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3" r:id="rId4"/>
  </p:sldMasterIdLst>
  <p:notesMasterIdLst>
    <p:notesMasterId r:id="rId31"/>
  </p:notesMasterIdLst>
  <p:handoutMasterIdLst>
    <p:handoutMasterId r:id="rId32"/>
  </p:handoutMasterIdLst>
  <p:sldIdLst>
    <p:sldId id="4635" r:id="rId5"/>
    <p:sldId id="4636" r:id="rId6"/>
    <p:sldId id="4624" r:id="rId7"/>
    <p:sldId id="4616" r:id="rId8"/>
    <p:sldId id="290" r:id="rId9"/>
    <p:sldId id="4640" r:id="rId10"/>
    <p:sldId id="4642" r:id="rId11"/>
    <p:sldId id="3151" r:id="rId12"/>
    <p:sldId id="4627" r:id="rId13"/>
    <p:sldId id="4649" r:id="rId14"/>
    <p:sldId id="4628" r:id="rId15"/>
    <p:sldId id="4648" r:id="rId16"/>
    <p:sldId id="4646" r:id="rId17"/>
    <p:sldId id="4633" r:id="rId18"/>
    <p:sldId id="4602" r:id="rId19"/>
    <p:sldId id="996" r:id="rId20"/>
    <p:sldId id="4605" r:id="rId21"/>
    <p:sldId id="3560" r:id="rId22"/>
    <p:sldId id="1031" r:id="rId23"/>
    <p:sldId id="4634" r:id="rId24"/>
    <p:sldId id="1004" r:id="rId25"/>
    <p:sldId id="4654" r:id="rId26"/>
    <p:sldId id="4650" r:id="rId27"/>
    <p:sldId id="3510" r:id="rId28"/>
    <p:sldId id="4653" r:id="rId29"/>
    <p:sldId id="4625"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 id="7" name="Dupke, Nancy" initials="DN" lastIdx="4" clrIdx="7">
    <p:extLst>
      <p:ext uri="{19B8F6BF-5375-455C-9EA6-DF929625EA0E}">
        <p15:presenceInfo xmlns:p15="http://schemas.microsoft.com/office/powerpoint/2012/main" userId="S::nancy.dupke@va.gov::c24bb317-2242-44b7-ae1d-b2c366bf9f7f" providerId="AD"/>
      </p:ext>
    </p:extLst>
  </p:cmAuthor>
  <p:cmAuthor id="1" name="Christensen, Leah A" initials="CLA" lastIdx="70" clrIdx="1">
    <p:extLst>
      <p:ext uri="{19B8F6BF-5375-455C-9EA6-DF929625EA0E}">
        <p15:presenceInfo xmlns:p15="http://schemas.microsoft.com/office/powerpoint/2012/main" userId="S::Leah.Christensen@va.gov::d44b1312-fabc-4568-b32f-6c83a0dcc526" providerId="AD"/>
      </p:ext>
    </p:extLst>
  </p:cmAuthor>
  <p:cmAuthor id="8" name="Brown, Matthew J," initials="BJ" lastIdx="5" clrIdx="8">
    <p:extLst>
      <p:ext uri="{19B8F6BF-5375-455C-9EA6-DF929625EA0E}">
        <p15:presenceInfo xmlns:p15="http://schemas.microsoft.com/office/powerpoint/2012/main" userId="S::matthew.brown4@va.gov::51774a65-19b7-4fd9-ad3c-440653f135dc" providerId="AD"/>
      </p:ext>
    </p:extLst>
  </p:cmAuthor>
  <p:cmAuthor id="2" name="Snyder, Mollie, VACO" initials="SMV" lastIdx="20" clrIdx="2">
    <p:extLst>
      <p:ext uri="{19B8F6BF-5375-455C-9EA6-DF929625EA0E}">
        <p15:presenceInfo xmlns:p15="http://schemas.microsoft.com/office/powerpoint/2012/main" userId="S::Mollie.Snyder@va.gov::116ad034-8795-4dfc-8cb7-8e11ab1d32cc" providerId="AD"/>
      </p:ext>
    </p:extLst>
  </p:cmAuthor>
  <p:cmAuthor id="9" name="Smith, Dianna L (Aptive HTG)" initials="SH" lastIdx="16" clrIdx="9">
    <p:extLst>
      <p:ext uri="{19B8F6BF-5375-455C-9EA6-DF929625EA0E}">
        <p15:presenceInfo xmlns:p15="http://schemas.microsoft.com/office/powerpoint/2012/main" userId="S::dianna.smith@va.gov::b2f8e576-2f9e-4235-9043-69b00339c995" providerId="AD"/>
      </p:ext>
    </p:extLst>
  </p:cmAuthor>
  <p:cmAuthor id="3" name="Hogue, Melinda" initials="HM" lastIdx="57" clrIdx="3">
    <p:extLst>
      <p:ext uri="{19B8F6BF-5375-455C-9EA6-DF929625EA0E}">
        <p15:presenceInfo xmlns:p15="http://schemas.microsoft.com/office/powerpoint/2012/main" userId="S::Melinda.Hogue@va.gov::ca9a47af-eb76-4a82-bf38-a499e85559f7" providerId="AD"/>
      </p:ext>
    </p:extLst>
  </p:cmAuthor>
  <p:cmAuthor id="4" name="Kaplan, Elyse" initials="KE" lastIdx="22" clrIdx="4">
    <p:extLst>
      <p:ext uri="{19B8F6BF-5375-455C-9EA6-DF929625EA0E}">
        <p15:presenceInfo xmlns:p15="http://schemas.microsoft.com/office/powerpoint/2012/main" userId="S::Elyse.Kaplan@va.gov::5d6342cc-7755-43bd-9282-24aba05af952" providerId="AD"/>
      </p:ext>
    </p:extLst>
  </p:cmAuthor>
  <p:cmAuthor id="5" name="Moore, Elsie M." initials="MEM" lastIdx="17" clrIdx="5">
    <p:extLst>
      <p:ext uri="{19B8F6BF-5375-455C-9EA6-DF929625EA0E}">
        <p15:presenceInfo xmlns:p15="http://schemas.microsoft.com/office/powerpoint/2012/main" userId="S::Elsie.Moore@va.gov::e75cfe47-9da3-45fb-950c-1d0e2bc452f8" providerId="AD"/>
      </p:ext>
    </p:extLst>
  </p:cmAuthor>
  <p:cmAuthor id="6" name="Dianna Smith" initials="DS" lastIdx="42" clrIdx="6">
    <p:extLst>
      <p:ext uri="{19B8F6BF-5375-455C-9EA6-DF929625EA0E}">
        <p15:presenceInfo xmlns:p15="http://schemas.microsoft.com/office/powerpoint/2012/main" userId="S::dsmith@erpi.net::874f87ab-54a9-499e-85e2-2239672bc1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FF7D7D"/>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D3D9F-85A6-4B08-9B83-96EE8D7867B2}" v="1" dt="2022-08-09T14:43:13.226"/>
    <p1510:client id="{D6141F6B-9277-CC6B-55CF-4010A7649419}" v="10" dt="2022-07-29T18:37:18.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8" autoAdjust="0"/>
  </p:normalViewPr>
  <p:slideViewPr>
    <p:cSldViewPr snapToGrid="0">
      <p:cViewPr varScale="1">
        <p:scale>
          <a:sx n="46" d="100"/>
          <a:sy n="46" d="100"/>
        </p:scale>
        <p:origin x="1399" y="41"/>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2946" y="1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2C662-20D9-4E48-832C-498A734AF55C}" type="doc">
      <dgm:prSet loTypeId="urn:microsoft.com/office/officeart/2005/8/layout/process4" loCatId="list" qsTypeId="urn:microsoft.com/office/officeart/2005/8/quickstyle/simple5" qsCatId="simple" csTypeId="urn:microsoft.com/office/officeart/2005/8/colors/accent0_2" csCatId="mainScheme" phldr="1"/>
      <dgm:spPr/>
      <dgm:t>
        <a:bodyPr/>
        <a:lstStyle/>
        <a:p>
          <a:endParaRPr lang="en-US"/>
        </a:p>
      </dgm:t>
    </dgm:pt>
    <dgm:pt modelId="{F1588ABC-9284-40B5-BEC9-8F9683513EB6}">
      <dgm:prSet phldrT="[Text]"/>
      <dgm:spPr/>
      <dgm:t>
        <a:bodyPr/>
        <a:lstStyle/>
        <a:p>
          <a:pPr algn="ctr"/>
          <a:r>
            <a:rPr lang="en-US" b="1" dirty="0">
              <a:latin typeface="Arial" panose="020B0604020202020204" pitchFamily="34" charset="0"/>
              <a:cs typeface="Arial" panose="020B0604020202020204" pitchFamily="34" charset="0"/>
            </a:rPr>
            <a:t>2008</a:t>
          </a:r>
          <a:r>
            <a:rPr lang="en-US" dirty="0">
              <a:latin typeface="Arial" panose="020B0604020202020204" pitchFamily="34" charset="0"/>
              <a:cs typeface="Arial" panose="020B0604020202020204" pitchFamily="34" charset="0"/>
            </a:rPr>
            <a:t> – Caregiver Support Program established</a:t>
          </a:r>
        </a:p>
      </dgm:t>
    </dgm:pt>
    <dgm:pt modelId="{BB3946E8-4E3C-4372-93EB-9DCE1EF26C53}" type="parTrans" cxnId="{DE9FFAFE-ADD4-4656-B824-E0C95C756BDB}">
      <dgm:prSet/>
      <dgm:spPr/>
      <dgm:t>
        <a:bodyPr/>
        <a:lstStyle/>
        <a:p>
          <a:endParaRPr lang="en-US"/>
        </a:p>
      </dgm:t>
    </dgm:pt>
    <dgm:pt modelId="{54715F45-4D19-47CF-A5CB-12BCC7147DC5}" type="sibTrans" cxnId="{DE9FFAFE-ADD4-4656-B824-E0C95C756BDB}">
      <dgm:prSet/>
      <dgm:spPr/>
      <dgm:t>
        <a:bodyPr/>
        <a:lstStyle/>
        <a:p>
          <a:endParaRPr lang="en-US"/>
        </a:p>
      </dgm:t>
    </dgm:pt>
    <dgm:pt modelId="{A2F0B9DA-2B00-4230-AFCD-7D8C868735C8}">
      <dgm:prSet phldrT="[Text]"/>
      <dgm:spPr/>
      <dgm:t>
        <a:bodyPr/>
        <a:lstStyle/>
        <a:p>
          <a:pPr algn="ctr"/>
          <a:r>
            <a:rPr lang="en-US" b="1" dirty="0">
              <a:latin typeface="Arial" panose="020B0604020202020204" pitchFamily="34" charset="0"/>
              <a:cs typeface="Arial" panose="020B0604020202020204" pitchFamily="34" charset="0"/>
            </a:rPr>
            <a:t>2010</a:t>
          </a:r>
          <a:r>
            <a:rPr lang="en-US" dirty="0">
              <a:latin typeface="Arial" panose="020B0604020202020204" pitchFamily="34" charset="0"/>
              <a:cs typeface="Arial" panose="020B0604020202020204" pitchFamily="34" charset="0"/>
            </a:rPr>
            <a:t> – Program of Comprehensive Assistance for Family Caregivers (PCAFC) and Program of General Caregiver Support Services (PGCSS) established under P.L. 111-163</a:t>
          </a:r>
        </a:p>
      </dgm:t>
    </dgm:pt>
    <dgm:pt modelId="{AAC12E71-A0D7-4DEF-ADB6-1DEE4CFA8171}" type="parTrans" cxnId="{5B0D4747-4172-46FE-B15B-67560D403451}">
      <dgm:prSet/>
      <dgm:spPr/>
      <dgm:t>
        <a:bodyPr/>
        <a:lstStyle/>
        <a:p>
          <a:endParaRPr lang="en-US"/>
        </a:p>
      </dgm:t>
    </dgm:pt>
    <dgm:pt modelId="{4E333B70-E68B-4EE5-B02B-DE34B449A1EF}" type="sibTrans" cxnId="{5B0D4747-4172-46FE-B15B-67560D403451}">
      <dgm:prSet/>
      <dgm:spPr/>
      <dgm:t>
        <a:bodyPr/>
        <a:lstStyle/>
        <a:p>
          <a:endParaRPr lang="en-US"/>
        </a:p>
      </dgm:t>
    </dgm:pt>
    <dgm:pt modelId="{4C796ED6-2D4B-41A0-B944-F635C6209B31}">
      <dgm:prSet phldrT="[Text]"/>
      <dgm:spPr/>
      <dgm:t>
        <a:bodyPr/>
        <a:lstStyle/>
        <a:p>
          <a:pPr algn="ctr"/>
          <a:r>
            <a:rPr lang="en-US" b="1" dirty="0">
              <a:latin typeface="Arial" panose="020B0604020202020204" pitchFamily="34" charset="0"/>
              <a:cs typeface="Arial" panose="020B0604020202020204" pitchFamily="34" charset="0"/>
            </a:rPr>
            <a:t>2011</a:t>
          </a:r>
          <a:r>
            <a:rPr lang="en-US" dirty="0">
              <a:latin typeface="Arial" panose="020B0604020202020204" pitchFamily="34" charset="0"/>
              <a:cs typeface="Arial" panose="020B0604020202020204" pitchFamily="34" charset="0"/>
            </a:rPr>
            <a:t> – Program officially accepts applications for PCAFC</a:t>
          </a:r>
        </a:p>
      </dgm:t>
    </dgm:pt>
    <dgm:pt modelId="{23F6F424-42C5-47C7-AD30-3ADD899A46EF}" type="parTrans" cxnId="{99CA70A6-BC4B-4764-ACB1-8F92391BA590}">
      <dgm:prSet/>
      <dgm:spPr/>
      <dgm:t>
        <a:bodyPr/>
        <a:lstStyle/>
        <a:p>
          <a:endParaRPr lang="en-US"/>
        </a:p>
      </dgm:t>
    </dgm:pt>
    <dgm:pt modelId="{BE53B3C2-8EB4-4A3F-BEBD-59F70257216A}" type="sibTrans" cxnId="{99CA70A6-BC4B-4764-ACB1-8F92391BA590}">
      <dgm:prSet/>
      <dgm:spPr/>
      <dgm:t>
        <a:bodyPr/>
        <a:lstStyle/>
        <a:p>
          <a:endParaRPr lang="en-US"/>
        </a:p>
      </dgm:t>
    </dgm:pt>
    <dgm:pt modelId="{653AFF5F-4888-4728-8C8E-B85CEF456A10}">
      <dgm:prSet phldrT="[Text]"/>
      <dgm:spPr/>
      <dgm:t>
        <a:bodyPr/>
        <a:lstStyle/>
        <a:p>
          <a:pPr algn="ctr"/>
          <a:r>
            <a:rPr lang="en-US" b="1" dirty="0">
              <a:latin typeface="Arial" panose="020B0604020202020204" pitchFamily="34" charset="0"/>
              <a:cs typeface="Arial" panose="020B0604020202020204" pitchFamily="34" charset="0"/>
            </a:rPr>
            <a:t>2018</a:t>
          </a:r>
          <a:r>
            <a:rPr lang="en-US" dirty="0">
              <a:latin typeface="Arial" panose="020B0604020202020204" pitchFamily="34" charset="0"/>
              <a:cs typeface="Arial" panose="020B0604020202020204" pitchFamily="34" charset="0"/>
            </a:rPr>
            <a:t> – MISSION Act of 2018 expands Veteran eligibility for PCAFC</a:t>
          </a:r>
        </a:p>
      </dgm:t>
    </dgm:pt>
    <dgm:pt modelId="{D3D280B9-71C2-4CE9-B50F-039D73C70F22}" type="parTrans" cxnId="{62900035-C8FB-417C-86C5-BF8FDBB804AA}">
      <dgm:prSet/>
      <dgm:spPr/>
      <dgm:t>
        <a:bodyPr/>
        <a:lstStyle/>
        <a:p>
          <a:endParaRPr lang="en-US"/>
        </a:p>
      </dgm:t>
    </dgm:pt>
    <dgm:pt modelId="{1FCCD17D-9613-4403-8341-0DB86EC6D075}" type="sibTrans" cxnId="{62900035-C8FB-417C-86C5-BF8FDBB804AA}">
      <dgm:prSet/>
      <dgm:spPr/>
      <dgm:t>
        <a:bodyPr/>
        <a:lstStyle/>
        <a:p>
          <a:endParaRPr lang="en-US"/>
        </a:p>
      </dgm:t>
    </dgm:pt>
    <dgm:pt modelId="{280E2844-8CDB-4FCF-9CC6-D1F5616EA555}">
      <dgm:prSet phldrT="[Text]"/>
      <dgm:spPr/>
      <dgm:t>
        <a:bodyPr/>
        <a:lstStyle/>
        <a:p>
          <a:pPr algn="ctr"/>
          <a:r>
            <a:rPr lang="en-US" b="1" dirty="0">
              <a:latin typeface="Arial" panose="020B0604020202020204" pitchFamily="34" charset="0"/>
              <a:cs typeface="Arial" panose="020B0604020202020204" pitchFamily="34" charset="0"/>
            </a:rPr>
            <a:t>2020</a:t>
          </a:r>
          <a:r>
            <a:rPr lang="en-US" dirty="0">
              <a:latin typeface="Arial" panose="020B0604020202020204" pitchFamily="34" charset="0"/>
              <a:cs typeface="Arial" panose="020B0604020202020204" pitchFamily="34" charset="0"/>
            </a:rPr>
            <a:t> – Implement expansion of PCAFC eligibility (On or before May 7, 1975, on or after September 11, 2001)</a:t>
          </a:r>
        </a:p>
      </dgm:t>
    </dgm:pt>
    <dgm:pt modelId="{EFC065C8-0E66-4101-B733-7FB7103E9A10}" type="parTrans" cxnId="{A2A7CD16-D0E6-4FE6-B313-21C6D7FE8D4B}">
      <dgm:prSet/>
      <dgm:spPr/>
      <dgm:t>
        <a:bodyPr/>
        <a:lstStyle/>
        <a:p>
          <a:endParaRPr lang="en-US"/>
        </a:p>
      </dgm:t>
    </dgm:pt>
    <dgm:pt modelId="{F1E3FEDF-853D-4A9B-B202-97837A8A0FFB}" type="sibTrans" cxnId="{A2A7CD16-D0E6-4FE6-B313-21C6D7FE8D4B}">
      <dgm:prSet/>
      <dgm:spPr/>
      <dgm:t>
        <a:bodyPr/>
        <a:lstStyle/>
        <a:p>
          <a:endParaRPr lang="en-US"/>
        </a:p>
      </dgm:t>
    </dgm:pt>
    <dgm:pt modelId="{65C19F32-3E57-4B50-96B2-8D2AD82BED17}">
      <dgm:prSet phldrT="[Text]"/>
      <dgm:spPr/>
      <dgm:t>
        <a:bodyPr/>
        <a:lstStyle/>
        <a:p>
          <a:pPr algn="ctr"/>
          <a:r>
            <a:rPr lang="en-US" b="1" dirty="0">
              <a:latin typeface="Arial" panose="020B0604020202020204" pitchFamily="34" charset="0"/>
              <a:cs typeface="Arial" panose="020B0604020202020204" pitchFamily="34" charset="0"/>
            </a:rPr>
            <a:t>2022</a:t>
          </a:r>
          <a:r>
            <a:rPr lang="en-US" dirty="0">
              <a:latin typeface="Arial" panose="020B0604020202020204" pitchFamily="34" charset="0"/>
              <a:cs typeface="Arial" panose="020B0604020202020204" pitchFamily="34" charset="0"/>
            </a:rPr>
            <a:t> – Second Expansion – PCAFC – All Eras</a:t>
          </a:r>
        </a:p>
      </dgm:t>
    </dgm:pt>
    <dgm:pt modelId="{67257A20-D9A5-4B83-A22A-E9E1D5570D4E}" type="parTrans" cxnId="{5A5F6575-3E74-49D1-800E-1324A215BF5B}">
      <dgm:prSet/>
      <dgm:spPr/>
      <dgm:t>
        <a:bodyPr/>
        <a:lstStyle/>
        <a:p>
          <a:endParaRPr lang="en-US"/>
        </a:p>
      </dgm:t>
    </dgm:pt>
    <dgm:pt modelId="{C6FFB2F9-7295-4D30-AB4B-A214D45B3898}" type="sibTrans" cxnId="{5A5F6575-3E74-49D1-800E-1324A215BF5B}">
      <dgm:prSet/>
      <dgm:spPr/>
      <dgm:t>
        <a:bodyPr/>
        <a:lstStyle/>
        <a:p>
          <a:endParaRPr lang="en-US"/>
        </a:p>
      </dgm:t>
    </dgm:pt>
    <dgm:pt modelId="{F3025AAC-9C23-4121-9BA8-89435DF8C20A}" type="pres">
      <dgm:prSet presAssocID="{63A2C662-20D9-4E48-832C-498A734AF55C}" presName="Name0" presStyleCnt="0">
        <dgm:presLayoutVars>
          <dgm:dir/>
          <dgm:animLvl val="lvl"/>
          <dgm:resizeHandles val="exact"/>
        </dgm:presLayoutVars>
      </dgm:prSet>
      <dgm:spPr/>
    </dgm:pt>
    <dgm:pt modelId="{8175224D-5B44-439F-B2E2-A3E3CE10C41C}" type="pres">
      <dgm:prSet presAssocID="{65C19F32-3E57-4B50-96B2-8D2AD82BED17}" presName="boxAndChildren" presStyleCnt="0"/>
      <dgm:spPr/>
    </dgm:pt>
    <dgm:pt modelId="{421EA6F2-9F27-4908-B91B-C592BAC7F563}" type="pres">
      <dgm:prSet presAssocID="{65C19F32-3E57-4B50-96B2-8D2AD82BED17}" presName="parentTextBox" presStyleLbl="node1" presStyleIdx="0" presStyleCnt="6"/>
      <dgm:spPr/>
    </dgm:pt>
    <dgm:pt modelId="{5509C64A-39FC-41ED-BFCF-84296DC1FCB2}" type="pres">
      <dgm:prSet presAssocID="{F1E3FEDF-853D-4A9B-B202-97837A8A0FFB}" presName="sp" presStyleCnt="0"/>
      <dgm:spPr/>
    </dgm:pt>
    <dgm:pt modelId="{B4C1C0F3-6176-4FD7-A684-BC843353A2DB}" type="pres">
      <dgm:prSet presAssocID="{280E2844-8CDB-4FCF-9CC6-D1F5616EA555}" presName="arrowAndChildren" presStyleCnt="0"/>
      <dgm:spPr/>
    </dgm:pt>
    <dgm:pt modelId="{0BD4FE94-FF4B-4F53-8C1C-11084FC6A3B2}" type="pres">
      <dgm:prSet presAssocID="{280E2844-8CDB-4FCF-9CC6-D1F5616EA555}" presName="parentTextArrow" presStyleLbl="node1" presStyleIdx="1" presStyleCnt="6"/>
      <dgm:spPr/>
    </dgm:pt>
    <dgm:pt modelId="{16C92D56-3E01-40D1-84B8-8DA4E050E4AE}" type="pres">
      <dgm:prSet presAssocID="{1FCCD17D-9613-4403-8341-0DB86EC6D075}" presName="sp" presStyleCnt="0"/>
      <dgm:spPr/>
    </dgm:pt>
    <dgm:pt modelId="{03C59881-6C75-495A-B8EB-E9E52616244C}" type="pres">
      <dgm:prSet presAssocID="{653AFF5F-4888-4728-8C8E-B85CEF456A10}" presName="arrowAndChildren" presStyleCnt="0"/>
      <dgm:spPr/>
    </dgm:pt>
    <dgm:pt modelId="{BF8440C7-BF56-42BB-ADE8-80DF78AC3AFF}" type="pres">
      <dgm:prSet presAssocID="{653AFF5F-4888-4728-8C8E-B85CEF456A10}" presName="parentTextArrow" presStyleLbl="node1" presStyleIdx="2" presStyleCnt="6"/>
      <dgm:spPr/>
    </dgm:pt>
    <dgm:pt modelId="{4D84A306-21D5-4166-9915-7333C578C428}" type="pres">
      <dgm:prSet presAssocID="{BE53B3C2-8EB4-4A3F-BEBD-59F70257216A}" presName="sp" presStyleCnt="0"/>
      <dgm:spPr/>
    </dgm:pt>
    <dgm:pt modelId="{C25E7FCE-3800-4C85-82B9-5D6CA5D707D2}" type="pres">
      <dgm:prSet presAssocID="{4C796ED6-2D4B-41A0-B944-F635C6209B31}" presName="arrowAndChildren" presStyleCnt="0"/>
      <dgm:spPr/>
    </dgm:pt>
    <dgm:pt modelId="{A4910339-8A0D-4177-888E-A6091D78B80C}" type="pres">
      <dgm:prSet presAssocID="{4C796ED6-2D4B-41A0-B944-F635C6209B31}" presName="parentTextArrow" presStyleLbl="node1" presStyleIdx="3" presStyleCnt="6"/>
      <dgm:spPr/>
    </dgm:pt>
    <dgm:pt modelId="{C327E073-6283-49CF-84E3-9F0E00566406}" type="pres">
      <dgm:prSet presAssocID="{4E333B70-E68B-4EE5-B02B-DE34B449A1EF}" presName="sp" presStyleCnt="0"/>
      <dgm:spPr/>
    </dgm:pt>
    <dgm:pt modelId="{11603CC2-2AAE-4BDA-BE26-21CC3F7EBAA2}" type="pres">
      <dgm:prSet presAssocID="{A2F0B9DA-2B00-4230-AFCD-7D8C868735C8}" presName="arrowAndChildren" presStyleCnt="0"/>
      <dgm:spPr/>
    </dgm:pt>
    <dgm:pt modelId="{D1A6FA72-E6C3-4A7C-A83A-1B8C997A863D}" type="pres">
      <dgm:prSet presAssocID="{A2F0B9DA-2B00-4230-AFCD-7D8C868735C8}" presName="parentTextArrow" presStyleLbl="node1" presStyleIdx="4" presStyleCnt="6"/>
      <dgm:spPr/>
    </dgm:pt>
    <dgm:pt modelId="{A48E5B82-CA69-4F65-BF86-5569AEBC2B20}" type="pres">
      <dgm:prSet presAssocID="{54715F45-4D19-47CF-A5CB-12BCC7147DC5}" presName="sp" presStyleCnt="0"/>
      <dgm:spPr/>
    </dgm:pt>
    <dgm:pt modelId="{5542CA10-AF3B-4EB1-81D1-D0808E044CE7}" type="pres">
      <dgm:prSet presAssocID="{F1588ABC-9284-40B5-BEC9-8F9683513EB6}" presName="arrowAndChildren" presStyleCnt="0"/>
      <dgm:spPr/>
    </dgm:pt>
    <dgm:pt modelId="{74199FBE-37DA-4966-A2CB-D0311B9A10F8}" type="pres">
      <dgm:prSet presAssocID="{F1588ABC-9284-40B5-BEC9-8F9683513EB6}" presName="parentTextArrow" presStyleLbl="node1" presStyleIdx="5" presStyleCnt="6"/>
      <dgm:spPr/>
    </dgm:pt>
  </dgm:ptLst>
  <dgm:cxnLst>
    <dgm:cxn modelId="{A2A7CD16-D0E6-4FE6-B313-21C6D7FE8D4B}" srcId="{63A2C662-20D9-4E48-832C-498A734AF55C}" destId="{280E2844-8CDB-4FCF-9CC6-D1F5616EA555}" srcOrd="4" destOrd="0" parTransId="{EFC065C8-0E66-4101-B733-7FB7103E9A10}" sibTransId="{F1E3FEDF-853D-4A9B-B202-97837A8A0FFB}"/>
    <dgm:cxn modelId="{D9391534-C7F2-4D2A-8826-3EE89CC06349}" type="presOf" srcId="{653AFF5F-4888-4728-8C8E-B85CEF456A10}" destId="{BF8440C7-BF56-42BB-ADE8-80DF78AC3AFF}" srcOrd="0" destOrd="0" presId="urn:microsoft.com/office/officeart/2005/8/layout/process4"/>
    <dgm:cxn modelId="{62900035-C8FB-417C-86C5-BF8FDBB804AA}" srcId="{63A2C662-20D9-4E48-832C-498A734AF55C}" destId="{653AFF5F-4888-4728-8C8E-B85CEF456A10}" srcOrd="3" destOrd="0" parTransId="{D3D280B9-71C2-4CE9-B50F-039D73C70F22}" sibTransId="{1FCCD17D-9613-4403-8341-0DB86EC6D075}"/>
    <dgm:cxn modelId="{DF7E173B-31E6-48DA-89E1-48901C498A2D}" type="presOf" srcId="{65C19F32-3E57-4B50-96B2-8D2AD82BED17}" destId="{421EA6F2-9F27-4908-B91B-C592BAC7F563}" srcOrd="0" destOrd="0" presId="urn:microsoft.com/office/officeart/2005/8/layout/process4"/>
    <dgm:cxn modelId="{5B0D4747-4172-46FE-B15B-67560D403451}" srcId="{63A2C662-20D9-4E48-832C-498A734AF55C}" destId="{A2F0B9DA-2B00-4230-AFCD-7D8C868735C8}" srcOrd="1" destOrd="0" parTransId="{AAC12E71-A0D7-4DEF-ADB6-1DEE4CFA8171}" sibTransId="{4E333B70-E68B-4EE5-B02B-DE34B449A1EF}"/>
    <dgm:cxn modelId="{5A5F6575-3E74-49D1-800E-1324A215BF5B}" srcId="{63A2C662-20D9-4E48-832C-498A734AF55C}" destId="{65C19F32-3E57-4B50-96B2-8D2AD82BED17}" srcOrd="5" destOrd="0" parTransId="{67257A20-D9A5-4B83-A22A-E9E1D5570D4E}" sibTransId="{C6FFB2F9-7295-4D30-AB4B-A214D45B3898}"/>
    <dgm:cxn modelId="{1C61998F-B08B-4CAE-87E5-216603E99F7C}" type="presOf" srcId="{A2F0B9DA-2B00-4230-AFCD-7D8C868735C8}" destId="{D1A6FA72-E6C3-4A7C-A83A-1B8C997A863D}" srcOrd="0" destOrd="0" presId="urn:microsoft.com/office/officeart/2005/8/layout/process4"/>
    <dgm:cxn modelId="{6D18DB9C-B11F-4C84-B179-0F0177E5B7AF}" type="presOf" srcId="{F1588ABC-9284-40B5-BEC9-8F9683513EB6}" destId="{74199FBE-37DA-4966-A2CB-D0311B9A10F8}" srcOrd="0" destOrd="0" presId="urn:microsoft.com/office/officeart/2005/8/layout/process4"/>
    <dgm:cxn modelId="{831F7A9F-4024-4805-B638-A1260B1A432D}" type="presOf" srcId="{4C796ED6-2D4B-41A0-B944-F635C6209B31}" destId="{A4910339-8A0D-4177-888E-A6091D78B80C}" srcOrd="0" destOrd="0" presId="urn:microsoft.com/office/officeart/2005/8/layout/process4"/>
    <dgm:cxn modelId="{99CA70A6-BC4B-4764-ACB1-8F92391BA590}" srcId="{63A2C662-20D9-4E48-832C-498A734AF55C}" destId="{4C796ED6-2D4B-41A0-B944-F635C6209B31}" srcOrd="2" destOrd="0" parTransId="{23F6F424-42C5-47C7-AD30-3ADD899A46EF}" sibTransId="{BE53B3C2-8EB4-4A3F-BEBD-59F70257216A}"/>
    <dgm:cxn modelId="{EDBB4ED7-0BC2-49CC-9C6A-B02EF77AFFAD}" type="presOf" srcId="{280E2844-8CDB-4FCF-9CC6-D1F5616EA555}" destId="{0BD4FE94-FF4B-4F53-8C1C-11084FC6A3B2}" srcOrd="0" destOrd="0" presId="urn:microsoft.com/office/officeart/2005/8/layout/process4"/>
    <dgm:cxn modelId="{971908E3-9272-4567-91CD-45D1393B57B2}" type="presOf" srcId="{63A2C662-20D9-4E48-832C-498A734AF55C}" destId="{F3025AAC-9C23-4121-9BA8-89435DF8C20A}" srcOrd="0" destOrd="0" presId="urn:microsoft.com/office/officeart/2005/8/layout/process4"/>
    <dgm:cxn modelId="{DE9FFAFE-ADD4-4656-B824-E0C95C756BDB}" srcId="{63A2C662-20D9-4E48-832C-498A734AF55C}" destId="{F1588ABC-9284-40B5-BEC9-8F9683513EB6}" srcOrd="0" destOrd="0" parTransId="{BB3946E8-4E3C-4372-93EB-9DCE1EF26C53}" sibTransId="{54715F45-4D19-47CF-A5CB-12BCC7147DC5}"/>
    <dgm:cxn modelId="{B6A3ED85-3391-43B1-A5AC-2C9BC3FC8E5D}" type="presParOf" srcId="{F3025AAC-9C23-4121-9BA8-89435DF8C20A}" destId="{8175224D-5B44-439F-B2E2-A3E3CE10C41C}" srcOrd="0" destOrd="0" presId="urn:microsoft.com/office/officeart/2005/8/layout/process4"/>
    <dgm:cxn modelId="{871DB5FB-8393-4A16-B498-38C52EDD5C07}" type="presParOf" srcId="{8175224D-5B44-439F-B2E2-A3E3CE10C41C}" destId="{421EA6F2-9F27-4908-B91B-C592BAC7F563}" srcOrd="0" destOrd="0" presId="urn:microsoft.com/office/officeart/2005/8/layout/process4"/>
    <dgm:cxn modelId="{9FA25CCD-3E75-4BFA-AD0F-E6371030EDAA}" type="presParOf" srcId="{F3025AAC-9C23-4121-9BA8-89435DF8C20A}" destId="{5509C64A-39FC-41ED-BFCF-84296DC1FCB2}" srcOrd="1" destOrd="0" presId="urn:microsoft.com/office/officeart/2005/8/layout/process4"/>
    <dgm:cxn modelId="{F810A49B-A8B0-4CF9-BE61-4AC06C59F880}" type="presParOf" srcId="{F3025AAC-9C23-4121-9BA8-89435DF8C20A}" destId="{B4C1C0F3-6176-4FD7-A684-BC843353A2DB}" srcOrd="2" destOrd="0" presId="urn:microsoft.com/office/officeart/2005/8/layout/process4"/>
    <dgm:cxn modelId="{FA150EF3-E7EF-40CC-9B95-DD328FA9E716}" type="presParOf" srcId="{B4C1C0F3-6176-4FD7-A684-BC843353A2DB}" destId="{0BD4FE94-FF4B-4F53-8C1C-11084FC6A3B2}" srcOrd="0" destOrd="0" presId="urn:microsoft.com/office/officeart/2005/8/layout/process4"/>
    <dgm:cxn modelId="{2B8CEC83-2A30-4B46-BABD-C8C43F393A12}" type="presParOf" srcId="{F3025AAC-9C23-4121-9BA8-89435DF8C20A}" destId="{16C92D56-3E01-40D1-84B8-8DA4E050E4AE}" srcOrd="3" destOrd="0" presId="urn:microsoft.com/office/officeart/2005/8/layout/process4"/>
    <dgm:cxn modelId="{FEE4B7DB-BB59-4B27-B2EE-6EAE34A194C0}" type="presParOf" srcId="{F3025AAC-9C23-4121-9BA8-89435DF8C20A}" destId="{03C59881-6C75-495A-B8EB-E9E52616244C}" srcOrd="4" destOrd="0" presId="urn:microsoft.com/office/officeart/2005/8/layout/process4"/>
    <dgm:cxn modelId="{9C00E124-52BB-422C-8CB4-BA1770747A97}" type="presParOf" srcId="{03C59881-6C75-495A-B8EB-E9E52616244C}" destId="{BF8440C7-BF56-42BB-ADE8-80DF78AC3AFF}" srcOrd="0" destOrd="0" presId="urn:microsoft.com/office/officeart/2005/8/layout/process4"/>
    <dgm:cxn modelId="{8B036693-D6E1-4535-87AD-A64F8BF17648}" type="presParOf" srcId="{F3025AAC-9C23-4121-9BA8-89435DF8C20A}" destId="{4D84A306-21D5-4166-9915-7333C578C428}" srcOrd="5" destOrd="0" presId="urn:microsoft.com/office/officeart/2005/8/layout/process4"/>
    <dgm:cxn modelId="{594482AE-AD64-4E28-8833-CF967F05D250}" type="presParOf" srcId="{F3025AAC-9C23-4121-9BA8-89435DF8C20A}" destId="{C25E7FCE-3800-4C85-82B9-5D6CA5D707D2}" srcOrd="6" destOrd="0" presId="urn:microsoft.com/office/officeart/2005/8/layout/process4"/>
    <dgm:cxn modelId="{10DBBB9D-59EB-4BEE-9B1F-A377BBDD7640}" type="presParOf" srcId="{C25E7FCE-3800-4C85-82B9-5D6CA5D707D2}" destId="{A4910339-8A0D-4177-888E-A6091D78B80C}" srcOrd="0" destOrd="0" presId="urn:microsoft.com/office/officeart/2005/8/layout/process4"/>
    <dgm:cxn modelId="{5B2FFF47-0F32-4319-ADFD-6CD08927C4E0}" type="presParOf" srcId="{F3025AAC-9C23-4121-9BA8-89435DF8C20A}" destId="{C327E073-6283-49CF-84E3-9F0E00566406}" srcOrd="7" destOrd="0" presId="urn:microsoft.com/office/officeart/2005/8/layout/process4"/>
    <dgm:cxn modelId="{64B422A8-93C1-42B7-A953-6C8C9F4219EF}" type="presParOf" srcId="{F3025AAC-9C23-4121-9BA8-89435DF8C20A}" destId="{11603CC2-2AAE-4BDA-BE26-21CC3F7EBAA2}" srcOrd="8" destOrd="0" presId="urn:microsoft.com/office/officeart/2005/8/layout/process4"/>
    <dgm:cxn modelId="{DBCC6287-6CF3-4249-AFD4-2A87B5049A8C}" type="presParOf" srcId="{11603CC2-2AAE-4BDA-BE26-21CC3F7EBAA2}" destId="{D1A6FA72-E6C3-4A7C-A83A-1B8C997A863D}" srcOrd="0" destOrd="0" presId="urn:microsoft.com/office/officeart/2005/8/layout/process4"/>
    <dgm:cxn modelId="{7F35837C-C0D0-4A3A-BC9F-28C8DD1C3268}" type="presParOf" srcId="{F3025AAC-9C23-4121-9BA8-89435DF8C20A}" destId="{A48E5B82-CA69-4F65-BF86-5569AEBC2B20}" srcOrd="9" destOrd="0" presId="urn:microsoft.com/office/officeart/2005/8/layout/process4"/>
    <dgm:cxn modelId="{2CF9A495-E609-44AB-AD3A-3D0FF3942AF2}" type="presParOf" srcId="{F3025AAC-9C23-4121-9BA8-89435DF8C20A}" destId="{5542CA10-AF3B-4EB1-81D1-D0808E044CE7}" srcOrd="10" destOrd="0" presId="urn:microsoft.com/office/officeart/2005/8/layout/process4"/>
    <dgm:cxn modelId="{5FD7F711-8986-4EE9-9C8E-DE1CF0496F25}" type="presParOf" srcId="{5542CA10-AF3B-4EB1-81D1-D0808E044CE7}" destId="{74199FBE-37DA-4966-A2CB-D0311B9A10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06055-25B4-4A59-A3E0-0A21139C2283}"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US"/>
        </a:p>
      </dgm:t>
    </dgm:pt>
    <dgm:pt modelId="{157625F3-2820-4750-9127-CDBC341052C4}">
      <dgm:prSet/>
      <dgm:spPr/>
      <dgm:t>
        <a:bodyPr/>
        <a:lstStyle/>
        <a:p>
          <a:r>
            <a:rPr lang="en-US"/>
            <a:t>Education and Support</a:t>
          </a:r>
        </a:p>
      </dgm:t>
    </dgm:pt>
    <dgm:pt modelId="{28886C21-51BF-4DF3-A835-17102E58DE7D}" type="parTrans" cxnId="{6174DD84-06AE-4EE1-A00A-65CEE1317A83}">
      <dgm:prSet/>
      <dgm:spPr/>
      <dgm:t>
        <a:bodyPr/>
        <a:lstStyle/>
        <a:p>
          <a:endParaRPr lang="en-US"/>
        </a:p>
      </dgm:t>
    </dgm:pt>
    <dgm:pt modelId="{EDEC99B5-B7D7-434F-A57E-497EC586A7E7}" type="sibTrans" cxnId="{6174DD84-06AE-4EE1-A00A-65CEE1317A83}">
      <dgm:prSet/>
      <dgm:spPr/>
      <dgm:t>
        <a:bodyPr/>
        <a:lstStyle/>
        <a:p>
          <a:endParaRPr lang="en-US"/>
        </a:p>
      </dgm:t>
    </dgm:pt>
    <dgm:pt modelId="{803045E8-AFD2-46C0-89ED-546445DD4B7C}">
      <dgm:prSet/>
      <dgm:spPr/>
      <dgm:t>
        <a:bodyPr/>
        <a:lstStyle/>
        <a:p>
          <a:r>
            <a:rPr lang="en-US"/>
            <a:t>Collaboration and Partnerships</a:t>
          </a:r>
        </a:p>
      </dgm:t>
    </dgm:pt>
    <dgm:pt modelId="{EA5FBA77-5E74-4D71-9793-DA3D2A5B9725}" type="parTrans" cxnId="{691BCC92-A196-4B1A-BC81-4550D7EC7C39}">
      <dgm:prSet/>
      <dgm:spPr/>
      <dgm:t>
        <a:bodyPr/>
        <a:lstStyle/>
        <a:p>
          <a:endParaRPr lang="en-US"/>
        </a:p>
      </dgm:t>
    </dgm:pt>
    <dgm:pt modelId="{F13E659A-C267-49D9-B6F7-033F89F9057F}" type="sibTrans" cxnId="{691BCC92-A196-4B1A-BC81-4550D7EC7C39}">
      <dgm:prSet/>
      <dgm:spPr/>
      <dgm:t>
        <a:bodyPr/>
        <a:lstStyle/>
        <a:p>
          <a:endParaRPr lang="en-US"/>
        </a:p>
      </dgm:t>
    </dgm:pt>
    <dgm:pt modelId="{CD923068-BD83-4F6C-82B5-F98FE0240D93}">
      <dgm:prSet/>
      <dgm:spPr/>
      <dgm:t>
        <a:bodyPr/>
        <a:lstStyle/>
        <a:p>
          <a:r>
            <a:rPr lang="en-US"/>
            <a:t>Outreach </a:t>
          </a:r>
        </a:p>
      </dgm:t>
    </dgm:pt>
    <dgm:pt modelId="{D42A30C5-0264-460A-8BBF-9AD05FC06ADF}" type="parTrans" cxnId="{B3FCFF14-4944-4A6E-8326-FB644D9D4DD2}">
      <dgm:prSet/>
      <dgm:spPr/>
      <dgm:t>
        <a:bodyPr/>
        <a:lstStyle/>
        <a:p>
          <a:endParaRPr lang="en-US"/>
        </a:p>
      </dgm:t>
    </dgm:pt>
    <dgm:pt modelId="{DA937E2B-31DB-470F-9CDA-E1C8D827C112}" type="sibTrans" cxnId="{B3FCFF14-4944-4A6E-8326-FB644D9D4DD2}">
      <dgm:prSet/>
      <dgm:spPr/>
      <dgm:t>
        <a:bodyPr/>
        <a:lstStyle/>
        <a:p>
          <a:endParaRPr lang="en-US"/>
        </a:p>
      </dgm:t>
    </dgm:pt>
    <dgm:pt modelId="{6FA018C2-5278-45A3-8DBF-60CC8C145EA6}">
      <dgm:prSet/>
      <dgm:spPr/>
      <dgm:t>
        <a:bodyPr/>
        <a:lstStyle/>
        <a:p>
          <a:r>
            <a:rPr lang="en-US"/>
            <a:t>Resources and Referrals  </a:t>
          </a:r>
        </a:p>
      </dgm:t>
    </dgm:pt>
    <dgm:pt modelId="{A4C1280D-C940-4154-A52C-C5104022A04B}" type="parTrans" cxnId="{5D3BC7FD-BBE0-4944-B297-19C4EF9D36F6}">
      <dgm:prSet/>
      <dgm:spPr/>
      <dgm:t>
        <a:bodyPr/>
        <a:lstStyle/>
        <a:p>
          <a:endParaRPr lang="en-US"/>
        </a:p>
      </dgm:t>
    </dgm:pt>
    <dgm:pt modelId="{483018A3-C0C3-45F5-9E73-B1528B698619}" type="sibTrans" cxnId="{5D3BC7FD-BBE0-4944-B297-19C4EF9D36F6}">
      <dgm:prSet/>
      <dgm:spPr/>
      <dgm:t>
        <a:bodyPr/>
        <a:lstStyle/>
        <a:p>
          <a:endParaRPr lang="en-US"/>
        </a:p>
      </dgm:t>
    </dgm:pt>
    <dgm:pt modelId="{9E99FAFA-5A00-4BB0-AB65-399A3992E8AD}" type="pres">
      <dgm:prSet presAssocID="{69506055-25B4-4A59-A3E0-0A21139C2283}" presName="Name0" presStyleCnt="0">
        <dgm:presLayoutVars>
          <dgm:dir/>
          <dgm:resizeHandles val="exact"/>
        </dgm:presLayoutVars>
      </dgm:prSet>
      <dgm:spPr/>
    </dgm:pt>
    <dgm:pt modelId="{A28014F4-1121-47A3-8420-B5B8D161754C}" type="pres">
      <dgm:prSet presAssocID="{69506055-25B4-4A59-A3E0-0A21139C2283}" presName="fgShape" presStyleLbl="fgShp" presStyleIdx="0" presStyleCnt="1" custLinFactNeighborY="1865"/>
      <dgm:spPr/>
    </dgm:pt>
    <dgm:pt modelId="{0BC2F15D-D1AA-4605-A480-D6EE602CDFA8}" type="pres">
      <dgm:prSet presAssocID="{69506055-25B4-4A59-A3E0-0A21139C2283}" presName="linComp" presStyleCnt="0"/>
      <dgm:spPr/>
    </dgm:pt>
    <dgm:pt modelId="{C125F078-42F8-418F-B972-F6D486D3CEB0}" type="pres">
      <dgm:prSet presAssocID="{157625F3-2820-4750-9127-CDBC341052C4}" presName="compNode" presStyleCnt="0"/>
      <dgm:spPr/>
    </dgm:pt>
    <dgm:pt modelId="{A8E60AAB-6B99-45EB-8B5E-6A26582C1ADF}" type="pres">
      <dgm:prSet presAssocID="{157625F3-2820-4750-9127-CDBC341052C4}" presName="bkgdShape" presStyleLbl="node1" presStyleIdx="0" presStyleCnt="4"/>
      <dgm:spPr/>
    </dgm:pt>
    <dgm:pt modelId="{AA1390A9-8502-4F8E-918D-F24DB5A88454}" type="pres">
      <dgm:prSet presAssocID="{157625F3-2820-4750-9127-CDBC341052C4}" presName="nodeTx" presStyleLbl="node1" presStyleIdx="0" presStyleCnt="4">
        <dgm:presLayoutVars>
          <dgm:bulletEnabled val="1"/>
        </dgm:presLayoutVars>
      </dgm:prSet>
      <dgm:spPr/>
    </dgm:pt>
    <dgm:pt modelId="{99C0B311-E1CE-43FA-830F-E5A7974B5FB1}" type="pres">
      <dgm:prSet presAssocID="{157625F3-2820-4750-9127-CDBC341052C4}" presName="invisiNode" presStyleLbl="node1" presStyleIdx="0" presStyleCnt="4"/>
      <dgm:spPr/>
    </dgm:pt>
    <dgm:pt modelId="{0A57EBDD-2759-4427-96DC-8B6408BA92EF}" type="pres">
      <dgm:prSet presAssocID="{157625F3-2820-4750-9127-CDBC341052C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74F426C-FB4A-4EE0-A5EE-A3D6CE7D8723}" type="pres">
      <dgm:prSet presAssocID="{EDEC99B5-B7D7-434F-A57E-497EC586A7E7}" presName="sibTrans" presStyleLbl="sibTrans2D1" presStyleIdx="0" presStyleCnt="0"/>
      <dgm:spPr/>
    </dgm:pt>
    <dgm:pt modelId="{7C57673E-298D-4560-83E1-8C8E6EDAA737}" type="pres">
      <dgm:prSet presAssocID="{803045E8-AFD2-46C0-89ED-546445DD4B7C}" presName="compNode" presStyleCnt="0"/>
      <dgm:spPr/>
    </dgm:pt>
    <dgm:pt modelId="{537DE07E-0D94-41D3-874F-DD369A55C3BC}" type="pres">
      <dgm:prSet presAssocID="{803045E8-AFD2-46C0-89ED-546445DD4B7C}" presName="bkgdShape" presStyleLbl="node1" presStyleIdx="1" presStyleCnt="4"/>
      <dgm:spPr/>
    </dgm:pt>
    <dgm:pt modelId="{7E5F1009-3F98-447E-953F-FC6CC6015DA2}" type="pres">
      <dgm:prSet presAssocID="{803045E8-AFD2-46C0-89ED-546445DD4B7C}" presName="nodeTx" presStyleLbl="node1" presStyleIdx="1" presStyleCnt="4">
        <dgm:presLayoutVars>
          <dgm:bulletEnabled val="1"/>
        </dgm:presLayoutVars>
      </dgm:prSet>
      <dgm:spPr/>
    </dgm:pt>
    <dgm:pt modelId="{13F8F455-6919-4275-907C-B7E18EFA9DF2}" type="pres">
      <dgm:prSet presAssocID="{803045E8-AFD2-46C0-89ED-546445DD4B7C}" presName="invisiNode" presStyleLbl="node1" presStyleIdx="1" presStyleCnt="4"/>
      <dgm:spPr/>
    </dgm:pt>
    <dgm:pt modelId="{526BFD21-658E-4E61-AB46-8DB162874ABF}" type="pres">
      <dgm:prSet presAssocID="{803045E8-AFD2-46C0-89ED-546445DD4B7C}"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a:ext>
      </dgm:extLst>
    </dgm:pt>
    <dgm:pt modelId="{C0CDA244-36C1-484F-B1BD-431D2C519230}" type="pres">
      <dgm:prSet presAssocID="{F13E659A-C267-49D9-B6F7-033F89F9057F}" presName="sibTrans" presStyleLbl="sibTrans2D1" presStyleIdx="0" presStyleCnt="0"/>
      <dgm:spPr/>
    </dgm:pt>
    <dgm:pt modelId="{E574A2DE-6B31-4F9E-8A1C-DF7AA267D60D}" type="pres">
      <dgm:prSet presAssocID="{CD923068-BD83-4F6C-82B5-F98FE0240D93}" presName="compNode" presStyleCnt="0"/>
      <dgm:spPr/>
    </dgm:pt>
    <dgm:pt modelId="{AFA579DC-7668-4B21-85E8-82AC85BB0E40}" type="pres">
      <dgm:prSet presAssocID="{CD923068-BD83-4F6C-82B5-F98FE0240D93}" presName="bkgdShape" presStyleLbl="node1" presStyleIdx="2" presStyleCnt="4"/>
      <dgm:spPr/>
    </dgm:pt>
    <dgm:pt modelId="{B1C779A3-0090-4A5C-9D3F-5AD7C99234A7}" type="pres">
      <dgm:prSet presAssocID="{CD923068-BD83-4F6C-82B5-F98FE0240D93}" presName="nodeTx" presStyleLbl="node1" presStyleIdx="2" presStyleCnt="4">
        <dgm:presLayoutVars>
          <dgm:bulletEnabled val="1"/>
        </dgm:presLayoutVars>
      </dgm:prSet>
      <dgm:spPr/>
    </dgm:pt>
    <dgm:pt modelId="{F1751E13-FB9E-4BC4-8487-93CA4C372A74}" type="pres">
      <dgm:prSet presAssocID="{CD923068-BD83-4F6C-82B5-F98FE0240D93}" presName="invisiNode" presStyleLbl="node1" presStyleIdx="2" presStyleCnt="4"/>
      <dgm:spPr/>
    </dgm:pt>
    <dgm:pt modelId="{880B53B5-D5E9-4E0F-AB3D-8409F9FCF029}" type="pres">
      <dgm:prSet presAssocID="{CD923068-BD83-4F6C-82B5-F98FE0240D93}"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rketing"/>
        </a:ext>
      </dgm:extLst>
    </dgm:pt>
    <dgm:pt modelId="{C7C511D9-C22A-4FF2-8CAC-94E9059B8A2A}" type="pres">
      <dgm:prSet presAssocID="{DA937E2B-31DB-470F-9CDA-E1C8D827C112}" presName="sibTrans" presStyleLbl="sibTrans2D1" presStyleIdx="0" presStyleCnt="0"/>
      <dgm:spPr/>
    </dgm:pt>
    <dgm:pt modelId="{B9963DB4-6217-4F3A-9F3B-8F7CCA4A9699}" type="pres">
      <dgm:prSet presAssocID="{6FA018C2-5278-45A3-8DBF-60CC8C145EA6}" presName="compNode" presStyleCnt="0"/>
      <dgm:spPr/>
    </dgm:pt>
    <dgm:pt modelId="{A5CE9472-CD87-462B-BD60-C404E43B1A33}" type="pres">
      <dgm:prSet presAssocID="{6FA018C2-5278-45A3-8DBF-60CC8C145EA6}" presName="bkgdShape" presStyleLbl="node1" presStyleIdx="3" presStyleCnt="4"/>
      <dgm:spPr/>
    </dgm:pt>
    <dgm:pt modelId="{7A1DA961-701C-4CFE-830D-24DD4B9E07CE}" type="pres">
      <dgm:prSet presAssocID="{6FA018C2-5278-45A3-8DBF-60CC8C145EA6}" presName="nodeTx" presStyleLbl="node1" presStyleIdx="3" presStyleCnt="4">
        <dgm:presLayoutVars>
          <dgm:bulletEnabled val="1"/>
        </dgm:presLayoutVars>
      </dgm:prSet>
      <dgm:spPr/>
    </dgm:pt>
    <dgm:pt modelId="{92B6E72A-8760-446B-A551-9E642745DC2D}" type="pres">
      <dgm:prSet presAssocID="{6FA018C2-5278-45A3-8DBF-60CC8C145EA6}" presName="invisiNode" presStyleLbl="node1" presStyleIdx="3" presStyleCnt="4"/>
      <dgm:spPr/>
    </dgm:pt>
    <dgm:pt modelId="{4966BA10-B1D0-4410-BA03-33B0ED79D9D2}" type="pres">
      <dgm:prSet presAssocID="{6FA018C2-5278-45A3-8DBF-60CC8C145EA6}"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RTL"/>
        </a:ext>
      </dgm:extLst>
    </dgm:pt>
  </dgm:ptLst>
  <dgm:cxnLst>
    <dgm:cxn modelId="{B3FCFF14-4944-4A6E-8326-FB644D9D4DD2}" srcId="{69506055-25B4-4A59-A3E0-0A21139C2283}" destId="{CD923068-BD83-4F6C-82B5-F98FE0240D93}" srcOrd="2" destOrd="0" parTransId="{D42A30C5-0264-460A-8BBF-9AD05FC06ADF}" sibTransId="{DA937E2B-31DB-470F-9CDA-E1C8D827C112}"/>
    <dgm:cxn modelId="{82FD8A32-12C8-4A41-B48F-16117411C737}" type="presOf" srcId="{6FA018C2-5278-45A3-8DBF-60CC8C145EA6}" destId="{7A1DA961-701C-4CFE-830D-24DD4B9E07CE}" srcOrd="1" destOrd="0" presId="urn:microsoft.com/office/officeart/2005/8/layout/hList7"/>
    <dgm:cxn modelId="{123B1A37-5650-4B6C-88B0-60FA1A0EC417}" type="presOf" srcId="{DA937E2B-31DB-470F-9CDA-E1C8D827C112}" destId="{C7C511D9-C22A-4FF2-8CAC-94E9059B8A2A}" srcOrd="0" destOrd="0" presId="urn:microsoft.com/office/officeart/2005/8/layout/hList7"/>
    <dgm:cxn modelId="{BC1BB85B-6845-4AEB-B895-600477E66220}" type="presOf" srcId="{EDEC99B5-B7D7-434F-A57E-497EC586A7E7}" destId="{874F426C-FB4A-4EE0-A5EE-A3D6CE7D8723}" srcOrd="0" destOrd="0" presId="urn:microsoft.com/office/officeart/2005/8/layout/hList7"/>
    <dgm:cxn modelId="{9F3F7B5C-1168-4D25-B3C3-D30428A9EF65}" type="presOf" srcId="{803045E8-AFD2-46C0-89ED-546445DD4B7C}" destId="{7E5F1009-3F98-447E-953F-FC6CC6015DA2}" srcOrd="1" destOrd="0" presId="urn:microsoft.com/office/officeart/2005/8/layout/hList7"/>
    <dgm:cxn modelId="{14BF104A-B534-4A55-A687-FAFD056395C8}" type="presOf" srcId="{CD923068-BD83-4F6C-82B5-F98FE0240D93}" destId="{B1C779A3-0090-4A5C-9D3F-5AD7C99234A7}" srcOrd="1" destOrd="0" presId="urn:microsoft.com/office/officeart/2005/8/layout/hList7"/>
    <dgm:cxn modelId="{B2AAC94A-9C50-439A-BA55-92CBFFA0D048}" type="presOf" srcId="{69506055-25B4-4A59-A3E0-0A21139C2283}" destId="{9E99FAFA-5A00-4BB0-AB65-399A3992E8AD}" srcOrd="0" destOrd="0" presId="urn:microsoft.com/office/officeart/2005/8/layout/hList7"/>
    <dgm:cxn modelId="{3E073E6D-2706-4884-963C-9391E753EF66}" type="presOf" srcId="{157625F3-2820-4750-9127-CDBC341052C4}" destId="{A8E60AAB-6B99-45EB-8B5E-6A26582C1ADF}" srcOrd="0" destOrd="0" presId="urn:microsoft.com/office/officeart/2005/8/layout/hList7"/>
    <dgm:cxn modelId="{4123BC7F-4632-4D35-AE1A-1EC9B7514A31}" type="presOf" srcId="{CD923068-BD83-4F6C-82B5-F98FE0240D93}" destId="{AFA579DC-7668-4B21-85E8-82AC85BB0E40}" srcOrd="0" destOrd="0" presId="urn:microsoft.com/office/officeart/2005/8/layout/hList7"/>
    <dgm:cxn modelId="{6174DD84-06AE-4EE1-A00A-65CEE1317A83}" srcId="{69506055-25B4-4A59-A3E0-0A21139C2283}" destId="{157625F3-2820-4750-9127-CDBC341052C4}" srcOrd="0" destOrd="0" parTransId="{28886C21-51BF-4DF3-A835-17102E58DE7D}" sibTransId="{EDEC99B5-B7D7-434F-A57E-497EC586A7E7}"/>
    <dgm:cxn modelId="{691BCC92-A196-4B1A-BC81-4550D7EC7C39}" srcId="{69506055-25B4-4A59-A3E0-0A21139C2283}" destId="{803045E8-AFD2-46C0-89ED-546445DD4B7C}" srcOrd="1" destOrd="0" parTransId="{EA5FBA77-5E74-4D71-9793-DA3D2A5B9725}" sibTransId="{F13E659A-C267-49D9-B6F7-033F89F9057F}"/>
    <dgm:cxn modelId="{3F9F1099-BDAD-42D0-B3CF-7DA234A8D599}" type="presOf" srcId="{803045E8-AFD2-46C0-89ED-546445DD4B7C}" destId="{537DE07E-0D94-41D3-874F-DD369A55C3BC}" srcOrd="0" destOrd="0" presId="urn:microsoft.com/office/officeart/2005/8/layout/hList7"/>
    <dgm:cxn modelId="{1F14BDC7-2A0E-4E3B-83EB-44F94BAE5CB0}" type="presOf" srcId="{F13E659A-C267-49D9-B6F7-033F89F9057F}" destId="{C0CDA244-36C1-484F-B1BD-431D2C519230}" srcOrd="0" destOrd="0" presId="urn:microsoft.com/office/officeart/2005/8/layout/hList7"/>
    <dgm:cxn modelId="{25E7E4D2-EBCC-4664-90C9-667516CE454C}" type="presOf" srcId="{157625F3-2820-4750-9127-CDBC341052C4}" destId="{AA1390A9-8502-4F8E-918D-F24DB5A88454}" srcOrd="1" destOrd="0" presId="urn:microsoft.com/office/officeart/2005/8/layout/hList7"/>
    <dgm:cxn modelId="{790AC1E6-845D-416A-AEA0-BF9CAB70EA24}" type="presOf" srcId="{6FA018C2-5278-45A3-8DBF-60CC8C145EA6}" destId="{A5CE9472-CD87-462B-BD60-C404E43B1A33}" srcOrd="0" destOrd="0" presId="urn:microsoft.com/office/officeart/2005/8/layout/hList7"/>
    <dgm:cxn modelId="{5D3BC7FD-BBE0-4944-B297-19C4EF9D36F6}" srcId="{69506055-25B4-4A59-A3E0-0A21139C2283}" destId="{6FA018C2-5278-45A3-8DBF-60CC8C145EA6}" srcOrd="3" destOrd="0" parTransId="{A4C1280D-C940-4154-A52C-C5104022A04B}" sibTransId="{483018A3-C0C3-45F5-9E73-B1528B698619}"/>
    <dgm:cxn modelId="{30CFCC79-C951-4C04-B80B-0685AC8673EF}" type="presParOf" srcId="{9E99FAFA-5A00-4BB0-AB65-399A3992E8AD}" destId="{A28014F4-1121-47A3-8420-B5B8D161754C}" srcOrd="0" destOrd="0" presId="urn:microsoft.com/office/officeart/2005/8/layout/hList7"/>
    <dgm:cxn modelId="{995AE3B6-5A4F-4C9A-9AC9-D5EFE20069ED}" type="presParOf" srcId="{9E99FAFA-5A00-4BB0-AB65-399A3992E8AD}" destId="{0BC2F15D-D1AA-4605-A480-D6EE602CDFA8}" srcOrd="1" destOrd="0" presId="urn:microsoft.com/office/officeart/2005/8/layout/hList7"/>
    <dgm:cxn modelId="{F97447A5-823F-4994-A7E9-2BC1A7BA18C3}" type="presParOf" srcId="{0BC2F15D-D1AA-4605-A480-D6EE602CDFA8}" destId="{C125F078-42F8-418F-B972-F6D486D3CEB0}" srcOrd="0" destOrd="0" presId="urn:microsoft.com/office/officeart/2005/8/layout/hList7"/>
    <dgm:cxn modelId="{8CCEA964-9B0C-4C74-BEC5-9BC7300C5619}" type="presParOf" srcId="{C125F078-42F8-418F-B972-F6D486D3CEB0}" destId="{A8E60AAB-6B99-45EB-8B5E-6A26582C1ADF}" srcOrd="0" destOrd="0" presId="urn:microsoft.com/office/officeart/2005/8/layout/hList7"/>
    <dgm:cxn modelId="{2B14D0DE-0464-4983-8059-BEA5D29E12D0}" type="presParOf" srcId="{C125F078-42F8-418F-B972-F6D486D3CEB0}" destId="{AA1390A9-8502-4F8E-918D-F24DB5A88454}" srcOrd="1" destOrd="0" presId="urn:microsoft.com/office/officeart/2005/8/layout/hList7"/>
    <dgm:cxn modelId="{AEDA03F0-D913-427E-B890-A60F6DD94A00}" type="presParOf" srcId="{C125F078-42F8-418F-B972-F6D486D3CEB0}" destId="{99C0B311-E1CE-43FA-830F-E5A7974B5FB1}" srcOrd="2" destOrd="0" presId="urn:microsoft.com/office/officeart/2005/8/layout/hList7"/>
    <dgm:cxn modelId="{9E2982B3-EB75-401E-8D30-9F2E79186B83}" type="presParOf" srcId="{C125F078-42F8-418F-B972-F6D486D3CEB0}" destId="{0A57EBDD-2759-4427-96DC-8B6408BA92EF}" srcOrd="3" destOrd="0" presId="urn:microsoft.com/office/officeart/2005/8/layout/hList7"/>
    <dgm:cxn modelId="{7EB8FB1D-7EE4-4298-9852-5A69F4A0ED77}" type="presParOf" srcId="{0BC2F15D-D1AA-4605-A480-D6EE602CDFA8}" destId="{874F426C-FB4A-4EE0-A5EE-A3D6CE7D8723}" srcOrd="1" destOrd="0" presId="urn:microsoft.com/office/officeart/2005/8/layout/hList7"/>
    <dgm:cxn modelId="{40CC3FCA-7D1F-4EB3-B0A2-86CE8E5B7C81}" type="presParOf" srcId="{0BC2F15D-D1AA-4605-A480-D6EE602CDFA8}" destId="{7C57673E-298D-4560-83E1-8C8E6EDAA737}" srcOrd="2" destOrd="0" presId="urn:microsoft.com/office/officeart/2005/8/layout/hList7"/>
    <dgm:cxn modelId="{5CEAC3D8-B95C-4ACB-B451-97287E650F8E}" type="presParOf" srcId="{7C57673E-298D-4560-83E1-8C8E6EDAA737}" destId="{537DE07E-0D94-41D3-874F-DD369A55C3BC}" srcOrd="0" destOrd="0" presId="urn:microsoft.com/office/officeart/2005/8/layout/hList7"/>
    <dgm:cxn modelId="{0F54EB57-FEF6-43B7-BD06-8AC96C16C796}" type="presParOf" srcId="{7C57673E-298D-4560-83E1-8C8E6EDAA737}" destId="{7E5F1009-3F98-447E-953F-FC6CC6015DA2}" srcOrd="1" destOrd="0" presId="urn:microsoft.com/office/officeart/2005/8/layout/hList7"/>
    <dgm:cxn modelId="{E3FCE700-8E84-4A83-BE52-AC80AF8476CA}" type="presParOf" srcId="{7C57673E-298D-4560-83E1-8C8E6EDAA737}" destId="{13F8F455-6919-4275-907C-B7E18EFA9DF2}" srcOrd="2" destOrd="0" presId="urn:microsoft.com/office/officeart/2005/8/layout/hList7"/>
    <dgm:cxn modelId="{EB475E54-636D-46F3-93A3-54F047B00A22}" type="presParOf" srcId="{7C57673E-298D-4560-83E1-8C8E6EDAA737}" destId="{526BFD21-658E-4E61-AB46-8DB162874ABF}" srcOrd="3" destOrd="0" presId="urn:microsoft.com/office/officeart/2005/8/layout/hList7"/>
    <dgm:cxn modelId="{CC55A2E4-6FC4-4586-A4BA-6BB952B60272}" type="presParOf" srcId="{0BC2F15D-D1AA-4605-A480-D6EE602CDFA8}" destId="{C0CDA244-36C1-484F-B1BD-431D2C519230}" srcOrd="3" destOrd="0" presId="urn:microsoft.com/office/officeart/2005/8/layout/hList7"/>
    <dgm:cxn modelId="{368A1175-00EC-440D-8CBC-EBD38CCA786C}" type="presParOf" srcId="{0BC2F15D-D1AA-4605-A480-D6EE602CDFA8}" destId="{E574A2DE-6B31-4F9E-8A1C-DF7AA267D60D}" srcOrd="4" destOrd="0" presId="urn:microsoft.com/office/officeart/2005/8/layout/hList7"/>
    <dgm:cxn modelId="{E08628FF-9993-4652-92D6-243F43ADC67F}" type="presParOf" srcId="{E574A2DE-6B31-4F9E-8A1C-DF7AA267D60D}" destId="{AFA579DC-7668-4B21-85E8-82AC85BB0E40}" srcOrd="0" destOrd="0" presId="urn:microsoft.com/office/officeart/2005/8/layout/hList7"/>
    <dgm:cxn modelId="{EDB2E70A-138B-46C9-8675-0F0EB8CE4628}" type="presParOf" srcId="{E574A2DE-6B31-4F9E-8A1C-DF7AA267D60D}" destId="{B1C779A3-0090-4A5C-9D3F-5AD7C99234A7}" srcOrd="1" destOrd="0" presId="urn:microsoft.com/office/officeart/2005/8/layout/hList7"/>
    <dgm:cxn modelId="{6B12B185-6479-4988-A85B-62DE2150F434}" type="presParOf" srcId="{E574A2DE-6B31-4F9E-8A1C-DF7AA267D60D}" destId="{F1751E13-FB9E-4BC4-8487-93CA4C372A74}" srcOrd="2" destOrd="0" presId="urn:microsoft.com/office/officeart/2005/8/layout/hList7"/>
    <dgm:cxn modelId="{462FC062-EEBB-40CF-87EF-A5C4276E87CF}" type="presParOf" srcId="{E574A2DE-6B31-4F9E-8A1C-DF7AA267D60D}" destId="{880B53B5-D5E9-4E0F-AB3D-8409F9FCF029}" srcOrd="3" destOrd="0" presId="urn:microsoft.com/office/officeart/2005/8/layout/hList7"/>
    <dgm:cxn modelId="{8E1491FF-9437-4EB5-B698-AA6028F89CC4}" type="presParOf" srcId="{0BC2F15D-D1AA-4605-A480-D6EE602CDFA8}" destId="{C7C511D9-C22A-4FF2-8CAC-94E9059B8A2A}" srcOrd="5" destOrd="0" presId="urn:microsoft.com/office/officeart/2005/8/layout/hList7"/>
    <dgm:cxn modelId="{25698814-6985-4599-B3FB-19EC9B7DADC0}" type="presParOf" srcId="{0BC2F15D-D1AA-4605-A480-D6EE602CDFA8}" destId="{B9963DB4-6217-4F3A-9F3B-8F7CCA4A9699}" srcOrd="6" destOrd="0" presId="urn:microsoft.com/office/officeart/2005/8/layout/hList7"/>
    <dgm:cxn modelId="{C12E948C-9CF0-4C10-BAF8-AD92182E96F0}" type="presParOf" srcId="{B9963DB4-6217-4F3A-9F3B-8F7CCA4A9699}" destId="{A5CE9472-CD87-462B-BD60-C404E43B1A33}" srcOrd="0" destOrd="0" presId="urn:microsoft.com/office/officeart/2005/8/layout/hList7"/>
    <dgm:cxn modelId="{203F0AD4-798D-422F-B6CC-6AF33546B7C3}" type="presParOf" srcId="{B9963DB4-6217-4F3A-9F3B-8F7CCA4A9699}" destId="{7A1DA961-701C-4CFE-830D-24DD4B9E07CE}" srcOrd="1" destOrd="0" presId="urn:microsoft.com/office/officeart/2005/8/layout/hList7"/>
    <dgm:cxn modelId="{19FDA66E-B90C-44DE-AD26-9C6C3A85C852}" type="presParOf" srcId="{B9963DB4-6217-4F3A-9F3B-8F7CCA4A9699}" destId="{92B6E72A-8760-446B-A551-9E642745DC2D}" srcOrd="2" destOrd="0" presId="urn:microsoft.com/office/officeart/2005/8/layout/hList7"/>
    <dgm:cxn modelId="{D419D85A-4E55-420F-912C-6AD766E3E58E}" type="presParOf" srcId="{B9963DB4-6217-4F3A-9F3B-8F7CCA4A9699}" destId="{4966BA10-B1D0-4410-BA03-33B0ED79D9D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EA6F2-9F27-4908-B91B-C592BAC7F563}">
      <dsp:nvSpPr>
        <dsp:cNvPr id="0" name=""/>
        <dsp:cNvSpPr/>
      </dsp:nvSpPr>
      <dsp:spPr>
        <a:xfrm>
          <a:off x="0" y="4241619"/>
          <a:ext cx="8382000" cy="5567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2022</a:t>
          </a:r>
          <a:r>
            <a:rPr lang="en-US" sz="1300" kern="1200" dirty="0">
              <a:latin typeface="Arial" panose="020B0604020202020204" pitchFamily="34" charset="0"/>
              <a:cs typeface="Arial" panose="020B0604020202020204" pitchFamily="34" charset="0"/>
            </a:rPr>
            <a:t> – Second Expansion – PCAFC – All Eras</a:t>
          </a:r>
        </a:p>
      </dsp:txBody>
      <dsp:txXfrm>
        <a:off x="0" y="4241619"/>
        <a:ext cx="8382000" cy="556710"/>
      </dsp:txXfrm>
    </dsp:sp>
    <dsp:sp modelId="{0BD4FE94-FF4B-4F53-8C1C-11084FC6A3B2}">
      <dsp:nvSpPr>
        <dsp:cNvPr id="0" name=""/>
        <dsp:cNvSpPr/>
      </dsp:nvSpPr>
      <dsp:spPr>
        <a:xfrm rot="10800000">
          <a:off x="0" y="3393749"/>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2020</a:t>
          </a:r>
          <a:r>
            <a:rPr lang="en-US" sz="1300" kern="1200" dirty="0">
              <a:latin typeface="Arial" panose="020B0604020202020204" pitchFamily="34" charset="0"/>
              <a:cs typeface="Arial" panose="020B0604020202020204" pitchFamily="34" charset="0"/>
            </a:rPr>
            <a:t> – Implement expansion of PCAFC eligibility (On or before May 7, 1975, on or after September 11, 2001)</a:t>
          </a:r>
        </a:p>
      </dsp:txBody>
      <dsp:txXfrm rot="10800000">
        <a:off x="0" y="3393749"/>
        <a:ext cx="8382000" cy="556346"/>
      </dsp:txXfrm>
    </dsp:sp>
    <dsp:sp modelId="{BF8440C7-BF56-42BB-ADE8-80DF78AC3AFF}">
      <dsp:nvSpPr>
        <dsp:cNvPr id="0" name=""/>
        <dsp:cNvSpPr/>
      </dsp:nvSpPr>
      <dsp:spPr>
        <a:xfrm rot="10800000">
          <a:off x="0" y="2545879"/>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2018</a:t>
          </a:r>
          <a:r>
            <a:rPr lang="en-US" sz="1300" kern="1200" dirty="0">
              <a:latin typeface="Arial" panose="020B0604020202020204" pitchFamily="34" charset="0"/>
              <a:cs typeface="Arial" panose="020B0604020202020204" pitchFamily="34" charset="0"/>
            </a:rPr>
            <a:t> – MISSION Act of 2018 expands Veteran eligibility for PCAFC</a:t>
          </a:r>
        </a:p>
      </dsp:txBody>
      <dsp:txXfrm rot="10800000">
        <a:off x="0" y="2545879"/>
        <a:ext cx="8382000" cy="556346"/>
      </dsp:txXfrm>
    </dsp:sp>
    <dsp:sp modelId="{A4910339-8A0D-4177-888E-A6091D78B80C}">
      <dsp:nvSpPr>
        <dsp:cNvPr id="0" name=""/>
        <dsp:cNvSpPr/>
      </dsp:nvSpPr>
      <dsp:spPr>
        <a:xfrm rot="10800000">
          <a:off x="0" y="1698010"/>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2011</a:t>
          </a:r>
          <a:r>
            <a:rPr lang="en-US" sz="1300" kern="1200" dirty="0">
              <a:latin typeface="Arial" panose="020B0604020202020204" pitchFamily="34" charset="0"/>
              <a:cs typeface="Arial" panose="020B0604020202020204" pitchFamily="34" charset="0"/>
            </a:rPr>
            <a:t> – Program officially accepts applications for PCAFC</a:t>
          </a:r>
        </a:p>
      </dsp:txBody>
      <dsp:txXfrm rot="10800000">
        <a:off x="0" y="1698010"/>
        <a:ext cx="8382000" cy="556346"/>
      </dsp:txXfrm>
    </dsp:sp>
    <dsp:sp modelId="{D1A6FA72-E6C3-4A7C-A83A-1B8C997A863D}">
      <dsp:nvSpPr>
        <dsp:cNvPr id="0" name=""/>
        <dsp:cNvSpPr/>
      </dsp:nvSpPr>
      <dsp:spPr>
        <a:xfrm rot="10800000">
          <a:off x="0" y="850140"/>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2010</a:t>
          </a:r>
          <a:r>
            <a:rPr lang="en-US" sz="1300" kern="1200" dirty="0">
              <a:latin typeface="Arial" panose="020B0604020202020204" pitchFamily="34" charset="0"/>
              <a:cs typeface="Arial" panose="020B0604020202020204" pitchFamily="34" charset="0"/>
            </a:rPr>
            <a:t> – Program of Comprehensive Assistance for Family Caregivers (PCAFC) and Program of General Caregiver Support Services (PGCSS) established under P.L. 111-163</a:t>
          </a:r>
        </a:p>
      </dsp:txBody>
      <dsp:txXfrm rot="10800000">
        <a:off x="0" y="850140"/>
        <a:ext cx="8382000" cy="556346"/>
      </dsp:txXfrm>
    </dsp:sp>
    <dsp:sp modelId="{74199FBE-37DA-4966-A2CB-D0311B9A10F8}">
      <dsp:nvSpPr>
        <dsp:cNvPr id="0" name=""/>
        <dsp:cNvSpPr/>
      </dsp:nvSpPr>
      <dsp:spPr>
        <a:xfrm rot="10800000">
          <a:off x="0" y="2270"/>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2008</a:t>
          </a:r>
          <a:r>
            <a:rPr lang="en-US" sz="1300" kern="1200" dirty="0">
              <a:latin typeface="Arial" panose="020B0604020202020204" pitchFamily="34" charset="0"/>
              <a:cs typeface="Arial" panose="020B0604020202020204" pitchFamily="34" charset="0"/>
            </a:rPr>
            <a:t> – Caregiver Support Program established</a:t>
          </a:r>
        </a:p>
      </dsp:txBody>
      <dsp:txXfrm rot="10800000">
        <a:off x="0" y="2270"/>
        <a:ext cx="8382000" cy="556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60AAB-6B99-45EB-8B5E-6A26582C1ADF}">
      <dsp:nvSpPr>
        <dsp:cNvPr id="0" name=""/>
        <dsp:cNvSpPr/>
      </dsp:nvSpPr>
      <dsp:spPr>
        <a:xfrm>
          <a:off x="2131" y="0"/>
          <a:ext cx="2234654" cy="531773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Education and Support</a:t>
          </a:r>
        </a:p>
      </dsp:txBody>
      <dsp:txXfrm>
        <a:off x="2131" y="2127093"/>
        <a:ext cx="2234654" cy="2127093"/>
      </dsp:txXfrm>
    </dsp:sp>
    <dsp:sp modelId="{0A57EBDD-2759-4427-96DC-8B6408BA92EF}">
      <dsp:nvSpPr>
        <dsp:cNvPr id="0" name=""/>
        <dsp:cNvSpPr/>
      </dsp:nvSpPr>
      <dsp:spPr>
        <a:xfrm>
          <a:off x="234056" y="319064"/>
          <a:ext cx="1770805" cy="177080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DE07E-0D94-41D3-874F-DD369A55C3BC}">
      <dsp:nvSpPr>
        <dsp:cNvPr id="0" name=""/>
        <dsp:cNvSpPr/>
      </dsp:nvSpPr>
      <dsp:spPr>
        <a:xfrm>
          <a:off x="2303825" y="0"/>
          <a:ext cx="2234654" cy="531773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Collaboration and Partnerships</a:t>
          </a:r>
        </a:p>
      </dsp:txBody>
      <dsp:txXfrm>
        <a:off x="2303825" y="2127093"/>
        <a:ext cx="2234654" cy="2127093"/>
      </dsp:txXfrm>
    </dsp:sp>
    <dsp:sp modelId="{526BFD21-658E-4E61-AB46-8DB162874ABF}">
      <dsp:nvSpPr>
        <dsp:cNvPr id="0" name=""/>
        <dsp:cNvSpPr/>
      </dsp:nvSpPr>
      <dsp:spPr>
        <a:xfrm>
          <a:off x="2535750" y="319064"/>
          <a:ext cx="1770805" cy="177080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579DC-7668-4B21-85E8-82AC85BB0E40}">
      <dsp:nvSpPr>
        <dsp:cNvPr id="0" name=""/>
        <dsp:cNvSpPr/>
      </dsp:nvSpPr>
      <dsp:spPr>
        <a:xfrm>
          <a:off x="4605519" y="0"/>
          <a:ext cx="2234654" cy="531773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Outreach </a:t>
          </a:r>
        </a:p>
      </dsp:txBody>
      <dsp:txXfrm>
        <a:off x="4605519" y="2127093"/>
        <a:ext cx="2234654" cy="2127093"/>
      </dsp:txXfrm>
    </dsp:sp>
    <dsp:sp modelId="{880B53B5-D5E9-4E0F-AB3D-8409F9FCF029}">
      <dsp:nvSpPr>
        <dsp:cNvPr id="0" name=""/>
        <dsp:cNvSpPr/>
      </dsp:nvSpPr>
      <dsp:spPr>
        <a:xfrm>
          <a:off x="4837444" y="319064"/>
          <a:ext cx="1770805" cy="177080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E9472-CD87-462B-BD60-C404E43B1A33}">
      <dsp:nvSpPr>
        <dsp:cNvPr id="0" name=""/>
        <dsp:cNvSpPr/>
      </dsp:nvSpPr>
      <dsp:spPr>
        <a:xfrm>
          <a:off x="6907213" y="0"/>
          <a:ext cx="2234654" cy="531773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Resources and Referrals  </a:t>
          </a:r>
        </a:p>
      </dsp:txBody>
      <dsp:txXfrm>
        <a:off x="6907213" y="2127093"/>
        <a:ext cx="2234654" cy="2127093"/>
      </dsp:txXfrm>
    </dsp:sp>
    <dsp:sp modelId="{4966BA10-B1D0-4410-BA03-33B0ED79D9D2}">
      <dsp:nvSpPr>
        <dsp:cNvPr id="0" name=""/>
        <dsp:cNvSpPr/>
      </dsp:nvSpPr>
      <dsp:spPr>
        <a:xfrm>
          <a:off x="7139138" y="319064"/>
          <a:ext cx="1770805" cy="177080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014F4-1121-47A3-8420-B5B8D161754C}">
      <dsp:nvSpPr>
        <dsp:cNvPr id="0" name=""/>
        <dsp:cNvSpPr/>
      </dsp:nvSpPr>
      <dsp:spPr>
        <a:xfrm>
          <a:off x="365759" y="4269063"/>
          <a:ext cx="8412480" cy="797660"/>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4/14/2023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4/14/2023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aregiver.va.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cc02.safelinks.protection.outlook.com/?url=http%3A%2F%2Fwww.caregiver.va.gov%2F&amp;data=04%7C01%7C%7Cf011c2762ee049df441e08da1d97fdc9%7Ce95f1b23abaf45ee821db7ab251ab3bf%7C0%7C0%7C637854835869615771%7CUnknown%7CTWFpbGZsb3d8eyJWIjoiMC4wLjAwMDAiLCJQIjoiV2luMzIiLCJBTiI6Ik1haWwiLCJXVCI6Mn0%3D%7C3000&amp;sdata=Tz1aXZTwHPxce5XHf4pZMUchZSSK8RNU%2ByiVKAlLSzQ%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a.gov/vaforms/medical/pdf/10-10CG.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aregiver.va.gov/support/New_CSC_Page.asp"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cc02.safelinks.protection.outlook.com/?url=https%3A%2F%2Fwww.caregiver.va.gov%2Fpdfs%2FFactSheets%2FApplicationProcessFactsheet.pdf&amp;data=04%7C01%7C%7Cee12bf81b78946b1c44a08d9d60846fc%7Ce95f1b23abaf45ee821db7ab251ab3bf%7C0%7C0%7C637776153294570899%7CUnknown%7CTWFpbGZsb3d8eyJWIjoiMC4wLjAwMDAiLCJQIjoiV2luMzIiLCJBTiI6Ik1haWwiLCJXVCI6Mn0%3D%7C3000&amp;sdata=DBkPHfQi9Y7UfhK5KtsIRoJHJNH2iOOyxVcwmLH0iIQ%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regiver.va.gov/pdfs/FactSheets/VA_CaregiverSupportProgram_PCAFC_Appeal_FAQs_032922.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kern="1200">
                <a:solidFill>
                  <a:srgbClr val="000000"/>
                </a:solidFill>
                <a:effectLst/>
                <a:latin typeface="Calibri"/>
                <a:ea typeface="Times New Roman" panose="02020603050405020304" pitchFamily="18" charset="0"/>
                <a:cs typeface="Calibri"/>
              </a:rPr>
              <a:t>~ Good </a:t>
            </a:r>
            <a:r>
              <a:rPr lang="en-US" sz="1800">
                <a:solidFill>
                  <a:srgbClr val="000000"/>
                </a:solidFill>
                <a:latin typeface="Calibri"/>
                <a:ea typeface="Times New Roman" panose="02020603050405020304" pitchFamily="18" charset="0"/>
                <a:cs typeface="Calibri"/>
              </a:rPr>
              <a:t>Morning/</a:t>
            </a:r>
            <a:r>
              <a:rPr lang="en-US" sz="1800" kern="1200">
                <a:solidFill>
                  <a:srgbClr val="000000"/>
                </a:solidFill>
                <a:effectLst/>
                <a:latin typeface="Calibri"/>
                <a:ea typeface="Times New Roman" panose="02020603050405020304" pitchFamily="18" charset="0"/>
                <a:cs typeface="Calibri"/>
              </a:rPr>
              <a:t>Afternoon, </a:t>
            </a:r>
            <a:r>
              <a:rPr lang="en-US" sz="1800">
                <a:solidFill>
                  <a:srgbClr val="000000"/>
                </a:solidFill>
                <a:latin typeface="Calibri"/>
                <a:ea typeface="Times New Roman" panose="02020603050405020304" pitchFamily="18" charset="0"/>
                <a:cs typeface="Calibri"/>
              </a:rPr>
              <a:t>it's</a:t>
            </a:r>
            <a:r>
              <a:rPr lang="en-US" sz="1800" kern="1200">
                <a:solidFill>
                  <a:srgbClr val="000000"/>
                </a:solidFill>
                <a:effectLst/>
                <a:latin typeface="Calibri"/>
                <a:ea typeface="Times New Roman" panose="02020603050405020304" pitchFamily="18" charset="0"/>
                <a:cs typeface="Calibri"/>
              </a:rPr>
              <a:t> a pleasure to be with you </a:t>
            </a:r>
            <a:r>
              <a:rPr lang="en-US" sz="1800">
                <a:solidFill>
                  <a:srgbClr val="000000"/>
                </a:solidFill>
                <a:latin typeface="Calibri"/>
                <a:ea typeface="Times New Roman" panose="02020603050405020304" pitchFamily="18" charset="0"/>
                <a:cs typeface="Calibri"/>
              </a:rPr>
              <a:t>today to provide</a:t>
            </a:r>
            <a:r>
              <a:rPr lang="en-US" sz="1800" kern="1200">
                <a:solidFill>
                  <a:srgbClr val="000000"/>
                </a:solidFill>
                <a:effectLst/>
                <a:latin typeface="Calibri"/>
                <a:ea typeface="Times New Roman" panose="02020603050405020304" pitchFamily="18" charset="0"/>
                <a:cs typeface="Calibri"/>
              </a:rPr>
              <a:t> an overview of the Caregiver Support Program.</a:t>
            </a:r>
            <a:endParaRPr lang="en-US" sz="1800">
              <a:effectLst/>
              <a:latin typeface="Calibri"/>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fld id="{1FA2164C-3C13-4B77-A7F7-3235965931EF}" type="slidenum">
              <a:rPr lang="en-US" altLang="en-US" smtClean="0"/>
              <a:pPr/>
              <a:t>1</a:t>
            </a:fld>
            <a:endParaRPr lang="en-US" altLang="en-US"/>
          </a:p>
        </p:txBody>
      </p:sp>
    </p:spTree>
    <p:extLst>
      <p:ext uri="{BB962C8B-B14F-4D97-AF65-F5344CB8AC3E}">
        <p14:creationId xmlns:p14="http://schemas.microsoft.com/office/powerpoint/2010/main" val="37063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-Caregivers FIRST </a:t>
            </a:r>
            <a:r>
              <a:rPr lang="en-US" dirty="0"/>
              <a:t>is a caregiver skills group training program with the goal of connecting caregivers with each other and to resources to help them feel more confident, capable, and supported in their caregiving role.</a:t>
            </a:r>
          </a:p>
          <a:p>
            <a:endParaRPr lang="en-US" dirty="0"/>
          </a:p>
          <a:p>
            <a:r>
              <a:rPr lang="en-US" dirty="0"/>
              <a:t>-The </a:t>
            </a:r>
            <a:r>
              <a:rPr lang="en-US" b="1" dirty="0"/>
              <a:t>Peer Support Mentoring Program </a:t>
            </a:r>
            <a:r>
              <a:rPr lang="en-US" dirty="0"/>
              <a:t>links caregivers to a peer who has experienced similar challenges and situations in order to provide additional support and guidance along the caregiving journey. </a:t>
            </a:r>
            <a:endParaRPr lang="en-US" dirty="0">
              <a:cs typeface="Calibri"/>
            </a:endParaRPr>
          </a:p>
          <a:p>
            <a:r>
              <a:rPr lang="en-US" dirty="0"/>
              <a:t>-I’ll review the website and Caregiver Support Line next.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10</a:t>
            </a:fld>
            <a:endParaRPr lang="en-US"/>
          </a:p>
        </p:txBody>
      </p:sp>
    </p:spTree>
    <p:extLst>
      <p:ext uri="{BB962C8B-B14F-4D97-AF65-F5344CB8AC3E}">
        <p14:creationId xmlns:p14="http://schemas.microsoft.com/office/powerpoint/2010/main" val="128978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a:ea typeface="Calibri" panose="020F0502020204030204" pitchFamily="34" charset="0"/>
                <a:cs typeface="Calibri"/>
              </a:rPr>
              <a:t>Now we’ll move on to Collaboration and Partnerships.</a:t>
            </a:r>
          </a:p>
          <a:p>
            <a:endParaRPr lang="en-US" sz="1800" kern="1200" dirty="0">
              <a:solidFill>
                <a:srgbClr val="000000"/>
              </a:solidFill>
              <a:effectLst/>
              <a:latin typeface="Calibri" panose="020F0502020204030204" pitchFamily="34" charset="0"/>
              <a:ea typeface="Calibri" panose="020F0502020204030204" pitchFamily="34" charset="0"/>
            </a:endParaRPr>
          </a:p>
          <a:p>
            <a:r>
              <a:rPr lang="en-US" sz="1800" kern="1200" dirty="0">
                <a:solidFill>
                  <a:srgbClr val="000000"/>
                </a:solidFill>
                <a:effectLst/>
                <a:latin typeface="Calibri"/>
                <a:ea typeface="Calibri" panose="020F0502020204030204" pitchFamily="34" charset="0"/>
                <a:cs typeface="Calibri"/>
              </a:rPr>
              <a:t>The Caregiver Support Program</a:t>
            </a:r>
            <a:r>
              <a:rPr lang="en-US" sz="1800" dirty="0">
                <a:solidFill>
                  <a:srgbClr val="000000"/>
                </a:solidFill>
                <a:latin typeface="Calibri"/>
                <a:ea typeface="Calibri" panose="020F0502020204030204" pitchFamily="34" charset="0"/>
                <a:cs typeface="Calibri"/>
              </a:rPr>
              <a:t> at each local site</a:t>
            </a:r>
            <a:r>
              <a:rPr lang="en-US" sz="1800" kern="1200" dirty="0">
                <a:solidFill>
                  <a:srgbClr val="000000"/>
                </a:solidFill>
                <a:effectLst/>
                <a:latin typeface="Calibri"/>
                <a:ea typeface="Calibri" panose="020F0502020204030204" pitchFamily="34" charset="0"/>
                <a:cs typeface="Calibri"/>
              </a:rPr>
              <a:t> hosts an annual summit </a:t>
            </a:r>
            <a:r>
              <a:rPr lang="en-US" sz="1800" dirty="0">
                <a:solidFill>
                  <a:srgbClr val="000000"/>
                </a:solidFill>
                <a:latin typeface="Calibri"/>
                <a:ea typeface="Calibri" panose="020F0502020204030204" pitchFamily="34" charset="0"/>
                <a:cs typeface="Calibri"/>
              </a:rPr>
              <a:t>for VA and community providers to </a:t>
            </a:r>
            <a:r>
              <a:rPr lang="en-US" sz="1800" kern="1200" dirty="0">
                <a:solidFill>
                  <a:srgbClr val="000000"/>
                </a:solidFill>
                <a:effectLst/>
                <a:latin typeface="Calibri"/>
                <a:ea typeface="Calibri" panose="020F0502020204030204" pitchFamily="34" charset="0"/>
                <a:cs typeface="Calibri"/>
              </a:rPr>
              <a:t>include caregiver specific topics. The summit includes VA and external organizations that support caregivers and families. The goal is to create and increase awareness of the needs of caregivers in the local community and to provide available resources. We also have an annual caregiver and family resource fair at every VA facility</a:t>
            </a:r>
            <a:r>
              <a:rPr lang="en-US" sz="1800" dirty="0">
                <a:solidFill>
                  <a:srgbClr val="000000"/>
                </a:solidFill>
                <a:latin typeface="Calibri"/>
                <a:ea typeface="Calibri" panose="020F0502020204030204" pitchFamily="34" charset="0"/>
                <a:cs typeface="Calibri"/>
              </a:rPr>
              <a:t> for Veterans and Caregivers</a:t>
            </a:r>
            <a:r>
              <a:rPr lang="en-US" sz="1800" kern="1200" dirty="0">
                <a:solidFill>
                  <a:srgbClr val="000000"/>
                </a:solidFill>
                <a:effectLst/>
                <a:latin typeface="Calibri"/>
                <a:ea typeface="Calibri" panose="020F0502020204030204" pitchFamily="34" charset="0"/>
                <a:cs typeface="Calibri"/>
              </a:rPr>
              <a:t> with a focus on caregivers and families on Veterans Health Administration, Veterans Benefits Administration, local non-profits, and county services.</a:t>
            </a:r>
            <a:r>
              <a:rPr lang="en-US" sz="1800" dirty="0">
                <a:solidFill>
                  <a:srgbClr val="000000"/>
                </a:solidFill>
                <a:latin typeface="Calibri"/>
                <a:ea typeface="Calibri" panose="020F0502020204030204" pitchFamily="34" charset="0"/>
                <a:cs typeface="Calibri"/>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83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CSP</a:t>
            </a:r>
            <a:r>
              <a:rPr lang="en-US" sz="1800" dirty="0">
                <a:effectLst/>
                <a:latin typeface="Segoe UI" panose="020B0502040204020203" pitchFamily="34" charset="0"/>
              </a:rPr>
              <a:t> staff serves as subject matter experts and are outreaching to various organizations, agencies and stakeholders, including at events (in-person when able, or virtual). We do this year-round through planned events, as well as upon request.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03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CSP staff work first-hand with caregivers to connect them with CSP, VA, community and partner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strong relationships with our VA and non-VA partners, to help caregivers address any number of issues or needs they may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89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Calibri" panose="020F0502020204030204" pitchFamily="34" charset="0"/>
                <a:cs typeface="Calibri"/>
              </a:rPr>
              <a:t>Our 2nd program is the Program of Comprehensive Assistance for Family Caregivers or PCAFC. </a:t>
            </a:r>
            <a:r>
              <a:rPr lang="en-US" dirty="0"/>
              <a:t>It's an honor to care for those who provide care for our nation’s Veterans through both PGCSS and PCAFC.</a:t>
            </a:r>
            <a:endParaRPr lang="en-US" sz="1200" dirty="0">
              <a:effectLst/>
              <a:latin typeface="Calibri"/>
              <a:ea typeface="Times New Roman" panose="02020603050405020304" pitchFamily="18" charset="0"/>
              <a:cs typeface="Calibri"/>
            </a:endParaRPr>
          </a:p>
          <a:p>
            <a:endParaRPr lang="en-US" dirty="0"/>
          </a:p>
        </p:txBody>
      </p:sp>
      <p:sp>
        <p:nvSpPr>
          <p:cNvPr id="4" name="Slide Number Placeholder 3"/>
          <p:cNvSpPr>
            <a:spLocks noGrp="1"/>
          </p:cNvSpPr>
          <p:nvPr>
            <p:ph type="sldNum" sz="quarter" idx="5"/>
          </p:nvPr>
        </p:nvSpPr>
        <p:spPr/>
        <p:txBody>
          <a:bodyPr/>
          <a:lstStyle/>
          <a:p>
            <a:fld id="{1FA2164C-3C13-4B77-A7F7-3235965931EF}" type="slidenum">
              <a:rPr lang="en-US" altLang="en-US" smtClean="0"/>
              <a:pPr/>
              <a:t>14</a:t>
            </a:fld>
            <a:endParaRPr lang="en-US" altLang="en-US"/>
          </a:p>
        </p:txBody>
      </p:sp>
    </p:spTree>
    <p:extLst>
      <p:ext uri="{BB962C8B-B14F-4D97-AF65-F5344CB8AC3E}">
        <p14:creationId xmlns:p14="http://schemas.microsoft.com/office/powerpoint/2010/main" val="204588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04FCB41C-B413-4878-B9B5-400CDD6468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ADC8F7E-BA95-4583-94C9-05C17B8CE1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There were several changes made to the program because of the Mission Act of 2018 which was designed to improve Veteran access to healthcare. This includes expansion of PCAFC to all service eras in a phased approach. </a:t>
            </a:r>
          </a:p>
        </p:txBody>
      </p:sp>
      <p:sp>
        <p:nvSpPr>
          <p:cNvPr id="164868" name="Slide Number Placeholder 3">
            <a:extLst>
              <a:ext uri="{FF2B5EF4-FFF2-40B4-BE49-F238E27FC236}">
                <a16:creationId xmlns:a16="http://schemas.microsoft.com/office/drawing/2014/main" id="{0F25ACC8-B0A3-4C1D-B3F9-0FE181CAA0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547437-8313-48A5-9578-4BD922F7B465}" type="slidenum">
              <a:rPr lang="en-US" altLang="en-US"/>
              <a:pPr/>
              <a:t>15</a:t>
            </a:fld>
            <a:endParaRPr lang="en-US" altLang="en-US"/>
          </a:p>
        </p:txBody>
      </p:sp>
    </p:spTree>
    <p:extLst>
      <p:ext uri="{BB962C8B-B14F-4D97-AF65-F5344CB8AC3E}">
        <p14:creationId xmlns:p14="http://schemas.microsoft.com/office/powerpoint/2010/main" val="167446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a:ea typeface="Calibri" panose="020F0502020204030204" pitchFamily="34" charset="0"/>
                <a:cs typeface="Calibri"/>
              </a:rPr>
              <a:t>Prior to October 1, 2020, PCAFC was </a:t>
            </a:r>
            <a:r>
              <a:rPr lang="en-US" sz="1800" dirty="0">
                <a:latin typeface="Calibri"/>
                <a:ea typeface="Calibri" panose="020F0502020204030204" pitchFamily="34" charset="0"/>
                <a:cs typeface="Calibri"/>
              </a:rPr>
              <a:t>available</a:t>
            </a:r>
            <a:r>
              <a:rPr lang="en-US" sz="1800" dirty="0">
                <a:effectLst/>
                <a:latin typeface="Calibri"/>
                <a:ea typeface="Calibri" panose="020F0502020204030204" pitchFamily="34" charset="0"/>
                <a:cs typeface="Calibri"/>
              </a:rPr>
              <a:t> to Veterans </a:t>
            </a:r>
            <a:r>
              <a:rPr lang="en-US" sz="1800" dirty="0">
                <a:latin typeface="Calibri"/>
                <a:ea typeface="Calibri" panose="020F0502020204030204" pitchFamily="34" charset="0"/>
                <a:cs typeface="Calibri"/>
              </a:rPr>
              <a:t>who incurred or aggravated a serious</a:t>
            </a:r>
            <a:r>
              <a:rPr lang="en-US" sz="1800" dirty="0">
                <a:effectLst/>
                <a:latin typeface="Calibri"/>
                <a:ea typeface="Calibri" panose="020F0502020204030204" pitchFamily="34" charset="0"/>
                <a:cs typeface="Calibri"/>
              </a:rPr>
              <a:t> injured in the line of duty on or after September 11, 2001. The Mission Act authorized the VA to expand the PCAFC to eligible Veterans of all eras of service occurring in two phases. The first phase occurred on October 1, 2020 and expanded PCAFC to eligible Veterans who incurred or aggravated a serious injury or illness on or before May 7, 1975. Phase II will launch October 1, 2022, to include all eligible Veterans from any era.</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16</a:t>
            </a:fld>
            <a:endParaRPr lang="en-US"/>
          </a:p>
        </p:txBody>
      </p:sp>
    </p:spTree>
    <p:extLst>
      <p:ext uri="{BB962C8B-B14F-4D97-AF65-F5344CB8AC3E}">
        <p14:creationId xmlns:p14="http://schemas.microsoft.com/office/powerpoint/2010/main" val="2282377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04FCB41C-B413-4878-B9B5-400CDD6468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ADC8F7E-BA95-4583-94C9-05C17B8CE1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PCAFC has specific eligibility requirements for Veterans and caregivers. </a:t>
            </a:r>
          </a:p>
          <a:p>
            <a:r>
              <a:rPr lang="en-US" sz="1800" dirty="0">
                <a:effectLst/>
                <a:latin typeface="Calibri"/>
                <a:ea typeface="Calibri" panose="020F0502020204030204" pitchFamily="34" charset="0"/>
                <a:cs typeface="Calibri"/>
              </a:rPr>
              <a:t>There are </a:t>
            </a:r>
            <a:r>
              <a:rPr lang="en-US" sz="1800" dirty="0">
                <a:latin typeface="Calibri"/>
                <a:ea typeface="Calibri" panose="020F0502020204030204" pitchFamily="34" charset="0"/>
                <a:cs typeface="Calibri"/>
              </a:rPr>
              <a:t>seven (7) </a:t>
            </a:r>
            <a:r>
              <a:rPr lang="en-US" sz="1800" dirty="0">
                <a:effectLst/>
                <a:latin typeface="Calibri"/>
                <a:ea typeface="Calibri" panose="020F0502020204030204" pitchFamily="34" charset="0"/>
                <a:cs typeface="Calibri"/>
              </a:rPr>
              <a:t>Veteran eligibility requirements for PCAFC. I am just going to highlight a few of those here.</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Veteran or servicemember undergoing medical discharge, must have a serious injury incurred or aggravated in the line of duty. We define serious injury as a 70% service-connected rating. This can be a single or combined rating. It can include a presumptive rating.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600"/>
              </a:spcAft>
              <a:defRPr/>
            </a:pPr>
            <a:r>
              <a:rPr lang="en-US" dirty="0">
                <a:ea typeface="Calibri" panose="020F0502020204030204" pitchFamily="34" charset="0"/>
              </a:rPr>
              <a:t>The Veteran must need in-person personal care services for a minimum of six (6) continuous months based on any one of the following:</a:t>
            </a:r>
          </a:p>
          <a:p>
            <a:pPr lvl="1">
              <a:lnSpc>
                <a:spcPct val="107000"/>
              </a:lnSpc>
              <a:spcBef>
                <a:spcPts val="0"/>
              </a:spcBef>
              <a:spcAft>
                <a:spcPts val="600"/>
              </a:spcAft>
              <a:buFont typeface="Courier New" panose="02070309020205020404" pitchFamily="49" charset="0"/>
              <a:buChar char="o"/>
              <a:defRPr/>
            </a:pPr>
            <a:r>
              <a:rPr lang="en-US" sz="2000" b="1" i="0" u="none" strike="noStrike" baseline="0" dirty="0">
                <a:latin typeface="Myriad Pro"/>
              </a:rPr>
              <a:t>An inability to perform an activity of daily livi</a:t>
            </a:r>
            <a:r>
              <a:rPr lang="en-US" sz="2000" b="1" dirty="0">
                <a:latin typeface="Myriad Pro"/>
              </a:rPr>
              <a:t>ng;</a:t>
            </a:r>
          </a:p>
          <a:p>
            <a:pPr lvl="1">
              <a:lnSpc>
                <a:spcPct val="107000"/>
              </a:lnSpc>
              <a:spcBef>
                <a:spcPts val="0"/>
              </a:spcBef>
              <a:spcAft>
                <a:spcPts val="600"/>
              </a:spcAft>
              <a:buFont typeface="Courier New" panose="02070309020205020404" pitchFamily="49" charset="0"/>
              <a:buChar char="o"/>
              <a:defRPr/>
            </a:pPr>
            <a:r>
              <a:rPr lang="en-US" sz="2000" b="1" i="0" u="none" strike="noStrike" baseline="0" dirty="0">
                <a:solidFill>
                  <a:srgbClr val="000000"/>
                </a:solidFill>
              </a:rPr>
              <a:t>A need for supervision or protection based on symptoms or residuals of neurological or other impairment or injury; or </a:t>
            </a:r>
          </a:p>
          <a:p>
            <a:pPr lvl="1">
              <a:lnSpc>
                <a:spcPct val="107000"/>
              </a:lnSpc>
              <a:spcBef>
                <a:spcPts val="0"/>
              </a:spcBef>
              <a:spcAft>
                <a:spcPts val="600"/>
              </a:spcAft>
              <a:buFont typeface="Courier New" panose="02070309020205020404" pitchFamily="49" charset="0"/>
              <a:buChar char="o"/>
              <a:defRPr/>
            </a:pPr>
            <a:r>
              <a:rPr lang="en-US" sz="2000" b="1" dirty="0">
                <a:solidFill>
                  <a:srgbClr val="000000"/>
                </a:solidFill>
              </a:rPr>
              <a:t>A</a:t>
            </a:r>
            <a:r>
              <a:rPr lang="en-US" sz="2000" b="1" i="0" u="none" strike="noStrike" baseline="0" dirty="0">
                <a:solidFill>
                  <a:srgbClr val="000000"/>
                </a:solidFill>
              </a:rPr>
              <a:t> need for regular or extensive instruction or supervision without which the ability of the Veteran to function in daily life would be seriously impaired.</a:t>
            </a:r>
          </a:p>
          <a:p>
            <a:pPr marL="0" marR="0">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about the eligibility requirements, please see the eligibility fact sheet on the caregiver support program’s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www.caregiver.va.gov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altLang="en-US" dirty="0">
              <a:ea typeface="Calibri" panose="020F0502020204030204" pitchFamily="34" charset="0"/>
              <a:cs typeface="Times New Roman" panose="02020603050405020304" pitchFamily="18" charset="0"/>
            </a:endParaRPr>
          </a:p>
        </p:txBody>
      </p:sp>
      <p:sp>
        <p:nvSpPr>
          <p:cNvPr id="164868" name="Slide Number Placeholder 3">
            <a:extLst>
              <a:ext uri="{FF2B5EF4-FFF2-40B4-BE49-F238E27FC236}">
                <a16:creationId xmlns:a16="http://schemas.microsoft.com/office/drawing/2014/main" id="{0F25ACC8-B0A3-4C1D-B3F9-0FE181CAA0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547437-8313-48A5-9578-4BD922F7B465}" type="slidenum">
              <a:rPr lang="en-US" altLang="en-US"/>
              <a:pPr/>
              <a:t>17</a:t>
            </a:fld>
            <a:endParaRPr lang="en-US" altLang="en-US" dirty="0"/>
          </a:p>
        </p:txBody>
      </p:sp>
    </p:spTree>
    <p:extLst>
      <p:ext uri="{BB962C8B-B14F-4D97-AF65-F5344CB8AC3E}">
        <p14:creationId xmlns:p14="http://schemas.microsoft.com/office/powerpoint/2010/main" val="75669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7401FA2-217A-4C18-A905-F0A12E54E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ADF93CAA-57CA-49B5-9A95-495BFAC43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PCAFC offers the same services and resources to caregivers of Veterans, as PGCSS.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PCAFC also provides a monthly stipend for the caregiver, mental health counseling that does not have to be related to the care of the Veteran, enhanced respite care for </a:t>
            </a:r>
            <a:r>
              <a:rPr lang="en-US" sz="1800" dirty="0">
                <a:effectLst/>
                <a:latin typeface="Segoe UI" panose="020B0502040204020203" pitchFamily="34" charset="0"/>
              </a:rPr>
              <a:t>not less than 30 days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beneficiary travel, access to CHAMP VA if eligible, and education and training. </a:t>
            </a:r>
          </a:p>
          <a:p>
            <a:endParaRPr lang="en-US" alt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effectLst/>
                <a:latin typeface="Calibri" panose="020F0502020204030204" pitchFamily="34" charset="0"/>
                <a:ea typeface="Calibri" panose="020F0502020204030204" pitchFamily="34" charset="0"/>
                <a:cs typeface="Times New Roman" panose="02020603050405020304" pitchFamily="18" charset="0"/>
              </a:rPr>
              <a:t>Related to Financial planning and legal resources, </a:t>
            </a:r>
            <a:r>
              <a:rPr lang="en-US" altLang="en-US" sz="1800" dirty="0">
                <a:effectLst/>
                <a:latin typeface="Arial"/>
                <a:ea typeface="Calibri" panose="020F0502020204030204" pitchFamily="34" charset="0"/>
                <a:cs typeface="Arial"/>
              </a:rPr>
              <a:t>w</a:t>
            </a:r>
            <a:r>
              <a:rPr lang="en-US" dirty="0">
                <a:latin typeface="Arial"/>
                <a:cs typeface="Arial"/>
              </a:rPr>
              <a:t>e are unable to provide an exact timeline for implementation of Legal/Financial services but are aggressively working towards a contract solution in the near future.</a:t>
            </a:r>
            <a:endParaRPr lang="en-US" dirty="0"/>
          </a:p>
          <a:p>
            <a:endParaRPr lang="en-US" altLang="en-US" dirty="0">
              <a:ea typeface="Calibri" panose="020F0502020204030204" pitchFamily="34" charset="0"/>
              <a:cs typeface="Times New Roman" panose="02020603050405020304" pitchFamily="18" charset="0"/>
            </a:endParaRPr>
          </a:p>
        </p:txBody>
      </p:sp>
      <p:sp>
        <p:nvSpPr>
          <p:cNvPr id="166916" name="Slide Number Placeholder 3">
            <a:extLst>
              <a:ext uri="{FF2B5EF4-FFF2-40B4-BE49-F238E27FC236}">
                <a16:creationId xmlns:a16="http://schemas.microsoft.com/office/drawing/2014/main" id="{68580C82-0409-4D9F-86D9-78A7C2C9E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DCA3B2-34EA-4EB8-8D51-95DCAB740D7A}"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PCAFC, reassessments are a part of the program.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Currently, there is a suspension on certain discharges, reductions, and reassessments in PCAFC, which took place on June 9,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VA has determined that annual reassessments completed with PCAFC participants are unnecessary for all Veterans and their Family Caregivers in PCAFC, at this time.</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VA is reviewing and examining</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eligibility</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and</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stipend</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level</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criteria</a:t>
            </a:r>
            <a:r>
              <a:rPr lang="en-US" sz="1200" spc="-3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Facility</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CSP</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staff</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will</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continue</a:t>
            </a:r>
            <a:r>
              <a:rPr lang="en-US" sz="1200" spc="-3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to</a:t>
            </a:r>
            <a:r>
              <a:rPr lang="en-US" sz="1200" spc="-1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initiate</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 reassessment based on a request for a reassessment made by Veteran or Family Caregiver PCAFC participant.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For example, a request might be made because the individual believes an increase in the stipend</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level</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may</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be</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warranted</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or</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if</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evidence</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of</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an</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increased</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need</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for personal care services is otherwise discovered.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No</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reduction</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in</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stipend</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level</a:t>
            </a:r>
            <a:r>
              <a:rPr lang="en-US" sz="1200" spc="-1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or</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discharge</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based</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on</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eligibility</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and stipend level criteria will occur for PCAFC participant, based on such a reassessment, until further VHA decisions are made about the processes.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and appeal options for PCAFC remain the same and can be found on the CSP website: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www.caregiver.va.gov</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19</a:t>
            </a:fld>
            <a:endParaRPr lang="en-US"/>
          </a:p>
        </p:txBody>
      </p:sp>
    </p:spTree>
    <p:extLst>
      <p:ext uri="{BB962C8B-B14F-4D97-AF65-F5344CB8AC3E}">
        <p14:creationId xmlns:p14="http://schemas.microsoft.com/office/powerpoint/2010/main" val="291485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 will cover an introduction to the VA Caregiver Support Program. There are two unique programs u</a:t>
            </a:r>
            <a:r>
              <a:rPr lang="en-US" sz="1800" kern="1200" dirty="0">
                <a:solidFill>
                  <a:srgbClr val="000000"/>
                </a:solidFill>
                <a:effectLst/>
                <a:latin typeface="Calibri"/>
                <a:ea typeface="Times New Roman" panose="02020603050405020304" pitchFamily="18" charset="0"/>
                <a:cs typeface="Calibri"/>
              </a:rPr>
              <a:t>nder </a:t>
            </a:r>
            <a:r>
              <a:rPr lang="en-US" sz="1800" dirty="0">
                <a:solidFill>
                  <a:srgbClr val="000000"/>
                </a:solidFill>
                <a:latin typeface="Calibri"/>
                <a:ea typeface="Times New Roman" panose="02020603050405020304" pitchFamily="18" charset="0"/>
                <a:cs typeface="Calibri"/>
              </a:rPr>
              <a:t>the Caregiver</a:t>
            </a:r>
            <a:r>
              <a:rPr lang="en-US" sz="1800" kern="1200" dirty="0">
                <a:solidFill>
                  <a:srgbClr val="000000"/>
                </a:solidFill>
                <a:effectLst/>
                <a:latin typeface="Calibri"/>
                <a:ea typeface="Times New Roman" panose="02020603050405020304" pitchFamily="18" charset="0"/>
                <a:cs typeface="Calibri"/>
              </a:rPr>
              <a:t> Support</a:t>
            </a:r>
            <a:r>
              <a:rPr lang="en-US" sz="1800" dirty="0">
                <a:solidFill>
                  <a:srgbClr val="000000"/>
                </a:solidFill>
                <a:latin typeface="Calibri"/>
                <a:ea typeface="Times New Roman" panose="02020603050405020304" pitchFamily="18" charset="0"/>
                <a:cs typeface="Calibri"/>
              </a:rPr>
              <a:t> Program, or CSP for short. We</a:t>
            </a:r>
            <a:r>
              <a:rPr lang="en-US" sz="1800" kern="1200" dirty="0">
                <a:solidFill>
                  <a:srgbClr val="000000"/>
                </a:solidFill>
                <a:effectLst/>
                <a:latin typeface="Calibri"/>
                <a:ea typeface="Times New Roman" panose="02020603050405020304" pitchFamily="18" charset="0"/>
                <a:cs typeface="Calibri"/>
              </a:rPr>
              <a:t> have the Program of General Caregiver Support Services</a:t>
            </a:r>
            <a:r>
              <a:rPr lang="en-US" sz="1800" dirty="0">
                <a:solidFill>
                  <a:srgbClr val="000000"/>
                </a:solidFill>
                <a:latin typeface="Calibri"/>
                <a:ea typeface="Times New Roman" panose="02020603050405020304" pitchFamily="18" charset="0"/>
                <a:cs typeface="Calibri"/>
              </a:rPr>
              <a:t> </a:t>
            </a:r>
            <a:r>
              <a:rPr lang="en-US" sz="1800" kern="1200" dirty="0">
                <a:solidFill>
                  <a:srgbClr val="000000"/>
                </a:solidFill>
                <a:effectLst/>
                <a:latin typeface="Calibri"/>
                <a:ea typeface="Times New Roman" panose="02020603050405020304" pitchFamily="18" charset="0"/>
                <a:cs typeface="Calibri"/>
              </a:rPr>
              <a:t> </a:t>
            </a:r>
            <a:r>
              <a:rPr lang="en-US" sz="1800" dirty="0">
                <a:solidFill>
                  <a:srgbClr val="000000"/>
                </a:solidFill>
                <a:latin typeface="Calibri"/>
                <a:ea typeface="Times New Roman" panose="02020603050405020304" pitchFamily="18" charset="0"/>
                <a:cs typeface="Calibri"/>
              </a:rPr>
              <a:t>or PGCSS</a:t>
            </a:r>
            <a:r>
              <a:rPr lang="en-US" sz="1800" kern="1200" dirty="0">
                <a:solidFill>
                  <a:srgbClr val="000000"/>
                </a:solidFill>
                <a:effectLst/>
                <a:latin typeface="Calibri"/>
                <a:ea typeface="Times New Roman" panose="02020603050405020304" pitchFamily="18" charset="0"/>
                <a:cs typeface="Calibri"/>
              </a:rPr>
              <a:t> and the Program of Comprehensive Assistance for Family Caregivers which we refer to as </a:t>
            </a:r>
            <a:r>
              <a:rPr lang="en-US" sz="1800" dirty="0">
                <a:solidFill>
                  <a:srgbClr val="000000"/>
                </a:solidFill>
                <a:latin typeface="Calibri"/>
                <a:ea typeface="Times New Roman" panose="02020603050405020304" pitchFamily="18" charset="0"/>
                <a:cs typeface="Calibri"/>
              </a:rPr>
              <a:t>PCAFC. </a:t>
            </a:r>
          </a:p>
          <a:p>
            <a:pPr>
              <a:defRPr/>
            </a:pPr>
            <a:endParaRPr lang="en-US" sz="1800" dirty="0">
              <a:solidFill>
                <a:srgbClr val="000000"/>
              </a:solidFill>
              <a:latin typeface="Calibri"/>
              <a:cs typeface="Calibri"/>
            </a:endParaRPr>
          </a:p>
          <a:p>
            <a:pPr>
              <a:defRPr/>
            </a:pPr>
            <a:r>
              <a:rPr lang="en-US" dirty="0"/>
              <a:t>The two CSP programs are administered under the Veterans Health Administration. </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a:p>
        </p:txBody>
      </p:sp>
    </p:spTree>
    <p:extLst>
      <p:ext uri="{BB962C8B-B14F-4D97-AF65-F5344CB8AC3E}">
        <p14:creationId xmlns:p14="http://schemas.microsoft.com/office/powerpoint/2010/main" val="427380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how the application process works for PCAFC.</a:t>
            </a:r>
          </a:p>
        </p:txBody>
      </p:sp>
      <p:sp>
        <p:nvSpPr>
          <p:cNvPr id="4" name="Slide Number Placeholder 3"/>
          <p:cNvSpPr>
            <a:spLocks noGrp="1"/>
          </p:cNvSpPr>
          <p:nvPr>
            <p:ph type="sldNum" sz="quarter" idx="5"/>
          </p:nvPr>
        </p:nvSpPr>
        <p:spPr/>
        <p:txBody>
          <a:bodyPr/>
          <a:lstStyle/>
          <a:p>
            <a:fld id="{1FA2164C-3C13-4B77-A7F7-3235965931EF}" type="slidenum">
              <a:rPr lang="en-US" altLang="en-US" smtClean="0"/>
              <a:pPr/>
              <a:t>20</a:t>
            </a:fld>
            <a:endParaRPr lang="en-US" altLang="en-US"/>
          </a:p>
        </p:txBody>
      </p:sp>
    </p:spTree>
    <p:extLst>
      <p:ext uri="{BB962C8B-B14F-4D97-AF65-F5344CB8AC3E}">
        <p14:creationId xmlns:p14="http://schemas.microsoft.com/office/powerpoint/2010/main" val="509479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a Veteran and their caregiver initiate the PCAFC application process?</a:t>
            </a:r>
          </a:p>
          <a:p>
            <a:pPr lvl="0"/>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few options:</a:t>
            </a:r>
          </a:p>
          <a:p>
            <a:pPr lvl="0"/>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Arial"/>
                <a:cs typeface="Arial"/>
              </a:rPr>
              <a:t>Complete the application online through: </a:t>
            </a:r>
            <a:r>
              <a:rPr lang="en-US" dirty="0">
                <a:solidFill>
                  <a:srgbClr val="0070C0"/>
                </a:solidFill>
                <a:latin typeface="Arial"/>
                <a:cs typeface="Arial"/>
              </a:rPr>
              <a:t>http://www.caregiver.va.gov.</a:t>
            </a:r>
          </a:p>
          <a:p>
            <a:pPr lvl="0"/>
            <a:r>
              <a:rPr lang="en-US" dirty="0">
                <a:solidFill>
                  <a:srgbClr val="0070C0"/>
                </a:solidFill>
                <a:latin typeface="Arial"/>
                <a:cs typeface="Arial"/>
              </a:rPr>
              <a:t>-</a:t>
            </a:r>
            <a:r>
              <a:rPr lang="en-US" dirty="0">
                <a:solidFill>
                  <a:schemeClr val="accent1"/>
                </a:solidFill>
                <a:latin typeface="Arial"/>
                <a:cs typeface="Arial"/>
              </a:rPr>
              <a:t>For most, this is the fastest and easiest route!</a:t>
            </a:r>
          </a:p>
          <a:p>
            <a:pPr lvl="0"/>
            <a:r>
              <a:rPr lang="en-US" dirty="0">
                <a:solidFill>
                  <a:schemeClr val="accent1"/>
                </a:solidFill>
                <a:latin typeface="Arial"/>
                <a:cs typeface="Arial"/>
              </a:rPr>
              <a:t>-</a:t>
            </a:r>
            <a:r>
              <a:rPr lang="en-US" dirty="0">
                <a:latin typeface="Arial"/>
                <a:cs typeface="Arial"/>
              </a:rPr>
              <a:t>Access and download the application (</a:t>
            </a:r>
            <a:r>
              <a:rPr lang="en-US" dirty="0">
                <a:latin typeface="Arial"/>
                <a:cs typeface="Arial"/>
                <a:hlinkClick r:id="rId3"/>
              </a:rPr>
              <a:t>VA Form 10-10CG</a:t>
            </a:r>
            <a:r>
              <a:rPr lang="en-US" dirty="0">
                <a:latin typeface="Arial"/>
                <a:cs typeface="Arial"/>
              </a:rPr>
              <a:t>). Mail to or walk the application into the local CSP Team.</a:t>
            </a:r>
            <a:endParaRPr lang="en-US" dirty="0">
              <a:latin typeface="Arial"/>
              <a:ea typeface="+mn-lt"/>
              <a:cs typeface="+mn-lt"/>
            </a:endParaRPr>
          </a:p>
          <a:p>
            <a:pPr lvl="0"/>
            <a:r>
              <a:rPr lang="en-US" dirty="0">
                <a:latin typeface="Arial"/>
                <a:ea typeface="+mn-lt"/>
                <a:cs typeface="+mn-lt"/>
              </a:rPr>
              <a:t>-</a:t>
            </a:r>
            <a:r>
              <a:rPr lang="en-US" dirty="0">
                <a:latin typeface="Arial"/>
                <a:cs typeface="Arial"/>
              </a:rPr>
              <a:t>Mail the form and any supporting documents to:</a:t>
            </a:r>
            <a:endParaRPr lang="en-US" dirty="0">
              <a:latin typeface="Arial"/>
              <a:ea typeface="+mn-lt"/>
              <a:cs typeface="+mn-lt"/>
            </a:endParaRPr>
          </a:p>
          <a:p>
            <a:pPr lvl="0"/>
            <a:r>
              <a:rPr lang="en-US" dirty="0">
                <a:latin typeface="Arial"/>
                <a:ea typeface="+mn-lt"/>
                <a:cs typeface="+mn-lt"/>
              </a:rPr>
              <a:t>	</a:t>
            </a:r>
            <a:r>
              <a:rPr lang="en-US" dirty="0">
                <a:latin typeface="Arial"/>
                <a:cs typeface="Arial"/>
              </a:rPr>
              <a:t>Program of Comprehensive Assistance for Family Caregiver</a:t>
            </a:r>
          </a:p>
          <a:p>
            <a:pPr lvl="0"/>
            <a:r>
              <a:rPr lang="en-US" dirty="0">
                <a:latin typeface="Arial"/>
                <a:cs typeface="Arial"/>
              </a:rPr>
              <a:t>	Health Eligibility Center</a:t>
            </a:r>
          </a:p>
          <a:p>
            <a:pPr lvl="0"/>
            <a:r>
              <a:rPr lang="en-US" dirty="0">
                <a:latin typeface="Arial"/>
                <a:cs typeface="Arial"/>
              </a:rPr>
              <a:t>	2957 Clairmont Road NE, Suite 200</a:t>
            </a:r>
            <a:endParaRPr lang="en-US" dirty="0">
              <a:latin typeface="Arial"/>
              <a:ea typeface="+mn-lt"/>
              <a:cs typeface="+mn-lt"/>
            </a:endParaRPr>
          </a:p>
          <a:p>
            <a:pPr lvl="0"/>
            <a:r>
              <a:rPr lang="en-US" dirty="0">
                <a:latin typeface="Arial"/>
                <a:ea typeface="+mn-lt"/>
                <a:cs typeface="+mn-lt"/>
              </a:rPr>
              <a:t>	</a:t>
            </a:r>
            <a:r>
              <a:rPr lang="en-US" dirty="0">
                <a:latin typeface="Arial"/>
                <a:cs typeface="Arial"/>
              </a:rPr>
              <a:t>Atlanta, GA 30329-1647</a:t>
            </a:r>
            <a:endParaRPr lang="en-US" dirty="0">
              <a:latin typeface="Arial"/>
              <a:ea typeface="+mn-lt"/>
              <a:cs typeface="Arial"/>
            </a:endParaRPr>
          </a:p>
          <a:p>
            <a:pPr lvl="0"/>
            <a:r>
              <a:rPr lang="en-US" dirty="0">
                <a:latin typeface="Arial"/>
                <a:ea typeface="+mn-lt"/>
                <a:cs typeface="Arial"/>
              </a:rPr>
              <a:t>-Veterans/caregivers</a:t>
            </a:r>
            <a:r>
              <a:rPr lang="en-US" dirty="0">
                <a:latin typeface="Arial"/>
                <a:cs typeface="Arial"/>
              </a:rPr>
              <a:t> may also contact the local CSP team for assistance, </a:t>
            </a:r>
            <a:r>
              <a:rPr lang="en-US" dirty="0">
                <a:latin typeface="Arial"/>
                <a:cs typeface="Arial"/>
                <a:hlinkClick r:id="rId4"/>
              </a:rPr>
              <a:t>Caregiver Support Team</a:t>
            </a:r>
            <a:r>
              <a:rPr lang="en-US" dirty="0">
                <a:latin typeface="Arial"/>
                <a:cs typeface="Arial"/>
              </a:rPr>
              <a:t> link via CSP Website.</a:t>
            </a:r>
          </a:p>
          <a:p>
            <a:pPr lvl="0"/>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21</a:t>
            </a:fld>
            <a:endParaRPr lang="en-US"/>
          </a:p>
        </p:txBody>
      </p:sp>
    </p:spTree>
    <p:extLst>
      <p:ext uri="{BB962C8B-B14F-4D97-AF65-F5344CB8AC3E}">
        <p14:creationId xmlns:p14="http://schemas.microsoft.com/office/powerpoint/2010/main" val="20588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Calibri"/>
                <a:ea typeface="Calibri" panose="020F0502020204030204" pitchFamily="34" charset="0"/>
                <a:cs typeface="Calibri"/>
              </a:rPr>
              <a:t>The first step, as already mentioned, is for the Veteran and caregiver to complete and submit their application for PCAFC.</a:t>
            </a:r>
          </a:p>
          <a:p>
            <a:pPr>
              <a:defRPr/>
            </a:pPr>
            <a:endParaRPr lang="en-US" sz="1200" dirty="0">
              <a:effectLst/>
              <a:latin typeface="Calibri"/>
              <a:ea typeface="Calibri" panose="020F0502020204030204" pitchFamily="34" charset="0"/>
              <a:cs typeface="Calibri"/>
            </a:endParaRPr>
          </a:p>
          <a:p>
            <a:pPr>
              <a:defRPr/>
            </a:pPr>
            <a:r>
              <a:rPr lang="en-US" sz="1200" dirty="0">
                <a:effectLst/>
                <a:latin typeface="Calibri"/>
                <a:ea typeface="Calibri" panose="020F0502020204030204" pitchFamily="34" charset="0"/>
                <a:cs typeface="Calibri"/>
              </a:rPr>
              <a:t>Once </a:t>
            </a:r>
            <a:r>
              <a:rPr lang="en-US" sz="1200" dirty="0">
                <a:latin typeface="Calibri"/>
                <a:ea typeface="Calibri" panose="020F0502020204030204" pitchFamily="34" charset="0"/>
                <a:cs typeface="Calibri"/>
              </a:rPr>
              <a:t>an application </a:t>
            </a:r>
            <a:r>
              <a:rPr lang="en-US" sz="1200" dirty="0">
                <a:effectLst/>
                <a:latin typeface="Calibri"/>
                <a:ea typeface="Calibri" panose="020F0502020204030204" pitchFamily="34" charset="0"/>
                <a:cs typeface="Calibri"/>
              </a:rPr>
              <a:t>is received by the Caregiver Support </a:t>
            </a:r>
            <a:r>
              <a:rPr lang="en-US" sz="1200" dirty="0">
                <a:latin typeface="Calibri"/>
                <a:ea typeface="Calibri" panose="020F0502020204030204" pitchFamily="34" charset="0"/>
                <a:cs typeface="Calibri"/>
              </a:rPr>
              <a:t>Program Team</a:t>
            </a:r>
            <a:r>
              <a:rPr lang="en-US" sz="1200" dirty="0">
                <a:effectLst/>
                <a:latin typeface="Calibri"/>
                <a:ea typeface="Calibri" panose="020F0502020204030204" pitchFamily="34" charset="0"/>
                <a:cs typeface="Calibri"/>
              </a:rPr>
              <a:t>, a preliminary review is performed.</a:t>
            </a:r>
            <a:r>
              <a:rPr lang="en-US" sz="1200" dirty="0">
                <a:latin typeface="Calibri"/>
                <a:ea typeface="Calibri" panose="020F0502020204030204" pitchFamily="34" charset="0"/>
                <a:cs typeface="Calibri"/>
              </a:rPr>
              <a:t> </a:t>
            </a:r>
            <a:endParaRPr lang="en-US" sz="1200" dirty="0">
              <a:effectLst/>
              <a:latin typeface="Calibri"/>
              <a:ea typeface="Calibri" panose="020F0502020204030204" pitchFamily="34" charset="0"/>
              <a:cs typeface="Times New Roman" panose="02020603050405020304" pitchFamily="18" charset="0"/>
            </a:endParaRPr>
          </a:p>
          <a:p>
            <a:pPr>
              <a:defRPr/>
            </a:pPr>
            <a:r>
              <a:rPr lang="en-US" sz="1200" dirty="0">
                <a:effectLst/>
                <a:latin typeface="Calibri"/>
                <a:ea typeface="Calibri" panose="020F0502020204030204" pitchFamily="34" charset="0"/>
                <a:cs typeface="Calibri"/>
              </a:rPr>
              <a:t>Following the preliminary review, a veteran assessment, veteran functional assessment, and caregiver assessment is scheduled and completed by the CSP team at the facility. The CSP team collaborates with the veteran’s Primary Care Provider for input about the Veteran’s needs.</a:t>
            </a:r>
            <a:r>
              <a:rPr lang="en-US" sz="1200" dirty="0">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200" dirty="0">
                <a:effectLst/>
                <a:latin typeface="Calibri"/>
                <a:ea typeface="Calibri" panose="020F0502020204030204" pitchFamily="34" charset="0"/>
                <a:cs typeface="Calibri"/>
              </a:rPr>
              <a:t>The completed assessments are then reviewed by VISN Centralized eligibility and Appeals Team (CEAT) to determine initial eligibility. Our CEAT teams are located at the VISN level, which stands for Veterans Integrated Services Network. </a:t>
            </a:r>
            <a:r>
              <a:rPr lang="en-US" sz="1200" dirty="0">
                <a:latin typeface="Calibri"/>
                <a:ea typeface="Calibri" panose="020F0502020204030204" pitchFamily="34" charset="0"/>
                <a:cs typeface="Calibri"/>
              </a:rPr>
              <a:t>If </a:t>
            </a:r>
            <a:r>
              <a:rPr lang="en-US" sz="1200" dirty="0">
                <a:effectLst/>
                <a:latin typeface="Calibri"/>
                <a:ea typeface="Calibri" panose="020F0502020204030204" pitchFamily="34" charset="0"/>
                <a:cs typeface="Calibri"/>
              </a:rPr>
              <a:t>CEAT determines initial eligibility </a:t>
            </a:r>
            <a:r>
              <a:rPr lang="en-US" sz="1200" dirty="0">
                <a:latin typeface="Calibri"/>
                <a:ea typeface="Calibri" panose="020F0502020204030204" pitchFamily="34" charset="0"/>
                <a:cs typeface="Calibri"/>
              </a:rPr>
              <a:t>is met the</a:t>
            </a:r>
            <a:r>
              <a:rPr lang="en-US" sz="1200" dirty="0">
                <a:effectLst/>
                <a:latin typeface="Calibri"/>
                <a:ea typeface="Calibri" panose="020F0502020204030204" pitchFamily="34" charset="0"/>
                <a:cs typeface="Calibri"/>
              </a:rPr>
              <a:t> caregiver is referred to caregiver training. </a:t>
            </a:r>
            <a:r>
              <a:rPr lang="en-US" sz="1200" dirty="0">
                <a:latin typeface="Calibri"/>
                <a:ea typeface="Calibri" panose="020F0502020204030204" pitchFamily="34" charset="0"/>
                <a:cs typeface="Calibri"/>
              </a:rPr>
              <a:t>An </a:t>
            </a:r>
            <a:r>
              <a:rPr lang="en-US" sz="1200" dirty="0">
                <a:effectLst/>
                <a:latin typeface="Calibri"/>
                <a:ea typeface="Calibri" panose="020F0502020204030204" pitchFamily="34" charset="0"/>
                <a:cs typeface="Calibri"/>
              </a:rPr>
              <a:t>initial </a:t>
            </a:r>
            <a:r>
              <a:rPr lang="en-US" sz="1200" dirty="0">
                <a:latin typeface="Calibri"/>
                <a:ea typeface="Calibri" panose="020F0502020204030204" pitchFamily="34" charset="0"/>
                <a:cs typeface="Calibri"/>
              </a:rPr>
              <a:t>Home-Care</a:t>
            </a:r>
            <a:r>
              <a:rPr lang="en-US" sz="1200" dirty="0">
                <a:effectLst/>
                <a:latin typeface="Calibri"/>
                <a:ea typeface="Calibri" panose="020F0502020204030204" pitchFamily="34" charset="0"/>
                <a:cs typeface="Calibri"/>
              </a:rPr>
              <a:t> assessment will take place</a:t>
            </a:r>
            <a:r>
              <a:rPr lang="en-US" sz="1200" dirty="0">
                <a:latin typeface="Calibri"/>
                <a:ea typeface="Calibri" panose="020F0502020204030204" pitchFamily="34" charset="0"/>
                <a:cs typeface="Calibri"/>
              </a:rPr>
              <a:t> and CEAT verifies</a:t>
            </a:r>
            <a:r>
              <a:rPr lang="en-US" sz="1200" dirty="0">
                <a:effectLst/>
                <a:latin typeface="Calibri"/>
                <a:ea typeface="Calibri" panose="020F0502020204030204" pitchFamily="34" charset="0"/>
                <a:cs typeface="Calibri"/>
              </a:rPr>
              <a:t> caregiver training </a:t>
            </a:r>
            <a:r>
              <a:rPr lang="en-US" sz="1200" dirty="0">
                <a:latin typeface="Calibri"/>
                <a:ea typeface="Calibri" panose="020F0502020204030204" pitchFamily="34" charset="0"/>
                <a:cs typeface="Calibri"/>
              </a:rPr>
              <a:t>completion and</a:t>
            </a:r>
            <a:r>
              <a:rPr lang="en-US" sz="1200" dirty="0">
                <a:effectLst/>
                <a:latin typeface="Calibri"/>
                <a:ea typeface="Calibri" panose="020F0502020204030204" pitchFamily="34" charset="0"/>
                <a:cs typeface="Calibri"/>
              </a:rPr>
              <a:t> the results of the </a:t>
            </a:r>
            <a:r>
              <a:rPr lang="en-US" sz="1200" dirty="0">
                <a:latin typeface="Calibri"/>
                <a:ea typeface="Calibri" panose="020F0502020204030204" pitchFamily="34" charset="0"/>
                <a:cs typeface="Calibri"/>
              </a:rPr>
              <a:t>Home-Care</a:t>
            </a:r>
            <a:r>
              <a:rPr lang="en-US" sz="1200" dirty="0">
                <a:effectLst/>
                <a:latin typeface="Calibri"/>
                <a:ea typeface="Calibri" panose="020F0502020204030204" pitchFamily="34" charset="0"/>
                <a:cs typeface="Calibri"/>
              </a:rPr>
              <a:t> assessment and makes the final eligibility determination and stipend </a:t>
            </a:r>
            <a:r>
              <a:rPr lang="en-US" sz="1200" dirty="0">
                <a:latin typeface="Calibri"/>
                <a:ea typeface="Calibri" panose="020F0502020204030204" pitchFamily="34" charset="0"/>
                <a:cs typeface="Calibri"/>
              </a:rPr>
              <a:t>level.</a:t>
            </a:r>
            <a:endParaRPr lang="en-US"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a:ea typeface="Calibri" panose="020F0502020204030204" pitchFamily="34" charset="0"/>
                <a:cs typeface="Calibri"/>
                <a:hlinkClick r:id="rId3"/>
              </a:rPr>
              <a:t>(</a:t>
            </a:r>
            <a:r>
              <a:rPr lang="en-US" sz="1200" u="sng" dirty="0" err="1">
                <a:solidFill>
                  <a:srgbClr val="0563C1"/>
                </a:solidFill>
                <a:effectLst/>
                <a:latin typeface="Calibri"/>
                <a:ea typeface="Calibri" panose="020F0502020204030204" pitchFamily="34" charset="0"/>
                <a:cs typeface="Calibri"/>
                <a:hlinkClick r:id="rId3"/>
              </a:rPr>
              <a:t>ERPI_Application</a:t>
            </a:r>
            <a:r>
              <a:rPr lang="en-US" sz="1200" u="sng" dirty="0">
                <a:solidFill>
                  <a:srgbClr val="0563C1"/>
                </a:solidFill>
                <a:effectLst/>
                <a:latin typeface="Calibri"/>
                <a:ea typeface="Calibri" panose="020F0502020204030204" pitchFamily="34" charset="0"/>
                <a:cs typeface="Calibri"/>
                <a:hlinkClick r:id="rId3"/>
              </a:rPr>
              <a:t> Factsheet_200930 (va.gov)</a:t>
            </a:r>
            <a:r>
              <a:rPr lang="en-US" sz="1200" u="sng" dirty="0">
                <a:solidFill>
                  <a:srgbClr val="0563C1"/>
                </a:solidFill>
                <a:effectLst/>
                <a:latin typeface="Calibri"/>
                <a:ea typeface="Calibri" panose="020F0502020204030204" pitchFamily="34" charset="0"/>
                <a:cs typeface="Calibri"/>
              </a:rPr>
              <a:t> – graphic pulled from this Fact Sheet)</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22</a:t>
            </a:fld>
            <a:endParaRPr lang="en-US"/>
          </a:p>
        </p:txBody>
      </p:sp>
    </p:spTree>
    <p:extLst>
      <p:ext uri="{BB962C8B-B14F-4D97-AF65-F5344CB8AC3E}">
        <p14:creationId xmlns:p14="http://schemas.microsoft.com/office/powerpoint/2010/main" val="228770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Sometimes a Veteran and caregiver may disagree with the decision or determination.</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they disagree, in whole or in part, with a Department of VA decision under PCAFC, there are options for them to appeal or to request a Veterans Health Administration (VHA) review of the decision. Options depend on the date VA issued the PCAFC decision.</a:t>
            </a:r>
          </a:p>
          <a:p>
            <a:pPr defTabSz="457200">
              <a:lnSpc>
                <a:spcPct val="107000"/>
              </a:lnSpc>
              <a:defRPr/>
            </a:pPr>
            <a:endParaRPr lang="en-US" sz="1200" dirty="0">
              <a:latin typeface="Arial" panose="020B0604020202020204" pitchFamily="34" charset="0"/>
              <a:cs typeface="Arial" panose="020B0604020202020204" pitchFamily="34" charset="0"/>
            </a:endParaRPr>
          </a:p>
          <a:p>
            <a:pPr marL="342900" indent="-342900" defTabSz="457200">
              <a:lnSpc>
                <a:spcPct val="107000"/>
              </a:lnSpc>
              <a:buFont typeface="Arial" panose="020B0604020202020204" pitchFamily="34" charset="0"/>
              <a:buChar char="•"/>
              <a:defRPr/>
            </a:pPr>
            <a:r>
              <a:rPr lang="en-US" sz="1200" dirty="0">
                <a:latin typeface="Arial" panose="020B0604020202020204" pitchFamily="34" charset="0"/>
                <a:cs typeface="Arial" panose="020B0604020202020204" pitchFamily="34" charset="0"/>
              </a:rPr>
              <a:t>Previously, Veterans and caregivers could only appeal PCAFC decisions through the VHA Clinical Review Process (also known as the VHA Clinical Appeals Process).</a:t>
            </a:r>
          </a:p>
          <a:p>
            <a:pPr marL="342900" marR="0" lvl="0" indent="-3429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effectLst/>
                <a:latin typeface="Arial"/>
                <a:ea typeface="Calibri" panose="020F0502020204030204" pitchFamily="34" charset="0"/>
                <a:cs typeface="Arial"/>
              </a:rPr>
              <a:t>Veterans and caregivers now have additional options available to appeal or request a VHA review of the decision.</a:t>
            </a:r>
            <a:endParaRPr lang="en-US" sz="1200" dirty="0">
              <a:latin typeface="Arial" panose="020B0604020202020204" pitchFamily="34" charset="0"/>
              <a:cs typeface="Arial" panose="020B0604020202020204" pitchFamily="34" charset="0"/>
            </a:endParaRPr>
          </a:p>
          <a:p>
            <a:endParaRPr lang="en-US" b="1" dirty="0"/>
          </a:p>
          <a:p>
            <a:r>
              <a:rPr lang="en-US" b="1" dirty="0"/>
              <a:t>Caregivers receive a letter explaining their options. </a:t>
            </a:r>
          </a:p>
          <a:p>
            <a:endParaRPr lang="en-US" b="1"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412758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To initiate the Veterans Health Administration (VHA) Clinical Appeal Process, the Veteran and caregiver should contact the Patient Advocate at their local VA medical facility for more information on the Clinical Review Process. </a:t>
            </a:r>
          </a:p>
          <a:p>
            <a:endParaRPr lang="en-US" sz="1200" b="1"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To find your local VA medical center, you can use the VA Locator for your local VA medical center.</a:t>
            </a:r>
            <a:endParaRPr lang="en-US" b="0"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825730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additional choices to Veterans and caregivers, VHA will continue to offer the clinical review process (also referred to as the VHA Clinical Appeals Process) if they disagree with one or more PCAFC decisions, regardless of when those decisions were made. This process will work in tandem with the additional VHA review options mentioned.</a:t>
            </a:r>
          </a:p>
          <a:p>
            <a:endParaRPr lang="en-US" dirty="0">
              <a:cs typeface="Calibri"/>
            </a:endParaRPr>
          </a:p>
          <a:p>
            <a:pPr marL="342900" marR="0" indent="-342900">
              <a:lnSpc>
                <a:spcPct val="107000"/>
              </a:lnSpc>
              <a:spcBef>
                <a:spcPts val="0"/>
              </a:spcBef>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If a Veteran and caregiver disagree with a PCAFC </a:t>
            </a:r>
            <a:r>
              <a:rPr lang="en-US" sz="1200" u="sng" dirty="0">
                <a:latin typeface="Arial" panose="020B0604020202020204" pitchFamily="34" charset="0"/>
                <a:cs typeface="Arial" panose="020B0604020202020204" pitchFamily="34" charset="0"/>
              </a:rPr>
              <a:t>decision issued before February 19, 2019</a:t>
            </a:r>
            <a:r>
              <a:rPr lang="en-US" sz="1200" dirty="0">
                <a:latin typeface="Arial" panose="020B0604020202020204" pitchFamily="34" charset="0"/>
                <a:cs typeface="Arial" panose="020B0604020202020204" pitchFamily="34" charset="0"/>
              </a:rPr>
              <a:t>, they can now </a:t>
            </a:r>
            <a:r>
              <a:rPr lang="en-US" sz="1200" b="1" dirty="0">
                <a:latin typeface="Arial" panose="020B0604020202020204" pitchFamily="34" charset="0"/>
                <a:cs typeface="Arial" panose="020B0604020202020204" pitchFamily="34" charset="0"/>
              </a:rPr>
              <a:t>appeal to the Board. </a:t>
            </a:r>
            <a:r>
              <a:rPr lang="en-US" sz="1200" b="0" dirty="0">
                <a:latin typeface="Arial" panose="020B0604020202020204" pitchFamily="34" charset="0"/>
                <a:cs typeface="Arial" panose="020B0604020202020204" pitchFamily="34" charset="0"/>
              </a:rPr>
              <a:t>They </a:t>
            </a:r>
            <a:r>
              <a:rPr lang="en-US" sz="1200" dirty="0">
                <a:latin typeface="Arial" panose="020B0604020202020204" pitchFamily="34" charset="0"/>
                <a:cs typeface="Arial" panose="020B0604020202020204" pitchFamily="34" charset="0"/>
              </a:rPr>
              <a:t>can also seek review through the VHA Clinical Review Process </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If they disagree with a PCAFC </a:t>
            </a:r>
            <a:r>
              <a:rPr lang="en-US" sz="1200" u="sng" dirty="0">
                <a:latin typeface="Arial" panose="020B0604020202020204" pitchFamily="34" charset="0"/>
                <a:cs typeface="Arial" panose="020B0604020202020204" pitchFamily="34" charset="0"/>
              </a:rPr>
              <a:t>decision issued on or after February 19, 2019</a:t>
            </a:r>
            <a:r>
              <a:rPr lang="en-US" sz="1200" dirty="0">
                <a:latin typeface="Arial" panose="020B0604020202020204" pitchFamily="34" charset="0"/>
                <a:cs typeface="Arial" panose="020B0604020202020204" pitchFamily="34" charset="0"/>
              </a:rPr>
              <a:t>, they can utilize one of the following three options: </a:t>
            </a:r>
            <a:r>
              <a:rPr lang="en-US" sz="1200" b="1" dirty="0">
                <a:latin typeface="Arial" panose="020B0604020202020204" pitchFamily="34" charset="0"/>
                <a:cs typeface="Arial" panose="020B0604020202020204" pitchFamily="34" charset="0"/>
              </a:rPr>
              <a:t>Supplemental Claim, Higher-Level Review, or appeal to the Board</a:t>
            </a:r>
            <a:r>
              <a:rPr lang="en-US" sz="1200" dirty="0">
                <a:latin typeface="Arial" panose="020B0604020202020204" pitchFamily="34" charset="0"/>
                <a:cs typeface="Arial" panose="020B0604020202020204" pitchFamily="34" charset="0"/>
              </a:rPr>
              <a:t>. They can also seek review through the VHA Clinical Review Process.</a:t>
            </a:r>
          </a:p>
          <a:p>
            <a:endParaRPr lang="en-US" dirty="0">
              <a:cs typeface="Calibri"/>
            </a:endParaRPr>
          </a:p>
          <a:p>
            <a:r>
              <a:rPr lang="en-US" dirty="0"/>
              <a:t>-Higher-Level Review is a review by an experienced decision maker within the Caregiver Support Program who was not involved in the prior decision.</a:t>
            </a:r>
          </a:p>
          <a:p>
            <a:r>
              <a:rPr lang="en-US" dirty="0"/>
              <a:t>-A Supplemental Claim is a request for VA to consider new and relevant evidence that was not of record when VA made its prior PCAFC decision.</a:t>
            </a:r>
            <a:endParaRPr lang="en-US" dirty="0">
              <a:cs typeface="Calibri"/>
            </a:endParaRPr>
          </a:p>
          <a:p>
            <a:r>
              <a:rPr lang="en-US" dirty="0"/>
              <a:t>-An appeal to the Board is a request for a Veterans Law Judge (VLJ) to review a decision by VHA. </a:t>
            </a:r>
            <a:endParaRPr lang="en-US" dirty="0">
              <a:cs typeface="Calibri"/>
            </a:endParaRPr>
          </a:p>
          <a:p>
            <a:endParaRPr lang="en-US" dirty="0">
              <a:cs typeface="Calibri"/>
            </a:endParaRPr>
          </a:p>
          <a:p>
            <a:pPr marL="0" marR="0">
              <a:lnSpc>
                <a:spcPct val="107000"/>
              </a:lnSpc>
              <a:spcBef>
                <a:spcPts val="0"/>
              </a:spcBef>
              <a:spcAft>
                <a:spcPts val="800"/>
              </a:spcAft>
            </a:pPr>
            <a:r>
              <a:rPr lang="en-US" sz="1200" b="1" dirty="0">
                <a:latin typeface="Arial" panose="020B0604020202020204" pitchFamily="34" charset="0"/>
                <a:ea typeface="Calibri" panose="020F0502020204030204" pitchFamily="34" charset="0"/>
                <a:cs typeface="Arial" panose="020B0604020202020204" pitchFamily="34" charset="0"/>
              </a:rPr>
              <a:t>Please note that there’s a very informative Frequently Asked Questions document on the CSP Website: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solidFill>
                  <a:srgbClr val="003D6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Changes to Review and Appeal Options for Program of Comprehensive Assistance for Family Caregivers (PCAFC) Decisions (va.gov)</a:t>
            </a:r>
            <a:endParaRPr lang="en-US" sz="1200" dirty="0">
              <a:solidFill>
                <a:srgbClr val="003D6B"/>
              </a:solidFill>
              <a:effectLst/>
              <a:latin typeface="Arial" panose="020B060402020202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25</a:t>
            </a:fld>
            <a:endParaRPr lang="en-US"/>
          </a:p>
        </p:txBody>
      </p:sp>
    </p:spTree>
    <p:extLst>
      <p:ext uri="{BB962C8B-B14F-4D97-AF65-F5344CB8AC3E}">
        <p14:creationId xmlns:p14="http://schemas.microsoft.com/office/powerpoint/2010/main" val="1457410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14AD03F1-B398-4AFC-9CA2-E7B1CE7EE2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CC3FE404-75B1-4484-A21C-72DBDCA725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Calibri" panose="020F0502020204030204" pitchFamily="34" charset="0"/>
                <a:cs typeface="Calibri"/>
              </a:rPr>
              <a:t>And that brings me to the end of my presentation. I hope this has been helpful for you. Please visit our website often as we add updates and new information regularly. Thank you.</a:t>
            </a:r>
          </a:p>
        </p:txBody>
      </p:sp>
      <p:sp>
        <p:nvSpPr>
          <p:cNvPr id="180228" name="Slide Number Placeholder 3">
            <a:extLst>
              <a:ext uri="{FF2B5EF4-FFF2-40B4-BE49-F238E27FC236}">
                <a16:creationId xmlns:a16="http://schemas.microsoft.com/office/drawing/2014/main" id="{55808705-A9FE-40A9-BEA7-C7FA0818BC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20A59E-25D5-4E2F-9D5F-4EC28C9359F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185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2007, As military operations in Afghanistan and Iraq progressed, the provision of services and supports to family caregivers of veterans seriously injured in these conflicts moved to the forefront. Family caregiver issues became a focus of the President’s Commission on Care for America’s Returning Wounded Warriors, established by President G.W. Bush on March 8, 2007. In 2008, the VA Caregiver Advisory Board was established to develop the caregiver assistance program. </a:t>
            </a:r>
          </a:p>
          <a:p>
            <a:endParaRPr lang="en-US" dirty="0"/>
          </a:p>
          <a:p>
            <a:r>
              <a:rPr lang="en-US" dirty="0"/>
              <a:t>With the conflicts in Iraq and Afghanistan, new challenges presented themselves to our service members returning from combat with serious injuries that may have been fatal in previous conflicts. These service members require personal care services, which are often provided by family members and loved ones. In recognition of this significant challenge, in 2010, Congress enacted the Caregivers and Veterans Omnibus Health Services Acts of 2010 or PL 111-163. which required VA to establish specific supports for caregivers of veterans. Two programs were established, the Program of General Caregiver Support Services and the Program of Comprehensive Assistance for Family Caregivers. Collectively we refer to these two programs as the Caregiver Support Program. PCAFC was established/created for Family Caregivers of eligible Veterans who had a serious injury incurred or aggravated in the line of duty. </a:t>
            </a:r>
          </a:p>
          <a:p>
            <a:endParaRPr lang="en-US" dirty="0"/>
          </a:p>
          <a:p>
            <a:r>
              <a:rPr lang="en-US" dirty="0"/>
              <a:t>10 Years ago, the program began officially accepting applications for PCAFC.</a:t>
            </a:r>
          </a:p>
          <a:p>
            <a:pPr marL="685800" lvl="1" indent="-228600">
              <a:buAutoNum type="alphaLcParenBoth"/>
            </a:pPr>
            <a:endParaRPr lang="en-US" dirty="0"/>
          </a:p>
          <a:p>
            <a:pPr marL="0" lvl="0" indent="0">
              <a:buNone/>
            </a:pPr>
            <a:r>
              <a:rPr lang="en-US" dirty="0"/>
              <a:t>2018 – In 2018, the VA MISSION Act required VA to expanded eligibility for the family caregivers' program to caregivers of Veterans of all eras in a phased approach, establish new benefits for designated Primary Family Caregivers and other changes that affected program eligibility and VA’s evaluation of PCAFC applications. These expansion efforts are being implemented in two phases. Veterans who were seriously injured in the line of duty before May 7, 1975 became eligible as of October 1, 2020 and two years later, October 1, 2022 Veterans who served and were injured in the line of duty between May 7, 1975 and September 11, 2001 are to become eligible. In other words, by 10/1/2022 all Veterans of all eras will be eligible to apply. </a:t>
            </a:r>
          </a:p>
          <a:p>
            <a:pPr marL="0" lvl="0" indent="0">
              <a:buNone/>
            </a:pPr>
            <a:endParaRPr lang="en-US" dirty="0"/>
          </a:p>
        </p:txBody>
      </p:sp>
      <p:sp>
        <p:nvSpPr>
          <p:cNvPr id="4" name="Slide Number Placeholder 3"/>
          <p:cNvSpPr>
            <a:spLocks noGrp="1"/>
          </p:cNvSpPr>
          <p:nvPr>
            <p:ph type="sldNum" sz="quarter" idx="5"/>
          </p:nvPr>
        </p:nvSpPr>
        <p:spPr/>
        <p:txBody>
          <a:bodyPr/>
          <a:lstStyle/>
          <a:p>
            <a:fld id="{1FA2164C-3C13-4B77-A7F7-3235965931EF}" type="slidenum">
              <a:rPr lang="en-US" altLang="en-US" smtClean="0"/>
              <a:pPr/>
              <a:t>3</a:t>
            </a:fld>
            <a:endParaRPr lang="en-US" altLang="en-US" dirty="0"/>
          </a:p>
        </p:txBody>
      </p:sp>
    </p:spTree>
    <p:extLst>
      <p:ext uri="{BB962C8B-B14F-4D97-AF65-F5344CB8AC3E}">
        <p14:creationId xmlns:p14="http://schemas.microsoft.com/office/powerpoint/2010/main" val="364603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I move into the specifics about our two programs, I want to share with you some information about our amazing resources available to anyone interested in learning about CSP, as well as helpful education and information for caregivers. These are the Caregiver Support Program website the Caregiver Support Line.</a:t>
            </a:r>
          </a:p>
          <a:p>
            <a:endParaRPr lang="en-US" b="0" dirty="0"/>
          </a:p>
          <a:p>
            <a:r>
              <a:rPr lang="en-US" b="0" dirty="0"/>
              <a:t>The national CSP website </a:t>
            </a:r>
            <a:r>
              <a:rPr lang="en-US" dirty="0"/>
              <a:t>provides </a:t>
            </a:r>
            <a:r>
              <a:rPr lang="en-US" b="0" dirty="0"/>
              <a:t> information including:</a:t>
            </a:r>
          </a:p>
          <a:p>
            <a:pPr marL="434340" indent="-342900" algn="l">
              <a:buClr>
                <a:schemeClr val="tx1"/>
              </a:buClr>
              <a:buFont typeface="Arial" panose="020B0604020202020204" pitchFamily="34" charset="0"/>
              <a:buChar char="•"/>
            </a:pPr>
            <a:r>
              <a:rPr lang="en-US" sz="1200" dirty="0"/>
              <a:t>Program information</a:t>
            </a:r>
            <a:endParaRPr lang="en-US" sz="1200" dirty="0">
              <a:cs typeface="Calibri"/>
            </a:endParaRPr>
          </a:p>
          <a:p>
            <a:pPr marL="434340" indent="-342900" algn="l">
              <a:buClr>
                <a:schemeClr val="tx1"/>
              </a:buClr>
              <a:buFont typeface="Arial" panose="020B0604020202020204" pitchFamily="34" charset="0"/>
              <a:buChar char="•"/>
            </a:pPr>
            <a:r>
              <a:rPr lang="en-US" sz="1200" dirty="0"/>
              <a:t>Zip code based interactive CSP Team locator</a:t>
            </a:r>
            <a:endParaRPr lang="en-US" sz="1200" dirty="0">
              <a:cs typeface="Calibri"/>
            </a:endParaRPr>
          </a:p>
          <a:p>
            <a:pPr marL="434340" indent="-342900" algn="l">
              <a:buClr>
                <a:schemeClr val="tx1"/>
              </a:buClr>
              <a:buFont typeface="Arial" panose="020B0604020202020204" pitchFamily="34" charset="0"/>
              <a:buChar char="•"/>
            </a:pPr>
            <a:r>
              <a:rPr lang="en-US" sz="1200" dirty="0"/>
              <a:t>Contact info for CSL</a:t>
            </a:r>
            <a:endParaRPr lang="en-US" sz="1200" dirty="0">
              <a:cs typeface="Calibri"/>
            </a:endParaRPr>
          </a:p>
          <a:p>
            <a:pPr marL="434340" indent="-342900" algn="l">
              <a:buClr>
                <a:schemeClr val="tx1"/>
              </a:buClr>
              <a:buFont typeface="Arial" panose="020B0604020202020204" pitchFamily="34" charset="0"/>
              <a:buChar char="•"/>
            </a:pPr>
            <a:r>
              <a:rPr lang="en-US" sz="1200" dirty="0"/>
              <a:t>Resources for Caregiver (Tips and Tools, Resources by Topics, Self Care)</a:t>
            </a:r>
            <a:endParaRPr lang="en-US" sz="1200" dirty="0">
              <a:cs typeface="Calibri"/>
            </a:endParaRPr>
          </a:p>
          <a:p>
            <a:pPr marL="434340" indent="-342900" algn="l">
              <a:buClr>
                <a:schemeClr val="tx1"/>
              </a:buClr>
              <a:buFont typeface="Arial" panose="020B0604020202020204" pitchFamily="34" charset="0"/>
              <a:buChar char="•"/>
            </a:pPr>
            <a:r>
              <a:rPr lang="en-US" sz="1200" dirty="0"/>
              <a:t>PCAFC online application link</a:t>
            </a:r>
            <a:endParaRPr lang="en-US" sz="1200" dirty="0">
              <a:cs typeface="Calibri"/>
            </a:endParaRPr>
          </a:p>
          <a:p>
            <a:endParaRPr lang="en-US" b="0" dirty="0"/>
          </a:p>
          <a:p>
            <a:r>
              <a:rPr lang="en-US" b="0" dirty="0"/>
              <a:t>As well as information about national calls, important updates and alerts and much more.</a:t>
            </a:r>
            <a:endParaRPr lang="en-US" b="0"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a:p>
        </p:txBody>
      </p:sp>
    </p:spTree>
    <p:extLst>
      <p:ext uri="{BB962C8B-B14F-4D97-AF65-F5344CB8AC3E}">
        <p14:creationId xmlns:p14="http://schemas.microsoft.com/office/powerpoint/2010/main" val="138425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a:solidFill>
                  <a:srgbClr val="000000"/>
                </a:solidFill>
                <a:effectLst/>
                <a:latin typeface="Calibri" panose="020F0502020204030204" pitchFamily="34" charset="0"/>
                <a:ea typeface="Times New Roman" panose="02020603050405020304" pitchFamily="18" charset="0"/>
              </a:rPr>
              <a:t>The </a:t>
            </a:r>
            <a:r>
              <a:rPr lang="en-US" sz="1800" b="1" kern="1200">
                <a:solidFill>
                  <a:srgbClr val="000000"/>
                </a:solidFill>
                <a:effectLst/>
                <a:latin typeface="Calibri" panose="020F0502020204030204" pitchFamily="34" charset="0"/>
                <a:ea typeface="Times New Roman" panose="02020603050405020304" pitchFamily="18" charset="0"/>
              </a:rPr>
              <a:t>Caregiver Support Line </a:t>
            </a:r>
            <a:r>
              <a:rPr lang="en-US" sz="1800" kern="1200">
                <a:solidFill>
                  <a:srgbClr val="000000"/>
                </a:solidFill>
                <a:effectLst/>
                <a:latin typeface="Calibri" panose="020F0502020204030204" pitchFamily="34" charset="0"/>
                <a:ea typeface="Times New Roman" panose="02020603050405020304" pitchFamily="18" charset="0"/>
              </a:rPr>
              <a:t>is a toll-free number for caregivers, family members, friends, Veterans, and community partners to contact for information related to caregiving and available supports and services. Information on caregiver support services, counseling, and educational services can be provided as well as referrals to local Caregiver Support Program (CSP). The CSL is available Monday-Friday 8:00 am-10:00 pm ET and on Saturday from 8:00 am – 5:00 pm. The CSL is staffed by VA professional staff.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95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cs typeface="Calibri"/>
              </a:rPr>
              <a:t>Now we’ll talk about the Program of General Caregiver Support Services, or PGCSS. The mission of PGCSS is to</a:t>
            </a:r>
            <a:r>
              <a:rPr lang="en-US" dirty="0"/>
              <a:t> serve caregivers with respect and service excellence through a wide range of support, education and tools that empower them to care for themselves and the Veteran.</a:t>
            </a:r>
            <a:endParaRPr lang="en-US" u="sng" dirty="0">
              <a:cs typeface="Calibri"/>
            </a:endParaRPr>
          </a:p>
        </p:txBody>
      </p:sp>
      <p:sp>
        <p:nvSpPr>
          <p:cNvPr id="4" name="Slide Number Placeholder 3"/>
          <p:cNvSpPr>
            <a:spLocks noGrp="1"/>
          </p:cNvSpPr>
          <p:nvPr>
            <p:ph type="sldNum" sz="quarter" idx="5"/>
          </p:nvPr>
        </p:nvSpPr>
        <p:spPr/>
        <p:txBody>
          <a:bodyPr/>
          <a:lstStyle/>
          <a:p>
            <a:fld id="{1FA2164C-3C13-4B77-A7F7-3235965931EF}" type="slidenum">
              <a:rPr lang="en-US" altLang="en-US" smtClean="0"/>
              <a:pPr/>
              <a:t>6</a:t>
            </a:fld>
            <a:endParaRPr lang="en-US" altLang="en-US"/>
          </a:p>
        </p:txBody>
      </p:sp>
    </p:spTree>
    <p:extLst>
      <p:ext uri="{BB962C8B-B14F-4D97-AF65-F5344CB8AC3E}">
        <p14:creationId xmlns:p14="http://schemas.microsoft.com/office/powerpoint/2010/main" val="25576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a:t>Caregivers who participate in PGCSS are called General Caregivers.</a:t>
            </a:r>
            <a:endParaRPr lang="en-US" dirty="0"/>
          </a:p>
          <a:p>
            <a:pPr lvl="1"/>
            <a:r>
              <a:rPr lang="en-US" dirty="0"/>
              <a:t>This is a person who provides personal care services to a Veteran enrolled in VA healthcare who either:</a:t>
            </a:r>
            <a:endParaRPr lang="en-US" dirty="0">
              <a:cs typeface="Calibri"/>
            </a:endParaRPr>
          </a:p>
          <a:p>
            <a:pPr marL="171450" indent="-171450">
              <a:spcBef>
                <a:spcPct val="20000"/>
              </a:spcBef>
              <a:buFont typeface="Arial"/>
              <a:buChar char="•"/>
            </a:pPr>
            <a:endParaRPr lang="en-US" dirty="0"/>
          </a:p>
          <a:p>
            <a:pPr marL="628650" lvl="1" indent="-171450">
              <a:spcBef>
                <a:spcPct val="20000"/>
              </a:spcBef>
              <a:buFont typeface="Arial"/>
              <a:buChar char="•"/>
            </a:pPr>
            <a:r>
              <a:rPr lang="en-US" dirty="0"/>
              <a:t>Needs assistance with one or more activities of daily living; Or</a:t>
            </a:r>
          </a:p>
          <a:p>
            <a:pPr marL="628650" lvl="1" indent="-171450">
              <a:spcBef>
                <a:spcPct val="20000"/>
              </a:spcBef>
              <a:buFont typeface="Arial"/>
              <a:buChar char="•"/>
            </a:pPr>
            <a:endParaRPr lang="en-US" dirty="0"/>
          </a:p>
          <a:p>
            <a:pPr marL="628650" lvl="1" indent="-171450">
              <a:spcBef>
                <a:spcPct val="20000"/>
              </a:spcBef>
              <a:buFont typeface="Arial"/>
              <a:buChar char="•"/>
            </a:pPr>
            <a:r>
              <a:rPr lang="en-US" dirty="0"/>
              <a:t>Needs supervision or protection based on symptoms or residuals of neurological care or other impairment or injury.</a:t>
            </a:r>
          </a:p>
          <a:p>
            <a:pPr marL="628650" lvl="1" indent="-171450">
              <a:spcBef>
                <a:spcPct val="20000"/>
              </a:spcBef>
              <a:buFont typeface="Arial"/>
              <a:buChar char="•"/>
            </a:pPr>
            <a:endParaRPr lang="en-US" dirty="0"/>
          </a:p>
          <a:p>
            <a:pPr>
              <a:spcBef>
                <a:spcPct val="20000"/>
              </a:spcBef>
            </a:pPr>
            <a:r>
              <a:rPr lang="en-US" dirty="0"/>
              <a:t>They do not need to be a relative or live with the Veteran.</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8888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Let me give you a bit more detail about PGCSS.</a:t>
            </a:r>
            <a:endParaRPr lang="en-US" i="1" dirty="0"/>
          </a:p>
          <a:p>
            <a:pPr>
              <a:defRPr/>
            </a:pPr>
            <a:r>
              <a:rPr lang="en-US" i="1" dirty="0"/>
              <a:t>We recognized that it was important that across VA, all caregivers have access to the same resources and services no matter where their Veteran received care and thus we established 4 core elements as you can see here. Education and Support, Collaboration and Partnerships, Outreach, and Resources and Referrals.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Education</a:t>
            </a:r>
            <a:r>
              <a:rPr lang="en-US" sz="1200" b="1" dirty="0"/>
              <a:t> and Support </a:t>
            </a:r>
            <a:r>
              <a:rPr lang="en-US" b="1" dirty="0"/>
              <a:t>– </a:t>
            </a:r>
            <a:r>
              <a:rPr lang="en-US" dirty="0"/>
              <a:t>We provide</a:t>
            </a:r>
            <a:r>
              <a:rPr lang="en-US" sz="1200" dirty="0"/>
              <a:t> </a:t>
            </a:r>
            <a:r>
              <a:rPr lang="en-US" dirty="0"/>
              <a:t>one-on-one clinical support to help the caregiver care for the Veteran and themselves. This is based on the needs of the caregiver. Some caregivers may wish to have weekly check-ins over 6 weeks whereas others may want a monthly support call ongoing. We also provide support groups – Many sites offer topic specific support groups, targeted at bringing together caregivers facing similar circumstances or caring for someone with a specific diagnosis. These can be offered in a number of modalities, via video telehealth or phone as well as in person, when feasible. </a:t>
            </a:r>
            <a:endParaRPr lang="en-US" dirty="0">
              <a:cs typeface="Calibri"/>
            </a:endParaRPr>
          </a:p>
          <a:p>
            <a:endParaRPr lang="en-US" dirty="0"/>
          </a:p>
          <a:p>
            <a:r>
              <a:rPr lang="en-US" b="1" dirty="0"/>
              <a:t>Collaboration and Partnerships </a:t>
            </a:r>
            <a:r>
              <a:rPr lang="en-US" dirty="0"/>
              <a:t>– Caregivers are present throughout VA and in our communities, so it's critical that we collaborate and maintain strong partnerships to be sure caregiver needs are met. These collaborations and partnerships happen at the national and local level.</a:t>
            </a:r>
            <a:r>
              <a:rPr lang="en-US" b="0" dirty="0"/>
              <a:t> We often say ‘VA can do a lot,</a:t>
            </a:r>
            <a:r>
              <a:rPr lang="en-US" dirty="0"/>
              <a:t> </a:t>
            </a:r>
            <a:r>
              <a:rPr lang="en-US" b="0" dirty="0"/>
              <a:t> but we can’t do it alone’. This is why our trusted partnerships are so key.</a:t>
            </a:r>
            <a:r>
              <a:rPr lang="en-US" dirty="0"/>
              <a:t> </a:t>
            </a:r>
            <a:endParaRPr lang="en-US" dirty="0">
              <a:cs typeface="Calibri"/>
            </a:endParaRPr>
          </a:p>
          <a:p>
            <a:endParaRPr lang="en-US" dirty="0"/>
          </a:p>
          <a:p>
            <a:r>
              <a:rPr lang="en-US" b="1" dirty="0"/>
              <a:t>Outreach </a:t>
            </a:r>
            <a:r>
              <a:rPr lang="en-US" dirty="0"/>
              <a:t>– We want to be sure that caregivers know we are here for them! So we work to make sure we are putting out communications to alert caregivers as to what is available to them. We don’t want to wait for them to find us – we want to reach out and bring them in for support.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 and Referrals- </a:t>
            </a:r>
            <a:r>
              <a:rPr lang="en-US" b="0" dirty="0"/>
              <a:t>PGCSS helps caregivers get connected to the right services and support for them, whether that be at VA or in the community. We want to be sure that caregivers and families have awareness and connection to the resources available that best meet their specific needs.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95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Training</a:t>
            </a:r>
            <a:r>
              <a:rPr lang="en-US" sz="1800" dirty="0">
                <a:effectLst/>
                <a:latin typeface="Calibri"/>
                <a:ea typeface="Calibri" panose="020F0502020204030204" pitchFamily="34" charset="0"/>
                <a:cs typeface="Calibri"/>
              </a:rPr>
              <a:t> and support </a:t>
            </a:r>
            <a:r>
              <a:rPr lang="en-US" sz="1800" dirty="0">
                <a:latin typeface="Calibri"/>
                <a:ea typeface="Calibri" panose="020F0502020204030204" pitchFamily="34" charset="0"/>
                <a:cs typeface="Calibri"/>
              </a:rPr>
              <a:t>is offered </a:t>
            </a:r>
            <a:r>
              <a:rPr lang="en-US" sz="1800" dirty="0">
                <a:effectLst/>
                <a:latin typeface="Calibri"/>
                <a:ea typeface="Calibri" panose="020F0502020204030204" pitchFamily="34" charset="0"/>
                <a:cs typeface="Calibri"/>
              </a:rPr>
              <a:t>through</a:t>
            </a:r>
            <a:r>
              <a:rPr lang="en-US" sz="1800" dirty="0">
                <a:latin typeface="Calibri"/>
                <a:ea typeface="Calibri" panose="020F0502020204030204" pitchFamily="34" charset="0"/>
                <a:cs typeface="Calibri"/>
              </a:rPr>
              <a:t> different opportunities</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via </a:t>
            </a:r>
            <a:r>
              <a:rPr lang="en-US" sz="1800" dirty="0">
                <a:effectLst/>
                <a:latin typeface="Calibri"/>
                <a:ea typeface="Calibri" panose="020F0502020204030204" pitchFamily="34" charset="0"/>
                <a:cs typeface="Calibri"/>
              </a:rPr>
              <a:t>in person, online and telehealth sessions.</a:t>
            </a:r>
            <a:r>
              <a:rPr lang="en-US" sz="1800" dirty="0">
                <a:latin typeface="Calibri"/>
                <a:ea typeface="Calibri" panose="020F0502020204030204" pitchFamily="34" charset="0"/>
                <a:cs typeface="Calibri"/>
              </a:rPr>
              <a:t>  I want to touch base on a few of our education and support options.  We have:</a:t>
            </a:r>
            <a:endParaRPr lang="en-US" dirty="0"/>
          </a:p>
          <a:p>
            <a:pPr marL="0" marR="0" hangingPunct="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 S.A.V.E</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a suicide prevention training that equips caregivers to demonstrate care, support and compassion when talking with their Veteran who could be at risk for suicide. It offers important information as well as simple steps and actions caregivers can take. </a:t>
            </a:r>
          </a:p>
          <a:p>
            <a:pPr marL="0" marR="0" hangingPunct="0">
              <a:lnSpc>
                <a:spcPct val="107000"/>
              </a:lnSpc>
              <a:spcBef>
                <a:spcPts val="0"/>
              </a:spcBef>
              <a:spcAft>
                <a:spcPts val="0"/>
              </a:spcAft>
            </a:pPr>
            <a:endPar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0">
              <a:lnSpc>
                <a:spcPct val="107000"/>
              </a:lnSpc>
              <a:spcBef>
                <a:spcPts val="0"/>
              </a:spcBef>
              <a:spcAft>
                <a:spcPts val="0"/>
              </a:spcAft>
              <a:buClrTx/>
              <a:buSzTx/>
              <a:buFontTx/>
              <a:buNone/>
              <a:tabLst/>
              <a:defRPr/>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Better Caregivers </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an online workshop with 6 weekly self-paced lessons, facilitator guidance, and group support for caregivers of Veterans with dementia, memory problems, post-traumatic stress disorder, or a serious brain injury.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a:p>
            <a:pPr marL="0" marR="0" hangingPunct="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-Annie Caregiver Text Program, </a:t>
            </a:r>
            <a:r>
              <a:rPr lang="en-US" sz="1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promotes self-care for both Veterans and their caregivers.  Annie can help manage stress and support self-care by sending three text messages a week, with a focus on education, motivation, and activities to manage stress.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hangingPunct="0">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-REACH VA Caregiver Program, </a:t>
            </a:r>
            <a:r>
              <a:rPr lang="en-US" sz="1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a:t>
            </a: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provides caregivers with problem-solving skills, stress management techniques, and specific information on disease-related concerns that are customized for each caregiver.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62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t>VETERANS HEALTH ADMINISTRATION</a:t>
            </a:r>
          </a:p>
        </p:txBody>
      </p:sp>
      <p:sp>
        <p:nvSpPr>
          <p:cNvPr id="9" name="Footer Placeholder 8"/>
          <p:cNvSpPr>
            <a:spLocks noGrp="1"/>
          </p:cNvSpPr>
          <p:nvPr>
            <p:ph type="ftr" sz="quarter" idx="10"/>
          </p:nvPr>
        </p:nvSpPr>
        <p:spPr/>
        <p:txBody>
          <a:bodyPr/>
          <a:lstStyle/>
          <a:p>
            <a:pPr defTabSz="457200"/>
            <a:endParaRPr lang="it-IT"/>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87902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405641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18C069A-3935-4F9A-8356-3B87CF64D458}"/>
              </a:ext>
            </a:extLst>
          </p:cNvPr>
          <p:cNvSpPr>
            <a:spLocks noGrp="1"/>
          </p:cNvSpPr>
          <p:nvPr>
            <p:ph type="sldNum" sz="quarter" idx="10"/>
          </p:nvPr>
        </p:nvSpPr>
        <p:spPr/>
        <p:txBody>
          <a:bodyPr/>
          <a:lstStyle>
            <a:lvl1pPr defTabSz="914400">
              <a:defRPr/>
            </a:lvl1pPr>
          </a:lstStyle>
          <a:p>
            <a:fld id="{5855C88C-D8BE-4E7C-96FE-0DD9C97E8470}" type="slidenum">
              <a:rPr lang="en-US" altLang="en-US"/>
              <a:pPr/>
              <a:t>‹#›</a:t>
            </a:fld>
            <a:endParaRPr lang="en-US" altLang="en-US"/>
          </a:p>
        </p:txBody>
      </p:sp>
      <p:sp>
        <p:nvSpPr>
          <p:cNvPr id="3" name="Footer Placeholder 4">
            <a:extLst>
              <a:ext uri="{FF2B5EF4-FFF2-40B4-BE49-F238E27FC236}">
                <a16:creationId xmlns:a16="http://schemas.microsoft.com/office/drawing/2014/main" id="{1050A645-A14A-4BB6-BF46-4521DF4B826A}"/>
              </a:ext>
            </a:extLst>
          </p:cNvPr>
          <p:cNvSpPr>
            <a:spLocks noGrp="1"/>
          </p:cNvSpPr>
          <p:nvPr>
            <p:ph type="ftr" sz="quarter" idx="11"/>
          </p:nvPr>
        </p:nvSpPr>
        <p:spPr/>
        <p:txBody>
          <a:bodyPr/>
          <a:lstStyle>
            <a:lvl1pPr algn="ctr">
              <a:defRPr sz="1200">
                <a:solidFill>
                  <a:schemeClr val="bg1"/>
                </a:solidFill>
              </a:defRPr>
            </a:lvl1pPr>
          </a:lstStyle>
          <a:p>
            <a:pPr>
              <a:defRPr/>
            </a:pPr>
            <a:endParaRPr lang="it-IT"/>
          </a:p>
        </p:txBody>
      </p:sp>
    </p:spTree>
    <p:extLst>
      <p:ext uri="{BB962C8B-B14F-4D97-AF65-F5344CB8AC3E}">
        <p14:creationId xmlns:p14="http://schemas.microsoft.com/office/powerpoint/2010/main" val="381621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2"/>
            <a:ext cx="9144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solidFill>
                <a:srgbClr val="000000"/>
              </a:solidFill>
            </a:endParaRPr>
          </a:p>
        </p:txBody>
      </p:sp>
      <p:graphicFrame>
        <p:nvGraphicFramePr>
          <p:cNvPr id="4" name="Object 3" hidden="1"/>
          <p:cNvGraphicFramePr>
            <a:graphicFrameLocks noChangeAspect="1"/>
          </p:cNvGraphicFramePr>
          <p:nvPr userDrawn="1">
            <p:custDataLst>
              <p:tags r:id="rId2"/>
            </p:custData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93"/>
                        <a:ext cx="1587" cy="1587"/>
                      </a:xfrm>
                      <a:prstGeom prst="rect">
                        <a:avLst/>
                      </a:prstGeom>
                    </p:spPr>
                  </p:pic>
                </p:oleObj>
              </mc:Fallback>
            </mc:AlternateContent>
          </a:graphicData>
        </a:graphic>
      </p:graphicFrame>
      <p:sp>
        <p:nvSpPr>
          <p:cNvPr id="2" name="Title 1"/>
          <p:cNvSpPr>
            <a:spLocks noGrp="1"/>
          </p:cNvSpPr>
          <p:nvPr>
            <p:ph type="ctrTitle"/>
          </p:nvPr>
        </p:nvSpPr>
        <p:spPr>
          <a:xfrm>
            <a:off x="752390" y="1361281"/>
            <a:ext cx="7514789" cy="4223250"/>
          </a:xfrm>
        </p:spPr>
        <p:txBody>
          <a:bodyPr>
            <a:normAutofit/>
          </a:bodyPr>
          <a:lstStyle>
            <a:lvl1pPr algn="l">
              <a:defRPr sz="3713">
                <a:solidFill>
                  <a:schemeClr val="bg1"/>
                </a:solidFill>
              </a:defRPr>
            </a:lvl1pPr>
          </a:lstStyle>
          <a:p>
            <a:r>
              <a:rPr lang="en-US"/>
              <a:t>Click to edit Master title style</a:t>
            </a:r>
          </a:p>
        </p:txBody>
      </p:sp>
      <p:sp>
        <p:nvSpPr>
          <p:cNvPr id="7" name="Slide Number Placeholder 5"/>
          <p:cNvSpPr txBox="1">
            <a:spLocks/>
          </p:cNvSpPr>
          <p:nvPr userDrawn="1"/>
        </p:nvSpPr>
        <p:spPr>
          <a:xfrm>
            <a:off x="6937831" y="6400236"/>
            <a:ext cx="21336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7200" y="5463378"/>
            <a:ext cx="2590801" cy="556422"/>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074653" y="5464313"/>
            <a:ext cx="2117894" cy="56918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userDrawn="1"/>
        </p:nvGrpSpPr>
        <p:grpSpPr>
          <a:xfrm>
            <a:off x="0" y="1371600"/>
            <a:ext cx="8263548" cy="2895600"/>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custDataLst>
      <p:tags r:id="rId1"/>
    </p:custDataLst>
    <p:extLst>
      <p:ext uri="{BB962C8B-B14F-4D97-AF65-F5344CB8AC3E}">
        <p14:creationId xmlns:p14="http://schemas.microsoft.com/office/powerpoint/2010/main" val="140122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990600"/>
            <a:ext cx="8229600" cy="4876800"/>
          </a:xfrm>
        </p:spPr>
        <p:txBody>
          <a:bodyPr anchor="ctr">
            <a:normAutofit/>
          </a:bodyPr>
          <a:lstStyle>
            <a:lvl1pPr marL="0" indent="0" algn="ctr">
              <a:buNone/>
              <a:defRPr sz="2700"/>
            </a:lvl1pPr>
            <a:lvl2pPr marL="260604" indent="-260604" algn="ctr">
              <a:spcBef>
                <a:spcPts val="360"/>
              </a:spcBef>
              <a:buFont typeface="Arial" panose="020B0604020202020204" pitchFamily="34" charset="0"/>
              <a:buChar char="•"/>
              <a:defRPr sz="2700"/>
            </a:lvl2pPr>
            <a:lvl3pPr marL="555498" indent="-212598" algn="ctr">
              <a:spcBef>
                <a:spcPts val="324"/>
              </a:spcBef>
              <a:buFont typeface="Arial" panose="020B0604020202020204" pitchFamily="34" charset="0"/>
              <a:buChar char="–"/>
              <a:defRPr sz="2700"/>
            </a:lvl3pPr>
            <a:lvl4pPr marL="857250" indent="-171450" algn="ctr">
              <a:spcBef>
                <a:spcPts val="288"/>
              </a:spcBef>
              <a:buFont typeface="Arial" panose="020B0604020202020204" pitchFamily="34" charset="0"/>
              <a:buChar char="•"/>
              <a:defRPr sz="2700"/>
            </a:lvl4pPr>
            <a:lvl5pPr marL="1200150" indent="-171450" algn="ctr">
              <a:buFont typeface="Arial" panose="020B0604020202020204" pitchFamily="34" charset="0"/>
              <a:buChar char="–"/>
              <a:defRPr sz="27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8008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1"/>
            <a:ext cx="4101016"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endParaRPr lang="it-IT"/>
          </a:p>
        </p:txBody>
      </p:sp>
    </p:spTree>
    <p:custDataLst>
      <p:tags r:id="rId10"/>
    </p:custDataLst>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1" r:id="rId7"/>
    <p:sldLayoutId id="2147484612" r:id="rId8"/>
  </p:sldLayoutIdLst>
  <p:hf hdr="0" ft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mailto:longbeachcaregiversupport@va.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hyperlink" Target="https://gcc02.safelinks.protection.outlook.com/?url=http%3A%2F%2Fwww.caregiver.va.gov%2F&amp;data=04%7C01%7C%7Cf011c2762ee049df441e08da1d97fdc9%7Ce95f1b23abaf45ee821db7ab251ab3bf%7C0%7C0%7C637854835869615771%7CUnknown%7CTWFpbGZsb3d8eyJWIjoiMC4wLjAwMDAiLCJQIjoiV2luMzIiLCJBTiI6Ik1haWwiLCJXVCI6Mn0%3D%7C3000&amp;sdata=Tz1aXZTwHPxce5XHf4pZMUchZSSK8RNU%2ByiVKAlLSzQ%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shapingyouth.org/do-those-take-action-causes-and-autofill-forms-really-work/" TargetMode="Externa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hyperlink" Target="https://www.caregiver.va.gov/support/New_CSC_Page.asp" TargetMode="External"/><Relationship Id="rId5" Type="http://schemas.openxmlformats.org/officeDocument/2006/relationships/hyperlink" Target="https://www.va.gov/vaforms/medical/pdf/10-10CG.pdf" TargetMode="External"/><Relationship Id="rId4" Type="http://schemas.openxmlformats.org/officeDocument/2006/relationships/hyperlink" Target="http://www.caregiver.v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0.jpeg"/><Relationship Id="rId5" Type="http://schemas.openxmlformats.org/officeDocument/2006/relationships/hyperlink" Target="https://pixabay.com/en/option-decision-consideration-1010899/" TargetMode="Externa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www.va.gov/find-locations" TargetMode="External"/><Relationship Id="rId5" Type="http://schemas.openxmlformats.org/officeDocument/2006/relationships/hyperlink" Target="https://pixabay.com/en/meeting-talk-entertainment-together-1002800/" TargetMode="Externa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hyperlink" Target="https://www.caregiver.va.gov/pdfs/FactSheets/VA_CaregiverSupportProgram_PCAFC_Appeal_FAQs_032922.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hyperlink" Target="https://www.blogs.va.gov/VAntage/72531/new-suicide-prevention-toolkit-caregiv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FB4DFFD-4C73-433E-817E-DFD157D1899F}"/>
              </a:ext>
            </a:extLst>
          </p:cNvPr>
          <p:cNvSpPr>
            <a:spLocks noGrp="1"/>
          </p:cNvSpPr>
          <p:nvPr>
            <p:ph type="subTitle" idx="4294967295"/>
          </p:nvPr>
        </p:nvSpPr>
        <p:spPr>
          <a:xfrm>
            <a:off x="457200" y="3664369"/>
            <a:ext cx="3124200" cy="683497"/>
          </a:xfrm>
          <a:prstGeom prst="rect">
            <a:avLst/>
          </a:prstGeom>
        </p:spPr>
        <p:txBody>
          <a:bodyPr/>
          <a:lstStyle/>
          <a:p>
            <a:pPr marL="0" indent="0" algn="l" defTabSz="914400" eaLnBrk="1" hangingPunct="1">
              <a:spcBef>
                <a:spcPts val="0"/>
              </a:spcBef>
              <a:buNone/>
              <a:defRPr/>
            </a:pPr>
            <a:r>
              <a:rPr lang="en-US" sz="1600" b="1">
                <a:solidFill>
                  <a:prstClr val="black">
                    <a:tint val="75000"/>
                  </a:prstClr>
                </a:solidFill>
                <a:latin typeface="Arial" panose="020B0604020202020204" pitchFamily="34" charset="0"/>
                <a:cs typeface="Arial" panose="020B0604020202020204" pitchFamily="34" charset="0"/>
              </a:rPr>
              <a:t> </a:t>
            </a:r>
          </a:p>
          <a:p>
            <a:pPr marL="0" indent="0" algn="l" defTabSz="914400" eaLnBrk="1" hangingPunct="1">
              <a:spcBef>
                <a:spcPts val="0"/>
              </a:spcBef>
              <a:buNone/>
              <a:defRPr/>
            </a:pPr>
            <a:endParaRPr lang="en-US" sz="2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7ADB6B-44C8-4A0C-8960-E3CF718773DC}"/>
              </a:ext>
            </a:extLst>
          </p:cNvPr>
          <p:cNvSpPr txBox="1"/>
          <p:nvPr/>
        </p:nvSpPr>
        <p:spPr>
          <a:xfrm>
            <a:off x="257629" y="2329190"/>
            <a:ext cx="7086600"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VA CAREGIVER SUPPORT PROGRAM</a:t>
            </a:r>
          </a:p>
        </p:txBody>
      </p:sp>
      <p:sp>
        <p:nvSpPr>
          <p:cNvPr id="8" name="TextBox 7">
            <a:extLst>
              <a:ext uri="{FF2B5EF4-FFF2-40B4-BE49-F238E27FC236}">
                <a16:creationId xmlns:a16="http://schemas.microsoft.com/office/drawing/2014/main" id="{DBD972F4-8DFF-4F3A-BF3B-56466D1AD885}"/>
              </a:ext>
            </a:extLst>
          </p:cNvPr>
          <p:cNvSpPr txBox="1"/>
          <p:nvPr/>
        </p:nvSpPr>
        <p:spPr>
          <a:xfrm>
            <a:off x="457200" y="3027557"/>
            <a:ext cx="6005286"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Caregiver Support Program Overview </a:t>
            </a:r>
          </a:p>
        </p:txBody>
      </p:sp>
      <p:sp>
        <p:nvSpPr>
          <p:cNvPr id="6" name="TextBox 5">
            <a:extLst>
              <a:ext uri="{FF2B5EF4-FFF2-40B4-BE49-F238E27FC236}">
                <a16:creationId xmlns:a16="http://schemas.microsoft.com/office/drawing/2014/main" id="{159865A8-E910-4D2E-B2D8-2BA79583C352}"/>
              </a:ext>
            </a:extLst>
          </p:cNvPr>
          <p:cNvSpPr txBox="1"/>
          <p:nvPr/>
        </p:nvSpPr>
        <p:spPr>
          <a:xfrm>
            <a:off x="457199" y="3652088"/>
            <a:ext cx="5438775" cy="2431435"/>
          </a:xfrm>
          <a:prstGeom prst="rect">
            <a:avLst/>
          </a:prstGeom>
          <a:noFill/>
        </p:spPr>
        <p:txBody>
          <a:bodyPr wrap="square">
            <a:spAutoFit/>
          </a:bodyPr>
          <a:lstStyle/>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VALB Caregiver Support Program Contacts:</a:t>
            </a:r>
          </a:p>
          <a:p>
            <a:r>
              <a:rPr lang="en-US" sz="1600" b="1" dirty="0">
                <a:latin typeface="Arial" panose="020B0604020202020204" pitchFamily="34" charset="0"/>
                <a:cs typeface="Arial" panose="020B0604020202020204" pitchFamily="34" charset="0"/>
              </a:rPr>
              <a:t>Main number: 562-826-8280</a:t>
            </a:r>
          </a:p>
          <a:p>
            <a:r>
              <a:rPr lang="en-US" sz="1600" b="1" dirty="0">
                <a:latin typeface="Arial" panose="020B0604020202020204" pitchFamily="34" charset="0"/>
                <a:cs typeface="Arial" panose="020B0604020202020204" pitchFamily="34" charset="0"/>
              </a:rPr>
              <a:t>Fax: 562-346-3594 </a:t>
            </a:r>
          </a:p>
          <a:p>
            <a:r>
              <a:rPr lang="en-US" sz="1600" b="1" dirty="0">
                <a:latin typeface="Arial" panose="020B0604020202020204" pitchFamily="34" charset="0"/>
                <a:cs typeface="Arial" panose="020B0604020202020204" pitchFamily="34" charset="0"/>
                <a:hlinkClick r:id="rId4"/>
              </a:rPr>
              <a:t>Email: longbeachcaregiversupport@va.gov</a:t>
            </a:r>
            <a:endParaRPr lang="en-US" sz="16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2103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D949-B8DA-424A-8CDD-9E6CE30A3DB0}"/>
              </a:ext>
            </a:extLst>
          </p:cNvPr>
          <p:cNvSpPr>
            <a:spLocks noGrp="1"/>
          </p:cNvSpPr>
          <p:nvPr>
            <p:ph type="title"/>
          </p:nvPr>
        </p:nvSpPr>
        <p:spPr/>
        <p:txBody>
          <a:bodyPr>
            <a:normAutofit/>
          </a:bodyPr>
          <a:lstStyle/>
          <a:p>
            <a:r>
              <a:rPr lang="en-US" sz="2800">
                <a:latin typeface="Arial"/>
                <a:cs typeface="Arial"/>
              </a:rPr>
              <a:t>Education and Support continued</a:t>
            </a:r>
          </a:p>
        </p:txBody>
      </p:sp>
      <p:sp>
        <p:nvSpPr>
          <p:cNvPr id="3" name="Content Placeholder 2">
            <a:extLst>
              <a:ext uri="{FF2B5EF4-FFF2-40B4-BE49-F238E27FC236}">
                <a16:creationId xmlns:a16="http://schemas.microsoft.com/office/drawing/2014/main" id="{C6BD18A1-3968-4783-B510-15B0A23C6588}"/>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Group Support and Coaching</a:t>
            </a:r>
            <a:r>
              <a:rPr lang="en-US" b="1">
                <a:solidFill>
                  <a:srgbClr val="FF0000"/>
                </a:solidFill>
                <a:latin typeface="Arial"/>
                <a:cs typeface="Arial"/>
              </a:rPr>
              <a:t> </a:t>
            </a:r>
            <a:endParaRPr lang="en-US">
              <a:solidFill>
                <a:srgbClr val="000000"/>
              </a:solidFill>
              <a:latin typeface="Arial"/>
              <a:cs typeface="Arial"/>
            </a:endParaRPr>
          </a:p>
          <a:p>
            <a:pPr marL="0" indent="0">
              <a:buNone/>
            </a:pPr>
            <a:r>
              <a:rPr lang="en-US" b="1">
                <a:solidFill>
                  <a:srgbClr val="000000"/>
                </a:solidFill>
                <a:latin typeface="Arial"/>
                <a:cs typeface="Arial"/>
              </a:rPr>
              <a:t>Services</a:t>
            </a:r>
            <a:r>
              <a:rPr lang="en-US" b="1">
                <a:latin typeface="Arial"/>
                <a:cs typeface="Arial"/>
              </a:rPr>
              <a:t> Provided Through PGCSS</a:t>
            </a:r>
            <a:endParaRPr lang="en-US">
              <a:latin typeface="Arial"/>
              <a:cs typeface="Arial"/>
            </a:endParaRPr>
          </a:p>
        </p:txBody>
      </p:sp>
      <p:sp>
        <p:nvSpPr>
          <p:cNvPr id="4" name="Slide Number Placeholder 3">
            <a:extLst>
              <a:ext uri="{FF2B5EF4-FFF2-40B4-BE49-F238E27FC236}">
                <a16:creationId xmlns:a16="http://schemas.microsoft.com/office/drawing/2014/main" id="{7FB046C7-EFFA-4973-ABF7-03AD9FBF815F}"/>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
        <p:nvSpPr>
          <p:cNvPr id="6" name="TextBox 5">
            <a:extLst>
              <a:ext uri="{FF2B5EF4-FFF2-40B4-BE49-F238E27FC236}">
                <a16:creationId xmlns:a16="http://schemas.microsoft.com/office/drawing/2014/main" id="{FEB6EFE5-5B99-4677-9EAA-2933C12BD082}"/>
              </a:ext>
            </a:extLst>
          </p:cNvPr>
          <p:cNvSpPr txBox="1"/>
          <p:nvPr/>
        </p:nvSpPr>
        <p:spPr>
          <a:xfrm>
            <a:off x="462224" y="1291213"/>
            <a:ext cx="592772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Calibri"/>
            </a:endParaRPr>
          </a:p>
          <a:p>
            <a:endParaRPr lang="en-US" dirty="0">
              <a:latin typeface="Arial"/>
              <a:cs typeface="Arial"/>
            </a:endParaRPr>
          </a:p>
          <a:p>
            <a:pPr marL="285750" indent="-285750">
              <a:buFont typeface="Arial"/>
              <a:buChar char="•"/>
            </a:pPr>
            <a:r>
              <a:rPr lang="en-US" dirty="0">
                <a:latin typeface="Arial"/>
                <a:cs typeface="Arial"/>
              </a:rPr>
              <a:t>Caregiver Self-Resilience Courses</a:t>
            </a:r>
            <a:endParaRPr lang="en-US" dirty="0">
              <a:latin typeface="Arial"/>
              <a:ea typeface="+mn-lt"/>
              <a:cs typeface="+mn-lt"/>
            </a:endParaRPr>
          </a:p>
          <a:p>
            <a:pPr marL="285750" indent="-285750">
              <a:buFont typeface="Arial"/>
              <a:buChar char="•"/>
            </a:pPr>
            <a:r>
              <a:rPr lang="en-US" dirty="0">
                <a:latin typeface="Arial"/>
                <a:cs typeface="Arial"/>
              </a:rPr>
              <a:t>CaregiversFIRST</a:t>
            </a:r>
            <a:endParaRPr lang="en-US" dirty="0">
              <a:latin typeface="Arial"/>
              <a:ea typeface="+mn-lt"/>
              <a:cs typeface="+mn-lt"/>
            </a:endParaRPr>
          </a:p>
          <a:p>
            <a:pPr marL="285750" indent="-285750">
              <a:buFont typeface="Arial"/>
              <a:buChar char="•"/>
            </a:pPr>
            <a:r>
              <a:rPr lang="en-US" dirty="0">
                <a:latin typeface="Arial"/>
                <a:cs typeface="Arial"/>
              </a:rPr>
              <a:t>Resources for Enhancing All Caregivers Health (REACH VA)</a:t>
            </a:r>
            <a:endParaRPr lang="en-US" dirty="0">
              <a:latin typeface="Arial"/>
              <a:ea typeface="+mn-lt"/>
              <a:cs typeface="+mn-lt"/>
            </a:endParaRPr>
          </a:p>
          <a:p>
            <a:pPr marL="285750" indent="-285750">
              <a:buFont typeface="Arial"/>
              <a:buChar char="•"/>
            </a:pPr>
            <a:r>
              <a:rPr lang="en-US" dirty="0">
                <a:latin typeface="Arial"/>
                <a:cs typeface="Arial"/>
              </a:rPr>
              <a:t>Peer Support Mentoring Program</a:t>
            </a:r>
            <a:endParaRPr lang="en-US" dirty="0">
              <a:latin typeface="Arial"/>
              <a:ea typeface="+mn-lt"/>
              <a:cs typeface="+mn-lt"/>
            </a:endParaRPr>
          </a:p>
          <a:p>
            <a:endParaRPr lang="en-US" dirty="0">
              <a:latin typeface="Arial"/>
              <a:cs typeface="Arial"/>
            </a:endParaRPr>
          </a:p>
          <a:p>
            <a:pPr marL="285750" indent="-285750">
              <a:buFont typeface="Arial"/>
              <a:buChar char="•"/>
            </a:pPr>
            <a:endParaRPr lang="en-US" dirty="0">
              <a:latin typeface="Arial"/>
              <a:cs typeface="Arial"/>
            </a:endParaRPr>
          </a:p>
        </p:txBody>
      </p:sp>
      <p:pic>
        <p:nvPicPr>
          <p:cNvPr id="8" name="Picture 7">
            <a:extLst>
              <a:ext uri="{FF2B5EF4-FFF2-40B4-BE49-F238E27FC236}">
                <a16:creationId xmlns:a16="http://schemas.microsoft.com/office/drawing/2014/main" id="{8F89F0F6-6C82-49BC-BB57-81D3573FE406}"/>
              </a:ext>
            </a:extLst>
          </p:cNvPr>
          <p:cNvPicPr>
            <a:picLocks noChangeAspect="1"/>
          </p:cNvPicPr>
          <p:nvPr/>
        </p:nvPicPr>
        <p:blipFill>
          <a:blip r:embed="rId4"/>
          <a:stretch>
            <a:fillRect/>
          </a:stretch>
        </p:blipFill>
        <p:spPr>
          <a:xfrm>
            <a:off x="5801046" y="3699552"/>
            <a:ext cx="2830507" cy="2106385"/>
          </a:xfrm>
          <a:prstGeom prst="rect">
            <a:avLst/>
          </a:prstGeom>
        </p:spPr>
      </p:pic>
      <p:pic>
        <p:nvPicPr>
          <p:cNvPr id="7" name="Picture 8" descr="caregiver-support-program.jpg">
            <a:extLst>
              <a:ext uri="{FF2B5EF4-FFF2-40B4-BE49-F238E27FC236}">
                <a16:creationId xmlns:a16="http://schemas.microsoft.com/office/drawing/2014/main" id="{981A26FE-2B48-48C2-9FBE-3CBE9E920B06}"/>
              </a:ext>
            </a:extLst>
          </p:cNvPr>
          <p:cNvPicPr>
            <a:picLocks noChangeAspect="1"/>
          </p:cNvPicPr>
          <p:nvPr/>
        </p:nvPicPr>
        <p:blipFill>
          <a:blip r:embed="rId5"/>
          <a:stretch>
            <a:fillRect/>
          </a:stretch>
        </p:blipFill>
        <p:spPr>
          <a:xfrm>
            <a:off x="468702" y="3673198"/>
            <a:ext cx="3476445" cy="1955755"/>
          </a:xfrm>
          <a:prstGeom prst="rect">
            <a:avLst/>
          </a:prstGeom>
        </p:spPr>
      </p:pic>
      <p:pic>
        <p:nvPicPr>
          <p:cNvPr id="9" name="Picture 9" descr="caregivers.jpg">
            <a:extLst>
              <a:ext uri="{FF2B5EF4-FFF2-40B4-BE49-F238E27FC236}">
                <a16:creationId xmlns:a16="http://schemas.microsoft.com/office/drawing/2014/main" id="{372B3729-AB36-4F61-8F8B-5B10FFBE4C6A}"/>
              </a:ext>
            </a:extLst>
          </p:cNvPr>
          <p:cNvPicPr>
            <a:picLocks noChangeAspect="1"/>
          </p:cNvPicPr>
          <p:nvPr/>
        </p:nvPicPr>
        <p:blipFill>
          <a:blip r:embed="rId6"/>
          <a:stretch>
            <a:fillRect/>
          </a:stretch>
        </p:blipFill>
        <p:spPr>
          <a:xfrm>
            <a:off x="5844700" y="1078417"/>
            <a:ext cx="2743200" cy="1885950"/>
          </a:xfrm>
          <a:prstGeom prst="rect">
            <a:avLst/>
          </a:prstGeom>
        </p:spPr>
      </p:pic>
    </p:spTree>
    <p:custDataLst>
      <p:tags r:id="rId1"/>
    </p:custDataLst>
    <p:extLst>
      <p:ext uri="{BB962C8B-B14F-4D97-AF65-F5344CB8AC3E}">
        <p14:creationId xmlns:p14="http://schemas.microsoft.com/office/powerpoint/2010/main" val="156320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A1A7-6681-40F2-9A46-74452CB0FE8A}"/>
              </a:ext>
            </a:extLst>
          </p:cNvPr>
          <p:cNvSpPr>
            <a:spLocks noGrp="1"/>
          </p:cNvSpPr>
          <p:nvPr>
            <p:ph type="title"/>
          </p:nvPr>
        </p:nvSpPr>
        <p:spPr/>
        <p:txBody>
          <a:bodyPr>
            <a:normAutofit/>
          </a:bodyPr>
          <a:lstStyle/>
          <a:p>
            <a:r>
              <a:rPr lang="en-US" sz="2800"/>
              <a:t>Collaboration &amp; Partnerships</a:t>
            </a:r>
          </a:p>
        </p:txBody>
      </p:sp>
      <p:sp>
        <p:nvSpPr>
          <p:cNvPr id="4" name="Slide Number Placeholder 3">
            <a:extLst>
              <a:ext uri="{FF2B5EF4-FFF2-40B4-BE49-F238E27FC236}">
                <a16:creationId xmlns:a16="http://schemas.microsoft.com/office/drawing/2014/main" id="{ABE1AD76-4844-4F92-97D9-21061E54421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DE179517-E042-4D3E-915F-5A100169F12F}"/>
              </a:ext>
            </a:extLst>
          </p:cNvPr>
          <p:cNvSpPr txBox="1"/>
          <p:nvPr/>
        </p:nvSpPr>
        <p:spPr>
          <a:xfrm>
            <a:off x="254481" y="795956"/>
            <a:ext cx="7971970" cy="54784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Caregiver Summit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Each VA Medical </a:t>
            </a:r>
            <a:r>
              <a:rPr lang="en-US" dirty="0">
                <a:solidFill>
                  <a:srgbClr val="000000"/>
                </a:solidFill>
                <a:latin typeface="Arial" panose="020B0604020202020204" pitchFamily="34" charset="0"/>
                <a:cs typeface="Arial" panose="020B0604020202020204" pitchFamily="34" charset="0"/>
              </a:rPr>
              <a:t>C</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enter (VAMC) hosts an annual CSP Caregiver Summit. The purpose of the summit is to: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Arial" panose="020B0604020202020204" pitchFamily="34" charset="0"/>
                <a:cs typeface="Arial" panose="020B0604020202020204" pitchFamily="34" charset="0"/>
              </a:rPr>
              <a:t>Understand the needs of caregivers in the local community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a:t>
            </a:r>
            <a:r>
              <a:rPr lang="en-US" dirty="0">
                <a:solidFill>
                  <a:srgbClr val="000000"/>
                </a:solidFill>
                <a:latin typeface="Arial" panose="020B0604020202020204" pitchFamily="34" charset="0"/>
                <a:cs typeface="Arial" panose="020B0604020202020204" pitchFamily="34" charset="0"/>
              </a:rPr>
              <a:t> both gaps and available resources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Bring together VA, local area non-profits and community agency participants</a:t>
            </a:r>
            <a:endParaRPr lang="en-US" dirty="0">
              <a:solidFill>
                <a:srgbClr val="000000"/>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lang="en-US" dirty="0">
                <a:solidFill>
                  <a:srgbClr val="000000"/>
                </a:solidFill>
                <a:latin typeface="Arial" panose="020B0604020202020204" pitchFamily="34" charset="0"/>
                <a:cs typeface="Arial" panose="020B0604020202020204" pitchFamily="34" charset="0"/>
              </a:rPr>
              <a:t>At the summit, these entities collaborate, share information, and network on behalf of caregivers. </a:t>
            </a:r>
          </a:p>
          <a:p>
            <a:pPr marR="0" lvl="0" algn="l" defTabSz="914400" rtl="0" eaLnBrk="0" fontAlgn="base" latinLnBrk="0" hangingPunct="0">
              <a:lnSpc>
                <a:spcPct val="100000"/>
              </a:lnSpc>
              <a:spcBef>
                <a:spcPct val="0"/>
              </a:spcBef>
              <a:spcAft>
                <a:spcPct val="0"/>
              </a:spcAft>
              <a:buClrTx/>
              <a:buSzTx/>
              <a:tabLst/>
              <a:defRPr/>
            </a:pPr>
            <a:endParaRPr lang="en-US" dirty="0">
              <a:solidFill>
                <a:srgbClr val="000000"/>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lang="en-US" sz="2100" b="1" dirty="0">
                <a:solidFill>
                  <a:srgbClr val="000000"/>
                </a:solidFill>
                <a:latin typeface="Arial" panose="020B0604020202020204" pitchFamily="34" charset="0"/>
                <a:cs typeface="Arial" panose="020B0604020202020204" pitchFamily="34" charset="0"/>
              </a:rPr>
              <a:t>CSP Resource Fairs</a:t>
            </a:r>
          </a:p>
          <a:p>
            <a:pPr marR="0" lvl="0" algn="l" defTabSz="914400" rtl="0" eaLnBrk="0" fontAlgn="base" latinLnBrk="0" hangingPunct="0">
              <a:lnSpc>
                <a:spcPct val="100000"/>
              </a:lnSpc>
              <a:spcBef>
                <a:spcPct val="0"/>
              </a:spcBef>
              <a:spcAft>
                <a:spcPct val="0"/>
              </a:spcAft>
              <a:buClrTx/>
              <a:buSzTx/>
              <a:tabLst/>
              <a:defRPr/>
            </a:pPr>
            <a:endParaRPr lang="en-US" sz="1600" b="1" dirty="0">
              <a:solidFill>
                <a:srgbClr val="000000"/>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annual Caregiver Family</a:t>
            </a:r>
            <a:r>
              <a:rPr lang="en-US" dirty="0">
                <a:solidFill>
                  <a:srgbClr val="000000"/>
                </a:solidFill>
                <a:latin typeface="Arial" panose="020B0604020202020204" pitchFamily="34" charset="0"/>
                <a:cs typeface="Arial" panose="020B0604020202020204" pitchFamily="34" charset="0"/>
              </a:rPr>
              <a:t> and Resource Fairs are held at every VAMC. These fairs connect caregivers with resources, programs, and services all at one event. The fairs have information and are attended by: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Arial" panose="020B0604020202020204" pitchFamily="34" charset="0"/>
                <a:cs typeface="Arial" panose="020B0604020202020204" pitchFamily="34" charset="0"/>
              </a:rPr>
              <a:t>Representatives from VA programs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Local area non-profits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Arial" panose="020B0604020202020204" pitchFamily="34" charset="0"/>
                <a:cs typeface="Arial" panose="020B0604020202020204" pitchFamily="34" charset="0"/>
              </a:rPr>
              <a:t>Community agencies </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14546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A1A7-6681-40F2-9A46-74452CB0FE8A}"/>
              </a:ext>
            </a:extLst>
          </p:cNvPr>
          <p:cNvSpPr>
            <a:spLocks noGrp="1"/>
          </p:cNvSpPr>
          <p:nvPr>
            <p:ph type="title"/>
          </p:nvPr>
        </p:nvSpPr>
        <p:spPr/>
        <p:txBody>
          <a:bodyPr>
            <a:normAutofit/>
          </a:bodyPr>
          <a:lstStyle/>
          <a:p>
            <a:r>
              <a:rPr lang="en-US" sz="2800"/>
              <a:t>Outreach </a:t>
            </a:r>
          </a:p>
        </p:txBody>
      </p:sp>
      <p:sp>
        <p:nvSpPr>
          <p:cNvPr id="4" name="Slide Number Placeholder 3">
            <a:extLst>
              <a:ext uri="{FF2B5EF4-FFF2-40B4-BE49-F238E27FC236}">
                <a16:creationId xmlns:a16="http://schemas.microsoft.com/office/drawing/2014/main" id="{ABE1AD76-4844-4F92-97D9-21061E54421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Content Placeholder 2">
            <a:extLst>
              <a:ext uri="{FF2B5EF4-FFF2-40B4-BE49-F238E27FC236}">
                <a16:creationId xmlns:a16="http://schemas.microsoft.com/office/drawing/2014/main" id="{485390C7-FC9C-4387-83CB-B9C5A343259C}"/>
              </a:ext>
            </a:extLst>
          </p:cNvPr>
          <p:cNvSpPr>
            <a:spLocks noGrp="1"/>
          </p:cNvSpPr>
          <p:nvPr>
            <p:ph idx="1"/>
          </p:nvPr>
        </p:nvSpPr>
        <p:spPr>
          <a:xfrm>
            <a:off x="307373" y="1005221"/>
            <a:ext cx="4141534" cy="5181600"/>
          </a:xfrm>
        </p:spPr>
        <p:txBody>
          <a:bodyPr>
            <a:normAutofit/>
          </a:bodyPr>
          <a:lstStyle/>
          <a:p>
            <a:pPr marL="342900" lvl="0" indent="-342900" algn="l">
              <a:buFont typeface="Arial" panose="020B0604020202020204" pitchFamily="34" charset="0"/>
              <a:buChar char="•"/>
            </a:pPr>
            <a:r>
              <a:rPr lang="en-US" sz="2200" dirty="0"/>
              <a:t>Outreach to local hospitals, community agencies, and other events that support caregivers and Veterans.</a:t>
            </a:r>
          </a:p>
          <a:p>
            <a:pPr marL="285750" lvl="0" indent="-285750" algn="l">
              <a:buFont typeface="Arial" panose="020B0604020202020204" pitchFamily="34" charset="0"/>
              <a:buChar char="•"/>
            </a:pPr>
            <a:endParaRPr lang="en-US" sz="2200" dirty="0"/>
          </a:p>
          <a:p>
            <a:pPr marL="285750" indent="-285750" algn="l">
              <a:buFont typeface="Arial" panose="020B0604020202020204" pitchFamily="34" charset="0"/>
              <a:buChar char="•"/>
            </a:pPr>
            <a:r>
              <a:rPr lang="en-US" sz="2200" dirty="0"/>
              <a:t>Provide consultation, guidance, and subject matter expertise to community organizations regarding Veteran caregivers.</a:t>
            </a:r>
          </a:p>
          <a:p>
            <a:endParaRPr lang="en-US" dirty="0"/>
          </a:p>
          <a:p>
            <a:endParaRPr lang="en-US" dirty="0"/>
          </a:p>
        </p:txBody>
      </p:sp>
      <p:pic>
        <p:nvPicPr>
          <p:cNvPr id="6" name="Picture 5" descr="A person standing next to a display of books&#10;&#10;Description automatically generated with medium confidence">
            <a:extLst>
              <a:ext uri="{FF2B5EF4-FFF2-40B4-BE49-F238E27FC236}">
                <a16:creationId xmlns:a16="http://schemas.microsoft.com/office/drawing/2014/main" id="{28091971-5933-41A3-8AA9-01A99F04BF76}"/>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1369"/>
          <a:stretch/>
        </p:blipFill>
        <p:spPr>
          <a:xfrm>
            <a:off x="5163473" y="1034815"/>
            <a:ext cx="3351238" cy="4788369"/>
          </a:xfrm>
          <a:prstGeom prst="rect">
            <a:avLst/>
          </a:prstGeom>
        </p:spPr>
      </p:pic>
    </p:spTree>
    <p:custDataLst>
      <p:tags r:id="rId1"/>
    </p:custDataLst>
    <p:extLst>
      <p:ext uri="{BB962C8B-B14F-4D97-AF65-F5344CB8AC3E}">
        <p14:creationId xmlns:p14="http://schemas.microsoft.com/office/powerpoint/2010/main" val="320899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A1A7-6681-40F2-9A46-74452CB0FE8A}"/>
              </a:ext>
            </a:extLst>
          </p:cNvPr>
          <p:cNvSpPr>
            <a:spLocks noGrp="1"/>
          </p:cNvSpPr>
          <p:nvPr>
            <p:ph type="title"/>
          </p:nvPr>
        </p:nvSpPr>
        <p:spPr/>
        <p:txBody>
          <a:bodyPr>
            <a:normAutofit/>
          </a:bodyPr>
          <a:lstStyle/>
          <a:p>
            <a:r>
              <a:rPr lang="en-US" sz="2800"/>
              <a:t>Resources and Referrals </a:t>
            </a:r>
          </a:p>
        </p:txBody>
      </p:sp>
      <p:sp>
        <p:nvSpPr>
          <p:cNvPr id="4" name="Slide Number Placeholder 3">
            <a:extLst>
              <a:ext uri="{FF2B5EF4-FFF2-40B4-BE49-F238E27FC236}">
                <a16:creationId xmlns:a16="http://schemas.microsoft.com/office/drawing/2014/main" id="{ABE1AD76-4844-4F92-97D9-21061E54421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0" name="Content Placeholder 19" descr="Elderly couple practicing Tai Chi">
            <a:extLst>
              <a:ext uri="{FF2B5EF4-FFF2-40B4-BE49-F238E27FC236}">
                <a16:creationId xmlns:a16="http://schemas.microsoft.com/office/drawing/2014/main" id="{986389C5-D39B-4D54-B389-43422292132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2" y="3429000"/>
            <a:ext cx="3469350" cy="2312900"/>
          </a:xfrm>
        </p:spPr>
      </p:pic>
      <p:sp>
        <p:nvSpPr>
          <p:cNvPr id="21" name="TextBox 20">
            <a:extLst>
              <a:ext uri="{FF2B5EF4-FFF2-40B4-BE49-F238E27FC236}">
                <a16:creationId xmlns:a16="http://schemas.microsoft.com/office/drawing/2014/main" id="{160B8B8B-FE43-445B-9E10-C228F1427E2E}"/>
              </a:ext>
            </a:extLst>
          </p:cNvPr>
          <p:cNvSpPr txBox="1"/>
          <p:nvPr/>
        </p:nvSpPr>
        <p:spPr>
          <a:xfrm>
            <a:off x="381000" y="1066800"/>
            <a:ext cx="8305800" cy="1446550"/>
          </a:xfrm>
          <a:prstGeom prst="rect">
            <a:avLst/>
          </a:prstGeom>
          <a:noFill/>
        </p:spPr>
        <p:txBody>
          <a:bodyPr wrap="square" lIns="91440" tIns="45720" rIns="91440" bIns="45720" rtlCol="0" anchor="t">
            <a:spAutoFit/>
          </a:bodyPr>
          <a:lstStyle/>
          <a:p>
            <a:r>
              <a:rPr lang="en-US" sz="2200" dirty="0">
                <a:latin typeface="Arial"/>
                <a:cs typeface="Arial"/>
              </a:rPr>
              <a:t>Support from CSP Team members for referrals to programs and services: </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a:cs typeface="Arial"/>
              </a:rPr>
              <a:t>Other VA (i. e. Whole Health, Mental Health, and many others)</a:t>
            </a:r>
          </a:p>
          <a:p>
            <a:pPr marL="342900" indent="-342900">
              <a:buFont typeface="Arial" panose="020B0604020202020204" pitchFamily="34" charset="0"/>
              <a:buChar char="•"/>
            </a:pPr>
            <a:r>
              <a:rPr lang="en-US" sz="2200" dirty="0">
                <a:latin typeface="Arial"/>
                <a:cs typeface="Arial"/>
              </a:rPr>
              <a:t>Community organizations and partners</a:t>
            </a:r>
          </a:p>
        </p:txBody>
      </p:sp>
      <p:pic>
        <p:nvPicPr>
          <p:cNvPr id="29" name="Picture 28">
            <a:extLst>
              <a:ext uri="{FF2B5EF4-FFF2-40B4-BE49-F238E27FC236}">
                <a16:creationId xmlns:a16="http://schemas.microsoft.com/office/drawing/2014/main" id="{BD005D4B-C8C0-46C7-B689-EBCB1D2151B2}"/>
              </a:ext>
            </a:extLst>
          </p:cNvPr>
          <p:cNvPicPr>
            <a:picLocks noChangeAspect="1"/>
          </p:cNvPicPr>
          <p:nvPr/>
        </p:nvPicPr>
        <p:blipFill>
          <a:blip r:embed="rId5"/>
          <a:stretch>
            <a:fillRect/>
          </a:stretch>
        </p:blipFill>
        <p:spPr>
          <a:xfrm>
            <a:off x="681044" y="3127891"/>
            <a:ext cx="3205156" cy="2842974"/>
          </a:xfrm>
          <a:prstGeom prst="rect">
            <a:avLst/>
          </a:prstGeom>
        </p:spPr>
      </p:pic>
    </p:spTree>
    <p:custDataLst>
      <p:tags r:id="rId1"/>
    </p:custDataLst>
    <p:extLst>
      <p:ext uri="{BB962C8B-B14F-4D97-AF65-F5344CB8AC3E}">
        <p14:creationId xmlns:p14="http://schemas.microsoft.com/office/powerpoint/2010/main" val="301476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p:txBody>
          <a:bodyPr>
            <a:normAutofit fontScale="90000"/>
          </a:bodyPr>
          <a:lstStyle/>
          <a:p>
            <a:r>
              <a:rPr lang="en-US" sz="2800">
                <a:latin typeface="Arial"/>
                <a:cs typeface="Arial"/>
              </a:rPr>
              <a:t>Program of Comprehensive Assistance For Family Caregivers</a:t>
            </a:r>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lang="en-US" altLang="en-US" smtClean="0"/>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Content Placeholder 1">
            <a:extLst>
              <a:ext uri="{FF2B5EF4-FFF2-40B4-BE49-F238E27FC236}">
                <a16:creationId xmlns:a16="http://schemas.microsoft.com/office/drawing/2014/main" id="{2EDF1525-193C-4AD8-98DB-E42F8FB90F5D}"/>
              </a:ext>
            </a:extLst>
          </p:cNvPr>
          <p:cNvSpPr>
            <a:spLocks noGrp="1"/>
          </p:cNvSpPr>
          <p:nvPr>
            <p:ph idx="1"/>
          </p:nvPr>
        </p:nvSpPr>
        <p:spPr>
          <a:xfrm>
            <a:off x="457200" y="979028"/>
            <a:ext cx="8436927" cy="4918536"/>
          </a:xfrm>
        </p:spPr>
        <p:txBody>
          <a:bodyPr/>
          <a:lstStyle/>
          <a:p>
            <a:pPr marL="0" indent="0" algn="ctr">
              <a:buNone/>
            </a:pPr>
            <a:endParaRPr lang="en-US" b="1"/>
          </a:p>
          <a:p>
            <a:pPr marL="0" indent="0" algn="ctr">
              <a:buNone/>
            </a:pPr>
            <a:endParaRPr lang="en-US" b="1"/>
          </a:p>
          <a:p>
            <a:pPr marL="0" indent="0" algn="ctr">
              <a:buNone/>
            </a:pPr>
            <a:endParaRPr lang="en-US" b="1"/>
          </a:p>
          <a:p>
            <a:pPr marL="0" indent="0" algn="ctr">
              <a:buNone/>
            </a:pPr>
            <a:endParaRPr lang="en-US" sz="2400" b="1"/>
          </a:p>
          <a:p>
            <a:pPr marL="0" indent="0" algn="ctr">
              <a:buNone/>
            </a:pPr>
            <a:endParaRPr lang="en-US" sz="2400" b="1"/>
          </a:p>
          <a:p>
            <a:pPr marL="0" indent="0" algn="ctr">
              <a:buNone/>
            </a:pPr>
            <a:endParaRPr lang="en-US" sz="2400" b="1"/>
          </a:p>
          <a:p>
            <a:pPr marL="0" indent="0" algn="ctr">
              <a:buNone/>
            </a:pPr>
            <a:endParaRPr lang="en-US" sz="2400" b="1"/>
          </a:p>
          <a:p>
            <a:pPr marL="0" indent="0" algn="ctr">
              <a:buNone/>
            </a:pPr>
            <a:r>
              <a:rPr lang="en-US" sz="2400" b="1">
                <a:latin typeface="Arial" panose="020B0604020202020204" pitchFamily="34" charset="0"/>
                <a:cs typeface="Arial" panose="020B0604020202020204" pitchFamily="34" charset="0"/>
              </a:rPr>
              <a:t>Program of Comprehensive Assistance for Family Caregivers (PCAFC)</a:t>
            </a:r>
            <a:endParaRPr lang="en-US"/>
          </a:p>
        </p:txBody>
      </p:sp>
      <p:pic>
        <p:nvPicPr>
          <p:cNvPr id="7" name="Picture 2" descr="U:\ProgramFlyers&amp;Logo\VA_Caregiver_mark-4c.png">
            <a:extLst>
              <a:ext uri="{FF2B5EF4-FFF2-40B4-BE49-F238E27FC236}">
                <a16:creationId xmlns:a16="http://schemas.microsoft.com/office/drawing/2014/main" id="{F79F52DC-703F-4B82-86B1-AB3BE7700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79028"/>
            <a:ext cx="2819400" cy="2464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45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FA714D28-D725-4F2B-8AB3-7CE59B21299D}"/>
              </a:ext>
            </a:extLst>
          </p:cNvPr>
          <p:cNvSpPr>
            <a:spLocks noGrp="1" noChangeArrowheads="1"/>
          </p:cNvSpPr>
          <p:nvPr>
            <p:ph type="title"/>
          </p:nvPr>
        </p:nvSpPr>
        <p:spPr>
          <a:xfrm>
            <a:off x="0" y="-76200"/>
            <a:ext cx="9144000" cy="731838"/>
          </a:xfrm>
        </p:spPr>
        <p:txBody>
          <a:bodyPr/>
          <a:lstStyle/>
          <a:p>
            <a:r>
              <a:rPr lang="en-US" altLang="en-US" sz="2800">
                <a:latin typeface="Arial"/>
                <a:cs typeface="Arial"/>
              </a:rPr>
              <a:t>VA MISSION Act and Caregivers</a:t>
            </a:r>
          </a:p>
        </p:txBody>
      </p:sp>
      <p:sp>
        <p:nvSpPr>
          <p:cNvPr id="163844" name="Slide Number Placeholder 3">
            <a:extLst>
              <a:ext uri="{FF2B5EF4-FFF2-40B4-BE49-F238E27FC236}">
                <a16:creationId xmlns:a16="http://schemas.microsoft.com/office/drawing/2014/main" id="{BE85A5F6-10F6-455B-9BC3-2CB0C6C18F90}"/>
              </a:ext>
            </a:extLst>
          </p:cNvPr>
          <p:cNvSpPr>
            <a:spLocks noGrp="1" noChangeArrowheads="1"/>
          </p:cNvSpPr>
          <p:nvPr>
            <p:ph type="sldNum" sz="quarter" idx="10"/>
          </p:nvPr>
        </p:nvSpPr>
        <p:spPr bwMode="auto">
          <a:xfrm>
            <a:off x="8686800" y="6400800"/>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ct val="0"/>
              </a:spcBef>
              <a:buFontTx/>
              <a:buNone/>
            </a:pPr>
            <a:fld id="{6754085F-64F4-4DD2-9AE4-831338FF97B2}" type="slidenum">
              <a:rPr lang="en-US" altLang="en-US" smtClean="0"/>
              <a:pPr>
                <a:spcBef>
                  <a:spcPct val="0"/>
                </a:spcBef>
                <a:buFontTx/>
                <a:buNone/>
              </a:pPr>
              <a:t>15</a:t>
            </a:fld>
            <a:endParaRPr lang="en-US" altLang="en-US" sz="1200">
              <a:solidFill>
                <a:srgbClr val="FFFFFF"/>
              </a:solidFill>
              <a:latin typeface="Arial" panose="020B0604020202020204" pitchFamily="34" charset="0"/>
              <a:ea typeface="ヒラギノ角ゴ Pro W3"/>
              <a:cs typeface="ヒラギノ角ゴ Pro W3"/>
            </a:endParaRPr>
          </a:p>
        </p:txBody>
      </p:sp>
      <p:sp>
        <p:nvSpPr>
          <p:cNvPr id="7" name="Content Placeholder 2">
            <a:extLst>
              <a:ext uri="{FF2B5EF4-FFF2-40B4-BE49-F238E27FC236}">
                <a16:creationId xmlns:a16="http://schemas.microsoft.com/office/drawing/2014/main" id="{D3901826-B918-4A73-8EE9-D0E04DC8EFF6}"/>
              </a:ext>
            </a:extLst>
          </p:cNvPr>
          <p:cNvSpPr>
            <a:spLocks noGrp="1"/>
          </p:cNvSpPr>
          <p:nvPr>
            <p:ph idx="1"/>
          </p:nvPr>
        </p:nvSpPr>
        <p:spPr>
          <a:xfrm>
            <a:off x="457200" y="990600"/>
            <a:ext cx="8458200" cy="4906963"/>
          </a:xfrm>
        </p:spPr>
        <p:txBody>
          <a:bodyPr>
            <a:normAutofit/>
          </a:bodyPr>
          <a:lstStyle/>
          <a:p>
            <a:pPr marL="0" indent="0">
              <a:lnSpc>
                <a:spcPct val="107000"/>
              </a:lnSpc>
              <a:spcBef>
                <a:spcPts val="0"/>
              </a:spcBef>
              <a:spcAft>
                <a:spcPts val="800"/>
              </a:spcAft>
              <a:buFont typeface="Arial" panose="020B0604020202020204" pitchFamily="34" charset="0"/>
              <a:buNone/>
              <a:defRPr/>
            </a:pPr>
            <a:r>
              <a:rPr lang="en-US" sz="2500" b="1" dirty="0">
                <a:latin typeface="Arial" panose="020B0604020202020204" pitchFamily="34" charset="0"/>
                <a:cs typeface="Arial" panose="020B0604020202020204" pitchFamily="34" charset="0"/>
              </a:rPr>
              <a:t>The VA MISSION Act of 2018 was designed to improve Veteran access to health care.</a:t>
            </a:r>
          </a:p>
          <a:p>
            <a:pPr marL="0" indent="0">
              <a:lnSpc>
                <a:spcPct val="107000"/>
              </a:lnSpc>
              <a:spcBef>
                <a:spcPts val="0"/>
              </a:spcBef>
              <a:spcAft>
                <a:spcPts val="800"/>
              </a:spcAft>
              <a:buFont typeface="Arial" panose="020B0604020202020204" pitchFamily="34" charset="0"/>
              <a:buNone/>
              <a:defRPr/>
            </a:pPr>
            <a:endParaRPr lang="en-US" sz="2400" b="1" i="1"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defRPr/>
            </a:pPr>
            <a:r>
              <a:rPr lang="en-US" sz="2400" dirty="0">
                <a:latin typeface="Arial" panose="020B0604020202020204" pitchFamily="34" charset="0"/>
                <a:ea typeface="Calibri" panose="020F0502020204030204" pitchFamily="34" charset="0"/>
                <a:cs typeface="Arial" panose="020B0604020202020204" pitchFamily="34" charset="0"/>
              </a:rPr>
              <a:t>The MISSION Act gives Veterans greater access to health care in VA facilities and the community, expands benefit for caregivers, and improves VA’s ability to recruit and retain the best medical providers.</a:t>
            </a:r>
          </a:p>
          <a:p>
            <a:pPr marL="0" indent="0">
              <a:lnSpc>
                <a:spcPct val="107000"/>
              </a:lnSpc>
              <a:spcBef>
                <a:spcPts val="0"/>
              </a:spcBef>
              <a:spcAft>
                <a:spcPts val="800"/>
              </a:spcAft>
              <a:buNone/>
              <a:defRPr/>
            </a:pP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defRPr/>
            </a:pPr>
            <a:r>
              <a:rPr lang="en-US" sz="2400" dirty="0">
                <a:latin typeface="Arial"/>
                <a:cs typeface="Arial"/>
              </a:rPr>
              <a:t>The </a:t>
            </a:r>
            <a:r>
              <a:rPr lang="en-US" sz="2400" spc="-5" dirty="0">
                <a:latin typeface="Arial"/>
                <a:cs typeface="Arial"/>
              </a:rPr>
              <a:t>MISSION </a:t>
            </a:r>
            <a:r>
              <a:rPr lang="en-US" sz="2400" dirty="0">
                <a:latin typeface="Arial"/>
                <a:cs typeface="Arial"/>
              </a:rPr>
              <a:t>Act enhances </a:t>
            </a:r>
            <a:r>
              <a:rPr lang="en-US" sz="2400" spc="-75" dirty="0">
                <a:latin typeface="Arial"/>
                <a:cs typeface="Arial"/>
              </a:rPr>
              <a:t>VA </a:t>
            </a:r>
            <a:r>
              <a:rPr lang="en-US" sz="2400" dirty="0">
                <a:latin typeface="Arial"/>
                <a:cs typeface="Arial"/>
              </a:rPr>
              <a:t>support for Family Caregivers through the PCAFC.</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defRPr/>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0" name="Footer Placeholder 1">
            <a:extLst>
              <a:ext uri="{FF2B5EF4-FFF2-40B4-BE49-F238E27FC236}">
                <a16:creationId xmlns:a16="http://schemas.microsoft.com/office/drawing/2014/main" id="{5C851900-1011-4136-A09F-84FC0DBF88B4}"/>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dirty="0">
                <a:solidFill>
                  <a:schemeClr val="bg1"/>
                </a:solidFill>
                <a:latin typeface="Arial" panose="020B0604020202020204" pitchFamily="34" charset="0"/>
                <a:cs typeface="Arial" panose="020B0604020202020204" pitchFamily="34" charset="0"/>
              </a:rPr>
              <a:t>Informational Purposes Only</a:t>
            </a:r>
          </a:p>
        </p:txBody>
      </p:sp>
    </p:spTree>
    <p:custDataLst>
      <p:tags r:id="rId1"/>
    </p:custDataLst>
    <p:extLst>
      <p:ext uri="{BB962C8B-B14F-4D97-AF65-F5344CB8AC3E}">
        <p14:creationId xmlns:p14="http://schemas.microsoft.com/office/powerpoint/2010/main" val="205455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4141-885D-47B9-8E54-D9DC917B97B0}"/>
              </a:ext>
            </a:extLst>
          </p:cNvPr>
          <p:cNvSpPr>
            <a:spLocks noGrp="1"/>
          </p:cNvSpPr>
          <p:nvPr>
            <p:ph type="title"/>
          </p:nvPr>
        </p:nvSpPr>
        <p:spPr/>
        <p:txBody>
          <a:bodyPr>
            <a:normAutofit/>
          </a:bodyPr>
          <a:lstStyle/>
          <a:p>
            <a:r>
              <a:rPr lang="en-US" sz="2800"/>
              <a:t>VA MISSION Act Timelines</a:t>
            </a:r>
          </a:p>
        </p:txBody>
      </p:sp>
      <p:sp>
        <p:nvSpPr>
          <p:cNvPr id="3" name="Slide Number Placeholder 2">
            <a:extLst>
              <a:ext uri="{FF2B5EF4-FFF2-40B4-BE49-F238E27FC236}">
                <a16:creationId xmlns:a16="http://schemas.microsoft.com/office/drawing/2014/main" id="{BC720EDE-9B39-472B-8B56-122C3F6F5797}"/>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a:solidFill>
                <a:prstClr val="white"/>
              </a:solidFill>
            </a:endParaRPr>
          </a:p>
        </p:txBody>
      </p:sp>
      <p:sp>
        <p:nvSpPr>
          <p:cNvPr id="5" name="Content Placeholder 2">
            <a:extLst>
              <a:ext uri="{FF2B5EF4-FFF2-40B4-BE49-F238E27FC236}">
                <a16:creationId xmlns:a16="http://schemas.microsoft.com/office/drawing/2014/main" id="{1E15DE84-5732-47B5-885D-F5201CC54612}"/>
              </a:ext>
            </a:extLst>
          </p:cNvPr>
          <p:cNvSpPr txBox="1">
            <a:spLocks/>
          </p:cNvSpPr>
          <p:nvPr/>
        </p:nvSpPr>
        <p:spPr>
          <a:xfrm>
            <a:off x="304800" y="762000"/>
            <a:ext cx="8610600" cy="5105400"/>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80"/>
              </a:spcBef>
              <a:spcAft>
                <a:spcPts val="600"/>
              </a:spcAft>
              <a:buFont typeface="Arial"/>
              <a:buNone/>
            </a:pPr>
            <a:r>
              <a:rPr lang="en-US" sz="2300" b="1" dirty="0">
                <a:latin typeface="Arial"/>
                <a:cs typeface="Arial"/>
              </a:rPr>
              <a:t>The MISSION Act of 2018 authorized VA to:</a:t>
            </a:r>
          </a:p>
          <a:p>
            <a:pPr marL="0" indent="0">
              <a:spcBef>
                <a:spcPts val="480"/>
              </a:spcBef>
              <a:spcAft>
                <a:spcPts val="600"/>
              </a:spcAft>
              <a:buNone/>
            </a:pPr>
            <a:r>
              <a:rPr lang="en-US" sz="2300" dirty="0">
                <a:latin typeface="Arial"/>
                <a:cs typeface="Arial"/>
              </a:rPr>
              <a:t>Prior to October 1, 2020, PCAFC was available to Veterans seriously injured in the line of duty on or after September 11, 2001.</a:t>
            </a:r>
          </a:p>
          <a:p>
            <a:pPr marL="0" indent="0">
              <a:spcBef>
                <a:spcPts val="480"/>
              </a:spcBef>
              <a:spcAft>
                <a:spcPts val="600"/>
              </a:spcAft>
              <a:buNone/>
            </a:pPr>
            <a:r>
              <a:rPr lang="en-US" sz="2300" dirty="0">
                <a:latin typeface="Arial"/>
                <a:cs typeface="Arial"/>
              </a:rPr>
              <a:t>The MISSION Act expanded PCAFC to eligible Veterans of all eras of service, in two phases: </a:t>
            </a:r>
            <a:endParaRPr lang="en-US" sz="2300" dirty="0"/>
          </a:p>
          <a:p>
            <a:pPr marL="914400" indent="-457200">
              <a:spcBef>
                <a:spcPts val="480"/>
              </a:spcBef>
              <a:buFont typeface="Arial" panose="020B0604020202020204" pitchFamily="34" charset="0"/>
              <a:buChar char="•"/>
            </a:pPr>
            <a:r>
              <a:rPr lang="en-US" sz="2300" b="1" dirty="0">
                <a:latin typeface="Arial"/>
                <a:cs typeface="Arial"/>
              </a:rPr>
              <a:t>Phase I:</a:t>
            </a:r>
            <a:r>
              <a:rPr lang="en-US" sz="2300" dirty="0">
                <a:latin typeface="Arial"/>
                <a:cs typeface="Arial"/>
              </a:rPr>
              <a:t> Eligible Veterans injured on or before </a:t>
            </a:r>
          </a:p>
          <a:p>
            <a:pPr marL="457200" indent="0">
              <a:spcBef>
                <a:spcPts val="480"/>
              </a:spcBef>
              <a:buNone/>
            </a:pPr>
            <a:r>
              <a:rPr lang="en-US" sz="2300" dirty="0">
                <a:latin typeface="Arial"/>
                <a:cs typeface="Arial"/>
              </a:rPr>
              <a:t>     May 7, 1975</a:t>
            </a:r>
          </a:p>
          <a:p>
            <a:pPr marL="1600200" lvl="2" indent="-342900">
              <a:spcBef>
                <a:spcPts val="480"/>
              </a:spcBef>
              <a:spcAft>
                <a:spcPts val="600"/>
              </a:spcAft>
              <a:buFont typeface="Courier New" panose="02070309020205020404" pitchFamily="49" charset="0"/>
              <a:buChar char="o"/>
            </a:pPr>
            <a:r>
              <a:rPr lang="en-US" sz="2300" dirty="0">
                <a:latin typeface="Arial"/>
                <a:cs typeface="Arial"/>
              </a:rPr>
              <a:t>  Went live October 1, 2020</a:t>
            </a:r>
          </a:p>
          <a:p>
            <a:pPr marL="914400" indent="-457200">
              <a:spcBef>
                <a:spcPts val="480"/>
              </a:spcBef>
              <a:buFont typeface="Arial" panose="020B0604020202020204" pitchFamily="34" charset="0"/>
              <a:buChar char="•"/>
            </a:pPr>
            <a:r>
              <a:rPr lang="en-US" sz="2300" b="1" dirty="0">
                <a:latin typeface="Arial"/>
                <a:cs typeface="Arial"/>
              </a:rPr>
              <a:t>Phase II: </a:t>
            </a:r>
            <a:r>
              <a:rPr lang="en-US" sz="2300" dirty="0">
                <a:latin typeface="Arial"/>
                <a:cs typeface="Arial"/>
              </a:rPr>
              <a:t>Eligible Veterans injured between </a:t>
            </a:r>
            <a:endParaRPr lang="en-US" sz="2300" dirty="0"/>
          </a:p>
          <a:p>
            <a:pPr marL="457200" indent="0">
              <a:spcBef>
                <a:spcPts val="480"/>
              </a:spcBef>
              <a:buNone/>
            </a:pPr>
            <a:r>
              <a:rPr lang="en-US" sz="2300" dirty="0">
                <a:latin typeface="Arial"/>
                <a:cs typeface="Arial"/>
              </a:rPr>
              <a:t>      May 7, 1975 - September 11, 2001</a:t>
            </a:r>
          </a:p>
          <a:p>
            <a:pPr marL="1714500" lvl="2" indent="-457200">
              <a:spcBef>
                <a:spcPts val="480"/>
              </a:spcBef>
              <a:spcAft>
                <a:spcPts val="600"/>
              </a:spcAft>
              <a:buFont typeface="Courier New" panose="02070309020205020404" pitchFamily="49" charset="0"/>
              <a:buChar char="o"/>
            </a:pPr>
            <a:r>
              <a:rPr lang="en-US" sz="2300">
                <a:latin typeface="Arial"/>
                <a:cs typeface="Arial"/>
              </a:rPr>
              <a:t>Will launch October </a:t>
            </a:r>
            <a:r>
              <a:rPr lang="en-US" sz="2300" dirty="0">
                <a:latin typeface="Arial"/>
                <a:cs typeface="Arial"/>
              </a:rPr>
              <a:t>1, 2022</a:t>
            </a:r>
          </a:p>
        </p:txBody>
      </p:sp>
      <p:sp>
        <p:nvSpPr>
          <p:cNvPr id="6" name="Footer Placeholder 1">
            <a:extLst>
              <a:ext uri="{FF2B5EF4-FFF2-40B4-BE49-F238E27FC236}">
                <a16:creationId xmlns:a16="http://schemas.microsoft.com/office/drawing/2014/main" id="{FEE01B64-5CF9-496E-BFE3-63E7C85BDF4D}"/>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dirty="0">
                <a:solidFill>
                  <a:schemeClr val="bg1"/>
                </a:solidFill>
                <a:latin typeface="Arial" panose="020B0604020202020204" pitchFamily="34" charset="0"/>
                <a:cs typeface="Arial" panose="020B0604020202020204" pitchFamily="34" charset="0"/>
              </a:rPr>
              <a:t>Informational Purposes Only</a:t>
            </a:r>
          </a:p>
        </p:txBody>
      </p:sp>
    </p:spTree>
    <p:custDataLst>
      <p:tags r:id="rId1"/>
    </p:custDataLst>
    <p:extLst>
      <p:ext uri="{BB962C8B-B14F-4D97-AF65-F5344CB8AC3E}">
        <p14:creationId xmlns:p14="http://schemas.microsoft.com/office/powerpoint/2010/main" val="287440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FA714D28-D725-4F2B-8AB3-7CE59B21299D}"/>
              </a:ext>
            </a:extLst>
          </p:cNvPr>
          <p:cNvSpPr>
            <a:spLocks noGrp="1" noChangeArrowheads="1"/>
          </p:cNvSpPr>
          <p:nvPr>
            <p:ph type="title"/>
          </p:nvPr>
        </p:nvSpPr>
        <p:spPr>
          <a:xfrm>
            <a:off x="0" y="-76200"/>
            <a:ext cx="9144000" cy="731838"/>
          </a:xfrm>
        </p:spPr>
        <p:txBody>
          <a:bodyPr/>
          <a:lstStyle/>
          <a:p>
            <a:r>
              <a:rPr lang="en-US" altLang="en-US" sz="2800" dirty="0"/>
              <a:t>PCAFC Eligibility Criteria</a:t>
            </a:r>
          </a:p>
        </p:txBody>
      </p:sp>
      <p:sp>
        <p:nvSpPr>
          <p:cNvPr id="163844" name="Slide Number Placeholder 3">
            <a:extLst>
              <a:ext uri="{FF2B5EF4-FFF2-40B4-BE49-F238E27FC236}">
                <a16:creationId xmlns:a16="http://schemas.microsoft.com/office/drawing/2014/main" id="{BE85A5F6-10F6-455B-9BC3-2CB0C6C18F90}"/>
              </a:ext>
            </a:extLst>
          </p:cNvPr>
          <p:cNvSpPr>
            <a:spLocks noGrp="1" noChangeArrowheads="1"/>
          </p:cNvSpPr>
          <p:nvPr>
            <p:ph type="sldNum" sz="quarter" idx="10"/>
          </p:nvPr>
        </p:nvSpPr>
        <p:spPr bwMode="auto">
          <a:xfrm>
            <a:off x="8686800" y="6400800"/>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ct val="0"/>
              </a:spcBef>
              <a:buFontTx/>
              <a:buNone/>
            </a:pPr>
            <a:fld id="{6754085F-64F4-4DD2-9AE4-831338FF97B2}" type="slidenum">
              <a:rPr lang="en-US" altLang="en-US" smtClean="0"/>
              <a:pPr>
                <a:spcBef>
                  <a:spcPct val="0"/>
                </a:spcBef>
                <a:buFontTx/>
                <a:buNone/>
              </a:pPr>
              <a:t>17</a:t>
            </a:fld>
            <a:endParaRPr lang="en-US" altLang="en-US" sz="1200" dirty="0">
              <a:solidFill>
                <a:srgbClr val="FFFFFF"/>
              </a:solidFill>
              <a:latin typeface="Arial" panose="020B0604020202020204" pitchFamily="34" charset="0"/>
              <a:ea typeface="ヒラギノ角ゴ Pro W3"/>
              <a:cs typeface="ヒラギノ角ゴ Pro W3"/>
            </a:endParaRPr>
          </a:p>
        </p:txBody>
      </p:sp>
      <p:sp>
        <p:nvSpPr>
          <p:cNvPr id="7" name="Content Placeholder 2">
            <a:extLst>
              <a:ext uri="{FF2B5EF4-FFF2-40B4-BE49-F238E27FC236}">
                <a16:creationId xmlns:a16="http://schemas.microsoft.com/office/drawing/2014/main" id="{D3901826-B918-4A73-8EE9-D0E04DC8EFF6}"/>
              </a:ext>
            </a:extLst>
          </p:cNvPr>
          <p:cNvSpPr>
            <a:spLocks noGrp="1"/>
          </p:cNvSpPr>
          <p:nvPr>
            <p:ph idx="1"/>
          </p:nvPr>
        </p:nvSpPr>
        <p:spPr>
          <a:xfrm>
            <a:off x="228600" y="762000"/>
            <a:ext cx="8686800" cy="5334000"/>
          </a:xfrm>
        </p:spPr>
        <p:txBody>
          <a:bodyPr vert="horz" lIns="91440" tIns="45720" rIns="91440" bIns="45720" rtlCol="0" anchor="t">
            <a:normAutofit/>
          </a:bodyPr>
          <a:lstStyle/>
          <a:p>
            <a:pPr marL="0" indent="0">
              <a:lnSpc>
                <a:spcPct val="107000"/>
              </a:lnSpc>
              <a:spcBef>
                <a:spcPts val="0"/>
              </a:spcBef>
              <a:spcAft>
                <a:spcPts val="600"/>
              </a:spcAft>
              <a:buNone/>
              <a:defRPr/>
            </a:pPr>
            <a:r>
              <a:rPr lang="en-US" b="1" dirty="0">
                <a:ea typeface="Calibri" panose="020F0502020204030204" pitchFamily="34" charset="0"/>
              </a:rPr>
              <a:t>Eligibility Criteria</a:t>
            </a:r>
          </a:p>
          <a:p>
            <a:pPr>
              <a:spcBef>
                <a:spcPts val="0"/>
              </a:spcBef>
            </a:pPr>
            <a:r>
              <a:rPr lang="en-US" dirty="0">
                <a:effectLst/>
                <a:latin typeface="Arial"/>
                <a:ea typeface="Calibri" panose="020F0502020204030204" pitchFamily="34" charset="0"/>
                <a:cs typeface="Arial"/>
              </a:rPr>
              <a:t>There are</a:t>
            </a:r>
            <a:r>
              <a:rPr lang="en-US" dirty="0">
                <a:latin typeface="Arial"/>
                <a:ea typeface="Calibri" panose="020F0502020204030204" pitchFamily="34" charset="0"/>
                <a:cs typeface="Arial"/>
              </a:rPr>
              <a:t> seven (7) </a:t>
            </a:r>
            <a:r>
              <a:rPr lang="en-US" dirty="0">
                <a:effectLst/>
                <a:latin typeface="Arial"/>
                <a:ea typeface="Calibri" panose="020F0502020204030204" pitchFamily="34" charset="0"/>
                <a:cs typeface="Arial"/>
              </a:rPr>
              <a:t>Veteran eligibility requirements for PCAFC.</a:t>
            </a:r>
            <a:r>
              <a:rPr lang="en-US" dirty="0">
                <a:latin typeface="Arial"/>
                <a:ea typeface="Calibri" panose="020F0502020204030204" pitchFamily="34" charset="0"/>
                <a:cs typeface="Arial"/>
              </a:rPr>
              <a:t> </a:t>
            </a:r>
            <a:endParaRPr lang="en-US" dirty="0">
              <a:ea typeface="Calibri" panose="020F0502020204030204" pitchFamily="34" charset="0"/>
            </a:endParaRPr>
          </a:p>
          <a:p>
            <a:pPr>
              <a:spcBef>
                <a:spcPts val="0"/>
              </a:spcBef>
            </a:pPr>
            <a:r>
              <a:rPr lang="en-US" dirty="0">
                <a:effectLst/>
                <a:latin typeface="Arial"/>
                <a:ea typeface="Calibri" panose="020F0502020204030204" pitchFamily="34" charset="0"/>
                <a:cs typeface="Arial"/>
              </a:rPr>
              <a:t>The Veteran or servicemember undergoing medical discharge, must</a:t>
            </a:r>
          </a:p>
          <a:p>
            <a:pPr marL="0" indent="0">
              <a:spcBef>
                <a:spcPts val="0"/>
              </a:spcBef>
              <a:buNone/>
            </a:pPr>
            <a:r>
              <a:rPr lang="en-US" dirty="0">
                <a:effectLst/>
                <a:ea typeface="Calibri" panose="020F0502020204030204" pitchFamily="34" charset="0"/>
              </a:rPr>
              <a:t>have a serious injury incurred or aggravated in the line of duty. We define serious injury as a 70% service-connected rating. This can be a single or combined rating. It can include a presumptive rating. </a:t>
            </a:r>
            <a:endParaRPr lang="en-US" b="1" dirty="0">
              <a:ea typeface="Calibri" panose="020F0502020204030204" pitchFamily="34" charset="0"/>
            </a:endParaRPr>
          </a:p>
          <a:p>
            <a:pPr>
              <a:lnSpc>
                <a:spcPct val="107000"/>
              </a:lnSpc>
              <a:spcBef>
                <a:spcPts val="0"/>
              </a:spcBef>
              <a:spcAft>
                <a:spcPts val="600"/>
              </a:spcAft>
              <a:defRPr/>
            </a:pPr>
            <a:r>
              <a:rPr lang="en-US" dirty="0">
                <a:ea typeface="Calibri" panose="020F0502020204030204" pitchFamily="34" charset="0"/>
              </a:rPr>
              <a:t>The Veteran must need in-person personal care services for a minimum of six (6) continuous months based on any one of the following:</a:t>
            </a:r>
          </a:p>
          <a:p>
            <a:pPr lvl="1">
              <a:lnSpc>
                <a:spcPct val="107000"/>
              </a:lnSpc>
              <a:spcBef>
                <a:spcPts val="0"/>
              </a:spcBef>
              <a:spcAft>
                <a:spcPts val="600"/>
              </a:spcAft>
              <a:buFont typeface="Courier New" panose="02070309020205020404" pitchFamily="49" charset="0"/>
              <a:buChar char="o"/>
              <a:defRPr/>
            </a:pPr>
            <a:r>
              <a:rPr lang="en-US" sz="2000" b="1" i="0" u="none" strike="noStrike" baseline="0" dirty="0"/>
              <a:t>An inability to perform an activity of daily livi</a:t>
            </a:r>
            <a:r>
              <a:rPr lang="en-US" sz="2000" b="1" dirty="0"/>
              <a:t>ng;</a:t>
            </a:r>
          </a:p>
          <a:p>
            <a:pPr lvl="1">
              <a:lnSpc>
                <a:spcPct val="107000"/>
              </a:lnSpc>
              <a:spcBef>
                <a:spcPts val="0"/>
              </a:spcBef>
              <a:spcAft>
                <a:spcPts val="600"/>
              </a:spcAft>
              <a:buFont typeface="Courier New" panose="02070309020205020404" pitchFamily="49" charset="0"/>
              <a:buChar char="o"/>
              <a:defRPr/>
            </a:pPr>
            <a:r>
              <a:rPr lang="en-US" sz="2000" b="1" i="0" u="none" strike="noStrike" baseline="0" dirty="0">
                <a:solidFill>
                  <a:srgbClr val="000000"/>
                </a:solidFill>
              </a:rPr>
              <a:t>A need for supervision or protection based on symptoms or residuals of neurological or other impairment or injury; or </a:t>
            </a:r>
          </a:p>
          <a:p>
            <a:pPr lvl="1">
              <a:lnSpc>
                <a:spcPct val="107000"/>
              </a:lnSpc>
              <a:spcBef>
                <a:spcPts val="0"/>
              </a:spcBef>
              <a:spcAft>
                <a:spcPts val="600"/>
              </a:spcAft>
              <a:buFont typeface="Courier New" panose="02070309020205020404" pitchFamily="49" charset="0"/>
              <a:buChar char="o"/>
              <a:defRPr/>
            </a:pPr>
            <a:r>
              <a:rPr lang="en-US" sz="2000" b="1" dirty="0">
                <a:solidFill>
                  <a:srgbClr val="000000"/>
                </a:solidFill>
              </a:rPr>
              <a:t>A</a:t>
            </a:r>
            <a:r>
              <a:rPr lang="en-US" sz="2000" b="1" i="0" u="none" strike="noStrike" baseline="0" dirty="0">
                <a:solidFill>
                  <a:srgbClr val="000000"/>
                </a:solidFill>
              </a:rPr>
              <a:t> need for regular or extensive instruction or supervision without which the ability of the Veteran to function in daily life would be seriously impaired.</a:t>
            </a:r>
          </a:p>
          <a:p>
            <a:pPr marL="377190" lvl="1">
              <a:lnSpc>
                <a:spcPct val="107000"/>
              </a:lnSpc>
              <a:spcBef>
                <a:spcPts val="0"/>
              </a:spcBef>
              <a:spcAft>
                <a:spcPts val="600"/>
              </a:spcAft>
              <a:buFont typeface="Arial" panose="020B0604020202020204" pitchFamily="34" charset="0"/>
              <a:buChar char="•"/>
              <a:defRPr/>
            </a:pPr>
            <a:endParaRPr lang="en-US" sz="1800" b="1" i="1" dirty="0">
              <a:latin typeface="Arial" panose="020B0604020202020204" pitchFamily="34" charset="0"/>
              <a:ea typeface="Calibri" panose="020F050202020403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9B2E80CA-33E9-4978-A2E7-03F9117D1216}"/>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a:solidFill>
                  <a:schemeClr val="bg1"/>
                </a:solidFill>
              </a:rPr>
              <a:t>Informational Purposes Only</a:t>
            </a:r>
            <a:endParaRPr lang="it-IT" sz="1200" dirty="0">
              <a:solidFill>
                <a:schemeClr val="bg1"/>
              </a:solidFill>
            </a:endParaRPr>
          </a:p>
        </p:txBody>
      </p:sp>
    </p:spTree>
    <p:extLst>
      <p:ext uri="{BB962C8B-B14F-4D97-AF65-F5344CB8AC3E}">
        <p14:creationId xmlns:p14="http://schemas.microsoft.com/office/powerpoint/2010/main" val="203875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A2854EC-6C58-481E-856F-705440453949}"/>
              </a:ext>
            </a:extLst>
          </p:cNvPr>
          <p:cNvSpPr>
            <a:spLocks noGrp="1" noChangeArrowheads="1"/>
          </p:cNvSpPr>
          <p:nvPr>
            <p:ph type="title"/>
          </p:nvPr>
        </p:nvSpPr>
        <p:spPr>
          <a:xfrm>
            <a:off x="0" y="-76200"/>
            <a:ext cx="9144000" cy="731838"/>
          </a:xfrm>
        </p:spPr>
        <p:txBody>
          <a:bodyPr/>
          <a:lstStyle/>
          <a:p>
            <a:r>
              <a:rPr lang="en-US" altLang="en-US" sz="2800" dirty="0"/>
              <a:t>PCAFC Services</a:t>
            </a:r>
          </a:p>
        </p:txBody>
      </p:sp>
      <p:sp>
        <p:nvSpPr>
          <p:cNvPr id="165892" name="Slide Number Placeholder 3">
            <a:extLst>
              <a:ext uri="{FF2B5EF4-FFF2-40B4-BE49-F238E27FC236}">
                <a16:creationId xmlns:a16="http://schemas.microsoft.com/office/drawing/2014/main" id="{D0E9A749-550A-4D7B-BAF0-E235C926E5EF}"/>
              </a:ext>
            </a:extLst>
          </p:cNvPr>
          <p:cNvSpPr>
            <a:spLocks noGrp="1" noChangeArrowheads="1"/>
          </p:cNvSpPr>
          <p:nvPr>
            <p:ph type="sldNum" sz="quarter" idx="10"/>
          </p:nvPr>
        </p:nvSpPr>
        <p:spPr bwMode="auto">
          <a:xfrm>
            <a:off x="8686800" y="6400800"/>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ct val="0"/>
              </a:spcBef>
              <a:buFontTx/>
              <a:buNone/>
            </a:pPr>
            <a:fld id="{6754085F-64F4-4DD2-9AE4-831338FF97B2}" type="slidenum">
              <a:rPr lang="en-US" altLang="en-US" smtClean="0"/>
              <a:pPr>
                <a:spcBef>
                  <a:spcPct val="0"/>
                </a:spcBef>
                <a:buFontTx/>
                <a:buNone/>
              </a:pPr>
              <a:t>18</a:t>
            </a:fld>
            <a:endParaRPr lang="en-US" altLang="en-US" sz="1200">
              <a:solidFill>
                <a:srgbClr val="FFFFFF"/>
              </a:solidFill>
              <a:latin typeface="Arial" panose="020B0604020202020204" pitchFamily="34" charset="0"/>
              <a:ea typeface="ヒラギノ角ゴ Pro W3"/>
              <a:cs typeface="ヒラギノ角ゴ Pro W3"/>
            </a:endParaRPr>
          </a:p>
        </p:txBody>
      </p:sp>
      <p:sp>
        <p:nvSpPr>
          <p:cNvPr id="7" name="Content Placeholder 2">
            <a:extLst>
              <a:ext uri="{FF2B5EF4-FFF2-40B4-BE49-F238E27FC236}">
                <a16:creationId xmlns:a16="http://schemas.microsoft.com/office/drawing/2014/main" id="{10A28D96-A8DA-426E-80A4-6BC5419E379C}"/>
              </a:ext>
            </a:extLst>
          </p:cNvPr>
          <p:cNvSpPr>
            <a:spLocks noGrp="1"/>
          </p:cNvSpPr>
          <p:nvPr>
            <p:ph idx="1"/>
          </p:nvPr>
        </p:nvSpPr>
        <p:spPr>
          <a:xfrm>
            <a:off x="304800" y="808892"/>
            <a:ext cx="8382000" cy="5533133"/>
          </a:xfrm>
        </p:spPr>
        <p:txBody>
          <a:bodyPr vert="horz" lIns="91440" tIns="45720" rIns="91440" bIns="45720" rtlCol="0" anchor="t">
            <a:normAutofit lnSpcReduction="10000"/>
          </a:bodyPr>
          <a:lstStyle/>
          <a:p>
            <a:pPr>
              <a:lnSpc>
                <a:spcPct val="107000"/>
              </a:lnSpc>
              <a:spcBef>
                <a:spcPts val="0"/>
              </a:spcBef>
              <a:spcAft>
                <a:spcPts val="600"/>
              </a:spcAft>
              <a:defRPr/>
            </a:pPr>
            <a:r>
              <a:rPr lang="en-US" sz="2200" dirty="0">
                <a:latin typeface="Arial"/>
                <a:cs typeface="Arial"/>
              </a:rPr>
              <a:t>Education and Training</a:t>
            </a:r>
          </a:p>
          <a:p>
            <a:pPr>
              <a:lnSpc>
                <a:spcPct val="107000"/>
              </a:lnSpc>
              <a:spcBef>
                <a:spcPts val="0"/>
              </a:spcBef>
              <a:spcAft>
                <a:spcPts val="600"/>
              </a:spcAft>
              <a:defRPr/>
            </a:pPr>
            <a:r>
              <a:rPr lang="en-US" sz="2200" dirty="0">
                <a:latin typeface="Arial"/>
                <a:cs typeface="Arial"/>
              </a:rPr>
              <a:t>Enhanced Respite Care</a:t>
            </a:r>
          </a:p>
          <a:p>
            <a:pPr>
              <a:lnSpc>
                <a:spcPct val="107000"/>
              </a:lnSpc>
              <a:spcBef>
                <a:spcPts val="0"/>
              </a:spcBef>
              <a:spcAft>
                <a:spcPts val="600"/>
              </a:spcAft>
              <a:defRPr/>
            </a:pPr>
            <a:r>
              <a:rPr lang="en-US" sz="2200" dirty="0">
                <a:latin typeface="Arial"/>
                <a:cs typeface="Arial"/>
              </a:rPr>
              <a:t>Mental Health Counseling</a:t>
            </a:r>
          </a:p>
          <a:p>
            <a:pPr>
              <a:lnSpc>
                <a:spcPct val="107000"/>
              </a:lnSpc>
              <a:spcBef>
                <a:spcPts val="0"/>
              </a:spcBef>
              <a:spcAft>
                <a:spcPts val="600"/>
              </a:spcAft>
              <a:defRPr/>
            </a:pPr>
            <a:r>
              <a:rPr lang="en-US" sz="2200" dirty="0">
                <a:latin typeface="Arial"/>
                <a:cs typeface="Arial"/>
              </a:rPr>
              <a:t>Beneficiary Travel (when travelling with Veteran for appointments)</a:t>
            </a:r>
          </a:p>
          <a:p>
            <a:pPr>
              <a:lnSpc>
                <a:spcPct val="107000"/>
              </a:lnSpc>
              <a:spcBef>
                <a:spcPts val="0"/>
              </a:spcBef>
              <a:spcAft>
                <a:spcPts val="600"/>
              </a:spcAft>
              <a:defRPr/>
            </a:pPr>
            <a:r>
              <a:rPr lang="en-US" sz="2200" dirty="0">
                <a:latin typeface="Arial"/>
                <a:cs typeface="Arial"/>
              </a:rPr>
              <a:t>Monthly Stipend (62.5% or 100% based on the level) – based on OPM General Schedule Grade 4, Step 1</a:t>
            </a:r>
          </a:p>
          <a:p>
            <a:pPr>
              <a:lnSpc>
                <a:spcPct val="107000"/>
              </a:lnSpc>
              <a:spcBef>
                <a:spcPts val="0"/>
              </a:spcBef>
              <a:spcAft>
                <a:spcPts val="600"/>
              </a:spcAft>
              <a:defRPr/>
            </a:pPr>
            <a:r>
              <a:rPr lang="en-US" sz="2200" dirty="0">
                <a:latin typeface="Arial"/>
                <a:cs typeface="Arial"/>
              </a:rPr>
              <a:t>Access to health care through Civilian Health and Medical Program of the Department of Veterans Affairs (CHAMPVA), if eligible</a:t>
            </a:r>
          </a:p>
          <a:p>
            <a:pPr>
              <a:lnSpc>
                <a:spcPct val="107000"/>
              </a:lnSpc>
              <a:spcBef>
                <a:spcPts val="0"/>
              </a:spcBef>
              <a:spcAft>
                <a:spcPts val="600"/>
              </a:spcAft>
              <a:defRPr/>
            </a:pPr>
            <a:r>
              <a:rPr lang="en-US" sz="2200" dirty="0">
                <a:latin typeface="Arial"/>
                <a:ea typeface="Calibri" panose="020F0502020204030204" pitchFamily="34" charset="0"/>
                <a:cs typeface="Arial"/>
              </a:rPr>
              <a:t>Financial planning and legal resources for Primary Family Caregivers. </a:t>
            </a:r>
            <a:endParaRPr lang="en-US" sz="2200" dirty="0">
              <a:latin typeface="Arial"/>
              <a:cs typeface="Arial"/>
            </a:endParaRPr>
          </a:p>
          <a:p>
            <a:pPr lvl="1">
              <a:lnSpc>
                <a:spcPct val="107000"/>
              </a:lnSpc>
              <a:spcBef>
                <a:spcPts val="0"/>
              </a:spcBef>
              <a:spcAft>
                <a:spcPts val="600"/>
              </a:spcAft>
              <a:defRPr/>
            </a:pPr>
            <a:r>
              <a:rPr lang="en-US" sz="2200" dirty="0">
                <a:latin typeface="Arial"/>
                <a:cs typeface="Arial"/>
              </a:rPr>
              <a:t>VA is aggressively working towards a contract solution, in the near future.</a:t>
            </a:r>
            <a:endParaRPr lang="en-US" sz="2200" dirty="0"/>
          </a:p>
          <a:p>
            <a:pPr marL="0" indent="0">
              <a:lnSpc>
                <a:spcPct val="107000"/>
              </a:lnSpc>
              <a:spcBef>
                <a:spcPts val="0"/>
              </a:spcBef>
              <a:spcAft>
                <a:spcPts val="600"/>
              </a:spcAft>
              <a:buNone/>
              <a:defRPr/>
            </a:pPr>
            <a:endParaRPr lang="en-US" sz="2000" strike="sngStrike" dirty="0">
              <a:latin typeface="Arial" panose="020B0604020202020204" pitchFamily="34" charset="0"/>
              <a:ea typeface="Calibri" panose="020F050202020403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09F41AEA-A5B9-4C1A-8BB4-DF71FF12BCD2}"/>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dirty="0">
                <a:solidFill>
                  <a:schemeClr val="bg1"/>
                </a:solidFill>
                <a:latin typeface="Arial" panose="020B0604020202020204" pitchFamily="34" charset="0"/>
                <a:cs typeface="Arial" panose="020B0604020202020204" pitchFamily="34" charset="0"/>
              </a:rPr>
              <a:t>Informational Purposes Only</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4649-66B1-456D-A554-D71F22EE9330}"/>
              </a:ext>
            </a:extLst>
          </p:cNvPr>
          <p:cNvSpPr>
            <a:spLocks noGrp="1"/>
          </p:cNvSpPr>
          <p:nvPr>
            <p:ph type="title"/>
          </p:nvPr>
        </p:nvSpPr>
        <p:spPr/>
        <p:txBody>
          <a:bodyPr>
            <a:noAutofit/>
          </a:bodyPr>
          <a:lstStyle/>
          <a:p>
            <a:r>
              <a:rPr lang="en-US" dirty="0"/>
              <a:t>Suspension of Certain Discharges, Reductions, </a:t>
            </a:r>
            <a:br>
              <a:rPr lang="en-US" dirty="0"/>
            </a:br>
            <a:r>
              <a:rPr lang="en-US" dirty="0"/>
              <a:t>and Reassessments in PCAFC</a:t>
            </a:r>
          </a:p>
        </p:txBody>
      </p:sp>
      <p:sp>
        <p:nvSpPr>
          <p:cNvPr id="3" name="Content Placeholder 2">
            <a:extLst>
              <a:ext uri="{FF2B5EF4-FFF2-40B4-BE49-F238E27FC236}">
                <a16:creationId xmlns:a16="http://schemas.microsoft.com/office/drawing/2014/main" id="{7C3EFBA4-A081-469E-B892-9A1D310E1D79}"/>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300" dirty="0">
                <a:effectLst/>
                <a:latin typeface="Arial" panose="020B0604020202020204" pitchFamily="34" charset="0"/>
                <a:ea typeface="Calibri" panose="020F0502020204030204" pitchFamily="34" charset="0"/>
                <a:cs typeface="Times New Roman" panose="02020603050405020304" pitchFamily="18" charset="0"/>
              </a:rPr>
              <a:t>Suspension on certain discharges, reductions, and reassessments in PCAFC as of June 9, 2022</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300" dirty="0">
                <a:effectLst/>
                <a:latin typeface="Arial" panose="020B0604020202020204" pitchFamily="34" charset="0"/>
                <a:ea typeface="Calibri" panose="020F0502020204030204" pitchFamily="34" charset="0"/>
                <a:cs typeface="Times New Roman" panose="02020603050405020304" pitchFamily="18" charset="0"/>
              </a:rPr>
              <a:t>VA review and examination of</a:t>
            </a:r>
            <a:r>
              <a:rPr lang="en-US" sz="2300" spc="-25"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eligibility</a:t>
            </a:r>
            <a:r>
              <a:rPr lang="en-US" sz="23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and</a:t>
            </a:r>
            <a:r>
              <a:rPr lang="en-US" sz="23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stipend</a:t>
            </a:r>
            <a:r>
              <a:rPr lang="en-US" sz="23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level</a:t>
            </a:r>
            <a:r>
              <a:rPr lang="en-US" sz="2300" spc="-25"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criteria</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300" dirty="0">
                <a:effectLst/>
                <a:latin typeface="Arial" panose="020B0604020202020204" pitchFamily="34" charset="0"/>
                <a:ea typeface="Calibri" panose="020F0502020204030204" pitchFamily="34" charset="0"/>
                <a:cs typeface="Times New Roman" panose="02020603050405020304" pitchFamily="18" charset="0"/>
              </a:rPr>
              <a:t>Annual reassessments for identified needs, i. e.:</a:t>
            </a:r>
          </a:p>
          <a:p>
            <a:pPr lvl="1" indent="-342900">
              <a:lnSpc>
                <a:spcPct val="107000"/>
              </a:lnSpc>
              <a:spcBef>
                <a:spcPts val="0"/>
              </a:spcBef>
              <a:buFont typeface="Courier New" panose="02070309020205020404" pitchFamily="49" charset="0"/>
              <a:buChar char="o"/>
              <a:tabLst>
                <a:tab pos="457200" algn="l"/>
              </a:tabLst>
            </a:pPr>
            <a:r>
              <a:rPr lang="en-US" sz="2300" dirty="0">
                <a:ea typeface="Calibri" panose="020F0502020204030204" pitchFamily="34" charset="0"/>
                <a:cs typeface="Times New Roman" panose="02020603050405020304" pitchFamily="18" charset="0"/>
              </a:rPr>
              <a:t>I</a:t>
            </a:r>
            <a:r>
              <a:rPr lang="en-US" sz="2300" dirty="0">
                <a:effectLst/>
                <a:latin typeface="Arial" panose="020B0604020202020204" pitchFamily="34" charset="0"/>
                <a:ea typeface="Calibri" panose="020F0502020204030204" pitchFamily="34" charset="0"/>
                <a:cs typeface="Times New Roman" panose="02020603050405020304" pitchFamily="18" charset="0"/>
              </a:rPr>
              <a:t>ncrease in the stipend</a:t>
            </a:r>
            <a:r>
              <a:rPr lang="en-US" sz="2300" spc="-1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level</a:t>
            </a:r>
            <a:r>
              <a:rPr lang="en-US" sz="2300" spc="-25"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may</a:t>
            </a:r>
            <a:r>
              <a:rPr lang="en-US" sz="2300" spc="-25"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be</a:t>
            </a:r>
            <a:r>
              <a:rPr lang="en-US" sz="23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warranted</a:t>
            </a:r>
            <a:endParaRPr lang="en-US" sz="2300" spc="-10" dirty="0">
              <a:ea typeface="Calibri" panose="020F0502020204030204" pitchFamily="34" charset="0"/>
              <a:cs typeface="Times New Roman" panose="02020603050405020304" pitchFamily="18" charset="0"/>
            </a:endParaRPr>
          </a:p>
          <a:p>
            <a:pPr lvl="1" indent="-342900">
              <a:lnSpc>
                <a:spcPct val="107000"/>
              </a:lnSpc>
              <a:spcBef>
                <a:spcPts val="0"/>
              </a:spcBef>
              <a:buFont typeface="Courier New" panose="02070309020205020404" pitchFamily="49" charset="0"/>
              <a:buChar char="o"/>
              <a:tabLst>
                <a:tab pos="457200" algn="l"/>
              </a:tabLst>
            </a:pPr>
            <a:r>
              <a:rPr lang="en-US" sz="2300" spc="-10" dirty="0">
                <a:ea typeface="Calibri" panose="020F0502020204030204" pitchFamily="34" charset="0"/>
                <a:cs typeface="Times New Roman" panose="02020603050405020304" pitchFamily="18" charset="0"/>
              </a:rPr>
              <a:t>I</a:t>
            </a:r>
            <a:r>
              <a:rPr lang="en-US" sz="2300" dirty="0">
                <a:effectLst/>
                <a:latin typeface="Arial" panose="020B0604020202020204" pitchFamily="34" charset="0"/>
                <a:ea typeface="Calibri" panose="020F0502020204030204" pitchFamily="34" charset="0"/>
                <a:cs typeface="Times New Roman" panose="02020603050405020304" pitchFamily="18" charset="0"/>
              </a:rPr>
              <a:t>ncreased</a:t>
            </a:r>
            <a:r>
              <a:rPr lang="en-US" sz="2300" spc="-1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need</a:t>
            </a:r>
            <a:r>
              <a:rPr lang="en-US" sz="23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300" dirty="0">
                <a:effectLst/>
                <a:latin typeface="Arial" panose="020B0604020202020204" pitchFamily="34" charset="0"/>
                <a:ea typeface="Calibri" panose="020F0502020204030204" pitchFamily="34" charset="0"/>
                <a:cs typeface="Times New Roman" panose="02020603050405020304" pitchFamily="18" charset="0"/>
              </a:rPr>
              <a:t>for personal care services </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lvl="2" indent="-342900">
              <a:lnSpc>
                <a:spcPct val="107000"/>
              </a:lnSpc>
              <a:spcBef>
                <a:spcPts val="0"/>
              </a:spcBef>
              <a:buFont typeface="Courier New" panose="02070309020205020404" pitchFamily="49" charset="0"/>
              <a:buChar char="o"/>
              <a:tabLst>
                <a:tab pos="457200" algn="l"/>
              </a:tabLst>
            </a:pPr>
            <a:r>
              <a:rPr lang="en-US" sz="2100" dirty="0">
                <a:effectLst/>
                <a:latin typeface="Arial" panose="020B0604020202020204" pitchFamily="34" charset="0"/>
                <a:ea typeface="Calibri" panose="020F0502020204030204" pitchFamily="34" charset="0"/>
                <a:cs typeface="Times New Roman" panose="02020603050405020304" pitchFamily="18" charset="0"/>
              </a:rPr>
              <a:t>No</a:t>
            </a:r>
            <a:r>
              <a:rPr lang="en-US" sz="21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100" dirty="0">
                <a:effectLst/>
                <a:latin typeface="Arial" panose="020B0604020202020204" pitchFamily="34" charset="0"/>
                <a:ea typeface="Calibri" panose="020F0502020204030204" pitchFamily="34" charset="0"/>
                <a:cs typeface="Times New Roman" panose="02020603050405020304" pitchFamily="18" charset="0"/>
              </a:rPr>
              <a:t>reduction</a:t>
            </a:r>
            <a:r>
              <a:rPr lang="en-US" sz="2100" spc="-10" dirty="0">
                <a:effectLst/>
                <a:latin typeface="Arial" panose="020B0604020202020204" pitchFamily="34" charset="0"/>
                <a:ea typeface="Calibri" panose="020F0502020204030204" pitchFamily="34" charset="0"/>
                <a:cs typeface="Times New Roman" panose="02020603050405020304" pitchFamily="18" charset="0"/>
              </a:rPr>
              <a:t> </a:t>
            </a:r>
            <a:r>
              <a:rPr lang="en-US" sz="2100" dirty="0">
                <a:effectLst/>
                <a:latin typeface="Arial" panose="020B0604020202020204" pitchFamily="34" charset="0"/>
                <a:ea typeface="Calibri" panose="020F0502020204030204" pitchFamily="34" charset="0"/>
                <a:cs typeface="Times New Roman" panose="02020603050405020304" pitchFamily="18" charset="0"/>
              </a:rPr>
              <a:t>in</a:t>
            </a:r>
            <a:r>
              <a:rPr lang="en-US" sz="2100" spc="-25" dirty="0">
                <a:effectLst/>
                <a:latin typeface="Arial" panose="020B0604020202020204" pitchFamily="34" charset="0"/>
                <a:ea typeface="Calibri" panose="020F0502020204030204" pitchFamily="34" charset="0"/>
                <a:cs typeface="Times New Roman" panose="02020603050405020304" pitchFamily="18" charset="0"/>
              </a:rPr>
              <a:t> </a:t>
            </a:r>
            <a:r>
              <a:rPr lang="en-US" sz="2100" dirty="0">
                <a:effectLst/>
                <a:latin typeface="Arial" panose="020B0604020202020204" pitchFamily="34" charset="0"/>
                <a:ea typeface="Calibri" panose="020F0502020204030204" pitchFamily="34" charset="0"/>
                <a:cs typeface="Times New Roman" panose="02020603050405020304" pitchFamily="18" charset="0"/>
              </a:rPr>
              <a:t>stipend</a:t>
            </a:r>
            <a:r>
              <a:rPr lang="en-US" sz="2100" spc="-25" dirty="0">
                <a:effectLst/>
                <a:latin typeface="Arial" panose="020B0604020202020204" pitchFamily="34" charset="0"/>
                <a:ea typeface="Calibri" panose="020F0502020204030204" pitchFamily="34" charset="0"/>
                <a:cs typeface="Times New Roman" panose="02020603050405020304" pitchFamily="18" charset="0"/>
              </a:rPr>
              <a:t> </a:t>
            </a:r>
            <a:r>
              <a:rPr lang="en-US" sz="2100" dirty="0">
                <a:effectLst/>
                <a:latin typeface="Arial" panose="020B0604020202020204" pitchFamily="34" charset="0"/>
                <a:ea typeface="Calibri" panose="020F0502020204030204" pitchFamily="34" charset="0"/>
                <a:cs typeface="Times New Roman" panose="02020603050405020304" pitchFamily="18" charset="0"/>
              </a:rPr>
              <a:t>level</a:t>
            </a:r>
            <a:r>
              <a:rPr lang="en-US" sz="2100" spc="-15" dirty="0">
                <a:effectLst/>
                <a:latin typeface="Arial" panose="020B0604020202020204" pitchFamily="34" charset="0"/>
                <a:ea typeface="Calibri" panose="020F0502020204030204" pitchFamily="34" charset="0"/>
                <a:cs typeface="Times New Roman" panose="02020603050405020304" pitchFamily="18" charset="0"/>
              </a:rPr>
              <a:t> </a:t>
            </a:r>
            <a:r>
              <a:rPr lang="en-US" sz="2100" dirty="0">
                <a:effectLst/>
                <a:latin typeface="Arial" panose="020B0604020202020204" pitchFamily="34" charset="0"/>
                <a:ea typeface="Calibri" panose="020F0502020204030204" pitchFamily="34" charset="0"/>
                <a:cs typeface="Times New Roman" panose="02020603050405020304" pitchFamily="18" charset="0"/>
              </a:rPr>
              <a:t>or</a:t>
            </a:r>
            <a:r>
              <a:rPr lang="en-US" sz="2100" spc="-20" dirty="0">
                <a:effectLst/>
                <a:latin typeface="Arial" panose="020B0604020202020204" pitchFamily="34" charset="0"/>
                <a:ea typeface="Calibri" panose="020F0502020204030204" pitchFamily="34" charset="0"/>
                <a:cs typeface="Times New Roman" panose="02020603050405020304" pitchFamily="18" charset="0"/>
              </a:rPr>
              <a:t> </a:t>
            </a:r>
            <a:r>
              <a:rPr lang="en-US" sz="2100" dirty="0">
                <a:effectLst/>
                <a:latin typeface="Arial" panose="020B0604020202020204" pitchFamily="34" charset="0"/>
                <a:ea typeface="Calibri" panose="020F0502020204030204" pitchFamily="34" charset="0"/>
                <a:cs typeface="Times New Roman" panose="02020603050405020304" pitchFamily="18" charset="0"/>
              </a:rPr>
              <a:t>discharge</a:t>
            </a:r>
            <a:r>
              <a:rPr lang="en-US" sz="2100" spc="-25" dirty="0">
                <a:effectLst/>
                <a:latin typeface="Arial" panose="020B0604020202020204" pitchFamily="34" charset="0"/>
                <a:ea typeface="Calibri" panose="020F0502020204030204" pitchFamily="34" charset="0"/>
                <a:cs typeface="Times New Roman" panose="02020603050405020304" pitchFamily="18" charset="0"/>
              </a:rPr>
              <a:t> </a:t>
            </a:r>
            <a:endParaRPr lang="en-US" sz="2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300" dirty="0">
                <a:effectLst/>
                <a:latin typeface="Arial" panose="020B0604020202020204" pitchFamily="34" charset="0"/>
                <a:ea typeface="Calibri" panose="020F0502020204030204" pitchFamily="34" charset="0"/>
                <a:cs typeface="Times New Roman" panose="02020603050405020304" pitchFamily="18" charset="0"/>
              </a:rPr>
              <a:t>Review and appeal options for PCAFC</a:t>
            </a:r>
          </a:p>
          <a:p>
            <a:pPr marL="0" marR="0" lvl="0" indent="0">
              <a:lnSpc>
                <a:spcPct val="107000"/>
              </a:lnSpc>
              <a:spcBef>
                <a:spcPts val="0"/>
              </a:spcBef>
              <a:spcAft>
                <a:spcPts val="0"/>
              </a:spcAft>
              <a:buNone/>
              <a:tabLst>
                <a:tab pos="457200" algn="l"/>
              </a:tabLst>
            </a:pPr>
            <a:endParaRPr lang="en-US" sz="23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457200" algn="l"/>
              </a:tabLst>
            </a:pPr>
            <a:endParaRPr lang="en-US" sz="2300" dirty="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45720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CSP website: </a:t>
            </a:r>
            <a: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www.caregiver.va.gov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spcAft>
                <a:spcPts val="450"/>
              </a:spcAft>
            </a:pPr>
            <a:endParaRPr lang="en-US" dirty="0"/>
          </a:p>
        </p:txBody>
      </p:sp>
      <p:sp>
        <p:nvSpPr>
          <p:cNvPr id="6" name="Slide Number Placeholder 5">
            <a:extLst>
              <a:ext uri="{FF2B5EF4-FFF2-40B4-BE49-F238E27FC236}">
                <a16:creationId xmlns:a16="http://schemas.microsoft.com/office/drawing/2014/main" id="{5DBC0F48-E58D-4568-B53B-74A9B7349E1A}"/>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pic>
        <p:nvPicPr>
          <p:cNvPr id="5" name="Picture 4" descr="Logo&#10;&#10;Description automatically generated">
            <a:extLst>
              <a:ext uri="{FF2B5EF4-FFF2-40B4-BE49-F238E27FC236}">
                <a16:creationId xmlns:a16="http://schemas.microsoft.com/office/drawing/2014/main" id="{2A81A50D-8D07-4847-9887-64A60D967E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28604" y="3658380"/>
            <a:ext cx="1958196" cy="1958196"/>
          </a:xfrm>
          <a:prstGeom prst="rect">
            <a:avLst/>
          </a:prstGeom>
        </p:spPr>
      </p:pic>
      <p:sp>
        <p:nvSpPr>
          <p:cNvPr id="7" name="TextBox 6">
            <a:extLst>
              <a:ext uri="{FF2B5EF4-FFF2-40B4-BE49-F238E27FC236}">
                <a16:creationId xmlns:a16="http://schemas.microsoft.com/office/drawing/2014/main" id="{8F844607-5468-430D-BCF1-4DAF2FEA1315}"/>
              </a:ext>
            </a:extLst>
          </p:cNvPr>
          <p:cNvSpPr txBox="1"/>
          <p:nvPr/>
        </p:nvSpPr>
        <p:spPr>
          <a:xfrm>
            <a:off x="6728604" y="5616576"/>
            <a:ext cx="1958196" cy="369332"/>
          </a:xfrm>
          <a:prstGeom prst="rect">
            <a:avLst/>
          </a:prstGeom>
          <a:noFill/>
        </p:spPr>
        <p:txBody>
          <a:bodyPr wrap="square" rtlCol="0">
            <a:spAutoFit/>
          </a:bodyPr>
          <a:lstStyle/>
          <a:p>
            <a:r>
              <a:rPr lang="en-US" sz="900" dirty="0">
                <a:hlinkClick r:id="rId5" tooltip="https://shapingyouth.org/do-those-take-action-causes-and-autofill-forms-really-work/"/>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107189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Overview</a:t>
            </a:r>
          </a:p>
        </p:txBody>
      </p:sp>
      <p:sp>
        <p:nvSpPr>
          <p:cNvPr id="3" name="Slide Number Placeholder 2"/>
          <p:cNvSpPr>
            <a:spLocks noGrp="1"/>
          </p:cNvSpPr>
          <p:nvPr>
            <p:ph type="sldNum" sz="quarter" idx="12"/>
          </p:nvPr>
        </p:nvSpPr>
        <p:spPr/>
        <p:txBody>
          <a:bodyPr/>
          <a:lstStyle/>
          <a:p>
            <a:fld id="{D983F1FA-211D-3044-9E35-958DFBC26156}" type="slidenum">
              <a:rPr lang="en-US" smtClean="0"/>
              <a:pPr/>
              <a:t>2</a:t>
            </a:fld>
            <a:endParaRPr lang="en-US"/>
          </a:p>
        </p:txBody>
      </p:sp>
      <p:sp>
        <p:nvSpPr>
          <p:cNvPr id="6" name="Content Placeholder 1">
            <a:extLst>
              <a:ext uri="{FF2B5EF4-FFF2-40B4-BE49-F238E27FC236}">
                <a16:creationId xmlns:a16="http://schemas.microsoft.com/office/drawing/2014/main" id="{7E068EAF-EC15-4D8C-A9CB-111AD42AD34E}"/>
              </a:ext>
            </a:extLst>
          </p:cNvPr>
          <p:cNvSpPr txBox="1">
            <a:spLocks/>
          </p:cNvSpPr>
          <p:nvPr/>
        </p:nvSpPr>
        <p:spPr>
          <a:xfrm>
            <a:off x="316522" y="685800"/>
            <a:ext cx="8217877" cy="295583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84"/>
              </a:spcBef>
              <a:buFont typeface="Wingdings" panose="05000000000000000000" pitchFamily="2" charset="2"/>
              <a:buChar char="§"/>
            </a:pPr>
            <a:endParaRPr lang="en-US" sz="2400" b="1" dirty="0"/>
          </a:p>
          <a:p>
            <a:pPr marL="0" indent="0">
              <a:buNone/>
            </a:pPr>
            <a:r>
              <a:rPr lang="en-US" sz="2200" b="1" dirty="0">
                <a:latin typeface="Arial"/>
                <a:cs typeface="Arial"/>
              </a:rPr>
              <a:t>Introduction to VA Caregiver Support Program (CSP)</a:t>
            </a:r>
          </a:p>
          <a:p>
            <a:pPr>
              <a:buFont typeface="Arial" panose="020B0604020202020204" pitchFamily="34" charset="0"/>
              <a:buChar char="•"/>
            </a:pPr>
            <a:endParaRPr lang="en-US" sz="2200" b="1" dirty="0"/>
          </a:p>
          <a:p>
            <a:pPr>
              <a:buFont typeface="Arial" panose="020B0604020202020204" pitchFamily="34" charset="0"/>
              <a:buChar char="•"/>
            </a:pPr>
            <a:r>
              <a:rPr lang="en-US" sz="2200" dirty="0">
                <a:latin typeface="Arial"/>
                <a:cs typeface="Arial"/>
              </a:rPr>
              <a:t>Program of General Caregiver Support Services (PGCSS)</a:t>
            </a:r>
          </a:p>
          <a:p>
            <a:pPr>
              <a:buFont typeface="Arial" panose="020B0604020202020204" pitchFamily="34" charset="0"/>
              <a:buChar char="•"/>
            </a:pPr>
            <a:endParaRPr lang="en-US" sz="2200" dirty="0"/>
          </a:p>
          <a:p>
            <a:pPr>
              <a:buFont typeface="Arial" panose="020B0604020202020204" pitchFamily="34" charset="0"/>
              <a:buChar char="•"/>
            </a:pPr>
            <a:r>
              <a:rPr lang="en-US" sz="2200" dirty="0">
                <a:latin typeface="Arial"/>
                <a:cs typeface="Arial"/>
              </a:rPr>
              <a:t>Program of Comprehensive Assistance for Family Caregivers (PCAFC)</a:t>
            </a:r>
          </a:p>
          <a:p>
            <a:pPr marL="0" indent="0">
              <a:buNone/>
            </a:pPr>
            <a:endParaRPr lang="en-US" sz="2200" dirty="0"/>
          </a:p>
          <a:p>
            <a:pPr marL="0" indent="0">
              <a:buFont typeface="Arial"/>
              <a:buNone/>
            </a:pPr>
            <a:endParaRPr lang="en-US" sz="1600" b="1" dirty="0"/>
          </a:p>
        </p:txBody>
      </p:sp>
      <p:sp>
        <p:nvSpPr>
          <p:cNvPr id="7" name="Footer Placeholder 1">
            <a:extLst>
              <a:ext uri="{FF2B5EF4-FFF2-40B4-BE49-F238E27FC236}">
                <a16:creationId xmlns:a16="http://schemas.microsoft.com/office/drawing/2014/main" id="{209BC8B8-9ADA-4EC4-9730-6A68FEC87E0B}"/>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dirty="0">
                <a:solidFill>
                  <a:schemeClr val="bg1"/>
                </a:solidFill>
                <a:latin typeface="Arial" panose="020B0604020202020204" pitchFamily="34" charset="0"/>
                <a:cs typeface="Arial" panose="020B0604020202020204" pitchFamily="34" charset="0"/>
              </a:rPr>
              <a:t>Informational Purposes Only</a:t>
            </a:r>
          </a:p>
        </p:txBody>
      </p:sp>
      <p:pic>
        <p:nvPicPr>
          <p:cNvPr id="8" name="Picture 7" descr="Header graphic including three photos of Veterans and their Caregiver">
            <a:extLst>
              <a:ext uri="{FF2B5EF4-FFF2-40B4-BE49-F238E27FC236}">
                <a16:creationId xmlns:a16="http://schemas.microsoft.com/office/drawing/2014/main" id="{35B25835-F6C8-4C0B-AD64-DD293D2F8635}"/>
              </a:ext>
            </a:extLst>
          </p:cNvPr>
          <p:cNvPicPr>
            <a:picLocks noChangeAspect="1"/>
          </p:cNvPicPr>
          <p:nvPr/>
        </p:nvPicPr>
        <p:blipFill>
          <a:blip r:embed="rId4"/>
          <a:srcRect/>
          <a:stretch>
            <a:fillRect/>
          </a:stretch>
        </p:blipFill>
        <p:spPr>
          <a:xfrm>
            <a:off x="1580226" y="3854268"/>
            <a:ext cx="5983548" cy="1772323"/>
          </a:xfrm>
          <a:prstGeom prst="rect">
            <a:avLst/>
          </a:prstGeom>
          <a:noFill/>
          <a:ln cap="flat">
            <a:noFill/>
          </a:ln>
        </p:spPr>
      </p:pic>
    </p:spTree>
    <p:custDataLst>
      <p:tags r:id="rId1"/>
    </p:custDataLst>
    <p:extLst>
      <p:ext uri="{BB962C8B-B14F-4D97-AF65-F5344CB8AC3E}">
        <p14:creationId xmlns:p14="http://schemas.microsoft.com/office/powerpoint/2010/main" val="150873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p:txBody>
          <a:bodyPr>
            <a:normAutofit/>
          </a:bodyPr>
          <a:lstStyle/>
          <a:p>
            <a:r>
              <a:rPr lang="en-US" sz="2800"/>
              <a:t>PCAFC</a:t>
            </a:r>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lang="en-US" altLang="en-US" smtClean="0"/>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Content Placeholder 1">
            <a:extLst>
              <a:ext uri="{FF2B5EF4-FFF2-40B4-BE49-F238E27FC236}">
                <a16:creationId xmlns:a16="http://schemas.microsoft.com/office/drawing/2014/main" id="{2EDF1525-193C-4AD8-98DB-E42F8FB90F5D}"/>
              </a:ext>
            </a:extLst>
          </p:cNvPr>
          <p:cNvSpPr>
            <a:spLocks noGrp="1"/>
          </p:cNvSpPr>
          <p:nvPr>
            <p:ph idx="1"/>
          </p:nvPr>
        </p:nvSpPr>
        <p:spPr>
          <a:xfrm>
            <a:off x="457200" y="979028"/>
            <a:ext cx="8436927" cy="4918536"/>
          </a:xfrm>
        </p:spPr>
        <p:txBody>
          <a:bodyPr vert="horz" lIns="91440" tIns="45720" rIns="91440" bIns="45720" rtlCol="0" anchor="t">
            <a:normAutofit/>
          </a:bodyPr>
          <a:lstStyle/>
          <a:p>
            <a:pPr marL="0" indent="0" algn="ctr">
              <a:buNone/>
            </a:pPr>
            <a:endParaRPr lang="en-US" b="1"/>
          </a:p>
          <a:p>
            <a:pPr marL="0" indent="0" algn="ctr">
              <a:buNone/>
            </a:pPr>
            <a:endParaRPr lang="en-US" b="1"/>
          </a:p>
          <a:p>
            <a:pPr marL="0" indent="0" algn="ctr">
              <a:buNone/>
            </a:pPr>
            <a:endParaRPr lang="en-US" b="1"/>
          </a:p>
          <a:p>
            <a:pPr marL="0" indent="0" algn="ctr">
              <a:buNone/>
            </a:pPr>
            <a:endParaRPr lang="en-US" sz="2400" b="1"/>
          </a:p>
          <a:p>
            <a:pPr marL="0" indent="0" algn="ctr">
              <a:buNone/>
            </a:pPr>
            <a:endParaRPr lang="en-US" sz="2400" b="1"/>
          </a:p>
          <a:p>
            <a:pPr marL="0" indent="0" algn="ctr">
              <a:buNone/>
            </a:pPr>
            <a:endParaRPr lang="en-US" sz="2400" b="1"/>
          </a:p>
          <a:p>
            <a:pPr marL="0" indent="0" algn="ctr">
              <a:buNone/>
            </a:pPr>
            <a:endParaRPr lang="en-US" sz="2400" b="1"/>
          </a:p>
          <a:p>
            <a:pPr marL="0" indent="0" algn="ctr">
              <a:buNone/>
            </a:pPr>
            <a:endParaRPr lang="en-US" sz="2400" b="1">
              <a:latin typeface="Arial"/>
              <a:cs typeface="Arial"/>
            </a:endParaRPr>
          </a:p>
          <a:p>
            <a:pPr marL="0" indent="0" algn="ctr">
              <a:buNone/>
            </a:pPr>
            <a:endParaRPr lang="en-US" sz="2400" b="1">
              <a:latin typeface="Arial"/>
              <a:cs typeface="Arial"/>
            </a:endParaRPr>
          </a:p>
          <a:p>
            <a:pPr marL="0" indent="0" algn="ctr">
              <a:buNone/>
            </a:pPr>
            <a:endParaRPr lang="en-US" sz="2400" b="1">
              <a:latin typeface="Arial"/>
              <a:cs typeface="Arial"/>
            </a:endParaRPr>
          </a:p>
          <a:p>
            <a:pPr marL="0" indent="0" algn="ctr">
              <a:buNone/>
            </a:pPr>
            <a:r>
              <a:rPr lang="en-US" sz="2400" b="1">
                <a:latin typeface="Arial"/>
                <a:cs typeface="Arial"/>
              </a:rPr>
              <a:t>PCAFC Application Process</a:t>
            </a:r>
            <a:endParaRPr lang="en-US"/>
          </a:p>
          <a:p>
            <a:pPr marL="0" indent="0">
              <a:buNone/>
            </a:pPr>
            <a:endParaRPr lang="en-US"/>
          </a:p>
        </p:txBody>
      </p:sp>
      <p:pic>
        <p:nvPicPr>
          <p:cNvPr id="7" name="Picture 2" descr="What-Happens-to-Your-College-Application-After-Its-Submitted-1024x1024.jpg">
            <a:extLst>
              <a:ext uri="{FF2B5EF4-FFF2-40B4-BE49-F238E27FC236}">
                <a16:creationId xmlns:a16="http://schemas.microsoft.com/office/drawing/2014/main" id="{F79F52DC-703F-4B82-86B1-AB3BE7700A3F}"/>
              </a:ext>
            </a:extLst>
          </p:cNvPr>
          <p:cNvPicPr>
            <a:picLocks noChangeAspect="1" noChangeArrowheads="1"/>
          </p:cNvPicPr>
          <p:nvPr/>
        </p:nvPicPr>
        <p:blipFill>
          <a:blip r:embed="rId4"/>
          <a:srcRect/>
          <a:stretch>
            <a:fillRect/>
          </a:stretch>
        </p:blipFill>
        <p:spPr bwMode="auto">
          <a:xfrm>
            <a:off x="2878956" y="1013664"/>
            <a:ext cx="3665489" cy="36654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5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98B-120F-4FC1-B4FC-5322FF2F3FE0}"/>
              </a:ext>
            </a:extLst>
          </p:cNvPr>
          <p:cNvSpPr>
            <a:spLocks noGrp="1"/>
          </p:cNvSpPr>
          <p:nvPr>
            <p:ph type="title"/>
          </p:nvPr>
        </p:nvSpPr>
        <p:spPr>
          <a:xfrm>
            <a:off x="0" y="-33461"/>
            <a:ext cx="9144000" cy="762000"/>
          </a:xfrm>
        </p:spPr>
        <p:txBody>
          <a:bodyPr>
            <a:normAutofit/>
          </a:bodyPr>
          <a:lstStyle/>
          <a:p>
            <a:r>
              <a:rPr lang="en-US" sz="2800"/>
              <a:t>How To Apply</a:t>
            </a:r>
          </a:p>
        </p:txBody>
      </p:sp>
      <p:sp>
        <p:nvSpPr>
          <p:cNvPr id="3" name="Slide Number Placeholder 2">
            <a:extLst>
              <a:ext uri="{FF2B5EF4-FFF2-40B4-BE49-F238E27FC236}">
                <a16:creationId xmlns:a16="http://schemas.microsoft.com/office/drawing/2014/main" id="{66E78841-513C-42B6-B361-8A8EFF4B30F6}"/>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a:solidFill>
                <a:prstClr val="white"/>
              </a:solidFill>
            </a:endParaRPr>
          </a:p>
        </p:txBody>
      </p:sp>
      <p:sp>
        <p:nvSpPr>
          <p:cNvPr id="5" name="Rectangle 4">
            <a:extLst>
              <a:ext uri="{FF2B5EF4-FFF2-40B4-BE49-F238E27FC236}">
                <a16:creationId xmlns:a16="http://schemas.microsoft.com/office/drawing/2014/main" id="{F71B465B-D099-4D73-B0F1-D554274CDC57}"/>
              </a:ext>
            </a:extLst>
          </p:cNvPr>
          <p:cNvSpPr/>
          <p:nvPr/>
        </p:nvSpPr>
        <p:spPr>
          <a:xfrm>
            <a:off x="0" y="952004"/>
            <a:ext cx="9071430" cy="4985980"/>
          </a:xfrm>
          <a:prstGeom prst="rect">
            <a:avLst/>
          </a:prstGeom>
        </p:spPr>
        <p:txBody>
          <a:bodyPr wrap="square" lIns="91440" tIns="45720" rIns="91440" bIns="45720" anchor="t">
            <a:spAutoFit/>
          </a:bodyPr>
          <a:lstStyle/>
          <a:p>
            <a:pPr lvl="1"/>
            <a:r>
              <a:rPr lang="en-US" sz="2200" b="1" dirty="0">
                <a:latin typeface="Arial"/>
                <a:cs typeface="Arial"/>
              </a:rPr>
              <a:t>Veterans and Caregivers may apply for PCAFC in the following ways:</a:t>
            </a:r>
          </a:p>
          <a:p>
            <a:pPr marL="800100" lvl="1" indent="-342900">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dirty="0">
                <a:latin typeface="Arial"/>
                <a:cs typeface="Arial"/>
              </a:rPr>
              <a:t>Complete the application online through: </a:t>
            </a:r>
            <a:r>
              <a:rPr lang="en-US" dirty="0">
                <a:solidFill>
                  <a:srgbClr val="0070C0"/>
                </a:solidFill>
                <a:latin typeface="Arial"/>
                <a:cs typeface="Arial"/>
                <a:hlinkClick r:id="rId4"/>
              </a:rPr>
              <a:t>http://www.caregiver.va.gov</a:t>
            </a:r>
            <a:endParaRPr lang="en-US" dirty="0">
              <a:solidFill>
                <a:srgbClr val="0070C0"/>
              </a:solidFill>
              <a:latin typeface="Arial"/>
              <a:cs typeface="Arial"/>
            </a:endParaRPr>
          </a:p>
          <a:p>
            <a:pPr marL="1714500" lvl="3" indent="-342900">
              <a:buFont typeface="Arial" panose="020B0604020202020204" pitchFamily="34" charset="0"/>
              <a:buChar char="•"/>
            </a:pPr>
            <a:r>
              <a:rPr lang="en-US" dirty="0">
                <a:solidFill>
                  <a:schemeClr val="accent1"/>
                </a:solidFill>
                <a:latin typeface="Arial"/>
                <a:cs typeface="Arial"/>
              </a:rPr>
              <a:t>For most, this is the fastest and easiest route!</a:t>
            </a:r>
          </a:p>
          <a:p>
            <a:pPr marL="1714500" lvl="3" indent="-342900">
              <a:buFont typeface="Arial" panose="020B0604020202020204" pitchFamily="34" charset="0"/>
              <a:buChar char="•"/>
            </a:pPr>
            <a:endParaRPr lang="en-US" dirty="0">
              <a:solidFill>
                <a:schemeClr val="accent1"/>
              </a:solidFill>
              <a:latin typeface="Arial"/>
              <a:cs typeface="Arial"/>
            </a:endParaRPr>
          </a:p>
          <a:p>
            <a:pPr marL="1257300" lvl="2" indent="-342900">
              <a:buFont typeface="Arial,Sans-Serif" panose="020B0604020202020204" pitchFamily="34" charset="0"/>
              <a:buChar char="•"/>
            </a:pPr>
            <a:r>
              <a:rPr lang="en-US" dirty="0">
                <a:latin typeface="Arial"/>
                <a:cs typeface="Arial"/>
              </a:rPr>
              <a:t>Access and download the application (</a:t>
            </a:r>
            <a:r>
              <a:rPr lang="en-US" dirty="0">
                <a:latin typeface="Arial"/>
                <a:cs typeface="Arial"/>
                <a:hlinkClick r:id="rId5"/>
              </a:rPr>
              <a:t>VA Form 10-10CG</a:t>
            </a:r>
            <a:r>
              <a:rPr lang="en-US" dirty="0">
                <a:latin typeface="Arial"/>
                <a:cs typeface="Arial"/>
              </a:rPr>
              <a:t>). Mail to or walk the application into the local CSP Team.</a:t>
            </a:r>
            <a:endParaRPr lang="en-US" dirty="0">
              <a:latin typeface="Arial"/>
              <a:ea typeface="+mn-lt"/>
              <a:cs typeface="+mn-lt"/>
            </a:endParaRPr>
          </a:p>
          <a:p>
            <a:pPr marL="1257300" lvl="2" indent="-342900">
              <a:buFont typeface="Arial,Sans-Serif" panose="020B0604020202020204" pitchFamily="34" charset="0"/>
              <a:buChar char="•"/>
            </a:pPr>
            <a:endParaRPr lang="en-US" dirty="0">
              <a:latin typeface="Arial"/>
              <a:cs typeface="Arial"/>
            </a:endParaRPr>
          </a:p>
          <a:p>
            <a:pPr marL="1257300" lvl="2" indent="-342900">
              <a:buFont typeface="Arial,Sans-Serif" panose="020B0604020202020204" pitchFamily="34" charset="0"/>
              <a:buChar char="•"/>
            </a:pPr>
            <a:r>
              <a:rPr lang="en-US" dirty="0">
                <a:latin typeface="Arial"/>
                <a:cs typeface="Arial"/>
              </a:rPr>
              <a:t>Mail the form and any supporting documents to:</a:t>
            </a:r>
            <a:endParaRPr lang="en-US" dirty="0">
              <a:latin typeface="Arial"/>
              <a:ea typeface="+mn-lt"/>
              <a:cs typeface="+mn-lt"/>
            </a:endParaRPr>
          </a:p>
          <a:p>
            <a:pPr marL="1714500" lvl="3" indent="-342900">
              <a:buFont typeface="Courier New,monospace" panose="020B0604020202020204" pitchFamily="34" charset="0"/>
              <a:buChar char="o"/>
            </a:pPr>
            <a:r>
              <a:rPr lang="en-US" dirty="0">
                <a:latin typeface="Arial"/>
                <a:cs typeface="Arial"/>
              </a:rPr>
              <a:t>Program of Comprehensive Assistance for Family Caregivers</a:t>
            </a:r>
            <a:endParaRPr lang="en-US" dirty="0">
              <a:latin typeface="Arial"/>
              <a:ea typeface="+mn-lt"/>
              <a:cs typeface="+mn-lt"/>
            </a:endParaRPr>
          </a:p>
          <a:p>
            <a:pPr lvl="3"/>
            <a:r>
              <a:rPr lang="en-US" dirty="0">
                <a:latin typeface="Arial"/>
                <a:cs typeface="Arial"/>
              </a:rPr>
              <a:t>     Health Eligibility Center</a:t>
            </a:r>
            <a:endParaRPr lang="en-US" dirty="0">
              <a:latin typeface="Arial"/>
              <a:ea typeface="+mn-lt"/>
              <a:cs typeface="+mn-lt"/>
            </a:endParaRPr>
          </a:p>
          <a:p>
            <a:pPr lvl="3"/>
            <a:r>
              <a:rPr lang="en-US" dirty="0">
                <a:latin typeface="Arial"/>
                <a:cs typeface="Arial"/>
              </a:rPr>
              <a:t>     2957 Clairmont Road NE, Suite 200</a:t>
            </a:r>
            <a:endParaRPr lang="en-US" dirty="0">
              <a:latin typeface="Arial"/>
              <a:ea typeface="+mn-lt"/>
              <a:cs typeface="+mn-lt"/>
            </a:endParaRPr>
          </a:p>
          <a:p>
            <a:pPr lvl="3"/>
            <a:r>
              <a:rPr lang="en-US" dirty="0">
                <a:latin typeface="Arial"/>
                <a:cs typeface="Arial"/>
              </a:rPr>
              <a:t>     Atlanta, GA 30329-1647</a:t>
            </a:r>
            <a:endParaRPr lang="en-US" dirty="0">
              <a:latin typeface="Arial"/>
              <a:ea typeface="+mn-lt"/>
              <a:cs typeface="Arial"/>
            </a:endParaRPr>
          </a:p>
          <a:p>
            <a:pPr lvl="3"/>
            <a:endParaRPr lang="en-US" dirty="0">
              <a:latin typeface="Arial"/>
              <a:cs typeface="Arial"/>
            </a:endParaRPr>
          </a:p>
          <a:p>
            <a:pPr marL="1257300" lvl="2" indent="-342900">
              <a:buFont typeface="Arial,Sans-Serif" panose="020B0604020202020204" pitchFamily="34" charset="0"/>
              <a:buChar char="•"/>
            </a:pPr>
            <a:r>
              <a:rPr lang="en-US" dirty="0">
                <a:latin typeface="Arial"/>
                <a:cs typeface="Arial"/>
              </a:rPr>
              <a:t>You may also contact your local CSP for assistance, </a:t>
            </a:r>
            <a:r>
              <a:rPr lang="en-US" dirty="0">
                <a:latin typeface="Arial"/>
                <a:cs typeface="Arial"/>
                <a:hlinkClick r:id="rId6"/>
              </a:rPr>
              <a:t>Caregiver Support Team</a:t>
            </a:r>
            <a:r>
              <a:rPr lang="en-US" dirty="0">
                <a:latin typeface="Arial"/>
                <a:cs typeface="Arial"/>
              </a:rPr>
              <a:t> link via CSP Website.</a:t>
            </a:r>
          </a:p>
        </p:txBody>
      </p:sp>
      <p:sp>
        <p:nvSpPr>
          <p:cNvPr id="6" name="Footer Placeholder 1">
            <a:extLst>
              <a:ext uri="{FF2B5EF4-FFF2-40B4-BE49-F238E27FC236}">
                <a16:creationId xmlns:a16="http://schemas.microsoft.com/office/drawing/2014/main" id="{560866EB-3919-4918-93BA-1034F526A90D}"/>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dirty="0">
                <a:solidFill>
                  <a:schemeClr val="bg1"/>
                </a:solidFill>
                <a:latin typeface="Arial" panose="020B0604020202020204" pitchFamily="34" charset="0"/>
                <a:cs typeface="Arial" panose="020B0604020202020204" pitchFamily="34" charset="0"/>
              </a:rPr>
              <a:t>Informational Purposes Only</a:t>
            </a:r>
          </a:p>
        </p:txBody>
      </p:sp>
    </p:spTree>
    <p:custDataLst>
      <p:tags r:id="rId1"/>
    </p:custDataLst>
    <p:extLst>
      <p:ext uri="{BB962C8B-B14F-4D97-AF65-F5344CB8AC3E}">
        <p14:creationId xmlns:p14="http://schemas.microsoft.com/office/powerpoint/2010/main" val="4192118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DA8D-4CF6-47A1-8914-E159D5135A41}"/>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PCAFC Application Flow</a:t>
            </a:r>
            <a:endParaRPr lang="en-US" dirty="0"/>
          </a:p>
        </p:txBody>
      </p:sp>
      <p:sp>
        <p:nvSpPr>
          <p:cNvPr id="4" name="Slide Number Placeholder 3">
            <a:extLst>
              <a:ext uri="{FF2B5EF4-FFF2-40B4-BE49-F238E27FC236}">
                <a16:creationId xmlns:a16="http://schemas.microsoft.com/office/drawing/2014/main" id="{CD9D6A8A-2687-4D4B-85DA-01C312EA2F48}"/>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sp>
        <p:nvSpPr>
          <p:cNvPr id="7" name="Content Placeholder 6">
            <a:extLst>
              <a:ext uri="{FF2B5EF4-FFF2-40B4-BE49-F238E27FC236}">
                <a16:creationId xmlns:a16="http://schemas.microsoft.com/office/drawing/2014/main" id="{16922B76-CC1D-457E-932F-22DDD5337D9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E8C4C91A-F3EF-494E-BDAB-BFAC9A650F80}"/>
              </a:ext>
            </a:extLst>
          </p:cNvPr>
          <p:cNvPicPr>
            <a:picLocks noChangeAspect="1"/>
          </p:cNvPicPr>
          <p:nvPr/>
        </p:nvPicPr>
        <p:blipFill>
          <a:blip r:embed="rId3"/>
          <a:stretch>
            <a:fillRect/>
          </a:stretch>
        </p:blipFill>
        <p:spPr>
          <a:xfrm>
            <a:off x="0" y="847396"/>
            <a:ext cx="9144000" cy="5163207"/>
          </a:xfrm>
          <a:prstGeom prst="rect">
            <a:avLst/>
          </a:prstGeom>
        </p:spPr>
      </p:pic>
    </p:spTree>
    <p:extLst>
      <p:ext uri="{BB962C8B-B14F-4D97-AF65-F5344CB8AC3E}">
        <p14:creationId xmlns:p14="http://schemas.microsoft.com/office/powerpoint/2010/main" val="25798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FCBD-E881-442C-8860-0B916D04AB94}"/>
              </a:ext>
            </a:extLst>
          </p:cNvPr>
          <p:cNvSpPr>
            <a:spLocks noGrp="1"/>
          </p:cNvSpPr>
          <p:nvPr>
            <p:ph type="title"/>
          </p:nvPr>
        </p:nvSpPr>
        <p:spPr>
          <a:xfrm>
            <a:off x="15658" y="-63658"/>
            <a:ext cx="9144000" cy="762000"/>
          </a:xfrm>
        </p:spPr>
        <p:txBody>
          <a:bodyPr>
            <a:normAutofit/>
          </a:bodyPr>
          <a:lstStyle/>
          <a:p>
            <a:r>
              <a:rPr lang="en-US" sz="2800" dirty="0">
                <a:latin typeface="Arial"/>
                <a:cs typeface="Arial"/>
              </a:rPr>
              <a:t>Review and Appeal Options for PCAFC</a:t>
            </a:r>
          </a:p>
        </p:txBody>
      </p:sp>
      <p:sp>
        <p:nvSpPr>
          <p:cNvPr id="4" name="Slide Number Placeholder 3">
            <a:extLst>
              <a:ext uri="{FF2B5EF4-FFF2-40B4-BE49-F238E27FC236}">
                <a16:creationId xmlns:a16="http://schemas.microsoft.com/office/drawing/2014/main" id="{96465B1B-B309-4C4F-92F6-9577427E6331}"/>
              </a:ext>
            </a:extLst>
          </p:cNvPr>
          <p:cNvSpPr>
            <a:spLocks noGrp="1"/>
          </p:cNvSpPr>
          <p:nvPr>
            <p:ph type="sldNum" sz="quarter" idx="12"/>
          </p:nvPr>
        </p:nvSpPr>
        <p:spPr>
          <a:xfrm>
            <a:off x="6937830"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23</a:t>
            </a:fld>
            <a:endParaRPr lang="en-US">
              <a:solidFill>
                <a:prstClr val="white"/>
              </a:solidFill>
              <a:latin typeface="Arial" panose="020B0604020202020204" pitchFamily="34" charset="0"/>
              <a:cs typeface="Arial" panose="020B0604020202020204" pitchFamily="34" charset="0"/>
            </a:endParaRPr>
          </a:p>
        </p:txBody>
      </p:sp>
      <p:pic>
        <p:nvPicPr>
          <p:cNvPr id="5" name="Picture 4" descr="A picture containing orange&#10;&#10;Description automatically generated">
            <a:extLst>
              <a:ext uri="{FF2B5EF4-FFF2-40B4-BE49-F238E27FC236}">
                <a16:creationId xmlns:a16="http://schemas.microsoft.com/office/drawing/2014/main" id="{72750720-102A-4222-84C4-DE5E5A25C05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28138" y="2286000"/>
            <a:ext cx="3253153" cy="3566803"/>
          </a:xfrm>
          <a:prstGeom prst="rect">
            <a:avLst/>
          </a:prstGeom>
        </p:spPr>
      </p:pic>
      <p:sp>
        <p:nvSpPr>
          <p:cNvPr id="6" name="TextBox 5">
            <a:extLst>
              <a:ext uri="{FF2B5EF4-FFF2-40B4-BE49-F238E27FC236}">
                <a16:creationId xmlns:a16="http://schemas.microsoft.com/office/drawing/2014/main" id="{9C3BF9EB-0A4E-4D31-8AE4-7B6C495CCE5D}"/>
              </a:ext>
            </a:extLst>
          </p:cNvPr>
          <p:cNvSpPr txBox="1"/>
          <p:nvPr/>
        </p:nvSpPr>
        <p:spPr>
          <a:xfrm>
            <a:off x="562709" y="1005197"/>
            <a:ext cx="8018581" cy="1947906"/>
          </a:xfrm>
          <a:prstGeom prst="rect">
            <a:avLst/>
          </a:prstGeom>
          <a:noFill/>
        </p:spPr>
        <p:txBody>
          <a:bodyPr wrap="square" rtlCol="0">
            <a:spAutoFit/>
          </a:bodyPr>
          <a:lstStyle/>
          <a:p>
            <a:pPr defTabSz="457200">
              <a:lnSpc>
                <a:spcPct val="107000"/>
              </a:lnSpc>
              <a:defRPr/>
            </a:pPr>
            <a:r>
              <a:rPr lang="en-US" sz="2400" dirty="0">
                <a:effectLst/>
                <a:latin typeface="Arial"/>
                <a:ea typeface="Calibri" panose="020F0502020204030204" pitchFamily="34" charset="0"/>
                <a:cs typeface="Arial"/>
              </a:rPr>
              <a:t>Veterans and caregivers who disagree, in whole or in part, with a VA decision under the PCAFC, now have additional options available to appeal or request VHA review of the decision.</a:t>
            </a:r>
          </a:p>
          <a:p>
            <a:pPr marL="342900" indent="-342900" defTabSz="457200">
              <a:lnSpc>
                <a:spcPct val="107000"/>
              </a:lnSpc>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p:txBody>
      </p:sp>
      <p:pic>
        <p:nvPicPr>
          <p:cNvPr id="10" name="Picture 4" descr="ssd-appeals-326x231---326x231.jpg">
            <a:extLst>
              <a:ext uri="{FF2B5EF4-FFF2-40B4-BE49-F238E27FC236}">
                <a16:creationId xmlns:a16="http://schemas.microsoft.com/office/drawing/2014/main" id="{8B5D1141-CE38-44CB-BEA5-6C097F0FFD76}"/>
              </a:ext>
            </a:extLst>
          </p:cNvPr>
          <p:cNvPicPr>
            <a:picLocks noChangeAspect="1"/>
          </p:cNvPicPr>
          <p:nvPr/>
        </p:nvPicPr>
        <p:blipFill>
          <a:blip r:embed="rId6"/>
          <a:stretch>
            <a:fillRect/>
          </a:stretch>
        </p:blipFill>
        <p:spPr>
          <a:xfrm>
            <a:off x="967154" y="3423082"/>
            <a:ext cx="3006969" cy="1959742"/>
          </a:xfrm>
          <a:prstGeom prst="rect">
            <a:avLst/>
          </a:prstGeom>
          <a:ln w="12700">
            <a:solidFill>
              <a:srgbClr val="4472C4"/>
            </a:solidFill>
          </a:ln>
        </p:spPr>
      </p:pic>
    </p:spTree>
    <p:custDataLst>
      <p:tags r:id="rId1"/>
    </p:custDataLst>
    <p:extLst>
      <p:ext uri="{BB962C8B-B14F-4D97-AF65-F5344CB8AC3E}">
        <p14:creationId xmlns:p14="http://schemas.microsoft.com/office/powerpoint/2010/main" val="120119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FCBD-E881-442C-8860-0B916D04AB94}"/>
              </a:ext>
            </a:extLst>
          </p:cNvPr>
          <p:cNvSpPr>
            <a:spLocks noGrp="1"/>
          </p:cNvSpPr>
          <p:nvPr>
            <p:ph type="title"/>
          </p:nvPr>
        </p:nvSpPr>
        <p:spPr>
          <a:xfrm>
            <a:off x="15658" y="-63658"/>
            <a:ext cx="9144000" cy="762000"/>
          </a:xfrm>
        </p:spPr>
        <p:txBody>
          <a:bodyPr>
            <a:normAutofit/>
          </a:bodyPr>
          <a:lstStyle/>
          <a:p>
            <a:r>
              <a:rPr lang="en-US" sz="2800" dirty="0">
                <a:latin typeface="Arial"/>
                <a:cs typeface="Arial"/>
              </a:rPr>
              <a:t>VHA Clinical Appeal Process - PCAFC</a:t>
            </a:r>
          </a:p>
        </p:txBody>
      </p:sp>
      <p:sp>
        <p:nvSpPr>
          <p:cNvPr id="4" name="Slide Number Placeholder 3">
            <a:extLst>
              <a:ext uri="{FF2B5EF4-FFF2-40B4-BE49-F238E27FC236}">
                <a16:creationId xmlns:a16="http://schemas.microsoft.com/office/drawing/2014/main" id="{96465B1B-B309-4C4F-92F6-9577427E6331}"/>
              </a:ext>
            </a:extLst>
          </p:cNvPr>
          <p:cNvSpPr>
            <a:spLocks noGrp="1"/>
          </p:cNvSpPr>
          <p:nvPr>
            <p:ph type="sldNum" sz="quarter" idx="12"/>
          </p:nvPr>
        </p:nvSpPr>
        <p:spPr>
          <a:xfrm>
            <a:off x="6937830"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24</a:t>
            </a:fld>
            <a:endParaRPr lang="en-US">
              <a:solidFill>
                <a:prstClr val="white"/>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B8B3AA-A0F5-4CF9-A2A5-B51A53A2ACFD}"/>
              </a:ext>
            </a:extLst>
          </p:cNvPr>
          <p:cNvSpPr/>
          <p:nvPr/>
        </p:nvSpPr>
        <p:spPr>
          <a:xfrm>
            <a:off x="2379784" y="1401442"/>
            <a:ext cx="8610600" cy="458780"/>
          </a:xfrm>
          <a:prstGeom prst="rect">
            <a:avLst/>
          </a:prstGeom>
        </p:spPr>
        <p:txBody>
          <a:bodyPr wrap="square">
            <a:spAutoFit/>
          </a:bodyPr>
          <a:lstStyle/>
          <a:p>
            <a:pPr defTabSz="457200">
              <a:lnSpc>
                <a:spcPct val="107000"/>
              </a:lnSpc>
              <a:defRPr/>
            </a:pPr>
            <a:r>
              <a:rPr lang="en-US" sz="24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2E91F7-647F-42F0-B097-2D099A572CA9}"/>
              </a:ext>
            </a:extLst>
          </p:cNvPr>
          <p:cNvSpPr txBox="1"/>
          <p:nvPr/>
        </p:nvSpPr>
        <p:spPr>
          <a:xfrm>
            <a:off x="4253279" y="1267219"/>
            <a:ext cx="4292845"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initiate the Veterans Health Administration (VHA) Clinical Appeal Process, the Veteran and caregiver should contact the Patient Advocate at their local VA medical facility for more information on the Clinical Review Process.</a:t>
            </a:r>
          </a:p>
          <a:p>
            <a:endParaRPr lang="en-US" sz="2400" dirty="0">
              <a:latin typeface="Arial" panose="020B0604020202020204" pitchFamily="34" charset="0"/>
              <a:cs typeface="Arial" panose="020B0604020202020204" pitchFamily="34" charset="0"/>
            </a:endParaRPr>
          </a:p>
        </p:txBody>
      </p:sp>
      <p:pic>
        <p:nvPicPr>
          <p:cNvPr id="15" name="Picture 14" descr="A picture containing indoor, toy, set&#10;&#10;Description automatically generated">
            <a:extLst>
              <a:ext uri="{FF2B5EF4-FFF2-40B4-BE49-F238E27FC236}">
                <a16:creationId xmlns:a16="http://schemas.microsoft.com/office/drawing/2014/main" id="{8429D122-250B-4D08-99C6-D5B12344D9C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5910" y="1596966"/>
            <a:ext cx="3253155" cy="2959268"/>
          </a:xfrm>
          <a:prstGeom prst="rect">
            <a:avLst/>
          </a:prstGeom>
        </p:spPr>
      </p:pic>
      <p:sp>
        <p:nvSpPr>
          <p:cNvPr id="17" name="TextBox 16">
            <a:extLst>
              <a:ext uri="{FF2B5EF4-FFF2-40B4-BE49-F238E27FC236}">
                <a16:creationId xmlns:a16="http://schemas.microsoft.com/office/drawing/2014/main" id="{7E2E8B53-E2A5-49D1-9028-2C2A8746E530}"/>
              </a:ext>
            </a:extLst>
          </p:cNvPr>
          <p:cNvSpPr txBox="1"/>
          <p:nvPr/>
        </p:nvSpPr>
        <p:spPr>
          <a:xfrm>
            <a:off x="564172" y="5299335"/>
            <a:ext cx="5413132" cy="461665"/>
          </a:xfrm>
          <a:prstGeom prst="rect">
            <a:avLst/>
          </a:prstGeom>
          <a:noFill/>
        </p:spPr>
        <p:txBody>
          <a:bodyPr wrap="square" rtlCol="0">
            <a:spAutoFit/>
          </a:bodyPr>
          <a:lstStyle/>
          <a:p>
            <a:r>
              <a:rPr lang="en-US" sz="2400" dirty="0">
                <a:solidFill>
                  <a:srgbClr val="003D6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*Find VA Locations | Veterans Affairs</a:t>
            </a:r>
            <a:endParaRPr lang="en-US" sz="2400" dirty="0">
              <a:solidFill>
                <a:srgbClr val="003D6B"/>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1821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C290-75FE-4A20-9570-7871AC83127C}"/>
              </a:ext>
            </a:extLst>
          </p:cNvPr>
          <p:cNvSpPr>
            <a:spLocks noGrp="1"/>
          </p:cNvSpPr>
          <p:nvPr>
            <p:ph type="title"/>
          </p:nvPr>
        </p:nvSpPr>
        <p:spPr/>
        <p:txBody>
          <a:bodyPr>
            <a:normAutofit/>
          </a:bodyPr>
          <a:lstStyle/>
          <a:p>
            <a:r>
              <a:rPr lang="en-US" sz="2800" dirty="0"/>
              <a:t>Additional Appeal and Review Options</a:t>
            </a:r>
          </a:p>
        </p:txBody>
      </p:sp>
      <p:sp>
        <p:nvSpPr>
          <p:cNvPr id="3" name="Slide Number Placeholder 2">
            <a:extLst>
              <a:ext uri="{FF2B5EF4-FFF2-40B4-BE49-F238E27FC236}">
                <a16:creationId xmlns:a16="http://schemas.microsoft.com/office/drawing/2014/main" id="{D79F841F-E1B9-48BE-82FC-0A4A9980C34D}"/>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a:solidFill>
                <a:prstClr val="white"/>
              </a:solidFill>
            </a:endParaRPr>
          </a:p>
        </p:txBody>
      </p:sp>
      <p:sp>
        <p:nvSpPr>
          <p:cNvPr id="8" name="TextBox 7">
            <a:extLst>
              <a:ext uri="{FF2B5EF4-FFF2-40B4-BE49-F238E27FC236}">
                <a16:creationId xmlns:a16="http://schemas.microsoft.com/office/drawing/2014/main" id="{9F2DA40C-3A70-4691-B6AA-858536970F1D}"/>
              </a:ext>
            </a:extLst>
          </p:cNvPr>
          <p:cNvSpPr txBox="1"/>
          <p:nvPr/>
        </p:nvSpPr>
        <p:spPr>
          <a:xfrm>
            <a:off x="240323" y="762000"/>
            <a:ext cx="8663354" cy="5352619"/>
          </a:xfrm>
          <a:prstGeom prst="rect">
            <a:avLst/>
          </a:prstGeom>
          <a:noFill/>
        </p:spPr>
        <p:txBody>
          <a:bodyPr wrap="square" lIns="91440" tIns="45720" rIns="91440" bIns="45720" anchor="t">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Veteran/caregiver disagree with a PCAFC </a:t>
            </a:r>
            <a:r>
              <a:rPr lang="en-US" sz="2400" u="sng" dirty="0">
                <a:latin typeface="Arial" panose="020B0604020202020204" pitchFamily="34" charset="0"/>
                <a:cs typeface="Arial" panose="020B0604020202020204" pitchFamily="34" charset="0"/>
              </a:rPr>
              <a:t>decision issued before February 19, 2019</a:t>
            </a:r>
            <a:r>
              <a:rPr lang="en-US" sz="2400" dirty="0">
                <a:latin typeface="Arial" panose="020B0604020202020204" pitchFamily="34" charset="0"/>
                <a:cs typeface="Arial" panose="020B0604020202020204" pitchFamily="34" charset="0"/>
              </a:rPr>
              <a:t>, they can now </a:t>
            </a:r>
            <a:r>
              <a:rPr lang="en-US" sz="2400" b="1" dirty="0">
                <a:latin typeface="Arial" panose="020B0604020202020204" pitchFamily="34" charset="0"/>
                <a:cs typeface="Arial" panose="020B0604020202020204" pitchFamily="34" charset="0"/>
              </a:rPr>
              <a:t>appeal to the Board. </a:t>
            </a:r>
            <a:r>
              <a:rPr lang="en-US" sz="2400" dirty="0">
                <a:latin typeface="Arial" panose="020B0604020202020204" pitchFamily="34" charset="0"/>
                <a:cs typeface="Arial" panose="020B0604020202020204" pitchFamily="34" charset="0"/>
              </a:rPr>
              <a:t>They can also seek review through the VHA Clinical Review Process.</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Veteran/caregiver disagree with a PCAFC </a:t>
            </a:r>
            <a:r>
              <a:rPr lang="en-US" sz="2400" u="sng" dirty="0">
                <a:latin typeface="Arial" panose="020B0604020202020204" pitchFamily="34" charset="0"/>
                <a:cs typeface="Arial" panose="020B0604020202020204" pitchFamily="34" charset="0"/>
              </a:rPr>
              <a:t>decision issued on or after February 19, 2019</a:t>
            </a:r>
            <a:r>
              <a:rPr lang="en-US" sz="2400" dirty="0">
                <a:latin typeface="Arial" panose="020B0604020202020204" pitchFamily="34" charset="0"/>
                <a:cs typeface="Arial" panose="020B0604020202020204" pitchFamily="34" charset="0"/>
              </a:rPr>
              <a:t>, they can utilize one of the following three options: </a:t>
            </a:r>
            <a:r>
              <a:rPr lang="en-US" sz="2400" b="1" dirty="0">
                <a:latin typeface="Arial" panose="020B0604020202020204" pitchFamily="34" charset="0"/>
                <a:cs typeface="Arial" panose="020B0604020202020204" pitchFamily="34" charset="0"/>
              </a:rPr>
              <a:t>Supplemental Claim, Higher-Level Review, or appeal to the Board</a:t>
            </a:r>
            <a:r>
              <a:rPr lang="en-US" sz="2400" dirty="0">
                <a:latin typeface="Arial" panose="020B0604020202020204" pitchFamily="34" charset="0"/>
                <a:cs typeface="Arial" panose="020B0604020202020204" pitchFamily="34" charset="0"/>
              </a:rPr>
              <a:t>. They can also seek review through the VHA Clinical Review Process.</a:t>
            </a:r>
          </a:p>
          <a:p>
            <a:pPr marR="0">
              <a:lnSpc>
                <a:spcPct val="107000"/>
              </a:lnSpc>
              <a:spcBef>
                <a:spcPts val="0"/>
              </a:spcBef>
              <a:spcAft>
                <a:spcPts val="80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Frequently Asked Questions (CSP Website):</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dirty="0">
                <a:solidFill>
                  <a:srgbClr val="003D6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Changes to Review and Appeal Options for Program of Comprehensive Assistance for Family Caregivers (PCAFC) Decisions (va.gov)</a:t>
            </a:r>
            <a:endParaRPr lang="en-US" sz="2000" dirty="0">
              <a:solidFill>
                <a:srgbClr val="003D6B"/>
              </a:solidFill>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2079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818A2F28-B6A9-434B-BA80-DCAB6B90B3D9}"/>
              </a:ext>
            </a:extLst>
          </p:cNvPr>
          <p:cNvSpPr>
            <a:spLocks noGrp="1" noChangeArrowheads="1"/>
          </p:cNvSpPr>
          <p:nvPr>
            <p:ph type="title"/>
          </p:nvPr>
        </p:nvSpPr>
        <p:spPr>
          <a:xfrm>
            <a:off x="0" y="-76200"/>
            <a:ext cx="9144000" cy="731838"/>
          </a:xfrm>
        </p:spPr>
        <p:txBody>
          <a:bodyPr/>
          <a:lstStyle/>
          <a:p>
            <a:r>
              <a:rPr lang="en-US" altLang="en-US" sz="2800"/>
              <a:t>Thank you!</a:t>
            </a:r>
          </a:p>
        </p:txBody>
      </p:sp>
      <p:sp>
        <p:nvSpPr>
          <p:cNvPr id="179204" name="Slide Number Placeholder 3">
            <a:extLst>
              <a:ext uri="{FF2B5EF4-FFF2-40B4-BE49-F238E27FC236}">
                <a16:creationId xmlns:a16="http://schemas.microsoft.com/office/drawing/2014/main" id="{2B00DC1E-77CF-4AB9-9C76-C6CC1E3F41D3}"/>
              </a:ext>
            </a:extLst>
          </p:cNvPr>
          <p:cNvSpPr>
            <a:spLocks noGrp="1" noChangeArrowheads="1"/>
          </p:cNvSpPr>
          <p:nvPr>
            <p:ph type="sldNum" sz="quarter" idx="10"/>
          </p:nvPr>
        </p:nvSpPr>
        <p:spPr bwMode="auto">
          <a:xfrm>
            <a:off x="8686800" y="6400800"/>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lang="en-US" altLang="en-US" smtClean="0"/>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pic>
        <p:nvPicPr>
          <p:cNvPr id="8" name="Content Placeholder 6">
            <a:extLst>
              <a:ext uri="{FF2B5EF4-FFF2-40B4-BE49-F238E27FC236}">
                <a16:creationId xmlns:a16="http://schemas.microsoft.com/office/drawing/2014/main" id="{49C5F25E-1ADA-4A42-B961-44C148BD5B76}"/>
              </a:ext>
            </a:extLst>
          </p:cNvPr>
          <p:cNvPicPr>
            <a:picLocks noGrp="1" noChangeAspect="1"/>
          </p:cNvPicPr>
          <p:nvPr>
            <p:ph idx="1"/>
          </p:nvPr>
        </p:nvPicPr>
        <p:blipFill>
          <a:blip r:embed="rId4"/>
          <a:stretch>
            <a:fillRect/>
          </a:stretch>
        </p:blipFill>
        <p:spPr>
          <a:xfrm>
            <a:off x="2971800" y="919493"/>
            <a:ext cx="3319463" cy="2661908"/>
          </a:xfrm>
          <a:prstGeom prst="rect">
            <a:avLst/>
          </a:prstGeom>
        </p:spPr>
      </p:pic>
      <p:sp>
        <p:nvSpPr>
          <p:cNvPr id="4" name="Rectangle 3">
            <a:extLst>
              <a:ext uri="{FF2B5EF4-FFF2-40B4-BE49-F238E27FC236}">
                <a16:creationId xmlns:a16="http://schemas.microsoft.com/office/drawing/2014/main" id="{BED4388F-C772-4126-B897-7C66C062B0CC}"/>
              </a:ext>
            </a:extLst>
          </p:cNvPr>
          <p:cNvSpPr/>
          <p:nvPr/>
        </p:nvSpPr>
        <p:spPr>
          <a:xfrm>
            <a:off x="991810" y="3833162"/>
            <a:ext cx="7263945" cy="1938992"/>
          </a:xfrm>
          <a:prstGeom prst="rect">
            <a:avLst/>
          </a:prstGeom>
        </p:spPr>
        <p:txBody>
          <a:bodyPr wrap="square" lIns="91440" tIns="45720" rIns="91440" bIns="45720" anchor="t">
            <a:spAutoFit/>
          </a:bodyPr>
          <a:lstStyle/>
          <a:p>
            <a:pPr algn="ctr"/>
            <a:r>
              <a:rPr lang="en-US" sz="2400" dirty="0">
                <a:latin typeface="Arial"/>
                <a:cs typeface="Arial"/>
              </a:rPr>
              <a:t>National Caregiver Support Line:  </a:t>
            </a:r>
            <a:endParaRPr lang="en-US" sz="2400" dirty="0">
              <a:latin typeface="Arial" panose="020B0604020202020204" pitchFamily="34" charset="0"/>
              <a:cs typeface="Arial" panose="020B0604020202020204" pitchFamily="34" charset="0"/>
            </a:endParaRPr>
          </a:p>
          <a:p>
            <a:pPr algn="ctr"/>
            <a:r>
              <a:rPr lang="en-US" sz="2400" b="1" dirty="0">
                <a:solidFill>
                  <a:srgbClr val="FF9933"/>
                </a:solidFill>
                <a:latin typeface="Arial"/>
                <a:cs typeface="Arial"/>
              </a:rPr>
              <a:t>1-855-260-3274</a:t>
            </a:r>
          </a:p>
          <a:p>
            <a:pPr algn="ctr"/>
            <a:r>
              <a:rPr lang="en-US" sz="2400" dirty="0">
                <a:latin typeface="Arial"/>
                <a:cs typeface="Arial"/>
              </a:rPr>
              <a:t>To find your local Caregiver Support Program Team, or for more information, please visit:</a:t>
            </a:r>
          </a:p>
          <a:p>
            <a:pPr algn="ctr"/>
            <a:r>
              <a:rPr lang="en-US" sz="2400" b="1" dirty="0">
                <a:solidFill>
                  <a:srgbClr val="6168B0"/>
                </a:solidFill>
                <a:latin typeface="Arial"/>
                <a:cs typeface="Arial"/>
              </a:rPr>
              <a:t>www.caregiver.va.gov</a:t>
            </a:r>
          </a:p>
        </p:txBody>
      </p:sp>
    </p:spTree>
    <p:custDataLst>
      <p:tags r:id="rId1"/>
    </p:custDataLst>
    <p:extLst>
      <p:ext uri="{BB962C8B-B14F-4D97-AF65-F5344CB8AC3E}">
        <p14:creationId xmlns:p14="http://schemas.microsoft.com/office/powerpoint/2010/main" val="327521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71D90-5875-4E16-A298-4C6734EC2D4C}"/>
              </a:ext>
            </a:extLst>
          </p:cNvPr>
          <p:cNvSpPr>
            <a:spLocks noGrp="1"/>
          </p:cNvSpPr>
          <p:nvPr>
            <p:ph type="title"/>
          </p:nvPr>
        </p:nvSpPr>
        <p:spPr/>
        <p:txBody>
          <a:bodyPr>
            <a:normAutofit/>
          </a:bodyPr>
          <a:lstStyle/>
          <a:p>
            <a:r>
              <a:rPr lang="en-US" sz="2800" dirty="0"/>
              <a:t>Where we Started, Where we are Headed…..</a:t>
            </a:r>
          </a:p>
        </p:txBody>
      </p:sp>
      <p:sp>
        <p:nvSpPr>
          <p:cNvPr id="4" name="Slide Number Placeholder 3">
            <a:extLst>
              <a:ext uri="{FF2B5EF4-FFF2-40B4-BE49-F238E27FC236}">
                <a16:creationId xmlns:a16="http://schemas.microsoft.com/office/drawing/2014/main" id="{C90F4654-A2C0-4BB4-95F8-CE2A0F7B2059}"/>
              </a:ext>
            </a:extLst>
          </p:cNvPr>
          <p:cNvSpPr>
            <a:spLocks noGrp="1"/>
          </p:cNvSpPr>
          <p:nvPr>
            <p:ph type="sldNum" sz="quarter" idx="10"/>
          </p:nvPr>
        </p:nvSpPr>
        <p:spPr>
          <a:xfrm>
            <a:off x="8686800" y="6400800"/>
            <a:ext cx="384175" cy="365125"/>
          </a:xfrm>
          <a:prstGeom prst="rect">
            <a:avLst/>
          </a:prstGeom>
        </p:spPr>
        <p:txBody>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6754085F-64F4-4DD2-9AE4-831338FF97B2}" type="slidenum">
              <a:rPr lang="en-US" altLang="en-US" smtClean="0"/>
              <a:pPr/>
              <a:t>3</a:t>
            </a:fld>
            <a:endParaRPr lang="en-US" altLang="en-US" dirty="0"/>
          </a:p>
        </p:txBody>
      </p:sp>
      <p:sp>
        <p:nvSpPr>
          <p:cNvPr id="5" name="Footer Placeholder 4">
            <a:extLst>
              <a:ext uri="{FF2B5EF4-FFF2-40B4-BE49-F238E27FC236}">
                <a16:creationId xmlns:a16="http://schemas.microsoft.com/office/drawing/2014/main" id="{699DD8D1-3383-4D24-A7C5-8DA461D7575D}"/>
              </a:ext>
            </a:extLst>
          </p:cNvPr>
          <p:cNvSpPr txBox="1">
            <a:spLocks noChangeArrowheads="1"/>
          </p:cNvSpPr>
          <p:nvPr/>
        </p:nvSpPr>
        <p:spPr bwMode="auto">
          <a:xfrm>
            <a:off x="2286000" y="6324600"/>
            <a:ext cx="41005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defTabSz="457200" rtl="0" eaLnBrk="0" fontAlgn="base" hangingPunct="0">
              <a:spcBef>
                <a:spcPct val="0"/>
              </a:spcBef>
              <a:spcAft>
                <a:spcPct val="0"/>
              </a:spcAft>
              <a:defRPr sz="12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it-IT" b="1" dirty="0"/>
              <a:t>Informational Purposes Only</a:t>
            </a:r>
            <a:endParaRPr lang="it-IT" altLang="en-US" b="1" dirty="0">
              <a:solidFill>
                <a:srgbClr val="FFFFFF"/>
              </a:solidFill>
            </a:endParaRPr>
          </a:p>
        </p:txBody>
      </p:sp>
      <p:graphicFrame>
        <p:nvGraphicFramePr>
          <p:cNvPr id="8" name="Content Placeholder 7">
            <a:extLst>
              <a:ext uri="{FF2B5EF4-FFF2-40B4-BE49-F238E27FC236}">
                <a16:creationId xmlns:a16="http://schemas.microsoft.com/office/drawing/2014/main" id="{CA072E54-2BDE-476C-A834-770CA645C327}"/>
              </a:ext>
            </a:extLst>
          </p:cNvPr>
          <p:cNvGraphicFramePr>
            <a:graphicFrameLocks noGrp="1"/>
          </p:cNvGraphicFramePr>
          <p:nvPr>
            <p:ph idx="1"/>
          </p:nvPr>
        </p:nvGraphicFramePr>
        <p:xfrm>
          <a:off x="341523" y="9144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50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A1A7-6681-40F2-9A46-74452CB0FE8A}"/>
              </a:ext>
            </a:extLst>
          </p:cNvPr>
          <p:cNvSpPr>
            <a:spLocks noGrp="1"/>
          </p:cNvSpPr>
          <p:nvPr>
            <p:ph type="title"/>
          </p:nvPr>
        </p:nvSpPr>
        <p:spPr/>
        <p:txBody>
          <a:bodyPr>
            <a:normAutofit/>
          </a:bodyPr>
          <a:lstStyle/>
          <a:p>
            <a:r>
              <a:rPr lang="en-US" sz="2800" dirty="0"/>
              <a:t>CSP Website</a:t>
            </a:r>
          </a:p>
        </p:txBody>
      </p:sp>
      <p:sp>
        <p:nvSpPr>
          <p:cNvPr id="3" name="Content Placeholder 2">
            <a:extLst>
              <a:ext uri="{FF2B5EF4-FFF2-40B4-BE49-F238E27FC236}">
                <a16:creationId xmlns:a16="http://schemas.microsoft.com/office/drawing/2014/main" id="{ADF4B6AA-4189-456B-8BE2-1A089AD5C137}"/>
              </a:ext>
            </a:extLst>
          </p:cNvPr>
          <p:cNvSpPr>
            <a:spLocks noGrp="1"/>
          </p:cNvSpPr>
          <p:nvPr>
            <p:ph idx="1"/>
          </p:nvPr>
        </p:nvSpPr>
        <p:spPr>
          <a:xfrm>
            <a:off x="152400" y="1090292"/>
            <a:ext cx="7924800" cy="2290466"/>
          </a:xfrm>
        </p:spPr>
        <p:txBody>
          <a:bodyPr>
            <a:normAutofit lnSpcReduction="10000"/>
          </a:bodyPr>
          <a:lstStyle/>
          <a:p>
            <a:pPr marL="434340" indent="-342900" algn="l">
              <a:buClr>
                <a:schemeClr val="tx1"/>
              </a:buClr>
              <a:buFont typeface="Arial" panose="020B0604020202020204" pitchFamily="34" charset="0"/>
              <a:buChar char="•"/>
            </a:pPr>
            <a:r>
              <a:rPr lang="en-US" sz="2200"/>
              <a:t>Program information</a:t>
            </a:r>
          </a:p>
          <a:p>
            <a:pPr marL="434340" indent="-342900" algn="l">
              <a:buClr>
                <a:schemeClr val="tx1"/>
              </a:buClr>
              <a:buFont typeface="Arial" panose="020B0604020202020204" pitchFamily="34" charset="0"/>
              <a:buChar char="•"/>
            </a:pPr>
            <a:r>
              <a:rPr lang="en-US" sz="2200"/>
              <a:t>Zip code based interactive CSP Team/Coordinator locator</a:t>
            </a:r>
          </a:p>
          <a:p>
            <a:pPr marL="434340" indent="-342900" algn="l">
              <a:buClr>
                <a:schemeClr val="tx1"/>
              </a:buClr>
              <a:buFont typeface="Arial" panose="020B0604020202020204" pitchFamily="34" charset="0"/>
              <a:buChar char="•"/>
            </a:pPr>
            <a:r>
              <a:rPr lang="en-US" sz="2200"/>
              <a:t>Contact info for Caregiver Support Line (CSL)</a:t>
            </a:r>
          </a:p>
          <a:p>
            <a:pPr marL="434340" indent="-342900" algn="l">
              <a:buClr>
                <a:schemeClr val="tx1"/>
              </a:buClr>
              <a:buFont typeface="Arial" panose="020B0604020202020204" pitchFamily="34" charset="0"/>
              <a:buChar char="•"/>
            </a:pPr>
            <a:r>
              <a:rPr lang="en-US" sz="2200">
                <a:latin typeface="Arial"/>
                <a:cs typeface="Arial"/>
              </a:rPr>
              <a:t>Resources for Caregiver (Tips and Tools, Resources by Topics, Self-Care)</a:t>
            </a:r>
          </a:p>
          <a:p>
            <a:pPr marL="434340" indent="-342900" algn="l">
              <a:buClr>
                <a:schemeClr val="tx1"/>
              </a:buClr>
              <a:buFont typeface="Arial" panose="020B0604020202020204" pitchFamily="34" charset="0"/>
              <a:buChar char="•"/>
            </a:pPr>
            <a:r>
              <a:rPr lang="en-US" sz="2200"/>
              <a:t>PCAFC online application link</a:t>
            </a:r>
          </a:p>
          <a:p>
            <a:endParaRPr lang="en-US"/>
          </a:p>
        </p:txBody>
      </p:sp>
      <p:sp>
        <p:nvSpPr>
          <p:cNvPr id="4" name="Slide Number Placeholder 3">
            <a:extLst>
              <a:ext uri="{FF2B5EF4-FFF2-40B4-BE49-F238E27FC236}">
                <a16:creationId xmlns:a16="http://schemas.microsoft.com/office/drawing/2014/main" id="{ABE1AD76-4844-4F92-97D9-21061E54421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DA2C8584-8A2E-4F8C-B74D-C93FC6CD5617}"/>
              </a:ext>
            </a:extLst>
          </p:cNvPr>
          <p:cNvSpPr txBox="1"/>
          <p:nvPr/>
        </p:nvSpPr>
        <p:spPr>
          <a:xfrm>
            <a:off x="-228600" y="4434562"/>
            <a:ext cx="3803795" cy="461665"/>
          </a:xfrm>
          <a:prstGeom prst="rect">
            <a:avLst/>
          </a:prstGeom>
          <a:noFill/>
        </p:spPr>
        <p:txBody>
          <a:bodyPr wrap="square" lIns="91440" tIns="45720" rIns="91440" bIns="45720" rtlCol="0" anchor="t">
            <a:spAutoFit/>
          </a:bodyPr>
          <a:lstStyle/>
          <a:p>
            <a:pPr algn="ctr"/>
            <a:r>
              <a:rPr lang="en-US" sz="2400" b="1">
                <a:latin typeface="Arial"/>
                <a:cs typeface="Arial"/>
              </a:rPr>
              <a:t>www.caregiver.va.gov</a:t>
            </a:r>
          </a:p>
        </p:txBody>
      </p:sp>
      <p:pic>
        <p:nvPicPr>
          <p:cNvPr id="11" name="Picture 10">
            <a:extLst>
              <a:ext uri="{FF2B5EF4-FFF2-40B4-BE49-F238E27FC236}">
                <a16:creationId xmlns:a16="http://schemas.microsoft.com/office/drawing/2014/main" id="{66B94E19-9AD9-4490-9A5B-7CC0C95AB129}"/>
              </a:ext>
            </a:extLst>
          </p:cNvPr>
          <p:cNvPicPr>
            <a:picLocks noChangeAspect="1"/>
          </p:cNvPicPr>
          <p:nvPr/>
        </p:nvPicPr>
        <p:blipFill>
          <a:blip r:embed="rId4"/>
          <a:stretch>
            <a:fillRect/>
          </a:stretch>
        </p:blipFill>
        <p:spPr>
          <a:xfrm>
            <a:off x="3575195" y="3380758"/>
            <a:ext cx="5139928" cy="2624528"/>
          </a:xfrm>
          <a:prstGeom prst="rect">
            <a:avLst/>
          </a:prstGeom>
        </p:spPr>
      </p:pic>
    </p:spTree>
    <p:custDataLst>
      <p:tags r:id="rId1"/>
    </p:custDataLst>
    <p:extLst>
      <p:ext uri="{BB962C8B-B14F-4D97-AF65-F5344CB8AC3E}">
        <p14:creationId xmlns:p14="http://schemas.microsoft.com/office/powerpoint/2010/main" val="297102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D196-A468-46E9-A7A0-4554D189761A}"/>
              </a:ext>
            </a:extLst>
          </p:cNvPr>
          <p:cNvSpPr>
            <a:spLocks noGrp="1"/>
          </p:cNvSpPr>
          <p:nvPr>
            <p:ph type="title"/>
          </p:nvPr>
        </p:nvSpPr>
        <p:spPr>
          <a:xfrm>
            <a:off x="2875" y="-76200"/>
            <a:ext cx="9144000" cy="762000"/>
          </a:xfrm>
        </p:spPr>
        <p:txBody>
          <a:bodyPr>
            <a:normAutofit/>
          </a:bodyPr>
          <a:lstStyle/>
          <a:p>
            <a:r>
              <a:rPr lang="en-US" sz="2800" dirty="0"/>
              <a:t>Caregiver Support Line (CSL)</a:t>
            </a:r>
          </a:p>
        </p:txBody>
      </p:sp>
      <p:sp>
        <p:nvSpPr>
          <p:cNvPr id="3" name="Content Placeholder 2">
            <a:extLst>
              <a:ext uri="{FF2B5EF4-FFF2-40B4-BE49-F238E27FC236}">
                <a16:creationId xmlns:a16="http://schemas.microsoft.com/office/drawing/2014/main" id="{6358A398-1C22-48EB-9B07-2252D7FE6F7A}"/>
              </a:ext>
            </a:extLst>
          </p:cNvPr>
          <p:cNvSpPr>
            <a:spLocks noGrp="1"/>
          </p:cNvSpPr>
          <p:nvPr>
            <p:ph idx="1"/>
          </p:nvPr>
        </p:nvSpPr>
        <p:spPr>
          <a:xfrm>
            <a:off x="0" y="685800"/>
            <a:ext cx="6172200" cy="5105400"/>
          </a:xfrm>
        </p:spPr>
        <p:txBody>
          <a:bodyPr>
            <a:normAutofit fontScale="62500" lnSpcReduction="20000"/>
          </a:bodyPr>
          <a:lstStyle/>
          <a:p>
            <a:pPr marL="914400" lvl="2" indent="0" defTabSz="914400" fontAlgn="auto">
              <a:lnSpc>
                <a:spcPct val="90000"/>
              </a:lnSpc>
              <a:spcBef>
                <a:spcPts val="500"/>
              </a:spcBef>
              <a:spcAft>
                <a:spcPts val="0"/>
              </a:spcAft>
              <a:buNone/>
            </a:pPr>
            <a:endParaRPr lang="en-US" sz="2000" dirty="0">
              <a:solidFill>
                <a:prstClr val="black"/>
              </a:solidFill>
              <a:latin typeface="Arial" panose="020B0604020202020204" pitchFamily="34" charset="0"/>
              <a:ea typeface="+mn-ea"/>
              <a:cs typeface="Arial" panose="020B0604020202020204" pitchFamily="34" charset="0"/>
            </a:endParaRPr>
          </a:p>
          <a:p>
            <a:pPr marL="114300" indent="0" defTabSz="914400">
              <a:lnSpc>
                <a:spcPct val="120000"/>
              </a:lnSpc>
              <a:spcBef>
                <a:spcPts val="500"/>
              </a:spcBef>
              <a:buNone/>
            </a:pPr>
            <a:r>
              <a:rPr lang="en-US" sz="3200" dirty="0"/>
              <a:t>The VA CSL responds  to calls from caregivers, Veterans and community agencies seeking information about VA caregiver services.</a:t>
            </a:r>
          </a:p>
          <a:p>
            <a:pPr marL="114300" indent="0" defTabSz="914400">
              <a:lnSpc>
                <a:spcPct val="120000"/>
              </a:lnSpc>
              <a:spcBef>
                <a:spcPts val="500"/>
              </a:spcBef>
              <a:buNone/>
            </a:pPr>
            <a:endParaRPr lang="en-US" sz="3200" dirty="0">
              <a:solidFill>
                <a:prstClr val="black"/>
              </a:solidFill>
            </a:endParaRPr>
          </a:p>
          <a:p>
            <a:pPr marL="571500" indent="-457200" defTabSz="914400">
              <a:lnSpc>
                <a:spcPct val="120000"/>
              </a:lnSpc>
              <a:spcBef>
                <a:spcPts val="500"/>
              </a:spcBef>
              <a:buFont typeface="Arial" panose="020B0604020202020204" pitchFamily="34" charset="0"/>
              <a:buChar char="•"/>
            </a:pPr>
            <a:r>
              <a:rPr lang="en-US" sz="3200" dirty="0">
                <a:solidFill>
                  <a:prstClr val="black"/>
                </a:solidFill>
              </a:rPr>
              <a:t>Monday - Friday 8:00AM - 10:00PM (ET) and Saturday 8:00AM - 5:00PM (ET)</a:t>
            </a:r>
          </a:p>
          <a:p>
            <a:pPr marL="571500" indent="-457200" defTabSz="914400">
              <a:lnSpc>
                <a:spcPct val="120000"/>
              </a:lnSpc>
              <a:spcBef>
                <a:spcPts val="500"/>
              </a:spcBef>
              <a:buFont typeface="Arial" panose="020B0604020202020204" pitchFamily="34" charset="0"/>
              <a:buChar char="•"/>
            </a:pPr>
            <a:r>
              <a:rPr lang="en-US" sz="3200" dirty="0">
                <a:solidFill>
                  <a:prstClr val="black"/>
                </a:solidFill>
              </a:rPr>
              <a:t>Staffed by VA professional staff</a:t>
            </a:r>
          </a:p>
          <a:p>
            <a:pPr marL="571500" indent="-457200" defTabSz="914400">
              <a:lnSpc>
                <a:spcPct val="120000"/>
              </a:lnSpc>
              <a:spcBef>
                <a:spcPts val="500"/>
              </a:spcBef>
              <a:buFont typeface="Arial" panose="020B0604020202020204" pitchFamily="34" charset="0"/>
              <a:buChar char="•"/>
            </a:pPr>
            <a:r>
              <a:rPr lang="en-US" sz="3200" dirty="0">
                <a:solidFill>
                  <a:prstClr val="black"/>
                </a:solidFill>
              </a:rPr>
              <a:t>Links callers to their local Caregiver Support Team</a:t>
            </a:r>
          </a:p>
          <a:p>
            <a:pPr marL="571500" indent="-457200" defTabSz="914400">
              <a:lnSpc>
                <a:spcPct val="120000"/>
              </a:lnSpc>
              <a:spcBef>
                <a:spcPts val="500"/>
              </a:spcBef>
              <a:buFont typeface="Arial" panose="020B0604020202020204" pitchFamily="34" charset="0"/>
              <a:buChar char="•"/>
            </a:pPr>
            <a:r>
              <a:rPr lang="en-US" sz="3200" dirty="0">
                <a:solidFill>
                  <a:prstClr val="black"/>
                </a:solidFill>
              </a:rPr>
              <a:t>Provides information about assistance through the VA</a:t>
            </a:r>
          </a:p>
          <a:p>
            <a:pPr marL="571500" indent="-457200" defTabSz="914400">
              <a:lnSpc>
                <a:spcPct val="120000"/>
              </a:lnSpc>
              <a:spcBef>
                <a:spcPts val="500"/>
              </a:spcBef>
              <a:buFont typeface="Arial" panose="020B0604020202020204" pitchFamily="34" charset="0"/>
              <a:buChar char="•"/>
            </a:pPr>
            <a:r>
              <a:rPr lang="en-US" sz="3200" dirty="0">
                <a:solidFill>
                  <a:prstClr val="black"/>
                </a:solidFill>
              </a:rPr>
              <a:t>Offers supportive counseling when needed</a:t>
            </a:r>
          </a:p>
          <a:p>
            <a:pPr marL="914400" lvl="2" indent="0" defTabSz="914400" fontAlgn="auto">
              <a:lnSpc>
                <a:spcPct val="90000"/>
              </a:lnSpc>
              <a:spcBef>
                <a:spcPts val="500"/>
              </a:spcBef>
              <a:spcAft>
                <a:spcPts val="0"/>
              </a:spcAft>
              <a:buNone/>
            </a:pPr>
            <a:endParaRPr lang="en-US" sz="2000" dirty="0">
              <a:solidFill>
                <a:prstClr val="black"/>
              </a:solidFill>
              <a:latin typeface="Arial" panose="020B0604020202020204" pitchFamily="34" charset="0"/>
              <a:cs typeface="Arial" panose="020B0604020202020204" pitchFamily="34" charset="0"/>
            </a:endParaRPr>
          </a:p>
          <a:p>
            <a:pPr marL="0" indent="0" algn="ctr">
              <a:buNone/>
            </a:pPr>
            <a:r>
              <a:rPr lang="en-US" sz="3800" b="1" dirty="0">
                <a:solidFill>
                  <a:srgbClr val="7030A0"/>
                </a:solidFill>
                <a:latin typeface="Arial"/>
                <a:cs typeface="Arial"/>
              </a:rPr>
              <a:t>1-855-260-3274</a:t>
            </a:r>
          </a:p>
          <a:p>
            <a:pPr marL="0" indent="0">
              <a:buNone/>
            </a:pPr>
            <a:endParaRPr lang="en-US" sz="2000" dirty="0">
              <a:latin typeface="Arial" panose="020B0604020202020204" pitchFamily="34" charset="0"/>
              <a:cs typeface="Arial" panose="020B0604020202020204" pitchFamily="34" charset="0"/>
            </a:endParaRPr>
          </a:p>
        </p:txBody>
      </p:sp>
      <p:pic>
        <p:nvPicPr>
          <p:cNvPr id="8" name="Content Placeholder 26">
            <a:extLst>
              <a:ext uri="{FF2B5EF4-FFF2-40B4-BE49-F238E27FC236}">
                <a16:creationId xmlns:a16="http://schemas.microsoft.com/office/drawing/2014/main" id="{D62A6E78-420E-4E82-91BC-364E35DEB939}"/>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145696" y="1632124"/>
            <a:ext cx="2743200" cy="3212752"/>
          </a:xfrm>
        </p:spPr>
      </p:pic>
      <p:sp>
        <p:nvSpPr>
          <p:cNvPr id="4" name="Slide Number Placeholder 3">
            <a:extLst>
              <a:ext uri="{FF2B5EF4-FFF2-40B4-BE49-F238E27FC236}">
                <a16:creationId xmlns:a16="http://schemas.microsoft.com/office/drawing/2014/main" id="{E5B77758-8559-42BA-A832-546C8075D8C5}"/>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spTree>
    <p:custDataLst>
      <p:tags r:id="rId1"/>
    </p:custDataLst>
    <p:extLst>
      <p:ext uri="{BB962C8B-B14F-4D97-AF65-F5344CB8AC3E}">
        <p14:creationId xmlns:p14="http://schemas.microsoft.com/office/powerpoint/2010/main" val="51379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p:txBody>
          <a:bodyPr>
            <a:normAutofit/>
          </a:bodyPr>
          <a:lstStyle/>
          <a:p>
            <a:r>
              <a:rPr lang="en-US" sz="2800"/>
              <a:t>Program of General Caregiver Support Services </a:t>
            </a:r>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lang="en-US" altLang="en-US" smtClean="0"/>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Content Placeholder 1">
            <a:extLst>
              <a:ext uri="{FF2B5EF4-FFF2-40B4-BE49-F238E27FC236}">
                <a16:creationId xmlns:a16="http://schemas.microsoft.com/office/drawing/2014/main" id="{2EDF1525-193C-4AD8-98DB-E42F8FB90F5D}"/>
              </a:ext>
            </a:extLst>
          </p:cNvPr>
          <p:cNvSpPr>
            <a:spLocks noGrp="1"/>
          </p:cNvSpPr>
          <p:nvPr>
            <p:ph idx="1"/>
          </p:nvPr>
        </p:nvSpPr>
        <p:spPr>
          <a:xfrm>
            <a:off x="457200" y="979028"/>
            <a:ext cx="8436927" cy="4918536"/>
          </a:xfrm>
        </p:spPr>
        <p:txBody>
          <a:bodyPr vert="horz" lIns="91440" tIns="45720" rIns="91440" bIns="45720" rtlCol="0" anchor="t">
            <a:normAutofit lnSpcReduction="10000"/>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r>
              <a:rPr lang="en-US" sz="2200" b="1" dirty="0">
                <a:latin typeface="Arial"/>
                <a:cs typeface="Arial"/>
              </a:rPr>
              <a:t>Program of General Caregiver Support Services (PGCSS) Mission: </a:t>
            </a:r>
            <a:endParaRPr lang="en-US" sz="2200" b="1" dirty="0">
              <a:latin typeface="Arial" panose="020B0604020202020204" pitchFamily="34" charset="0"/>
              <a:cs typeface="Arial" panose="020B0604020202020204" pitchFamily="34" charset="0"/>
            </a:endParaRPr>
          </a:p>
          <a:p>
            <a:pPr marL="0" indent="0" algn="ctr">
              <a:buNone/>
            </a:pPr>
            <a:endParaRPr lang="en-US" sz="1800" b="1" dirty="0">
              <a:latin typeface="Arial"/>
              <a:cs typeface="Arial"/>
            </a:endParaRPr>
          </a:p>
          <a:p>
            <a:pPr marL="0" indent="0" algn="ctr">
              <a:buNone/>
            </a:pPr>
            <a:r>
              <a:rPr lang="en-US" i="1" dirty="0">
                <a:latin typeface="Arial"/>
                <a:cs typeface="Arial"/>
              </a:rPr>
              <a:t>To serve caregivers with respect and service excellence through a wide range of support, education and tools that empower them to care for themselves and the Veteran</a:t>
            </a:r>
            <a:endParaRPr lang="en-US" dirty="0">
              <a:latin typeface="Arial"/>
              <a:cs typeface="Arial"/>
            </a:endParaRPr>
          </a:p>
          <a:p>
            <a:endParaRPr lang="en-US" dirty="0"/>
          </a:p>
        </p:txBody>
      </p:sp>
      <p:pic>
        <p:nvPicPr>
          <p:cNvPr id="7" name="Picture 2" descr="U:\ProgramFlyers&amp;Logo\VA_Caregiver_mark-4c.png">
            <a:extLst>
              <a:ext uri="{FF2B5EF4-FFF2-40B4-BE49-F238E27FC236}">
                <a16:creationId xmlns:a16="http://schemas.microsoft.com/office/drawing/2014/main" id="{F79F52DC-703F-4B82-86B1-AB3BE7700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79028"/>
            <a:ext cx="2819400" cy="2464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670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68C0A-EB16-4F71-BF80-5EB6FEB8D73C}"/>
              </a:ext>
            </a:extLst>
          </p:cNvPr>
          <p:cNvSpPr>
            <a:spLocks noGrp="1"/>
          </p:cNvSpPr>
          <p:nvPr>
            <p:ph idx="1"/>
          </p:nvPr>
        </p:nvSpPr>
        <p:spPr>
          <a:xfrm>
            <a:off x="264559" y="958355"/>
            <a:ext cx="8614881" cy="5253808"/>
          </a:xfrm>
        </p:spPr>
        <p:txBody>
          <a:bodyPr vert="horz" lIns="91440" tIns="45720" rIns="91440" bIns="45720" rtlCol="0" anchor="t">
            <a:normAutofit/>
          </a:bodyPr>
          <a:lstStyle/>
          <a:p>
            <a:pPr marL="0" lvl="1" indent="0" defTabSz="914400">
              <a:spcBef>
                <a:spcPts val="0"/>
              </a:spcBef>
              <a:buNone/>
            </a:pPr>
            <a:r>
              <a:rPr lang="en-US" sz="2000" b="1" dirty="0">
                <a:solidFill>
                  <a:srgbClr val="000000"/>
                </a:solidFill>
                <a:latin typeface="Arial"/>
                <a:cs typeface="Arial"/>
              </a:rPr>
              <a:t> Caregivers who participate in PGCSS are called General Caregivers</a:t>
            </a:r>
            <a:r>
              <a:rPr lang="en-US" b="1" dirty="0">
                <a:solidFill>
                  <a:srgbClr val="000000"/>
                </a:solidFill>
                <a:latin typeface="Arial"/>
                <a:cs typeface="Arial"/>
              </a:rPr>
              <a:t>.</a:t>
            </a:r>
            <a:endParaRPr lang="en-US" dirty="0"/>
          </a:p>
          <a:p>
            <a:pPr marL="457200" lvl="1" indent="0" defTabSz="914400" eaLnBrk="1" fontAlgn="auto" hangingPunct="1">
              <a:spcBef>
                <a:spcPts val="0"/>
              </a:spcBef>
              <a:spcAft>
                <a:spcPts val="0"/>
              </a:spcAft>
              <a:buNone/>
            </a:pPr>
            <a:endParaRPr lang="en-US" sz="1900" dirty="0">
              <a:solidFill>
                <a:srgbClr val="000000"/>
              </a:solidFill>
              <a:latin typeface="Arial" panose="020B0604020202020204" pitchFamily="34" charset="0"/>
              <a:cs typeface="Arial" panose="020B0604020202020204" pitchFamily="34" charset="0"/>
            </a:endParaRPr>
          </a:p>
          <a:p>
            <a:r>
              <a:rPr lang="en-US" dirty="0">
                <a:latin typeface="Arial"/>
                <a:cs typeface="Arial"/>
              </a:rPr>
              <a:t>A General Caregiver is a person who provides personal care services to a Veteran enrolled in VA health care who:</a:t>
            </a:r>
          </a:p>
          <a:p>
            <a:endParaRPr lang="en-US" dirty="0"/>
          </a:p>
          <a:p>
            <a:pPr lvl="1">
              <a:buFont typeface="Courier New" panose="02070309020205020404" pitchFamily="49" charset="0"/>
              <a:buChar char="o"/>
            </a:pPr>
            <a:r>
              <a:rPr lang="en-US" sz="2000" dirty="0">
                <a:latin typeface="Arial"/>
                <a:cs typeface="Arial"/>
              </a:rPr>
              <a:t>Needs assistance with one or more activities of daily living; Or</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dirty="0">
                <a:latin typeface="Arial"/>
                <a:cs typeface="Arial"/>
              </a:rPr>
              <a:t>Needs supervision or protection based on symptoms or residuals of neurological care or other impairment or injury.</a:t>
            </a:r>
          </a:p>
          <a:p>
            <a:pPr lvl="1"/>
            <a:endParaRPr lang="en-US" sz="2000" dirty="0"/>
          </a:p>
          <a:p>
            <a:r>
              <a:rPr lang="en-US" dirty="0">
                <a:latin typeface="Arial"/>
                <a:cs typeface="Arial"/>
              </a:rPr>
              <a:t>General Caregivers do not need to be a relative or live with the Veteran.</a:t>
            </a:r>
          </a:p>
          <a:p>
            <a:endParaRPr lang="en-US" dirty="0"/>
          </a:p>
        </p:txBody>
      </p:sp>
      <p:sp>
        <p:nvSpPr>
          <p:cNvPr id="3" name="Title 2">
            <a:extLst>
              <a:ext uri="{FF2B5EF4-FFF2-40B4-BE49-F238E27FC236}">
                <a16:creationId xmlns:a16="http://schemas.microsoft.com/office/drawing/2014/main" id="{710592DC-5279-44F1-9D79-2B142BDE9773}"/>
              </a:ext>
            </a:extLst>
          </p:cNvPr>
          <p:cNvSpPr>
            <a:spLocks noGrp="1"/>
          </p:cNvSpPr>
          <p:nvPr>
            <p:ph type="title"/>
          </p:nvPr>
        </p:nvSpPr>
        <p:spPr/>
        <p:txBody>
          <a:bodyPr>
            <a:normAutofit/>
          </a:bodyPr>
          <a:lstStyle/>
          <a:p>
            <a:r>
              <a:rPr lang="en-US" sz="2800"/>
              <a:t>General Caregiver Definition </a:t>
            </a:r>
          </a:p>
        </p:txBody>
      </p:sp>
      <p:sp>
        <p:nvSpPr>
          <p:cNvPr id="4" name="Slide Number Placeholder 3">
            <a:extLst>
              <a:ext uri="{FF2B5EF4-FFF2-40B4-BE49-F238E27FC236}">
                <a16:creationId xmlns:a16="http://schemas.microsoft.com/office/drawing/2014/main" id="{D011FB5A-8374-4DB6-A0B8-C4C431990EED}"/>
              </a:ext>
            </a:extLst>
          </p:cNvPr>
          <p:cNvSpPr>
            <a:spLocks noGrp="1"/>
          </p:cNvSpPr>
          <p:nvPr>
            <p:ph type="sldNum" sz="quarter" idx="10"/>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lang="en-US" altLang="en-US" smtClean="0"/>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6" name="Picture 6">
            <a:extLst>
              <a:ext uri="{FF2B5EF4-FFF2-40B4-BE49-F238E27FC236}">
                <a16:creationId xmlns:a16="http://schemas.microsoft.com/office/drawing/2014/main" id="{AB27C906-1F61-4B8C-A38C-117FC8DC7022}"/>
              </a:ext>
            </a:extLst>
          </p:cNvPr>
          <p:cNvPicPr>
            <a:picLocks noChangeAspect="1"/>
          </p:cNvPicPr>
          <p:nvPr/>
        </p:nvPicPr>
        <p:blipFill>
          <a:blip r:embed="rId4"/>
          <a:stretch>
            <a:fillRect/>
          </a:stretch>
        </p:blipFill>
        <p:spPr>
          <a:xfrm>
            <a:off x="2352136" y="4918913"/>
            <a:ext cx="4238444" cy="973948"/>
          </a:xfrm>
          <a:prstGeom prst="rect">
            <a:avLst/>
          </a:prstGeom>
        </p:spPr>
      </p:pic>
    </p:spTree>
    <p:custDataLst>
      <p:tags r:id="rId1"/>
    </p:custDataLst>
    <p:extLst>
      <p:ext uri="{BB962C8B-B14F-4D97-AF65-F5344CB8AC3E}">
        <p14:creationId xmlns:p14="http://schemas.microsoft.com/office/powerpoint/2010/main" val="248028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9EA20-DE3C-4BD2-A2D3-C5667B34129B}"/>
              </a:ext>
            </a:extLst>
          </p:cNvPr>
          <p:cNvSpPr>
            <a:spLocks noGrp="1"/>
          </p:cNvSpPr>
          <p:nvPr>
            <p:ph type="title"/>
          </p:nvPr>
        </p:nvSpPr>
        <p:spPr/>
        <p:txBody>
          <a:bodyPr>
            <a:normAutofit/>
          </a:bodyPr>
          <a:lstStyle/>
          <a:p>
            <a:r>
              <a:rPr lang="en-US" sz="2800"/>
              <a:t>PGCSS Four Core Elements</a:t>
            </a:r>
          </a:p>
        </p:txBody>
      </p:sp>
      <p:sp>
        <p:nvSpPr>
          <p:cNvPr id="4" name="Content Placeholder 3">
            <a:extLst>
              <a:ext uri="{FF2B5EF4-FFF2-40B4-BE49-F238E27FC236}">
                <a16:creationId xmlns:a16="http://schemas.microsoft.com/office/drawing/2014/main" id="{4B32B5EB-AD6C-4638-8EA2-6A91FD9C5BE0}"/>
              </a:ext>
            </a:extLst>
          </p:cNvPr>
          <p:cNvSpPr>
            <a:spLocks noGrp="1"/>
          </p:cNvSpPr>
          <p:nvPr>
            <p:ph idx="1"/>
          </p:nvPr>
        </p:nvSpPr>
        <p:spPr>
          <a:xfrm>
            <a:off x="0" y="838201"/>
            <a:ext cx="9144000" cy="5288054"/>
          </a:xfrm>
        </p:spPr>
        <p:txBody>
          <a:bodyPr/>
          <a:lstStyle/>
          <a:p>
            <a:pPr lvl="1" indent="0">
              <a:buNone/>
            </a:pPr>
            <a:endParaRPr lang="en-US"/>
          </a:p>
          <a:p>
            <a:pPr marL="804672" lvl="1" indent="-457200">
              <a:buAutoNum type="arabicPeriod"/>
            </a:pPr>
            <a:endParaRPr lang="en-US"/>
          </a:p>
          <a:p>
            <a:pPr marL="804672" lvl="1" indent="-457200">
              <a:buAutoNum type="arabicPeriod"/>
            </a:pPr>
            <a:endParaRPr lang="en-US"/>
          </a:p>
        </p:txBody>
      </p:sp>
      <p:graphicFrame>
        <p:nvGraphicFramePr>
          <p:cNvPr id="13" name="Diagram 12">
            <a:extLst>
              <a:ext uri="{FF2B5EF4-FFF2-40B4-BE49-F238E27FC236}">
                <a16:creationId xmlns:a16="http://schemas.microsoft.com/office/drawing/2014/main" id="{B5C20CCA-B922-46A9-95C8-F621EB904EDD}"/>
              </a:ext>
            </a:extLst>
          </p:cNvPr>
          <p:cNvGraphicFramePr/>
          <p:nvPr/>
        </p:nvGraphicFramePr>
        <p:xfrm>
          <a:off x="0" y="800676"/>
          <a:ext cx="9144000" cy="5317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1">
            <a:extLst>
              <a:ext uri="{FF2B5EF4-FFF2-40B4-BE49-F238E27FC236}">
                <a16:creationId xmlns:a16="http://schemas.microsoft.com/office/drawing/2014/main" id="{E5961274-BC80-4197-BCB1-82DC0B798AB7}"/>
              </a:ext>
            </a:extLst>
          </p:cNvPr>
          <p:cNvSpPr txBox="1">
            <a:spLocks/>
          </p:cNvSpPr>
          <p:nvPr/>
        </p:nvSpPr>
        <p:spPr>
          <a:xfrm>
            <a:off x="2189958" y="6356441"/>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it-IT" sz="1200" dirty="0">
                <a:solidFill>
                  <a:schemeClr val="bg1"/>
                </a:solidFill>
                <a:latin typeface="Arial" panose="020B0604020202020204" pitchFamily="34" charset="0"/>
                <a:cs typeface="Arial" panose="020B0604020202020204" pitchFamily="34" charset="0"/>
              </a:rPr>
              <a:t>Informational Purposes Only</a:t>
            </a:r>
          </a:p>
        </p:txBody>
      </p:sp>
      <p:sp>
        <p:nvSpPr>
          <p:cNvPr id="2" name="Slide Number Placeholder 1">
            <a:extLst>
              <a:ext uri="{FF2B5EF4-FFF2-40B4-BE49-F238E27FC236}">
                <a16:creationId xmlns:a16="http://schemas.microsoft.com/office/drawing/2014/main" id="{B6101B38-4EE6-4CCA-9229-3567D5449BA3}"/>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Tree>
    <p:custDataLst>
      <p:tags r:id="rId1"/>
    </p:custDataLst>
    <p:extLst>
      <p:ext uri="{BB962C8B-B14F-4D97-AF65-F5344CB8AC3E}">
        <p14:creationId xmlns:p14="http://schemas.microsoft.com/office/powerpoint/2010/main" val="242901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53C45-0809-4967-ADAF-7134AECD1AD6}"/>
              </a:ext>
            </a:extLst>
          </p:cNvPr>
          <p:cNvSpPr>
            <a:spLocks noGrp="1"/>
          </p:cNvSpPr>
          <p:nvPr>
            <p:ph type="title"/>
          </p:nvPr>
        </p:nvSpPr>
        <p:spPr>
          <a:xfrm>
            <a:off x="-36443" y="0"/>
            <a:ext cx="9144000" cy="762000"/>
          </a:xfrm>
        </p:spPr>
        <p:txBody>
          <a:bodyPr>
            <a:normAutofit/>
          </a:bodyPr>
          <a:lstStyle/>
          <a:p>
            <a:r>
              <a:rPr lang="en-US" sz="2800"/>
              <a:t>Education and Support </a:t>
            </a:r>
          </a:p>
        </p:txBody>
      </p:sp>
      <p:sp>
        <p:nvSpPr>
          <p:cNvPr id="4" name="Slide Number Placeholder 3">
            <a:extLst>
              <a:ext uri="{FF2B5EF4-FFF2-40B4-BE49-F238E27FC236}">
                <a16:creationId xmlns:a16="http://schemas.microsoft.com/office/drawing/2014/main" id="{C98AF029-1C54-47BB-A52D-A33534561432}"/>
              </a:ext>
            </a:extLst>
          </p:cNvPr>
          <p:cNvSpPr>
            <a:spLocks noGrp="1"/>
          </p:cNvSpPr>
          <p:nvPr>
            <p:ph type="sldNum" sz="quarter" idx="10"/>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Content Placeholder 2">
            <a:extLst>
              <a:ext uri="{FF2B5EF4-FFF2-40B4-BE49-F238E27FC236}">
                <a16:creationId xmlns:a16="http://schemas.microsoft.com/office/drawing/2014/main" id="{250736FE-1A67-4CE3-8336-CD880C6E85CD}"/>
              </a:ext>
            </a:extLst>
          </p:cNvPr>
          <p:cNvSpPr>
            <a:spLocks noGrp="1"/>
          </p:cNvSpPr>
          <p:nvPr>
            <p:ph idx="1"/>
          </p:nvPr>
        </p:nvSpPr>
        <p:spPr>
          <a:xfrm>
            <a:off x="414069" y="908649"/>
            <a:ext cx="4100514" cy="5029200"/>
          </a:xfrm>
          <a:ln w="38100">
            <a:noFill/>
          </a:ln>
        </p:spPr>
        <p:txBody>
          <a:bodyPr vert="horz" lIns="91440" tIns="45720" rIns="91440" bIns="45720" rtlCol="0" anchor="t">
            <a:normAutofit fontScale="25000" lnSpcReduction="20000"/>
          </a:bodyPr>
          <a:lstStyle/>
          <a:p>
            <a:pPr marL="0" indent="0" algn="l">
              <a:buNone/>
            </a:pPr>
            <a:endParaRPr lang="en-US" sz="8800" b="1"/>
          </a:p>
          <a:p>
            <a:r>
              <a:rPr lang="en-US" sz="8800"/>
              <a:t>Skills Training</a:t>
            </a:r>
          </a:p>
          <a:p>
            <a:pPr lvl="1">
              <a:buFont typeface="Courier New" panose="02070309020205020404" pitchFamily="49" charset="0"/>
              <a:buChar char="o"/>
            </a:pPr>
            <a:r>
              <a:rPr lang="en-US" sz="8800"/>
              <a:t>Veterans Affairs (VA) S.A.V.E. Training</a:t>
            </a:r>
          </a:p>
          <a:p>
            <a:pPr lvl="1">
              <a:buFont typeface="Courier New" panose="02070309020205020404" pitchFamily="49" charset="0"/>
              <a:buChar char="o"/>
            </a:pPr>
            <a:r>
              <a:rPr lang="en-US" sz="8800"/>
              <a:t>Building Better Caregivers (BBC)</a:t>
            </a:r>
          </a:p>
          <a:p>
            <a:r>
              <a:rPr lang="en-US" sz="8800"/>
              <a:t>Mobile Support</a:t>
            </a:r>
          </a:p>
          <a:p>
            <a:pPr lvl="1">
              <a:buFont typeface="Courier New" panose="02070309020205020404" pitchFamily="49" charset="0"/>
              <a:buChar char="o"/>
            </a:pPr>
            <a:r>
              <a:rPr lang="en-US" sz="8800"/>
              <a:t>Annie Caregiver Text Program</a:t>
            </a:r>
          </a:p>
          <a:p>
            <a:r>
              <a:rPr lang="en-US" sz="8800"/>
              <a:t>One on One Coaching</a:t>
            </a:r>
          </a:p>
          <a:p>
            <a:pPr lvl="1">
              <a:buFont typeface="Courier New" panose="02070309020205020404" pitchFamily="49" charset="0"/>
              <a:buChar char="o"/>
            </a:pPr>
            <a:r>
              <a:rPr lang="en-US" sz="8800"/>
              <a:t>Resources for Enhancing All Caregivers Health (REACH) VA</a:t>
            </a:r>
          </a:p>
          <a:p>
            <a:pPr lvl="1">
              <a:buFont typeface="Courier New" panose="02070309020205020404" pitchFamily="49" charset="0"/>
              <a:buChar char="o"/>
            </a:pPr>
            <a:r>
              <a:rPr lang="en-US" sz="8800"/>
              <a:t>Health and Well-Being Coaching</a:t>
            </a:r>
          </a:p>
          <a:p>
            <a:endParaRPr lang="en-US" sz="7200"/>
          </a:p>
          <a:p>
            <a:pPr marL="857250" lvl="1" indent="-857250">
              <a:spcBef>
                <a:spcPts val="0"/>
              </a:spcBef>
            </a:pPr>
            <a:endParaRPr lang="en-US" sz="7200"/>
          </a:p>
          <a:p>
            <a:pPr marL="457200" lvl="1" indent="0">
              <a:buNone/>
            </a:pPr>
            <a:endParaRPr lang="en-US" sz="7200"/>
          </a:p>
          <a:p>
            <a:pPr lvl="1"/>
            <a:endParaRPr lang="en-US" sz="7200"/>
          </a:p>
          <a:p>
            <a:pPr marL="457200" lvl="1" indent="0">
              <a:buNone/>
            </a:pPr>
            <a:endParaRPr lang="en-US" sz="7200"/>
          </a:p>
          <a:p>
            <a:pPr marL="285750" indent="-285750" algn="l">
              <a:buFont typeface="Arial" panose="020B0604020202020204" pitchFamily="34" charset="0"/>
              <a:buChar char="•"/>
            </a:pPr>
            <a:endParaRPr lang="en-US" sz="2200"/>
          </a:p>
        </p:txBody>
      </p:sp>
      <p:sp>
        <p:nvSpPr>
          <p:cNvPr id="9" name="TextBox 8">
            <a:extLst>
              <a:ext uri="{FF2B5EF4-FFF2-40B4-BE49-F238E27FC236}">
                <a16:creationId xmlns:a16="http://schemas.microsoft.com/office/drawing/2014/main" id="{8B927460-130F-44FE-8919-FA28839D0083}"/>
              </a:ext>
            </a:extLst>
          </p:cNvPr>
          <p:cNvSpPr txBox="1"/>
          <p:nvPr/>
        </p:nvSpPr>
        <p:spPr>
          <a:xfrm>
            <a:off x="4893483" y="1143000"/>
            <a:ext cx="3198797" cy="2054409"/>
          </a:xfrm>
          <a:prstGeom prst="rect">
            <a:avLst/>
          </a:prstGeom>
          <a:noFill/>
        </p:spPr>
        <p:txBody>
          <a:bodyPr wrap="square" rtlCol="0">
            <a:spAutoFit/>
          </a:bodyPr>
          <a:lstStyle/>
          <a:p>
            <a:pPr algn="ctr" eaLnBrk="0" fontAlgn="base" hangingPunct="0">
              <a:spcBef>
                <a:spcPct val="0"/>
              </a:spcBef>
              <a:spcAft>
                <a:spcPct val="0"/>
              </a:spcAft>
              <a:defRPr/>
            </a:pPr>
            <a:r>
              <a:rPr lang="en-US" sz="1900" b="1">
                <a:solidFill>
                  <a:srgbClr val="000000"/>
                </a:solidFill>
                <a:latin typeface="Arial" panose="020B0604020202020204" pitchFamily="34" charset="0"/>
                <a:cs typeface="Arial" panose="020B0604020202020204" pitchFamily="34" charset="0"/>
              </a:rPr>
              <a:t>S.A.V.E. Suicide Prevention Skills Training </a:t>
            </a:r>
          </a:p>
          <a:p>
            <a:pPr algn="ctr" eaLnBrk="0" fontAlgn="base" hangingPunct="0">
              <a:spcBef>
                <a:spcPct val="0"/>
              </a:spcBef>
              <a:spcAft>
                <a:spcPct val="0"/>
              </a:spcAft>
              <a:defRPr/>
            </a:pPr>
            <a:r>
              <a:rPr lang="en-US" sz="1900">
                <a:solidFill>
                  <a:srgbClr val="000000"/>
                </a:solidFill>
                <a:latin typeface="Arial" panose="020B0604020202020204" pitchFamily="34" charset="0"/>
                <a:cs typeface="Arial" panose="020B0604020202020204" pitchFamily="34" charset="0"/>
              </a:rPr>
              <a:t>Signs</a:t>
            </a:r>
          </a:p>
          <a:p>
            <a:pPr algn="ctr" eaLnBrk="0" fontAlgn="base" hangingPunct="0">
              <a:spcBef>
                <a:spcPct val="0"/>
              </a:spcBef>
              <a:spcAft>
                <a:spcPct val="0"/>
              </a:spcAft>
              <a:defRPr/>
            </a:pPr>
            <a:r>
              <a:rPr lang="en-US" sz="1900">
                <a:solidFill>
                  <a:srgbClr val="000000"/>
                </a:solidFill>
                <a:latin typeface="Arial" panose="020B0604020202020204" pitchFamily="34" charset="0"/>
                <a:cs typeface="Arial" panose="020B0604020202020204" pitchFamily="34" charset="0"/>
              </a:rPr>
              <a:t>Ask</a:t>
            </a:r>
          </a:p>
          <a:p>
            <a:pPr algn="ctr" eaLnBrk="0" fontAlgn="base" hangingPunct="0">
              <a:spcBef>
                <a:spcPct val="0"/>
              </a:spcBef>
              <a:spcAft>
                <a:spcPct val="0"/>
              </a:spcAft>
              <a:defRPr/>
            </a:pPr>
            <a:r>
              <a:rPr lang="en-US" sz="1900">
                <a:solidFill>
                  <a:srgbClr val="000000"/>
                </a:solidFill>
                <a:latin typeface="Arial" panose="020B0604020202020204" pitchFamily="34" charset="0"/>
                <a:cs typeface="Arial" panose="020B0604020202020204" pitchFamily="34" charset="0"/>
              </a:rPr>
              <a:t>Validate</a:t>
            </a:r>
          </a:p>
          <a:p>
            <a:pPr algn="ctr" eaLnBrk="0" fontAlgn="base" hangingPunct="0">
              <a:spcBef>
                <a:spcPct val="0"/>
              </a:spcBef>
              <a:spcAft>
                <a:spcPct val="0"/>
              </a:spcAft>
              <a:defRPr/>
            </a:pPr>
            <a:r>
              <a:rPr lang="en-US" sz="1900">
                <a:solidFill>
                  <a:srgbClr val="000000"/>
                </a:solidFill>
                <a:latin typeface="Arial" panose="020B0604020202020204" pitchFamily="34" charset="0"/>
                <a:cs typeface="Arial" panose="020B0604020202020204" pitchFamily="34" charset="0"/>
              </a:rPr>
              <a:t>Encourage &amp; Expedite </a:t>
            </a:r>
          </a:p>
          <a:p>
            <a:pPr eaLnBrk="0" fontAlgn="base" hangingPunct="0">
              <a:spcBef>
                <a:spcPct val="0"/>
              </a:spcBef>
              <a:spcAft>
                <a:spcPct val="0"/>
              </a:spcAft>
              <a:defRPr/>
            </a:pPr>
            <a:endParaRPr lang="en-US" sz="1350">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B9414209-83F0-4EB2-9A04-4BD51AFF1707}"/>
              </a:ext>
            </a:extLst>
          </p:cNvPr>
          <p:cNvSpPr/>
          <p:nvPr/>
        </p:nvSpPr>
        <p:spPr>
          <a:xfrm>
            <a:off x="5486400" y="2797299"/>
            <a:ext cx="2365830" cy="800219"/>
          </a:xfrm>
          <a:prstGeom prst="rect">
            <a:avLst/>
          </a:prstGeom>
        </p:spPr>
        <p:txBody>
          <a:bodyPr wrap="square">
            <a:spAutoFit/>
          </a:bodyPr>
          <a:lstStyle/>
          <a:p>
            <a:pPr eaLnBrk="0" fontAlgn="base" hangingPunct="0">
              <a:spcBef>
                <a:spcPct val="0"/>
              </a:spcBef>
              <a:spcAft>
                <a:spcPct val="0"/>
              </a:spcAft>
              <a:defRPr/>
            </a:pPr>
            <a:endParaRPr lang="en-US" sz="1400">
              <a:solidFill>
                <a:srgbClr val="00000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eaLnBrk="0" fontAlgn="base" hangingPunct="0">
              <a:spcBef>
                <a:spcPct val="0"/>
              </a:spcBef>
              <a:spcAft>
                <a:spcPct val="0"/>
              </a:spcAft>
              <a:defRPr/>
            </a:pPr>
            <a:r>
              <a:rPr lang="en-US" sz="1600" b="1" u="sng">
                <a:solidFill>
                  <a:srgbClr val="0070C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Suicide Prevention Toolkit for Caregivers</a:t>
            </a:r>
            <a:endParaRPr lang="en-US" sz="1600" b="1">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4CDBF4-86B1-412D-A308-12AC7FFE28B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5791200" y="3715409"/>
            <a:ext cx="1676400" cy="2222440"/>
          </a:xfrm>
          <a:prstGeom prst="rect">
            <a:avLst/>
          </a:prstGeom>
          <a:ln>
            <a:solidFill>
              <a:srgbClr val="4BA339"/>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582837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DESIGN_ID_12_OFFICE THEME" val="VK7LZBkF"/>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172E8B4439646B7561A8E1035C6D8" ma:contentTypeVersion="4" ma:contentTypeDescription="Create a new document." ma:contentTypeScope="" ma:versionID="9bdef4780de2e8f137e5cc7657f243b9">
  <xsd:schema xmlns:xsd="http://www.w3.org/2001/XMLSchema" xmlns:xs="http://www.w3.org/2001/XMLSchema" xmlns:p="http://schemas.microsoft.com/office/2006/metadata/properties" xmlns:ns2="b4b7bba9-c73c-46ef-ac19-696ce456398a" xmlns:ns3="1c8b7ce1-169c-422c-86e9-cc2c3e4c4a06" targetNamespace="http://schemas.microsoft.com/office/2006/metadata/properties" ma:root="true" ma:fieldsID="9c2c157c893af96f7960a143050acbde" ns2:_="" ns3:_="">
    <xsd:import namespace="b4b7bba9-c73c-46ef-ac19-696ce456398a"/>
    <xsd:import namespace="1c8b7ce1-169c-422c-86e9-cc2c3e4c4a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7bba9-c73c-46ef-ac19-696ce4563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8b7ce1-169c-422c-86e9-cc2c3e4c4a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8b7ce1-169c-422c-86e9-cc2c3e4c4a06">
      <UserInfo>
        <DisplayName>Storey, Kristi</DisplayName>
        <AccountId>50884</AccountId>
        <AccountType/>
      </UserInfo>
      <UserInfo>
        <DisplayName>Parham, Mia M.</DisplayName>
        <AccountId>350</AccountId>
        <AccountType/>
      </UserInfo>
      <UserInfo>
        <DisplayName>Canterbury, Tiffney A.  BECVAMC</DisplayName>
        <AccountId>25847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DB64E2-B70B-4123-86B0-022830266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b7bba9-c73c-46ef-ac19-696ce456398a"/>
    <ds:schemaRef ds:uri="1c8b7ce1-169c-422c-86e9-cc2c3e4c4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ABBC1-510B-498E-8648-BB5C1F939242}">
  <ds:schemaRefs>
    <ds:schemaRef ds:uri="1c8b7ce1-169c-422c-86e9-cc2c3e4c4a0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4b7bba9-c73c-46ef-ac19-696ce456398a"/>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1375</TotalTime>
  <Words>4787</Words>
  <Application>Microsoft Office PowerPoint</Application>
  <PresentationFormat>On-screen Show (4:3)</PresentationFormat>
  <Paragraphs>410</Paragraphs>
  <Slides>26</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vt:lpstr>
      <vt:lpstr>Arial,Sans-Serif</vt:lpstr>
      <vt:lpstr>Calibri</vt:lpstr>
      <vt:lpstr>Comic Sans MS</vt:lpstr>
      <vt:lpstr>Courier New</vt:lpstr>
      <vt:lpstr>Courier New,monospace</vt:lpstr>
      <vt:lpstr>Myriad Pro</vt:lpstr>
      <vt:lpstr>Segoe UI</vt:lpstr>
      <vt:lpstr>Symbol</vt:lpstr>
      <vt:lpstr>Times New Roman</vt:lpstr>
      <vt:lpstr>Wingdings</vt:lpstr>
      <vt:lpstr>12_Office Theme</vt:lpstr>
      <vt:lpstr>think-cell Slide</vt:lpstr>
      <vt:lpstr>PowerPoint Presentation</vt:lpstr>
      <vt:lpstr>Overview</vt:lpstr>
      <vt:lpstr>Where we Started, Where we are Headed…..</vt:lpstr>
      <vt:lpstr>CSP Website</vt:lpstr>
      <vt:lpstr>Caregiver Support Line (CSL)</vt:lpstr>
      <vt:lpstr>Program of General Caregiver Support Services </vt:lpstr>
      <vt:lpstr>General Caregiver Definition </vt:lpstr>
      <vt:lpstr>PGCSS Four Core Elements</vt:lpstr>
      <vt:lpstr>Education and Support </vt:lpstr>
      <vt:lpstr>Education and Support continued</vt:lpstr>
      <vt:lpstr>Collaboration &amp; Partnerships</vt:lpstr>
      <vt:lpstr>Outreach </vt:lpstr>
      <vt:lpstr>Resources and Referrals </vt:lpstr>
      <vt:lpstr>Program of Comprehensive Assistance For Family Caregivers</vt:lpstr>
      <vt:lpstr>VA MISSION Act and Caregivers</vt:lpstr>
      <vt:lpstr>VA MISSION Act Timelines</vt:lpstr>
      <vt:lpstr>PCAFC Eligibility Criteria</vt:lpstr>
      <vt:lpstr>PCAFC Services</vt:lpstr>
      <vt:lpstr>Suspension of Certain Discharges, Reductions,  and Reassessments in PCAFC</vt:lpstr>
      <vt:lpstr>PCAFC</vt:lpstr>
      <vt:lpstr>How To Apply</vt:lpstr>
      <vt:lpstr>PCAFC Application Flow</vt:lpstr>
      <vt:lpstr>Review and Appeal Options for PCAFC</vt:lpstr>
      <vt:lpstr>VHA Clinical Appeal Process - PCAFC</vt:lpstr>
      <vt:lpstr>Additional Appeal and Review Options</vt:lpstr>
      <vt:lpstr>Thank you!</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Mack, Xavier</cp:lastModifiedBy>
  <cp:revision>70</cp:revision>
  <cp:lastPrinted>2018-01-09T17:33:44Z</cp:lastPrinted>
  <dcterms:created xsi:type="dcterms:W3CDTF">2016-05-04T17:57:56Z</dcterms:created>
  <dcterms:modified xsi:type="dcterms:W3CDTF">2023-04-14T18:25:57Z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0x010100B55172E8B4439646B7561A8E1035C6D8</vt:lpwstr>
  </property>
  <property fmtid="{D5CDD505-2E9C-101B-9397-08002B2CF9AE}" pid="3" name="ArticulateGUID">
    <vt:lpwstr>0CAEE71E-F5B6-4101-9CA6-C0779C01AB88</vt:lpwstr>
  </property>
  <property fmtid="{D5CDD505-2E9C-101B-9397-08002B2CF9AE}" pid="4" name="ArticulatePath">
    <vt:lpwstr>Caregiver Support Program Overview PP FY 22 ND MH (002) ek LC em (002)</vt:lpwstr>
  </property>
</Properties>
</file>