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6" r:id="rId5"/>
    <p:sldId id="269" r:id="rId6"/>
    <p:sldId id="290" r:id="rId7"/>
    <p:sldId id="265" r:id="rId8"/>
    <p:sldId id="285" r:id="rId9"/>
    <p:sldId id="276" r:id="rId10"/>
    <p:sldId id="286" r:id="rId11"/>
    <p:sldId id="288" r:id="rId12"/>
    <p:sldId id="281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99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/>
    <p:restoredTop sz="94698"/>
  </p:normalViewPr>
  <p:slideViewPr>
    <p:cSldViewPr snapToGrid="0" snapToObjects="1">
      <p:cViewPr varScale="1">
        <p:scale>
          <a:sx n="104" d="100"/>
          <a:sy n="104" d="100"/>
        </p:scale>
        <p:origin x="24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AEEA06-7460-3646-8F46-27528A2942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31B9D-C735-514F-96BF-6F71BB75C5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B8C0CE-A3CC-264C-951B-72E0B90C2F9C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1168-04A3-314B-9F48-B01EDFBB0C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6AB3-C27F-A84B-8B6C-00179B4E6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010D81-8AB5-324B-9673-7BB4E4AA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8E0F05-7A2B-D743-8ED8-9B387668E360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AD52B4-B5DF-B445-9363-1F18C798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4F4B7EF-AC47-6948-952F-FAFDDF713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44B9E-F80A-8D4A-B6FB-23AE54345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1570"/>
            <a:ext cx="9144000" cy="186720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38758-4649-1647-9E1F-18662609D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8711"/>
            <a:ext cx="9144000" cy="145151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1FC1B7-AF7E-3644-BC98-3684B6AF84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4400" y="1262840"/>
            <a:ext cx="2743200" cy="8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583E-C2E8-CC49-948E-E3FD18EC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B373-B838-BB45-9F8C-D18980150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627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278-BD4D-DB4B-AD84-FE7BBD13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1726"/>
            <a:ext cx="10515600" cy="204812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FC11B-C8EC-E04C-8029-6B6399CA1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5678"/>
            <a:ext cx="10515600" cy="11581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8D42-39D7-2B47-AAFC-AB4D7E76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173787"/>
            <a:ext cx="2743200" cy="365125"/>
          </a:xfrm>
        </p:spPr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9062-5366-2048-9C47-2200E006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4F86-75BC-EE49-B2C5-A7C1693E9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FB96-F523-794E-B78A-3AF5168A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C1174-26B1-BF40-8FE4-86733EE4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6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8B1F-97F1-6747-8F81-261200B2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BC9D-3A25-C640-A866-89CEE5641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019"/>
            <a:ext cx="5157787" cy="551469"/>
          </a:xfrm>
        </p:spPr>
        <p:txBody>
          <a:bodyPr anchor="b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E235-D8E4-8D4B-95E7-19AB1CCB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A58D1-EFD4-D148-973E-3614F51CA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019"/>
            <a:ext cx="5183188" cy="55146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25D04-0C7E-4147-9419-E57C7302E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4BFCB-B4BB-904C-905B-06777CF8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83B0-99F3-5D47-9F71-D63A9098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1165-8359-E54B-BAA2-A253F37D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2AC9-FC91-5D4D-891A-2DDBB7D6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2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948D-150D-564F-B8C6-EFFAC398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2E85-01F9-134C-8B3E-571364E2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5D68A-0040-7F4F-B7F3-8673704A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D2D51-C50C-A043-9529-641BADE3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4EDA7-4330-3A48-9291-AE2F80EC8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17F0-509B-CE40-90C0-F61E89329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C44F-4FB3-794A-A28C-4C00F36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6DE96B-1E7B-D644-9EF1-EF31FAE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06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D3ACF2-327B-2846-BA4A-62D9C1BDE05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ED221-4CC8-704C-B068-813FF3DE37A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746786" y="6300741"/>
            <a:ext cx="1301162" cy="41039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88F5D-8D49-C54F-8A88-38BC47AC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2864-383B-514B-BA5F-B90D3B63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08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assady.brown@va.gov" TargetMode="External"/><Relationship Id="rId2" Type="http://schemas.openxmlformats.org/officeDocument/2006/relationships/hyperlink" Target="mailto:James.Little6@v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raining.PIV@calvet.ca.gov" TargetMode="External"/><Relationship Id="rId4" Type="http://schemas.openxmlformats.org/officeDocument/2006/relationships/hyperlink" Target="mailto:Piv.vbasdc@va.gov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57641"/>
            <a:ext cx="9144000" cy="1867209"/>
          </a:xfrm>
        </p:spPr>
        <p:txBody>
          <a:bodyPr>
            <a:normAutofit/>
          </a:bodyPr>
          <a:lstStyle/>
          <a:p>
            <a:r>
              <a:rPr lang="en-US" dirty="0"/>
              <a:t>California Veterans Service Representative Academy (CVSRA)</a:t>
            </a:r>
            <a:br>
              <a:rPr lang="en-US" dirty="0"/>
            </a:br>
            <a:r>
              <a:rPr lang="en-US" dirty="0"/>
              <a:t>and Accreditation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Jennifer Hubbard-Beath</a:t>
            </a:r>
          </a:p>
          <a:p>
            <a:endParaRPr lang="en-US" dirty="0"/>
          </a:p>
          <a:p>
            <a:r>
              <a:rPr lang="en-US" dirty="0"/>
              <a:t>June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0CD9D1-7F80-456B-8BD0-A23C78708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02" t="50000" r="51148" b="43209"/>
          <a:stretch/>
        </p:blipFill>
        <p:spPr>
          <a:xfrm>
            <a:off x="4340679" y="1114389"/>
            <a:ext cx="3510642" cy="102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91"/>
          </a:xfrm>
        </p:spPr>
        <p:txBody>
          <a:bodyPr/>
          <a:lstStyle/>
          <a:p>
            <a:r>
              <a:rPr lang="en-US" dirty="0"/>
              <a:t>Overview: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35116"/>
            <a:ext cx="10670309" cy="55307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Accreditation academy provides training to CalVet authorized veterans representatives in preparation for the accreditation exam.</a:t>
            </a:r>
          </a:p>
          <a:p>
            <a:endParaRPr lang="en-US" sz="900" dirty="0"/>
          </a:p>
          <a:p>
            <a:r>
              <a:rPr lang="en-US" dirty="0"/>
              <a:t>Goal of Classroom training is to provide strong </a:t>
            </a:r>
            <a:r>
              <a:rPr lang="en-US" dirty="0">
                <a:solidFill>
                  <a:srgbClr val="99FF66"/>
                </a:solidFill>
              </a:rPr>
              <a:t>foundational</a:t>
            </a:r>
            <a:r>
              <a:rPr lang="en-US" dirty="0"/>
              <a:t> knowledge of federal and state veteran benefit programs to insure quality claims advocacy from the start and reduce backlog of claims appeals.</a:t>
            </a:r>
          </a:p>
          <a:p>
            <a:endParaRPr lang="en-US" sz="800" dirty="0"/>
          </a:p>
          <a:p>
            <a:r>
              <a:rPr lang="en-US" dirty="0"/>
              <a:t>Accreditation is required for all Veteran Services Officers and Veteran Services Representatives to receive CalVet POA 044.</a:t>
            </a:r>
            <a:r>
              <a:rPr lang="en-US" dirty="0">
                <a:solidFill>
                  <a:srgbClr val="FFFF99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99"/>
                </a:solidFill>
              </a:rPr>
              <a:t>Accredited persons have access to VA claims files and veterans personal information (SSN, Birthday)</a:t>
            </a:r>
          </a:p>
          <a:p>
            <a:endParaRPr lang="en-US" sz="1000" dirty="0"/>
          </a:p>
          <a:p>
            <a:r>
              <a:rPr lang="en-US" dirty="0"/>
              <a:t>The CVSRA Academy is VA OGC approved.</a:t>
            </a:r>
          </a:p>
          <a:p>
            <a:endParaRPr lang="en-US" sz="1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4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DE97-F2D9-4CDC-8DA1-35A44330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164" y="643943"/>
            <a:ext cx="10515600" cy="130492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Who should be accredited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24425-9131-4639-AE0A-21AC3543F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55" y="1296407"/>
            <a:ext cx="11000509" cy="5159038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dirty="0">
                <a:solidFill>
                  <a:srgbClr val="FFFF00"/>
                </a:solidFill>
              </a:rPr>
              <a:t>Employee</a:t>
            </a:r>
            <a:r>
              <a:rPr lang="en-US" sz="3000" dirty="0"/>
              <a:t> of CVSO office,  primarily  (50%) providing veterans services work  (must be under the supervision of the VSO)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200" dirty="0"/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dirty="0"/>
              <a:t>Working at least part-time 20+ hours week</a:t>
            </a:r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100" dirty="0"/>
          </a:p>
          <a:p>
            <a:pPr marL="514350" indent="-514350">
              <a:lnSpc>
                <a:spcPct val="16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000" dirty="0"/>
              <a:t>That will receive </a:t>
            </a:r>
            <a:r>
              <a:rPr lang="en-US" sz="3000" u="sng" dirty="0"/>
              <a:t>either</a:t>
            </a:r>
            <a:r>
              <a:rPr lang="en-US" sz="3000" dirty="0"/>
              <a:t> regular supervision and monitoring or annual training to assure continued qualification as a representative in the claim process; and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47794-D879-4DC7-A5C6-CF83C08F6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729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91"/>
          </a:xfrm>
        </p:spPr>
        <p:txBody>
          <a:bodyPr/>
          <a:lstStyle/>
          <a:p>
            <a:r>
              <a:rPr lang="en-US" dirty="0"/>
              <a:t>Academy Structure: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643" y="1073558"/>
            <a:ext cx="9056914" cy="54097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r>
              <a:rPr lang="en-US" dirty="0"/>
              <a:t>In-person, 8 classes per year</a:t>
            </a:r>
          </a:p>
          <a:p>
            <a:pPr marL="0" indent="0">
              <a:buNone/>
            </a:pPr>
            <a:r>
              <a:rPr lang="en-US" dirty="0"/>
              <a:t>	  4 Northern CA and 4 Southern CA.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Generally – Jan/Feb, Apr/May, Jul/Aug, Oct/Nov</a:t>
            </a:r>
          </a:p>
          <a:p>
            <a:endParaRPr lang="en-US" dirty="0"/>
          </a:p>
          <a:p>
            <a:r>
              <a:rPr lang="en-US" dirty="0"/>
              <a:t>3 month training period</a:t>
            </a:r>
          </a:p>
          <a:p>
            <a:pPr lvl="1"/>
            <a:r>
              <a:rPr lang="en-US" dirty="0"/>
              <a:t>Phase 1</a:t>
            </a:r>
          </a:p>
          <a:p>
            <a:pPr lvl="1"/>
            <a:r>
              <a:rPr lang="en-US" dirty="0">
                <a:highlight>
                  <a:srgbClr val="0000CC"/>
                </a:highlight>
              </a:rPr>
              <a:t>On-The-Job Training/ </a:t>
            </a:r>
            <a:r>
              <a:rPr lang="en-US" dirty="0"/>
              <a:t>VA online TRIP training</a:t>
            </a:r>
          </a:p>
          <a:p>
            <a:pPr lvl="1"/>
            <a:r>
              <a:rPr lang="en-US" dirty="0"/>
              <a:t>Phase 2 and EXAM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9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299DD9-C031-44B2-9F3C-911D029C7E21}"/>
              </a:ext>
            </a:extLst>
          </p:cNvPr>
          <p:cNvSpPr txBox="1"/>
          <p:nvPr/>
        </p:nvSpPr>
        <p:spPr>
          <a:xfrm>
            <a:off x="852755" y="480041"/>
            <a:ext cx="108495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Number of participants:   2023 highest yet 96, </a:t>
            </a:r>
            <a:r>
              <a:rPr lang="en-US" sz="2600" b="1" dirty="0">
                <a:solidFill>
                  <a:schemeClr val="accent4">
                    <a:lumMod val="20000"/>
                    <a:lumOff val="80000"/>
                  </a:schemeClr>
                </a:solidFill>
                <a:highlight>
                  <a:srgbClr val="000000"/>
                </a:highlight>
              </a:rPr>
              <a:t>FY 7/2023-6/2024 = 114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CF7822-E302-4847-983B-2DA6F870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18" y="983048"/>
            <a:ext cx="8558372" cy="53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1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656" y="271693"/>
            <a:ext cx="10948705" cy="1325563"/>
          </a:xfrm>
        </p:spPr>
        <p:txBody>
          <a:bodyPr/>
          <a:lstStyle/>
          <a:p>
            <a:r>
              <a:rPr lang="en-US" dirty="0"/>
              <a:t>  Exams:  2023 pass rate 84%, 2024 so far 87%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9CD4BC-1D64-49DF-9D74-395A3FF63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34" t="2296" r="12731" b="16284"/>
          <a:stretch/>
        </p:blipFill>
        <p:spPr>
          <a:xfrm>
            <a:off x="2550018" y="1597255"/>
            <a:ext cx="6825802" cy="460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1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FC9248-B581-4D17-AE95-4540B8BD2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707" y="450162"/>
            <a:ext cx="9213698" cy="554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6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B528F-EC2F-4844-8A66-19E98DBF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7809" y="192134"/>
            <a:ext cx="10515600" cy="1325563"/>
          </a:xfrm>
        </p:spPr>
        <p:txBody>
          <a:bodyPr/>
          <a:lstStyle/>
          <a:p>
            <a:r>
              <a:rPr lang="en-US" dirty="0"/>
              <a:t>Accreditation and VA System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AF6EA-D5CD-4452-9362-AC8CFAF11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6" y="1263722"/>
            <a:ext cx="11141528" cy="522915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Form 21, Accreditation</a:t>
            </a:r>
          </a:p>
          <a:p>
            <a:pPr lvl="1"/>
            <a:r>
              <a:rPr lang="en-US" dirty="0"/>
              <a:t>CalVet accreditation not official until name appears on OGC website with </a:t>
            </a:r>
            <a:r>
              <a:rPr lang="en-US" sz="2200" dirty="0"/>
              <a:t>044  POA.</a:t>
            </a:r>
          </a:p>
          <a:p>
            <a:pPr lvl="1"/>
            <a:r>
              <a:rPr lang="en-US" dirty="0"/>
              <a:t>Processing can take up to 6 weeks</a:t>
            </a:r>
          </a:p>
          <a:p>
            <a:pPr lvl="1"/>
            <a:endParaRPr lang="en-US" dirty="0"/>
          </a:p>
          <a:p>
            <a:r>
              <a:rPr lang="en-US" dirty="0"/>
              <a:t>VA System Access and PIV Card</a:t>
            </a:r>
          </a:p>
          <a:p>
            <a:pPr lvl="1"/>
            <a:r>
              <a:rPr lang="en-US" dirty="0"/>
              <a:t>Oakland =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James.Little6@va.gov</a:t>
            </a:r>
            <a:endParaRPr lang="en-US" dirty="0"/>
          </a:p>
          <a:p>
            <a:pPr lvl="1"/>
            <a:r>
              <a:rPr lang="en-US" dirty="0"/>
              <a:t>LA = </a:t>
            </a:r>
            <a:r>
              <a:rPr lang="en-U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cassady.brown@va.gov</a:t>
            </a:r>
            <a:endParaRPr lang="en-US" u="sng" dirty="0"/>
          </a:p>
          <a:p>
            <a:pPr lvl="1"/>
            <a:r>
              <a:rPr lang="en-US" dirty="0"/>
              <a:t>San Diego = </a:t>
            </a:r>
            <a:r>
              <a:rPr lang="en-US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Piv.vbasdc@va.gov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3500" b="1" dirty="0">
                <a:solidFill>
                  <a:srgbClr val="FF0000"/>
                </a:solidFill>
                <a:highlight>
                  <a:srgbClr val="FFFF00"/>
                </a:highlight>
                <a:latin typeface="Bahnschrift SemiBold" panose="020B0502040204020203" pitchFamily="34" charset="0"/>
              </a:rPr>
              <a:t>   </a:t>
            </a:r>
            <a:r>
              <a:rPr lang="en-US" sz="3500" b="1" dirty="0">
                <a:solidFill>
                  <a:srgbClr val="0000CC"/>
                </a:solidFill>
                <a:highlight>
                  <a:srgbClr val="FFFF00"/>
                </a:highlight>
                <a:latin typeface="Bahnschrift SemiBold" panose="020B0502040204020203" pitchFamily="34" charset="0"/>
              </a:rPr>
              <a:t>!!! Let CALVET KNOW when staff leave CVSO OFFICE !!!</a:t>
            </a:r>
          </a:p>
          <a:p>
            <a:pPr marL="457200" lvl="1" indent="0">
              <a:buNone/>
            </a:pPr>
            <a:r>
              <a:rPr lang="en-US" dirty="0">
                <a:latin typeface="Bahnschrift SemiBold" panose="020B0502040204020203" pitchFamily="34" charset="0"/>
              </a:rPr>
              <a:t>2 things to do  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Bahnschrift SemiBold" panose="020B0502040204020203" pitchFamily="34" charset="0"/>
              </a:rPr>
              <a:t>Remove active status on VetPro </a:t>
            </a:r>
          </a:p>
          <a:p>
            <a:pPr marL="914400" lvl="1" indent="-457200">
              <a:buAutoNum type="arabicPeriod"/>
            </a:pPr>
            <a:r>
              <a:rPr lang="en-US" dirty="0">
                <a:latin typeface="Bahnschrift SemiBold" panose="020B0502040204020203" pitchFamily="34" charset="0"/>
              </a:rPr>
              <a:t>Send email to</a:t>
            </a:r>
            <a:r>
              <a:rPr lang="en-US" dirty="0">
                <a:highlight>
                  <a:srgbClr val="000000"/>
                </a:highlight>
                <a:latin typeface="Bahnschrift SemiBold" panose="020B0502040204020203" pitchFamily="34" charset="0"/>
              </a:rPr>
              <a:t>: </a:t>
            </a:r>
            <a:r>
              <a:rPr lang="en-US" sz="3500" u="sng" dirty="0">
                <a:solidFill>
                  <a:srgbClr val="FF0000"/>
                </a:solidFill>
                <a:highlight>
                  <a:srgbClr val="000000"/>
                </a:highlight>
                <a:latin typeface="Bahnschrift SemiBold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Training.PIV@calvet.ca.gov</a:t>
            </a:r>
            <a:r>
              <a:rPr lang="en-US" sz="3500" u="sng" dirty="0">
                <a:solidFill>
                  <a:srgbClr val="FF0000"/>
                </a:solidFill>
                <a:highlight>
                  <a:srgbClr val="000000"/>
                </a:highlight>
                <a:latin typeface="Bahnschrift SemiBold" panose="020B0502040204020203" pitchFamily="34" charset="0"/>
              </a:rPr>
              <a:t> </a:t>
            </a:r>
            <a:r>
              <a:rPr lang="en-US" sz="3500" u="sng" dirty="0">
                <a:solidFill>
                  <a:schemeClr val="tx1"/>
                </a:solidFill>
                <a:highlight>
                  <a:srgbClr val="000000"/>
                </a:highlight>
                <a:latin typeface="Bahnschrift SemiBold" panose="020B0502040204020203" pitchFamily="34" charset="0"/>
              </a:rPr>
              <a:t> .</a:t>
            </a:r>
            <a:endParaRPr lang="en-US" sz="3500" dirty="0">
              <a:solidFill>
                <a:schemeClr val="tx1"/>
              </a:solidFill>
              <a:highlight>
                <a:srgbClr val="000000"/>
              </a:highlight>
              <a:latin typeface="Bahnschrift SemiBold" panose="020B0502040204020203" pitchFamily="34" charset="0"/>
            </a:endParaRPr>
          </a:p>
          <a:p>
            <a:pPr marL="457200" lvl="1" indent="0">
              <a:buNone/>
            </a:pPr>
            <a:r>
              <a:rPr lang="en-US" dirty="0">
                <a:latin typeface="Bahnschrift SemiBold" panose="020B0502040204020203" pitchFamily="34" charset="0"/>
              </a:rPr>
              <a:t>	 (will go to DO’s and me to deactivate PIV and remove accreditation)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8A712-730F-4A09-803C-80458365F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7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0854" y="960582"/>
            <a:ext cx="9144637" cy="423025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Thank you for your time</a:t>
            </a:r>
          </a:p>
          <a:p>
            <a:pPr algn="ctr"/>
            <a:endParaRPr lang="en-US" sz="3000" dirty="0"/>
          </a:p>
          <a:p>
            <a:pPr algn="ctr"/>
            <a:endParaRPr lang="en-US" sz="3000" dirty="0"/>
          </a:p>
          <a:p>
            <a:pPr algn="ctr"/>
            <a:endParaRPr lang="en-US" sz="3000" dirty="0"/>
          </a:p>
          <a:p>
            <a:pPr algn="ctr"/>
            <a:endParaRPr lang="en-US" sz="3000" dirty="0"/>
          </a:p>
          <a:p>
            <a:pPr algn="ctr"/>
            <a:endParaRPr lang="en-US" sz="3000" dirty="0"/>
          </a:p>
          <a:p>
            <a:pPr algn="ctr"/>
            <a:r>
              <a:rPr lang="en-US" sz="4800" b="1" dirty="0" err="1">
                <a:solidFill>
                  <a:schemeClr val="bg1"/>
                </a:solidFill>
              </a:rPr>
              <a:t>Training.PIV@CalVet.CA.Gov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52F075-7124-48D5-9EF0-AD97417C3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721" y="2155514"/>
            <a:ext cx="2456901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99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3a3448fad0642bfa664d030db61acd1 xmlns="5f63e703-7e0e-44c4-898d-908942703f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 Document</TermName>
          <TermId xmlns="http://schemas.microsoft.com/office/infopath/2007/PartnerControls">eb9b3622-9309-4b78-a246-cc0e7e22aef0</TermId>
        </TermInfo>
      </Terms>
    </b3a3448fad0642bfa664d030db61acd1>
    <DocumentLastModifed xmlns="5f63e703-7e0e-44c4-898d-908942703ff7">2020-05-05T07:00:00+00:00</DocumentLastModifed>
    <TaxCatchAll xmlns="5f63e703-7e0e-44c4-898d-908942703ff7">
      <Value>1</Value>
      <Value>15</Value>
    </TaxCatchAll>
    <d8bfcb89da9449c1b8a57ab713643b6f xmlns="5f63e703-7e0e-44c4-898d-908942703f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Department</TermName>
          <TermId xmlns="http://schemas.microsoft.com/office/infopath/2007/PartnerControls">e081aab3-ebde-4797-91ab-e5e81dd3e920</TermId>
        </TermInfo>
      </Terms>
    </d8bfcb89da9449c1b8a57ab713643b6f>
    <IconOverlay xmlns="http://schemas.microsoft.com/sharepoint/v4" xsi:nil="true"/>
    <DocumentCategories xmlns="5f63e703-7e0e-44c4-898d-908942703ff7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tra Document" ma:contentTypeID="0x010100CF4B0DAC8E3699418255BAA92A09091C003B0016F7A1112842A5BF6C2CF46F85DD" ma:contentTypeVersion="16" ma:contentTypeDescription="" ma:contentTypeScope="" ma:versionID="5b45ba810a2a9b1df7f0e1b23b5db47b">
  <xsd:schema xmlns:xsd="http://www.w3.org/2001/XMLSchema" xmlns:xs="http://www.w3.org/2001/XMLSchema" xmlns:p="http://schemas.microsoft.com/office/2006/metadata/properties" xmlns:ns2="5f63e703-7e0e-44c4-898d-908942703ff7" xmlns:ns3="94b4169b-36c5-4fc9-b280-ff78a6567889" xmlns:ns4="http://schemas.microsoft.com/sharepoint/v4" targetNamespace="http://schemas.microsoft.com/office/2006/metadata/properties" ma:root="true" ma:fieldsID="5ee566e96e358c58c6ab0f4af1376dbe" ns2:_="" ns3:_="" ns4:_="">
    <xsd:import namespace="5f63e703-7e0e-44c4-898d-908942703ff7"/>
    <xsd:import namespace="94b4169b-36c5-4fc9-b280-ff78a656788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LastModifed" minOccurs="0"/>
                <xsd:element ref="ns2:TaxCatchAllLabel" minOccurs="0"/>
                <xsd:element ref="ns2:TaxCatchAll" minOccurs="0"/>
                <xsd:element ref="ns2:d8bfcb89da9449c1b8a57ab713643b6f" minOccurs="0"/>
                <xsd:element ref="ns2:b3a3448fad0642bfa664d030db61acd1" minOccurs="0"/>
                <xsd:element ref="ns3:MediaServiceMetadata" minOccurs="0"/>
                <xsd:element ref="ns3:MediaServiceFastMetadata" minOccurs="0"/>
                <xsd:element ref="ns4:IconOverlay" minOccurs="0"/>
                <xsd:element ref="ns2:DocumentCategor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3e703-7e0e-44c4-898d-908942703ff7" elementFormDefault="qualified">
    <xsd:import namespace="http://schemas.microsoft.com/office/2006/documentManagement/types"/>
    <xsd:import namespace="http://schemas.microsoft.com/office/infopath/2007/PartnerControls"/>
    <xsd:element name="DocumentLastModifed" ma:index="2" nillable="true" ma:displayName="Document Last Modifed" ma:default="[today]" ma:format="DateOnly" ma:internalName="DocumentLastModifed" ma:readOnly="false">
      <xsd:simpleType>
        <xsd:restriction base="dms:DateTime"/>
      </xsd:simpleType>
    </xsd:element>
    <xsd:element name="TaxCatchAllLabel" ma:index="7" nillable="true" ma:displayName="Taxonomy Catch All Column1" ma:hidden="true" ma:list="{0efec7d5-054a-4b28-a033-2e9949c7b345}" ma:internalName="TaxCatchAllLabel" ma:readOnly="true" ma:showField="CatchAllDataLabel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8" nillable="true" ma:displayName="Taxonomy Catch All Column" ma:hidden="true" ma:list="{0efec7d5-054a-4b28-a033-2e9949c7b345}" ma:internalName="TaxCatchAll" ma:readOnly="false" ma:showField="CatchAllData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8bfcb89da9449c1b8a57ab713643b6f" ma:index="11" nillable="true" ma:taxonomy="true" ma:internalName="d8bfcb89da9449c1b8a57ab713643b6f" ma:taxonomyFieldName="GroupingCategory" ma:displayName="Grouping Category" ma:readOnly="false" ma:default="" ma:fieldId="{d8bfcb89-da94-49c1-b8a5-7ab713643b6f}" ma:sspId="81a0c189-d1a0-4fd9-8bc8-011ffc414a8e" ma:termSetId="26f1401a-a801-4bf7-8c36-9c5add37b8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3a3448fad0642bfa664d030db61acd1" ma:index="12" nillable="true" ma:taxonomy="true" ma:internalName="b3a3448fad0642bfa664d030db61acd1" ma:taxonomyFieldName="CDVADocumentType" ma:displayName="CDVA Document Type" ma:readOnly="false" ma:default="1;#Other Document|eb9b3622-9309-4b78-a246-cc0e7e22aef0" ma:fieldId="{b3a3448f-ad06-42bf-a664-d030db61acd1}" ma:sspId="81a0c189-d1a0-4fd9-8bc8-011ffc414a8e" ma:termSetId="91d90b74-4515-41ec-85fc-91e6bdec3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Categories" ma:index="18" nillable="true" ma:displayName="Document Categories" ma:internalName="DocumentCate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ravel"/>
                    <xsd:enumeration value="Finance"/>
                    <xsd:enumeration value="HR"/>
                    <xsd:enumeration value="Technology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4169b-36c5-4fc9-b280-ff78a65678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81AC43-E20F-4524-8135-FFBE322C96F6}">
  <ds:schemaRefs>
    <ds:schemaRef ds:uri="94b4169b-36c5-4fc9-b280-ff78a656788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f63e703-7e0e-44c4-898d-908942703ff7"/>
    <ds:schemaRef ds:uri="http://www.w3.org/XML/1998/namespace"/>
    <ds:schemaRef ds:uri="http://schemas.microsoft.com/sharepoint/v4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30CEC5-C925-43F5-A004-C41FFD3492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3e703-7e0e-44c4-898d-908942703ff7"/>
    <ds:schemaRef ds:uri="94b4169b-36c5-4fc9-b280-ff78a6567889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B609A-AC7F-498A-8E90-D4CC758A13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1764</TotalTime>
  <Words>383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Bahnschrift SemiBold</vt:lpstr>
      <vt:lpstr>Calibri</vt:lpstr>
      <vt:lpstr>Wingdings</vt:lpstr>
      <vt:lpstr>Office Theme</vt:lpstr>
      <vt:lpstr>California Veterans Service Representative Academy (CVSRA) and Accreditation</vt:lpstr>
      <vt:lpstr>Overview: </vt:lpstr>
      <vt:lpstr>             Who should be accredited  </vt:lpstr>
      <vt:lpstr>Academy Structure:</vt:lpstr>
      <vt:lpstr>PowerPoint Presentation</vt:lpstr>
      <vt:lpstr>  Exams:  2023 pass rate 84%, 2024 so far 87%</vt:lpstr>
      <vt:lpstr>PowerPoint Presentation</vt:lpstr>
      <vt:lpstr>Accreditation and VA System Access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No</dc:creator>
  <cp:lastModifiedBy>Hubbard-Beath, Jennifer@Calvet</cp:lastModifiedBy>
  <cp:revision>167</cp:revision>
  <cp:lastPrinted>2022-02-17T22:00:34Z</cp:lastPrinted>
  <dcterms:created xsi:type="dcterms:W3CDTF">2020-04-14T18:28:35Z</dcterms:created>
  <dcterms:modified xsi:type="dcterms:W3CDTF">2024-06-04T18:19:06Z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0x010100CF4B0DAC8E3699418255BAA92A09091C003B0016F7A1112842A5BF6C2CF46F85DD</vt:lpwstr>
  </property>
  <property fmtid="{D5CDD505-2E9C-101B-9397-08002B2CF9AE}" pid="3" name="TaxKeyword">
    <vt:lpwstr/>
  </property>
  <property fmtid="{D5CDD505-2E9C-101B-9397-08002B2CF9AE}" pid="4" name="CDVADocumentType">
    <vt:lpwstr>1;#Other Document|eb9b3622-9309-4b78-a246-cc0e7e22aef0</vt:lpwstr>
  </property>
  <property fmtid="{D5CDD505-2E9C-101B-9397-08002B2CF9AE}" pid="5" name="GroupingCategory">
    <vt:lpwstr>15;#Department|e081aab3-ebde-4797-91ab-e5e81dd3e920</vt:lpwstr>
  </property>
  <property fmtid="{D5CDD505-2E9C-101B-9397-08002B2CF9AE}" pid="6" name="Order">
    <vt:r8>40400</vt:r8>
  </property>
  <property fmtid="{D5CDD505-2E9C-101B-9397-08002B2CF9AE}" pid="7" name="URL">
    <vt:lpwstr/>
  </property>
  <property fmtid="{D5CDD505-2E9C-101B-9397-08002B2CF9AE}" pid="8" name="OpenNewWindow">
    <vt:bool>false</vt:bool>
  </property>
  <property fmtid="{D5CDD505-2E9C-101B-9397-08002B2CF9AE}" pid="9" name="IsRolledUp">
    <vt:bool>false</vt:bool>
  </property>
</Properties>
</file>