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9" r:id="rId4"/>
  </p:sldMasterIdLst>
  <p:notesMasterIdLst>
    <p:notesMasterId r:id="rId36"/>
  </p:notesMasterIdLst>
  <p:handoutMasterIdLst>
    <p:handoutMasterId r:id="rId37"/>
  </p:handoutMasterIdLst>
  <p:sldIdLst>
    <p:sldId id="266" r:id="rId5"/>
    <p:sldId id="290" r:id="rId6"/>
    <p:sldId id="282" r:id="rId7"/>
    <p:sldId id="373" r:id="rId8"/>
    <p:sldId id="324" r:id="rId9"/>
    <p:sldId id="368" r:id="rId10"/>
    <p:sldId id="383" r:id="rId11"/>
    <p:sldId id="384" r:id="rId12"/>
    <p:sldId id="385" r:id="rId13"/>
    <p:sldId id="272" r:id="rId14"/>
    <p:sldId id="371" r:id="rId15"/>
    <p:sldId id="362" r:id="rId16"/>
    <p:sldId id="386" r:id="rId17"/>
    <p:sldId id="381" r:id="rId18"/>
    <p:sldId id="382" r:id="rId19"/>
    <p:sldId id="283" r:id="rId20"/>
    <p:sldId id="363" r:id="rId21"/>
    <p:sldId id="284" r:id="rId22"/>
    <p:sldId id="285" r:id="rId23"/>
    <p:sldId id="365" r:id="rId24"/>
    <p:sldId id="375" r:id="rId25"/>
    <p:sldId id="376" r:id="rId26"/>
    <p:sldId id="377" r:id="rId27"/>
    <p:sldId id="378" r:id="rId28"/>
    <p:sldId id="364" r:id="rId29"/>
    <p:sldId id="367" r:id="rId30"/>
    <p:sldId id="380" r:id="rId31"/>
    <p:sldId id="379" r:id="rId32"/>
    <p:sldId id="370" r:id="rId33"/>
    <p:sldId id="374" r:id="rId34"/>
    <p:sldId id="281" r:id="rId35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mundo, Zheriemae@CalVet" initials="RZ" lastIdx="1" clrIdx="0">
    <p:extLst>
      <p:ext uri="{19B8F6BF-5375-455C-9EA6-DF929625EA0E}">
        <p15:presenceInfo xmlns:p15="http://schemas.microsoft.com/office/powerpoint/2012/main" userId="S-1-5-21-1664438929-1569342425-1540833222-1294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1"/>
    <p:restoredTop sz="94674"/>
  </p:normalViewPr>
  <p:slideViewPr>
    <p:cSldViewPr snapToGrid="0" snapToObjects="1">
      <p:cViewPr varScale="1">
        <p:scale>
          <a:sx n="108" d="100"/>
          <a:sy n="108" d="100"/>
        </p:scale>
        <p:origin x="702" y="1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51" d="100"/>
          <a:sy n="151" d="100"/>
        </p:scale>
        <p:origin x="4704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200" b="1" i="0" u="none" strike="noStrike" baseline="0" dirty="0">
                <a:effectLst/>
              </a:rPr>
              <a:t>FY 22-23 </a:t>
            </a:r>
            <a:r>
              <a:rPr lang="en-US" dirty="0"/>
              <a:t>BVA Decisions for CalVet</a:t>
            </a:r>
            <a:r>
              <a:rPr lang="en-US" baseline="0" dirty="0"/>
              <a:t> Appeals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BVA Decisions FY 22-23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A54-4142-91AA-F9467A35609E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A54-4142-91AA-F9467A35609E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A54-4142-91AA-F9467A35609E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2A54-4142-91AA-F9467A35609E}"/>
              </c:ext>
            </c:extLst>
          </c:dPt>
          <c:dLbls>
            <c:dLbl>
              <c:idx val="0"/>
              <c:layout>
                <c:manualLayout>
                  <c:x val="-0.17936362185611204"/>
                  <c:y val="0.2102624057660018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54-4142-91AA-F9467A35609E}"/>
                </c:ext>
              </c:extLst>
            </c:dLbl>
            <c:dLbl>
              <c:idx val="1"/>
              <c:layout>
                <c:manualLayout>
                  <c:x val="-0.16174654374397773"/>
                  <c:y val="-0.1279731839729826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6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A54-4142-91AA-F9467A35609E}"/>
                </c:ext>
              </c:extLst>
            </c:dLbl>
            <c:dLbl>
              <c:idx val="2"/>
              <c:layout>
                <c:manualLayout>
                  <c:x val="0.232493866731942"/>
                  <c:y val="-0.1345139303902260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A54-4142-91AA-F9467A3560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Direct Review</c:v>
                </c:pt>
                <c:pt idx="1">
                  <c:v>Evidence Review</c:v>
                </c:pt>
                <c:pt idx="2">
                  <c:v>Hearings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208</c:v>
                </c:pt>
                <c:pt idx="1">
                  <c:v>99</c:v>
                </c:pt>
                <c:pt idx="2">
                  <c:v>452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A54-4142-91AA-F9467A35609E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/>
              <a:t>325 Total Decisions Made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FB7-4A49-8D63-62B9593B9161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FB7-4A49-8D63-62B9593B9161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FB7-4A49-8D63-62B9593B9161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Direct Review</c:v>
                </c:pt>
                <c:pt idx="1">
                  <c:v>Evidence Review</c:v>
                </c:pt>
                <c:pt idx="2">
                  <c:v>Hearings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69</c:v>
                </c:pt>
                <c:pt idx="1">
                  <c:v>78</c:v>
                </c:pt>
                <c:pt idx="2">
                  <c:v>178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AF-49F6-B47B-0D1326FD025F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2-06T10:39:51.736" idx="1">
    <p:pos x="10" y="10"/>
    <p:text/>
    <p:extLst>
      <p:ext uri="{C676402C-5697-4E1C-873F-D02D1690AC5C}">
        <p15:threadingInfo xmlns:p15="http://schemas.microsoft.com/office/powerpoint/2012/main" timeZoneBias="48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F892E2-2254-44E7-BF02-351E74520BB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6A119D82-D36D-4CFF-8FCA-4CE313A22AD6}">
      <dgm:prSet phldrT="[Text]"/>
      <dgm:spPr/>
      <dgm:t>
        <a:bodyPr/>
        <a:lstStyle/>
        <a:p>
          <a:r>
            <a:rPr lang="en-US"/>
            <a:t>Email LARO HR once applicant's accreditation is verified in VA OGC</a:t>
          </a:r>
        </a:p>
      </dgm:t>
    </dgm:pt>
    <dgm:pt modelId="{ED12B5BD-91B4-4BB9-941D-371448738686}" type="parTrans" cxnId="{F35C20E3-DC9E-4DA1-AEE0-C31BA81EE53F}">
      <dgm:prSet/>
      <dgm:spPr/>
      <dgm:t>
        <a:bodyPr/>
        <a:lstStyle/>
        <a:p>
          <a:endParaRPr lang="en-US"/>
        </a:p>
      </dgm:t>
    </dgm:pt>
    <dgm:pt modelId="{F776C80C-27FB-4050-AA21-89FBDC92669A}" type="sibTrans" cxnId="{F35C20E3-DC9E-4DA1-AEE0-C31BA81EE53F}">
      <dgm:prSet/>
      <dgm:spPr/>
      <dgm:t>
        <a:bodyPr/>
        <a:lstStyle/>
        <a:p>
          <a:endParaRPr lang="en-US"/>
        </a:p>
      </dgm:t>
    </dgm:pt>
    <dgm:pt modelId="{C8B104F1-BBB8-4FAC-8591-C2F67253F92E}">
      <dgm:prSet phldrT="[Text]"/>
      <dgm:spPr/>
      <dgm:t>
        <a:bodyPr/>
        <a:lstStyle/>
        <a:p>
          <a:r>
            <a:rPr lang="en-US"/>
            <a:t>Applciant completes all forms and return to LARO HR</a:t>
          </a:r>
        </a:p>
      </dgm:t>
    </dgm:pt>
    <dgm:pt modelId="{EFBA39B4-EA69-4AF5-ACB4-2085146C901D}" type="parTrans" cxnId="{0E6ECB53-E543-43A5-801B-059BA0E7284B}">
      <dgm:prSet/>
      <dgm:spPr/>
      <dgm:t>
        <a:bodyPr/>
        <a:lstStyle/>
        <a:p>
          <a:endParaRPr lang="en-US"/>
        </a:p>
      </dgm:t>
    </dgm:pt>
    <dgm:pt modelId="{348527C6-C9F0-457A-9B7D-4BB24BB19590}" type="sibTrans" cxnId="{0E6ECB53-E543-43A5-801B-059BA0E7284B}">
      <dgm:prSet/>
      <dgm:spPr/>
      <dgm:t>
        <a:bodyPr/>
        <a:lstStyle/>
        <a:p>
          <a:endParaRPr lang="en-US"/>
        </a:p>
      </dgm:t>
    </dgm:pt>
    <dgm:pt modelId="{E08B75C9-C625-4349-8A18-D394DB285569}">
      <dgm:prSet phldrT="[Text]"/>
      <dgm:spPr/>
      <dgm:t>
        <a:bodyPr/>
        <a:lstStyle/>
        <a:p>
          <a:r>
            <a:rPr lang="en-US"/>
            <a:t>Self-schedule for fingerprinting</a:t>
          </a:r>
        </a:p>
      </dgm:t>
    </dgm:pt>
    <dgm:pt modelId="{AB0287CF-13EE-4AE7-B767-3A22EE792075}" type="parTrans" cxnId="{DC642BFC-E137-4C91-9C58-E671A81D6D10}">
      <dgm:prSet/>
      <dgm:spPr/>
      <dgm:t>
        <a:bodyPr/>
        <a:lstStyle/>
        <a:p>
          <a:endParaRPr lang="en-US"/>
        </a:p>
      </dgm:t>
    </dgm:pt>
    <dgm:pt modelId="{84148A7D-5B02-4711-8E6A-1E074CF60079}" type="sibTrans" cxnId="{DC642BFC-E137-4C91-9C58-E671A81D6D10}">
      <dgm:prSet/>
      <dgm:spPr/>
      <dgm:t>
        <a:bodyPr/>
        <a:lstStyle/>
        <a:p>
          <a:endParaRPr lang="en-US"/>
        </a:p>
      </dgm:t>
    </dgm:pt>
    <dgm:pt modelId="{FAE39741-9ADE-4A12-AC99-D3FC38913621}">
      <dgm:prSet phldrT="[Text]"/>
      <dgm:spPr/>
      <dgm:t>
        <a:bodyPr/>
        <a:lstStyle/>
        <a:p>
          <a:r>
            <a:rPr lang="en-US"/>
            <a:t>Notify LARO HR once fingerprinting is completed</a:t>
          </a:r>
        </a:p>
      </dgm:t>
    </dgm:pt>
    <dgm:pt modelId="{4CD9FB9B-B314-4FFB-A710-BD5657B9527C}" type="parTrans" cxnId="{00028727-45F7-4F20-A334-C9684ED81B00}">
      <dgm:prSet/>
      <dgm:spPr/>
      <dgm:t>
        <a:bodyPr/>
        <a:lstStyle/>
        <a:p>
          <a:endParaRPr lang="en-US"/>
        </a:p>
      </dgm:t>
    </dgm:pt>
    <dgm:pt modelId="{1A472EFE-8197-4FDE-AD71-39DA90EA41E8}" type="sibTrans" cxnId="{00028727-45F7-4F20-A334-C9684ED81B00}">
      <dgm:prSet/>
      <dgm:spPr/>
      <dgm:t>
        <a:bodyPr/>
        <a:lstStyle/>
        <a:p>
          <a:endParaRPr lang="en-US"/>
        </a:p>
      </dgm:t>
    </dgm:pt>
    <dgm:pt modelId="{D16D0E3B-1786-460E-8E65-473C83D8A161}">
      <dgm:prSet phldrT="[Text]"/>
      <dgm:spPr/>
      <dgm:t>
        <a:bodyPr/>
        <a:lstStyle/>
        <a:p>
          <a:r>
            <a:rPr lang="en-US" dirty="0"/>
            <a:t>LARO HR will notify VSC Front Office staff once results are available</a:t>
          </a:r>
        </a:p>
      </dgm:t>
    </dgm:pt>
    <dgm:pt modelId="{82D43DA5-5504-4E37-9CDC-3D20369080B2}" type="parTrans" cxnId="{D9B9FEBD-A989-44D2-BC77-9CAE601ED3F8}">
      <dgm:prSet/>
      <dgm:spPr/>
      <dgm:t>
        <a:bodyPr/>
        <a:lstStyle/>
        <a:p>
          <a:endParaRPr lang="en-US"/>
        </a:p>
      </dgm:t>
    </dgm:pt>
    <dgm:pt modelId="{1F10886B-230E-4F69-AA26-6734F02EDD44}" type="sibTrans" cxnId="{D9B9FEBD-A989-44D2-BC77-9CAE601ED3F8}">
      <dgm:prSet/>
      <dgm:spPr/>
      <dgm:t>
        <a:bodyPr/>
        <a:lstStyle/>
        <a:p>
          <a:endParaRPr lang="en-US"/>
        </a:p>
      </dgm:t>
    </dgm:pt>
    <dgm:pt modelId="{C5FAF631-C868-4B23-B1DC-C3AFAB7D012D}">
      <dgm:prSet phldrT="[Text]"/>
      <dgm:spPr/>
      <dgm:t>
        <a:bodyPr/>
        <a:lstStyle/>
        <a:p>
          <a:r>
            <a:rPr lang="en-US" dirty="0"/>
            <a:t>VSC Front Office will create a VA account for new applicant and notify VA SSD </a:t>
          </a:r>
        </a:p>
      </dgm:t>
    </dgm:pt>
    <dgm:pt modelId="{67647D74-A9BA-4FCD-AE73-3592A574F0D4}" type="parTrans" cxnId="{CA2981B3-EA4D-4EBC-8CB0-517C24EB0213}">
      <dgm:prSet/>
      <dgm:spPr/>
      <dgm:t>
        <a:bodyPr/>
        <a:lstStyle/>
        <a:p>
          <a:endParaRPr lang="en-US"/>
        </a:p>
      </dgm:t>
    </dgm:pt>
    <dgm:pt modelId="{2D5F757F-1806-4D40-BACE-AED4CEE4C6BE}" type="sibTrans" cxnId="{CA2981B3-EA4D-4EBC-8CB0-517C24EB0213}">
      <dgm:prSet/>
      <dgm:spPr/>
      <dgm:t>
        <a:bodyPr/>
        <a:lstStyle/>
        <a:p>
          <a:endParaRPr lang="en-US"/>
        </a:p>
      </dgm:t>
    </dgm:pt>
    <dgm:pt modelId="{0B0FDBBF-6991-411A-BC12-21DDB240E24E}">
      <dgm:prSet phldrT="[Text]"/>
      <dgm:spPr/>
      <dgm:t>
        <a:bodyPr/>
        <a:lstStyle/>
        <a:p>
          <a:r>
            <a:rPr lang="en-US" dirty="0"/>
            <a:t>VA SSD will notify LARO HR to adjudicate case in </a:t>
          </a:r>
          <a:r>
            <a:rPr lang="en-US" dirty="0" err="1"/>
            <a:t>USAccess</a:t>
          </a:r>
          <a:endParaRPr lang="en-US" dirty="0"/>
        </a:p>
      </dgm:t>
    </dgm:pt>
    <dgm:pt modelId="{1376DAC8-8B99-46BA-B111-A6BBFF524019}" type="parTrans" cxnId="{8EED9740-2118-40AB-9EB8-DC281AE4FFD1}">
      <dgm:prSet/>
      <dgm:spPr/>
      <dgm:t>
        <a:bodyPr/>
        <a:lstStyle/>
        <a:p>
          <a:endParaRPr lang="en-US"/>
        </a:p>
      </dgm:t>
    </dgm:pt>
    <dgm:pt modelId="{610A4BBD-8B87-42C2-A8C1-45F102474F79}" type="sibTrans" cxnId="{8EED9740-2118-40AB-9EB8-DC281AE4FFD1}">
      <dgm:prSet/>
      <dgm:spPr/>
      <dgm:t>
        <a:bodyPr/>
        <a:lstStyle/>
        <a:p>
          <a:endParaRPr lang="en-US"/>
        </a:p>
      </dgm:t>
    </dgm:pt>
    <dgm:pt modelId="{586D90B7-47BF-4EE9-AB71-987369F9592E}">
      <dgm:prSet phldrT="[Text]"/>
      <dgm:spPr/>
      <dgm:t>
        <a:bodyPr/>
        <a:lstStyle/>
        <a:p>
          <a:r>
            <a:rPr lang="en-US" dirty="0"/>
            <a:t>VSC Front Office sponsors new EE in </a:t>
          </a:r>
          <a:r>
            <a:rPr lang="en-US" dirty="0" err="1"/>
            <a:t>USAccess</a:t>
          </a:r>
          <a:r>
            <a:rPr lang="en-US" dirty="0"/>
            <a:t> </a:t>
          </a:r>
        </a:p>
      </dgm:t>
    </dgm:pt>
    <dgm:pt modelId="{1B3FBEF3-EAA6-4445-9568-2B254566C62C}" type="parTrans" cxnId="{DB461F18-C108-4AF4-8890-2E75B6E9B4F0}">
      <dgm:prSet/>
      <dgm:spPr/>
      <dgm:t>
        <a:bodyPr/>
        <a:lstStyle/>
        <a:p>
          <a:endParaRPr lang="en-US"/>
        </a:p>
      </dgm:t>
    </dgm:pt>
    <dgm:pt modelId="{8B6FB3C7-2996-4C4E-9669-289D055E3955}" type="sibTrans" cxnId="{DB461F18-C108-4AF4-8890-2E75B6E9B4F0}">
      <dgm:prSet/>
      <dgm:spPr/>
      <dgm:t>
        <a:bodyPr/>
        <a:lstStyle/>
        <a:p>
          <a:endParaRPr lang="en-US"/>
        </a:p>
      </dgm:t>
    </dgm:pt>
    <dgm:pt modelId="{8FAF4E25-760C-487C-AC75-A3B746462779}">
      <dgm:prSet/>
      <dgm:spPr/>
      <dgm:t>
        <a:bodyPr/>
        <a:lstStyle/>
        <a:p>
          <a:r>
            <a:rPr lang="en-US"/>
            <a:t>VA SSD will notify new applicant to schedule a visit to LARO for PIV issuance </a:t>
          </a:r>
          <a:endParaRPr lang="en-US" dirty="0"/>
        </a:p>
      </dgm:t>
    </dgm:pt>
    <dgm:pt modelId="{B1B81855-EBE3-48E7-901D-3E0AE123191E}" type="parTrans" cxnId="{5687FBA4-6A7A-45CC-9C09-AAE2E8891A7F}">
      <dgm:prSet/>
      <dgm:spPr/>
      <dgm:t>
        <a:bodyPr/>
        <a:lstStyle/>
        <a:p>
          <a:endParaRPr lang="en-US"/>
        </a:p>
      </dgm:t>
    </dgm:pt>
    <dgm:pt modelId="{177A2731-C1EB-423B-BB7F-FB7592A24DF7}" type="sibTrans" cxnId="{5687FBA4-6A7A-45CC-9C09-AAE2E8891A7F}">
      <dgm:prSet/>
      <dgm:spPr/>
      <dgm:t>
        <a:bodyPr/>
        <a:lstStyle/>
        <a:p>
          <a:endParaRPr lang="en-US"/>
        </a:p>
      </dgm:t>
    </dgm:pt>
    <dgm:pt modelId="{CDA0F57B-AE27-4268-8233-DF94C6D118AF}" type="pres">
      <dgm:prSet presAssocID="{13F892E2-2254-44E7-BF02-351E74520BBF}" presName="CompostProcess" presStyleCnt="0">
        <dgm:presLayoutVars>
          <dgm:dir/>
          <dgm:resizeHandles val="exact"/>
        </dgm:presLayoutVars>
      </dgm:prSet>
      <dgm:spPr/>
    </dgm:pt>
    <dgm:pt modelId="{BDA93CD0-2D85-4D14-A752-8690085D8AB6}" type="pres">
      <dgm:prSet presAssocID="{13F892E2-2254-44E7-BF02-351E74520BBF}" presName="arrow" presStyleLbl="bgShp" presStyleIdx="0" presStyleCnt="1"/>
      <dgm:spPr/>
    </dgm:pt>
    <dgm:pt modelId="{10207835-EA0E-43C0-B1CE-B8588D22A6C1}" type="pres">
      <dgm:prSet presAssocID="{13F892E2-2254-44E7-BF02-351E74520BBF}" presName="linearProcess" presStyleCnt="0"/>
      <dgm:spPr/>
    </dgm:pt>
    <dgm:pt modelId="{01EA49E0-4A8F-49A3-971C-5A920EBA0D6B}" type="pres">
      <dgm:prSet presAssocID="{6A119D82-D36D-4CFF-8FCA-4CE313A22AD6}" presName="textNode" presStyleLbl="node1" presStyleIdx="0" presStyleCnt="9">
        <dgm:presLayoutVars>
          <dgm:bulletEnabled val="1"/>
        </dgm:presLayoutVars>
      </dgm:prSet>
      <dgm:spPr/>
    </dgm:pt>
    <dgm:pt modelId="{9D51101E-C1CD-48DC-AD75-57D802FD3689}" type="pres">
      <dgm:prSet presAssocID="{F776C80C-27FB-4050-AA21-89FBDC92669A}" presName="sibTrans" presStyleCnt="0"/>
      <dgm:spPr/>
    </dgm:pt>
    <dgm:pt modelId="{5A292741-098C-4D54-AA72-B62C64F1F859}" type="pres">
      <dgm:prSet presAssocID="{C8B104F1-BBB8-4FAC-8591-C2F67253F92E}" presName="textNode" presStyleLbl="node1" presStyleIdx="1" presStyleCnt="9">
        <dgm:presLayoutVars>
          <dgm:bulletEnabled val="1"/>
        </dgm:presLayoutVars>
      </dgm:prSet>
      <dgm:spPr/>
    </dgm:pt>
    <dgm:pt modelId="{36406FA2-2C2B-499D-AB50-9BC886AF0F69}" type="pres">
      <dgm:prSet presAssocID="{348527C6-C9F0-457A-9B7D-4BB24BB19590}" presName="sibTrans" presStyleCnt="0"/>
      <dgm:spPr/>
    </dgm:pt>
    <dgm:pt modelId="{DBC104D9-82DB-48E4-828F-9A33DAAC1810}" type="pres">
      <dgm:prSet presAssocID="{E08B75C9-C625-4349-8A18-D394DB285569}" presName="textNode" presStyleLbl="node1" presStyleIdx="2" presStyleCnt="9">
        <dgm:presLayoutVars>
          <dgm:bulletEnabled val="1"/>
        </dgm:presLayoutVars>
      </dgm:prSet>
      <dgm:spPr/>
    </dgm:pt>
    <dgm:pt modelId="{71285791-B01E-4F68-9750-159C627FA804}" type="pres">
      <dgm:prSet presAssocID="{84148A7D-5B02-4711-8E6A-1E074CF60079}" presName="sibTrans" presStyleCnt="0"/>
      <dgm:spPr/>
    </dgm:pt>
    <dgm:pt modelId="{BDCA7DCD-8619-4919-99C2-0880D09D1044}" type="pres">
      <dgm:prSet presAssocID="{FAE39741-9ADE-4A12-AC99-D3FC38913621}" presName="textNode" presStyleLbl="node1" presStyleIdx="3" presStyleCnt="9">
        <dgm:presLayoutVars>
          <dgm:bulletEnabled val="1"/>
        </dgm:presLayoutVars>
      </dgm:prSet>
      <dgm:spPr/>
    </dgm:pt>
    <dgm:pt modelId="{B4E92064-7AF1-4600-B5DC-966D19F4B01F}" type="pres">
      <dgm:prSet presAssocID="{1A472EFE-8197-4FDE-AD71-39DA90EA41E8}" presName="sibTrans" presStyleCnt="0"/>
      <dgm:spPr/>
    </dgm:pt>
    <dgm:pt modelId="{905AB364-9B50-461B-A386-29675515A03A}" type="pres">
      <dgm:prSet presAssocID="{D16D0E3B-1786-460E-8E65-473C83D8A161}" presName="textNode" presStyleLbl="node1" presStyleIdx="4" presStyleCnt="9">
        <dgm:presLayoutVars>
          <dgm:bulletEnabled val="1"/>
        </dgm:presLayoutVars>
      </dgm:prSet>
      <dgm:spPr/>
    </dgm:pt>
    <dgm:pt modelId="{F5C20042-5075-496F-AEDC-A738CB37670E}" type="pres">
      <dgm:prSet presAssocID="{1F10886B-230E-4F69-AA26-6734F02EDD44}" presName="sibTrans" presStyleCnt="0"/>
      <dgm:spPr/>
    </dgm:pt>
    <dgm:pt modelId="{1899DF4D-298C-451A-B4FC-93C58914C4F4}" type="pres">
      <dgm:prSet presAssocID="{C5FAF631-C868-4B23-B1DC-C3AFAB7D012D}" presName="textNode" presStyleLbl="node1" presStyleIdx="5" presStyleCnt="9">
        <dgm:presLayoutVars>
          <dgm:bulletEnabled val="1"/>
        </dgm:presLayoutVars>
      </dgm:prSet>
      <dgm:spPr/>
    </dgm:pt>
    <dgm:pt modelId="{FDF806E1-2F00-45AF-89EB-7575062BD627}" type="pres">
      <dgm:prSet presAssocID="{2D5F757F-1806-4D40-BACE-AED4CEE4C6BE}" presName="sibTrans" presStyleCnt="0"/>
      <dgm:spPr/>
    </dgm:pt>
    <dgm:pt modelId="{E52A4032-90F0-4ABD-BE8B-D9811AE49846}" type="pres">
      <dgm:prSet presAssocID="{0B0FDBBF-6991-411A-BC12-21DDB240E24E}" presName="textNode" presStyleLbl="node1" presStyleIdx="6" presStyleCnt="9" custLinFactX="100000" custLinFactNeighborX="102285" custLinFactNeighborY="-3135">
        <dgm:presLayoutVars>
          <dgm:bulletEnabled val="1"/>
        </dgm:presLayoutVars>
      </dgm:prSet>
      <dgm:spPr/>
    </dgm:pt>
    <dgm:pt modelId="{B8CF5172-A835-4493-AC9C-7351AE58F0B9}" type="pres">
      <dgm:prSet presAssocID="{610A4BBD-8B87-42C2-A8C1-45F102474F79}" presName="sibTrans" presStyleCnt="0"/>
      <dgm:spPr/>
    </dgm:pt>
    <dgm:pt modelId="{413321DC-07F0-4557-A1C4-C74960A5873C}" type="pres">
      <dgm:prSet presAssocID="{586D90B7-47BF-4EE9-AB71-987369F9592E}" presName="textNode" presStyleLbl="node1" presStyleIdx="7" presStyleCnt="9" custLinFactX="-100000" custLinFactNeighborX="-102294">
        <dgm:presLayoutVars>
          <dgm:bulletEnabled val="1"/>
        </dgm:presLayoutVars>
      </dgm:prSet>
      <dgm:spPr/>
    </dgm:pt>
    <dgm:pt modelId="{4948E0CA-B3AE-41A1-B13D-659BA343088F}" type="pres">
      <dgm:prSet presAssocID="{8B6FB3C7-2996-4C4E-9669-289D055E3955}" presName="sibTrans" presStyleCnt="0"/>
      <dgm:spPr/>
    </dgm:pt>
    <dgm:pt modelId="{2D8574B0-6B47-4999-AB1D-EA8A85CB9819}" type="pres">
      <dgm:prSet presAssocID="{8FAF4E25-760C-487C-AC75-A3B746462779}" presName="textNode" presStyleLbl="node1" presStyleIdx="8" presStyleCnt="9">
        <dgm:presLayoutVars>
          <dgm:bulletEnabled val="1"/>
        </dgm:presLayoutVars>
      </dgm:prSet>
      <dgm:spPr/>
    </dgm:pt>
  </dgm:ptLst>
  <dgm:cxnLst>
    <dgm:cxn modelId="{86780A16-898B-4990-AEE7-AA812E400F1F}" type="presOf" srcId="{D16D0E3B-1786-460E-8E65-473C83D8A161}" destId="{905AB364-9B50-461B-A386-29675515A03A}" srcOrd="0" destOrd="0" presId="urn:microsoft.com/office/officeart/2005/8/layout/hProcess9"/>
    <dgm:cxn modelId="{DB461F18-C108-4AF4-8890-2E75B6E9B4F0}" srcId="{13F892E2-2254-44E7-BF02-351E74520BBF}" destId="{586D90B7-47BF-4EE9-AB71-987369F9592E}" srcOrd="7" destOrd="0" parTransId="{1B3FBEF3-EAA6-4445-9568-2B254566C62C}" sibTransId="{8B6FB3C7-2996-4C4E-9669-289D055E3955}"/>
    <dgm:cxn modelId="{00028727-45F7-4F20-A334-C9684ED81B00}" srcId="{13F892E2-2254-44E7-BF02-351E74520BBF}" destId="{FAE39741-9ADE-4A12-AC99-D3FC38913621}" srcOrd="3" destOrd="0" parTransId="{4CD9FB9B-B314-4FFB-A710-BD5657B9527C}" sibTransId="{1A472EFE-8197-4FDE-AD71-39DA90EA41E8}"/>
    <dgm:cxn modelId="{8EED9740-2118-40AB-9EB8-DC281AE4FFD1}" srcId="{13F892E2-2254-44E7-BF02-351E74520BBF}" destId="{0B0FDBBF-6991-411A-BC12-21DDB240E24E}" srcOrd="6" destOrd="0" parTransId="{1376DAC8-8B99-46BA-B111-A6BBFF524019}" sibTransId="{610A4BBD-8B87-42C2-A8C1-45F102474F79}"/>
    <dgm:cxn modelId="{0E6ECB53-E543-43A5-801B-059BA0E7284B}" srcId="{13F892E2-2254-44E7-BF02-351E74520BBF}" destId="{C8B104F1-BBB8-4FAC-8591-C2F67253F92E}" srcOrd="1" destOrd="0" parTransId="{EFBA39B4-EA69-4AF5-ACB4-2085146C901D}" sibTransId="{348527C6-C9F0-457A-9B7D-4BB24BB19590}"/>
    <dgm:cxn modelId="{D1FA757F-1FC1-4A18-BB2C-A9B4753CC95C}" type="presOf" srcId="{586D90B7-47BF-4EE9-AB71-987369F9592E}" destId="{413321DC-07F0-4557-A1C4-C74960A5873C}" srcOrd="0" destOrd="0" presId="urn:microsoft.com/office/officeart/2005/8/layout/hProcess9"/>
    <dgm:cxn modelId="{34662C8E-6FE5-4235-85C9-FD564659C16D}" type="presOf" srcId="{C8B104F1-BBB8-4FAC-8591-C2F67253F92E}" destId="{5A292741-098C-4D54-AA72-B62C64F1F859}" srcOrd="0" destOrd="0" presId="urn:microsoft.com/office/officeart/2005/8/layout/hProcess9"/>
    <dgm:cxn modelId="{2B7C1FA1-8ECD-46F7-B3C8-38737D122505}" type="presOf" srcId="{8FAF4E25-760C-487C-AC75-A3B746462779}" destId="{2D8574B0-6B47-4999-AB1D-EA8A85CB9819}" srcOrd="0" destOrd="0" presId="urn:microsoft.com/office/officeart/2005/8/layout/hProcess9"/>
    <dgm:cxn modelId="{5687FBA4-6A7A-45CC-9C09-AAE2E8891A7F}" srcId="{13F892E2-2254-44E7-BF02-351E74520BBF}" destId="{8FAF4E25-760C-487C-AC75-A3B746462779}" srcOrd="8" destOrd="0" parTransId="{B1B81855-EBE3-48E7-901D-3E0AE123191E}" sibTransId="{177A2731-C1EB-423B-BB7F-FB7592A24DF7}"/>
    <dgm:cxn modelId="{CA2981B3-EA4D-4EBC-8CB0-517C24EB0213}" srcId="{13F892E2-2254-44E7-BF02-351E74520BBF}" destId="{C5FAF631-C868-4B23-B1DC-C3AFAB7D012D}" srcOrd="5" destOrd="0" parTransId="{67647D74-A9BA-4FCD-AE73-3592A574F0D4}" sibTransId="{2D5F757F-1806-4D40-BACE-AED4CEE4C6BE}"/>
    <dgm:cxn modelId="{D9B9FEBD-A989-44D2-BC77-9CAE601ED3F8}" srcId="{13F892E2-2254-44E7-BF02-351E74520BBF}" destId="{D16D0E3B-1786-460E-8E65-473C83D8A161}" srcOrd="4" destOrd="0" parTransId="{82D43DA5-5504-4E37-9CDC-3D20369080B2}" sibTransId="{1F10886B-230E-4F69-AA26-6734F02EDD44}"/>
    <dgm:cxn modelId="{2B20D7D1-08E3-47EC-9DD2-EC2F6D0132F2}" type="presOf" srcId="{C5FAF631-C868-4B23-B1DC-C3AFAB7D012D}" destId="{1899DF4D-298C-451A-B4FC-93C58914C4F4}" srcOrd="0" destOrd="0" presId="urn:microsoft.com/office/officeart/2005/8/layout/hProcess9"/>
    <dgm:cxn modelId="{7F3CDAD7-A6A2-4DA6-A16C-8FF3FB48A19A}" type="presOf" srcId="{6A119D82-D36D-4CFF-8FCA-4CE313A22AD6}" destId="{01EA49E0-4A8F-49A3-971C-5A920EBA0D6B}" srcOrd="0" destOrd="0" presId="urn:microsoft.com/office/officeart/2005/8/layout/hProcess9"/>
    <dgm:cxn modelId="{F35C20E3-DC9E-4DA1-AEE0-C31BA81EE53F}" srcId="{13F892E2-2254-44E7-BF02-351E74520BBF}" destId="{6A119D82-D36D-4CFF-8FCA-4CE313A22AD6}" srcOrd="0" destOrd="0" parTransId="{ED12B5BD-91B4-4BB9-941D-371448738686}" sibTransId="{F776C80C-27FB-4050-AA21-89FBDC92669A}"/>
    <dgm:cxn modelId="{F62C0EEA-5136-4715-9688-FFD267D512C9}" type="presOf" srcId="{0B0FDBBF-6991-411A-BC12-21DDB240E24E}" destId="{E52A4032-90F0-4ABD-BE8B-D9811AE49846}" srcOrd="0" destOrd="0" presId="urn:microsoft.com/office/officeart/2005/8/layout/hProcess9"/>
    <dgm:cxn modelId="{63DFB9EB-2FDC-49F7-A86E-BE46E441571A}" type="presOf" srcId="{E08B75C9-C625-4349-8A18-D394DB285569}" destId="{DBC104D9-82DB-48E4-828F-9A33DAAC1810}" srcOrd="0" destOrd="0" presId="urn:microsoft.com/office/officeart/2005/8/layout/hProcess9"/>
    <dgm:cxn modelId="{B86D40F5-F1A7-41CF-8BD6-CC0D1A583452}" type="presOf" srcId="{13F892E2-2254-44E7-BF02-351E74520BBF}" destId="{CDA0F57B-AE27-4268-8233-DF94C6D118AF}" srcOrd="0" destOrd="0" presId="urn:microsoft.com/office/officeart/2005/8/layout/hProcess9"/>
    <dgm:cxn modelId="{9123B6F7-DDA8-4FC1-B1D9-438B8D509E77}" type="presOf" srcId="{FAE39741-9ADE-4A12-AC99-D3FC38913621}" destId="{BDCA7DCD-8619-4919-99C2-0880D09D1044}" srcOrd="0" destOrd="0" presId="urn:microsoft.com/office/officeart/2005/8/layout/hProcess9"/>
    <dgm:cxn modelId="{DC642BFC-E137-4C91-9C58-E671A81D6D10}" srcId="{13F892E2-2254-44E7-BF02-351E74520BBF}" destId="{E08B75C9-C625-4349-8A18-D394DB285569}" srcOrd="2" destOrd="0" parTransId="{AB0287CF-13EE-4AE7-B767-3A22EE792075}" sibTransId="{84148A7D-5B02-4711-8E6A-1E074CF60079}"/>
    <dgm:cxn modelId="{09E13B38-D417-4F04-A6B7-7E9BB8598CB2}" type="presParOf" srcId="{CDA0F57B-AE27-4268-8233-DF94C6D118AF}" destId="{BDA93CD0-2D85-4D14-A752-8690085D8AB6}" srcOrd="0" destOrd="0" presId="urn:microsoft.com/office/officeart/2005/8/layout/hProcess9"/>
    <dgm:cxn modelId="{F5BC6ECD-64B1-49CE-B0E6-3FC32B6E7363}" type="presParOf" srcId="{CDA0F57B-AE27-4268-8233-DF94C6D118AF}" destId="{10207835-EA0E-43C0-B1CE-B8588D22A6C1}" srcOrd="1" destOrd="0" presId="urn:microsoft.com/office/officeart/2005/8/layout/hProcess9"/>
    <dgm:cxn modelId="{2EAC288A-4E3F-420B-A497-132E72D03038}" type="presParOf" srcId="{10207835-EA0E-43C0-B1CE-B8588D22A6C1}" destId="{01EA49E0-4A8F-49A3-971C-5A920EBA0D6B}" srcOrd="0" destOrd="0" presId="urn:microsoft.com/office/officeart/2005/8/layout/hProcess9"/>
    <dgm:cxn modelId="{E4972AF5-CE02-4277-8175-A9600701A65D}" type="presParOf" srcId="{10207835-EA0E-43C0-B1CE-B8588D22A6C1}" destId="{9D51101E-C1CD-48DC-AD75-57D802FD3689}" srcOrd="1" destOrd="0" presId="urn:microsoft.com/office/officeart/2005/8/layout/hProcess9"/>
    <dgm:cxn modelId="{A2759E9B-B18B-4AA5-A564-773D9C8F1B75}" type="presParOf" srcId="{10207835-EA0E-43C0-B1CE-B8588D22A6C1}" destId="{5A292741-098C-4D54-AA72-B62C64F1F859}" srcOrd="2" destOrd="0" presId="urn:microsoft.com/office/officeart/2005/8/layout/hProcess9"/>
    <dgm:cxn modelId="{4DEA2F4F-9238-4CC5-8BBF-F976A6D65FA1}" type="presParOf" srcId="{10207835-EA0E-43C0-B1CE-B8588D22A6C1}" destId="{36406FA2-2C2B-499D-AB50-9BC886AF0F69}" srcOrd="3" destOrd="0" presId="urn:microsoft.com/office/officeart/2005/8/layout/hProcess9"/>
    <dgm:cxn modelId="{55DB9300-C4FB-4099-BA39-7818DCE0330B}" type="presParOf" srcId="{10207835-EA0E-43C0-B1CE-B8588D22A6C1}" destId="{DBC104D9-82DB-48E4-828F-9A33DAAC1810}" srcOrd="4" destOrd="0" presId="urn:microsoft.com/office/officeart/2005/8/layout/hProcess9"/>
    <dgm:cxn modelId="{3550AB5E-D47C-4843-909C-CA216FB382D1}" type="presParOf" srcId="{10207835-EA0E-43C0-B1CE-B8588D22A6C1}" destId="{71285791-B01E-4F68-9750-159C627FA804}" srcOrd="5" destOrd="0" presId="urn:microsoft.com/office/officeart/2005/8/layout/hProcess9"/>
    <dgm:cxn modelId="{EA3BB8D2-FB11-4420-AD52-AD2737F25F5F}" type="presParOf" srcId="{10207835-EA0E-43C0-B1CE-B8588D22A6C1}" destId="{BDCA7DCD-8619-4919-99C2-0880D09D1044}" srcOrd="6" destOrd="0" presId="urn:microsoft.com/office/officeart/2005/8/layout/hProcess9"/>
    <dgm:cxn modelId="{954793E5-9517-41F4-8E46-47CA1843D553}" type="presParOf" srcId="{10207835-EA0E-43C0-B1CE-B8588D22A6C1}" destId="{B4E92064-7AF1-4600-B5DC-966D19F4B01F}" srcOrd="7" destOrd="0" presId="urn:microsoft.com/office/officeart/2005/8/layout/hProcess9"/>
    <dgm:cxn modelId="{6D2C6F07-39ED-45DE-B7D5-6175199EAA8E}" type="presParOf" srcId="{10207835-EA0E-43C0-B1CE-B8588D22A6C1}" destId="{905AB364-9B50-461B-A386-29675515A03A}" srcOrd="8" destOrd="0" presId="urn:microsoft.com/office/officeart/2005/8/layout/hProcess9"/>
    <dgm:cxn modelId="{7A94A268-EF00-45E4-8355-E1B11E421B32}" type="presParOf" srcId="{10207835-EA0E-43C0-B1CE-B8588D22A6C1}" destId="{F5C20042-5075-496F-AEDC-A738CB37670E}" srcOrd="9" destOrd="0" presId="urn:microsoft.com/office/officeart/2005/8/layout/hProcess9"/>
    <dgm:cxn modelId="{A70997A5-7063-4D9F-894C-5C892EF22E2F}" type="presParOf" srcId="{10207835-EA0E-43C0-B1CE-B8588D22A6C1}" destId="{1899DF4D-298C-451A-B4FC-93C58914C4F4}" srcOrd="10" destOrd="0" presId="urn:microsoft.com/office/officeart/2005/8/layout/hProcess9"/>
    <dgm:cxn modelId="{E777B7E3-9AB4-4CDE-935D-61506D42AAC6}" type="presParOf" srcId="{10207835-EA0E-43C0-B1CE-B8588D22A6C1}" destId="{FDF806E1-2F00-45AF-89EB-7575062BD627}" srcOrd="11" destOrd="0" presId="urn:microsoft.com/office/officeart/2005/8/layout/hProcess9"/>
    <dgm:cxn modelId="{1054D84F-D632-4FCF-8AB2-B6B25C0B5B06}" type="presParOf" srcId="{10207835-EA0E-43C0-B1CE-B8588D22A6C1}" destId="{E52A4032-90F0-4ABD-BE8B-D9811AE49846}" srcOrd="12" destOrd="0" presId="urn:microsoft.com/office/officeart/2005/8/layout/hProcess9"/>
    <dgm:cxn modelId="{C1B5F746-62AC-49D2-9995-A364117AD3BC}" type="presParOf" srcId="{10207835-EA0E-43C0-B1CE-B8588D22A6C1}" destId="{B8CF5172-A835-4493-AC9C-7351AE58F0B9}" srcOrd="13" destOrd="0" presId="urn:microsoft.com/office/officeart/2005/8/layout/hProcess9"/>
    <dgm:cxn modelId="{EFA586AB-8D96-4961-A3A6-20D3011546D2}" type="presParOf" srcId="{10207835-EA0E-43C0-B1CE-B8588D22A6C1}" destId="{413321DC-07F0-4557-A1C4-C74960A5873C}" srcOrd="14" destOrd="0" presId="urn:microsoft.com/office/officeart/2005/8/layout/hProcess9"/>
    <dgm:cxn modelId="{C9FB2623-E0B6-43F7-AD78-3B7FC1FFB9D7}" type="presParOf" srcId="{10207835-EA0E-43C0-B1CE-B8588D22A6C1}" destId="{4948E0CA-B3AE-41A1-B13D-659BA343088F}" srcOrd="15" destOrd="0" presId="urn:microsoft.com/office/officeart/2005/8/layout/hProcess9"/>
    <dgm:cxn modelId="{B2DA4155-D6B3-402E-B04E-AF4DF588DEA1}" type="presParOf" srcId="{10207835-EA0E-43C0-B1CE-B8588D22A6C1}" destId="{2D8574B0-6B47-4999-AB1D-EA8A85CB9819}" srcOrd="1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A93CD0-2D85-4D14-A752-8690085D8AB6}">
      <dsp:nvSpPr>
        <dsp:cNvPr id="0" name=""/>
        <dsp:cNvSpPr/>
      </dsp:nvSpPr>
      <dsp:spPr>
        <a:xfrm>
          <a:off x="815489" y="0"/>
          <a:ext cx="9242217" cy="368314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EA49E0-4A8F-49A3-971C-5A920EBA0D6B}">
      <dsp:nvSpPr>
        <dsp:cNvPr id="0" name=""/>
        <dsp:cNvSpPr/>
      </dsp:nvSpPr>
      <dsp:spPr>
        <a:xfrm>
          <a:off x="3052" y="1104943"/>
          <a:ext cx="1156073" cy="14732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Email LARO HR once applicant's accreditation is verified in VA OGC</a:t>
          </a:r>
        </a:p>
      </dsp:txBody>
      <dsp:txXfrm>
        <a:off x="59487" y="1161378"/>
        <a:ext cx="1043203" cy="1360388"/>
      </dsp:txXfrm>
    </dsp:sp>
    <dsp:sp modelId="{5A292741-098C-4D54-AA72-B62C64F1F859}">
      <dsp:nvSpPr>
        <dsp:cNvPr id="0" name=""/>
        <dsp:cNvSpPr/>
      </dsp:nvSpPr>
      <dsp:spPr>
        <a:xfrm>
          <a:off x="1216930" y="1104943"/>
          <a:ext cx="1156073" cy="14732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Applciant completes all forms and return to LARO HR</a:t>
          </a:r>
        </a:p>
      </dsp:txBody>
      <dsp:txXfrm>
        <a:off x="1273365" y="1161378"/>
        <a:ext cx="1043203" cy="1360388"/>
      </dsp:txXfrm>
    </dsp:sp>
    <dsp:sp modelId="{DBC104D9-82DB-48E4-828F-9A33DAAC1810}">
      <dsp:nvSpPr>
        <dsp:cNvPr id="0" name=""/>
        <dsp:cNvSpPr/>
      </dsp:nvSpPr>
      <dsp:spPr>
        <a:xfrm>
          <a:off x="2430807" y="1104943"/>
          <a:ext cx="1156073" cy="14732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Self-schedule for fingerprinting</a:t>
          </a:r>
        </a:p>
      </dsp:txBody>
      <dsp:txXfrm>
        <a:off x="2487242" y="1161378"/>
        <a:ext cx="1043203" cy="1360388"/>
      </dsp:txXfrm>
    </dsp:sp>
    <dsp:sp modelId="{BDCA7DCD-8619-4919-99C2-0880D09D1044}">
      <dsp:nvSpPr>
        <dsp:cNvPr id="0" name=""/>
        <dsp:cNvSpPr/>
      </dsp:nvSpPr>
      <dsp:spPr>
        <a:xfrm>
          <a:off x="3644684" y="1104943"/>
          <a:ext cx="1156073" cy="14732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Notify LARO HR once fingerprinting is completed</a:t>
          </a:r>
        </a:p>
      </dsp:txBody>
      <dsp:txXfrm>
        <a:off x="3701119" y="1161378"/>
        <a:ext cx="1043203" cy="1360388"/>
      </dsp:txXfrm>
    </dsp:sp>
    <dsp:sp modelId="{905AB364-9B50-461B-A386-29675515A03A}">
      <dsp:nvSpPr>
        <dsp:cNvPr id="0" name=""/>
        <dsp:cNvSpPr/>
      </dsp:nvSpPr>
      <dsp:spPr>
        <a:xfrm>
          <a:off x="4858561" y="1104943"/>
          <a:ext cx="1156073" cy="14732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LARO HR will notify VSC Front Office staff once results are available</a:t>
          </a:r>
        </a:p>
      </dsp:txBody>
      <dsp:txXfrm>
        <a:off x="4914996" y="1161378"/>
        <a:ext cx="1043203" cy="1360388"/>
      </dsp:txXfrm>
    </dsp:sp>
    <dsp:sp modelId="{1899DF4D-298C-451A-B4FC-93C58914C4F4}">
      <dsp:nvSpPr>
        <dsp:cNvPr id="0" name=""/>
        <dsp:cNvSpPr/>
      </dsp:nvSpPr>
      <dsp:spPr>
        <a:xfrm>
          <a:off x="6072438" y="1104943"/>
          <a:ext cx="1156073" cy="14732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VSC Front Office will create a VA account for new applicant and notify VA SSD </a:t>
          </a:r>
        </a:p>
      </dsp:txBody>
      <dsp:txXfrm>
        <a:off x="6128873" y="1161378"/>
        <a:ext cx="1043203" cy="1360388"/>
      </dsp:txXfrm>
    </dsp:sp>
    <dsp:sp modelId="{E52A4032-90F0-4ABD-BE8B-D9811AE49846}">
      <dsp:nvSpPr>
        <dsp:cNvPr id="0" name=""/>
        <dsp:cNvSpPr/>
      </dsp:nvSpPr>
      <dsp:spPr>
        <a:xfrm>
          <a:off x="8501514" y="1058756"/>
          <a:ext cx="1156073" cy="14732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VA SSD will notify LARO HR to adjudicate case in </a:t>
          </a:r>
          <a:r>
            <a:rPr lang="en-US" sz="1200" kern="1200" dirty="0" err="1"/>
            <a:t>USAccess</a:t>
          </a:r>
          <a:endParaRPr lang="en-US" sz="1200" kern="1200" dirty="0"/>
        </a:p>
      </dsp:txBody>
      <dsp:txXfrm>
        <a:off x="8557949" y="1115191"/>
        <a:ext cx="1043203" cy="1360388"/>
      </dsp:txXfrm>
    </dsp:sp>
    <dsp:sp modelId="{413321DC-07F0-4557-A1C4-C74960A5873C}">
      <dsp:nvSpPr>
        <dsp:cNvPr id="0" name=""/>
        <dsp:cNvSpPr/>
      </dsp:nvSpPr>
      <dsp:spPr>
        <a:xfrm>
          <a:off x="7284990" y="1104943"/>
          <a:ext cx="1156073" cy="14732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VSC Front Office sponsors new EE in </a:t>
          </a:r>
          <a:r>
            <a:rPr lang="en-US" sz="1200" kern="1200" dirty="0" err="1"/>
            <a:t>USAccess</a:t>
          </a:r>
          <a:r>
            <a:rPr lang="en-US" sz="1200" kern="1200" dirty="0"/>
            <a:t> </a:t>
          </a:r>
        </a:p>
      </dsp:txBody>
      <dsp:txXfrm>
        <a:off x="7341425" y="1161378"/>
        <a:ext cx="1043203" cy="1360388"/>
      </dsp:txXfrm>
    </dsp:sp>
    <dsp:sp modelId="{2D8574B0-6B47-4999-AB1D-EA8A85CB9819}">
      <dsp:nvSpPr>
        <dsp:cNvPr id="0" name=""/>
        <dsp:cNvSpPr/>
      </dsp:nvSpPr>
      <dsp:spPr>
        <a:xfrm>
          <a:off x="9714070" y="1104943"/>
          <a:ext cx="1156073" cy="14732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VA SSD will notify new applicant to schedule a visit to LARO for PIV issuance </a:t>
          </a:r>
          <a:endParaRPr lang="en-US" sz="1200" kern="1200" dirty="0"/>
        </a:p>
      </dsp:txBody>
      <dsp:txXfrm>
        <a:off x="9770505" y="1161378"/>
        <a:ext cx="1043203" cy="13603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2AEEA06-7460-3646-8F46-27528A2942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431B9D-C735-514F-96BF-6F71BB75C5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3B8C0CE-A3CC-264C-951B-72E0B90C2F9C}" type="datetimeFigureOut">
              <a:rPr lang="en-US" smtClean="0"/>
              <a:t>2/8/2024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021168-04A3-314B-9F48-B01EDFBB0C2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297180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376AB3-C27F-A84B-8B6C-00179B4E6D4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829968"/>
            <a:ext cx="297180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B010D81-8AB5-324B-9673-7BB4E4AA7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842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88E0F05-7A2B-D743-8ED8-9B387668E360}" type="datetimeFigureOut">
              <a:rPr lang="en-US" smtClean="0"/>
              <a:t>2/8/2024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297180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8"/>
            <a:ext cx="297180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8AD52B4-B5DF-B445-9363-1F18C798BA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173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AD52B4-B5DF-B445-9363-1F18C798BAE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077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AD52B4-B5DF-B445-9363-1F18C798BAE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302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AD52B4-B5DF-B445-9363-1F18C798BAE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256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9FFDF-2558-45B9-8A3A-E249CD6257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35FC97-3C68-413E-A5D3-DE179A5BA3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02305-8670-4495-B67B-DF0FB1CA8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88895-7030-4144-94EF-2F65BF213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D4BCF3-5AA0-4366-9876-87E055DDE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EC0B853-639D-441D-A5E9-BF1B12107F6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0"/>
            <a:ext cx="12193471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FE5C4B6-8D3A-4CBD-BD4C-FB0D6241F80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56149" y="979226"/>
            <a:ext cx="2679700" cy="113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5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95747-FB6F-4648-9A14-D90B6D9AF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25CA90-6696-4E80-ACB6-9F5050B0C4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94408-A7B8-47E3-AAB9-FCEEA7718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3CEC7-ADE7-43A1-8E67-CE09C21E5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E7739-1AD8-42B9-B581-59BE64468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895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9171AB-BD6F-4655-A2D9-E89064B1AF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87EEEA-973D-4500-83B0-9246C1C3D7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D2C321-007C-46C3-9824-26FF336D5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EBCD4-374B-4447-B808-26F5EF553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08686-F10E-4B5B-BEF3-7FFBECDF4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3465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F4EDA7-4330-3A48-9291-AE2F80EC89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3017F0-509B-CE40-90C0-F61E89329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D6C44F-4FB3-794A-A28C-4C00F36F9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16DE96B-1E7B-D644-9EF1-EF31FAE38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89823"/>
            <a:ext cx="3932237" cy="116219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49064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7292C-6009-4C10-B354-D57E01764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29893-290C-4076-B2C4-D597D8D675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96447-ABD7-48F8-938A-D77E6F2BD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F805D-6F02-4132-8341-B96ABA547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17B173-90EB-4538-B9E1-A490D714D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903012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47577-E177-48AD-94E3-6743A992B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91D1EE-3633-4A2D-B2A7-792A1A5F4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7FC1C4-29E3-4B70-BA5D-FE33C5E93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78616-B784-4D32-A602-2C388A0B4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5387E9-3F60-416D-BC78-635C527DB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363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73873-0810-4C6E-9639-130AF437A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E1493-B023-4F06-B1ED-6A908158AE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CA6176-D04E-4141-8FEA-1660E9E6C3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0EA5C8-A567-4684-A565-930D50039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99FEC9-6792-43BE-87FA-2F06F0582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54F832-E944-4BFA-A7AF-2EC624D43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013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0B519-40D7-4784-8E85-70DB34A4C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96C688-205D-4580-87F2-AA8C5C38F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F38EFC-E3B7-46AD-AD39-3BF7B14AED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09EE21-C2AD-4020-87A8-D4980461CA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38BF17-6176-4E1B-8DCD-2EE2FB6D15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8E91B3-B968-46BF-97D3-CDE13319E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83ED69-1586-402E-BDA6-9A8E1008C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A96CCB-FBCF-4DD0-8095-7D5670823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640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4DF2C-C9DD-4406-A2FF-7EF5BDB29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58E475-3940-453C-9E57-89A1643A9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1E5F29-2BDC-4C1A-BEB4-A8F2F2212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75A561-1706-4784-8721-609B557B3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844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569F9B-78C6-4BF5-9584-347C1D46C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55E9A1-F243-4100-9644-5D9C34575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22CDF5-B069-48C4-9F1B-6981C1604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951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BB06C-D5A0-45D3-ABBB-077EBF5EA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89209-5B8D-44A9-BC5C-A98A4748D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088B50-878F-4F29-B5B2-F85A7DB95C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6E93C5-93B0-48BD-BAA7-696D09431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2B3DBF-9467-4351-8FBC-02C8474AB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0A7BE9-2C29-4FCC-81EE-5B96720AB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004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54A41-2A01-46DA-A3F9-67BC3CC09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36395F-F31B-4928-9D7C-253FB603BA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59A888-67B8-4EE6-B805-0F80EBAC42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9CFE48-D3FD-4C62-A00C-F90168FA0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DFEC09-B229-41B5-ACB6-3EE2BBE56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68CBD-FF58-4B77-A251-EB4BDA325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933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9ADC49-9797-4D5E-B401-7797F4869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F39A3-DA8A-440D-BA99-ADB900F640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3FBC2-1FC6-4D35-BAC1-AC96FB9D03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C322A-815D-4636-A5D2-563C648B6C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86F45-9C30-4FB5-9774-63746D4D22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F4E7B-DCA9-F44E-AACB-DE6F576A200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4C6913-BD48-48A8-A3AA-C63360F0B1F5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-1" y="0"/>
            <a:ext cx="12193471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F704231-4099-4721-865E-DC030F3B672A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0755822" y="6295949"/>
            <a:ext cx="1168273" cy="492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55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Leonora.Sarmiento@calvet.ca.gov" TargetMode="External"/><Relationship Id="rId2" Type="http://schemas.openxmlformats.org/officeDocument/2006/relationships/hyperlink" Target="mailto:Steven.Smith@calvet.ca.gov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mailto:Oakland.Oakland@calvet.ca.gov" TargetMode="External"/><Relationship Id="rId5" Type="http://schemas.openxmlformats.org/officeDocument/2006/relationships/hyperlink" Target="mailto:Elizabeth.Hargove-Washington@calvet.ca.gov" TargetMode="External"/><Relationship Id="rId4" Type="http://schemas.openxmlformats.org/officeDocument/2006/relationships/hyperlink" Target="mailto:Diane.Susbilla@calvet.ca.gov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Darlene.Dunlap@cavlet.ca.gov" TargetMode="External"/><Relationship Id="rId2" Type="http://schemas.openxmlformats.org/officeDocument/2006/relationships/hyperlink" Target="mailto:CDVALA@va.gov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mailto:Darlene.Dunlap344@va.gov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tony.devore@va.gov" TargetMode="External"/><Relationship Id="rId2" Type="http://schemas.openxmlformats.org/officeDocument/2006/relationships/hyperlink" Target="mailto:state.vbasdc@va.gov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mailto:Roberto.avila@calvet.ca.gov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mailto:CDVALA@va.gov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VBASDCPOA@va.gov" TargetMode="External"/><Relationship Id="rId2" Type="http://schemas.openxmlformats.org/officeDocument/2006/relationships/hyperlink" Target="mailto:VBAOAKPOA@va.gov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mailto:PIV.VBASDC@va.gov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mailto:LADO@calvet.ca.gov" TargetMode="External"/><Relationship Id="rId7" Type="http://schemas.openxmlformats.org/officeDocument/2006/relationships/hyperlink" Target="mailto:Oakland.Oakland@calvet.ca.gov" TargetMode="External"/><Relationship Id="rId2" Type="http://schemas.openxmlformats.org/officeDocument/2006/relationships/hyperlink" Target="mailto:Alberto.Alpasan@calvet.ca.gov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Zheriemae.Raymundo@calvet.ca.gov" TargetMode="External"/><Relationship Id="rId5" Type="http://schemas.openxmlformats.org/officeDocument/2006/relationships/hyperlink" Target="mailto:State.VBASDC@va.gov" TargetMode="External"/><Relationship Id="rId4" Type="http://schemas.openxmlformats.org/officeDocument/2006/relationships/hyperlink" Target="mailto:Melaina.Anker@va.gov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0217" y="2536303"/>
            <a:ext cx="11471565" cy="1739347"/>
          </a:xfrm>
        </p:spPr>
        <p:txBody>
          <a:bodyPr>
            <a:normAutofit/>
          </a:bodyPr>
          <a:lstStyle/>
          <a:p>
            <a:r>
              <a:rPr lang="en-US" dirty="0"/>
              <a:t>District Offices:</a:t>
            </a:r>
            <a:br>
              <a:rPr lang="en-US" dirty="0"/>
            </a:br>
            <a:r>
              <a:rPr lang="en-US" dirty="0"/>
              <a:t>Updates &amp; Notes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53450"/>
            <a:ext cx="9144000" cy="130925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February 13, 2024</a:t>
            </a:r>
          </a:p>
          <a:p>
            <a:endParaRPr lang="en-US" dirty="0"/>
          </a:p>
          <a:p>
            <a:r>
              <a:rPr lang="en-US" dirty="0">
                <a:solidFill>
                  <a:srgbClr val="002060"/>
                </a:solidFill>
              </a:rPr>
              <a:t>(CVSO Conference Presentation by the District Managers)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34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878493"/>
            <a:ext cx="10515600" cy="1144672"/>
          </a:xfrm>
          <a:ln>
            <a:solidFill>
              <a:schemeClr val="accent4"/>
            </a:solidFill>
          </a:ln>
        </p:spPr>
        <p:txBody>
          <a:bodyPr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DO Review Queue (VetPro)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295939"/>
            <a:ext cx="10515600" cy="328708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CalVet DO staff reviews electronic claims prior to submission to the Federal VA.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Electronic claims are packaged via VetPro, according to appropriate prescribed VA form, or what is referred to in VetPro as the primary form.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End of month cut off is </a:t>
            </a:r>
            <a:r>
              <a:rPr lang="en-US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12 noon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 Anything submitted into the queue after 12 noon at last workday of the month, we </a:t>
            </a:r>
            <a:r>
              <a:rPr lang="en-US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cannot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guarantee appropriate review and submission to the VA.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Follow up with VA IPC for claims that have been received in VBMS but does not have established EP or VA issued erroneous RFA (request for application) letter.</a:t>
            </a:r>
          </a:p>
        </p:txBody>
      </p:sp>
    </p:spTree>
    <p:extLst>
      <p:ext uri="{BB962C8B-B14F-4D97-AF65-F5344CB8AC3E}">
        <p14:creationId xmlns:p14="http://schemas.microsoft.com/office/powerpoint/2010/main" val="2884254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C1E9F-0586-4239-92D5-17B05FA04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VetPro Claims Submission Status: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94B984-7A2F-4FB3-BBE3-0C0BA04B9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5D8A66-2626-426E-9F89-B50308CCF2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2689" y="1595119"/>
            <a:ext cx="6165120" cy="270169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BD42D3E-C716-4D8D-90DD-C8F6867F8F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880" y="4205415"/>
            <a:ext cx="5192800" cy="2226429"/>
          </a:xfrm>
          <a:prstGeom prst="rect">
            <a:avLst/>
          </a:prstGeom>
        </p:spPr>
      </p:pic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C5A2B692-1A90-4AB4-A34B-1D6C0602FE96}"/>
              </a:ext>
            </a:extLst>
          </p:cNvPr>
          <p:cNvCxnSpPr>
            <a:cxnSpLocks/>
          </p:cNvCxnSpPr>
          <p:nvPr/>
        </p:nvCxnSpPr>
        <p:spPr>
          <a:xfrm flipV="1">
            <a:off x="5791200" y="4174893"/>
            <a:ext cx="2481649" cy="1057466"/>
          </a:xfrm>
          <a:prstGeom prst="bentConnector2">
            <a:avLst/>
          </a:prstGeom>
          <a:ln w="571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: Diagonal Corners Rounded 12">
            <a:extLst>
              <a:ext uri="{FF2B5EF4-FFF2-40B4-BE49-F238E27FC236}">
                <a16:creationId xmlns:a16="http://schemas.microsoft.com/office/drawing/2014/main" id="{5CE4D48E-72EA-4F4A-9A93-14B5295EA14E}"/>
              </a:ext>
            </a:extLst>
          </p:cNvPr>
          <p:cNvSpPr/>
          <p:nvPr/>
        </p:nvSpPr>
        <p:spPr>
          <a:xfrm>
            <a:off x="1072880" y="1690688"/>
            <a:ext cx="4115800" cy="2393632"/>
          </a:xfrm>
          <a:prstGeom prst="round2DiagRect">
            <a:avLst/>
          </a:prstGeom>
          <a:noFill/>
          <a:ln w="3810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Electronic claim submissions that went through DO Review will show the name of the DO Reviewer.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When </a:t>
            </a:r>
            <a:r>
              <a:rPr lang="en-US" dirty="0">
                <a:solidFill>
                  <a:schemeClr val="tx1"/>
                </a:solidFill>
              </a:rPr>
              <a:t>VetPro</a:t>
            </a:r>
            <a:r>
              <a:rPr lang="en-US" dirty="0">
                <a:solidFill>
                  <a:srgbClr val="002060"/>
                </a:solidFill>
              </a:rPr>
              <a:t> Submission Status is at </a:t>
            </a:r>
            <a:r>
              <a:rPr lang="en-US" u="sng" dirty="0">
                <a:solidFill>
                  <a:srgbClr val="002060"/>
                </a:solidFill>
              </a:rPr>
              <a:t>Complete</a:t>
            </a:r>
            <a:r>
              <a:rPr lang="en-US" dirty="0">
                <a:solidFill>
                  <a:srgbClr val="002060"/>
                </a:solidFill>
              </a:rPr>
              <a:t>, the </a:t>
            </a:r>
            <a:r>
              <a:rPr lang="en-US" dirty="0">
                <a:solidFill>
                  <a:schemeClr val="tx1"/>
                </a:solidFill>
              </a:rPr>
              <a:t>VetPro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u="sng" dirty="0">
                <a:solidFill>
                  <a:srgbClr val="002060"/>
                </a:solidFill>
              </a:rPr>
              <a:t>Validated Date</a:t>
            </a:r>
            <a:r>
              <a:rPr lang="en-US" dirty="0">
                <a:solidFill>
                  <a:srgbClr val="002060"/>
                </a:solidFill>
              </a:rPr>
              <a:t> will match the </a:t>
            </a:r>
            <a:r>
              <a:rPr lang="en-US" dirty="0">
                <a:solidFill>
                  <a:schemeClr val="tx1"/>
                </a:solidFill>
              </a:rPr>
              <a:t>VBMS</a:t>
            </a:r>
            <a:r>
              <a:rPr lang="en-US" dirty="0">
                <a:solidFill>
                  <a:srgbClr val="002060"/>
                </a:solidFill>
              </a:rPr>
              <a:t> eFolder document </a:t>
            </a:r>
            <a:r>
              <a:rPr lang="en-US" u="sng" dirty="0">
                <a:solidFill>
                  <a:srgbClr val="002060"/>
                </a:solidFill>
              </a:rPr>
              <a:t>Storage Date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C14C805-BC35-481C-A336-4F214D5127C1}"/>
              </a:ext>
            </a:extLst>
          </p:cNvPr>
          <p:cNvSpPr txBox="1"/>
          <p:nvPr/>
        </p:nvSpPr>
        <p:spPr>
          <a:xfrm>
            <a:off x="4123489" y="6039918"/>
            <a:ext cx="121920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VBMS snip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AE22AD9-AF5B-4459-B475-82130E91384D}"/>
              </a:ext>
            </a:extLst>
          </p:cNvPr>
          <p:cNvSpPr txBox="1"/>
          <p:nvPr/>
        </p:nvSpPr>
        <p:spPr>
          <a:xfrm>
            <a:off x="8707120" y="2040257"/>
            <a:ext cx="2800689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VetPro Claim Activity snip</a:t>
            </a: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67E9D6EE-8FB9-4B71-B6F3-F9C75A885CA3}"/>
              </a:ext>
            </a:extLst>
          </p:cNvPr>
          <p:cNvSpPr/>
          <p:nvPr/>
        </p:nvSpPr>
        <p:spPr>
          <a:xfrm>
            <a:off x="10107464" y="1269050"/>
            <a:ext cx="711200" cy="36575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peech Bubble: Oval 19">
            <a:extLst>
              <a:ext uri="{FF2B5EF4-FFF2-40B4-BE49-F238E27FC236}">
                <a16:creationId xmlns:a16="http://schemas.microsoft.com/office/drawing/2014/main" id="{BFA1268D-2A5C-4374-8779-C138104FF990}"/>
              </a:ext>
            </a:extLst>
          </p:cNvPr>
          <p:cNvSpPr/>
          <p:nvPr/>
        </p:nvSpPr>
        <p:spPr>
          <a:xfrm>
            <a:off x="7792720" y="5207402"/>
            <a:ext cx="2174240" cy="910590"/>
          </a:xfrm>
          <a:prstGeom prst="wedgeEllipse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Yup, same date.</a:t>
            </a:r>
          </a:p>
        </p:txBody>
      </p:sp>
    </p:spTree>
    <p:extLst>
      <p:ext uri="{BB962C8B-B14F-4D97-AF65-F5344CB8AC3E}">
        <p14:creationId xmlns:p14="http://schemas.microsoft.com/office/powerpoint/2010/main" val="2208372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867" y="709458"/>
            <a:ext cx="10557933" cy="1325563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Electronic Claims via VetPro DO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5867" y="1949403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09550BF-37D6-421C-BDE6-55FE6D67C6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360869"/>
              </p:ext>
            </p:extLst>
          </p:nvPr>
        </p:nvGraphicFramePr>
        <p:xfrm>
          <a:off x="1053747" y="2354099"/>
          <a:ext cx="9318978" cy="357016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219661">
                  <a:extLst>
                    <a:ext uri="{9D8B030D-6E8A-4147-A177-3AD203B41FA5}">
                      <a16:colId xmlns:a16="http://schemas.microsoft.com/office/drawing/2014/main" val="2640408921"/>
                    </a:ext>
                  </a:extLst>
                </a:gridCol>
                <a:gridCol w="2219661">
                  <a:extLst>
                    <a:ext uri="{9D8B030D-6E8A-4147-A177-3AD203B41FA5}">
                      <a16:colId xmlns:a16="http://schemas.microsoft.com/office/drawing/2014/main" val="1656408780"/>
                    </a:ext>
                  </a:extLst>
                </a:gridCol>
                <a:gridCol w="2608512">
                  <a:extLst>
                    <a:ext uri="{9D8B030D-6E8A-4147-A177-3AD203B41FA5}">
                      <a16:colId xmlns:a16="http://schemas.microsoft.com/office/drawing/2014/main" val="2130985483"/>
                    </a:ext>
                  </a:extLst>
                </a:gridCol>
                <a:gridCol w="2271144">
                  <a:extLst>
                    <a:ext uri="{9D8B030D-6E8A-4147-A177-3AD203B41FA5}">
                      <a16:colId xmlns:a16="http://schemas.microsoft.com/office/drawing/2014/main" val="3611677851"/>
                    </a:ext>
                  </a:extLst>
                </a:gridCol>
              </a:tblGrid>
              <a:tr h="595028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Oakland 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Los Angeles 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San Diego 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20829"/>
                  </a:ext>
                </a:extLst>
              </a:tr>
              <a:tr h="595028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Jan-Mar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3595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3451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1212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7170808"/>
                  </a:ext>
                </a:extLst>
              </a:tr>
              <a:tr h="595028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Apr-Jun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3614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3952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2179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156601"/>
                  </a:ext>
                </a:extLst>
              </a:tr>
              <a:tr h="595028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Jul-Sep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4373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4455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1682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69405"/>
                  </a:ext>
                </a:extLst>
              </a:tr>
              <a:tr h="595028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Oct-Dec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3623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4542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1265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0294097"/>
                  </a:ext>
                </a:extLst>
              </a:tr>
              <a:tr h="595028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2023 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15,205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16,400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6,338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530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69365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829CDE6-D740-4ED0-A270-E98AECAA43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580" y="2816012"/>
            <a:ext cx="9696450" cy="9429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867" y="709458"/>
            <a:ext cx="10557933" cy="1325563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Electronic Claims via VetPro DO 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E8E3FE6-0219-42AA-9FF0-9A743F24BB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14210"/>
              </p:ext>
            </p:extLst>
          </p:nvPr>
        </p:nvGraphicFramePr>
        <p:xfrm>
          <a:off x="795867" y="4133842"/>
          <a:ext cx="6087533" cy="200914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3928533">
                  <a:extLst>
                    <a:ext uri="{9D8B030D-6E8A-4147-A177-3AD203B41FA5}">
                      <a16:colId xmlns:a16="http://schemas.microsoft.com/office/drawing/2014/main" val="1480157091"/>
                    </a:ext>
                  </a:extLst>
                </a:gridCol>
                <a:gridCol w="2159000">
                  <a:extLst>
                    <a:ext uri="{9D8B030D-6E8A-4147-A177-3AD203B41FA5}">
                      <a16:colId xmlns:a16="http://schemas.microsoft.com/office/drawing/2014/main" val="2473381067"/>
                    </a:ext>
                  </a:extLst>
                </a:gridCol>
              </a:tblGrid>
              <a:tr h="6375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October to December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Returned Claims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971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Oakland District Office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4872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Los Angeles District Office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01916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San Diego District Office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12%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482882"/>
                  </a:ext>
                </a:extLst>
              </a:tr>
            </a:tbl>
          </a:graphicData>
        </a:graphic>
      </p:graphicFrame>
      <p:sp>
        <p:nvSpPr>
          <p:cNvPr id="9" name="Diamond 8">
            <a:extLst>
              <a:ext uri="{FF2B5EF4-FFF2-40B4-BE49-F238E27FC236}">
                <a16:creationId xmlns:a16="http://schemas.microsoft.com/office/drawing/2014/main" id="{F018A954-06FA-4A26-9C96-9B38E24DD9A7}"/>
              </a:ext>
            </a:extLst>
          </p:cNvPr>
          <p:cNvSpPr/>
          <p:nvPr/>
        </p:nvSpPr>
        <p:spPr>
          <a:xfrm>
            <a:off x="7495647" y="2600825"/>
            <a:ext cx="1100666" cy="1325563"/>
          </a:xfrm>
          <a:prstGeom prst="diamond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78580A-6AF7-4704-9EFB-B6973C637A93}"/>
              </a:ext>
            </a:extLst>
          </p:cNvPr>
          <p:cNvSpPr txBox="1"/>
          <p:nvPr/>
        </p:nvSpPr>
        <p:spPr>
          <a:xfrm>
            <a:off x="886883" y="2033397"/>
            <a:ext cx="6923617" cy="861774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These are the options available for our DO Reviewers.  </a:t>
            </a:r>
          </a:p>
          <a:p>
            <a:endParaRPr lang="en-US" sz="1200" dirty="0"/>
          </a:p>
          <a:p>
            <a:pPr algn="r"/>
            <a:r>
              <a:rPr lang="en-US" dirty="0"/>
              <a:t>We rarely use the Manually Fax button. 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590FD72-C407-49B4-94B2-C6E9CA02BF40}"/>
              </a:ext>
            </a:extLst>
          </p:cNvPr>
          <p:cNvSpPr/>
          <p:nvPr/>
        </p:nvSpPr>
        <p:spPr>
          <a:xfrm>
            <a:off x="8493392" y="2646039"/>
            <a:ext cx="2008717" cy="1092200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07E57D8-0A5F-45F9-9D2E-E9F9C9CB9201}"/>
              </a:ext>
            </a:extLst>
          </p:cNvPr>
          <p:cNvSpPr/>
          <p:nvPr/>
        </p:nvSpPr>
        <p:spPr>
          <a:xfrm>
            <a:off x="7566292" y="3727706"/>
            <a:ext cx="3038738" cy="2512918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When we return to the County, we put a message on the box allotted.  If our message doesn’t fit, then our DO Reviewer will send an email to the County Rep on the Claim Activity. 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623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7C99255-F21A-46B8-8E79-EA04373D9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56252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Common Discrepancies</a:t>
            </a:r>
            <a:br>
              <a:rPr lang="en-US" dirty="0"/>
            </a:br>
            <a:r>
              <a:rPr lang="en-US" sz="2800" dirty="0"/>
              <a:t>(Or Reasons Why DO Reviewers Return Electronic Claims)</a:t>
            </a:r>
            <a:endParaRPr lang="en-US" sz="3600" dirty="0">
              <a:solidFill>
                <a:srgbClr val="FF0000"/>
              </a:solidFill>
            </a:endParaRP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4738E8CE-4FAC-43CC-99A3-8D8FEC1F2A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038552"/>
              </p:ext>
            </p:extLst>
          </p:nvPr>
        </p:nvGraphicFramePr>
        <p:xfrm>
          <a:off x="836612" y="1912208"/>
          <a:ext cx="10676237" cy="437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3719">
                  <a:extLst>
                    <a:ext uri="{9D8B030D-6E8A-4147-A177-3AD203B41FA5}">
                      <a16:colId xmlns:a16="http://schemas.microsoft.com/office/drawing/2014/main" val="2034363477"/>
                    </a:ext>
                  </a:extLst>
                </a:gridCol>
                <a:gridCol w="6252518">
                  <a:extLst>
                    <a:ext uri="{9D8B030D-6E8A-4147-A177-3AD203B41FA5}">
                      <a16:colId xmlns:a16="http://schemas.microsoft.com/office/drawing/2014/main" val="41353883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Minor Issues: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Such As: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6144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Incomplete forms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Missing signature (veteran, survivor or representative’s)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11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Forms not properly completed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Missing mark on claim program type (FDC/BDD), benefit block or claimant block.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3988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Incorrect decision dates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Using RFA letter date, old RD date, SOC. Most recent decision please.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2512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Missing forms in claim package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No SHA part A for BDD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3742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Missing or corrupted attachments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Password protected, corrupted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381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Claim via DO Review but no POA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No 21-22 in package nor any indication one was previously submitted for CDVA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8758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Missing zip code generates error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Zip code needs to be updated on Veteran’s Profile Page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8919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635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7C99255-F21A-46B8-8E79-EA04373D9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56252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Common Discrepancies - continued</a:t>
            </a:r>
            <a:br>
              <a:rPr lang="en-US" dirty="0"/>
            </a:br>
            <a:r>
              <a:rPr lang="en-US" sz="2800" dirty="0"/>
              <a:t>(Or Reasons Why DO Reviewers Return Electronic Claims)</a:t>
            </a:r>
            <a:endParaRPr lang="en-US" sz="3600" dirty="0">
              <a:solidFill>
                <a:srgbClr val="FF0000"/>
              </a:solidFill>
            </a:endParaRP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4738E8CE-4FAC-43CC-99A3-8D8FEC1F2A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732474"/>
              </p:ext>
            </p:extLst>
          </p:nvPr>
        </p:nvGraphicFramePr>
        <p:xfrm>
          <a:off x="939113" y="2823108"/>
          <a:ext cx="9835979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35979">
                  <a:extLst>
                    <a:ext uri="{9D8B030D-6E8A-4147-A177-3AD203B41FA5}">
                      <a16:colId xmlns:a16="http://schemas.microsoft.com/office/drawing/2014/main" val="20343634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More Serious Issues: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6144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Submitting VBA 21-22 through VetPro District Office Review (DOR), then submitting the claim direct to the USDVA (bypassing the DO Review).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3988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Submitting a Supplemental Claim, Higher-level Review and or Board Appeal direct to the USDVA/BVA bypassing DOR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2512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035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918907"/>
            <a:ext cx="10515600" cy="1130298"/>
          </a:xfrm>
          <a:ln>
            <a:solidFill>
              <a:schemeClr val="accent4"/>
            </a:solidFill>
          </a:ln>
        </p:spPr>
        <p:txBody>
          <a:bodyPr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DO’s CDCR Representatives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310196"/>
            <a:ext cx="10515600" cy="410385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CalVet District Office (DO) staff assigned specific California State prisons (per SB 776, implemented FY 2018-19).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Our Reps act as VA exam liaisons between VA contract vendors and CDCR POCs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Correspondence with incarcerated veterans regarding claims (filing and pending), to include CVSO information for those about to be released.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In-person interviews: when requested, is necessary, and/or when workload allows in that jurisdiction.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Presentations for veterans groups within their assigned facilities, to bring awareness to our incarcerated veteran about our programs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BVA virtual hearings at that state prisons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0379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681037"/>
            <a:ext cx="10515600" cy="1325563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CalVet Reps - CDCR Liaison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355012"/>
              </p:ext>
            </p:extLst>
          </p:nvPr>
        </p:nvGraphicFramePr>
        <p:xfrm>
          <a:off x="700088" y="2149739"/>
          <a:ext cx="10751848" cy="391123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780349">
                  <a:extLst>
                    <a:ext uri="{9D8B030D-6E8A-4147-A177-3AD203B41FA5}">
                      <a16:colId xmlns:a16="http://schemas.microsoft.com/office/drawing/2014/main" val="386215885"/>
                    </a:ext>
                  </a:extLst>
                </a:gridCol>
                <a:gridCol w="892958">
                  <a:extLst>
                    <a:ext uri="{9D8B030D-6E8A-4147-A177-3AD203B41FA5}">
                      <a16:colId xmlns:a16="http://schemas.microsoft.com/office/drawing/2014/main" val="1614208795"/>
                    </a:ext>
                  </a:extLst>
                </a:gridCol>
                <a:gridCol w="889686">
                  <a:extLst>
                    <a:ext uri="{9D8B030D-6E8A-4147-A177-3AD203B41FA5}">
                      <a16:colId xmlns:a16="http://schemas.microsoft.com/office/drawing/2014/main" val="2591656737"/>
                    </a:ext>
                  </a:extLst>
                </a:gridCol>
                <a:gridCol w="1346887">
                  <a:extLst>
                    <a:ext uri="{9D8B030D-6E8A-4147-A177-3AD203B41FA5}">
                      <a16:colId xmlns:a16="http://schemas.microsoft.com/office/drawing/2014/main" val="356797010"/>
                    </a:ext>
                  </a:extLst>
                </a:gridCol>
                <a:gridCol w="1285102">
                  <a:extLst>
                    <a:ext uri="{9D8B030D-6E8A-4147-A177-3AD203B41FA5}">
                      <a16:colId xmlns:a16="http://schemas.microsoft.com/office/drawing/2014/main" val="1689688759"/>
                    </a:ext>
                  </a:extLst>
                </a:gridCol>
                <a:gridCol w="1532238">
                  <a:extLst>
                    <a:ext uri="{9D8B030D-6E8A-4147-A177-3AD203B41FA5}">
                      <a16:colId xmlns:a16="http://schemas.microsoft.com/office/drawing/2014/main" val="576452739"/>
                    </a:ext>
                  </a:extLst>
                </a:gridCol>
                <a:gridCol w="1416780">
                  <a:extLst>
                    <a:ext uri="{9D8B030D-6E8A-4147-A177-3AD203B41FA5}">
                      <a16:colId xmlns:a16="http://schemas.microsoft.com/office/drawing/2014/main" val="3663613357"/>
                    </a:ext>
                  </a:extLst>
                </a:gridCol>
                <a:gridCol w="1607848">
                  <a:extLst>
                    <a:ext uri="{9D8B030D-6E8A-4147-A177-3AD203B41FA5}">
                      <a16:colId xmlns:a16="http://schemas.microsoft.com/office/drawing/2014/main" val="2502325790"/>
                    </a:ext>
                  </a:extLst>
                </a:gridCol>
              </a:tblGrid>
              <a:tr h="1001234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Claims Filed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VAEs</a:t>
                      </a:r>
                      <a:r>
                        <a:rPr lang="en-US" sz="2000" baseline="0" dirty="0"/>
                        <a:t> held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In-Person Interviews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Letters to</a:t>
                      </a:r>
                      <a:r>
                        <a:rPr lang="en-US" sz="2000" baseline="0" dirty="0"/>
                        <a:t> veterans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Retro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Adjusted Monthly</a:t>
                      </a:r>
                      <a:r>
                        <a:rPr lang="en-US" sz="2000" baseline="0" dirty="0"/>
                        <a:t>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Full</a:t>
                      </a:r>
                      <a:r>
                        <a:rPr lang="en-US" sz="2000" baseline="0" dirty="0"/>
                        <a:t> Monthly Entitlement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674067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Jan-Mar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270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$ 513,119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$ 21,217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$ 61,060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9178901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Apr-Jun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155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$ 98,042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$ 23,061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$ 70,721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328313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Jul-Sep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330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$ 95,657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$ 11,699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$ 30,300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627144"/>
                  </a:ext>
                </a:extLst>
              </a:tr>
              <a:tr h="557726">
                <a:tc>
                  <a:txBody>
                    <a:bodyPr/>
                    <a:lstStyle/>
                    <a:p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Oct-Dec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266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$ 105.801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$ 8,784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$ 44,609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39664"/>
                  </a:ext>
                </a:extLst>
              </a:tr>
              <a:tr h="754782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>
                          <a:solidFill>
                            <a:srgbClr val="002060"/>
                          </a:solidFill>
                        </a:rPr>
                        <a:t>2023 Total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>
                          <a:solidFill>
                            <a:srgbClr val="002060"/>
                          </a:solidFill>
                        </a:rPr>
                        <a:t>337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>
                          <a:solidFill>
                            <a:srgbClr val="002060"/>
                          </a:solidFill>
                        </a:rPr>
                        <a:t>351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>
                          <a:solidFill>
                            <a:srgbClr val="002060"/>
                          </a:solidFill>
                        </a:rPr>
                        <a:t>351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>
                          <a:solidFill>
                            <a:srgbClr val="002060"/>
                          </a:solidFill>
                        </a:rPr>
                        <a:t>1021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>
                          <a:solidFill>
                            <a:srgbClr val="002060"/>
                          </a:solidFill>
                        </a:rPr>
                        <a:t>$ 812, 619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>
                          <a:solidFill>
                            <a:srgbClr val="002060"/>
                          </a:solidFill>
                        </a:rPr>
                        <a:t>$ 64,761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>
                          <a:solidFill>
                            <a:srgbClr val="002060"/>
                          </a:solidFill>
                        </a:rPr>
                        <a:t>$ 206,690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7297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84872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09938-BF6F-455F-BFA5-BE981AD4E999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6000" dirty="0">
                <a:latin typeface="+mn-lt"/>
              </a:rPr>
              <a:t>Oakland DO Staff list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DC172-A2D7-4AD8-AD6E-6F81A69561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815984"/>
            <a:ext cx="5416636" cy="623887"/>
          </a:xfr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/>
              <a:t> Appeals Team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6180AE-A157-4B96-86DE-2D34707B3A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624052"/>
            <a:ext cx="5416636" cy="3684588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Steven Smith</a:t>
            </a:r>
            <a:r>
              <a:rPr lang="en-US" dirty="0"/>
              <a:t> (Staff Services Manager II)</a:t>
            </a:r>
          </a:p>
          <a:p>
            <a:r>
              <a:rPr lang="en-US" dirty="0"/>
              <a:t>Leonora (Cora) Sarmiento</a:t>
            </a:r>
          </a:p>
          <a:p>
            <a:r>
              <a:rPr lang="en-US" dirty="0"/>
              <a:t>Agnes Manalo</a:t>
            </a:r>
          </a:p>
          <a:p>
            <a:r>
              <a:rPr lang="en-US" dirty="0"/>
              <a:t>Ma Cristina Enriquez-Perez</a:t>
            </a:r>
          </a:p>
          <a:p>
            <a:r>
              <a:rPr lang="en-US" dirty="0"/>
              <a:t>Elizabeth Grassetti</a:t>
            </a:r>
          </a:p>
          <a:p>
            <a:r>
              <a:rPr lang="en-US" dirty="0"/>
              <a:t>Manuel Lavalle (Rancho office)</a:t>
            </a:r>
          </a:p>
          <a:p>
            <a:r>
              <a:rPr lang="en-US" dirty="0"/>
              <a:t>Judy Cortez-Garcia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Rancho BCP position (hiring process)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Oakland vacancy </a:t>
            </a:r>
            <a:r>
              <a:rPr lang="en-US" dirty="0">
                <a:solidFill>
                  <a:srgbClr val="FF0000"/>
                </a:solidFill>
              </a:rPr>
              <a:t>(posted)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0E7B4E-6F87-4448-8050-C8DF1FBC41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41111" y="2624052"/>
            <a:ext cx="4711100" cy="64135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/>
              <a:t>DO Review Team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96C0FE-2A7A-4911-9DF9-8C65E86F34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41111" y="3435683"/>
            <a:ext cx="4658026" cy="2061326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Diane </a:t>
            </a:r>
            <a:r>
              <a:rPr lang="en-US" dirty="0" err="1"/>
              <a:t>Susbilla</a:t>
            </a:r>
            <a:r>
              <a:rPr lang="en-US" dirty="0"/>
              <a:t> (Team Lead)</a:t>
            </a:r>
          </a:p>
          <a:p>
            <a:r>
              <a:rPr lang="en-US" dirty="0"/>
              <a:t>Daniel Vilhauer </a:t>
            </a:r>
          </a:p>
          <a:p>
            <a:r>
              <a:rPr lang="en-US" dirty="0"/>
              <a:t>Walter Huey</a:t>
            </a:r>
          </a:p>
          <a:p>
            <a:r>
              <a:rPr lang="en-US" dirty="0"/>
              <a:t>Teri Markus</a:t>
            </a:r>
          </a:p>
        </p:txBody>
      </p:sp>
    </p:spTree>
    <p:extLst>
      <p:ext uri="{BB962C8B-B14F-4D97-AF65-F5344CB8AC3E}">
        <p14:creationId xmlns:p14="http://schemas.microsoft.com/office/powerpoint/2010/main" val="2762959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09938-BF6F-455F-BFA5-BE981AD4E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Oakland DO Staff list - continued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DC172-A2D7-4AD8-AD6E-6F81A69561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6" y="1690689"/>
            <a:ext cx="7488667" cy="81438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/>
              <a:t>Incarcerated Veterans Team (aka CDCR team)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6180AE-A157-4B96-86DE-2D34707B3A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0324" y="2718485"/>
            <a:ext cx="7154562" cy="3471177"/>
          </a:xfrm>
        </p:spPr>
        <p:txBody>
          <a:bodyPr>
            <a:normAutofit/>
          </a:bodyPr>
          <a:lstStyle/>
          <a:p>
            <a:r>
              <a:rPr lang="en-US" sz="2400" b="1" dirty="0"/>
              <a:t>Liz Hargrove-Washington </a:t>
            </a:r>
            <a:r>
              <a:rPr lang="en-US" sz="2400" dirty="0"/>
              <a:t>(Staff Services Manager I)</a:t>
            </a:r>
          </a:p>
          <a:p>
            <a:r>
              <a:rPr lang="en-US" sz="2400" dirty="0"/>
              <a:t>Mary Donovan</a:t>
            </a:r>
          </a:p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Vacant position #1 (hiring process)</a:t>
            </a:r>
          </a:p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Vacant position #2 </a:t>
            </a:r>
            <a:r>
              <a:rPr lang="en-US" sz="2400" dirty="0">
                <a:solidFill>
                  <a:srgbClr val="FF0000"/>
                </a:solidFill>
              </a:rPr>
              <a:t>(posted)</a:t>
            </a:r>
          </a:p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Vacant position #3 </a:t>
            </a:r>
            <a:r>
              <a:rPr lang="en-US" sz="2400" dirty="0">
                <a:solidFill>
                  <a:srgbClr val="FF0000"/>
                </a:solidFill>
              </a:rPr>
              <a:t>(posted)</a:t>
            </a:r>
          </a:p>
        </p:txBody>
      </p:sp>
    </p:spTree>
    <p:extLst>
      <p:ext uri="{BB962C8B-B14F-4D97-AF65-F5344CB8AC3E}">
        <p14:creationId xmlns:p14="http://schemas.microsoft.com/office/powerpoint/2010/main" val="1924236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01A3F-C08C-4620-85E9-953CB853F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5124"/>
            <a:ext cx="10515600" cy="1325563"/>
          </a:xfrm>
          <a:ln w="38100"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6000" dirty="0">
                <a:latin typeface="+mn-lt"/>
              </a:rPr>
              <a:t>CALVET District Offices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F029A-17AC-41E1-A57B-8D002AE50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768" y="2329463"/>
            <a:ext cx="10515600" cy="4026887"/>
          </a:xfrm>
        </p:spPr>
        <p:txBody>
          <a:bodyPr>
            <a:normAutofit/>
          </a:bodyPr>
          <a:lstStyle/>
          <a:p>
            <a:r>
              <a:rPr lang="en-US" sz="3200" dirty="0"/>
              <a:t>District Offices (DO) – what do we do?</a:t>
            </a:r>
          </a:p>
          <a:p>
            <a:pPr marL="0" indent="0">
              <a:buNone/>
            </a:pPr>
            <a:r>
              <a:rPr lang="en-US" sz="3200" dirty="0"/>
              <a:t> </a:t>
            </a:r>
            <a:r>
              <a:rPr lang="en-US" sz="3200" dirty="0">
                <a:sym typeface="Wingdings" panose="05000000000000000000" pitchFamily="2" charset="2"/>
              </a:rPr>
              <a:t> </a:t>
            </a:r>
            <a:r>
              <a:rPr lang="en-US" sz="3200" dirty="0"/>
              <a:t>Appeals &amp; Public Contact, DO Review, CDCR team</a:t>
            </a:r>
          </a:p>
          <a:p>
            <a:r>
              <a:rPr lang="en-US" sz="3200" dirty="0"/>
              <a:t>DO Oakland staff list</a:t>
            </a:r>
          </a:p>
          <a:p>
            <a:r>
              <a:rPr lang="en-US" sz="3200" dirty="0"/>
              <a:t>DO Los Angeles staff list</a:t>
            </a:r>
          </a:p>
          <a:p>
            <a:r>
              <a:rPr lang="en-US" sz="3200" dirty="0"/>
              <a:t>DO San Diego staff list</a:t>
            </a:r>
          </a:p>
          <a:p>
            <a:r>
              <a:rPr lang="en-US" sz="3200" dirty="0"/>
              <a:t>PACT Act numbers</a:t>
            </a:r>
          </a:p>
          <a:p>
            <a:r>
              <a:rPr lang="en-US" sz="3200" dirty="0"/>
              <a:t>PIV card process with the appropriate VARO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F66F33-BDE0-4E86-B709-B9614A11C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5376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31C4F-0D35-4D5D-B599-F8F491AFD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70703"/>
            <a:ext cx="3932237" cy="1136822"/>
          </a:xfrm>
        </p:spPr>
        <p:txBody>
          <a:bodyPr/>
          <a:lstStyle/>
          <a:p>
            <a:r>
              <a:rPr lang="en-US" dirty="0">
                <a:latin typeface="+mn-lt"/>
              </a:rPr>
              <a:t>Oakland District Office General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A7478-0A7E-4077-9EB3-46DA294DB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7224" y="642551"/>
            <a:ext cx="5870576" cy="5362833"/>
          </a:xfrm>
          <a:noFill/>
          <a:ln w="38100" cap="flat" cmpd="sng" algn="ctr">
            <a:solidFill>
              <a:schemeClr val="accent4"/>
            </a:solidFill>
            <a:prstDash val="lgDashDot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1000" dirty="0">
              <a:latin typeface="+mj-lt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3000" b="1" dirty="0">
                <a:latin typeface="+mj-lt"/>
              </a:rPr>
              <a:t>Oakland DO Point-of-Contact (POCs)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b="1" dirty="0"/>
              <a:t>Appeals team</a:t>
            </a:r>
            <a:r>
              <a:rPr lang="en-US" sz="2400" dirty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200" dirty="0"/>
              <a:t> For decision review guidance, email Steven –</a:t>
            </a:r>
            <a:r>
              <a:rPr lang="en-US" sz="2200" dirty="0">
                <a:hlinkClick r:id="rId2"/>
              </a:rPr>
              <a:t>Steven.Smith@calvet.ca.gov</a:t>
            </a:r>
            <a:r>
              <a:rPr lang="en-US" sz="2200" dirty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200" dirty="0"/>
              <a:t> For hearing schedule confirmations &amp; inquiries, email Cora – </a:t>
            </a:r>
            <a:r>
              <a:rPr lang="en-US" sz="2200" dirty="0">
                <a:hlinkClick r:id="rId3"/>
              </a:rPr>
              <a:t>Leonora.Sarmiento@calvet.ca.gov</a:t>
            </a:r>
            <a:endParaRPr lang="en-US" sz="2200" dirty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b="1" dirty="0"/>
              <a:t>DO Review team</a:t>
            </a:r>
            <a:r>
              <a:rPr lang="en-US" sz="2400" dirty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 </a:t>
            </a:r>
            <a:r>
              <a:rPr lang="en-US" sz="2200" dirty="0"/>
              <a:t>The DO Reviewer of your claim activity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200" dirty="0">
                <a:hlinkClick r:id="rId4"/>
              </a:rPr>
              <a:t> Diane.Susbilla@calvet.ca.gov</a:t>
            </a:r>
            <a:r>
              <a:rPr lang="en-US" sz="2200" dirty="0"/>
              <a:t>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b="1" dirty="0"/>
              <a:t>CDCR team</a:t>
            </a:r>
            <a:r>
              <a:rPr lang="en-US" sz="2400" dirty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200" dirty="0"/>
              <a:t>  </a:t>
            </a:r>
            <a:r>
              <a:rPr lang="en-US" sz="2200" dirty="0">
                <a:hlinkClick r:id="rId5"/>
              </a:rPr>
              <a:t>Elizabeth.Hargove-Washington@calvet.ca.gov</a:t>
            </a:r>
            <a:endParaRPr lang="en-US" sz="22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CC56D9-905F-4335-A04D-7A5DBDA0E1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594022"/>
            <a:ext cx="4897436" cy="4893275"/>
          </a:xfrm>
        </p:spPr>
        <p:txBody>
          <a:bodyPr>
            <a:normAutofit fontScale="85000" lnSpcReduction="20000"/>
          </a:bodyPr>
          <a:lstStyle/>
          <a:p>
            <a:pPr marL="285750" indent="-28575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Oakland Office </a:t>
            </a:r>
            <a:r>
              <a:rPr lang="en-US" sz="2400" dirty="0"/>
              <a:t>(Main): 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dirty="0"/>
              <a:t>                   1301 Clay St. Rm 1130N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dirty="0"/>
              <a:t>                   Oakland, CA 94612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u="sng" dirty="0">
                <a:solidFill>
                  <a:srgbClr val="C00000"/>
                </a:solidFill>
              </a:rPr>
              <a:t>Open</a:t>
            </a:r>
            <a:r>
              <a:rPr lang="en-US" sz="2400" dirty="0"/>
              <a:t> Tue, Wed &amp; Thurs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dirty="0"/>
              <a:t>	9:00 AM to 3:00 PM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u="sng" dirty="0">
                <a:solidFill>
                  <a:srgbClr val="C00000"/>
                </a:solidFill>
              </a:rPr>
              <a:t>Phone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/>
              <a:t>510.286.0627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u="sng" dirty="0">
                <a:solidFill>
                  <a:srgbClr val="C00000"/>
                </a:solidFill>
              </a:rPr>
              <a:t>Fax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/>
              <a:t>510.286.0653</a:t>
            </a:r>
          </a:p>
          <a:p>
            <a:pPr marL="285750" indent="-28575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b="1" dirty="0"/>
              <a:t>Rancho Office</a:t>
            </a:r>
            <a:r>
              <a:rPr lang="en-US" sz="2400" dirty="0"/>
              <a:t>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dirty="0"/>
              <a:t>                   3046 Prospect Drive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dirty="0"/>
              <a:t>                   Rancho Cordova, CA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dirty="0"/>
              <a:t>	Currently on </a:t>
            </a:r>
            <a:r>
              <a:rPr lang="en-US" sz="2400" u="sng" dirty="0">
                <a:solidFill>
                  <a:srgbClr val="C00000"/>
                </a:solidFill>
              </a:rPr>
              <a:t>appointments-basis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u="sng" dirty="0">
                <a:solidFill>
                  <a:srgbClr val="C00000"/>
                </a:solidFill>
              </a:rPr>
              <a:t>Phone</a:t>
            </a:r>
            <a:r>
              <a:rPr lang="en-US" sz="2400" dirty="0"/>
              <a:t> 916.364.6774</a:t>
            </a:r>
          </a:p>
          <a:p>
            <a:pPr marL="285750" indent="-28575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Corporate inbox</a:t>
            </a:r>
            <a:r>
              <a:rPr lang="en-US" sz="2400" dirty="0"/>
              <a:t>: 	</a:t>
            </a:r>
            <a:r>
              <a:rPr lang="en-US" sz="2400" dirty="0">
                <a:hlinkClick r:id="rId6"/>
              </a:rPr>
              <a:t>Oakland.Oakland@calvet.ca.gov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75243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4F499-2C9E-484B-AFD4-BBA4F476A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130859"/>
          </a:xfr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6000" dirty="0">
                <a:latin typeface="+mn-lt"/>
              </a:rPr>
              <a:t>Los Angeles DO Staff list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F541C2-5743-4614-B98F-4C3F91284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5513" y="3033207"/>
            <a:ext cx="4103688" cy="5303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Appeals Team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81E279-7CBF-4115-BF29-6D09D796AE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4715" y="3733367"/>
            <a:ext cx="5157787" cy="21602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b="1" dirty="0"/>
              <a:t>Darlene Dunlap </a:t>
            </a:r>
            <a:r>
              <a:rPr lang="en-US" sz="1800" dirty="0"/>
              <a:t>– Appeals Team Manager</a:t>
            </a:r>
          </a:p>
          <a:p>
            <a:pPr marL="0" indent="0">
              <a:buNone/>
            </a:pPr>
            <a:r>
              <a:rPr lang="en-US" sz="1800" dirty="0"/>
              <a:t>Maria Alatorre</a:t>
            </a:r>
          </a:p>
          <a:p>
            <a:pPr marL="0" indent="0">
              <a:buNone/>
            </a:pPr>
            <a:r>
              <a:rPr lang="en-US" sz="1800" dirty="0"/>
              <a:t>Babes Navarra </a:t>
            </a:r>
          </a:p>
          <a:p>
            <a:pPr marL="0" indent="0">
              <a:buNone/>
            </a:pPr>
            <a:r>
              <a:rPr lang="en-US" sz="1800" dirty="0"/>
              <a:t>Joberde Metellus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Vacancy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Vacancy 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7BA8AB-FE6F-43B6-9DE8-600E760AF9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69106" y="2214149"/>
            <a:ext cx="3416300" cy="65924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DO Review Team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25CB20-3267-48C6-992F-AE4EFCA474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69106" y="3016533"/>
            <a:ext cx="4103688" cy="158663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1800" dirty="0"/>
              <a:t>Isabella </a:t>
            </a:r>
            <a:r>
              <a:rPr lang="en-US" sz="1800" dirty="0" err="1"/>
              <a:t>Alejandrino</a:t>
            </a:r>
            <a:r>
              <a:rPr lang="en-US" sz="1800" dirty="0"/>
              <a:t> (recent hire)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1800" dirty="0" err="1"/>
              <a:t>Porcia</a:t>
            </a:r>
            <a:r>
              <a:rPr lang="en-US" sz="1800" dirty="0"/>
              <a:t> </a:t>
            </a:r>
            <a:r>
              <a:rPr lang="en-US" sz="1800" dirty="0" err="1"/>
              <a:t>Andrada</a:t>
            </a:r>
            <a:r>
              <a:rPr lang="en-US" sz="1800" dirty="0"/>
              <a:t> 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1800" dirty="0"/>
              <a:t>Esther Luna  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1800" dirty="0"/>
              <a:t>Sandra Matrecitos 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B7AC910-5D58-4E54-A6B7-72A0CE940898}"/>
              </a:ext>
            </a:extLst>
          </p:cNvPr>
          <p:cNvSpPr txBox="1">
            <a:spLocks/>
          </p:cNvSpPr>
          <p:nvPr/>
        </p:nvSpPr>
        <p:spPr>
          <a:xfrm>
            <a:off x="6469106" y="4548296"/>
            <a:ext cx="3416300" cy="53037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CDCR Team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3A6A80C2-EFAA-45B6-898D-577D74FB7A05}"/>
              </a:ext>
            </a:extLst>
          </p:cNvPr>
          <p:cNvSpPr txBox="1">
            <a:spLocks/>
          </p:cNvSpPr>
          <p:nvPr/>
        </p:nvSpPr>
        <p:spPr>
          <a:xfrm>
            <a:off x="6469106" y="5247093"/>
            <a:ext cx="4103689" cy="8187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Maura Meade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Matthew Grimm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6A6B4391-FEF7-4B99-B1BD-1CB9D68216CA}"/>
              </a:ext>
            </a:extLst>
          </p:cNvPr>
          <p:cNvSpPr txBox="1">
            <a:spLocks/>
          </p:cNvSpPr>
          <p:nvPr/>
        </p:nvSpPr>
        <p:spPr>
          <a:xfrm>
            <a:off x="862012" y="1821159"/>
            <a:ext cx="5464647" cy="5303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Alberto M. Alpasan, Jr. – District Manager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2DA5FA6C-2D74-44EF-8CDE-FC3FFA55200D}"/>
              </a:ext>
            </a:extLst>
          </p:cNvPr>
          <p:cNvSpPr txBox="1">
            <a:spLocks/>
          </p:cNvSpPr>
          <p:nvPr/>
        </p:nvSpPr>
        <p:spPr>
          <a:xfrm>
            <a:off x="862013" y="2333047"/>
            <a:ext cx="5157787" cy="5303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0" dirty="0"/>
              <a:t>Front Office - </a:t>
            </a:r>
            <a:r>
              <a:rPr lang="en-US" sz="1800" b="0" dirty="0">
                <a:solidFill>
                  <a:srgbClr val="FF0000"/>
                </a:solidFill>
              </a:rPr>
              <a:t>Vacant</a:t>
            </a:r>
            <a:endParaRPr lang="en-US" b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9529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4F499-2C9E-484B-AFD4-BBA4F476A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Los Angeles DO Staff list - continued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F541C2-5743-4614-B98F-4C3F91284A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 District Office General Information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81E279-7CBF-4115-BF29-6D09D796AE2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11000 Wilshire Blvd. Ste. 505</a:t>
            </a:r>
          </a:p>
          <a:p>
            <a:pPr marL="0" indent="0">
              <a:buNone/>
            </a:pPr>
            <a:r>
              <a:rPr lang="en-US" dirty="0"/>
              <a:t>Los Angeles </a:t>
            </a:r>
          </a:p>
          <a:p>
            <a:pPr marL="0" indent="0">
              <a:buNone/>
            </a:pPr>
            <a:r>
              <a:rPr lang="en-US" dirty="0"/>
              <a:t>(213) 620-2755</a:t>
            </a:r>
          </a:p>
          <a:p>
            <a:pPr marL="0" indent="0">
              <a:buNone/>
            </a:pPr>
            <a:r>
              <a:rPr lang="en-US" dirty="0"/>
              <a:t>Corporate mail: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CDVALA@va.gov</a:t>
            </a:r>
            <a:r>
              <a:rPr lang="en-US" dirty="0"/>
              <a:t> (you can send PII as long as you encrypt)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7BA8AB-FE6F-43B6-9DE8-600E760AF9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LA District Office POC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25CB20-3267-48C6-992F-AE4EFCA474F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For issues relating to appeals(hearings or to discuss appeals issues):</a:t>
            </a:r>
          </a:p>
          <a:p>
            <a:pPr marL="0" indent="0">
              <a:buNone/>
            </a:pPr>
            <a:r>
              <a:rPr lang="en-US" dirty="0"/>
              <a:t>Darlene Dunlap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Darlene.Dunlap@calvet.ca.gov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>
                <a:hlinkClick r:id="rId4"/>
              </a:rPr>
              <a:t>Darlene.Dunlap344@va.gov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270001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6AE9E-0315-4C75-944C-17A25BD2FCB2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6000" dirty="0">
                <a:latin typeface="+mn-lt"/>
              </a:rPr>
              <a:t>San Diego DO Staff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3ED4E2-42CD-41C9-98D6-0A14F8FEC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53513"/>
            <a:ext cx="5256211" cy="65156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/>
              <a:t>Support-Appeals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940BF9-FE74-45E4-8EAF-73C6F55FE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54409"/>
            <a:ext cx="5511585" cy="3397036"/>
          </a:xfrm>
        </p:spPr>
        <p:txBody>
          <a:bodyPr>
            <a:normAutofit/>
          </a:bodyPr>
          <a:lstStyle/>
          <a:p>
            <a:r>
              <a:rPr lang="en-US" b="1" dirty="0"/>
              <a:t>Tony Devore</a:t>
            </a:r>
            <a:r>
              <a:rPr lang="en-US" dirty="0"/>
              <a:t>, </a:t>
            </a:r>
            <a:r>
              <a:rPr lang="en-US" sz="2400" dirty="0"/>
              <a:t>Staff Service Manager I</a:t>
            </a:r>
            <a:endParaRPr lang="en-US" dirty="0"/>
          </a:p>
          <a:p>
            <a:r>
              <a:rPr lang="en-US" dirty="0"/>
              <a:t>Angel Bribiesca</a:t>
            </a:r>
          </a:p>
          <a:p>
            <a:r>
              <a:rPr lang="en-US" dirty="0"/>
              <a:t>Adam Clark</a:t>
            </a:r>
          </a:p>
          <a:p>
            <a:r>
              <a:rPr lang="en-US" dirty="0"/>
              <a:t>Josephine (Josie) Grafilo</a:t>
            </a:r>
          </a:p>
          <a:p>
            <a:r>
              <a:rPr lang="en-US" dirty="0"/>
              <a:t>Judith (Judy) Roach</a:t>
            </a:r>
          </a:p>
          <a:p>
            <a:r>
              <a:rPr lang="en-US" dirty="0">
                <a:solidFill>
                  <a:srgbClr val="FF0000"/>
                </a:solidFill>
              </a:rPr>
              <a:t>1 Vacant position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2C4FAE-82ED-4719-9FD4-8CE2D36F91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62823" y="1989326"/>
            <a:ext cx="4470616" cy="6515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/>
              <a:t>Support (no appeals or HLRs)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955157-F5BA-48C3-90FC-A11429B7D9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62822" y="2712287"/>
            <a:ext cx="3898557" cy="1007270"/>
          </a:xfrm>
        </p:spPr>
        <p:txBody>
          <a:bodyPr>
            <a:normAutofit/>
          </a:bodyPr>
          <a:lstStyle/>
          <a:p>
            <a:r>
              <a:rPr lang="en-US" dirty="0"/>
              <a:t>Eugenia Agis</a:t>
            </a:r>
          </a:p>
          <a:p>
            <a:r>
              <a:rPr lang="en-US" dirty="0">
                <a:solidFill>
                  <a:srgbClr val="FF0000"/>
                </a:solidFill>
              </a:rPr>
              <a:t>1 Vacant position</a:t>
            </a:r>
          </a:p>
          <a:p>
            <a:endParaRPr lang="en-US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7D4D0928-DEAD-4CCF-A564-69CABE8AF4E4}"/>
              </a:ext>
            </a:extLst>
          </p:cNvPr>
          <p:cNvSpPr txBox="1">
            <a:spLocks/>
          </p:cNvSpPr>
          <p:nvPr/>
        </p:nvSpPr>
        <p:spPr>
          <a:xfrm>
            <a:off x="6662823" y="4027146"/>
            <a:ext cx="3898557" cy="6515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CalVet-CDCR Liaison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037CB19F-DFC2-4FFB-835B-A6323A3CE4F8}"/>
              </a:ext>
            </a:extLst>
          </p:cNvPr>
          <p:cNvSpPr txBox="1">
            <a:spLocks/>
          </p:cNvSpPr>
          <p:nvPr/>
        </p:nvSpPr>
        <p:spPr>
          <a:xfrm>
            <a:off x="6662822" y="4807976"/>
            <a:ext cx="3287692" cy="510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Roberto Avila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7568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6AE9E-0315-4C75-944C-17A25BD2F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San Diego District Office General Information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940BF9-FE74-45E4-8EAF-73C6F55FE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1670126"/>
            <a:ext cx="5157787" cy="4742603"/>
          </a:xfrm>
        </p:spPr>
        <p:txBody>
          <a:bodyPr>
            <a:normAutofit/>
          </a:bodyPr>
          <a:lstStyle/>
          <a:p>
            <a:r>
              <a:rPr lang="en-US" i="1" dirty="0"/>
              <a:t>San Diego District Office</a:t>
            </a:r>
          </a:p>
          <a:p>
            <a:pPr marL="0" indent="0">
              <a:buNone/>
            </a:pPr>
            <a:r>
              <a:rPr lang="en-US" dirty="0"/>
              <a:t>    8810 Rio San Diego Dr. Rm 1162</a:t>
            </a:r>
          </a:p>
          <a:p>
            <a:pPr marL="0" indent="0">
              <a:buNone/>
            </a:pPr>
            <a:r>
              <a:rPr lang="en-US" dirty="0"/>
              <a:t>    San Diego, CA 92108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>
                <a:solidFill>
                  <a:srgbClr val="0070C0"/>
                </a:solidFill>
              </a:rPr>
              <a:t>Open to the Public:</a:t>
            </a:r>
            <a:endParaRPr lang="en-US" sz="2000" dirty="0"/>
          </a:p>
          <a:p>
            <a:pPr marL="0" indent="0">
              <a:buNone/>
            </a:pPr>
            <a:r>
              <a:rPr lang="en-US" dirty="0"/>
              <a:t>    Tue., Wed., Thur. 8am-3:30pm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>
                <a:solidFill>
                  <a:srgbClr val="0070C0"/>
                </a:solidFill>
              </a:rPr>
              <a:t>Public Line: </a:t>
            </a:r>
            <a:r>
              <a:rPr lang="en-US" dirty="0"/>
              <a:t>(619) 400-0070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>
                <a:solidFill>
                  <a:srgbClr val="0070C0"/>
                </a:solidFill>
              </a:rPr>
              <a:t>Fax Line: </a:t>
            </a:r>
            <a:r>
              <a:rPr lang="en-US" dirty="0"/>
              <a:t>(619) 491-9201</a:t>
            </a:r>
          </a:p>
          <a:p>
            <a:r>
              <a:rPr lang="en-US" dirty="0"/>
              <a:t>San Diego Corporate Email: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>
                <a:hlinkClick r:id="rId2"/>
              </a:rPr>
              <a:t>state.vbasdc@va.gov</a:t>
            </a:r>
            <a:r>
              <a:rPr lang="en-US" dirty="0"/>
              <a:t>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2C4FAE-82ED-4719-9FD4-8CE2D36F91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199" y="1681163"/>
            <a:ext cx="5360989" cy="823912"/>
          </a:xfrm>
        </p:spPr>
        <p:txBody>
          <a:bodyPr>
            <a:normAutofit lnSpcReduction="10000"/>
          </a:bodyPr>
          <a:lstStyle/>
          <a:p>
            <a:r>
              <a:rPr lang="en-US" sz="2800" b="0" i="1" dirty="0"/>
              <a:t>San Diego Office Point of Contacts (POC)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955157-F5BA-48C3-90FC-A11429B7D9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270157" cy="36845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400" i="1" dirty="0"/>
              <a:t>Claim Guidance, AMA Decisions/Guidance, Board hearings &amp; Board Appeals, email Tony Devore </a:t>
            </a:r>
            <a:r>
              <a:rPr lang="en-US" sz="2400" i="1" dirty="0">
                <a:hlinkClick r:id="rId3"/>
              </a:rPr>
              <a:t>tony.devore@va.gov</a:t>
            </a:r>
            <a:r>
              <a:rPr lang="en-US" sz="2400" i="1" dirty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i="1" dirty="0"/>
              <a:t>CDCR (Incarcerated Veterans), email Roberto Avila </a:t>
            </a:r>
            <a:r>
              <a:rPr lang="en-US" sz="2400" i="1" dirty="0">
                <a:hlinkClick r:id="rId4"/>
              </a:rPr>
              <a:t>Roberto.avila@calvet.ca.gov</a:t>
            </a:r>
            <a:r>
              <a:rPr lang="en-US" sz="2400" i="1" dirty="0"/>
              <a:t> </a:t>
            </a:r>
          </a:p>
          <a:p>
            <a:pPr marL="0" indent="0">
              <a:buNone/>
            </a:pPr>
            <a:endParaRPr lang="en-US" sz="2000" i="1" dirty="0"/>
          </a:p>
          <a:p>
            <a:pPr marL="0" indent="0">
              <a:buNone/>
            </a:pP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104244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7B312-E3EF-4260-AC79-0FBFCFF13B33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6000" dirty="0">
                <a:latin typeface="+mn-lt"/>
              </a:rPr>
              <a:t>PACT Act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011D94-08C3-408D-BC1B-095658136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712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(From VA Dashboard, as of February 2, 2024)</a:t>
            </a:r>
          </a:p>
          <a:p>
            <a:r>
              <a:rPr lang="en-US" dirty="0"/>
              <a:t>California accounts for 8.15% of veterans nationwide </a:t>
            </a:r>
          </a:p>
          <a:p>
            <a:r>
              <a:rPr lang="en-US" dirty="0"/>
              <a:t>Total number of PACT Act related claims received 100,835 – this accounts for 7.37% of all PACT Act claims nationwide </a:t>
            </a:r>
          </a:p>
          <a:p>
            <a:r>
              <a:rPr lang="en-US" dirty="0"/>
              <a:t>National Statistics (08/10/2022 – 01/27/2024)</a:t>
            </a:r>
          </a:p>
          <a:p>
            <a:pPr lvl="1"/>
            <a:r>
              <a:rPr lang="en-US" dirty="0"/>
              <a:t>729,632 PACT Act claims approved by VA</a:t>
            </a:r>
          </a:p>
          <a:p>
            <a:pPr lvl="1"/>
            <a:r>
              <a:rPr lang="en-US" dirty="0"/>
              <a:t>75.4% approval rate</a:t>
            </a:r>
          </a:p>
          <a:p>
            <a:pPr lvl="1"/>
            <a:r>
              <a:rPr lang="en-US" dirty="0"/>
              <a:t>159.9 average days to complete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28CE42-5069-4969-A000-A6BE02085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710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DB8BE-7346-416F-A1F0-FB2269480F61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6700" dirty="0">
                <a:latin typeface="+mn-lt"/>
              </a:rPr>
              <a:t>What are PIV cards?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4924393-8A57-4D6A-A365-352E39B87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5545"/>
            <a:ext cx="10515600" cy="4090088"/>
          </a:xfrm>
        </p:spPr>
        <p:txBody>
          <a:bodyPr>
            <a:normAutofit/>
          </a:bodyPr>
          <a:lstStyle/>
          <a:p>
            <a:r>
              <a:rPr lang="en-US" dirty="0"/>
              <a:t>PIV cards are </a:t>
            </a:r>
            <a:r>
              <a:rPr lang="en-US" b="1" dirty="0"/>
              <a:t>federal VA-issued cards </a:t>
            </a:r>
            <a:r>
              <a:rPr lang="en-US" dirty="0"/>
              <a:t>that allow accredited representatives ‘read-only’ access to the electronic folders (</a:t>
            </a:r>
            <a:r>
              <a:rPr lang="en-US" dirty="0" err="1"/>
              <a:t>eFolders</a:t>
            </a:r>
            <a:r>
              <a:rPr lang="en-US" dirty="0"/>
              <a:t>) of veterans/survivors who appoint CDVA/CalVet as their POA for VA-purposes.  </a:t>
            </a:r>
          </a:p>
          <a:p>
            <a:r>
              <a:rPr lang="en-US" dirty="0"/>
              <a:t>These are issued by the appropriate VA Regional Office that has jurisdiction in your area/County.</a:t>
            </a:r>
          </a:p>
          <a:p>
            <a:r>
              <a:rPr lang="en-US" dirty="0"/>
              <a:t>At the back of each PIV card, it says: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“This credential is the property of the U.S. Government. Counterfeiting, 	altering, or misusing violates Section 499, Title 18 of the U.S. Code.”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969EA2-FB48-4374-BC2B-0F8C8809E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0935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DB8BE-7346-416F-A1F0-FB2269480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75460"/>
            <a:ext cx="10515600" cy="1325563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4900" dirty="0">
                <a:latin typeface="+mj-lt"/>
              </a:rPr>
              <a:t>PIV Process 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(Los Angeles VARO jurisdiction 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969EA2-FB48-4374-BC2B-0F8C8809E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4924393-8A57-4D6A-A365-352E39B87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0713"/>
            <a:ext cx="10515600" cy="386624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New PIV Card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C26B0EB3-02F8-4A62-9EA3-F1619390FB6E}"/>
              </a:ext>
            </a:extLst>
          </p:cNvPr>
          <p:cNvGraphicFramePr/>
          <p:nvPr/>
        </p:nvGraphicFramePr>
        <p:xfrm>
          <a:off x="659401" y="2402264"/>
          <a:ext cx="10873197" cy="3683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03318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1E11D-4828-485E-844E-3A82157D3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PIV Process Los Angeles VARO - continued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D48F6-FEEF-41F3-BFCF-203051469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987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PIV Card Renewal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F930CE-BB98-480C-91C1-589E6940D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0EE64719-E639-4CD4-BC9E-1C79D5AC9B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221789"/>
            <a:ext cx="10515600" cy="318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Send request for renewal no less than 30 days from actual expiration date of the PIV Card 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Send the information in an encrypted email to 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CDVALA@va.gov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the following format: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2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en-US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1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LARO Front Office will sponsor the employee and notify LARO SSD 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LARO SSD will reach out to employee to self-schedule a visit to the PIV office for card issuance 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D98B5BB-4968-4736-97E2-EC831AD25F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063516"/>
              </p:ext>
            </p:extLst>
          </p:nvPr>
        </p:nvGraphicFramePr>
        <p:xfrm>
          <a:off x="1058689" y="3192833"/>
          <a:ext cx="6602500" cy="9715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6522">
                  <a:extLst>
                    <a:ext uri="{9D8B030D-6E8A-4147-A177-3AD203B41FA5}">
                      <a16:colId xmlns:a16="http://schemas.microsoft.com/office/drawing/2014/main" val="2009817344"/>
                    </a:ext>
                  </a:extLst>
                </a:gridCol>
                <a:gridCol w="904526">
                  <a:extLst>
                    <a:ext uri="{9D8B030D-6E8A-4147-A177-3AD203B41FA5}">
                      <a16:colId xmlns:a16="http://schemas.microsoft.com/office/drawing/2014/main" val="2886011851"/>
                    </a:ext>
                  </a:extLst>
                </a:gridCol>
                <a:gridCol w="943853">
                  <a:extLst>
                    <a:ext uri="{9D8B030D-6E8A-4147-A177-3AD203B41FA5}">
                      <a16:colId xmlns:a16="http://schemas.microsoft.com/office/drawing/2014/main" val="2891122485"/>
                    </a:ext>
                  </a:extLst>
                </a:gridCol>
                <a:gridCol w="855367">
                  <a:extLst>
                    <a:ext uri="{9D8B030D-6E8A-4147-A177-3AD203B41FA5}">
                      <a16:colId xmlns:a16="http://schemas.microsoft.com/office/drawing/2014/main" val="1880440770"/>
                    </a:ext>
                  </a:extLst>
                </a:gridCol>
                <a:gridCol w="639067">
                  <a:extLst>
                    <a:ext uri="{9D8B030D-6E8A-4147-A177-3AD203B41FA5}">
                      <a16:colId xmlns:a16="http://schemas.microsoft.com/office/drawing/2014/main" val="1926186846"/>
                    </a:ext>
                  </a:extLst>
                </a:gridCol>
                <a:gridCol w="806208">
                  <a:extLst>
                    <a:ext uri="{9D8B030D-6E8A-4147-A177-3AD203B41FA5}">
                      <a16:colId xmlns:a16="http://schemas.microsoft.com/office/drawing/2014/main" val="3600768933"/>
                    </a:ext>
                  </a:extLst>
                </a:gridCol>
                <a:gridCol w="1346957">
                  <a:extLst>
                    <a:ext uri="{9D8B030D-6E8A-4147-A177-3AD203B41FA5}">
                      <a16:colId xmlns:a16="http://schemas.microsoft.com/office/drawing/2014/main" val="3616480391"/>
                    </a:ext>
                  </a:extLst>
                </a:gridCol>
              </a:tblGrid>
              <a:tr h="5905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Birthplace (City, State/ Country)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Last Name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First Name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Middle Name, or NMN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Suffix (if any)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DOB (MM/DD/YYYY)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SSN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434607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529625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51566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D92F4-9904-46B4-99E0-AC1B01117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dirty="0"/>
              <a:t>PIV Process </a:t>
            </a:r>
            <a:r>
              <a:rPr lang="en-US" sz="5400" dirty="0"/>
              <a:t>(</a:t>
            </a:r>
            <a:r>
              <a:rPr lang="en-US" dirty="0"/>
              <a:t>Oakland &amp; San Diego Jurisdictions)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ABC0DD-3FF6-47CD-94CD-B2475A522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90688"/>
            <a:ext cx="5157787" cy="713345"/>
          </a:xfrm>
          <a:ln w="38100"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r>
              <a:rPr lang="en-US" sz="3200" b="0" dirty="0"/>
              <a:t>Oakland VARO jurisdiction</a:t>
            </a:r>
            <a:r>
              <a:rPr lang="en-US" sz="2800" b="0" dirty="0"/>
              <a:t>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32F247-544C-4508-81BF-96853C18C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404033"/>
            <a:ext cx="5157787" cy="4088842"/>
          </a:xfrm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400" dirty="0"/>
              <a:t>Once accredited, please contact Oakland VARO POC: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 </a:t>
            </a:r>
            <a:r>
              <a:rPr lang="en-US" sz="2400" dirty="0">
                <a:hlinkClick r:id="rId2"/>
              </a:rPr>
              <a:t>VBAOAKPOA@va.gov</a:t>
            </a:r>
            <a:r>
              <a:rPr lang="en-US" sz="2400" dirty="0"/>
              <a:t>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 Jim Little will respond with required forms and checklist of required training certificates. </a:t>
            </a:r>
            <a:r>
              <a:rPr lang="en-US" sz="2400" i="1" dirty="0"/>
              <a:t>Please submit all requirements together</a:t>
            </a:r>
            <a:r>
              <a:rPr lang="en-US" sz="2400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 Please respond to all VA PIV emails </a:t>
            </a:r>
            <a:r>
              <a:rPr lang="en-US" sz="2400" i="1" dirty="0"/>
              <a:t>promptly</a:t>
            </a:r>
            <a:r>
              <a:rPr lang="en-US" sz="2400" dirty="0"/>
              <a:t>, to avoid delays with your application.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BFB2E1-A103-4A36-B909-29C14CAB2F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4427" y="1690688"/>
            <a:ext cx="5183188" cy="713345"/>
          </a:xfrm>
          <a:ln w="38100"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r>
              <a:rPr lang="en-US" sz="3200" b="0" dirty="0"/>
              <a:t>San Diego VARO jurisdiction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26EB18-EA4D-4B6B-9887-C8C84ABDBA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4426" y="2419800"/>
            <a:ext cx="5157785" cy="3561900"/>
          </a:xfrm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400" dirty="0"/>
              <a:t>Once accredited, please email: </a:t>
            </a:r>
          </a:p>
          <a:p>
            <a:pPr marL="274320">
              <a:buFont typeface="Wingdings" panose="05000000000000000000" pitchFamily="2" charset="2"/>
              <a:buChar char="ü"/>
            </a:pPr>
            <a:r>
              <a:rPr lang="en-US" sz="2400" u="sng" dirty="0">
                <a:hlinkClick r:id="rId3"/>
              </a:rPr>
              <a:t>VBASDCPOA@va.gov</a:t>
            </a:r>
            <a:endParaRPr lang="en-US" sz="2400" u="sng" dirty="0"/>
          </a:p>
          <a:p>
            <a:pPr marL="274320">
              <a:buFont typeface="Wingdings" panose="05000000000000000000" pitchFamily="2" charset="2"/>
              <a:buChar char="ü"/>
            </a:pPr>
            <a:r>
              <a:rPr lang="en-US" sz="2400" u="sng" dirty="0">
                <a:hlinkClick r:id="rId4"/>
              </a:rPr>
              <a:t>PIV.VBASDC@va.gov</a:t>
            </a:r>
            <a:endParaRPr lang="en-US" sz="2400" u="sng" dirty="0"/>
          </a:p>
          <a:p>
            <a:pPr marL="274320">
              <a:buFont typeface="Wingdings" panose="05000000000000000000" pitchFamily="2" charset="2"/>
              <a:buChar char="ü"/>
            </a:pPr>
            <a:r>
              <a:rPr lang="en-US" sz="2400" dirty="0"/>
              <a:t> Matthew Lamb or Matt Null will respond with required forms and checklist of required training certificates. . </a:t>
            </a:r>
            <a:r>
              <a:rPr lang="en-US" sz="2400" i="1" dirty="0"/>
              <a:t>Please submit all requirements together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18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906550"/>
            <a:ext cx="10515600" cy="1144672"/>
          </a:xfr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>
                <a:latin typeface="+mn-lt"/>
              </a:rPr>
              <a:t>What do we do?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308435"/>
            <a:ext cx="10515600" cy="3832873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88620"/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Quick Answers:</a:t>
            </a:r>
          </a:p>
          <a:p>
            <a:pPr marL="73152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Appeals </a:t>
            </a:r>
          </a:p>
          <a:p>
            <a:pPr marL="73152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Public Contact </a:t>
            </a:r>
          </a:p>
          <a:p>
            <a:pPr marL="73152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Electronic Claims Review</a:t>
            </a:r>
          </a:p>
          <a:p>
            <a:pPr marL="73152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Incarcerated veterans</a:t>
            </a:r>
          </a:p>
          <a:p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 the next slides, we will discuss these further – as three different team functions.  After the discussion of each function, we will provide the usual data we show you at every conference.  </a:t>
            </a:r>
            <a:endParaRPr lang="en-US" sz="2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9042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D92F4-9904-46B4-99E0-AC1B01117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40107"/>
          </a:xfrm>
        </p:spPr>
        <p:txBody>
          <a:bodyPr>
            <a:normAutofit/>
          </a:bodyPr>
          <a:lstStyle/>
          <a:p>
            <a:r>
              <a:rPr lang="en-US" dirty="0"/>
              <a:t>PIV Process - continued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26EB18-EA4D-4B6B-9887-C8C84ABDBA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36612" y="2854411"/>
            <a:ext cx="10515600" cy="3262183"/>
          </a:xfrm>
        </p:spPr>
        <p:txBody>
          <a:bodyPr/>
          <a:lstStyle/>
          <a:p>
            <a:r>
              <a:rPr lang="en-US" dirty="0"/>
              <a:t>Since PIV cards are the property of the U.S. Government, these should be returned to the Federal VA.  </a:t>
            </a:r>
          </a:p>
          <a:p>
            <a:r>
              <a:rPr lang="en-US" cap="all" dirty="0"/>
              <a:t>Resigned, retired </a:t>
            </a:r>
            <a:r>
              <a:rPr lang="en-US" dirty="0"/>
              <a:t>and </a:t>
            </a:r>
            <a:r>
              <a:rPr lang="en-US" cap="all" dirty="0"/>
              <a:t>terminated</a:t>
            </a:r>
            <a:r>
              <a:rPr lang="en-US" dirty="0"/>
              <a:t> state and county employee PIV cards </a:t>
            </a:r>
            <a:r>
              <a:rPr lang="en-US" u="sng" dirty="0"/>
              <a:t>need to be returned</a:t>
            </a:r>
            <a:r>
              <a:rPr lang="en-US" dirty="0"/>
              <a:t> to the appropriate VA Regional Office that has jurisdiction over our offices.</a:t>
            </a:r>
          </a:p>
          <a:p>
            <a:r>
              <a:rPr lang="en-US" dirty="0"/>
              <a:t>VA requires a police report for lost/stolen PIV cards – otherwise, no PIV card renewal.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D5D0223-7FD0-483B-B41D-ED98E9E318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0637" y="1705232"/>
            <a:ext cx="7067550" cy="809625"/>
          </a:xfrm>
          <a:prstGeom prst="rect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1499488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02236" y="333375"/>
            <a:ext cx="6187528" cy="6191250"/>
          </a:xfrm>
          <a:prstGeom prst="rect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+mj-lt"/>
              </a:rPr>
              <a:t>Alberto </a:t>
            </a:r>
            <a:r>
              <a:rPr lang="en-US" sz="2400" b="1" dirty="0" err="1">
                <a:solidFill>
                  <a:schemeClr val="tx1"/>
                </a:solidFill>
                <a:latin typeface="+mj-lt"/>
              </a:rPr>
              <a:t>Alpasan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 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</a:rPr>
              <a:t>Los Angeles District Manager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  <a:hlinkClick r:id="rId2"/>
              </a:rPr>
              <a:t>Alberto.Alpasan@calvet.ca.gov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 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  <a:hlinkClick r:id="rId3"/>
              </a:rPr>
              <a:t>LADO@calvet.ca.gov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  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</a:rPr>
              <a:t>(213) 620-2755</a:t>
            </a:r>
          </a:p>
          <a:p>
            <a:pPr algn="ctr"/>
            <a:endParaRPr lang="en-US" sz="16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US" sz="2400" b="1" dirty="0" err="1">
                <a:solidFill>
                  <a:schemeClr val="tx1"/>
                </a:solidFill>
                <a:latin typeface="+mj-lt"/>
              </a:rPr>
              <a:t>Melaina</a:t>
            </a:r>
            <a:r>
              <a:rPr lang="en-US" sz="2400" b="1" dirty="0">
                <a:solidFill>
                  <a:schemeClr val="tx1"/>
                </a:solidFill>
                <a:latin typeface="+mj-lt"/>
              </a:rPr>
              <a:t> Anker-Youngberg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 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</a:rPr>
              <a:t>San Diego District Manager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  <a:hlinkClick r:id="rId4"/>
              </a:rPr>
              <a:t>Melaina.Anker@va.gov</a:t>
            </a:r>
            <a:endParaRPr lang="en-US" sz="2400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  <a:hlinkClick r:id="rId5"/>
              </a:rPr>
              <a:t>State.VBASDC@va.gov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u="sng" dirty="0">
                <a:solidFill>
                  <a:schemeClr val="tx1"/>
                </a:solidFill>
                <a:latin typeface="+mj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 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</a:rPr>
              <a:t>(619) 400-0070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US" sz="2400" b="1" dirty="0" err="1">
                <a:solidFill>
                  <a:schemeClr val="tx1"/>
                </a:solidFill>
                <a:latin typeface="+mj-lt"/>
              </a:rPr>
              <a:t>Zmae</a:t>
            </a:r>
            <a:r>
              <a:rPr lang="en-US" sz="2400" b="1" dirty="0">
                <a:solidFill>
                  <a:schemeClr val="tx1"/>
                </a:solidFill>
                <a:latin typeface="+mj-lt"/>
              </a:rPr>
              <a:t> Raymundo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 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</a:rPr>
              <a:t>Oakland District Manager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  <a:hlinkClick r:id="rId6"/>
              </a:rPr>
              <a:t>Zheriemae.Raymundo@calvet.ca.gov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 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  <a:hlinkClick r:id="rId7"/>
              </a:rPr>
              <a:t>Oakland.Oakland@calvet.ca.gov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  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</a:rPr>
              <a:t>(510) 286-0627</a:t>
            </a:r>
            <a:endParaRPr lang="en-US" sz="26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94199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923828"/>
            <a:ext cx="10515600" cy="1144672"/>
          </a:xfrm>
          <a:ln>
            <a:solidFill>
              <a:schemeClr val="accent4"/>
            </a:solidFill>
          </a:ln>
        </p:spPr>
        <p:txBody>
          <a:bodyPr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Appeals &amp; Public Contact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2434281"/>
            <a:ext cx="10515600" cy="3111673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CalVet DO Staff are co-located with the VA Regional Offices.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 represent veterans in BVA hearings and various USDVA hearings (pre-determination, COD, due process).  This is about 40-50% of our staff’s workload.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Our staff also work with clients in-person and on the phone – filing claims and decision review requests, evaluating and developing case files, following up on pending claims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Work with CVSO staff calling or emailing for guidance.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Work with VA staff seeking VSO assistance clarifying claims or reaching out to unresponsive veterans or survivors.</a:t>
            </a:r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370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6932" y="586260"/>
            <a:ext cx="10066867" cy="9539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>
                <a:solidFill>
                  <a:schemeClr val="tx1"/>
                </a:solidFill>
                <a:latin typeface="+mj-lt"/>
              </a:rPr>
              <a:t>BVA Hearings </a:t>
            </a:r>
          </a:p>
        </p:txBody>
      </p:sp>
      <p:graphicFrame>
        <p:nvGraphicFramePr>
          <p:cNvPr id="2" name="Table 5">
            <a:extLst>
              <a:ext uri="{FF2B5EF4-FFF2-40B4-BE49-F238E27FC236}">
                <a16:creationId xmlns:a16="http://schemas.microsoft.com/office/drawing/2014/main" id="{A68400A9-7012-48C8-ADC3-48E3C8BF9B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443387"/>
              </p:ext>
            </p:extLst>
          </p:nvPr>
        </p:nvGraphicFramePr>
        <p:xfrm>
          <a:off x="1286932" y="1719895"/>
          <a:ext cx="8988217" cy="3058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9772">
                  <a:extLst>
                    <a:ext uri="{9D8B030D-6E8A-4147-A177-3AD203B41FA5}">
                      <a16:colId xmlns:a16="http://schemas.microsoft.com/office/drawing/2014/main" val="2605614238"/>
                    </a:ext>
                  </a:extLst>
                </a:gridCol>
                <a:gridCol w="1952368">
                  <a:extLst>
                    <a:ext uri="{9D8B030D-6E8A-4147-A177-3AD203B41FA5}">
                      <a16:colId xmlns:a16="http://schemas.microsoft.com/office/drawing/2014/main" val="1565051721"/>
                    </a:ext>
                  </a:extLst>
                </a:gridCol>
                <a:gridCol w="2323070">
                  <a:extLst>
                    <a:ext uri="{9D8B030D-6E8A-4147-A177-3AD203B41FA5}">
                      <a16:colId xmlns:a16="http://schemas.microsoft.com/office/drawing/2014/main" val="825297399"/>
                    </a:ext>
                  </a:extLst>
                </a:gridCol>
                <a:gridCol w="2113007">
                  <a:extLst>
                    <a:ext uri="{9D8B030D-6E8A-4147-A177-3AD203B41FA5}">
                      <a16:colId xmlns:a16="http://schemas.microsoft.com/office/drawing/2014/main" val="692665921"/>
                    </a:ext>
                  </a:extLst>
                </a:gridCol>
              </a:tblGrid>
              <a:tr h="51460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Quarter period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Oakland 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Los Angeles 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San Diego 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5764070"/>
                  </a:ext>
                </a:extLst>
              </a:tr>
              <a:tr h="478969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Jan-Mar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223898"/>
                  </a:ext>
                </a:extLst>
              </a:tr>
              <a:tr h="478969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Apr-Jun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8232164"/>
                  </a:ext>
                </a:extLst>
              </a:tr>
              <a:tr h="593468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Jul-Sep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0601874"/>
                  </a:ext>
                </a:extLst>
              </a:tr>
              <a:tr h="478969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Oct-Dec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0567574"/>
                  </a:ext>
                </a:extLst>
              </a:tr>
              <a:tr h="478969">
                <a:tc>
                  <a:txBody>
                    <a:bodyPr/>
                    <a:lstStyle/>
                    <a:p>
                      <a:pPr algn="r"/>
                      <a:r>
                        <a:rPr lang="en-US" sz="2600" b="1" dirty="0">
                          <a:solidFill>
                            <a:srgbClr val="002060"/>
                          </a:solidFill>
                        </a:rPr>
                        <a:t>2023 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="1" dirty="0">
                          <a:solidFill>
                            <a:srgbClr val="002060"/>
                          </a:solidFill>
                        </a:rPr>
                        <a:t>363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b="1" dirty="0">
                          <a:solidFill>
                            <a:srgbClr val="002060"/>
                          </a:solidFill>
                        </a:rPr>
                        <a:t>177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="1" dirty="0">
                          <a:solidFill>
                            <a:srgbClr val="002060"/>
                          </a:solidFill>
                        </a:rPr>
                        <a:t>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9837804"/>
                  </a:ext>
                </a:extLst>
              </a:tr>
            </a:tbl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2CB712A-7082-4E7A-8803-B70E7670B44F}"/>
              </a:ext>
            </a:extLst>
          </p:cNvPr>
          <p:cNvSpPr txBox="1">
            <a:spLocks/>
          </p:cNvSpPr>
          <p:nvPr/>
        </p:nvSpPr>
        <p:spPr>
          <a:xfrm>
            <a:off x="937119" y="4949377"/>
            <a:ext cx="9506171" cy="13133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2960" indent="-457200"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</a:rPr>
              <a:t>Please reach out to us if the appellant reaches out to you.  </a:t>
            </a:r>
          </a:p>
          <a:p>
            <a:pPr marL="822960" indent="-457200"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</a:rPr>
              <a:t>Remember, even if we are notified early, we have to work our cases according to hearing date.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256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8884"/>
            <a:ext cx="10515600" cy="4263294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C33DC0C-13DA-41FC-AD38-DFC6C7AD6021}"/>
              </a:ext>
            </a:extLst>
          </p:cNvPr>
          <p:cNvSpPr txBox="1">
            <a:spLocks/>
          </p:cNvSpPr>
          <p:nvPr/>
        </p:nvSpPr>
        <p:spPr>
          <a:xfrm>
            <a:off x="1286932" y="586260"/>
            <a:ext cx="10066867" cy="9539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>
                <a:solidFill>
                  <a:schemeClr val="tx1"/>
                </a:solidFill>
                <a:latin typeface="+mj-lt"/>
              </a:rPr>
              <a:t>BVA Decisions for CalVet Cases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8DD1DD1-F420-449D-8F08-F885CBA777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286762"/>
              </p:ext>
            </p:extLst>
          </p:nvPr>
        </p:nvGraphicFramePr>
        <p:xfrm>
          <a:off x="1286932" y="2096448"/>
          <a:ext cx="10066872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8376">
                  <a:extLst>
                    <a:ext uri="{9D8B030D-6E8A-4147-A177-3AD203B41FA5}">
                      <a16:colId xmlns:a16="http://schemas.microsoft.com/office/drawing/2014/main" val="2873892818"/>
                    </a:ext>
                  </a:extLst>
                </a:gridCol>
                <a:gridCol w="1322173">
                  <a:extLst>
                    <a:ext uri="{9D8B030D-6E8A-4147-A177-3AD203B41FA5}">
                      <a16:colId xmlns:a16="http://schemas.microsoft.com/office/drawing/2014/main" val="4262094743"/>
                    </a:ext>
                  </a:extLst>
                </a:gridCol>
                <a:gridCol w="1235676">
                  <a:extLst>
                    <a:ext uri="{9D8B030D-6E8A-4147-A177-3AD203B41FA5}">
                      <a16:colId xmlns:a16="http://schemas.microsoft.com/office/drawing/2014/main" val="134145193"/>
                    </a:ext>
                  </a:extLst>
                </a:gridCol>
                <a:gridCol w="1075038">
                  <a:extLst>
                    <a:ext uri="{9D8B030D-6E8A-4147-A177-3AD203B41FA5}">
                      <a16:colId xmlns:a16="http://schemas.microsoft.com/office/drawing/2014/main" val="56787328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084227490"/>
                    </a:ext>
                  </a:extLst>
                </a:gridCol>
                <a:gridCol w="877329">
                  <a:extLst>
                    <a:ext uri="{9D8B030D-6E8A-4147-A177-3AD203B41FA5}">
                      <a16:colId xmlns:a16="http://schemas.microsoft.com/office/drawing/2014/main" val="11509732"/>
                    </a:ext>
                  </a:extLst>
                </a:gridCol>
                <a:gridCol w="815521">
                  <a:extLst>
                    <a:ext uri="{9D8B030D-6E8A-4147-A177-3AD203B41FA5}">
                      <a16:colId xmlns:a16="http://schemas.microsoft.com/office/drawing/2014/main" val="4058120800"/>
                    </a:ext>
                  </a:extLst>
                </a:gridCol>
                <a:gridCol w="1258359">
                  <a:extLst>
                    <a:ext uri="{9D8B030D-6E8A-4147-A177-3AD203B41FA5}">
                      <a16:colId xmlns:a16="http://schemas.microsoft.com/office/drawing/2014/main" val="16056300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Federal Fiscal Year </a:t>
                      </a:r>
                    </a:p>
                    <a:p>
                      <a:r>
                        <a:rPr lang="en-US" sz="2000" dirty="0"/>
                        <a:t>Oct 22 to Sep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Allow w/o Remand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Allow w/ Remand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Remand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Denied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Other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Grant 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6204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Direct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548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Evidence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828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Hearings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42491"/>
                  </a:ext>
                </a:extLst>
              </a:tr>
            </a:tbl>
          </a:graphicData>
        </a:graphic>
      </p:graphicFrame>
      <p:sp>
        <p:nvSpPr>
          <p:cNvPr id="14" name="Thought Bubble: Cloud 13">
            <a:extLst>
              <a:ext uri="{FF2B5EF4-FFF2-40B4-BE49-F238E27FC236}">
                <a16:creationId xmlns:a16="http://schemas.microsoft.com/office/drawing/2014/main" id="{DB06BEE5-4B47-4165-B8A2-3A493DDBE297}"/>
              </a:ext>
            </a:extLst>
          </p:cNvPr>
          <p:cNvSpPr/>
          <p:nvPr/>
        </p:nvSpPr>
        <p:spPr>
          <a:xfrm>
            <a:off x="2187146" y="4448432"/>
            <a:ext cx="6301946" cy="1618736"/>
          </a:xfrm>
          <a:prstGeom prst="cloud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Nice grant percentage… but scary hearings total.</a:t>
            </a:r>
          </a:p>
        </p:txBody>
      </p:sp>
    </p:spTree>
    <p:extLst>
      <p:ext uri="{BB962C8B-B14F-4D97-AF65-F5344CB8AC3E}">
        <p14:creationId xmlns:p14="http://schemas.microsoft.com/office/powerpoint/2010/main" val="2058041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8884"/>
            <a:ext cx="10515600" cy="4263294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49B886E-FC57-4633-AB4A-134C3E343B6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129128"/>
              </p:ext>
            </p:extLst>
          </p:nvPr>
        </p:nvGraphicFramePr>
        <p:xfrm>
          <a:off x="838200" y="815546"/>
          <a:ext cx="6748849" cy="5322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C86FBEC-3B8E-41CF-AF2C-C43A0D2259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606469"/>
              </p:ext>
            </p:extLst>
          </p:nvPr>
        </p:nvGraphicFramePr>
        <p:xfrm>
          <a:off x="7799515" y="1604054"/>
          <a:ext cx="3499709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2665">
                  <a:extLst>
                    <a:ext uri="{9D8B030D-6E8A-4147-A177-3AD203B41FA5}">
                      <a16:colId xmlns:a16="http://schemas.microsoft.com/office/drawing/2014/main" val="2891440494"/>
                    </a:ext>
                  </a:extLst>
                </a:gridCol>
                <a:gridCol w="1037044">
                  <a:extLst>
                    <a:ext uri="{9D8B030D-6E8A-4147-A177-3AD203B41FA5}">
                      <a16:colId xmlns:a16="http://schemas.microsoft.com/office/drawing/2014/main" val="28886875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Federal Fiscal Year </a:t>
                      </a:r>
                    </a:p>
                    <a:p>
                      <a:r>
                        <a:rPr lang="en-US" sz="2000" dirty="0"/>
                        <a:t>Oct 22 to Sep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 Decided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5913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Direct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820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Evidence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25528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Hearings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8305859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D7C05B5-3F3B-4D25-A92B-971FBE017A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258479"/>
              </p:ext>
            </p:extLst>
          </p:nvPr>
        </p:nvGraphicFramePr>
        <p:xfrm>
          <a:off x="7854091" y="3880343"/>
          <a:ext cx="3390558" cy="65458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390558">
                  <a:extLst>
                    <a:ext uri="{9D8B030D-6E8A-4147-A177-3AD203B41FA5}">
                      <a16:colId xmlns:a16="http://schemas.microsoft.com/office/drawing/2014/main" val="2398817488"/>
                    </a:ext>
                  </a:extLst>
                </a:gridCol>
              </a:tblGrid>
              <a:tr h="654587">
                <a:tc>
                  <a:txBody>
                    <a:bodyPr/>
                    <a:lstStyle/>
                    <a:p>
                      <a:r>
                        <a:rPr lang="en-US" sz="3200" dirty="0"/>
                        <a:t>759 BVA Decisions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3778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9302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C33DC0C-13DA-41FC-AD38-DFC6C7AD6021}"/>
              </a:ext>
            </a:extLst>
          </p:cNvPr>
          <p:cNvSpPr txBox="1">
            <a:spLocks/>
          </p:cNvSpPr>
          <p:nvPr/>
        </p:nvSpPr>
        <p:spPr>
          <a:xfrm>
            <a:off x="1286932" y="586260"/>
            <a:ext cx="10066867" cy="9539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>
                <a:solidFill>
                  <a:schemeClr val="tx1"/>
                </a:solidFill>
                <a:latin typeface="+mj-lt"/>
              </a:rPr>
              <a:t>BVA Decisions for CalVet – continued 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400232A-432B-4E42-9259-EB047955F8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675924"/>
              </p:ext>
            </p:extLst>
          </p:nvPr>
        </p:nvGraphicFramePr>
        <p:xfrm>
          <a:off x="1286927" y="1854172"/>
          <a:ext cx="10066872" cy="10972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59230">
                  <a:extLst>
                    <a:ext uri="{9D8B030D-6E8A-4147-A177-3AD203B41FA5}">
                      <a16:colId xmlns:a16="http://schemas.microsoft.com/office/drawing/2014/main" val="3910586182"/>
                    </a:ext>
                  </a:extLst>
                </a:gridCol>
                <a:gridCol w="1206608">
                  <a:extLst>
                    <a:ext uri="{9D8B030D-6E8A-4147-A177-3AD203B41FA5}">
                      <a16:colId xmlns:a16="http://schemas.microsoft.com/office/drawing/2014/main" val="3425399341"/>
                    </a:ext>
                  </a:extLst>
                </a:gridCol>
                <a:gridCol w="1297459">
                  <a:extLst>
                    <a:ext uri="{9D8B030D-6E8A-4147-A177-3AD203B41FA5}">
                      <a16:colId xmlns:a16="http://schemas.microsoft.com/office/drawing/2014/main" val="3504164243"/>
                    </a:ext>
                  </a:extLst>
                </a:gridCol>
                <a:gridCol w="1087395">
                  <a:extLst>
                    <a:ext uri="{9D8B030D-6E8A-4147-A177-3AD203B41FA5}">
                      <a16:colId xmlns:a16="http://schemas.microsoft.com/office/drawing/2014/main" val="712077371"/>
                    </a:ext>
                  </a:extLst>
                </a:gridCol>
                <a:gridCol w="864973">
                  <a:extLst>
                    <a:ext uri="{9D8B030D-6E8A-4147-A177-3AD203B41FA5}">
                      <a16:colId xmlns:a16="http://schemas.microsoft.com/office/drawing/2014/main" val="1166923315"/>
                    </a:ext>
                  </a:extLst>
                </a:gridCol>
                <a:gridCol w="864973">
                  <a:extLst>
                    <a:ext uri="{9D8B030D-6E8A-4147-A177-3AD203B41FA5}">
                      <a16:colId xmlns:a16="http://schemas.microsoft.com/office/drawing/2014/main" val="1755679850"/>
                    </a:ext>
                  </a:extLst>
                </a:gridCol>
                <a:gridCol w="889686">
                  <a:extLst>
                    <a:ext uri="{9D8B030D-6E8A-4147-A177-3AD203B41FA5}">
                      <a16:colId xmlns:a16="http://schemas.microsoft.com/office/drawing/2014/main" val="3262388648"/>
                    </a:ext>
                  </a:extLst>
                </a:gridCol>
                <a:gridCol w="1196548">
                  <a:extLst>
                    <a:ext uri="{9D8B030D-6E8A-4147-A177-3AD203B41FA5}">
                      <a16:colId xmlns:a16="http://schemas.microsoft.com/office/drawing/2014/main" val="16722699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Current FY </a:t>
                      </a:r>
                    </a:p>
                    <a:p>
                      <a:r>
                        <a:rPr lang="en-US" sz="1800" dirty="0"/>
                        <a:t>Oct 23 to Jan 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Allow w/o Remand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Allow w/ Remand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Remand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Denied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Other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Total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Grant 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0348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All BVA Reviews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325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40%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60276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CA557FC-24F2-4896-8D04-E83C3A2C64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9080642"/>
              </p:ext>
            </p:extLst>
          </p:nvPr>
        </p:nvGraphicFramePr>
        <p:xfrm>
          <a:off x="1286927" y="3062233"/>
          <a:ext cx="4040660" cy="3237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6E175CC-A293-4935-910F-923C9AE8E6E8}"/>
              </a:ext>
            </a:extLst>
          </p:cNvPr>
          <p:cNvSpPr/>
          <p:nvPr/>
        </p:nvSpPr>
        <p:spPr>
          <a:xfrm>
            <a:off x="6096000" y="3384706"/>
            <a:ext cx="3925330" cy="2208716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Sorry, recent data doesn’t show lane breakdown… but out of total decisions made so far, 55% of decisions are from the Hearings Lane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7188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5543C-1756-405E-820D-7C7C733C6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BVA Anticipated Hearings by Regional Office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4F83C61-0A01-4C55-9ED3-D686E20A48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8524354"/>
              </p:ext>
            </p:extLst>
          </p:nvPr>
        </p:nvGraphicFramePr>
        <p:xfrm>
          <a:off x="838200" y="1661160"/>
          <a:ext cx="10515602" cy="17678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163957">
                  <a:extLst>
                    <a:ext uri="{9D8B030D-6E8A-4147-A177-3AD203B41FA5}">
                      <a16:colId xmlns:a16="http://schemas.microsoft.com/office/drawing/2014/main" val="1364166902"/>
                    </a:ext>
                  </a:extLst>
                </a:gridCol>
                <a:gridCol w="1232452">
                  <a:extLst>
                    <a:ext uri="{9D8B030D-6E8A-4147-A177-3AD203B41FA5}">
                      <a16:colId xmlns:a16="http://schemas.microsoft.com/office/drawing/2014/main" val="2180180347"/>
                    </a:ext>
                  </a:extLst>
                </a:gridCol>
                <a:gridCol w="1113183">
                  <a:extLst>
                    <a:ext uri="{9D8B030D-6E8A-4147-A177-3AD203B41FA5}">
                      <a16:colId xmlns:a16="http://schemas.microsoft.com/office/drawing/2014/main" val="500402012"/>
                    </a:ext>
                  </a:extLst>
                </a:gridCol>
                <a:gridCol w="1378226">
                  <a:extLst>
                    <a:ext uri="{9D8B030D-6E8A-4147-A177-3AD203B41FA5}">
                      <a16:colId xmlns:a16="http://schemas.microsoft.com/office/drawing/2014/main" val="292159499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963375333"/>
                    </a:ext>
                  </a:extLst>
                </a:gridCol>
                <a:gridCol w="1088605">
                  <a:extLst>
                    <a:ext uri="{9D8B030D-6E8A-4147-A177-3AD203B41FA5}">
                      <a16:colId xmlns:a16="http://schemas.microsoft.com/office/drawing/2014/main" val="355650534"/>
                    </a:ext>
                  </a:extLst>
                </a:gridCol>
                <a:gridCol w="1319979">
                  <a:extLst>
                    <a:ext uri="{9D8B030D-6E8A-4147-A177-3AD203B41FA5}">
                      <a16:colId xmlns:a16="http://schemas.microsoft.com/office/drawing/2014/main" val="20228598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Oakland VARO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Los Angeles  VARO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San Diego VARO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4512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Docket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Hearings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Docket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Hearings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Docket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Hearings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267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  <a:r>
                        <a:rPr lang="en-US" sz="2400" baseline="30000" dirty="0"/>
                        <a:t>nd</a:t>
                      </a:r>
                      <a:r>
                        <a:rPr lang="en-US" sz="2400" dirty="0"/>
                        <a:t> Q – Jan to Mar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333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  <a:r>
                        <a:rPr lang="en-US" sz="2400" baseline="30000" dirty="0"/>
                        <a:t>rd</a:t>
                      </a:r>
                      <a:r>
                        <a:rPr lang="en-US" sz="2400" dirty="0"/>
                        <a:t> Q – Apr to Jun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(138)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(240)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(96)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853715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338777-F834-4FCB-A002-ABA39FBCE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Rectangle: Diagonal Corners Rounded 5">
            <a:extLst>
              <a:ext uri="{FF2B5EF4-FFF2-40B4-BE49-F238E27FC236}">
                <a16:creationId xmlns:a16="http://schemas.microsoft.com/office/drawing/2014/main" id="{B9EC3D0C-C106-4789-BD94-086629FD20AE}"/>
              </a:ext>
            </a:extLst>
          </p:cNvPr>
          <p:cNvSpPr/>
          <p:nvPr/>
        </p:nvSpPr>
        <p:spPr>
          <a:xfrm>
            <a:off x="838200" y="3717869"/>
            <a:ext cx="4479234" cy="2014331"/>
          </a:xfrm>
          <a:prstGeom prst="round2DiagRect">
            <a:avLst/>
          </a:prstGeom>
          <a:noFill/>
          <a:ln w="38100" cap="flat" cmpd="sng" algn="ctr">
            <a:solidFill>
              <a:schemeClr val="accent4"/>
            </a:solidFill>
            <a:prstDash val="lgDashDot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/>
              <a:t>6-8 hearings are scheduled per docket.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/>
              <a:t>Usually, </a:t>
            </a:r>
            <a:r>
              <a:rPr lang="en-US" sz="2800" u="sng" dirty="0"/>
              <a:t>more than half </a:t>
            </a:r>
            <a:r>
              <a:rPr lang="en-US" sz="2800" dirty="0"/>
              <a:t>have CalVet POA</a:t>
            </a:r>
            <a:r>
              <a:rPr lang="en-US" dirty="0"/>
              <a:t>.</a:t>
            </a:r>
          </a:p>
        </p:txBody>
      </p:sp>
      <p:sp>
        <p:nvSpPr>
          <p:cNvPr id="8" name="Rectangle: Single Corner Snipped 7">
            <a:extLst>
              <a:ext uri="{FF2B5EF4-FFF2-40B4-BE49-F238E27FC236}">
                <a16:creationId xmlns:a16="http://schemas.microsoft.com/office/drawing/2014/main" id="{841A7AF0-F3C2-4EAF-AFA1-8331E1322B7B}"/>
              </a:ext>
            </a:extLst>
          </p:cNvPr>
          <p:cNvSpPr/>
          <p:nvPr/>
        </p:nvSpPr>
        <p:spPr>
          <a:xfrm>
            <a:off x="5632174" y="3528970"/>
            <a:ext cx="5602357" cy="2392128"/>
          </a:xfrm>
          <a:prstGeom prst="snip1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400" dirty="0"/>
              <a:t>Let’s see, in Oakland… 23 dockets @ 6 hearings/docket is around 138/3 months = 46/month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400" dirty="0"/>
              <a:t> In LA, 40 dockets = 80 hearings/month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400" dirty="0"/>
              <a:t>In SD, 16 dockets = 18 hearings/month</a:t>
            </a:r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211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942EE59952F9449A8160FC0D11567B" ma:contentTypeVersion="15" ma:contentTypeDescription="Create a new document." ma:contentTypeScope="" ma:versionID="61dc7f9bf1a219a79d4602d7ced40d23">
  <xsd:schema xmlns:xsd="http://www.w3.org/2001/XMLSchema" xmlns:xs="http://www.w3.org/2001/XMLSchema" xmlns:p="http://schemas.microsoft.com/office/2006/metadata/properties" xmlns:ns3="d26f3eb2-7010-409a-ae34-6dac2ce3063e" xmlns:ns4="6fee124f-2d6c-4824-a34e-52d8c126132e" targetNamespace="http://schemas.microsoft.com/office/2006/metadata/properties" ma:root="true" ma:fieldsID="d0621155cd11d5f3581da0f672e92491" ns3:_="" ns4:_="">
    <xsd:import namespace="d26f3eb2-7010-409a-ae34-6dac2ce3063e"/>
    <xsd:import namespace="6fee124f-2d6c-4824-a34e-52d8c126132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6f3eb2-7010-409a-ae34-6dac2ce3063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ee124f-2d6c-4824-a34e-52d8c12613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fee124f-2d6c-4824-a34e-52d8c126132e" xsi:nil="true"/>
  </documentManagement>
</p:properties>
</file>

<file path=customXml/itemProps1.xml><?xml version="1.0" encoding="utf-8"?>
<ds:datastoreItem xmlns:ds="http://schemas.openxmlformats.org/officeDocument/2006/customXml" ds:itemID="{4EF2A6F3-11E6-4F0C-B406-E6F7ECEFAA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A3D21F7-7667-4730-A0E2-1061361987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6f3eb2-7010-409a-ae34-6dac2ce3063e"/>
    <ds:schemaRef ds:uri="6fee124f-2d6c-4824-a34e-52d8c12613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8E0BCAE-7ADC-4024-A3BB-AAD68D88F973}">
  <ds:schemaRefs>
    <ds:schemaRef ds:uri="http://purl.org/dc/terms/"/>
    <ds:schemaRef ds:uri="http://purl.org/dc/dcmitype/"/>
    <ds:schemaRef ds:uri="6fee124f-2d6c-4824-a34e-52d8c126132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d26f3eb2-7010-409a-ae34-6dac2ce3063e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3514</TotalTime>
  <Words>2474</Words>
  <Application>Microsoft Office PowerPoint</Application>
  <PresentationFormat>Widescreen</PresentationFormat>
  <Paragraphs>486</Paragraphs>
  <Slides>31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Calibri Light</vt:lpstr>
      <vt:lpstr>Courier New</vt:lpstr>
      <vt:lpstr>Times New Roman</vt:lpstr>
      <vt:lpstr>Wingdings</vt:lpstr>
      <vt:lpstr>Office Theme</vt:lpstr>
      <vt:lpstr>District Offices: Updates &amp; Notes</vt:lpstr>
      <vt:lpstr>CALVET District Offices Agenda</vt:lpstr>
      <vt:lpstr>What do we do? </vt:lpstr>
      <vt:lpstr>Appeals &amp; Public Contact</vt:lpstr>
      <vt:lpstr>PowerPoint Presentation</vt:lpstr>
      <vt:lpstr>PowerPoint Presentation</vt:lpstr>
      <vt:lpstr>PowerPoint Presentation</vt:lpstr>
      <vt:lpstr>PowerPoint Presentation</vt:lpstr>
      <vt:lpstr>BVA Anticipated Hearings by Regional Office</vt:lpstr>
      <vt:lpstr>DO Review Queue (VetPro)</vt:lpstr>
      <vt:lpstr>VetPro Claims Submission Status:</vt:lpstr>
      <vt:lpstr>Electronic Claims via VetPro DO Review</vt:lpstr>
      <vt:lpstr>Electronic Claims via VetPro DO Review</vt:lpstr>
      <vt:lpstr>Common Discrepancies (Or Reasons Why DO Reviewers Return Electronic Claims)</vt:lpstr>
      <vt:lpstr>Common Discrepancies - continued (Or Reasons Why DO Reviewers Return Electronic Claims)</vt:lpstr>
      <vt:lpstr>DO’s CDCR Representatives</vt:lpstr>
      <vt:lpstr>CalVet Reps - CDCR Liaison Program</vt:lpstr>
      <vt:lpstr>Oakland DO Staff list</vt:lpstr>
      <vt:lpstr>Oakland DO Staff list - continued</vt:lpstr>
      <vt:lpstr>Oakland District Office General Information</vt:lpstr>
      <vt:lpstr>Los Angeles DO Staff list</vt:lpstr>
      <vt:lpstr>Los Angeles DO Staff list - continued</vt:lpstr>
      <vt:lpstr>San Diego DO Staff</vt:lpstr>
      <vt:lpstr>San Diego District Office General Information</vt:lpstr>
      <vt:lpstr>PACT Act numbers</vt:lpstr>
      <vt:lpstr>What are PIV cards?</vt:lpstr>
      <vt:lpstr>PIV Process  (Los Angeles VARO jurisdiction )</vt:lpstr>
      <vt:lpstr>PIV Process Los Angeles VARO - continued </vt:lpstr>
      <vt:lpstr>PIV Process (Oakland &amp; San Diego Jurisdictions)</vt:lpstr>
      <vt:lpstr>PIV Process - continued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- Light Background</dc:title>
  <dc:creator>Dr. No</dc:creator>
  <cp:lastModifiedBy>Bender, Tammy</cp:lastModifiedBy>
  <cp:revision>182</cp:revision>
  <cp:lastPrinted>2024-02-08T21:00:23Z</cp:lastPrinted>
  <dcterms:created xsi:type="dcterms:W3CDTF">2020-04-14T18:28:35Z</dcterms:created>
  <dcterms:modified xsi:type="dcterms:W3CDTF">2024-02-08T21:00:25Z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">
    <vt:lpwstr/>
  </property>
  <property fmtid="{D5CDD505-2E9C-101B-9397-08002B2CF9AE}" pid="3" name="Order">
    <vt:r8>40400</vt:r8>
  </property>
  <property fmtid="{D5CDD505-2E9C-101B-9397-08002B2CF9AE}" pid="4" name="URL">
    <vt:lpwstr/>
  </property>
  <property fmtid="{D5CDD505-2E9C-101B-9397-08002B2CF9AE}" pid="5" name="OpenNewWindow">
    <vt:bool>false</vt:bool>
  </property>
  <property fmtid="{D5CDD505-2E9C-101B-9397-08002B2CF9AE}" pid="6" name="ContentTypeId">
    <vt:lpwstr>0x010100F5942EE59952F9449A8160FC0D11567B</vt:lpwstr>
  </property>
  <property fmtid="{D5CDD505-2E9C-101B-9397-08002B2CF9AE}" pid="7" name="IsRolledUp">
    <vt:bool>false</vt:bool>
  </property>
  <property fmtid="{D5CDD505-2E9C-101B-9397-08002B2CF9AE}" pid="8" name="CDVADocumentType">
    <vt:lpwstr>1;#Other Document|eb9b3622-9309-4b78-a246-cc0e7e22aef0</vt:lpwstr>
  </property>
  <property fmtid="{D5CDD505-2E9C-101B-9397-08002B2CF9AE}" pid="9" name="GroupingCategory">
    <vt:lpwstr>15;#Department|e081aab3-ebde-4797-91ab-e5e81dd3e920</vt:lpwstr>
  </property>
  <property fmtid="{D5CDD505-2E9C-101B-9397-08002B2CF9AE}" pid="10" name="DocumentLastModifed">
    <vt:filetime>2020-05-05T07:00:00Z</vt:filetime>
  </property>
</Properties>
</file>