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29" r:id="rId4"/>
  </p:sldMasterIdLst>
  <p:notesMasterIdLst>
    <p:notesMasterId r:id="rId31"/>
  </p:notesMasterIdLst>
  <p:handoutMasterIdLst>
    <p:handoutMasterId r:id="rId32"/>
  </p:handoutMasterIdLst>
  <p:sldIdLst>
    <p:sldId id="266" r:id="rId5"/>
    <p:sldId id="290" r:id="rId6"/>
    <p:sldId id="363" r:id="rId7"/>
    <p:sldId id="362" r:id="rId8"/>
    <p:sldId id="386" r:id="rId9"/>
    <p:sldId id="324" r:id="rId10"/>
    <p:sldId id="399" r:id="rId11"/>
    <p:sldId id="392" r:id="rId12"/>
    <p:sldId id="395" r:id="rId13"/>
    <p:sldId id="396" r:id="rId14"/>
    <p:sldId id="394" r:id="rId15"/>
    <p:sldId id="401" r:id="rId16"/>
    <p:sldId id="393" r:id="rId17"/>
    <p:sldId id="397" r:id="rId18"/>
    <p:sldId id="402" r:id="rId19"/>
    <p:sldId id="391" r:id="rId20"/>
    <p:sldId id="404" r:id="rId21"/>
    <p:sldId id="405" r:id="rId22"/>
    <p:sldId id="388" r:id="rId23"/>
    <p:sldId id="284" r:id="rId24"/>
    <p:sldId id="285" r:id="rId25"/>
    <p:sldId id="365" r:id="rId26"/>
    <p:sldId id="375" r:id="rId27"/>
    <p:sldId id="376" r:id="rId28"/>
    <p:sldId id="377" r:id="rId29"/>
    <p:sldId id="378" r:id="rId30"/>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939BB71-EE47-4178-B7D1-860597650B55}">
          <p14:sldIdLst>
            <p14:sldId id="266"/>
            <p14:sldId id="290"/>
            <p14:sldId id="363"/>
            <p14:sldId id="362"/>
            <p14:sldId id="386"/>
            <p14:sldId id="324"/>
            <p14:sldId id="399"/>
            <p14:sldId id="392"/>
            <p14:sldId id="395"/>
            <p14:sldId id="396"/>
            <p14:sldId id="394"/>
            <p14:sldId id="401"/>
            <p14:sldId id="393"/>
            <p14:sldId id="397"/>
            <p14:sldId id="402"/>
            <p14:sldId id="391"/>
            <p14:sldId id="404"/>
            <p14:sldId id="405"/>
            <p14:sldId id="388"/>
            <p14:sldId id="284"/>
            <p14:sldId id="285"/>
            <p14:sldId id="365"/>
            <p14:sldId id="375"/>
            <p14:sldId id="376"/>
            <p14:sldId id="377"/>
            <p14:sldId id="37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mundo, Zheriemae@CalVet" initials="RZ" lastIdx="1" clrIdx="0">
    <p:extLst>
      <p:ext uri="{19B8F6BF-5375-455C-9EA6-DF929625EA0E}">
        <p15:presenceInfo xmlns:p15="http://schemas.microsoft.com/office/powerpoint/2012/main" userId="S-1-5-21-1664438929-1569342425-1540833222-129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1"/>
    <p:restoredTop sz="94674"/>
  </p:normalViewPr>
  <p:slideViewPr>
    <p:cSldViewPr snapToGrid="0" snapToObjects="1">
      <p:cViewPr varScale="1">
        <p:scale>
          <a:sx n="60" d="100"/>
          <a:sy n="60" d="100"/>
        </p:scale>
        <p:origin x="60" y="5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151" d="100"/>
          <a:sy n="151" d="100"/>
        </p:scale>
        <p:origin x="4704"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15" b="0" i="0" u="none" strike="noStrike" kern="1200" spc="0" baseline="0">
                <a:solidFill>
                  <a:schemeClr val="tx1">
                    <a:lumMod val="65000"/>
                    <a:lumOff val="35000"/>
                  </a:schemeClr>
                </a:solidFill>
                <a:latin typeface="+mn-lt"/>
                <a:ea typeface="+mn-ea"/>
                <a:cs typeface="+mn-cs"/>
              </a:defRPr>
            </a:pPr>
            <a:r>
              <a:rPr lang="en-US" dirty="0"/>
              <a:t>Appeals</a:t>
            </a:r>
            <a:r>
              <a:rPr lang="en-US" baseline="0" dirty="0"/>
              <a:t> received </a:t>
            </a:r>
            <a:r>
              <a:rPr lang="en-US" dirty="0"/>
              <a:t>Oct 2019 to Sep 2024</a:t>
            </a:r>
          </a:p>
        </c:rich>
      </c:tx>
      <c:layout>
        <c:manualLayout>
          <c:xMode val="edge"/>
          <c:yMode val="edge"/>
          <c:x val="0.42138096468522374"/>
          <c:y val="0.81562494982622114"/>
        </c:manualLayout>
      </c:layout>
      <c:overlay val="0"/>
      <c:spPr>
        <a:noFill/>
        <a:ln>
          <a:noFill/>
        </a:ln>
        <a:effectLst/>
      </c:spPr>
    </c:title>
    <c:autoTitleDeleted val="0"/>
    <c:plotArea>
      <c:layout/>
      <c:ofPieChart>
        <c:ofPieType val="bar"/>
        <c:varyColors val="1"/>
        <c:ser>
          <c:idx val="0"/>
          <c:order val="0"/>
          <c:tx>
            <c:strRef>
              <c:f>Sheet1!$B$1</c:f>
              <c:strCache>
                <c:ptCount val="1"/>
                <c:pt idx="0">
                  <c:v>CalVet Appeals</c:v>
                </c:pt>
              </c:strCache>
            </c:strRef>
          </c:tx>
          <c:explosion val="18"/>
          <c:dPt>
            <c:idx val="0"/>
            <c:bubble3D val="0"/>
            <c:spPr>
              <a:solidFill>
                <a:schemeClr val="accent1"/>
              </a:solidFill>
              <a:ln w="19050">
                <a:solidFill>
                  <a:schemeClr val="lt1"/>
                </a:solidFill>
              </a:ln>
              <a:effectLst/>
            </c:spPr>
            <c:extLst>
              <c:ext xmlns:c16="http://schemas.microsoft.com/office/drawing/2014/chart" uri="{C3380CC4-5D6E-409C-BE32-E72D297353CC}">
                <c16:uniqueId val="{00000007-D7F3-4FC7-8C2B-5BD6D1026DB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6-D7F3-4FC7-8C2B-5BD6D1026DB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7F3-4FC7-8C2B-5BD6D1026DB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4-D7F3-4FC7-8C2B-5BD6D1026DBC}"/>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2-D7F3-4FC7-8C2B-5BD6D1026DBC}"/>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3-D7F3-4FC7-8C2B-5BD6D1026DBC}"/>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1-D7F3-4FC7-8C2B-5BD6D1026DBC}"/>
              </c:ext>
            </c:extLst>
          </c:dPt>
          <c:dLbls>
            <c:dLbl>
              <c:idx val="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7-D7F3-4FC7-8C2B-5BD6D1026DBC}"/>
                </c:ext>
              </c:extLst>
            </c:dLbl>
            <c:dLbl>
              <c:idx val="1"/>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7F3-4FC7-8C2B-5BD6D1026DBC}"/>
                </c:ext>
              </c:extLst>
            </c:dLbl>
            <c:dLbl>
              <c:idx val="2"/>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7F3-4FC7-8C2B-5BD6D1026DBC}"/>
                </c:ext>
              </c:extLst>
            </c:dLbl>
            <c:dLbl>
              <c:idx val="3"/>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7F3-4FC7-8C2B-5BD6D1026DBC}"/>
                </c:ext>
              </c:extLst>
            </c:dLbl>
            <c:dLbl>
              <c:idx val="4"/>
              <c:layout>
                <c:manualLayout>
                  <c:x val="-0.13359375000000001"/>
                  <c:y val="-2.3437498558224745E-2"/>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15:layout>
                    <c:manualLayout>
                      <c:w val="8.9367249015748038E-2"/>
                      <c:h val="0.10221093121241812"/>
                    </c:manualLayout>
                  </c15:layout>
                </c:ext>
                <c:ext xmlns:c16="http://schemas.microsoft.com/office/drawing/2014/chart" uri="{C3380CC4-5D6E-409C-BE32-E72D297353CC}">
                  <c16:uniqueId val="{00000002-D7F3-4FC7-8C2B-5BD6D1026DBC}"/>
                </c:ext>
              </c:extLst>
            </c:dLbl>
            <c:dLbl>
              <c:idx val="5"/>
              <c:layout>
                <c:manualLayout>
                  <c:x val="-0.12109368848425196"/>
                  <c:y val="-1.1718749279113231E-3"/>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15:layout>
                    <c:manualLayout>
                      <c:w val="6.4265624999999993E-2"/>
                      <c:h val="7.1742183086725947E-2"/>
                    </c:manualLayout>
                  </c15:layout>
                </c:ext>
                <c:ext xmlns:c16="http://schemas.microsoft.com/office/drawing/2014/chart" uri="{C3380CC4-5D6E-409C-BE32-E72D297353CC}">
                  <c16:uniqueId val="{00000003-D7F3-4FC7-8C2B-5BD6D1026DBC}"/>
                </c:ext>
              </c:extLst>
            </c:dLbl>
            <c:dLbl>
              <c:idx val="6"/>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7F3-4FC7-8C2B-5BD6D1026DB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Sheet1!$A$2:$A$7</c:f>
              <c:strCache>
                <c:ptCount val="6"/>
                <c:pt idx="0">
                  <c:v>No Decision</c:v>
                </c:pt>
                <c:pt idx="1">
                  <c:v>Remand</c:v>
                </c:pt>
                <c:pt idx="2">
                  <c:v>Denied</c:v>
                </c:pt>
                <c:pt idx="3">
                  <c:v>Other</c:v>
                </c:pt>
                <c:pt idx="4">
                  <c:v>Full Grant</c:v>
                </c:pt>
                <c:pt idx="5">
                  <c:v>Partial Grant</c:v>
                </c:pt>
              </c:strCache>
            </c:strRef>
          </c:cat>
          <c:val>
            <c:numRef>
              <c:f>Sheet1!$B$2:$B$7</c:f>
              <c:numCache>
                <c:formatCode>General</c:formatCode>
                <c:ptCount val="6"/>
                <c:pt idx="0">
                  <c:v>1528</c:v>
                </c:pt>
                <c:pt idx="1">
                  <c:v>241</c:v>
                </c:pt>
                <c:pt idx="2">
                  <c:v>130</c:v>
                </c:pt>
                <c:pt idx="3">
                  <c:v>156</c:v>
                </c:pt>
                <c:pt idx="4">
                  <c:v>290</c:v>
                </c:pt>
                <c:pt idx="5">
                  <c:v>98</c:v>
                </c:pt>
              </c:numCache>
            </c:numRef>
          </c:val>
          <c:extLst>
            <c:ext xmlns:c16="http://schemas.microsoft.com/office/drawing/2014/chart" uri="{C3380CC4-5D6E-409C-BE32-E72D297353CC}">
              <c16:uniqueId val="{00000000-D7F3-4FC7-8C2B-5BD6D1026DBC}"/>
            </c:ext>
          </c:extLst>
        </c:ser>
        <c:dLbls>
          <c:showLegendKey val="0"/>
          <c:showVal val="0"/>
          <c:showCatName val="0"/>
          <c:showSerName val="0"/>
          <c:showPercent val="0"/>
          <c:showBubbleSize val="0"/>
          <c:showLeaderLines val="1"/>
        </c:dLbls>
        <c:gapWidth val="100"/>
        <c:secondPieSize val="75"/>
        <c:serLines>
          <c:spPr>
            <a:ln w="9525" cap="flat" cmpd="sng" algn="ctr">
              <a:solidFill>
                <a:schemeClr val="tx1">
                  <a:lumMod val="35000"/>
                  <a:lumOff val="65000"/>
                </a:schemeClr>
              </a:solidFill>
              <a:round/>
            </a:ln>
            <a:effectLst/>
          </c:spPr>
        </c:serLines>
      </c:ofPieChart>
      <c:spPr>
        <a:noFill/>
        <a:ln>
          <a:noFill/>
        </a:ln>
        <a:effectLst/>
      </c:spPr>
    </c:plotArea>
    <c:legend>
      <c:legendPos val="b"/>
      <c:layout>
        <c:manualLayout>
          <c:xMode val="edge"/>
          <c:yMode val="edge"/>
          <c:x val="0.17224015748031496"/>
          <c:y val="0.89110015433685075"/>
          <c:w val="0.69145706200787393"/>
          <c:h val="9.4837346528214406E-2"/>
        </c:manualLayout>
      </c:layout>
      <c:overlay val="0"/>
      <c:spPr>
        <a:noFill/>
        <a:ln>
          <a:noFill/>
        </a:ln>
        <a:effectLst/>
      </c:spPr>
      <c:txPr>
        <a:bodyPr rot="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0.59813</cdr:x>
      <cdr:y>0.40394</cdr:y>
    </cdr:from>
    <cdr:to>
      <cdr:x>0.67779</cdr:x>
      <cdr:y>0.62829</cdr:y>
    </cdr:to>
    <cdr:sp macro="" textlink="">
      <cdr:nvSpPr>
        <cdr:cNvPr id="2" name="TextBox 1">
          <a:extLst xmlns:a="http://schemas.openxmlformats.org/drawingml/2006/main">
            <a:ext uri="{FF2B5EF4-FFF2-40B4-BE49-F238E27FC236}">
              <a16:creationId xmlns:a16="http://schemas.microsoft.com/office/drawing/2014/main" id="{FC08F529-718D-4AD7-8D62-60B54831491D}"/>
            </a:ext>
          </a:extLst>
        </cdr:cNvPr>
        <cdr:cNvSpPr txBox="1"/>
      </cdr:nvSpPr>
      <cdr:spPr>
        <a:xfrm xmlns:a="http://schemas.openxmlformats.org/drawingml/2006/main">
          <a:off x="5386625" y="2188816"/>
          <a:ext cx="717401" cy="121567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dirty="0"/>
            <a:t>Over 40% grant rate.</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2AEEA06-7460-3646-8F46-27528A294233}"/>
              </a:ext>
            </a:extLst>
          </p:cNvPr>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a:p>
        </p:txBody>
      </p:sp>
      <p:sp>
        <p:nvSpPr>
          <p:cNvPr id="3" name="Date Placeholder 2">
            <a:extLst>
              <a:ext uri="{FF2B5EF4-FFF2-40B4-BE49-F238E27FC236}">
                <a16:creationId xmlns:a16="http://schemas.microsoft.com/office/drawing/2014/main" id="{3A431B9D-C735-514F-96BF-6F71BB75C57D}"/>
              </a:ext>
            </a:extLst>
          </p:cNvPr>
          <p:cNvSpPr>
            <a:spLocks noGrp="1"/>
          </p:cNvSpPr>
          <p:nvPr>
            <p:ph type="dt" sz="quarter" idx="1"/>
          </p:nvPr>
        </p:nvSpPr>
        <p:spPr>
          <a:xfrm>
            <a:off x="4143587" y="0"/>
            <a:ext cx="3169920" cy="481727"/>
          </a:xfrm>
          <a:prstGeom prst="rect">
            <a:avLst/>
          </a:prstGeom>
        </p:spPr>
        <p:txBody>
          <a:bodyPr vert="horz" lIns="96653" tIns="48327" rIns="96653" bIns="48327" rtlCol="0"/>
          <a:lstStyle>
            <a:lvl1pPr algn="r">
              <a:defRPr sz="1200"/>
            </a:lvl1pPr>
          </a:lstStyle>
          <a:p>
            <a:fld id="{C3B8C0CE-A3CC-264C-951B-72E0B90C2F9C}" type="datetimeFigureOut">
              <a:rPr lang="en-US" smtClean="0"/>
              <a:t>10/14/2024</a:t>
            </a:fld>
            <a:endParaRPr lang="en-US"/>
          </a:p>
        </p:txBody>
      </p:sp>
      <p:sp>
        <p:nvSpPr>
          <p:cNvPr id="4" name="Footer Placeholder 3">
            <a:extLst>
              <a:ext uri="{FF2B5EF4-FFF2-40B4-BE49-F238E27FC236}">
                <a16:creationId xmlns:a16="http://schemas.microsoft.com/office/drawing/2014/main" id="{A5021168-04A3-314B-9F48-B01EDFBB0C2D}"/>
              </a:ext>
            </a:extLst>
          </p:cNvPr>
          <p:cNvSpPr>
            <a:spLocks noGrp="1"/>
          </p:cNvSpPr>
          <p:nvPr>
            <p:ph type="ftr" sz="quarter" idx="2"/>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A376AB3-C27F-A84B-8B6C-00179B4E6D44}"/>
              </a:ext>
            </a:extLst>
          </p:cNvPr>
          <p:cNvSpPr>
            <a:spLocks noGrp="1"/>
          </p:cNvSpPr>
          <p:nvPr>
            <p:ph type="sldNum" sz="quarter" idx="3"/>
          </p:nvPr>
        </p:nvSpPr>
        <p:spPr>
          <a:xfrm>
            <a:off x="4143587" y="9119475"/>
            <a:ext cx="3169920" cy="481726"/>
          </a:xfrm>
          <a:prstGeom prst="rect">
            <a:avLst/>
          </a:prstGeom>
        </p:spPr>
        <p:txBody>
          <a:bodyPr vert="horz" lIns="96653" tIns="48327" rIns="96653" bIns="48327" rtlCol="0" anchor="b"/>
          <a:lstStyle>
            <a:lvl1pPr algn="r">
              <a:defRPr sz="1200"/>
            </a:lvl1pPr>
          </a:lstStyle>
          <a:p>
            <a:fld id="{DB010D81-8AB5-324B-9673-7BB4E4AA7BFC}" type="slidenum">
              <a:rPr lang="en-US" smtClean="0"/>
              <a:t>‹#›</a:t>
            </a:fld>
            <a:endParaRPr lang="en-US"/>
          </a:p>
        </p:txBody>
      </p:sp>
    </p:spTree>
    <p:extLst>
      <p:ext uri="{BB962C8B-B14F-4D97-AF65-F5344CB8AC3E}">
        <p14:creationId xmlns:p14="http://schemas.microsoft.com/office/powerpoint/2010/main" val="2070842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688E0F05-7A2B-D743-8ED8-9B387668E360}" type="datetimeFigureOut">
              <a:rPr lang="en-US" smtClean="0"/>
              <a:t>10/14/2024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88AD52B4-B5DF-B445-9363-1F18C798BAE0}" type="slidenum">
              <a:rPr lang="en-US" smtClean="0"/>
              <a:t>‹#›</a:t>
            </a:fld>
            <a:endParaRPr lang="en-US"/>
          </a:p>
        </p:txBody>
      </p:sp>
    </p:spTree>
    <p:extLst>
      <p:ext uri="{BB962C8B-B14F-4D97-AF65-F5344CB8AC3E}">
        <p14:creationId xmlns:p14="http://schemas.microsoft.com/office/powerpoint/2010/main" val="3712173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AD52B4-B5DF-B445-9363-1F18C798BAE0}" type="slidenum">
              <a:rPr lang="en-US" smtClean="0"/>
              <a:t>3</a:t>
            </a:fld>
            <a:endParaRPr lang="en-US"/>
          </a:p>
        </p:txBody>
      </p:sp>
    </p:spTree>
    <p:extLst>
      <p:ext uri="{BB962C8B-B14F-4D97-AF65-F5344CB8AC3E}">
        <p14:creationId xmlns:p14="http://schemas.microsoft.com/office/powerpoint/2010/main" val="530668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AD52B4-B5DF-B445-9363-1F18C798BAE0}" type="slidenum">
              <a:rPr lang="en-US" smtClean="0"/>
              <a:t>4</a:t>
            </a:fld>
            <a:endParaRPr lang="en-US"/>
          </a:p>
        </p:txBody>
      </p:sp>
    </p:spTree>
    <p:extLst>
      <p:ext uri="{BB962C8B-B14F-4D97-AF65-F5344CB8AC3E}">
        <p14:creationId xmlns:p14="http://schemas.microsoft.com/office/powerpoint/2010/main" val="2164711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AD52B4-B5DF-B445-9363-1F18C798BAE0}" type="slidenum">
              <a:rPr lang="en-US" smtClean="0"/>
              <a:t>5</a:t>
            </a:fld>
            <a:endParaRPr lang="en-US"/>
          </a:p>
        </p:txBody>
      </p:sp>
    </p:spTree>
    <p:extLst>
      <p:ext uri="{BB962C8B-B14F-4D97-AF65-F5344CB8AC3E}">
        <p14:creationId xmlns:p14="http://schemas.microsoft.com/office/powerpoint/2010/main" val="42239648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9FFDF-2558-45B9-8A3A-E249CD6257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35FC97-3C68-413E-A5D3-DE179A5BA3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102305-8670-4495-B67B-DF0FB1CA8815}"/>
              </a:ext>
            </a:extLst>
          </p:cNvPr>
          <p:cNvSpPr>
            <a:spLocks noGrp="1"/>
          </p:cNvSpPr>
          <p:nvPr>
            <p:ph type="dt" sz="half" idx="10"/>
          </p:nvPr>
        </p:nvSpPr>
        <p:spPr/>
        <p:txBody>
          <a:bodyPr/>
          <a:lstStyle/>
          <a:p>
            <a:fld id="{B61BEF0D-F0BB-DE4B-95CE-6DB70DBA9567}" type="datetimeFigureOut">
              <a:rPr lang="en-US" smtClean="0"/>
              <a:pPr/>
              <a:t>10/14/2024</a:t>
            </a:fld>
            <a:endParaRPr lang="en-US" dirty="0"/>
          </a:p>
        </p:txBody>
      </p:sp>
      <p:sp>
        <p:nvSpPr>
          <p:cNvPr id="5" name="Footer Placeholder 4">
            <a:extLst>
              <a:ext uri="{FF2B5EF4-FFF2-40B4-BE49-F238E27FC236}">
                <a16:creationId xmlns:a16="http://schemas.microsoft.com/office/drawing/2014/main" id="{2C288895-7030-4144-94EF-2F65BF213A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3D4BCF3-5AA0-4366-9876-87E055DDEE9C}"/>
              </a:ext>
            </a:extLst>
          </p:cNvPr>
          <p:cNvSpPr>
            <a:spLocks noGrp="1"/>
          </p:cNvSpPr>
          <p:nvPr>
            <p:ph type="sldNum" sz="quarter" idx="12"/>
          </p:nvPr>
        </p:nvSpPr>
        <p:spPr/>
        <p:txBody>
          <a:bodyPr/>
          <a:lstStyle/>
          <a:p>
            <a:fld id="{D57F1E4F-1CFF-5643-939E-217C01CDF565}" type="slidenum">
              <a:rPr lang="en-US" smtClean="0"/>
              <a:pPr/>
              <a:t>‹#›</a:t>
            </a:fld>
            <a:endParaRPr lang="en-US" dirty="0"/>
          </a:p>
        </p:txBody>
      </p:sp>
      <p:pic>
        <p:nvPicPr>
          <p:cNvPr id="7" name="Picture 6">
            <a:extLst>
              <a:ext uri="{FF2B5EF4-FFF2-40B4-BE49-F238E27FC236}">
                <a16:creationId xmlns:a16="http://schemas.microsoft.com/office/drawing/2014/main" id="{1EC0B853-639D-441D-A5E9-BF1B12107F63}"/>
              </a:ext>
            </a:extLst>
          </p:cNvPr>
          <p:cNvPicPr>
            <a:picLocks noChangeAspect="1"/>
          </p:cNvPicPr>
          <p:nvPr userDrawn="1"/>
        </p:nvPicPr>
        <p:blipFill>
          <a:blip r:embed="rId2"/>
          <a:stretch>
            <a:fillRect/>
          </a:stretch>
        </p:blipFill>
        <p:spPr>
          <a:xfrm>
            <a:off x="-1" y="0"/>
            <a:ext cx="12193471" cy="6858000"/>
          </a:xfrm>
          <a:prstGeom prst="rect">
            <a:avLst/>
          </a:prstGeom>
        </p:spPr>
      </p:pic>
      <p:pic>
        <p:nvPicPr>
          <p:cNvPr id="8" name="Picture 7">
            <a:extLst>
              <a:ext uri="{FF2B5EF4-FFF2-40B4-BE49-F238E27FC236}">
                <a16:creationId xmlns:a16="http://schemas.microsoft.com/office/drawing/2014/main" id="{3FE5C4B6-8D3A-4CBD-BD4C-FB0D6241F807}"/>
              </a:ext>
            </a:extLst>
          </p:cNvPr>
          <p:cNvPicPr>
            <a:picLocks noChangeAspect="1"/>
          </p:cNvPicPr>
          <p:nvPr userDrawn="1"/>
        </p:nvPicPr>
        <p:blipFill>
          <a:blip r:embed="rId3"/>
          <a:stretch>
            <a:fillRect/>
          </a:stretch>
        </p:blipFill>
        <p:spPr>
          <a:xfrm>
            <a:off x="4756149" y="979226"/>
            <a:ext cx="2679700" cy="1130300"/>
          </a:xfrm>
          <a:prstGeom prst="rect">
            <a:avLst/>
          </a:prstGeom>
        </p:spPr>
      </p:pic>
    </p:spTree>
    <p:extLst>
      <p:ext uri="{BB962C8B-B14F-4D97-AF65-F5344CB8AC3E}">
        <p14:creationId xmlns:p14="http://schemas.microsoft.com/office/powerpoint/2010/main" val="15395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95747-FB6F-4648-9A14-D90B6D9AF6E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725CA90-6696-4E80-ACB6-9F5050B0C40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394408-A7B8-47E3-AAB9-FCEEA771840B}"/>
              </a:ext>
            </a:extLst>
          </p:cNvPr>
          <p:cNvSpPr>
            <a:spLocks noGrp="1"/>
          </p:cNvSpPr>
          <p:nvPr>
            <p:ph type="dt" sz="half" idx="10"/>
          </p:nvPr>
        </p:nvSpPr>
        <p:spPr/>
        <p:txBody>
          <a:bodyPr/>
          <a:lstStyle/>
          <a:p>
            <a:fld id="{B61BEF0D-F0BB-DE4B-95CE-6DB70DBA9567}" type="datetimeFigureOut">
              <a:rPr lang="en-US" smtClean="0"/>
              <a:pPr/>
              <a:t>10/14/2024</a:t>
            </a:fld>
            <a:endParaRPr lang="en-US" dirty="0"/>
          </a:p>
        </p:txBody>
      </p:sp>
      <p:sp>
        <p:nvSpPr>
          <p:cNvPr id="5" name="Footer Placeholder 4">
            <a:extLst>
              <a:ext uri="{FF2B5EF4-FFF2-40B4-BE49-F238E27FC236}">
                <a16:creationId xmlns:a16="http://schemas.microsoft.com/office/drawing/2014/main" id="{BCA3CEC7-ADE7-43A1-8E67-CE09C21E58E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FE7739-1AD8-42B9-B581-59BE64468C5C}"/>
              </a:ext>
            </a:extLst>
          </p:cNvPr>
          <p:cNvSpPr>
            <a:spLocks noGrp="1"/>
          </p:cNvSpPr>
          <p:nvPr>
            <p:ph type="sldNum" sz="quarter" idx="12"/>
          </p:nvPr>
        </p:nvSpPr>
        <p:spPr/>
        <p:txBody>
          <a:bodyPr/>
          <a:lstStyle/>
          <a:p>
            <a:fld id="{97FF4E7B-DCA9-F44E-AACB-DE6F576A2003}" type="slidenum">
              <a:rPr lang="en-US" smtClean="0"/>
              <a:pPr/>
              <a:t>‹#›</a:t>
            </a:fld>
            <a:endParaRPr lang="en-US" dirty="0"/>
          </a:p>
        </p:txBody>
      </p:sp>
    </p:spTree>
    <p:extLst>
      <p:ext uri="{BB962C8B-B14F-4D97-AF65-F5344CB8AC3E}">
        <p14:creationId xmlns:p14="http://schemas.microsoft.com/office/powerpoint/2010/main" val="1783895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9171AB-BD6F-4655-A2D9-E89064B1AFC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87EEEA-973D-4500-83B0-9246C1C3D74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D2C321-007C-46C3-9824-26FF336D57B9}"/>
              </a:ext>
            </a:extLst>
          </p:cNvPr>
          <p:cNvSpPr>
            <a:spLocks noGrp="1"/>
          </p:cNvSpPr>
          <p:nvPr>
            <p:ph type="dt" sz="half" idx="10"/>
          </p:nvPr>
        </p:nvSpPr>
        <p:spPr/>
        <p:txBody>
          <a:bodyPr/>
          <a:lstStyle/>
          <a:p>
            <a:fld id="{B61BEF0D-F0BB-DE4B-95CE-6DB70DBA9567}" type="datetimeFigureOut">
              <a:rPr lang="en-US" smtClean="0"/>
              <a:pPr/>
              <a:t>10/14/2024</a:t>
            </a:fld>
            <a:endParaRPr lang="en-US" dirty="0"/>
          </a:p>
        </p:txBody>
      </p:sp>
      <p:sp>
        <p:nvSpPr>
          <p:cNvPr id="5" name="Footer Placeholder 4">
            <a:extLst>
              <a:ext uri="{FF2B5EF4-FFF2-40B4-BE49-F238E27FC236}">
                <a16:creationId xmlns:a16="http://schemas.microsoft.com/office/drawing/2014/main" id="{E4BEBCD4-374B-4447-B808-26F5EF553F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1408686-F10E-4B5B-BEF3-7FFBECDF418A}"/>
              </a:ext>
            </a:extLst>
          </p:cNvPr>
          <p:cNvSpPr>
            <a:spLocks noGrp="1"/>
          </p:cNvSpPr>
          <p:nvPr>
            <p:ph type="sldNum" sz="quarter" idx="12"/>
          </p:nvPr>
        </p:nvSpPr>
        <p:spPr/>
        <p:txBody>
          <a:bodyPr/>
          <a:lstStyle/>
          <a:p>
            <a:fld id="{97FF4E7B-DCA9-F44E-AACB-DE6F576A2003}" type="slidenum">
              <a:rPr lang="en-US" smtClean="0"/>
              <a:pPr/>
              <a:t>‹#›</a:t>
            </a:fld>
            <a:endParaRPr lang="en-US" dirty="0"/>
          </a:p>
        </p:txBody>
      </p:sp>
    </p:spTree>
    <p:extLst>
      <p:ext uri="{BB962C8B-B14F-4D97-AF65-F5344CB8AC3E}">
        <p14:creationId xmlns:p14="http://schemas.microsoft.com/office/powerpoint/2010/main" val="3667346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F1F4EDA7-4330-3A48-9291-AE2F80EC89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73017F0-509B-CE40-90C0-F61E89329F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7" name="Slide Number Placeholder 6">
            <a:extLst>
              <a:ext uri="{FF2B5EF4-FFF2-40B4-BE49-F238E27FC236}">
                <a16:creationId xmlns:a16="http://schemas.microsoft.com/office/drawing/2014/main" id="{5BD6C44F-4FB3-794A-A28C-4C00F36F9484}"/>
              </a:ext>
            </a:extLst>
          </p:cNvPr>
          <p:cNvSpPr>
            <a:spLocks noGrp="1"/>
          </p:cNvSpPr>
          <p:nvPr>
            <p:ph type="sldNum" sz="quarter" idx="12"/>
          </p:nvPr>
        </p:nvSpPr>
        <p:spPr/>
        <p:txBody>
          <a:bodyPr/>
          <a:lstStyle/>
          <a:p>
            <a:fld id="{97FF4E7B-DCA9-F44E-AACB-DE6F576A2003}" type="slidenum">
              <a:rPr lang="en-US" smtClean="0"/>
              <a:t>‹#›</a:t>
            </a:fld>
            <a:endParaRPr lang="en-US"/>
          </a:p>
        </p:txBody>
      </p:sp>
      <p:sp>
        <p:nvSpPr>
          <p:cNvPr id="8" name="Title 1">
            <a:extLst>
              <a:ext uri="{FF2B5EF4-FFF2-40B4-BE49-F238E27FC236}">
                <a16:creationId xmlns:a16="http://schemas.microsoft.com/office/drawing/2014/main" id="{316DE96B-1E7B-D644-9EF1-EF31FAE385F6}"/>
              </a:ext>
            </a:extLst>
          </p:cNvPr>
          <p:cNvSpPr>
            <a:spLocks noGrp="1"/>
          </p:cNvSpPr>
          <p:nvPr>
            <p:ph type="title"/>
          </p:nvPr>
        </p:nvSpPr>
        <p:spPr>
          <a:xfrm>
            <a:off x="839788" y="589823"/>
            <a:ext cx="3932237" cy="1162195"/>
          </a:xfrm>
        </p:spPr>
        <p:txBody>
          <a:bodyPr anchor="b"/>
          <a:lstStyle>
            <a:lvl1pPr>
              <a:defRPr sz="3200"/>
            </a:lvl1pPr>
          </a:lstStyle>
          <a:p>
            <a:r>
              <a:rPr lang="en-US" dirty="0"/>
              <a:t>Click to edit Master title style</a:t>
            </a:r>
          </a:p>
        </p:txBody>
      </p:sp>
    </p:spTree>
    <p:extLst>
      <p:ext uri="{BB962C8B-B14F-4D97-AF65-F5344CB8AC3E}">
        <p14:creationId xmlns:p14="http://schemas.microsoft.com/office/powerpoint/2010/main" val="2849064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7292C-6009-4C10-B354-D57E017645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729893-290C-4076-B2C4-D597D8D675B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E96447-ABD7-48F8-938A-D77E6F2BD900}"/>
              </a:ext>
            </a:extLst>
          </p:cNvPr>
          <p:cNvSpPr>
            <a:spLocks noGrp="1"/>
          </p:cNvSpPr>
          <p:nvPr>
            <p:ph type="dt" sz="half" idx="10"/>
          </p:nvPr>
        </p:nvSpPr>
        <p:spPr/>
        <p:txBody>
          <a:bodyPr/>
          <a:lstStyle/>
          <a:p>
            <a:fld id="{B61BEF0D-F0BB-DE4B-95CE-6DB70DBA9567}" type="datetimeFigureOut">
              <a:rPr lang="en-US" smtClean="0"/>
              <a:pPr/>
              <a:t>10/14/2024</a:t>
            </a:fld>
            <a:endParaRPr lang="en-US" dirty="0"/>
          </a:p>
        </p:txBody>
      </p:sp>
      <p:sp>
        <p:nvSpPr>
          <p:cNvPr id="5" name="Footer Placeholder 4">
            <a:extLst>
              <a:ext uri="{FF2B5EF4-FFF2-40B4-BE49-F238E27FC236}">
                <a16:creationId xmlns:a16="http://schemas.microsoft.com/office/drawing/2014/main" id="{9A1F805D-6F02-4132-8341-B96ABA54789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17B173-90EB-4538-B9E1-A490D714DDC0}"/>
              </a:ext>
            </a:extLst>
          </p:cNvPr>
          <p:cNvSpPr>
            <a:spLocks noGrp="1"/>
          </p:cNvSpPr>
          <p:nvPr>
            <p:ph type="sldNum" sz="quarter" idx="12"/>
          </p:nvPr>
        </p:nvSpPr>
        <p:spPr/>
        <p:txBody>
          <a:bodyPr/>
          <a:lstStyle/>
          <a:p>
            <a:fld id="{97FF4E7B-DCA9-F44E-AACB-DE6F576A2003}" type="slidenum">
              <a:rPr lang="en-US" smtClean="0"/>
              <a:pPr/>
              <a:t>‹#›</a:t>
            </a:fld>
            <a:endParaRPr lang="en-US" dirty="0"/>
          </a:p>
        </p:txBody>
      </p:sp>
    </p:spTree>
    <p:extLst>
      <p:ext uri="{BB962C8B-B14F-4D97-AF65-F5344CB8AC3E}">
        <p14:creationId xmlns:p14="http://schemas.microsoft.com/office/powerpoint/2010/main" val="2746903012"/>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47577-E177-48AD-94E3-6743A992B8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491D1EE-3633-4A2D-B2A7-792A1A5F43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07FC1C4-29E3-4B70-BA5D-FE33C5E930FD}"/>
              </a:ext>
            </a:extLst>
          </p:cNvPr>
          <p:cNvSpPr>
            <a:spLocks noGrp="1"/>
          </p:cNvSpPr>
          <p:nvPr>
            <p:ph type="dt" sz="half" idx="10"/>
          </p:nvPr>
        </p:nvSpPr>
        <p:spPr/>
        <p:txBody>
          <a:bodyPr/>
          <a:lstStyle/>
          <a:p>
            <a:fld id="{B61BEF0D-F0BB-DE4B-95CE-6DB70DBA9567}" type="datetimeFigureOut">
              <a:rPr lang="en-US" smtClean="0"/>
              <a:pPr/>
              <a:t>10/14/2024</a:t>
            </a:fld>
            <a:endParaRPr lang="en-US" dirty="0"/>
          </a:p>
        </p:txBody>
      </p:sp>
      <p:sp>
        <p:nvSpPr>
          <p:cNvPr id="5" name="Footer Placeholder 4">
            <a:extLst>
              <a:ext uri="{FF2B5EF4-FFF2-40B4-BE49-F238E27FC236}">
                <a16:creationId xmlns:a16="http://schemas.microsoft.com/office/drawing/2014/main" id="{25878616-B784-4D32-A602-2C388A0B4E7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B5387E9-3F60-416D-BC78-635C527DBCEE}"/>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2132363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73873-0810-4C6E-9639-130AF437A3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3E1493-B023-4F06-B1ED-6A908158AE8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3CA6176-D04E-4141-8FEA-1660E9E6C37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70EA5C8-A567-4684-A565-930D5003956B}"/>
              </a:ext>
            </a:extLst>
          </p:cNvPr>
          <p:cNvSpPr>
            <a:spLocks noGrp="1"/>
          </p:cNvSpPr>
          <p:nvPr>
            <p:ph type="dt" sz="half" idx="10"/>
          </p:nvPr>
        </p:nvSpPr>
        <p:spPr/>
        <p:txBody>
          <a:bodyPr/>
          <a:lstStyle/>
          <a:p>
            <a:fld id="{B61BEF0D-F0BB-DE4B-95CE-6DB70DBA9567}" type="datetimeFigureOut">
              <a:rPr lang="en-US" smtClean="0"/>
              <a:pPr/>
              <a:t>10/14/2024</a:t>
            </a:fld>
            <a:endParaRPr lang="en-US" dirty="0"/>
          </a:p>
        </p:txBody>
      </p:sp>
      <p:sp>
        <p:nvSpPr>
          <p:cNvPr id="6" name="Footer Placeholder 5">
            <a:extLst>
              <a:ext uri="{FF2B5EF4-FFF2-40B4-BE49-F238E27FC236}">
                <a16:creationId xmlns:a16="http://schemas.microsoft.com/office/drawing/2014/main" id="{D699FEC9-6792-43BE-87FA-2F06F0582F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D54F832-E944-4BFA-A7AF-2EC624D432CC}"/>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1297013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0B519-40D7-4784-8E85-70DB34A4CAF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96C688-205D-4580-87F2-AA8C5C38FC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F38EFC-E3B7-46AD-AD39-3BF7B14AED0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F09EE21-C2AD-4020-87A8-D4980461CA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138BF17-6176-4E1B-8DCD-2EE2FB6D15D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08E91B3-B968-46BF-97D3-CDE13319EC02}"/>
              </a:ext>
            </a:extLst>
          </p:cNvPr>
          <p:cNvSpPr>
            <a:spLocks noGrp="1"/>
          </p:cNvSpPr>
          <p:nvPr>
            <p:ph type="dt" sz="half" idx="10"/>
          </p:nvPr>
        </p:nvSpPr>
        <p:spPr/>
        <p:txBody>
          <a:bodyPr/>
          <a:lstStyle/>
          <a:p>
            <a:fld id="{B61BEF0D-F0BB-DE4B-95CE-6DB70DBA9567}" type="datetimeFigureOut">
              <a:rPr lang="en-US" smtClean="0"/>
              <a:pPr/>
              <a:t>10/14/2024</a:t>
            </a:fld>
            <a:endParaRPr lang="en-US" dirty="0"/>
          </a:p>
        </p:txBody>
      </p:sp>
      <p:sp>
        <p:nvSpPr>
          <p:cNvPr id="8" name="Footer Placeholder 7">
            <a:extLst>
              <a:ext uri="{FF2B5EF4-FFF2-40B4-BE49-F238E27FC236}">
                <a16:creationId xmlns:a16="http://schemas.microsoft.com/office/drawing/2014/main" id="{8C83ED69-1586-402E-BDA6-9A8E1008CA3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4A96CCB-FBCF-4DD0-8095-7D56708239B6}"/>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3051640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DF2C-C9DD-4406-A2FF-7EF5BDB2970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58E475-3940-453C-9E57-89A1643A9BFE}"/>
              </a:ext>
            </a:extLst>
          </p:cNvPr>
          <p:cNvSpPr>
            <a:spLocks noGrp="1"/>
          </p:cNvSpPr>
          <p:nvPr>
            <p:ph type="dt" sz="half" idx="10"/>
          </p:nvPr>
        </p:nvSpPr>
        <p:spPr/>
        <p:txBody>
          <a:bodyPr/>
          <a:lstStyle/>
          <a:p>
            <a:fld id="{B61BEF0D-F0BB-DE4B-95CE-6DB70DBA9567}" type="datetimeFigureOut">
              <a:rPr lang="en-US" smtClean="0"/>
              <a:pPr/>
              <a:t>10/14/2024</a:t>
            </a:fld>
            <a:endParaRPr lang="en-US" dirty="0"/>
          </a:p>
        </p:txBody>
      </p:sp>
      <p:sp>
        <p:nvSpPr>
          <p:cNvPr id="4" name="Footer Placeholder 3">
            <a:extLst>
              <a:ext uri="{FF2B5EF4-FFF2-40B4-BE49-F238E27FC236}">
                <a16:creationId xmlns:a16="http://schemas.microsoft.com/office/drawing/2014/main" id="{CD1E5F29-2BDC-4C1A-BEB4-A8F2F2212AD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675A561-1706-4784-8721-609B557B3C9E}"/>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4095844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569F9B-78C6-4BF5-9584-347C1D46CF19}"/>
              </a:ext>
            </a:extLst>
          </p:cNvPr>
          <p:cNvSpPr>
            <a:spLocks noGrp="1"/>
          </p:cNvSpPr>
          <p:nvPr>
            <p:ph type="dt" sz="half" idx="10"/>
          </p:nvPr>
        </p:nvSpPr>
        <p:spPr/>
        <p:txBody>
          <a:bodyPr/>
          <a:lstStyle/>
          <a:p>
            <a:fld id="{B61BEF0D-F0BB-DE4B-95CE-6DB70DBA9567}" type="datetimeFigureOut">
              <a:rPr lang="en-US" smtClean="0"/>
              <a:pPr/>
              <a:t>10/14/2024</a:t>
            </a:fld>
            <a:endParaRPr lang="en-US" dirty="0"/>
          </a:p>
        </p:txBody>
      </p:sp>
      <p:sp>
        <p:nvSpPr>
          <p:cNvPr id="3" name="Footer Placeholder 2">
            <a:extLst>
              <a:ext uri="{FF2B5EF4-FFF2-40B4-BE49-F238E27FC236}">
                <a16:creationId xmlns:a16="http://schemas.microsoft.com/office/drawing/2014/main" id="{C055E9A1-F243-4100-9644-5D9C345750C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C22CDF5-B069-48C4-9F1B-6981C1604F91}"/>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446951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BB06C-D5A0-45D3-ABBB-077EBF5EA3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3B89209-5B8D-44A9-BC5C-A98A4748D2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088B50-878F-4F29-B5B2-F85A7DB95C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6E93C5-93B0-48BD-BAA7-696D09431491}"/>
              </a:ext>
            </a:extLst>
          </p:cNvPr>
          <p:cNvSpPr>
            <a:spLocks noGrp="1"/>
          </p:cNvSpPr>
          <p:nvPr>
            <p:ph type="dt" sz="half" idx="10"/>
          </p:nvPr>
        </p:nvSpPr>
        <p:spPr/>
        <p:txBody>
          <a:bodyPr/>
          <a:lstStyle/>
          <a:p>
            <a:fld id="{B61BEF0D-F0BB-DE4B-95CE-6DB70DBA9567}" type="datetimeFigureOut">
              <a:rPr lang="en-US" smtClean="0"/>
              <a:pPr/>
              <a:t>10/14/2024</a:t>
            </a:fld>
            <a:endParaRPr lang="en-US" dirty="0"/>
          </a:p>
        </p:txBody>
      </p:sp>
      <p:sp>
        <p:nvSpPr>
          <p:cNvPr id="6" name="Footer Placeholder 5">
            <a:extLst>
              <a:ext uri="{FF2B5EF4-FFF2-40B4-BE49-F238E27FC236}">
                <a16:creationId xmlns:a16="http://schemas.microsoft.com/office/drawing/2014/main" id="{242B3DBF-9467-4351-8FBC-02C8474ABF0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40A7BE9-2C29-4FCC-81EE-5B96720AB21A}"/>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3842004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54A41-2A01-46DA-A3F9-67BC3CC09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36395F-F31B-4928-9D7C-253FB603BA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59A888-67B8-4EE6-B805-0F80EBAC42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99CFE48-D3FD-4C62-A00C-F90168FA0B31}"/>
              </a:ext>
            </a:extLst>
          </p:cNvPr>
          <p:cNvSpPr>
            <a:spLocks noGrp="1"/>
          </p:cNvSpPr>
          <p:nvPr>
            <p:ph type="dt" sz="half" idx="10"/>
          </p:nvPr>
        </p:nvSpPr>
        <p:spPr/>
        <p:txBody>
          <a:bodyPr/>
          <a:lstStyle/>
          <a:p>
            <a:fld id="{B61BEF0D-F0BB-DE4B-95CE-6DB70DBA9567}" type="datetimeFigureOut">
              <a:rPr lang="en-US" smtClean="0"/>
              <a:pPr/>
              <a:t>10/14/2024</a:t>
            </a:fld>
            <a:endParaRPr lang="en-US" dirty="0"/>
          </a:p>
        </p:txBody>
      </p:sp>
      <p:sp>
        <p:nvSpPr>
          <p:cNvPr id="6" name="Footer Placeholder 5">
            <a:extLst>
              <a:ext uri="{FF2B5EF4-FFF2-40B4-BE49-F238E27FC236}">
                <a16:creationId xmlns:a16="http://schemas.microsoft.com/office/drawing/2014/main" id="{89DFEC09-B229-41B5-ACB6-3EE2BBE5685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5368CBD-FF58-4B77-A251-EB4BDA32513E}"/>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2819933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9ADC49-9797-4D5E-B401-7797F48696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E1F39A3-DA8A-440D-BA99-ADB900F640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E3FBC2-1FC6-4D35-BAC1-AC96FB9D03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10/14/2024</a:t>
            </a:fld>
            <a:endParaRPr lang="en-US" dirty="0"/>
          </a:p>
        </p:txBody>
      </p:sp>
      <p:sp>
        <p:nvSpPr>
          <p:cNvPr id="5" name="Footer Placeholder 4">
            <a:extLst>
              <a:ext uri="{FF2B5EF4-FFF2-40B4-BE49-F238E27FC236}">
                <a16:creationId xmlns:a16="http://schemas.microsoft.com/office/drawing/2014/main" id="{BBAC322A-815D-4636-A5D2-563C648B6C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93786F45-9C30-4FB5-9774-63746D4D22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F4E7B-DCA9-F44E-AACB-DE6F576A2003}" type="slidenum">
              <a:rPr lang="en-US" smtClean="0"/>
              <a:pPr/>
              <a:t>‹#›</a:t>
            </a:fld>
            <a:endParaRPr lang="en-US" dirty="0"/>
          </a:p>
        </p:txBody>
      </p:sp>
      <p:pic>
        <p:nvPicPr>
          <p:cNvPr id="7" name="Picture 6">
            <a:extLst>
              <a:ext uri="{FF2B5EF4-FFF2-40B4-BE49-F238E27FC236}">
                <a16:creationId xmlns:a16="http://schemas.microsoft.com/office/drawing/2014/main" id="{434C6913-BD48-48A8-A3AA-C63360F0B1F5}"/>
              </a:ext>
            </a:extLst>
          </p:cNvPr>
          <p:cNvPicPr>
            <a:picLocks noChangeAspect="1"/>
          </p:cNvPicPr>
          <p:nvPr userDrawn="1"/>
        </p:nvPicPr>
        <p:blipFill>
          <a:blip r:embed="rId14"/>
          <a:stretch>
            <a:fillRect/>
          </a:stretch>
        </p:blipFill>
        <p:spPr>
          <a:xfrm>
            <a:off x="-1" y="0"/>
            <a:ext cx="12193471" cy="6858000"/>
          </a:xfrm>
          <a:prstGeom prst="rect">
            <a:avLst/>
          </a:prstGeom>
        </p:spPr>
      </p:pic>
      <p:pic>
        <p:nvPicPr>
          <p:cNvPr id="8" name="Picture 7">
            <a:extLst>
              <a:ext uri="{FF2B5EF4-FFF2-40B4-BE49-F238E27FC236}">
                <a16:creationId xmlns:a16="http://schemas.microsoft.com/office/drawing/2014/main" id="{7F704231-4099-4721-865E-DC030F3B672A}"/>
              </a:ext>
            </a:extLst>
          </p:cNvPr>
          <p:cNvPicPr>
            <a:picLocks noChangeAspect="1"/>
          </p:cNvPicPr>
          <p:nvPr userDrawn="1"/>
        </p:nvPicPr>
        <p:blipFill>
          <a:blip r:embed="rId15"/>
          <a:stretch>
            <a:fillRect/>
          </a:stretch>
        </p:blipFill>
        <p:spPr>
          <a:xfrm>
            <a:off x="10755822" y="6295949"/>
            <a:ext cx="1168273" cy="492779"/>
          </a:xfrm>
          <a:prstGeom prst="rect">
            <a:avLst/>
          </a:prstGeom>
        </p:spPr>
      </p:pic>
    </p:spTree>
    <p:extLst>
      <p:ext uri="{BB962C8B-B14F-4D97-AF65-F5344CB8AC3E}">
        <p14:creationId xmlns:p14="http://schemas.microsoft.com/office/powerpoint/2010/main" val="587557420"/>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65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State.VBASDC@va.gov" TargetMode="External"/><Relationship Id="rId7" Type="http://schemas.openxmlformats.org/officeDocument/2006/relationships/hyperlink" Target="mailto:LADO@calvet.ca.gov" TargetMode="External"/><Relationship Id="rId2" Type="http://schemas.openxmlformats.org/officeDocument/2006/relationships/hyperlink" Target="mailto:Melaina.Anker@va.gov" TargetMode="External"/><Relationship Id="rId1" Type="http://schemas.openxmlformats.org/officeDocument/2006/relationships/slideLayout" Target="../slideLayouts/slideLayout5.xml"/><Relationship Id="rId6" Type="http://schemas.openxmlformats.org/officeDocument/2006/relationships/hyperlink" Target="mailto:Alberto.Alpasan@calvet.ca.gov" TargetMode="External"/><Relationship Id="rId5" Type="http://schemas.openxmlformats.org/officeDocument/2006/relationships/hyperlink" Target="mailto:Oakland.Oakland@calvet.ca.gov" TargetMode="External"/><Relationship Id="rId4" Type="http://schemas.openxmlformats.org/officeDocument/2006/relationships/hyperlink" Target="mailto:Zheriemae.Raymundo@calvet.ca.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hyperlink" Target="mailto:Leonora.Sarmiento@calvet.ca.gov" TargetMode="External"/><Relationship Id="rId2" Type="http://schemas.openxmlformats.org/officeDocument/2006/relationships/hyperlink" Target="mailto:Steven.Smith@calvet.ca.gov" TargetMode="External"/><Relationship Id="rId1" Type="http://schemas.openxmlformats.org/officeDocument/2006/relationships/slideLayout" Target="../slideLayouts/slideLayout8.xml"/><Relationship Id="rId6" Type="http://schemas.openxmlformats.org/officeDocument/2006/relationships/hyperlink" Target="mailto:Oakland.Oakland@calvet.ca.gov" TargetMode="External"/><Relationship Id="rId5" Type="http://schemas.openxmlformats.org/officeDocument/2006/relationships/hyperlink" Target="mailto:Elizabeth.Hargove-Washington@calvet.ca.gov" TargetMode="External"/><Relationship Id="rId4" Type="http://schemas.openxmlformats.org/officeDocument/2006/relationships/hyperlink" Target="mailto:Diane.Susbilla@calvet.ca.gov"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hyperlink" Target="mailto:Darlene.Dunlap@cavlet.ca.gov" TargetMode="External"/><Relationship Id="rId2" Type="http://schemas.openxmlformats.org/officeDocument/2006/relationships/hyperlink" Target="mailto:CDVALA@va.gov" TargetMode="External"/><Relationship Id="rId1" Type="http://schemas.openxmlformats.org/officeDocument/2006/relationships/slideLayout" Target="../slideLayouts/slideLayout5.xml"/><Relationship Id="rId4" Type="http://schemas.openxmlformats.org/officeDocument/2006/relationships/hyperlink" Target="mailto:Darlene.Dunlap344@va.gov"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hyperlink" Target="mailto:tony.devore@va.gov" TargetMode="External"/><Relationship Id="rId2" Type="http://schemas.openxmlformats.org/officeDocument/2006/relationships/hyperlink" Target="mailto:state.vbasdc@va.gov" TargetMode="External"/><Relationship Id="rId1" Type="http://schemas.openxmlformats.org/officeDocument/2006/relationships/slideLayout" Target="../slideLayouts/slideLayout5.xml"/><Relationship Id="rId4" Type="http://schemas.openxmlformats.org/officeDocument/2006/relationships/hyperlink" Target="mailto:Roberto.avila@calvet.ca.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www.ecfr.gov/current/title-38/section-3.159" TargetMode="External"/><Relationship Id="rId2" Type="http://schemas.openxmlformats.org/officeDocument/2006/relationships/hyperlink" Target="https://www.ecfr.gov/current/title-38/section-3.103#p-3.103(c)(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0217" y="2536303"/>
            <a:ext cx="11471565" cy="1739347"/>
          </a:xfrm>
        </p:spPr>
        <p:txBody>
          <a:bodyPr>
            <a:normAutofit/>
          </a:bodyPr>
          <a:lstStyle/>
          <a:p>
            <a:r>
              <a:rPr lang="en-US" dirty="0"/>
              <a:t>District Offices:</a:t>
            </a:r>
            <a:br>
              <a:rPr lang="en-US" dirty="0"/>
            </a:br>
            <a:r>
              <a:rPr lang="en-US" dirty="0"/>
              <a:t>Updates &amp; Reminders</a:t>
            </a:r>
          </a:p>
        </p:txBody>
      </p:sp>
      <p:sp>
        <p:nvSpPr>
          <p:cNvPr id="3" name="Subtitle 2"/>
          <p:cNvSpPr>
            <a:spLocks noGrp="1"/>
          </p:cNvSpPr>
          <p:nvPr>
            <p:ph type="subTitle" idx="1"/>
          </p:nvPr>
        </p:nvSpPr>
        <p:spPr>
          <a:xfrm>
            <a:off x="1524000" y="4453450"/>
            <a:ext cx="9144000" cy="1309255"/>
          </a:xfrm>
        </p:spPr>
        <p:txBody>
          <a:bodyPr>
            <a:normAutofit lnSpcReduction="10000"/>
          </a:bodyPr>
          <a:lstStyle/>
          <a:p>
            <a:r>
              <a:rPr lang="en-US" dirty="0"/>
              <a:t>October 15, 2024</a:t>
            </a:r>
          </a:p>
          <a:p>
            <a:endParaRPr lang="en-US" dirty="0"/>
          </a:p>
          <a:p>
            <a:r>
              <a:rPr lang="en-US" dirty="0">
                <a:solidFill>
                  <a:srgbClr val="002060"/>
                </a:solidFill>
              </a:rPr>
              <a:t>(CVSO Conference Presentation by the District Managers)</a:t>
            </a:r>
          </a:p>
          <a:p>
            <a:endParaRPr lang="en-US" sz="2000" dirty="0"/>
          </a:p>
        </p:txBody>
      </p:sp>
    </p:spTree>
    <p:extLst>
      <p:ext uri="{BB962C8B-B14F-4D97-AF65-F5344CB8AC3E}">
        <p14:creationId xmlns:p14="http://schemas.microsoft.com/office/powerpoint/2010/main" val="4034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D2310-A832-4CDB-B042-C3C99D3D3DAF}"/>
              </a:ext>
            </a:extLst>
          </p:cNvPr>
          <p:cNvSpPr>
            <a:spLocks noGrp="1"/>
          </p:cNvSpPr>
          <p:nvPr>
            <p:ph type="title"/>
          </p:nvPr>
        </p:nvSpPr>
        <p:spPr>
          <a:ln w="19050">
            <a:solidFill>
              <a:schemeClr val="accent4"/>
            </a:solidFill>
          </a:ln>
        </p:spPr>
        <p:txBody>
          <a:bodyPr>
            <a:normAutofit/>
          </a:bodyPr>
          <a:lstStyle/>
          <a:p>
            <a:pPr algn="ctr"/>
            <a:r>
              <a:rPr lang="en-US" dirty="0"/>
              <a:t>Evidentiary record before the Board of Veterans Appeals (38 U.S.C. §7113)</a:t>
            </a:r>
          </a:p>
        </p:txBody>
      </p:sp>
      <p:sp>
        <p:nvSpPr>
          <p:cNvPr id="4" name="Content Placeholder 3">
            <a:extLst>
              <a:ext uri="{FF2B5EF4-FFF2-40B4-BE49-F238E27FC236}">
                <a16:creationId xmlns:a16="http://schemas.microsoft.com/office/drawing/2014/main" id="{2F11C374-3735-459B-960F-D0EEA674C8E9}"/>
              </a:ext>
            </a:extLst>
          </p:cNvPr>
          <p:cNvSpPr>
            <a:spLocks noGrp="1"/>
          </p:cNvSpPr>
          <p:nvPr>
            <p:ph idx="1"/>
          </p:nvPr>
        </p:nvSpPr>
        <p:spPr>
          <a:xfrm>
            <a:off x="881380" y="1849046"/>
            <a:ext cx="10429240" cy="4351338"/>
          </a:xfrm>
        </p:spPr>
        <p:txBody>
          <a:bodyPr>
            <a:normAutofit/>
          </a:bodyPr>
          <a:lstStyle/>
          <a:p>
            <a:pPr marL="0" indent="0">
              <a:spcAft>
                <a:spcPts val="600"/>
              </a:spcAft>
              <a:buNone/>
            </a:pPr>
            <a:r>
              <a:rPr lang="en-US" dirty="0"/>
              <a:t>VAF 10182 Option 10A – </a:t>
            </a:r>
            <a:r>
              <a:rPr lang="en-US" u="sng" cap="small" dirty="0">
                <a:solidFill>
                  <a:srgbClr val="0070C0"/>
                </a:solidFill>
              </a:rPr>
              <a:t>Direct Review</a:t>
            </a:r>
            <a:r>
              <a:rPr lang="en-US" cap="small" dirty="0">
                <a:solidFill>
                  <a:srgbClr val="0070C0"/>
                </a:solidFill>
              </a:rPr>
              <a:t> </a:t>
            </a:r>
            <a:r>
              <a:rPr lang="en-US" dirty="0"/>
              <a:t>by a Veterans Law Judge (VLJ)</a:t>
            </a:r>
          </a:p>
          <a:p>
            <a:pPr marL="0" indent="0">
              <a:buNone/>
            </a:pPr>
            <a:r>
              <a:rPr lang="en-US" sz="2600" dirty="0">
                <a:latin typeface="Times New Roman" panose="02020603050405020304" pitchFamily="18" charset="0"/>
                <a:cs typeface="Times New Roman" panose="02020603050405020304" pitchFamily="18" charset="0"/>
              </a:rPr>
              <a:t>	</a:t>
            </a:r>
            <a:r>
              <a:rPr lang="en-US" sz="2600" b="1" dirty="0">
                <a:solidFill>
                  <a:srgbClr val="0070C0"/>
                </a:solidFill>
                <a:latin typeface="+mj-lt"/>
                <a:cs typeface="Times New Roman" panose="02020603050405020304" pitchFamily="18" charset="0"/>
              </a:rPr>
              <a:t>2/12/24</a:t>
            </a:r>
            <a:r>
              <a:rPr lang="en-US" sz="2600" dirty="0">
                <a:latin typeface="+mj-lt"/>
                <a:cs typeface="Times New Roman" panose="02020603050405020304" pitchFamily="18" charset="0"/>
              </a:rPr>
              <a:t>, date of receipt of claim</a:t>
            </a:r>
          </a:p>
          <a:p>
            <a:pPr marL="0" indent="0">
              <a:buNone/>
            </a:pPr>
            <a:r>
              <a:rPr lang="en-US" sz="2600" dirty="0">
                <a:latin typeface="+mj-lt"/>
                <a:cs typeface="Times New Roman" panose="02020603050405020304" pitchFamily="18" charset="0"/>
              </a:rPr>
              <a:t>	All evidence received within these two dates (2/12 to 8/2)</a:t>
            </a:r>
          </a:p>
          <a:p>
            <a:pPr marL="0" indent="0">
              <a:buNone/>
            </a:pPr>
            <a:r>
              <a:rPr lang="en-US" sz="2600" dirty="0">
                <a:latin typeface="+mj-lt"/>
                <a:cs typeface="Times New Roman" panose="02020603050405020304" pitchFamily="18" charset="0"/>
              </a:rPr>
              <a:t>	</a:t>
            </a:r>
            <a:r>
              <a:rPr lang="en-US" sz="2600" b="1" dirty="0">
                <a:solidFill>
                  <a:srgbClr val="0070C0"/>
                </a:solidFill>
                <a:latin typeface="+mj-lt"/>
                <a:cs typeface="Times New Roman" panose="02020603050405020304" pitchFamily="18" charset="0"/>
              </a:rPr>
              <a:t>8/2/24</a:t>
            </a:r>
            <a:r>
              <a:rPr lang="en-US" sz="2600" dirty="0">
                <a:latin typeface="+mj-lt"/>
                <a:cs typeface="Times New Roman" panose="02020603050405020304" pitchFamily="18" charset="0"/>
              </a:rPr>
              <a:t>, date of VA decision on the claim</a:t>
            </a:r>
          </a:p>
          <a:p>
            <a:pPr marL="274320" indent="0">
              <a:buNone/>
            </a:pPr>
            <a:r>
              <a:rPr lang="en-US" sz="2600" b="1" dirty="0">
                <a:solidFill>
                  <a:srgbClr val="C00000"/>
                </a:solidFill>
                <a:latin typeface="+mj-lt"/>
                <a:cs typeface="Times New Roman" panose="02020603050405020304" pitchFamily="18" charset="0"/>
              </a:rPr>
              <a:t>{X} </a:t>
            </a:r>
            <a:r>
              <a:rPr lang="en-US" sz="2600" dirty="0">
                <a:solidFill>
                  <a:srgbClr val="C00000"/>
                </a:solidFill>
                <a:latin typeface="+mj-lt"/>
                <a:cs typeface="Times New Roman" panose="02020603050405020304" pitchFamily="18" charset="0"/>
              </a:rPr>
              <a:t>Evidence received 8/3 to 10/9 is </a:t>
            </a:r>
            <a:r>
              <a:rPr lang="en-US" sz="2600" u="sng" dirty="0">
                <a:solidFill>
                  <a:srgbClr val="C00000"/>
                </a:solidFill>
                <a:latin typeface="+mj-lt"/>
                <a:cs typeface="Times New Roman" panose="02020603050405020304" pitchFamily="18" charset="0"/>
              </a:rPr>
              <a:t>not</a:t>
            </a:r>
            <a:r>
              <a:rPr lang="en-US" sz="2600" dirty="0">
                <a:solidFill>
                  <a:srgbClr val="C00000"/>
                </a:solidFill>
                <a:latin typeface="+mj-lt"/>
                <a:cs typeface="Times New Roman" panose="02020603050405020304" pitchFamily="18" charset="0"/>
              </a:rPr>
              <a:t> part of evidentiary record.</a:t>
            </a:r>
          </a:p>
          <a:p>
            <a:pPr marL="0" indent="0">
              <a:buNone/>
            </a:pPr>
            <a:r>
              <a:rPr lang="en-US" sz="2600" dirty="0">
                <a:latin typeface="+mj-lt"/>
                <a:cs typeface="Times New Roman" panose="02020603050405020304" pitchFamily="18" charset="0"/>
              </a:rPr>
              <a:t>	</a:t>
            </a:r>
            <a:r>
              <a:rPr lang="en-US" sz="2600" b="1" dirty="0">
                <a:solidFill>
                  <a:srgbClr val="0070C0"/>
                </a:solidFill>
                <a:latin typeface="+mj-lt"/>
                <a:cs typeface="Times New Roman" panose="02020603050405020304" pitchFamily="18" charset="0"/>
              </a:rPr>
              <a:t>10/10/24</a:t>
            </a:r>
            <a:r>
              <a:rPr lang="en-US" sz="2600" dirty="0">
                <a:latin typeface="+mj-lt"/>
                <a:cs typeface="Times New Roman" panose="02020603050405020304" pitchFamily="18" charset="0"/>
              </a:rPr>
              <a:t>, BVA received 10182-option 10A</a:t>
            </a:r>
          </a:p>
          <a:p>
            <a:pPr marL="274320" indent="0">
              <a:buNone/>
            </a:pPr>
            <a:r>
              <a:rPr lang="en-US" sz="2600" b="1" dirty="0">
                <a:solidFill>
                  <a:srgbClr val="C00000"/>
                </a:solidFill>
                <a:latin typeface="+mj-lt"/>
                <a:cs typeface="Times New Roman" panose="02020603050405020304" pitchFamily="18" charset="0"/>
              </a:rPr>
              <a:t>{X} </a:t>
            </a:r>
            <a:r>
              <a:rPr lang="en-US" sz="2600" dirty="0">
                <a:solidFill>
                  <a:srgbClr val="C00000"/>
                </a:solidFill>
                <a:latin typeface="+mj-lt"/>
                <a:cs typeface="Times New Roman" panose="02020603050405020304" pitchFamily="18" charset="0"/>
              </a:rPr>
              <a:t>Evidence received </a:t>
            </a:r>
            <a:r>
              <a:rPr lang="en-US" sz="2600" u="sng" dirty="0">
                <a:solidFill>
                  <a:srgbClr val="C00000"/>
                </a:solidFill>
                <a:latin typeface="+mj-lt"/>
                <a:cs typeface="Times New Roman" panose="02020603050405020304" pitchFamily="18" charset="0"/>
              </a:rPr>
              <a:t>with</a:t>
            </a:r>
            <a:r>
              <a:rPr lang="en-US" sz="2600" dirty="0">
                <a:solidFill>
                  <a:srgbClr val="C00000"/>
                </a:solidFill>
                <a:latin typeface="+mj-lt"/>
                <a:cs typeface="Times New Roman" panose="02020603050405020304" pitchFamily="18" charset="0"/>
              </a:rPr>
              <a:t> VAF 10182 and </a:t>
            </a:r>
            <a:r>
              <a:rPr lang="en-US" sz="2600" u="sng" dirty="0">
                <a:solidFill>
                  <a:srgbClr val="C00000"/>
                </a:solidFill>
                <a:latin typeface="+mj-lt"/>
                <a:cs typeface="Times New Roman" panose="02020603050405020304" pitchFamily="18" charset="0"/>
              </a:rPr>
              <a:t>after</a:t>
            </a:r>
            <a:r>
              <a:rPr lang="en-US" sz="2600" dirty="0">
                <a:solidFill>
                  <a:srgbClr val="C00000"/>
                </a:solidFill>
                <a:latin typeface="+mj-lt"/>
                <a:cs typeface="Times New Roman" panose="02020603050405020304" pitchFamily="18" charset="0"/>
              </a:rPr>
              <a:t> 10/10/24 is </a:t>
            </a:r>
            <a:r>
              <a:rPr lang="en-US" sz="2600" u="sng" dirty="0">
                <a:solidFill>
                  <a:srgbClr val="C00000"/>
                </a:solidFill>
                <a:latin typeface="+mj-lt"/>
                <a:cs typeface="Times New Roman" panose="02020603050405020304" pitchFamily="18" charset="0"/>
              </a:rPr>
              <a:t>not</a:t>
            </a:r>
            <a:r>
              <a:rPr lang="en-US" sz="2600" dirty="0">
                <a:solidFill>
                  <a:srgbClr val="C00000"/>
                </a:solidFill>
                <a:latin typeface="+mj-lt"/>
                <a:cs typeface="Times New Roman" panose="02020603050405020304" pitchFamily="18" charset="0"/>
              </a:rPr>
              <a:t> part of evidentiary record for VLJ review.</a:t>
            </a:r>
            <a:endParaRPr lang="en-US" sz="2600" dirty="0">
              <a:solidFill>
                <a:srgbClr val="C00000"/>
              </a:solidFill>
              <a:latin typeface="+mj-lt"/>
            </a:endParaRPr>
          </a:p>
        </p:txBody>
      </p:sp>
      <p:sp>
        <p:nvSpPr>
          <p:cNvPr id="7" name="Left Bracket 6">
            <a:extLst>
              <a:ext uri="{FF2B5EF4-FFF2-40B4-BE49-F238E27FC236}">
                <a16:creationId xmlns:a16="http://schemas.microsoft.com/office/drawing/2014/main" id="{CD04473A-95E3-4CC3-937F-85C251AEE884}"/>
              </a:ext>
            </a:extLst>
          </p:cNvPr>
          <p:cNvSpPr/>
          <p:nvPr/>
        </p:nvSpPr>
        <p:spPr>
          <a:xfrm>
            <a:off x="1339700" y="2731331"/>
            <a:ext cx="446567" cy="943260"/>
          </a:xfrm>
          <a:prstGeom prst="leftBracket">
            <a:avLst/>
          </a:prstGeom>
          <a:ln w="28575"/>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29FE9843-560F-4B16-B96A-75519D62F899}"/>
              </a:ext>
            </a:extLst>
          </p:cNvPr>
          <p:cNvSpPr/>
          <p:nvPr/>
        </p:nvSpPr>
        <p:spPr>
          <a:xfrm>
            <a:off x="1204688" y="5808529"/>
            <a:ext cx="8549888" cy="5293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Yes – the same rule that applies for a Higher-Level Review Request!</a:t>
            </a:r>
          </a:p>
        </p:txBody>
      </p:sp>
    </p:spTree>
    <p:extLst>
      <p:ext uri="{BB962C8B-B14F-4D97-AF65-F5344CB8AC3E}">
        <p14:creationId xmlns:p14="http://schemas.microsoft.com/office/powerpoint/2010/main" val="1112864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D2310-A832-4CDB-B042-C3C99D3D3DAF}"/>
              </a:ext>
            </a:extLst>
          </p:cNvPr>
          <p:cNvSpPr>
            <a:spLocks noGrp="1"/>
          </p:cNvSpPr>
          <p:nvPr>
            <p:ph type="title"/>
          </p:nvPr>
        </p:nvSpPr>
        <p:spPr>
          <a:ln>
            <a:solidFill>
              <a:schemeClr val="accent4"/>
            </a:solidFill>
          </a:ln>
        </p:spPr>
        <p:txBody>
          <a:bodyPr>
            <a:normAutofit/>
          </a:bodyPr>
          <a:lstStyle/>
          <a:p>
            <a:pPr algn="ctr"/>
            <a:r>
              <a:rPr lang="en-US" dirty="0"/>
              <a:t>Evidentiary record before the Board of Veterans Appeals (38 U.S.C. §7113)</a:t>
            </a:r>
          </a:p>
        </p:txBody>
      </p:sp>
      <p:sp>
        <p:nvSpPr>
          <p:cNvPr id="4" name="Content Placeholder 3">
            <a:extLst>
              <a:ext uri="{FF2B5EF4-FFF2-40B4-BE49-F238E27FC236}">
                <a16:creationId xmlns:a16="http://schemas.microsoft.com/office/drawing/2014/main" id="{2F11C374-3735-459B-960F-D0EEA674C8E9}"/>
              </a:ext>
            </a:extLst>
          </p:cNvPr>
          <p:cNvSpPr>
            <a:spLocks noGrp="1"/>
          </p:cNvSpPr>
          <p:nvPr>
            <p:ph idx="1"/>
          </p:nvPr>
        </p:nvSpPr>
        <p:spPr>
          <a:xfrm>
            <a:off x="838200" y="1925488"/>
            <a:ext cx="10515600" cy="4351338"/>
          </a:xfrm>
        </p:spPr>
        <p:txBody>
          <a:bodyPr>
            <a:normAutofit/>
          </a:bodyPr>
          <a:lstStyle/>
          <a:p>
            <a:pPr marL="0" indent="0">
              <a:buNone/>
            </a:pPr>
            <a:r>
              <a:rPr lang="en-US" dirty="0"/>
              <a:t>VAF 10182 Option 10B – </a:t>
            </a:r>
            <a:r>
              <a:rPr lang="en-US" cap="small" dirty="0">
                <a:solidFill>
                  <a:srgbClr val="0070C0"/>
                </a:solidFill>
              </a:rPr>
              <a:t>Evidence Submission</a:t>
            </a:r>
            <a:r>
              <a:rPr lang="en-US" dirty="0"/>
              <a:t> Reviewed by a VLJ</a:t>
            </a:r>
          </a:p>
          <a:p>
            <a:r>
              <a:rPr lang="en-US" sz="2600" dirty="0">
                <a:latin typeface="+mj-lt"/>
                <a:cs typeface="Times New Roman" panose="02020603050405020304" pitchFamily="18" charset="0"/>
              </a:rPr>
              <a:t>§7113(c)(1) refers to the same as §7113(a) “evidence of record at the time of the decision” </a:t>
            </a:r>
          </a:p>
          <a:p>
            <a:r>
              <a:rPr lang="en-US" sz="2600" dirty="0">
                <a:latin typeface="+mj-lt"/>
                <a:cs typeface="Times New Roman" panose="02020603050405020304" pitchFamily="18" charset="0"/>
              </a:rPr>
              <a:t>PLUS §7113(c)(2), “shall include each of the following:</a:t>
            </a:r>
          </a:p>
          <a:p>
            <a:pPr marL="182880" indent="0">
              <a:buNone/>
            </a:pPr>
            <a:r>
              <a:rPr lang="en-US" sz="2600" dirty="0">
                <a:latin typeface="+mj-lt"/>
                <a:cs typeface="Times New Roman" panose="02020603050405020304" pitchFamily="18" charset="0"/>
              </a:rPr>
              <a:t>(A) Evidence submitted by the appellant and his of her representative, if any, with the notice of disagreement (NOD).</a:t>
            </a:r>
          </a:p>
          <a:p>
            <a:pPr marL="182880" indent="0">
              <a:buNone/>
            </a:pPr>
            <a:r>
              <a:rPr lang="en-US" sz="2600" dirty="0">
                <a:latin typeface="+mj-lt"/>
                <a:cs typeface="Times New Roman" panose="02020603050405020304" pitchFamily="18" charset="0"/>
              </a:rPr>
              <a:t>(B) Evidence submitted by the appellant and his of her representative, if any, within 90 days following receipt of the notice of disagreement (NOD). </a:t>
            </a:r>
            <a:endParaRPr lang="en-US" sz="2600" dirty="0">
              <a:latin typeface="+mj-lt"/>
            </a:endParaRPr>
          </a:p>
        </p:txBody>
      </p:sp>
      <p:sp>
        <p:nvSpPr>
          <p:cNvPr id="3" name="Thought Bubble: Cloud 2">
            <a:extLst>
              <a:ext uri="{FF2B5EF4-FFF2-40B4-BE49-F238E27FC236}">
                <a16:creationId xmlns:a16="http://schemas.microsoft.com/office/drawing/2014/main" id="{4076BA80-79E0-4EBD-9E25-59C0EFD1C0A4}"/>
              </a:ext>
            </a:extLst>
          </p:cNvPr>
          <p:cNvSpPr/>
          <p:nvPr/>
        </p:nvSpPr>
        <p:spPr>
          <a:xfrm>
            <a:off x="2892056" y="5433237"/>
            <a:ext cx="4880344" cy="857397"/>
          </a:xfrm>
          <a:prstGeom prst="cloudCallou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dirty="0"/>
              <a:t>NOD is the VAF 10182</a:t>
            </a:r>
          </a:p>
        </p:txBody>
      </p:sp>
    </p:spTree>
    <p:extLst>
      <p:ext uri="{BB962C8B-B14F-4D97-AF65-F5344CB8AC3E}">
        <p14:creationId xmlns:p14="http://schemas.microsoft.com/office/powerpoint/2010/main" val="2151148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D2310-A832-4CDB-B042-C3C99D3D3DAF}"/>
              </a:ext>
            </a:extLst>
          </p:cNvPr>
          <p:cNvSpPr>
            <a:spLocks noGrp="1"/>
          </p:cNvSpPr>
          <p:nvPr>
            <p:ph type="title"/>
          </p:nvPr>
        </p:nvSpPr>
        <p:spPr>
          <a:ln w="19050">
            <a:solidFill>
              <a:schemeClr val="accent4"/>
            </a:solidFill>
          </a:ln>
        </p:spPr>
        <p:txBody>
          <a:bodyPr>
            <a:normAutofit/>
          </a:bodyPr>
          <a:lstStyle/>
          <a:p>
            <a:pPr algn="ctr"/>
            <a:r>
              <a:rPr lang="en-US" dirty="0"/>
              <a:t>Evidentiary record before the Board of Veterans Appeals (38 U.S.C. §7113)</a:t>
            </a:r>
          </a:p>
        </p:txBody>
      </p:sp>
      <p:sp>
        <p:nvSpPr>
          <p:cNvPr id="4" name="Content Placeholder 3">
            <a:extLst>
              <a:ext uri="{FF2B5EF4-FFF2-40B4-BE49-F238E27FC236}">
                <a16:creationId xmlns:a16="http://schemas.microsoft.com/office/drawing/2014/main" id="{2F11C374-3735-459B-960F-D0EEA674C8E9}"/>
              </a:ext>
            </a:extLst>
          </p:cNvPr>
          <p:cNvSpPr>
            <a:spLocks noGrp="1"/>
          </p:cNvSpPr>
          <p:nvPr>
            <p:ph idx="1"/>
          </p:nvPr>
        </p:nvSpPr>
        <p:spPr>
          <a:xfrm>
            <a:off x="924560" y="1987712"/>
            <a:ext cx="10429240" cy="4351338"/>
          </a:xfrm>
        </p:spPr>
        <p:txBody>
          <a:bodyPr>
            <a:normAutofit lnSpcReduction="10000"/>
          </a:bodyPr>
          <a:lstStyle/>
          <a:p>
            <a:pPr marL="0" indent="0">
              <a:spcAft>
                <a:spcPts val="1200"/>
              </a:spcAft>
              <a:buNone/>
            </a:pPr>
            <a:r>
              <a:rPr lang="en-US" dirty="0"/>
              <a:t>VAF 10182 Option 10B – </a:t>
            </a:r>
            <a:r>
              <a:rPr lang="en-US" cap="small" dirty="0">
                <a:solidFill>
                  <a:srgbClr val="0070C0"/>
                </a:solidFill>
              </a:rPr>
              <a:t>Evidence Submission</a:t>
            </a:r>
            <a:r>
              <a:rPr lang="en-US" dirty="0"/>
              <a:t> Reviewed by a VLJ</a:t>
            </a:r>
          </a:p>
          <a:p>
            <a:pPr marL="0" indent="0">
              <a:buNone/>
            </a:pPr>
            <a:r>
              <a:rPr lang="en-US" sz="2600" dirty="0">
                <a:latin typeface="Times New Roman" panose="02020603050405020304" pitchFamily="18" charset="0"/>
                <a:cs typeface="Times New Roman" panose="02020603050405020304" pitchFamily="18" charset="0"/>
              </a:rPr>
              <a:t>	</a:t>
            </a:r>
            <a:r>
              <a:rPr lang="en-US" sz="2600" b="1" dirty="0">
                <a:solidFill>
                  <a:srgbClr val="0070C0"/>
                </a:solidFill>
                <a:latin typeface="+mj-lt"/>
                <a:cs typeface="Times New Roman" panose="02020603050405020304" pitchFamily="18" charset="0"/>
              </a:rPr>
              <a:t>2/12/24</a:t>
            </a:r>
            <a:r>
              <a:rPr lang="en-US" sz="2600" dirty="0">
                <a:latin typeface="+mj-lt"/>
                <a:cs typeface="Times New Roman" panose="02020603050405020304" pitchFamily="18" charset="0"/>
              </a:rPr>
              <a:t>, date of receipt of claim</a:t>
            </a:r>
          </a:p>
          <a:p>
            <a:pPr marL="0" indent="0">
              <a:buNone/>
            </a:pPr>
            <a:r>
              <a:rPr lang="en-US" sz="2600" dirty="0">
                <a:latin typeface="+mj-lt"/>
                <a:cs typeface="Times New Roman" panose="02020603050405020304" pitchFamily="18" charset="0"/>
              </a:rPr>
              <a:t>	All evidence received within these two dates (2/12 to 8/2)</a:t>
            </a:r>
          </a:p>
          <a:p>
            <a:pPr marL="0" indent="0">
              <a:buNone/>
            </a:pPr>
            <a:r>
              <a:rPr lang="en-US" sz="2600" dirty="0">
                <a:latin typeface="+mj-lt"/>
                <a:cs typeface="Times New Roman" panose="02020603050405020304" pitchFamily="18" charset="0"/>
              </a:rPr>
              <a:t>	</a:t>
            </a:r>
            <a:r>
              <a:rPr lang="en-US" sz="2600" b="1" dirty="0">
                <a:solidFill>
                  <a:srgbClr val="0070C0"/>
                </a:solidFill>
                <a:latin typeface="+mj-lt"/>
                <a:cs typeface="Times New Roman" panose="02020603050405020304" pitchFamily="18" charset="0"/>
              </a:rPr>
              <a:t>8/2/24</a:t>
            </a:r>
            <a:r>
              <a:rPr lang="en-US" sz="2600" dirty="0">
                <a:latin typeface="+mj-lt"/>
                <a:cs typeface="Times New Roman" panose="02020603050405020304" pitchFamily="18" charset="0"/>
              </a:rPr>
              <a:t>, date of VA decision on the claim</a:t>
            </a:r>
          </a:p>
          <a:p>
            <a:pPr marL="0" indent="0">
              <a:buNone/>
            </a:pPr>
            <a:r>
              <a:rPr lang="en-US" sz="2600" dirty="0">
                <a:latin typeface="+mj-lt"/>
                <a:cs typeface="Times New Roman" panose="02020603050405020304" pitchFamily="18" charset="0"/>
              </a:rPr>
              <a:t>  </a:t>
            </a:r>
            <a:r>
              <a:rPr lang="en-US" sz="2600" b="1" dirty="0">
                <a:latin typeface="+mj-lt"/>
                <a:cs typeface="Times New Roman" panose="02020603050405020304" pitchFamily="18" charset="0"/>
              </a:rPr>
              <a:t> </a:t>
            </a:r>
            <a:r>
              <a:rPr lang="en-US" sz="2600" b="1" dirty="0">
                <a:solidFill>
                  <a:srgbClr val="C00000"/>
                </a:solidFill>
                <a:latin typeface="+mj-lt"/>
                <a:cs typeface="Times New Roman" panose="02020603050405020304" pitchFamily="18" charset="0"/>
              </a:rPr>
              <a:t>{X} </a:t>
            </a:r>
            <a:r>
              <a:rPr lang="en-US" sz="2600" dirty="0">
                <a:solidFill>
                  <a:srgbClr val="C00000"/>
                </a:solidFill>
                <a:latin typeface="+mj-lt"/>
                <a:cs typeface="Times New Roman" panose="02020603050405020304" pitchFamily="18" charset="0"/>
              </a:rPr>
              <a:t>Evidence received 8/3 to 10/9 is </a:t>
            </a:r>
            <a:r>
              <a:rPr lang="en-US" sz="2600" u="sng" dirty="0">
                <a:solidFill>
                  <a:srgbClr val="C00000"/>
                </a:solidFill>
                <a:latin typeface="+mj-lt"/>
                <a:cs typeface="Times New Roman" panose="02020603050405020304" pitchFamily="18" charset="0"/>
              </a:rPr>
              <a:t>not</a:t>
            </a:r>
            <a:r>
              <a:rPr lang="en-US" sz="2600" dirty="0">
                <a:solidFill>
                  <a:srgbClr val="C00000"/>
                </a:solidFill>
                <a:latin typeface="+mj-lt"/>
                <a:cs typeface="Times New Roman" panose="02020603050405020304" pitchFamily="18" charset="0"/>
              </a:rPr>
              <a:t> part of the evidentiary record.</a:t>
            </a:r>
          </a:p>
          <a:p>
            <a:pPr marL="0" indent="0">
              <a:buNone/>
            </a:pPr>
            <a:r>
              <a:rPr lang="en-US" sz="2600" dirty="0">
                <a:latin typeface="+mj-lt"/>
                <a:cs typeface="Times New Roman" panose="02020603050405020304" pitchFamily="18" charset="0"/>
              </a:rPr>
              <a:t>	</a:t>
            </a:r>
            <a:r>
              <a:rPr lang="en-US" sz="2600" b="1" dirty="0">
                <a:solidFill>
                  <a:srgbClr val="0070C0"/>
                </a:solidFill>
                <a:latin typeface="+mj-lt"/>
                <a:cs typeface="Times New Roman" panose="02020603050405020304" pitchFamily="18" charset="0"/>
              </a:rPr>
              <a:t>10/10/24</a:t>
            </a:r>
            <a:r>
              <a:rPr lang="en-US" sz="2600" dirty="0">
                <a:latin typeface="+mj-lt"/>
                <a:cs typeface="Times New Roman" panose="02020603050405020304" pitchFamily="18" charset="0"/>
              </a:rPr>
              <a:t>, BVA received 10182-option 10B, with evidence attached</a:t>
            </a:r>
          </a:p>
          <a:p>
            <a:pPr marL="0" indent="0">
              <a:buNone/>
            </a:pPr>
            <a:r>
              <a:rPr lang="en-US" sz="2600" dirty="0">
                <a:latin typeface="+mj-lt"/>
                <a:cs typeface="Times New Roman" panose="02020603050405020304" pitchFamily="18" charset="0"/>
              </a:rPr>
              <a:t>	Evidence received within 90 days from 10/10/24 </a:t>
            </a:r>
          </a:p>
          <a:p>
            <a:pPr marL="0" indent="0">
              <a:buNone/>
            </a:pPr>
            <a:r>
              <a:rPr lang="en-US" sz="2600" dirty="0">
                <a:latin typeface="+mj-lt"/>
                <a:cs typeface="Times New Roman" panose="02020603050405020304" pitchFamily="18" charset="0"/>
              </a:rPr>
              <a:t>	</a:t>
            </a:r>
            <a:r>
              <a:rPr lang="en-US" sz="2600" b="1" dirty="0">
                <a:solidFill>
                  <a:srgbClr val="0070C0"/>
                </a:solidFill>
                <a:latin typeface="+mj-lt"/>
                <a:cs typeface="Times New Roman" panose="02020603050405020304" pitchFamily="18" charset="0"/>
              </a:rPr>
              <a:t>January 8, 2025</a:t>
            </a:r>
            <a:r>
              <a:rPr lang="en-US" sz="2600" dirty="0">
                <a:solidFill>
                  <a:srgbClr val="0070C0"/>
                </a:solidFill>
                <a:latin typeface="+mj-lt"/>
                <a:cs typeface="Times New Roman" panose="02020603050405020304" pitchFamily="18" charset="0"/>
              </a:rPr>
              <a:t> </a:t>
            </a:r>
            <a:r>
              <a:rPr lang="en-US" sz="2600" dirty="0">
                <a:latin typeface="+mj-lt"/>
                <a:cs typeface="Times New Roman" panose="02020603050405020304" pitchFamily="18" charset="0"/>
              </a:rPr>
              <a:t>is the 90</a:t>
            </a:r>
            <a:r>
              <a:rPr lang="en-US" sz="2600" baseline="30000" dirty="0">
                <a:latin typeface="+mj-lt"/>
                <a:cs typeface="Times New Roman" panose="02020603050405020304" pitchFamily="18" charset="0"/>
              </a:rPr>
              <a:t>th</a:t>
            </a:r>
            <a:r>
              <a:rPr lang="en-US" sz="2600" dirty="0">
                <a:latin typeface="+mj-lt"/>
                <a:cs typeface="Times New Roman" panose="02020603050405020304" pitchFamily="18" charset="0"/>
              </a:rPr>
              <a:t> day.</a:t>
            </a:r>
          </a:p>
          <a:p>
            <a:pPr marL="0" indent="0">
              <a:buNone/>
            </a:pPr>
            <a:r>
              <a:rPr lang="en-US" sz="2600" dirty="0">
                <a:latin typeface="+mj-lt"/>
                <a:cs typeface="Times New Roman" panose="02020603050405020304" pitchFamily="18" charset="0"/>
              </a:rPr>
              <a:t>  </a:t>
            </a:r>
            <a:r>
              <a:rPr lang="en-US" sz="2600" b="1" dirty="0">
                <a:latin typeface="+mj-lt"/>
                <a:cs typeface="Times New Roman" panose="02020603050405020304" pitchFamily="18" charset="0"/>
              </a:rPr>
              <a:t> </a:t>
            </a:r>
            <a:r>
              <a:rPr lang="en-US" sz="2600" b="1" dirty="0">
                <a:solidFill>
                  <a:srgbClr val="C00000"/>
                </a:solidFill>
                <a:latin typeface="+mj-lt"/>
                <a:cs typeface="Times New Roman" panose="02020603050405020304" pitchFamily="18" charset="0"/>
              </a:rPr>
              <a:t>{X} </a:t>
            </a:r>
            <a:r>
              <a:rPr lang="en-US" sz="2600" dirty="0">
                <a:solidFill>
                  <a:srgbClr val="C00000"/>
                </a:solidFill>
                <a:latin typeface="+mj-lt"/>
                <a:cs typeface="Times New Roman" panose="02020603050405020304" pitchFamily="18" charset="0"/>
              </a:rPr>
              <a:t>Evidence received </a:t>
            </a:r>
            <a:r>
              <a:rPr lang="en-US" sz="2600" u="sng" dirty="0">
                <a:solidFill>
                  <a:srgbClr val="C00000"/>
                </a:solidFill>
                <a:latin typeface="+mj-lt"/>
                <a:cs typeface="Times New Roman" panose="02020603050405020304" pitchFamily="18" charset="0"/>
              </a:rPr>
              <a:t>after</a:t>
            </a:r>
            <a:r>
              <a:rPr lang="en-US" sz="2600" dirty="0">
                <a:solidFill>
                  <a:srgbClr val="C00000"/>
                </a:solidFill>
                <a:latin typeface="+mj-lt"/>
                <a:cs typeface="Times New Roman" panose="02020603050405020304" pitchFamily="18" charset="0"/>
              </a:rPr>
              <a:t> 1/8/25 is </a:t>
            </a:r>
            <a:r>
              <a:rPr lang="en-US" sz="2600" u="sng" dirty="0">
                <a:solidFill>
                  <a:srgbClr val="C00000"/>
                </a:solidFill>
                <a:latin typeface="+mj-lt"/>
                <a:cs typeface="Times New Roman" panose="02020603050405020304" pitchFamily="18" charset="0"/>
              </a:rPr>
              <a:t>not</a:t>
            </a:r>
            <a:r>
              <a:rPr lang="en-US" sz="2600" dirty="0">
                <a:solidFill>
                  <a:srgbClr val="C00000"/>
                </a:solidFill>
                <a:latin typeface="+mj-lt"/>
                <a:cs typeface="Times New Roman" panose="02020603050405020304" pitchFamily="18" charset="0"/>
              </a:rPr>
              <a:t> part of the evidentiary record.</a:t>
            </a:r>
            <a:endParaRPr lang="en-US" sz="2600" dirty="0">
              <a:solidFill>
                <a:srgbClr val="C00000"/>
              </a:solidFill>
              <a:latin typeface="+mj-lt"/>
            </a:endParaRPr>
          </a:p>
        </p:txBody>
      </p:sp>
      <p:sp>
        <p:nvSpPr>
          <p:cNvPr id="7" name="Left Bracket 6">
            <a:extLst>
              <a:ext uri="{FF2B5EF4-FFF2-40B4-BE49-F238E27FC236}">
                <a16:creationId xmlns:a16="http://schemas.microsoft.com/office/drawing/2014/main" id="{CD04473A-95E3-4CC3-937F-85C251AEE884}"/>
              </a:ext>
            </a:extLst>
          </p:cNvPr>
          <p:cNvSpPr/>
          <p:nvPr/>
        </p:nvSpPr>
        <p:spPr>
          <a:xfrm>
            <a:off x="1339700" y="2731331"/>
            <a:ext cx="446567" cy="943260"/>
          </a:xfrm>
          <a:prstGeom prst="leftBracket">
            <a:avLst/>
          </a:prstGeom>
          <a:ln w="28575"/>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8" name="Left Bracket 7">
            <a:extLst>
              <a:ext uri="{FF2B5EF4-FFF2-40B4-BE49-F238E27FC236}">
                <a16:creationId xmlns:a16="http://schemas.microsoft.com/office/drawing/2014/main" id="{4295D3E5-85CD-4CEB-B248-6883135B2871}"/>
              </a:ext>
            </a:extLst>
          </p:cNvPr>
          <p:cNvSpPr/>
          <p:nvPr/>
        </p:nvSpPr>
        <p:spPr>
          <a:xfrm>
            <a:off x="1339699" y="4535190"/>
            <a:ext cx="446567" cy="943260"/>
          </a:xfrm>
          <a:prstGeom prst="leftBracket">
            <a:avLst/>
          </a:prstGeom>
          <a:ln w="28575"/>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951155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D2310-A832-4CDB-B042-C3C99D3D3DAF}"/>
              </a:ext>
            </a:extLst>
          </p:cNvPr>
          <p:cNvSpPr>
            <a:spLocks noGrp="1"/>
          </p:cNvSpPr>
          <p:nvPr>
            <p:ph type="title"/>
          </p:nvPr>
        </p:nvSpPr>
        <p:spPr>
          <a:ln w="19050">
            <a:solidFill>
              <a:schemeClr val="accent4"/>
            </a:solidFill>
          </a:ln>
        </p:spPr>
        <p:txBody>
          <a:bodyPr>
            <a:normAutofit/>
          </a:bodyPr>
          <a:lstStyle/>
          <a:p>
            <a:pPr algn="ctr"/>
            <a:r>
              <a:rPr lang="en-US" dirty="0"/>
              <a:t>Evidentiary record before the Board of Veterans Appeals (38 U.S.C. §7113)</a:t>
            </a:r>
          </a:p>
        </p:txBody>
      </p:sp>
      <p:sp>
        <p:nvSpPr>
          <p:cNvPr id="4" name="Content Placeholder 3">
            <a:extLst>
              <a:ext uri="{FF2B5EF4-FFF2-40B4-BE49-F238E27FC236}">
                <a16:creationId xmlns:a16="http://schemas.microsoft.com/office/drawing/2014/main" id="{2F11C374-3735-459B-960F-D0EEA674C8E9}"/>
              </a:ext>
            </a:extLst>
          </p:cNvPr>
          <p:cNvSpPr>
            <a:spLocks noGrp="1"/>
          </p:cNvSpPr>
          <p:nvPr>
            <p:ph idx="1"/>
          </p:nvPr>
        </p:nvSpPr>
        <p:spPr>
          <a:xfrm>
            <a:off x="838200" y="2110153"/>
            <a:ext cx="10515600" cy="3929567"/>
          </a:xfrm>
        </p:spPr>
        <p:txBody>
          <a:bodyPr>
            <a:normAutofit/>
          </a:bodyPr>
          <a:lstStyle/>
          <a:p>
            <a:pPr marL="0" indent="0">
              <a:buNone/>
            </a:pPr>
            <a:r>
              <a:rPr lang="en-US" dirty="0"/>
              <a:t>VAF 10182 Option 10A – </a:t>
            </a:r>
            <a:r>
              <a:rPr lang="en-US" cap="small" dirty="0">
                <a:solidFill>
                  <a:srgbClr val="0070C0"/>
                </a:solidFill>
              </a:rPr>
              <a:t>Hearing</a:t>
            </a:r>
            <a:r>
              <a:rPr lang="en-US" dirty="0"/>
              <a:t> with a Veterans Law Judge</a:t>
            </a:r>
          </a:p>
          <a:p>
            <a:r>
              <a:rPr lang="en-US" sz="2600" dirty="0">
                <a:latin typeface="+mj-lt"/>
                <a:cs typeface="Times New Roman" panose="02020603050405020304" pitchFamily="18" charset="0"/>
              </a:rPr>
              <a:t>§7113(b)(1), “the evidence of record at the time of the decision” </a:t>
            </a:r>
          </a:p>
          <a:p>
            <a:r>
              <a:rPr lang="en-US" sz="2600" dirty="0">
                <a:latin typeface="+mj-lt"/>
                <a:cs typeface="Times New Roman" panose="02020603050405020304" pitchFamily="18" charset="0"/>
              </a:rPr>
              <a:t>PLUS §7113(b)(2), “shall include each of the following:</a:t>
            </a:r>
          </a:p>
          <a:p>
            <a:pPr marL="182880" indent="0">
              <a:buNone/>
            </a:pPr>
            <a:r>
              <a:rPr lang="en-US" sz="2600" dirty="0">
                <a:latin typeface="+mj-lt"/>
                <a:cs typeface="Times New Roman" panose="02020603050405020304" pitchFamily="18" charset="0"/>
              </a:rPr>
              <a:t>(A) Evidence submitted by the appellant and his or her representative, if any, at the Board hearing.</a:t>
            </a:r>
          </a:p>
          <a:p>
            <a:pPr marL="182880" indent="0">
              <a:buNone/>
            </a:pPr>
            <a:r>
              <a:rPr lang="en-US" sz="2600" dirty="0">
                <a:latin typeface="+mj-lt"/>
                <a:cs typeface="Times New Roman" panose="02020603050405020304" pitchFamily="18" charset="0"/>
              </a:rPr>
              <a:t>(B) Evidence submitted by the appellant and his or her representative, if any, within 90 days following the Board hearing.</a:t>
            </a:r>
          </a:p>
          <a:p>
            <a:endParaRPr lang="en-US" dirty="0"/>
          </a:p>
        </p:txBody>
      </p:sp>
    </p:spTree>
    <p:extLst>
      <p:ext uri="{BB962C8B-B14F-4D97-AF65-F5344CB8AC3E}">
        <p14:creationId xmlns:p14="http://schemas.microsoft.com/office/powerpoint/2010/main" val="21132161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D2310-A832-4CDB-B042-C3C99D3D3DAF}"/>
              </a:ext>
            </a:extLst>
          </p:cNvPr>
          <p:cNvSpPr>
            <a:spLocks noGrp="1"/>
          </p:cNvSpPr>
          <p:nvPr>
            <p:ph type="title"/>
          </p:nvPr>
        </p:nvSpPr>
        <p:spPr>
          <a:ln w="19050">
            <a:solidFill>
              <a:schemeClr val="accent4"/>
            </a:solidFill>
          </a:ln>
        </p:spPr>
        <p:txBody>
          <a:bodyPr>
            <a:normAutofit/>
          </a:bodyPr>
          <a:lstStyle/>
          <a:p>
            <a:pPr algn="ctr"/>
            <a:r>
              <a:rPr lang="en-US" dirty="0"/>
              <a:t>Evidentiary record before the Board of Veterans Appeals (38 U.S.C. §7113)</a:t>
            </a:r>
          </a:p>
        </p:txBody>
      </p:sp>
      <p:sp>
        <p:nvSpPr>
          <p:cNvPr id="4" name="Content Placeholder 3">
            <a:extLst>
              <a:ext uri="{FF2B5EF4-FFF2-40B4-BE49-F238E27FC236}">
                <a16:creationId xmlns:a16="http://schemas.microsoft.com/office/drawing/2014/main" id="{2F11C374-3735-459B-960F-D0EEA674C8E9}"/>
              </a:ext>
            </a:extLst>
          </p:cNvPr>
          <p:cNvSpPr>
            <a:spLocks noGrp="1"/>
          </p:cNvSpPr>
          <p:nvPr>
            <p:ph idx="1"/>
          </p:nvPr>
        </p:nvSpPr>
        <p:spPr>
          <a:xfrm>
            <a:off x="1026160" y="2008031"/>
            <a:ext cx="9826138" cy="4484843"/>
          </a:xfrm>
        </p:spPr>
        <p:txBody>
          <a:bodyPr>
            <a:normAutofit fontScale="92500" lnSpcReduction="10000"/>
          </a:bodyPr>
          <a:lstStyle/>
          <a:p>
            <a:pPr marL="0" indent="0">
              <a:spcAft>
                <a:spcPts val="600"/>
              </a:spcAft>
              <a:buNone/>
            </a:pPr>
            <a:r>
              <a:rPr lang="en-US" dirty="0"/>
              <a:t>VAF 10182 Option 10C – </a:t>
            </a:r>
            <a:r>
              <a:rPr lang="en-US" cap="small" dirty="0">
                <a:solidFill>
                  <a:srgbClr val="0070C0"/>
                </a:solidFill>
              </a:rPr>
              <a:t>Hearing</a:t>
            </a:r>
            <a:r>
              <a:rPr lang="en-US" dirty="0"/>
              <a:t> with a Veterans Law Judge</a:t>
            </a:r>
          </a:p>
          <a:p>
            <a:pPr marL="0" indent="0">
              <a:buNone/>
            </a:pPr>
            <a:r>
              <a:rPr lang="en-US" sz="2600" dirty="0">
                <a:latin typeface="Times New Roman" panose="02020603050405020304" pitchFamily="18" charset="0"/>
                <a:cs typeface="Times New Roman" panose="02020603050405020304" pitchFamily="18" charset="0"/>
              </a:rPr>
              <a:t>	</a:t>
            </a:r>
            <a:r>
              <a:rPr lang="en-US" sz="2600" b="1" dirty="0">
                <a:solidFill>
                  <a:srgbClr val="0070C0"/>
                </a:solidFill>
                <a:latin typeface="+mj-lt"/>
                <a:cs typeface="Times New Roman" panose="02020603050405020304" pitchFamily="18" charset="0"/>
              </a:rPr>
              <a:t>2/12/24</a:t>
            </a:r>
            <a:r>
              <a:rPr lang="en-US" sz="2600" dirty="0">
                <a:latin typeface="+mj-lt"/>
                <a:cs typeface="Times New Roman" panose="02020603050405020304" pitchFamily="18" charset="0"/>
              </a:rPr>
              <a:t>, date of receipt of claim</a:t>
            </a:r>
          </a:p>
          <a:p>
            <a:pPr marL="0" indent="0">
              <a:buNone/>
            </a:pPr>
            <a:r>
              <a:rPr lang="en-US" sz="2600" dirty="0">
                <a:latin typeface="+mj-lt"/>
                <a:cs typeface="Times New Roman" panose="02020603050405020304" pitchFamily="18" charset="0"/>
              </a:rPr>
              <a:t>	All evidence received within these two dates (2/12 to 8/2)</a:t>
            </a:r>
          </a:p>
          <a:p>
            <a:pPr marL="0" indent="0">
              <a:buNone/>
            </a:pPr>
            <a:r>
              <a:rPr lang="en-US" sz="2600" dirty="0">
                <a:latin typeface="+mj-lt"/>
                <a:cs typeface="Times New Roman" panose="02020603050405020304" pitchFamily="18" charset="0"/>
              </a:rPr>
              <a:t>	</a:t>
            </a:r>
            <a:r>
              <a:rPr lang="en-US" sz="2600" b="1" dirty="0">
                <a:solidFill>
                  <a:srgbClr val="0070C0"/>
                </a:solidFill>
                <a:latin typeface="+mj-lt"/>
                <a:cs typeface="Times New Roman" panose="02020603050405020304" pitchFamily="18" charset="0"/>
              </a:rPr>
              <a:t>8/2/24</a:t>
            </a:r>
            <a:r>
              <a:rPr lang="en-US" sz="2600" dirty="0">
                <a:latin typeface="+mj-lt"/>
                <a:cs typeface="Times New Roman" panose="02020603050405020304" pitchFamily="18" charset="0"/>
              </a:rPr>
              <a:t>, date of VA decision on the claim</a:t>
            </a:r>
          </a:p>
          <a:p>
            <a:pPr marL="0" indent="0">
              <a:buNone/>
            </a:pPr>
            <a:r>
              <a:rPr lang="en-US" sz="2600" b="1" dirty="0">
                <a:solidFill>
                  <a:srgbClr val="0070C0"/>
                </a:solidFill>
                <a:latin typeface="+mj-lt"/>
                <a:cs typeface="Times New Roman" panose="02020603050405020304" pitchFamily="18" charset="0"/>
              </a:rPr>
              <a:t>	10/10/24</a:t>
            </a:r>
            <a:r>
              <a:rPr lang="en-US" sz="2600" dirty="0">
                <a:latin typeface="+mj-lt"/>
                <a:cs typeface="Times New Roman" panose="02020603050405020304" pitchFamily="18" charset="0"/>
              </a:rPr>
              <a:t>, BVA received 10182-option 10C</a:t>
            </a:r>
          </a:p>
          <a:p>
            <a:pPr marL="0" indent="0">
              <a:buNone/>
            </a:pPr>
            <a:r>
              <a:rPr lang="en-US" sz="2600" b="1" dirty="0">
                <a:cs typeface="Times New Roman" panose="02020603050405020304" pitchFamily="18" charset="0"/>
              </a:rPr>
              <a:t>   </a:t>
            </a:r>
            <a:r>
              <a:rPr lang="en-US" sz="2600" b="1" dirty="0">
                <a:solidFill>
                  <a:srgbClr val="C00000"/>
                </a:solidFill>
                <a:cs typeface="Times New Roman" panose="02020603050405020304" pitchFamily="18" charset="0"/>
              </a:rPr>
              <a:t>{X} </a:t>
            </a:r>
            <a:r>
              <a:rPr lang="en-US" sz="2600" dirty="0">
                <a:solidFill>
                  <a:srgbClr val="C00000"/>
                </a:solidFill>
                <a:cs typeface="Times New Roman" panose="02020603050405020304" pitchFamily="18" charset="0"/>
              </a:rPr>
              <a:t>Evidence received 8/3/24 to 6/9/27 is </a:t>
            </a:r>
            <a:r>
              <a:rPr lang="en-US" sz="2600" u="sng" dirty="0">
                <a:solidFill>
                  <a:srgbClr val="C00000"/>
                </a:solidFill>
                <a:cs typeface="Times New Roman" panose="02020603050405020304" pitchFamily="18" charset="0"/>
              </a:rPr>
              <a:t>not</a:t>
            </a:r>
            <a:r>
              <a:rPr lang="en-US" sz="2600" dirty="0">
                <a:solidFill>
                  <a:srgbClr val="C00000"/>
                </a:solidFill>
                <a:cs typeface="Times New Roman" panose="02020603050405020304" pitchFamily="18" charset="0"/>
              </a:rPr>
              <a:t> part of the evidentiary record.</a:t>
            </a:r>
            <a:endParaRPr lang="en-US" sz="2600" dirty="0">
              <a:latin typeface="+mj-lt"/>
              <a:cs typeface="Times New Roman" panose="02020603050405020304" pitchFamily="18" charset="0"/>
            </a:endParaRPr>
          </a:p>
          <a:p>
            <a:pPr marL="0" indent="0">
              <a:buNone/>
            </a:pPr>
            <a:r>
              <a:rPr lang="en-US" sz="2600" dirty="0">
                <a:latin typeface="+mj-lt"/>
                <a:cs typeface="Times New Roman" panose="02020603050405020304" pitchFamily="18" charset="0"/>
              </a:rPr>
              <a:t>	</a:t>
            </a:r>
            <a:r>
              <a:rPr lang="en-US" sz="2600" b="1" dirty="0">
                <a:solidFill>
                  <a:srgbClr val="0070C0"/>
                </a:solidFill>
                <a:latin typeface="+mj-lt"/>
                <a:cs typeface="Times New Roman" panose="02020603050405020304" pitchFamily="18" charset="0"/>
              </a:rPr>
              <a:t>6/10/27 </a:t>
            </a:r>
            <a:r>
              <a:rPr lang="en-US" sz="2600" dirty="0">
                <a:latin typeface="+mj-lt"/>
                <a:cs typeface="Times New Roman" panose="02020603050405020304" pitchFamily="18" charset="0"/>
              </a:rPr>
              <a:t>Hearing with the BVA</a:t>
            </a:r>
          </a:p>
          <a:p>
            <a:pPr marL="0" indent="0">
              <a:buNone/>
            </a:pPr>
            <a:r>
              <a:rPr lang="en-US" sz="2600" dirty="0">
                <a:latin typeface="+mj-lt"/>
                <a:cs typeface="Times New Roman" panose="02020603050405020304" pitchFamily="18" charset="0"/>
              </a:rPr>
              <a:t>	Evidence received within 90 days from 6/10/27</a:t>
            </a:r>
          </a:p>
          <a:p>
            <a:pPr marL="0" indent="0">
              <a:buNone/>
            </a:pPr>
            <a:r>
              <a:rPr lang="en-US" sz="2600" dirty="0">
                <a:latin typeface="+mj-lt"/>
                <a:cs typeface="Times New Roman" panose="02020603050405020304" pitchFamily="18" charset="0"/>
              </a:rPr>
              <a:t>	</a:t>
            </a:r>
            <a:r>
              <a:rPr lang="en-US" sz="2600" b="1" dirty="0">
                <a:solidFill>
                  <a:srgbClr val="0070C0"/>
                </a:solidFill>
                <a:latin typeface="+mj-lt"/>
                <a:cs typeface="Times New Roman" panose="02020603050405020304" pitchFamily="18" charset="0"/>
              </a:rPr>
              <a:t>9/9/27</a:t>
            </a:r>
            <a:r>
              <a:rPr lang="en-US" sz="2600" dirty="0">
                <a:solidFill>
                  <a:srgbClr val="0070C0"/>
                </a:solidFill>
                <a:latin typeface="+mj-lt"/>
                <a:cs typeface="Times New Roman" panose="02020603050405020304" pitchFamily="18" charset="0"/>
              </a:rPr>
              <a:t> </a:t>
            </a:r>
            <a:r>
              <a:rPr lang="en-US" sz="2600" dirty="0">
                <a:latin typeface="+mj-lt"/>
                <a:cs typeface="Times New Roman" panose="02020603050405020304" pitchFamily="18" charset="0"/>
              </a:rPr>
              <a:t>is the 90</a:t>
            </a:r>
            <a:r>
              <a:rPr lang="en-US" sz="2600" baseline="30000" dirty="0">
                <a:latin typeface="+mj-lt"/>
                <a:cs typeface="Times New Roman" panose="02020603050405020304" pitchFamily="18" charset="0"/>
              </a:rPr>
              <a:t>th</a:t>
            </a:r>
            <a:r>
              <a:rPr lang="en-US" sz="2600" dirty="0">
                <a:latin typeface="+mj-lt"/>
                <a:cs typeface="Times New Roman" panose="02020603050405020304" pitchFamily="18" charset="0"/>
              </a:rPr>
              <a:t> day.</a:t>
            </a:r>
          </a:p>
          <a:p>
            <a:pPr marL="0" indent="0">
              <a:buNone/>
            </a:pPr>
            <a:r>
              <a:rPr lang="en-US" sz="2600" b="1" dirty="0">
                <a:solidFill>
                  <a:srgbClr val="C00000"/>
                </a:solidFill>
                <a:cs typeface="Times New Roman" panose="02020603050405020304" pitchFamily="18" charset="0"/>
              </a:rPr>
              <a:t>  {X} </a:t>
            </a:r>
            <a:r>
              <a:rPr lang="en-US" sz="2600" dirty="0">
                <a:solidFill>
                  <a:srgbClr val="C00000"/>
                </a:solidFill>
                <a:cs typeface="Times New Roman" panose="02020603050405020304" pitchFamily="18" charset="0"/>
              </a:rPr>
              <a:t>Evidence received </a:t>
            </a:r>
            <a:r>
              <a:rPr lang="en-US" sz="2600" u="sng" dirty="0">
                <a:solidFill>
                  <a:srgbClr val="C00000"/>
                </a:solidFill>
                <a:cs typeface="Times New Roman" panose="02020603050405020304" pitchFamily="18" charset="0"/>
              </a:rPr>
              <a:t>after</a:t>
            </a:r>
            <a:r>
              <a:rPr lang="en-US" sz="2600" dirty="0">
                <a:solidFill>
                  <a:srgbClr val="C00000"/>
                </a:solidFill>
                <a:cs typeface="Times New Roman" panose="02020603050405020304" pitchFamily="18" charset="0"/>
              </a:rPr>
              <a:t> 9/9/27 is </a:t>
            </a:r>
            <a:r>
              <a:rPr lang="en-US" sz="2600" u="sng" dirty="0">
                <a:solidFill>
                  <a:srgbClr val="C00000"/>
                </a:solidFill>
                <a:cs typeface="Times New Roman" panose="02020603050405020304" pitchFamily="18" charset="0"/>
              </a:rPr>
              <a:t>not</a:t>
            </a:r>
            <a:r>
              <a:rPr lang="en-US" sz="2600" dirty="0">
                <a:solidFill>
                  <a:srgbClr val="C00000"/>
                </a:solidFill>
                <a:cs typeface="Times New Roman" panose="02020603050405020304" pitchFamily="18" charset="0"/>
              </a:rPr>
              <a:t> part of the evidentiary record.</a:t>
            </a:r>
            <a:endParaRPr lang="en-US" sz="2600" dirty="0">
              <a:cs typeface="Times New Roman" panose="02020603050405020304" pitchFamily="18" charset="0"/>
            </a:endParaRPr>
          </a:p>
        </p:txBody>
      </p:sp>
      <p:sp>
        <p:nvSpPr>
          <p:cNvPr id="7" name="Left Bracket 6">
            <a:extLst>
              <a:ext uri="{FF2B5EF4-FFF2-40B4-BE49-F238E27FC236}">
                <a16:creationId xmlns:a16="http://schemas.microsoft.com/office/drawing/2014/main" id="{CD04473A-95E3-4CC3-937F-85C251AEE884}"/>
              </a:ext>
            </a:extLst>
          </p:cNvPr>
          <p:cNvSpPr/>
          <p:nvPr/>
        </p:nvSpPr>
        <p:spPr>
          <a:xfrm>
            <a:off x="1339702" y="2691691"/>
            <a:ext cx="446567" cy="824237"/>
          </a:xfrm>
          <a:prstGeom prst="leftBracket">
            <a:avLst/>
          </a:prstGeom>
          <a:ln w="28575"/>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8" name="Left Bracket 7">
            <a:extLst>
              <a:ext uri="{FF2B5EF4-FFF2-40B4-BE49-F238E27FC236}">
                <a16:creationId xmlns:a16="http://schemas.microsoft.com/office/drawing/2014/main" id="{4295D3E5-85CD-4CEB-B248-6883135B2871}"/>
              </a:ext>
            </a:extLst>
          </p:cNvPr>
          <p:cNvSpPr/>
          <p:nvPr/>
        </p:nvSpPr>
        <p:spPr>
          <a:xfrm>
            <a:off x="1339702" y="4785359"/>
            <a:ext cx="446567" cy="824237"/>
          </a:xfrm>
          <a:prstGeom prst="leftBracket">
            <a:avLst/>
          </a:prstGeom>
          <a:ln w="28575"/>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866522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D6799-AB3E-490C-9604-066B564A8D7C}"/>
              </a:ext>
            </a:extLst>
          </p:cNvPr>
          <p:cNvSpPr>
            <a:spLocks noGrp="1"/>
          </p:cNvSpPr>
          <p:nvPr>
            <p:ph type="title"/>
          </p:nvPr>
        </p:nvSpPr>
        <p:spPr>
          <a:ln w="19050">
            <a:solidFill>
              <a:schemeClr val="accent4"/>
            </a:solidFill>
          </a:ln>
        </p:spPr>
        <p:txBody>
          <a:bodyPr>
            <a:normAutofit/>
          </a:bodyPr>
          <a:lstStyle/>
          <a:p>
            <a:pPr algn="ctr"/>
            <a:r>
              <a:rPr lang="en-US" dirty="0"/>
              <a:t>Request for a Change in Representation </a:t>
            </a:r>
            <a:br>
              <a:rPr lang="en-US" dirty="0"/>
            </a:br>
            <a:r>
              <a:rPr lang="en-US" dirty="0"/>
              <a:t>(38 CFR § 20.1304)</a:t>
            </a:r>
          </a:p>
        </p:txBody>
      </p:sp>
      <p:sp>
        <p:nvSpPr>
          <p:cNvPr id="3" name="Content Placeholder 2">
            <a:extLst>
              <a:ext uri="{FF2B5EF4-FFF2-40B4-BE49-F238E27FC236}">
                <a16:creationId xmlns:a16="http://schemas.microsoft.com/office/drawing/2014/main" id="{8A16DDBC-7FD7-4FE9-8494-28B54A62FBA3}"/>
              </a:ext>
            </a:extLst>
          </p:cNvPr>
          <p:cNvSpPr>
            <a:spLocks noGrp="1"/>
          </p:cNvSpPr>
          <p:nvPr>
            <p:ph idx="1"/>
          </p:nvPr>
        </p:nvSpPr>
        <p:spPr>
          <a:xfrm>
            <a:off x="838200" y="2025747"/>
            <a:ext cx="10515600" cy="4151215"/>
          </a:xfrm>
        </p:spPr>
        <p:txBody>
          <a:bodyPr/>
          <a:lstStyle/>
          <a:p>
            <a:r>
              <a:rPr lang="en-US" dirty="0">
                <a:latin typeface="+mj-lt"/>
              </a:rPr>
              <a:t>Rule 1304 provides guidance on changing representation during an active appeal</a:t>
            </a:r>
          </a:p>
          <a:p>
            <a:r>
              <a:rPr lang="en-US" dirty="0">
                <a:latin typeface="+mj-lt"/>
              </a:rPr>
              <a:t>Appellants are allowed to change their representative (VSO or attorney) within 90 days following the Board of Veterans Appeals (BVA) receipt of a notice of disagreement</a:t>
            </a:r>
          </a:p>
          <a:p>
            <a:r>
              <a:rPr lang="en-US" dirty="0">
                <a:latin typeface="+mj-lt"/>
              </a:rPr>
              <a:t>An appellant may request to change his/her representative after the 90-day window has expired, if good cause is shown. A formal motion to the BVA must be submitted for approval</a:t>
            </a:r>
          </a:p>
          <a:p>
            <a:endParaRPr lang="en-US" dirty="0"/>
          </a:p>
        </p:txBody>
      </p:sp>
      <p:sp>
        <p:nvSpPr>
          <p:cNvPr id="4" name="Slide Number Placeholder 3">
            <a:extLst>
              <a:ext uri="{FF2B5EF4-FFF2-40B4-BE49-F238E27FC236}">
                <a16:creationId xmlns:a16="http://schemas.microsoft.com/office/drawing/2014/main" id="{5AC15397-0F5B-4045-907B-00117C354496}"/>
              </a:ext>
            </a:extLst>
          </p:cNvPr>
          <p:cNvSpPr>
            <a:spLocks noGrp="1"/>
          </p:cNvSpPr>
          <p:nvPr>
            <p:ph type="sldNum" sz="quarter" idx="12"/>
          </p:nvPr>
        </p:nvSpPr>
        <p:spPr/>
        <p:txBody>
          <a:bodyPr/>
          <a:lstStyle/>
          <a:p>
            <a:fld id="{97FF4E7B-DCA9-F44E-AACB-DE6F576A2003}" type="slidenum">
              <a:rPr lang="en-US" smtClean="0"/>
              <a:pPr/>
              <a:t>15</a:t>
            </a:fld>
            <a:endParaRPr lang="en-US" dirty="0"/>
          </a:p>
        </p:txBody>
      </p:sp>
    </p:spTree>
    <p:extLst>
      <p:ext uri="{BB962C8B-B14F-4D97-AF65-F5344CB8AC3E}">
        <p14:creationId xmlns:p14="http://schemas.microsoft.com/office/powerpoint/2010/main" val="2065167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96054-EDB2-49EA-BA02-C165B98F3B02}"/>
              </a:ext>
            </a:extLst>
          </p:cNvPr>
          <p:cNvSpPr>
            <a:spLocks noGrp="1"/>
          </p:cNvSpPr>
          <p:nvPr>
            <p:ph type="title"/>
          </p:nvPr>
        </p:nvSpPr>
        <p:spPr>
          <a:ln w="19050">
            <a:solidFill>
              <a:schemeClr val="accent4"/>
            </a:solidFill>
          </a:ln>
        </p:spPr>
        <p:txBody>
          <a:bodyPr/>
          <a:lstStyle/>
          <a:p>
            <a:pPr algn="ctr"/>
            <a:r>
              <a:rPr lang="en-US" dirty="0"/>
              <a:t>Withdrawal of Services by Representation </a:t>
            </a:r>
            <a:br>
              <a:rPr lang="en-US" dirty="0"/>
            </a:br>
            <a:r>
              <a:rPr lang="en-US" dirty="0"/>
              <a:t>(38 CFR § 20.6)</a:t>
            </a:r>
          </a:p>
        </p:txBody>
      </p:sp>
      <p:sp>
        <p:nvSpPr>
          <p:cNvPr id="3" name="Content Placeholder 2">
            <a:extLst>
              <a:ext uri="{FF2B5EF4-FFF2-40B4-BE49-F238E27FC236}">
                <a16:creationId xmlns:a16="http://schemas.microsoft.com/office/drawing/2014/main" id="{934CEB50-397F-4F99-ADA2-C466D142942A}"/>
              </a:ext>
            </a:extLst>
          </p:cNvPr>
          <p:cNvSpPr>
            <a:spLocks noGrp="1"/>
          </p:cNvSpPr>
          <p:nvPr>
            <p:ph idx="1"/>
          </p:nvPr>
        </p:nvSpPr>
        <p:spPr/>
        <p:txBody>
          <a:bodyPr/>
          <a:lstStyle/>
          <a:p>
            <a:r>
              <a:rPr lang="en-US" dirty="0">
                <a:latin typeface="+mj-lt"/>
              </a:rPr>
              <a:t>Withdrawal of services by a representative</a:t>
            </a:r>
          </a:p>
          <a:p>
            <a:r>
              <a:rPr lang="en-US" dirty="0">
                <a:latin typeface="+mj-lt"/>
              </a:rPr>
              <a:t>Rule 6 applies only applies when a representative has agreed to representation in an appeal</a:t>
            </a:r>
          </a:p>
          <a:p>
            <a:r>
              <a:rPr lang="en-US" dirty="0">
                <a:latin typeface="+mj-lt"/>
              </a:rPr>
              <a:t>A representative may not withdraw services after an appeal to the Board of Veterans Appeals (BVA) has been filed </a:t>
            </a:r>
            <a:r>
              <a:rPr lang="en-US" b="1" i="1" u="sng" dirty="0">
                <a:latin typeface="+mj-lt"/>
              </a:rPr>
              <a:t>unless</a:t>
            </a:r>
            <a:r>
              <a:rPr lang="en-US" dirty="0">
                <a:latin typeface="+mj-lt"/>
              </a:rPr>
              <a:t> good cause has been shown</a:t>
            </a:r>
          </a:p>
          <a:p>
            <a:r>
              <a:rPr lang="en-US" dirty="0">
                <a:latin typeface="+mj-lt"/>
              </a:rPr>
              <a:t>A formal motion to the BVA must be in writing and submitted for approval </a:t>
            </a:r>
          </a:p>
          <a:p>
            <a:endParaRPr lang="en-US" dirty="0"/>
          </a:p>
        </p:txBody>
      </p:sp>
    </p:spTree>
    <p:extLst>
      <p:ext uri="{BB962C8B-B14F-4D97-AF65-F5344CB8AC3E}">
        <p14:creationId xmlns:p14="http://schemas.microsoft.com/office/powerpoint/2010/main" val="31529049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B0F21-6619-41D4-AD42-4FF54D71BB78}"/>
              </a:ext>
            </a:extLst>
          </p:cNvPr>
          <p:cNvSpPr>
            <a:spLocks noGrp="1"/>
          </p:cNvSpPr>
          <p:nvPr>
            <p:ph type="title"/>
          </p:nvPr>
        </p:nvSpPr>
        <p:spPr>
          <a:ln w="19050">
            <a:solidFill>
              <a:schemeClr val="accent4"/>
            </a:solidFill>
          </a:ln>
        </p:spPr>
        <p:txBody>
          <a:bodyPr/>
          <a:lstStyle/>
          <a:p>
            <a:pPr algn="ctr"/>
            <a:r>
              <a:rPr lang="en-US" dirty="0"/>
              <a:t>Switching POAs during an active appeal</a:t>
            </a:r>
          </a:p>
        </p:txBody>
      </p:sp>
      <p:sp>
        <p:nvSpPr>
          <p:cNvPr id="3" name="Content Placeholder 2">
            <a:extLst>
              <a:ext uri="{FF2B5EF4-FFF2-40B4-BE49-F238E27FC236}">
                <a16:creationId xmlns:a16="http://schemas.microsoft.com/office/drawing/2014/main" id="{A258EF43-AC44-49E0-AFC9-CE7E92FBC39D}"/>
              </a:ext>
            </a:extLst>
          </p:cNvPr>
          <p:cNvSpPr>
            <a:spLocks noGrp="1"/>
          </p:cNvSpPr>
          <p:nvPr>
            <p:ph idx="1"/>
          </p:nvPr>
        </p:nvSpPr>
        <p:spPr/>
        <p:txBody>
          <a:bodyPr/>
          <a:lstStyle/>
          <a:p>
            <a:r>
              <a:rPr lang="en-US" dirty="0">
                <a:latin typeface="+mj-lt"/>
              </a:rPr>
              <a:t>An attorney/agent may have an argument or evidence to submit for the appellant; switching during an appeal may jeopardize the case</a:t>
            </a:r>
          </a:p>
          <a:p>
            <a:r>
              <a:rPr lang="en-US" dirty="0">
                <a:latin typeface="+mj-lt"/>
              </a:rPr>
              <a:t>If an appellant is switched to CalVet with a hearing request, our staff may not have sufficient time to do a thorough review </a:t>
            </a:r>
          </a:p>
          <a:p>
            <a:r>
              <a:rPr lang="en-US" dirty="0">
                <a:latin typeface="+mj-lt"/>
              </a:rPr>
              <a:t>There has been cases when an appellant is switched to CalVet within a few weeks prior to a scheduled hearing, both the appellant’s former lawyer/agent and CalVet are notified.</a:t>
            </a:r>
          </a:p>
          <a:p>
            <a:r>
              <a:rPr lang="en-US" dirty="0">
                <a:latin typeface="+mj-lt"/>
              </a:rPr>
              <a:t>Sometimes lawyers/agents do not receive notice from the VA that their POA has been revoked and continue to submit claims for their (former) client</a:t>
            </a:r>
          </a:p>
          <a:p>
            <a:endParaRPr lang="en-US" dirty="0"/>
          </a:p>
        </p:txBody>
      </p:sp>
      <p:sp>
        <p:nvSpPr>
          <p:cNvPr id="4" name="Slide Number Placeholder 3">
            <a:extLst>
              <a:ext uri="{FF2B5EF4-FFF2-40B4-BE49-F238E27FC236}">
                <a16:creationId xmlns:a16="http://schemas.microsoft.com/office/drawing/2014/main" id="{393632C1-23E0-4E95-B566-7106877231EF}"/>
              </a:ext>
            </a:extLst>
          </p:cNvPr>
          <p:cNvSpPr>
            <a:spLocks noGrp="1"/>
          </p:cNvSpPr>
          <p:nvPr>
            <p:ph type="sldNum" sz="quarter" idx="12"/>
          </p:nvPr>
        </p:nvSpPr>
        <p:spPr/>
        <p:txBody>
          <a:bodyPr/>
          <a:lstStyle/>
          <a:p>
            <a:fld id="{97FF4E7B-DCA9-F44E-AACB-DE6F576A2003}" type="slidenum">
              <a:rPr lang="en-US" smtClean="0"/>
              <a:pPr/>
              <a:t>17</a:t>
            </a:fld>
            <a:endParaRPr lang="en-US" dirty="0"/>
          </a:p>
        </p:txBody>
      </p:sp>
    </p:spTree>
    <p:extLst>
      <p:ext uri="{BB962C8B-B14F-4D97-AF65-F5344CB8AC3E}">
        <p14:creationId xmlns:p14="http://schemas.microsoft.com/office/powerpoint/2010/main" val="24191559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FC8A3-2D53-4AB9-9994-D819D1B273F8}"/>
              </a:ext>
            </a:extLst>
          </p:cNvPr>
          <p:cNvSpPr>
            <a:spLocks noGrp="1"/>
          </p:cNvSpPr>
          <p:nvPr>
            <p:ph type="title"/>
          </p:nvPr>
        </p:nvSpPr>
        <p:spPr>
          <a:ln w="19050">
            <a:solidFill>
              <a:schemeClr val="accent4"/>
            </a:solidFill>
          </a:ln>
        </p:spPr>
        <p:txBody>
          <a:bodyPr/>
          <a:lstStyle/>
          <a:p>
            <a:pPr algn="ctr"/>
            <a:r>
              <a:rPr lang="en-US" dirty="0"/>
              <a:t>Switching POA: Best Practices</a:t>
            </a:r>
          </a:p>
        </p:txBody>
      </p:sp>
      <p:sp>
        <p:nvSpPr>
          <p:cNvPr id="3" name="Content Placeholder 2">
            <a:extLst>
              <a:ext uri="{FF2B5EF4-FFF2-40B4-BE49-F238E27FC236}">
                <a16:creationId xmlns:a16="http://schemas.microsoft.com/office/drawing/2014/main" id="{E8EB4191-60F2-4E80-BE12-F57C4448552C}"/>
              </a:ext>
            </a:extLst>
          </p:cNvPr>
          <p:cNvSpPr>
            <a:spLocks noGrp="1"/>
          </p:cNvSpPr>
          <p:nvPr>
            <p:ph idx="1"/>
          </p:nvPr>
        </p:nvSpPr>
        <p:spPr>
          <a:xfrm>
            <a:off x="838200" y="1854836"/>
            <a:ext cx="10515600" cy="4351338"/>
          </a:xfrm>
        </p:spPr>
        <p:txBody>
          <a:bodyPr/>
          <a:lstStyle/>
          <a:p>
            <a:r>
              <a:rPr lang="en-US" dirty="0">
                <a:latin typeface="+mj-lt"/>
              </a:rPr>
              <a:t>Always check SHARE to see who the veteran/appellant’s current representative is; attorneys and agents have an alpha-numeric code </a:t>
            </a:r>
          </a:p>
          <a:p>
            <a:r>
              <a:rPr lang="en-US" dirty="0">
                <a:latin typeface="+mj-lt"/>
              </a:rPr>
              <a:t>DO </a:t>
            </a:r>
            <a:r>
              <a:rPr lang="en-US" u="sng" dirty="0">
                <a:latin typeface="+mj-lt"/>
              </a:rPr>
              <a:t>NOT</a:t>
            </a:r>
            <a:r>
              <a:rPr lang="en-US" dirty="0">
                <a:latin typeface="+mj-lt"/>
              </a:rPr>
              <a:t> SWITCH POAs if the veteran/appellant has a current appeal and is represented by another VSO, lawyer/agent; CalVet current policies do not allow this</a:t>
            </a:r>
          </a:p>
          <a:p>
            <a:r>
              <a:rPr lang="en-US" dirty="0">
                <a:latin typeface="+mj-lt"/>
              </a:rPr>
              <a:t>Always ask for a statement from the veteran’s lawyer/agent withdrawing their services prior to signing a claimant to CalVet</a:t>
            </a:r>
          </a:p>
          <a:p>
            <a:r>
              <a:rPr lang="en-US" dirty="0">
                <a:latin typeface="+mj-lt"/>
              </a:rPr>
              <a:t>Any questions or concerns, please reach out to your respective CalVet District Office</a:t>
            </a:r>
          </a:p>
        </p:txBody>
      </p:sp>
      <p:sp>
        <p:nvSpPr>
          <p:cNvPr id="4" name="Slide Number Placeholder 3">
            <a:extLst>
              <a:ext uri="{FF2B5EF4-FFF2-40B4-BE49-F238E27FC236}">
                <a16:creationId xmlns:a16="http://schemas.microsoft.com/office/drawing/2014/main" id="{5AE47851-5674-4789-A27C-E69359414BC6}"/>
              </a:ext>
            </a:extLst>
          </p:cNvPr>
          <p:cNvSpPr>
            <a:spLocks noGrp="1"/>
          </p:cNvSpPr>
          <p:nvPr>
            <p:ph type="sldNum" sz="quarter" idx="12"/>
          </p:nvPr>
        </p:nvSpPr>
        <p:spPr/>
        <p:txBody>
          <a:bodyPr/>
          <a:lstStyle/>
          <a:p>
            <a:fld id="{97FF4E7B-DCA9-F44E-AACB-DE6F576A2003}" type="slidenum">
              <a:rPr lang="en-US" smtClean="0"/>
              <a:pPr/>
              <a:t>18</a:t>
            </a:fld>
            <a:endParaRPr lang="en-US" dirty="0"/>
          </a:p>
        </p:txBody>
      </p:sp>
      <p:sp>
        <p:nvSpPr>
          <p:cNvPr id="5" name="Speech Bubble: Oval 4">
            <a:extLst>
              <a:ext uri="{FF2B5EF4-FFF2-40B4-BE49-F238E27FC236}">
                <a16:creationId xmlns:a16="http://schemas.microsoft.com/office/drawing/2014/main" id="{4316111B-2AF1-4277-8067-35DC9352F710}"/>
              </a:ext>
            </a:extLst>
          </p:cNvPr>
          <p:cNvSpPr/>
          <p:nvPr/>
        </p:nvSpPr>
        <p:spPr>
          <a:xfrm>
            <a:off x="3249636" y="5403779"/>
            <a:ext cx="6288258" cy="966543"/>
          </a:xfrm>
          <a:prstGeom prst="wedgeEllipseCallou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u="sng" dirty="0">
                <a:solidFill>
                  <a:srgbClr val="0070C0"/>
                </a:solidFill>
              </a:rPr>
              <a:t>Note</a:t>
            </a:r>
            <a:r>
              <a:rPr lang="en-US" sz="2000" dirty="0">
                <a:solidFill>
                  <a:srgbClr val="0070C0"/>
                </a:solidFill>
              </a:rPr>
              <a:t>: POCs for each District Office are the last 7 pages of this presentation.</a:t>
            </a:r>
          </a:p>
        </p:txBody>
      </p:sp>
    </p:spTree>
    <p:extLst>
      <p:ext uri="{BB962C8B-B14F-4D97-AF65-F5344CB8AC3E}">
        <p14:creationId xmlns:p14="http://schemas.microsoft.com/office/powerpoint/2010/main" val="22240913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09938-BF6F-455F-BFA5-BE981AD4E999}"/>
              </a:ext>
            </a:extLst>
          </p:cNvPr>
          <p:cNvSpPr>
            <a:spLocks noGrp="1"/>
          </p:cNvSpPr>
          <p:nvPr>
            <p:ph type="title"/>
          </p:nvPr>
        </p:nvSpPr>
        <p:spPr>
          <a:xfrm>
            <a:off x="274578" y="336188"/>
            <a:ext cx="5069324" cy="977539"/>
          </a:xfrm>
          <a:noFill/>
          <a:ln>
            <a:noFill/>
          </a:ln>
        </p:spPr>
        <p:style>
          <a:lnRef idx="0">
            <a:scrgbClr r="0" g="0" b="0"/>
          </a:lnRef>
          <a:fillRef idx="0">
            <a:scrgbClr r="0" g="0" b="0"/>
          </a:fillRef>
          <a:effectRef idx="0">
            <a:scrgbClr r="0" g="0" b="0"/>
          </a:effectRef>
          <a:fontRef idx="minor">
            <a:schemeClr val="dk1"/>
          </a:fontRef>
        </p:style>
        <p:txBody>
          <a:bodyPr>
            <a:normAutofit/>
          </a:bodyPr>
          <a:lstStyle/>
          <a:p>
            <a:pPr algn="ctr"/>
            <a:r>
              <a:rPr lang="en-US" sz="4800" dirty="0"/>
              <a:t>District Managers</a:t>
            </a:r>
            <a:endParaRPr lang="en-US" sz="4800" dirty="0">
              <a:latin typeface="+mn-lt"/>
            </a:endParaRPr>
          </a:p>
        </p:txBody>
      </p:sp>
      <p:sp>
        <p:nvSpPr>
          <p:cNvPr id="15" name="Rectangle 14">
            <a:extLst>
              <a:ext uri="{FF2B5EF4-FFF2-40B4-BE49-F238E27FC236}">
                <a16:creationId xmlns:a16="http://schemas.microsoft.com/office/drawing/2014/main" id="{248DA596-FFA3-4D31-B58A-64A2CCD39CDF}"/>
              </a:ext>
            </a:extLst>
          </p:cNvPr>
          <p:cNvSpPr/>
          <p:nvPr/>
        </p:nvSpPr>
        <p:spPr>
          <a:xfrm>
            <a:off x="599440" y="1168521"/>
            <a:ext cx="4419600" cy="5324354"/>
          </a:xfrm>
          <a:prstGeom prst="rect">
            <a:avLst/>
          </a:prstGeom>
          <a:noFill/>
          <a:ln w="38100"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r"/>
            <a:r>
              <a:rPr lang="en-US" sz="2000" b="1" dirty="0" err="1">
                <a:solidFill>
                  <a:schemeClr val="tx1"/>
                </a:solidFill>
                <a:latin typeface="+mj-lt"/>
              </a:rPr>
              <a:t>Melaina</a:t>
            </a:r>
            <a:r>
              <a:rPr lang="en-US" sz="2000" b="1" dirty="0">
                <a:solidFill>
                  <a:schemeClr val="tx1"/>
                </a:solidFill>
                <a:latin typeface="+mj-lt"/>
              </a:rPr>
              <a:t> Anker-Youngberg</a:t>
            </a:r>
          </a:p>
          <a:p>
            <a:pPr algn="r"/>
            <a:r>
              <a:rPr lang="en-US" sz="2000" dirty="0">
                <a:solidFill>
                  <a:schemeClr val="tx1"/>
                </a:solidFill>
                <a:latin typeface="+mj-lt"/>
              </a:rPr>
              <a:t>San Diego District Manager</a:t>
            </a:r>
          </a:p>
          <a:p>
            <a:pPr algn="r"/>
            <a:r>
              <a:rPr lang="en-US" sz="2000" dirty="0">
                <a:solidFill>
                  <a:schemeClr val="tx1"/>
                </a:solidFill>
                <a:latin typeface="+mj-lt"/>
                <a:hlinkClick r:id="rId2"/>
              </a:rPr>
              <a:t>Melaina.Anker@va.gov</a:t>
            </a:r>
            <a:endParaRPr lang="en-US" sz="2000" dirty="0">
              <a:solidFill>
                <a:schemeClr val="tx1"/>
              </a:solidFill>
              <a:latin typeface="+mj-lt"/>
            </a:endParaRPr>
          </a:p>
          <a:p>
            <a:pPr algn="r"/>
            <a:r>
              <a:rPr lang="en-US" sz="2000" dirty="0">
                <a:solidFill>
                  <a:schemeClr val="tx1"/>
                </a:solidFill>
                <a:latin typeface="+mj-lt"/>
                <a:hlinkClick r:id="rId3"/>
              </a:rPr>
              <a:t>State.VBASDC@va.gov</a:t>
            </a:r>
            <a:r>
              <a:rPr lang="en-US" sz="2000" dirty="0">
                <a:solidFill>
                  <a:schemeClr val="tx1"/>
                </a:solidFill>
                <a:latin typeface="+mj-lt"/>
              </a:rPr>
              <a:t> </a:t>
            </a:r>
            <a:r>
              <a:rPr lang="en-US" sz="2000" u="sng" dirty="0">
                <a:solidFill>
                  <a:schemeClr val="tx1"/>
                </a:solidFill>
                <a:latin typeface="+mj-lt"/>
                <a:hlinkClick r:id="rId2">
                  <a:extLst>
                    <a:ext uri="{A12FA001-AC4F-418D-AE19-62706E023703}">
                      <ahyp:hlinkClr xmlns:ahyp="http://schemas.microsoft.com/office/drawing/2018/hyperlinkcolor" val="tx"/>
                    </a:ext>
                  </a:extLst>
                </a:hlinkClick>
              </a:rPr>
              <a:t>   </a:t>
            </a:r>
          </a:p>
          <a:p>
            <a:pPr algn="r"/>
            <a:r>
              <a:rPr lang="en-US" sz="2000" dirty="0">
                <a:solidFill>
                  <a:schemeClr val="tx1"/>
                </a:solidFill>
                <a:latin typeface="+mj-lt"/>
              </a:rPr>
              <a:t>(619) 400-0070</a:t>
            </a:r>
            <a:endParaRPr lang="en-US" sz="2400" dirty="0">
              <a:solidFill>
                <a:schemeClr val="tx1"/>
              </a:solidFill>
              <a:latin typeface="+mj-lt"/>
            </a:endParaRPr>
          </a:p>
          <a:p>
            <a:pPr algn="r"/>
            <a:endParaRPr lang="en-US" sz="2000" b="1" dirty="0">
              <a:solidFill>
                <a:schemeClr val="tx1"/>
              </a:solidFill>
              <a:latin typeface="+mj-lt"/>
            </a:endParaRPr>
          </a:p>
          <a:p>
            <a:pPr algn="r"/>
            <a:r>
              <a:rPr lang="en-US" sz="2000" b="1" dirty="0" err="1">
                <a:solidFill>
                  <a:schemeClr val="tx1"/>
                </a:solidFill>
                <a:latin typeface="+mj-lt"/>
              </a:rPr>
              <a:t>Zmae</a:t>
            </a:r>
            <a:r>
              <a:rPr lang="en-US" sz="2000" b="1" dirty="0">
                <a:solidFill>
                  <a:schemeClr val="tx1"/>
                </a:solidFill>
                <a:latin typeface="+mj-lt"/>
              </a:rPr>
              <a:t> Raymundo </a:t>
            </a:r>
          </a:p>
          <a:p>
            <a:pPr algn="r"/>
            <a:r>
              <a:rPr lang="en-US" sz="2000" dirty="0">
                <a:solidFill>
                  <a:schemeClr val="tx1"/>
                </a:solidFill>
                <a:latin typeface="+mj-lt"/>
              </a:rPr>
              <a:t>Oakland District Manager</a:t>
            </a:r>
          </a:p>
          <a:p>
            <a:pPr algn="r"/>
            <a:r>
              <a:rPr lang="en-US" sz="2000" dirty="0">
                <a:solidFill>
                  <a:schemeClr val="tx1"/>
                </a:solidFill>
                <a:latin typeface="+mj-lt"/>
                <a:hlinkClick r:id="rId4"/>
              </a:rPr>
              <a:t>Zheriemae.Raymundo@calvet.ca.gov</a:t>
            </a:r>
            <a:r>
              <a:rPr lang="en-US" sz="2000" dirty="0">
                <a:solidFill>
                  <a:schemeClr val="tx1"/>
                </a:solidFill>
                <a:latin typeface="+mj-lt"/>
              </a:rPr>
              <a:t> </a:t>
            </a:r>
          </a:p>
          <a:p>
            <a:pPr algn="r"/>
            <a:r>
              <a:rPr lang="en-US" sz="2000" dirty="0">
                <a:solidFill>
                  <a:schemeClr val="tx1"/>
                </a:solidFill>
                <a:latin typeface="+mj-lt"/>
                <a:hlinkClick r:id="rId5"/>
              </a:rPr>
              <a:t>Oakland.Oakland@calvet.ca.gov</a:t>
            </a:r>
            <a:r>
              <a:rPr lang="en-US" sz="2000" dirty="0">
                <a:solidFill>
                  <a:schemeClr val="tx1"/>
                </a:solidFill>
                <a:latin typeface="+mj-lt"/>
              </a:rPr>
              <a:t>  </a:t>
            </a:r>
          </a:p>
          <a:p>
            <a:pPr algn="r"/>
            <a:r>
              <a:rPr lang="en-US" sz="2000" dirty="0">
                <a:solidFill>
                  <a:schemeClr val="tx1"/>
                </a:solidFill>
                <a:latin typeface="+mj-lt"/>
              </a:rPr>
              <a:t>(510) 286-0627 </a:t>
            </a:r>
          </a:p>
          <a:p>
            <a:pPr algn="r"/>
            <a:endParaRPr lang="en-US" sz="1400" dirty="0">
              <a:solidFill>
                <a:schemeClr val="tx1"/>
              </a:solidFill>
              <a:latin typeface="+mj-lt"/>
            </a:endParaRPr>
          </a:p>
          <a:p>
            <a:pPr algn="r"/>
            <a:r>
              <a:rPr lang="en-US" sz="2000" b="1" dirty="0">
                <a:solidFill>
                  <a:schemeClr val="tx1"/>
                </a:solidFill>
                <a:latin typeface="+mj-lt"/>
              </a:rPr>
              <a:t>Alberto </a:t>
            </a:r>
            <a:r>
              <a:rPr lang="en-US" sz="2000" b="1" dirty="0" err="1">
                <a:solidFill>
                  <a:schemeClr val="tx1"/>
                </a:solidFill>
                <a:latin typeface="+mj-lt"/>
              </a:rPr>
              <a:t>Alpasan</a:t>
            </a:r>
            <a:r>
              <a:rPr lang="en-US" sz="2000" dirty="0">
                <a:solidFill>
                  <a:schemeClr val="tx1"/>
                </a:solidFill>
                <a:latin typeface="+mj-lt"/>
              </a:rPr>
              <a:t> </a:t>
            </a:r>
          </a:p>
          <a:p>
            <a:pPr algn="r"/>
            <a:r>
              <a:rPr lang="en-US" sz="2000" dirty="0">
                <a:solidFill>
                  <a:schemeClr val="tx1"/>
                </a:solidFill>
                <a:latin typeface="+mj-lt"/>
              </a:rPr>
              <a:t>Los Angeles District Manager</a:t>
            </a:r>
          </a:p>
          <a:p>
            <a:pPr algn="r"/>
            <a:r>
              <a:rPr lang="en-US" sz="2000" dirty="0">
                <a:solidFill>
                  <a:schemeClr val="tx1"/>
                </a:solidFill>
                <a:latin typeface="+mj-lt"/>
                <a:hlinkClick r:id="rId6"/>
              </a:rPr>
              <a:t>Alberto.Alpasan@calvet.ca.gov</a:t>
            </a:r>
            <a:r>
              <a:rPr lang="en-US" sz="2000" dirty="0">
                <a:solidFill>
                  <a:schemeClr val="tx1"/>
                </a:solidFill>
                <a:latin typeface="+mj-lt"/>
              </a:rPr>
              <a:t> </a:t>
            </a:r>
          </a:p>
          <a:p>
            <a:pPr algn="r"/>
            <a:r>
              <a:rPr lang="en-US" sz="2000" dirty="0">
                <a:solidFill>
                  <a:schemeClr val="tx1"/>
                </a:solidFill>
                <a:latin typeface="+mj-lt"/>
                <a:hlinkClick r:id="rId7"/>
              </a:rPr>
              <a:t>LADO@calvet.ca.gov</a:t>
            </a:r>
            <a:r>
              <a:rPr lang="en-US" sz="2000" dirty="0">
                <a:solidFill>
                  <a:schemeClr val="tx1"/>
                </a:solidFill>
                <a:latin typeface="+mj-lt"/>
              </a:rPr>
              <a:t>  </a:t>
            </a:r>
          </a:p>
          <a:p>
            <a:pPr algn="r"/>
            <a:r>
              <a:rPr lang="en-US" sz="2000" dirty="0">
                <a:solidFill>
                  <a:schemeClr val="tx1"/>
                </a:solidFill>
                <a:latin typeface="+mj-lt"/>
              </a:rPr>
              <a:t>(213) 620-2755</a:t>
            </a:r>
            <a:endParaRPr lang="en-US" sz="1400" b="1" dirty="0">
              <a:solidFill>
                <a:schemeClr val="tx1"/>
              </a:solidFill>
              <a:latin typeface="+mj-lt"/>
            </a:endParaRPr>
          </a:p>
        </p:txBody>
      </p:sp>
      <p:sp>
        <p:nvSpPr>
          <p:cNvPr id="3" name="Speech Bubble: Oval 2">
            <a:extLst>
              <a:ext uri="{FF2B5EF4-FFF2-40B4-BE49-F238E27FC236}">
                <a16:creationId xmlns:a16="http://schemas.microsoft.com/office/drawing/2014/main" id="{13C43AC6-2C67-4ED5-BA7B-0E1C6EAE5036}"/>
              </a:ext>
            </a:extLst>
          </p:cNvPr>
          <p:cNvSpPr/>
          <p:nvPr/>
        </p:nvSpPr>
        <p:spPr>
          <a:xfrm>
            <a:off x="5343902" y="1168521"/>
            <a:ext cx="6248658" cy="4409319"/>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300" dirty="0"/>
              <a:t>Questions?</a:t>
            </a:r>
          </a:p>
          <a:p>
            <a:pPr algn="ctr"/>
            <a:endParaRPr lang="en-US" sz="7300" dirty="0"/>
          </a:p>
        </p:txBody>
      </p:sp>
      <p:sp>
        <p:nvSpPr>
          <p:cNvPr id="4" name="Rectangle: Diagonal Corners Rounded 3">
            <a:extLst>
              <a:ext uri="{FF2B5EF4-FFF2-40B4-BE49-F238E27FC236}">
                <a16:creationId xmlns:a16="http://schemas.microsoft.com/office/drawing/2014/main" id="{31D5879C-578E-400A-84F0-D369E2EB4DA0}"/>
              </a:ext>
            </a:extLst>
          </p:cNvPr>
          <p:cNvSpPr/>
          <p:nvPr/>
        </p:nvSpPr>
        <p:spPr>
          <a:xfrm>
            <a:off x="6512821" y="3830698"/>
            <a:ext cx="3910819" cy="675249"/>
          </a:xfrm>
          <a:prstGeom prst="round2Diag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u="sng" dirty="0">
                <a:solidFill>
                  <a:srgbClr val="0070C0"/>
                </a:solidFill>
              </a:rPr>
              <a:t>Note</a:t>
            </a:r>
            <a:r>
              <a:rPr lang="en-US" dirty="0">
                <a:solidFill>
                  <a:srgbClr val="0070C0"/>
                </a:solidFill>
              </a:rPr>
              <a:t>: POCs for each District Office begins on the next page.</a:t>
            </a:r>
            <a:endParaRPr lang="en-US" dirty="0"/>
          </a:p>
        </p:txBody>
      </p:sp>
    </p:spTree>
    <p:extLst>
      <p:ext uri="{BB962C8B-B14F-4D97-AF65-F5344CB8AC3E}">
        <p14:creationId xmlns:p14="http://schemas.microsoft.com/office/powerpoint/2010/main" val="1423682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01A3F-C08C-4620-85E9-953CB853FFD1}"/>
              </a:ext>
            </a:extLst>
          </p:cNvPr>
          <p:cNvSpPr>
            <a:spLocks noGrp="1"/>
          </p:cNvSpPr>
          <p:nvPr>
            <p:ph type="title"/>
          </p:nvPr>
        </p:nvSpPr>
        <p:spPr>
          <a:xfrm>
            <a:off x="838200" y="645124"/>
            <a:ext cx="10515600" cy="1325563"/>
          </a:xfrm>
          <a:ln w="38100">
            <a:solidFill>
              <a:schemeClr val="accent4"/>
            </a:solidFill>
          </a:ln>
        </p:spPr>
        <p:txBody>
          <a:bodyPr>
            <a:normAutofit/>
          </a:bodyPr>
          <a:lstStyle/>
          <a:p>
            <a:pPr algn="ctr"/>
            <a:r>
              <a:rPr lang="en-US" sz="6000" dirty="0">
                <a:latin typeface="+mn-lt"/>
              </a:rPr>
              <a:t>Agenda</a:t>
            </a:r>
          </a:p>
        </p:txBody>
      </p:sp>
      <p:sp>
        <p:nvSpPr>
          <p:cNvPr id="3" name="Content Placeholder 2">
            <a:extLst>
              <a:ext uri="{FF2B5EF4-FFF2-40B4-BE49-F238E27FC236}">
                <a16:creationId xmlns:a16="http://schemas.microsoft.com/office/drawing/2014/main" id="{36EF029A-17AC-41E1-A57B-8D002AE50033}"/>
              </a:ext>
            </a:extLst>
          </p:cNvPr>
          <p:cNvSpPr>
            <a:spLocks noGrp="1"/>
          </p:cNvSpPr>
          <p:nvPr>
            <p:ph idx="1"/>
          </p:nvPr>
        </p:nvSpPr>
        <p:spPr>
          <a:xfrm>
            <a:off x="838200" y="2179961"/>
            <a:ext cx="10515600" cy="4152617"/>
          </a:xfrm>
        </p:spPr>
        <p:txBody>
          <a:bodyPr>
            <a:normAutofit/>
          </a:bodyPr>
          <a:lstStyle/>
          <a:p>
            <a:pPr marL="365760" indent="-365760">
              <a:buFont typeface="Courier New" panose="02070309020205020404" pitchFamily="49" charset="0"/>
              <a:buChar char="o"/>
            </a:pPr>
            <a:r>
              <a:rPr lang="en-US" sz="3000" dirty="0"/>
              <a:t>District Office (DO) Data </a:t>
            </a:r>
          </a:p>
          <a:p>
            <a:pPr marL="365760" indent="-365760">
              <a:buFont typeface="Courier New" panose="02070309020205020404" pitchFamily="49" charset="0"/>
              <a:buChar char="o"/>
            </a:pPr>
            <a:r>
              <a:rPr lang="en-US" sz="3000" dirty="0"/>
              <a:t>Board Data for CalVet-Represented Appeals</a:t>
            </a:r>
          </a:p>
          <a:p>
            <a:pPr marL="365760" indent="-365760">
              <a:buFont typeface="Courier New" panose="02070309020205020404" pitchFamily="49" charset="0"/>
              <a:buChar char="o"/>
            </a:pPr>
            <a:r>
              <a:rPr lang="en-US" sz="3000" dirty="0"/>
              <a:t>Evidentiary Record before the BVA (38 USC 7113)</a:t>
            </a:r>
          </a:p>
          <a:p>
            <a:pPr marL="365760" indent="-365760">
              <a:buFont typeface="Courier New" panose="02070309020205020404" pitchFamily="49" charset="0"/>
              <a:buChar char="o"/>
            </a:pPr>
            <a:r>
              <a:rPr lang="en-US" sz="3000" dirty="0"/>
              <a:t>Request for a Change in Representation (38 CFR 20.1304)</a:t>
            </a:r>
          </a:p>
          <a:p>
            <a:pPr marL="365760" indent="-365760">
              <a:buFont typeface="Courier New" panose="02070309020205020404" pitchFamily="49" charset="0"/>
              <a:buChar char="o"/>
            </a:pPr>
            <a:r>
              <a:rPr lang="en-US" sz="3000" dirty="0"/>
              <a:t>Withdrawal of Services by Representation (38 CFR 20.6)</a:t>
            </a:r>
          </a:p>
          <a:p>
            <a:pPr marL="365760" indent="-365760">
              <a:buFont typeface="Courier New" panose="02070309020205020404" pitchFamily="49" charset="0"/>
              <a:buChar char="o"/>
            </a:pPr>
            <a:r>
              <a:rPr lang="en-US" sz="3000" dirty="0"/>
              <a:t>Switching POAs</a:t>
            </a:r>
          </a:p>
          <a:p>
            <a:pPr marL="0" indent="0">
              <a:buNone/>
            </a:pPr>
            <a:endParaRPr lang="en-US" sz="3200" dirty="0"/>
          </a:p>
          <a:p>
            <a:pPr marL="0" indent="0">
              <a:buNone/>
            </a:pPr>
            <a:endParaRPr lang="en-US" sz="3200" dirty="0"/>
          </a:p>
        </p:txBody>
      </p:sp>
      <p:sp>
        <p:nvSpPr>
          <p:cNvPr id="4" name="Slide Number Placeholder 3">
            <a:extLst>
              <a:ext uri="{FF2B5EF4-FFF2-40B4-BE49-F238E27FC236}">
                <a16:creationId xmlns:a16="http://schemas.microsoft.com/office/drawing/2014/main" id="{A8F66F33-BDE0-4E86-B709-B9614A11C9E7}"/>
              </a:ext>
            </a:extLst>
          </p:cNvPr>
          <p:cNvSpPr>
            <a:spLocks noGrp="1"/>
          </p:cNvSpPr>
          <p:nvPr>
            <p:ph type="sldNum" sz="quarter" idx="12"/>
          </p:nvPr>
        </p:nvSpPr>
        <p:spPr/>
        <p:txBody>
          <a:bodyPr/>
          <a:lstStyle/>
          <a:p>
            <a:fld id="{97FF4E7B-DCA9-F44E-AACB-DE6F576A2003}" type="slidenum">
              <a:rPr lang="en-US" smtClean="0"/>
              <a:pPr/>
              <a:t>2</a:t>
            </a:fld>
            <a:endParaRPr lang="en-US" dirty="0"/>
          </a:p>
        </p:txBody>
      </p:sp>
      <p:sp>
        <p:nvSpPr>
          <p:cNvPr id="6" name="Rectangle: Rounded Corners 5">
            <a:extLst>
              <a:ext uri="{FF2B5EF4-FFF2-40B4-BE49-F238E27FC236}">
                <a16:creationId xmlns:a16="http://schemas.microsoft.com/office/drawing/2014/main" id="{990B988F-4FDA-49E9-A67C-D51E7BB5A803}"/>
              </a:ext>
            </a:extLst>
          </p:cNvPr>
          <p:cNvSpPr/>
          <p:nvPr/>
        </p:nvSpPr>
        <p:spPr>
          <a:xfrm>
            <a:off x="998109" y="5435600"/>
            <a:ext cx="9116561" cy="777276"/>
          </a:xfrm>
          <a:prstGeom prst="roundRect">
            <a:avLst/>
          </a:prstGeom>
          <a:noFill/>
          <a:ln w="28575" cap="flat" cmpd="sng" algn="ctr">
            <a:solidFill>
              <a:schemeClr val="accent2"/>
            </a:solidFill>
            <a:prstDash val="lgDashDotDot"/>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2400" dirty="0"/>
              <a:t>FYI: Last 7 slides shows staff list and POC’s for the District Offices</a:t>
            </a:r>
          </a:p>
        </p:txBody>
      </p:sp>
    </p:spTree>
    <p:extLst>
      <p:ext uri="{BB962C8B-B14F-4D97-AF65-F5344CB8AC3E}">
        <p14:creationId xmlns:p14="http://schemas.microsoft.com/office/powerpoint/2010/main" val="11895376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09938-BF6F-455F-BFA5-BE981AD4E999}"/>
              </a:ext>
            </a:extLst>
          </p:cNvPr>
          <p:cNvSpPr>
            <a:spLocks noGrp="1"/>
          </p:cNvSpPr>
          <p:nvPr>
            <p:ph type="title"/>
          </p:nvPr>
        </p:nvSpPr>
        <p:spPr>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a:bodyPr>
          <a:lstStyle/>
          <a:p>
            <a:pPr algn="ctr"/>
            <a:r>
              <a:rPr lang="en-US" sz="6000" dirty="0">
                <a:latin typeface="+mn-lt"/>
              </a:rPr>
              <a:t>Oakland DO Staff list</a:t>
            </a:r>
          </a:p>
        </p:txBody>
      </p:sp>
      <p:sp>
        <p:nvSpPr>
          <p:cNvPr id="3" name="Text Placeholder 2">
            <a:extLst>
              <a:ext uri="{FF2B5EF4-FFF2-40B4-BE49-F238E27FC236}">
                <a16:creationId xmlns:a16="http://schemas.microsoft.com/office/drawing/2014/main" id="{7D4DC172-A2D7-4AD8-AD6E-6F81A695612A}"/>
              </a:ext>
            </a:extLst>
          </p:cNvPr>
          <p:cNvSpPr>
            <a:spLocks noGrp="1"/>
          </p:cNvSpPr>
          <p:nvPr>
            <p:ph type="body" idx="1"/>
          </p:nvPr>
        </p:nvSpPr>
        <p:spPr>
          <a:xfrm>
            <a:off x="839789" y="2005764"/>
            <a:ext cx="5416636" cy="623887"/>
          </a:xfr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ormAutofit/>
          </a:bodyPr>
          <a:lstStyle/>
          <a:p>
            <a:pPr algn="ctr"/>
            <a:r>
              <a:rPr lang="en-US" sz="2800" dirty="0"/>
              <a:t> Appeals Team</a:t>
            </a:r>
          </a:p>
        </p:txBody>
      </p:sp>
      <p:sp>
        <p:nvSpPr>
          <p:cNvPr id="4" name="Content Placeholder 3">
            <a:extLst>
              <a:ext uri="{FF2B5EF4-FFF2-40B4-BE49-F238E27FC236}">
                <a16:creationId xmlns:a16="http://schemas.microsoft.com/office/drawing/2014/main" id="{826180AE-A157-4B96-86DE-2D34707B3A85}"/>
              </a:ext>
            </a:extLst>
          </p:cNvPr>
          <p:cNvSpPr>
            <a:spLocks noGrp="1"/>
          </p:cNvSpPr>
          <p:nvPr>
            <p:ph sz="half" idx="2"/>
          </p:nvPr>
        </p:nvSpPr>
        <p:spPr>
          <a:xfrm>
            <a:off x="839788" y="2749402"/>
            <a:ext cx="5416636" cy="3743473"/>
          </a:xfrm>
        </p:spPr>
        <p:txBody>
          <a:bodyPr>
            <a:normAutofit fontScale="85000" lnSpcReduction="20000"/>
          </a:bodyPr>
          <a:lstStyle/>
          <a:p>
            <a:pPr marL="0" indent="0">
              <a:buNone/>
            </a:pPr>
            <a:r>
              <a:rPr lang="en-US" sz="2900" b="1" dirty="0"/>
              <a:t>Steven Smith</a:t>
            </a:r>
            <a:r>
              <a:rPr lang="en-US" b="1" dirty="0"/>
              <a:t>, </a:t>
            </a:r>
            <a:r>
              <a:rPr lang="en-US" dirty="0"/>
              <a:t>Appeals Team Supervisor</a:t>
            </a:r>
          </a:p>
          <a:p>
            <a:r>
              <a:rPr lang="en-US" dirty="0"/>
              <a:t>Leonora (Cora) Sarmiento</a:t>
            </a:r>
          </a:p>
          <a:p>
            <a:r>
              <a:rPr lang="en-US" dirty="0"/>
              <a:t>Agnes Manalo</a:t>
            </a:r>
          </a:p>
          <a:p>
            <a:r>
              <a:rPr lang="en-US" dirty="0"/>
              <a:t>Elizabeth Grassetti</a:t>
            </a:r>
          </a:p>
          <a:p>
            <a:r>
              <a:rPr lang="en-US" dirty="0"/>
              <a:t>Ma Cristina Enriquez-Perez</a:t>
            </a:r>
          </a:p>
          <a:p>
            <a:r>
              <a:rPr lang="en-US" dirty="0"/>
              <a:t>Judy Cortez-Garcia</a:t>
            </a:r>
          </a:p>
          <a:p>
            <a:r>
              <a:rPr lang="en-US" dirty="0"/>
              <a:t>Liam Williams (Rancho office) </a:t>
            </a:r>
          </a:p>
          <a:p>
            <a:r>
              <a:rPr lang="en-US" dirty="0">
                <a:solidFill>
                  <a:srgbClr val="FF0000"/>
                </a:solidFill>
              </a:rPr>
              <a:t>Oakland Office vacancy</a:t>
            </a:r>
          </a:p>
          <a:p>
            <a:r>
              <a:rPr lang="en-US" dirty="0">
                <a:solidFill>
                  <a:srgbClr val="FF0000"/>
                </a:solidFill>
              </a:rPr>
              <a:t>Rancho Office vacancy</a:t>
            </a:r>
          </a:p>
        </p:txBody>
      </p:sp>
      <p:sp>
        <p:nvSpPr>
          <p:cNvPr id="5" name="Text Placeholder 4">
            <a:extLst>
              <a:ext uri="{FF2B5EF4-FFF2-40B4-BE49-F238E27FC236}">
                <a16:creationId xmlns:a16="http://schemas.microsoft.com/office/drawing/2014/main" id="{100E7B4E-6F87-4448-8050-C8DF1FBC4144}"/>
              </a:ext>
            </a:extLst>
          </p:cNvPr>
          <p:cNvSpPr>
            <a:spLocks noGrp="1"/>
          </p:cNvSpPr>
          <p:nvPr>
            <p:ph type="body" sz="quarter" idx="3"/>
          </p:nvPr>
        </p:nvSpPr>
        <p:spPr>
          <a:xfrm>
            <a:off x="6256424" y="2944727"/>
            <a:ext cx="5042712" cy="641350"/>
          </a:xfrm>
        </p:spPr>
        <p:style>
          <a:lnRef idx="1">
            <a:schemeClr val="accent4"/>
          </a:lnRef>
          <a:fillRef idx="2">
            <a:schemeClr val="accent4"/>
          </a:fillRef>
          <a:effectRef idx="1">
            <a:schemeClr val="accent4"/>
          </a:effectRef>
          <a:fontRef idx="minor">
            <a:schemeClr val="dk1"/>
          </a:fontRef>
        </p:style>
        <p:txBody>
          <a:bodyPr>
            <a:normAutofit/>
          </a:bodyPr>
          <a:lstStyle/>
          <a:p>
            <a:pPr algn="ctr"/>
            <a:r>
              <a:rPr lang="en-US" sz="2800" dirty="0"/>
              <a:t>DO Review Team</a:t>
            </a:r>
          </a:p>
        </p:txBody>
      </p:sp>
      <p:sp>
        <p:nvSpPr>
          <p:cNvPr id="6" name="Content Placeholder 5">
            <a:extLst>
              <a:ext uri="{FF2B5EF4-FFF2-40B4-BE49-F238E27FC236}">
                <a16:creationId xmlns:a16="http://schemas.microsoft.com/office/drawing/2014/main" id="{F596C0FE-2A7A-4911-9DF9-8C65E86F3416}"/>
              </a:ext>
            </a:extLst>
          </p:cNvPr>
          <p:cNvSpPr>
            <a:spLocks noGrp="1"/>
          </p:cNvSpPr>
          <p:nvPr>
            <p:ph sz="quarter" idx="4"/>
          </p:nvPr>
        </p:nvSpPr>
        <p:spPr>
          <a:xfrm>
            <a:off x="6256425" y="3782924"/>
            <a:ext cx="5042712" cy="2061326"/>
          </a:xfrm>
        </p:spPr>
        <p:txBody>
          <a:bodyPr>
            <a:normAutofit fontScale="85000" lnSpcReduction="20000"/>
          </a:bodyPr>
          <a:lstStyle/>
          <a:p>
            <a:pPr marL="0" indent="0">
              <a:buNone/>
            </a:pPr>
            <a:r>
              <a:rPr lang="en-US" b="1" dirty="0"/>
              <a:t>Diane </a:t>
            </a:r>
            <a:r>
              <a:rPr lang="en-US" b="1" dirty="0" err="1"/>
              <a:t>Susbilla</a:t>
            </a:r>
            <a:r>
              <a:rPr lang="en-US" dirty="0"/>
              <a:t>, DOR Team Supervisor</a:t>
            </a:r>
          </a:p>
          <a:p>
            <a:r>
              <a:rPr lang="en-US" dirty="0"/>
              <a:t>Daniel Vilhauer </a:t>
            </a:r>
          </a:p>
          <a:p>
            <a:r>
              <a:rPr lang="en-US" dirty="0"/>
              <a:t>Walter Huey</a:t>
            </a:r>
          </a:p>
          <a:p>
            <a:r>
              <a:rPr lang="en-US" dirty="0"/>
              <a:t>Teri Markus</a:t>
            </a:r>
          </a:p>
          <a:p>
            <a:r>
              <a:rPr lang="en-US" dirty="0"/>
              <a:t>Nelson Abaya </a:t>
            </a:r>
            <a:r>
              <a:rPr lang="en-US" dirty="0">
                <a:solidFill>
                  <a:srgbClr val="0070C0"/>
                </a:solidFill>
              </a:rPr>
              <a:t>(new hire)</a:t>
            </a:r>
          </a:p>
        </p:txBody>
      </p:sp>
    </p:spTree>
    <p:extLst>
      <p:ext uri="{BB962C8B-B14F-4D97-AF65-F5344CB8AC3E}">
        <p14:creationId xmlns:p14="http://schemas.microsoft.com/office/powerpoint/2010/main" val="2762959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09938-BF6F-455F-BFA5-BE981AD4E999}"/>
              </a:ext>
            </a:extLst>
          </p:cNvPr>
          <p:cNvSpPr>
            <a:spLocks noGrp="1"/>
          </p:cNvSpPr>
          <p:nvPr>
            <p:ph type="title"/>
          </p:nvPr>
        </p:nvSpPr>
        <p:spPr/>
        <p:txBody>
          <a:bodyPr/>
          <a:lstStyle/>
          <a:p>
            <a:r>
              <a:rPr lang="en-US" dirty="0"/>
              <a:t>Oakland DO Staff list - continued</a:t>
            </a:r>
          </a:p>
        </p:txBody>
      </p:sp>
      <p:sp>
        <p:nvSpPr>
          <p:cNvPr id="3" name="Text Placeholder 2">
            <a:extLst>
              <a:ext uri="{FF2B5EF4-FFF2-40B4-BE49-F238E27FC236}">
                <a16:creationId xmlns:a16="http://schemas.microsoft.com/office/drawing/2014/main" id="{7D4DC172-A2D7-4AD8-AD6E-6F81A695612A}"/>
              </a:ext>
            </a:extLst>
          </p:cNvPr>
          <p:cNvSpPr>
            <a:spLocks noGrp="1"/>
          </p:cNvSpPr>
          <p:nvPr>
            <p:ph type="body" idx="1"/>
          </p:nvPr>
        </p:nvSpPr>
        <p:spPr>
          <a:xfrm>
            <a:off x="839786" y="1690689"/>
            <a:ext cx="7488667" cy="689096"/>
          </a:xfrm>
        </p:spPr>
        <p:style>
          <a:lnRef idx="1">
            <a:schemeClr val="accent4"/>
          </a:lnRef>
          <a:fillRef idx="2">
            <a:schemeClr val="accent4"/>
          </a:fillRef>
          <a:effectRef idx="1">
            <a:schemeClr val="accent4"/>
          </a:effectRef>
          <a:fontRef idx="minor">
            <a:schemeClr val="dk1"/>
          </a:fontRef>
        </p:style>
        <p:txBody>
          <a:bodyPr>
            <a:normAutofit/>
          </a:bodyPr>
          <a:lstStyle/>
          <a:p>
            <a:pPr algn="ctr"/>
            <a:r>
              <a:rPr lang="en-US" sz="2800" dirty="0"/>
              <a:t>Incarcerated Veterans Team (aka CDCR team)</a:t>
            </a:r>
          </a:p>
        </p:txBody>
      </p:sp>
      <p:sp>
        <p:nvSpPr>
          <p:cNvPr id="4" name="Content Placeholder 3">
            <a:extLst>
              <a:ext uri="{FF2B5EF4-FFF2-40B4-BE49-F238E27FC236}">
                <a16:creationId xmlns:a16="http://schemas.microsoft.com/office/drawing/2014/main" id="{826180AE-A157-4B96-86DE-2D34707B3A85}"/>
              </a:ext>
            </a:extLst>
          </p:cNvPr>
          <p:cNvSpPr>
            <a:spLocks noGrp="1"/>
          </p:cNvSpPr>
          <p:nvPr>
            <p:ph sz="half" idx="2"/>
          </p:nvPr>
        </p:nvSpPr>
        <p:spPr>
          <a:xfrm>
            <a:off x="1050324" y="2519192"/>
            <a:ext cx="7154562" cy="3471177"/>
          </a:xfrm>
        </p:spPr>
        <p:txBody>
          <a:bodyPr>
            <a:normAutofit/>
          </a:bodyPr>
          <a:lstStyle/>
          <a:p>
            <a:pPr marL="0" indent="0">
              <a:buNone/>
            </a:pPr>
            <a:r>
              <a:rPr lang="en-US" sz="2400" b="1" dirty="0"/>
              <a:t>Liz Hargrove-Washington, </a:t>
            </a:r>
            <a:r>
              <a:rPr lang="en-US" sz="2400" dirty="0"/>
              <a:t>CDCR Team Supervisor</a:t>
            </a:r>
          </a:p>
          <a:p>
            <a:r>
              <a:rPr lang="en-US" sz="2400" dirty="0"/>
              <a:t>Mary Donovan</a:t>
            </a:r>
          </a:p>
          <a:p>
            <a:r>
              <a:rPr lang="en-US" sz="2400" dirty="0"/>
              <a:t>Tera Ireland</a:t>
            </a:r>
          </a:p>
          <a:p>
            <a:r>
              <a:rPr lang="en-US" sz="2400" dirty="0"/>
              <a:t>Sofia Martin Del Campo </a:t>
            </a:r>
          </a:p>
          <a:p>
            <a:r>
              <a:rPr lang="en-US" sz="2400" dirty="0"/>
              <a:t>Daryl Neff</a:t>
            </a:r>
          </a:p>
        </p:txBody>
      </p:sp>
    </p:spTree>
    <p:extLst>
      <p:ext uri="{BB962C8B-B14F-4D97-AF65-F5344CB8AC3E}">
        <p14:creationId xmlns:p14="http://schemas.microsoft.com/office/powerpoint/2010/main" val="1924236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31C4F-0D35-4D5D-B599-F8F491AFDD35}"/>
              </a:ext>
            </a:extLst>
          </p:cNvPr>
          <p:cNvSpPr>
            <a:spLocks noGrp="1"/>
          </p:cNvSpPr>
          <p:nvPr>
            <p:ph type="title"/>
          </p:nvPr>
        </p:nvSpPr>
        <p:spPr>
          <a:xfrm>
            <a:off x="839788" y="370703"/>
            <a:ext cx="3932237" cy="1136822"/>
          </a:xfrm>
        </p:spPr>
        <p:txBody>
          <a:bodyPr/>
          <a:lstStyle/>
          <a:p>
            <a:r>
              <a:rPr lang="en-US" dirty="0">
                <a:latin typeface="+mn-lt"/>
              </a:rPr>
              <a:t>Oakland District Office General Information</a:t>
            </a:r>
          </a:p>
        </p:txBody>
      </p:sp>
      <p:sp>
        <p:nvSpPr>
          <p:cNvPr id="3" name="Content Placeholder 2">
            <a:extLst>
              <a:ext uri="{FF2B5EF4-FFF2-40B4-BE49-F238E27FC236}">
                <a16:creationId xmlns:a16="http://schemas.microsoft.com/office/drawing/2014/main" id="{9A6A7478-0A7E-4077-9EB3-46DA294DB472}"/>
              </a:ext>
            </a:extLst>
          </p:cNvPr>
          <p:cNvSpPr>
            <a:spLocks noGrp="1"/>
          </p:cNvSpPr>
          <p:nvPr>
            <p:ph idx="1"/>
          </p:nvPr>
        </p:nvSpPr>
        <p:spPr>
          <a:xfrm>
            <a:off x="5737224" y="642551"/>
            <a:ext cx="5870576" cy="5362833"/>
          </a:xfrm>
          <a:noFill/>
          <a:ln w="38100" cap="flat" cmpd="sng" algn="ctr">
            <a:solidFill>
              <a:schemeClr val="accent4"/>
            </a:solidFill>
            <a:prstDash val="lgDashDotDot"/>
            <a:round/>
            <a:headEnd type="none" w="med" len="med"/>
            <a:tailEnd type="none" w="med" len="med"/>
          </a:ln>
        </p:spPr>
        <p:style>
          <a:lnRef idx="0">
            <a:scrgbClr r="0" g="0" b="0"/>
          </a:lnRef>
          <a:fillRef idx="0">
            <a:scrgbClr r="0" g="0" b="0"/>
          </a:fillRef>
          <a:effectRef idx="0">
            <a:scrgbClr r="0" g="0" b="0"/>
          </a:effectRef>
          <a:fontRef idx="minor">
            <a:schemeClr val="dk1"/>
          </a:fontRef>
        </p:style>
        <p:txBody>
          <a:bodyPr>
            <a:normAutofit/>
          </a:bodyPr>
          <a:lstStyle/>
          <a:p>
            <a:pPr marL="0" indent="0" algn="ctr">
              <a:lnSpc>
                <a:spcPct val="100000"/>
              </a:lnSpc>
              <a:spcBef>
                <a:spcPts val="0"/>
              </a:spcBef>
              <a:buNone/>
            </a:pPr>
            <a:endParaRPr lang="en-US" sz="1000" dirty="0">
              <a:latin typeface="+mj-lt"/>
            </a:endParaRPr>
          </a:p>
          <a:p>
            <a:pPr marL="0" indent="0" algn="ctr">
              <a:lnSpc>
                <a:spcPct val="100000"/>
              </a:lnSpc>
              <a:spcBef>
                <a:spcPts val="600"/>
              </a:spcBef>
              <a:spcAft>
                <a:spcPts val="1200"/>
              </a:spcAft>
              <a:buNone/>
            </a:pPr>
            <a:r>
              <a:rPr lang="en-US" sz="3000" b="1" dirty="0">
                <a:latin typeface="+mj-lt"/>
              </a:rPr>
              <a:t>Oakland DO Point-of-Contact (POCs)</a:t>
            </a:r>
          </a:p>
          <a:p>
            <a:pPr marL="0" indent="0">
              <a:buNone/>
            </a:pPr>
            <a:r>
              <a:rPr lang="en-US" sz="2400" dirty="0"/>
              <a:t> </a:t>
            </a:r>
            <a:r>
              <a:rPr lang="en-US" sz="2400" b="1" dirty="0"/>
              <a:t>Appeals team</a:t>
            </a:r>
            <a:r>
              <a:rPr lang="en-US" sz="2400" dirty="0"/>
              <a:t>:</a:t>
            </a:r>
          </a:p>
          <a:p>
            <a:pPr>
              <a:buFont typeface="Wingdings" panose="05000000000000000000" pitchFamily="2" charset="2"/>
              <a:buChar char="ü"/>
            </a:pPr>
            <a:r>
              <a:rPr lang="en-US" sz="2200" dirty="0"/>
              <a:t> For decision review guidance, email Steven –</a:t>
            </a:r>
            <a:r>
              <a:rPr lang="en-US" sz="2200" dirty="0">
                <a:hlinkClick r:id="rId2"/>
              </a:rPr>
              <a:t>Steven.Smith@calvet.ca.gov</a:t>
            </a:r>
            <a:r>
              <a:rPr lang="en-US" sz="2200" dirty="0"/>
              <a:t> </a:t>
            </a:r>
          </a:p>
          <a:p>
            <a:pPr>
              <a:buFont typeface="Wingdings" panose="05000000000000000000" pitchFamily="2" charset="2"/>
              <a:buChar char="ü"/>
            </a:pPr>
            <a:r>
              <a:rPr lang="en-US" sz="2200" dirty="0"/>
              <a:t> For hearing schedule confirmations &amp; inquiries, email Cora – </a:t>
            </a:r>
            <a:r>
              <a:rPr lang="en-US" sz="2200" dirty="0">
                <a:hlinkClick r:id="rId3"/>
              </a:rPr>
              <a:t>Leonora.Sarmiento@calvet.ca.gov</a:t>
            </a:r>
            <a:endParaRPr lang="en-US" sz="2200" dirty="0"/>
          </a:p>
          <a:p>
            <a:pPr marL="0" indent="0">
              <a:buNone/>
            </a:pPr>
            <a:r>
              <a:rPr lang="en-US" sz="2400" dirty="0"/>
              <a:t> </a:t>
            </a:r>
            <a:r>
              <a:rPr lang="en-US" sz="2400" b="1" dirty="0"/>
              <a:t>DO Review team</a:t>
            </a:r>
            <a:r>
              <a:rPr lang="en-US" sz="2400" dirty="0"/>
              <a:t>:</a:t>
            </a:r>
          </a:p>
          <a:p>
            <a:pPr>
              <a:buFont typeface="Wingdings" panose="05000000000000000000" pitchFamily="2" charset="2"/>
              <a:buChar char="ü"/>
            </a:pPr>
            <a:r>
              <a:rPr lang="en-US" sz="2200" dirty="0">
                <a:hlinkClick r:id="rId4"/>
              </a:rPr>
              <a:t>Diane.Susbilla@calvet.ca.gov</a:t>
            </a:r>
            <a:r>
              <a:rPr lang="en-US" sz="2200" dirty="0"/>
              <a:t> </a:t>
            </a:r>
          </a:p>
          <a:p>
            <a:pPr>
              <a:buFont typeface="Wingdings" panose="05000000000000000000" pitchFamily="2" charset="2"/>
              <a:buChar char="ü"/>
            </a:pPr>
            <a:r>
              <a:rPr lang="en-US" sz="2200" dirty="0"/>
              <a:t>The DO Reviewer of your claim activity</a:t>
            </a:r>
          </a:p>
          <a:p>
            <a:pPr marL="0" indent="0">
              <a:buNone/>
            </a:pPr>
            <a:r>
              <a:rPr lang="en-US" sz="2400" dirty="0"/>
              <a:t> </a:t>
            </a:r>
            <a:r>
              <a:rPr lang="en-US" sz="2400" b="1" dirty="0"/>
              <a:t>CDCR team</a:t>
            </a:r>
            <a:r>
              <a:rPr lang="en-US" sz="2400" dirty="0"/>
              <a:t>:</a:t>
            </a:r>
          </a:p>
          <a:p>
            <a:pPr>
              <a:buFont typeface="Wingdings" panose="05000000000000000000" pitchFamily="2" charset="2"/>
              <a:buChar char="ü"/>
            </a:pPr>
            <a:r>
              <a:rPr lang="en-US" sz="2200" dirty="0"/>
              <a:t>  </a:t>
            </a:r>
            <a:r>
              <a:rPr lang="en-US" sz="2200" dirty="0">
                <a:hlinkClick r:id="rId5"/>
              </a:rPr>
              <a:t>Elizabeth.Hargove-Washington@calvet.ca.gov</a:t>
            </a:r>
            <a:endParaRPr lang="en-US" sz="2200" dirty="0"/>
          </a:p>
          <a:p>
            <a:pPr marL="0" indent="0">
              <a:buNone/>
            </a:pPr>
            <a:endParaRPr lang="en-US" sz="2400" dirty="0"/>
          </a:p>
        </p:txBody>
      </p:sp>
      <p:sp>
        <p:nvSpPr>
          <p:cNvPr id="4" name="Text Placeholder 3">
            <a:extLst>
              <a:ext uri="{FF2B5EF4-FFF2-40B4-BE49-F238E27FC236}">
                <a16:creationId xmlns:a16="http://schemas.microsoft.com/office/drawing/2014/main" id="{BACC56D9-905F-4335-A04D-7A5DBDA0E1BB}"/>
              </a:ext>
            </a:extLst>
          </p:cNvPr>
          <p:cNvSpPr>
            <a:spLocks noGrp="1"/>
          </p:cNvSpPr>
          <p:nvPr>
            <p:ph type="body" sz="half" idx="2"/>
          </p:nvPr>
        </p:nvSpPr>
        <p:spPr>
          <a:xfrm>
            <a:off x="839788" y="1594022"/>
            <a:ext cx="4897436" cy="4893275"/>
          </a:xfrm>
        </p:spPr>
        <p:txBody>
          <a:bodyPr>
            <a:normAutofit fontScale="85000" lnSpcReduction="20000"/>
          </a:bodyPr>
          <a:lstStyle/>
          <a:p>
            <a:pPr marL="285750" indent="-285750">
              <a:lnSpc>
                <a:spcPct val="120000"/>
              </a:lnSpc>
              <a:spcBef>
                <a:spcPts val="1200"/>
              </a:spcBef>
              <a:spcAft>
                <a:spcPts val="600"/>
              </a:spcAft>
              <a:buFont typeface="Arial" panose="020B0604020202020204" pitchFamily="34" charset="0"/>
              <a:buChar char="•"/>
            </a:pPr>
            <a:r>
              <a:rPr lang="en-US" sz="2400" b="1" dirty="0"/>
              <a:t>Oakland Office </a:t>
            </a:r>
            <a:r>
              <a:rPr lang="en-US" sz="2400" dirty="0"/>
              <a:t>(Main):  </a:t>
            </a:r>
          </a:p>
          <a:p>
            <a:pPr>
              <a:lnSpc>
                <a:spcPct val="120000"/>
              </a:lnSpc>
              <a:spcBef>
                <a:spcPts val="0"/>
              </a:spcBef>
            </a:pPr>
            <a:r>
              <a:rPr lang="en-US" sz="2400" dirty="0"/>
              <a:t>                1301 Clay St. Rm 1130N</a:t>
            </a:r>
          </a:p>
          <a:p>
            <a:pPr>
              <a:lnSpc>
                <a:spcPct val="120000"/>
              </a:lnSpc>
              <a:spcBef>
                <a:spcPts val="0"/>
              </a:spcBef>
            </a:pPr>
            <a:r>
              <a:rPr lang="en-US" sz="2400" dirty="0"/>
              <a:t>                Oakland, CA 94612</a:t>
            </a:r>
          </a:p>
          <a:p>
            <a:pPr>
              <a:lnSpc>
                <a:spcPct val="120000"/>
              </a:lnSpc>
              <a:spcBef>
                <a:spcPts val="0"/>
              </a:spcBef>
            </a:pPr>
            <a:r>
              <a:rPr lang="en-US" sz="2400" dirty="0"/>
              <a:t>	</a:t>
            </a:r>
            <a:r>
              <a:rPr lang="en-US" sz="2400" u="sng" dirty="0">
                <a:solidFill>
                  <a:srgbClr val="C00000"/>
                </a:solidFill>
              </a:rPr>
              <a:t>Open</a:t>
            </a:r>
            <a:r>
              <a:rPr lang="en-US" sz="2400" dirty="0"/>
              <a:t> Tue, Wed &amp; Thurs</a:t>
            </a:r>
          </a:p>
          <a:p>
            <a:pPr>
              <a:lnSpc>
                <a:spcPct val="120000"/>
              </a:lnSpc>
              <a:spcBef>
                <a:spcPts val="0"/>
              </a:spcBef>
            </a:pPr>
            <a:r>
              <a:rPr lang="en-US" sz="2400" dirty="0"/>
              <a:t>	9:00 AM to 3:00 PM</a:t>
            </a:r>
          </a:p>
          <a:p>
            <a:pPr>
              <a:lnSpc>
                <a:spcPct val="120000"/>
              </a:lnSpc>
              <a:spcBef>
                <a:spcPts val="0"/>
              </a:spcBef>
            </a:pPr>
            <a:r>
              <a:rPr lang="en-US" sz="2400" dirty="0"/>
              <a:t>	</a:t>
            </a:r>
            <a:r>
              <a:rPr lang="en-US" sz="2400" u="sng" dirty="0">
                <a:solidFill>
                  <a:srgbClr val="C00000"/>
                </a:solidFill>
              </a:rPr>
              <a:t>Phone</a:t>
            </a:r>
            <a:r>
              <a:rPr lang="en-US" sz="2400" dirty="0">
                <a:solidFill>
                  <a:srgbClr val="C00000"/>
                </a:solidFill>
              </a:rPr>
              <a:t> </a:t>
            </a:r>
            <a:r>
              <a:rPr lang="en-US" sz="2400" dirty="0"/>
              <a:t>510.286.0627</a:t>
            </a:r>
          </a:p>
          <a:p>
            <a:pPr>
              <a:lnSpc>
                <a:spcPct val="120000"/>
              </a:lnSpc>
              <a:spcBef>
                <a:spcPts val="0"/>
              </a:spcBef>
            </a:pPr>
            <a:r>
              <a:rPr lang="en-US" sz="2400" dirty="0"/>
              <a:t>	</a:t>
            </a:r>
            <a:r>
              <a:rPr lang="en-US" sz="2400" u="sng" dirty="0">
                <a:solidFill>
                  <a:srgbClr val="C00000"/>
                </a:solidFill>
              </a:rPr>
              <a:t>Fax</a:t>
            </a:r>
            <a:r>
              <a:rPr lang="en-US" sz="2400" dirty="0">
                <a:solidFill>
                  <a:srgbClr val="C00000"/>
                </a:solidFill>
              </a:rPr>
              <a:t> </a:t>
            </a:r>
            <a:r>
              <a:rPr lang="en-US" sz="2400" dirty="0"/>
              <a:t>510.286.0653</a:t>
            </a:r>
          </a:p>
          <a:p>
            <a:pPr marL="285750" indent="-285750">
              <a:lnSpc>
                <a:spcPct val="120000"/>
              </a:lnSpc>
              <a:spcBef>
                <a:spcPts val="1200"/>
              </a:spcBef>
              <a:spcAft>
                <a:spcPts val="600"/>
              </a:spcAft>
              <a:buFont typeface="Arial" panose="020B0604020202020204" pitchFamily="34" charset="0"/>
              <a:buChar char="•"/>
            </a:pPr>
            <a:r>
              <a:rPr lang="en-US" sz="2400" dirty="0"/>
              <a:t> </a:t>
            </a:r>
            <a:r>
              <a:rPr lang="en-US" sz="2400" b="1" dirty="0"/>
              <a:t>Rancho Office</a:t>
            </a:r>
            <a:r>
              <a:rPr lang="en-US" sz="2400" dirty="0"/>
              <a:t>:</a:t>
            </a:r>
          </a:p>
          <a:p>
            <a:pPr>
              <a:lnSpc>
                <a:spcPct val="120000"/>
              </a:lnSpc>
              <a:spcBef>
                <a:spcPts val="0"/>
              </a:spcBef>
            </a:pPr>
            <a:r>
              <a:rPr lang="en-US" sz="2400" dirty="0"/>
              <a:t>                3046 Prospect Drive</a:t>
            </a:r>
          </a:p>
          <a:p>
            <a:pPr>
              <a:lnSpc>
                <a:spcPct val="120000"/>
              </a:lnSpc>
              <a:spcBef>
                <a:spcPts val="0"/>
              </a:spcBef>
            </a:pPr>
            <a:r>
              <a:rPr lang="en-US" sz="2400" dirty="0"/>
              <a:t>                Rancho Cordova, CA</a:t>
            </a:r>
          </a:p>
          <a:p>
            <a:pPr>
              <a:lnSpc>
                <a:spcPct val="120000"/>
              </a:lnSpc>
              <a:spcBef>
                <a:spcPts val="0"/>
              </a:spcBef>
            </a:pPr>
            <a:r>
              <a:rPr lang="en-US" sz="2400" dirty="0"/>
              <a:t>	</a:t>
            </a:r>
            <a:r>
              <a:rPr lang="en-US" sz="2400" u="sng" dirty="0">
                <a:solidFill>
                  <a:srgbClr val="C00000"/>
                </a:solidFill>
              </a:rPr>
              <a:t>Only for hearings &amp; appointments</a:t>
            </a:r>
          </a:p>
          <a:p>
            <a:pPr>
              <a:lnSpc>
                <a:spcPct val="120000"/>
              </a:lnSpc>
              <a:spcBef>
                <a:spcPts val="0"/>
              </a:spcBef>
            </a:pPr>
            <a:r>
              <a:rPr lang="en-US" sz="2400" dirty="0"/>
              <a:t>	</a:t>
            </a:r>
            <a:r>
              <a:rPr lang="en-US" sz="2400" u="sng" dirty="0">
                <a:solidFill>
                  <a:srgbClr val="C00000"/>
                </a:solidFill>
              </a:rPr>
              <a:t>Phone</a:t>
            </a:r>
            <a:r>
              <a:rPr lang="en-US" sz="2400" dirty="0"/>
              <a:t> 916.364.6774</a:t>
            </a:r>
          </a:p>
          <a:p>
            <a:pPr marL="285750" indent="-285750">
              <a:lnSpc>
                <a:spcPct val="120000"/>
              </a:lnSpc>
              <a:spcBef>
                <a:spcPts val="1200"/>
              </a:spcBef>
              <a:spcAft>
                <a:spcPts val="600"/>
              </a:spcAft>
              <a:buFont typeface="Arial" panose="020B0604020202020204" pitchFamily="34" charset="0"/>
              <a:buChar char="•"/>
            </a:pPr>
            <a:r>
              <a:rPr lang="en-US" sz="2400" b="1" dirty="0"/>
              <a:t>Corporate inbox</a:t>
            </a:r>
            <a:r>
              <a:rPr lang="en-US" sz="2400" dirty="0"/>
              <a:t>: 	</a:t>
            </a:r>
            <a:r>
              <a:rPr lang="en-US" sz="2400" dirty="0">
                <a:hlinkClick r:id="rId6"/>
              </a:rPr>
              <a:t>Oakland.Oakland@calvet.ca.gov</a:t>
            </a:r>
            <a:endParaRPr lang="en-US" sz="2400" dirty="0"/>
          </a:p>
        </p:txBody>
      </p:sp>
    </p:spTree>
    <p:extLst>
      <p:ext uri="{BB962C8B-B14F-4D97-AF65-F5344CB8AC3E}">
        <p14:creationId xmlns:p14="http://schemas.microsoft.com/office/powerpoint/2010/main" val="147524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4F499-2C9E-484B-AFD4-BBA4F476AD83}"/>
              </a:ext>
            </a:extLst>
          </p:cNvPr>
          <p:cNvSpPr>
            <a:spLocks noGrp="1"/>
          </p:cNvSpPr>
          <p:nvPr>
            <p:ph type="title"/>
          </p:nvPr>
        </p:nvSpPr>
        <p:spPr>
          <a:xfrm>
            <a:off x="839788" y="365125"/>
            <a:ext cx="10515600" cy="1130859"/>
          </a:xfr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a:bodyPr>
          <a:lstStyle/>
          <a:p>
            <a:pPr algn="ctr"/>
            <a:r>
              <a:rPr lang="en-US" sz="6000" dirty="0">
                <a:latin typeface="+mn-lt"/>
              </a:rPr>
              <a:t>Los Angeles DO Staff list</a:t>
            </a:r>
          </a:p>
        </p:txBody>
      </p:sp>
      <p:sp>
        <p:nvSpPr>
          <p:cNvPr id="3" name="Text Placeholder 2">
            <a:extLst>
              <a:ext uri="{FF2B5EF4-FFF2-40B4-BE49-F238E27FC236}">
                <a16:creationId xmlns:a16="http://schemas.microsoft.com/office/drawing/2014/main" id="{45F541C2-5743-4614-B98F-4C3F91284A33}"/>
              </a:ext>
            </a:extLst>
          </p:cNvPr>
          <p:cNvSpPr>
            <a:spLocks noGrp="1"/>
          </p:cNvSpPr>
          <p:nvPr>
            <p:ph type="body" idx="1"/>
          </p:nvPr>
        </p:nvSpPr>
        <p:spPr>
          <a:xfrm>
            <a:off x="925513" y="2770051"/>
            <a:ext cx="4589022" cy="454833"/>
          </a:xfrm>
        </p:spPr>
        <p:style>
          <a:lnRef idx="1">
            <a:schemeClr val="accent4"/>
          </a:lnRef>
          <a:fillRef idx="2">
            <a:schemeClr val="accent4"/>
          </a:fillRef>
          <a:effectRef idx="1">
            <a:schemeClr val="accent4"/>
          </a:effectRef>
          <a:fontRef idx="minor">
            <a:schemeClr val="dk1"/>
          </a:fontRef>
        </p:style>
        <p:txBody>
          <a:bodyPr/>
          <a:lstStyle/>
          <a:p>
            <a:pPr algn="ctr"/>
            <a:r>
              <a:rPr lang="en-US" dirty="0"/>
              <a:t>Appeals Team</a:t>
            </a:r>
          </a:p>
        </p:txBody>
      </p:sp>
      <p:sp>
        <p:nvSpPr>
          <p:cNvPr id="4" name="Content Placeholder 3">
            <a:extLst>
              <a:ext uri="{FF2B5EF4-FFF2-40B4-BE49-F238E27FC236}">
                <a16:creationId xmlns:a16="http://schemas.microsoft.com/office/drawing/2014/main" id="{1181E279-7CBF-4115-BF29-6D09D796AE2A}"/>
              </a:ext>
            </a:extLst>
          </p:cNvPr>
          <p:cNvSpPr>
            <a:spLocks noGrp="1"/>
          </p:cNvSpPr>
          <p:nvPr>
            <p:ph sz="half" idx="2"/>
          </p:nvPr>
        </p:nvSpPr>
        <p:spPr>
          <a:xfrm>
            <a:off x="925514" y="3328360"/>
            <a:ext cx="4589022" cy="3063875"/>
          </a:xfrm>
        </p:spPr>
        <p:txBody>
          <a:bodyPr>
            <a:normAutofit/>
          </a:bodyPr>
          <a:lstStyle/>
          <a:p>
            <a:pPr marL="0" indent="0">
              <a:buNone/>
            </a:pPr>
            <a:r>
              <a:rPr lang="en-US" sz="2400" b="1" dirty="0"/>
              <a:t>Darlene Dunlap, </a:t>
            </a:r>
            <a:r>
              <a:rPr lang="en-US" sz="2400" dirty="0"/>
              <a:t>Appeals Manager</a:t>
            </a:r>
          </a:p>
          <a:p>
            <a:pPr marL="0" indent="0">
              <a:buNone/>
            </a:pPr>
            <a:r>
              <a:rPr lang="en-US" sz="2200" dirty="0"/>
              <a:t>Maria Alatorre</a:t>
            </a:r>
          </a:p>
          <a:p>
            <a:pPr marL="0" indent="0">
              <a:buNone/>
            </a:pPr>
            <a:r>
              <a:rPr lang="en-US" sz="2200" dirty="0"/>
              <a:t>Babes Navarra </a:t>
            </a:r>
          </a:p>
          <a:p>
            <a:pPr marL="0" indent="0">
              <a:buNone/>
            </a:pPr>
            <a:r>
              <a:rPr lang="en-US" sz="2200" dirty="0"/>
              <a:t>Delores McLemore</a:t>
            </a:r>
          </a:p>
          <a:p>
            <a:pPr marL="0" indent="0">
              <a:buNone/>
            </a:pPr>
            <a:r>
              <a:rPr lang="en-US" sz="2200" dirty="0" err="1"/>
              <a:t>Joberde</a:t>
            </a:r>
            <a:r>
              <a:rPr lang="en-US" sz="2200" dirty="0"/>
              <a:t> </a:t>
            </a:r>
            <a:r>
              <a:rPr lang="en-US" sz="2200" dirty="0" err="1"/>
              <a:t>Metellus</a:t>
            </a:r>
            <a:r>
              <a:rPr lang="en-US" sz="2200" dirty="0"/>
              <a:t> (Part-time)</a:t>
            </a:r>
          </a:p>
          <a:p>
            <a:pPr marL="0" indent="0">
              <a:buNone/>
            </a:pPr>
            <a:r>
              <a:rPr lang="en-US" sz="2200" dirty="0"/>
              <a:t>Isaac Escobar</a:t>
            </a:r>
          </a:p>
          <a:p>
            <a:pPr marL="0" indent="0">
              <a:buNone/>
            </a:pPr>
            <a:r>
              <a:rPr lang="en-US" sz="2200" dirty="0">
                <a:solidFill>
                  <a:srgbClr val="FF0000"/>
                </a:solidFill>
              </a:rPr>
              <a:t>Vacancy</a:t>
            </a:r>
          </a:p>
          <a:p>
            <a:pPr marL="0" indent="0">
              <a:buNone/>
            </a:pPr>
            <a:endParaRPr lang="en-US" sz="1800" dirty="0"/>
          </a:p>
        </p:txBody>
      </p:sp>
      <p:sp>
        <p:nvSpPr>
          <p:cNvPr id="5" name="Text Placeholder 4">
            <a:extLst>
              <a:ext uri="{FF2B5EF4-FFF2-40B4-BE49-F238E27FC236}">
                <a16:creationId xmlns:a16="http://schemas.microsoft.com/office/drawing/2014/main" id="{AE7BA8AB-FE6F-43B6-9DE8-600E760AF906}"/>
              </a:ext>
            </a:extLst>
          </p:cNvPr>
          <p:cNvSpPr>
            <a:spLocks noGrp="1"/>
          </p:cNvSpPr>
          <p:nvPr>
            <p:ph type="body" sz="quarter" idx="3"/>
          </p:nvPr>
        </p:nvSpPr>
        <p:spPr>
          <a:xfrm>
            <a:off x="5872208" y="2770051"/>
            <a:ext cx="5297484" cy="530370"/>
          </a:xfrm>
        </p:spPr>
        <p:style>
          <a:lnRef idx="1">
            <a:schemeClr val="accent4"/>
          </a:lnRef>
          <a:fillRef idx="2">
            <a:schemeClr val="accent4"/>
          </a:fillRef>
          <a:effectRef idx="1">
            <a:schemeClr val="accent4"/>
          </a:effectRef>
          <a:fontRef idx="minor">
            <a:schemeClr val="dk1"/>
          </a:fontRef>
        </p:style>
        <p:txBody>
          <a:bodyPr/>
          <a:lstStyle/>
          <a:p>
            <a:pPr algn="ctr"/>
            <a:r>
              <a:rPr lang="en-US" dirty="0"/>
              <a:t>DO Review Team</a:t>
            </a:r>
          </a:p>
        </p:txBody>
      </p:sp>
      <p:sp>
        <p:nvSpPr>
          <p:cNvPr id="6" name="Content Placeholder 5">
            <a:extLst>
              <a:ext uri="{FF2B5EF4-FFF2-40B4-BE49-F238E27FC236}">
                <a16:creationId xmlns:a16="http://schemas.microsoft.com/office/drawing/2014/main" id="{1025CB20-3267-48C6-992F-AE4EFCA474FB}"/>
              </a:ext>
            </a:extLst>
          </p:cNvPr>
          <p:cNvSpPr>
            <a:spLocks noGrp="1"/>
          </p:cNvSpPr>
          <p:nvPr>
            <p:ph sz="quarter" idx="4"/>
          </p:nvPr>
        </p:nvSpPr>
        <p:spPr>
          <a:xfrm>
            <a:off x="5872208" y="3384646"/>
            <a:ext cx="5297484" cy="1664665"/>
          </a:xfrm>
        </p:spPr>
        <p:txBody>
          <a:bodyPr>
            <a:noAutofit/>
          </a:bodyPr>
          <a:lstStyle/>
          <a:p>
            <a:pPr marL="0" indent="0">
              <a:lnSpc>
                <a:spcPct val="110000"/>
              </a:lnSpc>
              <a:spcBef>
                <a:spcPts val="600"/>
              </a:spcBef>
              <a:buNone/>
            </a:pPr>
            <a:r>
              <a:rPr lang="en-US" sz="2200" dirty="0" err="1"/>
              <a:t>Porcia</a:t>
            </a:r>
            <a:r>
              <a:rPr lang="en-US" sz="2200" dirty="0"/>
              <a:t> </a:t>
            </a:r>
            <a:r>
              <a:rPr lang="en-US" sz="2200" dirty="0" err="1"/>
              <a:t>Andrada</a:t>
            </a:r>
            <a:r>
              <a:rPr lang="en-US" sz="2200" dirty="0"/>
              <a:t>		Sandra </a:t>
            </a:r>
            <a:r>
              <a:rPr lang="en-US" sz="2200" dirty="0" err="1"/>
              <a:t>Matrecitos</a:t>
            </a:r>
            <a:r>
              <a:rPr lang="en-US" sz="2200" dirty="0"/>
              <a:t> </a:t>
            </a:r>
          </a:p>
          <a:p>
            <a:pPr marL="0" indent="0">
              <a:lnSpc>
                <a:spcPct val="110000"/>
              </a:lnSpc>
              <a:spcBef>
                <a:spcPts val="600"/>
              </a:spcBef>
              <a:buNone/>
            </a:pPr>
            <a:r>
              <a:rPr lang="en-US" sz="2200" dirty="0"/>
              <a:t>Esther Luna  		Isabella </a:t>
            </a:r>
            <a:r>
              <a:rPr lang="en-US" sz="2200" dirty="0" err="1"/>
              <a:t>Alejandrino</a:t>
            </a:r>
            <a:endParaRPr lang="en-US" sz="2200" dirty="0"/>
          </a:p>
          <a:p>
            <a:pPr marL="0" indent="0">
              <a:lnSpc>
                <a:spcPct val="110000"/>
              </a:lnSpc>
              <a:spcBef>
                <a:spcPts val="600"/>
              </a:spcBef>
              <a:buNone/>
            </a:pPr>
            <a:r>
              <a:rPr lang="en-US" sz="2200" dirty="0">
                <a:solidFill>
                  <a:srgbClr val="FF0000"/>
                </a:solidFill>
              </a:rPr>
              <a:t>Vacancy</a:t>
            </a:r>
          </a:p>
        </p:txBody>
      </p:sp>
      <p:sp>
        <p:nvSpPr>
          <p:cNvPr id="7" name="Text Placeholder 2">
            <a:extLst>
              <a:ext uri="{FF2B5EF4-FFF2-40B4-BE49-F238E27FC236}">
                <a16:creationId xmlns:a16="http://schemas.microsoft.com/office/drawing/2014/main" id="{5B7AC910-5D58-4E54-A6B7-72A0CE940898}"/>
              </a:ext>
            </a:extLst>
          </p:cNvPr>
          <p:cNvSpPr txBox="1">
            <a:spLocks/>
          </p:cNvSpPr>
          <p:nvPr/>
        </p:nvSpPr>
        <p:spPr>
          <a:xfrm>
            <a:off x="6469106" y="4960869"/>
            <a:ext cx="3416300" cy="442469"/>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t>CDCR Team</a:t>
            </a:r>
          </a:p>
        </p:txBody>
      </p:sp>
      <p:sp>
        <p:nvSpPr>
          <p:cNvPr id="8" name="Content Placeholder 3">
            <a:extLst>
              <a:ext uri="{FF2B5EF4-FFF2-40B4-BE49-F238E27FC236}">
                <a16:creationId xmlns:a16="http://schemas.microsoft.com/office/drawing/2014/main" id="{3A6A80C2-EFAA-45B6-898D-577D74FB7A05}"/>
              </a:ext>
            </a:extLst>
          </p:cNvPr>
          <p:cNvSpPr txBox="1">
            <a:spLocks/>
          </p:cNvSpPr>
          <p:nvPr/>
        </p:nvSpPr>
        <p:spPr>
          <a:xfrm>
            <a:off x="6473033" y="5545883"/>
            <a:ext cx="3412373" cy="8187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200" dirty="0"/>
              <a:t>Maura Meade </a:t>
            </a:r>
          </a:p>
          <a:p>
            <a:pPr marL="0" indent="0">
              <a:buFont typeface="Arial" panose="020B0604020202020204" pitchFamily="34" charset="0"/>
              <a:buNone/>
            </a:pPr>
            <a:r>
              <a:rPr lang="en-US" sz="2200" dirty="0"/>
              <a:t>Matthew Grimm</a:t>
            </a:r>
          </a:p>
        </p:txBody>
      </p:sp>
      <p:sp>
        <p:nvSpPr>
          <p:cNvPr id="10" name="Text Placeholder 2">
            <a:extLst>
              <a:ext uri="{FF2B5EF4-FFF2-40B4-BE49-F238E27FC236}">
                <a16:creationId xmlns:a16="http://schemas.microsoft.com/office/drawing/2014/main" id="{6A6B4391-FEF7-4B99-B1BD-1CB9D68216CA}"/>
              </a:ext>
            </a:extLst>
          </p:cNvPr>
          <p:cNvSpPr txBox="1">
            <a:spLocks/>
          </p:cNvSpPr>
          <p:nvPr/>
        </p:nvSpPr>
        <p:spPr>
          <a:xfrm>
            <a:off x="2592339" y="1675896"/>
            <a:ext cx="5792006" cy="983403"/>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t>Alberto M. Alpasan, Jr. – District Manager</a:t>
            </a:r>
          </a:p>
          <a:p>
            <a:r>
              <a:rPr lang="en-US" sz="2200" b="0" dirty="0"/>
              <a:t>Front Office – Heather </a:t>
            </a:r>
            <a:r>
              <a:rPr lang="en-US" sz="2200" b="0" dirty="0" err="1"/>
              <a:t>Maciel</a:t>
            </a:r>
            <a:endParaRPr lang="en-US" sz="2200" b="0" dirty="0">
              <a:solidFill>
                <a:srgbClr val="FF0000"/>
              </a:solidFill>
            </a:endParaRPr>
          </a:p>
        </p:txBody>
      </p:sp>
    </p:spTree>
    <p:extLst>
      <p:ext uri="{BB962C8B-B14F-4D97-AF65-F5344CB8AC3E}">
        <p14:creationId xmlns:p14="http://schemas.microsoft.com/office/powerpoint/2010/main" val="25559529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4F499-2C9E-484B-AFD4-BBA4F476AD83}"/>
              </a:ext>
            </a:extLst>
          </p:cNvPr>
          <p:cNvSpPr>
            <a:spLocks noGrp="1"/>
          </p:cNvSpPr>
          <p:nvPr>
            <p:ph type="title"/>
          </p:nvPr>
        </p:nvSpPr>
        <p:spPr/>
        <p:txBody>
          <a:bodyPr>
            <a:normAutofit/>
          </a:bodyPr>
          <a:lstStyle/>
          <a:p>
            <a:r>
              <a:rPr lang="en-US" sz="4200" dirty="0"/>
              <a:t>Los Angeles District Office General Information</a:t>
            </a:r>
          </a:p>
        </p:txBody>
      </p:sp>
      <p:sp>
        <p:nvSpPr>
          <p:cNvPr id="4" name="Content Placeholder 3">
            <a:extLst>
              <a:ext uri="{FF2B5EF4-FFF2-40B4-BE49-F238E27FC236}">
                <a16:creationId xmlns:a16="http://schemas.microsoft.com/office/drawing/2014/main" id="{1181E279-7CBF-4115-BF29-6D09D796AE2A}"/>
              </a:ext>
            </a:extLst>
          </p:cNvPr>
          <p:cNvSpPr>
            <a:spLocks noGrp="1"/>
          </p:cNvSpPr>
          <p:nvPr>
            <p:ph sz="half" idx="2"/>
          </p:nvPr>
        </p:nvSpPr>
        <p:spPr>
          <a:xfrm>
            <a:off x="836612" y="1888966"/>
            <a:ext cx="5157787" cy="3684588"/>
          </a:xfrm>
        </p:spPr>
        <p:txBody>
          <a:bodyPr/>
          <a:lstStyle/>
          <a:p>
            <a:pPr marL="0" indent="0">
              <a:buNone/>
            </a:pPr>
            <a:r>
              <a:rPr lang="en-US" dirty="0"/>
              <a:t>11000 Wilshire Blvd. Ste. 505</a:t>
            </a:r>
          </a:p>
          <a:p>
            <a:pPr marL="0" indent="0">
              <a:buNone/>
            </a:pPr>
            <a:r>
              <a:rPr lang="en-US" dirty="0"/>
              <a:t>Los Angeles </a:t>
            </a:r>
          </a:p>
          <a:p>
            <a:pPr marL="0" indent="0">
              <a:buNone/>
            </a:pPr>
            <a:r>
              <a:rPr lang="en-US" dirty="0"/>
              <a:t>(213) 620-2755</a:t>
            </a:r>
          </a:p>
          <a:p>
            <a:pPr marL="0" indent="0">
              <a:buNone/>
            </a:pPr>
            <a:r>
              <a:rPr lang="en-US" dirty="0"/>
              <a:t>Corporate mail:</a:t>
            </a:r>
          </a:p>
          <a:p>
            <a:pPr marL="0" indent="0">
              <a:buNone/>
            </a:pPr>
            <a:r>
              <a:rPr lang="en-US" dirty="0">
                <a:hlinkClick r:id="rId2"/>
              </a:rPr>
              <a:t>CDVALA@va.gov</a:t>
            </a:r>
            <a:r>
              <a:rPr lang="en-US" dirty="0"/>
              <a:t> (you can send PII as long as you encrypt) </a:t>
            </a:r>
          </a:p>
        </p:txBody>
      </p:sp>
      <p:sp>
        <p:nvSpPr>
          <p:cNvPr id="5" name="Text Placeholder 4">
            <a:extLst>
              <a:ext uri="{FF2B5EF4-FFF2-40B4-BE49-F238E27FC236}">
                <a16:creationId xmlns:a16="http://schemas.microsoft.com/office/drawing/2014/main" id="{AE7BA8AB-FE6F-43B6-9DE8-600E760AF906}"/>
              </a:ext>
            </a:extLst>
          </p:cNvPr>
          <p:cNvSpPr>
            <a:spLocks noGrp="1"/>
          </p:cNvSpPr>
          <p:nvPr>
            <p:ph type="body" sz="quarter" idx="3"/>
          </p:nvPr>
        </p:nvSpPr>
        <p:spPr>
          <a:xfrm>
            <a:off x="6172200" y="1700054"/>
            <a:ext cx="5183188" cy="823912"/>
          </a:xfrm>
        </p:spPr>
        <p:txBody>
          <a:bodyPr>
            <a:normAutofit/>
          </a:bodyPr>
          <a:lstStyle/>
          <a:p>
            <a:r>
              <a:rPr lang="en-US" sz="2800" dirty="0"/>
              <a:t>LA District Office POC </a:t>
            </a:r>
          </a:p>
        </p:txBody>
      </p:sp>
      <p:sp>
        <p:nvSpPr>
          <p:cNvPr id="6" name="Content Placeholder 5">
            <a:extLst>
              <a:ext uri="{FF2B5EF4-FFF2-40B4-BE49-F238E27FC236}">
                <a16:creationId xmlns:a16="http://schemas.microsoft.com/office/drawing/2014/main" id="{1025CB20-3267-48C6-992F-AE4EFCA474FB}"/>
              </a:ext>
            </a:extLst>
          </p:cNvPr>
          <p:cNvSpPr>
            <a:spLocks noGrp="1"/>
          </p:cNvSpPr>
          <p:nvPr>
            <p:ph sz="quarter" idx="4"/>
          </p:nvPr>
        </p:nvSpPr>
        <p:spPr>
          <a:xfrm>
            <a:off x="6172200" y="2682239"/>
            <a:ext cx="5183188" cy="3507423"/>
          </a:xfrm>
        </p:spPr>
        <p:txBody>
          <a:bodyPr/>
          <a:lstStyle/>
          <a:p>
            <a:pPr marL="0" indent="0">
              <a:buNone/>
            </a:pPr>
            <a:r>
              <a:rPr lang="en-US" dirty="0"/>
              <a:t>For issues relating to appeals(hearings or to discuss appeals issues):</a:t>
            </a:r>
          </a:p>
          <a:p>
            <a:pPr marL="0" indent="0">
              <a:buNone/>
            </a:pPr>
            <a:r>
              <a:rPr lang="en-US" dirty="0"/>
              <a:t>Darlene Dunlap</a:t>
            </a:r>
          </a:p>
          <a:p>
            <a:pPr marL="0" indent="0">
              <a:buNone/>
            </a:pPr>
            <a:r>
              <a:rPr lang="en-US" dirty="0">
                <a:hlinkClick r:id="rId3"/>
              </a:rPr>
              <a:t>Darlene.Dunlap@calvet.ca.gov</a:t>
            </a:r>
            <a:r>
              <a:rPr lang="en-US" dirty="0"/>
              <a:t> </a:t>
            </a:r>
          </a:p>
          <a:p>
            <a:pPr marL="0" indent="0">
              <a:buNone/>
            </a:pPr>
            <a:r>
              <a:rPr lang="en-US" dirty="0">
                <a:hlinkClick r:id="rId4"/>
              </a:rPr>
              <a:t>Darlene.Dunlap344@va.gov</a:t>
            </a:r>
            <a:r>
              <a:rPr lang="en-US" dirty="0"/>
              <a:t> </a:t>
            </a:r>
          </a:p>
        </p:txBody>
      </p:sp>
    </p:spTree>
    <p:extLst>
      <p:ext uri="{BB962C8B-B14F-4D97-AF65-F5344CB8AC3E}">
        <p14:creationId xmlns:p14="http://schemas.microsoft.com/office/powerpoint/2010/main" val="6270001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6AE9E-0315-4C75-944C-17A25BD2FCB2}"/>
              </a:ext>
            </a:extLst>
          </p:cNvPr>
          <p:cNvSpPr>
            <a:spLocks noGrp="1"/>
          </p:cNvSpPr>
          <p:nvPr>
            <p:ph type="title"/>
          </p:nvPr>
        </p:nvSpPr>
        <p:spPr>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a:bodyPr>
          <a:lstStyle/>
          <a:p>
            <a:pPr algn="ctr"/>
            <a:r>
              <a:rPr lang="en-US" sz="6000" dirty="0">
                <a:latin typeface="+mn-lt"/>
              </a:rPr>
              <a:t>San Diego DO Staff List</a:t>
            </a:r>
          </a:p>
        </p:txBody>
      </p:sp>
      <p:sp>
        <p:nvSpPr>
          <p:cNvPr id="3" name="Text Placeholder 2">
            <a:extLst>
              <a:ext uri="{FF2B5EF4-FFF2-40B4-BE49-F238E27FC236}">
                <a16:creationId xmlns:a16="http://schemas.microsoft.com/office/drawing/2014/main" id="{123ED4E2-42CD-41C9-98D6-0A14F8FEC598}"/>
              </a:ext>
            </a:extLst>
          </p:cNvPr>
          <p:cNvSpPr>
            <a:spLocks noGrp="1"/>
          </p:cNvSpPr>
          <p:nvPr>
            <p:ph type="body" idx="1"/>
          </p:nvPr>
        </p:nvSpPr>
        <p:spPr>
          <a:xfrm>
            <a:off x="944005" y="2850418"/>
            <a:ext cx="5256211" cy="578582"/>
          </a:xfrm>
        </p:spPr>
        <p:style>
          <a:lnRef idx="1">
            <a:schemeClr val="accent4"/>
          </a:lnRef>
          <a:fillRef idx="2">
            <a:schemeClr val="accent4"/>
          </a:fillRef>
          <a:effectRef idx="1">
            <a:schemeClr val="accent4"/>
          </a:effectRef>
          <a:fontRef idx="minor">
            <a:schemeClr val="dk1"/>
          </a:fontRef>
        </p:style>
        <p:txBody>
          <a:bodyPr>
            <a:normAutofit/>
          </a:bodyPr>
          <a:lstStyle/>
          <a:p>
            <a:r>
              <a:rPr lang="en-US" sz="2600" dirty="0"/>
              <a:t>Support-Appeals</a:t>
            </a:r>
            <a:r>
              <a:rPr lang="en-US" sz="2800" dirty="0"/>
              <a:t>	</a:t>
            </a:r>
          </a:p>
        </p:txBody>
      </p:sp>
      <p:sp>
        <p:nvSpPr>
          <p:cNvPr id="4" name="Content Placeholder 3">
            <a:extLst>
              <a:ext uri="{FF2B5EF4-FFF2-40B4-BE49-F238E27FC236}">
                <a16:creationId xmlns:a16="http://schemas.microsoft.com/office/drawing/2014/main" id="{BD940BF9-FE74-45E4-8EAF-73C6F55FEA05}"/>
              </a:ext>
            </a:extLst>
          </p:cNvPr>
          <p:cNvSpPr>
            <a:spLocks noGrp="1"/>
          </p:cNvSpPr>
          <p:nvPr>
            <p:ph sz="half" idx="2"/>
          </p:nvPr>
        </p:nvSpPr>
        <p:spPr>
          <a:xfrm>
            <a:off x="944004" y="3483221"/>
            <a:ext cx="5256212" cy="2858079"/>
          </a:xfrm>
        </p:spPr>
        <p:txBody>
          <a:bodyPr>
            <a:normAutofit lnSpcReduction="10000"/>
          </a:bodyPr>
          <a:lstStyle/>
          <a:p>
            <a:r>
              <a:rPr lang="en-US" sz="2400" b="1" dirty="0"/>
              <a:t>Tony Devore</a:t>
            </a:r>
            <a:r>
              <a:rPr lang="en-US" sz="2400" dirty="0"/>
              <a:t>, Claims Support Supervisor</a:t>
            </a:r>
          </a:p>
          <a:p>
            <a:r>
              <a:rPr lang="en-US" sz="2400" dirty="0"/>
              <a:t>Angel Bribiesca</a:t>
            </a:r>
          </a:p>
          <a:p>
            <a:r>
              <a:rPr lang="en-US" sz="2400" dirty="0"/>
              <a:t>Adam Clark</a:t>
            </a:r>
          </a:p>
          <a:p>
            <a:r>
              <a:rPr lang="en-US" sz="2400" dirty="0"/>
              <a:t>Judith (Judy) Roach</a:t>
            </a:r>
          </a:p>
          <a:p>
            <a:r>
              <a:rPr lang="en-US" sz="2400" dirty="0"/>
              <a:t>Arnold </a:t>
            </a:r>
            <a:r>
              <a:rPr lang="en-US" sz="2400" dirty="0" err="1"/>
              <a:t>Cantong</a:t>
            </a:r>
            <a:endParaRPr lang="en-US" sz="2400" dirty="0"/>
          </a:p>
          <a:p>
            <a:r>
              <a:rPr lang="en-US" sz="2400" dirty="0">
                <a:solidFill>
                  <a:srgbClr val="FF0000"/>
                </a:solidFill>
              </a:rPr>
              <a:t>Vacant position</a:t>
            </a:r>
          </a:p>
        </p:txBody>
      </p:sp>
      <p:sp>
        <p:nvSpPr>
          <p:cNvPr id="5" name="Text Placeholder 4">
            <a:extLst>
              <a:ext uri="{FF2B5EF4-FFF2-40B4-BE49-F238E27FC236}">
                <a16:creationId xmlns:a16="http://schemas.microsoft.com/office/drawing/2014/main" id="{5F2C4FAE-82ED-4719-9FD4-8CE2D36F919E}"/>
              </a:ext>
            </a:extLst>
          </p:cNvPr>
          <p:cNvSpPr>
            <a:spLocks noGrp="1"/>
          </p:cNvSpPr>
          <p:nvPr>
            <p:ph type="body" sz="quarter" idx="3"/>
          </p:nvPr>
        </p:nvSpPr>
        <p:spPr>
          <a:xfrm>
            <a:off x="6662823" y="3031167"/>
            <a:ext cx="4470616" cy="651562"/>
          </a:xfrm>
        </p:spPr>
        <p:style>
          <a:lnRef idx="1">
            <a:schemeClr val="accent4"/>
          </a:lnRef>
          <a:fillRef idx="2">
            <a:schemeClr val="accent4"/>
          </a:fillRef>
          <a:effectRef idx="1">
            <a:schemeClr val="accent4"/>
          </a:effectRef>
          <a:fontRef idx="minor">
            <a:schemeClr val="dk1"/>
          </a:fontRef>
        </p:style>
        <p:txBody>
          <a:bodyPr>
            <a:normAutofit/>
          </a:bodyPr>
          <a:lstStyle/>
          <a:p>
            <a:r>
              <a:rPr lang="en-US" sz="2600" dirty="0"/>
              <a:t>Support (no appeals or HLRs)</a:t>
            </a:r>
          </a:p>
        </p:txBody>
      </p:sp>
      <p:sp>
        <p:nvSpPr>
          <p:cNvPr id="6" name="Content Placeholder 5">
            <a:extLst>
              <a:ext uri="{FF2B5EF4-FFF2-40B4-BE49-F238E27FC236}">
                <a16:creationId xmlns:a16="http://schemas.microsoft.com/office/drawing/2014/main" id="{15955157-F5BA-48C3-90FC-A11429B7D9A3}"/>
              </a:ext>
            </a:extLst>
          </p:cNvPr>
          <p:cNvSpPr>
            <a:spLocks noGrp="1"/>
          </p:cNvSpPr>
          <p:nvPr>
            <p:ph sz="quarter" idx="4"/>
          </p:nvPr>
        </p:nvSpPr>
        <p:spPr>
          <a:xfrm>
            <a:off x="6662823" y="3808666"/>
            <a:ext cx="3898557" cy="1007270"/>
          </a:xfrm>
        </p:spPr>
        <p:txBody>
          <a:bodyPr>
            <a:normAutofit lnSpcReduction="10000"/>
          </a:bodyPr>
          <a:lstStyle/>
          <a:p>
            <a:r>
              <a:rPr lang="en-US" sz="2400" dirty="0"/>
              <a:t>Eugenia Agis</a:t>
            </a:r>
          </a:p>
          <a:p>
            <a:r>
              <a:rPr lang="en-US" sz="2400" dirty="0">
                <a:solidFill>
                  <a:srgbClr val="FF0000"/>
                </a:solidFill>
              </a:rPr>
              <a:t>Vacant position</a:t>
            </a:r>
          </a:p>
          <a:p>
            <a:endParaRPr lang="en-US" dirty="0"/>
          </a:p>
        </p:txBody>
      </p:sp>
      <p:sp>
        <p:nvSpPr>
          <p:cNvPr id="7" name="Text Placeholder 4">
            <a:extLst>
              <a:ext uri="{FF2B5EF4-FFF2-40B4-BE49-F238E27FC236}">
                <a16:creationId xmlns:a16="http://schemas.microsoft.com/office/drawing/2014/main" id="{7D4D0928-DEAD-4CCF-A564-69CABE8AF4E4}"/>
              </a:ext>
            </a:extLst>
          </p:cNvPr>
          <p:cNvSpPr txBox="1">
            <a:spLocks/>
          </p:cNvSpPr>
          <p:nvPr/>
        </p:nvSpPr>
        <p:spPr>
          <a:xfrm>
            <a:off x="6662823" y="4912261"/>
            <a:ext cx="3898557" cy="510102"/>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dk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dk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dk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9pPr>
          </a:lstStyle>
          <a:p>
            <a:r>
              <a:rPr lang="en-US" sz="2600" dirty="0"/>
              <a:t>CalVet-CDCR Liaison</a:t>
            </a:r>
          </a:p>
        </p:txBody>
      </p:sp>
      <p:sp>
        <p:nvSpPr>
          <p:cNvPr id="8" name="Content Placeholder 5">
            <a:extLst>
              <a:ext uri="{FF2B5EF4-FFF2-40B4-BE49-F238E27FC236}">
                <a16:creationId xmlns:a16="http://schemas.microsoft.com/office/drawing/2014/main" id="{037CB19F-DFC2-4FFB-835B-A6323A3CE4F8}"/>
              </a:ext>
            </a:extLst>
          </p:cNvPr>
          <p:cNvSpPr txBox="1">
            <a:spLocks/>
          </p:cNvSpPr>
          <p:nvPr/>
        </p:nvSpPr>
        <p:spPr>
          <a:xfrm>
            <a:off x="6662823" y="5539899"/>
            <a:ext cx="3287692" cy="5101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Roberto Avila</a:t>
            </a:r>
            <a:endParaRPr lang="en-US" dirty="0"/>
          </a:p>
        </p:txBody>
      </p:sp>
      <p:sp>
        <p:nvSpPr>
          <p:cNvPr id="9" name="Text Placeholder 2">
            <a:extLst>
              <a:ext uri="{FF2B5EF4-FFF2-40B4-BE49-F238E27FC236}">
                <a16:creationId xmlns:a16="http://schemas.microsoft.com/office/drawing/2014/main" id="{5FDCDFF4-C5EA-4F25-AA07-7A9311956AB7}"/>
              </a:ext>
            </a:extLst>
          </p:cNvPr>
          <p:cNvSpPr txBox="1">
            <a:spLocks/>
          </p:cNvSpPr>
          <p:nvPr/>
        </p:nvSpPr>
        <p:spPr>
          <a:xfrm>
            <a:off x="2519377" y="1620886"/>
            <a:ext cx="7361677" cy="1105509"/>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err="1"/>
              <a:t>Melaina</a:t>
            </a:r>
            <a:r>
              <a:rPr lang="en-US" dirty="0"/>
              <a:t> Anker-Youngberg – District Manager</a:t>
            </a:r>
          </a:p>
          <a:p>
            <a:r>
              <a:rPr lang="en-US" b="0" dirty="0"/>
              <a:t>Monica Flores, Office Technician</a:t>
            </a:r>
          </a:p>
        </p:txBody>
      </p:sp>
    </p:spTree>
    <p:extLst>
      <p:ext uri="{BB962C8B-B14F-4D97-AF65-F5344CB8AC3E}">
        <p14:creationId xmlns:p14="http://schemas.microsoft.com/office/powerpoint/2010/main" val="15097568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6AE9E-0315-4C75-944C-17A25BD2FCB2}"/>
              </a:ext>
            </a:extLst>
          </p:cNvPr>
          <p:cNvSpPr>
            <a:spLocks noGrp="1"/>
          </p:cNvSpPr>
          <p:nvPr>
            <p:ph type="title"/>
          </p:nvPr>
        </p:nvSpPr>
        <p:spPr/>
        <p:txBody>
          <a:bodyPr/>
          <a:lstStyle/>
          <a:p>
            <a:r>
              <a:rPr lang="en-US" dirty="0"/>
              <a:t>San Diego District Office General Information</a:t>
            </a:r>
          </a:p>
        </p:txBody>
      </p:sp>
      <p:sp>
        <p:nvSpPr>
          <p:cNvPr id="4" name="Content Placeholder 3">
            <a:extLst>
              <a:ext uri="{FF2B5EF4-FFF2-40B4-BE49-F238E27FC236}">
                <a16:creationId xmlns:a16="http://schemas.microsoft.com/office/drawing/2014/main" id="{BD940BF9-FE74-45E4-8EAF-73C6F55FEA05}"/>
              </a:ext>
            </a:extLst>
          </p:cNvPr>
          <p:cNvSpPr>
            <a:spLocks noGrp="1"/>
          </p:cNvSpPr>
          <p:nvPr>
            <p:ph sz="half" idx="2"/>
          </p:nvPr>
        </p:nvSpPr>
        <p:spPr>
          <a:xfrm>
            <a:off x="836612" y="1670126"/>
            <a:ext cx="5157787" cy="4742603"/>
          </a:xfrm>
        </p:spPr>
        <p:txBody>
          <a:bodyPr>
            <a:normAutofit/>
          </a:bodyPr>
          <a:lstStyle/>
          <a:p>
            <a:r>
              <a:rPr lang="en-US" i="1" dirty="0"/>
              <a:t>San Diego District Office</a:t>
            </a:r>
          </a:p>
          <a:p>
            <a:pPr marL="0" indent="0">
              <a:buNone/>
            </a:pPr>
            <a:r>
              <a:rPr lang="en-US" dirty="0"/>
              <a:t>    8810 Rio San Diego Dr. Rm 1162</a:t>
            </a:r>
          </a:p>
          <a:p>
            <a:pPr marL="0" indent="0">
              <a:buNone/>
            </a:pPr>
            <a:r>
              <a:rPr lang="en-US" dirty="0"/>
              <a:t>    San Diego, CA 92108</a:t>
            </a:r>
          </a:p>
          <a:p>
            <a:pPr marL="0" indent="0">
              <a:buNone/>
            </a:pPr>
            <a:r>
              <a:rPr lang="en-US" dirty="0"/>
              <a:t>    </a:t>
            </a:r>
            <a:r>
              <a:rPr lang="en-US" dirty="0">
                <a:solidFill>
                  <a:srgbClr val="0070C0"/>
                </a:solidFill>
              </a:rPr>
              <a:t>Open to the Public:</a:t>
            </a:r>
            <a:endParaRPr lang="en-US" sz="2000" dirty="0"/>
          </a:p>
          <a:p>
            <a:pPr marL="0" indent="0">
              <a:buNone/>
            </a:pPr>
            <a:r>
              <a:rPr lang="en-US" dirty="0"/>
              <a:t>    Tue., Wed., Thur. 8am-3:30pm</a:t>
            </a:r>
          </a:p>
          <a:p>
            <a:pPr marL="0" indent="0">
              <a:buNone/>
            </a:pPr>
            <a:r>
              <a:rPr lang="en-US" dirty="0"/>
              <a:t>    </a:t>
            </a:r>
            <a:r>
              <a:rPr lang="en-US" dirty="0">
                <a:solidFill>
                  <a:srgbClr val="0070C0"/>
                </a:solidFill>
              </a:rPr>
              <a:t>Public Line: </a:t>
            </a:r>
            <a:r>
              <a:rPr lang="en-US" dirty="0"/>
              <a:t>(619) 400-0070</a:t>
            </a:r>
          </a:p>
          <a:p>
            <a:pPr marL="0" indent="0">
              <a:buNone/>
            </a:pPr>
            <a:r>
              <a:rPr lang="en-US" dirty="0"/>
              <a:t>    </a:t>
            </a:r>
            <a:r>
              <a:rPr lang="en-US" dirty="0">
                <a:solidFill>
                  <a:srgbClr val="0070C0"/>
                </a:solidFill>
              </a:rPr>
              <a:t>Fax Line: </a:t>
            </a:r>
            <a:r>
              <a:rPr lang="en-US" dirty="0"/>
              <a:t>(619) 491-9201</a:t>
            </a:r>
          </a:p>
          <a:p>
            <a:r>
              <a:rPr lang="en-US" dirty="0"/>
              <a:t>San Diego Corporate Email:</a:t>
            </a:r>
          </a:p>
          <a:p>
            <a:pPr marL="0" indent="0">
              <a:buNone/>
            </a:pPr>
            <a:r>
              <a:rPr lang="en-US" dirty="0"/>
              <a:t>     </a:t>
            </a:r>
            <a:r>
              <a:rPr lang="en-US" dirty="0">
                <a:hlinkClick r:id="rId2"/>
              </a:rPr>
              <a:t>state.vbasdc@va.gov</a:t>
            </a:r>
            <a:r>
              <a:rPr lang="en-US" dirty="0"/>
              <a:t> </a:t>
            </a:r>
          </a:p>
        </p:txBody>
      </p:sp>
      <p:sp>
        <p:nvSpPr>
          <p:cNvPr id="5" name="Text Placeholder 4">
            <a:extLst>
              <a:ext uri="{FF2B5EF4-FFF2-40B4-BE49-F238E27FC236}">
                <a16:creationId xmlns:a16="http://schemas.microsoft.com/office/drawing/2014/main" id="{5F2C4FAE-82ED-4719-9FD4-8CE2D36F919E}"/>
              </a:ext>
            </a:extLst>
          </p:cNvPr>
          <p:cNvSpPr>
            <a:spLocks noGrp="1"/>
          </p:cNvSpPr>
          <p:nvPr>
            <p:ph type="body" sz="quarter" idx="3"/>
          </p:nvPr>
        </p:nvSpPr>
        <p:spPr>
          <a:xfrm>
            <a:off x="6172199" y="1681163"/>
            <a:ext cx="5360989" cy="823912"/>
          </a:xfrm>
        </p:spPr>
        <p:txBody>
          <a:bodyPr>
            <a:normAutofit lnSpcReduction="10000"/>
          </a:bodyPr>
          <a:lstStyle/>
          <a:p>
            <a:r>
              <a:rPr lang="en-US" sz="2800" b="0" i="1" dirty="0"/>
              <a:t>San Diego Office Point of Contacts (POC)</a:t>
            </a:r>
          </a:p>
        </p:txBody>
      </p:sp>
      <p:sp>
        <p:nvSpPr>
          <p:cNvPr id="6" name="Content Placeholder 5">
            <a:extLst>
              <a:ext uri="{FF2B5EF4-FFF2-40B4-BE49-F238E27FC236}">
                <a16:creationId xmlns:a16="http://schemas.microsoft.com/office/drawing/2014/main" id="{15955157-F5BA-48C3-90FC-A11429B7D9A3}"/>
              </a:ext>
            </a:extLst>
          </p:cNvPr>
          <p:cNvSpPr>
            <a:spLocks noGrp="1"/>
          </p:cNvSpPr>
          <p:nvPr>
            <p:ph sz="quarter" idx="4"/>
          </p:nvPr>
        </p:nvSpPr>
        <p:spPr>
          <a:xfrm>
            <a:off x="6172199" y="2505075"/>
            <a:ext cx="5270157" cy="3684588"/>
          </a:xfrm>
        </p:spPr>
        <p:txBody>
          <a:bodyPr>
            <a:normAutofit/>
          </a:bodyPr>
          <a:lstStyle/>
          <a:p>
            <a:pPr>
              <a:buFont typeface="Wingdings" panose="05000000000000000000" pitchFamily="2" charset="2"/>
              <a:buChar char="ü"/>
            </a:pPr>
            <a:r>
              <a:rPr lang="en-US" sz="2400" i="1" dirty="0"/>
              <a:t>Claim Guidance, AMA Decisions/Guidance, Board hearings &amp; Board Appeals, email Tony Devore </a:t>
            </a:r>
            <a:r>
              <a:rPr lang="en-US" sz="2400" i="1" dirty="0">
                <a:hlinkClick r:id="rId3"/>
              </a:rPr>
              <a:t>tony.devore@va.gov</a:t>
            </a:r>
            <a:r>
              <a:rPr lang="en-US" sz="2400" i="1" dirty="0"/>
              <a:t> </a:t>
            </a:r>
          </a:p>
          <a:p>
            <a:pPr>
              <a:buFont typeface="Wingdings" panose="05000000000000000000" pitchFamily="2" charset="2"/>
              <a:buChar char="ü"/>
            </a:pPr>
            <a:r>
              <a:rPr lang="en-US" sz="2400" i="1" dirty="0"/>
              <a:t>CDCR (Incarcerated Veterans), email Roberto Avila </a:t>
            </a:r>
            <a:r>
              <a:rPr lang="en-US" sz="2400" i="1" dirty="0">
                <a:hlinkClick r:id="rId4"/>
              </a:rPr>
              <a:t>Roberto.avila@calvet.ca.gov</a:t>
            </a:r>
            <a:r>
              <a:rPr lang="en-US" sz="2400" i="1" dirty="0"/>
              <a:t> </a:t>
            </a:r>
          </a:p>
          <a:p>
            <a:pPr marL="0" indent="0">
              <a:buNone/>
            </a:pPr>
            <a:endParaRPr lang="en-US" sz="2000" i="1" dirty="0"/>
          </a:p>
          <a:p>
            <a:pPr marL="0" indent="0">
              <a:buNone/>
            </a:pPr>
            <a:endParaRPr lang="en-US" sz="2000" i="1" dirty="0"/>
          </a:p>
        </p:txBody>
      </p:sp>
    </p:spTree>
    <p:extLst>
      <p:ext uri="{BB962C8B-B14F-4D97-AF65-F5344CB8AC3E}">
        <p14:creationId xmlns:p14="http://schemas.microsoft.com/office/powerpoint/2010/main" val="210424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681037"/>
            <a:ext cx="10515600" cy="1325563"/>
          </a:xfrm>
          <a:noFill/>
          <a:ln w="2857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a:lstStyle/>
          <a:p>
            <a:pPr algn="ctr"/>
            <a:r>
              <a:rPr lang="en-US" dirty="0">
                <a:solidFill>
                  <a:schemeClr val="tx1"/>
                </a:solidFill>
                <a:latin typeface="+mj-lt"/>
              </a:rPr>
              <a:t>District Office CDCR Liaison Program</a:t>
            </a:r>
          </a:p>
        </p:txBody>
      </p:sp>
      <p:sp>
        <p:nvSpPr>
          <p:cNvPr id="4" name="Slide Number Placeholder 3"/>
          <p:cNvSpPr>
            <a:spLocks noGrp="1"/>
          </p:cNvSpPr>
          <p:nvPr>
            <p:ph type="sldNum" sz="quarter" idx="4"/>
          </p:nvPr>
        </p:nvSpPr>
        <p:spPr/>
        <p:txBody>
          <a:bodyPr/>
          <a:lstStyle/>
          <a:p>
            <a:fld id="{97FF4E7B-DCA9-F44E-AACB-DE6F576A2003}" type="slidenum">
              <a:rPr lang="en-US" smtClean="0"/>
              <a:pPr/>
              <a:t>3</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229488643"/>
              </p:ext>
            </p:extLst>
          </p:nvPr>
        </p:nvGraphicFramePr>
        <p:xfrm>
          <a:off x="838198" y="2149739"/>
          <a:ext cx="10515600" cy="3181678"/>
        </p:xfrm>
        <a:graphic>
          <a:graphicData uri="http://schemas.openxmlformats.org/drawingml/2006/table">
            <a:tbl>
              <a:tblPr firstRow="1" bandRow="1">
                <a:tableStyleId>{22838BEF-8BB2-4498-84A7-C5851F593DF1}</a:tableStyleId>
              </a:tblPr>
              <a:tblGrid>
                <a:gridCol w="1827248">
                  <a:extLst>
                    <a:ext uri="{9D8B030D-6E8A-4147-A177-3AD203B41FA5}">
                      <a16:colId xmlns:a16="http://schemas.microsoft.com/office/drawing/2014/main" val="386215885"/>
                    </a:ext>
                  </a:extLst>
                </a:gridCol>
                <a:gridCol w="907460">
                  <a:extLst>
                    <a:ext uri="{9D8B030D-6E8A-4147-A177-3AD203B41FA5}">
                      <a16:colId xmlns:a16="http://schemas.microsoft.com/office/drawing/2014/main" val="1614208795"/>
                    </a:ext>
                  </a:extLst>
                </a:gridCol>
                <a:gridCol w="749997">
                  <a:extLst>
                    <a:ext uri="{9D8B030D-6E8A-4147-A177-3AD203B41FA5}">
                      <a16:colId xmlns:a16="http://schemas.microsoft.com/office/drawing/2014/main" val="2591656737"/>
                    </a:ext>
                  </a:extLst>
                </a:gridCol>
                <a:gridCol w="1317292">
                  <a:extLst>
                    <a:ext uri="{9D8B030D-6E8A-4147-A177-3AD203B41FA5}">
                      <a16:colId xmlns:a16="http://schemas.microsoft.com/office/drawing/2014/main" val="356797010"/>
                    </a:ext>
                  </a:extLst>
                </a:gridCol>
                <a:gridCol w="1256864">
                  <a:extLst>
                    <a:ext uri="{9D8B030D-6E8A-4147-A177-3AD203B41FA5}">
                      <a16:colId xmlns:a16="http://schemas.microsoft.com/office/drawing/2014/main" val="1689688759"/>
                    </a:ext>
                  </a:extLst>
                </a:gridCol>
                <a:gridCol w="1498571">
                  <a:extLst>
                    <a:ext uri="{9D8B030D-6E8A-4147-A177-3AD203B41FA5}">
                      <a16:colId xmlns:a16="http://schemas.microsoft.com/office/drawing/2014/main" val="576452739"/>
                    </a:ext>
                  </a:extLst>
                </a:gridCol>
                <a:gridCol w="1385649">
                  <a:extLst>
                    <a:ext uri="{9D8B030D-6E8A-4147-A177-3AD203B41FA5}">
                      <a16:colId xmlns:a16="http://schemas.microsoft.com/office/drawing/2014/main" val="3663613357"/>
                    </a:ext>
                  </a:extLst>
                </a:gridCol>
                <a:gridCol w="1572519">
                  <a:extLst>
                    <a:ext uri="{9D8B030D-6E8A-4147-A177-3AD203B41FA5}">
                      <a16:colId xmlns:a16="http://schemas.microsoft.com/office/drawing/2014/main" val="2502325790"/>
                    </a:ext>
                  </a:extLst>
                </a:gridCol>
              </a:tblGrid>
              <a:tr h="1001234">
                <a:tc>
                  <a:txBody>
                    <a:bodyPr/>
                    <a:lstStyle/>
                    <a:p>
                      <a:endParaRPr lang="en-US" sz="2000" dirty="0"/>
                    </a:p>
                  </a:txBody>
                  <a:tcPr/>
                </a:tc>
                <a:tc>
                  <a:txBody>
                    <a:bodyPr/>
                    <a:lstStyle/>
                    <a:p>
                      <a:pPr algn="ctr"/>
                      <a:r>
                        <a:rPr lang="en-US" sz="2000" dirty="0"/>
                        <a:t>Claims Filed</a:t>
                      </a:r>
                    </a:p>
                  </a:txBody>
                  <a:tcPr/>
                </a:tc>
                <a:tc>
                  <a:txBody>
                    <a:bodyPr/>
                    <a:lstStyle/>
                    <a:p>
                      <a:pPr algn="ctr"/>
                      <a:r>
                        <a:rPr lang="en-US" sz="2000" dirty="0"/>
                        <a:t>VAEs</a:t>
                      </a:r>
                      <a:r>
                        <a:rPr lang="en-US" sz="2000" baseline="0" dirty="0"/>
                        <a:t> held</a:t>
                      </a:r>
                      <a:endParaRPr lang="en-US" sz="2000" dirty="0"/>
                    </a:p>
                  </a:txBody>
                  <a:tcPr/>
                </a:tc>
                <a:tc>
                  <a:txBody>
                    <a:bodyPr/>
                    <a:lstStyle/>
                    <a:p>
                      <a:pPr algn="ctr"/>
                      <a:r>
                        <a:rPr lang="en-US" sz="2000" dirty="0"/>
                        <a:t>In-Person Interviews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Letters to</a:t>
                      </a:r>
                      <a:r>
                        <a:rPr lang="en-US" sz="2000" baseline="0" dirty="0"/>
                        <a:t> veterans</a:t>
                      </a:r>
                      <a:endParaRPr lang="en-US" sz="2000" dirty="0"/>
                    </a:p>
                  </a:txBody>
                  <a:tcPr/>
                </a:tc>
                <a:tc>
                  <a:txBody>
                    <a:bodyPr/>
                    <a:lstStyle/>
                    <a:p>
                      <a:pPr algn="ctr"/>
                      <a:r>
                        <a:rPr lang="en-US" sz="2000" dirty="0"/>
                        <a:t>Retro</a:t>
                      </a:r>
                    </a:p>
                  </a:txBody>
                  <a:tcPr/>
                </a:tc>
                <a:tc>
                  <a:txBody>
                    <a:bodyPr/>
                    <a:lstStyle/>
                    <a:p>
                      <a:pPr algn="ctr"/>
                      <a:r>
                        <a:rPr lang="en-US" sz="2000" dirty="0"/>
                        <a:t>Adjusted Monthly</a:t>
                      </a:r>
                      <a:r>
                        <a:rPr lang="en-US" sz="2000" baseline="0" dirty="0"/>
                        <a:t> </a:t>
                      </a:r>
                      <a:endParaRPr lang="en-US" sz="2000" dirty="0"/>
                    </a:p>
                  </a:txBody>
                  <a:tcPr/>
                </a:tc>
                <a:tc>
                  <a:txBody>
                    <a:bodyPr/>
                    <a:lstStyle/>
                    <a:p>
                      <a:pPr algn="ctr"/>
                      <a:r>
                        <a:rPr lang="en-US" sz="2000" dirty="0"/>
                        <a:t>Full</a:t>
                      </a:r>
                      <a:r>
                        <a:rPr lang="en-US" sz="2000" baseline="0" dirty="0"/>
                        <a:t> Monthly Entitlement</a:t>
                      </a:r>
                      <a:endParaRPr lang="en-US" sz="2000" dirty="0"/>
                    </a:p>
                  </a:txBody>
                  <a:tcPr/>
                </a:tc>
                <a:extLst>
                  <a:ext uri="{0D108BD9-81ED-4DB2-BD59-A6C34878D82A}">
                    <a16:rowId xmlns:a16="http://schemas.microsoft.com/office/drawing/2014/main" val="3659674067"/>
                  </a:ext>
                </a:extLst>
              </a:tr>
              <a:tr h="532496">
                <a:tc>
                  <a:txBody>
                    <a:bodyPr/>
                    <a:lstStyle/>
                    <a:p>
                      <a:pPr algn="r"/>
                      <a:r>
                        <a:rPr lang="en-US" sz="2200" b="0" dirty="0">
                          <a:solidFill>
                            <a:schemeClr val="tx1"/>
                          </a:solidFill>
                        </a:rPr>
                        <a:t>Jan-Mar 2024</a:t>
                      </a:r>
                    </a:p>
                  </a:txBody>
                  <a:tcPr/>
                </a:tc>
                <a:tc>
                  <a:txBody>
                    <a:bodyPr/>
                    <a:lstStyle/>
                    <a:p>
                      <a:pPr algn="r"/>
                      <a:r>
                        <a:rPr lang="en-US" sz="2200" b="0" dirty="0">
                          <a:solidFill>
                            <a:schemeClr val="tx1"/>
                          </a:solidFill>
                        </a:rPr>
                        <a:t>94</a:t>
                      </a:r>
                    </a:p>
                  </a:txBody>
                  <a:tcPr/>
                </a:tc>
                <a:tc>
                  <a:txBody>
                    <a:bodyPr/>
                    <a:lstStyle/>
                    <a:p>
                      <a:pPr algn="r"/>
                      <a:r>
                        <a:rPr lang="en-US" sz="2200" b="0" dirty="0">
                          <a:solidFill>
                            <a:schemeClr val="tx1"/>
                          </a:solidFill>
                        </a:rPr>
                        <a:t>140</a:t>
                      </a:r>
                    </a:p>
                  </a:txBody>
                  <a:tcPr/>
                </a:tc>
                <a:tc>
                  <a:txBody>
                    <a:bodyPr/>
                    <a:lstStyle/>
                    <a:p>
                      <a:pPr algn="r"/>
                      <a:r>
                        <a:rPr lang="en-US" sz="2200" b="0" dirty="0">
                          <a:solidFill>
                            <a:schemeClr val="tx1"/>
                          </a:solidFill>
                        </a:rPr>
                        <a:t>99</a:t>
                      </a:r>
                    </a:p>
                  </a:txBody>
                  <a:tcPr/>
                </a:tc>
                <a:tc>
                  <a:txBody>
                    <a:bodyPr/>
                    <a:lstStyle/>
                    <a:p>
                      <a:pPr algn="r"/>
                      <a:r>
                        <a:rPr lang="en-US" sz="2200" b="0" dirty="0">
                          <a:solidFill>
                            <a:schemeClr val="tx1"/>
                          </a:solidFill>
                        </a:rPr>
                        <a:t>185</a:t>
                      </a:r>
                    </a:p>
                  </a:txBody>
                  <a:tcPr/>
                </a:tc>
                <a:tc>
                  <a:txBody>
                    <a:bodyPr/>
                    <a:lstStyle/>
                    <a:p>
                      <a:pPr algn="r"/>
                      <a:r>
                        <a:rPr lang="en-US" sz="2200" b="0" dirty="0">
                          <a:solidFill>
                            <a:schemeClr val="tx1"/>
                          </a:solidFill>
                        </a:rPr>
                        <a:t>$ 71,306</a:t>
                      </a:r>
                    </a:p>
                  </a:txBody>
                  <a:tcPr/>
                </a:tc>
                <a:tc>
                  <a:txBody>
                    <a:bodyPr/>
                    <a:lstStyle/>
                    <a:p>
                      <a:pPr algn="r"/>
                      <a:r>
                        <a:rPr lang="en-US" sz="2200" b="0" dirty="0">
                          <a:solidFill>
                            <a:schemeClr val="tx1"/>
                          </a:solidFill>
                        </a:rPr>
                        <a:t>$ 13,132</a:t>
                      </a:r>
                    </a:p>
                  </a:txBody>
                  <a:tcPr/>
                </a:tc>
                <a:tc>
                  <a:txBody>
                    <a:bodyPr/>
                    <a:lstStyle/>
                    <a:p>
                      <a:pPr algn="r"/>
                      <a:r>
                        <a:rPr lang="en-US" sz="2200" b="0" dirty="0">
                          <a:solidFill>
                            <a:schemeClr val="tx1"/>
                          </a:solidFill>
                        </a:rPr>
                        <a:t>$ 33,888</a:t>
                      </a:r>
                    </a:p>
                  </a:txBody>
                  <a:tcPr/>
                </a:tc>
                <a:extLst>
                  <a:ext uri="{0D108BD9-81ED-4DB2-BD59-A6C34878D82A}">
                    <a16:rowId xmlns:a16="http://schemas.microsoft.com/office/drawing/2014/main" val="3446328313"/>
                  </a:ext>
                </a:extLst>
              </a:tr>
              <a:tr h="532496">
                <a:tc>
                  <a:txBody>
                    <a:bodyPr/>
                    <a:lstStyle/>
                    <a:p>
                      <a:pPr algn="r"/>
                      <a:r>
                        <a:rPr lang="en-US" sz="2200" b="0" dirty="0">
                          <a:solidFill>
                            <a:schemeClr val="tx1"/>
                          </a:solidFill>
                        </a:rPr>
                        <a:t>Apr-Jun 2024</a:t>
                      </a:r>
                    </a:p>
                  </a:txBody>
                  <a:tcPr/>
                </a:tc>
                <a:tc>
                  <a:txBody>
                    <a:bodyPr/>
                    <a:lstStyle/>
                    <a:p>
                      <a:pPr algn="r"/>
                      <a:r>
                        <a:rPr lang="en-US" sz="2200" b="0" dirty="0">
                          <a:solidFill>
                            <a:schemeClr val="tx1"/>
                          </a:solidFill>
                        </a:rPr>
                        <a:t>164</a:t>
                      </a:r>
                    </a:p>
                  </a:txBody>
                  <a:tcPr/>
                </a:tc>
                <a:tc>
                  <a:txBody>
                    <a:bodyPr/>
                    <a:lstStyle/>
                    <a:p>
                      <a:pPr algn="r"/>
                      <a:r>
                        <a:rPr lang="en-US" sz="2200" b="0" dirty="0">
                          <a:solidFill>
                            <a:schemeClr val="tx1"/>
                          </a:solidFill>
                        </a:rPr>
                        <a:t>83</a:t>
                      </a:r>
                    </a:p>
                  </a:txBody>
                  <a:tcPr/>
                </a:tc>
                <a:tc>
                  <a:txBody>
                    <a:bodyPr/>
                    <a:lstStyle/>
                    <a:p>
                      <a:pPr algn="r"/>
                      <a:r>
                        <a:rPr lang="en-US" sz="2200" b="0" dirty="0">
                          <a:solidFill>
                            <a:schemeClr val="tx1"/>
                          </a:solidFill>
                        </a:rPr>
                        <a:t>121</a:t>
                      </a:r>
                    </a:p>
                  </a:txBody>
                  <a:tcPr/>
                </a:tc>
                <a:tc>
                  <a:txBody>
                    <a:bodyPr/>
                    <a:lstStyle/>
                    <a:p>
                      <a:pPr algn="r"/>
                      <a:r>
                        <a:rPr lang="en-US" sz="2200" b="0" dirty="0">
                          <a:solidFill>
                            <a:schemeClr val="tx1"/>
                          </a:solidFill>
                        </a:rPr>
                        <a:t>205</a:t>
                      </a:r>
                    </a:p>
                  </a:txBody>
                  <a:tcPr/>
                </a:tc>
                <a:tc>
                  <a:txBody>
                    <a:bodyPr/>
                    <a:lstStyle/>
                    <a:p>
                      <a:pPr algn="r"/>
                      <a:r>
                        <a:rPr lang="en-US" sz="2200" b="0" dirty="0">
                          <a:solidFill>
                            <a:schemeClr val="tx1"/>
                          </a:solidFill>
                        </a:rPr>
                        <a:t>$ 83,276</a:t>
                      </a:r>
                    </a:p>
                  </a:txBody>
                  <a:tcPr/>
                </a:tc>
                <a:tc>
                  <a:txBody>
                    <a:bodyPr/>
                    <a:lstStyle/>
                    <a:p>
                      <a:pPr algn="r"/>
                      <a:r>
                        <a:rPr lang="en-US" sz="2200" b="0" dirty="0">
                          <a:solidFill>
                            <a:schemeClr val="tx1"/>
                          </a:solidFill>
                        </a:rPr>
                        <a:t>$ 14,618</a:t>
                      </a:r>
                    </a:p>
                  </a:txBody>
                  <a:tcPr/>
                </a:tc>
                <a:tc>
                  <a:txBody>
                    <a:bodyPr/>
                    <a:lstStyle/>
                    <a:p>
                      <a:pPr algn="r"/>
                      <a:r>
                        <a:rPr lang="en-US" sz="2200" b="0" dirty="0">
                          <a:solidFill>
                            <a:schemeClr val="tx1"/>
                          </a:solidFill>
                        </a:rPr>
                        <a:t>$ 37,415</a:t>
                      </a:r>
                    </a:p>
                  </a:txBody>
                  <a:tcPr/>
                </a:tc>
                <a:extLst>
                  <a:ext uri="{0D108BD9-81ED-4DB2-BD59-A6C34878D82A}">
                    <a16:rowId xmlns:a16="http://schemas.microsoft.com/office/drawing/2014/main" val="1112627144"/>
                  </a:ext>
                </a:extLst>
              </a:tr>
              <a:tr h="557726">
                <a:tc>
                  <a:txBody>
                    <a:bodyPr/>
                    <a:lstStyle/>
                    <a:p>
                      <a:pPr algn="ctr"/>
                      <a:r>
                        <a:rPr lang="en-US" sz="2200" b="0" dirty="0">
                          <a:solidFill>
                            <a:schemeClr val="tx1"/>
                          </a:solidFill>
                        </a:rPr>
                        <a:t>Jul-Aug</a:t>
                      </a:r>
                      <a:r>
                        <a:rPr lang="en-US" sz="2200" b="0" dirty="0">
                          <a:solidFill>
                            <a:schemeClr val="accent5">
                              <a:lumMod val="60000"/>
                              <a:lumOff val="40000"/>
                            </a:schemeClr>
                          </a:solidFill>
                        </a:rPr>
                        <a:t> </a:t>
                      </a:r>
                      <a:r>
                        <a:rPr lang="en-US" sz="2200" b="0" dirty="0">
                          <a:solidFill>
                            <a:schemeClr val="tx1"/>
                          </a:solidFill>
                        </a:rPr>
                        <a:t>2024</a:t>
                      </a:r>
                    </a:p>
                  </a:txBody>
                  <a:tcPr/>
                </a:tc>
                <a:tc>
                  <a:txBody>
                    <a:bodyPr/>
                    <a:lstStyle/>
                    <a:p>
                      <a:pPr algn="r"/>
                      <a:r>
                        <a:rPr lang="en-US" sz="2200" b="0" dirty="0">
                          <a:solidFill>
                            <a:schemeClr val="tx1"/>
                          </a:solidFill>
                        </a:rPr>
                        <a:t>83</a:t>
                      </a:r>
                    </a:p>
                  </a:txBody>
                  <a:tcPr/>
                </a:tc>
                <a:tc>
                  <a:txBody>
                    <a:bodyPr/>
                    <a:lstStyle/>
                    <a:p>
                      <a:pPr algn="r"/>
                      <a:r>
                        <a:rPr lang="en-US" sz="2200" b="0" dirty="0">
                          <a:solidFill>
                            <a:schemeClr val="tx1"/>
                          </a:solidFill>
                        </a:rPr>
                        <a:t>60</a:t>
                      </a:r>
                    </a:p>
                  </a:txBody>
                  <a:tcPr/>
                </a:tc>
                <a:tc>
                  <a:txBody>
                    <a:bodyPr/>
                    <a:lstStyle/>
                    <a:p>
                      <a:pPr algn="r"/>
                      <a:r>
                        <a:rPr lang="en-US" sz="2200" b="0" dirty="0">
                          <a:solidFill>
                            <a:schemeClr val="tx1"/>
                          </a:solidFill>
                        </a:rPr>
                        <a:t>72</a:t>
                      </a:r>
                    </a:p>
                  </a:txBody>
                  <a:tcPr/>
                </a:tc>
                <a:tc>
                  <a:txBody>
                    <a:bodyPr/>
                    <a:lstStyle/>
                    <a:p>
                      <a:pPr algn="r"/>
                      <a:r>
                        <a:rPr lang="en-US" sz="2200" b="0" dirty="0">
                          <a:solidFill>
                            <a:schemeClr val="tx1"/>
                          </a:solidFill>
                        </a:rPr>
                        <a:t>217</a:t>
                      </a:r>
                    </a:p>
                  </a:txBody>
                  <a:tcPr/>
                </a:tc>
                <a:tc>
                  <a:txBody>
                    <a:bodyPr/>
                    <a:lstStyle/>
                    <a:p>
                      <a:pPr algn="r"/>
                      <a:r>
                        <a:rPr lang="en-US" sz="2200" b="0" dirty="0">
                          <a:solidFill>
                            <a:schemeClr val="tx1"/>
                          </a:solidFill>
                        </a:rPr>
                        <a:t>$ 11,129</a:t>
                      </a:r>
                    </a:p>
                  </a:txBody>
                  <a:tcPr/>
                </a:tc>
                <a:tc>
                  <a:txBody>
                    <a:bodyPr/>
                    <a:lstStyle/>
                    <a:p>
                      <a:pPr algn="r"/>
                      <a:r>
                        <a:rPr lang="en-US" sz="2200" b="0" dirty="0">
                          <a:solidFill>
                            <a:schemeClr val="tx1"/>
                          </a:solidFill>
                        </a:rPr>
                        <a:t>$ 6,011</a:t>
                      </a:r>
                    </a:p>
                  </a:txBody>
                  <a:tcPr/>
                </a:tc>
                <a:tc>
                  <a:txBody>
                    <a:bodyPr/>
                    <a:lstStyle/>
                    <a:p>
                      <a:pPr algn="r"/>
                      <a:r>
                        <a:rPr lang="en-US" sz="2200" b="0" dirty="0">
                          <a:solidFill>
                            <a:schemeClr val="tx1"/>
                          </a:solidFill>
                        </a:rPr>
                        <a:t>$ 20,844</a:t>
                      </a:r>
                    </a:p>
                  </a:txBody>
                  <a:tcPr/>
                </a:tc>
                <a:extLst>
                  <a:ext uri="{0D108BD9-81ED-4DB2-BD59-A6C34878D82A}">
                    <a16:rowId xmlns:a16="http://schemas.microsoft.com/office/drawing/2014/main" val="8739664"/>
                  </a:ext>
                </a:extLst>
              </a:tr>
              <a:tr h="557726">
                <a:tc>
                  <a:txBody>
                    <a:bodyPr/>
                    <a:lstStyle/>
                    <a:p>
                      <a:pPr algn="ctr"/>
                      <a:r>
                        <a:rPr lang="en-US" sz="2200" b="1" dirty="0">
                          <a:solidFill>
                            <a:srgbClr val="002060"/>
                          </a:solidFill>
                        </a:rPr>
                        <a:t>8-MO Total</a:t>
                      </a:r>
                    </a:p>
                  </a:txBody>
                  <a:tcPr/>
                </a:tc>
                <a:tc>
                  <a:txBody>
                    <a:bodyPr/>
                    <a:lstStyle/>
                    <a:p>
                      <a:pPr algn="ctr"/>
                      <a:r>
                        <a:rPr lang="en-US" sz="2200" b="1" dirty="0">
                          <a:solidFill>
                            <a:srgbClr val="002060"/>
                          </a:solidFill>
                        </a:rPr>
                        <a:t>341</a:t>
                      </a:r>
                    </a:p>
                  </a:txBody>
                  <a:tcPr/>
                </a:tc>
                <a:tc>
                  <a:txBody>
                    <a:bodyPr/>
                    <a:lstStyle/>
                    <a:p>
                      <a:pPr algn="ctr"/>
                      <a:r>
                        <a:rPr lang="en-US" sz="2200" b="1" dirty="0">
                          <a:solidFill>
                            <a:srgbClr val="002060"/>
                          </a:solidFill>
                        </a:rPr>
                        <a:t>283</a:t>
                      </a:r>
                    </a:p>
                  </a:txBody>
                  <a:tcPr/>
                </a:tc>
                <a:tc>
                  <a:txBody>
                    <a:bodyPr/>
                    <a:lstStyle/>
                    <a:p>
                      <a:pPr algn="ctr"/>
                      <a:r>
                        <a:rPr lang="en-US" sz="2200" b="1" dirty="0">
                          <a:solidFill>
                            <a:srgbClr val="002060"/>
                          </a:solidFill>
                        </a:rPr>
                        <a:t>292</a:t>
                      </a:r>
                    </a:p>
                  </a:txBody>
                  <a:tcPr/>
                </a:tc>
                <a:tc>
                  <a:txBody>
                    <a:bodyPr/>
                    <a:lstStyle/>
                    <a:p>
                      <a:pPr algn="ctr"/>
                      <a:r>
                        <a:rPr lang="en-US" sz="2200" b="1" dirty="0">
                          <a:solidFill>
                            <a:srgbClr val="002060"/>
                          </a:solidFill>
                        </a:rPr>
                        <a:t>607</a:t>
                      </a:r>
                    </a:p>
                  </a:txBody>
                  <a:tcPr/>
                </a:tc>
                <a:tc>
                  <a:txBody>
                    <a:bodyPr/>
                    <a:lstStyle/>
                    <a:p>
                      <a:pPr algn="l"/>
                      <a:r>
                        <a:rPr lang="en-US" sz="2200" b="1" dirty="0">
                          <a:solidFill>
                            <a:srgbClr val="002060"/>
                          </a:solidFill>
                        </a:rPr>
                        <a:t>$ 165,711</a:t>
                      </a:r>
                    </a:p>
                  </a:txBody>
                  <a:tcPr/>
                </a:tc>
                <a:tc>
                  <a:txBody>
                    <a:bodyPr/>
                    <a:lstStyle/>
                    <a:p>
                      <a:pPr algn="l"/>
                      <a:r>
                        <a:rPr lang="en-US" sz="2200" b="1" dirty="0">
                          <a:solidFill>
                            <a:srgbClr val="002060"/>
                          </a:solidFill>
                        </a:rPr>
                        <a:t>$ 33,761</a:t>
                      </a:r>
                    </a:p>
                  </a:txBody>
                  <a:tcPr/>
                </a:tc>
                <a:tc>
                  <a:txBody>
                    <a:bodyPr/>
                    <a:lstStyle/>
                    <a:p>
                      <a:pPr algn="l"/>
                      <a:r>
                        <a:rPr lang="en-US" sz="2200" b="1" dirty="0">
                          <a:solidFill>
                            <a:srgbClr val="002060"/>
                          </a:solidFill>
                        </a:rPr>
                        <a:t>$ 92,147</a:t>
                      </a:r>
                    </a:p>
                  </a:txBody>
                  <a:tcPr/>
                </a:tc>
                <a:extLst>
                  <a:ext uri="{0D108BD9-81ED-4DB2-BD59-A6C34878D82A}">
                    <a16:rowId xmlns:a16="http://schemas.microsoft.com/office/drawing/2014/main" val="2678109053"/>
                  </a:ext>
                </a:extLst>
              </a:tr>
            </a:tbl>
          </a:graphicData>
        </a:graphic>
      </p:graphicFrame>
    </p:spTree>
    <p:extLst>
      <p:ext uri="{BB962C8B-B14F-4D97-AF65-F5344CB8AC3E}">
        <p14:creationId xmlns:p14="http://schemas.microsoft.com/office/powerpoint/2010/main" val="3606181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5867" y="709458"/>
            <a:ext cx="10557933" cy="1325563"/>
          </a:xfrm>
          <a:noFill/>
          <a:ln w="2857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a:lstStyle/>
          <a:p>
            <a:pPr algn="ctr"/>
            <a:r>
              <a:rPr lang="en-US" dirty="0">
                <a:solidFill>
                  <a:schemeClr val="tx1"/>
                </a:solidFill>
                <a:latin typeface="+mj-lt"/>
              </a:rPr>
              <a:t>District Office Reviewed Electronic Claims</a:t>
            </a:r>
          </a:p>
        </p:txBody>
      </p:sp>
      <p:sp>
        <p:nvSpPr>
          <p:cNvPr id="3" name="Content Placeholder 2"/>
          <p:cNvSpPr>
            <a:spLocks noGrp="1"/>
          </p:cNvSpPr>
          <p:nvPr>
            <p:ph idx="1"/>
          </p:nvPr>
        </p:nvSpPr>
        <p:spPr>
          <a:xfrm>
            <a:off x="795867" y="1949403"/>
            <a:ext cx="10515600" cy="4351338"/>
          </a:xfrm>
        </p:spPr>
        <p:txBody>
          <a:bodyPr/>
          <a:lstStyle/>
          <a:p>
            <a:pPr marL="0" indent="0">
              <a:buNone/>
            </a:pPr>
            <a:endParaRPr lang="en-US" dirty="0"/>
          </a:p>
          <a:p>
            <a:pPr marL="0" indent="0">
              <a:buNone/>
            </a:pPr>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4</a:t>
            </a:fld>
            <a:endParaRPr lang="en-US" dirty="0"/>
          </a:p>
        </p:txBody>
      </p:sp>
      <p:graphicFrame>
        <p:nvGraphicFramePr>
          <p:cNvPr id="6" name="Table 5">
            <a:extLst>
              <a:ext uri="{FF2B5EF4-FFF2-40B4-BE49-F238E27FC236}">
                <a16:creationId xmlns:a16="http://schemas.microsoft.com/office/drawing/2014/main" id="{F09550BF-37D6-421C-BDE6-55FE6D67C641}"/>
              </a:ext>
            </a:extLst>
          </p:cNvPr>
          <p:cNvGraphicFramePr>
            <a:graphicFrameLocks noGrp="1"/>
          </p:cNvGraphicFramePr>
          <p:nvPr>
            <p:extLst>
              <p:ext uri="{D42A27DB-BD31-4B8C-83A1-F6EECF244321}">
                <p14:modId xmlns:p14="http://schemas.microsoft.com/office/powerpoint/2010/main" val="1191692900"/>
              </p:ext>
            </p:extLst>
          </p:nvPr>
        </p:nvGraphicFramePr>
        <p:xfrm>
          <a:off x="1394178" y="2486302"/>
          <a:ext cx="9318978" cy="2975140"/>
        </p:xfrm>
        <a:graphic>
          <a:graphicData uri="http://schemas.openxmlformats.org/drawingml/2006/table">
            <a:tbl>
              <a:tblPr firstRow="1" bandRow="1">
                <a:tableStyleId>{22838BEF-8BB2-4498-84A7-C5851F593DF1}</a:tableStyleId>
              </a:tblPr>
              <a:tblGrid>
                <a:gridCol w="2219661">
                  <a:extLst>
                    <a:ext uri="{9D8B030D-6E8A-4147-A177-3AD203B41FA5}">
                      <a16:colId xmlns:a16="http://schemas.microsoft.com/office/drawing/2014/main" val="2640408921"/>
                    </a:ext>
                  </a:extLst>
                </a:gridCol>
                <a:gridCol w="2219661">
                  <a:extLst>
                    <a:ext uri="{9D8B030D-6E8A-4147-A177-3AD203B41FA5}">
                      <a16:colId xmlns:a16="http://schemas.microsoft.com/office/drawing/2014/main" val="1656408780"/>
                    </a:ext>
                  </a:extLst>
                </a:gridCol>
                <a:gridCol w="2608512">
                  <a:extLst>
                    <a:ext uri="{9D8B030D-6E8A-4147-A177-3AD203B41FA5}">
                      <a16:colId xmlns:a16="http://schemas.microsoft.com/office/drawing/2014/main" val="2130985483"/>
                    </a:ext>
                  </a:extLst>
                </a:gridCol>
                <a:gridCol w="2271144">
                  <a:extLst>
                    <a:ext uri="{9D8B030D-6E8A-4147-A177-3AD203B41FA5}">
                      <a16:colId xmlns:a16="http://schemas.microsoft.com/office/drawing/2014/main" val="3611677851"/>
                    </a:ext>
                  </a:extLst>
                </a:gridCol>
              </a:tblGrid>
              <a:tr h="595028">
                <a:tc>
                  <a:txBody>
                    <a:bodyPr/>
                    <a:lstStyle/>
                    <a:p>
                      <a:endParaRPr lang="en-US" sz="2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Oakland DO</a:t>
                      </a:r>
                    </a:p>
                  </a:txBody>
                  <a:tcPr/>
                </a:tc>
                <a:tc>
                  <a:txBody>
                    <a:bodyPr/>
                    <a:lstStyle/>
                    <a:p>
                      <a:pPr algn="ctr"/>
                      <a:r>
                        <a:rPr lang="en-US" sz="2400" dirty="0"/>
                        <a:t>Los Angeles DO</a:t>
                      </a:r>
                    </a:p>
                  </a:txBody>
                  <a:tcPr/>
                </a:tc>
                <a:tc>
                  <a:txBody>
                    <a:bodyPr/>
                    <a:lstStyle/>
                    <a:p>
                      <a:pPr algn="ctr"/>
                      <a:r>
                        <a:rPr lang="en-US" sz="2400" dirty="0"/>
                        <a:t>San Diego DO</a:t>
                      </a:r>
                    </a:p>
                  </a:txBody>
                  <a:tcPr/>
                </a:tc>
                <a:extLst>
                  <a:ext uri="{0D108BD9-81ED-4DB2-BD59-A6C34878D82A}">
                    <a16:rowId xmlns:a16="http://schemas.microsoft.com/office/drawing/2014/main" val="232920829"/>
                  </a:ext>
                </a:extLst>
              </a:tr>
              <a:tr h="595028">
                <a:tc>
                  <a:txBody>
                    <a:bodyPr/>
                    <a:lstStyle/>
                    <a:p>
                      <a:pPr algn="r"/>
                      <a:r>
                        <a:rPr lang="en-US" sz="2400" dirty="0">
                          <a:solidFill>
                            <a:schemeClr val="tx1"/>
                          </a:solidFill>
                        </a:rPr>
                        <a:t>Jan-Mar 2024</a:t>
                      </a:r>
                    </a:p>
                  </a:txBody>
                  <a:tcPr/>
                </a:tc>
                <a:tc>
                  <a:txBody>
                    <a:bodyPr/>
                    <a:lstStyle/>
                    <a:p>
                      <a:pPr algn="ctr"/>
                      <a:r>
                        <a:rPr lang="en-US" sz="2400" dirty="0">
                          <a:solidFill>
                            <a:schemeClr val="tx1"/>
                          </a:solidFill>
                        </a:rPr>
                        <a:t>4643</a:t>
                      </a:r>
                    </a:p>
                  </a:txBody>
                  <a:tcPr/>
                </a:tc>
                <a:tc>
                  <a:txBody>
                    <a:bodyPr/>
                    <a:lstStyle/>
                    <a:p>
                      <a:pPr algn="ctr"/>
                      <a:r>
                        <a:rPr lang="en-US" sz="2400" dirty="0">
                          <a:solidFill>
                            <a:schemeClr val="tx1"/>
                          </a:solidFill>
                        </a:rPr>
                        <a:t>5295</a:t>
                      </a:r>
                    </a:p>
                  </a:txBody>
                  <a:tcPr/>
                </a:tc>
                <a:tc>
                  <a:txBody>
                    <a:bodyPr/>
                    <a:lstStyle/>
                    <a:p>
                      <a:pPr algn="ctr"/>
                      <a:r>
                        <a:rPr lang="en-US" sz="2400" dirty="0">
                          <a:solidFill>
                            <a:schemeClr val="tx1"/>
                          </a:solidFill>
                        </a:rPr>
                        <a:t>1575</a:t>
                      </a:r>
                    </a:p>
                  </a:txBody>
                  <a:tcPr/>
                </a:tc>
                <a:extLst>
                  <a:ext uri="{0D108BD9-81ED-4DB2-BD59-A6C34878D82A}">
                    <a16:rowId xmlns:a16="http://schemas.microsoft.com/office/drawing/2014/main" val="911156601"/>
                  </a:ext>
                </a:extLst>
              </a:tr>
              <a:tr h="595028">
                <a:tc>
                  <a:txBody>
                    <a:bodyPr/>
                    <a:lstStyle/>
                    <a:p>
                      <a:pPr algn="r"/>
                      <a:r>
                        <a:rPr lang="en-US" sz="2400" dirty="0">
                          <a:solidFill>
                            <a:schemeClr val="tx1"/>
                          </a:solidFill>
                        </a:rPr>
                        <a:t>Apr-Jun 2024</a:t>
                      </a:r>
                    </a:p>
                  </a:txBody>
                  <a:tcPr/>
                </a:tc>
                <a:tc>
                  <a:txBody>
                    <a:bodyPr/>
                    <a:lstStyle/>
                    <a:p>
                      <a:pPr algn="ctr"/>
                      <a:r>
                        <a:rPr lang="en-US" sz="2400" dirty="0">
                          <a:solidFill>
                            <a:schemeClr val="tx1"/>
                          </a:solidFill>
                        </a:rPr>
                        <a:t>4803</a:t>
                      </a:r>
                    </a:p>
                  </a:txBody>
                  <a:tcPr/>
                </a:tc>
                <a:tc>
                  <a:txBody>
                    <a:bodyPr/>
                    <a:lstStyle/>
                    <a:p>
                      <a:pPr algn="ctr"/>
                      <a:r>
                        <a:rPr lang="en-US" sz="2400" dirty="0">
                          <a:solidFill>
                            <a:schemeClr val="tx1"/>
                          </a:solidFill>
                        </a:rPr>
                        <a:t>5773</a:t>
                      </a:r>
                    </a:p>
                  </a:txBody>
                  <a:tcPr/>
                </a:tc>
                <a:tc>
                  <a:txBody>
                    <a:bodyPr/>
                    <a:lstStyle/>
                    <a:p>
                      <a:pPr algn="ctr"/>
                      <a:r>
                        <a:rPr lang="en-US" sz="2400" dirty="0">
                          <a:solidFill>
                            <a:schemeClr val="tx1"/>
                          </a:solidFill>
                        </a:rPr>
                        <a:t>1934</a:t>
                      </a:r>
                    </a:p>
                  </a:txBody>
                  <a:tcPr/>
                </a:tc>
                <a:extLst>
                  <a:ext uri="{0D108BD9-81ED-4DB2-BD59-A6C34878D82A}">
                    <a16:rowId xmlns:a16="http://schemas.microsoft.com/office/drawing/2014/main" val="8669405"/>
                  </a:ext>
                </a:extLst>
              </a:tr>
              <a:tr h="595028">
                <a:tc>
                  <a:txBody>
                    <a:bodyPr/>
                    <a:lstStyle/>
                    <a:p>
                      <a:pPr algn="r"/>
                      <a:r>
                        <a:rPr lang="en-US" sz="2400" b="0" dirty="0">
                          <a:solidFill>
                            <a:schemeClr val="tx1"/>
                          </a:solidFill>
                        </a:rPr>
                        <a:t>Jul-Aug 2024</a:t>
                      </a:r>
                    </a:p>
                  </a:txBody>
                  <a:tcPr/>
                </a:tc>
                <a:tc>
                  <a:txBody>
                    <a:bodyPr/>
                    <a:lstStyle/>
                    <a:p>
                      <a:pPr algn="ctr"/>
                      <a:r>
                        <a:rPr lang="en-US" sz="2400" b="0" dirty="0">
                          <a:solidFill>
                            <a:schemeClr val="tx1"/>
                          </a:solidFill>
                        </a:rPr>
                        <a:t>3593</a:t>
                      </a:r>
                    </a:p>
                  </a:txBody>
                  <a:tcPr/>
                </a:tc>
                <a:tc>
                  <a:txBody>
                    <a:bodyPr/>
                    <a:lstStyle/>
                    <a:p>
                      <a:pPr algn="ctr"/>
                      <a:r>
                        <a:rPr lang="en-US" sz="2400" b="0" dirty="0">
                          <a:solidFill>
                            <a:schemeClr val="tx1"/>
                          </a:solidFill>
                        </a:rPr>
                        <a:t>3765</a:t>
                      </a:r>
                    </a:p>
                  </a:txBody>
                  <a:tcPr/>
                </a:tc>
                <a:tc>
                  <a:txBody>
                    <a:bodyPr/>
                    <a:lstStyle/>
                    <a:p>
                      <a:pPr algn="ctr"/>
                      <a:r>
                        <a:rPr lang="en-US" sz="2400" b="0" dirty="0">
                          <a:solidFill>
                            <a:schemeClr val="tx1"/>
                          </a:solidFill>
                        </a:rPr>
                        <a:t>1614</a:t>
                      </a:r>
                    </a:p>
                  </a:txBody>
                  <a:tcPr/>
                </a:tc>
                <a:extLst>
                  <a:ext uri="{0D108BD9-81ED-4DB2-BD59-A6C34878D82A}">
                    <a16:rowId xmlns:a16="http://schemas.microsoft.com/office/drawing/2014/main" val="2490294097"/>
                  </a:ext>
                </a:extLst>
              </a:tr>
              <a:tr h="595028">
                <a:tc>
                  <a:txBody>
                    <a:bodyPr/>
                    <a:lstStyle/>
                    <a:p>
                      <a:pPr algn="r"/>
                      <a:r>
                        <a:rPr lang="en-US" sz="2400" b="1" dirty="0">
                          <a:solidFill>
                            <a:srgbClr val="002060"/>
                          </a:solidFill>
                        </a:rPr>
                        <a:t>8-MO Total</a:t>
                      </a:r>
                    </a:p>
                  </a:txBody>
                  <a:tcPr/>
                </a:tc>
                <a:tc>
                  <a:txBody>
                    <a:bodyPr/>
                    <a:lstStyle/>
                    <a:p>
                      <a:pPr algn="ctr"/>
                      <a:r>
                        <a:rPr lang="en-US" sz="2400" b="1" dirty="0">
                          <a:solidFill>
                            <a:srgbClr val="002060"/>
                          </a:solidFill>
                        </a:rPr>
                        <a:t>13,039</a:t>
                      </a:r>
                    </a:p>
                  </a:txBody>
                  <a:tcPr/>
                </a:tc>
                <a:tc>
                  <a:txBody>
                    <a:bodyPr/>
                    <a:lstStyle/>
                    <a:p>
                      <a:pPr algn="ctr"/>
                      <a:r>
                        <a:rPr lang="en-US" sz="2400" b="1" dirty="0">
                          <a:solidFill>
                            <a:srgbClr val="002060"/>
                          </a:solidFill>
                        </a:rPr>
                        <a:t>14,833</a:t>
                      </a:r>
                    </a:p>
                  </a:txBody>
                  <a:tcPr/>
                </a:tc>
                <a:tc>
                  <a:txBody>
                    <a:bodyPr/>
                    <a:lstStyle/>
                    <a:p>
                      <a:pPr algn="ctr"/>
                      <a:r>
                        <a:rPr lang="en-US" sz="2400" b="1" dirty="0">
                          <a:solidFill>
                            <a:srgbClr val="002060"/>
                          </a:solidFill>
                        </a:rPr>
                        <a:t>5,123</a:t>
                      </a:r>
                    </a:p>
                  </a:txBody>
                  <a:tcPr/>
                </a:tc>
                <a:extLst>
                  <a:ext uri="{0D108BD9-81ED-4DB2-BD59-A6C34878D82A}">
                    <a16:rowId xmlns:a16="http://schemas.microsoft.com/office/drawing/2014/main" val="3680793184"/>
                  </a:ext>
                </a:extLst>
              </a:tr>
            </a:tbl>
          </a:graphicData>
        </a:graphic>
      </p:graphicFrame>
    </p:spTree>
    <p:extLst>
      <p:ext uri="{BB962C8B-B14F-4D97-AF65-F5344CB8AC3E}">
        <p14:creationId xmlns:p14="http://schemas.microsoft.com/office/powerpoint/2010/main" val="2344170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5867" y="709458"/>
            <a:ext cx="10557933" cy="1325563"/>
          </a:xfrm>
          <a:noFill/>
          <a:ln w="2857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a:lstStyle/>
          <a:p>
            <a:pPr algn="ctr"/>
            <a:r>
              <a:rPr lang="en-US" dirty="0">
                <a:solidFill>
                  <a:schemeClr val="tx1"/>
                </a:solidFill>
                <a:latin typeface="+mj-lt"/>
              </a:rPr>
              <a:t>D.O. Reviewed Electronic Claims</a:t>
            </a:r>
          </a:p>
        </p:txBody>
      </p:sp>
      <p:sp>
        <p:nvSpPr>
          <p:cNvPr id="4" name="Slide Number Placeholder 3"/>
          <p:cNvSpPr>
            <a:spLocks noGrp="1"/>
          </p:cNvSpPr>
          <p:nvPr>
            <p:ph type="sldNum" sz="quarter" idx="4"/>
          </p:nvPr>
        </p:nvSpPr>
        <p:spPr/>
        <p:txBody>
          <a:bodyPr/>
          <a:lstStyle/>
          <a:p>
            <a:fld id="{97FF4E7B-DCA9-F44E-AACB-DE6F576A2003}" type="slidenum">
              <a:rPr lang="en-US" smtClean="0"/>
              <a:pPr/>
              <a:t>5</a:t>
            </a:fld>
            <a:endParaRPr lang="en-US" dirty="0"/>
          </a:p>
        </p:txBody>
      </p:sp>
      <p:graphicFrame>
        <p:nvGraphicFramePr>
          <p:cNvPr id="7" name="Table 6">
            <a:extLst>
              <a:ext uri="{FF2B5EF4-FFF2-40B4-BE49-F238E27FC236}">
                <a16:creationId xmlns:a16="http://schemas.microsoft.com/office/drawing/2014/main" id="{0E8E3FE6-0219-42AA-9FF0-9A743F24BB0F}"/>
              </a:ext>
            </a:extLst>
          </p:cNvPr>
          <p:cNvGraphicFramePr>
            <a:graphicFrameLocks noGrp="1"/>
          </p:cNvGraphicFramePr>
          <p:nvPr>
            <p:extLst>
              <p:ext uri="{D42A27DB-BD31-4B8C-83A1-F6EECF244321}">
                <p14:modId xmlns:p14="http://schemas.microsoft.com/office/powerpoint/2010/main" val="2365329899"/>
              </p:ext>
            </p:extLst>
          </p:nvPr>
        </p:nvGraphicFramePr>
        <p:xfrm>
          <a:off x="1573620" y="2644766"/>
          <a:ext cx="8824195" cy="2341904"/>
        </p:xfrm>
        <a:graphic>
          <a:graphicData uri="http://schemas.openxmlformats.org/drawingml/2006/table">
            <a:tbl>
              <a:tblPr firstRow="1" bandRow="1">
                <a:tableStyleId>{EB344D84-9AFB-497E-A393-DC336BA19D2E}</a:tableStyleId>
              </a:tblPr>
              <a:tblGrid>
                <a:gridCol w="3331510">
                  <a:extLst>
                    <a:ext uri="{9D8B030D-6E8A-4147-A177-3AD203B41FA5}">
                      <a16:colId xmlns:a16="http://schemas.microsoft.com/office/drawing/2014/main" val="1480157091"/>
                    </a:ext>
                  </a:extLst>
                </a:gridCol>
                <a:gridCol w="1830895">
                  <a:extLst>
                    <a:ext uri="{9D8B030D-6E8A-4147-A177-3AD203B41FA5}">
                      <a16:colId xmlns:a16="http://schemas.microsoft.com/office/drawing/2014/main" val="2473381067"/>
                    </a:ext>
                  </a:extLst>
                </a:gridCol>
                <a:gridCol w="1830895">
                  <a:extLst>
                    <a:ext uri="{9D8B030D-6E8A-4147-A177-3AD203B41FA5}">
                      <a16:colId xmlns:a16="http://schemas.microsoft.com/office/drawing/2014/main" val="3085884323"/>
                    </a:ext>
                  </a:extLst>
                </a:gridCol>
                <a:gridCol w="1830895">
                  <a:extLst>
                    <a:ext uri="{9D8B030D-6E8A-4147-A177-3AD203B41FA5}">
                      <a16:colId xmlns:a16="http://schemas.microsoft.com/office/drawing/2014/main" val="1698243243"/>
                    </a:ext>
                  </a:extLst>
                </a:gridCol>
              </a:tblGrid>
              <a:tr h="7431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bg1"/>
                          </a:solidFill>
                        </a:rPr>
                        <a:t>Returned Claims %</a:t>
                      </a:r>
                    </a:p>
                  </a:txBody>
                  <a:tcPr/>
                </a:tc>
                <a:tc>
                  <a:txBody>
                    <a:bodyPr/>
                    <a:lstStyle/>
                    <a:p>
                      <a:pPr algn="ctr"/>
                      <a:r>
                        <a:rPr lang="en-US" sz="2000" dirty="0">
                          <a:solidFill>
                            <a:schemeClr val="accent5">
                              <a:lumMod val="20000"/>
                              <a:lumOff val="80000"/>
                            </a:schemeClr>
                          </a:solidFill>
                        </a:rPr>
                        <a:t>Oct-Dec 2023</a:t>
                      </a:r>
                    </a:p>
                  </a:txBody>
                  <a:tcPr/>
                </a:tc>
                <a:tc>
                  <a:txBody>
                    <a:bodyPr/>
                    <a:lstStyle/>
                    <a:p>
                      <a:pPr algn="ctr"/>
                      <a:r>
                        <a:rPr lang="en-US" sz="2000" dirty="0">
                          <a:solidFill>
                            <a:schemeClr val="bg1"/>
                          </a:solidFill>
                        </a:rPr>
                        <a:t>Jan-Mar 2024</a:t>
                      </a:r>
                    </a:p>
                  </a:txBody>
                  <a:tcPr/>
                </a:tc>
                <a:tc>
                  <a:txBody>
                    <a:bodyPr/>
                    <a:lstStyle/>
                    <a:p>
                      <a:pPr algn="ctr"/>
                      <a:r>
                        <a:rPr lang="en-US" sz="2000" dirty="0">
                          <a:solidFill>
                            <a:schemeClr val="accent4">
                              <a:lumMod val="20000"/>
                              <a:lumOff val="80000"/>
                            </a:schemeClr>
                          </a:solidFill>
                        </a:rPr>
                        <a:t>Apr-Jun 2024</a:t>
                      </a:r>
                    </a:p>
                  </a:txBody>
                  <a:tcPr/>
                </a:tc>
                <a:extLst>
                  <a:ext uri="{0D108BD9-81ED-4DB2-BD59-A6C34878D82A}">
                    <a16:rowId xmlns:a16="http://schemas.microsoft.com/office/drawing/2014/main" val="2664971426"/>
                  </a:ext>
                </a:extLst>
              </a:tr>
              <a:tr h="532924">
                <a:tc>
                  <a:txBody>
                    <a:bodyPr/>
                    <a:lstStyle/>
                    <a:p>
                      <a:pPr algn="ctr"/>
                      <a:r>
                        <a:rPr lang="en-US" sz="2000" dirty="0"/>
                        <a:t>Oakland District Office </a:t>
                      </a:r>
                    </a:p>
                  </a:txBody>
                  <a:tcPr/>
                </a:tc>
                <a:tc>
                  <a:txBody>
                    <a:bodyPr/>
                    <a:lstStyle/>
                    <a:p>
                      <a:pPr algn="ctr"/>
                      <a:r>
                        <a:rPr lang="en-US" sz="2400" dirty="0"/>
                        <a:t>17%</a:t>
                      </a:r>
                    </a:p>
                  </a:txBody>
                  <a:tcPr/>
                </a:tc>
                <a:tc>
                  <a:txBody>
                    <a:bodyPr/>
                    <a:lstStyle/>
                    <a:p>
                      <a:pPr algn="ctr"/>
                      <a:r>
                        <a:rPr lang="en-US" sz="2400" dirty="0"/>
                        <a:t>8%</a:t>
                      </a:r>
                    </a:p>
                  </a:txBody>
                  <a:tcPr/>
                </a:tc>
                <a:tc>
                  <a:txBody>
                    <a:bodyPr/>
                    <a:lstStyle/>
                    <a:p>
                      <a:pPr algn="ctr"/>
                      <a:r>
                        <a:rPr lang="en-US" sz="2400" dirty="0"/>
                        <a:t>7%</a:t>
                      </a:r>
                    </a:p>
                  </a:txBody>
                  <a:tcPr/>
                </a:tc>
                <a:extLst>
                  <a:ext uri="{0D108BD9-81ED-4DB2-BD59-A6C34878D82A}">
                    <a16:rowId xmlns:a16="http://schemas.microsoft.com/office/drawing/2014/main" val="4014872027"/>
                  </a:ext>
                </a:extLst>
              </a:tr>
              <a:tr h="532924">
                <a:tc>
                  <a:txBody>
                    <a:bodyPr/>
                    <a:lstStyle/>
                    <a:p>
                      <a:pPr algn="ctr"/>
                      <a:r>
                        <a:rPr lang="en-US" sz="2000" dirty="0"/>
                        <a:t>Los Angeles District Office</a:t>
                      </a:r>
                    </a:p>
                  </a:txBody>
                  <a:tcPr/>
                </a:tc>
                <a:tc>
                  <a:txBody>
                    <a:bodyPr/>
                    <a:lstStyle/>
                    <a:p>
                      <a:pPr algn="ctr"/>
                      <a:r>
                        <a:rPr lang="en-US" sz="2400" dirty="0"/>
                        <a:t>11%</a:t>
                      </a:r>
                    </a:p>
                  </a:txBody>
                  <a:tcPr/>
                </a:tc>
                <a:tc>
                  <a:txBody>
                    <a:bodyPr/>
                    <a:lstStyle/>
                    <a:p>
                      <a:pPr algn="ctr"/>
                      <a:r>
                        <a:rPr lang="en-US" sz="2400" dirty="0"/>
                        <a:t>10%</a:t>
                      </a:r>
                    </a:p>
                  </a:txBody>
                  <a:tcPr/>
                </a:tc>
                <a:tc>
                  <a:txBody>
                    <a:bodyPr/>
                    <a:lstStyle/>
                    <a:p>
                      <a:pPr algn="ctr"/>
                      <a:r>
                        <a:rPr lang="en-US" sz="2400" dirty="0"/>
                        <a:t>10%</a:t>
                      </a:r>
                    </a:p>
                  </a:txBody>
                  <a:tcPr/>
                </a:tc>
                <a:extLst>
                  <a:ext uri="{0D108BD9-81ED-4DB2-BD59-A6C34878D82A}">
                    <a16:rowId xmlns:a16="http://schemas.microsoft.com/office/drawing/2014/main" val="1140191637"/>
                  </a:ext>
                </a:extLst>
              </a:tr>
              <a:tr h="532924">
                <a:tc>
                  <a:txBody>
                    <a:bodyPr/>
                    <a:lstStyle/>
                    <a:p>
                      <a:pPr algn="ctr"/>
                      <a:r>
                        <a:rPr lang="en-US" sz="2000" dirty="0"/>
                        <a:t>San Diego District Office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12%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13%</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7%</a:t>
                      </a:r>
                    </a:p>
                  </a:txBody>
                  <a:tcPr/>
                </a:tc>
                <a:extLst>
                  <a:ext uri="{0D108BD9-81ED-4DB2-BD59-A6C34878D82A}">
                    <a16:rowId xmlns:a16="http://schemas.microsoft.com/office/drawing/2014/main" val="2579482882"/>
                  </a:ext>
                </a:extLst>
              </a:tr>
            </a:tbl>
          </a:graphicData>
        </a:graphic>
      </p:graphicFrame>
    </p:spTree>
    <p:extLst>
      <p:ext uri="{BB962C8B-B14F-4D97-AF65-F5344CB8AC3E}">
        <p14:creationId xmlns:p14="http://schemas.microsoft.com/office/powerpoint/2010/main" val="280949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97FF4E7B-DCA9-F44E-AACB-DE6F576A2003}" type="slidenum">
              <a:rPr lang="en-US" smtClean="0"/>
              <a:pPr/>
              <a:t>6</a:t>
            </a:fld>
            <a:endParaRPr lang="en-US" dirty="0"/>
          </a:p>
        </p:txBody>
      </p:sp>
      <p:sp>
        <p:nvSpPr>
          <p:cNvPr id="5" name="Title 1"/>
          <p:cNvSpPr txBox="1">
            <a:spLocks/>
          </p:cNvSpPr>
          <p:nvPr/>
        </p:nvSpPr>
        <p:spPr>
          <a:xfrm>
            <a:off x="1286932" y="586260"/>
            <a:ext cx="10066867" cy="953928"/>
          </a:xfrm>
          <a:prstGeom prst="rect">
            <a:avLst/>
          </a:prstGeom>
          <a:noFill/>
          <a:ln w="2857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accent4"/>
                </a:solidFill>
                <a:latin typeface="+mn-lt"/>
                <a:ea typeface="+mn-ea"/>
                <a:cs typeface="+mn-cs"/>
              </a:defRPr>
            </a:lvl1pPr>
            <a:lvl2pPr>
              <a:defRPr>
                <a:solidFill>
                  <a:schemeClr val="accent4"/>
                </a:solidFill>
                <a:latin typeface="+mn-lt"/>
                <a:ea typeface="+mn-ea"/>
                <a:cs typeface="+mn-cs"/>
              </a:defRPr>
            </a:lvl2pPr>
            <a:lvl3pPr>
              <a:defRPr>
                <a:solidFill>
                  <a:schemeClr val="accent4"/>
                </a:solidFill>
                <a:latin typeface="+mn-lt"/>
                <a:ea typeface="+mn-ea"/>
                <a:cs typeface="+mn-cs"/>
              </a:defRPr>
            </a:lvl3pPr>
            <a:lvl4pPr>
              <a:defRPr>
                <a:solidFill>
                  <a:schemeClr val="accent4"/>
                </a:solidFill>
                <a:latin typeface="+mn-lt"/>
                <a:ea typeface="+mn-ea"/>
                <a:cs typeface="+mn-cs"/>
              </a:defRPr>
            </a:lvl4pPr>
            <a:lvl5pPr>
              <a:defRPr>
                <a:solidFill>
                  <a:schemeClr val="accent4"/>
                </a:solidFill>
                <a:latin typeface="+mn-lt"/>
                <a:ea typeface="+mn-ea"/>
                <a:cs typeface="+mn-cs"/>
              </a:defRPr>
            </a:lvl5pPr>
            <a:lvl6pPr>
              <a:defRPr>
                <a:solidFill>
                  <a:schemeClr val="accent4"/>
                </a:solidFill>
                <a:latin typeface="+mn-lt"/>
                <a:ea typeface="+mn-ea"/>
                <a:cs typeface="+mn-cs"/>
              </a:defRPr>
            </a:lvl6pPr>
            <a:lvl7pPr>
              <a:defRPr>
                <a:solidFill>
                  <a:schemeClr val="accent4"/>
                </a:solidFill>
                <a:latin typeface="+mn-lt"/>
                <a:ea typeface="+mn-ea"/>
                <a:cs typeface="+mn-cs"/>
              </a:defRPr>
            </a:lvl7pPr>
            <a:lvl8pPr>
              <a:defRPr>
                <a:solidFill>
                  <a:schemeClr val="accent4"/>
                </a:solidFill>
                <a:latin typeface="+mn-lt"/>
                <a:ea typeface="+mn-ea"/>
                <a:cs typeface="+mn-cs"/>
              </a:defRPr>
            </a:lvl8pPr>
            <a:lvl9pPr>
              <a:defRPr>
                <a:solidFill>
                  <a:schemeClr val="accent4"/>
                </a:solidFill>
                <a:latin typeface="+mn-lt"/>
                <a:ea typeface="+mn-ea"/>
                <a:cs typeface="+mn-cs"/>
              </a:defRPr>
            </a:lvl9pPr>
          </a:lstStyle>
          <a:p>
            <a:pPr algn="ctr"/>
            <a:r>
              <a:rPr lang="en-US" sz="4400" dirty="0">
                <a:solidFill>
                  <a:schemeClr val="tx1"/>
                </a:solidFill>
                <a:latin typeface="+mj-lt"/>
              </a:rPr>
              <a:t>BVA Hearings (Held and Scheduled) </a:t>
            </a:r>
          </a:p>
        </p:txBody>
      </p:sp>
      <p:graphicFrame>
        <p:nvGraphicFramePr>
          <p:cNvPr id="2" name="Table 5">
            <a:extLst>
              <a:ext uri="{FF2B5EF4-FFF2-40B4-BE49-F238E27FC236}">
                <a16:creationId xmlns:a16="http://schemas.microsoft.com/office/drawing/2014/main" id="{A68400A9-7012-48C8-ADC3-48E3C8BF9B67}"/>
              </a:ext>
            </a:extLst>
          </p:cNvPr>
          <p:cNvGraphicFramePr>
            <a:graphicFrameLocks noGrp="1"/>
          </p:cNvGraphicFramePr>
          <p:nvPr>
            <p:extLst>
              <p:ext uri="{D42A27DB-BD31-4B8C-83A1-F6EECF244321}">
                <p14:modId xmlns:p14="http://schemas.microsoft.com/office/powerpoint/2010/main" val="2874370864"/>
              </p:ext>
            </p:extLst>
          </p:nvPr>
        </p:nvGraphicFramePr>
        <p:xfrm>
          <a:off x="1491175" y="1752706"/>
          <a:ext cx="9594167" cy="3058794"/>
        </p:xfrm>
        <a:graphic>
          <a:graphicData uri="http://schemas.openxmlformats.org/drawingml/2006/table">
            <a:tbl>
              <a:tblPr firstRow="1" bandRow="1">
                <a:tableStyleId>{5C22544A-7EE6-4342-B048-85BDC9FD1C3A}</a:tableStyleId>
              </a:tblPr>
              <a:tblGrid>
                <a:gridCol w="2616591">
                  <a:extLst>
                    <a:ext uri="{9D8B030D-6E8A-4147-A177-3AD203B41FA5}">
                      <a16:colId xmlns:a16="http://schemas.microsoft.com/office/drawing/2014/main" val="2605614238"/>
                    </a:ext>
                  </a:extLst>
                </a:gridCol>
                <a:gridCol w="2053883">
                  <a:extLst>
                    <a:ext uri="{9D8B030D-6E8A-4147-A177-3AD203B41FA5}">
                      <a16:colId xmlns:a16="http://schemas.microsoft.com/office/drawing/2014/main" val="1565051721"/>
                    </a:ext>
                  </a:extLst>
                </a:gridCol>
                <a:gridCol w="2574388">
                  <a:extLst>
                    <a:ext uri="{9D8B030D-6E8A-4147-A177-3AD203B41FA5}">
                      <a16:colId xmlns:a16="http://schemas.microsoft.com/office/drawing/2014/main" val="825297399"/>
                    </a:ext>
                  </a:extLst>
                </a:gridCol>
                <a:gridCol w="2349305">
                  <a:extLst>
                    <a:ext uri="{9D8B030D-6E8A-4147-A177-3AD203B41FA5}">
                      <a16:colId xmlns:a16="http://schemas.microsoft.com/office/drawing/2014/main" val="692665921"/>
                    </a:ext>
                  </a:extLst>
                </a:gridCol>
              </a:tblGrid>
              <a:tr h="514606">
                <a:tc>
                  <a:txBody>
                    <a:bodyPr/>
                    <a:lstStyle/>
                    <a:p>
                      <a:pPr algn="ctr"/>
                      <a:endParaRPr lang="en-US" sz="2400" dirty="0"/>
                    </a:p>
                  </a:txBody>
                  <a:tcPr/>
                </a:tc>
                <a:tc>
                  <a:txBody>
                    <a:bodyPr/>
                    <a:lstStyle/>
                    <a:p>
                      <a:pPr algn="ctr"/>
                      <a:r>
                        <a:rPr lang="en-US" sz="2400" dirty="0"/>
                        <a:t>Oakland DO</a:t>
                      </a:r>
                    </a:p>
                  </a:txBody>
                  <a:tcPr/>
                </a:tc>
                <a:tc>
                  <a:txBody>
                    <a:bodyPr/>
                    <a:lstStyle/>
                    <a:p>
                      <a:pPr algn="ctr"/>
                      <a:r>
                        <a:rPr lang="en-US" sz="2400" dirty="0"/>
                        <a:t>Los Angeles DO</a:t>
                      </a:r>
                    </a:p>
                  </a:txBody>
                  <a:tcPr/>
                </a:tc>
                <a:tc>
                  <a:txBody>
                    <a:bodyPr/>
                    <a:lstStyle/>
                    <a:p>
                      <a:pPr algn="ctr"/>
                      <a:r>
                        <a:rPr lang="en-US" sz="2400" dirty="0"/>
                        <a:t>San Diego DO</a:t>
                      </a:r>
                    </a:p>
                  </a:txBody>
                  <a:tcPr/>
                </a:tc>
                <a:extLst>
                  <a:ext uri="{0D108BD9-81ED-4DB2-BD59-A6C34878D82A}">
                    <a16:rowId xmlns:a16="http://schemas.microsoft.com/office/drawing/2014/main" val="3805764070"/>
                  </a:ext>
                </a:extLst>
              </a:tr>
              <a:tr h="478969">
                <a:tc>
                  <a:txBody>
                    <a:bodyPr/>
                    <a:lstStyle/>
                    <a:p>
                      <a:pPr algn="r"/>
                      <a:r>
                        <a:rPr lang="en-US" sz="2600" dirty="0">
                          <a:solidFill>
                            <a:schemeClr val="tx1"/>
                          </a:solidFill>
                        </a:rPr>
                        <a:t>Jan-Mar 2024</a:t>
                      </a:r>
                    </a:p>
                  </a:txBody>
                  <a:tcPr/>
                </a:tc>
                <a:tc>
                  <a:txBody>
                    <a:bodyPr/>
                    <a:lstStyle/>
                    <a:p>
                      <a:pPr algn="r"/>
                      <a:r>
                        <a:rPr lang="en-US" sz="2600" dirty="0">
                          <a:solidFill>
                            <a:schemeClr val="tx1"/>
                          </a:solidFill>
                        </a:rPr>
                        <a:t>64</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600" dirty="0">
                          <a:solidFill>
                            <a:schemeClr val="tx1"/>
                          </a:solidFill>
                        </a:rPr>
                        <a:t>69</a:t>
                      </a:r>
                    </a:p>
                  </a:txBody>
                  <a:tcPr/>
                </a:tc>
                <a:tc>
                  <a:txBody>
                    <a:bodyPr/>
                    <a:lstStyle/>
                    <a:p>
                      <a:pPr algn="r"/>
                      <a:r>
                        <a:rPr lang="en-US" sz="2600" dirty="0">
                          <a:solidFill>
                            <a:schemeClr val="tx1"/>
                          </a:solidFill>
                        </a:rPr>
                        <a:t>27</a:t>
                      </a:r>
                    </a:p>
                  </a:txBody>
                  <a:tcPr/>
                </a:tc>
                <a:extLst>
                  <a:ext uri="{0D108BD9-81ED-4DB2-BD59-A6C34878D82A}">
                    <a16:rowId xmlns:a16="http://schemas.microsoft.com/office/drawing/2014/main" val="588232164"/>
                  </a:ext>
                </a:extLst>
              </a:tr>
              <a:tr h="593468">
                <a:tc>
                  <a:txBody>
                    <a:bodyPr/>
                    <a:lstStyle/>
                    <a:p>
                      <a:pPr algn="r"/>
                      <a:r>
                        <a:rPr lang="en-US" sz="2600" dirty="0">
                          <a:solidFill>
                            <a:schemeClr val="tx1"/>
                          </a:solidFill>
                        </a:rPr>
                        <a:t>Apr-Jun 2024</a:t>
                      </a:r>
                    </a:p>
                  </a:txBody>
                  <a:tcPr/>
                </a:tc>
                <a:tc>
                  <a:txBody>
                    <a:bodyPr/>
                    <a:lstStyle/>
                    <a:p>
                      <a:pPr algn="r"/>
                      <a:r>
                        <a:rPr lang="en-US" sz="2600" dirty="0">
                          <a:solidFill>
                            <a:schemeClr val="tx1"/>
                          </a:solidFill>
                        </a:rPr>
                        <a:t>100</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600" dirty="0">
                          <a:solidFill>
                            <a:schemeClr val="tx1"/>
                          </a:solidFill>
                        </a:rPr>
                        <a:t>87</a:t>
                      </a:r>
                    </a:p>
                  </a:txBody>
                  <a:tcPr/>
                </a:tc>
                <a:tc>
                  <a:txBody>
                    <a:bodyPr/>
                    <a:lstStyle/>
                    <a:p>
                      <a:pPr algn="r"/>
                      <a:r>
                        <a:rPr lang="en-US" sz="2600" dirty="0">
                          <a:solidFill>
                            <a:schemeClr val="tx1"/>
                          </a:solidFill>
                        </a:rPr>
                        <a:t>31</a:t>
                      </a:r>
                    </a:p>
                  </a:txBody>
                  <a:tcPr/>
                </a:tc>
                <a:extLst>
                  <a:ext uri="{0D108BD9-81ED-4DB2-BD59-A6C34878D82A}">
                    <a16:rowId xmlns:a16="http://schemas.microsoft.com/office/drawing/2014/main" val="910601874"/>
                  </a:ext>
                </a:extLst>
              </a:tr>
              <a:tr h="478969">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600" b="0" dirty="0">
                          <a:solidFill>
                            <a:schemeClr val="tx1"/>
                          </a:solidFill>
                        </a:rPr>
                        <a:t>Jul-Sep 2024</a:t>
                      </a:r>
                    </a:p>
                  </a:txBody>
                  <a:tcPr/>
                </a:tc>
                <a:tc>
                  <a:txBody>
                    <a:bodyPr/>
                    <a:lstStyle/>
                    <a:p>
                      <a:pPr algn="r"/>
                      <a:r>
                        <a:rPr lang="en-US" sz="2600" b="0" dirty="0">
                          <a:solidFill>
                            <a:schemeClr val="tx1"/>
                          </a:solidFill>
                        </a:rPr>
                        <a:t>116</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600" b="0" dirty="0">
                          <a:solidFill>
                            <a:schemeClr val="tx1"/>
                          </a:solidFill>
                        </a:rPr>
                        <a:t>74</a:t>
                      </a:r>
                    </a:p>
                  </a:txBody>
                  <a:tcPr/>
                </a:tc>
                <a:tc>
                  <a:txBody>
                    <a:bodyPr/>
                    <a:lstStyle/>
                    <a:p>
                      <a:pPr algn="r"/>
                      <a:r>
                        <a:rPr lang="en-US" sz="2600" b="0" dirty="0">
                          <a:solidFill>
                            <a:schemeClr val="tx1"/>
                          </a:solidFill>
                        </a:rPr>
                        <a:t>36</a:t>
                      </a:r>
                    </a:p>
                  </a:txBody>
                  <a:tcPr/>
                </a:tc>
                <a:extLst>
                  <a:ext uri="{0D108BD9-81ED-4DB2-BD59-A6C34878D82A}">
                    <a16:rowId xmlns:a16="http://schemas.microsoft.com/office/drawing/2014/main" val="810567574"/>
                  </a:ext>
                </a:extLst>
              </a:tr>
              <a:tr h="478969">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600" b="0" dirty="0">
                          <a:solidFill>
                            <a:srgbClr val="0070C0"/>
                          </a:solidFill>
                        </a:rPr>
                        <a:t>Oct 2024</a:t>
                      </a:r>
                    </a:p>
                  </a:txBody>
                  <a:tcPr/>
                </a:tc>
                <a:tc>
                  <a:txBody>
                    <a:bodyPr/>
                    <a:lstStyle/>
                    <a:p>
                      <a:pPr algn="r"/>
                      <a:r>
                        <a:rPr lang="en-US" sz="2600" b="0" dirty="0">
                          <a:solidFill>
                            <a:srgbClr val="0070C0"/>
                          </a:solidFill>
                        </a:rPr>
                        <a:t>45</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600" b="0" dirty="0">
                          <a:solidFill>
                            <a:srgbClr val="0070C0"/>
                          </a:solidFill>
                        </a:rPr>
                        <a:t>28</a:t>
                      </a:r>
                    </a:p>
                  </a:txBody>
                  <a:tcPr/>
                </a:tc>
                <a:tc>
                  <a:txBody>
                    <a:bodyPr/>
                    <a:lstStyle/>
                    <a:p>
                      <a:pPr algn="r"/>
                      <a:r>
                        <a:rPr lang="en-US" sz="2600" b="0" dirty="0">
                          <a:solidFill>
                            <a:srgbClr val="0070C0"/>
                          </a:solidFill>
                        </a:rPr>
                        <a:t>6</a:t>
                      </a:r>
                    </a:p>
                  </a:txBody>
                  <a:tcPr/>
                </a:tc>
                <a:extLst>
                  <a:ext uri="{0D108BD9-81ED-4DB2-BD59-A6C34878D82A}">
                    <a16:rowId xmlns:a16="http://schemas.microsoft.com/office/drawing/2014/main" val="1113388197"/>
                  </a:ext>
                </a:extLst>
              </a:tr>
              <a:tr h="478969">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600" b="1" dirty="0">
                          <a:solidFill>
                            <a:srgbClr val="002060"/>
                          </a:solidFill>
                        </a:rPr>
                        <a:t>10-MO Total</a:t>
                      </a:r>
                    </a:p>
                  </a:txBody>
                  <a:tcPr/>
                </a:tc>
                <a:tc>
                  <a:txBody>
                    <a:bodyPr/>
                    <a:lstStyle/>
                    <a:p>
                      <a:pPr algn="ctr"/>
                      <a:r>
                        <a:rPr lang="en-US" sz="2600" b="1" dirty="0">
                          <a:solidFill>
                            <a:srgbClr val="002060"/>
                          </a:solidFill>
                        </a:rPr>
                        <a:t>325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600" b="1" dirty="0">
                          <a:solidFill>
                            <a:srgbClr val="002060"/>
                          </a:solidFill>
                        </a:rPr>
                        <a:t>258</a:t>
                      </a:r>
                    </a:p>
                  </a:txBody>
                  <a:tcPr/>
                </a:tc>
                <a:tc>
                  <a:txBody>
                    <a:bodyPr/>
                    <a:lstStyle/>
                    <a:p>
                      <a:pPr algn="ctr"/>
                      <a:r>
                        <a:rPr lang="en-US" sz="2600" b="1" dirty="0">
                          <a:solidFill>
                            <a:srgbClr val="002060"/>
                          </a:solidFill>
                        </a:rPr>
                        <a:t>100</a:t>
                      </a:r>
                    </a:p>
                  </a:txBody>
                  <a:tcPr/>
                </a:tc>
                <a:extLst>
                  <a:ext uri="{0D108BD9-81ED-4DB2-BD59-A6C34878D82A}">
                    <a16:rowId xmlns:a16="http://schemas.microsoft.com/office/drawing/2014/main" val="127363913"/>
                  </a:ext>
                </a:extLst>
              </a:tr>
            </a:tbl>
          </a:graphicData>
        </a:graphic>
      </p:graphicFrame>
      <p:sp>
        <p:nvSpPr>
          <p:cNvPr id="8" name="Content Placeholder 2">
            <a:extLst>
              <a:ext uri="{FF2B5EF4-FFF2-40B4-BE49-F238E27FC236}">
                <a16:creationId xmlns:a16="http://schemas.microsoft.com/office/drawing/2014/main" id="{F2CB712A-7082-4E7A-8803-B70E7670B44F}"/>
              </a:ext>
            </a:extLst>
          </p:cNvPr>
          <p:cNvSpPr txBox="1">
            <a:spLocks/>
          </p:cNvSpPr>
          <p:nvPr/>
        </p:nvSpPr>
        <p:spPr>
          <a:xfrm>
            <a:off x="1491175" y="5024018"/>
            <a:ext cx="9369083" cy="1313343"/>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nSpc>
                <a:spcPct val="100000"/>
              </a:lnSpc>
            </a:pPr>
            <a:r>
              <a:rPr lang="en-US" sz="2900" dirty="0">
                <a:solidFill>
                  <a:schemeClr val="tx1"/>
                </a:solidFill>
                <a:latin typeface="+mj-lt"/>
              </a:rPr>
              <a:t>Please reach out to us if the appellant reaches out to you.  Remember, even when we are notified early, we still have to work our cases according to the hearing date.   </a:t>
            </a:r>
          </a:p>
          <a:p>
            <a:pPr marL="457200" indent="-457200">
              <a:lnSpc>
                <a:spcPct val="100000"/>
              </a:lnSpc>
            </a:pPr>
            <a:r>
              <a:rPr lang="en-US" sz="2900" dirty="0">
                <a:solidFill>
                  <a:schemeClr val="tx1"/>
                </a:solidFill>
                <a:latin typeface="+mj-lt"/>
              </a:rPr>
              <a:t>If you are hosting the virtual hearing in your office, the DO staff will be their representative at the hearing.</a:t>
            </a:r>
          </a:p>
          <a:p>
            <a:endParaRPr lang="en-US" dirty="0"/>
          </a:p>
        </p:txBody>
      </p:sp>
    </p:spTree>
    <p:extLst>
      <p:ext uri="{BB962C8B-B14F-4D97-AF65-F5344CB8AC3E}">
        <p14:creationId xmlns:p14="http://schemas.microsoft.com/office/powerpoint/2010/main" val="2552797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B7076-C336-4243-B11A-57129CF9C3C8}"/>
              </a:ext>
            </a:extLst>
          </p:cNvPr>
          <p:cNvSpPr>
            <a:spLocks noGrp="1"/>
          </p:cNvSpPr>
          <p:nvPr>
            <p:ph type="title"/>
          </p:nvPr>
        </p:nvSpPr>
        <p:spPr>
          <a:xfrm>
            <a:off x="838200" y="365125"/>
            <a:ext cx="10515600" cy="1083847"/>
          </a:xfrm>
          <a:ln w="19050">
            <a:solidFill>
              <a:schemeClr val="accent4"/>
            </a:solidFill>
          </a:ln>
        </p:spPr>
        <p:txBody>
          <a:bodyPr/>
          <a:lstStyle/>
          <a:p>
            <a:pPr algn="ctr"/>
            <a:r>
              <a:rPr lang="en-US" dirty="0"/>
              <a:t>Board Data for CalVet Representation</a:t>
            </a:r>
          </a:p>
        </p:txBody>
      </p:sp>
      <p:graphicFrame>
        <p:nvGraphicFramePr>
          <p:cNvPr id="5" name="Chart 4">
            <a:extLst>
              <a:ext uri="{FF2B5EF4-FFF2-40B4-BE49-F238E27FC236}">
                <a16:creationId xmlns:a16="http://schemas.microsoft.com/office/drawing/2014/main" id="{BCF6B6BE-3D11-4C8D-A0CE-59100687704F}"/>
              </a:ext>
            </a:extLst>
          </p:cNvPr>
          <p:cNvGraphicFramePr/>
          <p:nvPr>
            <p:extLst>
              <p:ext uri="{D42A27DB-BD31-4B8C-83A1-F6EECF244321}">
                <p14:modId xmlns:p14="http://schemas.microsoft.com/office/powerpoint/2010/main" val="1815034313"/>
              </p:ext>
            </p:extLst>
          </p:nvPr>
        </p:nvGraphicFramePr>
        <p:xfrm>
          <a:off x="140677" y="914287"/>
          <a:ext cx="9005777" cy="5418667"/>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a:extLst>
              <a:ext uri="{FF2B5EF4-FFF2-40B4-BE49-F238E27FC236}">
                <a16:creationId xmlns:a16="http://schemas.microsoft.com/office/drawing/2014/main" id="{21FC58FE-102C-4042-B67D-1E8A41C1E5F9}"/>
              </a:ext>
            </a:extLst>
          </p:cNvPr>
          <p:cNvSpPr/>
          <p:nvPr/>
        </p:nvSpPr>
        <p:spPr>
          <a:xfrm>
            <a:off x="8057517" y="2003980"/>
            <a:ext cx="2830877" cy="3239280"/>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marL="285750" indent="-285750">
              <a:buFont typeface="Courier New" panose="02070309020205020404" pitchFamily="49" charset="0"/>
              <a:buChar char="o"/>
            </a:pPr>
            <a:r>
              <a:rPr lang="en-US" sz="2000" dirty="0">
                <a:solidFill>
                  <a:srgbClr val="0070C0"/>
                </a:solidFill>
              </a:rPr>
              <a:t>1528</a:t>
            </a:r>
            <a:r>
              <a:rPr lang="en-US" sz="2000" dirty="0"/>
              <a:t> docketed and </a:t>
            </a:r>
            <a:r>
              <a:rPr lang="en-US" sz="2000" u="sng" dirty="0">
                <a:solidFill>
                  <a:srgbClr val="002060"/>
                </a:solidFill>
              </a:rPr>
              <a:t>waiting</a:t>
            </a:r>
            <a:r>
              <a:rPr lang="en-US" sz="2000" dirty="0">
                <a:solidFill>
                  <a:srgbClr val="002060"/>
                </a:solidFill>
              </a:rPr>
              <a:t> for BVA hearing schedule, review, and decision</a:t>
            </a:r>
          </a:p>
          <a:p>
            <a:pPr marL="285750" indent="-285750">
              <a:buFont typeface="Courier New" panose="02070309020205020404" pitchFamily="49" charset="0"/>
              <a:buChar char="o"/>
            </a:pPr>
            <a:r>
              <a:rPr lang="en-US" sz="2000" dirty="0">
                <a:solidFill>
                  <a:srgbClr val="0070C0"/>
                </a:solidFill>
              </a:rPr>
              <a:t>388 </a:t>
            </a:r>
            <a:r>
              <a:rPr lang="en-US" sz="2000" dirty="0">
                <a:solidFill>
                  <a:srgbClr val="002060"/>
                </a:solidFill>
              </a:rPr>
              <a:t>Grants &amp; Partial Grants</a:t>
            </a:r>
          </a:p>
          <a:p>
            <a:pPr marL="285750" indent="-285750">
              <a:buFont typeface="Courier New" panose="02070309020205020404" pitchFamily="49" charset="0"/>
              <a:buChar char="o"/>
            </a:pPr>
            <a:r>
              <a:rPr lang="en-US" sz="2000" dirty="0">
                <a:solidFill>
                  <a:srgbClr val="0070C0"/>
                </a:solidFill>
              </a:rPr>
              <a:t>241</a:t>
            </a:r>
            <a:r>
              <a:rPr lang="en-US" sz="2000" dirty="0"/>
              <a:t> </a:t>
            </a:r>
            <a:r>
              <a:rPr lang="en-US" sz="2000" dirty="0">
                <a:solidFill>
                  <a:srgbClr val="002060"/>
                </a:solidFill>
              </a:rPr>
              <a:t>Remanded to VBA</a:t>
            </a:r>
          </a:p>
          <a:p>
            <a:pPr marL="285750" indent="-285750">
              <a:buFont typeface="Courier New" panose="02070309020205020404" pitchFamily="49" charset="0"/>
              <a:buChar char="o"/>
            </a:pPr>
            <a:r>
              <a:rPr lang="en-US" sz="2000" dirty="0">
                <a:solidFill>
                  <a:srgbClr val="0070C0"/>
                </a:solidFill>
              </a:rPr>
              <a:t>130 </a:t>
            </a:r>
            <a:r>
              <a:rPr lang="en-US" sz="2000" dirty="0">
                <a:solidFill>
                  <a:srgbClr val="002060"/>
                </a:solidFill>
              </a:rPr>
              <a:t>Denied</a:t>
            </a:r>
          </a:p>
          <a:p>
            <a:pPr marL="285750" indent="-285750">
              <a:buFont typeface="Courier New" panose="02070309020205020404" pitchFamily="49" charset="0"/>
              <a:buChar char="o"/>
            </a:pPr>
            <a:r>
              <a:rPr lang="en-US" sz="2000" dirty="0">
                <a:solidFill>
                  <a:srgbClr val="0070C0"/>
                </a:solidFill>
              </a:rPr>
              <a:t>156</a:t>
            </a:r>
            <a:r>
              <a:rPr lang="en-US" sz="2000" dirty="0"/>
              <a:t> </a:t>
            </a:r>
            <a:r>
              <a:rPr lang="en-US" sz="2000" dirty="0">
                <a:solidFill>
                  <a:srgbClr val="002060"/>
                </a:solidFill>
              </a:rPr>
              <a:t>Other </a:t>
            </a:r>
          </a:p>
          <a:p>
            <a:pPr algn="r">
              <a:spcBef>
                <a:spcPts val="600"/>
              </a:spcBef>
            </a:pPr>
            <a:r>
              <a:rPr lang="en-US" sz="1600" dirty="0"/>
              <a:t>(Data pulled 10/1/24; CA only)</a:t>
            </a:r>
          </a:p>
        </p:txBody>
      </p:sp>
    </p:spTree>
    <p:extLst>
      <p:ext uri="{BB962C8B-B14F-4D97-AF65-F5344CB8AC3E}">
        <p14:creationId xmlns:p14="http://schemas.microsoft.com/office/powerpoint/2010/main" val="3329122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D2310-A832-4CDB-B042-C3C99D3D3DAF}"/>
              </a:ext>
            </a:extLst>
          </p:cNvPr>
          <p:cNvSpPr>
            <a:spLocks noGrp="1"/>
          </p:cNvSpPr>
          <p:nvPr>
            <p:ph type="title"/>
          </p:nvPr>
        </p:nvSpPr>
        <p:spPr>
          <a:ln w="19050">
            <a:solidFill>
              <a:schemeClr val="accent4"/>
            </a:solidFill>
          </a:ln>
        </p:spPr>
        <p:txBody>
          <a:bodyPr>
            <a:normAutofit/>
          </a:bodyPr>
          <a:lstStyle/>
          <a:p>
            <a:pPr algn="ctr"/>
            <a:r>
              <a:rPr lang="en-US" dirty="0"/>
              <a:t>Evidentiary record before the Board of Veterans Appeals (38 U.S.C. §7113)</a:t>
            </a:r>
          </a:p>
        </p:txBody>
      </p:sp>
      <p:sp>
        <p:nvSpPr>
          <p:cNvPr id="4" name="Content Placeholder 3">
            <a:extLst>
              <a:ext uri="{FF2B5EF4-FFF2-40B4-BE49-F238E27FC236}">
                <a16:creationId xmlns:a16="http://schemas.microsoft.com/office/drawing/2014/main" id="{2F11C374-3735-459B-960F-D0EEA674C8E9}"/>
              </a:ext>
            </a:extLst>
          </p:cNvPr>
          <p:cNvSpPr>
            <a:spLocks noGrp="1"/>
          </p:cNvSpPr>
          <p:nvPr>
            <p:ph idx="1"/>
          </p:nvPr>
        </p:nvSpPr>
        <p:spPr>
          <a:xfrm>
            <a:off x="838200" y="1974481"/>
            <a:ext cx="10515600" cy="4351338"/>
          </a:xfrm>
        </p:spPr>
        <p:txBody>
          <a:bodyPr>
            <a:normAutofit/>
          </a:bodyPr>
          <a:lstStyle/>
          <a:p>
            <a:pPr marL="0" indent="0">
              <a:buNone/>
            </a:pPr>
            <a:r>
              <a:rPr lang="en-US" sz="3000" dirty="0"/>
              <a:t>Let’s start by defining what the </a:t>
            </a:r>
            <a:r>
              <a:rPr lang="en-US" sz="3000" u="sng" cap="small" dirty="0">
                <a:solidFill>
                  <a:srgbClr val="0070C0"/>
                </a:solidFill>
              </a:rPr>
              <a:t>evidentiary record</a:t>
            </a:r>
            <a:r>
              <a:rPr lang="en-US" sz="3000" dirty="0"/>
              <a:t> is first:</a:t>
            </a:r>
          </a:p>
          <a:p>
            <a:pPr marL="0" indent="0">
              <a:buNone/>
            </a:pPr>
            <a:r>
              <a:rPr lang="en-US" dirty="0">
                <a:latin typeface="+mj-lt"/>
              </a:rPr>
              <a:t>Per 38 CFR </a:t>
            </a:r>
            <a:r>
              <a:rPr lang="en-US" dirty="0">
                <a:latin typeface="+mj-lt"/>
                <a:cs typeface="Times New Roman" panose="02020603050405020304" pitchFamily="18" charset="0"/>
              </a:rPr>
              <a:t>§</a:t>
            </a:r>
            <a:r>
              <a:rPr lang="en-US" dirty="0">
                <a:latin typeface="+mj-lt"/>
              </a:rPr>
              <a:t>3.151(d) – The evidentiary record for an initial or supplemental claim includes </a:t>
            </a:r>
            <a:r>
              <a:rPr lang="en-US" u="sng" dirty="0">
                <a:latin typeface="+mj-lt"/>
              </a:rPr>
              <a:t>all evidence received</a:t>
            </a:r>
            <a:r>
              <a:rPr lang="en-US" dirty="0">
                <a:latin typeface="+mj-lt"/>
              </a:rPr>
              <a:t> by VA </a:t>
            </a:r>
            <a:r>
              <a:rPr lang="en-US" u="sng" dirty="0">
                <a:latin typeface="+mj-lt"/>
              </a:rPr>
              <a:t>before</a:t>
            </a:r>
            <a:r>
              <a:rPr lang="en-US" dirty="0">
                <a:latin typeface="+mj-lt"/>
              </a:rPr>
              <a:t> issuing the notice of a decision on the claim. </a:t>
            </a:r>
          </a:p>
          <a:p>
            <a:pPr marL="365760" indent="-365760">
              <a:buFont typeface="Wingdings" panose="05000000000000000000" pitchFamily="2" charset="2"/>
              <a:buChar char="Ø"/>
            </a:pPr>
            <a:r>
              <a:rPr lang="en-US" dirty="0">
                <a:latin typeface="+mj-lt"/>
              </a:rPr>
              <a:t>Once a notice of a decision on a claim is issued, the evidentiary record closes, and VA will not take action on any evidence received afterwards (see </a:t>
            </a:r>
            <a:r>
              <a:rPr lang="en-US" dirty="0">
                <a:latin typeface="+mj-lt"/>
                <a:hlinkClick r:id="rId2"/>
              </a:rPr>
              <a:t>§ 3.103(c)(2)</a:t>
            </a:r>
            <a:r>
              <a:rPr lang="en-US" dirty="0">
                <a:latin typeface="+mj-lt"/>
              </a:rPr>
              <a:t>), </a:t>
            </a:r>
          </a:p>
          <a:p>
            <a:pPr marL="365760" indent="-365760">
              <a:buFont typeface="Wingdings" panose="05000000000000000000" pitchFamily="2" charset="2"/>
              <a:buChar char="Ø"/>
            </a:pPr>
            <a:r>
              <a:rPr lang="en-US" dirty="0">
                <a:latin typeface="+mj-lt"/>
              </a:rPr>
              <a:t>After the decision, VA no longer has a duty to assist in gathering evidence under </a:t>
            </a:r>
            <a:r>
              <a:rPr lang="en-US" dirty="0">
                <a:latin typeface="+mj-lt"/>
                <a:hlinkClick r:id="rId3"/>
              </a:rPr>
              <a:t>§ 3.159</a:t>
            </a:r>
            <a:r>
              <a:rPr lang="en-US" dirty="0">
                <a:latin typeface="+mj-lt"/>
              </a:rPr>
              <a:t>. </a:t>
            </a:r>
          </a:p>
          <a:p>
            <a:pPr marL="0" indent="0">
              <a:buNone/>
            </a:pPr>
            <a:endParaRPr lang="en-US" b="1" dirty="0"/>
          </a:p>
        </p:txBody>
      </p:sp>
    </p:spTree>
    <p:extLst>
      <p:ext uri="{BB962C8B-B14F-4D97-AF65-F5344CB8AC3E}">
        <p14:creationId xmlns:p14="http://schemas.microsoft.com/office/powerpoint/2010/main" val="1539799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D2310-A832-4CDB-B042-C3C99D3D3DAF}"/>
              </a:ext>
            </a:extLst>
          </p:cNvPr>
          <p:cNvSpPr>
            <a:spLocks noGrp="1"/>
          </p:cNvSpPr>
          <p:nvPr>
            <p:ph type="title"/>
          </p:nvPr>
        </p:nvSpPr>
        <p:spPr>
          <a:ln w="19050">
            <a:solidFill>
              <a:schemeClr val="accent4"/>
            </a:solidFill>
          </a:ln>
        </p:spPr>
        <p:txBody>
          <a:bodyPr>
            <a:normAutofit/>
          </a:bodyPr>
          <a:lstStyle/>
          <a:p>
            <a:pPr algn="ctr"/>
            <a:r>
              <a:rPr lang="en-US" sz="4000" dirty="0"/>
              <a:t>Evidentiary record before the Board of </a:t>
            </a:r>
            <a:br>
              <a:rPr lang="en-US" sz="4000" dirty="0"/>
            </a:br>
            <a:r>
              <a:rPr lang="en-US" sz="4000" dirty="0"/>
              <a:t>Veterans Appeals (38 U.S.C. §7113)</a:t>
            </a:r>
          </a:p>
        </p:txBody>
      </p:sp>
      <p:sp>
        <p:nvSpPr>
          <p:cNvPr id="7" name="Content Placeholder 3">
            <a:extLst>
              <a:ext uri="{FF2B5EF4-FFF2-40B4-BE49-F238E27FC236}">
                <a16:creationId xmlns:a16="http://schemas.microsoft.com/office/drawing/2014/main" id="{7C0B795F-1C9A-4D03-8B55-2C63B3A68A87}"/>
              </a:ext>
            </a:extLst>
          </p:cNvPr>
          <p:cNvSpPr txBox="1">
            <a:spLocks/>
          </p:cNvSpPr>
          <p:nvPr/>
        </p:nvSpPr>
        <p:spPr>
          <a:xfrm>
            <a:off x="1040218" y="2130073"/>
            <a:ext cx="10111562" cy="259785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Font typeface="Arial" panose="020B0604020202020204" pitchFamily="34" charset="0"/>
              <a:buNone/>
            </a:pPr>
            <a:r>
              <a:rPr lang="en-US" dirty="0"/>
              <a:t>VAF 10182 Option 10A – </a:t>
            </a:r>
            <a:r>
              <a:rPr lang="en-US" u="sng" cap="small" dirty="0">
                <a:solidFill>
                  <a:srgbClr val="0070C0"/>
                </a:solidFill>
              </a:rPr>
              <a:t>Direct Review</a:t>
            </a:r>
            <a:r>
              <a:rPr lang="en-US" cap="small" dirty="0">
                <a:solidFill>
                  <a:srgbClr val="0070C0"/>
                </a:solidFill>
              </a:rPr>
              <a:t> </a:t>
            </a:r>
            <a:r>
              <a:rPr lang="en-US" dirty="0"/>
              <a:t>by a Veterans Law Judge (VLJ)</a:t>
            </a:r>
          </a:p>
          <a:p>
            <a:pPr marL="365760" indent="-365760">
              <a:buFont typeface="Wingdings" panose="05000000000000000000" pitchFamily="2" charset="2"/>
              <a:buChar char="Ø"/>
            </a:pPr>
            <a:r>
              <a:rPr lang="en-US" sz="2600" dirty="0">
                <a:latin typeface="+mj-lt"/>
                <a:cs typeface="Times New Roman" panose="02020603050405020304" pitchFamily="18" charset="0"/>
              </a:rPr>
              <a:t>Per §7113(a), “the evidentiary record before the Board shall be </a:t>
            </a:r>
            <a:r>
              <a:rPr lang="en-US" sz="2600" u="sng" dirty="0">
                <a:solidFill>
                  <a:srgbClr val="FF0000"/>
                </a:solidFill>
                <a:latin typeface="+mj-lt"/>
                <a:cs typeface="Times New Roman" panose="02020603050405020304" pitchFamily="18" charset="0"/>
              </a:rPr>
              <a:t>limited to</a:t>
            </a:r>
            <a:r>
              <a:rPr lang="en-US" sz="2600" dirty="0">
                <a:latin typeface="+mj-lt"/>
                <a:cs typeface="Times New Roman" panose="02020603050405020304" pitchFamily="18" charset="0"/>
              </a:rPr>
              <a:t> the evidence of record at the time of the decision of the agency of original jurisdiction on appeal.”</a:t>
            </a:r>
          </a:p>
        </p:txBody>
      </p:sp>
      <p:pic>
        <p:nvPicPr>
          <p:cNvPr id="16" name="Picture 15">
            <a:extLst>
              <a:ext uri="{FF2B5EF4-FFF2-40B4-BE49-F238E27FC236}">
                <a16:creationId xmlns:a16="http://schemas.microsoft.com/office/drawing/2014/main" id="{96CCB063-FFB9-40CD-87E8-85A1D15CDE04}"/>
              </a:ext>
            </a:extLst>
          </p:cNvPr>
          <p:cNvPicPr>
            <a:picLocks noChangeAspect="1"/>
          </p:cNvPicPr>
          <p:nvPr/>
        </p:nvPicPr>
        <p:blipFill>
          <a:blip r:embed="rId2"/>
          <a:stretch>
            <a:fillRect/>
          </a:stretch>
        </p:blipFill>
        <p:spPr>
          <a:xfrm>
            <a:off x="838199" y="4274288"/>
            <a:ext cx="10515600" cy="133973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1848091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6fee124f-2d6c-4824-a34e-52d8c126132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5942EE59952F9449A8160FC0D11567B" ma:contentTypeVersion="15" ma:contentTypeDescription="Create a new document." ma:contentTypeScope="" ma:versionID="61dc7f9bf1a219a79d4602d7ced40d23">
  <xsd:schema xmlns:xsd="http://www.w3.org/2001/XMLSchema" xmlns:xs="http://www.w3.org/2001/XMLSchema" xmlns:p="http://schemas.microsoft.com/office/2006/metadata/properties" xmlns:ns3="d26f3eb2-7010-409a-ae34-6dac2ce3063e" xmlns:ns4="6fee124f-2d6c-4824-a34e-52d8c126132e" targetNamespace="http://schemas.microsoft.com/office/2006/metadata/properties" ma:root="true" ma:fieldsID="d0621155cd11d5f3581da0f672e92491" ns3:_="" ns4:_="">
    <xsd:import namespace="d26f3eb2-7010-409a-ae34-6dac2ce3063e"/>
    <xsd:import namespace="6fee124f-2d6c-4824-a34e-52d8c126132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element ref="ns4:MediaLengthInSeconds" minOccurs="0"/>
                <xsd:element ref="ns4:_activity" minOccurs="0"/>
                <xsd:element ref="ns4:MediaServiceObjectDetectorVersion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6f3eb2-7010-409a-ae34-6dac2ce3063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fee124f-2d6c-4824-a34e-52d8c126132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8E0BCAE-7ADC-4024-A3BB-AAD68D88F973}">
  <ds:schemaRefs>
    <ds:schemaRef ds:uri="http://schemas.microsoft.com/office/2006/metadata/properties"/>
    <ds:schemaRef ds:uri="http://schemas.openxmlformats.org/package/2006/metadata/core-properties"/>
    <ds:schemaRef ds:uri="http://schemas.microsoft.com/office/2006/documentManagement/types"/>
    <ds:schemaRef ds:uri="http://purl.org/dc/terms/"/>
    <ds:schemaRef ds:uri="http://purl.org/dc/dcmitype/"/>
    <ds:schemaRef ds:uri="http://purl.org/dc/elements/1.1/"/>
    <ds:schemaRef ds:uri="http://www.w3.org/XML/1998/namespace"/>
    <ds:schemaRef ds:uri="http://schemas.microsoft.com/office/infopath/2007/PartnerControls"/>
    <ds:schemaRef ds:uri="6fee124f-2d6c-4824-a34e-52d8c126132e"/>
    <ds:schemaRef ds:uri="d26f3eb2-7010-409a-ae34-6dac2ce3063e"/>
  </ds:schemaRefs>
</ds:datastoreItem>
</file>

<file path=customXml/itemProps2.xml><?xml version="1.0" encoding="utf-8"?>
<ds:datastoreItem xmlns:ds="http://schemas.openxmlformats.org/officeDocument/2006/customXml" ds:itemID="{4EF2A6F3-11E6-4F0C-B406-E6F7ECEFAA17}">
  <ds:schemaRefs>
    <ds:schemaRef ds:uri="http://schemas.microsoft.com/sharepoint/v3/contenttype/forms"/>
  </ds:schemaRefs>
</ds:datastoreItem>
</file>

<file path=customXml/itemProps3.xml><?xml version="1.0" encoding="utf-8"?>
<ds:datastoreItem xmlns:ds="http://schemas.openxmlformats.org/officeDocument/2006/customXml" ds:itemID="{6A3D21F7-7667-4730-A0E2-1061361987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6f3eb2-7010-409a-ae34-6dac2ce3063e"/>
    <ds:schemaRef ds:uri="6fee124f-2d6c-4824-a34e-52d8c12613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7242</TotalTime>
  <Words>2229</Words>
  <Application>Microsoft Office PowerPoint</Application>
  <PresentationFormat>Widescreen</PresentationFormat>
  <Paragraphs>338</Paragraphs>
  <Slides>26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Calibri Light</vt:lpstr>
      <vt:lpstr>Courier New</vt:lpstr>
      <vt:lpstr>Times New Roman</vt:lpstr>
      <vt:lpstr>Wingdings</vt:lpstr>
      <vt:lpstr>Office Theme</vt:lpstr>
      <vt:lpstr>District Offices: Updates &amp; Reminders</vt:lpstr>
      <vt:lpstr>Agenda</vt:lpstr>
      <vt:lpstr>District Office CDCR Liaison Program</vt:lpstr>
      <vt:lpstr>District Office Reviewed Electronic Claims</vt:lpstr>
      <vt:lpstr>D.O. Reviewed Electronic Claims</vt:lpstr>
      <vt:lpstr>PowerPoint Presentation</vt:lpstr>
      <vt:lpstr>Board Data for CalVet Representation</vt:lpstr>
      <vt:lpstr>Evidentiary record before the Board of Veterans Appeals (38 U.S.C. §7113)</vt:lpstr>
      <vt:lpstr>Evidentiary record before the Board of  Veterans Appeals (38 U.S.C. §7113)</vt:lpstr>
      <vt:lpstr>Evidentiary record before the Board of Veterans Appeals (38 U.S.C. §7113)</vt:lpstr>
      <vt:lpstr>Evidentiary record before the Board of Veterans Appeals (38 U.S.C. §7113)</vt:lpstr>
      <vt:lpstr>Evidentiary record before the Board of Veterans Appeals (38 U.S.C. §7113)</vt:lpstr>
      <vt:lpstr>Evidentiary record before the Board of Veterans Appeals (38 U.S.C. §7113)</vt:lpstr>
      <vt:lpstr>Evidentiary record before the Board of Veterans Appeals (38 U.S.C. §7113)</vt:lpstr>
      <vt:lpstr>Request for a Change in Representation  (38 CFR § 20.1304)</vt:lpstr>
      <vt:lpstr>Withdrawal of Services by Representation  (38 CFR § 20.6)</vt:lpstr>
      <vt:lpstr>Switching POAs during an active appeal</vt:lpstr>
      <vt:lpstr>Switching POA: Best Practices</vt:lpstr>
      <vt:lpstr>District Managers</vt:lpstr>
      <vt:lpstr>Oakland DO Staff list</vt:lpstr>
      <vt:lpstr>Oakland DO Staff list - continued</vt:lpstr>
      <vt:lpstr>Oakland District Office General Information</vt:lpstr>
      <vt:lpstr>Los Angeles DO Staff list</vt:lpstr>
      <vt:lpstr>Los Angeles District Office General Information</vt:lpstr>
      <vt:lpstr>San Diego DO Staff List</vt:lpstr>
      <vt:lpstr>San Diego District Office General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 Light Background</dc:title>
  <dc:creator>Dr. No</dc:creator>
  <cp:lastModifiedBy>Raymundo, Zheriemae@CalVet</cp:lastModifiedBy>
  <cp:revision>351</cp:revision>
  <cp:lastPrinted>2024-05-30T04:26:12Z</cp:lastPrinted>
  <dcterms:created xsi:type="dcterms:W3CDTF">2020-04-14T18:28:35Z</dcterms:created>
  <dcterms:modified xsi:type="dcterms:W3CDTF">2024-10-14T18:18:48Z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
  </property>
  <property fmtid="{D5CDD505-2E9C-101B-9397-08002B2CF9AE}" pid="3" name="Order">
    <vt:r8>40400</vt:r8>
  </property>
  <property fmtid="{D5CDD505-2E9C-101B-9397-08002B2CF9AE}" pid="4" name="URL">
    <vt:lpwstr/>
  </property>
  <property fmtid="{D5CDD505-2E9C-101B-9397-08002B2CF9AE}" pid="5" name="OpenNewWindow">
    <vt:bool>false</vt:bool>
  </property>
  <property fmtid="{D5CDD505-2E9C-101B-9397-08002B2CF9AE}" pid="6" name="ContentTypeId">
    <vt:lpwstr>0x010100F5942EE59952F9449A8160FC0D11567B</vt:lpwstr>
  </property>
  <property fmtid="{D5CDD505-2E9C-101B-9397-08002B2CF9AE}" pid="7" name="IsRolledUp">
    <vt:bool>false</vt:bool>
  </property>
  <property fmtid="{D5CDD505-2E9C-101B-9397-08002B2CF9AE}" pid="8" name="CDVADocumentType">
    <vt:lpwstr>1;#Other Document|eb9b3622-9309-4b78-a246-cc0e7e22aef0</vt:lpwstr>
  </property>
  <property fmtid="{D5CDD505-2E9C-101B-9397-08002B2CF9AE}" pid="9" name="GroupingCategory">
    <vt:lpwstr>15;#Department|e081aab3-ebde-4797-91ab-e5e81dd3e920</vt:lpwstr>
  </property>
  <property fmtid="{D5CDD505-2E9C-101B-9397-08002B2CF9AE}" pid="10" name="DocumentLastModifed">
    <vt:filetime>2020-05-05T07:00:00Z</vt:filetime>
  </property>
</Properties>
</file>