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6"/>
  </p:notesMasterIdLst>
  <p:sldIdLst>
    <p:sldId id="257" r:id="rId5"/>
    <p:sldId id="436" r:id="rId6"/>
    <p:sldId id="317" r:id="rId7"/>
    <p:sldId id="375" r:id="rId8"/>
    <p:sldId id="1301" r:id="rId9"/>
    <p:sldId id="1282" r:id="rId10"/>
    <p:sldId id="3078" r:id="rId11"/>
    <p:sldId id="3141" r:id="rId12"/>
    <p:sldId id="3094" r:id="rId13"/>
    <p:sldId id="1608" r:id="rId14"/>
    <p:sldId id="1609" r:id="rId15"/>
    <p:sldId id="1610" r:id="rId16"/>
    <p:sldId id="3140" r:id="rId17"/>
    <p:sldId id="3129" r:id="rId18"/>
    <p:sldId id="1379" r:id="rId19"/>
    <p:sldId id="1290" r:id="rId20"/>
    <p:sldId id="3158" r:id="rId21"/>
    <p:sldId id="3138" r:id="rId22"/>
    <p:sldId id="1613" r:id="rId23"/>
    <p:sldId id="3122" r:id="rId24"/>
    <p:sldId id="3119" r:id="rId25"/>
    <p:sldId id="3120" r:id="rId26"/>
    <p:sldId id="1284" r:id="rId27"/>
    <p:sldId id="475" r:id="rId28"/>
    <p:sldId id="477" r:id="rId29"/>
    <p:sldId id="3131" r:id="rId30"/>
    <p:sldId id="3132" r:id="rId31"/>
    <p:sldId id="478" r:id="rId32"/>
    <p:sldId id="476" r:id="rId33"/>
    <p:sldId id="3133" r:id="rId34"/>
    <p:sldId id="3134" r:id="rId35"/>
    <p:sldId id="1293" r:id="rId36"/>
    <p:sldId id="3135" r:id="rId37"/>
    <p:sldId id="3136" r:id="rId38"/>
    <p:sldId id="1286" r:id="rId39"/>
    <p:sldId id="294" r:id="rId40"/>
    <p:sldId id="1288" r:id="rId41"/>
    <p:sldId id="1287" r:id="rId42"/>
    <p:sldId id="1316" r:id="rId43"/>
    <p:sldId id="293" r:id="rId44"/>
    <p:sldId id="1315" r:id="rId45"/>
    <p:sldId id="3137" r:id="rId46"/>
    <p:sldId id="295" r:id="rId47"/>
    <p:sldId id="1312" r:id="rId48"/>
    <p:sldId id="480" r:id="rId49"/>
    <p:sldId id="1317" r:id="rId50"/>
    <p:sldId id="481" r:id="rId51"/>
    <p:sldId id="3139" r:id="rId52"/>
    <p:sldId id="1308" r:id="rId53"/>
    <p:sldId id="1309" r:id="rId54"/>
    <p:sldId id="1310" r:id="rId55"/>
    <p:sldId id="1311" r:id="rId56"/>
    <p:sldId id="1307" r:id="rId57"/>
    <p:sldId id="1291" r:id="rId58"/>
    <p:sldId id="322" r:id="rId59"/>
    <p:sldId id="3159" r:id="rId60"/>
    <p:sldId id="3160" r:id="rId61"/>
    <p:sldId id="333" r:id="rId62"/>
    <p:sldId id="1421" r:id="rId63"/>
    <p:sldId id="1525" r:id="rId64"/>
    <p:sldId id="1419" r:id="rId65"/>
    <p:sldId id="3161" r:id="rId66"/>
    <p:sldId id="1450" r:id="rId67"/>
    <p:sldId id="2250" r:id="rId68"/>
    <p:sldId id="3168" r:id="rId69"/>
    <p:sldId id="1526" r:id="rId70"/>
    <p:sldId id="710" r:id="rId71"/>
    <p:sldId id="269" r:id="rId72"/>
    <p:sldId id="3127" r:id="rId73"/>
    <p:sldId id="3169" r:id="rId74"/>
    <p:sldId id="3085"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bicki, Catherine C" initials="DCC" lastIdx="1" clrIdx="0">
    <p:extLst>
      <p:ext uri="{19B8F6BF-5375-455C-9EA6-DF929625EA0E}">
        <p15:presenceInfo xmlns:p15="http://schemas.microsoft.com/office/powerpoint/2012/main" userId="S::Catherine.Dubicki@va.gov::3026c05f-9efd-43e2-a2dc-f57a8fadfb7c" providerId="AD"/>
      </p:ext>
    </p:extLst>
  </p:cmAuthor>
  <p:cmAuthor id="2" name="Mells, Lillie M" initials="MLM" lastIdx="28" clrIdx="1">
    <p:extLst>
      <p:ext uri="{19B8F6BF-5375-455C-9EA6-DF929625EA0E}">
        <p15:presenceInfo xmlns:p15="http://schemas.microsoft.com/office/powerpoint/2012/main" userId="S::Lillie.Mells@va.gov::cb6fed0c-e806-4f9c-9aab-88dac61eb5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8" autoAdjust="0"/>
    <p:restoredTop sz="79274" autoAdjust="0"/>
  </p:normalViewPr>
  <p:slideViewPr>
    <p:cSldViewPr snapToGrid="0">
      <p:cViewPr varScale="1">
        <p:scale>
          <a:sx n="53" d="100"/>
          <a:sy n="53" d="100"/>
        </p:scale>
        <p:origin x="1056" y="36"/>
      </p:cViewPr>
      <p:guideLst/>
    </p:cSldViewPr>
  </p:slideViewPr>
  <p:outlineViewPr>
    <p:cViewPr>
      <p:scale>
        <a:sx n="33" d="100"/>
        <a:sy n="33" d="100"/>
      </p:scale>
      <p:origin x="0" y="-3138"/>
    </p:cViewPr>
  </p:outlineViewPr>
  <p:notesTextViewPr>
    <p:cViewPr>
      <p:scale>
        <a:sx n="1" d="1"/>
        <a:sy n="1" d="1"/>
      </p:scale>
      <p:origin x="0" y="0"/>
    </p:cViewPr>
  </p:notesTextViewPr>
  <p:sorterViewPr>
    <p:cViewPr varScale="1">
      <p:scale>
        <a:sx n="1" d="1"/>
        <a:sy n="1" d="1"/>
      </p:scale>
      <p:origin x="0" y="-136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E3771-8CA4-465F-BFF9-DCE4781F994B}" type="datetimeFigureOut">
              <a:rPr lang="en-US" smtClean="0"/>
              <a:t>3/15/2024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0C30B-DD57-4CBE-8840-9727C4B438D1}" type="slidenum">
              <a:rPr lang="en-US" smtClean="0"/>
              <a:t>‹#›</a:t>
            </a:fld>
            <a:endParaRPr lang="en-US"/>
          </a:p>
        </p:txBody>
      </p:sp>
    </p:spTree>
    <p:extLst>
      <p:ext uri="{BB962C8B-B14F-4D97-AF65-F5344CB8AC3E}">
        <p14:creationId xmlns:p14="http://schemas.microsoft.com/office/powerpoint/2010/main" val="274963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veteranscrisisline.net/"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maketheconnection.net/"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mirecc.va.gov/coaching/"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mirecc.va.gov/visn19/postvention/"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s://dvagov.sharepoint.com/sites/ECH/srsa/SitePages/Postvention%20Resources.aspx"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mirecc.va.gov/visn19/postvention/"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https://dvagov.sharepoint.com/sites/ECH/srsa/SitePages/Postvention%20Resources.aspx"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111/sltb.12450"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mentalhealth.va.gov/suicide_prevention/docs/Office-of-Mental-Health-and-Suicide-Prevention-National-Strategy-for-Preventing-Veterans-Suicide.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933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2100" b="1" dirty="0">
                <a:solidFill>
                  <a:schemeClr val="tx1"/>
                </a:solidFill>
                <a:ea typeface="+mn-lt"/>
                <a:cs typeface="+mn-lt"/>
              </a:rPr>
              <a:t>Page XX, Figure 5</a:t>
            </a:r>
          </a:p>
          <a:p>
            <a:pPr>
              <a:lnSpc>
                <a:spcPct val="100000"/>
              </a:lnSpc>
            </a:pPr>
            <a:endParaRPr lang="en-US" sz="2100" b="1" dirty="0">
              <a:solidFill>
                <a:schemeClr val="tx1"/>
              </a:solidFill>
              <a:ea typeface="+mn-lt"/>
              <a:cs typeface="+mn-lt"/>
            </a:endParaRPr>
          </a:p>
          <a:p>
            <a:pPr marL="173990" indent="-173990">
              <a:lnSpc>
                <a:spcPct val="100000"/>
              </a:lnSpc>
              <a:buFont typeface="Arial"/>
              <a:buChar char="•"/>
            </a:pPr>
            <a:r>
              <a:rPr lang="en-US" sz="1200" dirty="0">
                <a:solidFill>
                  <a:schemeClr val="tx1"/>
                </a:solidFill>
              </a:rPr>
              <a:t>Fro</a:t>
            </a:r>
            <a:r>
              <a:rPr lang="en-US" dirty="0"/>
              <a:t>m 2001 through</a:t>
            </a:r>
            <a:r>
              <a:rPr lang="en-US" sz="1200" dirty="0">
                <a:solidFill>
                  <a:schemeClr val="tx1"/>
                </a:solidFill>
              </a:rPr>
              <a:t> 2020, the unadjusted suicide rate among Veterans:</a:t>
            </a:r>
            <a:endParaRPr lang="en-US" sz="1200" dirty="0">
              <a:solidFill>
                <a:schemeClr val="tx1"/>
              </a:solidFill>
              <a:cs typeface="Calibri"/>
            </a:endParaRPr>
          </a:p>
          <a:p>
            <a:pPr marL="631190" lvl="2" indent="-173990">
              <a:buFont typeface="Arial"/>
              <a:buChar char="•"/>
            </a:pPr>
            <a:r>
              <a:rPr lang="en-US" sz="1200" dirty="0">
                <a:solidFill>
                  <a:schemeClr val="tx1"/>
                </a:solidFill>
              </a:rPr>
              <a:t>Ages 18-34: Increased by </a:t>
            </a:r>
            <a:r>
              <a:rPr lang="en-US" sz="1200" b="1" dirty="0">
                <a:solidFill>
                  <a:schemeClr val="tx1"/>
                </a:solidFill>
              </a:rPr>
              <a:t>95.3%</a:t>
            </a:r>
            <a:endParaRPr lang="en-US" sz="1200" b="1" dirty="0">
              <a:solidFill>
                <a:schemeClr val="tx1"/>
              </a:solidFill>
              <a:cs typeface="Calibri"/>
            </a:endParaRPr>
          </a:p>
          <a:p>
            <a:pPr marL="631190" lvl="2" indent="-173990">
              <a:buFont typeface="Arial"/>
              <a:buChar char="•"/>
            </a:pPr>
            <a:r>
              <a:rPr lang="en-US" sz="1200" dirty="0">
                <a:solidFill>
                  <a:schemeClr val="tx1"/>
                </a:solidFill>
              </a:rPr>
              <a:t>Ages 35-54: Increased by 12.9%</a:t>
            </a:r>
            <a:endParaRPr lang="en-US" sz="1200" dirty="0">
              <a:solidFill>
                <a:schemeClr val="tx1"/>
              </a:solidFill>
              <a:cs typeface="Calibri"/>
            </a:endParaRPr>
          </a:p>
          <a:p>
            <a:pPr marL="631190" lvl="2" indent="-173990">
              <a:buFont typeface="Arial"/>
              <a:buChar char="•"/>
            </a:pPr>
            <a:r>
              <a:rPr lang="en-US" sz="1200" dirty="0">
                <a:solidFill>
                  <a:schemeClr val="tx1"/>
                </a:solidFill>
              </a:rPr>
              <a:t>Ages 55-74: Increased by 58.2%</a:t>
            </a:r>
            <a:endParaRPr lang="en-US" sz="1200" dirty="0">
              <a:solidFill>
                <a:schemeClr val="tx1"/>
              </a:solidFill>
              <a:cs typeface="Calibri"/>
            </a:endParaRPr>
          </a:p>
          <a:p>
            <a:pPr marL="631190" lvl="2" indent="-173990">
              <a:buFont typeface="Arial"/>
              <a:buChar char="•"/>
            </a:pPr>
            <a:r>
              <a:rPr lang="en-US" sz="1200" dirty="0">
                <a:solidFill>
                  <a:schemeClr val="tx1"/>
                </a:solidFill>
              </a:rPr>
              <a:t>75 and older: Increased by 21.2%</a:t>
            </a:r>
            <a:endParaRPr lang="en-US" sz="1200" i="0" dirty="0">
              <a:solidFill>
                <a:schemeClr val="tx1"/>
              </a:solidFill>
              <a:cs typeface="Calibri" panose="020F0502020204030204"/>
            </a:endParaRPr>
          </a:p>
          <a:p>
            <a:pPr marL="173990" lvl="1" indent="-173990">
              <a:buFont typeface="Arial"/>
              <a:buChar char="•"/>
            </a:pPr>
            <a:r>
              <a:rPr lang="en-US" i="0" dirty="0"/>
              <a:t>From 2019 through 2020, suicide rates among Veterans between the ages of 18 and 34 increased, while rates for each other age group decreased. </a:t>
            </a:r>
            <a:endParaRPr lang="en-US" i="0" dirty="0">
              <a:cs typeface="Calibri"/>
            </a:endParaRPr>
          </a:p>
          <a:p>
            <a:pPr>
              <a:lnSpc>
                <a:spcPct val="100000"/>
              </a:lnSpc>
            </a:pPr>
            <a:endParaRPr lang="en-US" i="0" dirty="0">
              <a:cs typeface="Calibri"/>
            </a:endParaRPr>
          </a:p>
        </p:txBody>
      </p:sp>
      <p:sp>
        <p:nvSpPr>
          <p:cNvPr id="4" name="Slide Number Placeholder 3"/>
          <p:cNvSpPr>
            <a:spLocks noGrp="1"/>
          </p:cNvSpPr>
          <p:nvPr>
            <p:ph type="sldNum" sz="quarter" idx="5"/>
          </p:nvPr>
        </p:nvSpPr>
        <p:spPr/>
        <p:txBody>
          <a:bodyPr/>
          <a:lstStyle/>
          <a:p>
            <a:fld id="{4C9B73F7-48C1-6846-9B3F-8D3BA533F650}" type="slidenum">
              <a:rPr lang="en-US" smtClean="0"/>
              <a:t>12</a:t>
            </a:fld>
            <a:endParaRPr lang="en-US"/>
          </a:p>
        </p:txBody>
      </p:sp>
    </p:spTree>
    <p:extLst>
      <p:ext uri="{BB962C8B-B14F-4D97-AF65-F5344CB8AC3E}">
        <p14:creationId xmlns:p14="http://schemas.microsoft.com/office/powerpoint/2010/main" val="450141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0C30B-DD57-4CBE-8840-9727C4B438D1}" type="slidenum">
              <a:rPr lang="en-US" smtClean="0"/>
              <a:t>13</a:t>
            </a:fld>
            <a:endParaRPr lang="en-US"/>
          </a:p>
        </p:txBody>
      </p:sp>
    </p:spTree>
    <p:extLst>
      <p:ext uri="{BB962C8B-B14F-4D97-AF65-F5344CB8AC3E}">
        <p14:creationId xmlns:p14="http://schemas.microsoft.com/office/powerpoint/2010/main" val="2538552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Cassie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to give more local context to this issue, here are some numbers from CA suicide rates in 2021. We can see that the Veteran suicide rates are almost twice that of the general CA population and in 2019 alone – we lost 473 Veterans to suicide just here in CA.  </a:t>
            </a: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14</a:t>
            </a:fld>
            <a:endParaRPr lang="en-US"/>
          </a:p>
        </p:txBody>
      </p:sp>
    </p:spTree>
    <p:extLst>
      <p:ext uri="{BB962C8B-B14F-4D97-AF65-F5344CB8AC3E}">
        <p14:creationId xmlns:p14="http://schemas.microsoft.com/office/powerpoint/2010/main" val="565070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167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Risk factors are characteristics that are associated with an increased likelihood of suicidal behaviors. Some risk factors for suicide include:  prior suicide attempt history, certain mental health conditions, access to lethal means, and stressful life events, such as divorce, job loss, or the death of a loved one.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Protective factors can help offset risk factors. These are characteristics associated with a decreased likelihood of suicidal behaviors. Some protective factors for suicide include access to mental health care, feeling connected to other people, and positive coping skills.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634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Notes: </a:t>
            </a:r>
            <a:r>
              <a:rPr lang="en-US"/>
              <a:t>This is a bridge between risk/protective factors section and the lethal means conversation.</a:t>
            </a:r>
          </a:p>
        </p:txBody>
      </p:sp>
      <p:sp>
        <p:nvSpPr>
          <p:cNvPr id="4" name="Slide Number Placeholder 3"/>
          <p:cNvSpPr>
            <a:spLocks noGrp="1"/>
          </p:cNvSpPr>
          <p:nvPr>
            <p:ph type="sldNum" sz="quarter" idx="5"/>
          </p:nvPr>
        </p:nvSpPr>
        <p:spPr/>
        <p:txBody>
          <a:bodyPr/>
          <a:lstStyle/>
          <a:p>
            <a:fld id="{A340C30B-DD57-4CBE-8840-9727C4B438D1}" type="slidenum">
              <a:rPr lang="en-US" smtClean="0"/>
              <a:t>17</a:t>
            </a:fld>
            <a:endParaRPr lang="en-US"/>
          </a:p>
        </p:txBody>
      </p:sp>
    </p:spTree>
    <p:extLst>
      <p:ext uri="{BB962C8B-B14F-4D97-AF65-F5344CB8AC3E}">
        <p14:creationId xmlns:p14="http://schemas.microsoft.com/office/powerpoint/2010/main" val="2739650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69CF11C-52FC-436F-99BB-8FFD2BFB3402}" type="slidenum">
              <a:rPr lang="en-US" smtClean="0"/>
              <a:pPr>
                <a:defRPr/>
              </a:pPr>
              <a:t>18</a:t>
            </a:fld>
            <a:endParaRPr lang="en-US"/>
          </a:p>
        </p:txBody>
      </p:sp>
    </p:spTree>
    <p:extLst>
      <p:ext uri="{BB962C8B-B14F-4D97-AF65-F5344CB8AC3E}">
        <p14:creationId xmlns:p14="http://schemas.microsoft.com/office/powerpoint/2010/main" val="2240076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Page XX, Table 1</a:t>
            </a:r>
          </a:p>
          <a:p>
            <a:pPr marL="0" indent="0">
              <a:spcBef>
                <a:spcPts val="0"/>
              </a:spcBef>
              <a:buFont typeface="Calibri" panose="020F0502020204030204" pitchFamily="34" charset="0"/>
              <a:buNone/>
              <a:tabLst>
                <a:tab pos="457200" algn="l"/>
              </a:tabLst>
            </a:pPr>
            <a:endParaRPr lang="en-US" sz="1200" dirty="0">
              <a:ea typeface="+mn-ea"/>
              <a:cs typeface="+mn-cs"/>
            </a:endParaRPr>
          </a:p>
          <a:p>
            <a:pPr marL="171450" indent="-171450">
              <a:spcBef>
                <a:spcPts val="0"/>
              </a:spcBef>
              <a:buFont typeface="Arial" panose="020B0604020202020204" pitchFamily="34" charset="0"/>
              <a:buChar char="•"/>
              <a:tabLst>
                <a:tab pos="457200" algn="l"/>
              </a:tabLst>
            </a:pPr>
            <a:r>
              <a:rPr lang="en-US" sz="1800" dirty="0">
                <a:effectLst/>
                <a:latin typeface="Arial" panose="020B0604020202020204" pitchFamily="34" charset="0"/>
                <a:ea typeface="Calibri" panose="020F0502020204030204" pitchFamily="34" charset="0"/>
              </a:rPr>
              <a:t>Among U.S. adults who died from suicide in 2020, firearms were more commonly involved among Veterans (71.0%) than non-Veterans (50.3%).</a:t>
            </a:r>
          </a:p>
          <a:p>
            <a:pPr marL="171450" indent="-171450">
              <a:spcBef>
                <a:spcPts val="0"/>
              </a:spcBef>
              <a:buFont typeface="Arial" panose="020B0604020202020204" pitchFamily="34" charset="0"/>
              <a:buChar char="•"/>
              <a:tabLst>
                <a:tab pos="457200" algn="l"/>
              </a:tabLst>
            </a:pPr>
            <a:r>
              <a:rPr lang="en-US" sz="1800" dirty="0">
                <a:solidFill>
                  <a:srgbClr val="000000"/>
                </a:solidFill>
                <a:effectLst/>
                <a:latin typeface="Arial" panose="020B0604020202020204" pitchFamily="34" charset="0"/>
                <a:ea typeface="Calibri" panose="020F0502020204030204" pitchFamily="34" charset="0"/>
                <a:cs typeface="Myriad Pro"/>
              </a:rPr>
              <a:t>In 2020, firearms were involved in 72.1% of suicides by male Veterans, up from 70.6% in 2019 and in 48.2% of suicides by female Veterans, down from 48.4% in 2019. </a:t>
            </a:r>
          </a:p>
          <a:p>
            <a:pPr marL="171450" indent="-171450">
              <a:spcBef>
                <a:spcPts val="0"/>
              </a:spcBef>
              <a:buFont typeface="Arial" panose="020B0604020202020204" pitchFamily="34" charset="0"/>
              <a:buChar char="•"/>
              <a:tabLst>
                <a:tab pos="457200" algn="l"/>
              </a:tabLst>
            </a:pPr>
            <a:r>
              <a:rPr lang="en-US" dirty="0">
                <a:solidFill>
                  <a:srgbClr val="FF0000"/>
                </a:solidFill>
                <a:ea typeface="+mn-lt"/>
                <a:cs typeface="+mn-lt"/>
              </a:rPr>
              <a:t>Among Veteran suicides</a:t>
            </a:r>
          </a:p>
          <a:p>
            <a:pPr marL="628650" lvl="1" indent="-171450">
              <a:spcBef>
                <a:spcPts val="0"/>
              </a:spcBef>
              <a:buFont typeface="Arial" panose="020B0604020202020204" pitchFamily="34" charset="0"/>
              <a:buChar char="•"/>
              <a:tabLst>
                <a:tab pos="457200" algn="l"/>
              </a:tabLst>
            </a:pPr>
            <a:r>
              <a:rPr lang="en-US" dirty="0">
                <a:solidFill>
                  <a:srgbClr val="FF0000"/>
                </a:solidFill>
                <a:ea typeface="+mn-lt"/>
                <a:cs typeface="+mn-lt"/>
              </a:rPr>
              <a:t>From 2001-2020:</a:t>
            </a:r>
            <a:endParaRPr lang="en-US" dirty="0">
              <a:solidFill>
                <a:srgbClr val="FF0000"/>
              </a:solidFill>
              <a:cs typeface="Calibri" panose="020F0502020204030204"/>
            </a:endParaRPr>
          </a:p>
          <a:p>
            <a:pPr marL="914400" lvl="2" indent="0">
              <a:buNone/>
            </a:pPr>
            <a:r>
              <a:rPr lang="en-US" dirty="0">
                <a:solidFill>
                  <a:srgbClr val="FF0000"/>
                </a:solidFill>
                <a:ea typeface="+mn-lt"/>
                <a:cs typeface="+mn-lt"/>
              </a:rPr>
              <a:t>Firearms increased            +4.5%   </a:t>
            </a:r>
          </a:p>
          <a:p>
            <a:pPr lvl="2">
              <a:buNone/>
            </a:pPr>
            <a:r>
              <a:rPr lang="en-US" dirty="0">
                <a:solidFill>
                  <a:srgbClr val="FF0000"/>
                </a:solidFill>
                <a:cs typeface="Calibri"/>
              </a:rPr>
              <a:t>Poisoning decreased         -4.8%</a:t>
            </a:r>
            <a:endParaRPr lang="en-US" dirty="0">
              <a:ea typeface="+mn-lt"/>
              <a:cs typeface="+mn-lt"/>
            </a:endParaRPr>
          </a:p>
          <a:p>
            <a:pPr lvl="2">
              <a:buNone/>
            </a:pPr>
            <a:r>
              <a:rPr lang="en-US" dirty="0">
                <a:solidFill>
                  <a:srgbClr val="FF0000"/>
                </a:solidFill>
                <a:cs typeface="Calibri"/>
              </a:rPr>
              <a:t>Suffocation increased       +0.9%</a:t>
            </a:r>
            <a:endParaRPr lang="en-US" dirty="0">
              <a:ea typeface="+mn-lt"/>
              <a:cs typeface="+mn-lt"/>
            </a:endParaRPr>
          </a:p>
          <a:p>
            <a:pPr lvl="2">
              <a:buNone/>
            </a:pPr>
            <a:r>
              <a:rPr lang="en-US" dirty="0">
                <a:solidFill>
                  <a:srgbClr val="FF0000"/>
                </a:solidFill>
                <a:cs typeface="Calibri"/>
              </a:rPr>
              <a:t>Other means decreased   -0.6%</a:t>
            </a:r>
            <a:endParaRPr lang="en-US" dirty="0">
              <a:ea typeface="+mn-lt"/>
              <a:cs typeface="+mn-lt"/>
            </a:endParaRPr>
          </a:p>
          <a:p>
            <a:pPr marL="0" indent="0">
              <a:spcBef>
                <a:spcPts val="0"/>
              </a:spcBef>
              <a:buFont typeface="Arial" panose="020B0604020202020204" pitchFamily="34" charset="0"/>
              <a:buNone/>
              <a:tabLst>
                <a:tab pos="457200" algn="l"/>
              </a:tabLst>
            </a:pPr>
            <a:endParaRPr lang="en-US" sz="1200" dirty="0">
              <a:solidFill>
                <a:schemeClr val="tx1"/>
              </a:solidFill>
              <a:ea typeface="Times New Roman" panose="02020603050405020304" pitchFamily="18" charset="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19</a:t>
            </a:fld>
            <a:endParaRPr lang="en-US"/>
          </a:p>
        </p:txBody>
      </p:sp>
    </p:spTree>
    <p:extLst>
      <p:ext uri="{BB962C8B-B14F-4D97-AF65-F5344CB8AC3E}">
        <p14:creationId xmlns:p14="http://schemas.microsoft.com/office/powerpoint/2010/main" val="3896157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194D3"/>
              </a:buClr>
            </a:pPr>
            <a:r>
              <a:rPr lang="en-US" sz="3500" dirty="0"/>
              <a:t>Building in time and space between the impulse to act and the means to harm one’s self saves lives. </a:t>
            </a:r>
          </a:p>
          <a:p>
            <a:pPr>
              <a:buClr>
                <a:srgbClr val="0194D3"/>
              </a:buClr>
            </a:pPr>
            <a:r>
              <a:rPr lang="en-US" sz="3500" dirty="0"/>
              <a:t>While some suicidal crises last a long time, most last minutes to hours. In one study of suicide attempt survivors:</a:t>
            </a:r>
          </a:p>
          <a:p>
            <a:pPr lvl="1">
              <a:buClr>
                <a:srgbClr val="0194D3"/>
              </a:buClr>
            </a:pPr>
            <a:r>
              <a:rPr lang="en-US" sz="3500" dirty="0"/>
              <a:t> 47 percent said it took </a:t>
            </a:r>
            <a:r>
              <a:rPr lang="en-US" sz="3500" b="1" dirty="0">
                <a:solidFill>
                  <a:srgbClr val="0194D3"/>
                </a:solidFill>
              </a:rPr>
              <a:t>less than one hour </a:t>
            </a:r>
            <a:r>
              <a:rPr lang="en-US" sz="3500" dirty="0"/>
              <a:t>between their decision to attempt suicide and their actual attempt.</a:t>
            </a:r>
          </a:p>
          <a:p>
            <a:pPr lvl="1">
              <a:buClr>
                <a:srgbClr val="0194D3"/>
              </a:buClr>
            </a:pPr>
            <a:r>
              <a:rPr lang="en-US" sz="3500" dirty="0"/>
              <a:t>24 percent said it took </a:t>
            </a:r>
            <a:r>
              <a:rPr lang="en-US" sz="3500" b="1" dirty="0">
                <a:solidFill>
                  <a:srgbClr val="0194D3"/>
                </a:solidFill>
              </a:rPr>
              <a:t>less than five minutes </a:t>
            </a:r>
            <a:r>
              <a:rPr lang="en-US" sz="3500" dirty="0"/>
              <a:t>for them to act. </a:t>
            </a: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time between when a person decides to die by suicide and they act on the decision is often very short. A 2005 study found that  71% of attempters estimating that the process took less than an hour.  This reality underscores the importance of reducing access to means for those who are at elevated risk for suicide, until the risk period passes.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Access to lethal means increases suicide risk for everyone living in the home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Acute phase of a suicidal crisis is often brief.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Building in time and space—even 30-60 minutes—between impulse to act and the means to harm one’s self saves lives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know that people rarely “substitute” one means for another.  So, it is important to restrict whichever means they have in mind to use.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Means matter—how a person attempts suicide impacts how fatal the injury will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About 90% of firearm-related suicide attempts are fatal, as compared to approximately 5% of suicide attempts by all other mechanisms combined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Most who survive a nonfatal suicide attempt do not go on to die by suicide</a:t>
            </a:r>
          </a:p>
          <a:p>
            <a:pPr>
              <a:buClr>
                <a:srgbClr val="0194D3"/>
              </a:buClr>
            </a:pPr>
            <a:r>
              <a:rPr lang="en-US" sz="2400" dirty="0"/>
              <a:t>Building in time and space between the impulse to act and the means to harm one’s self saves lives. </a:t>
            </a:r>
            <a:endParaRPr lang="en-US" dirty="0"/>
          </a:p>
          <a:p>
            <a:pPr>
              <a:buClr>
                <a:srgbClr val="0194D3"/>
              </a:buClr>
            </a:pPr>
            <a:r>
              <a:rPr lang="en-US" sz="2400" dirty="0"/>
              <a:t>While some suicidal crises last a long time, most last minutes to hours. In one study of suicide attempt survivors:</a:t>
            </a:r>
          </a:p>
          <a:p>
            <a:pPr lvl="1">
              <a:buClr>
                <a:srgbClr val="0194D3"/>
              </a:buClr>
            </a:pPr>
            <a:r>
              <a:rPr lang="en-US" sz="2000" dirty="0"/>
              <a:t> 47 percent said it took </a:t>
            </a:r>
            <a:r>
              <a:rPr lang="en-US" sz="2000" b="1" dirty="0">
                <a:solidFill>
                  <a:srgbClr val="0194D3"/>
                </a:solidFill>
              </a:rPr>
              <a:t>less than one hour </a:t>
            </a:r>
            <a:r>
              <a:rPr lang="en-US" sz="2000" dirty="0"/>
              <a:t>between their decision to attempt suicide and their actual attempt.</a:t>
            </a:r>
          </a:p>
          <a:p>
            <a:pPr lvl="1">
              <a:buClr>
                <a:srgbClr val="0194D3"/>
              </a:buClr>
            </a:pPr>
            <a:r>
              <a:rPr lang="en-US" sz="2000" dirty="0"/>
              <a:t>24 percent said it took </a:t>
            </a:r>
            <a:r>
              <a:rPr lang="en-US" sz="2000" b="1" dirty="0">
                <a:solidFill>
                  <a:srgbClr val="0194D3"/>
                </a:solidFill>
              </a:rPr>
              <a:t>less than five minutes </a:t>
            </a:r>
            <a:r>
              <a:rPr lang="en-US" sz="2000" dirty="0"/>
              <a:t>for them to act.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73C60-877F-3F4D-9B92-2C35666F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11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A4A06-1A74-4386-BF85-8E0EA046A9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40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Today we will discuss ways that everyone can contribute to a safer environment for Veterans at risk for suicide. We understand that this is a sensitive topic and that people in attendance today may have had personal experiences involving suicide. If you find you need to take a break, please do so. Feel free to reach out to me at the end of the presentation if you need support. If you find you need to talk to someone at any time, you can call the National Suicide Prevention Lifeline at 988 (service members and Veterans should press 1 to connect with the Veterans Crisis Line). Why don’t we all put this number into our phone contacts right now?</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718E4-DA9F-471B-BEEE-A9FC48BDC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1997, Australia instituted stricter gun safety measures, including minimum age restrictions, psychological evaluations, background checks, and waiting periods. The firearm suicide rate steadily declined by 4.7% each year, and researchers did not see a substitution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Israeli Defense Force saw a 40% reduction in the suicide rate among soldiers when it restricted soldiers’ access to firearms during weekend leave.</a:t>
            </a:r>
          </a:p>
          <a:p>
            <a:pPr eaLnBrk="1" hangingPunct="1"/>
            <a:endParaRPr lang="en-US" dirty="0">
              <a:latin typeface="Times" pitchFamily="18" charset="0"/>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Firearm-related suicides in Indiana and Connecticut declined after those states enacted legislation allowing law enforcement officers to seize firearms from individuals they deem a risk to themselves or others.</a:t>
            </a:r>
          </a:p>
          <a:p>
            <a:pPr eaLnBrk="1" hangingPunct="1"/>
            <a:endParaRPr lang="en-US" dirty="0">
              <a:latin typeface="Times" pitchFamily="18" charset="0"/>
              <a:ea typeface="ＭＳ Ｐゴシック"/>
            </a:endParaRPr>
          </a:p>
          <a:p>
            <a:pPr eaLnBrk="1" hangingPunct="1"/>
            <a:endParaRPr lang="en-US" dirty="0">
              <a:latin typeface="Times" pitchFamily="18" charset="0"/>
              <a:ea typeface="ＭＳ Ｐゴシック"/>
            </a:endParaRPr>
          </a:p>
          <a:p>
            <a:pPr eaLnBrk="1" hangingPunct="1"/>
            <a:r>
              <a:rPr lang="en-US" dirty="0">
                <a:latin typeface="Times" pitchFamily="18" charset="0"/>
                <a:ea typeface="ＭＳ Ｐゴシック"/>
              </a:rPr>
              <a:t>Full citations:</a:t>
            </a:r>
          </a:p>
          <a:p>
            <a:r>
              <a:rPr lang="en-US" dirty="0"/>
              <a:t>- Kapusta, N. D., Etzersdorfer, E., Krall, C., &amp; Sonneck, G. (2007). Firearm legislation reform in the European Union: Impact on firearm availability, firearm suicide and homicide rates in Austria. </a:t>
            </a:r>
            <a:r>
              <a:rPr lang="en-US" i="1" dirty="0"/>
              <a:t>The British Journal of Psychiatry</a:t>
            </a:r>
            <a:r>
              <a:rPr lang="en-US" dirty="0"/>
              <a:t>, </a:t>
            </a:r>
            <a:r>
              <a:rPr lang="en-US" i="1" dirty="0"/>
              <a:t>191</a:t>
            </a:r>
            <a:r>
              <a:rPr lang="en-US" dirty="0"/>
              <a:t>(3), 253–57.</a:t>
            </a:r>
          </a:p>
          <a:p>
            <a:r>
              <a:rPr lang="en-US" dirty="0"/>
              <a:t>- Lubin, G., Werbeloff, N., Halperin, D., Shmushkevitch, M., Weiser, M., &amp; Knobler, H. Y. (2010). Decrease in suicide rates after a change of policy reducing access to firearms in adolescents: A naturalistic epidemiological study. </a:t>
            </a:r>
            <a:r>
              <a:rPr lang="en-US" i="1" dirty="0"/>
              <a:t>Suicide and Life-Threatening Behavior</a:t>
            </a:r>
            <a:r>
              <a:rPr lang="en-US" dirty="0"/>
              <a:t>, </a:t>
            </a:r>
            <a:r>
              <a:rPr lang="en-US" i="1" dirty="0"/>
              <a:t>40</a:t>
            </a:r>
            <a:r>
              <a:rPr lang="en-US" dirty="0"/>
              <a:t>(5), 421–24.</a:t>
            </a:r>
          </a:p>
          <a:p>
            <a:r>
              <a:rPr lang="en-US" dirty="0"/>
              <a:t>- Kivisto, A. J., &amp; Phalen, P. L. (2018). Effects of Risk-Based Firearm Seizure Laws in Connecticut and Indiana on Suicide Rates, 1981–2015. Psychiatric Services, </a:t>
            </a:r>
            <a:r>
              <a:rPr lang="en-US" i="1" dirty="0"/>
              <a:t>69</a:t>
            </a:r>
            <a:r>
              <a:rPr lang="en-US" dirty="0"/>
              <a:t>, 855–62.</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014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Even though suicide is a major public health concern, there are a lot of common myths and misinformation about suicide. Let’s talk about some of these. Having accurate information about suicide makes it easier to reach out to others and help them.</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7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Cassie </a:t>
            </a:r>
          </a:p>
        </p:txBody>
      </p:sp>
      <p:sp>
        <p:nvSpPr>
          <p:cNvPr id="4" name="Slide Number Placeholder 3"/>
          <p:cNvSpPr>
            <a:spLocks noGrp="1"/>
          </p:cNvSpPr>
          <p:nvPr>
            <p:ph type="sldNum" sz="quarter" idx="5"/>
          </p:nvPr>
        </p:nvSpPr>
        <p:spPr/>
        <p:txBody>
          <a:bodyPr/>
          <a:lstStyle/>
          <a:p>
            <a:fld id="{A340C30B-DD57-4CBE-8840-9727C4B438D1}" type="slidenum">
              <a:rPr lang="en-US" smtClean="0"/>
              <a:t>26</a:t>
            </a:fld>
            <a:endParaRPr lang="en-US"/>
          </a:p>
        </p:txBody>
      </p:sp>
    </p:spTree>
    <p:extLst>
      <p:ext uri="{BB962C8B-B14F-4D97-AF65-F5344CB8AC3E}">
        <p14:creationId xmlns:p14="http://schemas.microsoft.com/office/powerpoint/2010/main" val="2738837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Cassie </a:t>
            </a:r>
          </a:p>
          <a:p>
            <a:endParaRPr lang="en-US" dirty="0"/>
          </a:p>
        </p:txBody>
      </p:sp>
      <p:sp>
        <p:nvSpPr>
          <p:cNvPr id="4" name="Slide Number Placeholder 3"/>
          <p:cNvSpPr>
            <a:spLocks noGrp="1"/>
          </p:cNvSpPr>
          <p:nvPr>
            <p:ph type="sldNum" sz="quarter" idx="5"/>
          </p:nvPr>
        </p:nvSpPr>
        <p:spPr/>
        <p:txBody>
          <a:bodyPr/>
          <a:lstStyle/>
          <a:p>
            <a:fld id="{A340C30B-DD57-4CBE-8840-9727C4B438D1}" type="slidenum">
              <a:rPr lang="en-US" smtClean="0"/>
              <a:t>30</a:t>
            </a:fld>
            <a:endParaRPr lang="en-US"/>
          </a:p>
        </p:txBody>
      </p:sp>
    </p:spTree>
    <p:extLst>
      <p:ext uri="{BB962C8B-B14F-4D97-AF65-F5344CB8AC3E}">
        <p14:creationId xmlns:p14="http://schemas.microsoft.com/office/powerpoint/2010/main" val="459511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Beer goggle example</a:t>
            </a:r>
          </a:p>
        </p:txBody>
      </p:sp>
      <p:sp>
        <p:nvSpPr>
          <p:cNvPr id="4" name="Slide Number Placeholder 3"/>
          <p:cNvSpPr>
            <a:spLocks noGrp="1"/>
          </p:cNvSpPr>
          <p:nvPr>
            <p:ph type="sldNum" sz="quarter" idx="5"/>
          </p:nvPr>
        </p:nvSpPr>
        <p:spPr/>
        <p:txBody>
          <a:bodyPr/>
          <a:lstStyle/>
          <a:p>
            <a:fld id="{A340C30B-DD57-4CBE-8840-9727C4B438D1}" type="slidenum">
              <a:rPr lang="en-US" smtClean="0"/>
              <a:t>31</a:t>
            </a:fld>
            <a:endParaRPr lang="en-US"/>
          </a:p>
        </p:txBody>
      </p:sp>
    </p:spTree>
    <p:extLst>
      <p:ext uri="{BB962C8B-B14F-4D97-AF65-F5344CB8AC3E}">
        <p14:creationId xmlns:p14="http://schemas.microsoft.com/office/powerpoint/2010/main" val="848709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Cassie</a:t>
            </a:r>
          </a:p>
        </p:txBody>
      </p:sp>
      <p:sp>
        <p:nvSpPr>
          <p:cNvPr id="4" name="Slide Number Placeholder 3"/>
          <p:cNvSpPr>
            <a:spLocks noGrp="1"/>
          </p:cNvSpPr>
          <p:nvPr>
            <p:ph type="sldNum" sz="quarter" idx="5"/>
          </p:nvPr>
        </p:nvSpPr>
        <p:spPr/>
        <p:txBody>
          <a:bodyPr/>
          <a:lstStyle/>
          <a:p>
            <a:fld id="{A340C30B-DD57-4CBE-8840-9727C4B438D1}" type="slidenum">
              <a:rPr lang="en-US" smtClean="0"/>
              <a:t>33</a:t>
            </a:fld>
            <a:endParaRPr lang="en-US"/>
          </a:p>
        </p:txBody>
      </p:sp>
    </p:spTree>
    <p:extLst>
      <p:ext uri="{BB962C8B-B14F-4D97-AF65-F5344CB8AC3E}">
        <p14:creationId xmlns:p14="http://schemas.microsoft.com/office/powerpoint/2010/main" val="3079975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 </a:t>
            </a:r>
          </a:p>
          <a:p>
            <a:endParaRPr lang="en-US" dirty="0"/>
          </a:p>
          <a:p>
            <a:r>
              <a:rPr lang="en-US" dirty="0"/>
              <a:t>Substantial change from the norm</a:t>
            </a:r>
          </a:p>
        </p:txBody>
      </p:sp>
      <p:sp>
        <p:nvSpPr>
          <p:cNvPr id="4" name="Slide Number Placeholder 3"/>
          <p:cNvSpPr>
            <a:spLocks noGrp="1"/>
          </p:cNvSpPr>
          <p:nvPr>
            <p:ph type="sldNum" sz="quarter" idx="5"/>
          </p:nvPr>
        </p:nvSpPr>
        <p:spPr/>
        <p:txBody>
          <a:bodyPr/>
          <a:lstStyle/>
          <a:p>
            <a:fld id="{A340C30B-DD57-4CBE-8840-9727C4B438D1}" type="slidenum">
              <a:rPr lang="en-US" smtClean="0"/>
              <a:t>34</a:t>
            </a:fld>
            <a:endParaRPr lang="en-US"/>
          </a:p>
        </p:txBody>
      </p:sp>
    </p:spTree>
    <p:extLst>
      <p:ext uri="{BB962C8B-B14F-4D97-AF65-F5344CB8AC3E}">
        <p14:creationId xmlns:p14="http://schemas.microsoft.com/office/powerpoint/2010/main" val="980967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Use direct words and phrases, such as “killing yourself” and “suicide,” when asking about suicidal thoughts. Avoid using vague phrases such as “hurting yourself,” as these can have different meanings to different people. To emphasize this point, you can ask participants why it is so important to ask this question directly instead of indirectly. What may be the outcome of asking indirect questions? (Answer: indirect answers!)</a:t>
            </a:r>
          </a:p>
          <a:p>
            <a:pPr lvl="0"/>
            <a:endParaRPr lang="en-US" dirty="0">
              <a:effectLst/>
            </a:endParaRPr>
          </a:p>
          <a:p>
            <a:pPr lvl="0"/>
            <a:r>
              <a:rPr lang="en-US" sz="1200" kern="1200" dirty="0">
                <a:solidFill>
                  <a:schemeClr val="tx1"/>
                </a:solidFill>
                <a:effectLst/>
                <a:latin typeface="+mn-lt"/>
                <a:ea typeface="+mn-ea"/>
                <a:cs typeface="+mn-cs"/>
              </a:rPr>
              <a:t>Ask a direct question if warning signs (“invitations”) are evident. When “invitation statements” have been made, it can be helpful to use them as springboards to directly ask about a person’s risk for suicide. (E.g., “I want to better understand what you mean by ‘ending it all.’ Are you thinking about killing yourself?”)</a:t>
            </a:r>
          </a:p>
          <a:p>
            <a:pPr lvl="0"/>
            <a:endParaRPr lang="en-US" dirty="0">
              <a:effectLst/>
            </a:endParaRPr>
          </a:p>
          <a:p>
            <a:pPr lvl="0"/>
            <a:r>
              <a:rPr lang="en-US" sz="1200" kern="1200" dirty="0">
                <a:solidFill>
                  <a:schemeClr val="tx1"/>
                </a:solidFill>
                <a:effectLst/>
                <a:latin typeface="+mn-lt"/>
                <a:ea typeface="+mn-ea"/>
                <a:cs typeface="+mn-cs"/>
              </a:rPr>
              <a:t>Phrase questions in a way that indicates openness to listening and remain nonjudgmental no matter the answer. This is extremely important, as it will help the Veteran understand that people are willing to listen. </a:t>
            </a:r>
          </a:p>
          <a:p>
            <a:pPr lvl="0"/>
            <a:endParaRPr lang="en-US" dirty="0">
              <a:effectLst/>
            </a:endParaRPr>
          </a:p>
          <a:p>
            <a:pPr lvl="0"/>
            <a:r>
              <a:rPr lang="en-US" sz="1200" kern="1200" dirty="0">
                <a:solidFill>
                  <a:schemeClr val="tx1"/>
                </a:solidFill>
                <a:effectLst/>
                <a:latin typeface="+mn-lt"/>
                <a:ea typeface="+mn-ea"/>
                <a:cs typeface="+mn-cs"/>
              </a:rPr>
              <a:t>The question should not be an afterthought. It should be asked promptly once someone indicates that they may be at risk for suicide. </a:t>
            </a:r>
            <a:endParaRPr lang="en-US" dirty="0">
              <a:effectLst/>
            </a:endParaRPr>
          </a:p>
          <a:p>
            <a:pPr lvl="0"/>
            <a:r>
              <a:rPr lang="en-US" sz="1200" kern="1200" dirty="0">
                <a:solidFill>
                  <a:schemeClr val="tx1"/>
                </a:solidFill>
                <a:effectLst/>
                <a:latin typeface="+mn-lt"/>
                <a:ea typeface="+mn-ea"/>
                <a:cs typeface="+mn-cs"/>
              </a:rPr>
              <a:t>There may not be an optimal time to ask the question, and doing so may be discomforting. Acknowledge this and encourage participants to ask the question anyway.</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218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341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Examples of validating statements include: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pPr lvl="1"/>
            <a:r>
              <a:rPr lang="en-US" sz="1200" kern="1200" dirty="0">
                <a:solidFill>
                  <a:schemeClr val="tx1"/>
                </a:solidFill>
                <a:effectLst/>
                <a:latin typeface="+mn-lt"/>
                <a:ea typeface="+mn-ea"/>
                <a:cs typeface="+mn-cs"/>
              </a:rPr>
              <a:t>“Anyone in your situation would feel that way.”</a:t>
            </a:r>
            <a:endParaRPr lang="en-US" dirty="0">
              <a:effectLst/>
            </a:endParaRPr>
          </a:p>
          <a:p>
            <a:pPr lvl="1"/>
            <a:r>
              <a:rPr lang="en-US" sz="1200" kern="1200" dirty="0">
                <a:solidFill>
                  <a:schemeClr val="tx1"/>
                </a:solidFill>
                <a:effectLst/>
                <a:latin typeface="+mn-lt"/>
                <a:ea typeface="+mn-ea"/>
                <a:cs typeface="+mn-cs"/>
              </a:rPr>
              <a:t>“Of course you’re overwhelmed.” </a:t>
            </a:r>
            <a:endParaRPr lang="en-US" dirty="0">
              <a:effectLst/>
            </a:endParaRPr>
          </a:p>
          <a:p>
            <a:pPr lvl="1"/>
            <a:r>
              <a:rPr lang="en-US" sz="1200" kern="1200" dirty="0">
                <a:solidFill>
                  <a:schemeClr val="tx1"/>
                </a:solidFill>
                <a:effectLst/>
                <a:latin typeface="+mn-lt"/>
                <a:ea typeface="+mn-ea"/>
                <a:cs typeface="+mn-cs"/>
              </a:rPr>
              <a:t>“You have been struggling with a lot.”</a:t>
            </a:r>
            <a:endParaRPr lang="en-US" dirty="0">
              <a:effectLst/>
            </a:endParaRPr>
          </a:p>
          <a:p>
            <a:pPr lvl="1"/>
            <a:r>
              <a:rPr lang="en-US" sz="1200" kern="1200" dirty="0">
                <a:solidFill>
                  <a:schemeClr val="tx1"/>
                </a:solidFill>
                <a:effectLst/>
                <a:latin typeface="+mn-lt"/>
                <a:ea typeface="+mn-ea"/>
                <a:cs typeface="+mn-cs"/>
              </a:rPr>
              <a:t>“This would be too much for anyone to handle.”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Direct participants to turn to a partner and practice the following, in response to an “invitation statement” such as, “Everything is so hard. I feel like a drag on my friends”: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Start by telling your partner, “Everything will be fine.” (Partner should respond.)</a:t>
            </a:r>
          </a:p>
          <a:p>
            <a:pPr lvl="0"/>
            <a:r>
              <a:rPr lang="en-US" sz="1200" kern="1200" dirty="0">
                <a:solidFill>
                  <a:schemeClr val="tx1"/>
                </a:solidFill>
                <a:effectLst/>
                <a:latin typeface="+mn-lt"/>
                <a:ea typeface="+mn-ea"/>
                <a:cs typeface="+mn-cs"/>
              </a:rPr>
              <a:t>Shift instead to a statement that validates their feelings. (Partner should respond.)</a:t>
            </a:r>
          </a:p>
          <a:p>
            <a:r>
              <a:rPr lang="en-US" sz="1200" b="1" kern="1200" dirty="0">
                <a:solidFill>
                  <a:schemeClr val="tx1"/>
                </a:solidFill>
                <a:effectLst/>
                <a:latin typeface="+mn-lt"/>
                <a:ea typeface="+mn-ea"/>
                <a:cs typeface="+mn-cs"/>
              </a:rPr>
              <a:t>Pause to have participants reflect on the exercise.</a:t>
            </a:r>
            <a:r>
              <a:rPr lang="en-US" sz="1200" kern="1200" dirty="0">
                <a:solidFill>
                  <a:schemeClr val="tx1"/>
                </a:solidFill>
                <a:effectLst/>
                <a:latin typeface="+mn-lt"/>
                <a:ea typeface="+mn-ea"/>
                <a:cs typeface="+mn-cs"/>
              </a:rPr>
              <a:t> Ask: What did you notice?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025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This program is focused on preventing suicide attempts and saving lives that might otherwise be lost to suicide. It is designed to train everyone who knows a Veteran to be a “gatekeeper.” The role of gatekeepers is connecting those at risk for suicide with people who can help them. You can save lives by being sensitive to people in distress and by connecting them with care.</a:t>
            </a:r>
            <a:endParaRPr lang="en-US" sz="1200" kern="1200" dirty="0">
              <a:solidFill>
                <a:schemeClr val="tx1"/>
              </a:solidFill>
              <a:effectLst/>
              <a:latin typeface="+mn-lt"/>
              <a:ea typeface="+mn-ea"/>
              <a:cs typeface="+mn-cs"/>
            </a:endParaRPr>
          </a:p>
          <a:p>
            <a:pPr>
              <a:lnSpc>
                <a:spcPct val="90000"/>
              </a:lnSpc>
            </a:pPr>
            <a:endParaRPr lang="en-US" altLang="en-US" dirty="0">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4588"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6C081F6-4BE8-4782-A8C2-D37103C12663}"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US"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917765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Amanda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Open body language </a:t>
            </a:r>
            <a:r>
              <a:rPr lang="en-US" sz="1200" b="0" i="0" kern="1200" dirty="0">
                <a:solidFill>
                  <a:schemeClr val="tx1"/>
                </a:solidFill>
                <a:effectLst/>
                <a:latin typeface="+mn-lt"/>
                <a:ea typeface="+mn-ea"/>
                <a:cs typeface="+mn-cs"/>
              </a:rPr>
              <a:t>signals interest in the other person and in the conversation. Maintain a relaxed posture, lean in closer, use direct eye contact, and nod in agreement to show your Veteran that you’re present in the moment with them.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718E4-DA9F-471B-BEEE-A9FC48BDC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262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 keeping secrets- if someone says they will talk to you about an issue “only if you promise not to tell anyone,” it’s important to be up front in saying you cannot make that promise because you care about them and want them to get any help that they may need. You don’t want to keep a secret and regret it.</a:t>
            </a:r>
            <a:r>
              <a:rPr lang="en-US" sz="1200" b="1"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794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54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buFont typeface="Arial" pitchFamily="34" charset="0"/>
              <a:buNone/>
            </a:pPr>
            <a:r>
              <a:rPr lang="en-US" sz="1200" kern="1200" dirty="0">
                <a:solidFill>
                  <a:schemeClr val="tx1"/>
                </a:solidFill>
                <a:latin typeface="+mn-lt"/>
                <a:ea typeface="ＭＳ Ｐゴシック" pitchFamily="28" charset="-128"/>
                <a:cs typeface="ＭＳ Ｐゴシック"/>
              </a:rPr>
              <a:t>[</a:t>
            </a:r>
            <a:r>
              <a:rPr lang="en-US" sz="1200" kern="1200" dirty="0">
                <a:solidFill>
                  <a:schemeClr val="tx1"/>
                </a:solidFill>
                <a:effectLst/>
                <a:latin typeface="+mn-lt"/>
                <a:ea typeface="+mn-ea"/>
                <a:cs typeface="+mn-cs"/>
              </a:rPr>
              <a:t>Practice Sessions </a:t>
            </a:r>
            <a:r>
              <a:rPr lang="en-US" sz="1200" kern="1200" dirty="0">
                <a:solidFill>
                  <a:schemeClr val="tx1"/>
                </a:solidFill>
                <a:latin typeface="+mn-lt"/>
                <a:ea typeface="ＭＳ Ｐゴシック" pitchFamily="28" charset="-128"/>
                <a:cs typeface="ＭＳ Ｐゴシック"/>
              </a:rPr>
              <a:t>are a chance to practice VA S.A.V.E. skills. Encourage everyone to participate, but don’t worry if someone does not want to do it. It’s okay if they want to just watch. Flexibility is a strength here.</a:t>
            </a:r>
          </a:p>
          <a:p>
            <a:pPr lvl="0">
              <a:buFont typeface="Arial" pitchFamily="34" charset="0"/>
              <a:buChar char="•"/>
            </a:pPr>
            <a:r>
              <a:rPr lang="en-US" sz="1200" kern="1200" dirty="0">
                <a:solidFill>
                  <a:schemeClr val="tx1"/>
                </a:solidFill>
                <a:latin typeface="+mn-lt"/>
                <a:ea typeface="ＭＳ Ｐゴシック" pitchFamily="28" charset="-128"/>
                <a:cs typeface="ＭＳ Ｐゴシック"/>
              </a:rPr>
              <a:t>Depending on your group(s) and your time, you can have 1 or more role plays with a volunteer, or brainstorm role play responses with the whole group.</a:t>
            </a:r>
          </a:p>
          <a:p>
            <a:pPr lvl="0">
              <a:buFont typeface="Arial" pitchFamily="34" charset="0"/>
              <a:buChar char="•"/>
            </a:pPr>
            <a:r>
              <a:rPr lang="en-US" sz="1200" kern="1200" dirty="0">
                <a:solidFill>
                  <a:schemeClr val="tx1"/>
                </a:solidFill>
                <a:latin typeface="+mn-lt"/>
                <a:ea typeface="ＭＳ Ｐゴシック" pitchFamily="28" charset="-128"/>
                <a:cs typeface="ＭＳ Ｐゴシック"/>
              </a:rPr>
              <a:t>Use that attached role play materials to help your colleagues practice VA S.A.V.E. Keep slide 36 with the steps of VA S.A.V.E. visible for people to use.</a:t>
            </a:r>
          </a:p>
          <a:p>
            <a:pPr lvl="0">
              <a:buFont typeface="Arial" pitchFamily="34" charset="0"/>
              <a:buChar char="•"/>
            </a:pPr>
            <a:r>
              <a:rPr lang="en-US" sz="1200" kern="1200" dirty="0">
                <a:solidFill>
                  <a:schemeClr val="tx1"/>
                </a:solidFill>
                <a:latin typeface="+mn-lt"/>
                <a:ea typeface="ＭＳ Ｐゴシック" pitchFamily="28" charset="-128"/>
                <a:cs typeface="ＭＳ Ｐゴシック"/>
              </a:rPr>
              <a:t>Be positive and encouraging. Take a gentle, coaching approach. This is a sensitive issue, and a new skill for many people. If you mean well, and are doing your best, with VA S.A.V.E. skills, it will likely work out well.</a:t>
            </a:r>
          </a:p>
          <a:p>
            <a:pPr lvl="0">
              <a:buFont typeface="Arial" pitchFamily="34" charset="0"/>
              <a:buChar char="•"/>
            </a:pPr>
            <a:r>
              <a:rPr lang="en-US" sz="1200" kern="1200" dirty="0">
                <a:solidFill>
                  <a:schemeClr val="tx1"/>
                </a:solidFill>
                <a:latin typeface="+mn-lt"/>
                <a:ea typeface="ＭＳ Ｐゴシック" pitchFamily="28" charset="-128"/>
                <a:cs typeface="ＭＳ Ｐゴシック"/>
              </a:rPr>
              <a:t>Wrap up during last 5 min of the hour.</a:t>
            </a:r>
            <a:endParaRPr lang="en-US" altLang="en-US" dirty="0">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4588"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B2B5D66-3F81-46A4-9E3D-A0144C86202D}"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45</a:t>
            </a:fld>
            <a:endParaRPr kumimoji="0" lang="en-US"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389006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4588"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DB8A14B-2BE8-453A-B685-AFA328E88C4C}"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47</a:t>
            </a:fld>
            <a:endParaRPr kumimoji="0" lang="en-US"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876767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Myriad Pro"/>
            </a:endParaRPr>
          </a:p>
          <a:p>
            <a:r>
              <a:rPr lang="en-US" sz="1800" b="1" i="0" u="none" strike="noStrike" baseline="0" dirty="0">
                <a:solidFill>
                  <a:srgbClr val="000000"/>
                </a:solidFill>
                <a:latin typeface="Myriad Pro"/>
              </a:rPr>
              <a:t>Promote secure firearm storage for Veteran suicide prevention. </a:t>
            </a:r>
            <a:r>
              <a:rPr lang="en-US" sz="1800" b="0" i="0" u="none" strike="noStrike" baseline="0" dirty="0">
                <a:solidFill>
                  <a:srgbClr val="000000"/>
                </a:solidFill>
                <a:latin typeface="Myriad Pro"/>
              </a:rPr>
              <a:t>Firearm ownership and storage practices vary among Veterans.35 One in 3 Veteran firearm owners store at least 1 firearm unlocked and loaded. This unsafe storage practice is more frequent among Veteran firearm owners who seek VHA care (38.0%) than among other Veterans who own firearms (31.9%).36 As seen across years of Veteran suicide data, Veteran suicide deaths disproportionately involve firearms; Veteran suicide rates exceed those of non-Veterans; and differentials in suicide rates by Veteran status are greater for women than for men. Promoting secure storage of firearms has been found to reduce suicide — this is not about taking away firearms but about promoting time and space during a time of crisis.37 </a:t>
            </a:r>
          </a:p>
          <a:p>
            <a:r>
              <a:rPr lang="en-US" sz="1800" b="1" i="0" u="none" strike="noStrike" baseline="0" dirty="0">
                <a:solidFill>
                  <a:srgbClr val="000000"/>
                </a:solidFill>
                <a:latin typeface="Myriad Pro"/>
              </a:rPr>
              <a:t>Implement and sustain community collaborations focused upon community-specific Veteran suicide prevention plans. </a:t>
            </a:r>
            <a:r>
              <a:rPr lang="en-US" sz="1800" b="0" i="0" u="none" strike="noStrike" baseline="0" dirty="0">
                <a:solidFill>
                  <a:srgbClr val="000000"/>
                </a:solidFill>
                <a:latin typeface="Myriad Pro"/>
              </a:rPr>
              <a:t>Over 60% of Veterans who died by suicide in 2021 were not seen in VHA in 2020 or 2021, and over 50% had received neither VHA nor VBA services. In order to reach all Veterans, we must continue to expand our work in the community through the SP 2.0 Community Based Intervention (CBI) Program. This includes the joint VA and Substance Abuse and Mental Health Services Administration (SAMHSA) Governor’s Challenge to Prevent Suicide Among Service members, Veterans, and their Families, which encompasses all 50 states, 5 territories and work in over 1,700 local community coalitions. This also includes the SSG Fox SPGP awarding $52.5 million to 80 community-based organizations in 43 states, the District of Columbia and American Samoa in fiscal year (FY) 2023. </a:t>
            </a:r>
          </a:p>
          <a:p>
            <a:r>
              <a:rPr lang="en-US" sz="1800" b="0" i="0" u="none" strike="noStrike" baseline="0" dirty="0">
                <a:solidFill>
                  <a:srgbClr val="000000"/>
                </a:solidFill>
                <a:latin typeface="Myriad Pro"/>
              </a:rPr>
              <a:t>3. </a:t>
            </a:r>
            <a:r>
              <a:rPr lang="en-US" sz="1800" b="1" i="0" u="none" strike="noStrike" baseline="0" dirty="0">
                <a:solidFill>
                  <a:srgbClr val="000000"/>
                </a:solidFill>
                <a:latin typeface="Myriad Pro"/>
              </a:rPr>
              <a:t>Continue expansion of readily accessible crisis intervention services. </a:t>
            </a:r>
            <a:r>
              <a:rPr lang="en-US" sz="1800" b="0" i="0" u="none" strike="noStrike" baseline="0" dirty="0">
                <a:solidFill>
                  <a:srgbClr val="000000"/>
                </a:solidFill>
                <a:latin typeface="Myriad Pro"/>
              </a:rPr>
              <a:t>The Nation saw a reduction of access to mental health services initially during the COVID-19 pandemic.38,39 Veterans desired access that was not in-person and available whenever they needed it40 and VHA care rapidly expanded remote care services delivery.41 Continued expansion of access to 24/7/365 services through the VCL 988 expansion and through COMPACT Act implementation paved the way for more emergency services for Veterans in acute suicidal crisis to be provided at no cost, whether enrolled in VA or not.42 </a:t>
            </a:r>
          </a:p>
          <a:p>
            <a:r>
              <a:rPr lang="en-US" sz="1800" b="1" i="0" u="none" strike="noStrike" baseline="0" dirty="0">
                <a:solidFill>
                  <a:srgbClr val="000000"/>
                </a:solidFill>
                <a:latin typeface="Myriad Pro"/>
              </a:rPr>
              <a:t>Improve tailoring of prevention and intervention services to the needs, issues, and resources unique to Veteran subpopulations. </a:t>
            </a:r>
            <a:r>
              <a:rPr lang="en-US" sz="1800" b="0" i="0" u="none" strike="noStrike" baseline="0" dirty="0">
                <a:solidFill>
                  <a:srgbClr val="000000"/>
                </a:solidFill>
                <a:latin typeface="Myriad Pro"/>
              </a:rPr>
              <a:t>Creating culturally sensitive and responsive interventions to meet each population’s needs will be required to address what 2021 revealed to us, with growing rates in American Indian/ Alaska Native Veteran populations, younger Veterans, transitioning Service member populations, women Veterans and more, as seen in the data for 2021. A one-size-fits-all Veteran suicide prevention strategy will not be effective in meeting the needs of the diverse population of Veterans. </a:t>
            </a:r>
          </a:p>
          <a:p>
            <a:pPr algn="l"/>
            <a:endParaRPr lang="en-US" sz="1800" b="0" i="0" u="none" strike="noStrike" baseline="0" dirty="0">
              <a:solidFill>
                <a:srgbClr val="000000"/>
              </a:solidFill>
              <a:latin typeface="Myriad Pro"/>
            </a:endParaRPr>
          </a:p>
          <a:p>
            <a:r>
              <a:rPr lang="en-US" sz="1800" b="1" i="0" u="none" strike="noStrike" baseline="0" dirty="0">
                <a:solidFill>
                  <a:srgbClr val="000000"/>
                </a:solidFill>
                <a:latin typeface="Myriad Pro"/>
              </a:rPr>
              <a:t>Advance suicide prevention meaningfully into non-clinical support and intervention services, including financial, occupational, legal, and social domains. </a:t>
            </a:r>
            <a:r>
              <a:rPr lang="en-US" sz="1800" b="0" i="0" u="none" strike="noStrike" baseline="0" dirty="0">
                <a:solidFill>
                  <a:srgbClr val="000000"/>
                </a:solidFill>
                <a:latin typeface="Myriad Pro"/>
              </a:rPr>
              <a:t>Suicide risk factors include issues outside of mental health and require meaningful upstream interventions across the Nation, as denoted in the White House Strategy Reducing Military and Veteran Suicide (2021).43 Impacts related to homelessness and legal issues were seen for Veterans in 2021, as outlined above. A whole-of-Nation approach for upstream interventions in employment, housing, legal support, and financial strain is needed to address Veteran suicide prevention. </a:t>
            </a:r>
          </a:p>
          <a:p>
            <a:r>
              <a:rPr lang="en-US" sz="1800" b="0" i="0" u="none" strike="noStrike" baseline="0" dirty="0">
                <a:solidFill>
                  <a:srgbClr val="000000"/>
                </a:solidFill>
                <a:latin typeface="Myriad Pro"/>
              </a:rPr>
              <a:t>6. </a:t>
            </a:r>
            <a:r>
              <a:rPr lang="en-US" sz="1800" b="1" i="0" u="none" strike="noStrike" baseline="0" dirty="0">
                <a:solidFill>
                  <a:srgbClr val="000000"/>
                </a:solidFill>
                <a:latin typeface="Myriad Pro"/>
              </a:rPr>
              <a:t>Increase access to and utilization of mental health services across a full continuum of care. </a:t>
            </a:r>
            <a:r>
              <a:rPr lang="en-US" sz="1800" b="0" i="0" u="none" strike="noStrike" baseline="0" dirty="0">
                <a:solidFill>
                  <a:srgbClr val="000000"/>
                </a:solidFill>
                <a:latin typeface="Myriad Pro"/>
              </a:rPr>
              <a:t>The COVID-19 pandemic saw increased distress in the Veteran population44 with initial decreases in utilization of mental health services, while </a:t>
            </a:r>
            <a:r>
              <a:rPr lang="en-US" sz="1800" b="0" i="0" u="none" strike="noStrike" baseline="0" dirty="0" err="1">
                <a:solidFill>
                  <a:srgbClr val="000000"/>
                </a:solidFill>
                <a:latin typeface="Myriad Pro"/>
              </a:rPr>
              <a:t>telemental</a:t>
            </a:r>
            <a:r>
              <a:rPr lang="en-US" sz="1800" b="0" i="0" u="none" strike="noStrike" baseline="0" dirty="0">
                <a:solidFill>
                  <a:srgbClr val="000000"/>
                </a:solidFill>
                <a:latin typeface="Myriad Pro"/>
              </a:rPr>
              <a:t> health services expanded. During the pandemic, weekly patient encounters at VHA decreased by 3% for ongoing suicide attempt care, while new treatment initiation for suicide attempts decreased 30%.45 Making access as easy as possible to a continuum of evidence-based mental health treatments is an important part of the public health approach to suicide prevention. </a:t>
            </a:r>
          </a:p>
          <a:p>
            <a:r>
              <a:rPr lang="en-US" sz="1800" b="1" i="0" u="none" strike="noStrike" baseline="0" dirty="0">
                <a:solidFill>
                  <a:srgbClr val="000000"/>
                </a:solidFill>
                <a:latin typeface="Myriad Pro"/>
              </a:rPr>
              <a:t>Integrate suicide prevention within medical settings to reach all Veterans. </a:t>
            </a:r>
            <a:r>
              <a:rPr lang="en-US" sz="1800" b="0" i="0" u="none" strike="noStrike" baseline="0" dirty="0">
                <a:solidFill>
                  <a:srgbClr val="000000"/>
                </a:solidFill>
                <a:latin typeface="Myriad Pro"/>
              </a:rPr>
              <a:t>Our data again showed that a significant percentage of VHA Veterans who died by suicide did not have a VHA mental health or substance use disorder diagnosis. We need to creatively address the needs of those at risk who may never seek mental health services and who may have other risk factors outside of mental health (e.g., pain, cancer, sleep disturbance) through expansion of suicide screening, assessment, and safety planning into all medical settings, within VHA and within community care. </a:t>
            </a:r>
          </a:p>
          <a:p>
            <a:endParaRPr lang="en-US" sz="1800" b="0" i="0" u="none" strike="noStrike" baseline="0" dirty="0">
              <a:solidFill>
                <a:srgbClr val="000000"/>
              </a:solidFill>
              <a:latin typeface="Myriad Pro"/>
            </a:endParaRPr>
          </a:p>
          <a:p>
            <a:endParaRPr lang="en-US" dirty="0"/>
          </a:p>
        </p:txBody>
      </p:sp>
      <p:sp>
        <p:nvSpPr>
          <p:cNvPr id="4" name="Slide Number Placeholder 3"/>
          <p:cNvSpPr>
            <a:spLocks noGrp="1"/>
          </p:cNvSpPr>
          <p:nvPr>
            <p:ph type="sldNum" sz="quarter" idx="5"/>
          </p:nvPr>
        </p:nvSpPr>
        <p:spPr/>
        <p:txBody>
          <a:bodyPr/>
          <a:lstStyle/>
          <a:p>
            <a:fld id="{A340C30B-DD57-4CBE-8840-9727C4B438D1}" type="slidenum">
              <a:rPr lang="en-US" smtClean="0"/>
              <a:t>48</a:t>
            </a:fld>
            <a:endParaRPr lang="en-US"/>
          </a:p>
        </p:txBody>
      </p:sp>
    </p:spTree>
    <p:extLst>
      <p:ext uri="{BB962C8B-B14F-4D97-AF65-F5344CB8AC3E}">
        <p14:creationId xmlns:p14="http://schemas.microsoft.com/office/powerpoint/2010/main" val="185034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nice thing about VA S.A.V.E. training is that no one expects you or me to have all the answers. The Suicide Prevention Program is happy to follow up with you about any outstanding questions you may have.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2128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Customize the Resources section based on your audience</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4925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Veterans Crisis Line: </a:t>
            </a:r>
            <a:r>
              <a:rPr lang="en-US" sz="1200" kern="1200">
                <a:solidFill>
                  <a:schemeClr val="tx1"/>
                </a:solidFill>
                <a:effectLst/>
                <a:latin typeface="+mn-lt"/>
                <a:ea typeface="+mn-ea"/>
                <a:cs typeface="+mn-cs"/>
              </a:rPr>
              <a:t>The Veterans Crisis Line connects Veterans in crisis and their families and friends with qualified, caring VA responders through a confidential toll-free hotline, online chat, or text. Veterans and their loved ones can call </a:t>
            </a:r>
            <a:r>
              <a:rPr lang="en-US" sz="1200" b="1" kern="1200">
                <a:solidFill>
                  <a:schemeClr val="tx1"/>
                </a:solidFill>
                <a:effectLst/>
                <a:latin typeface="+mn-lt"/>
                <a:ea typeface="+mn-ea"/>
                <a:cs typeface="+mn-cs"/>
              </a:rPr>
              <a:t>988 and Press 1</a:t>
            </a:r>
            <a:r>
              <a:rPr lang="en-US" sz="1200" kern="1200">
                <a:solidFill>
                  <a:schemeClr val="tx1"/>
                </a:solidFill>
                <a:effectLst/>
                <a:latin typeface="+mn-lt"/>
                <a:ea typeface="+mn-ea"/>
                <a:cs typeface="+mn-cs"/>
              </a:rPr>
              <a:t>, chat online, or send a text message to 838255 to receive confidential crisis intervention and support 24 hours a day, 7 days a week, 365 days a year. More information is available at </a:t>
            </a:r>
            <a:r>
              <a:rPr lang="en-US" sz="1200" u="sng" kern="1200">
                <a:solidFill>
                  <a:schemeClr val="tx1"/>
                </a:solidFill>
                <a:effectLst/>
                <a:latin typeface="+mn-lt"/>
                <a:ea typeface="+mn-ea"/>
                <a:cs typeface="+mn-cs"/>
                <a:hlinkClick r:id="rId3"/>
              </a:rPr>
              <a:t>https://www.veteranscrisisline.net/</a:t>
            </a:r>
            <a:r>
              <a:rPr lang="en-US" sz="12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462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40C30B-DD57-4CBE-8840-9727C4B438D1}" type="slidenum">
              <a:rPr lang="en-US" smtClean="0"/>
              <a:t>56</a:t>
            </a:fld>
            <a:endParaRPr lang="en-US"/>
          </a:p>
        </p:txBody>
      </p:sp>
    </p:spTree>
    <p:extLst>
      <p:ext uri="{BB962C8B-B14F-4D97-AF65-F5344CB8AC3E}">
        <p14:creationId xmlns:p14="http://schemas.microsoft.com/office/powerpoint/2010/main" val="141091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4588"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86D5249-2187-4059-B456-4AD2DA6FAB14}"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US" altLang="en-US" sz="13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Wingdings" pitchFamily="2" charset="2"/>
              <a:buNone/>
            </a:pPr>
            <a:endParaRPr lang="en-US" altLang="en-US" dirty="0">
              <a:ea typeface="ＭＳ Ｐゴシック" pitchFamily="34" charset="-128"/>
            </a:endParaRPr>
          </a:p>
        </p:txBody>
      </p:sp>
    </p:spTree>
    <p:extLst>
      <p:ext uri="{BB962C8B-B14F-4D97-AF65-F5344CB8AC3E}">
        <p14:creationId xmlns:p14="http://schemas.microsoft.com/office/powerpoint/2010/main" val="16627856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After</a:t>
            </a:r>
            <a:r>
              <a:rPr lang="en-US" baseline="0"/>
              <a:t> using the Resource Locator to find your local SPC, you can call or email them for clinical support, VA SAVE training, or event support. This example displays results of a search for resources in Fargo, North Dakota, which connects visitors to SPC Tammy </a:t>
            </a:r>
            <a:r>
              <a:rPr lang="en-US" baseline="0" err="1"/>
              <a:t>Monsebroten</a:t>
            </a:r>
            <a:r>
              <a:rPr lang="en-US" baseline="0"/>
              <a:t>, pictured here. </a:t>
            </a:r>
            <a:endParaRPr lang="en-US"/>
          </a:p>
          <a:p>
            <a:endParaRPr lang="en-US"/>
          </a:p>
          <a:p>
            <a:endParaRPr lang="en-US"/>
          </a:p>
        </p:txBody>
      </p:sp>
      <p:sp>
        <p:nvSpPr>
          <p:cNvPr id="4" name="Slide Number Placeholder 3"/>
          <p:cNvSpPr>
            <a:spLocks noGrp="1"/>
          </p:cNvSpPr>
          <p:nvPr>
            <p:ph type="sldNum" sz="quarter" idx="10"/>
          </p:nvPr>
        </p:nvSpPr>
        <p:spPr/>
        <p:txBody>
          <a:bodyPr/>
          <a:lstStyle/>
          <a:p>
            <a:fld id="{4C9B73F7-48C1-6846-9B3F-8D3BA533F650}" type="slidenum">
              <a:rPr lang="en-US" smtClean="0"/>
              <a:t>57</a:t>
            </a:fld>
            <a:endParaRPr lang="en-US"/>
          </a:p>
        </p:txBody>
      </p:sp>
    </p:spTree>
    <p:extLst>
      <p:ext uri="{BB962C8B-B14F-4D97-AF65-F5344CB8AC3E}">
        <p14:creationId xmlns:p14="http://schemas.microsoft.com/office/powerpoint/2010/main" val="3076836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After</a:t>
            </a:r>
            <a:r>
              <a:rPr lang="en-US" baseline="0" dirty="0"/>
              <a:t> using the Resource Locator to find your local SPC, you can call or email them for clinical support, SAVE training, or event support. This example displays results of a search for resources in Fargo, North Dakota, which connects visitors to SPC Tammy </a:t>
            </a:r>
            <a:r>
              <a:rPr lang="en-US" baseline="0" dirty="0" err="1"/>
              <a:t>Monsebroten</a:t>
            </a:r>
            <a:r>
              <a:rPr lang="en-US" baseline="0" dirty="0"/>
              <a:t>, pictured here.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C9B73F7-48C1-6846-9B3F-8D3BA533F650}" type="slidenum">
              <a:rPr lang="en-US" smtClean="0"/>
              <a:t>58</a:t>
            </a:fld>
            <a:endParaRPr lang="en-US"/>
          </a:p>
        </p:txBody>
      </p:sp>
    </p:spTree>
    <p:extLst>
      <p:ext uri="{BB962C8B-B14F-4D97-AF65-F5344CB8AC3E}">
        <p14:creationId xmlns:p14="http://schemas.microsoft.com/office/powerpoint/2010/main" val="3076836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82446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Make the Connection: </a:t>
            </a:r>
            <a:r>
              <a:rPr lang="en-US" sz="1200" kern="1200" dirty="0">
                <a:solidFill>
                  <a:schemeClr val="tx1"/>
                </a:solidFill>
                <a:effectLst/>
                <a:latin typeface="+mn-lt"/>
                <a:ea typeface="+mn-ea"/>
                <a:cs typeface="+mn-cs"/>
              </a:rPr>
              <a:t>This online resource connects Veterans, their family members and friends, and other supporters with information and solutions to issues affecting their lives. More information is available at </a:t>
            </a:r>
            <a:r>
              <a:rPr lang="en-US" sz="1200" u="sng" kern="1200" dirty="0">
                <a:solidFill>
                  <a:schemeClr val="tx1"/>
                </a:solidFill>
                <a:effectLst/>
                <a:latin typeface="+mn-lt"/>
                <a:ea typeface="+mn-ea"/>
                <a:cs typeface="+mn-cs"/>
                <a:hlinkClick r:id="rId3"/>
              </a:rPr>
              <a:t>https://maketheconnection.net/</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60</a:t>
            </a:fld>
            <a:endParaRPr lang="en-US" dirty="0"/>
          </a:p>
        </p:txBody>
      </p:sp>
    </p:spTree>
    <p:extLst>
      <p:ext uri="{BB962C8B-B14F-4D97-AF65-F5344CB8AC3E}">
        <p14:creationId xmlns:p14="http://schemas.microsoft.com/office/powerpoint/2010/main" val="33203125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40C30B-DD57-4CBE-8840-9727C4B438D1}" type="slidenum">
              <a:rPr lang="en-US" smtClean="0"/>
              <a:t>62</a:t>
            </a:fld>
            <a:endParaRPr lang="en-US"/>
          </a:p>
        </p:txBody>
      </p:sp>
    </p:spTree>
    <p:extLst>
      <p:ext uri="{BB962C8B-B14F-4D97-AF65-F5344CB8AC3E}">
        <p14:creationId xmlns:p14="http://schemas.microsoft.com/office/powerpoint/2010/main" val="14896842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2E2E2E"/>
                </a:solidFill>
                <a:effectLst/>
                <a:latin typeface="Arial" panose="020B0604020202020204" pitchFamily="34" charset="0"/>
              </a:rPr>
              <a:t>The Safety Plan app is for anyone who has experienced thoughts about suicide or self-harm. The app helps you make a safety plan, share your safety plan with loved ones, and use tools to manage distress.</a:t>
            </a:r>
          </a:p>
          <a:p>
            <a:pPr algn="l"/>
            <a:r>
              <a:rPr lang="en-US" b="0" i="0">
                <a:solidFill>
                  <a:srgbClr val="2E2E2E"/>
                </a:solidFill>
                <a:effectLst/>
                <a:latin typeface="Arial" panose="020B0604020202020204" pitchFamily="34" charset="0"/>
              </a:rPr>
              <a:t>With Safety Plan you can:</a:t>
            </a:r>
          </a:p>
          <a:p>
            <a:pPr algn="l">
              <a:buFont typeface="Arial" panose="020B0604020202020204" pitchFamily="34" charset="0"/>
              <a:buChar char="•"/>
            </a:pPr>
            <a:r>
              <a:rPr lang="en-US" b="0" i="0">
                <a:solidFill>
                  <a:srgbClr val="2E2E2E"/>
                </a:solidFill>
                <a:effectLst/>
                <a:latin typeface="Arial" panose="020B0604020202020204" pitchFamily="34" charset="0"/>
              </a:rPr>
              <a:t>Create a custom step-by-step action plan to keep yourself safe during a crisis</a:t>
            </a:r>
          </a:p>
          <a:p>
            <a:pPr algn="l">
              <a:buFont typeface="Arial" panose="020B0604020202020204" pitchFamily="34" charset="0"/>
              <a:buChar char="•"/>
            </a:pPr>
            <a:r>
              <a:rPr lang="en-US" b="0" i="0">
                <a:solidFill>
                  <a:srgbClr val="2E2E2E"/>
                </a:solidFill>
                <a:effectLst/>
                <a:latin typeface="Arial" panose="020B0604020202020204" pitchFamily="34" charset="0"/>
              </a:rPr>
              <a:t>Make a list of your own personal reasons to live (and add photo and video reminders)</a:t>
            </a:r>
          </a:p>
          <a:p>
            <a:pPr algn="l">
              <a:buFont typeface="Arial" panose="020B0604020202020204" pitchFamily="34" charset="0"/>
              <a:buChar char="•"/>
            </a:pPr>
            <a:r>
              <a:rPr lang="en-US" b="0" i="0">
                <a:solidFill>
                  <a:srgbClr val="2E2E2E"/>
                </a:solidFill>
                <a:effectLst/>
                <a:latin typeface="Arial" panose="020B0604020202020204" pitchFamily="34" charset="0"/>
              </a:rPr>
              <a:t>Try different coping strategies and activities</a:t>
            </a:r>
          </a:p>
          <a:p>
            <a:pPr algn="l">
              <a:buFont typeface="Arial" panose="020B0604020202020204" pitchFamily="34" charset="0"/>
              <a:buChar char="•"/>
            </a:pPr>
            <a:r>
              <a:rPr lang="en-US" b="0" i="0">
                <a:solidFill>
                  <a:srgbClr val="2E2E2E"/>
                </a:solidFill>
                <a:effectLst/>
                <a:latin typeface="Arial" panose="020B0604020202020204" pitchFamily="34" charset="0"/>
              </a:rPr>
              <a:t>Access crisis support resources, like the Veterans Crisis Line</a:t>
            </a:r>
          </a:p>
          <a:p>
            <a:pPr algn="l">
              <a:buFont typeface="Arial" panose="020B0604020202020204" pitchFamily="34" charset="0"/>
              <a:buChar char="•"/>
            </a:pPr>
            <a:r>
              <a:rPr lang="en-US" b="0" i="0">
                <a:solidFill>
                  <a:srgbClr val="2E2E2E"/>
                </a:solidFill>
                <a:effectLst/>
                <a:latin typeface="Arial" panose="020B0604020202020204" pitchFamily="34" charset="0"/>
              </a:rPr>
              <a:t>Track your mood and other mental health symptoms</a:t>
            </a:r>
          </a:p>
          <a:p>
            <a:pPr algn="l">
              <a:buFont typeface="Arial" panose="020B0604020202020204" pitchFamily="34" charset="0"/>
              <a:buChar char="•"/>
            </a:pPr>
            <a:r>
              <a:rPr lang="en-US" b="0" i="0">
                <a:solidFill>
                  <a:srgbClr val="2E2E2E"/>
                </a:solidFill>
                <a:effectLst/>
                <a:latin typeface="Arial" panose="020B0604020202020204" pitchFamily="34" charset="0"/>
              </a:rPr>
              <a:t>Set personal goals and track your progress</a:t>
            </a:r>
          </a:p>
          <a:p>
            <a:pPr algn="l"/>
            <a:r>
              <a:rPr lang="en-US" b="0" i="0">
                <a:solidFill>
                  <a:srgbClr val="2E2E2E"/>
                </a:solidFill>
                <a:effectLst/>
                <a:latin typeface="Arial" panose="020B0604020202020204" pitchFamily="34" charset="0"/>
              </a:rPr>
              <a:t>During a crisis, it can be hard to think clearly. If you ever experience thoughts about suicide or self-harm, having a Safety Plan can help keep you safe.</a:t>
            </a:r>
          </a:p>
          <a:p>
            <a:endParaRPr lang="en-US"/>
          </a:p>
        </p:txBody>
      </p:sp>
      <p:sp>
        <p:nvSpPr>
          <p:cNvPr id="4" name="Slide Number Placeholder 3"/>
          <p:cNvSpPr>
            <a:spLocks noGrp="1"/>
          </p:cNvSpPr>
          <p:nvPr>
            <p:ph type="sldNum" sz="quarter" idx="5"/>
          </p:nvPr>
        </p:nvSpPr>
        <p:spPr/>
        <p:txBody>
          <a:bodyPr/>
          <a:lstStyle/>
          <a:p>
            <a:fld id="{A340C30B-DD57-4CBE-8840-9727C4B438D1}" type="slidenum">
              <a:rPr lang="en-US" smtClean="0"/>
              <a:t>65</a:t>
            </a:fld>
            <a:endParaRPr lang="en-US"/>
          </a:p>
        </p:txBody>
      </p:sp>
    </p:spTree>
    <p:extLst>
      <p:ext uri="{BB962C8B-B14F-4D97-AF65-F5344CB8AC3E}">
        <p14:creationId xmlns:p14="http://schemas.microsoft.com/office/powerpoint/2010/main" val="2176387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Coaching into Care (1-888-823-7458): </a:t>
            </a:r>
            <a:r>
              <a:rPr lang="en-US" sz="1200" kern="1200" dirty="0">
                <a:solidFill>
                  <a:schemeClr val="tx1"/>
                </a:solidFill>
                <a:effectLst/>
                <a:latin typeface="+mn-lt"/>
                <a:ea typeface="+mn-ea"/>
                <a:cs typeface="+mn-cs"/>
              </a:rPr>
              <a:t>A national telephone service of the VA, Coaching into Care aims to educate, support, and empower family members and friends who are seeking care or services for a Veteran. More information is available at </a:t>
            </a:r>
            <a:r>
              <a:rPr lang="en-US" sz="1200" u="sng" kern="1200" dirty="0">
                <a:solidFill>
                  <a:schemeClr val="tx1"/>
                </a:solidFill>
                <a:effectLst/>
                <a:latin typeface="+mn-lt"/>
                <a:ea typeface="+mn-ea"/>
                <a:cs typeface="+mn-cs"/>
                <a:hlinkClick r:id="rId3"/>
              </a:rPr>
              <a:t>https://www.mirecc.va.gov/coaching/</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66</a:t>
            </a:fld>
            <a:endParaRPr lang="en-US" dirty="0"/>
          </a:p>
        </p:txBody>
      </p:sp>
    </p:spTree>
    <p:extLst>
      <p:ext uri="{BB962C8B-B14F-4D97-AF65-F5344CB8AC3E}">
        <p14:creationId xmlns:p14="http://schemas.microsoft.com/office/powerpoint/2010/main" val="19405492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F529EC7-8984-46AF-8CF2-03B16CC0CF2E}" type="slidenum">
              <a:rPr lang="en-US" altLang="en-US" smtClean="0"/>
              <a:pPr>
                <a:defRPr/>
              </a:pPr>
              <a:t>67</a:t>
            </a:fld>
            <a:endParaRPr lang="en-US" altLang="en-US"/>
          </a:p>
        </p:txBody>
      </p:sp>
    </p:spTree>
    <p:extLst>
      <p:ext uri="{BB962C8B-B14F-4D97-AF65-F5344CB8AC3E}">
        <p14:creationId xmlns:p14="http://schemas.microsoft.com/office/powerpoint/2010/main" val="20307614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u="sng"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hlinkClick r:id="rId3"/>
              </a:rPr>
              <a:t>Uniting for Suicide Postvention Website</a:t>
            </a:r>
            <a:r>
              <a:rPr lang="en-US" sz="1800" b="1" u="sng"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rPr>
              <a:t> - </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 externally facing website that offers resources, guidance and support to those affected by suicide loss. The website offers cinematic films and interviews with suicide loss survivors, podcasts featuring suicide prevention experts, and infographics about suicide loss and ways to help. </a:t>
            </a:r>
            <a:r>
              <a:rPr lang="en-US" sz="1800" b="1"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u="sng"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hlinkClick r:id="rId4"/>
              </a:rPr>
              <a:t>Uniting for Suicide Postvention SharePoint</a:t>
            </a:r>
            <a:r>
              <a:rPr lang="en-US" sz="1800" b="1" u="sng"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 internal VA SharePoint that features national and VA guidelines that support key components of postvention work including safe messaging guidelines, tools to establish postvention teams, and recommendations for how to provide postvention services at the facility level.</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a:defRPr/>
            </a:pPr>
            <a:fld id="{8F529EC7-8984-46AF-8CF2-03B16CC0CF2E}" type="slidenum">
              <a:rPr lang="en-US" altLang="en-US" smtClean="0"/>
              <a:pPr>
                <a:defRPr/>
              </a:pPr>
              <a:t>68</a:t>
            </a:fld>
            <a:endParaRPr lang="en-US" altLang="en-US"/>
          </a:p>
        </p:txBody>
      </p:sp>
    </p:spTree>
    <p:extLst>
      <p:ext uri="{BB962C8B-B14F-4D97-AF65-F5344CB8AC3E}">
        <p14:creationId xmlns:p14="http://schemas.microsoft.com/office/powerpoint/2010/main" val="1981885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69</a:t>
            </a:fld>
            <a:endParaRPr lang="en-US" dirty="0"/>
          </a:p>
        </p:txBody>
      </p:sp>
    </p:spTree>
    <p:extLst>
      <p:ext uri="{BB962C8B-B14F-4D97-AF65-F5344CB8AC3E}">
        <p14:creationId xmlns:p14="http://schemas.microsoft.com/office/powerpoint/2010/main" val="1585707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9413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u="sng"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hlinkClick r:id="rId3"/>
              </a:rPr>
              <a:t>Uniting for Suicide Postvention Website</a:t>
            </a:r>
            <a:r>
              <a:rPr lang="en-US" sz="1800" b="1" u="sng"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rPr>
              <a:t> - </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 externally facing website that offers resources, guidance and support to those affected by suicide loss. The website offers cinematic films and interviews with suicide loss survivors, podcasts featuring suicide prevention experts, and infographics about suicide loss and ways to help. </a:t>
            </a:r>
            <a:r>
              <a:rPr lang="en-US" sz="1800" b="1"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u="sng"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hlinkClick r:id="rId4"/>
              </a:rPr>
              <a:t>Uniting for Suicide Postvention SharePoint</a:t>
            </a:r>
            <a:r>
              <a:rPr lang="en-US" sz="1800" b="1" u="sng" kern="1200">
                <a:solidFill>
                  <a:srgbClr val="535FAB"/>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 internal VA SharePoint that features national and VA guidelines that support key components of postvention work including safe messaging guidelines, tools to establish postvention teams, and recommendations for how to provide postvention services at the facility level.</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a:defRPr/>
            </a:pPr>
            <a:fld id="{8F529EC7-8984-46AF-8CF2-03B16CC0CF2E}" type="slidenum">
              <a:rPr lang="en-US" altLang="en-US" smtClean="0"/>
              <a:pPr>
                <a:defRPr/>
              </a:pPr>
              <a:t>70</a:t>
            </a:fld>
            <a:endParaRPr lang="en-US" altLang="en-US"/>
          </a:p>
        </p:txBody>
      </p:sp>
    </p:spTree>
    <p:extLst>
      <p:ext uri="{BB962C8B-B14F-4D97-AF65-F5344CB8AC3E}">
        <p14:creationId xmlns:p14="http://schemas.microsoft.com/office/powerpoint/2010/main" val="198188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Suicide is a national issue. In 2020, over 45 thousand Americans died by suicide and until recently, suicide rates were steadily increasing over time.</a:t>
            </a:r>
          </a:p>
          <a:p>
            <a:pPr marL="171450" indent="-171450">
              <a:buFont typeface="Arial" panose="020B0604020202020204" pitchFamily="34" charset="0"/>
              <a:buChar char="•"/>
            </a:pPr>
            <a:r>
              <a:rPr lang="en-US" dirty="0"/>
              <a:t>Societal factors, such as economic disparities, race/ethnicity/LGBT disparities, homelessness, social connection and isolation, and health and well-being, play additional roles in suicide.</a:t>
            </a:r>
          </a:p>
          <a:p>
            <a:pPr marL="171450" indent="-171450">
              <a:buFont typeface="Arial" panose="020B0604020202020204" pitchFamily="34" charset="0"/>
              <a:buChar char="•"/>
            </a:pPr>
            <a:r>
              <a:rPr lang="en-US" dirty="0"/>
              <a:t>Coronavirus Disease 2019 (COVID-19) pandemic has also placed additional strain on our Nation and on individuals and communities</a:t>
            </a:r>
          </a:p>
          <a:p>
            <a:r>
              <a:rPr lang="en-US" dirty="0"/>
              <a:t>Our nation grieves with each suicide, necessarily prompting the collective tireless pursuit of evidence-based clinical interventions and community prevention strategies, critical to the implementation of VA’s National Strategy for Preventing Veteran Suicide.</a:t>
            </a:r>
            <a:endParaRPr lang="en-US" sz="1000" dirty="0"/>
          </a:p>
          <a:p>
            <a:pPr defTabSz="933237">
              <a:defRPr/>
            </a:pPr>
            <a:endParaRPr lang="en-US" sz="1000" dirty="0"/>
          </a:p>
          <a:p>
            <a:pPr defTabSz="933237">
              <a:defRPr/>
            </a:pPr>
            <a:r>
              <a:rPr lang="en-US" sz="1000" dirty="0" err="1"/>
              <a:t>Cerel</a:t>
            </a:r>
            <a:r>
              <a:rPr lang="en-US" sz="1000" dirty="0"/>
              <a:t>, J., Brown, MM., Maple, M., Singleton, M., van de </a:t>
            </a:r>
            <a:r>
              <a:rPr lang="en-US" sz="1000" dirty="0" err="1"/>
              <a:t>Venne</a:t>
            </a:r>
            <a:r>
              <a:rPr lang="en-US" sz="1000" dirty="0"/>
              <a:t>, J, Moore, M., &amp; Flaherty, C., How many people are exposed to suicide? Not six. Suicide and Life-Threatening Behavior, (2018) </a:t>
            </a:r>
            <a:r>
              <a:rPr lang="en-US" sz="1000" u="sng" dirty="0">
                <a:hlinkClick r:id="rId3"/>
              </a:rPr>
              <a:t>https://doi.org/10.1111/sltb.12450</a:t>
            </a:r>
            <a:endParaRPr lang="en-US" sz="1000" dirty="0"/>
          </a:p>
          <a:p>
            <a:pPr defTabSz="933237">
              <a:defRPr/>
            </a:pPr>
            <a:endParaRPr lang="en-US" sz="1000" dirty="0"/>
          </a:p>
          <a:p>
            <a:pPr defTabSz="933237">
              <a:defRPr/>
            </a:pPr>
            <a:r>
              <a:rPr lang="en-US" sz="1000" dirty="0" err="1"/>
              <a:t>Turecki</a:t>
            </a:r>
            <a:r>
              <a:rPr lang="en-US" sz="1000" dirty="0"/>
              <a:t>, G., Brent, D.A. (2016) Suicide and suicidal behavior. Lancet. 387:12271,227–39.</a:t>
            </a:r>
          </a:p>
          <a:p>
            <a:pPr defTabSz="933237">
              <a:defRPr/>
            </a:pPr>
            <a:r>
              <a:rPr lang="en-US" sz="1000" dirty="0" err="1"/>
              <a:t>Zalsman</a:t>
            </a:r>
            <a:r>
              <a:rPr lang="en-US" sz="1000" dirty="0"/>
              <a:t> G., </a:t>
            </a:r>
            <a:r>
              <a:rPr lang="en-US" sz="1000" dirty="0" err="1"/>
              <a:t>Hawton</a:t>
            </a:r>
            <a:r>
              <a:rPr lang="en-US" sz="1000" dirty="0"/>
              <a:t>, K., Wasserman, D., van </a:t>
            </a:r>
            <a:r>
              <a:rPr lang="en-US" sz="1000" dirty="0" err="1"/>
              <a:t>Heeringen</a:t>
            </a:r>
            <a:r>
              <a:rPr lang="en-US" sz="1000" dirty="0"/>
              <a:t>, K., </a:t>
            </a:r>
            <a:r>
              <a:rPr lang="en-US" sz="1000" dirty="0" err="1"/>
              <a:t>Arensman</a:t>
            </a:r>
            <a:r>
              <a:rPr lang="en-US" sz="1000" dirty="0"/>
              <a:t>, E., </a:t>
            </a:r>
            <a:r>
              <a:rPr lang="en-US" sz="1000" dirty="0" err="1"/>
              <a:t>Sarchiapone</a:t>
            </a:r>
            <a:r>
              <a:rPr lang="en-US" sz="1000" dirty="0"/>
              <a:t>, M., … Zohar, J. (2016) Suicide prevention strategies revisited: 10-year systematic review. Lancet. 3:646–59.</a:t>
            </a:r>
          </a:p>
          <a:p>
            <a:pPr defTabSz="933237">
              <a:defRPr/>
            </a:pPr>
            <a:r>
              <a:rPr lang="en-US" sz="1000" dirty="0"/>
              <a:t>Department of Veterans Affairs (2018). National Strategy for Preventing Veteran Suicide. Washington, DC. Available at </a:t>
            </a:r>
            <a:r>
              <a:rPr lang="en-US" sz="1000" u="sng" dirty="0">
                <a:hlinkClick r:id="rId4"/>
              </a:rPr>
              <a:t>https://www.mentalhealth.va.gov/suicide_prevention/docs/Office-of-Mental-Health-and-Suicide-Prevention-National-Strategy-for-Preventing-Veterans-Suicide.pdf</a:t>
            </a:r>
            <a:r>
              <a:rPr lang="en-US" sz="1000" dirty="0"/>
              <a:t>.</a:t>
            </a:r>
          </a:p>
          <a:p>
            <a:pPr defTabSz="933237">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207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0C30B-DD57-4CBE-8840-9727C4B438D1}" type="slidenum">
              <a:rPr lang="en-US" smtClean="0"/>
              <a:t>8</a:t>
            </a:fld>
            <a:endParaRPr lang="en-US"/>
          </a:p>
        </p:txBody>
      </p:sp>
    </p:spTree>
    <p:extLst>
      <p:ext uri="{BB962C8B-B14F-4D97-AF65-F5344CB8AC3E}">
        <p14:creationId xmlns:p14="http://schemas.microsoft.com/office/powerpoint/2010/main" val="2862606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000000"/>
                </a:solidFill>
                <a:latin typeface="Myriad Pro SemiCond"/>
              </a:rPr>
              <a:t>Average Number of Suicides Per Day</a:t>
            </a:r>
            <a:r>
              <a:rPr lang="en-US" sz="1800" b="1" i="0" u="none" strike="noStrike" baseline="30000" dirty="0">
                <a:solidFill>
                  <a:srgbClr val="000000"/>
                </a:solidFill>
                <a:latin typeface="Myriad Pro SemiCond"/>
              </a:rPr>
              <a:t>48 </a:t>
            </a:r>
            <a:endParaRPr lang="en-US" sz="1800" b="0" i="0" u="none" strike="noStrike" baseline="0" dirty="0">
              <a:solidFill>
                <a:srgbClr val="000000"/>
              </a:solidFill>
              <a:latin typeface="Myriad Pro SemiCond"/>
            </a:endParaRPr>
          </a:p>
          <a:p>
            <a:r>
              <a:rPr lang="en-US" sz="1800" b="0" i="0" u="none" strike="noStrike" baseline="0" dirty="0">
                <a:solidFill>
                  <a:srgbClr val="000000"/>
                </a:solidFill>
                <a:latin typeface="Myriad Pro"/>
              </a:rPr>
              <a:t>In 2021, there were on average 127.2 suicides per day among U.S. adults, including 17.5 per day among Veterans and 109.6 per day among non-Veteran adults. </a:t>
            </a:r>
          </a:p>
          <a:p>
            <a:r>
              <a:rPr lang="en-US" sz="1800" b="0" i="0" u="none" strike="noStrike" baseline="0" dirty="0">
                <a:solidFill>
                  <a:srgbClr val="000000"/>
                </a:solidFill>
                <a:latin typeface="Myriad Pro"/>
              </a:rPr>
              <a:t>Among all U.S. adults, including Veterans, the average number of suicides per day rose from 81.0 per day in 2001 to 127.2 in 2021. The average number per day among U.S. adults was highest in 2018 (127.4 per day). </a:t>
            </a:r>
          </a:p>
          <a:p>
            <a:r>
              <a:rPr lang="en-US" sz="1800" b="0" i="0" u="none" strike="noStrike" baseline="0" dirty="0">
                <a:solidFill>
                  <a:srgbClr val="000000"/>
                </a:solidFill>
                <a:latin typeface="Myriad Pro"/>
              </a:rPr>
              <a:t>The average number of Veteran suicides per day rose from 16.4 in 2001 to 17.5 in 2021. For U.S. adults, the average number of suicides per day was highest in 2018 for Veterans (18.4 per day). Of the on-average 17.5 Veteran suicides per day in 2021, approximately 38.1% (6.7 per day) were among Recent Veteran VHA Users49 and 61.9% (10.8 per day) were among Other Veterans. </a:t>
            </a:r>
          </a:p>
          <a:p>
            <a:pPr marL="173990" marR="0" lvl="0" indent="-173990">
              <a:lnSpc>
                <a:spcPct val="100000"/>
              </a:lnSpc>
              <a:spcBef>
                <a:spcPts val="0"/>
              </a:spcBef>
              <a:spcAft>
                <a:spcPts val="800"/>
              </a:spcAft>
              <a:buFont typeface="Arial" panose="020B0604020202020204" pitchFamily="34" charset="0"/>
              <a:buNone/>
            </a:pPr>
            <a:endParaRPr lang="en-US" sz="1800" dirty="0">
              <a:latin typeface="Arial"/>
              <a:ea typeface="Calibri" panose="020F0502020204030204" pitchFamily="34" charset="0"/>
              <a:cs typeface="Arial"/>
            </a:endParaRPr>
          </a:p>
        </p:txBody>
      </p:sp>
      <p:sp>
        <p:nvSpPr>
          <p:cNvPr id="4" name="Slide Number Placeholder 3"/>
          <p:cNvSpPr>
            <a:spLocks noGrp="1"/>
          </p:cNvSpPr>
          <p:nvPr>
            <p:ph type="sldNum" sz="quarter" idx="5"/>
          </p:nvPr>
        </p:nvSpPr>
        <p:spPr/>
        <p:txBody>
          <a:bodyPr/>
          <a:lstStyle/>
          <a:p>
            <a:fld id="{4C9B73F7-48C1-6846-9B3F-8D3BA533F650}" type="slidenum">
              <a:rPr lang="en-US" smtClean="0"/>
              <a:t>10</a:t>
            </a:fld>
            <a:endParaRPr lang="en-US"/>
          </a:p>
        </p:txBody>
      </p:sp>
    </p:spTree>
    <p:extLst>
      <p:ext uri="{BB962C8B-B14F-4D97-AF65-F5344CB8AC3E}">
        <p14:creationId xmlns:p14="http://schemas.microsoft.com/office/powerpoint/2010/main" val="3507713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990" indent="-173990">
              <a:buFont typeface="Arial" panose="020B0604020202020204" pitchFamily="34" charset="0"/>
              <a:buNone/>
            </a:pPr>
            <a:endParaRPr lang="en-US" sz="1200" b="1" dirty="0">
              <a:solidFill>
                <a:schemeClr val="tx1"/>
              </a:solidFill>
              <a:cs typeface="Calibri" panose="020F0502020204030204"/>
            </a:endParaRPr>
          </a:p>
          <a:p>
            <a:r>
              <a:rPr lang="en-US" sz="1800" b="0" i="0" u="none" strike="noStrike" baseline="0" dirty="0">
                <a:solidFill>
                  <a:srgbClr val="000000"/>
                </a:solidFill>
                <a:latin typeface="Myriad Pro"/>
              </a:rPr>
              <a:t>From 2001 to 2021, the Veteran population decreased by 27.0%, from 25.8 million to 18.8 million. During this same timeframe, the non-Veteran U.S. adult population increased by 28.4%, from 186.5 million to 239.5 million. In this context, it is important to assess suicide mortality rates, which convey the incidence of suicide relative to the size of the population. </a:t>
            </a:r>
          </a:p>
          <a:p>
            <a:r>
              <a:rPr lang="en-US" sz="1800" b="0" i="0" u="none" strike="noStrike" baseline="0" dirty="0">
                <a:solidFill>
                  <a:srgbClr val="000000"/>
                </a:solidFill>
                <a:latin typeface="Myriad Pro"/>
              </a:rPr>
              <a:t>Unadjusted suicide rates represent the number of suicide deaths relative to the population’s time at risk of being observed with a suicide death.50 Rates are reported as suicides per 100,000.51 Direct adjusted rates are used for comparisons while adjusting for population differences, such as age and sex distributions.52 To describe the burden of suicide in a given population and period, we use unadjusted rates. To compare rates across populations or periods, we use direct adjusted rates.53 </a:t>
            </a:r>
          </a:p>
          <a:p>
            <a:r>
              <a:rPr lang="en-US" sz="1800" b="0" i="0" u="none" strike="noStrike" baseline="0" dirty="0">
                <a:solidFill>
                  <a:srgbClr val="000000"/>
                </a:solidFill>
                <a:latin typeface="Myriad Pro"/>
              </a:rPr>
              <a:t>The unadjusted suicide rate for Veterans was 23.3 per 100,000 in 2001 and 33.9 per 100,000 in 2021. For non-Veteran U.S. adults, the suicide rate was 12.6 per 100,000 in 2001 and 16.7 per 100,000 in 2021. </a:t>
            </a:r>
          </a:p>
          <a:p>
            <a:r>
              <a:rPr lang="en-US" sz="1800" b="0" i="0" u="none" strike="noStrike" baseline="0" dirty="0">
                <a:solidFill>
                  <a:srgbClr val="000000"/>
                </a:solidFill>
                <a:latin typeface="Myriad Pro"/>
              </a:rPr>
              <a:t>In 2021, Veterans between ages 18- and 34-years old had an unadjusted suicide rate of 49.6 per 100,000, while the rate was 35.5 per 100,000 for those between ages 35- and 54-years old; 29.9 per 100,000 for those between ages 55- and 74-years old; and 32.1 per 100,000 for those aged 75-years-old and older. </a:t>
            </a:r>
          </a:p>
          <a:p>
            <a:r>
              <a:rPr lang="en-US" sz="1800" b="0" i="0" u="none" strike="noStrike" baseline="0" dirty="0">
                <a:solidFill>
                  <a:srgbClr val="000000"/>
                </a:solidFill>
                <a:latin typeface="Myriad Pro"/>
              </a:rPr>
              <a:t>In 2021, the unadjusted suicide rate of Veteran men was 35.9 per 100,000 (3.5% higher than in 2020) and it was 17.5 per 100,000 for Veteran women (23.7% higher than in 2020). </a:t>
            </a:r>
          </a:p>
          <a:p>
            <a:r>
              <a:rPr lang="en-US" sz="1800" b="0" i="0" u="none" strike="noStrike" baseline="0" dirty="0">
                <a:solidFill>
                  <a:srgbClr val="000000"/>
                </a:solidFill>
                <a:latin typeface="Myriad Pro"/>
              </a:rPr>
              <a:t>Age- and sex-adjusted suicide rates from 2001 to 2021 are presented in Figure 3 for Veterans and non-Veteran U.S. adults, by year. The difference in age- and sex-adjusted rates was greatest in 2021, when the age- and sex-adjusted rate for Veterans was 71.8% greater than that of non-Veteran adults. </a:t>
            </a:r>
          </a:p>
          <a:p>
            <a:r>
              <a:rPr lang="en-US" sz="1800" b="0" i="0" u="none" strike="noStrike" baseline="0" dirty="0">
                <a:solidFill>
                  <a:srgbClr val="000000"/>
                </a:solidFill>
                <a:latin typeface="Myriad Pro"/>
              </a:rPr>
              <a:t>Bivariate comparisons indicated that Veteran age- and sex-adjusted suicide rates were significantly greater in 2021 than in 2019 or 2020. </a:t>
            </a: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11</a:t>
            </a:fld>
            <a:endParaRPr lang="en-US"/>
          </a:p>
        </p:txBody>
      </p:sp>
    </p:spTree>
    <p:extLst>
      <p:ext uri="{BB962C8B-B14F-4D97-AF65-F5344CB8AC3E}">
        <p14:creationId xmlns:p14="http://schemas.microsoft.com/office/powerpoint/2010/main" val="2398551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3721" y="2131620"/>
            <a:ext cx="6109680" cy="1983624"/>
          </a:xfrm>
          <a:prstGeom prst="rect">
            <a:avLst/>
          </a:prstGeom>
        </p:spPr>
        <p:txBody>
          <a:bodyPr anchor="b">
            <a:normAutofit/>
          </a:bodyPr>
          <a:lstStyle>
            <a:lvl1pPr algn="l">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73721" y="4459463"/>
            <a:ext cx="6109680" cy="1131740"/>
          </a:xfrm>
        </p:spPr>
        <p:txBody>
          <a:bodyPr>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73721" y="5784059"/>
            <a:ext cx="2743200" cy="365125"/>
          </a:xfrm>
          <a:prstGeom prst="rect">
            <a:avLst/>
          </a:prstGeom>
        </p:spPr>
        <p:txBody>
          <a:bodyPr/>
          <a:lstStyle>
            <a:lvl1pPr>
              <a:defRPr sz="1200" i="1">
                <a:solidFill>
                  <a:schemeClr val="bg1"/>
                </a:solidFill>
              </a:defRPr>
            </a:lvl1pPr>
          </a:lstStyle>
          <a:p>
            <a:endParaRPr lang="en-US" dirty="0"/>
          </a:p>
        </p:txBody>
      </p:sp>
      <p:cxnSp>
        <p:nvCxnSpPr>
          <p:cNvPr id="9" name="Straight Connector 8">
            <a:extLst>
              <a:ext uri="{FF2B5EF4-FFF2-40B4-BE49-F238E27FC236}">
                <a16:creationId xmlns:a16="http://schemas.microsoft.com/office/drawing/2014/main" id="{447B3BEB-1174-1B42-B9AC-4E46D655D84B}"/>
              </a:ext>
            </a:extLst>
          </p:cNvPr>
          <p:cNvCxnSpPr>
            <a:cxnSpLocks/>
          </p:cNvCxnSpPr>
          <p:nvPr userDrawn="1"/>
        </p:nvCxnSpPr>
        <p:spPr>
          <a:xfrm>
            <a:off x="805274" y="4255558"/>
            <a:ext cx="3641576" cy="0"/>
          </a:xfrm>
          <a:prstGeom prst="line">
            <a:avLst/>
          </a:prstGeom>
          <a:ln w="44450">
            <a:solidFill>
              <a:srgbClr val="019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50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94"/>
            <a:ext cx="10515600" cy="105125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38200" y="1839383"/>
            <a:ext cx="10515600" cy="393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39717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3101930"/>
            <a:ext cx="7843227" cy="1702191"/>
          </a:xfrm>
          <a:prstGeom prst="rect">
            <a:avLst/>
          </a:prstGeom>
        </p:spPr>
        <p:txBody>
          <a:bodyPr anchor="t">
            <a:normAutofit/>
          </a:bodyPr>
          <a:lstStyle>
            <a:lvl1pPr>
              <a:defRPr sz="40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
        <p:nvSpPr>
          <p:cNvPr id="8" name="Subtitle 2">
            <a:extLst>
              <a:ext uri="{FF2B5EF4-FFF2-40B4-BE49-F238E27FC236}">
                <a16:creationId xmlns:a16="http://schemas.microsoft.com/office/drawing/2014/main" id="{156CE847-A648-614F-9D37-EE8537F393F0}"/>
              </a:ext>
            </a:extLst>
          </p:cNvPr>
          <p:cNvSpPr>
            <a:spLocks noGrp="1"/>
          </p:cNvSpPr>
          <p:nvPr>
            <p:ph type="subTitle" idx="1"/>
          </p:nvPr>
        </p:nvSpPr>
        <p:spPr>
          <a:xfrm>
            <a:off x="831851" y="2539222"/>
            <a:ext cx="7843227" cy="499403"/>
          </a:xfrm>
        </p:spPr>
        <p:txBody>
          <a:bodyPr anchor="b">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7550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77"/>
            <a:ext cx="10515600" cy="1053408"/>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38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16000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826452"/>
            <a:ext cx="5157787"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466606"/>
            <a:ext cx="5157787"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826452"/>
            <a:ext cx="5183188"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1" y="2466606"/>
            <a:ext cx="5183188"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CD12D91-5F71-FE4F-A594-B9667DC21877}" type="slidenum">
              <a:rPr lang="en-US" smtClean="0"/>
              <a:t>‹#›</a:t>
            </a:fld>
            <a:endParaRPr lang="en-US"/>
          </a:p>
        </p:txBody>
      </p:sp>
      <p:sp>
        <p:nvSpPr>
          <p:cNvPr id="11" name="Title 1">
            <a:extLst>
              <a:ext uri="{FF2B5EF4-FFF2-40B4-BE49-F238E27FC236}">
                <a16:creationId xmlns:a16="http://schemas.microsoft.com/office/drawing/2014/main" id="{355BCD1B-3815-C342-9679-E1E92B1E76FD}"/>
              </a:ext>
            </a:extLst>
          </p:cNvPr>
          <p:cNvSpPr>
            <a:spLocks noGrp="1"/>
          </p:cNvSpPr>
          <p:nvPr>
            <p:ph type="title"/>
          </p:nvPr>
        </p:nvSpPr>
        <p:spPr>
          <a:xfrm>
            <a:off x="839788" y="648676"/>
            <a:ext cx="10515600" cy="104994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98272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0719"/>
            <a:ext cx="10515600" cy="1055076"/>
          </a:xfrm>
          <a:prstGeom prst="rect">
            <a:avLst/>
          </a:prstGeo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43451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151402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nterior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8874" y="197031"/>
            <a:ext cx="7642596" cy="1121130"/>
          </a:xfrm>
          <a:prstGeom prst="rect">
            <a:avLst/>
          </a:prstGeom>
        </p:spPr>
        <p:txBody>
          <a:bodyPr>
            <a:normAutofit/>
          </a:bodyPr>
          <a:lstStyle>
            <a:lvl1pPr>
              <a:defRPr sz="3600">
                <a:solidFill>
                  <a:srgbClr val="003B7B"/>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lvl1pPr>
              <a:defRPr>
                <a:solidFill>
                  <a:srgbClr val="03295F"/>
                </a:solidFill>
              </a:defRPr>
            </a:lvl1pPr>
          </a:lstStyle>
          <a:p>
            <a:fld id="{ACD12D91-5F71-FE4F-A594-B9667DC21877}" type="slidenum">
              <a:rPr lang="en-US" smtClean="0"/>
              <a:pPr/>
              <a:t>‹#›</a:t>
            </a:fld>
            <a:endParaRPr lang="en-US">
              <a:solidFill>
                <a:srgbClr val="03295F"/>
              </a:solidFill>
            </a:endParaRPr>
          </a:p>
        </p:txBody>
      </p:sp>
      <p:sp>
        <p:nvSpPr>
          <p:cNvPr id="3" name="Content Placeholder 2">
            <a:extLst>
              <a:ext uri="{FF2B5EF4-FFF2-40B4-BE49-F238E27FC236}">
                <a16:creationId xmlns:a16="http://schemas.microsoft.com/office/drawing/2014/main" id="{E2F2FEDC-22DE-D83C-CCFE-6AC51983D8E2}"/>
              </a:ext>
            </a:extLst>
          </p:cNvPr>
          <p:cNvSpPr>
            <a:spLocks noGrp="1"/>
          </p:cNvSpPr>
          <p:nvPr>
            <p:ph idx="1" hasCustomPrompt="1"/>
          </p:nvPr>
        </p:nvSpPr>
        <p:spPr>
          <a:xfrm>
            <a:off x="408874" y="1834873"/>
            <a:ext cx="10938204" cy="4173791"/>
          </a:xfrm>
        </p:spPr>
        <p:txBody>
          <a:bodyPr>
            <a:normAutofit/>
          </a:bodyPr>
          <a:lstStyle>
            <a:lvl1pPr marL="228600" marR="0" indent="-228600" algn="l" defTabSz="914400" rtl="0" eaLnBrk="1" fontAlgn="auto" latinLnBrk="0" hangingPunct="1">
              <a:lnSpc>
                <a:spcPct val="90000"/>
              </a:lnSpc>
              <a:spcBef>
                <a:spcPts val="1000"/>
              </a:spcBef>
              <a:spcAft>
                <a:spcPts val="0"/>
              </a:spcAft>
              <a:buClr>
                <a:srgbClr val="006A71"/>
              </a:buClr>
              <a:buSzTx/>
              <a:buFont typeface="Arial" panose="020B0604020202020204" pitchFamily="34" charset="0"/>
              <a:buChar char="•"/>
              <a:tabLst/>
              <a:defRPr sz="1400" i="0"/>
            </a:lvl1pPr>
            <a:lvl2pPr marL="685800" marR="0" indent="-228600" algn="l" defTabSz="914400" rtl="0" eaLnBrk="1" fontAlgn="auto" latinLnBrk="0" hangingPunct="1">
              <a:lnSpc>
                <a:spcPct val="90000"/>
              </a:lnSpc>
              <a:spcBef>
                <a:spcPts val="500"/>
              </a:spcBef>
              <a:spcAft>
                <a:spcPts val="0"/>
              </a:spcAft>
              <a:buClr>
                <a:srgbClr val="006A71"/>
              </a:buClr>
              <a:buSzTx/>
              <a:buFont typeface="Arial" panose="020B0604020202020204" pitchFamily="34" charset="0"/>
              <a:buChar char="•"/>
              <a:tabLst/>
              <a:defRPr sz="1200"/>
            </a:lvl2pPr>
            <a:lvl3pPr marL="1143000" marR="0" indent="-228600" algn="l" defTabSz="914400" rtl="0" eaLnBrk="1" fontAlgn="auto" latinLnBrk="0" hangingPunct="1">
              <a:lnSpc>
                <a:spcPct val="90000"/>
              </a:lnSpc>
              <a:spcBef>
                <a:spcPts val="500"/>
              </a:spcBef>
              <a:spcAft>
                <a:spcPts val="0"/>
              </a:spcAft>
              <a:buClr>
                <a:srgbClr val="006A71"/>
              </a:buClr>
              <a:buSzTx/>
              <a:buFont typeface="Arial" panose="020B0604020202020204" pitchFamily="34" charset="0"/>
              <a:buChar char="•"/>
              <a:tabLst/>
              <a:defRPr sz="1200"/>
            </a:lvl3pPr>
            <a:lvl4pPr marL="1600200" marR="0" indent="-228600" algn="l" defTabSz="914400" rtl="0" eaLnBrk="1" fontAlgn="auto" latinLnBrk="0" hangingPunct="1">
              <a:lnSpc>
                <a:spcPct val="90000"/>
              </a:lnSpc>
              <a:spcBef>
                <a:spcPts val="500"/>
              </a:spcBef>
              <a:spcAft>
                <a:spcPts val="0"/>
              </a:spcAft>
              <a:buClr>
                <a:srgbClr val="006A71"/>
              </a:buClr>
              <a:buSzTx/>
              <a:buFont typeface="Arial" panose="020B0604020202020204" pitchFamily="34" charset="0"/>
              <a:buChar char="•"/>
              <a:tabLst/>
              <a:defRPr sz="1200"/>
            </a:lvl4pPr>
            <a:lvl5pPr marL="2057400" marR="0" indent="-228600" algn="l" defTabSz="914400" rtl="0" eaLnBrk="1" fontAlgn="auto" latinLnBrk="0" hangingPunct="1">
              <a:lnSpc>
                <a:spcPct val="90000"/>
              </a:lnSpc>
              <a:spcBef>
                <a:spcPts val="500"/>
              </a:spcBef>
              <a:spcAft>
                <a:spcPts val="0"/>
              </a:spcAft>
              <a:buClr>
                <a:srgbClr val="006A71"/>
              </a:buClr>
              <a:buSzTx/>
              <a:buFont typeface="Arial" panose="020B0604020202020204" pitchFamily="34" charset="0"/>
              <a:buChar char="•"/>
              <a:tabLst/>
              <a:defRPr sz="1200"/>
            </a:lvl5pPr>
          </a:lstStyle>
          <a:p>
            <a:pPr marL="228600" marR="0" lvl="0" indent="-228600" algn="l" defTabSz="914400" rtl="0" eaLnBrk="1" fontAlgn="auto" latinLnBrk="0" hangingPunct="1">
              <a:lnSpc>
                <a:spcPct val="90000"/>
              </a:lnSpc>
              <a:spcBef>
                <a:spcPts val="1000"/>
              </a:spcBef>
              <a:spcAft>
                <a:spcPts val="0"/>
              </a:spcAft>
              <a:buClr>
                <a:srgbClr val="0194D3"/>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lumMod val="85000"/>
                    <a:lumOff val="15000"/>
                  </a:prstClr>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
                <a:srgbClr val="0194D3"/>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lumMod val="85000"/>
                    <a:lumOff val="15000"/>
                  </a:prstClr>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
                <a:srgbClr val="0194D3"/>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lumMod val="85000"/>
                    <a:lumOff val="15000"/>
                  </a:prstClr>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
                <a:srgbClr val="0194D3"/>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lumMod val="85000"/>
                    <a:lumOff val="15000"/>
                  </a:prstClr>
                </a:solidFill>
                <a:effectLst/>
                <a:uLnTx/>
                <a:uFillTx/>
                <a:latin typeface="+mn-lt"/>
                <a:ea typeface="+mn-ea"/>
                <a:cs typeface="+mn-cs"/>
              </a:rPr>
              <a:t>Fourth level</a:t>
            </a:r>
          </a:p>
          <a:p>
            <a:pPr marL="2057400" marR="0" lvl="4" indent="-228600" algn="l" defTabSz="914400" rtl="0" eaLnBrk="1" fontAlgn="auto" latinLnBrk="0" hangingPunct="1">
              <a:lnSpc>
                <a:spcPct val="90000"/>
              </a:lnSpc>
              <a:spcBef>
                <a:spcPts val="500"/>
              </a:spcBef>
              <a:spcAft>
                <a:spcPts val="0"/>
              </a:spcAft>
              <a:buClr>
                <a:srgbClr val="0194D3"/>
              </a:buClr>
              <a:buSzTx/>
              <a:buFont typeface="Arial" panose="020B0604020202020204" pitchFamily="34" charset="0"/>
              <a:buChar char="•"/>
              <a:tabLst/>
              <a:defRPr/>
            </a:pPr>
            <a:r>
              <a:rPr kumimoji="0" lang="en-US" sz="1200" b="0" i="0" u="none" strike="noStrike" kern="1200" cap="none" spc="0" normalizeH="0" baseline="0" noProof="0">
                <a:ln>
                  <a:noFill/>
                </a:ln>
                <a:solidFill>
                  <a:prstClr val="black">
                    <a:lumMod val="85000"/>
                    <a:lumOff val="15000"/>
                  </a:prstClr>
                </a:solidFill>
                <a:effectLst/>
                <a:uLnTx/>
                <a:uFillTx/>
                <a:latin typeface="+mn-lt"/>
                <a:ea typeface="+mn-ea"/>
                <a:cs typeface="+mn-cs"/>
              </a:rPr>
              <a:t>Fifth level</a:t>
            </a:r>
          </a:p>
        </p:txBody>
      </p:sp>
    </p:spTree>
    <p:extLst>
      <p:ext uri="{BB962C8B-B14F-4D97-AF65-F5344CB8AC3E}">
        <p14:creationId xmlns:p14="http://schemas.microsoft.com/office/powerpoint/2010/main" val="3972118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1156"/>
            <a:ext cx="10515600" cy="39322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724400" y="6356351"/>
            <a:ext cx="2743200" cy="365125"/>
          </a:xfrm>
          <a:prstGeom prst="rect">
            <a:avLst/>
          </a:prstGeom>
        </p:spPr>
        <p:txBody>
          <a:bodyPr vert="horz" lIns="91440" tIns="45720" rIns="91440" bIns="45720" rtlCol="0" anchor="ctr"/>
          <a:lstStyle>
            <a:lvl1pPr algn="ctr">
              <a:defRPr sz="1000" b="1">
                <a:solidFill>
                  <a:srgbClr val="00467F"/>
                </a:solidFill>
              </a:defRPr>
            </a:lvl1pPr>
          </a:lstStyle>
          <a:p>
            <a:fld id="{ACD12D91-5F71-FE4F-A594-B9667DC21877}" type="slidenum">
              <a:rPr lang="en-US" smtClean="0"/>
              <a:pPr/>
              <a:t>‹#›</a:t>
            </a:fld>
            <a:endParaRPr lang="en-US" dirty="0"/>
          </a:p>
        </p:txBody>
      </p:sp>
      <p:sp>
        <p:nvSpPr>
          <p:cNvPr id="4" name="Title Placeholder 3">
            <a:extLst>
              <a:ext uri="{FF2B5EF4-FFF2-40B4-BE49-F238E27FC236}">
                <a16:creationId xmlns:a16="http://schemas.microsoft.com/office/drawing/2014/main" id="{92133D9A-FEDB-CB44-B97D-B34F9A51FEA9}"/>
              </a:ext>
            </a:extLst>
          </p:cNvPr>
          <p:cNvSpPr>
            <a:spLocks noGrp="1"/>
          </p:cNvSpPr>
          <p:nvPr>
            <p:ph type="title"/>
          </p:nvPr>
        </p:nvSpPr>
        <p:spPr>
          <a:xfrm>
            <a:off x="838200" y="647938"/>
            <a:ext cx="10515600" cy="104751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41924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90000"/>
        </a:lnSpc>
        <a:spcBef>
          <a:spcPct val="0"/>
        </a:spcBef>
        <a:buNone/>
        <a:defRPr sz="3500" b="1" kern="1200">
          <a:solidFill>
            <a:srgbClr val="00467F"/>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mirecc.va.gov/lethalmeanssafety/facts/" TargetMode="Externa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veteranscrisisline.net/find-resources/spread-the-word/"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3.jpeg"/><Relationship Id="rId4" Type="http://schemas.openxmlformats.org/officeDocument/2006/relationships/image" Target="../media/image32.tiff"/></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hyperlink" Target="https://www.va.gov/REAC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maketheconnection.net/conditions/suicide" TargetMode="External"/><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3" Type="http://schemas.openxmlformats.org/officeDocument/2006/relationships/hyperlink" Target="http://www.nssf.org/safety" TargetMode="External"/><Relationship Id="rId2" Type="http://schemas.openxmlformats.org/officeDocument/2006/relationships/hyperlink" Target="http://www.keepitsecure.net/"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hyperlink" Target="http://www.keepitsecure.net/"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www.nssf.org/safety"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mentalhealth.va.gov/suicide_prevention/docs/Brochure-for-Veterans-Means-Safety-Messaging_508_CLEARED_11-15-19.pdf"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ptsd.va.gov/appvid/mobile/index.asp"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1.png"/><Relationship Id="rId7" Type="http://schemas.openxmlformats.org/officeDocument/2006/relationships/image" Target="../media/image42.gif"/><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play.google.com/store/apps/details?id=gov.va.mobilehealth.ncptsd.safetyplan" TargetMode="External"/><Relationship Id="rId5" Type="http://schemas.openxmlformats.org/officeDocument/2006/relationships/hyperlink" Target="https://apps.apple.com/us/app/safety-plan/id1663044514" TargetMode="External"/><Relationship Id="rId4" Type="http://schemas.openxmlformats.org/officeDocument/2006/relationships/image" Target="cid:image001.png@01D9F6A5.56812040"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6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68.xml.rels><?xml version="1.0" encoding="UTF-8" standalone="yes"?>
<Relationships xmlns="http://schemas.openxmlformats.org/package/2006/relationships"><Relationship Id="rId3" Type="http://schemas.openxmlformats.org/officeDocument/2006/relationships/hyperlink" Target="https://www.mirecc.va.gov/visn19/postvention/"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hyperlink" Target="https://psycharmor.org/courses/s-a-v-e/" TargetMode="External"/><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mirecc.va.gov/visn19/postvention/"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051D8C-72CD-F148-BC16-CB00936E3015}"/>
              </a:ext>
            </a:extLst>
          </p:cNvPr>
          <p:cNvSpPr>
            <a:spLocks noGrp="1"/>
          </p:cNvSpPr>
          <p:nvPr>
            <p:ph type="ctrTitle"/>
          </p:nvPr>
        </p:nvSpPr>
        <p:spPr/>
        <p:txBody>
          <a:bodyPr/>
          <a:lstStyle/>
          <a:p>
            <a:r>
              <a:rPr lang="en-US" dirty="0"/>
              <a:t>VA S.A.V.E. Training</a:t>
            </a:r>
          </a:p>
        </p:txBody>
      </p:sp>
      <p:sp>
        <p:nvSpPr>
          <p:cNvPr id="12" name="Subtitle 11">
            <a:extLst>
              <a:ext uri="{FF2B5EF4-FFF2-40B4-BE49-F238E27FC236}">
                <a16:creationId xmlns:a16="http://schemas.microsoft.com/office/drawing/2014/main" id="{6936D9B9-0ED2-B543-9909-1A14D00A1EE0}"/>
              </a:ext>
            </a:extLst>
          </p:cNvPr>
          <p:cNvSpPr>
            <a:spLocks noGrp="1"/>
          </p:cNvSpPr>
          <p:nvPr>
            <p:ph type="subTitle" idx="1"/>
          </p:nvPr>
        </p:nvSpPr>
        <p:spPr>
          <a:xfrm>
            <a:off x="773720" y="4459463"/>
            <a:ext cx="7827507" cy="1131740"/>
          </a:xfrm>
        </p:spPr>
        <p:txBody>
          <a:bodyPr>
            <a:normAutofit fontScale="92500" lnSpcReduction="20000"/>
          </a:bodyPr>
          <a:lstStyle/>
          <a:p>
            <a:pPr marL="0" marR="0">
              <a:spcBef>
                <a:spcPts val="0"/>
              </a:spcBef>
              <a:spcAft>
                <a:spcPts val="0"/>
              </a:spcAft>
            </a:pPr>
            <a:r>
              <a:rPr lang="en-US" sz="2000" dirty="0">
                <a:effectLst/>
                <a:ea typeface="Calibri" panose="020F0502020204030204" pitchFamily="34" charset="0"/>
              </a:rPr>
              <a:t>Cassandra Meredith, LCSW, BCD </a:t>
            </a:r>
          </a:p>
          <a:p>
            <a:pPr marL="0" marR="0">
              <a:spcBef>
                <a:spcPts val="0"/>
              </a:spcBef>
              <a:spcAft>
                <a:spcPts val="0"/>
              </a:spcAft>
            </a:pPr>
            <a:r>
              <a:rPr lang="en-US" sz="2000" dirty="0">
                <a:effectLst/>
                <a:ea typeface="Calibri" panose="020F0502020204030204" pitchFamily="34" charset="0"/>
              </a:rPr>
              <a:t>Suicide Prevention Community Engagement and Partnership Coordinator </a:t>
            </a:r>
          </a:p>
          <a:p>
            <a:pPr marL="0" marR="0">
              <a:spcBef>
                <a:spcPts val="0"/>
              </a:spcBef>
              <a:spcAft>
                <a:spcPts val="0"/>
              </a:spcAft>
            </a:pPr>
            <a:r>
              <a:rPr lang="en-US" sz="2000" dirty="0">
                <a:effectLst/>
                <a:ea typeface="Calibri" panose="020F0502020204030204" pitchFamily="34" charset="0"/>
              </a:rPr>
              <a:t>VA Northern California Healthcare System</a:t>
            </a:r>
          </a:p>
          <a:p>
            <a:pPr marL="0" marR="0">
              <a:spcBef>
                <a:spcPts val="0"/>
              </a:spcBef>
              <a:spcAft>
                <a:spcPts val="0"/>
              </a:spcAft>
            </a:pPr>
            <a:r>
              <a:rPr lang="en-US" sz="2000" dirty="0">
                <a:effectLst/>
                <a:ea typeface="Calibri" panose="020F0502020204030204" pitchFamily="34" charset="0"/>
              </a:rPr>
              <a:t>Cell: 916-717-3479</a:t>
            </a:r>
          </a:p>
          <a:p>
            <a:pPr marL="0" marR="0">
              <a:spcBef>
                <a:spcPts val="0"/>
              </a:spcBef>
              <a:spcAft>
                <a:spcPts val="0"/>
              </a:spcAft>
            </a:pPr>
            <a:r>
              <a:rPr lang="en-US" sz="2000" dirty="0">
                <a:ea typeface="Calibri" panose="020F0502020204030204" pitchFamily="34" charset="0"/>
              </a:rPr>
              <a:t>Cassandra.meredith@va.gov</a:t>
            </a:r>
            <a:endParaRPr lang="en-US" sz="20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2817090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0D5C-6026-9462-1312-530FD6A1AE53}"/>
              </a:ext>
            </a:extLst>
          </p:cNvPr>
          <p:cNvSpPr>
            <a:spLocks noGrp="1"/>
          </p:cNvSpPr>
          <p:nvPr>
            <p:ph type="title"/>
          </p:nvPr>
        </p:nvSpPr>
        <p:spPr/>
        <p:txBody>
          <a:bodyPr/>
          <a:lstStyle/>
          <a:p>
            <a:r>
              <a:rPr lang="en-US" dirty="0"/>
              <a:t>Veteran Suicide Deaths, 2001-2021</a:t>
            </a:r>
          </a:p>
        </p:txBody>
      </p:sp>
      <p:sp>
        <p:nvSpPr>
          <p:cNvPr id="2" name="Slide Number Placeholder 1">
            <a:extLst>
              <a:ext uri="{FF2B5EF4-FFF2-40B4-BE49-F238E27FC236}">
                <a16:creationId xmlns:a16="http://schemas.microsoft.com/office/drawing/2014/main" id="{FA9BF199-CC55-9494-280E-C0B76B793988}"/>
              </a:ext>
            </a:extLst>
          </p:cNvPr>
          <p:cNvSpPr>
            <a:spLocks noGrp="1"/>
          </p:cNvSpPr>
          <p:nvPr>
            <p:ph type="sldNum" sz="quarter" idx="12"/>
          </p:nvPr>
        </p:nvSpPr>
        <p:spPr/>
        <p:txBody>
          <a:bodyPr/>
          <a:lstStyle/>
          <a:p>
            <a:fld id="{ACD12D91-5F71-FE4F-A594-B9667DC21877}" type="slidenum">
              <a:rPr lang="en-US" smtClean="0"/>
              <a:pPr/>
              <a:t>10</a:t>
            </a:fld>
            <a:endParaRPr lang="en-US"/>
          </a:p>
        </p:txBody>
      </p:sp>
      <p:pic>
        <p:nvPicPr>
          <p:cNvPr id="9" name="Picture 8">
            <a:extLst>
              <a:ext uri="{FF2B5EF4-FFF2-40B4-BE49-F238E27FC236}">
                <a16:creationId xmlns:a16="http://schemas.microsoft.com/office/drawing/2014/main" id="{A5B29526-FCF6-92E1-4F2A-4C9944E1EE59}"/>
              </a:ext>
            </a:extLst>
          </p:cNvPr>
          <p:cNvPicPr>
            <a:picLocks noChangeAspect="1"/>
          </p:cNvPicPr>
          <p:nvPr/>
        </p:nvPicPr>
        <p:blipFill>
          <a:blip r:embed="rId3"/>
          <a:stretch>
            <a:fillRect/>
          </a:stretch>
        </p:blipFill>
        <p:spPr>
          <a:xfrm>
            <a:off x="1160026" y="1904765"/>
            <a:ext cx="9871948" cy="4816711"/>
          </a:xfrm>
          <a:prstGeom prst="rect">
            <a:avLst/>
          </a:prstGeom>
        </p:spPr>
      </p:pic>
    </p:spTree>
    <p:extLst>
      <p:ext uri="{BB962C8B-B14F-4D97-AF65-F5344CB8AC3E}">
        <p14:creationId xmlns:p14="http://schemas.microsoft.com/office/powerpoint/2010/main" val="25547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67D6B2-C505-4CD9-1288-194E395E82F6}"/>
              </a:ext>
            </a:extLst>
          </p:cNvPr>
          <p:cNvSpPr>
            <a:spLocks noGrp="1"/>
          </p:cNvSpPr>
          <p:nvPr>
            <p:ph type="sldNum" sz="quarter" idx="12"/>
          </p:nvPr>
        </p:nvSpPr>
        <p:spPr/>
        <p:txBody>
          <a:bodyPr/>
          <a:lstStyle/>
          <a:p>
            <a:fld id="{ACD12D91-5F71-FE4F-A594-B9667DC21877}" type="slidenum">
              <a:rPr lang="en-US" smtClean="0"/>
              <a:pPr/>
              <a:t>11</a:t>
            </a:fld>
            <a:endParaRPr lang="en-US">
              <a:solidFill>
                <a:srgbClr val="03295F"/>
              </a:solidFill>
            </a:endParaRPr>
          </a:p>
        </p:txBody>
      </p:sp>
      <p:sp>
        <p:nvSpPr>
          <p:cNvPr id="7" name="Title 4">
            <a:extLst>
              <a:ext uri="{FF2B5EF4-FFF2-40B4-BE49-F238E27FC236}">
                <a16:creationId xmlns:a16="http://schemas.microsoft.com/office/drawing/2014/main" id="{7E4B5651-9F9A-B928-B7A2-B6643ED11970}"/>
              </a:ext>
            </a:extLst>
          </p:cNvPr>
          <p:cNvSpPr txBox="1">
            <a:spLocks/>
          </p:cNvSpPr>
          <p:nvPr/>
        </p:nvSpPr>
        <p:spPr>
          <a:xfrm>
            <a:off x="408873" y="197031"/>
            <a:ext cx="11231191" cy="1121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3B7B"/>
                </a:solidFill>
                <a:latin typeface="+mn-lt"/>
                <a:ea typeface="+mj-ea"/>
                <a:cs typeface="+mj-cs"/>
              </a:defRPr>
            </a:lvl1pPr>
          </a:lstStyle>
          <a:p>
            <a:r>
              <a:rPr lang="en-US" dirty="0"/>
              <a:t>Age- and Sex-Adjusted Suicide Rates, Veterans and </a:t>
            </a:r>
          </a:p>
          <a:p>
            <a:r>
              <a:rPr lang="en-US" dirty="0"/>
              <a:t>Non-Veteran U.S. Adults, 2001-2021</a:t>
            </a:r>
          </a:p>
        </p:txBody>
      </p:sp>
      <p:pic>
        <p:nvPicPr>
          <p:cNvPr id="4" name="Picture 3">
            <a:extLst>
              <a:ext uri="{FF2B5EF4-FFF2-40B4-BE49-F238E27FC236}">
                <a16:creationId xmlns:a16="http://schemas.microsoft.com/office/drawing/2014/main" id="{14149E35-032B-BEE0-3FCB-67BC742A1ABA}"/>
              </a:ext>
            </a:extLst>
          </p:cNvPr>
          <p:cNvPicPr>
            <a:picLocks noChangeAspect="1"/>
          </p:cNvPicPr>
          <p:nvPr/>
        </p:nvPicPr>
        <p:blipFill>
          <a:blip r:embed="rId3"/>
          <a:stretch>
            <a:fillRect/>
          </a:stretch>
        </p:blipFill>
        <p:spPr>
          <a:xfrm>
            <a:off x="1453463" y="1716703"/>
            <a:ext cx="9285073" cy="5004773"/>
          </a:xfrm>
          <a:prstGeom prst="rect">
            <a:avLst/>
          </a:prstGeom>
        </p:spPr>
      </p:pic>
    </p:spTree>
    <p:extLst>
      <p:ext uri="{BB962C8B-B14F-4D97-AF65-F5344CB8AC3E}">
        <p14:creationId xmlns:p14="http://schemas.microsoft.com/office/powerpoint/2010/main" val="87525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ABBC1-A788-47F2-DDEA-F93D3276A1DE}"/>
              </a:ext>
            </a:extLst>
          </p:cNvPr>
          <p:cNvSpPr>
            <a:spLocks noGrp="1"/>
          </p:cNvSpPr>
          <p:nvPr>
            <p:ph type="title"/>
          </p:nvPr>
        </p:nvSpPr>
        <p:spPr>
          <a:xfrm>
            <a:off x="408874" y="197031"/>
            <a:ext cx="11063656" cy="1121130"/>
          </a:xfrm>
        </p:spPr>
        <p:txBody>
          <a:bodyPr>
            <a:normAutofit/>
          </a:bodyPr>
          <a:lstStyle/>
          <a:p>
            <a:r>
              <a:rPr lang="en-US" sz="3600" b="1" dirty="0">
                <a:effectLst/>
                <a:latin typeface="Calibri"/>
                <a:ea typeface="Calibri" panose="020F0502020204030204" pitchFamily="34" charset="0"/>
                <a:cs typeface="Calibri"/>
              </a:rPr>
              <a:t>Unadjusted Suicide Rate Per 100,000, Veterans, by Age Group, </a:t>
            </a:r>
            <a:r>
              <a:rPr lang="en-US" dirty="0">
                <a:latin typeface="Calibri"/>
                <a:ea typeface="Calibri" panose="020F0502020204030204" pitchFamily="34" charset="0"/>
                <a:cs typeface="Calibri"/>
              </a:rPr>
              <a:t>2001-2021</a:t>
            </a:r>
            <a:endParaRPr lang="en-US" dirty="0"/>
          </a:p>
        </p:txBody>
      </p:sp>
      <p:sp>
        <p:nvSpPr>
          <p:cNvPr id="3" name="Slide Number Placeholder 2">
            <a:extLst>
              <a:ext uri="{FF2B5EF4-FFF2-40B4-BE49-F238E27FC236}">
                <a16:creationId xmlns:a16="http://schemas.microsoft.com/office/drawing/2014/main" id="{4459157E-101E-A0B1-EC06-CEE91DD94B43}"/>
              </a:ext>
            </a:extLst>
          </p:cNvPr>
          <p:cNvSpPr>
            <a:spLocks noGrp="1"/>
          </p:cNvSpPr>
          <p:nvPr>
            <p:ph type="sldNum" sz="quarter" idx="12"/>
          </p:nvPr>
        </p:nvSpPr>
        <p:spPr/>
        <p:txBody>
          <a:bodyPr/>
          <a:lstStyle/>
          <a:p>
            <a:fld id="{ACD12D91-5F71-FE4F-A594-B9667DC21877}" type="slidenum">
              <a:rPr lang="en-US" smtClean="0"/>
              <a:pPr/>
              <a:t>12</a:t>
            </a:fld>
            <a:endParaRPr lang="en-US">
              <a:solidFill>
                <a:srgbClr val="03295F"/>
              </a:solidFill>
            </a:endParaRPr>
          </a:p>
        </p:txBody>
      </p:sp>
      <p:pic>
        <p:nvPicPr>
          <p:cNvPr id="8" name="Picture 7">
            <a:extLst>
              <a:ext uri="{FF2B5EF4-FFF2-40B4-BE49-F238E27FC236}">
                <a16:creationId xmlns:a16="http://schemas.microsoft.com/office/drawing/2014/main" id="{61D8D8BA-7387-B9B7-353E-07FE9CA7B479}"/>
              </a:ext>
            </a:extLst>
          </p:cNvPr>
          <p:cNvPicPr>
            <a:picLocks noChangeAspect="1"/>
          </p:cNvPicPr>
          <p:nvPr/>
        </p:nvPicPr>
        <p:blipFill>
          <a:blip r:embed="rId3"/>
          <a:stretch>
            <a:fillRect/>
          </a:stretch>
        </p:blipFill>
        <p:spPr>
          <a:xfrm>
            <a:off x="1896762" y="1901390"/>
            <a:ext cx="8398476" cy="4454961"/>
          </a:xfrm>
          <a:prstGeom prst="rect">
            <a:avLst/>
          </a:prstGeom>
        </p:spPr>
      </p:pic>
    </p:spTree>
    <p:extLst>
      <p:ext uri="{BB962C8B-B14F-4D97-AF65-F5344CB8AC3E}">
        <p14:creationId xmlns:p14="http://schemas.microsoft.com/office/powerpoint/2010/main" val="3241230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35AED-AA12-E60F-DF3B-3507C4A223F2}"/>
              </a:ext>
            </a:extLst>
          </p:cNvPr>
          <p:cNvSpPr>
            <a:spLocks noGrp="1"/>
          </p:cNvSpPr>
          <p:nvPr>
            <p:ph type="title"/>
          </p:nvPr>
        </p:nvSpPr>
        <p:spPr>
          <a:xfrm>
            <a:off x="408873" y="197031"/>
            <a:ext cx="11175175" cy="1121130"/>
          </a:xfrm>
        </p:spPr>
        <p:txBody>
          <a:bodyPr/>
          <a:lstStyle/>
          <a:p>
            <a:pPr algn="ctr"/>
            <a:r>
              <a:rPr lang="en-US" dirty="0"/>
              <a:t>Additional Risk Factors</a:t>
            </a:r>
          </a:p>
        </p:txBody>
      </p:sp>
      <p:sp>
        <p:nvSpPr>
          <p:cNvPr id="3" name="Slide Number Placeholder 2">
            <a:extLst>
              <a:ext uri="{FF2B5EF4-FFF2-40B4-BE49-F238E27FC236}">
                <a16:creationId xmlns:a16="http://schemas.microsoft.com/office/drawing/2014/main" id="{23C83174-1FFB-7960-639E-9CBE4D84F86F}"/>
              </a:ext>
            </a:extLst>
          </p:cNvPr>
          <p:cNvSpPr>
            <a:spLocks noGrp="1"/>
          </p:cNvSpPr>
          <p:nvPr>
            <p:ph type="sldNum" sz="quarter" idx="12"/>
          </p:nvPr>
        </p:nvSpPr>
        <p:spPr/>
        <p:txBody>
          <a:bodyPr/>
          <a:lstStyle/>
          <a:p>
            <a:fld id="{ACD12D91-5F71-FE4F-A594-B9667DC21877}" type="slidenum">
              <a:rPr lang="en-US" smtClean="0"/>
              <a:pPr/>
              <a:t>13</a:t>
            </a:fld>
            <a:endParaRPr lang="en-US">
              <a:solidFill>
                <a:srgbClr val="03295F"/>
              </a:solidFill>
            </a:endParaRPr>
          </a:p>
        </p:txBody>
      </p:sp>
      <p:pic>
        <p:nvPicPr>
          <p:cNvPr id="6" name="Content Placeholder 5">
            <a:extLst>
              <a:ext uri="{FF2B5EF4-FFF2-40B4-BE49-F238E27FC236}">
                <a16:creationId xmlns:a16="http://schemas.microsoft.com/office/drawing/2014/main" id="{762A17AB-4A8D-28A9-BA1A-3E01E50B1046}"/>
              </a:ext>
            </a:extLst>
          </p:cNvPr>
          <p:cNvPicPr>
            <a:picLocks noGrp="1" noChangeAspect="1"/>
          </p:cNvPicPr>
          <p:nvPr>
            <p:ph idx="1"/>
          </p:nvPr>
        </p:nvPicPr>
        <p:blipFill>
          <a:blip r:embed="rId3"/>
          <a:stretch>
            <a:fillRect/>
          </a:stretch>
        </p:blipFill>
        <p:spPr>
          <a:xfrm>
            <a:off x="0" y="2145871"/>
            <a:ext cx="5843383" cy="3382767"/>
          </a:xfrm>
        </p:spPr>
      </p:pic>
      <p:pic>
        <p:nvPicPr>
          <p:cNvPr id="9" name="Picture 8">
            <a:extLst>
              <a:ext uri="{FF2B5EF4-FFF2-40B4-BE49-F238E27FC236}">
                <a16:creationId xmlns:a16="http://schemas.microsoft.com/office/drawing/2014/main" id="{E5514686-3734-167F-E6A1-5ED496D28A31}"/>
              </a:ext>
            </a:extLst>
          </p:cNvPr>
          <p:cNvPicPr>
            <a:picLocks noChangeAspect="1"/>
          </p:cNvPicPr>
          <p:nvPr/>
        </p:nvPicPr>
        <p:blipFill>
          <a:blip r:embed="rId4"/>
          <a:stretch>
            <a:fillRect/>
          </a:stretch>
        </p:blipFill>
        <p:spPr>
          <a:xfrm>
            <a:off x="5609196" y="2145872"/>
            <a:ext cx="6400378" cy="3382767"/>
          </a:xfrm>
          <a:prstGeom prst="rect">
            <a:avLst/>
          </a:prstGeom>
        </p:spPr>
      </p:pic>
    </p:spTree>
    <p:extLst>
      <p:ext uri="{BB962C8B-B14F-4D97-AF65-F5344CB8AC3E}">
        <p14:creationId xmlns:p14="http://schemas.microsoft.com/office/powerpoint/2010/main" val="899676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5736-CED8-4678-8F3E-C37A5A80F3D3}"/>
              </a:ext>
            </a:extLst>
          </p:cNvPr>
          <p:cNvSpPr>
            <a:spLocks noGrp="1"/>
          </p:cNvSpPr>
          <p:nvPr>
            <p:ph type="title"/>
          </p:nvPr>
        </p:nvSpPr>
        <p:spPr>
          <a:xfrm>
            <a:off x="445317" y="652480"/>
            <a:ext cx="10515600" cy="1051256"/>
          </a:xfrm>
        </p:spPr>
        <p:txBody>
          <a:bodyPr>
            <a:normAutofit fontScale="90000"/>
          </a:bodyPr>
          <a:lstStyle/>
          <a:p>
            <a:br>
              <a:rPr lang="en-US" dirty="0"/>
            </a:br>
            <a:br>
              <a:rPr lang="en-US" dirty="0"/>
            </a:br>
            <a:r>
              <a:rPr lang="en-US" sz="4000" dirty="0"/>
              <a:t>California Data</a:t>
            </a:r>
            <a:br>
              <a:rPr lang="en-US" dirty="0">
                <a:cs typeface="Calibri"/>
              </a:rPr>
            </a:br>
            <a:br>
              <a:rPr lang="en-US" sz="1800" dirty="0">
                <a:cs typeface="Calibri"/>
              </a:rPr>
            </a:br>
            <a:r>
              <a:rPr lang="en-US" sz="2000" dirty="0"/>
              <a:t>California Veteran and Total California, and National Suicide Deaths and Rates by Age Group, 2021</a:t>
            </a:r>
            <a:br>
              <a:rPr lang="en-US" sz="1800" dirty="0">
                <a:cs typeface="Calibri"/>
              </a:rPr>
            </a:br>
            <a:r>
              <a:rPr lang="en-US" dirty="0"/>
              <a:t>  </a:t>
            </a:r>
          </a:p>
        </p:txBody>
      </p:sp>
      <p:graphicFrame>
        <p:nvGraphicFramePr>
          <p:cNvPr id="3" name="Table 3">
            <a:extLst>
              <a:ext uri="{FF2B5EF4-FFF2-40B4-BE49-F238E27FC236}">
                <a16:creationId xmlns:a16="http://schemas.microsoft.com/office/drawing/2014/main" id="{326D5A8D-B884-4856-8FCB-FF543CAB98B2}"/>
              </a:ext>
            </a:extLst>
          </p:cNvPr>
          <p:cNvGraphicFramePr>
            <a:graphicFrameLocks noGrp="1"/>
          </p:cNvGraphicFramePr>
          <p:nvPr>
            <p:extLst>
              <p:ext uri="{D42A27DB-BD31-4B8C-83A1-F6EECF244321}">
                <p14:modId xmlns:p14="http://schemas.microsoft.com/office/powerpoint/2010/main" val="692857777"/>
              </p:ext>
            </p:extLst>
          </p:nvPr>
        </p:nvGraphicFramePr>
        <p:xfrm>
          <a:off x="387358" y="2041698"/>
          <a:ext cx="10242544" cy="3727966"/>
        </p:xfrm>
        <a:graphic>
          <a:graphicData uri="http://schemas.openxmlformats.org/drawingml/2006/table">
            <a:tbl>
              <a:tblPr firstRow="1" bandRow="1">
                <a:tableStyleId>{5C22544A-7EE6-4342-B048-85BDC9FD1C3A}</a:tableStyleId>
              </a:tblPr>
              <a:tblGrid>
                <a:gridCol w="2052960">
                  <a:extLst>
                    <a:ext uri="{9D8B030D-6E8A-4147-A177-3AD203B41FA5}">
                      <a16:colId xmlns:a16="http://schemas.microsoft.com/office/drawing/2014/main" val="121319505"/>
                    </a:ext>
                  </a:extLst>
                </a:gridCol>
                <a:gridCol w="2047396">
                  <a:extLst>
                    <a:ext uri="{9D8B030D-6E8A-4147-A177-3AD203B41FA5}">
                      <a16:colId xmlns:a16="http://schemas.microsoft.com/office/drawing/2014/main" val="2064440695"/>
                    </a:ext>
                  </a:extLst>
                </a:gridCol>
                <a:gridCol w="2047396">
                  <a:extLst>
                    <a:ext uri="{9D8B030D-6E8A-4147-A177-3AD203B41FA5}">
                      <a16:colId xmlns:a16="http://schemas.microsoft.com/office/drawing/2014/main" val="3005475350"/>
                    </a:ext>
                  </a:extLst>
                </a:gridCol>
                <a:gridCol w="2047396">
                  <a:extLst>
                    <a:ext uri="{9D8B030D-6E8A-4147-A177-3AD203B41FA5}">
                      <a16:colId xmlns:a16="http://schemas.microsoft.com/office/drawing/2014/main" val="436371107"/>
                    </a:ext>
                  </a:extLst>
                </a:gridCol>
                <a:gridCol w="2047396">
                  <a:extLst>
                    <a:ext uri="{9D8B030D-6E8A-4147-A177-3AD203B41FA5}">
                      <a16:colId xmlns:a16="http://schemas.microsoft.com/office/drawing/2014/main" val="1803700440"/>
                    </a:ext>
                  </a:extLst>
                </a:gridCol>
              </a:tblGrid>
              <a:tr h="1260031">
                <a:tc>
                  <a:txBody>
                    <a:bodyPr/>
                    <a:lstStyle/>
                    <a:p>
                      <a:pPr algn="ctr"/>
                      <a:r>
                        <a:rPr lang="en-US" dirty="0"/>
                        <a:t>Age Group</a:t>
                      </a:r>
                    </a:p>
                  </a:txBody>
                  <a:tcPr/>
                </a:tc>
                <a:tc>
                  <a:txBody>
                    <a:bodyPr/>
                    <a:lstStyle/>
                    <a:p>
                      <a:pPr algn="ctr"/>
                      <a:r>
                        <a:rPr lang="en-US" dirty="0"/>
                        <a:t>California Veteran Suicide Rate</a:t>
                      </a:r>
                    </a:p>
                  </a:txBody>
                  <a:tcPr/>
                </a:tc>
                <a:tc>
                  <a:txBody>
                    <a:bodyPr/>
                    <a:lstStyle/>
                    <a:p>
                      <a:pPr algn="ctr"/>
                      <a:r>
                        <a:rPr lang="en-US" dirty="0"/>
                        <a:t>California  Suicide Rate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National Veteran Suicide Rate</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National Suicide Rate</a:t>
                      </a:r>
                    </a:p>
                    <a:p>
                      <a:pPr algn="ctr"/>
                      <a:endParaRPr lang="en-US" dirty="0"/>
                    </a:p>
                  </a:txBody>
                  <a:tcPr/>
                </a:tc>
                <a:extLst>
                  <a:ext uri="{0D108BD9-81ED-4DB2-BD59-A6C34878D82A}">
                    <a16:rowId xmlns:a16="http://schemas.microsoft.com/office/drawing/2014/main" val="539348954"/>
                  </a:ext>
                </a:extLst>
              </a:tr>
              <a:tr h="493587">
                <a:tc>
                  <a:txBody>
                    <a:bodyPr/>
                    <a:lstStyle/>
                    <a:p>
                      <a:r>
                        <a:rPr lang="en-US" dirty="0"/>
                        <a:t>Total</a:t>
                      </a:r>
                    </a:p>
                  </a:txBody>
                  <a:tcPr/>
                </a:tc>
                <a:tc>
                  <a:txBody>
                    <a:bodyPr/>
                    <a:lstStyle/>
                    <a:p>
                      <a:r>
                        <a:rPr lang="en-US" dirty="0"/>
                        <a:t>28.9</a:t>
                      </a:r>
                    </a:p>
                  </a:txBody>
                  <a:tcPr/>
                </a:tc>
                <a:tc>
                  <a:txBody>
                    <a:bodyPr/>
                    <a:lstStyle/>
                    <a:p>
                      <a:r>
                        <a:rPr lang="en-US" dirty="0"/>
                        <a:t>13.2</a:t>
                      </a:r>
                    </a:p>
                  </a:txBody>
                  <a:tcPr/>
                </a:tc>
                <a:tc>
                  <a:txBody>
                    <a:bodyPr/>
                    <a:lstStyle/>
                    <a:p>
                      <a:r>
                        <a:rPr lang="en-US" dirty="0"/>
                        <a:t>33.9</a:t>
                      </a:r>
                    </a:p>
                  </a:txBody>
                  <a:tcPr/>
                </a:tc>
                <a:tc>
                  <a:txBody>
                    <a:bodyPr/>
                    <a:lstStyle/>
                    <a:p>
                      <a:r>
                        <a:rPr lang="en-US" dirty="0"/>
                        <a:t>18</a:t>
                      </a:r>
                    </a:p>
                  </a:txBody>
                  <a:tcPr/>
                </a:tc>
                <a:extLst>
                  <a:ext uri="{0D108BD9-81ED-4DB2-BD59-A6C34878D82A}">
                    <a16:rowId xmlns:a16="http://schemas.microsoft.com/office/drawing/2014/main" val="2538792008"/>
                  </a:ext>
                </a:extLst>
              </a:tr>
              <a:tr h="493587">
                <a:tc>
                  <a:txBody>
                    <a:bodyPr/>
                    <a:lstStyle/>
                    <a:p>
                      <a:r>
                        <a:rPr lang="en-US" dirty="0"/>
                        <a:t>18-34</a:t>
                      </a:r>
                    </a:p>
                  </a:txBody>
                  <a:tcPr/>
                </a:tc>
                <a:tc>
                  <a:txBody>
                    <a:bodyPr/>
                    <a:lstStyle/>
                    <a:p>
                      <a:r>
                        <a:rPr lang="en-US" dirty="0"/>
                        <a:t>37.4</a:t>
                      </a:r>
                    </a:p>
                  </a:txBody>
                  <a:tcPr/>
                </a:tc>
                <a:tc>
                  <a:txBody>
                    <a:bodyPr/>
                    <a:lstStyle/>
                    <a:p>
                      <a:r>
                        <a:rPr lang="en-US" dirty="0"/>
                        <a:t>12.8</a:t>
                      </a:r>
                    </a:p>
                  </a:txBody>
                  <a:tcPr/>
                </a:tc>
                <a:tc>
                  <a:txBody>
                    <a:bodyPr/>
                    <a:lstStyle/>
                    <a:p>
                      <a:r>
                        <a:rPr lang="en-US" dirty="0"/>
                        <a:t>49.6</a:t>
                      </a:r>
                    </a:p>
                  </a:txBody>
                  <a:tcPr/>
                </a:tc>
                <a:tc>
                  <a:txBody>
                    <a:bodyPr/>
                    <a:lstStyle/>
                    <a:p>
                      <a:r>
                        <a:rPr lang="en-US" dirty="0"/>
                        <a:t>18.8</a:t>
                      </a:r>
                    </a:p>
                  </a:txBody>
                  <a:tcPr/>
                </a:tc>
                <a:extLst>
                  <a:ext uri="{0D108BD9-81ED-4DB2-BD59-A6C34878D82A}">
                    <a16:rowId xmlns:a16="http://schemas.microsoft.com/office/drawing/2014/main" val="922896933"/>
                  </a:ext>
                </a:extLst>
              </a:tr>
              <a:tr h="493587">
                <a:tc>
                  <a:txBody>
                    <a:bodyPr/>
                    <a:lstStyle/>
                    <a:p>
                      <a:r>
                        <a:rPr lang="en-US" dirty="0"/>
                        <a:t>35-54</a:t>
                      </a:r>
                    </a:p>
                  </a:txBody>
                  <a:tcPr/>
                </a:tc>
                <a:tc>
                  <a:txBody>
                    <a:bodyPr/>
                    <a:lstStyle/>
                    <a:p>
                      <a:r>
                        <a:rPr lang="en-US" dirty="0"/>
                        <a:t>28.4</a:t>
                      </a:r>
                    </a:p>
                  </a:txBody>
                  <a:tcPr/>
                </a:tc>
                <a:tc>
                  <a:txBody>
                    <a:bodyPr/>
                    <a:lstStyle/>
                    <a:p>
                      <a:r>
                        <a:rPr lang="en-US" dirty="0"/>
                        <a:t>12.6</a:t>
                      </a:r>
                    </a:p>
                  </a:txBody>
                  <a:tcPr/>
                </a:tc>
                <a:tc>
                  <a:txBody>
                    <a:bodyPr/>
                    <a:lstStyle/>
                    <a:p>
                      <a:r>
                        <a:rPr lang="en-US" dirty="0"/>
                        <a:t>35.5</a:t>
                      </a:r>
                    </a:p>
                  </a:txBody>
                  <a:tcPr/>
                </a:tc>
                <a:tc>
                  <a:txBody>
                    <a:bodyPr/>
                    <a:lstStyle/>
                    <a:p>
                      <a:r>
                        <a:rPr lang="en-US" dirty="0"/>
                        <a:t>18.2</a:t>
                      </a:r>
                    </a:p>
                  </a:txBody>
                  <a:tcPr/>
                </a:tc>
                <a:extLst>
                  <a:ext uri="{0D108BD9-81ED-4DB2-BD59-A6C34878D82A}">
                    <a16:rowId xmlns:a16="http://schemas.microsoft.com/office/drawing/2014/main" val="2462734048"/>
                  </a:ext>
                </a:extLst>
              </a:tr>
              <a:tr h="493587">
                <a:tc>
                  <a:txBody>
                    <a:bodyPr/>
                    <a:lstStyle/>
                    <a:p>
                      <a:r>
                        <a:rPr lang="en-US" dirty="0"/>
                        <a:t>55-74</a:t>
                      </a:r>
                    </a:p>
                  </a:txBody>
                  <a:tcPr/>
                </a:tc>
                <a:tc>
                  <a:txBody>
                    <a:bodyPr/>
                    <a:lstStyle/>
                    <a:p>
                      <a:r>
                        <a:rPr lang="en-US" dirty="0"/>
                        <a:t>26.3</a:t>
                      </a:r>
                    </a:p>
                  </a:txBody>
                  <a:tcPr/>
                </a:tc>
                <a:tc>
                  <a:txBody>
                    <a:bodyPr/>
                    <a:lstStyle/>
                    <a:p>
                      <a:r>
                        <a:rPr lang="en-US" dirty="0"/>
                        <a:t>12.8</a:t>
                      </a:r>
                    </a:p>
                  </a:txBody>
                  <a:tcPr/>
                </a:tc>
                <a:tc>
                  <a:txBody>
                    <a:bodyPr/>
                    <a:lstStyle/>
                    <a:p>
                      <a:r>
                        <a:rPr lang="en-US" dirty="0"/>
                        <a:t>29.9</a:t>
                      </a:r>
                    </a:p>
                  </a:txBody>
                  <a:tcPr/>
                </a:tc>
                <a:tc>
                  <a:txBody>
                    <a:bodyPr/>
                    <a:lstStyle/>
                    <a:p>
                      <a:r>
                        <a:rPr lang="en-US" dirty="0"/>
                        <a:t>16.2</a:t>
                      </a:r>
                    </a:p>
                  </a:txBody>
                  <a:tcPr/>
                </a:tc>
                <a:extLst>
                  <a:ext uri="{0D108BD9-81ED-4DB2-BD59-A6C34878D82A}">
                    <a16:rowId xmlns:a16="http://schemas.microsoft.com/office/drawing/2014/main" val="2095060097"/>
                  </a:ext>
                </a:extLst>
              </a:tr>
              <a:tr h="493587">
                <a:tc>
                  <a:txBody>
                    <a:bodyPr/>
                    <a:lstStyle/>
                    <a:p>
                      <a:r>
                        <a:rPr lang="en-US" dirty="0"/>
                        <a:t>75+</a:t>
                      </a:r>
                    </a:p>
                  </a:txBody>
                  <a:tcPr/>
                </a:tc>
                <a:tc>
                  <a:txBody>
                    <a:bodyPr/>
                    <a:lstStyle/>
                    <a:p>
                      <a:r>
                        <a:rPr lang="en-US" dirty="0"/>
                        <a:t>28.9</a:t>
                      </a:r>
                    </a:p>
                  </a:txBody>
                  <a:tcPr/>
                </a:tc>
                <a:tc>
                  <a:txBody>
                    <a:bodyPr/>
                    <a:lstStyle/>
                    <a:p>
                      <a:r>
                        <a:rPr lang="en-US" dirty="0"/>
                        <a:t>18.3</a:t>
                      </a:r>
                    </a:p>
                  </a:txBody>
                  <a:tcPr/>
                </a:tc>
                <a:tc>
                  <a:txBody>
                    <a:bodyPr/>
                    <a:lstStyle/>
                    <a:p>
                      <a:r>
                        <a:rPr lang="en-US" dirty="0"/>
                        <a:t>32.1</a:t>
                      </a:r>
                    </a:p>
                  </a:txBody>
                  <a:tcPr/>
                </a:tc>
                <a:tc>
                  <a:txBody>
                    <a:bodyPr/>
                    <a:lstStyle/>
                    <a:p>
                      <a:r>
                        <a:rPr lang="en-US" dirty="0"/>
                        <a:t>20.3</a:t>
                      </a:r>
                    </a:p>
                  </a:txBody>
                  <a:tcPr/>
                </a:tc>
                <a:extLst>
                  <a:ext uri="{0D108BD9-81ED-4DB2-BD59-A6C34878D82A}">
                    <a16:rowId xmlns:a16="http://schemas.microsoft.com/office/drawing/2014/main" val="2483058782"/>
                  </a:ext>
                </a:extLst>
              </a:tr>
            </a:tbl>
          </a:graphicData>
        </a:graphic>
      </p:graphicFrame>
      <p:sp>
        <p:nvSpPr>
          <p:cNvPr id="11" name="Oval 10">
            <a:extLst>
              <a:ext uri="{FF2B5EF4-FFF2-40B4-BE49-F238E27FC236}">
                <a16:creationId xmlns:a16="http://schemas.microsoft.com/office/drawing/2014/main" id="{73AF8D01-EB44-49C7-B53E-E90FB72CD9DC}"/>
              </a:ext>
            </a:extLst>
          </p:cNvPr>
          <p:cNvSpPr/>
          <p:nvPr/>
        </p:nvSpPr>
        <p:spPr>
          <a:xfrm>
            <a:off x="2428316" y="3342584"/>
            <a:ext cx="592667" cy="2652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9840E7E-436B-4BB6-B44A-38F84DF7E5A5}"/>
              </a:ext>
            </a:extLst>
          </p:cNvPr>
          <p:cNvSpPr/>
          <p:nvPr/>
        </p:nvSpPr>
        <p:spPr>
          <a:xfrm>
            <a:off x="4528643" y="3342584"/>
            <a:ext cx="592667" cy="2652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1332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2BDE-9616-4560-872E-D551F9C40A2A}"/>
              </a:ext>
            </a:extLst>
          </p:cNvPr>
          <p:cNvSpPr>
            <a:spLocks noGrp="1"/>
          </p:cNvSpPr>
          <p:nvPr>
            <p:ph type="title"/>
          </p:nvPr>
        </p:nvSpPr>
        <p:spPr/>
        <p:txBody>
          <a:bodyPr>
            <a:normAutofit/>
          </a:bodyPr>
          <a:lstStyle/>
          <a:p>
            <a:r>
              <a:rPr lang="en-US" dirty="0"/>
              <a:t>Suicide is a Complex Issue with No Single Cause</a:t>
            </a:r>
          </a:p>
        </p:txBody>
      </p:sp>
      <p:sp>
        <p:nvSpPr>
          <p:cNvPr id="3" name="Content Placeholder 2">
            <a:extLst>
              <a:ext uri="{FF2B5EF4-FFF2-40B4-BE49-F238E27FC236}">
                <a16:creationId xmlns:a16="http://schemas.microsoft.com/office/drawing/2014/main" id="{B7BF69CF-0A54-4CE5-B798-05771E4F6CBE}"/>
              </a:ext>
            </a:extLst>
          </p:cNvPr>
          <p:cNvSpPr>
            <a:spLocks noGrp="1"/>
          </p:cNvSpPr>
          <p:nvPr>
            <p:ph idx="1"/>
          </p:nvPr>
        </p:nvSpPr>
        <p:spPr/>
        <p:txBody>
          <a:bodyPr>
            <a:noAutofit/>
          </a:bodyPr>
          <a:lstStyle/>
          <a:p>
            <a:pPr fontAlgn="base">
              <a:spcBef>
                <a:spcPts val="1200"/>
              </a:spcBef>
              <a:spcAft>
                <a:spcPts val="600"/>
              </a:spcAft>
            </a:pPr>
            <a:r>
              <a:rPr lang="en-US" sz="2800" dirty="0"/>
              <a:t>Suicide is often the result of a complex interaction of risk and protective factors at the individual, community, and societal levels.  </a:t>
            </a:r>
          </a:p>
          <a:p>
            <a:pPr fontAlgn="base">
              <a:spcBef>
                <a:spcPts val="1200"/>
              </a:spcBef>
              <a:spcAft>
                <a:spcPts val="600"/>
              </a:spcAft>
            </a:pPr>
            <a:r>
              <a:rPr lang="en-US" sz="2800" dirty="0"/>
              <a:t>Risk factors are characteristics that are associated with an increased likelihood of suicidal behaviors. Protective factors can help offset risk factors. </a:t>
            </a:r>
          </a:p>
          <a:p>
            <a:pPr fontAlgn="base">
              <a:spcBef>
                <a:spcPts val="1200"/>
              </a:spcBef>
              <a:spcAft>
                <a:spcPts val="600"/>
              </a:spcAft>
            </a:pPr>
            <a:r>
              <a:rPr lang="en-US" sz="2800" dirty="0"/>
              <a:t>To prevent Veteran suicide, we must maximize protective factors while minimizing risk factors at all levels, throughout communities nationwide. </a:t>
            </a:r>
          </a:p>
        </p:txBody>
      </p:sp>
      <p:sp>
        <p:nvSpPr>
          <p:cNvPr id="4" name="Slide Number Placeholder 3">
            <a:extLst>
              <a:ext uri="{FF2B5EF4-FFF2-40B4-BE49-F238E27FC236}">
                <a16:creationId xmlns:a16="http://schemas.microsoft.com/office/drawing/2014/main" id="{27F2095A-DF51-4F84-AEA3-BB3126B16C2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706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EA757C-018C-4447-B424-E32E6BB1B8C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2ECB56-2060-4045-98B6-F8F76F738899}"/>
              </a:ext>
            </a:extLst>
          </p:cNvPr>
          <p:cNvSpPr>
            <a:spLocks noGrp="1"/>
          </p:cNvSpPr>
          <p:nvPr>
            <p:ph type="title"/>
          </p:nvPr>
        </p:nvSpPr>
        <p:spPr/>
        <p:txBody>
          <a:bodyPr>
            <a:normAutofit/>
          </a:bodyPr>
          <a:lstStyle/>
          <a:p>
            <a:r>
              <a:rPr lang="en-US" dirty="0"/>
              <a:t>Risk and Protective Factors</a:t>
            </a:r>
          </a:p>
        </p:txBody>
      </p:sp>
      <p:sp>
        <p:nvSpPr>
          <p:cNvPr id="5" name="Text Placeholder 5">
            <a:extLst>
              <a:ext uri="{FF2B5EF4-FFF2-40B4-BE49-F238E27FC236}">
                <a16:creationId xmlns:a16="http://schemas.microsoft.com/office/drawing/2014/main" id="{CF89BA1A-B2B6-4D94-9E15-2BA89D4F3B19}"/>
              </a:ext>
            </a:extLst>
          </p:cNvPr>
          <p:cNvSpPr txBox="1">
            <a:spLocks/>
          </p:cNvSpPr>
          <p:nvPr/>
        </p:nvSpPr>
        <p:spPr>
          <a:xfrm>
            <a:off x="1218406" y="1513758"/>
            <a:ext cx="1525588" cy="47201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Risk</a:t>
            </a:r>
          </a:p>
        </p:txBody>
      </p:sp>
      <p:sp>
        <p:nvSpPr>
          <p:cNvPr id="6" name="Text Placeholder 6">
            <a:extLst>
              <a:ext uri="{FF2B5EF4-FFF2-40B4-BE49-F238E27FC236}">
                <a16:creationId xmlns:a16="http://schemas.microsoft.com/office/drawing/2014/main" id="{6C95B62F-27C0-4CA8-9C11-769964292978}"/>
              </a:ext>
            </a:extLst>
          </p:cNvPr>
          <p:cNvSpPr txBox="1">
            <a:spLocks/>
          </p:cNvSpPr>
          <p:nvPr/>
        </p:nvSpPr>
        <p:spPr>
          <a:xfrm>
            <a:off x="6515725" y="1426537"/>
            <a:ext cx="3887391" cy="4720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Protective</a:t>
            </a:r>
          </a:p>
        </p:txBody>
      </p:sp>
      <p:sp>
        <p:nvSpPr>
          <p:cNvPr id="7" name="Content Placeholder 2">
            <a:extLst>
              <a:ext uri="{FF2B5EF4-FFF2-40B4-BE49-F238E27FC236}">
                <a16:creationId xmlns:a16="http://schemas.microsoft.com/office/drawing/2014/main" id="{E8F69502-33AE-4207-9813-6D804D7DB5AF}"/>
              </a:ext>
            </a:extLst>
          </p:cNvPr>
          <p:cNvSpPr txBox="1">
            <a:spLocks/>
          </p:cNvSpPr>
          <p:nvPr/>
        </p:nvSpPr>
        <p:spPr>
          <a:xfrm>
            <a:off x="867808" y="1961457"/>
            <a:ext cx="3868340" cy="3432443"/>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Prior suicide attempt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Mental health issues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Substance abuse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Access to lethal means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Recent loss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Legal or financial challenges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Relationship issues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Unemployment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Homelessness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4927C98-652D-4162-8874-9B7CD6905746}"/>
              </a:ext>
            </a:extLst>
          </p:cNvPr>
          <p:cNvSpPr txBox="1">
            <a:spLocks/>
          </p:cNvSpPr>
          <p:nvPr/>
        </p:nvSpPr>
        <p:spPr>
          <a:xfrm>
            <a:off x="6096000" y="1944953"/>
            <a:ext cx="4307116" cy="343244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Access to mental health care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Sense of connectedness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Problem-solving skills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Sense of spirituality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Mission or purpose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Physical health</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Employment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Social and emotional well-being</a:t>
            </a:r>
          </a:p>
        </p:txBody>
      </p:sp>
      <p:sp>
        <p:nvSpPr>
          <p:cNvPr id="9" name="Rectangle 8">
            <a:extLst>
              <a:ext uri="{FF2B5EF4-FFF2-40B4-BE49-F238E27FC236}">
                <a16:creationId xmlns:a16="http://schemas.microsoft.com/office/drawing/2014/main" id="{FC188C15-D24C-4D28-94C4-B99EF98BC5D6}"/>
              </a:ext>
            </a:extLst>
          </p:cNvPr>
          <p:cNvSpPr/>
          <p:nvPr/>
        </p:nvSpPr>
        <p:spPr>
          <a:xfrm>
            <a:off x="3010647" y="5423798"/>
            <a:ext cx="5677787" cy="6663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E894E23A-1A2A-48E9-BCB9-D803024A303D}"/>
              </a:ext>
            </a:extLst>
          </p:cNvPr>
          <p:cNvPicPr>
            <a:picLocks noChangeAspect="1"/>
          </p:cNvPicPr>
          <p:nvPr/>
        </p:nvPicPr>
        <p:blipFill>
          <a:blip r:embed="rId3"/>
          <a:stretch>
            <a:fillRect/>
          </a:stretch>
        </p:blipFill>
        <p:spPr>
          <a:xfrm>
            <a:off x="2537962" y="5522428"/>
            <a:ext cx="925241" cy="469046"/>
          </a:xfrm>
          <a:prstGeom prst="rect">
            <a:avLst/>
          </a:prstGeom>
        </p:spPr>
      </p:pic>
      <p:sp>
        <p:nvSpPr>
          <p:cNvPr id="11" name="TextBox 10">
            <a:extLst>
              <a:ext uri="{FF2B5EF4-FFF2-40B4-BE49-F238E27FC236}">
                <a16:creationId xmlns:a16="http://schemas.microsoft.com/office/drawing/2014/main" id="{2EA89280-F740-4EED-A358-50EEFE2C0455}"/>
              </a:ext>
            </a:extLst>
          </p:cNvPr>
          <p:cNvSpPr txBox="1"/>
          <p:nvPr/>
        </p:nvSpPr>
        <p:spPr>
          <a:xfrm>
            <a:off x="3463203" y="5606512"/>
            <a:ext cx="5046125"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467F"/>
                </a:solidFill>
                <a:effectLst/>
                <a:uLnTx/>
                <a:uFillTx/>
                <a:latin typeface="Calibri" panose="020F0502020204030204"/>
                <a:ea typeface="+mn-ea"/>
                <a:cs typeface="+mn-cs"/>
              </a:rPr>
              <a:t>Goal: </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Minimize risk factors and boost protective factors</a:t>
            </a:r>
          </a:p>
        </p:txBody>
      </p:sp>
    </p:spTree>
    <p:extLst>
      <p:ext uri="{BB962C8B-B14F-4D97-AF65-F5344CB8AC3E}">
        <p14:creationId xmlns:p14="http://schemas.microsoft.com/office/powerpoint/2010/main" val="458073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7C90B-45D2-98C7-4009-82BFE3FDFFFF}"/>
              </a:ext>
            </a:extLst>
          </p:cNvPr>
          <p:cNvSpPr>
            <a:spLocks noGrp="1"/>
          </p:cNvSpPr>
          <p:nvPr>
            <p:ph type="title"/>
          </p:nvPr>
        </p:nvSpPr>
        <p:spPr>
          <a:xfrm>
            <a:off x="1304052" y="2903372"/>
            <a:ext cx="9583895" cy="1051256"/>
          </a:xfrm>
        </p:spPr>
        <p:txBody>
          <a:bodyPr>
            <a:normAutofit fontScale="90000"/>
          </a:bodyPr>
          <a:lstStyle/>
          <a:p>
            <a:r>
              <a:rPr kumimoji="0" lang="en-US" sz="3900" i="0" u="none" strike="noStrike" kern="1200" cap="none" spc="0" normalizeH="0" baseline="0" noProof="0" dirty="0">
                <a:ln>
                  <a:noFill/>
                </a:ln>
                <a:solidFill>
                  <a:srgbClr val="003F72"/>
                </a:solidFill>
                <a:effectLst/>
                <a:uLnTx/>
                <a:uFillTx/>
                <a:ea typeface="+mn-ea"/>
                <a:cs typeface="+mn-cs"/>
              </a:rPr>
              <a:t>Access to Lethal </a:t>
            </a:r>
            <a:r>
              <a:rPr lang="en-US" sz="3900" dirty="0">
                <a:solidFill>
                  <a:srgbClr val="003F72"/>
                </a:solidFill>
                <a:ea typeface="+mn-ea"/>
                <a:cs typeface="+mn-cs"/>
              </a:rPr>
              <a:t>M</a:t>
            </a:r>
            <a:r>
              <a:rPr kumimoji="0" lang="en-US" sz="3900" i="0" u="none" strike="noStrike" kern="1200" cap="none" spc="0" normalizeH="0" baseline="0" noProof="0" dirty="0" err="1">
                <a:ln>
                  <a:noFill/>
                </a:ln>
                <a:solidFill>
                  <a:srgbClr val="003F72"/>
                </a:solidFill>
                <a:effectLst/>
                <a:uLnTx/>
                <a:uFillTx/>
                <a:ea typeface="+mn-ea"/>
                <a:cs typeface="+mn-cs"/>
              </a:rPr>
              <a:t>eans</a:t>
            </a:r>
            <a:r>
              <a:rPr kumimoji="0" lang="en-US" sz="3900" i="0" u="none" strike="noStrike" kern="1200" cap="none" spc="0" normalizeH="0" baseline="0" noProof="0" dirty="0">
                <a:ln>
                  <a:noFill/>
                </a:ln>
                <a:solidFill>
                  <a:srgbClr val="003F72"/>
                </a:solidFill>
                <a:effectLst/>
                <a:uLnTx/>
                <a:uFillTx/>
                <a:ea typeface="+mn-ea"/>
                <a:cs typeface="+mn-cs"/>
              </a:rPr>
              <a:t> is a Risk Factor</a:t>
            </a:r>
            <a:b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sp>
        <p:nvSpPr>
          <p:cNvPr id="4" name="Slide Number Placeholder 3">
            <a:extLst>
              <a:ext uri="{FF2B5EF4-FFF2-40B4-BE49-F238E27FC236}">
                <a16:creationId xmlns:a16="http://schemas.microsoft.com/office/drawing/2014/main" id="{C2C72B49-221E-6AA2-2373-ABA208FDBA8D}"/>
              </a:ext>
            </a:extLst>
          </p:cNvPr>
          <p:cNvSpPr>
            <a:spLocks noGrp="1"/>
          </p:cNvSpPr>
          <p:nvPr>
            <p:ph type="sldNum" sz="quarter" idx="12"/>
          </p:nvPr>
        </p:nvSpPr>
        <p:spPr/>
        <p:txBody>
          <a:bodyPr/>
          <a:lstStyle/>
          <a:p>
            <a:fld id="{ACD12D91-5F71-FE4F-A594-B9667DC21877}" type="slidenum">
              <a:rPr lang="en-US" smtClean="0"/>
              <a:t>17</a:t>
            </a:fld>
            <a:endParaRPr lang="en-US"/>
          </a:p>
        </p:txBody>
      </p:sp>
    </p:spTree>
    <p:extLst>
      <p:ext uri="{BB962C8B-B14F-4D97-AF65-F5344CB8AC3E}">
        <p14:creationId xmlns:p14="http://schemas.microsoft.com/office/powerpoint/2010/main" val="2867605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97ECC49-D6FB-4A35-8A13-CF0D059228F4}"/>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 Firearm Suicide</a:t>
            </a:r>
          </a:p>
        </p:txBody>
      </p:sp>
      <p:pic>
        <p:nvPicPr>
          <p:cNvPr id="6" name="Picture 5">
            <a:extLst>
              <a:ext uri="{FF2B5EF4-FFF2-40B4-BE49-F238E27FC236}">
                <a16:creationId xmlns:a16="http://schemas.microsoft.com/office/drawing/2014/main" id="{36D25CD2-9B7C-9CF6-A131-CBD945D7EFF4}"/>
              </a:ext>
            </a:extLst>
          </p:cNvPr>
          <p:cNvPicPr>
            <a:picLocks noChangeAspect="1"/>
          </p:cNvPicPr>
          <p:nvPr/>
        </p:nvPicPr>
        <p:blipFill>
          <a:blip r:embed="rId3"/>
          <a:stretch>
            <a:fillRect/>
          </a:stretch>
        </p:blipFill>
        <p:spPr>
          <a:xfrm>
            <a:off x="4005788" y="171605"/>
            <a:ext cx="7801629" cy="6514360"/>
          </a:xfrm>
          <a:prstGeom prst="rect">
            <a:avLst/>
          </a:prstGeom>
        </p:spPr>
      </p:pic>
      <p:sp>
        <p:nvSpPr>
          <p:cNvPr id="3" name="Slide Number Placeholder 2">
            <a:extLst>
              <a:ext uri="{FF2B5EF4-FFF2-40B4-BE49-F238E27FC236}">
                <a16:creationId xmlns:a16="http://schemas.microsoft.com/office/drawing/2014/main" id="{F06F3780-921B-417D-8DF6-60E9D2A54CDB}"/>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ACD12D91-5F71-FE4F-A594-B9667DC21877}" type="slidenum">
              <a:rPr lang="en-US" sz="1100">
                <a:solidFill>
                  <a:schemeClr val="tx1">
                    <a:lumMod val="50000"/>
                    <a:lumOff val="50000"/>
                  </a:schemeClr>
                </a:solidFill>
              </a:rPr>
              <a:pPr algn="r">
                <a:spcAft>
                  <a:spcPts val="600"/>
                </a:spcAft>
              </a:pPr>
              <a:t>18</a:t>
            </a:fld>
            <a:endParaRPr lang="en-US" sz="1100">
              <a:solidFill>
                <a:schemeClr val="tx1">
                  <a:lumMod val="50000"/>
                  <a:lumOff val="50000"/>
                </a:schemeClr>
              </a:solidFill>
            </a:endParaRPr>
          </a:p>
        </p:txBody>
      </p:sp>
    </p:spTree>
    <p:extLst>
      <p:ext uri="{BB962C8B-B14F-4D97-AF65-F5344CB8AC3E}">
        <p14:creationId xmlns:p14="http://schemas.microsoft.com/office/powerpoint/2010/main" val="1019617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3067-02F5-57E4-23FE-EF508C4D9A00}"/>
              </a:ext>
            </a:extLst>
          </p:cNvPr>
          <p:cNvSpPr>
            <a:spLocks noGrp="1"/>
          </p:cNvSpPr>
          <p:nvPr>
            <p:ph type="title"/>
          </p:nvPr>
        </p:nvSpPr>
        <p:spPr>
          <a:xfrm>
            <a:off x="408873" y="197031"/>
            <a:ext cx="9936605" cy="1121130"/>
          </a:xfrm>
        </p:spPr>
        <p:txBody>
          <a:bodyPr/>
          <a:lstStyle/>
          <a:p>
            <a:r>
              <a:rPr lang="en-US" dirty="0"/>
              <a:t>Suicide Deaths, Methods Involved, 2021 and Difference From 2001*</a:t>
            </a:r>
          </a:p>
        </p:txBody>
      </p:sp>
      <p:sp>
        <p:nvSpPr>
          <p:cNvPr id="3" name="Slide Number Placeholder 2">
            <a:extLst>
              <a:ext uri="{FF2B5EF4-FFF2-40B4-BE49-F238E27FC236}">
                <a16:creationId xmlns:a16="http://schemas.microsoft.com/office/drawing/2014/main" id="{9DA7AD82-D19E-9015-ED22-4EB2AED28B58}"/>
              </a:ext>
            </a:extLst>
          </p:cNvPr>
          <p:cNvSpPr>
            <a:spLocks noGrp="1"/>
          </p:cNvSpPr>
          <p:nvPr>
            <p:ph type="sldNum" sz="quarter" idx="12"/>
          </p:nvPr>
        </p:nvSpPr>
        <p:spPr/>
        <p:txBody>
          <a:bodyPr/>
          <a:lstStyle/>
          <a:p>
            <a:fld id="{ACD12D91-5F71-FE4F-A594-B9667DC21877}" type="slidenum">
              <a:rPr lang="en-US" smtClean="0"/>
              <a:pPr/>
              <a:t>19</a:t>
            </a:fld>
            <a:endParaRPr lang="en-US">
              <a:solidFill>
                <a:srgbClr val="03295F"/>
              </a:solidFill>
            </a:endParaRPr>
          </a:p>
        </p:txBody>
      </p:sp>
      <p:pic>
        <p:nvPicPr>
          <p:cNvPr id="10" name="Picture 9">
            <a:extLst>
              <a:ext uri="{FF2B5EF4-FFF2-40B4-BE49-F238E27FC236}">
                <a16:creationId xmlns:a16="http://schemas.microsoft.com/office/drawing/2014/main" id="{14715B64-1AE1-10DB-C1E8-D967A09DD78E}"/>
              </a:ext>
            </a:extLst>
          </p:cNvPr>
          <p:cNvPicPr>
            <a:picLocks noChangeAspect="1"/>
          </p:cNvPicPr>
          <p:nvPr/>
        </p:nvPicPr>
        <p:blipFill>
          <a:blip r:embed="rId3"/>
          <a:stretch>
            <a:fillRect/>
          </a:stretch>
        </p:blipFill>
        <p:spPr>
          <a:xfrm>
            <a:off x="1219996" y="1723444"/>
            <a:ext cx="8314357" cy="4511505"/>
          </a:xfrm>
          <a:prstGeom prst="rect">
            <a:avLst/>
          </a:prstGeom>
        </p:spPr>
      </p:pic>
    </p:spTree>
    <p:extLst>
      <p:ext uri="{BB962C8B-B14F-4D97-AF65-F5344CB8AC3E}">
        <p14:creationId xmlns:p14="http://schemas.microsoft.com/office/powerpoint/2010/main" val="144277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Before We Begin:</a:t>
            </a:r>
          </a:p>
        </p:txBody>
      </p:sp>
      <p:sp>
        <p:nvSpPr>
          <p:cNvPr id="3" name="Content Placeholder 2"/>
          <p:cNvSpPr>
            <a:spLocks noGrp="1"/>
          </p:cNvSpPr>
          <p:nvPr>
            <p:ph idx="1"/>
          </p:nvPr>
        </p:nvSpPr>
        <p:spPr>
          <a:xfrm>
            <a:off x="180475" y="1839383"/>
            <a:ext cx="11674068" cy="4273478"/>
          </a:xfrm>
        </p:spPr>
        <p:txBody>
          <a:bodyPr>
            <a:normAutofit/>
          </a:bodyPr>
          <a:lstStyle/>
          <a:p>
            <a:pPr>
              <a:spcBef>
                <a:spcPts val="600"/>
              </a:spcBef>
              <a:spcAft>
                <a:spcPts val="600"/>
              </a:spcAft>
            </a:pPr>
            <a:r>
              <a:rPr lang="en-US" sz="2800" dirty="0"/>
              <a:t>Suicide is an intense topic for some people. </a:t>
            </a:r>
          </a:p>
          <a:p>
            <a:pPr lvl="1">
              <a:spcBef>
                <a:spcPts val="600"/>
              </a:spcBef>
              <a:spcAft>
                <a:spcPts val="600"/>
              </a:spcAft>
            </a:pPr>
            <a:r>
              <a:rPr lang="en-US" sz="2800" dirty="0"/>
              <a:t>If you need to take a break, or step out, please do so.</a:t>
            </a:r>
          </a:p>
          <a:p>
            <a:pPr lvl="1">
              <a:spcBef>
                <a:spcPts val="600"/>
              </a:spcBef>
              <a:spcAft>
                <a:spcPts val="600"/>
              </a:spcAft>
            </a:pPr>
            <a:r>
              <a:rPr lang="en-US" sz="2800" dirty="0"/>
              <a:t>Immediate Resources:</a:t>
            </a:r>
          </a:p>
          <a:p>
            <a:pPr lvl="2">
              <a:spcBef>
                <a:spcPts val="600"/>
              </a:spcBef>
              <a:spcAft>
                <a:spcPts val="600"/>
              </a:spcAft>
            </a:pPr>
            <a:r>
              <a:rPr lang="en-US" sz="2800" dirty="0"/>
              <a:t>National Suicide Prevention Lifeline: </a:t>
            </a:r>
            <a:r>
              <a:rPr lang="en-US" sz="3500" b="1" dirty="0"/>
              <a:t>988</a:t>
            </a:r>
          </a:p>
          <a:p>
            <a:pPr lvl="3">
              <a:spcBef>
                <a:spcPts val="600"/>
              </a:spcBef>
              <a:spcAft>
                <a:spcPts val="600"/>
              </a:spcAft>
            </a:pPr>
            <a:r>
              <a:rPr lang="en-US" sz="2600" dirty="0">
                <a:solidFill>
                  <a:schemeClr val="tx1"/>
                </a:solidFill>
              </a:rPr>
              <a:t>Service members and Veterans: Press 1 to connect with the Veterans Crisis Line.</a:t>
            </a:r>
          </a:p>
          <a:p>
            <a:pPr lvl="3">
              <a:spcBef>
                <a:spcPts val="600"/>
              </a:spcBef>
              <a:spcAft>
                <a:spcPts val="600"/>
              </a:spcAft>
            </a:pPr>
            <a:r>
              <a:rPr lang="en-US" sz="2600" dirty="0">
                <a:solidFill>
                  <a:schemeClr val="tx1"/>
                </a:solidFill>
              </a:rPr>
              <a:t>1-800-273-8255 is still functional</a:t>
            </a:r>
            <a:r>
              <a:rPr lang="en-US" sz="2600">
                <a:solidFill>
                  <a:schemeClr val="tx1"/>
                </a:solidFill>
              </a:rPr>
              <a:t>. </a:t>
            </a:r>
            <a:endParaRPr lang="en-US" sz="2600" dirty="0">
              <a:solidFill>
                <a:schemeClr val="tx1"/>
              </a:solidFill>
            </a:endParaRPr>
          </a:p>
        </p:txBody>
      </p:sp>
      <p:sp>
        <p:nvSpPr>
          <p:cNvPr id="4" name="Slide Number Placeholder 3">
            <a:extLst>
              <a:ext uri="{FF2B5EF4-FFF2-40B4-BE49-F238E27FC236}">
                <a16:creationId xmlns:a16="http://schemas.microsoft.com/office/drawing/2014/main" id="{D013E745-6539-9143-A3A3-7591CDA77B16}"/>
              </a:ext>
            </a:extLst>
          </p:cNvPr>
          <p:cNvSpPr>
            <a:spLocks noGrp="1"/>
          </p:cNvSpPr>
          <p:nvPr>
            <p:ph type="sldNum" sz="quarter" idx="12"/>
          </p:nvPr>
        </p:nvSpPr>
        <p:spPr>
          <a:xfrm>
            <a:off x="4724400" y="6356351"/>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789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9335"/>
          <a:stretch/>
        </p:blipFill>
        <p:spPr>
          <a:xfrm>
            <a:off x="6400486" y="1951038"/>
            <a:ext cx="5606512" cy="3481274"/>
          </a:xfrm>
          <a:prstGeom prst="rect">
            <a:avLst/>
          </a:prstGeom>
          <a:ln>
            <a:noFill/>
          </a:ln>
          <a:effectLst>
            <a:outerShdw blurRad="292100" dist="139700" dir="2700000" algn="tl" rotWithShape="0">
              <a:srgbClr val="333333">
                <a:alpha val="65000"/>
              </a:srgbClr>
            </a:outerShdw>
          </a:effectLst>
        </p:spPr>
      </p:pic>
      <p:sp>
        <p:nvSpPr>
          <p:cNvPr id="506" name="Freeform 505"/>
          <p:cNvSpPr/>
          <p:nvPr/>
        </p:nvSpPr>
        <p:spPr>
          <a:xfrm>
            <a:off x="8000210" y="276008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BAC8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4" name="Freeform 29"/>
          <p:cNvSpPr>
            <a:spLocks/>
          </p:cNvSpPr>
          <p:nvPr/>
        </p:nvSpPr>
        <p:spPr bwMode="auto">
          <a:xfrm>
            <a:off x="7921119" y="3495213"/>
            <a:ext cx="26651" cy="18663"/>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solidFill>
            <a:schemeClr val="accent1"/>
          </a:solidFill>
          <a:ln w="19050" cap="flat">
            <a:solidFill>
              <a:srgbClr val="1C2632"/>
            </a:solidFill>
            <a:prstDash val="solid"/>
            <a:miter lim="800000"/>
            <a:headEnd/>
            <a:tailEnd/>
          </a:ln>
        </p:spPr>
        <p:txBody>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Light" charset="0"/>
              <a:ea typeface="+mn-ea"/>
              <a:cs typeface="+mn-cs"/>
            </a:endParaRPr>
          </a:p>
        </p:txBody>
      </p:sp>
      <p:sp>
        <p:nvSpPr>
          <p:cNvPr id="113" name="Line 48"/>
          <p:cNvSpPr>
            <a:spLocks noChangeShapeType="1"/>
          </p:cNvSpPr>
          <p:nvPr/>
        </p:nvSpPr>
        <p:spPr bwMode="auto">
          <a:xfrm>
            <a:off x="6191388" y="3193964"/>
            <a:ext cx="0" cy="0"/>
          </a:xfrm>
          <a:prstGeom prst="line">
            <a:avLst/>
          </a:prstGeom>
          <a:solidFill>
            <a:schemeClr val="accent1"/>
          </a:solidFill>
          <a:ln w="19050">
            <a:solidFill>
              <a:srgbClr val="1C2632"/>
            </a:solidFill>
            <a:round/>
            <a:headEnd/>
            <a:tailEnd/>
          </a:ln>
        </p:spPr>
        <p:txBody>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Light" charset="0"/>
              <a:ea typeface="+mn-ea"/>
              <a:cs typeface="+mn-cs"/>
            </a:endParaRPr>
          </a:p>
        </p:txBody>
      </p:sp>
      <p:sp>
        <p:nvSpPr>
          <p:cNvPr id="114" name="Line 49"/>
          <p:cNvSpPr>
            <a:spLocks noChangeShapeType="1"/>
          </p:cNvSpPr>
          <p:nvPr/>
        </p:nvSpPr>
        <p:spPr bwMode="auto">
          <a:xfrm>
            <a:off x="6191388" y="3193964"/>
            <a:ext cx="0" cy="0"/>
          </a:xfrm>
          <a:prstGeom prst="line">
            <a:avLst/>
          </a:prstGeom>
          <a:solidFill>
            <a:schemeClr val="accent1"/>
          </a:solidFill>
          <a:ln w="19050" cap="flat">
            <a:solidFill>
              <a:srgbClr val="1C2632"/>
            </a:solidFill>
            <a:prstDash val="solid"/>
            <a:miter lim="800000"/>
            <a:headEnd/>
            <a:tailEnd/>
          </a:ln>
        </p:spPr>
        <p:txBody>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Light" charset="0"/>
              <a:ea typeface="+mn-ea"/>
              <a:cs typeface="+mn-cs"/>
            </a:endParaRPr>
          </a:p>
        </p:txBody>
      </p:sp>
      <p:pic>
        <p:nvPicPr>
          <p:cNvPr id="7" name="Picture 6">
            <a:extLst>
              <a:ext uri="{FF2B5EF4-FFF2-40B4-BE49-F238E27FC236}">
                <a16:creationId xmlns:a16="http://schemas.microsoft.com/office/drawing/2014/main" id="{3381C9EC-9959-6E49-A218-5BAF99CCA567}"/>
              </a:ext>
            </a:extLst>
          </p:cNvPr>
          <p:cNvPicPr>
            <a:picLocks noChangeAspect="1"/>
          </p:cNvPicPr>
          <p:nvPr/>
        </p:nvPicPr>
        <p:blipFill rotWithShape="1">
          <a:blip r:embed="rId4"/>
          <a:srcRect l="7469" r="11306"/>
          <a:stretch/>
        </p:blipFill>
        <p:spPr>
          <a:xfrm>
            <a:off x="414248" y="2132526"/>
            <a:ext cx="6032484" cy="3118299"/>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414248" y="610334"/>
            <a:ext cx="10592841"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Most Suicidal Crises are Brief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Time from Decision to Action &lt; 1 hour</a:t>
            </a:r>
          </a:p>
        </p:txBody>
      </p:sp>
      <p:sp>
        <p:nvSpPr>
          <p:cNvPr id="12" name="TextBox 11"/>
          <p:cNvSpPr txBox="1"/>
          <p:nvPr/>
        </p:nvSpPr>
        <p:spPr>
          <a:xfrm>
            <a:off x="6400486" y="5637155"/>
            <a:ext cx="39332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Source: CDC WISQARS and US Dept. of Veterans Affairs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https://www.mirecc.va.gov/lethalmeanssafety/facts/</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376674" y="5387500"/>
            <a:ext cx="4470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Source: Simon, T.R., Swann, A.C., Powell, K.E., Potter, L.B., Kresnow, M., and O’Carroll, P.W.  Characteristics of Impulsive Suicide Attempts and Attempters. SLTB. 2001; 32(supp):49-59.</a:t>
            </a:r>
          </a:p>
        </p:txBody>
      </p:sp>
      <p:sp>
        <p:nvSpPr>
          <p:cNvPr id="20" name="Slide Number Placeholder 3">
            <a:extLst>
              <a:ext uri="{FF2B5EF4-FFF2-40B4-BE49-F238E27FC236}">
                <a16:creationId xmlns:a16="http://schemas.microsoft.com/office/drawing/2014/main" id="{E09DB054-1460-344E-9A31-28064B7B8221}"/>
              </a:ext>
            </a:extLst>
          </p:cNvPr>
          <p:cNvSpPr>
            <a:spLocks noGrp="1"/>
          </p:cNvSpPr>
          <p:nvPr>
            <p:ph type="sldNum" sz="quarter" idx="12"/>
          </p:nvPr>
        </p:nvSpPr>
        <p:spPr>
          <a:xfrm>
            <a:off x="5067300" y="6356351"/>
            <a:ext cx="2057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440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E07F-366D-4E08-8639-F0C773677FB3}"/>
              </a:ext>
            </a:extLst>
          </p:cNvPr>
          <p:cNvSpPr>
            <a:spLocks noGrp="1"/>
          </p:cNvSpPr>
          <p:nvPr>
            <p:ph type="title"/>
          </p:nvPr>
        </p:nvSpPr>
        <p:spPr/>
        <p:txBody>
          <a:bodyPr/>
          <a:lstStyle/>
          <a:p>
            <a:r>
              <a:rPr lang="en-US" dirty="0"/>
              <a:t>What is Lethal Means Safety?</a:t>
            </a:r>
          </a:p>
        </p:txBody>
      </p:sp>
      <p:sp>
        <p:nvSpPr>
          <p:cNvPr id="3" name="Content Placeholder 2">
            <a:extLst>
              <a:ext uri="{FF2B5EF4-FFF2-40B4-BE49-F238E27FC236}">
                <a16:creationId xmlns:a16="http://schemas.microsoft.com/office/drawing/2014/main" id="{0C38D748-CB48-454D-9B3D-9B094E26F265}"/>
              </a:ext>
            </a:extLst>
          </p:cNvPr>
          <p:cNvSpPr>
            <a:spLocks noGrp="1"/>
          </p:cNvSpPr>
          <p:nvPr>
            <p:ph idx="1"/>
          </p:nvPr>
        </p:nvSpPr>
        <p:spPr/>
        <p:txBody>
          <a:bodyPr>
            <a:normAutofit/>
          </a:bodyPr>
          <a:lstStyle/>
          <a:p>
            <a:pPr>
              <a:buClr>
                <a:srgbClr val="0194D3"/>
              </a:buClr>
            </a:pPr>
            <a:r>
              <a:rPr lang="en-US" sz="2800" dirty="0"/>
              <a:t>In the context of suicide prevention, safe storage of lethal means is any action that builds in time and space between a suicidal impulse and the ability to harm oneself.</a:t>
            </a:r>
          </a:p>
          <a:p>
            <a:pPr marL="0" indent="0">
              <a:buClr>
                <a:srgbClr val="0194D3"/>
              </a:buClr>
              <a:buNone/>
            </a:pPr>
            <a:endParaRPr lang="en-US" sz="2800" dirty="0"/>
          </a:p>
          <a:p>
            <a:pPr>
              <a:buClr>
                <a:srgbClr val="0194D3"/>
              </a:buClr>
            </a:pPr>
            <a:r>
              <a:rPr lang="en-US" sz="2800" dirty="0"/>
              <a:t>Effective lethal means safety education and counseling is </a:t>
            </a:r>
            <a:r>
              <a:rPr lang="en-US" sz="2800" b="1" u="sng" dirty="0"/>
              <a:t>collaborative </a:t>
            </a:r>
            <a:r>
              <a:rPr lang="en-US" sz="2800" dirty="0"/>
              <a:t>and </a:t>
            </a:r>
            <a:r>
              <a:rPr lang="en-US" sz="2800" b="1" u="sng" dirty="0"/>
              <a:t>Veteran-centered</a:t>
            </a:r>
            <a:r>
              <a:rPr lang="en-US" sz="2800" dirty="0"/>
              <a:t>. It respects the important role that firearms and medications may play in Veterans’ lives and is consistent with their values and priorities.</a:t>
            </a:r>
          </a:p>
          <a:p>
            <a:pPr marL="0" indent="0">
              <a:buNone/>
            </a:pPr>
            <a:endParaRPr lang="en-US" sz="2400" dirty="0"/>
          </a:p>
        </p:txBody>
      </p:sp>
      <p:sp>
        <p:nvSpPr>
          <p:cNvPr id="4" name="Slide Number Placeholder 3">
            <a:extLst>
              <a:ext uri="{FF2B5EF4-FFF2-40B4-BE49-F238E27FC236}">
                <a16:creationId xmlns:a16="http://schemas.microsoft.com/office/drawing/2014/main" id="{304BEB79-070B-47F8-A6F2-DC26425E213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719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A850-11EB-4CF3-81D4-EC01871C26F1}"/>
              </a:ext>
            </a:extLst>
          </p:cNvPr>
          <p:cNvSpPr>
            <a:spLocks noGrp="1"/>
          </p:cNvSpPr>
          <p:nvPr>
            <p:ph type="title"/>
          </p:nvPr>
        </p:nvSpPr>
        <p:spPr>
          <a:xfrm>
            <a:off x="838200" y="494080"/>
            <a:ext cx="10515600" cy="1051256"/>
          </a:xfrm>
        </p:spPr>
        <p:txBody>
          <a:bodyPr/>
          <a:lstStyle/>
          <a:p>
            <a:r>
              <a:rPr lang="en-US" dirty="0"/>
              <a:t>Lethal Means Safety Works</a:t>
            </a:r>
          </a:p>
        </p:txBody>
      </p:sp>
      <p:sp>
        <p:nvSpPr>
          <p:cNvPr id="4" name="Slide Number Placeholder 3">
            <a:extLst>
              <a:ext uri="{FF2B5EF4-FFF2-40B4-BE49-F238E27FC236}">
                <a16:creationId xmlns:a16="http://schemas.microsoft.com/office/drawing/2014/main" id="{D1F95055-9D2E-4920-A652-7BEB4D05580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782AEBF-B95D-4FBC-86AC-49E33362C79E}"/>
              </a:ext>
            </a:extLst>
          </p:cNvPr>
          <p:cNvPicPr>
            <a:picLocks noChangeAspect="1"/>
          </p:cNvPicPr>
          <p:nvPr/>
        </p:nvPicPr>
        <p:blipFill>
          <a:blip r:embed="rId3"/>
          <a:stretch>
            <a:fillRect/>
          </a:stretch>
        </p:blipFill>
        <p:spPr>
          <a:xfrm>
            <a:off x="767634" y="1334842"/>
            <a:ext cx="10656732" cy="4188315"/>
          </a:xfrm>
          <a:prstGeom prst="rect">
            <a:avLst/>
          </a:prstGeom>
        </p:spPr>
      </p:pic>
    </p:spTree>
    <p:extLst>
      <p:ext uri="{BB962C8B-B14F-4D97-AF65-F5344CB8AC3E}">
        <p14:creationId xmlns:p14="http://schemas.microsoft.com/office/powerpoint/2010/main" val="696892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7257-7FED-4E5C-9908-6D7379E436DB}"/>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2FDD2F1C-5267-4CF9-B9A0-D9CA4F0375F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016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886456" y="3060434"/>
            <a:ext cx="6419088" cy="107721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mn-ea"/>
                <a:cs typeface="+mn-cs"/>
              </a:rPr>
              <a:t>People who talk about suicide are just seeking attention.</a:t>
            </a:r>
          </a:p>
        </p:txBody>
      </p:sp>
    </p:spTree>
    <p:extLst>
      <p:ext uri="{BB962C8B-B14F-4D97-AF65-F5344CB8AC3E}">
        <p14:creationId xmlns:p14="http://schemas.microsoft.com/office/powerpoint/2010/main" val="3532391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519553" y="2281929"/>
            <a:ext cx="7152894" cy="304698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 matter how casually or jokingly said, suicide threats should never be ignored and may indicate serious suicidal feelings. Someone who talks about suicide provides others with an opportunity to intervene before suicidal behaviors occur. </a:t>
            </a:r>
          </a:p>
        </p:txBody>
      </p:sp>
    </p:spTree>
    <p:extLst>
      <p:ext uri="{BB962C8B-B14F-4D97-AF65-F5344CB8AC3E}">
        <p14:creationId xmlns:p14="http://schemas.microsoft.com/office/powerpoint/2010/main" val="3993134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3"/>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886456" y="2567992"/>
            <a:ext cx="6419088" cy="206210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mn-ea"/>
                <a:cs typeface="+mn-cs"/>
              </a:rPr>
              <a:t>If I ask someone if they are thinking about killing themselves, it will give them the idea and encourage them to do it. </a:t>
            </a:r>
          </a:p>
        </p:txBody>
      </p:sp>
    </p:spTree>
    <p:extLst>
      <p:ext uri="{BB962C8B-B14F-4D97-AF65-F5344CB8AC3E}">
        <p14:creationId xmlns:p14="http://schemas.microsoft.com/office/powerpoint/2010/main" val="1615638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483567"/>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Reality</a:t>
            </a:r>
          </a:p>
        </p:txBody>
      </p:sp>
      <p:sp>
        <p:nvSpPr>
          <p:cNvPr id="9" name="TextBox 8">
            <a:extLst>
              <a:ext uri="{FF2B5EF4-FFF2-40B4-BE49-F238E27FC236}">
                <a16:creationId xmlns:a16="http://schemas.microsoft.com/office/drawing/2014/main" id="{328393C9-60C7-49C8-9EDF-78DFFB520CDB}"/>
              </a:ext>
            </a:extLst>
          </p:cNvPr>
          <p:cNvSpPr txBox="1"/>
          <p:nvPr/>
        </p:nvSpPr>
        <p:spPr>
          <a:xfrm>
            <a:off x="2257926" y="2578134"/>
            <a:ext cx="7676147" cy="2554545"/>
          </a:xfrm>
          <a:prstGeom prst="rect">
            <a:avLst/>
          </a:prstGeom>
          <a:noFill/>
        </p:spPr>
        <p:txBody>
          <a:bodyPr wrap="square">
            <a:spAutoFit/>
          </a:bodyPr>
          <a:lstStyle/>
          <a:p>
            <a:r>
              <a:rPr lang="en-US" sz="3200" b="0" i="0" dirty="0">
                <a:solidFill>
                  <a:srgbClr val="424242"/>
                </a:solidFill>
                <a:effectLst/>
              </a:rPr>
              <a:t>Talking about suicide not only reduces the stigma, but also can be a relief for someone who is experiencing suicidal thoughts as they will be relieved that someone cares to know, and listen.</a:t>
            </a:r>
            <a:endParaRPr lang="en-US" sz="3200" dirty="0"/>
          </a:p>
        </p:txBody>
      </p:sp>
    </p:spTree>
    <p:extLst>
      <p:ext uri="{BB962C8B-B14F-4D97-AF65-F5344CB8AC3E}">
        <p14:creationId xmlns:p14="http://schemas.microsoft.com/office/powerpoint/2010/main" val="890974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886456" y="2814213"/>
            <a:ext cx="6419088" cy="1569660"/>
          </a:xfrm>
          <a:prstGeom prst="rect">
            <a:avLst/>
          </a:prstGeom>
          <a:noFill/>
        </p:spPr>
        <p:txBody>
          <a:bodyPr wrap="square" rtlCol="0" anchor="ctr">
            <a:spAutoFit/>
          </a:bodyPr>
          <a:lstStyle/>
          <a:p>
            <a:pPr marL="0" marR="0" lvl="0" indent="1588"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The only one who can really help someone who is suicidal is a mental health counselor or therapist. </a:t>
            </a:r>
          </a:p>
        </p:txBody>
      </p:sp>
    </p:spTree>
    <p:extLst>
      <p:ext uri="{BB962C8B-B14F-4D97-AF65-F5344CB8AC3E}">
        <p14:creationId xmlns:p14="http://schemas.microsoft.com/office/powerpoint/2010/main" val="3574068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519553" y="2528151"/>
            <a:ext cx="7152894" cy="255454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a:ea typeface="+mn-ea"/>
                <a:cs typeface="+mn-cs"/>
              </a:rPr>
              <a:t>Special training is not required to safely raise the subject of suicide. Helping someone feel included and showing genuine, heartfelt support can also make a big difference during a challenging time. </a:t>
            </a:r>
          </a:p>
        </p:txBody>
      </p:sp>
    </p:spTree>
    <p:extLst>
      <p:ext uri="{BB962C8B-B14F-4D97-AF65-F5344CB8AC3E}">
        <p14:creationId xmlns:p14="http://schemas.microsoft.com/office/powerpoint/2010/main" val="364832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t>Overview</a:t>
            </a:r>
          </a:p>
        </p:txBody>
      </p:sp>
      <p:sp>
        <p:nvSpPr>
          <p:cNvPr id="5123" name="Content Placeholder 6"/>
          <p:cNvSpPr>
            <a:spLocks noGrp="1"/>
          </p:cNvSpPr>
          <p:nvPr>
            <p:ph idx="1"/>
          </p:nvPr>
        </p:nvSpPr>
        <p:spPr>
          <a:xfrm>
            <a:off x="838200" y="1854373"/>
            <a:ext cx="10515600" cy="3930682"/>
          </a:xfrm>
        </p:spPr>
        <p:txBody>
          <a:bodyPr>
            <a:normAutofit/>
          </a:bodyPr>
          <a:lstStyle/>
          <a:p>
            <a:pPr>
              <a:spcBef>
                <a:spcPts val="1800"/>
              </a:spcBef>
            </a:pPr>
            <a:r>
              <a:rPr lang="en-US" altLang="en-US" sz="2800" dirty="0"/>
              <a:t>Objectives</a:t>
            </a:r>
          </a:p>
          <a:p>
            <a:pPr>
              <a:spcBef>
                <a:spcPts val="1800"/>
              </a:spcBef>
            </a:pPr>
            <a:r>
              <a:rPr lang="en-US" altLang="en-US" sz="2800" dirty="0"/>
              <a:t>Facts about Veteran Suicide</a:t>
            </a:r>
          </a:p>
          <a:p>
            <a:pPr>
              <a:spcBef>
                <a:spcPts val="1800"/>
              </a:spcBef>
            </a:pPr>
            <a:r>
              <a:rPr lang="en-US" altLang="en-US" sz="2800" dirty="0"/>
              <a:t>Common Myths vs. Realities</a:t>
            </a:r>
          </a:p>
          <a:p>
            <a:pPr>
              <a:spcBef>
                <a:spcPts val="1800"/>
              </a:spcBef>
            </a:pPr>
            <a:r>
              <a:rPr lang="en-US" altLang="en-US" sz="2800" dirty="0"/>
              <a:t>VA S.A.V.E. Steps</a:t>
            </a:r>
          </a:p>
          <a:p>
            <a:pPr>
              <a:spcBef>
                <a:spcPts val="1800"/>
              </a:spcBef>
            </a:pPr>
            <a:r>
              <a:rPr lang="en-US" altLang="en-US" sz="2800" dirty="0"/>
              <a:t>Resources</a:t>
            </a:r>
          </a:p>
          <a:p>
            <a:pPr>
              <a:spcBef>
                <a:spcPts val="1800"/>
              </a:spcBef>
            </a:pPr>
            <a:endParaRPr lang="en-US" altLang="en-US" dirty="0"/>
          </a:p>
        </p:txBody>
      </p:sp>
      <p:sp>
        <p:nvSpPr>
          <p:cNvPr id="4" name="Slide Number Placeholder 3">
            <a:extLst>
              <a:ext uri="{FF2B5EF4-FFF2-40B4-BE49-F238E27FC236}">
                <a16:creationId xmlns:a16="http://schemas.microsoft.com/office/drawing/2014/main" id="{DAB1F486-3492-804A-9217-EAAC26833DFF}"/>
              </a:ext>
            </a:extLst>
          </p:cNvPr>
          <p:cNvSpPr>
            <a:spLocks noGrp="1"/>
          </p:cNvSpPr>
          <p:nvPr>
            <p:ph type="sldNum" sz="quarter" idx="12"/>
          </p:nvPr>
        </p:nvSpPr>
        <p:spPr>
          <a:xfrm>
            <a:off x="4724400" y="6356351"/>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3"/>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886456" y="3060434"/>
            <a:ext cx="6419088" cy="1077218"/>
          </a:xfrm>
          <a:prstGeom prst="rect">
            <a:avLst/>
          </a:prstGeom>
          <a:noFill/>
        </p:spPr>
        <p:txBody>
          <a:bodyPr wrap="square" rtlCol="0" anchor="ctr">
            <a:spAutoFit/>
          </a:bodyPr>
          <a:lstStyle/>
          <a:p>
            <a:pPr algn="l"/>
            <a:r>
              <a:rPr lang="en-US" sz="3200" i="0" dirty="0">
                <a:solidFill>
                  <a:srgbClr val="424242"/>
                </a:solidFill>
                <a:effectLst/>
              </a:rPr>
              <a:t>Once someone becomes suicidal, they will always be.</a:t>
            </a:r>
          </a:p>
        </p:txBody>
      </p:sp>
    </p:spTree>
    <p:extLst>
      <p:ext uri="{BB962C8B-B14F-4D97-AF65-F5344CB8AC3E}">
        <p14:creationId xmlns:p14="http://schemas.microsoft.com/office/powerpoint/2010/main" val="965793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3"/>
          <a:stretch>
            <a:fillRect/>
          </a:stretch>
        </p:blipFill>
        <p:spPr>
          <a:xfrm>
            <a:off x="838200" y="1519662"/>
            <a:ext cx="11353800"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1263316" y="2281930"/>
            <a:ext cx="10611851" cy="3046988"/>
          </a:xfrm>
          <a:prstGeom prst="rect">
            <a:avLst/>
          </a:prstGeom>
          <a:noFill/>
        </p:spPr>
        <p:txBody>
          <a:bodyPr wrap="square" rtlCol="0" anchor="ctr">
            <a:spAutoFit/>
          </a:bodyPr>
          <a:lstStyle/>
          <a:p>
            <a:pPr algn="l"/>
            <a:r>
              <a:rPr lang="en-US" sz="3200" b="0" i="0" dirty="0">
                <a:solidFill>
                  <a:srgbClr val="424242"/>
                </a:solidFill>
                <a:effectLst/>
                <a:latin typeface="Roboto" panose="02000000000000000000" pitchFamily="2" charset="0"/>
              </a:rPr>
              <a:t>Suicidal crises are typically short-term, time-limited instances that are based on the desire to control painful emotions.</a:t>
            </a:r>
          </a:p>
          <a:p>
            <a:pPr algn="l"/>
            <a:r>
              <a:rPr lang="en-US" sz="3200" b="0" i="0" dirty="0">
                <a:solidFill>
                  <a:srgbClr val="424242"/>
                </a:solidFill>
                <a:effectLst/>
                <a:latin typeface="Roboto" panose="02000000000000000000" pitchFamily="2" charset="0"/>
              </a:rPr>
              <a:t>With professional help, ongoing support and treatment, people who have had suicidal thoughts can live long, healthy lives.</a:t>
            </a:r>
          </a:p>
        </p:txBody>
      </p:sp>
    </p:spTree>
    <p:extLst>
      <p:ext uri="{BB962C8B-B14F-4D97-AF65-F5344CB8AC3E}">
        <p14:creationId xmlns:p14="http://schemas.microsoft.com/office/powerpoint/2010/main" val="2047539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2E6F36-CB11-4D4B-BA55-B864E6419B3B}"/>
              </a:ext>
            </a:extLst>
          </p:cNvPr>
          <p:cNvSpPr>
            <a:spLocks noGrp="1"/>
          </p:cNvSpPr>
          <p:nvPr>
            <p:ph type="title"/>
          </p:nvPr>
        </p:nvSpPr>
        <p:spPr/>
        <p:txBody>
          <a:bodyPr/>
          <a:lstStyle/>
          <a:p>
            <a:r>
              <a:rPr lang="en-US" dirty="0"/>
              <a:t>The Steps of VA S.A.V.E.</a:t>
            </a:r>
          </a:p>
        </p:txBody>
      </p:sp>
      <p:sp>
        <p:nvSpPr>
          <p:cNvPr id="3" name="Slide Number Placeholder 2">
            <a:extLst>
              <a:ext uri="{FF2B5EF4-FFF2-40B4-BE49-F238E27FC236}">
                <a16:creationId xmlns:a16="http://schemas.microsoft.com/office/drawing/2014/main" id="{F1178E8D-4C08-4449-A82A-6572B018123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528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734BD-A78B-DC48-97D5-609D70055272}"/>
              </a:ext>
            </a:extLst>
          </p:cNvPr>
          <p:cNvSpPr>
            <a:spLocks noGrp="1"/>
          </p:cNvSpPr>
          <p:nvPr>
            <p:ph type="title"/>
          </p:nvPr>
        </p:nvSpPr>
        <p:spPr/>
        <p:txBody>
          <a:bodyPr>
            <a:normAutofit fontScale="90000"/>
          </a:bodyPr>
          <a:lstStyle/>
          <a:p>
            <a:r>
              <a:rPr lang="en-US" dirty="0"/>
              <a:t>VA S.A.V.E.: Teaching Communities How to Help Veterans at Risk for Suicide</a:t>
            </a:r>
          </a:p>
        </p:txBody>
      </p:sp>
      <p:sp>
        <p:nvSpPr>
          <p:cNvPr id="3" name="Content Placeholder 2">
            <a:extLst>
              <a:ext uri="{FF2B5EF4-FFF2-40B4-BE49-F238E27FC236}">
                <a16:creationId xmlns:a16="http://schemas.microsoft.com/office/drawing/2014/main" id="{13D93A77-3147-6F4F-99E0-863672C86E4C}"/>
              </a:ext>
            </a:extLst>
          </p:cNvPr>
          <p:cNvSpPr>
            <a:spLocks noGrp="1"/>
          </p:cNvSpPr>
          <p:nvPr>
            <p:ph idx="1"/>
          </p:nvPr>
        </p:nvSpPr>
        <p:spPr/>
        <p:txBody>
          <a:bodyPr>
            <a:normAutofit/>
          </a:bodyPr>
          <a:lstStyle/>
          <a:p>
            <a:pPr marL="0" indent="0">
              <a:spcAft>
                <a:spcPts val="600"/>
              </a:spcAft>
              <a:buNone/>
            </a:pPr>
            <a:r>
              <a:rPr lang="en-US" sz="3200" b="1" dirty="0">
                <a:solidFill>
                  <a:srgbClr val="0194D3"/>
                </a:solidFill>
                <a:latin typeface="Calibri" panose="020F0502020204030204" pitchFamily="34" charset="0"/>
                <a:cs typeface="Calibri" panose="020F0502020204030204" pitchFamily="34" charset="0"/>
              </a:rPr>
              <a:t>VA S.A.V.E. </a:t>
            </a:r>
            <a:r>
              <a:rPr lang="en-US" sz="3200" dirty="0">
                <a:latin typeface="Calibri" panose="020F0502020204030204" pitchFamily="34" charset="0"/>
                <a:cs typeface="Calibri" panose="020F0502020204030204" pitchFamily="34" charset="0"/>
              </a:rPr>
              <a:t>will help you act with care and compassion if you encounter a Veteran who is in suicidal crisis. </a:t>
            </a:r>
          </a:p>
          <a:p>
            <a:pPr>
              <a:spcAft>
                <a:spcPts val="600"/>
              </a:spcAft>
            </a:pPr>
            <a:r>
              <a:rPr lang="en-US" sz="3200" b="1" dirty="0">
                <a:solidFill>
                  <a:srgbClr val="0194D3"/>
                </a:solidFill>
                <a:latin typeface="Calibri" panose="020F0502020204030204" pitchFamily="34" charset="0"/>
                <a:cs typeface="Calibri" panose="020F0502020204030204" pitchFamily="34" charset="0"/>
              </a:rPr>
              <a:t>S</a:t>
            </a:r>
            <a:r>
              <a:rPr lang="en-US" sz="3200" dirty="0">
                <a:latin typeface="Calibri" panose="020F0502020204030204" pitchFamily="34" charset="0"/>
                <a:cs typeface="Calibri" panose="020F0502020204030204" pitchFamily="34" charset="0"/>
              </a:rPr>
              <a:t>igns of a suicidal crisis/at-risk person</a:t>
            </a:r>
          </a:p>
          <a:p>
            <a:pPr>
              <a:spcAft>
                <a:spcPts val="600"/>
              </a:spcAft>
            </a:pPr>
            <a:r>
              <a:rPr lang="en-US" sz="3200" b="1" dirty="0">
                <a:solidFill>
                  <a:srgbClr val="0194D3"/>
                </a:solidFill>
                <a:latin typeface="Calibri" panose="020F0502020204030204" pitchFamily="34" charset="0"/>
                <a:cs typeface="Calibri" panose="020F0502020204030204" pitchFamily="34" charset="0"/>
              </a:rPr>
              <a:t>A</a:t>
            </a:r>
            <a:r>
              <a:rPr lang="en-US" sz="3200" dirty="0">
                <a:latin typeface="Calibri" panose="020F0502020204030204" pitchFamily="34" charset="0"/>
                <a:cs typeface="Calibri" panose="020F0502020204030204" pitchFamily="34" charset="0"/>
              </a:rPr>
              <a:t>sk the question </a:t>
            </a:r>
          </a:p>
          <a:p>
            <a:pPr>
              <a:spcAft>
                <a:spcPts val="600"/>
              </a:spcAft>
            </a:pPr>
            <a:r>
              <a:rPr lang="en-US" sz="3200" b="1" dirty="0">
                <a:solidFill>
                  <a:srgbClr val="0194D3"/>
                </a:solidFill>
                <a:latin typeface="Calibri" panose="020F0502020204030204" pitchFamily="34" charset="0"/>
                <a:cs typeface="Calibri" panose="020F0502020204030204" pitchFamily="34" charset="0"/>
              </a:rPr>
              <a:t>V</a:t>
            </a:r>
            <a:r>
              <a:rPr lang="en-US" sz="3200" dirty="0">
                <a:latin typeface="Calibri" panose="020F0502020204030204" pitchFamily="34" charset="0"/>
                <a:cs typeface="Calibri" panose="020F0502020204030204" pitchFamily="34" charset="0"/>
              </a:rPr>
              <a:t>alidate </a:t>
            </a:r>
          </a:p>
          <a:p>
            <a:pPr>
              <a:spcAft>
                <a:spcPts val="600"/>
              </a:spcAft>
            </a:pPr>
            <a:r>
              <a:rPr lang="en-US" sz="3200" b="1" dirty="0">
                <a:solidFill>
                  <a:srgbClr val="0194D3"/>
                </a:solidFill>
                <a:latin typeface="Calibri" panose="020F0502020204030204" pitchFamily="34" charset="0"/>
                <a:cs typeface="Calibri" panose="020F0502020204030204" pitchFamily="34" charset="0"/>
              </a:rPr>
              <a:t>E</a:t>
            </a:r>
            <a:r>
              <a:rPr lang="en-US" sz="3200" dirty="0">
                <a:latin typeface="Calibri" panose="020F0502020204030204" pitchFamily="34" charset="0"/>
                <a:cs typeface="Calibri" panose="020F0502020204030204" pitchFamily="34" charset="0"/>
              </a:rPr>
              <a:t>ncourage treatment and </a:t>
            </a:r>
            <a:r>
              <a:rPr lang="en-US" sz="3200" b="1" dirty="0">
                <a:solidFill>
                  <a:srgbClr val="0194D3"/>
                </a:solidFill>
                <a:latin typeface="Calibri" panose="020F0502020204030204" pitchFamily="34" charset="0"/>
                <a:cs typeface="Calibri" panose="020F0502020204030204" pitchFamily="34" charset="0"/>
              </a:rPr>
              <a:t>E</a:t>
            </a:r>
            <a:r>
              <a:rPr lang="en-US" sz="3200" dirty="0">
                <a:latin typeface="Calibri" panose="020F0502020204030204" pitchFamily="34" charset="0"/>
                <a:cs typeface="Calibri" panose="020F0502020204030204" pitchFamily="34" charset="0"/>
              </a:rPr>
              <a:t>xpedite</a:t>
            </a:r>
            <a:r>
              <a:rPr lang="en-US" sz="3200" b="1"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getting help.</a:t>
            </a:r>
          </a:p>
        </p:txBody>
      </p:sp>
      <p:sp>
        <p:nvSpPr>
          <p:cNvPr id="4" name="Slide Number Placeholder 3">
            <a:extLst>
              <a:ext uri="{FF2B5EF4-FFF2-40B4-BE49-F238E27FC236}">
                <a16:creationId xmlns:a16="http://schemas.microsoft.com/office/drawing/2014/main" id="{1302820D-2F7B-EF40-836B-EC12AD8AEBB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8217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45105" y="648294"/>
            <a:ext cx="8494295" cy="1051256"/>
          </a:xfrm>
        </p:spPr>
        <p:txBody>
          <a:bodyPr/>
          <a:lstStyle/>
          <a:p>
            <a:r>
              <a:rPr lang="en-US" u="sng" dirty="0"/>
              <a:t>S</a:t>
            </a:r>
            <a:r>
              <a:rPr lang="en-US" dirty="0"/>
              <a:t>igns of Suicidal Thinking</a:t>
            </a:r>
          </a:p>
        </p:txBody>
      </p:sp>
      <p:sp>
        <p:nvSpPr>
          <p:cNvPr id="3" name="Content Placeholder 2">
            <a:extLst>
              <a:ext uri="{FF2B5EF4-FFF2-40B4-BE49-F238E27FC236}">
                <a16:creationId xmlns:a16="http://schemas.microsoft.com/office/drawing/2014/main" id="{F6066332-55F0-9E49-8118-E83ADD77F2D3}"/>
              </a:ext>
            </a:extLst>
          </p:cNvPr>
          <p:cNvSpPr>
            <a:spLocks noGrp="1"/>
          </p:cNvSpPr>
          <p:nvPr>
            <p:ph idx="1"/>
          </p:nvPr>
        </p:nvSpPr>
        <p:spPr/>
        <p:txBody>
          <a:bodyPr>
            <a:noAutofit/>
          </a:bodyPr>
          <a:lstStyle/>
          <a:p>
            <a:pPr marL="0" indent="0">
              <a:buNone/>
            </a:pPr>
            <a:r>
              <a:rPr lang="en-US" sz="2800" dirty="0"/>
              <a:t>Learn to recognize these warning signs:</a:t>
            </a:r>
          </a:p>
          <a:p>
            <a:r>
              <a:rPr lang="en-US" sz="2800" dirty="0"/>
              <a:t>Hopelessness, feeling like there is no way out</a:t>
            </a:r>
          </a:p>
          <a:p>
            <a:r>
              <a:rPr lang="en-US" sz="2800" dirty="0"/>
              <a:t>Change in sleep</a:t>
            </a:r>
          </a:p>
          <a:p>
            <a:r>
              <a:rPr lang="en-US" sz="2800" dirty="0"/>
              <a:t>Feeling like there is no reason to live</a:t>
            </a:r>
          </a:p>
          <a:p>
            <a:r>
              <a:rPr lang="en-US" sz="2800" dirty="0"/>
              <a:t>Change in mood (Rage, anger, agitation)</a:t>
            </a:r>
          </a:p>
          <a:p>
            <a:r>
              <a:rPr lang="en-US" sz="2800" dirty="0"/>
              <a:t>Engaging in risky activities without thinking</a:t>
            </a:r>
          </a:p>
          <a:p>
            <a:r>
              <a:rPr lang="en-US" sz="2800" dirty="0"/>
              <a:t>Increasing alcohol or drug use</a:t>
            </a:r>
          </a:p>
          <a:p>
            <a:r>
              <a:rPr lang="en-US" sz="2800" dirty="0"/>
              <a:t>Withdrawing from family and friends</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3"/>
          <a:stretch>
            <a:fillRect/>
          </a:stretch>
        </p:blipFill>
        <p:spPr>
          <a:xfrm>
            <a:off x="596899" y="597878"/>
            <a:ext cx="1151304" cy="1151304"/>
          </a:xfrm>
          <a:prstGeom prst="rect">
            <a:avLst/>
          </a:prstGeom>
        </p:spPr>
      </p:pic>
    </p:spTree>
    <p:extLst>
      <p:ext uri="{BB962C8B-B14F-4D97-AF65-F5344CB8AC3E}">
        <p14:creationId xmlns:p14="http://schemas.microsoft.com/office/powerpoint/2010/main" val="1024170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779907" y="744656"/>
            <a:ext cx="9224975" cy="1051256"/>
          </a:xfrm>
        </p:spPr>
        <p:txBody>
          <a:bodyPr/>
          <a:lstStyle/>
          <a:p>
            <a:r>
              <a:rPr lang="en-US" u="sng" dirty="0"/>
              <a:t>S</a:t>
            </a:r>
            <a:r>
              <a:rPr lang="en-US" dirty="0"/>
              <a:t>igns of Suicidal Thinking</a:t>
            </a:r>
          </a:p>
        </p:txBody>
      </p:sp>
      <p:sp>
        <p:nvSpPr>
          <p:cNvPr id="3" name="Content Placeholder 2">
            <a:extLst>
              <a:ext uri="{FF2B5EF4-FFF2-40B4-BE49-F238E27FC236}">
                <a16:creationId xmlns:a16="http://schemas.microsoft.com/office/drawing/2014/main" id="{F6066332-55F0-9E49-8118-E83ADD77F2D3}"/>
              </a:ext>
            </a:extLst>
          </p:cNvPr>
          <p:cNvSpPr>
            <a:spLocks noGrp="1"/>
          </p:cNvSpPr>
          <p:nvPr>
            <p:ph idx="1"/>
          </p:nvPr>
        </p:nvSpPr>
        <p:spPr>
          <a:xfrm>
            <a:off x="966534" y="3024106"/>
            <a:ext cx="10515600" cy="3930682"/>
          </a:xfrm>
        </p:spPr>
        <p:txBody>
          <a:bodyPr/>
          <a:lstStyle/>
          <a:p>
            <a:endParaRPr lang="en-US" dirty="0"/>
          </a:p>
          <a:p>
            <a:r>
              <a:rPr lang="en-US" sz="2600" dirty="0"/>
              <a:t>Thinking about hurting or killing themselves</a:t>
            </a:r>
          </a:p>
          <a:p>
            <a:r>
              <a:rPr lang="en-US" sz="2600" dirty="0"/>
              <a:t>Looking for ways to die</a:t>
            </a:r>
          </a:p>
          <a:p>
            <a:r>
              <a:rPr lang="en-US" sz="2600" dirty="0"/>
              <a:t>Talking about death, dying, or suicide </a:t>
            </a:r>
          </a:p>
          <a:p>
            <a:r>
              <a:rPr lang="en-US" sz="2600" dirty="0"/>
              <a:t>Self-destructive or risk-taking behavior, especially when it involves alcohol, drugs, or weapons </a:t>
            </a:r>
          </a:p>
          <a:p>
            <a:pPr marL="0" indent="0">
              <a:buNone/>
            </a:pPr>
            <a:endParaRPr lang="en-US" dirty="0"/>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628603" y="688079"/>
            <a:ext cx="1151304" cy="1151304"/>
          </a:xfrm>
          <a:prstGeom prst="rect">
            <a:avLst/>
          </a:prstGeom>
        </p:spPr>
      </p:pic>
      <p:grpSp>
        <p:nvGrpSpPr>
          <p:cNvPr id="7" name="Group 6">
            <a:extLst>
              <a:ext uri="{FF2B5EF4-FFF2-40B4-BE49-F238E27FC236}">
                <a16:creationId xmlns:a16="http://schemas.microsoft.com/office/drawing/2014/main" id="{9A7CFFE2-710C-47E0-8C8B-708C1B0683AE}"/>
              </a:ext>
            </a:extLst>
          </p:cNvPr>
          <p:cNvGrpSpPr/>
          <p:nvPr/>
        </p:nvGrpSpPr>
        <p:grpSpPr>
          <a:xfrm>
            <a:off x="709866" y="2190437"/>
            <a:ext cx="10515599" cy="1051256"/>
            <a:chOff x="570151" y="1588635"/>
            <a:chExt cx="8003693" cy="681562"/>
          </a:xfrm>
          <a:solidFill>
            <a:srgbClr val="003F72"/>
          </a:solidFill>
        </p:grpSpPr>
        <p:sp>
          <p:nvSpPr>
            <p:cNvPr id="8" name="Snip Single Corner Rectangle 11">
              <a:extLst>
                <a:ext uri="{FF2B5EF4-FFF2-40B4-BE49-F238E27FC236}">
                  <a16:creationId xmlns:a16="http://schemas.microsoft.com/office/drawing/2014/main" id="{508F1D02-3CB4-41EB-B4FE-1005E46FC535}"/>
                </a:ext>
              </a:extLst>
            </p:cNvPr>
            <p:cNvSpPr/>
            <p:nvPr/>
          </p:nvSpPr>
          <p:spPr>
            <a:xfrm>
              <a:off x="570152" y="1588635"/>
              <a:ext cx="8003692" cy="580913"/>
            </a:xfrm>
            <a:prstGeom prst="snip1Rect">
              <a:avLst>
                <a:gd name="adj" fmla="val 0"/>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CFD1E-3966-459C-A71B-5299508748BC}"/>
                </a:ext>
              </a:extLst>
            </p:cNvPr>
            <p:cNvSpPr/>
            <p:nvPr/>
          </p:nvSpPr>
          <p:spPr>
            <a:xfrm>
              <a:off x="570151" y="1752518"/>
              <a:ext cx="8003692" cy="517679"/>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Calibri" panose="020F0502020204030204" pitchFamily="34" charset="0"/>
                  <a:ea typeface="Arial" charset="0"/>
                  <a:cs typeface="Calibri" panose="020F0502020204030204" pitchFamily="34" charset="0"/>
                </a:rPr>
                <a:t>The presence of any of the following signs requires immediate attention</a:t>
              </a:r>
              <a:r>
                <a:rPr kumimoji="0" lang="en-US" sz="2600" b="0" i="0" u="none" strike="noStrike" kern="1200" cap="none" spc="0" normalizeH="0" baseline="0" noProof="0" dirty="0">
                  <a:ln>
                    <a:noFill/>
                  </a:ln>
                  <a:solidFill>
                    <a:prstClr val="white"/>
                  </a:solidFill>
                  <a:effectLst/>
                  <a:uLnTx/>
                  <a:uFillTx/>
                  <a:latin typeface="Calibri" panose="020F0502020204030204" pitchFamily="34" charset="0"/>
                  <a:ea typeface="Arial" charset="0"/>
                  <a:cs typeface="Calibri" panose="020F0502020204030204" pitchFamily="34" charset="0"/>
                </a:rPr>
                <a:t>:</a:t>
              </a:r>
            </a:p>
          </p:txBody>
        </p:sp>
      </p:grpSp>
    </p:spTree>
    <p:extLst>
      <p:ext uri="{BB962C8B-B14F-4D97-AF65-F5344CB8AC3E}">
        <p14:creationId xmlns:p14="http://schemas.microsoft.com/office/powerpoint/2010/main" val="3040606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818825" y="727469"/>
            <a:ext cx="10515600" cy="1051256"/>
          </a:xfrm>
        </p:spPr>
        <p:txBody>
          <a:bodyPr/>
          <a:lstStyle/>
          <a:p>
            <a:r>
              <a:rPr lang="en-US" u="sng" dirty="0"/>
              <a:t>A</a:t>
            </a:r>
            <a:r>
              <a:rPr lang="en-US" dirty="0"/>
              <a:t>sking the Question</a:t>
            </a:r>
          </a:p>
        </p:txBody>
      </p:sp>
      <p:sp>
        <p:nvSpPr>
          <p:cNvPr id="3" name="Content Placeholder 2">
            <a:extLst>
              <a:ext uri="{FF2B5EF4-FFF2-40B4-BE49-F238E27FC236}">
                <a16:creationId xmlns:a16="http://schemas.microsoft.com/office/drawing/2014/main" id="{388481E8-8482-4A42-A16D-ED3D9537B089}"/>
              </a:ext>
            </a:extLst>
          </p:cNvPr>
          <p:cNvSpPr>
            <a:spLocks noGrp="1"/>
          </p:cNvSpPr>
          <p:nvPr>
            <p:ph idx="1"/>
          </p:nvPr>
        </p:nvSpPr>
        <p:spPr>
          <a:xfrm>
            <a:off x="667521" y="2488935"/>
            <a:ext cx="10515600" cy="3930682"/>
          </a:xfrm>
        </p:spPr>
        <p:txBody>
          <a:bodyPr/>
          <a:lstStyle/>
          <a:p>
            <a:pPr marL="0" indent="0" algn="ctr">
              <a:buNone/>
            </a:pPr>
            <a:r>
              <a:rPr lang="en-US" altLang="en-US" sz="4000" b="1" dirty="0"/>
              <a:t>Know how to ask</a:t>
            </a:r>
          </a:p>
          <a:p>
            <a:pPr marL="0" indent="0" algn="ctr">
              <a:buNone/>
            </a:pPr>
            <a:r>
              <a:rPr lang="en-US" altLang="en-US" sz="4000" b="1" dirty="0"/>
              <a:t> the most important question of all…</a:t>
            </a:r>
          </a:p>
          <a:p>
            <a:pPr marL="0" indent="0">
              <a:buNone/>
            </a:pPr>
            <a:endParaRPr lang="en-US" dirty="0"/>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667521" y="690687"/>
            <a:ext cx="1151304" cy="1151304"/>
          </a:xfrm>
          <a:prstGeom prst="rect">
            <a:avLst/>
          </a:prstGeom>
        </p:spPr>
      </p:pic>
    </p:spTree>
    <p:extLst>
      <p:ext uri="{BB962C8B-B14F-4D97-AF65-F5344CB8AC3E}">
        <p14:creationId xmlns:p14="http://schemas.microsoft.com/office/powerpoint/2010/main" val="4166102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06458" y="682471"/>
            <a:ext cx="8347885" cy="1051256"/>
          </a:xfrm>
        </p:spPr>
        <p:txBody>
          <a:bodyPr/>
          <a:lstStyle/>
          <a:p>
            <a:r>
              <a:rPr lang="en-US" u="sng" dirty="0"/>
              <a:t>A</a:t>
            </a:r>
            <a:r>
              <a:rPr lang="en-US" dirty="0"/>
              <a:t>sking the Question</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755154" y="548246"/>
            <a:ext cx="1151304" cy="1151304"/>
          </a:xfrm>
          <a:prstGeom prst="rect">
            <a:avLst/>
          </a:prstGeom>
        </p:spPr>
      </p:pic>
      <p:grpSp>
        <p:nvGrpSpPr>
          <p:cNvPr id="8" name="Group 7">
            <a:extLst>
              <a:ext uri="{FF2B5EF4-FFF2-40B4-BE49-F238E27FC236}">
                <a16:creationId xmlns:a16="http://schemas.microsoft.com/office/drawing/2014/main" id="{8BED66CB-612E-4037-8F62-3FAA25AA5492}"/>
              </a:ext>
            </a:extLst>
          </p:cNvPr>
          <p:cNvGrpSpPr/>
          <p:nvPr/>
        </p:nvGrpSpPr>
        <p:grpSpPr>
          <a:xfrm>
            <a:off x="1741728" y="2693180"/>
            <a:ext cx="8708544" cy="1668410"/>
            <a:chOff x="-89477" y="2111559"/>
            <a:chExt cx="8708544" cy="948433"/>
          </a:xfrm>
          <a:solidFill>
            <a:srgbClr val="003F72"/>
          </a:solidFill>
        </p:grpSpPr>
        <p:sp>
          <p:nvSpPr>
            <p:cNvPr id="9" name="Snip Single Corner Rectangle 3">
              <a:extLst>
                <a:ext uri="{FF2B5EF4-FFF2-40B4-BE49-F238E27FC236}">
                  <a16:creationId xmlns:a16="http://schemas.microsoft.com/office/drawing/2014/main" id="{34034C81-C393-42AA-AF94-EF4D25994640}"/>
                </a:ext>
              </a:extLst>
            </p:cNvPr>
            <p:cNvSpPr/>
            <p:nvPr/>
          </p:nvSpPr>
          <p:spPr>
            <a:xfrm>
              <a:off x="-89477" y="2111559"/>
              <a:ext cx="8708544" cy="948433"/>
            </a:xfrm>
            <a:prstGeom prst="snip1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A3EE584-D6F0-4658-B23A-D7BF475482DC}"/>
                </a:ext>
              </a:extLst>
            </p:cNvPr>
            <p:cNvSpPr/>
            <p:nvPr/>
          </p:nvSpPr>
          <p:spPr>
            <a:xfrm>
              <a:off x="-89477" y="2342576"/>
              <a:ext cx="8708544" cy="332424"/>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en-US" sz="3200" b="0" i="0" u="none" strike="noStrike" kern="1200" cap="none" spc="0" normalizeH="0" baseline="0" noProof="0" dirty="0">
                  <a:ln>
                    <a:noFill/>
                  </a:ln>
                  <a:solidFill>
                    <a:prstClr val="white"/>
                  </a:solidFill>
                  <a:effectLst/>
                  <a:uLnTx/>
                  <a:uFillTx/>
                  <a:latin typeface="Calibri" panose="020F0502020204030204"/>
                  <a:ea typeface="Arial" charset="0"/>
                  <a:cs typeface="Calibri" panose="020F0502020204030204" pitchFamily="34" charset="0"/>
                </a:rPr>
                <a:t>“Are you thinking about killing yourself?” </a:t>
              </a:r>
            </a:p>
          </p:txBody>
        </p:sp>
      </p:grpSp>
    </p:spTree>
    <p:extLst>
      <p:ext uri="{BB962C8B-B14F-4D97-AF65-F5344CB8AC3E}">
        <p14:creationId xmlns:p14="http://schemas.microsoft.com/office/powerpoint/2010/main" val="2078264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748203" y="777493"/>
            <a:ext cx="10515600" cy="1051256"/>
          </a:xfrm>
        </p:spPr>
        <p:txBody>
          <a:bodyPr/>
          <a:lstStyle/>
          <a:p>
            <a:r>
              <a:rPr lang="en-US" u="sng" dirty="0"/>
              <a:t>A</a:t>
            </a:r>
            <a:r>
              <a:rPr lang="en-US" dirty="0"/>
              <a:t>sking the Question</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3"/>
          <a:stretch>
            <a:fillRect/>
          </a:stretch>
        </p:blipFill>
        <p:spPr>
          <a:xfrm>
            <a:off x="596899" y="677445"/>
            <a:ext cx="1151304" cy="1151304"/>
          </a:xfrm>
          <a:prstGeom prst="rect">
            <a:avLst/>
          </a:prstGeom>
        </p:spPr>
      </p:pic>
      <p:graphicFrame>
        <p:nvGraphicFramePr>
          <p:cNvPr id="8" name="Table 7">
            <a:extLst>
              <a:ext uri="{FF2B5EF4-FFF2-40B4-BE49-F238E27FC236}">
                <a16:creationId xmlns:a16="http://schemas.microsoft.com/office/drawing/2014/main" id="{37713B78-AFFD-514E-80DA-4EF84B69D3EF}"/>
              </a:ext>
            </a:extLst>
          </p:cNvPr>
          <p:cNvGraphicFramePr>
            <a:graphicFrameLocks noGrp="1"/>
          </p:cNvGraphicFramePr>
          <p:nvPr/>
        </p:nvGraphicFramePr>
        <p:xfrm>
          <a:off x="1366760" y="1950544"/>
          <a:ext cx="8932272" cy="3904823"/>
        </p:xfrm>
        <a:graphic>
          <a:graphicData uri="http://schemas.openxmlformats.org/drawingml/2006/table">
            <a:tbl>
              <a:tblPr firstRow="1" bandRow="1">
                <a:tableStyleId>{5C22544A-7EE6-4342-B048-85BDC9FD1C3A}</a:tableStyleId>
              </a:tblPr>
              <a:tblGrid>
                <a:gridCol w="4433793">
                  <a:extLst>
                    <a:ext uri="{9D8B030D-6E8A-4147-A177-3AD203B41FA5}">
                      <a16:colId xmlns:a16="http://schemas.microsoft.com/office/drawing/2014/main" val="1405473082"/>
                    </a:ext>
                  </a:extLst>
                </a:gridCol>
                <a:gridCol w="4498479">
                  <a:extLst>
                    <a:ext uri="{9D8B030D-6E8A-4147-A177-3AD203B41FA5}">
                      <a16:colId xmlns:a16="http://schemas.microsoft.com/office/drawing/2014/main" val="2480168158"/>
                    </a:ext>
                  </a:extLst>
                </a:gridCol>
              </a:tblGrid>
              <a:tr h="483454">
                <a:tc>
                  <a:txBody>
                    <a:bodyPr/>
                    <a:lstStyle/>
                    <a:p>
                      <a:r>
                        <a:rPr lang="en-US" sz="2400" dirty="0">
                          <a:latin typeface="Calibri" panose="020F0502020204030204" pitchFamily="34" charset="0"/>
                          <a:cs typeface="Calibri" panose="020F0502020204030204" pitchFamily="34" charset="0"/>
                        </a:rPr>
                        <a:t>Do’s</a:t>
                      </a:r>
                    </a:p>
                  </a:txBody>
                  <a:tcPr>
                    <a:solidFill>
                      <a:srgbClr val="00467F"/>
                    </a:solidFill>
                  </a:tcPr>
                </a:tc>
                <a:tc>
                  <a:txBody>
                    <a:bodyPr/>
                    <a:lstStyle/>
                    <a:p>
                      <a:r>
                        <a:rPr lang="en-US" sz="2400" dirty="0">
                          <a:latin typeface="Calibri" panose="020F0502020204030204" pitchFamily="34" charset="0"/>
                          <a:cs typeface="Calibri" panose="020F0502020204030204" pitchFamily="34" charset="0"/>
                        </a:rPr>
                        <a:t>Don’ts</a:t>
                      </a:r>
                    </a:p>
                  </a:txBody>
                  <a:tcPr>
                    <a:solidFill>
                      <a:srgbClr val="00467F"/>
                    </a:solidFill>
                  </a:tcPr>
                </a:tc>
                <a:extLst>
                  <a:ext uri="{0D108BD9-81ED-4DB2-BD59-A6C34878D82A}">
                    <a16:rowId xmlns:a16="http://schemas.microsoft.com/office/drawing/2014/main" val="1510859325"/>
                  </a:ext>
                </a:extLst>
              </a:tr>
              <a:tr h="1859440">
                <a:tc>
                  <a:txBody>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lang="en-US" altLang="en-US" sz="2400" b="1" dirty="0">
                          <a:latin typeface="Calibri" panose="020F0502020204030204" pitchFamily="34" charset="0"/>
                          <a:cs typeface="Calibri" panose="020F0502020204030204" pitchFamily="34" charset="0"/>
                        </a:rPr>
                        <a:t>DO </a:t>
                      </a:r>
                      <a:r>
                        <a:rPr lang="en-US" altLang="en-US" sz="2400" dirty="0">
                          <a:latin typeface="Calibri" panose="020F0502020204030204" pitchFamily="34" charset="0"/>
                          <a:cs typeface="Calibri" panose="020F0502020204030204" pitchFamily="34" charset="0"/>
                        </a:rPr>
                        <a:t>ask the question if you’ve identified warning signs or symptoms.</a:t>
                      </a:r>
                    </a:p>
                    <a:p>
                      <a:endParaRPr lang="en-US" sz="2000" dirty="0">
                        <a:latin typeface="Calibri" panose="020F0502020204030204" pitchFamily="34" charset="0"/>
                        <a:cs typeface="Calibri" panose="020F0502020204030204" pitchFamily="34" charset="0"/>
                      </a:endParaRPr>
                    </a:p>
                  </a:txBody>
                  <a:tcPr/>
                </a:tc>
                <a:tc>
                  <a:txBody>
                    <a:bodyPr/>
                    <a:lstStyle/>
                    <a:p>
                      <a:r>
                        <a:rPr lang="en-US" altLang="en-US" sz="2400" b="1" dirty="0">
                          <a:latin typeface="Calibri" panose="020F0502020204030204" pitchFamily="34" charset="0"/>
                          <a:cs typeface="Calibri" panose="020F0502020204030204" pitchFamily="34" charset="0"/>
                        </a:rPr>
                        <a:t>DON’T</a:t>
                      </a:r>
                      <a:r>
                        <a:rPr lang="en-US" altLang="en-US" sz="2400" dirty="0">
                          <a:latin typeface="Calibri" panose="020F0502020204030204" pitchFamily="34" charset="0"/>
                          <a:cs typeface="Calibri" panose="020F0502020204030204" pitchFamily="34" charset="0"/>
                        </a:rPr>
                        <a:t> ask the question as though you are looking for a “no” answer.</a:t>
                      </a:r>
                    </a:p>
                    <a:p>
                      <a:pPr marL="285750" indent="-285750">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“You aren’t thinking of killing yourself, are you?”</a:t>
                      </a:r>
                    </a:p>
                    <a:p>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34857860"/>
                  </a:ext>
                </a:extLst>
              </a:tr>
              <a:tr h="1561929">
                <a:tc>
                  <a:txBody>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lang="en-US" altLang="en-US" sz="2400" b="1" dirty="0">
                          <a:latin typeface="Calibri" panose="020F0502020204030204" pitchFamily="34" charset="0"/>
                          <a:cs typeface="Calibri" panose="020F0502020204030204" pitchFamily="34" charset="0"/>
                        </a:rPr>
                        <a:t>DO </a:t>
                      </a:r>
                      <a:r>
                        <a:rPr lang="en-US" altLang="en-US" sz="2400" dirty="0">
                          <a:latin typeface="Calibri" panose="020F0502020204030204" pitchFamily="34" charset="0"/>
                          <a:cs typeface="Calibri" panose="020F0502020204030204" pitchFamily="34" charset="0"/>
                        </a:rPr>
                        <a:t>ask the question in a natural  way that flows with the conversation.</a:t>
                      </a:r>
                    </a:p>
                    <a:p>
                      <a:endParaRPr lang="en-US" sz="2000" dirty="0">
                        <a:latin typeface="Calibri" panose="020F0502020204030204" pitchFamily="34" charset="0"/>
                        <a:cs typeface="Calibri" panose="020F0502020204030204" pitchFamily="34" charset="0"/>
                      </a:endParaRPr>
                    </a:p>
                  </a:txBody>
                  <a:tcPr/>
                </a:tc>
                <a:tc>
                  <a:txBody>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lang="en-US" altLang="en-US" sz="2400" b="1" dirty="0">
                          <a:latin typeface="Calibri" panose="020F0502020204030204" pitchFamily="34" charset="0"/>
                          <a:cs typeface="Calibri" panose="020F0502020204030204" pitchFamily="34" charset="0"/>
                        </a:rPr>
                        <a:t>DON’T</a:t>
                      </a:r>
                      <a:r>
                        <a:rPr lang="en-US" altLang="en-US" sz="2400" dirty="0">
                          <a:latin typeface="Calibri" panose="020F0502020204030204" pitchFamily="34" charset="0"/>
                          <a:cs typeface="Calibri" panose="020F0502020204030204" pitchFamily="34" charset="0"/>
                        </a:rPr>
                        <a:t> wait to ask the question when someone is halfway out the door.</a:t>
                      </a:r>
                    </a:p>
                    <a:p>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06115603"/>
                  </a:ext>
                </a:extLst>
              </a:tr>
            </a:tbl>
          </a:graphicData>
        </a:graphic>
      </p:graphicFrame>
    </p:spTree>
    <p:extLst>
      <p:ext uri="{BB962C8B-B14F-4D97-AF65-F5344CB8AC3E}">
        <p14:creationId xmlns:p14="http://schemas.microsoft.com/office/powerpoint/2010/main" val="4211472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EDD6C2-FC13-4D18-8EA4-83AC1E7776D6}"/>
              </a:ext>
            </a:extLst>
          </p:cNvPr>
          <p:cNvSpPr>
            <a:spLocks noGrp="1"/>
          </p:cNvSpPr>
          <p:nvPr>
            <p:ph idx="1"/>
          </p:nvPr>
        </p:nvSpPr>
        <p:spPr>
          <a:xfrm>
            <a:off x="838200" y="2065564"/>
            <a:ext cx="10515600" cy="4030008"/>
          </a:xfrm>
        </p:spPr>
        <p:txBody>
          <a:bodyPr>
            <a:normAutofit/>
          </a:bodyPr>
          <a:lstStyle/>
          <a:p>
            <a:pPr lvl="0"/>
            <a:r>
              <a:rPr lang="en-US" sz="2800" dirty="0"/>
              <a:t>What are your thoughts about “Asking the question”?</a:t>
            </a:r>
          </a:p>
          <a:p>
            <a:pPr lvl="0"/>
            <a:r>
              <a:rPr lang="en-US" sz="2800" dirty="0"/>
              <a:t>What initial concerns do you have?</a:t>
            </a:r>
          </a:p>
          <a:p>
            <a:endParaRPr lang="en-US" dirty="0"/>
          </a:p>
        </p:txBody>
      </p:sp>
      <p:sp>
        <p:nvSpPr>
          <p:cNvPr id="4" name="Slide Number Placeholder 3">
            <a:extLst>
              <a:ext uri="{FF2B5EF4-FFF2-40B4-BE49-F238E27FC236}">
                <a16:creationId xmlns:a16="http://schemas.microsoft.com/office/drawing/2014/main" id="{7C0859D1-E395-4845-B380-0C500B921B8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63A58E6-FD87-4035-BA09-D62C12FC99C8}"/>
              </a:ext>
            </a:extLst>
          </p:cNvPr>
          <p:cNvPicPr>
            <a:picLocks noChangeAspect="1"/>
          </p:cNvPicPr>
          <p:nvPr/>
        </p:nvPicPr>
        <p:blipFill>
          <a:blip r:embed="rId3"/>
          <a:stretch>
            <a:fillRect/>
          </a:stretch>
        </p:blipFill>
        <p:spPr>
          <a:xfrm>
            <a:off x="596899" y="677445"/>
            <a:ext cx="1151304" cy="1151304"/>
          </a:xfrm>
          <a:prstGeom prst="rect">
            <a:avLst/>
          </a:prstGeom>
        </p:spPr>
      </p:pic>
      <p:sp>
        <p:nvSpPr>
          <p:cNvPr id="6" name="Title 1">
            <a:extLst>
              <a:ext uri="{FF2B5EF4-FFF2-40B4-BE49-F238E27FC236}">
                <a16:creationId xmlns:a16="http://schemas.microsoft.com/office/drawing/2014/main" id="{952E03D3-D499-4BF4-B0B0-3049BA62BD34}"/>
              </a:ext>
            </a:extLst>
          </p:cNvPr>
          <p:cNvSpPr>
            <a:spLocks noGrp="1"/>
          </p:cNvSpPr>
          <p:nvPr>
            <p:ph type="title"/>
          </p:nvPr>
        </p:nvSpPr>
        <p:spPr>
          <a:xfrm>
            <a:off x="1748203" y="786870"/>
            <a:ext cx="10515600" cy="1052513"/>
          </a:xfrm>
        </p:spPr>
        <p:txBody>
          <a:bodyPr>
            <a:normAutofit/>
          </a:bodyPr>
          <a:lstStyle/>
          <a:p>
            <a:r>
              <a:rPr lang="en-US" u="sng" dirty="0"/>
              <a:t>A</a:t>
            </a:r>
            <a:r>
              <a:rPr lang="en-US" dirty="0"/>
              <a:t>sking the Question: </a:t>
            </a:r>
            <a:r>
              <a:rPr lang="en-US" sz="3600" dirty="0"/>
              <a:t>Check-In &amp; Practice </a:t>
            </a:r>
            <a:endParaRPr lang="en-US" dirty="0"/>
          </a:p>
        </p:txBody>
      </p:sp>
    </p:spTree>
    <p:extLst>
      <p:ext uri="{BB962C8B-B14F-4D97-AF65-F5344CB8AC3E}">
        <p14:creationId xmlns:p14="http://schemas.microsoft.com/office/powerpoint/2010/main" val="1251554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t>Objectives</a:t>
            </a:r>
          </a:p>
        </p:txBody>
      </p:sp>
      <p:sp>
        <p:nvSpPr>
          <p:cNvPr id="6147" name="Rectangle 3"/>
          <p:cNvSpPr>
            <a:spLocks noGrp="1" noChangeArrowheads="1"/>
          </p:cNvSpPr>
          <p:nvPr>
            <p:ph idx="1"/>
          </p:nvPr>
        </p:nvSpPr>
        <p:spPr>
          <a:xfrm>
            <a:off x="838200" y="1839383"/>
            <a:ext cx="10210800" cy="3930682"/>
          </a:xfrm>
        </p:spPr>
        <p:txBody>
          <a:bodyPr/>
          <a:lstStyle/>
          <a:p>
            <a:pPr marL="0" indent="0">
              <a:spcBef>
                <a:spcPts val="600"/>
              </a:spcBef>
              <a:spcAft>
                <a:spcPts val="1200"/>
              </a:spcAft>
              <a:buNone/>
            </a:pPr>
            <a:r>
              <a:rPr lang="en-US" altLang="en-US" sz="2800" b="1" dirty="0"/>
              <a:t>By participating in this training, you will:</a:t>
            </a:r>
          </a:p>
          <a:p>
            <a:pPr>
              <a:spcBef>
                <a:spcPts val="600"/>
              </a:spcBef>
              <a:spcAft>
                <a:spcPts val="1200"/>
              </a:spcAft>
            </a:pPr>
            <a:r>
              <a:rPr lang="en-US" altLang="en-US" sz="2800" dirty="0"/>
              <a:t>Have a general understanding of the scope of Veteran suicide within the United States.</a:t>
            </a:r>
          </a:p>
          <a:p>
            <a:pPr>
              <a:spcBef>
                <a:spcPts val="600"/>
              </a:spcBef>
              <a:spcAft>
                <a:spcPts val="1200"/>
              </a:spcAft>
            </a:pPr>
            <a:r>
              <a:rPr lang="en-US" altLang="en-US" sz="2800" dirty="0"/>
              <a:t>Know how to identify a Veteran who may be at risk for suicide.</a:t>
            </a:r>
          </a:p>
          <a:p>
            <a:pPr>
              <a:spcBef>
                <a:spcPts val="600"/>
              </a:spcBef>
              <a:spcAft>
                <a:spcPts val="1200"/>
              </a:spcAft>
            </a:pPr>
            <a:r>
              <a:rPr lang="en-US" altLang="en-US" sz="2800" dirty="0"/>
              <a:t>Know what to do when you identify a Veteran at risk.</a:t>
            </a:r>
          </a:p>
          <a:p>
            <a:endParaRPr lang="en-US" altLang="en-US" dirty="0"/>
          </a:p>
        </p:txBody>
      </p:sp>
      <p:sp>
        <p:nvSpPr>
          <p:cNvPr id="4" name="Slide Number Placeholder 3">
            <a:extLst>
              <a:ext uri="{FF2B5EF4-FFF2-40B4-BE49-F238E27FC236}">
                <a16:creationId xmlns:a16="http://schemas.microsoft.com/office/drawing/2014/main" id="{A1EA3652-8D26-2146-88CC-CEBAAD23ACCC}"/>
              </a:ext>
            </a:extLst>
          </p:cNvPr>
          <p:cNvSpPr>
            <a:spLocks noGrp="1"/>
          </p:cNvSpPr>
          <p:nvPr>
            <p:ph type="sldNum" sz="quarter" idx="12"/>
          </p:nvPr>
        </p:nvSpPr>
        <p:spPr>
          <a:xfrm>
            <a:off x="4724400" y="6356351"/>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cSld>
  <p:clrMapOvr>
    <a:masterClrMapping/>
  </p:clrMapOvr>
  <p:transition advTm="2342"/>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lstStyle/>
          <a:p>
            <a:r>
              <a:rPr lang="en-US" u="sng" dirty="0"/>
              <a:t>V</a:t>
            </a:r>
            <a:r>
              <a:rPr lang="en-US" dirty="0"/>
              <a:t>alidate the Veteran’s Experience</a:t>
            </a:r>
          </a:p>
        </p:txBody>
      </p:sp>
      <p:sp>
        <p:nvSpPr>
          <p:cNvPr id="10" name="Content Placeholder 2">
            <a:extLst>
              <a:ext uri="{FF2B5EF4-FFF2-40B4-BE49-F238E27FC236}">
                <a16:creationId xmlns:a16="http://schemas.microsoft.com/office/drawing/2014/main" id="{502B2242-CC5F-A647-B4D6-C1466C008D2B}"/>
              </a:ext>
            </a:extLst>
          </p:cNvPr>
          <p:cNvSpPr>
            <a:spLocks noGrp="1"/>
          </p:cNvSpPr>
          <p:nvPr>
            <p:ph idx="1"/>
          </p:nvPr>
        </p:nvSpPr>
        <p:spPr>
          <a:xfrm>
            <a:off x="838200" y="2069478"/>
            <a:ext cx="10515600" cy="3930682"/>
          </a:xfrm>
        </p:spPr>
        <p:txBody>
          <a:bodyPr>
            <a:normAutofit/>
          </a:bodyPr>
          <a:lstStyle/>
          <a:p>
            <a:r>
              <a:rPr lang="en-US" altLang="en-US" sz="2800" dirty="0"/>
              <a:t>Talk openly about suicide. Be willing to listen and allow the Veteran to express his or her feelings.</a:t>
            </a:r>
          </a:p>
          <a:p>
            <a:r>
              <a:rPr lang="en-US" altLang="en-US" sz="2800" dirty="0"/>
              <a:t>Recognize that the situation is serious.</a:t>
            </a:r>
          </a:p>
          <a:p>
            <a:r>
              <a:rPr lang="en-US" altLang="en-US" sz="2800" dirty="0"/>
              <a:t>Do not pass judgment.</a:t>
            </a:r>
          </a:p>
          <a:p>
            <a:r>
              <a:rPr lang="en-US" altLang="en-US" sz="2800" dirty="0"/>
              <a:t>Reassure the Veteran that help is </a:t>
            </a:r>
          </a:p>
          <a:p>
            <a:pPr marL="0" indent="0">
              <a:buNone/>
            </a:pPr>
            <a:r>
              <a:rPr lang="en-US" altLang="en-US" sz="2800" dirty="0"/>
              <a:t>    available. </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838200" y="618163"/>
            <a:ext cx="1151304" cy="1151304"/>
          </a:xfrm>
          <a:prstGeom prst="rect">
            <a:avLst/>
          </a:prstGeom>
        </p:spPr>
      </p:pic>
      <p:pic>
        <p:nvPicPr>
          <p:cNvPr id="11" name="Picture 10">
            <a:extLst>
              <a:ext uri="{FF2B5EF4-FFF2-40B4-BE49-F238E27FC236}">
                <a16:creationId xmlns:a16="http://schemas.microsoft.com/office/drawing/2014/main" id="{CD238801-794C-D541-8B96-A87419712B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46109" y="2893484"/>
            <a:ext cx="4048072" cy="2698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1133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lstStyle/>
          <a:p>
            <a:r>
              <a:rPr lang="en-US" u="sng" dirty="0"/>
              <a:t>V</a:t>
            </a:r>
            <a:r>
              <a:rPr lang="en-US" dirty="0"/>
              <a:t>alidate the Veteran’s Experience: Check-In &amp; Practice</a:t>
            </a:r>
          </a:p>
        </p:txBody>
      </p:sp>
      <p:sp>
        <p:nvSpPr>
          <p:cNvPr id="10" name="Content Placeholder 2">
            <a:extLst>
              <a:ext uri="{FF2B5EF4-FFF2-40B4-BE49-F238E27FC236}">
                <a16:creationId xmlns:a16="http://schemas.microsoft.com/office/drawing/2014/main" id="{502B2242-CC5F-A647-B4D6-C1466C008D2B}"/>
              </a:ext>
            </a:extLst>
          </p:cNvPr>
          <p:cNvSpPr>
            <a:spLocks noGrp="1"/>
          </p:cNvSpPr>
          <p:nvPr>
            <p:ph idx="1"/>
          </p:nvPr>
        </p:nvSpPr>
        <p:spPr>
          <a:xfrm>
            <a:off x="911679" y="2080089"/>
            <a:ext cx="10515600" cy="3930682"/>
          </a:xfrm>
        </p:spPr>
        <p:txBody>
          <a:bodyPr>
            <a:normAutofit/>
          </a:bodyPr>
          <a:lstStyle/>
          <a:p>
            <a:r>
              <a:rPr lang="en-US" sz="2800" dirty="0"/>
              <a:t>Who can share a validating statement?</a:t>
            </a:r>
          </a:p>
          <a:p>
            <a:r>
              <a:rPr lang="en-US" sz="2800" dirty="0"/>
              <a:t>Turn to a partner and practice the following:</a:t>
            </a:r>
          </a:p>
          <a:p>
            <a:pPr lvl="1"/>
            <a:r>
              <a:rPr lang="en-US" sz="2600" dirty="0"/>
              <a:t>In response to an “invitation statement” such as, “Everything is so hard. I feel like a drag on my friends.” </a:t>
            </a:r>
          </a:p>
          <a:p>
            <a:pPr lvl="2"/>
            <a:r>
              <a:rPr lang="en-US" sz="2400" dirty="0"/>
              <a:t>Start by telling your partner, “Everything will be fine.” (Partner should respond.)</a:t>
            </a:r>
          </a:p>
          <a:p>
            <a:pPr lvl="2"/>
            <a:r>
              <a:rPr lang="en-US" sz="2400" dirty="0"/>
              <a:t>Shift instead to a statement that validates their feelings. (Partner should respond.)</a:t>
            </a:r>
          </a:p>
          <a:p>
            <a:r>
              <a:rPr lang="en-US" sz="2800" dirty="0"/>
              <a:t>What did you notice? </a:t>
            </a:r>
          </a:p>
          <a:p>
            <a:pPr marL="0" indent="0">
              <a:buNone/>
            </a:pPr>
            <a:endParaRPr lang="en-US" altLang="en-US" sz="2800" dirty="0"/>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3"/>
          <a:stretch>
            <a:fillRect/>
          </a:stretch>
        </p:blipFill>
        <p:spPr>
          <a:xfrm>
            <a:off x="838200" y="618163"/>
            <a:ext cx="1151304" cy="1151304"/>
          </a:xfrm>
          <a:prstGeom prst="rect">
            <a:avLst/>
          </a:prstGeom>
        </p:spPr>
      </p:pic>
    </p:spTree>
    <p:extLst>
      <p:ext uri="{BB962C8B-B14F-4D97-AF65-F5344CB8AC3E}">
        <p14:creationId xmlns:p14="http://schemas.microsoft.com/office/powerpoint/2010/main" val="888376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94"/>
            <a:ext cx="11065042" cy="1051256"/>
          </a:xfrm>
        </p:spPr>
        <p:txBody>
          <a:bodyPr>
            <a:normAutofit/>
          </a:bodyPr>
          <a:lstStyle/>
          <a:p>
            <a:r>
              <a:rPr lang="en-US" dirty="0"/>
              <a:t>When Talking with a Veteran at Risk for Suicide</a:t>
            </a:r>
          </a:p>
        </p:txBody>
      </p:sp>
      <p:sp>
        <p:nvSpPr>
          <p:cNvPr id="3" name="Content Placeholder 2"/>
          <p:cNvSpPr>
            <a:spLocks noGrp="1"/>
          </p:cNvSpPr>
          <p:nvPr>
            <p:ph idx="1"/>
          </p:nvPr>
        </p:nvSpPr>
        <p:spPr/>
        <p:txBody>
          <a:bodyPr>
            <a:normAutofit fontScale="92500" lnSpcReduction="10000"/>
          </a:bodyPr>
          <a:lstStyle/>
          <a:p>
            <a:pPr>
              <a:spcBef>
                <a:spcPts val="1200"/>
              </a:spcBef>
            </a:pPr>
            <a:r>
              <a:rPr lang="en-US" sz="2400" dirty="0"/>
              <a:t>Remain calm.</a:t>
            </a:r>
          </a:p>
          <a:p>
            <a:pPr>
              <a:spcBef>
                <a:spcPts val="1200"/>
              </a:spcBef>
            </a:pPr>
            <a:r>
              <a:rPr lang="en-US" sz="2400" dirty="0"/>
              <a:t>Listen more than you speak; Limit questions and let the Veteran do the talking.</a:t>
            </a:r>
          </a:p>
          <a:p>
            <a:pPr>
              <a:spcBef>
                <a:spcPts val="1200"/>
              </a:spcBef>
            </a:pPr>
            <a:r>
              <a:rPr lang="en-US" sz="2400" dirty="0"/>
              <a:t>Maintain eye contact.</a:t>
            </a:r>
          </a:p>
          <a:p>
            <a:pPr>
              <a:spcBef>
                <a:spcPts val="1200"/>
              </a:spcBef>
            </a:pPr>
            <a:r>
              <a:rPr lang="en-US" sz="2400" dirty="0"/>
              <a:t>Act with confidence.</a:t>
            </a:r>
          </a:p>
          <a:p>
            <a:pPr>
              <a:spcBef>
                <a:spcPts val="1200"/>
              </a:spcBef>
            </a:pPr>
            <a:r>
              <a:rPr lang="en-US" sz="2400" dirty="0"/>
              <a:t>Do not argue.</a:t>
            </a:r>
          </a:p>
          <a:p>
            <a:pPr>
              <a:spcBef>
                <a:spcPts val="1200"/>
              </a:spcBef>
            </a:pPr>
            <a:r>
              <a:rPr lang="en-US" sz="2400" dirty="0"/>
              <a:t>Use open body language.</a:t>
            </a:r>
          </a:p>
          <a:p>
            <a:pPr>
              <a:spcBef>
                <a:spcPts val="1200"/>
              </a:spcBef>
            </a:pPr>
            <a:r>
              <a:rPr lang="en-US" sz="2400" dirty="0"/>
              <a:t>Use empathy and compassion</a:t>
            </a:r>
          </a:p>
          <a:p>
            <a:pPr>
              <a:spcBef>
                <a:spcPts val="1200"/>
              </a:spcBef>
            </a:pPr>
            <a:r>
              <a:rPr lang="en-US" sz="2400" dirty="0"/>
              <a:t>Avoid problem solving</a:t>
            </a:r>
          </a:p>
          <a:p>
            <a:pPr>
              <a:spcBef>
                <a:spcPts val="1200"/>
              </a:spcBef>
            </a:pPr>
            <a:r>
              <a:rPr lang="en-US" sz="2400" dirty="0"/>
              <a:t>Be honest — let the Veteran know that there are no quick solutions, but help is available.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normAutofit/>
          </a:bodyPr>
          <a:lstStyle/>
          <a:p>
            <a:r>
              <a:rPr lang="en-US" u="sng" dirty="0"/>
              <a:t>E</a:t>
            </a:r>
            <a:r>
              <a:rPr lang="en-US" dirty="0"/>
              <a:t>ncourage Treatment and </a:t>
            </a:r>
            <a:r>
              <a:rPr lang="en-US" u="sng" dirty="0"/>
              <a:t>E</a:t>
            </a:r>
            <a:r>
              <a:rPr lang="en-US" dirty="0"/>
              <a:t>xpedite Getting Help</a:t>
            </a:r>
          </a:p>
        </p:txBody>
      </p:sp>
      <p:sp>
        <p:nvSpPr>
          <p:cNvPr id="10" name="Content Placeholder 2">
            <a:extLst>
              <a:ext uri="{FF2B5EF4-FFF2-40B4-BE49-F238E27FC236}">
                <a16:creationId xmlns:a16="http://schemas.microsoft.com/office/drawing/2014/main" id="{502B2242-CC5F-A647-B4D6-C1466C008D2B}"/>
              </a:ext>
            </a:extLst>
          </p:cNvPr>
          <p:cNvSpPr>
            <a:spLocks noGrp="1"/>
          </p:cNvSpPr>
          <p:nvPr>
            <p:ph idx="1"/>
          </p:nvPr>
        </p:nvSpPr>
        <p:spPr>
          <a:xfrm>
            <a:off x="838200" y="2072043"/>
            <a:ext cx="10515600" cy="3930682"/>
          </a:xfrm>
        </p:spPr>
        <p:txBody>
          <a:bodyPr>
            <a:normAutofit/>
          </a:bodyPr>
          <a:lstStyle/>
          <a:p>
            <a:r>
              <a:rPr lang="en-US" altLang="en-US" sz="2800" dirty="0"/>
              <a:t>What should I do if I think someone is suicidal?</a:t>
            </a:r>
          </a:p>
          <a:p>
            <a:pPr lvl="1"/>
            <a:r>
              <a:rPr lang="en-US" altLang="en-US" sz="2400" dirty="0"/>
              <a:t>Don’t keep the Veteran’s suicidal behavior a secret.</a:t>
            </a:r>
          </a:p>
          <a:p>
            <a:pPr lvl="1"/>
            <a:r>
              <a:rPr lang="en-US" altLang="en-US" sz="2400" dirty="0"/>
              <a:t>Do not leave him or her alone.</a:t>
            </a:r>
          </a:p>
          <a:p>
            <a:pPr lvl="1"/>
            <a:r>
              <a:rPr lang="en-US" altLang="en-US" sz="2400" dirty="0"/>
              <a:t>Try to get the person to seek immediate help from his or her doctor or the nearest hospital emergency room.</a:t>
            </a:r>
          </a:p>
          <a:p>
            <a:pPr lvl="1"/>
            <a:r>
              <a:rPr lang="en-US" altLang="en-US" sz="2400" dirty="0"/>
              <a:t>Call 911.</a:t>
            </a:r>
          </a:p>
          <a:p>
            <a:r>
              <a:rPr lang="en-US" altLang="en-US" sz="2800" dirty="0"/>
              <a:t>Reassure the Veteran that help is available.</a:t>
            </a:r>
          </a:p>
          <a:p>
            <a:r>
              <a:rPr lang="en-US" altLang="en-US" sz="2800" dirty="0"/>
              <a:t>Call the Veterans Crisis Line at </a:t>
            </a:r>
            <a:r>
              <a:rPr lang="en-US" altLang="en-US" sz="2800" b="1" dirty="0">
                <a:solidFill>
                  <a:srgbClr val="003F72"/>
                </a:solidFill>
              </a:rPr>
              <a:t>988 and Press 1</a:t>
            </a:r>
            <a:r>
              <a:rPr lang="en-US" altLang="en-US" sz="2800" dirty="0">
                <a:solidFill>
                  <a:srgbClr val="003F72"/>
                </a:solidFill>
              </a:rPr>
              <a:t>.</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3"/>
          <a:stretch>
            <a:fillRect/>
          </a:stretch>
        </p:blipFill>
        <p:spPr>
          <a:xfrm>
            <a:off x="838200" y="618163"/>
            <a:ext cx="1151304" cy="1151304"/>
          </a:xfrm>
          <a:prstGeom prst="rect">
            <a:avLst/>
          </a:prstGeom>
        </p:spPr>
      </p:pic>
    </p:spTree>
    <p:extLst>
      <p:ext uri="{BB962C8B-B14F-4D97-AF65-F5344CB8AC3E}">
        <p14:creationId xmlns:p14="http://schemas.microsoft.com/office/powerpoint/2010/main" val="2082908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AEFF-C739-41AE-A517-49808153BE24}"/>
              </a:ext>
            </a:extLst>
          </p:cNvPr>
          <p:cNvSpPr>
            <a:spLocks noGrp="1"/>
          </p:cNvSpPr>
          <p:nvPr>
            <p:ph type="title"/>
          </p:nvPr>
        </p:nvSpPr>
        <p:spPr/>
        <p:txBody>
          <a:bodyPr>
            <a:normAutofit fontScale="90000"/>
          </a:bodyPr>
          <a:lstStyle/>
          <a:p>
            <a:r>
              <a:rPr lang="en-US" dirty="0"/>
              <a:t>What to Do if a Veteran Expresses Suicidal Ideation During a Phone Call</a:t>
            </a:r>
          </a:p>
        </p:txBody>
      </p:sp>
      <p:sp>
        <p:nvSpPr>
          <p:cNvPr id="3" name="Content Placeholder 2">
            <a:extLst>
              <a:ext uri="{FF2B5EF4-FFF2-40B4-BE49-F238E27FC236}">
                <a16:creationId xmlns:a16="http://schemas.microsoft.com/office/drawing/2014/main" id="{9C585EBB-45EA-4D7B-8003-041AB09F1A9D}"/>
              </a:ext>
            </a:extLst>
          </p:cNvPr>
          <p:cNvSpPr>
            <a:spLocks noGrp="1"/>
          </p:cNvSpPr>
          <p:nvPr>
            <p:ph idx="1"/>
          </p:nvPr>
        </p:nvSpPr>
        <p:spPr/>
        <p:txBody>
          <a:bodyPr>
            <a:noAutofit/>
          </a:bodyPr>
          <a:lstStyle/>
          <a:p>
            <a:r>
              <a:rPr lang="en-US" sz="2400" dirty="0"/>
              <a:t>Keep the caller on the line (do not hang up or transfer).</a:t>
            </a:r>
          </a:p>
          <a:p>
            <a:r>
              <a:rPr lang="en-US" sz="2400" dirty="0"/>
              <a:t>Remain calm.</a:t>
            </a:r>
          </a:p>
          <a:p>
            <a:r>
              <a:rPr lang="en-US" sz="2400" dirty="0"/>
              <a:t>Obtain identifying information on the caller (name, phone number, and current location).</a:t>
            </a:r>
          </a:p>
          <a:p>
            <a:r>
              <a:rPr lang="en-US" sz="2400" dirty="0"/>
              <a:t>Conference call to VCL (don’t hang up until VCL responder has the call).</a:t>
            </a:r>
          </a:p>
          <a:p>
            <a:r>
              <a:rPr lang="en-US" sz="2400" dirty="0"/>
              <a:t>Enlist co-workers for assistance via Instant Messaging in Teams.</a:t>
            </a:r>
          </a:p>
          <a:p>
            <a:r>
              <a:rPr lang="en-US" sz="2400" dirty="0"/>
              <a:t>If caller disconnects, call back immediately.                                                                                     If no answer, dial 911 and VCL (</a:t>
            </a:r>
            <a:r>
              <a:rPr lang="en-US" altLang="en-US" sz="2400" b="1" dirty="0">
                <a:solidFill>
                  <a:srgbClr val="003F72"/>
                </a:solidFill>
              </a:rPr>
              <a:t>988 and Press 1</a:t>
            </a:r>
            <a:r>
              <a:rPr lang="en-US" altLang="en-US" sz="2400" dirty="0">
                <a:solidFill>
                  <a:srgbClr val="003F72"/>
                </a:solidFill>
              </a:rPr>
              <a:t>.</a:t>
            </a:r>
            <a:r>
              <a:rPr lang="en-US" sz="2400" dirty="0"/>
              <a:t>).</a:t>
            </a:r>
          </a:p>
          <a:p>
            <a:pPr marL="0" indent="0">
              <a:buNone/>
            </a:pPr>
            <a:endParaRPr lang="en-US" sz="2400" dirty="0"/>
          </a:p>
          <a:p>
            <a:pPr marL="0" indent="0">
              <a:buNone/>
            </a:pPr>
            <a:r>
              <a:rPr lang="en-US" sz="2400" b="1" dirty="0"/>
              <a:t>Tip: </a:t>
            </a:r>
            <a:r>
              <a:rPr lang="en-US" sz="2400" dirty="0"/>
              <a:t>Practice conferencing in calls at your desk with coworkers.</a:t>
            </a:r>
          </a:p>
        </p:txBody>
      </p:sp>
      <p:sp>
        <p:nvSpPr>
          <p:cNvPr id="4" name="Slide Number Placeholder 3">
            <a:extLst>
              <a:ext uri="{FF2B5EF4-FFF2-40B4-BE49-F238E27FC236}">
                <a16:creationId xmlns:a16="http://schemas.microsoft.com/office/drawing/2014/main" id="{2A0CA197-D0FF-41FD-B294-0F366F1233A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849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a:t>Practice Sessions</a:t>
            </a:r>
            <a:endParaRPr lang="en-US" altLang="en-US" dirty="0"/>
          </a:p>
        </p:txBody>
      </p:sp>
      <p:sp>
        <p:nvSpPr>
          <p:cNvPr id="43011" name="Content Placeholder 2"/>
          <p:cNvSpPr>
            <a:spLocks noGrp="1"/>
          </p:cNvSpPr>
          <p:nvPr>
            <p:ph idx="1"/>
          </p:nvPr>
        </p:nvSpPr>
        <p:spPr>
          <a:xfrm>
            <a:off x="838200" y="1782704"/>
            <a:ext cx="10515600" cy="3930682"/>
          </a:xfrm>
        </p:spPr>
        <p:txBody>
          <a:bodyPr>
            <a:normAutofit/>
          </a:bodyPr>
          <a:lstStyle/>
          <a:p>
            <a:r>
              <a:rPr lang="en-US" altLang="en-US" sz="2800" b="1" dirty="0">
                <a:solidFill>
                  <a:srgbClr val="003F72"/>
                </a:solidFill>
              </a:rPr>
              <a:t>Goal: </a:t>
            </a:r>
            <a:r>
              <a:rPr lang="en-US" altLang="en-US" sz="2800" dirty="0"/>
              <a:t>To develop a level of comfort and confidence in asking about suicide and helping a Veteran who is thinking about suicide.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33876" y="2926536"/>
            <a:ext cx="3889248" cy="2594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4551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9F39-A640-49DD-A313-46C27DB0B2C5}"/>
              </a:ext>
            </a:extLst>
          </p:cNvPr>
          <p:cNvSpPr>
            <a:spLocks noGrp="1"/>
          </p:cNvSpPr>
          <p:nvPr>
            <p:ph type="title"/>
          </p:nvPr>
        </p:nvSpPr>
        <p:spPr/>
        <p:txBody>
          <a:bodyPr/>
          <a:lstStyle/>
          <a:p>
            <a:r>
              <a:rPr lang="en-US" dirty="0"/>
              <a:t>Practice Sessions</a:t>
            </a:r>
          </a:p>
        </p:txBody>
      </p:sp>
      <p:sp>
        <p:nvSpPr>
          <p:cNvPr id="3" name="Content Placeholder 2">
            <a:extLst>
              <a:ext uri="{FF2B5EF4-FFF2-40B4-BE49-F238E27FC236}">
                <a16:creationId xmlns:a16="http://schemas.microsoft.com/office/drawing/2014/main" id="{E2D6E34D-1F70-4B11-AE9D-A810A4876621}"/>
              </a:ext>
            </a:extLst>
          </p:cNvPr>
          <p:cNvSpPr>
            <a:spLocks noGrp="1"/>
          </p:cNvSpPr>
          <p:nvPr>
            <p:ph idx="1"/>
          </p:nvPr>
        </p:nvSpPr>
        <p:spPr>
          <a:xfrm>
            <a:off x="838200" y="1699549"/>
            <a:ext cx="10515600" cy="4225261"/>
          </a:xfrm>
        </p:spPr>
        <p:txBody>
          <a:bodyPr>
            <a:normAutofit lnSpcReduction="10000"/>
          </a:bodyPr>
          <a:lstStyle/>
          <a:p>
            <a:pPr marL="0" indent="0">
              <a:buNone/>
            </a:pPr>
            <a:r>
              <a:rPr lang="en-US" sz="2600" dirty="0"/>
              <a:t>Imagine that you are talking to a friend, family member, or co-worker whom you know well. You also know this person has been having a lot of personal problems lately and seems to be withdrawing from activities, and overall seems “down” much of the time. They mention that everything feels “hopeless.”</a:t>
            </a:r>
          </a:p>
          <a:p>
            <a:r>
              <a:rPr lang="en-US" sz="2200" b="1" dirty="0"/>
              <a:t>Step 1</a:t>
            </a:r>
            <a:r>
              <a:rPr lang="en-US" sz="2200" dirty="0"/>
              <a:t>: As you begin your conversation with them, listen for the problems that they believe suicide would solve and listen for a </a:t>
            </a:r>
            <a:r>
              <a:rPr lang="en-US" sz="2200" b="1" dirty="0"/>
              <a:t>sign </a:t>
            </a:r>
            <a:r>
              <a:rPr lang="en-US" sz="2200" dirty="0"/>
              <a:t>— an invitation statement. When you hear a warning sign, find a way to </a:t>
            </a:r>
            <a:r>
              <a:rPr lang="en-US" sz="2200" b="1" dirty="0"/>
              <a:t>ask</a:t>
            </a:r>
            <a:r>
              <a:rPr lang="en-US" sz="2200" dirty="0"/>
              <a:t> the question, e.g., “You seem very overwhelmed right now. Are you thinking about suicide?” </a:t>
            </a:r>
          </a:p>
          <a:p>
            <a:r>
              <a:rPr lang="en-US" sz="2200" b="1" dirty="0"/>
              <a:t>Step 2:</a:t>
            </a:r>
            <a:r>
              <a:rPr lang="en-US" sz="2200" dirty="0"/>
              <a:t> As you listen, make sure to </a:t>
            </a:r>
            <a:r>
              <a:rPr lang="en-US" sz="2200" b="1" dirty="0"/>
              <a:t>validate</a:t>
            </a:r>
            <a:r>
              <a:rPr lang="en-US" sz="2200" dirty="0"/>
              <a:t> their experience or feelings. Continue to listen and try to </a:t>
            </a:r>
            <a:r>
              <a:rPr lang="en-US" sz="2200" b="1" dirty="0"/>
              <a:t>expedite </a:t>
            </a:r>
            <a:r>
              <a:rPr lang="en-US" sz="2200" dirty="0"/>
              <a:t>them to the appropriate level of care. </a:t>
            </a:r>
          </a:p>
          <a:p>
            <a:pPr lvl="0"/>
            <a:r>
              <a:rPr lang="en-US" sz="2200" b="1" dirty="0"/>
              <a:t>Switch roles.</a:t>
            </a:r>
          </a:p>
          <a:p>
            <a:endParaRPr lang="en-US" dirty="0"/>
          </a:p>
        </p:txBody>
      </p:sp>
      <p:sp>
        <p:nvSpPr>
          <p:cNvPr id="4" name="Slide Number Placeholder 3">
            <a:extLst>
              <a:ext uri="{FF2B5EF4-FFF2-40B4-BE49-F238E27FC236}">
                <a16:creationId xmlns:a16="http://schemas.microsoft.com/office/drawing/2014/main" id="{8867D97A-6F1F-47E2-A3A8-F50CCD01029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564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927100" y="1600199"/>
            <a:ext cx="9283700" cy="648969"/>
          </a:xfrm>
        </p:spPr>
        <p:txBody>
          <a:bodyPr>
            <a:noAutofit/>
          </a:bodyPr>
          <a:lstStyle/>
          <a:p>
            <a:pPr marL="0" indent="0">
              <a:buNone/>
            </a:pPr>
            <a:r>
              <a:rPr lang="en-US" altLang="en-US" sz="3000" b="1" dirty="0"/>
              <a:t>VA S.A.V.E.</a:t>
            </a:r>
          </a:p>
        </p:txBody>
      </p:sp>
      <p:grpSp>
        <p:nvGrpSpPr>
          <p:cNvPr id="10" name="Group 9"/>
          <p:cNvGrpSpPr/>
          <p:nvPr/>
        </p:nvGrpSpPr>
        <p:grpSpPr>
          <a:xfrm>
            <a:off x="1253538" y="2249168"/>
            <a:ext cx="9283700" cy="3643632"/>
            <a:chOff x="419548" y="3385968"/>
            <a:chExt cx="6582363" cy="2377440"/>
          </a:xfrm>
        </p:grpSpPr>
        <p:sp>
          <p:nvSpPr>
            <p:cNvPr id="11" name="Rectangle 10"/>
            <p:cNvSpPr/>
            <p:nvPr/>
          </p:nvSpPr>
          <p:spPr>
            <a:xfrm>
              <a:off x="419548" y="3429000"/>
              <a:ext cx="920625" cy="169192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altLang="en-US" sz="3000" b="1" i="0" u="none" strike="noStrike" kern="1200" cap="none" spc="300" normalizeH="0" baseline="0" noProof="0" dirty="0">
                  <a:ln>
                    <a:noFill/>
                  </a:ln>
                  <a:solidFill>
                    <a:srgbClr val="0083BE"/>
                  </a:solidFill>
                  <a:effectLst/>
                  <a:uLnTx/>
                  <a:uFillTx/>
                  <a:latin typeface="Calibri" panose="020F0502020204030204"/>
                  <a:ea typeface="+mn-ea"/>
                  <a:cs typeface="+mn-cs"/>
                </a:rPr>
                <a:t>S</a:t>
              </a:r>
              <a:endParaRPr kumimoji="0" lang="en-US" altLang="en-US" sz="3000" b="0" i="0" u="none" strike="noStrike" kern="1200" cap="none" spc="0" normalizeH="0" baseline="0" noProof="0" dirty="0">
                <a:ln>
                  <a:noFill/>
                </a:ln>
                <a:solidFill>
                  <a:srgbClr val="0083B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1050"/>
                </a:spcBef>
                <a:spcAft>
                  <a:spcPts val="600"/>
                </a:spcAft>
                <a:buClrTx/>
                <a:buSzTx/>
                <a:buFontTx/>
                <a:buNone/>
                <a:tabLst/>
                <a:defRPr/>
              </a:pPr>
              <a:r>
                <a:rPr kumimoji="0" lang="en-US" altLang="en-US" sz="3000" b="1" i="0" u="none" strike="noStrike" kern="1200" cap="none" spc="300" normalizeH="0" baseline="0" noProof="0" dirty="0">
                  <a:ln>
                    <a:noFill/>
                  </a:ln>
                  <a:solidFill>
                    <a:srgbClr val="0083BE"/>
                  </a:solidFill>
                  <a:effectLst/>
                  <a:uLnTx/>
                  <a:uFillTx/>
                  <a:latin typeface="Calibri" panose="020F0502020204030204"/>
                  <a:ea typeface="+mn-ea"/>
                  <a:cs typeface="+mn-cs"/>
                </a:rPr>
                <a:t>A</a:t>
              </a:r>
              <a:endParaRPr kumimoji="0" lang="en-US" altLang="en-US" sz="3000" b="0" i="0" u="none" strike="noStrike" kern="1200" cap="none" spc="0" normalizeH="0" baseline="0" noProof="0" dirty="0">
                <a:ln>
                  <a:noFill/>
                </a:ln>
                <a:solidFill>
                  <a:srgbClr val="0083B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1050"/>
                </a:spcBef>
                <a:spcAft>
                  <a:spcPts val="600"/>
                </a:spcAft>
                <a:buClrTx/>
                <a:buSzTx/>
                <a:buFontTx/>
                <a:buNone/>
                <a:tabLst/>
                <a:defRPr/>
              </a:pPr>
              <a:r>
                <a:rPr kumimoji="0" lang="en-US" altLang="en-US" sz="3000" b="1" i="0" u="none" strike="noStrike" kern="1200" cap="none" spc="300" normalizeH="0" baseline="0" noProof="0" dirty="0">
                  <a:ln>
                    <a:noFill/>
                  </a:ln>
                  <a:solidFill>
                    <a:srgbClr val="0083BE"/>
                  </a:solidFill>
                  <a:effectLst/>
                  <a:uLnTx/>
                  <a:uFillTx/>
                  <a:latin typeface="Calibri" panose="020F0502020204030204"/>
                  <a:ea typeface="+mn-ea"/>
                  <a:cs typeface="+mn-cs"/>
                </a:rPr>
                <a:t>V</a:t>
              </a:r>
            </a:p>
            <a:p>
              <a:pPr marL="457200" marR="0" lvl="1" indent="0" algn="l" defTabSz="914400" rtl="0" eaLnBrk="1" fontAlgn="auto" latinLnBrk="0" hangingPunct="1">
                <a:lnSpc>
                  <a:spcPct val="100000"/>
                </a:lnSpc>
                <a:spcBef>
                  <a:spcPts val="1050"/>
                </a:spcBef>
                <a:spcAft>
                  <a:spcPts val="600"/>
                </a:spcAft>
                <a:buClrTx/>
                <a:buSzTx/>
                <a:buFontTx/>
                <a:buNone/>
                <a:tabLst/>
                <a:defRPr/>
              </a:pPr>
              <a:r>
                <a:rPr kumimoji="0" lang="en-US" altLang="en-US" sz="3000" b="1" i="0" u="none" strike="noStrike" kern="1200" cap="none" spc="300" normalizeH="0" baseline="0" noProof="0" dirty="0">
                  <a:ln>
                    <a:noFill/>
                  </a:ln>
                  <a:solidFill>
                    <a:srgbClr val="0083BE"/>
                  </a:solidFill>
                  <a:effectLst/>
                  <a:uLnTx/>
                  <a:uFillTx/>
                  <a:latin typeface="Calibri" panose="020F0502020204030204"/>
                  <a:ea typeface="+mn-ea"/>
                  <a:cs typeface="+mn-cs"/>
                </a:rPr>
                <a:t>E</a:t>
              </a:r>
              <a:endParaRPr kumimoji="0" lang="en-US" sz="3000" b="0" i="0" u="none" strike="noStrike" kern="1200" cap="none" spc="0" normalizeH="0" baseline="0" noProof="0" dirty="0">
                <a:ln>
                  <a:noFill/>
                </a:ln>
                <a:solidFill>
                  <a:srgbClr val="0083BE"/>
                </a:solidFill>
                <a:effectLst/>
                <a:uLnTx/>
                <a:uFillTx/>
                <a:latin typeface="Calibri" panose="020F0502020204030204"/>
                <a:ea typeface="+mn-ea"/>
                <a:cs typeface="+mn-cs"/>
              </a:endParaRPr>
            </a:p>
          </p:txBody>
        </p:sp>
        <p:sp>
          <p:nvSpPr>
            <p:cNvPr id="12" name="Rectangle 11"/>
            <p:cNvSpPr/>
            <p:nvPr/>
          </p:nvSpPr>
          <p:spPr>
            <a:xfrm>
              <a:off x="1226372" y="3395082"/>
              <a:ext cx="5775539" cy="1702884"/>
            </a:xfrm>
            <a:prstGeom prst="rect">
              <a:avLst/>
            </a:prstGeom>
          </p:spPr>
          <p:txBody>
            <a:bodyPr wrap="square">
              <a:spAutoFit/>
            </a:bodyPr>
            <a:lstStyle/>
            <a:p>
              <a:pPr marL="457200" marR="0" lvl="1" indent="0" algn="l" defTabSz="914400" rtl="0" eaLnBrk="1" fontAlgn="auto" latinLnBrk="0" hangingPunct="1">
                <a:lnSpc>
                  <a:spcPct val="150000"/>
                </a:lnSpc>
                <a:spcBef>
                  <a:spcPts val="0"/>
                </a:spcBef>
                <a:spcAft>
                  <a:spcPts val="1400"/>
                </a:spcAft>
                <a:buClrTx/>
                <a:buSzTx/>
                <a:buFontTx/>
                <a:buNone/>
                <a:tabLst/>
                <a:defRPr/>
              </a:pPr>
              <a:r>
                <a:rPr kumimoji="0" lang="en-US" altLang="en-US" sz="2200" b="0" i="0" u="sng" strike="noStrike" kern="1200" cap="none" spc="0" normalizeH="0" baseline="0" noProof="0" dirty="0">
                  <a:ln>
                    <a:noFill/>
                  </a:ln>
                  <a:solidFill>
                    <a:srgbClr val="000000"/>
                  </a:solidFill>
                  <a:effectLst/>
                  <a:uLnTx/>
                  <a:uFillTx/>
                  <a:latin typeface="Calibri" panose="020F0502020204030204"/>
                  <a:ea typeface="+mn-ea"/>
                  <a:cs typeface="+mn-cs"/>
                </a:rPr>
                <a:t>S</a:t>
              </a:r>
              <a:r>
                <a:rPr kumimoji="0" lang="en-US" altLang="en-US" sz="2200" b="0" i="0" u="none" strike="noStrike" kern="1200" cap="none" spc="0" normalizeH="0" baseline="0" noProof="0" dirty="0">
                  <a:ln>
                    <a:noFill/>
                  </a:ln>
                  <a:solidFill>
                    <a:srgbClr val="000000"/>
                  </a:solidFill>
                  <a:effectLst/>
                  <a:uLnTx/>
                  <a:uFillTx/>
                  <a:latin typeface="Calibri" panose="020F0502020204030204"/>
                  <a:ea typeface="+mn-ea"/>
                  <a:cs typeface="+mn-cs"/>
                </a:rPr>
                <a:t>igns of suicidal thinking should be recognized.</a:t>
              </a:r>
            </a:p>
            <a:p>
              <a:pPr marL="457200" marR="0" lvl="1" indent="0" algn="l" defTabSz="914400" rtl="0" eaLnBrk="1" fontAlgn="auto" latinLnBrk="0" hangingPunct="1">
                <a:lnSpc>
                  <a:spcPct val="150000"/>
                </a:lnSpc>
                <a:spcBef>
                  <a:spcPts val="0"/>
                </a:spcBef>
                <a:spcAft>
                  <a:spcPts val="1400"/>
                </a:spcAft>
                <a:buClrTx/>
                <a:buSzTx/>
                <a:buFontTx/>
                <a:buNone/>
                <a:tabLst/>
                <a:defRPr/>
              </a:pPr>
              <a:r>
                <a:rPr kumimoji="0" lang="en-US" altLang="en-US" sz="2200" b="0" i="0" u="sng" strike="noStrike" kern="1200" cap="none" spc="0" normalizeH="0" baseline="0" noProof="0" dirty="0">
                  <a:ln>
                    <a:noFill/>
                  </a:ln>
                  <a:solidFill>
                    <a:srgbClr val="000000"/>
                  </a:solidFill>
                  <a:effectLst/>
                  <a:uLnTx/>
                  <a:uFillTx/>
                  <a:latin typeface="Calibri" panose="020F0502020204030204"/>
                  <a:ea typeface="+mn-ea"/>
                  <a:cs typeface="+mn-cs"/>
                </a:rPr>
                <a:t>A</a:t>
              </a:r>
              <a:r>
                <a:rPr kumimoji="0" lang="en-US" altLang="en-US" sz="2200" b="0" i="0" u="none" strike="noStrike" kern="1200" cap="none" spc="0" normalizeH="0" baseline="0" noProof="0" dirty="0">
                  <a:ln>
                    <a:noFill/>
                  </a:ln>
                  <a:solidFill>
                    <a:srgbClr val="000000"/>
                  </a:solidFill>
                  <a:effectLst/>
                  <a:uLnTx/>
                  <a:uFillTx/>
                  <a:latin typeface="Calibri" panose="020F0502020204030204"/>
                  <a:ea typeface="+mn-ea"/>
                  <a:cs typeface="+mn-cs"/>
                </a:rPr>
                <a:t>sk the most important question of all.</a:t>
              </a:r>
            </a:p>
            <a:p>
              <a:pPr marL="457200" marR="0" lvl="1" indent="0" algn="l" defTabSz="914400" rtl="0" eaLnBrk="1" fontAlgn="auto" latinLnBrk="0" hangingPunct="1">
                <a:lnSpc>
                  <a:spcPct val="150000"/>
                </a:lnSpc>
                <a:spcBef>
                  <a:spcPts val="0"/>
                </a:spcBef>
                <a:spcAft>
                  <a:spcPts val="1400"/>
                </a:spcAft>
                <a:buClrTx/>
                <a:buSzTx/>
                <a:buFontTx/>
                <a:buNone/>
                <a:tabLst/>
                <a:defRPr/>
              </a:pPr>
              <a:r>
                <a:rPr kumimoji="0" lang="en-US" altLang="en-US" sz="2200" b="0" i="0" u="sng" strike="noStrike" kern="1200" cap="none" spc="0" normalizeH="0" baseline="0" noProof="0" dirty="0">
                  <a:ln>
                    <a:noFill/>
                  </a:ln>
                  <a:solidFill>
                    <a:srgbClr val="000000"/>
                  </a:solidFill>
                  <a:effectLst/>
                  <a:uLnTx/>
                  <a:uFillTx/>
                  <a:latin typeface="Calibri" panose="020F0502020204030204"/>
                  <a:ea typeface="+mn-ea"/>
                  <a:cs typeface="+mn-cs"/>
                </a:rPr>
                <a:t>V</a:t>
              </a:r>
              <a:r>
                <a:rPr kumimoji="0" lang="en-US" altLang="en-US" sz="2200" b="0" i="0" u="none" strike="noStrike" kern="1200" cap="none" spc="0" normalizeH="0" baseline="0" noProof="0" dirty="0">
                  <a:ln>
                    <a:noFill/>
                  </a:ln>
                  <a:solidFill>
                    <a:srgbClr val="000000"/>
                  </a:solidFill>
                  <a:effectLst/>
                  <a:uLnTx/>
                  <a:uFillTx/>
                  <a:latin typeface="Calibri" panose="020F0502020204030204"/>
                  <a:ea typeface="+mn-ea"/>
                  <a:cs typeface="+mn-cs"/>
                </a:rPr>
                <a:t>alidate the Veteran’s experience.</a:t>
              </a:r>
            </a:p>
            <a:p>
              <a:pPr marL="457200" marR="0" lvl="1" indent="0" algn="l" defTabSz="914400" rtl="0" eaLnBrk="1" fontAlgn="auto" latinLnBrk="0" hangingPunct="1">
                <a:lnSpc>
                  <a:spcPct val="150000"/>
                </a:lnSpc>
                <a:spcBef>
                  <a:spcPts val="0"/>
                </a:spcBef>
                <a:spcAft>
                  <a:spcPts val="1400"/>
                </a:spcAft>
                <a:buClrTx/>
                <a:buSzTx/>
                <a:buFontTx/>
                <a:buNone/>
                <a:tabLst/>
                <a:defRPr/>
              </a:pPr>
              <a:r>
                <a:rPr kumimoji="0" lang="en-US" altLang="en-US" sz="2200" b="0" i="0" u="sng" strike="noStrike" kern="1200" cap="none" spc="0" normalizeH="0" baseline="0" noProof="0" dirty="0">
                  <a:ln>
                    <a:noFill/>
                  </a:ln>
                  <a:solidFill>
                    <a:srgbClr val="000000"/>
                  </a:solidFill>
                  <a:effectLst/>
                  <a:uLnTx/>
                  <a:uFillTx/>
                  <a:latin typeface="Calibri" panose="020F0502020204030204"/>
                  <a:ea typeface="+mn-ea"/>
                  <a:cs typeface="+mn-cs"/>
                </a:rPr>
                <a:t>E</a:t>
              </a:r>
              <a:r>
                <a:rPr kumimoji="0" lang="en-US" altLang="en-US" sz="2200" b="0" i="0" u="none" strike="noStrike" kern="1200" cap="none" spc="0" normalizeH="0" baseline="0" noProof="0" dirty="0">
                  <a:ln>
                    <a:noFill/>
                  </a:ln>
                  <a:solidFill>
                    <a:srgbClr val="000000"/>
                  </a:solidFill>
                  <a:effectLst/>
                  <a:uLnTx/>
                  <a:uFillTx/>
                  <a:latin typeface="Calibri" panose="020F0502020204030204"/>
                  <a:ea typeface="+mn-ea"/>
                  <a:cs typeface="+mn-cs"/>
                </a:rPr>
                <a:t>ncourage treatment and </a:t>
              </a:r>
              <a:r>
                <a:rPr kumimoji="0" lang="en-US" altLang="en-US" sz="2200" b="0" i="0" u="sng" strike="noStrike" kern="1200" cap="none" spc="0" normalizeH="0" baseline="0" noProof="0" dirty="0">
                  <a:ln>
                    <a:noFill/>
                  </a:ln>
                  <a:solidFill>
                    <a:srgbClr val="000000"/>
                  </a:solidFill>
                  <a:effectLst/>
                  <a:uLnTx/>
                  <a:uFillTx/>
                  <a:latin typeface="Calibri" panose="020F0502020204030204"/>
                  <a:ea typeface="+mn-ea"/>
                  <a:cs typeface="+mn-cs"/>
                </a:rPr>
                <a:t>E</a:t>
              </a:r>
              <a:r>
                <a:rPr kumimoji="0" lang="en-US" altLang="en-US" sz="2200" b="0" i="0" u="none" strike="noStrike" kern="1200" cap="none" spc="0" normalizeH="0" baseline="0" noProof="0" dirty="0">
                  <a:ln>
                    <a:noFill/>
                  </a:ln>
                  <a:solidFill>
                    <a:srgbClr val="000000"/>
                  </a:solidFill>
                  <a:effectLst/>
                  <a:uLnTx/>
                  <a:uFillTx/>
                  <a:latin typeface="Calibri" panose="020F0502020204030204"/>
                  <a:ea typeface="+mn-ea"/>
                  <a:cs typeface="+mn-cs"/>
                </a:rPr>
                <a:t>xpedite getting help.</a:t>
              </a:r>
            </a:p>
          </p:txBody>
        </p:sp>
        <p:cxnSp>
          <p:nvCxnSpPr>
            <p:cNvPr id="13" name="Straight Connector 12"/>
            <p:cNvCxnSpPr/>
            <p:nvPr/>
          </p:nvCxnSpPr>
          <p:spPr>
            <a:xfrm>
              <a:off x="1441525" y="3385968"/>
              <a:ext cx="0" cy="237744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9" name="Title 8"/>
          <p:cNvSpPr>
            <a:spLocks noGrp="1"/>
          </p:cNvSpPr>
          <p:nvPr>
            <p:ph type="title"/>
          </p:nvPr>
        </p:nvSpPr>
        <p:spPr/>
        <p:txBody>
          <a:bodyPr/>
          <a:lstStyle/>
          <a:p>
            <a:r>
              <a:rPr lang="en-US" dirty="0"/>
              <a:t>Remember</a:t>
            </a:r>
          </a:p>
        </p:txBody>
      </p:sp>
    </p:spTree>
    <p:extLst>
      <p:ext uri="{BB962C8B-B14F-4D97-AF65-F5344CB8AC3E}">
        <p14:creationId xmlns:p14="http://schemas.microsoft.com/office/powerpoint/2010/main" val="3575592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6B9D46-A1BD-EC23-E1EF-2B34CB1AAADC}"/>
              </a:ext>
            </a:extLst>
          </p:cNvPr>
          <p:cNvSpPr>
            <a:spLocks noGrp="1"/>
          </p:cNvSpPr>
          <p:nvPr>
            <p:ph type="title"/>
          </p:nvPr>
        </p:nvSpPr>
        <p:spPr>
          <a:xfrm>
            <a:off x="838200" y="365125"/>
            <a:ext cx="10515600" cy="1325563"/>
          </a:xfrm>
        </p:spPr>
        <p:txBody>
          <a:bodyPr>
            <a:normAutofit/>
          </a:bodyPr>
          <a:lstStyle/>
          <a:p>
            <a:r>
              <a:rPr lang="en-US" sz="5400"/>
              <a:t>Call to Action: 7 Themes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9C70BC41-B860-CE82-4CA9-A79AB4FC23A5}"/>
              </a:ext>
            </a:extLst>
          </p:cNvPr>
          <p:cNvSpPr>
            <a:spLocks noGrp="1"/>
          </p:cNvSpPr>
          <p:nvPr>
            <p:ph idx="1"/>
          </p:nvPr>
        </p:nvSpPr>
        <p:spPr>
          <a:xfrm>
            <a:off x="838200" y="1929384"/>
            <a:ext cx="10515600" cy="4251960"/>
          </a:xfrm>
        </p:spPr>
        <p:txBody>
          <a:bodyPr>
            <a:normAutofit/>
          </a:bodyPr>
          <a:lstStyle/>
          <a:p>
            <a:r>
              <a:rPr lang="en-US" sz="2200"/>
              <a:t>Promote firearm secure storage for Veteran suicide prevention </a:t>
            </a:r>
          </a:p>
          <a:p>
            <a:r>
              <a:rPr lang="en-US" sz="2200"/>
              <a:t>Implement and sustain community collaborations focused upon community-specific Veteran suicide prevention plans</a:t>
            </a:r>
          </a:p>
          <a:p>
            <a:r>
              <a:rPr lang="en-US" sz="2200"/>
              <a:t>Continue expansion of readily accessible crisis intervention services </a:t>
            </a:r>
          </a:p>
          <a:p>
            <a:r>
              <a:rPr lang="en-US" sz="2200"/>
              <a:t>Improve tailoring of prevention and intervention services to the needs, issues, and resources unique to Veteran subpopulations</a:t>
            </a:r>
          </a:p>
          <a:p>
            <a:r>
              <a:rPr lang="en-US" sz="2200"/>
              <a:t>Advance suicide prevention meaningfully into non-clinical support and intervention services, including financial, occupational, legal, and social domans</a:t>
            </a:r>
          </a:p>
          <a:p>
            <a:r>
              <a:rPr lang="en-US" sz="2200"/>
              <a:t>Increase access to and utilization of mental health across a full continuum of care.</a:t>
            </a:r>
          </a:p>
          <a:p>
            <a:r>
              <a:rPr lang="en-US" sz="2200"/>
              <a:t>Integrate suicide prevention within medical settings to reach all Veterans.</a:t>
            </a:r>
          </a:p>
          <a:p>
            <a:pPr marL="0" indent="0">
              <a:buNone/>
            </a:pPr>
            <a:endParaRPr lang="en-US" sz="2200"/>
          </a:p>
        </p:txBody>
      </p:sp>
      <p:sp>
        <p:nvSpPr>
          <p:cNvPr id="4" name="Slide Number Placeholder 3">
            <a:extLst>
              <a:ext uri="{FF2B5EF4-FFF2-40B4-BE49-F238E27FC236}">
                <a16:creationId xmlns:a16="http://schemas.microsoft.com/office/drawing/2014/main" id="{D2547E21-45D2-D5D0-8D5C-045093FE00A3}"/>
              </a:ext>
            </a:extLst>
          </p:cNvPr>
          <p:cNvSpPr>
            <a:spLocks noGrp="1"/>
          </p:cNvSpPr>
          <p:nvPr>
            <p:ph type="sldNum" sz="quarter" idx="12"/>
          </p:nvPr>
        </p:nvSpPr>
        <p:spPr>
          <a:xfrm>
            <a:off x="8610600" y="6356350"/>
            <a:ext cx="2743200" cy="365125"/>
          </a:xfrm>
        </p:spPr>
        <p:txBody>
          <a:bodyPr>
            <a:normAutofit/>
          </a:bodyPr>
          <a:lstStyle/>
          <a:p>
            <a:pPr>
              <a:spcAft>
                <a:spcPts val="600"/>
              </a:spcAft>
            </a:pPr>
            <a:fld id="{ACD12D91-5F71-FE4F-A594-B9667DC21877}" type="slidenum">
              <a:rPr lang="en-US" smtClean="0"/>
              <a:pPr>
                <a:spcAft>
                  <a:spcPts val="600"/>
                </a:spcAft>
              </a:pPr>
              <a:t>48</a:t>
            </a:fld>
            <a:endParaRPr lang="en-US"/>
          </a:p>
        </p:txBody>
      </p:sp>
    </p:spTree>
    <p:extLst>
      <p:ext uri="{BB962C8B-B14F-4D97-AF65-F5344CB8AC3E}">
        <p14:creationId xmlns:p14="http://schemas.microsoft.com/office/powerpoint/2010/main" val="1476663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779907" y="744656"/>
            <a:ext cx="10515600" cy="1051256"/>
          </a:xfrm>
        </p:spPr>
        <p:txBody>
          <a:bodyPr/>
          <a:lstStyle/>
          <a:p>
            <a:r>
              <a:rPr lang="en-US" u="sng" dirty="0"/>
              <a:t>S</a:t>
            </a:r>
            <a:r>
              <a:rPr lang="en-US" dirty="0"/>
              <a:t>igns of Suicidal Thinking</a:t>
            </a:r>
          </a:p>
        </p:txBody>
      </p:sp>
      <p:sp>
        <p:nvSpPr>
          <p:cNvPr id="3" name="Content Placeholder 2">
            <a:extLst>
              <a:ext uri="{FF2B5EF4-FFF2-40B4-BE49-F238E27FC236}">
                <a16:creationId xmlns:a16="http://schemas.microsoft.com/office/drawing/2014/main" id="{F6066332-55F0-9E49-8118-E83ADD77F2D3}"/>
              </a:ext>
            </a:extLst>
          </p:cNvPr>
          <p:cNvSpPr>
            <a:spLocks noGrp="1"/>
          </p:cNvSpPr>
          <p:nvPr>
            <p:ph idx="1"/>
          </p:nvPr>
        </p:nvSpPr>
        <p:spPr>
          <a:xfrm>
            <a:off x="966534" y="3024106"/>
            <a:ext cx="10515600" cy="3930682"/>
          </a:xfrm>
        </p:spPr>
        <p:txBody>
          <a:bodyPr/>
          <a:lstStyle/>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628603" y="688079"/>
            <a:ext cx="1151304" cy="1151304"/>
          </a:xfrm>
          <a:prstGeom prst="rect">
            <a:avLst/>
          </a:prstGeom>
        </p:spPr>
      </p:pic>
      <p:grpSp>
        <p:nvGrpSpPr>
          <p:cNvPr id="7" name="Group 6">
            <a:extLst>
              <a:ext uri="{FF2B5EF4-FFF2-40B4-BE49-F238E27FC236}">
                <a16:creationId xmlns:a16="http://schemas.microsoft.com/office/drawing/2014/main" id="{9A7CFFE2-710C-47E0-8C8B-708C1B0683AE}"/>
              </a:ext>
            </a:extLst>
          </p:cNvPr>
          <p:cNvGrpSpPr/>
          <p:nvPr/>
        </p:nvGrpSpPr>
        <p:grpSpPr>
          <a:xfrm>
            <a:off x="948492" y="2370113"/>
            <a:ext cx="10295016" cy="1742933"/>
            <a:chOff x="556099" y="1648520"/>
            <a:chExt cx="8017744" cy="580913"/>
          </a:xfrm>
          <a:solidFill>
            <a:srgbClr val="003F72"/>
          </a:solidFill>
        </p:grpSpPr>
        <p:sp>
          <p:nvSpPr>
            <p:cNvPr id="8" name="Snip Single Corner Rectangle 11">
              <a:extLst>
                <a:ext uri="{FF2B5EF4-FFF2-40B4-BE49-F238E27FC236}">
                  <a16:creationId xmlns:a16="http://schemas.microsoft.com/office/drawing/2014/main" id="{508F1D02-3CB4-41EB-B4FE-1005E46FC535}"/>
                </a:ext>
              </a:extLst>
            </p:cNvPr>
            <p:cNvSpPr/>
            <p:nvPr/>
          </p:nvSpPr>
          <p:spPr>
            <a:xfrm>
              <a:off x="556099" y="1648520"/>
              <a:ext cx="8003692" cy="580913"/>
            </a:xfrm>
            <a:prstGeom prst="snip1Rect">
              <a:avLst>
                <a:gd name="adj" fmla="val 0"/>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BCFD1E-3966-459C-A71B-5299508748BC}"/>
                </a:ext>
              </a:extLst>
            </p:cNvPr>
            <p:cNvSpPr/>
            <p:nvPr/>
          </p:nvSpPr>
          <p:spPr>
            <a:xfrm>
              <a:off x="570151" y="1831859"/>
              <a:ext cx="8003692" cy="194903"/>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ea typeface="Arial" charset="0"/>
                  <a:cs typeface="Calibri" panose="020F0502020204030204" pitchFamily="34" charset="0"/>
                </a:rPr>
                <a:t>What signs did you identify?</a:t>
              </a:r>
            </a:p>
          </p:txBody>
        </p:sp>
      </p:grpSp>
    </p:spTree>
    <p:extLst>
      <p:ext uri="{BB962C8B-B14F-4D97-AF65-F5344CB8AC3E}">
        <p14:creationId xmlns:p14="http://schemas.microsoft.com/office/powerpoint/2010/main" val="2926194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DF9FD-3BA7-455F-A29C-E109204D973A}"/>
              </a:ext>
            </a:extLst>
          </p:cNvPr>
          <p:cNvSpPr>
            <a:spLocks noGrp="1"/>
          </p:cNvSpPr>
          <p:nvPr>
            <p:ph type="title"/>
          </p:nvPr>
        </p:nvSpPr>
        <p:spPr/>
        <p:txBody>
          <a:bodyPr/>
          <a:lstStyle/>
          <a:p>
            <a:r>
              <a:rPr lang="en-US" dirty="0"/>
              <a:t>Take a moment to consider:</a:t>
            </a:r>
          </a:p>
        </p:txBody>
      </p:sp>
      <p:sp>
        <p:nvSpPr>
          <p:cNvPr id="3" name="Content Placeholder 2">
            <a:extLst>
              <a:ext uri="{FF2B5EF4-FFF2-40B4-BE49-F238E27FC236}">
                <a16:creationId xmlns:a16="http://schemas.microsoft.com/office/drawing/2014/main" id="{834E919F-C1FE-4BAB-938C-AE98CD930762}"/>
              </a:ext>
            </a:extLst>
          </p:cNvPr>
          <p:cNvSpPr>
            <a:spLocks noGrp="1"/>
          </p:cNvSpPr>
          <p:nvPr>
            <p:ph idx="1"/>
          </p:nvPr>
        </p:nvSpPr>
        <p:spPr>
          <a:xfrm>
            <a:off x="992459" y="2230243"/>
            <a:ext cx="3501482" cy="3539821"/>
          </a:xfrm>
        </p:spPr>
        <p:txBody>
          <a:bodyPr>
            <a:normAutofit/>
          </a:bodyPr>
          <a:lstStyle/>
          <a:p>
            <a:pPr marL="0" lvl="0" indent="0">
              <a:buNone/>
            </a:pPr>
            <a:r>
              <a:rPr lang="en-US" sz="2800" dirty="0"/>
              <a:t>What are your biggest questions around suicide and talking to people in crisis?</a:t>
            </a:r>
          </a:p>
        </p:txBody>
      </p:sp>
      <p:sp>
        <p:nvSpPr>
          <p:cNvPr id="4" name="Slide Number Placeholder 3">
            <a:extLst>
              <a:ext uri="{FF2B5EF4-FFF2-40B4-BE49-F238E27FC236}">
                <a16:creationId xmlns:a16="http://schemas.microsoft.com/office/drawing/2014/main" id="{BE0AAB75-80CF-4896-9EE9-1542FA9AE19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Graphic 5" descr="Badge Question Mark with solid fill">
            <a:extLst>
              <a:ext uri="{FF2B5EF4-FFF2-40B4-BE49-F238E27FC236}">
                <a16:creationId xmlns:a16="http://schemas.microsoft.com/office/drawing/2014/main" id="{FB3DAA16-C613-402C-AB9B-926BECB4A0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8169" y="759733"/>
            <a:ext cx="5010331" cy="5010331"/>
          </a:xfrm>
          <a:prstGeom prst="rect">
            <a:avLst/>
          </a:prstGeom>
        </p:spPr>
      </p:pic>
    </p:spTree>
    <p:extLst>
      <p:ext uri="{BB962C8B-B14F-4D97-AF65-F5344CB8AC3E}">
        <p14:creationId xmlns:p14="http://schemas.microsoft.com/office/powerpoint/2010/main" val="1233321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06458" y="682471"/>
            <a:ext cx="10515600" cy="1051256"/>
          </a:xfrm>
        </p:spPr>
        <p:txBody>
          <a:bodyPr/>
          <a:lstStyle/>
          <a:p>
            <a:r>
              <a:rPr lang="en-US" u="sng" dirty="0"/>
              <a:t>A</a:t>
            </a:r>
            <a:r>
              <a:rPr lang="en-US" dirty="0"/>
              <a:t>sking the Question</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755154" y="548246"/>
            <a:ext cx="1151304" cy="1151304"/>
          </a:xfrm>
          <a:prstGeom prst="rect">
            <a:avLst/>
          </a:prstGeom>
        </p:spPr>
      </p:pic>
      <p:grpSp>
        <p:nvGrpSpPr>
          <p:cNvPr id="8" name="Group 7">
            <a:extLst>
              <a:ext uri="{FF2B5EF4-FFF2-40B4-BE49-F238E27FC236}">
                <a16:creationId xmlns:a16="http://schemas.microsoft.com/office/drawing/2014/main" id="{8BED66CB-612E-4037-8F62-3FAA25AA5492}"/>
              </a:ext>
            </a:extLst>
          </p:cNvPr>
          <p:cNvGrpSpPr/>
          <p:nvPr/>
        </p:nvGrpSpPr>
        <p:grpSpPr>
          <a:xfrm>
            <a:off x="1741728" y="2693181"/>
            <a:ext cx="8708544" cy="1668410"/>
            <a:chOff x="-89477" y="2111559"/>
            <a:chExt cx="8708544" cy="948433"/>
          </a:xfrm>
          <a:solidFill>
            <a:srgbClr val="003F72"/>
          </a:solidFill>
        </p:grpSpPr>
        <p:sp>
          <p:nvSpPr>
            <p:cNvPr id="9" name="Snip Single Corner Rectangle 3">
              <a:extLst>
                <a:ext uri="{FF2B5EF4-FFF2-40B4-BE49-F238E27FC236}">
                  <a16:creationId xmlns:a16="http://schemas.microsoft.com/office/drawing/2014/main" id="{34034C81-C393-42AA-AF94-EF4D25994640}"/>
                </a:ext>
              </a:extLst>
            </p:cNvPr>
            <p:cNvSpPr/>
            <p:nvPr/>
          </p:nvSpPr>
          <p:spPr>
            <a:xfrm>
              <a:off x="-89477" y="2111559"/>
              <a:ext cx="8708544" cy="948433"/>
            </a:xfrm>
            <a:prstGeom prst="snip1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A3EE584-D6F0-4658-B23A-D7BF475482DC}"/>
                </a:ext>
              </a:extLst>
            </p:cNvPr>
            <p:cNvSpPr/>
            <p:nvPr/>
          </p:nvSpPr>
          <p:spPr>
            <a:xfrm>
              <a:off x="-89477" y="2363994"/>
              <a:ext cx="8708544" cy="336100"/>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en-US" sz="3200" b="0" i="0" u="none" strike="noStrike" kern="1200" cap="none" spc="0" normalizeH="0" baseline="0" noProof="0" dirty="0">
                  <a:ln>
                    <a:noFill/>
                  </a:ln>
                  <a:solidFill>
                    <a:prstClr val="white"/>
                  </a:solidFill>
                  <a:effectLst/>
                  <a:uLnTx/>
                  <a:uFillTx/>
                  <a:latin typeface="Calibri" panose="020F0502020204030204" pitchFamily="34" charset="0"/>
                  <a:ea typeface="Arial" charset="0"/>
                  <a:cs typeface="Calibri" panose="020F0502020204030204" pitchFamily="34" charset="0"/>
                </a:rPr>
                <a:t>What did you notice about your “ask”?</a:t>
              </a:r>
            </a:p>
          </p:txBody>
        </p:sp>
      </p:grpSp>
    </p:spTree>
    <p:extLst>
      <p:ext uri="{BB962C8B-B14F-4D97-AF65-F5344CB8AC3E}">
        <p14:creationId xmlns:p14="http://schemas.microsoft.com/office/powerpoint/2010/main" val="1407908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lstStyle/>
          <a:p>
            <a:r>
              <a:rPr lang="en-US" u="sng" dirty="0"/>
              <a:t>V</a:t>
            </a:r>
            <a:r>
              <a:rPr lang="en-US" dirty="0"/>
              <a:t>alidate the Veteran’s Experience</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838200" y="618163"/>
            <a:ext cx="1151304" cy="1151304"/>
          </a:xfrm>
          <a:prstGeom prst="rect">
            <a:avLst/>
          </a:prstGeom>
        </p:spPr>
      </p:pic>
      <p:grpSp>
        <p:nvGrpSpPr>
          <p:cNvPr id="7" name="Group 6">
            <a:extLst>
              <a:ext uri="{FF2B5EF4-FFF2-40B4-BE49-F238E27FC236}">
                <a16:creationId xmlns:a16="http://schemas.microsoft.com/office/drawing/2014/main" id="{5A22ED4F-6A98-470B-AF5D-EC9B08EF7741}"/>
              </a:ext>
            </a:extLst>
          </p:cNvPr>
          <p:cNvGrpSpPr/>
          <p:nvPr/>
        </p:nvGrpSpPr>
        <p:grpSpPr>
          <a:xfrm>
            <a:off x="1741728" y="2594795"/>
            <a:ext cx="8708544" cy="1668410"/>
            <a:chOff x="185689" y="2063506"/>
            <a:chExt cx="8708544" cy="948433"/>
          </a:xfrm>
          <a:solidFill>
            <a:srgbClr val="00467F"/>
          </a:solidFill>
        </p:grpSpPr>
        <p:sp>
          <p:nvSpPr>
            <p:cNvPr id="8" name="Snip Single Corner Rectangle 3">
              <a:extLst>
                <a:ext uri="{FF2B5EF4-FFF2-40B4-BE49-F238E27FC236}">
                  <a16:creationId xmlns:a16="http://schemas.microsoft.com/office/drawing/2014/main" id="{DC0CFFD7-0279-415A-A323-4836C1511486}"/>
                </a:ext>
              </a:extLst>
            </p:cNvPr>
            <p:cNvSpPr/>
            <p:nvPr/>
          </p:nvSpPr>
          <p:spPr>
            <a:xfrm>
              <a:off x="185689" y="2063506"/>
              <a:ext cx="8708544" cy="948433"/>
            </a:xfrm>
            <a:prstGeom prst="snip1Rect">
              <a:avLst>
                <a:gd name="adj" fmla="val 0"/>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2549FCB-E66D-4F72-824B-D578674DEB98}"/>
                </a:ext>
              </a:extLst>
            </p:cNvPr>
            <p:cNvSpPr/>
            <p:nvPr/>
          </p:nvSpPr>
          <p:spPr>
            <a:xfrm>
              <a:off x="457201" y="2231542"/>
              <a:ext cx="8161866" cy="612361"/>
            </a:xfrm>
            <a:prstGeom prst="rect">
              <a:avLst/>
            </a:prstGeom>
            <a:solidFill>
              <a:srgbClr val="003F7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en-US" sz="3200" b="0" i="0" u="none" strike="noStrike" kern="1200" cap="none" spc="0" normalizeH="0" baseline="0" noProof="0" dirty="0">
                  <a:ln>
                    <a:noFill/>
                  </a:ln>
                  <a:solidFill>
                    <a:prstClr val="white"/>
                  </a:solidFill>
                  <a:effectLst/>
                  <a:uLnTx/>
                  <a:uFillTx/>
                  <a:latin typeface="Calibri" panose="020F0502020204030204" pitchFamily="34" charset="0"/>
                  <a:ea typeface="Arial" charset="0"/>
                  <a:cs typeface="Calibri" panose="020F0502020204030204" pitchFamily="34" charset="0"/>
                </a:rPr>
                <a:t>What did your partner do or say that was validating?</a:t>
              </a:r>
            </a:p>
          </p:txBody>
        </p:sp>
      </p:grpSp>
    </p:spTree>
    <p:extLst>
      <p:ext uri="{BB962C8B-B14F-4D97-AF65-F5344CB8AC3E}">
        <p14:creationId xmlns:p14="http://schemas.microsoft.com/office/powerpoint/2010/main" val="4062903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normAutofit/>
          </a:bodyPr>
          <a:lstStyle/>
          <a:p>
            <a:r>
              <a:rPr lang="en-US" u="sng" dirty="0"/>
              <a:t>E</a:t>
            </a:r>
            <a:r>
              <a:rPr lang="en-US" dirty="0"/>
              <a:t>ncourage Treatment and </a:t>
            </a:r>
            <a:r>
              <a:rPr lang="en-US" u="sng" dirty="0"/>
              <a:t>E</a:t>
            </a:r>
            <a:r>
              <a:rPr lang="en-US" dirty="0"/>
              <a:t>xpedite Getting Help</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838200" y="618163"/>
            <a:ext cx="1151304" cy="1151304"/>
          </a:xfrm>
          <a:prstGeom prst="rect">
            <a:avLst/>
          </a:prstGeom>
        </p:spPr>
      </p:pic>
      <p:grpSp>
        <p:nvGrpSpPr>
          <p:cNvPr id="7" name="Group 6">
            <a:extLst>
              <a:ext uri="{FF2B5EF4-FFF2-40B4-BE49-F238E27FC236}">
                <a16:creationId xmlns:a16="http://schemas.microsoft.com/office/drawing/2014/main" id="{3AB3C6CB-A90C-42A1-8BEB-509B4AD1DAB4}"/>
              </a:ext>
            </a:extLst>
          </p:cNvPr>
          <p:cNvGrpSpPr/>
          <p:nvPr/>
        </p:nvGrpSpPr>
        <p:grpSpPr>
          <a:xfrm>
            <a:off x="1364343" y="2594795"/>
            <a:ext cx="8950173" cy="2252976"/>
            <a:chOff x="185689" y="2063506"/>
            <a:chExt cx="8708544" cy="948433"/>
          </a:xfrm>
          <a:solidFill>
            <a:srgbClr val="00467F"/>
          </a:solidFill>
        </p:grpSpPr>
        <p:sp>
          <p:nvSpPr>
            <p:cNvPr id="8" name="Snip Single Corner Rectangle 3">
              <a:extLst>
                <a:ext uri="{FF2B5EF4-FFF2-40B4-BE49-F238E27FC236}">
                  <a16:creationId xmlns:a16="http://schemas.microsoft.com/office/drawing/2014/main" id="{1DC10A0D-0A51-4211-936E-1FBCAB305C76}"/>
                </a:ext>
              </a:extLst>
            </p:cNvPr>
            <p:cNvSpPr/>
            <p:nvPr/>
          </p:nvSpPr>
          <p:spPr>
            <a:xfrm>
              <a:off x="185689" y="2063506"/>
              <a:ext cx="8708544" cy="948433"/>
            </a:xfrm>
            <a:prstGeom prst="snip1Rect">
              <a:avLst>
                <a:gd name="adj" fmla="val 0"/>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C2BD3FD-5380-43D7-AEB2-8FF45607A904}"/>
                </a:ext>
              </a:extLst>
            </p:cNvPr>
            <p:cNvSpPr/>
            <p:nvPr/>
          </p:nvSpPr>
          <p:spPr>
            <a:xfrm>
              <a:off x="457201" y="2207333"/>
              <a:ext cx="8161866" cy="660778"/>
            </a:xfrm>
            <a:prstGeom prst="rect">
              <a:avLst/>
            </a:prstGeom>
            <a:solidFill>
              <a:srgbClr val="003F7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en-US" sz="3200" b="0" i="0" u="none" strike="noStrike" kern="1200" cap="none" spc="0" normalizeH="0" baseline="0" noProof="0" dirty="0">
                  <a:ln>
                    <a:noFill/>
                  </a:ln>
                  <a:solidFill>
                    <a:prstClr val="white"/>
                  </a:solidFill>
                  <a:effectLst/>
                  <a:uLnTx/>
                  <a:uFillTx/>
                  <a:latin typeface="Calibri" panose="020F0502020204030204" pitchFamily="34" charset="0"/>
                  <a:ea typeface="Arial" charset="0"/>
                  <a:cs typeface="Calibri" panose="020F0502020204030204" pitchFamily="34" charset="0"/>
                </a:rPr>
                <a:t>What did you do to expedite getting help?</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en-US" sz="3200" b="0" i="0" u="none" strike="noStrike" kern="1200" cap="none" spc="0" normalizeH="0" baseline="0" noProof="0" dirty="0">
                  <a:ln>
                    <a:noFill/>
                  </a:ln>
                  <a:solidFill>
                    <a:prstClr val="white"/>
                  </a:solidFill>
                  <a:effectLst/>
                  <a:uLnTx/>
                  <a:uFillTx/>
                  <a:latin typeface="Calibri" panose="020F0502020204030204" pitchFamily="34" charset="0"/>
                  <a:ea typeface="Arial" charset="0"/>
                  <a:cs typeface="Calibri" panose="020F0502020204030204" pitchFamily="34" charset="0"/>
                </a:rPr>
                <a:t>How comfortable would you be                    recommending resources?</a:t>
              </a:r>
            </a:p>
          </p:txBody>
        </p:sp>
      </p:grpSp>
    </p:spTree>
    <p:extLst>
      <p:ext uri="{BB962C8B-B14F-4D97-AF65-F5344CB8AC3E}">
        <p14:creationId xmlns:p14="http://schemas.microsoft.com/office/powerpoint/2010/main" val="1614169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1F6D1-EDE1-49CB-8566-64330DDDDC7C}"/>
              </a:ext>
            </a:extLst>
          </p:cNvPr>
          <p:cNvSpPr>
            <a:spLocks noGrp="1"/>
          </p:cNvSpPr>
          <p:nvPr>
            <p:ph type="title"/>
          </p:nvPr>
        </p:nvSpPr>
        <p:spPr/>
        <p:txBody>
          <a:bodyPr>
            <a:normAutofit/>
          </a:bodyPr>
          <a:lstStyle/>
          <a:p>
            <a:r>
              <a:rPr lang="en-US" sz="4400" dirty="0"/>
              <a:t>Debrief</a:t>
            </a:r>
          </a:p>
        </p:txBody>
      </p:sp>
      <p:sp>
        <p:nvSpPr>
          <p:cNvPr id="3" name="Content Placeholder 2">
            <a:extLst>
              <a:ext uri="{FF2B5EF4-FFF2-40B4-BE49-F238E27FC236}">
                <a16:creationId xmlns:a16="http://schemas.microsoft.com/office/drawing/2014/main" id="{DEC0ECDB-EF57-4954-83D8-0D9F327A015B}"/>
              </a:ext>
            </a:extLst>
          </p:cNvPr>
          <p:cNvSpPr>
            <a:spLocks noGrp="1"/>
          </p:cNvSpPr>
          <p:nvPr>
            <p:ph idx="1"/>
          </p:nvPr>
        </p:nvSpPr>
        <p:spPr/>
        <p:txBody>
          <a:bodyPr>
            <a:normAutofit/>
          </a:bodyPr>
          <a:lstStyle/>
          <a:p>
            <a:r>
              <a:rPr lang="en-US" sz="4000" dirty="0"/>
              <a:t>Thought, feelings, or questions about the exercise?</a:t>
            </a:r>
          </a:p>
        </p:txBody>
      </p:sp>
      <p:sp>
        <p:nvSpPr>
          <p:cNvPr id="4" name="Slide Number Placeholder 3">
            <a:extLst>
              <a:ext uri="{FF2B5EF4-FFF2-40B4-BE49-F238E27FC236}">
                <a16:creationId xmlns:a16="http://schemas.microsoft.com/office/drawing/2014/main" id="{64F02E11-F85C-48CE-8E8A-1A9CE6557B3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299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C982-0881-41A0-8B8E-AAABBA0F88BB}"/>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703043A9-6B8E-4573-BCD8-A71804D0F70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5251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2590-61BC-7F4A-A9DA-6689AF55033A}"/>
              </a:ext>
            </a:extLst>
          </p:cNvPr>
          <p:cNvSpPr>
            <a:spLocks noGrp="1"/>
          </p:cNvSpPr>
          <p:nvPr>
            <p:ph type="title"/>
          </p:nvPr>
        </p:nvSpPr>
        <p:spPr>
          <a:xfrm>
            <a:off x="342304" y="354177"/>
            <a:ext cx="4158445" cy="808101"/>
          </a:xfrm>
        </p:spPr>
        <p:txBody>
          <a:bodyPr vert="horz" lIns="91440" tIns="45720" rIns="91440" bIns="45720" rtlCol="0" anchor="b">
            <a:normAutofit fontScale="90000"/>
          </a:bodyPr>
          <a:lstStyle/>
          <a:p>
            <a:r>
              <a:rPr lang="en-US" sz="3200">
                <a:solidFill>
                  <a:srgbClr val="002060"/>
                </a:solidFill>
              </a:rPr>
              <a:t>Free, Confidential Support 24/7/365</a:t>
            </a:r>
          </a:p>
        </p:txBody>
      </p:sp>
      <p:sp>
        <p:nvSpPr>
          <p:cNvPr id="16" name="Content Placeholder 2">
            <a:extLst>
              <a:ext uri="{FF2B5EF4-FFF2-40B4-BE49-F238E27FC236}">
                <a16:creationId xmlns:a16="http://schemas.microsoft.com/office/drawing/2014/main" id="{69EFF2D0-B558-4A3C-8ADB-D82D196EBAE7}"/>
              </a:ext>
            </a:extLst>
          </p:cNvPr>
          <p:cNvSpPr txBox="1">
            <a:spLocks/>
          </p:cNvSpPr>
          <p:nvPr/>
        </p:nvSpPr>
        <p:spPr>
          <a:xfrm>
            <a:off x="876693" y="2533476"/>
            <a:ext cx="3455821" cy="3447832"/>
          </a:xfrm>
          <a:prstGeom prst="rect">
            <a:avLst/>
          </a:prstGeom>
        </p:spPr>
        <p:txBody>
          <a:bodyPr vert="horz" lIns="91440" tIns="45720" rIns="91440" bIns="45720" numCol="2" rtlCol="0" anchor="t">
            <a:norm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706"/>
              </a:spcBef>
            </a:pPr>
            <a:r>
              <a:rPr lang="en-US" sz="2800">
                <a:solidFill>
                  <a:schemeClr val="tx1"/>
                </a:solidFill>
              </a:rPr>
              <a:t>Veterans</a:t>
            </a:r>
          </a:p>
          <a:p>
            <a:pPr>
              <a:spcBef>
                <a:spcPts val="1706"/>
              </a:spcBef>
            </a:pPr>
            <a:r>
              <a:rPr lang="en-US" sz="2800">
                <a:solidFill>
                  <a:schemeClr val="tx1"/>
                </a:solidFill>
              </a:rPr>
              <a:t>Service members</a:t>
            </a:r>
          </a:p>
          <a:p>
            <a:pPr>
              <a:spcBef>
                <a:spcPts val="1706"/>
              </a:spcBef>
            </a:pPr>
            <a:r>
              <a:rPr lang="en-US" sz="2800">
                <a:solidFill>
                  <a:schemeClr val="tx1"/>
                </a:solidFill>
              </a:rPr>
              <a:t>Family members</a:t>
            </a:r>
          </a:p>
          <a:p>
            <a:pPr>
              <a:spcBef>
                <a:spcPts val="1706"/>
              </a:spcBef>
            </a:pPr>
            <a:r>
              <a:rPr lang="en-US" sz="2800">
                <a:solidFill>
                  <a:schemeClr val="tx1"/>
                </a:solidFill>
              </a:rPr>
              <a:t>Friends</a:t>
            </a:r>
          </a:p>
        </p:txBody>
      </p:sp>
      <p:pic>
        <p:nvPicPr>
          <p:cNvPr id="6" name="Picture 5">
            <a:extLst>
              <a:ext uri="{FF2B5EF4-FFF2-40B4-BE49-F238E27FC236}">
                <a16:creationId xmlns:a16="http://schemas.microsoft.com/office/drawing/2014/main" id="{F345854B-3D9D-560A-68F8-1698AEC048FA}"/>
              </a:ext>
            </a:extLst>
          </p:cNvPr>
          <p:cNvPicPr>
            <a:picLocks noChangeAspect="1"/>
          </p:cNvPicPr>
          <p:nvPr/>
        </p:nvPicPr>
        <p:blipFill rotWithShape="1">
          <a:blip r:embed="rId3">
            <a:extLst>
              <a:ext uri="{28A0092B-C50C-407E-A947-70E740481C1C}">
                <a14:useLocalDpi xmlns:a14="http://schemas.microsoft.com/office/drawing/2010/main" val="0"/>
              </a:ext>
            </a:extLst>
          </a:blip>
          <a:srcRect r="-1" b="3479"/>
          <a:stretch/>
        </p:blipFill>
        <p:spPr>
          <a:xfrm>
            <a:off x="5086726" y="10"/>
            <a:ext cx="7105273" cy="6857990"/>
          </a:xfrm>
          <a:prstGeom prst="rect">
            <a:avLst/>
          </a:prstGeom>
        </p:spPr>
      </p:pic>
      <p:sp>
        <p:nvSpPr>
          <p:cNvPr id="4" name="Slide Number Placeholder 3">
            <a:extLst>
              <a:ext uri="{FF2B5EF4-FFF2-40B4-BE49-F238E27FC236}">
                <a16:creationId xmlns:a16="http://schemas.microsoft.com/office/drawing/2014/main" id="{9FF27F5C-B196-0C44-8224-353D5DAA3A4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ACD12D91-5F71-FE4F-A594-B9667DC21877}" type="slidenum">
              <a:rPr lang="en-US" sz="1200" b="0">
                <a:solidFill>
                  <a:srgbClr val="FFFFFF"/>
                </a:solidFill>
                <a:latin typeface="Calibri" panose="020F0502020204030204"/>
              </a:rPr>
              <a:pPr algn="r">
                <a:spcAft>
                  <a:spcPts val="600"/>
                </a:spcAft>
                <a:defRPr/>
              </a:pPr>
              <a:t>55</a:t>
            </a:fld>
            <a:endParaRPr lang="en-US" sz="1200" b="0">
              <a:solidFill>
                <a:srgbClr val="FFFFFF"/>
              </a:solidFill>
              <a:latin typeface="Calibri" panose="020F0502020204030204"/>
            </a:endParaRPr>
          </a:p>
        </p:txBody>
      </p:sp>
    </p:spTree>
    <p:extLst>
      <p:ext uri="{BB962C8B-B14F-4D97-AF65-F5344CB8AC3E}">
        <p14:creationId xmlns:p14="http://schemas.microsoft.com/office/powerpoint/2010/main" val="8178502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61BF3D-8075-4328-B08E-0BE41D57C51B}"/>
              </a:ext>
            </a:extLst>
          </p:cNvPr>
          <p:cNvSpPr>
            <a:spLocks noGrp="1"/>
          </p:cNvSpPr>
          <p:nvPr>
            <p:ph type="sldNum" sz="quarter" idx="12"/>
          </p:nvPr>
        </p:nvSpPr>
        <p:spPr>
          <a:xfrm>
            <a:off x="8610600" y="6356350"/>
            <a:ext cx="2743200" cy="365125"/>
          </a:xfrm>
        </p:spPr>
        <p:txBody>
          <a:bodyPr>
            <a:normAutofit/>
          </a:bodyPr>
          <a:lstStyle/>
          <a:p>
            <a:pPr>
              <a:spcAft>
                <a:spcPts val="600"/>
              </a:spcAft>
            </a:pPr>
            <a:fld id="{ACD12D91-5F71-FE4F-A594-B9667DC21877}" type="slidenum">
              <a:rPr lang="en-US" smtClean="0"/>
              <a:pPr>
                <a:spcAft>
                  <a:spcPts val="600"/>
                </a:spcAft>
              </a:pPr>
              <a:t>56</a:t>
            </a:fld>
            <a:endParaRPr lang="en-US"/>
          </a:p>
        </p:txBody>
      </p:sp>
      <p:sp>
        <p:nvSpPr>
          <p:cNvPr id="5" name="TextBox 4">
            <a:extLst>
              <a:ext uri="{FF2B5EF4-FFF2-40B4-BE49-F238E27FC236}">
                <a16:creationId xmlns:a16="http://schemas.microsoft.com/office/drawing/2014/main" id="{C319FE41-3C13-3741-8457-AF6F8651FFFA}"/>
              </a:ext>
            </a:extLst>
          </p:cNvPr>
          <p:cNvSpPr txBox="1"/>
          <p:nvPr/>
        </p:nvSpPr>
        <p:spPr>
          <a:xfrm>
            <a:off x="2904681" y="6219825"/>
            <a:ext cx="8296485" cy="307777"/>
          </a:xfrm>
          <a:prstGeom prst="rect">
            <a:avLst/>
          </a:prstGeom>
          <a:noFill/>
        </p:spPr>
        <p:txBody>
          <a:bodyPr wrap="square">
            <a:spAutoFit/>
          </a:bodyPr>
          <a:lstStyle/>
          <a:p>
            <a:r>
              <a:rPr lang="en-US" sz="1400"/>
              <a:t>Graphic can be found at </a:t>
            </a:r>
            <a:r>
              <a:rPr lang="en-US" sz="1400">
                <a:hlinkClick r:id="rId3"/>
              </a:rPr>
              <a:t>Spread the Word (veteranscrisisline.net)</a:t>
            </a:r>
            <a:endParaRPr lang="en-US" sz="1400"/>
          </a:p>
        </p:txBody>
      </p:sp>
      <p:pic>
        <p:nvPicPr>
          <p:cNvPr id="7" name="Picture 6" descr="Graphical user interface, application, table">
            <a:extLst>
              <a:ext uri="{FF2B5EF4-FFF2-40B4-BE49-F238E27FC236}">
                <a16:creationId xmlns:a16="http://schemas.microsoft.com/office/drawing/2014/main" id="{28A74F73-E2B3-7B7D-59DC-F471B76309BE}"/>
              </a:ext>
            </a:extLst>
          </p:cNvPr>
          <p:cNvPicPr>
            <a:picLocks noChangeAspect="1"/>
          </p:cNvPicPr>
          <p:nvPr/>
        </p:nvPicPr>
        <p:blipFill rotWithShape="1">
          <a:blip r:embed="rId4">
            <a:extLst>
              <a:ext uri="{28A0092B-C50C-407E-A947-70E740481C1C}">
                <a14:useLocalDpi xmlns:a14="http://schemas.microsoft.com/office/drawing/2010/main" val="0"/>
              </a:ext>
            </a:extLst>
          </a:blip>
          <a:srcRect t="3704"/>
          <a:stretch/>
        </p:blipFill>
        <p:spPr>
          <a:xfrm>
            <a:off x="1209675" y="136525"/>
            <a:ext cx="9191625" cy="5944445"/>
          </a:xfrm>
          <a:prstGeom prst="rect">
            <a:avLst/>
          </a:prstGeom>
        </p:spPr>
      </p:pic>
    </p:spTree>
    <p:extLst>
      <p:ext uri="{BB962C8B-B14F-4D97-AF65-F5344CB8AC3E}">
        <p14:creationId xmlns:p14="http://schemas.microsoft.com/office/powerpoint/2010/main" val="2524124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E0AA-05EC-9D4F-8503-F430B5C937C4}"/>
              </a:ext>
            </a:extLst>
          </p:cNvPr>
          <p:cNvSpPr>
            <a:spLocks noGrp="1"/>
          </p:cNvSpPr>
          <p:nvPr>
            <p:ph type="title"/>
          </p:nvPr>
        </p:nvSpPr>
        <p:spPr/>
        <p:txBody>
          <a:bodyPr/>
          <a:lstStyle/>
          <a:p>
            <a:r>
              <a:rPr lang="en-US"/>
              <a:t>VeteransCrisisLine.net/ResourceLocator</a:t>
            </a:r>
          </a:p>
        </p:txBody>
      </p:sp>
      <p:sp>
        <p:nvSpPr>
          <p:cNvPr id="4" name="Slide Number Placeholder 3">
            <a:extLst>
              <a:ext uri="{FF2B5EF4-FFF2-40B4-BE49-F238E27FC236}">
                <a16:creationId xmlns:a16="http://schemas.microsoft.com/office/drawing/2014/main" id="{7F53AEE9-0404-BA46-AAFA-C14E6DB4DC56}"/>
              </a:ext>
            </a:extLst>
          </p:cNvPr>
          <p:cNvSpPr>
            <a:spLocks noGrp="1"/>
          </p:cNvSpPr>
          <p:nvPr>
            <p:ph type="sldNum" sz="quarter" idx="12"/>
          </p:nvPr>
        </p:nvSpPr>
        <p:spPr/>
        <p:txBody>
          <a:bodyPr/>
          <a:lstStyle/>
          <a:p>
            <a:fld id="{ACD12D91-5F71-FE4F-A594-B9667DC21877}" type="slidenum">
              <a:rPr lang="en-US" smtClean="0"/>
              <a:t>57</a:t>
            </a:fld>
            <a:endParaRPr lang="en-US"/>
          </a:p>
        </p:txBody>
      </p:sp>
      <p:sp>
        <p:nvSpPr>
          <p:cNvPr id="6" name="Right Arrow 6">
            <a:extLst>
              <a:ext uri="{FF2B5EF4-FFF2-40B4-BE49-F238E27FC236}">
                <a16:creationId xmlns:a16="http://schemas.microsoft.com/office/drawing/2014/main" id="{090171A7-A0E6-2C41-9311-766139EAE384}"/>
              </a:ext>
            </a:extLst>
          </p:cNvPr>
          <p:cNvSpPr/>
          <p:nvPr/>
        </p:nvSpPr>
        <p:spPr>
          <a:xfrm>
            <a:off x="6264517" y="2480754"/>
            <a:ext cx="768369" cy="365125"/>
          </a:xfrm>
          <a:prstGeom prst="rightArrow">
            <a:avLst/>
          </a:prstGeom>
          <a:solidFill>
            <a:srgbClr val="0737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1D48F4-E91C-52C4-316A-27466A6F4A40}"/>
              </a:ext>
            </a:extLst>
          </p:cNvPr>
          <p:cNvPicPr>
            <a:picLocks noChangeAspect="1"/>
          </p:cNvPicPr>
          <p:nvPr/>
        </p:nvPicPr>
        <p:blipFill>
          <a:blip r:embed="rId3"/>
          <a:stretch>
            <a:fillRect/>
          </a:stretch>
        </p:blipFill>
        <p:spPr>
          <a:xfrm>
            <a:off x="738552" y="1942171"/>
            <a:ext cx="4804748" cy="371707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EC4EBEA-4FFC-DEAE-BDE1-47B51F6DF378}"/>
              </a:ext>
            </a:extLst>
          </p:cNvPr>
          <p:cNvPicPr>
            <a:picLocks noChangeAspect="1"/>
          </p:cNvPicPr>
          <p:nvPr/>
        </p:nvPicPr>
        <p:blipFill>
          <a:blip r:embed="rId4"/>
          <a:stretch>
            <a:fillRect/>
          </a:stretch>
        </p:blipFill>
        <p:spPr>
          <a:xfrm>
            <a:off x="7201705" y="1781207"/>
            <a:ext cx="4152095" cy="32955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82721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E0AA-05EC-9D4F-8503-F430B5C937C4}"/>
              </a:ext>
            </a:extLst>
          </p:cNvPr>
          <p:cNvSpPr>
            <a:spLocks noGrp="1"/>
          </p:cNvSpPr>
          <p:nvPr>
            <p:ph type="title"/>
          </p:nvPr>
        </p:nvSpPr>
        <p:spPr/>
        <p:txBody>
          <a:bodyPr/>
          <a:lstStyle/>
          <a:p>
            <a:r>
              <a:rPr lang="en-US" dirty="0" err="1"/>
              <a:t>VeteransCrisisLine.net</a:t>
            </a:r>
            <a:r>
              <a:rPr lang="en-US" dirty="0"/>
              <a:t>/</a:t>
            </a:r>
            <a:r>
              <a:rPr lang="en-US" dirty="0" err="1"/>
              <a:t>ResourceLocator</a:t>
            </a:r>
            <a:endParaRPr lang="en-US" dirty="0"/>
          </a:p>
        </p:txBody>
      </p:sp>
      <p:sp>
        <p:nvSpPr>
          <p:cNvPr id="4" name="Slide Number Placeholder 3">
            <a:extLst>
              <a:ext uri="{FF2B5EF4-FFF2-40B4-BE49-F238E27FC236}">
                <a16:creationId xmlns:a16="http://schemas.microsoft.com/office/drawing/2014/main" id="{7F53AEE9-0404-BA46-AAFA-C14E6DB4DC56}"/>
              </a:ext>
            </a:extLst>
          </p:cNvPr>
          <p:cNvSpPr>
            <a:spLocks noGrp="1"/>
          </p:cNvSpPr>
          <p:nvPr>
            <p:ph type="sldNum" sz="quarter" idx="12"/>
          </p:nvPr>
        </p:nvSpPr>
        <p:spPr/>
        <p:txBody>
          <a:bodyPr/>
          <a:lstStyle/>
          <a:p>
            <a:fld id="{ACD12D91-5F71-FE4F-A594-B9667DC21877}" type="slidenum">
              <a:rPr lang="en-US" smtClean="0"/>
              <a:t>58</a:t>
            </a:fld>
            <a:endParaRPr lang="en-US"/>
          </a:p>
        </p:txBody>
      </p:sp>
      <p:pic>
        <p:nvPicPr>
          <p:cNvPr id="5" name="Picture 4" descr="Resources Locator screenshot 8.5.15.tiff">
            <a:extLst>
              <a:ext uri="{FF2B5EF4-FFF2-40B4-BE49-F238E27FC236}">
                <a16:creationId xmlns:a16="http://schemas.microsoft.com/office/drawing/2014/main" id="{F586CC56-E863-CE45-A795-34AE4C7FCC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71229" y="1550304"/>
            <a:ext cx="3149474" cy="4273295"/>
          </a:xfrm>
          <a:prstGeom prst="rect">
            <a:avLst/>
          </a:prstGeom>
          <a:ln>
            <a:solidFill>
              <a:srgbClr val="000000"/>
            </a:solidFill>
          </a:ln>
        </p:spPr>
      </p:pic>
      <p:sp>
        <p:nvSpPr>
          <p:cNvPr id="6" name="Right Arrow 6">
            <a:extLst>
              <a:ext uri="{FF2B5EF4-FFF2-40B4-BE49-F238E27FC236}">
                <a16:creationId xmlns:a16="http://schemas.microsoft.com/office/drawing/2014/main" id="{090171A7-A0E6-2C41-9311-766139EAE384}"/>
              </a:ext>
            </a:extLst>
          </p:cNvPr>
          <p:cNvSpPr/>
          <p:nvPr/>
        </p:nvSpPr>
        <p:spPr>
          <a:xfrm>
            <a:off x="5889118" y="2480652"/>
            <a:ext cx="583072" cy="269547"/>
          </a:xfrm>
          <a:prstGeom prst="rightArrow">
            <a:avLst/>
          </a:prstGeom>
          <a:solidFill>
            <a:srgbClr val="0737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Resource Locator Results 8.5.15.tiff">
            <a:extLst>
              <a:ext uri="{FF2B5EF4-FFF2-40B4-BE49-F238E27FC236}">
                <a16:creationId xmlns:a16="http://schemas.microsoft.com/office/drawing/2014/main" id="{6685BF21-1005-A540-9C56-A17014DFAF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6791" y="1512276"/>
            <a:ext cx="2638179" cy="3416794"/>
          </a:xfrm>
          <a:prstGeom prst="rect">
            <a:avLst/>
          </a:prstGeom>
          <a:ln>
            <a:solidFill>
              <a:srgbClr val="000000"/>
            </a:solidFill>
          </a:ln>
        </p:spPr>
      </p:pic>
      <p:pic>
        <p:nvPicPr>
          <p:cNvPr id="8" name="Picture 7" descr="TM headshot .JPG">
            <a:extLst>
              <a:ext uri="{FF2B5EF4-FFF2-40B4-BE49-F238E27FC236}">
                <a16:creationId xmlns:a16="http://schemas.microsoft.com/office/drawing/2014/main" id="{5973573F-BB08-4744-BEF4-85B2AEDF0E13}"/>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a:ext>
            </a:extLst>
          </a:blip>
          <a:srcRect/>
          <a:stretch/>
        </p:blipFill>
        <p:spPr>
          <a:xfrm rot="5903982">
            <a:off x="8357383" y="4593318"/>
            <a:ext cx="1267555" cy="873087"/>
          </a:xfrm>
          <a:prstGeom prst="rect">
            <a:avLst/>
          </a:prstGeom>
          <a:ln>
            <a:solidFill>
              <a:srgbClr val="000000"/>
            </a:solidFill>
          </a:ln>
        </p:spPr>
      </p:pic>
    </p:spTree>
    <p:extLst>
      <p:ext uri="{BB962C8B-B14F-4D97-AF65-F5344CB8AC3E}">
        <p14:creationId xmlns:p14="http://schemas.microsoft.com/office/powerpoint/2010/main" val="11794159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3639-0F76-1144-80D7-2D13A4F273F1}"/>
              </a:ext>
            </a:extLst>
          </p:cNvPr>
          <p:cNvSpPr>
            <a:spLocks noGrp="1"/>
          </p:cNvSpPr>
          <p:nvPr>
            <p:ph type="title"/>
          </p:nvPr>
        </p:nvSpPr>
        <p:spPr/>
        <p:txBody>
          <a:bodyPr>
            <a:normAutofit/>
          </a:bodyPr>
          <a:lstStyle/>
          <a:p>
            <a:r>
              <a:rPr lang="en-US" i="1">
                <a:solidFill>
                  <a:srgbClr val="003F72"/>
                </a:solidFill>
                <a:latin typeface="Georgia" panose="02040502050405020303" pitchFamily="18" charset="0"/>
              </a:rPr>
              <a:t>Don’t Wait</a:t>
            </a:r>
            <a:r>
              <a:rPr lang="en-US">
                <a:solidFill>
                  <a:srgbClr val="003F72"/>
                </a:solidFill>
                <a:latin typeface="Georgia" panose="02040502050405020303" pitchFamily="18" charset="0"/>
              </a:rPr>
              <a:t>. Reach Out.</a:t>
            </a:r>
          </a:p>
        </p:txBody>
      </p:sp>
      <p:pic>
        <p:nvPicPr>
          <p:cNvPr id="1026" name="Picture 2">
            <a:extLst>
              <a:ext uri="{FF2B5EF4-FFF2-40B4-BE49-F238E27FC236}">
                <a16:creationId xmlns:a16="http://schemas.microsoft.com/office/drawing/2014/main" id="{3EAA5A8E-866B-C054-3786-F4C5F8705C0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973488" y="1597538"/>
            <a:ext cx="7783083" cy="39823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F80DEB-5010-DEE7-C938-C28FA275AEEB}"/>
              </a:ext>
            </a:extLst>
          </p:cNvPr>
          <p:cNvSpPr txBox="1"/>
          <p:nvPr/>
        </p:nvSpPr>
        <p:spPr>
          <a:xfrm>
            <a:off x="618696" y="2271620"/>
            <a:ext cx="3461670" cy="2862322"/>
          </a:xfrm>
          <a:prstGeom prst="rect">
            <a:avLst/>
          </a:prstGeom>
          <a:noFill/>
        </p:spPr>
        <p:txBody>
          <a:bodyPr wrap="square">
            <a:spAutoFit/>
          </a:bodyPr>
          <a:lstStyle/>
          <a:p>
            <a:r>
              <a:rPr lang="en-US" sz="3000">
                <a:solidFill>
                  <a:srgbClr val="003F72"/>
                </a:solidFill>
                <a:hlinkClick r:id="">
                  <a:extLst>
                    <a:ext uri="{A12FA001-AC4F-418D-AE19-62706E023703}">
                      <ahyp:hlinkClr xmlns:ahyp="http://schemas.microsoft.com/office/drawing/2018/hyperlinkcolor" val="tx"/>
                    </a:ext>
                  </a:extLst>
                </a:hlinkClick>
              </a:rPr>
              <a:t>Find the right Veteran Resources Quickly and Easily </a:t>
            </a:r>
          </a:p>
          <a:p>
            <a:endParaRPr lang="en-US" sz="3000">
              <a:solidFill>
                <a:srgbClr val="003F72"/>
              </a:solidFill>
              <a:hlinkClick r:id="">
                <a:extLst>
                  <a:ext uri="{A12FA001-AC4F-418D-AE19-62706E023703}">
                    <ahyp:hlinkClr xmlns:ahyp="http://schemas.microsoft.com/office/drawing/2018/hyperlinkcolor" val="tx"/>
                  </a:ext>
                </a:extLst>
              </a:hlinkClick>
            </a:endParaRPr>
          </a:p>
          <a:p>
            <a:r>
              <a:rPr lang="en-US" sz="3000" i="1">
                <a:solidFill>
                  <a:srgbClr val="003F72"/>
                </a:solidFill>
                <a:hlinkClick r:id="rId4">
                  <a:extLst>
                    <a:ext uri="{A12FA001-AC4F-418D-AE19-62706E023703}">
                      <ahyp:hlinkClr xmlns:ahyp="http://schemas.microsoft.com/office/drawing/2018/hyperlinkcolor" val="tx"/>
                    </a:ext>
                  </a:extLst>
                </a:hlinkClick>
              </a:rPr>
              <a:t>Don't Wait</a:t>
            </a:r>
            <a:r>
              <a:rPr lang="en-US" sz="3000">
                <a:solidFill>
                  <a:srgbClr val="003F72"/>
                </a:solidFill>
                <a:hlinkClick r:id="rId4">
                  <a:extLst>
                    <a:ext uri="{A12FA001-AC4F-418D-AE19-62706E023703}">
                      <ahyp:hlinkClr xmlns:ahyp="http://schemas.microsoft.com/office/drawing/2018/hyperlinkcolor" val="tx"/>
                    </a:ext>
                  </a:extLst>
                </a:hlinkClick>
              </a:rPr>
              <a:t>. Reach Out. (va.gov)</a:t>
            </a:r>
            <a:endParaRPr lang="en-US" sz="3000">
              <a:solidFill>
                <a:srgbClr val="003F72"/>
              </a:solidFill>
            </a:endParaRPr>
          </a:p>
        </p:txBody>
      </p:sp>
    </p:spTree>
    <p:extLst>
      <p:ext uri="{BB962C8B-B14F-4D97-AF65-F5344CB8AC3E}">
        <p14:creationId xmlns:p14="http://schemas.microsoft.com/office/powerpoint/2010/main" val="29398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B899-A7D0-408B-A0FD-08E739881D7C}"/>
              </a:ext>
            </a:extLst>
          </p:cNvPr>
          <p:cNvSpPr>
            <a:spLocks noGrp="1"/>
          </p:cNvSpPr>
          <p:nvPr>
            <p:ph type="title"/>
          </p:nvPr>
        </p:nvSpPr>
        <p:spPr/>
        <p:txBody>
          <a:bodyPr/>
          <a:lstStyle/>
          <a:p>
            <a:r>
              <a:rPr lang="en-US" dirty="0"/>
              <a:t>Facts About Veteran Suicide</a:t>
            </a:r>
          </a:p>
        </p:txBody>
      </p:sp>
      <p:sp>
        <p:nvSpPr>
          <p:cNvPr id="3" name="Slide Number Placeholder 2">
            <a:extLst>
              <a:ext uri="{FF2B5EF4-FFF2-40B4-BE49-F238E27FC236}">
                <a16:creationId xmlns:a16="http://schemas.microsoft.com/office/drawing/2014/main" id="{C762A1BA-B6E9-4E58-B4EA-7DE3A40616A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628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E2E5-45D4-ED44-82B8-C3D37068EFE1}"/>
              </a:ext>
            </a:extLst>
          </p:cNvPr>
          <p:cNvSpPr/>
          <p:nvPr/>
        </p:nvSpPr>
        <p:spPr>
          <a:xfrm>
            <a:off x="5942320" y="4816402"/>
            <a:ext cx="4756417" cy="616209"/>
          </a:xfrm>
          <a:prstGeom prst="rect">
            <a:avLst/>
          </a:prstGeom>
          <a:gradFill flip="none" rotWithShape="1">
            <a:gsLst>
              <a:gs pos="0">
                <a:schemeClr val="bg1">
                  <a:lumMod val="85000"/>
                  <a:alpha val="0"/>
                </a:schemeClr>
              </a:gs>
              <a:gs pos="99000">
                <a:schemeClr val="bg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643639-0F76-1144-80D7-2D13A4F273F1}"/>
              </a:ext>
            </a:extLst>
          </p:cNvPr>
          <p:cNvSpPr>
            <a:spLocks noGrp="1"/>
          </p:cNvSpPr>
          <p:nvPr>
            <p:ph type="title"/>
          </p:nvPr>
        </p:nvSpPr>
        <p:spPr/>
        <p:txBody>
          <a:bodyPr/>
          <a:lstStyle/>
          <a:p>
            <a:r>
              <a:rPr lang="en-US" dirty="0"/>
              <a:t>Make the Connection</a:t>
            </a:r>
          </a:p>
        </p:txBody>
      </p:sp>
      <p:sp>
        <p:nvSpPr>
          <p:cNvPr id="3" name="Content Placeholder 2">
            <a:extLst>
              <a:ext uri="{FF2B5EF4-FFF2-40B4-BE49-F238E27FC236}">
                <a16:creationId xmlns:a16="http://schemas.microsoft.com/office/drawing/2014/main" id="{6DC33091-F8F5-2B47-BCCE-4C140D9876ED}"/>
              </a:ext>
            </a:extLst>
          </p:cNvPr>
          <p:cNvSpPr>
            <a:spLocks noGrp="1"/>
          </p:cNvSpPr>
          <p:nvPr>
            <p:ph idx="1"/>
          </p:nvPr>
        </p:nvSpPr>
        <p:spPr>
          <a:xfrm>
            <a:off x="838200" y="1839383"/>
            <a:ext cx="5104120" cy="3930682"/>
          </a:xfrm>
        </p:spPr>
        <p:txBody>
          <a:bodyPr/>
          <a:lstStyle/>
          <a:p>
            <a:r>
              <a:rPr lang="en-US" dirty="0"/>
              <a:t>Online resource featuring hundreds of Veterans telling their stories about overcoming mental health challenges.</a:t>
            </a:r>
          </a:p>
          <a:p>
            <a:endParaRPr lang="en-US" dirty="0"/>
          </a:p>
        </p:txBody>
      </p:sp>
      <p:sp>
        <p:nvSpPr>
          <p:cNvPr id="4" name="Slide Number Placeholder 3">
            <a:extLst>
              <a:ext uri="{FF2B5EF4-FFF2-40B4-BE49-F238E27FC236}">
                <a16:creationId xmlns:a16="http://schemas.microsoft.com/office/drawing/2014/main" id="{0ABECD28-9572-304E-97E9-132C83986300}"/>
              </a:ext>
            </a:extLst>
          </p:cNvPr>
          <p:cNvSpPr>
            <a:spLocks noGrp="1"/>
          </p:cNvSpPr>
          <p:nvPr>
            <p:ph type="sldNum" sz="quarter" idx="12"/>
          </p:nvPr>
        </p:nvSpPr>
        <p:spPr/>
        <p:txBody>
          <a:bodyPr/>
          <a:lstStyle/>
          <a:p>
            <a:fld id="{ACD12D91-5F71-FE4F-A594-B9667DC21877}" type="slidenum">
              <a:rPr lang="en-US" smtClean="0"/>
              <a:pPr/>
              <a:t>60</a:t>
            </a:fld>
            <a:endParaRPr lang="en-US" dirty="0"/>
          </a:p>
        </p:txBody>
      </p:sp>
      <p:pic>
        <p:nvPicPr>
          <p:cNvPr id="5" name="Picture 4">
            <a:extLst>
              <a:ext uri="{FF2B5EF4-FFF2-40B4-BE49-F238E27FC236}">
                <a16:creationId xmlns:a16="http://schemas.microsoft.com/office/drawing/2014/main" id="{A2368638-12AC-784D-B56E-5D96CB8BA26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33736" y="3308182"/>
            <a:ext cx="3188869" cy="949068"/>
          </a:xfrm>
          <a:prstGeom prst="rect">
            <a:avLst/>
          </a:prstGeom>
        </p:spPr>
      </p:pic>
      <p:pic>
        <p:nvPicPr>
          <p:cNvPr id="8" name="Content Placeholder 3">
            <a:extLst>
              <a:ext uri="{FF2B5EF4-FFF2-40B4-BE49-F238E27FC236}">
                <a16:creationId xmlns:a16="http://schemas.microsoft.com/office/drawing/2014/main" id="{6362BF28-478D-0146-98B7-FA931C1A5F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5371" y="1990223"/>
            <a:ext cx="4433138" cy="2635919"/>
          </a:xfrm>
          <a:prstGeom prst="rect">
            <a:avLst/>
          </a:prstGeom>
        </p:spPr>
      </p:pic>
      <p:sp>
        <p:nvSpPr>
          <p:cNvPr id="9" name="Content Placeholder 2">
            <a:extLst>
              <a:ext uri="{FF2B5EF4-FFF2-40B4-BE49-F238E27FC236}">
                <a16:creationId xmlns:a16="http://schemas.microsoft.com/office/drawing/2014/main" id="{AB4F6B70-0866-9141-9A47-8CE4B7D358CF}"/>
              </a:ext>
            </a:extLst>
          </p:cNvPr>
          <p:cNvSpPr txBox="1">
            <a:spLocks/>
          </p:cNvSpPr>
          <p:nvPr/>
        </p:nvSpPr>
        <p:spPr>
          <a:xfrm>
            <a:off x="6329559" y="4864877"/>
            <a:ext cx="4068950" cy="651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i="1" dirty="0">
                <a:hlinkClick r:id="rId5"/>
              </a:rPr>
              <a:t>https://maketheconnection.net/conditions/suicide</a:t>
            </a:r>
            <a:r>
              <a:rPr lang="en-US" sz="1500" i="1" dirty="0"/>
              <a:t> </a:t>
            </a:r>
          </a:p>
        </p:txBody>
      </p:sp>
    </p:spTree>
    <p:extLst>
      <p:ext uri="{BB962C8B-B14F-4D97-AF65-F5344CB8AC3E}">
        <p14:creationId xmlns:p14="http://schemas.microsoft.com/office/powerpoint/2010/main" val="14912657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F5B1-62D5-440E-AE7C-4B99C20BEF34}"/>
              </a:ext>
            </a:extLst>
          </p:cNvPr>
          <p:cNvSpPr>
            <a:spLocks noGrp="1"/>
          </p:cNvSpPr>
          <p:nvPr>
            <p:ph type="title"/>
          </p:nvPr>
        </p:nvSpPr>
        <p:spPr>
          <a:xfrm>
            <a:off x="502920" y="617524"/>
            <a:ext cx="6526530" cy="1051256"/>
          </a:xfrm>
        </p:spPr>
        <p:txBody>
          <a:bodyPr>
            <a:normAutofit fontScale="90000"/>
          </a:bodyPr>
          <a:lstStyle/>
          <a:p>
            <a:r>
              <a:rPr lang="en-US" dirty="0"/>
              <a:t>Practice safe storage of firearms, medications and other lethal means</a:t>
            </a:r>
          </a:p>
        </p:txBody>
      </p:sp>
      <p:sp>
        <p:nvSpPr>
          <p:cNvPr id="3" name="Content Placeholder 2">
            <a:extLst>
              <a:ext uri="{FF2B5EF4-FFF2-40B4-BE49-F238E27FC236}">
                <a16:creationId xmlns:a16="http://schemas.microsoft.com/office/drawing/2014/main" id="{951AD5A6-4D2A-49D4-87C4-685755915C6B}"/>
              </a:ext>
            </a:extLst>
          </p:cNvPr>
          <p:cNvSpPr>
            <a:spLocks noGrp="1"/>
          </p:cNvSpPr>
          <p:nvPr>
            <p:ph idx="1"/>
          </p:nvPr>
        </p:nvSpPr>
        <p:spPr>
          <a:xfrm>
            <a:off x="297180" y="1668780"/>
            <a:ext cx="6195060" cy="4354830"/>
          </a:xfrm>
        </p:spPr>
        <p:txBody>
          <a:bodyPr>
            <a:normAutofit/>
          </a:bodyPr>
          <a:lstStyle/>
          <a:p>
            <a:r>
              <a:rPr lang="en-US" sz="2000" dirty="0"/>
              <a:t>Visit </a:t>
            </a:r>
            <a:r>
              <a:rPr lang="en-US" sz="2000" b="1" dirty="0">
                <a:solidFill>
                  <a:srgbClr val="0070C0"/>
                </a:solidFill>
                <a:hlinkClick r:id="rId2">
                  <a:extLst>
                    <a:ext uri="{A12FA001-AC4F-418D-AE19-62706E023703}">
                      <ahyp:hlinkClr xmlns:ahyp="http://schemas.microsoft.com/office/drawing/2018/hyperlinkcolor" val="tx"/>
                    </a:ext>
                  </a:extLst>
                </a:hlinkClick>
              </a:rPr>
              <a:t>www.keepitsecure.net</a:t>
            </a:r>
            <a:r>
              <a:rPr lang="en-US" sz="2000" b="1" dirty="0">
                <a:solidFill>
                  <a:srgbClr val="0070C0"/>
                </a:solidFill>
              </a:rPr>
              <a:t> </a:t>
            </a:r>
            <a:r>
              <a:rPr lang="en-US" sz="2000" dirty="0"/>
              <a:t>to learn more about the importance of firearm and other lethal means safety.</a:t>
            </a:r>
          </a:p>
          <a:p>
            <a:r>
              <a:rPr lang="en-US" sz="2000" dirty="0"/>
              <a:t>Nearly half of all Veterans own a firearm, and most Veteran firearm owners are dedicated to firearm safety. </a:t>
            </a:r>
          </a:p>
          <a:p>
            <a:r>
              <a:rPr lang="en-US" sz="2000" dirty="0"/>
              <a:t>Firearm injuries in the home can be prevented by making sure firearms are </a:t>
            </a:r>
            <a:r>
              <a:rPr lang="en-US" sz="2000" b="1" dirty="0"/>
              <a:t>unloaded</a:t>
            </a:r>
            <a:r>
              <a:rPr lang="en-US" sz="2000" dirty="0"/>
              <a:t>, </a:t>
            </a:r>
            <a:r>
              <a:rPr lang="en-US" sz="2000" b="1" dirty="0"/>
              <a:t>locked</a:t>
            </a:r>
            <a:r>
              <a:rPr lang="en-US" sz="2000" dirty="0"/>
              <a:t>, and </a:t>
            </a:r>
            <a:r>
              <a:rPr lang="en-US" sz="2000" b="1" dirty="0"/>
              <a:t>secured </a:t>
            </a:r>
            <a:r>
              <a:rPr lang="en-US" sz="2000" dirty="0"/>
              <a:t>when not in use, with ammunition stored in a separate location</a:t>
            </a:r>
          </a:p>
          <a:p>
            <a:r>
              <a:rPr lang="en-US" sz="2000" dirty="0"/>
              <a:t>There are several effective ways to safely secure firearms.  Learn more and find the option that works best for you and your family from the National Shooting Sports Foundation at </a:t>
            </a:r>
            <a:r>
              <a:rPr lang="en-US" sz="2000" b="1" dirty="0">
                <a:hlinkClick r:id="rId3"/>
              </a:rPr>
              <a:t>www.nssf.org/safety</a:t>
            </a:r>
            <a:endParaRPr lang="en-US" sz="2000" dirty="0"/>
          </a:p>
        </p:txBody>
      </p:sp>
      <p:sp>
        <p:nvSpPr>
          <p:cNvPr id="4" name="Slide Number Placeholder 3">
            <a:extLst>
              <a:ext uri="{FF2B5EF4-FFF2-40B4-BE49-F238E27FC236}">
                <a16:creationId xmlns:a16="http://schemas.microsoft.com/office/drawing/2014/main" id="{6F3306F2-CD15-416E-BB98-CD0B59BDEDE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US" sz="1000" b="1" i="0" u="none" strike="noStrike" kern="1200" cap="none" spc="0" normalizeH="0" baseline="0" noProof="0" dirty="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4CD4008-C924-4A7C-B4BB-F23682169E15}"/>
              </a:ext>
            </a:extLst>
          </p:cNvPr>
          <p:cNvPicPr>
            <a:picLocks noChangeAspect="1"/>
          </p:cNvPicPr>
          <p:nvPr/>
        </p:nvPicPr>
        <p:blipFill>
          <a:blip r:embed="rId4"/>
          <a:stretch>
            <a:fillRect/>
          </a:stretch>
        </p:blipFill>
        <p:spPr>
          <a:xfrm>
            <a:off x="6893805" y="1057427"/>
            <a:ext cx="5298195" cy="4743146"/>
          </a:xfrm>
          <a:prstGeom prst="rect">
            <a:avLst/>
          </a:prstGeom>
        </p:spPr>
      </p:pic>
    </p:spTree>
    <p:extLst>
      <p:ext uri="{BB962C8B-B14F-4D97-AF65-F5344CB8AC3E}">
        <p14:creationId xmlns:p14="http://schemas.microsoft.com/office/powerpoint/2010/main" val="41627912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F5B1-62D5-440E-AE7C-4B99C20BEF34}"/>
              </a:ext>
            </a:extLst>
          </p:cNvPr>
          <p:cNvSpPr>
            <a:spLocks noGrp="1"/>
          </p:cNvSpPr>
          <p:nvPr>
            <p:ph type="title"/>
          </p:nvPr>
        </p:nvSpPr>
        <p:spPr>
          <a:xfrm>
            <a:off x="502920" y="617524"/>
            <a:ext cx="6526530" cy="1051256"/>
          </a:xfrm>
        </p:spPr>
        <p:txBody>
          <a:bodyPr>
            <a:normAutofit fontScale="90000"/>
          </a:bodyPr>
          <a:lstStyle/>
          <a:p>
            <a:r>
              <a:rPr lang="en-US"/>
              <a:t>Practice secure storage of firearms, medications and other lethal means</a:t>
            </a:r>
          </a:p>
        </p:txBody>
      </p:sp>
      <p:sp>
        <p:nvSpPr>
          <p:cNvPr id="3" name="Content Placeholder 2">
            <a:extLst>
              <a:ext uri="{FF2B5EF4-FFF2-40B4-BE49-F238E27FC236}">
                <a16:creationId xmlns:a16="http://schemas.microsoft.com/office/drawing/2014/main" id="{951AD5A6-4D2A-49D4-87C4-685755915C6B}"/>
              </a:ext>
            </a:extLst>
          </p:cNvPr>
          <p:cNvSpPr>
            <a:spLocks noGrp="1"/>
          </p:cNvSpPr>
          <p:nvPr>
            <p:ph idx="1"/>
          </p:nvPr>
        </p:nvSpPr>
        <p:spPr>
          <a:xfrm>
            <a:off x="297180" y="1668780"/>
            <a:ext cx="6195060" cy="4354830"/>
          </a:xfrm>
        </p:spPr>
        <p:txBody>
          <a:bodyPr>
            <a:normAutofit/>
          </a:bodyPr>
          <a:lstStyle/>
          <a:p>
            <a:r>
              <a:rPr lang="en-US" sz="2000"/>
              <a:t>Visit </a:t>
            </a:r>
            <a:r>
              <a:rPr lang="en-US" sz="2000" b="1">
                <a:solidFill>
                  <a:srgbClr val="0070C0"/>
                </a:solidFill>
                <a:hlinkClick r:id="rId3">
                  <a:extLst>
                    <a:ext uri="{A12FA001-AC4F-418D-AE19-62706E023703}">
                      <ahyp:hlinkClr xmlns:ahyp="http://schemas.microsoft.com/office/drawing/2018/hyperlinkcolor" val="tx"/>
                    </a:ext>
                  </a:extLst>
                </a:hlinkClick>
              </a:rPr>
              <a:t>www.keepitsecure.net</a:t>
            </a:r>
            <a:r>
              <a:rPr lang="en-US" sz="2000" b="1">
                <a:solidFill>
                  <a:srgbClr val="0070C0"/>
                </a:solidFill>
              </a:rPr>
              <a:t> </a:t>
            </a:r>
            <a:r>
              <a:rPr lang="en-US" sz="2000"/>
              <a:t>to learn more about the importance of firearm and other lethal means safety</a:t>
            </a:r>
          </a:p>
          <a:p>
            <a:r>
              <a:rPr lang="en-US" sz="2000"/>
              <a:t>Nearly half of all Veterans own a firearm, and most Veteran firearm owners are dedicated to firearm safety </a:t>
            </a:r>
          </a:p>
          <a:p>
            <a:r>
              <a:rPr lang="en-US" sz="2000"/>
              <a:t>Firearm injuries in the home can be prevented by making sure firearms are </a:t>
            </a:r>
            <a:r>
              <a:rPr lang="en-US" sz="2000" b="1"/>
              <a:t>unloaded</a:t>
            </a:r>
            <a:r>
              <a:rPr lang="en-US" sz="2000"/>
              <a:t>, </a:t>
            </a:r>
            <a:r>
              <a:rPr lang="en-US" sz="2000" b="1"/>
              <a:t>locked</a:t>
            </a:r>
            <a:r>
              <a:rPr lang="en-US" sz="2000"/>
              <a:t>, and </a:t>
            </a:r>
            <a:r>
              <a:rPr lang="en-US" sz="2000" b="1"/>
              <a:t>secured </a:t>
            </a:r>
            <a:r>
              <a:rPr lang="en-US" sz="2000"/>
              <a:t>when not in use, with ammunition stored in a separate location</a:t>
            </a:r>
          </a:p>
          <a:p>
            <a:r>
              <a:rPr lang="en-US" sz="2000"/>
              <a:t>There are several effective ways to safely secure firearms.  Learn more and find the option that works best for you and your family from the National Shooting Sports Foundation at </a:t>
            </a:r>
            <a:r>
              <a:rPr lang="en-US" sz="2000" b="1">
                <a:hlinkClick r:id="rId4"/>
              </a:rPr>
              <a:t>www.nssf.org/safety</a:t>
            </a:r>
            <a:endParaRPr lang="en-US" sz="2000"/>
          </a:p>
        </p:txBody>
      </p:sp>
      <p:sp>
        <p:nvSpPr>
          <p:cNvPr id="4" name="Slide Number Placeholder 3">
            <a:extLst>
              <a:ext uri="{FF2B5EF4-FFF2-40B4-BE49-F238E27FC236}">
                <a16:creationId xmlns:a16="http://schemas.microsoft.com/office/drawing/2014/main" id="{6F3306F2-CD15-416E-BB98-CD0B59BDEDE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63710CE-0E7C-6CFC-9896-32236784BEEB}"/>
              </a:ext>
            </a:extLst>
          </p:cNvPr>
          <p:cNvPicPr>
            <a:picLocks noChangeAspect="1"/>
          </p:cNvPicPr>
          <p:nvPr/>
        </p:nvPicPr>
        <p:blipFill>
          <a:blip r:embed="rId5"/>
          <a:stretch>
            <a:fillRect/>
          </a:stretch>
        </p:blipFill>
        <p:spPr>
          <a:xfrm>
            <a:off x="7214264" y="510647"/>
            <a:ext cx="4680556" cy="5406086"/>
          </a:xfrm>
          <a:prstGeom prst="rect">
            <a:avLst/>
          </a:prstGeom>
        </p:spPr>
      </p:pic>
    </p:spTree>
    <p:extLst>
      <p:ext uri="{BB962C8B-B14F-4D97-AF65-F5344CB8AC3E}">
        <p14:creationId xmlns:p14="http://schemas.microsoft.com/office/powerpoint/2010/main" val="5333313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B97D-360A-4900-9C7C-4672F965574B}"/>
              </a:ext>
            </a:extLst>
          </p:cNvPr>
          <p:cNvSpPr>
            <a:spLocks noGrp="1"/>
          </p:cNvSpPr>
          <p:nvPr>
            <p:ph type="title"/>
          </p:nvPr>
        </p:nvSpPr>
        <p:spPr>
          <a:xfrm>
            <a:off x="198440" y="308808"/>
            <a:ext cx="7067063" cy="1051256"/>
          </a:xfrm>
        </p:spPr>
        <p:txBody>
          <a:bodyPr>
            <a:normAutofit/>
          </a:bodyPr>
          <a:lstStyle/>
          <a:p>
            <a:r>
              <a:rPr lang="en-US"/>
              <a:t>New Lethal Means Safety Resources </a:t>
            </a:r>
          </a:p>
        </p:txBody>
      </p:sp>
      <p:sp>
        <p:nvSpPr>
          <p:cNvPr id="4" name="Slide Number Placeholder 3">
            <a:extLst>
              <a:ext uri="{FF2B5EF4-FFF2-40B4-BE49-F238E27FC236}">
                <a16:creationId xmlns:a16="http://schemas.microsoft.com/office/drawing/2014/main" id="{49A21E85-0C9D-4B00-A382-E759C97C0BA7}"/>
              </a:ext>
            </a:extLst>
          </p:cNvPr>
          <p:cNvSpPr>
            <a:spLocks noGrp="1"/>
          </p:cNvSpPr>
          <p:nvPr>
            <p:ph type="sldNum" sz="quarter" idx="12"/>
          </p:nvPr>
        </p:nvSpPr>
        <p:spPr>
          <a:xfrm>
            <a:off x="4724400" y="6356351"/>
            <a:ext cx="2743200" cy="365125"/>
          </a:xfrm>
        </p:spPr>
        <p:txBody>
          <a:bodyPr/>
          <a:lstStyle/>
          <a:p>
            <a:fld id="{ACD12D91-5F71-FE4F-A594-B9667DC21877}" type="slidenum">
              <a:rPr lang="en-US" smtClean="0"/>
              <a:t>63</a:t>
            </a:fld>
            <a:endParaRPr lang="en-US"/>
          </a:p>
        </p:txBody>
      </p:sp>
      <p:sp>
        <p:nvSpPr>
          <p:cNvPr id="7" name="TextBox 6">
            <a:extLst>
              <a:ext uri="{FF2B5EF4-FFF2-40B4-BE49-F238E27FC236}">
                <a16:creationId xmlns:a16="http://schemas.microsoft.com/office/drawing/2014/main" id="{3A8A77C2-8461-4441-9AE2-C8DE369F622D}"/>
              </a:ext>
            </a:extLst>
          </p:cNvPr>
          <p:cNvSpPr txBox="1"/>
          <p:nvPr/>
        </p:nvSpPr>
        <p:spPr>
          <a:xfrm>
            <a:off x="198439" y="1572652"/>
            <a:ext cx="5755099" cy="2954655"/>
          </a:xfrm>
          <a:prstGeom prst="rect">
            <a:avLst/>
          </a:prstGeom>
          <a:noFill/>
        </p:spPr>
        <p:txBody>
          <a:bodyPr wrap="square" rtlCol="0">
            <a:spAutoFit/>
          </a:bodyPr>
          <a:lstStyle/>
          <a:p>
            <a:pPr lvl="2"/>
            <a:r>
              <a:rPr lang="en-US" sz="2400" b="1">
                <a:hlinkClick r:id="rId2"/>
              </a:rPr>
              <a:t>Reducing Firearm &amp; Other Household Safety Risks Brochure</a:t>
            </a:r>
            <a:r>
              <a:rPr lang="en-US" sz="2400" b="1"/>
              <a:t> </a:t>
            </a:r>
            <a:r>
              <a:rPr lang="en-US" sz="2400"/>
              <a:t>provides best practices for securely storing firearms and medications along with advice for loved ones on how to talk to the Veteran in their life about safe storage. </a:t>
            </a:r>
          </a:p>
          <a:p>
            <a:pPr lvl="2"/>
            <a:endParaRPr lang="en-US"/>
          </a:p>
        </p:txBody>
      </p:sp>
      <p:pic>
        <p:nvPicPr>
          <p:cNvPr id="3" name="Picture 2">
            <a:extLst>
              <a:ext uri="{FF2B5EF4-FFF2-40B4-BE49-F238E27FC236}">
                <a16:creationId xmlns:a16="http://schemas.microsoft.com/office/drawing/2014/main" id="{2CDCF384-F8A8-4343-99B8-4453D5EECE61}"/>
              </a:ext>
            </a:extLst>
          </p:cNvPr>
          <p:cNvPicPr>
            <a:picLocks noChangeAspect="1"/>
          </p:cNvPicPr>
          <p:nvPr/>
        </p:nvPicPr>
        <p:blipFill>
          <a:blip r:embed="rId3"/>
          <a:stretch>
            <a:fillRect/>
          </a:stretch>
        </p:blipFill>
        <p:spPr>
          <a:xfrm>
            <a:off x="7265503" y="589928"/>
            <a:ext cx="3667539" cy="5461761"/>
          </a:xfrm>
          <a:prstGeom prst="rect">
            <a:avLst/>
          </a:prstGeom>
        </p:spPr>
      </p:pic>
    </p:spTree>
    <p:extLst>
      <p:ext uri="{BB962C8B-B14F-4D97-AF65-F5344CB8AC3E}">
        <p14:creationId xmlns:p14="http://schemas.microsoft.com/office/powerpoint/2010/main" val="12312078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9EA284-8B5E-4576-9526-B101AA99CF29}"/>
              </a:ext>
            </a:extLst>
          </p:cNvPr>
          <p:cNvSpPr>
            <a:spLocks noGrp="1"/>
          </p:cNvSpPr>
          <p:nvPr>
            <p:ph type="title"/>
          </p:nvPr>
        </p:nvSpPr>
        <p:spPr>
          <a:xfrm>
            <a:off x="355090" y="1992441"/>
            <a:ext cx="5440612" cy="1863942"/>
          </a:xfrm>
        </p:spPr>
        <p:txBody>
          <a:bodyPr>
            <a:normAutofit fontScale="90000"/>
          </a:bodyPr>
          <a:lstStyle/>
          <a:p>
            <a:br>
              <a:rPr lang="en-US" dirty="0">
                <a:solidFill>
                  <a:schemeClr val="accent1"/>
                </a:solidFill>
              </a:rPr>
            </a:br>
            <a:br>
              <a:rPr lang="en-US" dirty="0">
                <a:solidFill>
                  <a:schemeClr val="accent1"/>
                </a:solidFill>
              </a:rPr>
            </a:br>
            <a:r>
              <a:rPr lang="en-US" dirty="0">
                <a:solidFill>
                  <a:schemeClr val="accent1"/>
                </a:solidFill>
              </a:rPr>
              <a:t>Mental Health Mobil Apps.</a:t>
            </a:r>
            <a:br>
              <a:rPr lang="en-US" dirty="0">
                <a:solidFill>
                  <a:schemeClr val="accent1"/>
                </a:solidFill>
              </a:rPr>
            </a:br>
            <a:r>
              <a:rPr lang="en-US" dirty="0">
                <a:solidFill>
                  <a:schemeClr val="accent1"/>
                </a:solidFill>
                <a:hlinkClick r:id="rId2">
                  <a:extLst>
                    <a:ext uri="{A12FA001-AC4F-418D-AE19-62706E023703}">
                      <ahyp:hlinkClr xmlns:ahyp="http://schemas.microsoft.com/office/drawing/2018/hyperlinkcolor" val="tx"/>
                    </a:ext>
                  </a:extLst>
                </a:hlinkClick>
              </a:rPr>
              <a:t>Mobile Apps - PTSD: National Center for PTSD (va.gov)</a:t>
            </a:r>
            <a:br>
              <a:rPr lang="en-US" dirty="0">
                <a:solidFill>
                  <a:schemeClr val="accent1"/>
                </a:solidFill>
              </a:rPr>
            </a:br>
            <a:endParaRPr lang="en-US" dirty="0">
              <a:solidFill>
                <a:schemeClr val="accent1"/>
              </a:solidFill>
            </a:endParaRPr>
          </a:p>
        </p:txBody>
      </p:sp>
      <p:sp>
        <p:nvSpPr>
          <p:cNvPr id="2" name="Slide Number Placeholder 1">
            <a:extLst>
              <a:ext uri="{FF2B5EF4-FFF2-40B4-BE49-F238E27FC236}">
                <a16:creationId xmlns:a16="http://schemas.microsoft.com/office/drawing/2014/main" id="{7CD87D87-D3BD-4C6D-B651-188C7AAF6291}"/>
              </a:ext>
            </a:extLst>
          </p:cNvPr>
          <p:cNvSpPr>
            <a:spLocks noGrp="1"/>
          </p:cNvSpPr>
          <p:nvPr>
            <p:ph type="sldNum" sz="quarter" idx="12"/>
          </p:nvPr>
        </p:nvSpPr>
        <p:spPr/>
        <p:txBody>
          <a:bodyPr/>
          <a:lstStyle/>
          <a:p>
            <a:fld id="{ACD12D91-5F71-FE4F-A594-B9667DC21877}" type="slidenum">
              <a:rPr lang="en-US" smtClean="0"/>
              <a:t>64</a:t>
            </a:fld>
            <a:endParaRPr lang="en-US" dirty="0"/>
          </a:p>
        </p:txBody>
      </p:sp>
      <p:pic>
        <p:nvPicPr>
          <p:cNvPr id="5" name="Picture 4">
            <a:extLst>
              <a:ext uri="{FF2B5EF4-FFF2-40B4-BE49-F238E27FC236}">
                <a16:creationId xmlns:a16="http://schemas.microsoft.com/office/drawing/2014/main" id="{458FE217-BCBE-445E-82C4-E778A223BE13}"/>
              </a:ext>
            </a:extLst>
          </p:cNvPr>
          <p:cNvPicPr>
            <a:picLocks noChangeAspect="1"/>
          </p:cNvPicPr>
          <p:nvPr/>
        </p:nvPicPr>
        <p:blipFill>
          <a:blip r:embed="rId3"/>
          <a:stretch>
            <a:fillRect/>
          </a:stretch>
        </p:blipFill>
        <p:spPr>
          <a:xfrm>
            <a:off x="6626087" y="549147"/>
            <a:ext cx="5088835" cy="53625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05334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AE81EB-C4C0-D6C5-A50D-6B2BE2DFB7CB}"/>
              </a:ext>
            </a:extLst>
          </p:cNvPr>
          <p:cNvSpPr>
            <a:spLocks noGrp="1"/>
          </p:cNvSpPr>
          <p:nvPr>
            <p:ph type="title"/>
          </p:nvPr>
        </p:nvSpPr>
        <p:spPr>
          <a:xfrm>
            <a:off x="427538" y="617339"/>
            <a:ext cx="10515600" cy="1051256"/>
          </a:xfrm>
        </p:spPr>
        <p:txBody>
          <a:bodyPr/>
          <a:lstStyle/>
          <a:p>
            <a:r>
              <a:rPr lang="en-US" sz="3600" b="1">
                <a:solidFill>
                  <a:schemeClr val="accent1">
                    <a:lumMod val="50000"/>
                  </a:schemeClr>
                </a:solidFill>
                <a:effectLst/>
                <a:latin typeface="Calibri" panose="020F0502020204030204" pitchFamily="34" charset="0"/>
                <a:ea typeface="Calibri" panose="020F0502020204030204" pitchFamily="34" charset="0"/>
              </a:rPr>
              <a:t>Check out the new Safety Plan app! </a:t>
            </a:r>
            <a:endParaRPr lang="en-US"/>
          </a:p>
        </p:txBody>
      </p:sp>
      <p:sp>
        <p:nvSpPr>
          <p:cNvPr id="3" name="Slide Number Placeholder 2">
            <a:extLst>
              <a:ext uri="{FF2B5EF4-FFF2-40B4-BE49-F238E27FC236}">
                <a16:creationId xmlns:a16="http://schemas.microsoft.com/office/drawing/2014/main" id="{F08A3F69-8FFD-B4D7-EE65-41721B8EC32F}"/>
              </a:ext>
            </a:extLst>
          </p:cNvPr>
          <p:cNvSpPr>
            <a:spLocks noGrp="1"/>
          </p:cNvSpPr>
          <p:nvPr>
            <p:ph type="sldNum" sz="quarter" idx="12"/>
          </p:nvPr>
        </p:nvSpPr>
        <p:spPr/>
        <p:txBody>
          <a:bodyPr/>
          <a:lstStyle/>
          <a:p>
            <a:fld id="{ACD12D91-5F71-FE4F-A594-B9667DC21877}" type="slidenum">
              <a:rPr lang="en-US" smtClean="0"/>
              <a:t>65</a:t>
            </a:fld>
            <a:endParaRPr lang="en-US"/>
          </a:p>
        </p:txBody>
      </p:sp>
      <p:pic>
        <p:nvPicPr>
          <p:cNvPr id="13" name="Content Placeholder 12">
            <a:extLst>
              <a:ext uri="{FF2B5EF4-FFF2-40B4-BE49-F238E27FC236}">
                <a16:creationId xmlns:a16="http://schemas.microsoft.com/office/drawing/2014/main" id="{F9E7A62D-A185-1FA4-67DF-02D12E8D6F10}"/>
              </a:ext>
            </a:extLst>
          </p:cNvPr>
          <p:cNvPicPr>
            <a:picLocks noGrp="1" noChangeAspect="1"/>
          </p:cNvPicPr>
          <p:nvPr>
            <p:ph idx="1"/>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9709188" y="491300"/>
            <a:ext cx="1751575" cy="1751575"/>
          </a:xfrm>
          <a:prstGeom prst="rect">
            <a:avLst/>
          </a:prstGeom>
          <a:noFill/>
          <a:ln>
            <a:noFill/>
          </a:ln>
          <a:effectLst>
            <a:outerShdw blurRad="50800" dist="38100" dir="2700000" algn="tl" rotWithShape="0">
              <a:prstClr val="black">
                <a:alpha val="40000"/>
              </a:prstClr>
            </a:outerShdw>
          </a:effectLst>
        </p:spPr>
      </p:pic>
      <p:graphicFrame>
        <p:nvGraphicFramePr>
          <p:cNvPr id="15" name="Table 14">
            <a:extLst>
              <a:ext uri="{FF2B5EF4-FFF2-40B4-BE49-F238E27FC236}">
                <a16:creationId xmlns:a16="http://schemas.microsoft.com/office/drawing/2014/main" id="{46BBA2B0-9C53-CC66-AA77-D24CBAB510C5}"/>
              </a:ext>
            </a:extLst>
          </p:cNvPr>
          <p:cNvGraphicFramePr>
            <a:graphicFrameLocks noGrp="1"/>
          </p:cNvGraphicFramePr>
          <p:nvPr/>
        </p:nvGraphicFramePr>
        <p:xfrm>
          <a:off x="2622885" y="1640737"/>
          <a:ext cx="6545179" cy="3633537"/>
        </p:xfrm>
        <a:graphic>
          <a:graphicData uri="http://schemas.openxmlformats.org/drawingml/2006/table">
            <a:tbl>
              <a:tblPr firstRow="1" firstCol="1" bandRow="1">
                <a:tableStyleId>{5C22544A-7EE6-4342-B048-85BDC9FD1C3A}</a:tableStyleId>
              </a:tblPr>
              <a:tblGrid>
                <a:gridCol w="6545179">
                  <a:extLst>
                    <a:ext uri="{9D8B030D-6E8A-4147-A177-3AD203B41FA5}">
                      <a16:colId xmlns:a16="http://schemas.microsoft.com/office/drawing/2014/main" val="1390538880"/>
                    </a:ext>
                  </a:extLst>
                </a:gridCol>
              </a:tblGrid>
              <a:tr h="3633537">
                <a:tc>
                  <a:txBody>
                    <a:bodyPr/>
                    <a:lstStyle/>
                    <a:p>
                      <a:pPr marL="0" marR="0" algn="just">
                        <a:spcBef>
                          <a:spcPts val="0"/>
                        </a:spcBef>
                        <a:spcAft>
                          <a:spcPts val="0"/>
                        </a:spcAft>
                      </a:pPr>
                      <a:r>
                        <a:rPr lang="en-US" sz="2400">
                          <a:solidFill>
                            <a:srgbClr val="002060"/>
                          </a:solidFill>
                          <a:effectLst/>
                        </a:rPr>
                        <a:t>Safety Plan helps Veterans create a personalized step-by-step action plan to keep themselves safe during a crisis. It is highly customizable and provides access to coping tools, self-assessment measures, and crisis support resources like the Veterans Crisis Line.</a:t>
                      </a:r>
                    </a:p>
                    <a:p>
                      <a:pPr marL="0" marR="0" algn="just">
                        <a:spcBef>
                          <a:spcPts val="0"/>
                        </a:spcBef>
                        <a:spcAft>
                          <a:spcPts val="0"/>
                        </a:spcAft>
                      </a:pPr>
                      <a:r>
                        <a:rPr lang="en-US" sz="2400">
                          <a:solidFill>
                            <a:srgbClr val="002060"/>
                          </a:solidFill>
                          <a:effectLst/>
                        </a:rPr>
                        <a:t> </a:t>
                      </a:r>
                    </a:p>
                    <a:p>
                      <a:pPr marL="0" marR="0" algn="just">
                        <a:spcBef>
                          <a:spcPts val="0"/>
                        </a:spcBef>
                        <a:spcAft>
                          <a:spcPts val="0"/>
                        </a:spcAft>
                      </a:pPr>
                      <a:r>
                        <a:rPr lang="en-US" sz="2400">
                          <a:solidFill>
                            <a:srgbClr val="002060"/>
                          </a:solidFill>
                          <a:effectLst/>
                        </a:rPr>
                        <a:t>Download the app today by using the QR code, or by visiting the </a:t>
                      </a:r>
                      <a:r>
                        <a:rPr lang="en-US" sz="2400" u="sng">
                          <a:solidFill>
                            <a:srgbClr val="002060"/>
                          </a:solidFill>
                          <a:effectLst/>
                          <a:hlinkClick r:id="rId5">
                            <a:extLst>
                              <a:ext uri="{A12FA001-AC4F-418D-AE19-62706E023703}">
                                <ahyp:hlinkClr xmlns:ahyp="http://schemas.microsoft.com/office/drawing/2018/hyperlinkcolor" val="tx"/>
                              </a:ext>
                            </a:extLst>
                          </a:hlinkClick>
                        </a:rPr>
                        <a:t>App Store</a:t>
                      </a:r>
                      <a:r>
                        <a:rPr lang="en-US" sz="2400">
                          <a:solidFill>
                            <a:srgbClr val="002060"/>
                          </a:solidFill>
                          <a:effectLst/>
                        </a:rPr>
                        <a:t> or </a:t>
                      </a:r>
                      <a:r>
                        <a:rPr lang="en-US" sz="2400" u="sng">
                          <a:solidFill>
                            <a:srgbClr val="002060"/>
                          </a:solidFill>
                          <a:effectLst/>
                          <a:hlinkClick r:id="rId6">
                            <a:extLst>
                              <a:ext uri="{A12FA001-AC4F-418D-AE19-62706E023703}">
                                <ahyp:hlinkClr xmlns:ahyp="http://schemas.microsoft.com/office/drawing/2018/hyperlinkcolor" val="tx"/>
                              </a:ext>
                            </a:extLst>
                          </a:hlinkClick>
                        </a:rPr>
                        <a:t>Google Play</a:t>
                      </a:r>
                      <a:r>
                        <a:rPr lang="en-US" sz="2400">
                          <a:solidFill>
                            <a:srgbClr val="002060"/>
                          </a:solidFill>
                          <a:effectLst/>
                        </a:rPr>
                        <a:t>.</a:t>
                      </a:r>
                      <a:endParaRPr lang="en-US" sz="24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154796200"/>
                  </a:ext>
                </a:extLst>
              </a:tr>
            </a:tbl>
          </a:graphicData>
        </a:graphic>
      </p:graphicFrame>
      <p:sp>
        <p:nvSpPr>
          <p:cNvPr id="16" name="TextBox 15">
            <a:extLst>
              <a:ext uri="{FF2B5EF4-FFF2-40B4-BE49-F238E27FC236}">
                <a16:creationId xmlns:a16="http://schemas.microsoft.com/office/drawing/2014/main" id="{4F0DA761-F8CC-43F8-AEED-6A5F46A78367}"/>
              </a:ext>
            </a:extLst>
          </p:cNvPr>
          <p:cNvSpPr txBox="1"/>
          <p:nvPr/>
        </p:nvSpPr>
        <p:spPr>
          <a:xfrm>
            <a:off x="493712" y="5156022"/>
            <a:ext cx="11176920" cy="923330"/>
          </a:xfrm>
          <a:prstGeom prst="rect">
            <a:avLst/>
          </a:prstGeom>
          <a:noFill/>
        </p:spPr>
        <p:txBody>
          <a:bodyPr wrap="square" rtlCol="0">
            <a:spAutoFit/>
          </a:bodyPr>
          <a:lstStyle/>
          <a:p>
            <a:pPr marL="0" marR="0">
              <a:spcBef>
                <a:spcPts val="0"/>
              </a:spcBef>
              <a:spcAft>
                <a:spcPts val="0"/>
              </a:spcAft>
            </a:pPr>
            <a:r>
              <a:rPr lang="en-US" sz="1800" spc="-5">
                <a:solidFill>
                  <a:srgbClr val="1D1D1F"/>
                </a:solidFill>
                <a:effectLst/>
                <a:latin typeface="Helvetica Neue"/>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800" i="1" spc="-5">
                <a:solidFill>
                  <a:srgbClr val="1D1D1F"/>
                </a:solidFill>
                <a:effectLst/>
                <a:latin typeface="Calibri" panose="020F0502020204030204" pitchFamily="34" charset="0"/>
                <a:ea typeface="Calibri" panose="020F0502020204030204" pitchFamily="34" charset="0"/>
              </a:rPr>
              <a:t>Note: Safety Plan is a U.S. Department of Veterans Affairs app, developed by the National Center for PTSD Dissemination and Training Division and the Office of Mental Health and Suicide Prevention.</a:t>
            </a:r>
            <a:endParaRPr lang="en-US" sz="1800">
              <a:effectLst/>
              <a:latin typeface="Calibri" panose="020F0502020204030204" pitchFamily="34" charset="0"/>
              <a:ea typeface="Calibri" panose="020F0502020204030204" pitchFamily="34" charset="0"/>
            </a:endParaRPr>
          </a:p>
        </p:txBody>
      </p:sp>
      <p:pic>
        <p:nvPicPr>
          <p:cNvPr id="17" name="Picture 16" descr="Qr code&#10;&#10;Description automatically generated">
            <a:extLst>
              <a:ext uri="{FF2B5EF4-FFF2-40B4-BE49-F238E27FC236}">
                <a16:creationId xmlns:a16="http://schemas.microsoft.com/office/drawing/2014/main" id="{45EDE8C0-90C8-CEF5-3503-D191708011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09188" y="2782623"/>
            <a:ext cx="1751575" cy="1751575"/>
          </a:xfrm>
          <a:prstGeom prst="rect">
            <a:avLst/>
          </a:prstGeom>
        </p:spPr>
      </p:pic>
      <p:pic>
        <p:nvPicPr>
          <p:cNvPr id="18" name="Picture 17">
            <a:extLst>
              <a:ext uri="{FF2B5EF4-FFF2-40B4-BE49-F238E27FC236}">
                <a16:creationId xmlns:a16="http://schemas.microsoft.com/office/drawing/2014/main" id="{D21348F1-C24B-53EA-09D3-2A9D08D8B1A0}"/>
              </a:ext>
            </a:extLst>
          </p:cNvPr>
          <p:cNvPicPr>
            <a:picLocks noChangeAspect="1"/>
          </p:cNvPicPr>
          <p:nvPr/>
        </p:nvPicPr>
        <p:blipFill>
          <a:blip r:embed="rId8"/>
          <a:stretch>
            <a:fillRect/>
          </a:stretch>
        </p:blipFill>
        <p:spPr>
          <a:xfrm>
            <a:off x="370119" y="1822355"/>
            <a:ext cx="1730332" cy="3333667"/>
          </a:xfrm>
          <a:prstGeom prst="rect">
            <a:avLst/>
          </a:prstGeom>
        </p:spPr>
      </p:pic>
    </p:spTree>
    <p:extLst>
      <p:ext uri="{BB962C8B-B14F-4D97-AF65-F5344CB8AC3E}">
        <p14:creationId xmlns:p14="http://schemas.microsoft.com/office/powerpoint/2010/main" val="8094896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FDD3-F0E6-8845-BAE8-89C0F16D595F}"/>
              </a:ext>
            </a:extLst>
          </p:cNvPr>
          <p:cNvSpPr>
            <a:spLocks noGrp="1"/>
          </p:cNvSpPr>
          <p:nvPr>
            <p:ph type="title"/>
          </p:nvPr>
        </p:nvSpPr>
        <p:spPr/>
        <p:txBody>
          <a:bodyPr/>
          <a:lstStyle/>
          <a:p>
            <a:r>
              <a:rPr lang="en-US" dirty="0"/>
              <a:t>Coaching into Care</a:t>
            </a:r>
          </a:p>
        </p:txBody>
      </p:sp>
      <p:sp>
        <p:nvSpPr>
          <p:cNvPr id="3" name="Content Placeholder 2">
            <a:extLst>
              <a:ext uri="{FF2B5EF4-FFF2-40B4-BE49-F238E27FC236}">
                <a16:creationId xmlns:a16="http://schemas.microsoft.com/office/drawing/2014/main" id="{39786708-C23A-284F-A65E-9099DD299517}"/>
              </a:ext>
            </a:extLst>
          </p:cNvPr>
          <p:cNvSpPr>
            <a:spLocks noGrp="1"/>
          </p:cNvSpPr>
          <p:nvPr>
            <p:ph idx="1"/>
          </p:nvPr>
        </p:nvSpPr>
        <p:spPr>
          <a:xfrm>
            <a:off x="838200" y="1839383"/>
            <a:ext cx="5034398" cy="3930682"/>
          </a:xfrm>
        </p:spPr>
        <p:txBody>
          <a:bodyPr/>
          <a:lstStyle/>
          <a:p>
            <a:pPr marL="0" indent="0">
              <a:buNone/>
            </a:pPr>
            <a:r>
              <a:rPr lang="en-US" dirty="0"/>
              <a:t>Program for families and loved ones of Veterans, helping them encourage the Veteran in their lives to seek support.</a:t>
            </a:r>
          </a:p>
        </p:txBody>
      </p:sp>
      <p:sp>
        <p:nvSpPr>
          <p:cNvPr id="4" name="Slide Number Placeholder 3">
            <a:extLst>
              <a:ext uri="{FF2B5EF4-FFF2-40B4-BE49-F238E27FC236}">
                <a16:creationId xmlns:a16="http://schemas.microsoft.com/office/drawing/2014/main" id="{F2559881-B463-F945-8066-EBE63AFC218B}"/>
              </a:ext>
            </a:extLst>
          </p:cNvPr>
          <p:cNvSpPr>
            <a:spLocks noGrp="1"/>
          </p:cNvSpPr>
          <p:nvPr>
            <p:ph type="sldNum" sz="quarter" idx="12"/>
          </p:nvPr>
        </p:nvSpPr>
        <p:spPr/>
        <p:txBody>
          <a:bodyPr/>
          <a:lstStyle/>
          <a:p>
            <a:fld id="{ACD12D91-5F71-FE4F-A594-B9667DC21877}" type="slidenum">
              <a:rPr lang="en-US" smtClean="0"/>
              <a:t>66</a:t>
            </a:fld>
            <a:endParaRPr lang="en-US" dirty="0"/>
          </a:p>
        </p:txBody>
      </p:sp>
      <p:pic>
        <p:nvPicPr>
          <p:cNvPr id="5" name="Picture 4">
            <a:extLst>
              <a:ext uri="{FF2B5EF4-FFF2-40B4-BE49-F238E27FC236}">
                <a16:creationId xmlns:a16="http://schemas.microsoft.com/office/drawing/2014/main" id="{76FCF2BA-0377-1B4D-B9C1-D7BBCF1D97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19403" y="1695963"/>
            <a:ext cx="3823333" cy="3846320"/>
          </a:xfrm>
          <a:prstGeom prst="rect">
            <a:avLst/>
          </a:prstGeom>
          <a:ln>
            <a:solidFill>
              <a:schemeClr val="bg2">
                <a:lumMod val="25000"/>
              </a:schemeClr>
            </a:solidFill>
          </a:ln>
          <a:effectLst/>
        </p:spPr>
      </p:pic>
      <p:pic>
        <p:nvPicPr>
          <p:cNvPr id="10" name="Picture 9">
            <a:extLst>
              <a:ext uri="{FF2B5EF4-FFF2-40B4-BE49-F238E27FC236}">
                <a16:creationId xmlns:a16="http://schemas.microsoft.com/office/drawing/2014/main" id="{D3C29643-C72E-684B-84BC-8EFBB60FB138}"/>
              </a:ext>
            </a:extLst>
          </p:cNvPr>
          <p:cNvPicPr>
            <a:picLocks noChangeAspect="1"/>
          </p:cNvPicPr>
          <p:nvPr/>
        </p:nvPicPr>
        <p:blipFill>
          <a:blip r:embed="rId4"/>
          <a:stretch>
            <a:fillRect/>
          </a:stretch>
        </p:blipFill>
        <p:spPr>
          <a:xfrm>
            <a:off x="1369875" y="3165149"/>
            <a:ext cx="2474314" cy="1089542"/>
          </a:xfrm>
          <a:prstGeom prst="rect">
            <a:avLst/>
          </a:prstGeom>
        </p:spPr>
      </p:pic>
      <p:sp>
        <p:nvSpPr>
          <p:cNvPr id="6" name="TextBox 5">
            <a:extLst>
              <a:ext uri="{FF2B5EF4-FFF2-40B4-BE49-F238E27FC236}">
                <a16:creationId xmlns:a16="http://schemas.microsoft.com/office/drawing/2014/main" id="{9B4CDEF0-B260-43D9-ACAA-31880E7C8C9F}"/>
              </a:ext>
            </a:extLst>
          </p:cNvPr>
          <p:cNvSpPr txBox="1"/>
          <p:nvPr/>
        </p:nvSpPr>
        <p:spPr>
          <a:xfrm>
            <a:off x="1443583" y="4648052"/>
            <a:ext cx="3802187" cy="615553"/>
          </a:xfrm>
          <a:prstGeom prst="rect">
            <a:avLst/>
          </a:prstGeom>
          <a:noFill/>
        </p:spPr>
        <p:txBody>
          <a:bodyPr wrap="square" rtlCol="0">
            <a:spAutoFit/>
          </a:bodyPr>
          <a:lstStyle/>
          <a:p>
            <a:r>
              <a:rPr lang="en-US" sz="3400" b="1" cap="all" dirty="0">
                <a:solidFill>
                  <a:srgbClr val="003F72"/>
                </a:solidFill>
              </a:rPr>
              <a:t>CALL 888-823-7458</a:t>
            </a:r>
            <a:endParaRPr lang="en-US" sz="3400" dirty="0">
              <a:solidFill>
                <a:srgbClr val="003F72"/>
              </a:solidFill>
            </a:endParaRPr>
          </a:p>
        </p:txBody>
      </p:sp>
    </p:spTree>
    <p:extLst>
      <p:ext uri="{BB962C8B-B14F-4D97-AF65-F5344CB8AC3E}">
        <p14:creationId xmlns:p14="http://schemas.microsoft.com/office/powerpoint/2010/main" val="11494605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371" y="400716"/>
            <a:ext cx="6386598" cy="2286150"/>
          </a:xfrm>
          <a:prstGeom prst="rect">
            <a:avLst/>
          </a:prstGeom>
        </p:spPr>
      </p:pic>
      <p:sp>
        <p:nvSpPr>
          <p:cNvPr id="3" name="Rectangle 2"/>
          <p:cNvSpPr/>
          <p:nvPr/>
        </p:nvSpPr>
        <p:spPr>
          <a:xfrm>
            <a:off x="7237719" y="2426924"/>
            <a:ext cx="1601400" cy="338554"/>
          </a:xfrm>
          <a:prstGeom prst="rect">
            <a:avLst/>
          </a:prstGeom>
        </p:spPr>
        <p:txBody>
          <a:bodyPr wrap="none">
            <a:spAutoFit/>
          </a:bodyPr>
          <a:lstStyle/>
          <a:p>
            <a:r>
              <a:rPr lang="en-US" sz="1600" b="1" dirty="0">
                <a:solidFill>
                  <a:srgbClr val="004270"/>
                </a:solidFill>
                <a:latin typeface="MyriadPro" charset="0"/>
              </a:rPr>
              <a:t>Risk assessment </a:t>
            </a:r>
            <a:endParaRPr lang="en-US" sz="1600" dirty="0">
              <a:solidFill>
                <a:srgbClr val="004270"/>
              </a:solidFill>
            </a:endParaRPr>
          </a:p>
        </p:txBody>
      </p:sp>
      <p:sp>
        <p:nvSpPr>
          <p:cNvPr id="4" name="TextBox 3"/>
          <p:cNvSpPr txBox="1"/>
          <p:nvPr/>
        </p:nvSpPr>
        <p:spPr>
          <a:xfrm>
            <a:off x="7237720" y="3099117"/>
            <a:ext cx="2875595" cy="338554"/>
          </a:xfrm>
          <a:prstGeom prst="rect">
            <a:avLst/>
          </a:prstGeom>
          <a:noFill/>
        </p:spPr>
        <p:txBody>
          <a:bodyPr wrap="none" rtlCol="0">
            <a:spAutoFit/>
          </a:bodyPr>
          <a:lstStyle/>
          <a:p>
            <a:r>
              <a:rPr lang="en-US" sz="1600" b="1" dirty="0">
                <a:solidFill>
                  <a:srgbClr val="004270"/>
                </a:solidFill>
                <a:latin typeface="MyriadPro" charset="0"/>
              </a:rPr>
              <a:t>Lethal means safety counseling </a:t>
            </a:r>
          </a:p>
        </p:txBody>
      </p:sp>
      <p:sp>
        <p:nvSpPr>
          <p:cNvPr id="5" name="Rectangle 4"/>
          <p:cNvSpPr/>
          <p:nvPr/>
        </p:nvSpPr>
        <p:spPr>
          <a:xfrm>
            <a:off x="7237720" y="3820686"/>
            <a:ext cx="2971711" cy="338554"/>
          </a:xfrm>
          <a:prstGeom prst="rect">
            <a:avLst/>
          </a:prstGeom>
        </p:spPr>
        <p:txBody>
          <a:bodyPr wrap="none">
            <a:spAutoFit/>
          </a:bodyPr>
          <a:lstStyle/>
          <a:p>
            <a:r>
              <a:rPr lang="en-US" sz="1600" b="1" dirty="0">
                <a:solidFill>
                  <a:srgbClr val="004270"/>
                </a:solidFill>
                <a:latin typeface="MyriadPro" charset="0"/>
              </a:rPr>
              <a:t>Conceptualization of suicide risk </a:t>
            </a:r>
            <a:endParaRPr lang="en-US" sz="1600" dirty="0">
              <a:solidFill>
                <a:srgbClr val="004270"/>
              </a:solidFill>
            </a:endParaRPr>
          </a:p>
        </p:txBody>
      </p:sp>
      <p:sp>
        <p:nvSpPr>
          <p:cNvPr id="6" name="TextBox 5"/>
          <p:cNvSpPr txBox="1"/>
          <p:nvPr/>
        </p:nvSpPr>
        <p:spPr>
          <a:xfrm>
            <a:off x="7220202" y="4510587"/>
            <a:ext cx="3049553" cy="338554"/>
          </a:xfrm>
          <a:prstGeom prst="rect">
            <a:avLst/>
          </a:prstGeom>
          <a:noFill/>
        </p:spPr>
        <p:txBody>
          <a:bodyPr wrap="none" rtlCol="0">
            <a:spAutoFit/>
          </a:bodyPr>
          <a:lstStyle/>
          <a:p>
            <a:r>
              <a:rPr lang="en-US" sz="1600" b="1" dirty="0">
                <a:solidFill>
                  <a:srgbClr val="004270"/>
                </a:solidFill>
                <a:latin typeface="MyriadPro" charset="0"/>
              </a:rPr>
              <a:t>Best practices for documentation </a:t>
            </a:r>
          </a:p>
        </p:txBody>
      </p:sp>
      <p:sp>
        <p:nvSpPr>
          <p:cNvPr id="7" name="Rectangle 6"/>
          <p:cNvSpPr/>
          <p:nvPr/>
        </p:nvSpPr>
        <p:spPr>
          <a:xfrm>
            <a:off x="7237719" y="5118267"/>
            <a:ext cx="5458858" cy="584775"/>
          </a:xfrm>
          <a:prstGeom prst="rect">
            <a:avLst/>
          </a:prstGeom>
        </p:spPr>
        <p:txBody>
          <a:bodyPr wrap="square">
            <a:spAutoFit/>
          </a:bodyPr>
          <a:lstStyle/>
          <a:p>
            <a:r>
              <a:rPr lang="en-US" sz="1600" b="1" dirty="0">
                <a:solidFill>
                  <a:srgbClr val="004270"/>
                </a:solidFill>
                <a:latin typeface="MyriadPro" charset="0"/>
              </a:rPr>
              <a:t>Strategies for how to engage </a:t>
            </a:r>
          </a:p>
          <a:p>
            <a:r>
              <a:rPr lang="en-US" sz="1600" b="1" dirty="0">
                <a:solidFill>
                  <a:srgbClr val="004270"/>
                </a:solidFill>
                <a:latin typeface="MyriadPro" charset="0"/>
              </a:rPr>
              <a:t>Veterans at high risk </a:t>
            </a:r>
            <a:endParaRPr lang="en-US" sz="1600" dirty="0">
              <a:solidFill>
                <a:srgbClr val="004270"/>
              </a:solidFill>
            </a:endParaRPr>
          </a:p>
        </p:txBody>
      </p:sp>
      <p:sp>
        <p:nvSpPr>
          <p:cNvPr id="8" name="Rectangle 7"/>
          <p:cNvSpPr/>
          <p:nvPr/>
        </p:nvSpPr>
        <p:spPr>
          <a:xfrm>
            <a:off x="7247081" y="1534975"/>
            <a:ext cx="2866234" cy="584775"/>
          </a:xfrm>
          <a:prstGeom prst="rect">
            <a:avLst/>
          </a:prstGeom>
        </p:spPr>
        <p:txBody>
          <a:bodyPr wrap="none">
            <a:spAutoFit/>
          </a:bodyPr>
          <a:lstStyle/>
          <a:p>
            <a:r>
              <a:rPr lang="en-US" sz="1600" b="1" dirty="0">
                <a:solidFill>
                  <a:srgbClr val="004270"/>
                </a:solidFill>
                <a:latin typeface="MyriadPro" charset="0"/>
              </a:rPr>
              <a:t>Provider support after a suicide</a:t>
            </a:r>
          </a:p>
          <a:p>
            <a:r>
              <a:rPr lang="en-US" sz="1600" b="1" dirty="0">
                <a:solidFill>
                  <a:srgbClr val="004270"/>
                </a:solidFill>
                <a:latin typeface="MyriadPro" charset="0"/>
              </a:rPr>
              <a:t> loss (Postvention)</a:t>
            </a:r>
            <a:endParaRPr lang="en-US" sz="1600" dirty="0">
              <a:solidFill>
                <a:srgbClr val="004270"/>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2069" y="4394257"/>
            <a:ext cx="615651" cy="61565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2070" y="3697376"/>
            <a:ext cx="615651" cy="61809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2070" y="2990760"/>
            <a:ext cx="615651" cy="61809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4551" y="1549186"/>
            <a:ext cx="618094" cy="61565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4551" y="2296324"/>
            <a:ext cx="615651" cy="615651"/>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2069" y="5088693"/>
            <a:ext cx="615651" cy="618094"/>
          </a:xfrm>
          <a:prstGeom prst="rect">
            <a:avLst/>
          </a:prstGeom>
        </p:spPr>
      </p:pic>
      <p:sp>
        <p:nvSpPr>
          <p:cNvPr id="17" name="Rectangle 16"/>
          <p:cNvSpPr/>
          <p:nvPr/>
        </p:nvSpPr>
        <p:spPr>
          <a:xfrm>
            <a:off x="-523626" y="6119184"/>
            <a:ext cx="9143999" cy="307777"/>
          </a:xfrm>
          <a:prstGeom prst="rect">
            <a:avLst/>
          </a:prstGeom>
        </p:spPr>
        <p:txBody>
          <a:bodyPr wrap="square">
            <a:spAutoFit/>
          </a:bodyPr>
          <a:lstStyle/>
          <a:p>
            <a:pPr algn="ctr"/>
            <a:r>
              <a:rPr lang="en-US" sz="1400" b="1" dirty="0">
                <a:solidFill>
                  <a:srgbClr val="018CCD"/>
                </a:solidFill>
                <a:latin typeface="MyriadPro" charset="0"/>
              </a:rPr>
              <a:t>www.mirecc.va.gov/visn19/consult </a:t>
            </a:r>
            <a:endParaRPr lang="en-US" sz="1400" dirty="0">
              <a:solidFill>
                <a:srgbClr val="018CCD"/>
              </a:solidFill>
            </a:endParaRPr>
          </a:p>
        </p:txBody>
      </p:sp>
      <p:sp>
        <p:nvSpPr>
          <p:cNvPr id="21" name="TextBox 20"/>
          <p:cNvSpPr txBox="1"/>
          <p:nvPr/>
        </p:nvSpPr>
        <p:spPr>
          <a:xfrm>
            <a:off x="2091374" y="2945998"/>
            <a:ext cx="4082649" cy="2031325"/>
          </a:xfrm>
          <a:prstGeom prst="rect">
            <a:avLst/>
          </a:prstGeom>
          <a:noFill/>
        </p:spPr>
        <p:txBody>
          <a:bodyPr wrap="square" rtlCol="0">
            <a:spAutoFit/>
          </a:bodyPr>
          <a:lstStyle/>
          <a:p>
            <a:r>
              <a:rPr lang="en-US" dirty="0">
                <a:solidFill>
                  <a:srgbClr val="004270"/>
                </a:solidFill>
                <a:latin typeface="Myriad Pro"/>
                <a:ea typeface="Avenir Book" charset="0"/>
                <a:cs typeface="Avenir Book" charset="0"/>
              </a:rPr>
              <a:t>Free consultation and resources for any provider in the community or VA who serves Veterans at risk for suicide.</a:t>
            </a:r>
          </a:p>
          <a:p>
            <a:endParaRPr lang="en-US" dirty="0">
              <a:solidFill>
                <a:srgbClr val="004270"/>
              </a:solidFill>
              <a:latin typeface="Myriad Pro"/>
              <a:ea typeface="Avenir Book" charset="0"/>
              <a:cs typeface="Avenir Book" charset="0"/>
            </a:endParaRPr>
          </a:p>
          <a:p>
            <a:endParaRPr lang="en-US" dirty="0">
              <a:solidFill>
                <a:srgbClr val="004270"/>
              </a:solidFill>
              <a:latin typeface="Myriad Pro"/>
              <a:ea typeface="Avenir Book" charset="0"/>
              <a:cs typeface="Avenir Book" charset="0"/>
            </a:endParaRPr>
          </a:p>
          <a:p>
            <a:endParaRPr lang="en-US" dirty="0">
              <a:solidFill>
                <a:srgbClr val="004270"/>
              </a:solidFill>
              <a:latin typeface="Myriad Pro"/>
              <a:ea typeface="Avenir Book" charset="0"/>
              <a:cs typeface="Avenir Book" charset="0"/>
            </a:endParaRPr>
          </a:p>
          <a:p>
            <a:r>
              <a:rPr lang="en-US" dirty="0">
                <a:solidFill>
                  <a:srgbClr val="004270"/>
                </a:solidFill>
                <a:latin typeface="Myriad Pro"/>
                <a:ea typeface="Avenir Book" charset="0"/>
                <a:cs typeface="Avenir Book" charset="0"/>
              </a:rPr>
              <a:t>Request a consult: srmconsult@va.gov </a:t>
            </a:r>
          </a:p>
        </p:txBody>
      </p: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69920" y="4714943"/>
            <a:ext cx="2953257" cy="885977"/>
          </a:xfrm>
          <a:prstGeom prst="rect">
            <a:avLst/>
          </a:prstGeom>
        </p:spPr>
      </p:pic>
    </p:spTree>
    <p:extLst>
      <p:ext uri="{BB962C8B-B14F-4D97-AF65-F5344CB8AC3E}">
        <p14:creationId xmlns:p14="http://schemas.microsoft.com/office/powerpoint/2010/main" val="19845659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39D010-7F93-4F5E-B489-BF201B355A92}"/>
              </a:ext>
            </a:extLst>
          </p:cNvPr>
          <p:cNvSpPr>
            <a:spLocks noGrp="1"/>
          </p:cNvSpPr>
          <p:nvPr>
            <p:ph type="title"/>
          </p:nvPr>
        </p:nvSpPr>
        <p:spPr>
          <a:xfrm>
            <a:off x="2865021" y="615555"/>
            <a:ext cx="6710516" cy="607934"/>
          </a:xfrm>
        </p:spPr>
        <p:txBody>
          <a:bodyPr>
            <a:normAutofit/>
          </a:bodyPr>
          <a:lstStyle/>
          <a:p>
            <a:r>
              <a:rPr lang="en-US">
                <a:solidFill>
                  <a:srgbClr val="535FAB"/>
                </a:solidFill>
                <a:hlinkClick r:id="rId3"/>
              </a:rPr>
              <a:t>Uniting for Suicide Postvention</a:t>
            </a:r>
            <a:endParaRPr lang="en-US">
              <a:solidFill>
                <a:srgbClr val="535FAB"/>
              </a:solidFill>
            </a:endParaRPr>
          </a:p>
        </p:txBody>
      </p:sp>
      <p:sp>
        <p:nvSpPr>
          <p:cNvPr id="10" name="TextBox 9">
            <a:extLst>
              <a:ext uri="{FF2B5EF4-FFF2-40B4-BE49-F238E27FC236}">
                <a16:creationId xmlns:a16="http://schemas.microsoft.com/office/drawing/2014/main" id="{16A36227-05C6-418B-A34D-5A59D13DA65B}"/>
              </a:ext>
            </a:extLst>
          </p:cNvPr>
          <p:cNvSpPr txBox="1"/>
          <p:nvPr/>
        </p:nvSpPr>
        <p:spPr>
          <a:xfrm>
            <a:off x="2304212" y="1223489"/>
            <a:ext cx="7022767" cy="707886"/>
          </a:xfrm>
          <a:prstGeom prst="rect">
            <a:avLst/>
          </a:prstGeom>
          <a:noFill/>
        </p:spPr>
        <p:txBody>
          <a:bodyPr wrap="square">
            <a:spAutoFit/>
          </a:bodyPr>
          <a:lstStyle/>
          <a:p>
            <a:pPr algn="ctr" defTabSz="457200" fontAlgn="base">
              <a:spcBef>
                <a:spcPct val="0"/>
              </a:spcBef>
              <a:spcAft>
                <a:spcPct val="0"/>
              </a:spcAft>
              <a:defRPr/>
            </a:pPr>
            <a:r>
              <a:rPr lang="en-US" sz="2000" i="1">
                <a:solidFill>
                  <a:prstClr val="black"/>
                </a:solidFill>
                <a:latin typeface="Calibri" panose="020F0502020204030204"/>
              </a:rPr>
              <a:t>USPV offers resources and support to those impacted by suicide loss to promote healing and reduce suicide risk. </a:t>
            </a:r>
          </a:p>
        </p:txBody>
      </p:sp>
      <p:pic>
        <p:nvPicPr>
          <p:cNvPr id="2" name="Picture 1">
            <a:extLst>
              <a:ext uri="{FF2B5EF4-FFF2-40B4-BE49-F238E27FC236}">
                <a16:creationId xmlns:a16="http://schemas.microsoft.com/office/drawing/2014/main" id="{946ECE91-9436-60F8-9CF3-4094856FB0A2}"/>
              </a:ext>
            </a:extLst>
          </p:cNvPr>
          <p:cNvPicPr>
            <a:picLocks noChangeAspect="1"/>
          </p:cNvPicPr>
          <p:nvPr/>
        </p:nvPicPr>
        <p:blipFill rotWithShape="1">
          <a:blip r:embed="rId4"/>
          <a:srcRect t="4427"/>
          <a:stretch/>
        </p:blipFill>
        <p:spPr>
          <a:xfrm>
            <a:off x="2017283" y="2025695"/>
            <a:ext cx="3280040" cy="2900932"/>
          </a:xfrm>
          <a:prstGeom prst="rect">
            <a:avLst/>
          </a:prstGeom>
          <a:ln>
            <a:solidFill>
              <a:schemeClr val="accent1"/>
            </a:solidFill>
          </a:ln>
        </p:spPr>
      </p:pic>
      <p:pic>
        <p:nvPicPr>
          <p:cNvPr id="3" name="Picture 2">
            <a:extLst>
              <a:ext uri="{FF2B5EF4-FFF2-40B4-BE49-F238E27FC236}">
                <a16:creationId xmlns:a16="http://schemas.microsoft.com/office/drawing/2014/main" id="{DB34F0E0-B458-B4A7-B586-446C1F91801C}"/>
              </a:ext>
            </a:extLst>
          </p:cNvPr>
          <p:cNvPicPr>
            <a:picLocks noChangeAspect="1"/>
          </p:cNvPicPr>
          <p:nvPr/>
        </p:nvPicPr>
        <p:blipFill>
          <a:blip r:embed="rId5"/>
          <a:stretch>
            <a:fillRect/>
          </a:stretch>
        </p:blipFill>
        <p:spPr>
          <a:xfrm>
            <a:off x="5823444" y="2037421"/>
            <a:ext cx="3862231" cy="2783158"/>
          </a:xfrm>
          <a:prstGeom prst="rect">
            <a:avLst/>
          </a:prstGeom>
          <a:ln>
            <a:solidFill>
              <a:schemeClr val="accent1"/>
            </a:solidFill>
          </a:ln>
        </p:spPr>
      </p:pic>
      <p:sp>
        <p:nvSpPr>
          <p:cNvPr id="9" name="TextBox 8">
            <a:extLst>
              <a:ext uri="{FF2B5EF4-FFF2-40B4-BE49-F238E27FC236}">
                <a16:creationId xmlns:a16="http://schemas.microsoft.com/office/drawing/2014/main" id="{D4714DF4-F6A4-1FD8-892C-E9B2A2458F4F}"/>
              </a:ext>
            </a:extLst>
          </p:cNvPr>
          <p:cNvSpPr txBox="1"/>
          <p:nvPr/>
        </p:nvSpPr>
        <p:spPr>
          <a:xfrm>
            <a:off x="1252941" y="5025185"/>
            <a:ext cx="9589230" cy="707886"/>
          </a:xfrm>
          <a:prstGeom prst="rect">
            <a:avLst/>
          </a:prstGeom>
          <a:noFill/>
        </p:spPr>
        <p:txBody>
          <a:bodyPr wrap="square">
            <a:spAutoFit/>
          </a:bodyPr>
          <a:lstStyle/>
          <a:p>
            <a:pPr algn="ctr" defTabSz="457200" fontAlgn="base">
              <a:spcBef>
                <a:spcPct val="0"/>
              </a:spcBef>
              <a:spcAft>
                <a:spcPct val="0"/>
              </a:spcAft>
              <a:defRPr/>
            </a:pPr>
            <a:r>
              <a:rPr lang="en-US" sz="2000">
                <a:solidFill>
                  <a:prstClr val="black"/>
                </a:solidFill>
                <a:latin typeface="Calibri" panose="020F0502020204030204"/>
              </a:rPr>
              <a:t>SRM also offers consultation to facilities / leaders (e.g., planning postvention responses, developing postvention teams) and providers (e.g., to process a patient suicide loss)</a:t>
            </a:r>
          </a:p>
        </p:txBody>
      </p:sp>
      <p:sp>
        <p:nvSpPr>
          <p:cNvPr id="5" name="TextBox 4">
            <a:extLst>
              <a:ext uri="{FF2B5EF4-FFF2-40B4-BE49-F238E27FC236}">
                <a16:creationId xmlns:a16="http://schemas.microsoft.com/office/drawing/2014/main" id="{AD3C7582-E66E-3295-D189-5A032B760278}"/>
              </a:ext>
            </a:extLst>
          </p:cNvPr>
          <p:cNvSpPr txBox="1"/>
          <p:nvPr/>
        </p:nvSpPr>
        <p:spPr>
          <a:xfrm>
            <a:off x="3047011" y="5753011"/>
            <a:ext cx="6097978" cy="369332"/>
          </a:xfrm>
          <a:prstGeom prst="rect">
            <a:avLst/>
          </a:prstGeom>
          <a:noFill/>
        </p:spPr>
        <p:txBody>
          <a:bodyPr wrap="square">
            <a:spAutoFit/>
          </a:bodyPr>
          <a:lstStyle/>
          <a:p>
            <a:r>
              <a:rPr lang="en-US">
                <a:hlinkClick r:id="rId3"/>
              </a:rPr>
              <a:t>https://www.mirecc.va.gov/visn19/postvention/</a:t>
            </a:r>
            <a:r>
              <a:rPr lang="en-US"/>
              <a:t> </a:t>
            </a:r>
          </a:p>
        </p:txBody>
      </p:sp>
    </p:spTree>
    <p:extLst>
      <p:ext uri="{BB962C8B-B14F-4D97-AF65-F5344CB8AC3E}">
        <p14:creationId xmlns:p14="http://schemas.microsoft.com/office/powerpoint/2010/main" val="19637441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B9391624-FAAF-7344-B8AB-605D99D190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Content Placeholder 4">
            <a:extLst>
              <a:ext uri="{FF2B5EF4-FFF2-40B4-BE49-F238E27FC236}">
                <a16:creationId xmlns:a16="http://schemas.microsoft.com/office/drawing/2014/main" id="{8DE9DF16-A82F-4C81-8E5B-29CC91720366}"/>
              </a:ext>
            </a:extLst>
          </p:cNvPr>
          <p:cNvPicPr>
            <a:picLocks noGrp="1" noChangeAspect="1"/>
          </p:cNvPicPr>
          <p:nvPr>
            <p:ph idx="1"/>
          </p:nvPr>
        </p:nvPicPr>
        <p:blipFill>
          <a:blip r:embed="rId4"/>
          <a:stretch>
            <a:fillRect/>
          </a:stretch>
        </p:blipFill>
        <p:spPr>
          <a:xfrm>
            <a:off x="1415442" y="3454788"/>
            <a:ext cx="5586608" cy="1597540"/>
          </a:xfrm>
        </p:spPr>
      </p:pic>
      <p:sp>
        <p:nvSpPr>
          <p:cNvPr id="4" name="Slide Number Placeholder 3">
            <a:extLst>
              <a:ext uri="{FF2B5EF4-FFF2-40B4-BE49-F238E27FC236}">
                <a16:creationId xmlns:a16="http://schemas.microsoft.com/office/drawing/2014/main" id="{F6BDC4FB-BEBD-457F-A566-D003D05410EA}"/>
              </a:ext>
            </a:extLst>
          </p:cNvPr>
          <p:cNvSpPr>
            <a:spLocks noGrp="1"/>
          </p:cNvSpPr>
          <p:nvPr>
            <p:ph type="sldNum" sz="quarter" idx="12"/>
          </p:nvPr>
        </p:nvSpPr>
        <p:spPr/>
        <p:txBody>
          <a:bodyPr/>
          <a:lstStyle/>
          <a:p>
            <a:fld id="{ACD12D91-5F71-FE4F-A594-B9667DC21877}" type="slidenum">
              <a:rPr lang="en-US" smtClean="0"/>
              <a:pPr/>
              <a:t>69</a:t>
            </a:fld>
            <a:endParaRPr lang="en-US" dirty="0">
              <a:solidFill>
                <a:srgbClr val="03295F"/>
              </a:solidFill>
            </a:endParaRPr>
          </a:p>
        </p:txBody>
      </p:sp>
      <p:sp>
        <p:nvSpPr>
          <p:cNvPr id="8" name="Rectangle 7">
            <a:extLst>
              <a:ext uri="{FF2B5EF4-FFF2-40B4-BE49-F238E27FC236}">
                <a16:creationId xmlns:a16="http://schemas.microsoft.com/office/drawing/2014/main" id="{5CA743F3-47CF-460D-AEDA-B36224D85640}"/>
              </a:ext>
            </a:extLst>
          </p:cNvPr>
          <p:cNvSpPr/>
          <p:nvPr/>
        </p:nvSpPr>
        <p:spPr>
          <a:xfrm>
            <a:off x="945677" y="5261898"/>
            <a:ext cx="5586608" cy="530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Available online for free: </a:t>
            </a:r>
            <a:r>
              <a:rPr kumimoji="0" lang="en-US" sz="1600" i="1" u="sng" strike="noStrike" kern="1200" cap="none" spc="0" normalizeH="0" baseline="0" noProof="0" dirty="0">
                <a:ln>
                  <a:noFill/>
                </a:ln>
                <a:solidFill>
                  <a:srgbClr val="0563C1"/>
                </a:solidFill>
                <a:effectLst/>
                <a:uLnTx/>
                <a:uFillTx/>
                <a:latin typeface="Calibri" panose="020F0502020204030204"/>
                <a:ea typeface="+mn-ea"/>
                <a:cs typeface="+mn-cs"/>
                <a:hlinkClick r:id="rId5"/>
              </a:rPr>
              <a:t>https://psycharmor.org/courses/s-a-v-e/</a:t>
            </a:r>
            <a:endParaRPr kumimoji="0" lang="en-US" sz="1600" i="1" u="sng" strike="noStrike" kern="1200" cap="none" spc="0" normalizeH="0" baseline="0" noProof="0" dirty="0">
              <a:ln>
                <a:noFill/>
              </a:ln>
              <a:solidFill>
                <a:srgbClr val="0563C1"/>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02263FD6-B758-4E68-B18F-0869DF994A2F}"/>
              </a:ext>
            </a:extLst>
          </p:cNvPr>
          <p:cNvSpPr txBox="1">
            <a:spLocks/>
          </p:cNvSpPr>
          <p:nvPr/>
        </p:nvSpPr>
        <p:spPr>
          <a:xfrm>
            <a:off x="945678" y="1737584"/>
            <a:ext cx="6467605" cy="10512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dirty="0">
                <a:solidFill>
                  <a:schemeClr val="tx1"/>
                </a:solidFill>
                <a:latin typeface="Calibri" panose="020F0502020204030204"/>
              </a:rPr>
              <a:t>This free suicide</a:t>
            </a:r>
            <a:r>
              <a:rPr kumimoji="0" lang="en-US" b="0" i="0" u="none" strike="noStrike" kern="1200" cap="none" spc="0" normalizeH="0" baseline="0" noProof="0" dirty="0">
                <a:ln>
                  <a:noFill/>
                </a:ln>
                <a:solidFill>
                  <a:schemeClr val="tx1"/>
                </a:solidFill>
                <a:effectLst/>
                <a:uLnTx/>
                <a:uFillTx/>
                <a:latin typeface="Calibri" panose="020F0502020204030204"/>
                <a:ea typeface="+mn-ea"/>
                <a:cs typeface="+mn-cs"/>
              </a:rPr>
              <a:t> prevention training video </a:t>
            </a:r>
            <a:r>
              <a:rPr lang="en-US" dirty="0">
                <a:solidFill>
                  <a:schemeClr val="tx1"/>
                </a:solidFill>
                <a:latin typeface="Calibri" panose="020F0502020204030204"/>
              </a:rPr>
              <a:t>is less than 25 minutes long and available</a:t>
            </a:r>
            <a:r>
              <a:rPr kumimoji="0" lang="en-US" b="0" i="0" u="none" strike="noStrike" kern="1200" cap="none" spc="0" normalizeH="0" baseline="0" noProof="0" dirty="0">
                <a:ln>
                  <a:noFill/>
                </a:ln>
                <a:solidFill>
                  <a:schemeClr val="tx1"/>
                </a:solidFill>
                <a:effectLst/>
                <a:uLnTx/>
                <a:uFillTx/>
                <a:latin typeface="Calibri" panose="020F0502020204030204"/>
                <a:ea typeface="+mn-ea"/>
                <a:cs typeface="+mn-cs"/>
              </a:rPr>
              <a:t> to everyone, 24/7</a:t>
            </a:r>
            <a:r>
              <a:rPr lang="en-US" dirty="0">
                <a:solidFill>
                  <a:schemeClr val="tx1"/>
                </a:solidFill>
                <a:latin typeface="Calibri" panose="020F0502020204030204"/>
              </a:rPr>
              <a:t>. It's offered </a:t>
            </a:r>
            <a:r>
              <a:rPr kumimoji="0" lang="en-US" b="0" i="0" u="none" strike="noStrike" kern="1200" cap="none" spc="0" normalizeH="0" baseline="0" noProof="0" dirty="0">
                <a:ln>
                  <a:noFill/>
                </a:ln>
                <a:solidFill>
                  <a:schemeClr val="tx1"/>
                </a:solidFill>
                <a:effectLst/>
                <a:uLnTx/>
                <a:uFillTx/>
                <a:latin typeface="Calibri" panose="020F0502020204030204"/>
                <a:ea typeface="+mn-ea"/>
                <a:cs typeface="+mn-cs"/>
              </a:rPr>
              <a:t>in collaboration with the PsychArmor</a:t>
            </a:r>
            <a:r>
              <a:rPr kumimoji="0" lang="en-US" b="0" i="0" u="none" strike="noStrike" kern="1200" cap="none" spc="0" normalizeH="0" baseline="0" noProof="0" dirty="0">
                <a:ln>
                  <a:noFill/>
                </a:ln>
                <a:solidFill>
                  <a:schemeClr val="tx1"/>
                </a:solidFill>
                <a:effectLst/>
                <a:uLnTx/>
                <a:uFillTx/>
                <a:latin typeface="Calibri" panose="020F0502020204030204"/>
              </a:rPr>
              <a:t> Institute.</a:t>
            </a:r>
            <a:endParaRPr lang="en-US" b="0" i="0" u="none" strike="noStrike" kern="1200" cap="none" spc="0" normalizeH="0" baseline="0" noProof="0" dirty="0">
              <a:ln>
                <a:noFill/>
              </a:ln>
              <a:solidFill>
                <a:schemeClr val="tx1"/>
              </a:solidFill>
              <a:effectLst/>
              <a:uLnTx/>
              <a:uFillTx/>
              <a:latin typeface="Calibri" panose="020F0502020204030204"/>
              <a:cs typeface="Calibri"/>
            </a:endParaRPr>
          </a:p>
        </p:txBody>
      </p:sp>
      <p:pic>
        <p:nvPicPr>
          <p:cNvPr id="7" name="Picture 6" descr="A person in a suit&#10;&#10;Description automatically generated with low confidence">
            <a:extLst>
              <a:ext uri="{FF2B5EF4-FFF2-40B4-BE49-F238E27FC236}">
                <a16:creationId xmlns:a16="http://schemas.microsoft.com/office/drawing/2014/main" id="{672566BF-CEB9-7A4B-8853-0EEC61889C7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25768" y="-37558"/>
            <a:ext cx="6467605" cy="6907291"/>
          </a:xfrm>
          <a:prstGeom prst="rect">
            <a:avLst/>
          </a:prstGeom>
        </p:spPr>
      </p:pic>
    </p:spTree>
    <p:extLst>
      <p:ext uri="{BB962C8B-B14F-4D97-AF65-F5344CB8AC3E}">
        <p14:creationId xmlns:p14="http://schemas.microsoft.com/office/powerpoint/2010/main" val="2263987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BE51E-8447-4CDD-BF16-624FF3FD6B44}"/>
              </a:ext>
            </a:extLst>
          </p:cNvPr>
          <p:cNvSpPr>
            <a:spLocks noGrp="1"/>
          </p:cNvSpPr>
          <p:nvPr>
            <p:ph type="title"/>
          </p:nvPr>
        </p:nvSpPr>
        <p:spPr>
          <a:xfrm>
            <a:off x="838200" y="660454"/>
            <a:ext cx="10515600" cy="1051256"/>
          </a:xfrm>
        </p:spPr>
        <p:txBody>
          <a:bodyPr/>
          <a:lstStyle/>
          <a:p>
            <a:r>
              <a:rPr lang="en-US" dirty="0"/>
              <a:t>Suicide is a National Public Health Problem</a:t>
            </a:r>
          </a:p>
        </p:txBody>
      </p:sp>
      <p:sp>
        <p:nvSpPr>
          <p:cNvPr id="3" name="Content Placeholder 2">
            <a:extLst>
              <a:ext uri="{FF2B5EF4-FFF2-40B4-BE49-F238E27FC236}">
                <a16:creationId xmlns:a16="http://schemas.microsoft.com/office/drawing/2014/main" id="{7CDC10E0-1FB3-47A6-B733-6556CFD2D508}"/>
              </a:ext>
            </a:extLst>
          </p:cNvPr>
          <p:cNvSpPr>
            <a:spLocks noGrp="1"/>
          </p:cNvSpPr>
          <p:nvPr>
            <p:ph idx="1"/>
          </p:nvPr>
        </p:nvSpPr>
        <p:spPr>
          <a:xfrm>
            <a:off x="661737" y="2007220"/>
            <a:ext cx="10515600" cy="3911546"/>
          </a:xfrm>
        </p:spPr>
        <p:txBody>
          <a:bodyPr>
            <a:normAutofit/>
          </a:bodyPr>
          <a:lstStyle/>
          <a:p>
            <a:pPr>
              <a:spcBef>
                <a:spcPts val="600"/>
              </a:spcBef>
              <a:spcAft>
                <a:spcPts val="1200"/>
              </a:spcAft>
            </a:pPr>
            <a:r>
              <a:rPr lang="en-US" sz="3200" dirty="0"/>
              <a:t>Suicide is a national public health issue for both Veterans and the general population. </a:t>
            </a:r>
          </a:p>
          <a:p>
            <a:pPr marL="0" indent="0">
              <a:spcBef>
                <a:spcPts val="600"/>
              </a:spcBef>
              <a:spcAft>
                <a:spcPts val="1200"/>
              </a:spcAft>
              <a:buNone/>
            </a:pPr>
            <a:endParaRPr lang="en-US" sz="3200" dirty="0"/>
          </a:p>
          <a:p>
            <a:pPr>
              <a:spcBef>
                <a:spcPts val="600"/>
              </a:spcBef>
              <a:spcAft>
                <a:spcPts val="1200"/>
              </a:spcAft>
            </a:pPr>
            <a:r>
              <a:rPr lang="en-US" sz="3200" dirty="0">
                <a:latin typeface="Calibri" panose="020F0502020204030204" pitchFamily="34" charset="0"/>
                <a:cs typeface="Arial" panose="020B0604020202020204" pitchFamily="34" charset="0"/>
              </a:rPr>
              <a:t>For every death by suicide, approximately 135 individuals are impacted. </a:t>
            </a:r>
          </a:p>
          <a:p>
            <a:pPr marL="0" indent="0">
              <a:spcBef>
                <a:spcPts val="600"/>
              </a:spcBef>
              <a:spcAft>
                <a:spcPts val="1200"/>
              </a:spcAft>
              <a:buNone/>
            </a:pPr>
            <a:endParaRPr lang="en-US" sz="2800" dirty="0"/>
          </a:p>
        </p:txBody>
      </p:sp>
    </p:spTree>
    <p:extLst>
      <p:ext uri="{BB962C8B-B14F-4D97-AF65-F5344CB8AC3E}">
        <p14:creationId xmlns:p14="http://schemas.microsoft.com/office/powerpoint/2010/main" val="23008609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39D010-7F93-4F5E-B489-BF201B355A92}"/>
              </a:ext>
            </a:extLst>
          </p:cNvPr>
          <p:cNvSpPr>
            <a:spLocks noGrp="1"/>
          </p:cNvSpPr>
          <p:nvPr>
            <p:ph type="title"/>
          </p:nvPr>
        </p:nvSpPr>
        <p:spPr>
          <a:xfrm>
            <a:off x="2865021" y="615555"/>
            <a:ext cx="6710516" cy="607934"/>
          </a:xfrm>
        </p:spPr>
        <p:txBody>
          <a:bodyPr>
            <a:normAutofit/>
          </a:bodyPr>
          <a:lstStyle/>
          <a:p>
            <a:r>
              <a:rPr lang="en-US">
                <a:solidFill>
                  <a:srgbClr val="535FAB"/>
                </a:solidFill>
                <a:hlinkClick r:id="rId3"/>
              </a:rPr>
              <a:t>Uniting for Suicide Postvention</a:t>
            </a:r>
            <a:endParaRPr lang="en-US">
              <a:solidFill>
                <a:srgbClr val="535FAB"/>
              </a:solidFill>
            </a:endParaRPr>
          </a:p>
        </p:txBody>
      </p:sp>
      <p:sp>
        <p:nvSpPr>
          <p:cNvPr id="10" name="TextBox 9">
            <a:extLst>
              <a:ext uri="{FF2B5EF4-FFF2-40B4-BE49-F238E27FC236}">
                <a16:creationId xmlns:a16="http://schemas.microsoft.com/office/drawing/2014/main" id="{16A36227-05C6-418B-A34D-5A59D13DA65B}"/>
              </a:ext>
            </a:extLst>
          </p:cNvPr>
          <p:cNvSpPr txBox="1"/>
          <p:nvPr/>
        </p:nvSpPr>
        <p:spPr>
          <a:xfrm>
            <a:off x="2304212" y="1223489"/>
            <a:ext cx="7022767" cy="707886"/>
          </a:xfrm>
          <a:prstGeom prst="rect">
            <a:avLst/>
          </a:prstGeom>
          <a:noFill/>
        </p:spPr>
        <p:txBody>
          <a:bodyPr wrap="square">
            <a:spAutoFit/>
          </a:bodyPr>
          <a:lstStyle/>
          <a:p>
            <a:pPr algn="ctr" defTabSz="457200" fontAlgn="base">
              <a:spcBef>
                <a:spcPct val="0"/>
              </a:spcBef>
              <a:spcAft>
                <a:spcPct val="0"/>
              </a:spcAft>
              <a:defRPr/>
            </a:pPr>
            <a:r>
              <a:rPr lang="en-US" sz="2000" i="1">
                <a:solidFill>
                  <a:prstClr val="black"/>
                </a:solidFill>
                <a:latin typeface="Calibri" panose="020F0502020204030204"/>
              </a:rPr>
              <a:t>USPV offers resources and support to those impacted by suicide loss to promote healing and reduce suicide risk. </a:t>
            </a:r>
          </a:p>
        </p:txBody>
      </p:sp>
      <p:pic>
        <p:nvPicPr>
          <p:cNvPr id="2" name="Picture 1">
            <a:extLst>
              <a:ext uri="{FF2B5EF4-FFF2-40B4-BE49-F238E27FC236}">
                <a16:creationId xmlns:a16="http://schemas.microsoft.com/office/drawing/2014/main" id="{946ECE91-9436-60F8-9CF3-4094856FB0A2}"/>
              </a:ext>
            </a:extLst>
          </p:cNvPr>
          <p:cNvPicPr>
            <a:picLocks noChangeAspect="1"/>
          </p:cNvPicPr>
          <p:nvPr/>
        </p:nvPicPr>
        <p:blipFill rotWithShape="1">
          <a:blip r:embed="rId4"/>
          <a:srcRect t="4427"/>
          <a:stretch/>
        </p:blipFill>
        <p:spPr>
          <a:xfrm>
            <a:off x="2017283" y="2025695"/>
            <a:ext cx="3280040" cy="2900932"/>
          </a:xfrm>
          <a:prstGeom prst="rect">
            <a:avLst/>
          </a:prstGeom>
          <a:ln>
            <a:solidFill>
              <a:schemeClr val="accent1"/>
            </a:solidFill>
          </a:ln>
        </p:spPr>
      </p:pic>
      <p:pic>
        <p:nvPicPr>
          <p:cNvPr id="3" name="Picture 2">
            <a:extLst>
              <a:ext uri="{FF2B5EF4-FFF2-40B4-BE49-F238E27FC236}">
                <a16:creationId xmlns:a16="http://schemas.microsoft.com/office/drawing/2014/main" id="{DB34F0E0-B458-B4A7-B586-446C1F91801C}"/>
              </a:ext>
            </a:extLst>
          </p:cNvPr>
          <p:cNvPicPr>
            <a:picLocks noChangeAspect="1"/>
          </p:cNvPicPr>
          <p:nvPr/>
        </p:nvPicPr>
        <p:blipFill>
          <a:blip r:embed="rId5"/>
          <a:stretch>
            <a:fillRect/>
          </a:stretch>
        </p:blipFill>
        <p:spPr>
          <a:xfrm>
            <a:off x="5823444" y="2037421"/>
            <a:ext cx="3862231" cy="2783158"/>
          </a:xfrm>
          <a:prstGeom prst="rect">
            <a:avLst/>
          </a:prstGeom>
          <a:ln>
            <a:solidFill>
              <a:schemeClr val="accent1"/>
            </a:solidFill>
          </a:ln>
        </p:spPr>
      </p:pic>
      <p:sp>
        <p:nvSpPr>
          <p:cNvPr id="9" name="TextBox 8">
            <a:extLst>
              <a:ext uri="{FF2B5EF4-FFF2-40B4-BE49-F238E27FC236}">
                <a16:creationId xmlns:a16="http://schemas.microsoft.com/office/drawing/2014/main" id="{D4714DF4-F6A4-1FD8-892C-E9B2A2458F4F}"/>
              </a:ext>
            </a:extLst>
          </p:cNvPr>
          <p:cNvSpPr txBox="1"/>
          <p:nvPr/>
        </p:nvSpPr>
        <p:spPr>
          <a:xfrm>
            <a:off x="1252941" y="5025185"/>
            <a:ext cx="9589230" cy="707886"/>
          </a:xfrm>
          <a:prstGeom prst="rect">
            <a:avLst/>
          </a:prstGeom>
          <a:noFill/>
        </p:spPr>
        <p:txBody>
          <a:bodyPr wrap="square">
            <a:spAutoFit/>
          </a:bodyPr>
          <a:lstStyle/>
          <a:p>
            <a:pPr algn="ctr" defTabSz="457200" fontAlgn="base">
              <a:spcBef>
                <a:spcPct val="0"/>
              </a:spcBef>
              <a:spcAft>
                <a:spcPct val="0"/>
              </a:spcAft>
              <a:defRPr/>
            </a:pPr>
            <a:r>
              <a:rPr lang="en-US" sz="2000">
                <a:solidFill>
                  <a:prstClr val="black"/>
                </a:solidFill>
                <a:latin typeface="Calibri" panose="020F0502020204030204"/>
              </a:rPr>
              <a:t>SRM also offers consultation to facilities / leaders (e.g., planning postvention responses, developing postvention teams) and providers (e.g., to process a patient suicide loss)</a:t>
            </a:r>
          </a:p>
        </p:txBody>
      </p:sp>
      <p:sp>
        <p:nvSpPr>
          <p:cNvPr id="5" name="TextBox 4">
            <a:extLst>
              <a:ext uri="{FF2B5EF4-FFF2-40B4-BE49-F238E27FC236}">
                <a16:creationId xmlns:a16="http://schemas.microsoft.com/office/drawing/2014/main" id="{AD3C7582-E66E-3295-D189-5A032B760278}"/>
              </a:ext>
            </a:extLst>
          </p:cNvPr>
          <p:cNvSpPr txBox="1"/>
          <p:nvPr/>
        </p:nvSpPr>
        <p:spPr>
          <a:xfrm>
            <a:off x="3047011" y="5753011"/>
            <a:ext cx="6097978" cy="369332"/>
          </a:xfrm>
          <a:prstGeom prst="rect">
            <a:avLst/>
          </a:prstGeom>
          <a:noFill/>
        </p:spPr>
        <p:txBody>
          <a:bodyPr wrap="square">
            <a:spAutoFit/>
          </a:bodyPr>
          <a:lstStyle/>
          <a:p>
            <a:r>
              <a:rPr lang="en-US">
                <a:hlinkClick r:id="rId3"/>
              </a:rPr>
              <a:t>https://www.mirecc.va.gov/visn19/postvention/</a:t>
            </a:r>
            <a:r>
              <a:rPr lang="en-US"/>
              <a:t> </a:t>
            </a:r>
          </a:p>
        </p:txBody>
      </p:sp>
    </p:spTree>
    <p:extLst>
      <p:ext uri="{BB962C8B-B14F-4D97-AF65-F5344CB8AC3E}">
        <p14:creationId xmlns:p14="http://schemas.microsoft.com/office/powerpoint/2010/main" val="27672669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C7D956-CA66-4617-8AB9-95B35EC66F4F}"/>
              </a:ext>
            </a:extLst>
          </p:cNvPr>
          <p:cNvSpPr>
            <a:spLocks noGrp="1"/>
          </p:cNvSpPr>
          <p:nvPr>
            <p:ph type="ctr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C7E7B8A6-BF04-446B-BEA9-44974F03E4DB}"/>
              </a:ext>
            </a:extLst>
          </p:cNvPr>
          <p:cNvSpPr>
            <a:spLocks noGrp="1"/>
          </p:cNvSpPr>
          <p:nvPr>
            <p:ph type="sldNum" sz="quarter" idx="4294967295"/>
          </p:nvPr>
        </p:nvSpPr>
        <p:spPr>
          <a:xfrm>
            <a:off x="0" y="6356350"/>
            <a:ext cx="2743200" cy="365125"/>
          </a:xfrm>
        </p:spPr>
        <p:txBody>
          <a:bodyPr/>
          <a:lstStyle/>
          <a:p>
            <a:fld id="{ACD12D91-5F71-FE4F-A594-B9667DC21877}" type="slidenum">
              <a:rPr lang="en-US" smtClean="0"/>
              <a:t>71</a:t>
            </a:fld>
            <a:endParaRPr lang="en-US"/>
          </a:p>
        </p:txBody>
      </p:sp>
    </p:spTree>
    <p:extLst>
      <p:ext uri="{BB962C8B-B14F-4D97-AF65-F5344CB8AC3E}">
        <p14:creationId xmlns:p14="http://schemas.microsoft.com/office/powerpoint/2010/main" val="3793037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B8953BD-FB74-0763-62C2-09D5B51000FA}"/>
              </a:ext>
            </a:extLst>
          </p:cNvPr>
          <p:cNvSpPr>
            <a:spLocks noGrp="1"/>
          </p:cNvSpPr>
          <p:nvPr>
            <p:ph type="title"/>
          </p:nvPr>
        </p:nvSpPr>
        <p:spPr>
          <a:xfrm>
            <a:off x="660041" y="2767106"/>
            <a:ext cx="2880828" cy="3071906"/>
          </a:xfrm>
          <a:prstGeom prst="ellipse">
            <a:avLst/>
          </a:prstGeom>
        </p:spPr>
        <p:txBody>
          <a:bodyPr vert="horz" lIns="91440" tIns="45720" rIns="91440" bIns="45720" rtlCol="0" anchor="t">
            <a:normAutofit/>
          </a:bodyPr>
          <a:lstStyle/>
          <a:p>
            <a:r>
              <a:rPr lang="en-US" sz="1900" b="1" i="0" u="none" strike="noStrike" kern="1200" baseline="0" dirty="0">
                <a:solidFill>
                  <a:srgbClr val="FFFFFF"/>
                </a:solidFill>
                <a:latin typeface="+mj-lt"/>
                <a:ea typeface="+mj-ea"/>
                <a:cs typeface="+mj-cs"/>
              </a:rPr>
              <a:t>Suicide Decedents, Recent Veteran VHA Users with Behavioral Health Autopsy Program Reviews </a:t>
            </a:r>
            <a:endParaRPr lang="en-US" sz="1900" kern="1200" dirty="0">
              <a:solidFill>
                <a:srgbClr val="FFFFFF"/>
              </a:solidFill>
              <a:latin typeface="+mj-lt"/>
              <a:ea typeface="+mj-ea"/>
              <a:cs typeface="+mj-cs"/>
            </a:endParaRPr>
          </a:p>
        </p:txBody>
      </p:sp>
      <p:pic>
        <p:nvPicPr>
          <p:cNvPr id="6" name="Content Placeholder 5" descr="Chart, timeline&#10;&#10;Description automatically generated">
            <a:extLst>
              <a:ext uri="{FF2B5EF4-FFF2-40B4-BE49-F238E27FC236}">
                <a16:creationId xmlns:a16="http://schemas.microsoft.com/office/drawing/2014/main" id="{56BE355B-CC80-A535-225F-CEBBE5976BAC}"/>
              </a:ext>
            </a:extLst>
          </p:cNvPr>
          <p:cNvPicPr>
            <a:picLocks noGrp="1" noChangeAspect="1"/>
          </p:cNvPicPr>
          <p:nvPr>
            <p:ph idx="1"/>
          </p:nvPr>
        </p:nvPicPr>
        <p:blipFill>
          <a:blip r:embed="rId3"/>
          <a:stretch>
            <a:fillRect/>
          </a:stretch>
        </p:blipFill>
        <p:spPr>
          <a:xfrm>
            <a:off x="4651218" y="467208"/>
            <a:ext cx="6928168" cy="5923584"/>
          </a:xfrm>
          <a:prstGeom prst="rect">
            <a:avLst/>
          </a:prstGeom>
        </p:spPr>
      </p:pic>
      <p:sp>
        <p:nvSpPr>
          <p:cNvPr id="4" name="Slide Number Placeholder 3">
            <a:extLst>
              <a:ext uri="{FF2B5EF4-FFF2-40B4-BE49-F238E27FC236}">
                <a16:creationId xmlns:a16="http://schemas.microsoft.com/office/drawing/2014/main" id="{5C9B9631-05C1-42E6-8938-7C4C824BFCCB}"/>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lgn="r">
              <a:spcAft>
                <a:spcPts val="600"/>
              </a:spcAft>
            </a:pPr>
            <a:fld id="{ACD12D91-5F71-FE4F-A594-B9667DC21877}" type="slidenum">
              <a:rPr lang="en-US" sz="1100">
                <a:solidFill>
                  <a:schemeClr val="tx1">
                    <a:lumMod val="50000"/>
                    <a:lumOff val="50000"/>
                  </a:schemeClr>
                </a:solidFill>
              </a:rPr>
              <a:pPr algn="r">
                <a:spcAft>
                  <a:spcPts val="600"/>
                </a:spcAft>
              </a:pPr>
              <a:t>8</a:t>
            </a:fld>
            <a:endParaRPr lang="en-US" sz="1100">
              <a:solidFill>
                <a:schemeClr val="tx1">
                  <a:lumMod val="50000"/>
                  <a:lumOff val="50000"/>
                </a:schemeClr>
              </a:solidFill>
            </a:endParaRPr>
          </a:p>
        </p:txBody>
      </p:sp>
    </p:spTree>
    <p:extLst>
      <p:ext uri="{BB962C8B-B14F-4D97-AF65-F5344CB8AC3E}">
        <p14:creationId xmlns:p14="http://schemas.microsoft.com/office/powerpoint/2010/main" val="3192765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B899-A7D0-408B-A0FD-08E739881D7C}"/>
              </a:ext>
            </a:extLst>
          </p:cNvPr>
          <p:cNvSpPr>
            <a:spLocks noGrp="1"/>
          </p:cNvSpPr>
          <p:nvPr>
            <p:ph type="title"/>
          </p:nvPr>
        </p:nvSpPr>
        <p:spPr/>
        <p:txBody>
          <a:bodyPr>
            <a:normAutofit fontScale="90000"/>
          </a:bodyPr>
          <a:lstStyle/>
          <a:p>
            <a:r>
              <a:rPr lang="en-US" dirty="0"/>
              <a:t>Key Findings:</a:t>
            </a:r>
            <a:br>
              <a:rPr lang="en-US" dirty="0"/>
            </a:br>
            <a:r>
              <a:rPr lang="en-US" i="1" dirty="0"/>
              <a:t>2023 National Veteran Suicide Prevention Annual Report</a:t>
            </a:r>
          </a:p>
        </p:txBody>
      </p:sp>
      <p:sp>
        <p:nvSpPr>
          <p:cNvPr id="3" name="Slide Number Placeholder 2">
            <a:extLst>
              <a:ext uri="{FF2B5EF4-FFF2-40B4-BE49-F238E27FC236}">
                <a16:creationId xmlns:a16="http://schemas.microsoft.com/office/drawing/2014/main" id="{C762A1BA-B6E9-4E58-B4EA-7DE3A40616A5}"/>
              </a:ext>
            </a:extLst>
          </p:cNvPr>
          <p:cNvSpPr>
            <a:spLocks noGrp="1"/>
          </p:cNvSpPr>
          <p:nvPr>
            <p:ph type="sldNum" sz="quarter" idx="12"/>
          </p:nvPr>
        </p:nvSpPr>
        <p:spPr/>
        <p:txBody>
          <a:bodyPr/>
          <a:lstStyle/>
          <a:p>
            <a:pPr defTabSz="685800"/>
            <a:fld id="{ACD12D91-5F71-FE4F-A594-B9667DC21877}" type="slidenum">
              <a:rPr lang="en-US">
                <a:latin typeface="Calibri" panose="020F0502020204030204"/>
              </a:rPr>
              <a:pPr defTabSz="685800"/>
              <a:t>9</a:t>
            </a:fld>
            <a:endParaRPr lang="en-US">
              <a:latin typeface="Calibri" panose="020F0502020204030204"/>
            </a:endParaRPr>
          </a:p>
        </p:txBody>
      </p:sp>
    </p:spTree>
    <p:extLst>
      <p:ext uri="{BB962C8B-B14F-4D97-AF65-F5344CB8AC3E}">
        <p14:creationId xmlns:p14="http://schemas.microsoft.com/office/powerpoint/2010/main" val="416913127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EB526B5C992143A27AAB34EB2CDFD1" ma:contentTypeVersion="2" ma:contentTypeDescription="Create a new document." ma:contentTypeScope="" ma:versionID="67b0cae5e0c60288a5fd323c5ddcd1aa">
  <xsd:schema xmlns:xsd="http://www.w3.org/2001/XMLSchema" xmlns:xs="http://www.w3.org/2001/XMLSchema" xmlns:p="http://schemas.microsoft.com/office/2006/metadata/properties" xmlns:ns2="00e16f8a-330b-4907-b92d-7710e5a2f1a1" targetNamespace="http://schemas.microsoft.com/office/2006/metadata/properties" ma:root="true" ma:fieldsID="f9714f54fde9495ab96c3bb31b3275f7" ns2:_="">
    <xsd:import namespace="00e16f8a-330b-4907-b92d-7710e5a2f1a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e16f8a-330b-4907-b92d-7710e5a2f1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2F6B98-1290-4339-9373-3BE59B9ABE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e16f8a-330b-4907-b92d-7710e5a2f1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76A674-46F1-41A8-8218-98F5183D956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9C535F8-E370-411D-B581-2C4CDF12FC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1258</TotalTime>
  <Words>7147</Words>
  <Application>Microsoft Office PowerPoint</Application>
  <PresentationFormat>Widescreen</PresentationFormat>
  <Paragraphs>584</Paragraphs>
  <Slides>71</Slides>
  <Notes>50</Notes>
  <HiddenSlides>11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71</vt:i4>
      </vt:variant>
    </vt:vector>
  </HeadingPairs>
  <TitlesOfParts>
    <vt:vector size="85" baseType="lpstr">
      <vt:lpstr>Arial</vt:lpstr>
      <vt:lpstr>Calibri</vt:lpstr>
      <vt:lpstr>Calibri Light</vt:lpstr>
      <vt:lpstr>Georgia</vt:lpstr>
      <vt:lpstr>Helvetica Neue</vt:lpstr>
      <vt:lpstr>Lato Light</vt:lpstr>
      <vt:lpstr>Myriad Pro</vt:lpstr>
      <vt:lpstr>Myriad Pro SemiCond</vt:lpstr>
      <vt:lpstr>MyriadPro</vt:lpstr>
      <vt:lpstr>Roboto</vt:lpstr>
      <vt:lpstr>Times</vt:lpstr>
      <vt:lpstr>Times New Roman</vt:lpstr>
      <vt:lpstr>Wingdings</vt:lpstr>
      <vt:lpstr>1_Office Theme</vt:lpstr>
      <vt:lpstr>VA S.A.V.E. Training</vt:lpstr>
      <vt:lpstr>Before We Begin:</vt:lpstr>
      <vt:lpstr>Overview</vt:lpstr>
      <vt:lpstr>Objectives</vt:lpstr>
      <vt:lpstr>Take a moment to consider:</vt:lpstr>
      <vt:lpstr>Facts About Veteran Suicide</vt:lpstr>
      <vt:lpstr>Suicide is a National Public Health Problem</vt:lpstr>
      <vt:lpstr>Suicide Decedents, Recent Veteran VHA Users with Behavioral Health Autopsy Program Reviews </vt:lpstr>
      <vt:lpstr>Key Findings: 2023 National Veteran Suicide Prevention Annual Report</vt:lpstr>
      <vt:lpstr>Veteran Suicide Deaths, 2001-2021</vt:lpstr>
      <vt:lpstr>PowerPoint Presentation</vt:lpstr>
      <vt:lpstr>Unadjusted Suicide Rate Per 100,000, Veterans, by Age Group, 2001-2021</vt:lpstr>
      <vt:lpstr>Additional Risk Factors</vt:lpstr>
      <vt:lpstr>  California Data  California Veteran and Total California, and National Suicide Deaths and Rates by Age Group, 2021   </vt:lpstr>
      <vt:lpstr>Suicide is a Complex Issue with No Single Cause</vt:lpstr>
      <vt:lpstr>Risk and Protective Factors</vt:lpstr>
      <vt:lpstr>Access to Lethal Means is a Risk Factor </vt:lpstr>
      <vt:lpstr> Firearm Suicide</vt:lpstr>
      <vt:lpstr>Suicide Deaths, Methods Involved, 2021 and Difference From 2001*</vt:lpstr>
      <vt:lpstr>PowerPoint Presentation</vt:lpstr>
      <vt:lpstr>What is Lethal Means Safety?</vt:lpstr>
      <vt:lpstr>Lethal Means Safety Works</vt:lpstr>
      <vt:lpstr>Common Myths vs. Realities</vt:lpstr>
      <vt:lpstr>Common Myths vs. Realities</vt:lpstr>
      <vt:lpstr>Common Myths vs. Realities</vt:lpstr>
      <vt:lpstr>Common Myths vs. Realities</vt:lpstr>
      <vt:lpstr>Common Myths vs. Realities</vt:lpstr>
      <vt:lpstr>Common Myths vs. Realities</vt:lpstr>
      <vt:lpstr>Common Myths vs. Realities</vt:lpstr>
      <vt:lpstr>Common Myths vs. Realities</vt:lpstr>
      <vt:lpstr>Common Myths vs. Realities</vt:lpstr>
      <vt:lpstr>The Steps of VA S.A.V.E.</vt:lpstr>
      <vt:lpstr>VA S.A.V.E.: Teaching Communities How to Help Veterans at Risk for Suicide</vt:lpstr>
      <vt:lpstr>Signs of Suicidal Thinking</vt:lpstr>
      <vt:lpstr>Signs of Suicidal Thinking</vt:lpstr>
      <vt:lpstr>Asking the Question</vt:lpstr>
      <vt:lpstr>Asking the Question</vt:lpstr>
      <vt:lpstr>Asking the Question</vt:lpstr>
      <vt:lpstr>Asking the Question: Check-In &amp; Practice </vt:lpstr>
      <vt:lpstr>Validate the Veteran’s Experience</vt:lpstr>
      <vt:lpstr>Validate the Veteran’s Experience: Check-In &amp; Practice</vt:lpstr>
      <vt:lpstr>When Talking with a Veteran at Risk for Suicide</vt:lpstr>
      <vt:lpstr>Encourage Treatment and Expedite Getting Help</vt:lpstr>
      <vt:lpstr>What to Do if a Veteran Expresses Suicidal Ideation During a Phone Call</vt:lpstr>
      <vt:lpstr>Practice Sessions</vt:lpstr>
      <vt:lpstr>Practice Sessions</vt:lpstr>
      <vt:lpstr>Remember</vt:lpstr>
      <vt:lpstr>Call to Action: 7 Themes</vt:lpstr>
      <vt:lpstr>Signs of Suicidal Thinking</vt:lpstr>
      <vt:lpstr>Asking the Question</vt:lpstr>
      <vt:lpstr>Validate the Veteran’s Experience</vt:lpstr>
      <vt:lpstr>Encourage Treatment and Expedite Getting Help</vt:lpstr>
      <vt:lpstr>Debrief</vt:lpstr>
      <vt:lpstr>Resources</vt:lpstr>
      <vt:lpstr>Free, Confidential Support 24/7/365</vt:lpstr>
      <vt:lpstr>PowerPoint Presentation</vt:lpstr>
      <vt:lpstr>VeteransCrisisLine.net/ResourceLocator</vt:lpstr>
      <vt:lpstr>VeteransCrisisLine.net/ResourceLocator</vt:lpstr>
      <vt:lpstr>Don’t Wait. Reach Out.</vt:lpstr>
      <vt:lpstr>Make the Connection</vt:lpstr>
      <vt:lpstr>Practice safe storage of firearms, medications and other lethal means</vt:lpstr>
      <vt:lpstr>Practice secure storage of firearms, medications and other lethal means</vt:lpstr>
      <vt:lpstr>New Lethal Means Safety Resources </vt:lpstr>
      <vt:lpstr>  Mental Health Mobil Apps. Mobile Apps - PTSD: National Center for PTSD (va.gov) </vt:lpstr>
      <vt:lpstr>Check out the new Safety Plan app! </vt:lpstr>
      <vt:lpstr>Coaching into Care</vt:lpstr>
      <vt:lpstr>PowerPoint Presentation</vt:lpstr>
      <vt:lpstr>Uniting for Suicide Postvention</vt:lpstr>
      <vt:lpstr>PowerPoint Presentation</vt:lpstr>
      <vt:lpstr>Uniting for Suicide Postvention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Dubicki, Catherine C</dc:creator>
  <cp:lastModifiedBy>Meredith, Cassandra N. (she/her/hers)</cp:lastModifiedBy>
  <cp:revision>68</cp:revision>
  <dcterms:created xsi:type="dcterms:W3CDTF">2021-10-05T15:45:45Z</dcterms:created>
  <dcterms:modified xsi:type="dcterms:W3CDTF">2024-03-15T22:59:10Z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0x010100CEEB526B5C992143A27AAB34EB2CDFD1</vt:lpwstr>
  </property>
</Properties>
</file>