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61" r:id="rId5"/>
    <p:sldId id="259" r:id="rId6"/>
    <p:sldId id="263" r:id="rId7"/>
    <p:sldId id="264" r:id="rId8"/>
    <p:sldId id="267" r:id="rId9"/>
    <p:sldId id="262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46A9E-B16C-4E12-B124-7582D3B1D2FB}" v="1" dt="2024-06-07T18:33:52.934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10" autoAdjust="0"/>
  </p:normalViewPr>
  <p:slideViewPr>
    <p:cSldViewPr snapToGrid="0">
      <p:cViewPr varScale="1">
        <p:scale>
          <a:sx n="104" d="100"/>
          <a:sy n="104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microsoft.com/office/2016/11/relationships/changesInfo" Target="changesInfos/changesInfo1.xml" /><Relationship Id="rId16" Type="http://schemas.microsoft.com/office/2015/10/relationships/revisionInfo" Target="revisionInfo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Benson" userId="4ed66ebf-3ae2-41a1-9a26-ece4fb9312e9" providerId="ADAL" clId="{3D546A9E-B16C-4E12-B124-7582D3B1D2FB}"/>
    <pc:docChg chg="custSel addSld modSld sldOrd">
      <pc:chgData name="Taylor Benson" userId="4ed66ebf-3ae2-41a1-9a26-ece4fb9312e9" providerId="ADAL" clId="{3D546A9E-B16C-4E12-B124-7582D3B1D2FB}" dt="2024-06-07T18:46:55.710" v="707" actId="14100"/>
      <pc:docMkLst>
        <pc:docMk/>
      </pc:docMkLst>
      <pc:sldChg chg="delSp modSp mod">
        <pc:chgData name="Taylor Benson" userId="4ed66ebf-3ae2-41a1-9a26-ece4fb9312e9" providerId="ADAL" clId="{3D546A9E-B16C-4E12-B124-7582D3B1D2FB}" dt="2024-06-07T18:46:55.710" v="707" actId="14100"/>
        <pc:sldMkLst>
          <pc:docMk/>
          <pc:sldMk cId="0" sldId="259"/>
        </pc:sldMkLst>
        <pc:spChg chg="mod">
          <ac:chgData name="Taylor Benson" userId="4ed66ebf-3ae2-41a1-9a26-ece4fb9312e9" providerId="ADAL" clId="{3D546A9E-B16C-4E12-B124-7582D3B1D2FB}" dt="2024-06-07T18:44:51.936" v="695" actId="207"/>
          <ac:spMkLst>
            <pc:docMk/>
            <pc:sldMk cId="0" sldId="259"/>
            <ac:spMk id="12" creationId="{D83E7041-638C-E095-883C-434F3C5FA6E1}"/>
          </ac:spMkLst>
        </pc:spChg>
        <pc:spChg chg="mod">
          <ac:chgData name="Taylor Benson" userId="4ed66ebf-3ae2-41a1-9a26-ece4fb9312e9" providerId="ADAL" clId="{3D546A9E-B16C-4E12-B124-7582D3B1D2FB}" dt="2024-06-07T18:46:55.710" v="707" actId="14100"/>
          <ac:spMkLst>
            <pc:docMk/>
            <pc:sldMk cId="0" sldId="259"/>
            <ac:spMk id="28" creationId="{31356396-DC9B-5BA6-0B43-F92575B909D5}"/>
          </ac:spMkLst>
        </pc:spChg>
        <pc:grpChg chg="mod">
          <ac:chgData name="Taylor Benson" userId="4ed66ebf-3ae2-41a1-9a26-ece4fb9312e9" providerId="ADAL" clId="{3D546A9E-B16C-4E12-B124-7582D3B1D2FB}" dt="2024-06-07T18:45:33.210" v="697" actId="1076"/>
          <ac:grpSpMkLst>
            <pc:docMk/>
            <pc:sldMk cId="0" sldId="259"/>
            <ac:grpSpMk id="5" creationId="{00000000-0000-0000-0000-000000000000}"/>
          </ac:grpSpMkLst>
        </pc:grpChg>
        <pc:picChg chg="del mod">
          <ac:chgData name="Taylor Benson" userId="4ed66ebf-3ae2-41a1-9a26-ece4fb9312e9" providerId="ADAL" clId="{3D546A9E-B16C-4E12-B124-7582D3B1D2FB}" dt="2024-06-07T18:45:48.444" v="699" actId="478"/>
          <ac:picMkLst>
            <pc:docMk/>
            <pc:sldMk cId="0" sldId="259"/>
            <ac:picMk id="8" creationId="{00000000-0000-0000-0000-000000000000}"/>
          </ac:picMkLst>
        </pc:picChg>
      </pc:sldChg>
      <pc:sldChg chg="modSp mod ord">
        <pc:chgData name="Taylor Benson" userId="4ed66ebf-3ae2-41a1-9a26-ece4fb9312e9" providerId="ADAL" clId="{3D546A9E-B16C-4E12-B124-7582D3B1D2FB}" dt="2024-06-07T18:43:47.076" v="688"/>
        <pc:sldMkLst>
          <pc:docMk/>
          <pc:sldMk cId="0" sldId="261"/>
        </pc:sldMkLst>
        <pc:spChg chg="mod">
          <ac:chgData name="Taylor Benson" userId="4ed66ebf-3ae2-41a1-9a26-ece4fb9312e9" providerId="ADAL" clId="{3D546A9E-B16C-4E12-B124-7582D3B1D2FB}" dt="2024-06-07T17:37:25.147" v="108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Taylor Benson" userId="4ed66ebf-3ae2-41a1-9a26-ece4fb9312e9" providerId="ADAL" clId="{3D546A9E-B16C-4E12-B124-7582D3B1D2FB}" dt="2024-06-07T17:41:18.896" v="160" actId="20577"/>
          <ac:spMkLst>
            <pc:docMk/>
            <pc:sldMk cId="0" sldId="261"/>
            <ac:spMk id="4" creationId="{00000000-0000-0000-0000-000000000000}"/>
          </ac:spMkLst>
        </pc:spChg>
      </pc:sldChg>
      <pc:sldChg chg="addSp delSp modSp new mod ord modClrScheme chgLayout">
        <pc:chgData name="Taylor Benson" userId="4ed66ebf-3ae2-41a1-9a26-ece4fb9312e9" providerId="ADAL" clId="{3D546A9E-B16C-4E12-B124-7582D3B1D2FB}" dt="2024-06-07T18:43:12.922" v="686" actId="1076"/>
        <pc:sldMkLst>
          <pc:docMk/>
          <pc:sldMk cId="1178025763" sldId="268"/>
        </pc:sldMkLst>
        <pc:spChg chg="mod ord">
          <ac:chgData name="Taylor Benson" userId="4ed66ebf-3ae2-41a1-9a26-ece4fb9312e9" providerId="ADAL" clId="{3D546A9E-B16C-4E12-B124-7582D3B1D2FB}" dt="2024-06-07T18:43:12.922" v="686" actId="1076"/>
          <ac:spMkLst>
            <pc:docMk/>
            <pc:sldMk cId="1178025763" sldId="268"/>
            <ac:spMk id="2" creationId="{6C499610-6078-38E8-7C3E-C763F6B0DE4C}"/>
          </ac:spMkLst>
        </pc:spChg>
        <pc:spChg chg="del mod ord">
          <ac:chgData name="Taylor Benson" userId="4ed66ebf-3ae2-41a1-9a26-ece4fb9312e9" providerId="ADAL" clId="{3D546A9E-B16C-4E12-B124-7582D3B1D2FB}" dt="2024-06-07T17:36:23.134" v="42" actId="700"/>
          <ac:spMkLst>
            <pc:docMk/>
            <pc:sldMk cId="1178025763" sldId="268"/>
            <ac:spMk id="3" creationId="{A1F00655-2E1A-C9D3-E9AA-E3296C9CE777}"/>
          </ac:spMkLst>
        </pc:spChg>
        <pc:spChg chg="add mod ord">
          <ac:chgData name="Taylor Benson" userId="4ed66ebf-3ae2-41a1-9a26-ece4fb9312e9" providerId="ADAL" clId="{3D546A9E-B16C-4E12-B124-7582D3B1D2FB}" dt="2024-06-07T18:42:59.333" v="685" actId="20577"/>
          <ac:spMkLst>
            <pc:docMk/>
            <pc:sldMk cId="1178025763" sldId="268"/>
            <ac:spMk id="4" creationId="{75976A2C-C30A-D344-0181-1B18D595C0F7}"/>
          </ac:spMkLst>
        </pc:spChg>
        <pc:picChg chg="add mod">
          <ac:chgData name="Taylor Benson" userId="4ed66ebf-3ae2-41a1-9a26-ece4fb9312e9" providerId="ADAL" clId="{3D546A9E-B16C-4E12-B124-7582D3B1D2FB}" dt="2024-06-07T18:34:43.203" v="191" actId="14100"/>
          <ac:picMkLst>
            <pc:docMk/>
            <pc:sldMk cId="1178025763" sldId="268"/>
            <ac:picMk id="6" creationId="{B742FEAD-8AA1-1643-1236-77E6F561D43B}"/>
          </ac:picMkLst>
        </pc:picChg>
        <pc:picChg chg="add mod">
          <ac:chgData name="Taylor Benson" userId="4ed66ebf-3ae2-41a1-9a26-ece4fb9312e9" providerId="ADAL" clId="{3D546A9E-B16C-4E12-B124-7582D3B1D2FB}" dt="2024-06-07T18:42:18.232" v="681" actId="14100"/>
          <ac:picMkLst>
            <pc:docMk/>
            <pc:sldMk cId="1178025763" sldId="268"/>
            <ac:picMk id="8" creationId="{41F55DD8-D0F9-82EE-F79A-D76F6625DDEF}"/>
          </ac:picMkLst>
        </pc:picChg>
        <pc:picChg chg="add mod">
          <ac:chgData name="Taylor Benson" userId="4ed66ebf-3ae2-41a1-9a26-ece4fb9312e9" providerId="ADAL" clId="{3D546A9E-B16C-4E12-B124-7582D3B1D2FB}" dt="2024-06-07T18:42:30.028" v="683" actId="1076"/>
          <ac:picMkLst>
            <pc:docMk/>
            <pc:sldMk cId="1178025763" sldId="268"/>
            <ac:picMk id="10" creationId="{0E16B814-537A-D00C-C62D-2018B54A8B96}"/>
          </ac:picMkLst>
        </pc:picChg>
      </pc:sldChg>
    </pc:docChg>
  </pc:docChgLst>
</pc:chgInfo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62626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>
                <a:solidFill>
                  <a:srgbClr val="F4F6FA"/>
                </a:solidFill>
              </a:rPr>
              <a:t>‹#›</a:t>
            </a:fld>
            <a:endParaRPr spc="-50">
              <a:solidFill>
                <a:srgbClr val="F4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617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62626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>
                <a:solidFill>
                  <a:srgbClr val="F4F6FA"/>
                </a:solidFill>
              </a:rPr>
              <a:t>‹#›</a:t>
            </a:fld>
            <a:endParaRPr spc="-50">
              <a:solidFill>
                <a:srgbClr val="F4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735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bg object 16"/>
          <p:cNvPicPr/>
          <p:nvPr/>
        </p:nvPicPr>
        <p:blipFill>
          <a:blip r:embed="rId1"/>
          <a:stretch>
            <a:fillRect/>
          </a:stretch>
        </p:blipFill>
        <p:spPr>
          <a:xfrm>
            <a:off x="286406" y="6449102"/>
            <a:ext cx="1475408" cy="17961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/>
          <a:stretch>
            <a:fillRect/>
          </a:stretch>
        </p:blipFill>
        <p:spPr>
          <a:xfrm>
            <a:off x="4065103" y="0"/>
            <a:ext cx="812689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62626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>
                <a:solidFill>
                  <a:srgbClr val="F4F6FA"/>
                </a:solidFill>
              </a:rPr>
              <a:t>‹#›</a:t>
            </a:fld>
            <a:endParaRPr spc="-50">
              <a:solidFill>
                <a:srgbClr val="F4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29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62626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>
                <a:solidFill>
                  <a:srgbClr val="F4F6FA"/>
                </a:solidFill>
              </a:rPr>
              <a:t>‹#›</a:t>
            </a:fld>
            <a:endParaRPr spc="-50">
              <a:solidFill>
                <a:srgbClr val="F4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3805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62626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>
                <a:solidFill>
                  <a:srgbClr val="F4F6FA"/>
                </a:solidFill>
              </a:rPr>
              <a:t>‹#›</a:t>
            </a:fld>
            <a:endParaRPr spc="-50">
              <a:solidFill>
                <a:srgbClr val="F4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829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pn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bg object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86406" y="6449101"/>
            <a:ext cx="1475408" cy="179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491" y="446532"/>
            <a:ext cx="8827155" cy="766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90" y="1727708"/>
            <a:ext cx="10872470" cy="369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116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19317" y="6449957"/>
            <a:ext cx="20447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62626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>
                <a:solidFill>
                  <a:srgbClr val="F4F6FA"/>
                </a:solidFill>
              </a:rPr>
              <a:t>‹#›</a:t>
            </a:fld>
            <a:endParaRPr spc="-50">
              <a:solidFill>
                <a:srgbClr val="F4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protect.checkpoint.com/v2/___https://www.ncbi.nlm.nih.gov/pmc/articles/PMC9302910/___.YzJ1OmNvdmF2YW5hbjpjOm86ODI3NzA4YTY5ZDZmOTViMDU5NDg0YWViN2MzYTM2OTY6NjpiYjgwOjFmMjVjNGU5OTE4MzdkZTk5M2U4MTMyMzk0MDFmZjBiZGY5NGNkMGViN2EwMWQzNDk0NWNkOTkzNDFmNWZiNTQ6cDpU" TargetMode="External" /><Relationship Id="rId3" Type="http://schemas.openxmlformats.org/officeDocument/2006/relationships/hyperlink" Target="https://journals.sagepub.com/doi/10.1177/1357633X17730443" TargetMode="External" /><Relationship Id="rId4" Type="http://schemas.openxmlformats.org/officeDocument/2006/relationships/hyperlink" Target="https://protect.checkpoint.com/v2/___https://journals.sagepub.com/doi/10.1177/1357633X17730443___.YzJ1OmNvdmF2YW5hbjpjOm86ODI3NzA4YTY5ZDZmOTViMDU5NDg0YWViN2MzYTM2OTY6NjplNTM3OmY2ZTlmODgxNWE4ODFhNmQyMzc0YThkYjBkNTI0Y2U4MzBkMjhkY2RiMTJjZGVlYzZkMDdjNTljZjBjOGY1M2M6cDpU" TargetMode="External" /><Relationship Id="rId5" Type="http://schemas.openxmlformats.org/officeDocument/2006/relationships/hyperlink" Target="https://protect.checkpoint.com/v2/___https://www.ncbi.nlm.nih.gov/pmc/articles/PMC8613935/%23:~:text=(q%20values%20%3C%20.-,05).,patients%20with%20high%20psychiatric%20burden.___.YzJ1OmNvdmF2YW5hbjpjOm86ODI3NzA4YTY5ZDZmOTViMDU5NDg0YWViN2MzYTM2OTY6Njo5YzkwOjEyZDM4Mzg0ZDc5MzMxYThhMDZlMTk1Mzk5OTU4MTcwNjc1YzE3NzRiODk3M2M0NThjZDAxYjE0ZjNlYTU1NGY6cDpU" TargetMode="External" /><Relationship Id="rId6" Type="http://schemas.openxmlformats.org/officeDocument/2006/relationships/hyperlink" Target="https://www.sciencedirect.com/science/article/pii/S221478291530018X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1915" y="332963"/>
              <a:ext cx="1979113" cy="2932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1915" y="2067474"/>
            <a:ext cx="6210217" cy="190834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4400" b="1" i="0" u="none" strike="noStrike" kern="0" cap="none" spc="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Mental Health Support For The </a:t>
            </a:r>
            <a:r>
              <a:rPr lang="en-US" sz="4400" b="1" kern="0">
                <a:solidFill>
                  <a:srgbClr val="F4F6FA"/>
                </a:solidFill>
                <a:latin typeface="Tahoma"/>
                <a:cs typeface="Tahoma"/>
              </a:rPr>
              <a:t>Veteran </a:t>
            </a:r>
            <a:r>
              <a:rPr kumimoji="0" sz="4400" b="1" i="0" u="none" strike="noStrike" kern="0" cap="none" spc="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Community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288" y="4158673"/>
            <a:ext cx="3713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Empowering</a:t>
            </a:r>
            <a:r>
              <a:rPr kumimoji="0" sz="1800" b="0" i="0" u="none" strike="noStrike" kern="0" cap="none" spc="-11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Heroes</a:t>
            </a:r>
            <a:r>
              <a:rPr kumimoji="0" sz="1800" b="0" i="0" u="none" strike="noStrike" kern="0" cap="none" spc="-114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&amp;</a:t>
            </a:r>
            <a:r>
              <a:rPr kumimoji="0" sz="1800" b="0" i="0" u="none" strike="noStrike" kern="0" cap="none" spc="-12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Their</a:t>
            </a:r>
            <a:r>
              <a:rPr kumimoji="0" sz="1800" b="0" i="0" u="none" strike="noStrike" kern="0" cap="none" spc="-11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Tahoma"/>
                <a:cs typeface="Tahoma"/>
              </a:rPr>
              <a:t>Families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9610-6078-38E8-7C3E-C763F6B0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1" y="235626"/>
            <a:ext cx="8827155" cy="1477328"/>
          </a:xfrm>
        </p:spPr>
        <p:txBody>
          <a:bodyPr/>
          <a:lstStyle/>
          <a:p>
            <a:pPr algn="ctr"/>
            <a:r>
              <a:rPr lang="en-US" sz="4000"/>
              <a:t>Taylor Benson </a:t>
            </a:r>
            <a:br>
              <a:rPr lang="en-US"/>
            </a:br>
            <a:r>
              <a:rPr lang="en-US" sz="2800"/>
              <a:t>Southwest Region Military Community Manager </a:t>
            </a:r>
            <a:br>
              <a:rPr lang="en-US" sz="2800"/>
            </a:br>
            <a:r>
              <a:rPr lang="en-US" sz="2800"/>
              <a:t>(CA &amp; NV)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76A2C-C30A-D344-0181-1B18D595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174" y="1793915"/>
            <a:ext cx="8548601" cy="2431435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Spouse of an Active-Duty Coastie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Married for 3 years – San Diego is our 2</a:t>
            </a:r>
            <a:r>
              <a:rPr lang="en-US" sz="1800" baseline="30000"/>
              <a:t>nd</a:t>
            </a:r>
            <a:r>
              <a:rPr lang="en-US" sz="1800"/>
              <a:t> Duty Station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1yo daughter and 2 dogs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Masters in Healthcare Administration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I have been working in healthcare for the last 8 years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Served patient populations from NICU babies to those in their final days</a:t>
            </a:r>
          </a:p>
        </p:txBody>
      </p:sp>
      <p:pic>
        <p:nvPicPr>
          <p:cNvPr id="6" name="Picture 5" descr="A boat in the ocean">
            <a:extLst>
              <a:ext uri="{FF2B5EF4-FFF2-40B4-BE49-F238E27FC236}">
                <a16:creationId xmlns:a16="http://schemas.microsoft.com/office/drawing/2014/main" id="{B742FEAD-8AA1-1643-1236-77E6F561D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09" y="4387272"/>
            <a:ext cx="3706091" cy="2470727"/>
          </a:xfrm>
          <a:prstGeom prst="rect">
            <a:avLst/>
          </a:prstGeom>
        </p:spPr>
      </p:pic>
      <p:pic>
        <p:nvPicPr>
          <p:cNvPr id="8" name="Picture 7" descr="A person and person with dogs">
            <a:extLst>
              <a:ext uri="{FF2B5EF4-FFF2-40B4-BE49-F238E27FC236}">
                <a16:creationId xmlns:a16="http://schemas.microsoft.com/office/drawing/2014/main" id="{41F55DD8-D0F9-82EE-F79A-D76F6625D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6" y="-70813"/>
            <a:ext cx="3343564" cy="4458086"/>
          </a:xfrm>
          <a:prstGeom prst="rect">
            <a:avLst/>
          </a:prstGeom>
        </p:spPr>
      </p:pic>
      <p:pic>
        <p:nvPicPr>
          <p:cNvPr id="10" name="Picture 9" descr="A group of people in white uniforms standing on a ship">
            <a:extLst>
              <a:ext uri="{FF2B5EF4-FFF2-40B4-BE49-F238E27FC236}">
                <a16:creationId xmlns:a16="http://schemas.microsoft.com/office/drawing/2014/main" id="{0E16B814-537A-D00C-C62D-2018B54A8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92" y="4387271"/>
            <a:ext cx="4413617" cy="24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576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65241" y="0"/>
            <a:ext cx="5826759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800" y="1479294"/>
            <a:ext cx="6553200" cy="329128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301625" lvl="0" indent="0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Access: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We were the first VA partner to deliver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virtual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mental health services </a:t>
            </a:r>
            <a:r>
              <a:rPr kumimoji="0" sz="1600" b="1" i="0" u="sng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>
                  <a:solidFill>
                    <a:srgbClr val="11169F"/>
                  </a:solidFill>
                </a:uFill>
                <a:latin typeface="Tahoma"/>
                <a:cs typeface="Tahoma"/>
              </a:rPr>
              <a:t>nationally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399415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Proven: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Telemynd delivers more than </a:t>
            </a:r>
            <a:r>
              <a:rPr lang="en-US" sz="1600" b="1" u="sng" kern="0">
                <a:solidFill>
                  <a:srgbClr val="11169F"/>
                </a:solidFill>
                <a:latin typeface="Tahoma"/>
                <a:cs typeface="Tahoma"/>
              </a:rPr>
              <a:t>8</a:t>
            </a:r>
            <a:r>
              <a:rPr kumimoji="0" sz="1600" b="1" i="0" u="sng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0K hours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of therapy &amp; psychiatric services to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veterans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every year.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234315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Personalized: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Our team comprises of former military members and beneficiaries who understand the unique challenges that they are faced with.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Providers: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Fast and convenient access to care is supported through our national network of licensed clinicians who are passionate about filling the unmet need within the military.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9525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0" cap="none" spc="-5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800" y="177916"/>
            <a:ext cx="8827155" cy="887934"/>
          </a:xfrm>
          <a:prstGeom prst="rect">
            <a:avLst/>
          </a:prstGeom>
        </p:spPr>
        <p:txBody>
          <a:bodyPr vert="horz" wrap="square" lIns="0" tIns="330707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600"/>
              <a:t>Trusted</a:t>
            </a:r>
            <a:r>
              <a:rPr sz="3600" spc="-240"/>
              <a:t> </a:t>
            </a:r>
            <a:r>
              <a:rPr sz="3600" spc="45"/>
              <a:t>Partner</a:t>
            </a:r>
            <a:r>
              <a:rPr sz="3600" spc="-235"/>
              <a:t> </a:t>
            </a:r>
            <a:r>
              <a:rPr sz="3600" spc="75"/>
              <a:t>For</a:t>
            </a:r>
            <a:r>
              <a:rPr sz="3600" spc="-229"/>
              <a:t> </a:t>
            </a:r>
            <a:r>
              <a:rPr sz="3600" spc="-10"/>
              <a:t>The</a:t>
            </a:r>
            <a:r>
              <a:rPr sz="3600" spc="-225"/>
              <a:t> </a:t>
            </a:r>
            <a:r>
              <a:rPr sz="3600" spc="160"/>
              <a:t>VA</a:t>
            </a:r>
            <a:endParaRPr sz="36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9093856" y="0"/>
            <a:ext cx="3098144" cy="6858000"/>
          </a:xfrm>
          <a:custGeom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7999"/>
                </a:lnTo>
                <a:lnTo>
                  <a:pt x="6096000" y="6857999"/>
                </a:lnTo>
                <a:lnTo>
                  <a:pt x="6096000" y="0"/>
                </a:lnTo>
                <a:close/>
              </a:path>
            </a:pathLst>
          </a:custGeom>
          <a:solidFill>
            <a:srgbClr val="F4F6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1" y="217249"/>
            <a:ext cx="8827155" cy="822275"/>
          </a:xfrm>
          <a:prstGeom prst="rect">
            <a:avLst/>
          </a:prstGeom>
        </p:spPr>
        <p:txBody>
          <a:bodyPr vert="horz" wrap="square" lIns="0" tIns="265683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600" spc="80"/>
              <a:t>Virtual</a:t>
            </a:r>
            <a:r>
              <a:rPr sz="3600" spc="-375"/>
              <a:t> </a:t>
            </a:r>
            <a:r>
              <a:rPr sz="3600" spc="90"/>
              <a:t>Mental</a:t>
            </a:r>
            <a:r>
              <a:rPr sz="3600" spc="-375"/>
              <a:t> </a:t>
            </a:r>
            <a:r>
              <a:rPr sz="3600" spc="55"/>
              <a:t>Health</a:t>
            </a:r>
            <a:r>
              <a:rPr sz="3600" spc="-385"/>
              <a:t> </a:t>
            </a:r>
            <a:r>
              <a:rPr sz="3600" spc="-10"/>
              <a:t>Efficacy</a:t>
            </a:r>
            <a:r>
              <a:rPr lang="en-US" sz="3600" spc="-10"/>
              <a:t> for Veterans</a:t>
            </a:r>
            <a:endParaRPr sz="3600" spc="-1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538" y="1049388"/>
            <a:ext cx="861060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372110" lvl="0" indent="-285750" defTabSz="914400" eaLnBrk="1" fontAlgn="auto" latinLnBrk="0" hangingPunct="1">
              <a:lnSpc>
                <a:spcPts val="1390"/>
              </a:lnSpc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241300"/>
              </a:tabLst>
              <a:defRPr/>
            </a:pPr>
            <a:endParaRPr kumimoji="0" lang="en-US" b="0" i="0" u="sng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9525" lvl="0" indent="-285750" defTabSz="914400" eaLnBrk="1" fontAlgn="auto" latinLnBrk="0" hangingPunct="1">
              <a:lnSpc>
                <a:spcPts val="1420"/>
              </a:lnSpc>
              <a:spcBef>
                <a:spcPts val="12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>
                <a:tab pos="241300"/>
              </a:tabLst>
              <a:defRPr/>
            </a:pPr>
            <a:r>
              <a:rPr kumimoji="0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unique virtual patient admission average</a:t>
            </a:r>
            <a:r>
              <a:rPr kumimoji="0" lang="en-US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450" b="1" i="0" u="sng" strike="noStrike" kern="0" cap="none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more days of care </a:t>
            </a:r>
            <a:r>
              <a:rPr kumimoji="0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in-person services.</a:t>
            </a:r>
            <a:endParaRPr kumimoji="0" lang="en-US" sz="1450" b="1" i="0" u="sng" strike="noStrike" kern="0" cap="none" normalizeH="0" baseline="0" noProof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>
                <a:tab pos="240665"/>
              </a:tabLst>
              <a:defRPr/>
            </a:pPr>
            <a:r>
              <a:rPr kumimoji="0" sz="1450" b="1" i="0" u="sng" strike="noStrike" kern="0" cap="none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</a:t>
            </a:r>
            <a:r>
              <a:rPr kumimoji="0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increase in completion rate for virtual services vs in-person.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>
                <a:tab pos="240665"/>
              </a:tabLst>
              <a:defRPr/>
            </a:pPr>
            <a:r>
              <a:rPr kumimoji="0" sz="1450" b="1" i="0" u="sng" strike="noStrike" kern="0" cap="none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</a:t>
            </a:r>
            <a:r>
              <a:rPr kumimoji="0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decrease in no-shows and cancelations for virtual </a:t>
            </a:r>
            <a:r>
              <a:rPr kumimoji="0" lang="en-US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 </a:t>
            </a:r>
            <a:r>
              <a:rPr kumimoji="0" sz="1450" b="0" i="0" u="none" strike="noStrike" kern="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in-person.</a:t>
            </a:r>
            <a:endParaRPr kumimoji="0" lang="en-US" sz="1450" b="0" i="0" u="none" strike="noStrike" kern="0" cap="none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/>
              </a:tabLst>
              <a:defRPr/>
            </a:pPr>
            <a:r>
              <a:rPr lang="en-US" sz="145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1450" b="0" i="0"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ogistical reasons (e.g., increased flexibility in scheduling, reduced travel time) increase preference for online treatment.</a:t>
            </a:r>
          </a:p>
          <a:p>
            <a:pPr marL="285750" marR="9525" lvl="0" indent="-285750">
              <a:lnSpc>
                <a:spcPts val="142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1300"/>
              </a:tabLst>
              <a:defRPr/>
            </a:pPr>
            <a:r>
              <a:rPr lang="en-US" sz="145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Tele-therapy can be as effective if not more effective than in-person interventions in </a:t>
            </a:r>
            <a:r>
              <a:rPr lang="en-US" sz="1450" b="1" u="sng" ker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symptoms of PTSD.</a:t>
            </a:r>
          </a:p>
          <a:p>
            <a:pPr marL="742950" marR="9525" lvl="1" indent="-285750">
              <a:lnSpc>
                <a:spcPts val="142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1300"/>
              </a:tabLst>
            </a:pPr>
            <a:r>
              <a:rPr lang="en-US" sz="1450">
                <a:solidFill>
                  <a:prstClr val="black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Veterans may prefer online over in-person groups because visiting a VA medical center and/or a major metropolitan area and attending a group, in particular where one sits in a confined space with other veterans discussing military experiences, can trigger PTSD symptoms and/or anxiety.</a:t>
            </a:r>
            <a:endParaRPr lang="en-US" sz="1450" b="0" i="0">
              <a:effectLst/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/>
              </a:tabLst>
            </a:pPr>
            <a:r>
              <a:rPr lang="en-US" sz="145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medication intervention is being utilized the higher enrollment and treatment adherence for telemental health delivery resulted in a greater likelihood of </a:t>
            </a:r>
            <a:r>
              <a:rPr lang="en-US" sz="1450" b="1" u="sng" kern="0">
                <a:solidFill>
                  <a:srgbClr val="0307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receiving an effective treatment dose </a:t>
            </a:r>
            <a:r>
              <a:rPr lang="en-US" sz="145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in-person services</a:t>
            </a:r>
            <a:r>
              <a:rPr lang="en-US" sz="1450" kern="0">
                <a:solidFill>
                  <a:srgbClr val="0307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/>
              </a:tabLst>
            </a:pPr>
            <a:r>
              <a:rPr lang="en-US" sz="1450" b="1" u="sng" kern="0">
                <a:solidFill>
                  <a:srgbClr val="0307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group cohesion and veteran-to-veteran support</a:t>
            </a:r>
            <a:r>
              <a:rPr lang="en-US" sz="1450" kern="0">
                <a:solidFill>
                  <a:srgbClr val="0307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5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achievable via telehealth. Telemynd is creating Veteran Groups </a:t>
            </a:r>
            <a:endParaRPr kumimoji="0" lang="en-US" sz="1450" b="0" i="0" u="none" strike="noStrike" kern="0" cap="none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665"/>
              </a:tabLst>
              <a:defRPr/>
            </a:pPr>
            <a:endParaRPr kumimoji="0" sz="14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015628-DF3A-735A-FEED-803CF8043E50}"/>
              </a:ext>
            </a:extLst>
          </p:cNvPr>
          <p:cNvSpPr/>
          <p:nvPr/>
        </p:nvSpPr>
        <p:spPr>
          <a:xfrm>
            <a:off x="9093856" y="-4438"/>
            <a:ext cx="3098144" cy="6858000"/>
          </a:xfrm>
          <a:custGeom>
            <a:rect l="l" t="t" r="r" b="b"/>
            <a:pathLst>
              <a:path w="3425825" h="6858000">
                <a:moveTo>
                  <a:pt x="3425686" y="0"/>
                </a:moveTo>
                <a:lnTo>
                  <a:pt x="0" y="0"/>
                </a:lnTo>
                <a:lnTo>
                  <a:pt x="0" y="6857999"/>
                </a:lnTo>
                <a:lnTo>
                  <a:pt x="3425686" y="6857999"/>
                </a:lnTo>
                <a:lnTo>
                  <a:pt x="3425686" y="0"/>
                </a:lnTo>
                <a:close/>
              </a:path>
            </a:pathLst>
          </a:custGeom>
          <a:solidFill>
            <a:srgbClr val="11169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2B181BBD-9679-1D1A-2CEC-98D0CDFCA1C2}"/>
              </a:ext>
            </a:extLst>
          </p:cNvPr>
          <p:cNvSpPr txBox="1"/>
          <p:nvPr/>
        </p:nvSpPr>
        <p:spPr>
          <a:xfrm>
            <a:off x="9318309" y="5113569"/>
            <a:ext cx="2873692" cy="203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Virtual Behavioral Health Treatment Satisfaction and Outcomes Across Time</a:t>
            </a:r>
            <a:endParaRPr kumimoji="0" lang="en-US" sz="900" b="0" i="0" u="none" strike="noStrike" kern="0" cap="none" spc="-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-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cs typeface="Tahom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Systematic review of lessons learned from delivering tele-therapy to veterans with post-traumatic stress disorder</a:t>
            </a:r>
            <a:endParaRPr kumimoji="0" lang="en-US" sz="900" b="0" i="0" u="none" strike="noStrike" kern="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900" ker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Online Telehealth Delivery of Group Mental Health Treatment Is Safe, Feasible, and Increases Enrollment and Attendance in Post-9/11 UˌSˌ Veterans</a:t>
            </a:r>
            <a:endParaRPr kumimoji="0" lang="en-US" sz="900" b="0" i="0" u="none" strike="noStrike" kern="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 marR="0" lvl="1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CABEF-0A61-DF5F-E402-3B72D1E7DCDB}"/>
              </a:ext>
            </a:extLst>
          </p:cNvPr>
          <p:cNvSpPr txBox="1"/>
          <p:nvPr/>
        </p:nvSpPr>
        <p:spPr>
          <a:xfrm>
            <a:off x="11823787" y="6532507"/>
            <a:ext cx="20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01622" y="0"/>
            <a:ext cx="459037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00620" y="1150024"/>
            <a:ext cx="4287467" cy="39260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98450" marR="5080" lvl="0" indent="-285750" defTabSz="91440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700" kern="0">
              <a:solidFill>
                <a:srgbClr val="262626"/>
              </a:solidFill>
              <a:latin typeface="Tahoma"/>
              <a:cs typeface="Tahoma"/>
            </a:endParaRPr>
          </a:p>
          <a:p>
            <a:pPr marL="12700" marR="5080" lvl="0" indent="0" defTabSz="91440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2912" y="156332"/>
            <a:ext cx="8827155" cy="822275"/>
          </a:xfrm>
          <a:prstGeom prst="rect">
            <a:avLst/>
          </a:prstGeom>
        </p:spPr>
        <p:txBody>
          <a:bodyPr vert="horz" wrap="square" lIns="0" tIns="265683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600" spc="75"/>
              <a:t>Quality</a:t>
            </a:r>
            <a:r>
              <a:rPr sz="3600" spc="-375"/>
              <a:t> </a:t>
            </a:r>
            <a:r>
              <a:rPr sz="3600" spc="-20"/>
              <a:t>Care:</a:t>
            </a:r>
            <a:r>
              <a:rPr sz="3600" spc="-370"/>
              <a:t> </a:t>
            </a:r>
            <a:r>
              <a:rPr lang="en-US" sz="3600"/>
              <a:t>California </a:t>
            </a:r>
            <a:r>
              <a:rPr sz="3600" spc="100"/>
              <a:t>By</a:t>
            </a:r>
            <a:r>
              <a:rPr sz="3600" spc="-375"/>
              <a:t> </a:t>
            </a:r>
            <a:r>
              <a:rPr sz="3600" spc="-20"/>
              <a:t>The</a:t>
            </a:r>
            <a:r>
              <a:rPr sz="3600" spc="-370"/>
              <a:t> </a:t>
            </a:r>
            <a:r>
              <a:rPr sz="3600" spc="-10"/>
              <a:t>Numbers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24969" y="4084702"/>
            <a:ext cx="1475105" cy="1475105"/>
            <a:chOff x="528637" y="3828333"/>
            <a:chExt cx="1475105" cy="1475105"/>
          </a:xfrm>
        </p:grpSpPr>
        <p:sp>
          <p:nvSpPr>
            <p:cNvPr id="6" name="object 6"/>
            <p:cNvSpPr/>
            <p:nvPr/>
          </p:nvSpPr>
          <p:spPr>
            <a:xfrm>
              <a:off x="528637" y="3828333"/>
              <a:ext cx="1475105" cy="1475105"/>
            </a:xfrm>
            <a:custGeom>
              <a:rect l="l" t="t" r="r" b="b"/>
              <a:pathLst>
                <a:path w="1475105" h="1475104">
                  <a:moveTo>
                    <a:pt x="737378" y="0"/>
                  </a:moveTo>
                  <a:lnTo>
                    <a:pt x="737377" y="184345"/>
                  </a:lnTo>
                  <a:lnTo>
                    <a:pt x="786064" y="186469"/>
                  </a:lnTo>
                  <a:lnTo>
                    <a:pt x="833656" y="192727"/>
                  </a:lnTo>
                  <a:lnTo>
                    <a:pt x="879962" y="202952"/>
                  </a:lnTo>
                  <a:lnTo>
                    <a:pt x="924790" y="216973"/>
                  </a:lnTo>
                  <a:lnTo>
                    <a:pt x="967950" y="234624"/>
                  </a:lnTo>
                  <a:lnTo>
                    <a:pt x="1009250" y="255735"/>
                  </a:lnTo>
                  <a:lnTo>
                    <a:pt x="1048498" y="280137"/>
                  </a:lnTo>
                  <a:lnTo>
                    <a:pt x="1085503" y="307661"/>
                  </a:lnTo>
                  <a:lnTo>
                    <a:pt x="1120074" y="338139"/>
                  </a:lnTo>
                  <a:lnTo>
                    <a:pt x="1152020" y="371403"/>
                  </a:lnTo>
                  <a:lnTo>
                    <a:pt x="1181148" y="407283"/>
                  </a:lnTo>
                  <a:lnTo>
                    <a:pt x="1207269" y="445611"/>
                  </a:lnTo>
                  <a:lnTo>
                    <a:pt x="1230190" y="486218"/>
                  </a:lnTo>
                  <a:lnTo>
                    <a:pt x="1249720" y="528936"/>
                  </a:lnTo>
                  <a:lnTo>
                    <a:pt x="1265667" y="573595"/>
                  </a:lnTo>
                  <a:lnTo>
                    <a:pt x="1277841" y="620027"/>
                  </a:lnTo>
                  <a:lnTo>
                    <a:pt x="1286050" y="668064"/>
                  </a:lnTo>
                  <a:lnTo>
                    <a:pt x="1290017" y="715660"/>
                  </a:lnTo>
                  <a:lnTo>
                    <a:pt x="1289924" y="762633"/>
                  </a:lnTo>
                  <a:lnTo>
                    <a:pt x="1285916" y="808797"/>
                  </a:lnTo>
                  <a:lnTo>
                    <a:pt x="1278136" y="853966"/>
                  </a:lnTo>
                  <a:lnTo>
                    <a:pt x="1266728" y="897956"/>
                  </a:lnTo>
                  <a:lnTo>
                    <a:pt x="1251837" y="940581"/>
                  </a:lnTo>
                  <a:lnTo>
                    <a:pt x="1233606" y="981654"/>
                  </a:lnTo>
                  <a:lnTo>
                    <a:pt x="1212178" y="1020992"/>
                  </a:lnTo>
                  <a:lnTo>
                    <a:pt x="1187699" y="1058407"/>
                  </a:lnTo>
                  <a:lnTo>
                    <a:pt x="1160311" y="1093715"/>
                  </a:lnTo>
                  <a:lnTo>
                    <a:pt x="1130159" y="1126730"/>
                  </a:lnTo>
                  <a:lnTo>
                    <a:pt x="1097386" y="1157267"/>
                  </a:lnTo>
                  <a:lnTo>
                    <a:pt x="1062137" y="1185141"/>
                  </a:lnTo>
                  <a:lnTo>
                    <a:pt x="1024555" y="1210164"/>
                  </a:lnTo>
                  <a:lnTo>
                    <a:pt x="984784" y="1232153"/>
                  </a:lnTo>
                  <a:lnTo>
                    <a:pt x="942968" y="1250922"/>
                  </a:lnTo>
                  <a:lnTo>
                    <a:pt x="899251" y="1266285"/>
                  </a:lnTo>
                  <a:lnTo>
                    <a:pt x="853777" y="1278056"/>
                  </a:lnTo>
                  <a:lnTo>
                    <a:pt x="806690" y="1286051"/>
                  </a:lnTo>
                  <a:lnTo>
                    <a:pt x="759094" y="1290018"/>
                  </a:lnTo>
                  <a:lnTo>
                    <a:pt x="712122" y="1289925"/>
                  </a:lnTo>
                  <a:lnTo>
                    <a:pt x="665958" y="1285917"/>
                  </a:lnTo>
                  <a:lnTo>
                    <a:pt x="620788" y="1278137"/>
                  </a:lnTo>
                  <a:lnTo>
                    <a:pt x="576799" y="1266729"/>
                  </a:lnTo>
                  <a:lnTo>
                    <a:pt x="534174" y="1251838"/>
                  </a:lnTo>
                  <a:lnTo>
                    <a:pt x="493101" y="1233607"/>
                  </a:lnTo>
                  <a:lnTo>
                    <a:pt x="453763" y="1212179"/>
                  </a:lnTo>
                  <a:lnTo>
                    <a:pt x="416348" y="1187700"/>
                  </a:lnTo>
                  <a:lnTo>
                    <a:pt x="381040" y="1160312"/>
                  </a:lnTo>
                  <a:lnTo>
                    <a:pt x="348025" y="1130160"/>
                  </a:lnTo>
                  <a:lnTo>
                    <a:pt x="317488" y="1097387"/>
                  </a:lnTo>
                  <a:lnTo>
                    <a:pt x="289615" y="1062138"/>
                  </a:lnTo>
                  <a:lnTo>
                    <a:pt x="264591" y="1024556"/>
                  </a:lnTo>
                  <a:lnTo>
                    <a:pt x="242602" y="984785"/>
                  </a:lnTo>
                  <a:lnTo>
                    <a:pt x="223833" y="942970"/>
                  </a:lnTo>
                  <a:lnTo>
                    <a:pt x="208470" y="899253"/>
                  </a:lnTo>
                  <a:lnTo>
                    <a:pt x="196699" y="853779"/>
                  </a:lnTo>
                  <a:lnTo>
                    <a:pt x="188704" y="806692"/>
                  </a:lnTo>
                  <a:lnTo>
                    <a:pt x="184738" y="759096"/>
                  </a:lnTo>
                  <a:lnTo>
                    <a:pt x="184830" y="712123"/>
                  </a:lnTo>
                  <a:lnTo>
                    <a:pt x="188839" y="665959"/>
                  </a:lnTo>
                  <a:lnTo>
                    <a:pt x="196619" y="620790"/>
                  </a:lnTo>
                  <a:lnTo>
                    <a:pt x="208026" y="576800"/>
                  </a:lnTo>
                  <a:lnTo>
                    <a:pt x="222917" y="534175"/>
                  </a:lnTo>
                  <a:lnTo>
                    <a:pt x="241149" y="493102"/>
                  </a:lnTo>
                  <a:lnTo>
                    <a:pt x="262576" y="453764"/>
                  </a:lnTo>
                  <a:lnTo>
                    <a:pt x="287056" y="416349"/>
                  </a:lnTo>
                  <a:lnTo>
                    <a:pt x="314443" y="381041"/>
                  </a:lnTo>
                  <a:lnTo>
                    <a:pt x="344595" y="348026"/>
                  </a:lnTo>
                  <a:lnTo>
                    <a:pt x="377368" y="317489"/>
                  </a:lnTo>
                  <a:lnTo>
                    <a:pt x="412617" y="289616"/>
                  </a:lnTo>
                  <a:lnTo>
                    <a:pt x="450199" y="264592"/>
                  </a:lnTo>
                  <a:lnTo>
                    <a:pt x="489970" y="242603"/>
                  </a:lnTo>
                  <a:lnTo>
                    <a:pt x="531786" y="223834"/>
                  </a:lnTo>
                  <a:lnTo>
                    <a:pt x="575503" y="208471"/>
                  </a:lnTo>
                  <a:lnTo>
                    <a:pt x="620976" y="196700"/>
                  </a:lnTo>
                  <a:lnTo>
                    <a:pt x="668064" y="188705"/>
                  </a:lnTo>
                  <a:lnTo>
                    <a:pt x="644959" y="5815"/>
                  </a:lnTo>
                  <a:lnTo>
                    <a:pt x="597422" y="13385"/>
                  </a:lnTo>
                  <a:lnTo>
                    <a:pt x="551021" y="23879"/>
                  </a:lnTo>
                  <a:lnTo>
                    <a:pt x="505847" y="37195"/>
                  </a:lnTo>
                  <a:lnTo>
                    <a:pt x="461992" y="53230"/>
                  </a:lnTo>
                  <a:lnTo>
                    <a:pt x="419545" y="71880"/>
                  </a:lnTo>
                  <a:lnTo>
                    <a:pt x="378599" y="93042"/>
                  </a:lnTo>
                  <a:lnTo>
                    <a:pt x="339243" y="116614"/>
                  </a:lnTo>
                  <a:lnTo>
                    <a:pt x="301569" y="142492"/>
                  </a:lnTo>
                  <a:lnTo>
                    <a:pt x="265667" y="170574"/>
                  </a:lnTo>
                  <a:lnTo>
                    <a:pt x="231628" y="200755"/>
                  </a:lnTo>
                  <a:lnTo>
                    <a:pt x="199543" y="232935"/>
                  </a:lnTo>
                  <a:lnTo>
                    <a:pt x="169503" y="267008"/>
                  </a:lnTo>
                  <a:lnTo>
                    <a:pt x="141599" y="302873"/>
                  </a:lnTo>
                  <a:lnTo>
                    <a:pt x="115921" y="340426"/>
                  </a:lnTo>
                  <a:lnTo>
                    <a:pt x="92561" y="379565"/>
                  </a:lnTo>
                  <a:lnTo>
                    <a:pt x="71609" y="420185"/>
                  </a:lnTo>
                  <a:lnTo>
                    <a:pt x="53155" y="462185"/>
                  </a:lnTo>
                  <a:lnTo>
                    <a:pt x="37292" y="505461"/>
                  </a:lnTo>
                  <a:lnTo>
                    <a:pt x="24109" y="549910"/>
                  </a:lnTo>
                  <a:lnTo>
                    <a:pt x="13697" y="595430"/>
                  </a:lnTo>
                  <a:lnTo>
                    <a:pt x="6148" y="641916"/>
                  </a:lnTo>
                  <a:lnTo>
                    <a:pt x="1552" y="689266"/>
                  </a:lnTo>
                  <a:lnTo>
                    <a:pt x="0" y="737378"/>
                  </a:lnTo>
                  <a:lnTo>
                    <a:pt x="1568" y="785861"/>
                  </a:lnTo>
                  <a:lnTo>
                    <a:pt x="6209" y="833506"/>
                  </a:lnTo>
                  <a:lnTo>
                    <a:pt x="13824" y="880217"/>
                  </a:lnTo>
                  <a:lnTo>
                    <a:pt x="24317" y="925896"/>
                  </a:lnTo>
                  <a:lnTo>
                    <a:pt x="37592" y="970446"/>
                  </a:lnTo>
                  <a:lnTo>
                    <a:pt x="53549" y="1013770"/>
                  </a:lnTo>
                  <a:lnTo>
                    <a:pt x="72093" y="1055771"/>
                  </a:lnTo>
                  <a:lnTo>
                    <a:pt x="93126" y="1096352"/>
                  </a:lnTo>
                  <a:lnTo>
                    <a:pt x="116551" y="1135415"/>
                  </a:lnTo>
                  <a:lnTo>
                    <a:pt x="142271" y="1172863"/>
                  </a:lnTo>
                  <a:lnTo>
                    <a:pt x="170188" y="1208600"/>
                  </a:lnTo>
                  <a:lnTo>
                    <a:pt x="200206" y="1242527"/>
                  </a:lnTo>
                  <a:lnTo>
                    <a:pt x="232228" y="1274549"/>
                  </a:lnTo>
                  <a:lnTo>
                    <a:pt x="266155" y="1304567"/>
                  </a:lnTo>
                  <a:lnTo>
                    <a:pt x="301892" y="1332484"/>
                  </a:lnTo>
                  <a:lnTo>
                    <a:pt x="339340" y="1358204"/>
                  </a:lnTo>
                  <a:lnTo>
                    <a:pt x="378403" y="1381629"/>
                  </a:lnTo>
                  <a:lnTo>
                    <a:pt x="418984" y="1402662"/>
                  </a:lnTo>
                  <a:lnTo>
                    <a:pt x="460985" y="1421206"/>
                  </a:lnTo>
                  <a:lnTo>
                    <a:pt x="504309" y="1437163"/>
                  </a:lnTo>
                  <a:lnTo>
                    <a:pt x="548859" y="1450437"/>
                  </a:lnTo>
                  <a:lnTo>
                    <a:pt x="594538" y="1460931"/>
                  </a:lnTo>
                  <a:lnTo>
                    <a:pt x="641249" y="1468546"/>
                  </a:lnTo>
                  <a:lnTo>
                    <a:pt x="688895" y="1473187"/>
                  </a:lnTo>
                  <a:lnTo>
                    <a:pt x="737378" y="1474755"/>
                  </a:lnTo>
                  <a:lnTo>
                    <a:pt x="785860" y="1473187"/>
                  </a:lnTo>
                  <a:lnTo>
                    <a:pt x="833506" y="1468546"/>
                  </a:lnTo>
                  <a:lnTo>
                    <a:pt x="880217" y="1460931"/>
                  </a:lnTo>
                  <a:lnTo>
                    <a:pt x="925896" y="1450437"/>
                  </a:lnTo>
                  <a:lnTo>
                    <a:pt x="970446" y="1437163"/>
                  </a:lnTo>
                  <a:lnTo>
                    <a:pt x="1013770" y="1421206"/>
                  </a:lnTo>
                  <a:lnTo>
                    <a:pt x="1055771" y="1402662"/>
                  </a:lnTo>
                  <a:lnTo>
                    <a:pt x="1096352" y="1381629"/>
                  </a:lnTo>
                  <a:lnTo>
                    <a:pt x="1135415" y="1358204"/>
                  </a:lnTo>
                  <a:lnTo>
                    <a:pt x="1172864" y="1332484"/>
                  </a:lnTo>
                  <a:lnTo>
                    <a:pt x="1208600" y="1304567"/>
                  </a:lnTo>
                  <a:lnTo>
                    <a:pt x="1242528" y="1274549"/>
                  </a:lnTo>
                  <a:lnTo>
                    <a:pt x="1274549" y="1242527"/>
                  </a:lnTo>
                  <a:lnTo>
                    <a:pt x="1304567" y="1208600"/>
                  </a:lnTo>
                  <a:lnTo>
                    <a:pt x="1332485" y="1172863"/>
                  </a:lnTo>
                  <a:lnTo>
                    <a:pt x="1358204" y="1135415"/>
                  </a:lnTo>
                  <a:lnTo>
                    <a:pt x="1381629" y="1096352"/>
                  </a:lnTo>
                  <a:lnTo>
                    <a:pt x="1402662" y="1055771"/>
                  </a:lnTo>
                  <a:lnTo>
                    <a:pt x="1421206" y="1013770"/>
                  </a:lnTo>
                  <a:lnTo>
                    <a:pt x="1437164" y="970446"/>
                  </a:lnTo>
                  <a:lnTo>
                    <a:pt x="1450438" y="925896"/>
                  </a:lnTo>
                  <a:lnTo>
                    <a:pt x="1460931" y="880217"/>
                  </a:lnTo>
                  <a:lnTo>
                    <a:pt x="1468547" y="833506"/>
                  </a:lnTo>
                  <a:lnTo>
                    <a:pt x="1473187" y="785861"/>
                  </a:lnTo>
                  <a:lnTo>
                    <a:pt x="1474756" y="737378"/>
                  </a:lnTo>
                  <a:lnTo>
                    <a:pt x="1473187" y="688895"/>
                  </a:lnTo>
                  <a:lnTo>
                    <a:pt x="1468547" y="641250"/>
                  </a:lnTo>
                  <a:lnTo>
                    <a:pt x="1460931" y="594539"/>
                  </a:lnTo>
                  <a:lnTo>
                    <a:pt x="1450438" y="548860"/>
                  </a:lnTo>
                  <a:lnTo>
                    <a:pt x="1437164" y="504309"/>
                  </a:lnTo>
                  <a:lnTo>
                    <a:pt x="1421206" y="460985"/>
                  </a:lnTo>
                  <a:lnTo>
                    <a:pt x="1402662" y="418984"/>
                  </a:lnTo>
                  <a:lnTo>
                    <a:pt x="1381629" y="378403"/>
                  </a:lnTo>
                  <a:lnTo>
                    <a:pt x="1358204" y="339340"/>
                  </a:lnTo>
                  <a:lnTo>
                    <a:pt x="1332485" y="301892"/>
                  </a:lnTo>
                  <a:lnTo>
                    <a:pt x="1304567" y="266155"/>
                  </a:lnTo>
                  <a:lnTo>
                    <a:pt x="1274549" y="232228"/>
                  </a:lnTo>
                  <a:lnTo>
                    <a:pt x="1242528" y="200206"/>
                  </a:lnTo>
                  <a:lnTo>
                    <a:pt x="1208600" y="170188"/>
                  </a:lnTo>
                  <a:lnTo>
                    <a:pt x="1172864" y="142271"/>
                  </a:lnTo>
                  <a:lnTo>
                    <a:pt x="1135415" y="116551"/>
                  </a:lnTo>
                  <a:lnTo>
                    <a:pt x="1096352" y="93126"/>
                  </a:lnTo>
                  <a:lnTo>
                    <a:pt x="1055771" y="72093"/>
                  </a:lnTo>
                  <a:lnTo>
                    <a:pt x="1013770" y="53549"/>
                  </a:lnTo>
                  <a:lnTo>
                    <a:pt x="970446" y="37592"/>
                  </a:lnTo>
                  <a:lnTo>
                    <a:pt x="925896" y="24317"/>
                  </a:lnTo>
                  <a:lnTo>
                    <a:pt x="880217" y="13824"/>
                  </a:lnTo>
                  <a:lnTo>
                    <a:pt x="833506" y="6209"/>
                  </a:lnTo>
                  <a:lnTo>
                    <a:pt x="785860" y="1568"/>
                  </a:lnTo>
                  <a:lnTo>
                    <a:pt x="737378" y="0"/>
                  </a:lnTo>
                  <a:close/>
                </a:path>
              </a:pathLst>
            </a:custGeom>
            <a:solidFill>
              <a:srgbClr val="11169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28637" y="3828333"/>
              <a:ext cx="1475105" cy="1475105"/>
            </a:xfrm>
            <a:custGeom>
              <a:rect l="l" t="t" r="r" b="b"/>
              <a:pathLst>
                <a:path w="1475105" h="1475104">
                  <a:moveTo>
                    <a:pt x="737378" y="0"/>
                  </a:moveTo>
                  <a:lnTo>
                    <a:pt x="785860" y="1568"/>
                  </a:lnTo>
                  <a:lnTo>
                    <a:pt x="833506" y="6209"/>
                  </a:lnTo>
                  <a:lnTo>
                    <a:pt x="880217" y="13824"/>
                  </a:lnTo>
                  <a:lnTo>
                    <a:pt x="925896" y="24317"/>
                  </a:lnTo>
                  <a:lnTo>
                    <a:pt x="970446" y="37592"/>
                  </a:lnTo>
                  <a:lnTo>
                    <a:pt x="1013770" y="53549"/>
                  </a:lnTo>
                  <a:lnTo>
                    <a:pt x="1055771" y="72093"/>
                  </a:lnTo>
                  <a:lnTo>
                    <a:pt x="1096352" y="93126"/>
                  </a:lnTo>
                  <a:lnTo>
                    <a:pt x="1135415" y="116551"/>
                  </a:lnTo>
                  <a:lnTo>
                    <a:pt x="1172864" y="142271"/>
                  </a:lnTo>
                  <a:lnTo>
                    <a:pt x="1208600" y="170188"/>
                  </a:lnTo>
                  <a:lnTo>
                    <a:pt x="1242528" y="200206"/>
                  </a:lnTo>
                  <a:lnTo>
                    <a:pt x="1274549" y="232228"/>
                  </a:lnTo>
                  <a:lnTo>
                    <a:pt x="1304567" y="266155"/>
                  </a:lnTo>
                  <a:lnTo>
                    <a:pt x="1332484" y="301892"/>
                  </a:lnTo>
                  <a:lnTo>
                    <a:pt x="1358204" y="339340"/>
                  </a:lnTo>
                  <a:lnTo>
                    <a:pt x="1381629" y="378403"/>
                  </a:lnTo>
                  <a:lnTo>
                    <a:pt x="1402662" y="418984"/>
                  </a:lnTo>
                  <a:lnTo>
                    <a:pt x="1421206" y="460985"/>
                  </a:lnTo>
                  <a:lnTo>
                    <a:pt x="1437164" y="504309"/>
                  </a:lnTo>
                  <a:lnTo>
                    <a:pt x="1450438" y="548859"/>
                  </a:lnTo>
                  <a:lnTo>
                    <a:pt x="1460931" y="594538"/>
                  </a:lnTo>
                  <a:lnTo>
                    <a:pt x="1468546" y="641249"/>
                  </a:lnTo>
                  <a:lnTo>
                    <a:pt x="1473187" y="688895"/>
                  </a:lnTo>
                  <a:lnTo>
                    <a:pt x="1474756" y="737378"/>
                  </a:lnTo>
                  <a:lnTo>
                    <a:pt x="1473187" y="785860"/>
                  </a:lnTo>
                  <a:lnTo>
                    <a:pt x="1468546" y="833506"/>
                  </a:lnTo>
                  <a:lnTo>
                    <a:pt x="1460931" y="880217"/>
                  </a:lnTo>
                  <a:lnTo>
                    <a:pt x="1450438" y="925896"/>
                  </a:lnTo>
                  <a:lnTo>
                    <a:pt x="1437164" y="970446"/>
                  </a:lnTo>
                  <a:lnTo>
                    <a:pt x="1421206" y="1013770"/>
                  </a:lnTo>
                  <a:lnTo>
                    <a:pt x="1402662" y="1055771"/>
                  </a:lnTo>
                  <a:lnTo>
                    <a:pt x="1381629" y="1096352"/>
                  </a:lnTo>
                  <a:lnTo>
                    <a:pt x="1358204" y="1135415"/>
                  </a:lnTo>
                  <a:lnTo>
                    <a:pt x="1332484" y="1172864"/>
                  </a:lnTo>
                  <a:lnTo>
                    <a:pt x="1304567" y="1208600"/>
                  </a:lnTo>
                  <a:lnTo>
                    <a:pt x="1274549" y="1242528"/>
                  </a:lnTo>
                  <a:lnTo>
                    <a:pt x="1242528" y="1274549"/>
                  </a:lnTo>
                  <a:lnTo>
                    <a:pt x="1208600" y="1304567"/>
                  </a:lnTo>
                  <a:lnTo>
                    <a:pt x="1172864" y="1332484"/>
                  </a:lnTo>
                  <a:lnTo>
                    <a:pt x="1135415" y="1358204"/>
                  </a:lnTo>
                  <a:lnTo>
                    <a:pt x="1096352" y="1381629"/>
                  </a:lnTo>
                  <a:lnTo>
                    <a:pt x="1055771" y="1402662"/>
                  </a:lnTo>
                  <a:lnTo>
                    <a:pt x="1013770" y="1421206"/>
                  </a:lnTo>
                  <a:lnTo>
                    <a:pt x="970446" y="1437164"/>
                  </a:lnTo>
                  <a:lnTo>
                    <a:pt x="925896" y="1450438"/>
                  </a:lnTo>
                  <a:lnTo>
                    <a:pt x="880217" y="1460931"/>
                  </a:lnTo>
                  <a:lnTo>
                    <a:pt x="833506" y="1468546"/>
                  </a:lnTo>
                  <a:lnTo>
                    <a:pt x="785860" y="1473187"/>
                  </a:lnTo>
                  <a:lnTo>
                    <a:pt x="737378" y="1474756"/>
                  </a:lnTo>
                  <a:lnTo>
                    <a:pt x="688895" y="1473187"/>
                  </a:lnTo>
                  <a:lnTo>
                    <a:pt x="641249" y="1468546"/>
                  </a:lnTo>
                  <a:lnTo>
                    <a:pt x="594538" y="1460931"/>
                  </a:lnTo>
                  <a:lnTo>
                    <a:pt x="548859" y="1450438"/>
                  </a:lnTo>
                  <a:lnTo>
                    <a:pt x="504309" y="1437164"/>
                  </a:lnTo>
                  <a:lnTo>
                    <a:pt x="460985" y="1421206"/>
                  </a:lnTo>
                  <a:lnTo>
                    <a:pt x="418984" y="1402662"/>
                  </a:lnTo>
                  <a:lnTo>
                    <a:pt x="378403" y="1381629"/>
                  </a:lnTo>
                  <a:lnTo>
                    <a:pt x="339340" y="1358204"/>
                  </a:lnTo>
                  <a:lnTo>
                    <a:pt x="301892" y="1332484"/>
                  </a:lnTo>
                  <a:lnTo>
                    <a:pt x="266155" y="1304567"/>
                  </a:lnTo>
                  <a:lnTo>
                    <a:pt x="232228" y="1274549"/>
                  </a:lnTo>
                  <a:lnTo>
                    <a:pt x="200206" y="1242528"/>
                  </a:lnTo>
                  <a:lnTo>
                    <a:pt x="170188" y="1208600"/>
                  </a:lnTo>
                  <a:lnTo>
                    <a:pt x="142271" y="1172864"/>
                  </a:lnTo>
                  <a:lnTo>
                    <a:pt x="116551" y="1135415"/>
                  </a:lnTo>
                  <a:lnTo>
                    <a:pt x="93126" y="1096352"/>
                  </a:lnTo>
                  <a:lnTo>
                    <a:pt x="72093" y="1055771"/>
                  </a:lnTo>
                  <a:lnTo>
                    <a:pt x="53549" y="1013770"/>
                  </a:lnTo>
                  <a:lnTo>
                    <a:pt x="37592" y="970446"/>
                  </a:lnTo>
                  <a:lnTo>
                    <a:pt x="24317" y="925896"/>
                  </a:lnTo>
                  <a:lnTo>
                    <a:pt x="13824" y="880217"/>
                  </a:lnTo>
                  <a:lnTo>
                    <a:pt x="6209" y="833506"/>
                  </a:lnTo>
                  <a:lnTo>
                    <a:pt x="1568" y="785860"/>
                  </a:lnTo>
                  <a:lnTo>
                    <a:pt x="0" y="737378"/>
                  </a:lnTo>
                  <a:lnTo>
                    <a:pt x="1552" y="689266"/>
                  </a:lnTo>
                  <a:lnTo>
                    <a:pt x="6148" y="641916"/>
                  </a:lnTo>
                  <a:lnTo>
                    <a:pt x="13697" y="595429"/>
                  </a:lnTo>
                  <a:lnTo>
                    <a:pt x="24109" y="549910"/>
                  </a:lnTo>
                  <a:lnTo>
                    <a:pt x="37292" y="505461"/>
                  </a:lnTo>
                  <a:lnTo>
                    <a:pt x="53155" y="462185"/>
                  </a:lnTo>
                  <a:lnTo>
                    <a:pt x="71609" y="420185"/>
                  </a:lnTo>
                  <a:lnTo>
                    <a:pt x="92561" y="379564"/>
                  </a:lnTo>
                  <a:lnTo>
                    <a:pt x="115921" y="340426"/>
                  </a:lnTo>
                  <a:lnTo>
                    <a:pt x="141599" y="302873"/>
                  </a:lnTo>
                  <a:lnTo>
                    <a:pt x="169503" y="267008"/>
                  </a:lnTo>
                  <a:lnTo>
                    <a:pt x="199543" y="232934"/>
                  </a:lnTo>
                  <a:lnTo>
                    <a:pt x="231628" y="200755"/>
                  </a:lnTo>
                  <a:lnTo>
                    <a:pt x="265667" y="170573"/>
                  </a:lnTo>
                  <a:lnTo>
                    <a:pt x="301569" y="142491"/>
                  </a:lnTo>
                  <a:lnTo>
                    <a:pt x="339243" y="116613"/>
                  </a:lnTo>
                  <a:lnTo>
                    <a:pt x="378599" y="93041"/>
                  </a:lnTo>
                  <a:lnTo>
                    <a:pt x="419545" y="71879"/>
                  </a:lnTo>
                  <a:lnTo>
                    <a:pt x="461992" y="53229"/>
                  </a:lnTo>
                  <a:lnTo>
                    <a:pt x="505847" y="37194"/>
                  </a:lnTo>
                  <a:lnTo>
                    <a:pt x="551021" y="23878"/>
                  </a:lnTo>
                  <a:lnTo>
                    <a:pt x="597422" y="13384"/>
                  </a:lnTo>
                  <a:lnTo>
                    <a:pt x="644960" y="5814"/>
                  </a:lnTo>
                  <a:lnTo>
                    <a:pt x="668064" y="188705"/>
                  </a:lnTo>
                  <a:lnTo>
                    <a:pt x="620976" y="196700"/>
                  </a:lnTo>
                  <a:lnTo>
                    <a:pt x="575503" y="208471"/>
                  </a:lnTo>
                  <a:lnTo>
                    <a:pt x="531786" y="223834"/>
                  </a:lnTo>
                  <a:lnTo>
                    <a:pt x="489970" y="242602"/>
                  </a:lnTo>
                  <a:lnTo>
                    <a:pt x="450199" y="264591"/>
                  </a:lnTo>
                  <a:lnTo>
                    <a:pt x="412617" y="289615"/>
                  </a:lnTo>
                  <a:lnTo>
                    <a:pt x="377368" y="317488"/>
                  </a:lnTo>
                  <a:lnTo>
                    <a:pt x="344596" y="348025"/>
                  </a:lnTo>
                  <a:lnTo>
                    <a:pt x="314443" y="381041"/>
                  </a:lnTo>
                  <a:lnTo>
                    <a:pt x="287056" y="416349"/>
                  </a:lnTo>
                  <a:lnTo>
                    <a:pt x="262576" y="453764"/>
                  </a:lnTo>
                  <a:lnTo>
                    <a:pt x="241149" y="493101"/>
                  </a:lnTo>
                  <a:lnTo>
                    <a:pt x="222917" y="534175"/>
                  </a:lnTo>
                  <a:lnTo>
                    <a:pt x="208026" y="576799"/>
                  </a:lnTo>
                  <a:lnTo>
                    <a:pt x="196619" y="620789"/>
                  </a:lnTo>
                  <a:lnTo>
                    <a:pt x="188839" y="665959"/>
                  </a:lnTo>
                  <a:lnTo>
                    <a:pt x="184831" y="712123"/>
                  </a:lnTo>
                  <a:lnTo>
                    <a:pt x="184738" y="759095"/>
                  </a:lnTo>
                  <a:lnTo>
                    <a:pt x="188705" y="806691"/>
                  </a:lnTo>
                  <a:lnTo>
                    <a:pt x="196699" y="853778"/>
                  </a:lnTo>
                  <a:lnTo>
                    <a:pt x="208471" y="899252"/>
                  </a:lnTo>
                  <a:lnTo>
                    <a:pt x="223833" y="942969"/>
                  </a:lnTo>
                  <a:lnTo>
                    <a:pt x="242602" y="984785"/>
                  </a:lnTo>
                  <a:lnTo>
                    <a:pt x="264591" y="1024555"/>
                  </a:lnTo>
                  <a:lnTo>
                    <a:pt x="289615" y="1062137"/>
                  </a:lnTo>
                  <a:lnTo>
                    <a:pt x="317488" y="1097387"/>
                  </a:lnTo>
                  <a:lnTo>
                    <a:pt x="348025" y="1130159"/>
                  </a:lnTo>
                  <a:lnTo>
                    <a:pt x="381040" y="1160312"/>
                  </a:lnTo>
                  <a:lnTo>
                    <a:pt x="416348" y="1187699"/>
                  </a:lnTo>
                  <a:lnTo>
                    <a:pt x="453764" y="1212179"/>
                  </a:lnTo>
                  <a:lnTo>
                    <a:pt x="493101" y="1233606"/>
                  </a:lnTo>
                  <a:lnTo>
                    <a:pt x="534174" y="1251838"/>
                  </a:lnTo>
                  <a:lnTo>
                    <a:pt x="576799" y="1266729"/>
                  </a:lnTo>
                  <a:lnTo>
                    <a:pt x="620789" y="1278137"/>
                  </a:lnTo>
                  <a:lnTo>
                    <a:pt x="665958" y="1285916"/>
                  </a:lnTo>
                  <a:lnTo>
                    <a:pt x="712122" y="1289925"/>
                  </a:lnTo>
                  <a:lnTo>
                    <a:pt x="759095" y="1290017"/>
                  </a:lnTo>
                  <a:lnTo>
                    <a:pt x="806691" y="1286051"/>
                  </a:lnTo>
                  <a:lnTo>
                    <a:pt x="853778" y="1278056"/>
                  </a:lnTo>
                  <a:lnTo>
                    <a:pt x="899252" y="1266284"/>
                  </a:lnTo>
                  <a:lnTo>
                    <a:pt x="942969" y="1250922"/>
                  </a:lnTo>
                  <a:lnTo>
                    <a:pt x="984784" y="1232153"/>
                  </a:lnTo>
                  <a:lnTo>
                    <a:pt x="1024555" y="1210164"/>
                  </a:lnTo>
                  <a:lnTo>
                    <a:pt x="1062137" y="1185140"/>
                  </a:lnTo>
                  <a:lnTo>
                    <a:pt x="1097386" y="1157267"/>
                  </a:lnTo>
                  <a:lnTo>
                    <a:pt x="1130159" y="1126730"/>
                  </a:lnTo>
                  <a:lnTo>
                    <a:pt x="1160311" y="1093715"/>
                  </a:lnTo>
                  <a:lnTo>
                    <a:pt x="1187699" y="1058407"/>
                  </a:lnTo>
                  <a:lnTo>
                    <a:pt x="1212178" y="1020991"/>
                  </a:lnTo>
                  <a:lnTo>
                    <a:pt x="1233606" y="981654"/>
                  </a:lnTo>
                  <a:lnTo>
                    <a:pt x="1251837" y="940580"/>
                  </a:lnTo>
                  <a:lnTo>
                    <a:pt x="1266728" y="897956"/>
                  </a:lnTo>
                  <a:lnTo>
                    <a:pt x="1278136" y="853966"/>
                  </a:lnTo>
                  <a:lnTo>
                    <a:pt x="1285915" y="808797"/>
                  </a:lnTo>
                  <a:lnTo>
                    <a:pt x="1289924" y="762633"/>
                  </a:lnTo>
                  <a:lnTo>
                    <a:pt x="1290016" y="715660"/>
                  </a:lnTo>
                  <a:lnTo>
                    <a:pt x="1286050" y="668064"/>
                  </a:lnTo>
                  <a:lnTo>
                    <a:pt x="1277841" y="620028"/>
                  </a:lnTo>
                  <a:lnTo>
                    <a:pt x="1265667" y="573595"/>
                  </a:lnTo>
                  <a:lnTo>
                    <a:pt x="1249719" y="528936"/>
                  </a:lnTo>
                  <a:lnTo>
                    <a:pt x="1230189" y="486218"/>
                  </a:lnTo>
                  <a:lnTo>
                    <a:pt x="1207268" y="445611"/>
                  </a:lnTo>
                  <a:lnTo>
                    <a:pt x="1181148" y="407283"/>
                  </a:lnTo>
                  <a:lnTo>
                    <a:pt x="1152019" y="371403"/>
                  </a:lnTo>
                  <a:lnTo>
                    <a:pt x="1120074" y="338139"/>
                  </a:lnTo>
                  <a:lnTo>
                    <a:pt x="1085503" y="307661"/>
                  </a:lnTo>
                  <a:lnTo>
                    <a:pt x="1048498" y="280136"/>
                  </a:lnTo>
                  <a:lnTo>
                    <a:pt x="1009250" y="255734"/>
                  </a:lnTo>
                  <a:lnTo>
                    <a:pt x="967950" y="234623"/>
                  </a:lnTo>
                  <a:lnTo>
                    <a:pt x="924790" y="216973"/>
                  </a:lnTo>
                  <a:lnTo>
                    <a:pt x="879962" y="202951"/>
                  </a:lnTo>
                  <a:lnTo>
                    <a:pt x="833656" y="192726"/>
                  </a:lnTo>
                  <a:lnTo>
                    <a:pt x="786064" y="186468"/>
                  </a:lnTo>
                  <a:lnTo>
                    <a:pt x="737377" y="184344"/>
                  </a:lnTo>
                  <a:lnTo>
                    <a:pt x="737378" y="0"/>
                  </a:lnTo>
                  <a:close/>
                </a:path>
              </a:pathLst>
            </a:custGeom>
            <a:ln w="19050">
              <a:solidFill>
                <a:srgbClr val="F4F6F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8365" y="4642903"/>
            <a:ext cx="67143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98%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086" y="5635492"/>
            <a:ext cx="2285999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lvl="0" indent="7620" algn="ctr" defTabSz="914400" eaLnBrk="1" fontAlgn="auto" latinLnBrk="0" hangingPunct="1">
              <a:lnSpc>
                <a:spcPts val="13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Of</a:t>
            </a:r>
            <a:r>
              <a:rPr kumimoji="0" lang="en-US" sz="1200" b="0" i="0" u="none" strike="noStrike" kern="0" cap="none" spc="-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first-time </a:t>
            </a:r>
            <a:r>
              <a:rPr kumimoji="0" lang="en-US" sz="1200" b="0" i="0" u="none" strike="noStrike" kern="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users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return</a:t>
            </a:r>
            <a:r>
              <a:rPr kumimoji="0" lang="en-US" sz="1200" b="0" i="0" u="none" strike="noStrike" kern="0" cap="none" spc="-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to continue</a:t>
            </a:r>
            <a:r>
              <a:rPr kumimoji="0" lang="en-US" sz="1200" b="0" i="0" u="none" strike="noStrike" kern="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200" b="0" i="0" u="none" strike="noStrike" kern="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treatment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following</a:t>
            </a:r>
            <a:r>
              <a:rPr kumimoji="0" lang="en-US" sz="1200" b="0" i="0" u="none" strike="noStrike" kern="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their</a:t>
            </a:r>
            <a:r>
              <a:rPr kumimoji="0" lang="en-US" sz="1200" b="0" i="0" u="none" strike="noStrike" kern="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initial</a:t>
            </a:r>
            <a:r>
              <a:rPr kumimoji="0" lang="en-US" sz="1200" b="0" i="0" u="none" strike="noStrike" kern="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200" b="0" i="0" u="none" strike="noStrike" kern="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session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733800" y="3937502"/>
            <a:ext cx="45804" cy="1781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587130" y="4651979"/>
            <a:ext cx="75575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9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8</a:t>
            </a: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%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8697" y="5635493"/>
            <a:ext cx="1885314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16205" marR="5080" lvl="0" indent="-104139" algn="ctr" defTabSz="914400" eaLnBrk="1" fontAlgn="auto" latinLnBrk="0" hangingPunct="1">
              <a:lnSpc>
                <a:spcPts val="13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Of</a:t>
            </a:r>
            <a:r>
              <a:rPr kumimoji="0" sz="1200" b="0" i="0" u="none" strike="noStrike" kern="0" cap="none" spc="-1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users</a:t>
            </a:r>
            <a:r>
              <a:rPr kumimoji="0" sz="1200" b="0" i="0" u="none" strike="noStrike" kern="0" cap="none" spc="-13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3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say</a:t>
            </a:r>
            <a:r>
              <a:rPr kumimoji="0" sz="1200" b="0" i="0" u="none" strike="noStrike" kern="0" cap="none" spc="-13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they</a:t>
            </a:r>
            <a:r>
              <a:rPr kumimoji="0" sz="1200" b="0" i="0" u="none" strike="noStrike" kern="0" cap="none" spc="-13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would</a:t>
            </a:r>
            <a:r>
              <a:rPr kumimoji="0" sz="1200" b="0" i="0" u="none" strike="noStrike" kern="0" cap="none" spc="-13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refer</a:t>
            </a:r>
            <a:r>
              <a:rPr kumimoji="0" sz="1200" b="0" i="0" u="none" strike="noStrike" kern="0" cap="none" spc="-1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us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to</a:t>
            </a:r>
            <a:r>
              <a:rPr kumimoji="0" sz="1200" b="0" i="0" u="none" strike="noStrike" kern="0" cap="none" spc="-14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a</a:t>
            </a:r>
            <a:r>
              <a:rPr kumimoji="0" sz="1200" b="0" i="0" u="none" strike="noStrike" kern="0" cap="none" spc="-14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friend</a:t>
            </a:r>
            <a:r>
              <a:rPr kumimoji="0" sz="1200" b="0" i="0" u="none" strike="noStrike" kern="0" cap="none" spc="-14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or</a:t>
            </a:r>
            <a:r>
              <a:rPr kumimoji="0" sz="1200" b="0" i="0" u="none" strike="noStrike" kern="0" cap="none" spc="-14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family</a:t>
            </a:r>
            <a:r>
              <a:rPr kumimoji="0" sz="1200" b="0" i="0" u="none" strike="noStrike" kern="0" cap="none" spc="-14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member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91585" y="4642904"/>
            <a:ext cx="73679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87%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9525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0" cap="none" spc="-50" normalizeH="0" baseline="0" noProof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506341" y="5634459"/>
            <a:ext cx="2107279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lvl="0" indent="-635" algn="ctr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Of clinicians YOY are still actively seeing clients today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BA2736FB-6EBA-78C1-621A-ECC2A6243741}"/>
              </a:ext>
            </a:extLst>
          </p:cNvPr>
          <p:cNvSpPr/>
          <p:nvPr/>
        </p:nvSpPr>
        <p:spPr>
          <a:xfrm>
            <a:off x="3184865" y="4070436"/>
            <a:ext cx="1475105" cy="1475105"/>
          </a:xfrm>
          <a:custGeom>
            <a:rect l="l" t="t" r="r" b="b"/>
            <a:pathLst>
              <a:path w="1475105" h="1475104">
                <a:moveTo>
                  <a:pt x="737378" y="0"/>
                </a:moveTo>
                <a:lnTo>
                  <a:pt x="737377" y="184345"/>
                </a:lnTo>
                <a:lnTo>
                  <a:pt x="786064" y="186469"/>
                </a:lnTo>
                <a:lnTo>
                  <a:pt x="833656" y="192727"/>
                </a:lnTo>
                <a:lnTo>
                  <a:pt x="879962" y="202952"/>
                </a:lnTo>
                <a:lnTo>
                  <a:pt x="924790" y="216973"/>
                </a:lnTo>
                <a:lnTo>
                  <a:pt x="967950" y="234624"/>
                </a:lnTo>
                <a:lnTo>
                  <a:pt x="1009250" y="255735"/>
                </a:lnTo>
                <a:lnTo>
                  <a:pt x="1048498" y="280137"/>
                </a:lnTo>
                <a:lnTo>
                  <a:pt x="1085503" y="307661"/>
                </a:lnTo>
                <a:lnTo>
                  <a:pt x="1120074" y="338139"/>
                </a:lnTo>
                <a:lnTo>
                  <a:pt x="1152020" y="371403"/>
                </a:lnTo>
                <a:lnTo>
                  <a:pt x="1181148" y="407283"/>
                </a:lnTo>
                <a:lnTo>
                  <a:pt x="1207269" y="445611"/>
                </a:lnTo>
                <a:lnTo>
                  <a:pt x="1230190" y="486218"/>
                </a:lnTo>
                <a:lnTo>
                  <a:pt x="1249720" y="528936"/>
                </a:lnTo>
                <a:lnTo>
                  <a:pt x="1265667" y="573595"/>
                </a:lnTo>
                <a:lnTo>
                  <a:pt x="1277841" y="620027"/>
                </a:lnTo>
                <a:lnTo>
                  <a:pt x="1286050" y="668064"/>
                </a:lnTo>
                <a:lnTo>
                  <a:pt x="1290017" y="715660"/>
                </a:lnTo>
                <a:lnTo>
                  <a:pt x="1289924" y="762633"/>
                </a:lnTo>
                <a:lnTo>
                  <a:pt x="1285916" y="808797"/>
                </a:lnTo>
                <a:lnTo>
                  <a:pt x="1278136" y="853966"/>
                </a:lnTo>
                <a:lnTo>
                  <a:pt x="1266728" y="897956"/>
                </a:lnTo>
                <a:lnTo>
                  <a:pt x="1251837" y="940581"/>
                </a:lnTo>
                <a:lnTo>
                  <a:pt x="1233606" y="981654"/>
                </a:lnTo>
                <a:lnTo>
                  <a:pt x="1212178" y="1020992"/>
                </a:lnTo>
                <a:lnTo>
                  <a:pt x="1187699" y="1058407"/>
                </a:lnTo>
                <a:lnTo>
                  <a:pt x="1160311" y="1093715"/>
                </a:lnTo>
                <a:lnTo>
                  <a:pt x="1130159" y="1126730"/>
                </a:lnTo>
                <a:lnTo>
                  <a:pt x="1097386" y="1157267"/>
                </a:lnTo>
                <a:lnTo>
                  <a:pt x="1062137" y="1185141"/>
                </a:lnTo>
                <a:lnTo>
                  <a:pt x="1024555" y="1210164"/>
                </a:lnTo>
                <a:lnTo>
                  <a:pt x="984784" y="1232153"/>
                </a:lnTo>
                <a:lnTo>
                  <a:pt x="942968" y="1250922"/>
                </a:lnTo>
                <a:lnTo>
                  <a:pt x="899251" y="1266285"/>
                </a:lnTo>
                <a:lnTo>
                  <a:pt x="853777" y="1278056"/>
                </a:lnTo>
                <a:lnTo>
                  <a:pt x="806690" y="1286051"/>
                </a:lnTo>
                <a:lnTo>
                  <a:pt x="759094" y="1290018"/>
                </a:lnTo>
                <a:lnTo>
                  <a:pt x="712122" y="1289925"/>
                </a:lnTo>
                <a:lnTo>
                  <a:pt x="665958" y="1285917"/>
                </a:lnTo>
                <a:lnTo>
                  <a:pt x="620788" y="1278137"/>
                </a:lnTo>
                <a:lnTo>
                  <a:pt x="576799" y="1266729"/>
                </a:lnTo>
                <a:lnTo>
                  <a:pt x="534174" y="1251838"/>
                </a:lnTo>
                <a:lnTo>
                  <a:pt x="493101" y="1233607"/>
                </a:lnTo>
                <a:lnTo>
                  <a:pt x="453763" y="1212179"/>
                </a:lnTo>
                <a:lnTo>
                  <a:pt x="416348" y="1187700"/>
                </a:lnTo>
                <a:lnTo>
                  <a:pt x="381040" y="1160312"/>
                </a:lnTo>
                <a:lnTo>
                  <a:pt x="348025" y="1130160"/>
                </a:lnTo>
                <a:lnTo>
                  <a:pt x="317488" y="1097387"/>
                </a:lnTo>
                <a:lnTo>
                  <a:pt x="289615" y="1062138"/>
                </a:lnTo>
                <a:lnTo>
                  <a:pt x="264591" y="1024556"/>
                </a:lnTo>
                <a:lnTo>
                  <a:pt x="242602" y="984785"/>
                </a:lnTo>
                <a:lnTo>
                  <a:pt x="223833" y="942970"/>
                </a:lnTo>
                <a:lnTo>
                  <a:pt x="208470" y="899253"/>
                </a:lnTo>
                <a:lnTo>
                  <a:pt x="196699" y="853779"/>
                </a:lnTo>
                <a:lnTo>
                  <a:pt x="188704" y="806692"/>
                </a:lnTo>
                <a:lnTo>
                  <a:pt x="184738" y="759096"/>
                </a:lnTo>
                <a:lnTo>
                  <a:pt x="184830" y="712123"/>
                </a:lnTo>
                <a:lnTo>
                  <a:pt x="188839" y="665959"/>
                </a:lnTo>
                <a:lnTo>
                  <a:pt x="196619" y="620790"/>
                </a:lnTo>
                <a:lnTo>
                  <a:pt x="208026" y="576800"/>
                </a:lnTo>
                <a:lnTo>
                  <a:pt x="222917" y="534175"/>
                </a:lnTo>
                <a:lnTo>
                  <a:pt x="241149" y="493102"/>
                </a:lnTo>
                <a:lnTo>
                  <a:pt x="262576" y="453764"/>
                </a:lnTo>
                <a:lnTo>
                  <a:pt x="287056" y="416349"/>
                </a:lnTo>
                <a:lnTo>
                  <a:pt x="314443" y="381041"/>
                </a:lnTo>
                <a:lnTo>
                  <a:pt x="344595" y="348026"/>
                </a:lnTo>
                <a:lnTo>
                  <a:pt x="377368" y="317489"/>
                </a:lnTo>
                <a:lnTo>
                  <a:pt x="412617" y="289616"/>
                </a:lnTo>
                <a:lnTo>
                  <a:pt x="450199" y="264592"/>
                </a:lnTo>
                <a:lnTo>
                  <a:pt x="489970" y="242603"/>
                </a:lnTo>
                <a:lnTo>
                  <a:pt x="531786" y="223834"/>
                </a:lnTo>
                <a:lnTo>
                  <a:pt x="575503" y="208471"/>
                </a:lnTo>
                <a:lnTo>
                  <a:pt x="620976" y="196700"/>
                </a:lnTo>
                <a:lnTo>
                  <a:pt x="668064" y="188705"/>
                </a:lnTo>
                <a:lnTo>
                  <a:pt x="644959" y="5815"/>
                </a:lnTo>
                <a:lnTo>
                  <a:pt x="597422" y="13385"/>
                </a:lnTo>
                <a:lnTo>
                  <a:pt x="551021" y="23879"/>
                </a:lnTo>
                <a:lnTo>
                  <a:pt x="505847" y="37195"/>
                </a:lnTo>
                <a:lnTo>
                  <a:pt x="461992" y="53230"/>
                </a:lnTo>
                <a:lnTo>
                  <a:pt x="419545" y="71880"/>
                </a:lnTo>
                <a:lnTo>
                  <a:pt x="378599" y="93042"/>
                </a:lnTo>
                <a:lnTo>
                  <a:pt x="339243" y="116614"/>
                </a:lnTo>
                <a:lnTo>
                  <a:pt x="301569" y="142492"/>
                </a:lnTo>
                <a:lnTo>
                  <a:pt x="265667" y="170574"/>
                </a:lnTo>
                <a:lnTo>
                  <a:pt x="231628" y="200755"/>
                </a:lnTo>
                <a:lnTo>
                  <a:pt x="199543" y="232935"/>
                </a:lnTo>
                <a:lnTo>
                  <a:pt x="169503" y="267008"/>
                </a:lnTo>
                <a:lnTo>
                  <a:pt x="141599" y="302873"/>
                </a:lnTo>
                <a:lnTo>
                  <a:pt x="115921" y="340426"/>
                </a:lnTo>
                <a:lnTo>
                  <a:pt x="92561" y="379565"/>
                </a:lnTo>
                <a:lnTo>
                  <a:pt x="71609" y="420185"/>
                </a:lnTo>
                <a:lnTo>
                  <a:pt x="53155" y="462185"/>
                </a:lnTo>
                <a:lnTo>
                  <a:pt x="37292" y="505461"/>
                </a:lnTo>
                <a:lnTo>
                  <a:pt x="24109" y="549910"/>
                </a:lnTo>
                <a:lnTo>
                  <a:pt x="13697" y="595430"/>
                </a:lnTo>
                <a:lnTo>
                  <a:pt x="6148" y="641916"/>
                </a:lnTo>
                <a:lnTo>
                  <a:pt x="1552" y="689266"/>
                </a:lnTo>
                <a:lnTo>
                  <a:pt x="0" y="737378"/>
                </a:lnTo>
                <a:lnTo>
                  <a:pt x="1568" y="785861"/>
                </a:lnTo>
                <a:lnTo>
                  <a:pt x="6209" y="833506"/>
                </a:lnTo>
                <a:lnTo>
                  <a:pt x="13824" y="880217"/>
                </a:lnTo>
                <a:lnTo>
                  <a:pt x="24317" y="925896"/>
                </a:lnTo>
                <a:lnTo>
                  <a:pt x="37592" y="970446"/>
                </a:lnTo>
                <a:lnTo>
                  <a:pt x="53549" y="1013770"/>
                </a:lnTo>
                <a:lnTo>
                  <a:pt x="72093" y="1055771"/>
                </a:lnTo>
                <a:lnTo>
                  <a:pt x="93126" y="1096352"/>
                </a:lnTo>
                <a:lnTo>
                  <a:pt x="116551" y="1135415"/>
                </a:lnTo>
                <a:lnTo>
                  <a:pt x="142271" y="1172863"/>
                </a:lnTo>
                <a:lnTo>
                  <a:pt x="170188" y="1208600"/>
                </a:lnTo>
                <a:lnTo>
                  <a:pt x="200206" y="1242527"/>
                </a:lnTo>
                <a:lnTo>
                  <a:pt x="232228" y="1274549"/>
                </a:lnTo>
                <a:lnTo>
                  <a:pt x="266155" y="1304567"/>
                </a:lnTo>
                <a:lnTo>
                  <a:pt x="301892" y="1332484"/>
                </a:lnTo>
                <a:lnTo>
                  <a:pt x="339340" y="1358204"/>
                </a:lnTo>
                <a:lnTo>
                  <a:pt x="378403" y="1381629"/>
                </a:lnTo>
                <a:lnTo>
                  <a:pt x="418984" y="1402662"/>
                </a:lnTo>
                <a:lnTo>
                  <a:pt x="460985" y="1421206"/>
                </a:lnTo>
                <a:lnTo>
                  <a:pt x="504309" y="1437163"/>
                </a:lnTo>
                <a:lnTo>
                  <a:pt x="548859" y="1450437"/>
                </a:lnTo>
                <a:lnTo>
                  <a:pt x="594538" y="1460931"/>
                </a:lnTo>
                <a:lnTo>
                  <a:pt x="641249" y="1468546"/>
                </a:lnTo>
                <a:lnTo>
                  <a:pt x="688895" y="1473187"/>
                </a:lnTo>
                <a:lnTo>
                  <a:pt x="737378" y="1474755"/>
                </a:lnTo>
                <a:lnTo>
                  <a:pt x="785860" y="1473187"/>
                </a:lnTo>
                <a:lnTo>
                  <a:pt x="833506" y="1468546"/>
                </a:lnTo>
                <a:lnTo>
                  <a:pt x="880217" y="1460931"/>
                </a:lnTo>
                <a:lnTo>
                  <a:pt x="925896" y="1450437"/>
                </a:lnTo>
                <a:lnTo>
                  <a:pt x="970446" y="1437163"/>
                </a:lnTo>
                <a:lnTo>
                  <a:pt x="1013770" y="1421206"/>
                </a:lnTo>
                <a:lnTo>
                  <a:pt x="1055771" y="1402662"/>
                </a:lnTo>
                <a:lnTo>
                  <a:pt x="1096352" y="1381629"/>
                </a:lnTo>
                <a:lnTo>
                  <a:pt x="1135415" y="1358204"/>
                </a:lnTo>
                <a:lnTo>
                  <a:pt x="1172864" y="1332484"/>
                </a:lnTo>
                <a:lnTo>
                  <a:pt x="1208600" y="1304567"/>
                </a:lnTo>
                <a:lnTo>
                  <a:pt x="1242528" y="1274549"/>
                </a:lnTo>
                <a:lnTo>
                  <a:pt x="1274549" y="1242527"/>
                </a:lnTo>
                <a:lnTo>
                  <a:pt x="1304567" y="1208600"/>
                </a:lnTo>
                <a:lnTo>
                  <a:pt x="1332485" y="1172863"/>
                </a:lnTo>
                <a:lnTo>
                  <a:pt x="1358204" y="1135415"/>
                </a:lnTo>
                <a:lnTo>
                  <a:pt x="1381629" y="1096352"/>
                </a:lnTo>
                <a:lnTo>
                  <a:pt x="1402662" y="1055771"/>
                </a:lnTo>
                <a:lnTo>
                  <a:pt x="1421206" y="1013770"/>
                </a:lnTo>
                <a:lnTo>
                  <a:pt x="1437164" y="970446"/>
                </a:lnTo>
                <a:lnTo>
                  <a:pt x="1450438" y="925896"/>
                </a:lnTo>
                <a:lnTo>
                  <a:pt x="1460931" y="880217"/>
                </a:lnTo>
                <a:lnTo>
                  <a:pt x="1468547" y="833506"/>
                </a:lnTo>
                <a:lnTo>
                  <a:pt x="1473187" y="785861"/>
                </a:lnTo>
                <a:lnTo>
                  <a:pt x="1474756" y="737378"/>
                </a:lnTo>
                <a:lnTo>
                  <a:pt x="1473187" y="688895"/>
                </a:lnTo>
                <a:lnTo>
                  <a:pt x="1468547" y="641250"/>
                </a:lnTo>
                <a:lnTo>
                  <a:pt x="1460931" y="594539"/>
                </a:lnTo>
                <a:lnTo>
                  <a:pt x="1450438" y="548860"/>
                </a:lnTo>
                <a:lnTo>
                  <a:pt x="1437164" y="504309"/>
                </a:lnTo>
                <a:lnTo>
                  <a:pt x="1421206" y="460985"/>
                </a:lnTo>
                <a:lnTo>
                  <a:pt x="1402662" y="418984"/>
                </a:lnTo>
                <a:lnTo>
                  <a:pt x="1381629" y="378403"/>
                </a:lnTo>
                <a:lnTo>
                  <a:pt x="1358204" y="339340"/>
                </a:lnTo>
                <a:lnTo>
                  <a:pt x="1332485" y="301892"/>
                </a:lnTo>
                <a:lnTo>
                  <a:pt x="1304567" y="266155"/>
                </a:lnTo>
                <a:lnTo>
                  <a:pt x="1274549" y="232228"/>
                </a:lnTo>
                <a:lnTo>
                  <a:pt x="1242528" y="200206"/>
                </a:lnTo>
                <a:lnTo>
                  <a:pt x="1208600" y="170188"/>
                </a:lnTo>
                <a:lnTo>
                  <a:pt x="1172864" y="142271"/>
                </a:lnTo>
                <a:lnTo>
                  <a:pt x="1135415" y="116551"/>
                </a:lnTo>
                <a:lnTo>
                  <a:pt x="1096352" y="93126"/>
                </a:lnTo>
                <a:lnTo>
                  <a:pt x="1055771" y="72093"/>
                </a:lnTo>
                <a:lnTo>
                  <a:pt x="1013770" y="53549"/>
                </a:lnTo>
                <a:lnTo>
                  <a:pt x="970446" y="37592"/>
                </a:lnTo>
                <a:lnTo>
                  <a:pt x="925896" y="24317"/>
                </a:lnTo>
                <a:lnTo>
                  <a:pt x="880217" y="13824"/>
                </a:lnTo>
                <a:lnTo>
                  <a:pt x="833506" y="6209"/>
                </a:lnTo>
                <a:lnTo>
                  <a:pt x="785860" y="1568"/>
                </a:lnTo>
                <a:lnTo>
                  <a:pt x="737378" y="0"/>
                </a:lnTo>
                <a:close/>
              </a:path>
            </a:pathLst>
          </a:custGeom>
          <a:solidFill>
            <a:srgbClr val="11169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01616805-BA4C-5D1A-6DCF-6F0A455B818E}"/>
              </a:ext>
            </a:extLst>
          </p:cNvPr>
          <p:cNvSpPr/>
          <p:nvPr/>
        </p:nvSpPr>
        <p:spPr>
          <a:xfrm>
            <a:off x="5744761" y="4065653"/>
            <a:ext cx="1475105" cy="1475105"/>
          </a:xfrm>
          <a:custGeom>
            <a:rect l="l" t="t" r="r" b="b"/>
            <a:pathLst>
              <a:path w="1475105" h="1475104">
                <a:moveTo>
                  <a:pt x="737378" y="0"/>
                </a:moveTo>
                <a:lnTo>
                  <a:pt x="737377" y="184345"/>
                </a:lnTo>
                <a:lnTo>
                  <a:pt x="786064" y="186469"/>
                </a:lnTo>
                <a:lnTo>
                  <a:pt x="833656" y="192727"/>
                </a:lnTo>
                <a:lnTo>
                  <a:pt x="879962" y="202952"/>
                </a:lnTo>
                <a:lnTo>
                  <a:pt x="924790" y="216973"/>
                </a:lnTo>
                <a:lnTo>
                  <a:pt x="967950" y="234624"/>
                </a:lnTo>
                <a:lnTo>
                  <a:pt x="1009250" y="255735"/>
                </a:lnTo>
                <a:lnTo>
                  <a:pt x="1048498" y="280137"/>
                </a:lnTo>
                <a:lnTo>
                  <a:pt x="1085503" y="307661"/>
                </a:lnTo>
                <a:lnTo>
                  <a:pt x="1120074" y="338139"/>
                </a:lnTo>
                <a:lnTo>
                  <a:pt x="1152020" y="371403"/>
                </a:lnTo>
                <a:lnTo>
                  <a:pt x="1181148" y="407283"/>
                </a:lnTo>
                <a:lnTo>
                  <a:pt x="1207269" y="445611"/>
                </a:lnTo>
                <a:lnTo>
                  <a:pt x="1230190" y="486218"/>
                </a:lnTo>
                <a:lnTo>
                  <a:pt x="1249720" y="528936"/>
                </a:lnTo>
                <a:lnTo>
                  <a:pt x="1265667" y="573595"/>
                </a:lnTo>
                <a:lnTo>
                  <a:pt x="1277841" y="620027"/>
                </a:lnTo>
                <a:lnTo>
                  <a:pt x="1286050" y="668064"/>
                </a:lnTo>
                <a:lnTo>
                  <a:pt x="1290017" y="715660"/>
                </a:lnTo>
                <a:lnTo>
                  <a:pt x="1289924" y="762633"/>
                </a:lnTo>
                <a:lnTo>
                  <a:pt x="1285916" y="808797"/>
                </a:lnTo>
                <a:lnTo>
                  <a:pt x="1278136" y="853966"/>
                </a:lnTo>
                <a:lnTo>
                  <a:pt x="1266728" y="897956"/>
                </a:lnTo>
                <a:lnTo>
                  <a:pt x="1251837" y="940581"/>
                </a:lnTo>
                <a:lnTo>
                  <a:pt x="1233606" y="981654"/>
                </a:lnTo>
                <a:lnTo>
                  <a:pt x="1212178" y="1020992"/>
                </a:lnTo>
                <a:lnTo>
                  <a:pt x="1187699" y="1058407"/>
                </a:lnTo>
                <a:lnTo>
                  <a:pt x="1160311" y="1093715"/>
                </a:lnTo>
                <a:lnTo>
                  <a:pt x="1130159" y="1126730"/>
                </a:lnTo>
                <a:lnTo>
                  <a:pt x="1097386" y="1157267"/>
                </a:lnTo>
                <a:lnTo>
                  <a:pt x="1062137" y="1185141"/>
                </a:lnTo>
                <a:lnTo>
                  <a:pt x="1024555" y="1210164"/>
                </a:lnTo>
                <a:lnTo>
                  <a:pt x="984784" y="1232153"/>
                </a:lnTo>
                <a:lnTo>
                  <a:pt x="942968" y="1250922"/>
                </a:lnTo>
                <a:lnTo>
                  <a:pt x="899251" y="1266285"/>
                </a:lnTo>
                <a:lnTo>
                  <a:pt x="853777" y="1278056"/>
                </a:lnTo>
                <a:lnTo>
                  <a:pt x="806690" y="1286051"/>
                </a:lnTo>
                <a:lnTo>
                  <a:pt x="759094" y="1290018"/>
                </a:lnTo>
                <a:lnTo>
                  <a:pt x="712122" y="1289925"/>
                </a:lnTo>
                <a:lnTo>
                  <a:pt x="665958" y="1285917"/>
                </a:lnTo>
                <a:lnTo>
                  <a:pt x="620788" y="1278137"/>
                </a:lnTo>
                <a:lnTo>
                  <a:pt x="576799" y="1266729"/>
                </a:lnTo>
                <a:lnTo>
                  <a:pt x="534174" y="1251838"/>
                </a:lnTo>
                <a:lnTo>
                  <a:pt x="493101" y="1233607"/>
                </a:lnTo>
                <a:lnTo>
                  <a:pt x="453763" y="1212179"/>
                </a:lnTo>
                <a:lnTo>
                  <a:pt x="416348" y="1187700"/>
                </a:lnTo>
                <a:lnTo>
                  <a:pt x="381040" y="1160312"/>
                </a:lnTo>
                <a:lnTo>
                  <a:pt x="348025" y="1130160"/>
                </a:lnTo>
                <a:lnTo>
                  <a:pt x="317488" y="1097387"/>
                </a:lnTo>
                <a:lnTo>
                  <a:pt x="289615" y="1062138"/>
                </a:lnTo>
                <a:lnTo>
                  <a:pt x="264591" y="1024556"/>
                </a:lnTo>
                <a:lnTo>
                  <a:pt x="242602" y="984785"/>
                </a:lnTo>
                <a:lnTo>
                  <a:pt x="223833" y="942970"/>
                </a:lnTo>
                <a:lnTo>
                  <a:pt x="208470" y="899253"/>
                </a:lnTo>
                <a:lnTo>
                  <a:pt x="196699" y="853779"/>
                </a:lnTo>
                <a:lnTo>
                  <a:pt x="188704" y="806692"/>
                </a:lnTo>
                <a:lnTo>
                  <a:pt x="184738" y="759096"/>
                </a:lnTo>
                <a:lnTo>
                  <a:pt x="184830" y="712123"/>
                </a:lnTo>
                <a:lnTo>
                  <a:pt x="188839" y="665959"/>
                </a:lnTo>
                <a:lnTo>
                  <a:pt x="196619" y="620790"/>
                </a:lnTo>
                <a:lnTo>
                  <a:pt x="208026" y="576800"/>
                </a:lnTo>
                <a:lnTo>
                  <a:pt x="222917" y="534175"/>
                </a:lnTo>
                <a:lnTo>
                  <a:pt x="241149" y="493102"/>
                </a:lnTo>
                <a:lnTo>
                  <a:pt x="262576" y="453764"/>
                </a:lnTo>
                <a:lnTo>
                  <a:pt x="287056" y="416349"/>
                </a:lnTo>
                <a:lnTo>
                  <a:pt x="314443" y="381041"/>
                </a:lnTo>
                <a:lnTo>
                  <a:pt x="344595" y="348026"/>
                </a:lnTo>
                <a:lnTo>
                  <a:pt x="377368" y="317489"/>
                </a:lnTo>
                <a:lnTo>
                  <a:pt x="412617" y="289616"/>
                </a:lnTo>
                <a:lnTo>
                  <a:pt x="450199" y="264592"/>
                </a:lnTo>
                <a:lnTo>
                  <a:pt x="489970" y="242603"/>
                </a:lnTo>
                <a:lnTo>
                  <a:pt x="531786" y="223834"/>
                </a:lnTo>
                <a:lnTo>
                  <a:pt x="575503" y="208471"/>
                </a:lnTo>
                <a:lnTo>
                  <a:pt x="620976" y="196700"/>
                </a:lnTo>
                <a:lnTo>
                  <a:pt x="668064" y="188705"/>
                </a:lnTo>
                <a:lnTo>
                  <a:pt x="644959" y="5815"/>
                </a:lnTo>
                <a:lnTo>
                  <a:pt x="597422" y="13385"/>
                </a:lnTo>
                <a:lnTo>
                  <a:pt x="551021" y="23879"/>
                </a:lnTo>
                <a:lnTo>
                  <a:pt x="505847" y="37195"/>
                </a:lnTo>
                <a:lnTo>
                  <a:pt x="461992" y="53230"/>
                </a:lnTo>
                <a:lnTo>
                  <a:pt x="419545" y="71880"/>
                </a:lnTo>
                <a:lnTo>
                  <a:pt x="378599" y="93042"/>
                </a:lnTo>
                <a:lnTo>
                  <a:pt x="339243" y="116614"/>
                </a:lnTo>
                <a:lnTo>
                  <a:pt x="301569" y="142492"/>
                </a:lnTo>
                <a:lnTo>
                  <a:pt x="265667" y="170574"/>
                </a:lnTo>
                <a:lnTo>
                  <a:pt x="231628" y="200755"/>
                </a:lnTo>
                <a:lnTo>
                  <a:pt x="199543" y="232935"/>
                </a:lnTo>
                <a:lnTo>
                  <a:pt x="169503" y="267008"/>
                </a:lnTo>
                <a:lnTo>
                  <a:pt x="141599" y="302873"/>
                </a:lnTo>
                <a:lnTo>
                  <a:pt x="115921" y="340426"/>
                </a:lnTo>
                <a:lnTo>
                  <a:pt x="92561" y="379565"/>
                </a:lnTo>
                <a:lnTo>
                  <a:pt x="71609" y="420185"/>
                </a:lnTo>
                <a:lnTo>
                  <a:pt x="53155" y="462185"/>
                </a:lnTo>
                <a:lnTo>
                  <a:pt x="37292" y="505461"/>
                </a:lnTo>
                <a:lnTo>
                  <a:pt x="24109" y="549910"/>
                </a:lnTo>
                <a:lnTo>
                  <a:pt x="13697" y="595430"/>
                </a:lnTo>
                <a:lnTo>
                  <a:pt x="6148" y="641916"/>
                </a:lnTo>
                <a:lnTo>
                  <a:pt x="1552" y="689266"/>
                </a:lnTo>
                <a:lnTo>
                  <a:pt x="0" y="737378"/>
                </a:lnTo>
                <a:lnTo>
                  <a:pt x="1568" y="785861"/>
                </a:lnTo>
                <a:lnTo>
                  <a:pt x="6209" y="833506"/>
                </a:lnTo>
                <a:lnTo>
                  <a:pt x="13824" y="880217"/>
                </a:lnTo>
                <a:lnTo>
                  <a:pt x="24317" y="925896"/>
                </a:lnTo>
                <a:lnTo>
                  <a:pt x="37592" y="970446"/>
                </a:lnTo>
                <a:lnTo>
                  <a:pt x="53549" y="1013770"/>
                </a:lnTo>
                <a:lnTo>
                  <a:pt x="72093" y="1055771"/>
                </a:lnTo>
                <a:lnTo>
                  <a:pt x="93126" y="1096352"/>
                </a:lnTo>
                <a:lnTo>
                  <a:pt x="116551" y="1135415"/>
                </a:lnTo>
                <a:lnTo>
                  <a:pt x="142271" y="1172863"/>
                </a:lnTo>
                <a:lnTo>
                  <a:pt x="170188" y="1208600"/>
                </a:lnTo>
                <a:lnTo>
                  <a:pt x="200206" y="1242527"/>
                </a:lnTo>
                <a:lnTo>
                  <a:pt x="232228" y="1274549"/>
                </a:lnTo>
                <a:lnTo>
                  <a:pt x="266155" y="1304567"/>
                </a:lnTo>
                <a:lnTo>
                  <a:pt x="301892" y="1332484"/>
                </a:lnTo>
                <a:lnTo>
                  <a:pt x="339340" y="1358204"/>
                </a:lnTo>
                <a:lnTo>
                  <a:pt x="378403" y="1381629"/>
                </a:lnTo>
                <a:lnTo>
                  <a:pt x="418984" y="1402662"/>
                </a:lnTo>
                <a:lnTo>
                  <a:pt x="460985" y="1421206"/>
                </a:lnTo>
                <a:lnTo>
                  <a:pt x="504309" y="1437163"/>
                </a:lnTo>
                <a:lnTo>
                  <a:pt x="548859" y="1450437"/>
                </a:lnTo>
                <a:lnTo>
                  <a:pt x="594538" y="1460931"/>
                </a:lnTo>
                <a:lnTo>
                  <a:pt x="641249" y="1468546"/>
                </a:lnTo>
                <a:lnTo>
                  <a:pt x="688895" y="1473187"/>
                </a:lnTo>
                <a:lnTo>
                  <a:pt x="737378" y="1474755"/>
                </a:lnTo>
                <a:lnTo>
                  <a:pt x="785860" y="1473187"/>
                </a:lnTo>
                <a:lnTo>
                  <a:pt x="833506" y="1468546"/>
                </a:lnTo>
                <a:lnTo>
                  <a:pt x="880217" y="1460931"/>
                </a:lnTo>
                <a:lnTo>
                  <a:pt x="925896" y="1450437"/>
                </a:lnTo>
                <a:lnTo>
                  <a:pt x="970446" y="1437163"/>
                </a:lnTo>
                <a:lnTo>
                  <a:pt x="1013770" y="1421206"/>
                </a:lnTo>
                <a:lnTo>
                  <a:pt x="1055771" y="1402662"/>
                </a:lnTo>
                <a:lnTo>
                  <a:pt x="1096352" y="1381629"/>
                </a:lnTo>
                <a:lnTo>
                  <a:pt x="1135415" y="1358204"/>
                </a:lnTo>
                <a:lnTo>
                  <a:pt x="1172864" y="1332484"/>
                </a:lnTo>
                <a:lnTo>
                  <a:pt x="1208600" y="1304567"/>
                </a:lnTo>
                <a:lnTo>
                  <a:pt x="1242528" y="1274549"/>
                </a:lnTo>
                <a:lnTo>
                  <a:pt x="1274549" y="1242527"/>
                </a:lnTo>
                <a:lnTo>
                  <a:pt x="1304567" y="1208600"/>
                </a:lnTo>
                <a:lnTo>
                  <a:pt x="1332485" y="1172863"/>
                </a:lnTo>
                <a:lnTo>
                  <a:pt x="1358204" y="1135415"/>
                </a:lnTo>
                <a:lnTo>
                  <a:pt x="1381629" y="1096352"/>
                </a:lnTo>
                <a:lnTo>
                  <a:pt x="1402662" y="1055771"/>
                </a:lnTo>
                <a:lnTo>
                  <a:pt x="1421206" y="1013770"/>
                </a:lnTo>
                <a:lnTo>
                  <a:pt x="1437164" y="970446"/>
                </a:lnTo>
                <a:lnTo>
                  <a:pt x="1450438" y="925896"/>
                </a:lnTo>
                <a:lnTo>
                  <a:pt x="1460931" y="880217"/>
                </a:lnTo>
                <a:lnTo>
                  <a:pt x="1468547" y="833506"/>
                </a:lnTo>
                <a:lnTo>
                  <a:pt x="1473187" y="785861"/>
                </a:lnTo>
                <a:lnTo>
                  <a:pt x="1474756" y="737378"/>
                </a:lnTo>
                <a:lnTo>
                  <a:pt x="1473187" y="688895"/>
                </a:lnTo>
                <a:lnTo>
                  <a:pt x="1468547" y="641250"/>
                </a:lnTo>
                <a:lnTo>
                  <a:pt x="1460931" y="594539"/>
                </a:lnTo>
                <a:lnTo>
                  <a:pt x="1450438" y="548860"/>
                </a:lnTo>
                <a:lnTo>
                  <a:pt x="1437164" y="504309"/>
                </a:lnTo>
                <a:lnTo>
                  <a:pt x="1421206" y="460985"/>
                </a:lnTo>
                <a:lnTo>
                  <a:pt x="1402662" y="418984"/>
                </a:lnTo>
                <a:lnTo>
                  <a:pt x="1381629" y="378403"/>
                </a:lnTo>
                <a:lnTo>
                  <a:pt x="1358204" y="339340"/>
                </a:lnTo>
                <a:lnTo>
                  <a:pt x="1332485" y="301892"/>
                </a:lnTo>
                <a:lnTo>
                  <a:pt x="1304567" y="266155"/>
                </a:lnTo>
                <a:lnTo>
                  <a:pt x="1274549" y="232228"/>
                </a:lnTo>
                <a:lnTo>
                  <a:pt x="1242528" y="200206"/>
                </a:lnTo>
                <a:lnTo>
                  <a:pt x="1208600" y="170188"/>
                </a:lnTo>
                <a:lnTo>
                  <a:pt x="1172864" y="142271"/>
                </a:lnTo>
                <a:lnTo>
                  <a:pt x="1135415" y="116551"/>
                </a:lnTo>
                <a:lnTo>
                  <a:pt x="1096352" y="93126"/>
                </a:lnTo>
                <a:lnTo>
                  <a:pt x="1055771" y="72093"/>
                </a:lnTo>
                <a:lnTo>
                  <a:pt x="1013770" y="53549"/>
                </a:lnTo>
                <a:lnTo>
                  <a:pt x="970446" y="37592"/>
                </a:lnTo>
                <a:lnTo>
                  <a:pt x="925896" y="24317"/>
                </a:lnTo>
                <a:lnTo>
                  <a:pt x="880217" y="13824"/>
                </a:lnTo>
                <a:lnTo>
                  <a:pt x="833506" y="6209"/>
                </a:lnTo>
                <a:lnTo>
                  <a:pt x="785860" y="1568"/>
                </a:lnTo>
                <a:lnTo>
                  <a:pt x="737378" y="0"/>
                </a:lnTo>
                <a:close/>
              </a:path>
            </a:pathLst>
          </a:custGeom>
          <a:solidFill>
            <a:srgbClr val="11169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31356396-DC9B-5BA6-0B43-F92575B909D5}"/>
              </a:ext>
            </a:extLst>
          </p:cNvPr>
          <p:cNvSpPr/>
          <p:nvPr/>
        </p:nvSpPr>
        <p:spPr>
          <a:xfrm rot="8917891">
            <a:off x="6079963" y="4021728"/>
            <a:ext cx="338866" cy="292686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E7041-638C-E095-883C-434F3C5FA6E1}"/>
              </a:ext>
            </a:extLst>
          </p:cNvPr>
          <p:cNvSpPr txBox="1"/>
          <p:nvPr/>
        </p:nvSpPr>
        <p:spPr>
          <a:xfrm>
            <a:off x="546549" y="1172204"/>
            <a:ext cx="5645036" cy="27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1600" u="sng" kern="0">
                <a:solidFill>
                  <a:srgbClr val="262626"/>
                </a:solidFill>
                <a:latin typeface="Tahoma"/>
                <a:cs typeface="Tahoma"/>
              </a:rPr>
              <a:t>Avg. Wait Time for VAMC Provider: </a:t>
            </a:r>
          </a:p>
          <a:p>
            <a:pPr marL="298450" marR="5080" lvl="0" indent="-285750" defTabSz="91440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262626"/>
                </a:solidFill>
                <a:latin typeface="Tahoma"/>
                <a:cs typeface="Tahoma"/>
              </a:rPr>
              <a:t>40 days (in larger metro areas 70+)</a:t>
            </a:r>
          </a:p>
          <a:p>
            <a:pPr marL="12700" marR="5080" lvl="0" defTabSz="91440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defRPr/>
            </a:pPr>
            <a:endParaRPr kumimoji="0" lang="en-US" sz="6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defTabSz="914400" rtl="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Avg. Wait Time for In-Network Community Provider: </a:t>
            </a:r>
          </a:p>
          <a:p>
            <a:pPr marL="298450" marR="5080" lvl="0" indent="-285750" defTabSz="914400" rtl="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 days for Urgent Need </a:t>
            </a:r>
          </a:p>
          <a:p>
            <a:pPr marL="298450" marR="5080" lvl="0" indent="-285750" defTabSz="914400" rtl="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40 days for Standard Care</a:t>
            </a:r>
          </a:p>
          <a:p>
            <a:pPr marL="12700" marR="5080" lvl="0" defTabSz="914400" rtl="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defRPr/>
            </a:pPr>
            <a:endParaRPr kumimoji="0" lang="en-US" sz="6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l" defTabSz="914400" rtl="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030799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Avg. Wait Time for Telemynd Provider: 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30799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 days for Urgent Need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91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30799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12 days for Standard Care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304552" y="1744708"/>
            <a:ext cx="4742968" cy="3565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2400" lvl="0" indent="0" defTabSz="914400" eaLnBrk="1" fontAlgn="auto" latinLnBrk="0" hangingPunct="1">
              <a:lnSpc>
                <a:spcPct val="994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MyCare IntensiveSupport Program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is a short-term enhanced intervention that provides targeted virtual behavioral health support for people experiencing passive suicidality, to help reduce and prevent emergency hospitalizations.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169F"/>
              </a:buClr>
              <a:buSzTx/>
              <a:buFont typeface="Wingdings"/>
              <a:buChar char="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8-12 weeks of intensive mental health support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ct val="0"/>
              </a:spcAft>
              <a:buClr>
                <a:srgbClr val="11169F"/>
              </a:buClr>
              <a:buSzTx/>
              <a:buFont typeface="Wingdings"/>
              <a:buChar char=""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169F"/>
              </a:buClr>
              <a:buSzTx/>
              <a:buFont typeface="Wingdings"/>
              <a:buChar char="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All delivered virtually through the Telemynd platform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ct val="0"/>
              </a:spcAft>
              <a:buClr>
                <a:srgbClr val="11169F"/>
              </a:buClr>
              <a:buSzTx/>
              <a:buFont typeface="Wingdings"/>
              <a:buChar char=""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>
                <a:srgbClr val="11169F"/>
              </a:buClr>
              <a:buSzTx/>
              <a:buFont typeface="Wingdings"/>
              <a:buChar char="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Includes psychiatric care, psychotherapy, and care coordination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ct val="0"/>
              </a:spcAft>
              <a:buClr>
                <a:srgbClr val="11169F"/>
              </a:buClr>
              <a:buSzTx/>
              <a:buFont typeface="Wingdings"/>
              <a:buChar char=""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169F"/>
              </a:buClr>
              <a:buSzTx/>
              <a:buFont typeface="Wingdings"/>
              <a:buChar char="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Provides a transition plan to ongoing care after the program ends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841" y="228600"/>
            <a:ext cx="9869359" cy="822275"/>
          </a:xfrm>
          <a:prstGeom prst="rect">
            <a:avLst/>
          </a:prstGeom>
        </p:spPr>
        <p:txBody>
          <a:bodyPr vert="horz" wrap="square" lIns="0" tIns="265683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600" spc="-20"/>
              <a:t>Intensive</a:t>
            </a:r>
            <a:r>
              <a:rPr sz="3600" spc="-300"/>
              <a:t> </a:t>
            </a:r>
            <a:r>
              <a:rPr sz="3600"/>
              <a:t>Support</a:t>
            </a:r>
            <a:r>
              <a:rPr sz="3600" spc="-300"/>
              <a:t> </a:t>
            </a:r>
            <a:r>
              <a:rPr sz="3600"/>
              <a:t>Program</a:t>
            </a:r>
            <a:r>
              <a:rPr lang="en-US" sz="3600" spc="-295"/>
              <a:t>: </a:t>
            </a:r>
            <a:r>
              <a:rPr sz="3600"/>
              <a:t>Passive</a:t>
            </a:r>
            <a:r>
              <a:rPr sz="3600" spc="-295"/>
              <a:t> </a:t>
            </a:r>
            <a:r>
              <a:rPr sz="3600" spc="-10"/>
              <a:t>Suicidality</a:t>
            </a:r>
          </a:p>
        </p:txBody>
      </p:sp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47520" y="3618135"/>
            <a:ext cx="4396146" cy="18216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58184" y="2581973"/>
            <a:ext cx="1508630" cy="84702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400" b="1" i="0" u="none" strike="noStrike" kern="0" cap="none" spc="-114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400" b="1" i="0" u="none" strike="noStrike" kern="0" cap="none" spc="-175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1" i="0" u="none" strike="noStrike" kern="0" cap="none" spc="-2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Days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From</a:t>
            </a:r>
            <a:r>
              <a:rPr kumimoji="0" sz="1400" b="0" i="0" u="none" strike="noStrike" kern="0" cap="none" spc="-7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Enrollment</a:t>
            </a:r>
            <a:r>
              <a:rPr kumimoji="0" sz="1400" b="0" i="0" u="none" strike="noStrike" kern="0" cap="none" spc="-114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To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Appointment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0" y="1744600"/>
            <a:ext cx="571500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122682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Performance Outcomes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122682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Since</a:t>
            </a:r>
            <a:r>
              <a:rPr kumimoji="0" sz="1400" b="0" i="0" u="none" strike="noStrike" kern="0" cap="none" spc="-17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5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launch,</a:t>
            </a:r>
            <a:r>
              <a:rPr kumimoji="0" sz="1400" b="0" i="0" u="none" strike="noStrike" kern="0" cap="none" spc="-24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MyCare</a:t>
            </a:r>
            <a:r>
              <a:rPr kumimoji="0" sz="1400" b="0" i="0" u="none" strike="noStrike" kern="0" cap="none" spc="-1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Intensive</a:t>
            </a:r>
            <a:r>
              <a:rPr kumimoji="0" sz="1400" b="0" i="0" u="none" strike="noStrike" kern="0" cap="none" spc="-2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Support</a:t>
            </a:r>
            <a:r>
              <a:rPr kumimoji="0" sz="1400" b="0" i="0" u="none" strike="noStrike" kern="0" cap="none" spc="-15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Program</a:t>
            </a:r>
            <a:r>
              <a:rPr kumimoji="0" sz="1400" b="0" i="0" u="none" strike="noStrike" kern="0" cap="none" spc="-17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4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has</a:t>
            </a:r>
            <a:r>
              <a:rPr kumimoji="0" sz="1400" b="0" i="0" u="none" strike="noStrike" kern="0" cap="none" spc="-1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shown marked</a:t>
            </a:r>
            <a:r>
              <a:rPr kumimoji="0" sz="1400" b="0" i="0" u="none" strike="noStrike" kern="0" cap="none" spc="-1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improvementsin</a:t>
            </a:r>
            <a:r>
              <a:rPr kumimoji="0" sz="1400" b="0" i="0" u="none" strike="noStrike" kern="0" cap="none" spc="-114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participants’</a:t>
            </a:r>
            <a:r>
              <a:rPr kumimoji="0" sz="1400" b="0" i="0" u="none" strike="noStrike" kern="0" cap="none" spc="-16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baseline</a:t>
            </a:r>
            <a:r>
              <a:rPr kumimoji="0" sz="1400" b="0" i="0" u="none" strike="noStrike" kern="0" cap="none" spc="-1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to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discharge</a:t>
            </a:r>
            <a:r>
              <a:rPr kumimoji="0" sz="1400" b="0" i="0" u="none" strike="noStrike" kern="0" cap="none" spc="-20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scores.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EE25F-D0BB-750B-5A61-4D6B0612563B}"/>
              </a:ext>
            </a:extLst>
          </p:cNvPr>
          <p:cNvSpPr txBox="1"/>
          <p:nvPr/>
        </p:nvSpPr>
        <p:spPr>
          <a:xfrm>
            <a:off x="7253294" y="2685681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22555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75%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122555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Improvement</a:t>
            </a:r>
            <a:r>
              <a:rPr kumimoji="0" lang="en-US" sz="1400" b="0" i="0" u="none" strike="noStrike" kern="0" cap="none" spc="-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400" b="0" i="0" u="none" strike="noStrike" kern="0" cap="none" spc="-3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In</a:t>
            </a:r>
            <a:r>
              <a:rPr kumimoji="0" lang="en-US" sz="1400" b="0" i="0" u="none" strike="noStrike" kern="0" cap="none" spc="-10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Beck</a:t>
            </a:r>
            <a:r>
              <a:rPr kumimoji="0" lang="en-US" sz="1400" b="0" i="0" u="none" strike="noStrike" kern="0" cap="none" spc="-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Scores</a:t>
            </a:r>
            <a:r>
              <a:rPr kumimoji="0" lang="en-US" sz="1400" b="0" i="0" u="none" strike="noStrike" kern="0" cap="none" spc="-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400" b="0" i="0" u="none" strike="noStrike" kern="0" cap="none" spc="-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Over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Treatment</a:t>
            </a:r>
            <a:r>
              <a:rPr kumimoji="0" lang="en-US" sz="1400" b="0" i="0" u="none" strike="noStrike" kern="0" cap="none" spc="-9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Duration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972" y="292429"/>
            <a:ext cx="8827155" cy="822275"/>
          </a:xfrm>
          <a:prstGeom prst="rect">
            <a:avLst/>
          </a:prstGeom>
        </p:spPr>
        <p:txBody>
          <a:bodyPr vert="horz" wrap="square" lIns="0" tIns="265683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600" spc="110"/>
              <a:t>How</a:t>
            </a:r>
            <a:r>
              <a:rPr sz="3600" spc="-300"/>
              <a:t> </a:t>
            </a:r>
            <a:r>
              <a:rPr sz="3600" spc="-10"/>
              <a:t>The</a:t>
            </a:r>
            <a:r>
              <a:rPr sz="3600" spc="-300"/>
              <a:t> </a:t>
            </a:r>
            <a:r>
              <a:rPr sz="3600"/>
              <a:t>Process</a:t>
            </a:r>
            <a:r>
              <a:rPr sz="3600" spc="-310"/>
              <a:t> </a:t>
            </a:r>
            <a:r>
              <a:rPr sz="3600" spc="90"/>
              <a:t>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643" y="4157282"/>
            <a:ext cx="13538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Step 1: Initiate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972" y="4511659"/>
            <a:ext cx="3527769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37160" lvl="0" indent="0" defTabSz="914400" eaLnBrk="1" fontAlgn="auto" latinLnBrk="0" hangingPunct="1">
              <a:lnSpc>
                <a:spcPts val="1300"/>
              </a:lnSpc>
              <a:spcBef>
                <a:spcPts val="59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Veterans:</a:t>
            </a:r>
            <a:r>
              <a:rPr kumimoji="0" sz="1400" b="0" i="0" u="none" strike="noStrike" kern="0" cap="none" spc="-114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Visit</a:t>
            </a:r>
            <a:r>
              <a:rPr kumimoji="0" sz="1400" b="0" i="0" u="none" strike="noStrike" kern="0" cap="none" spc="-12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their</a:t>
            </a:r>
            <a:r>
              <a:rPr kumimoji="0" sz="1400" b="0" i="0" u="none" strike="noStrike" kern="0" cap="none" spc="-13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1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VA</a:t>
            </a:r>
            <a:r>
              <a:rPr kumimoji="0" sz="1400" b="0" i="0" u="none" strike="noStrike" kern="0" cap="none" spc="1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MC</a:t>
            </a:r>
            <a:r>
              <a:rPr kumimoji="0" sz="1400" b="0" i="0" u="none" strike="noStrike" kern="0" cap="none" spc="1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who</a:t>
            </a:r>
            <a:r>
              <a:rPr kumimoji="0" sz="1400" b="0" i="0" u="none" strike="noStrike" kern="0" cap="none" spc="-13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can</a:t>
            </a:r>
            <a:r>
              <a:rPr kumimoji="0" sz="1400" b="0" i="0" u="none" strike="noStrike" kern="0" cap="none" spc="-13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refer them</a:t>
            </a:r>
            <a:r>
              <a:rPr kumimoji="0" sz="1400" b="0" i="0" u="none" strike="noStrike" kern="0" cap="none" spc="-15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to</a:t>
            </a:r>
            <a:r>
              <a:rPr kumimoji="0" sz="1400" b="0" i="0" u="none" strike="noStrike" kern="0" cap="none" spc="-18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Telemynd</a:t>
            </a:r>
            <a:r>
              <a:rPr kumimoji="0" sz="1400" b="0" i="0" u="none" strike="noStrike" kern="0" cap="none" spc="-16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via</a:t>
            </a:r>
            <a:r>
              <a:rPr kumimoji="0" sz="1400" b="0" i="0" u="none" strike="noStrike" kern="0" cap="none" spc="-16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the</a:t>
            </a:r>
            <a:r>
              <a:rPr kumimoji="0" sz="1400" b="0" i="0" u="none" strike="noStrike" kern="0" cap="none" spc="-16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1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VA</a:t>
            </a:r>
            <a:r>
              <a:rPr kumimoji="0" sz="1400" b="0" i="0" u="none" strike="noStrike" kern="0" cap="none" spc="-6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14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C</a:t>
            </a:r>
            <a:r>
              <a:rPr kumimoji="0" lang="en-US" sz="1400" b="0" i="0" u="none" strike="noStrike" kern="0" cap="none" spc="14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ommunity Care Network.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9290" y="4180364"/>
            <a:ext cx="3233420" cy="13458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Step 2: Match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5080" lvl="0" indent="0" algn="ctr" defTabSz="914400" eaLnBrk="1" fontAlgn="auto" latinLnBrk="0" hangingPunct="1">
              <a:lnSpc>
                <a:spcPct val="88500"/>
              </a:lnSpc>
              <a:spcBef>
                <a:spcPts val="103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A Telemynd care team members verifies benefits and the patient preferences, coordinating their appointment with a personalized mental health provider for effective support.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8200" y="4161564"/>
            <a:ext cx="3527769" cy="770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Step 3: Reporting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5080" lvl="0" indent="-1270" algn="ctr" defTabSz="914400" eaLnBrk="1" fontAlgn="auto" latinLnBrk="0" hangingPunct="1">
              <a:lnSpc>
                <a:spcPct val="89100"/>
              </a:lnSpc>
              <a:spcBef>
                <a:spcPts val="102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Veterans:</a:t>
            </a:r>
            <a:r>
              <a:rPr kumimoji="0" lang="en-US" sz="1400" b="0" i="0" u="none" strike="noStrike" kern="0" cap="none" spc="-114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clear and legible reports are securely shared with VAMC as required.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/>
          <a:stretch>
            <a:fillRect/>
          </a:stretch>
        </p:blipFill>
        <p:spPr>
          <a:xfrm>
            <a:off x="8987746" y="1676400"/>
            <a:ext cx="2836041" cy="2384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/>
          <a:stretch>
            <a:fillRect/>
          </a:stretch>
        </p:blipFill>
        <p:spPr>
          <a:xfrm>
            <a:off x="4968709" y="1661160"/>
            <a:ext cx="2971800" cy="238315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/>
          <a:stretch>
            <a:fillRect/>
          </a:stretch>
        </p:blipFill>
        <p:spPr>
          <a:xfrm>
            <a:off x="830696" y="1268808"/>
            <a:ext cx="2836041" cy="273280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98782" y="6311348"/>
            <a:ext cx="1988185" cy="387985"/>
          </a:xfrm>
          <a:custGeom>
            <a:rect l="l" t="t" r="r" b="b"/>
            <a:pathLst>
              <a:path w="1988185" h="387984">
                <a:moveTo>
                  <a:pt x="1987825" y="0"/>
                </a:moveTo>
                <a:lnTo>
                  <a:pt x="0" y="0"/>
                </a:lnTo>
                <a:lnTo>
                  <a:pt x="0" y="387625"/>
                </a:lnTo>
                <a:lnTo>
                  <a:pt x="1987825" y="387625"/>
                </a:lnTo>
                <a:lnTo>
                  <a:pt x="1987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rcRect l="-3050" r="50110"/>
          <a:stretch>
            <a:fillRect/>
          </a:stretch>
        </p:blipFill>
        <p:spPr>
          <a:xfrm>
            <a:off x="10973191" y="6013173"/>
            <a:ext cx="822960" cy="6301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5849" y="6099643"/>
            <a:ext cx="836602" cy="457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/>
          <a:stretch>
            <a:fillRect/>
          </a:stretch>
        </p:blipFill>
        <p:spPr>
          <a:xfrm>
            <a:off x="1429519" y="6082747"/>
            <a:ext cx="842058" cy="457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/>
          <a:stretch>
            <a:fillRect/>
          </a:stretch>
        </p:blipFill>
        <p:spPr>
          <a:xfrm>
            <a:off x="2468645" y="6082747"/>
            <a:ext cx="1077877" cy="457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/>
          <a:stretch>
            <a:fillRect/>
          </a:stretch>
        </p:blipFill>
        <p:spPr>
          <a:xfrm>
            <a:off x="2469874" y="1067439"/>
            <a:ext cx="7252252" cy="85262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11178" y="3265054"/>
            <a:ext cx="4249267" cy="2108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NPI: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1831672989</a:t>
            </a:r>
            <a:endParaRPr kumimoji="0" lang="en-US" sz="2400" b="0" i="0" u="none" strike="noStrike" kern="0" cap="none" spc="-5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kern="0" spc="-5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 ID: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82-4957103</a:t>
            </a:r>
            <a:endParaRPr lang="en-US" sz="2400" kern="0" spc="-5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-5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Contact Info: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kern="0" spc="-50">
                <a:solidFill>
                  <a:srgbClr val="262626"/>
                </a:solidFill>
                <a:latin typeface="Tahoma"/>
                <a:cs typeface="Tahoma"/>
              </a:rPr>
              <a:t>Taylor Benson: 336-309-0218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-50" normalizeH="0" baseline="0" noProof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tbenson@te</a:t>
            </a:r>
            <a:r>
              <a:rPr lang="en-US" sz="2400" kern="0" spc="-50">
                <a:solidFill>
                  <a:srgbClr val="262626"/>
                </a:solidFill>
                <a:latin typeface="Tahoma"/>
                <a:cs typeface="Tahoma"/>
              </a:rPr>
              <a:t>lemynd.com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C25AE-3062-7EC7-E939-6BDB29CC226C}"/>
              </a:ext>
            </a:extLst>
          </p:cNvPr>
          <p:cNvSpPr txBox="1"/>
          <p:nvPr/>
        </p:nvSpPr>
        <p:spPr>
          <a:xfrm>
            <a:off x="3007583" y="2213761"/>
            <a:ext cx="645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800" b="0" i="0" u="none" strike="noStrike" kern="0" cap="none" spc="26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4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pt-BR" sz="2800" b="0" i="0" u="none" strike="noStrike" kern="0" cap="none" spc="-31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9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pt-BR" sz="2800" b="0" i="0" u="none" strike="noStrike" kern="0" cap="none" spc="37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16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kumimoji="0" lang="pt-BR" sz="2800" b="0" i="0" u="none" strike="noStrike" kern="0" cap="none" spc="-3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4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9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pt-BR" sz="2800" b="0" i="0" u="none" strike="noStrike" kern="0" cap="none" spc="-3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pt-BR" sz="2800" b="0" i="0" u="none" strike="noStrike" kern="0" cap="none" spc="-33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kumimoji="0" lang="pt-BR" sz="2800" b="0" i="0" u="none" strike="noStrike" kern="0" cap="none" spc="38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16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pt-BR" sz="2800" b="0" i="0" u="none" strike="noStrike" kern="0" cap="none" spc="-3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pt-BR" sz="2800" b="0" i="0" u="none" strike="noStrike" kern="0" cap="none" spc="37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16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pt-BR" sz="2800" b="0" i="0" u="none" strike="noStrike" kern="0" cap="none" spc="-31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4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kumimoji="0" lang="pt-BR" sz="2800" b="0" i="0" u="none" strike="noStrike" kern="0" cap="none" spc="-31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6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kumimoji="0" lang="pt-BR" sz="2800" b="0" i="0" u="none" strike="noStrike" kern="0" cap="none" spc="38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28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4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4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pt-BR" sz="2800" b="0" i="0" u="none" strike="noStrike" kern="0" cap="none" spc="-3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pt-BR" sz="2800" b="0" i="0" u="none" strike="noStrike" kern="0" cap="none" spc="-3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pt-BR" sz="2800" b="0" i="0" u="none" strike="noStrike" kern="0" cap="none" spc="-31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0" i="0" u="none" strike="noStrike" kern="0" cap="none" spc="-5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8766312" y="0"/>
            <a:ext cx="3425825" cy="6858000"/>
          </a:xfrm>
          <a:custGeom>
            <a:rect l="l" t="t" r="r" b="b"/>
            <a:pathLst>
              <a:path w="3425825" h="6858000">
                <a:moveTo>
                  <a:pt x="3425686" y="0"/>
                </a:moveTo>
                <a:lnTo>
                  <a:pt x="0" y="0"/>
                </a:lnTo>
                <a:lnTo>
                  <a:pt x="0" y="6857999"/>
                </a:lnTo>
                <a:lnTo>
                  <a:pt x="3425686" y="6857999"/>
                </a:lnTo>
                <a:lnTo>
                  <a:pt x="3425686" y="0"/>
                </a:lnTo>
                <a:close/>
              </a:path>
            </a:pathLst>
          </a:custGeom>
          <a:solidFill>
            <a:srgbClr val="11169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91" y="446532"/>
            <a:ext cx="8827155" cy="822275"/>
          </a:xfrm>
          <a:prstGeom prst="rect">
            <a:avLst/>
          </a:prstGeom>
        </p:spPr>
        <p:txBody>
          <a:bodyPr vert="horz" wrap="square" lIns="0" tIns="265683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600" spc="60"/>
              <a:t>Clinical</a:t>
            </a:r>
            <a:r>
              <a:rPr sz="3600" spc="-160"/>
              <a:t> </a:t>
            </a:r>
            <a:r>
              <a:rPr sz="3600"/>
              <a:t>Operations</a:t>
            </a:r>
            <a:r>
              <a:rPr sz="3600" spc="-165"/>
              <a:t> </a:t>
            </a:r>
            <a:r>
              <a:rPr sz="3600" spc="60"/>
              <a:t>Overview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146" y="1756155"/>
            <a:ext cx="32162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Common</a:t>
            </a: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ly</a:t>
            </a:r>
            <a:r>
              <a:rPr kumimoji="0" sz="1800" b="0" i="0" u="sng" strike="noStrike" kern="0" cap="none" spc="-135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Requested</a:t>
            </a:r>
            <a:r>
              <a:rPr kumimoji="0" sz="1800" b="0" i="0" u="sng" strike="noStrike" kern="0" cap="none" spc="-13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800" b="0" i="0" u="sng" strike="noStrike" kern="0" cap="none" spc="-1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Services</a:t>
            </a:r>
            <a:endParaRPr kumimoji="0" sz="18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071" y="2123438"/>
            <a:ext cx="3863345" cy="2650084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Therapy</a:t>
            </a:r>
            <a:r>
              <a:rPr kumimoji="0" sz="1400" b="0" i="0" u="none" strike="noStrike" kern="0" cap="none" spc="-10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for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children</a:t>
            </a:r>
            <a:r>
              <a:rPr kumimoji="0" sz="1400" b="0" i="0" u="none" strike="noStrike" kern="0" cap="none" spc="-9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3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ages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5+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School-</a:t>
            </a: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based</a:t>
            </a:r>
            <a:r>
              <a:rPr kumimoji="0" sz="1400" b="0" i="0" u="none" strike="noStrike" kern="0" cap="none" spc="-7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therapy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Treatment</a:t>
            </a:r>
            <a:r>
              <a:rPr kumimoji="0" sz="1400" b="0" i="0" u="none" strike="noStrike" kern="0" cap="none" spc="4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for</a:t>
            </a:r>
            <a:r>
              <a:rPr kumimoji="0" sz="1400" b="0" i="0" u="none" strike="noStrike" kern="0" cap="none" spc="4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PTSD/Military-specific</a:t>
            </a:r>
            <a:r>
              <a:rPr kumimoji="0" sz="1400" b="0" i="0" u="none" strike="noStrike" kern="0" cap="none" spc="5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therapy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4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Immediate</a:t>
            </a:r>
            <a:r>
              <a:rPr kumimoji="0" sz="1400" b="0" i="0" u="none" strike="noStrike" kern="0" cap="none" spc="-1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notes</a:t>
            </a:r>
            <a:r>
              <a:rPr kumimoji="0" sz="1400" b="0" i="0" u="none" strike="noStrike" kern="0" cap="none" spc="-1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shared</a:t>
            </a:r>
            <a:r>
              <a:rPr kumimoji="0" sz="1400" b="0" i="0" u="none" strike="noStrike" kern="0" cap="none" spc="-1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to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8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MTF/PCM</a:t>
            </a:r>
            <a:r>
              <a:rPr kumimoji="0" sz="1400" b="0" i="0" u="none" strike="noStrike" kern="0" cap="none" spc="-10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for</a:t>
            </a:r>
            <a:r>
              <a:rPr kumimoji="0" sz="1400" b="0" i="0" u="none" strike="noStrike" kern="0" cap="none" spc="-10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6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ADSM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Passive</a:t>
            </a:r>
            <a:r>
              <a:rPr kumimoji="0" sz="1400" b="0" i="0" u="none" strike="noStrike" kern="0" cap="none" spc="-1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Suicidality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Couples</a:t>
            </a:r>
            <a:r>
              <a:rPr kumimoji="0" sz="1400" b="0" i="0" u="none" strike="noStrike" kern="0" cap="none" spc="-8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Therapy/Marital</a:t>
            </a:r>
            <a:r>
              <a:rPr kumimoji="0" sz="1400" b="0" i="0" u="none" strike="noStrike" kern="0" cap="none" spc="-7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Counseling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Anxiety</a:t>
            </a:r>
            <a:r>
              <a:rPr kumimoji="0" sz="1400" b="0" i="0" u="none" strike="noStrike" kern="0" cap="none" spc="-9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&amp;</a:t>
            </a:r>
            <a:r>
              <a:rPr kumimoji="0" sz="1400" b="0" i="0" u="none" strike="noStrike" kern="0" cap="none" spc="-8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Stress</a:t>
            </a:r>
            <a:r>
              <a:rPr kumimoji="0" sz="1400" b="0" i="0" u="none" strike="noStrike" kern="0" cap="none" spc="-8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Management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4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Deployment</a:t>
            </a:r>
            <a:r>
              <a:rPr kumimoji="0" sz="1400" b="0" i="0" u="none" strike="noStrike" kern="0" cap="none" spc="-5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Readiness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57336" y="1001031"/>
            <a:ext cx="204972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Top 5 Assessments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1608" y="1459484"/>
            <a:ext cx="831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PHQ-</a:t>
            </a:r>
            <a:r>
              <a:rPr kumimoji="0" sz="1400" b="0" i="0" u="none" strike="noStrike" kern="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1608" y="1867915"/>
            <a:ext cx="6711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BSS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1607" y="2261108"/>
            <a:ext cx="87649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GAD-</a:t>
            </a:r>
            <a:r>
              <a:rPr kumimoji="0" sz="1400" b="0" i="0" u="none" strike="noStrike" kern="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1608" y="2666491"/>
            <a:ext cx="876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PCL-</a:t>
            </a:r>
            <a:r>
              <a:rPr kumimoji="0" sz="1400" b="0" i="0" u="none" strike="noStrike" kern="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71608" y="3071876"/>
            <a:ext cx="10105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PHQ-</a:t>
            </a:r>
            <a:r>
              <a:rPr kumimoji="0" sz="1400" b="0" i="0" u="none" strike="noStrike" kern="0" cap="none" spc="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9A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9291" y="1725676"/>
            <a:ext cx="12361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0" i="0" u="sng" strike="noStrike" kern="0" cap="none" spc="-10" normalizeH="0" baseline="0" noProof="0">
                <a:ln>
                  <a:noFill/>
                </a:ln>
                <a:solidFill>
                  <a:srgbClr val="11169F"/>
                </a:solidFill>
                <a:effectLst/>
                <a:uLnTx/>
                <a:uFillTx/>
                <a:latin typeface="Tahoma"/>
                <a:cs typeface="Tahoma"/>
              </a:rPr>
              <a:t>Constraints</a:t>
            </a:r>
            <a:endParaRPr kumimoji="0" sz="18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8255" y="2076194"/>
            <a:ext cx="2687945" cy="121058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High-acuity</a:t>
            </a:r>
            <a:r>
              <a:rPr kumimoji="0" sz="1400" b="0" i="0" u="none" strike="noStrike" kern="0" cap="none" spc="-10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eating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disorders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5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MAT/SUD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addiction</a:t>
            </a:r>
            <a:r>
              <a:rPr kumimoji="0" sz="1400" b="0" i="0" u="none" strike="noStrike" kern="0" cap="none" spc="-85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treatment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4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Active</a:t>
            </a:r>
            <a:r>
              <a:rPr kumimoji="0" sz="1400" b="0" i="0" u="none" strike="noStrike" kern="0" cap="none" spc="2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suicidality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7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No</a:t>
            </a:r>
            <a:r>
              <a:rPr kumimoji="0" sz="1400" b="0" i="0" u="none" strike="noStrike" kern="0" cap="none" spc="-9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7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DEA</a:t>
            </a:r>
            <a:r>
              <a:rPr kumimoji="0" sz="1400" b="0" i="0" u="none" strike="noStrike" kern="0" cap="none" spc="-9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controlled</a:t>
            </a:r>
            <a:r>
              <a:rPr kumimoji="0" sz="1400" b="0" i="0" u="none" strike="noStrike" kern="0" cap="none" spc="-9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cs typeface="Tahoma"/>
              </a:rPr>
              <a:t>medications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71607" y="3829621"/>
            <a:ext cx="204503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Here’s</a:t>
            </a:r>
            <a:r>
              <a:rPr kumimoji="0" sz="1600" b="0" i="0" u="none" strike="noStrike" kern="0" cap="none" spc="-6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What</a:t>
            </a:r>
            <a:r>
              <a:rPr kumimoji="0" sz="1600" b="0" i="0" u="none" strike="noStrike" kern="0" cap="none" spc="-6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-7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Is</a:t>
            </a:r>
            <a:r>
              <a:rPr kumimoji="0" sz="1600" b="0" i="0" u="none" strike="noStrike" kern="0" cap="none" spc="-6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>
                <a:ln>
                  <a:noFill/>
                </a:ln>
                <a:solidFill>
                  <a:srgbClr val="36F3BF"/>
                </a:solidFill>
                <a:effectLst/>
                <a:uLnTx/>
                <a:uFillTx/>
                <a:latin typeface="Tahoma"/>
                <a:cs typeface="Tahoma"/>
              </a:rPr>
              <a:t>Coming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71608" y="4239259"/>
            <a:ext cx="285217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Standard</a:t>
            </a:r>
            <a:r>
              <a:rPr kumimoji="0" sz="1400" b="0" i="0" u="none" strike="noStrike" kern="0" cap="none" spc="-1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therapy</a:t>
            </a:r>
            <a:r>
              <a:rPr kumimoji="0" sz="1400" b="0" i="0" u="none" strike="noStrike" kern="0" cap="none" spc="-1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group</a:t>
            </a:r>
            <a:r>
              <a:rPr kumimoji="0" sz="1400" b="0" i="0" u="none" strike="noStrike" kern="0" cap="none" spc="-1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sessions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1608" y="4644644"/>
            <a:ext cx="30679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0665"/>
              </a:tabLst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Specialized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care</a:t>
            </a:r>
            <a:r>
              <a:rPr kumimoji="0" sz="1400" b="0" i="0" u="none" strike="noStrike" kern="0" cap="none" spc="-1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for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eating</a:t>
            </a:r>
            <a:r>
              <a:rPr kumimoji="0" sz="1400" b="0" i="0" u="none" strike="noStrike" kern="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disorders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r="http://schemas.openxmlformats.org/officeDocument/2006/relationships"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97</Paragraphs>
  <Slides>9</Slides>
  <Notes>0</Notes>
  <TotalTime>1735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</vt:lpstr>
      <vt:lpstr>Tahoma</vt:lpstr>
      <vt:lpstr>Lato</vt:lpstr>
      <vt:lpstr>Wingdings</vt:lpstr>
      <vt:lpstr>1_Office Theme</vt:lpstr>
      <vt:lpstr>PowerPoint Presentation</vt:lpstr>
      <vt:lpstr>Taylor Benson Southwest Region Military Community Manager (CA &amp; NV)</vt:lpstr>
      <vt:lpstr>Trusted Partner For The VA</vt:lpstr>
      <vt:lpstr>Virtual Mental Health Efficacy for Veterans</vt:lpstr>
      <vt:lpstr>Quality Care: California By The Numbers</vt:lpstr>
      <vt:lpstr>Intensive Support Program: Passive Suicidality</vt:lpstr>
      <vt:lpstr>How The Process Works</vt:lpstr>
      <vt:lpstr>PowerPoint Presentation</vt:lpstr>
      <vt:lpstr>Clinical Operations Overview</vt:lpstr>
    </vt:vector>
  </TitlesOfParts>
  <LinksUpToDate>0</LinksUpToDate>
  <SharedDoc>0</SharedDoc>
  <HyperlinksChanged>0</HyperlinksChanged>
  <Application>Aspose.Slides for Java</Application>
  <AppVersion>23.0700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Taylor Benson</dc:creator>
  <cp:lastModifiedBy>Taylor Benson</cp:lastModifiedBy>
  <cp:revision>1</cp:revision>
  <dcterms:created xsi:type="dcterms:W3CDTF">2024-06-05T15:51:51Z</dcterms:created>
  <dcterms:modified xsi:type="dcterms:W3CDTF">2024-06-07T20:17:48Z</dcterms:modified>
</cp:coreProperties>
</file>