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Java 23.7-->
<p:presentation xmlns:r="http://schemas.openxmlformats.org/officeDocument/2006/relationships" xmlns:a="http://schemas.openxmlformats.org/drawingml/2006/main" xmlns:p="http://schemas.openxmlformats.org/presentationml/2006/main" saveSubsetFonts="1">
  <p:sldMasterIdLst>
    <p:sldMasterId id="2147484733" r:id="rId2"/>
  </p:sldMasterIdLst>
  <p:notesMasterIdLst>
    <p:notesMasterId r:id="rId3"/>
  </p:notesMasterIdLst>
  <p:sldIdLst>
    <p:sldId id="667" r:id="rId4"/>
    <p:sldId id="645" r:id="rId5"/>
    <p:sldId id="652" r:id="rId6"/>
    <p:sldId id="708" r:id="rId7"/>
    <p:sldId id="646" r:id="rId8"/>
    <p:sldId id="653" r:id="rId9"/>
    <p:sldId id="427" r:id="rId10"/>
    <p:sldId id="478" r:id="rId11"/>
    <p:sldId id="494" r:id="rId12"/>
    <p:sldId id="477" r:id="rId13"/>
    <p:sldId id="495" r:id="rId14"/>
    <p:sldId id="479" r:id="rId15"/>
    <p:sldId id="649" r:id="rId16"/>
    <p:sldId id="650" r:id="rId17"/>
    <p:sldId id="496" r:id="rId18"/>
    <p:sldId id="498" r:id="rId19"/>
    <p:sldId id="497" r:id="rId20"/>
    <p:sldId id="481" r:id="rId21"/>
    <p:sldId id="642" r:id="rId22"/>
    <p:sldId id="483" r:id="rId23"/>
    <p:sldId id="484" r:id="rId24"/>
    <p:sldId id="640" r:id="rId25"/>
    <p:sldId id="648" r:id="rId26"/>
    <p:sldId id="651" r:id="rId27"/>
    <p:sldId id="641" r:id="rId28"/>
    <p:sldId id="474" r:id="rId29"/>
    <p:sldId id="473" r:id="rId30"/>
    <p:sldId id="488" r:id="rId31"/>
    <p:sldId id="647" r:id="rId32"/>
    <p:sldId id="644" r:id="rId33"/>
    <p:sldId id="501" r:id="rId34"/>
    <p:sldId id="643" r:id="rId35"/>
    <p:sldId id="491" r:id="rId36"/>
    <p:sldId id="486" r:id="rId37"/>
    <p:sldId id="710" r:id="rId38"/>
    <p:sldId id="502" r:id="rId39"/>
    <p:sldId id="709" r:id="rId40"/>
    <p:sldId id="487" r:id="rId41"/>
    <p:sldId id="633" r:id="rId42"/>
    <p:sldId id="683" r:id="rId43"/>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p="http://schemas.openxmlformats.org/presentationml/2006/main">
  <p:cmAuthor id="0" name="Amy Kretkowski" initials="" lastIdx="0" clrIdx="0"/>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54217-138A-4AD4-9271-8CBDE31DF300}" v="2" dt="2024-01-05T22:26:37.468"/>
  </p1510:revLst>
</p1510:revInfo>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9784" autoAdjust="0"/>
  </p:normalViewPr>
  <p:slideViewPr>
    <p:cSldViewPr>
      <p:cViewPr varScale="1">
        <p:scale>
          <a:sx n="111" d="100"/>
          <a:sy n="111" d="100"/>
        </p:scale>
        <p:origin x="16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2016" y="-90"/>
      </p:cViewPr>
      <p:guideLst>
        <p:guide orient="horz" pos="2880"/>
        <p:guide pos="2160"/>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tags" Target="tags/tag1.xml" /><Relationship Id="rId45" Type="http://schemas.openxmlformats.org/officeDocument/2006/relationships/presProps" Target="presProps.xml" /><Relationship Id="rId46" Type="http://schemas.openxmlformats.org/officeDocument/2006/relationships/viewProps" Target="viewProps.xml" /><Relationship Id="rId47" Type="http://schemas.openxmlformats.org/officeDocument/2006/relationships/theme" Target="theme/theme1.xml" /><Relationship Id="rId48" Type="http://schemas.microsoft.com/office/2016/11/relationships/changesInfo" Target="changesInfos/changesInfo1.xml" /><Relationship Id="rId49" Type="http://schemas.microsoft.com/office/2015/10/relationships/revisionInfo" Target="revisionInfo.xml" /><Relationship Id="rId5" Type="http://schemas.openxmlformats.org/officeDocument/2006/relationships/slide" Target="slides/slide2.xml" /><Relationship Id="rId50"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Radogna" userId="7fd67d121dc7a07c" providerId="LiveId" clId="{15954217-138A-4AD4-9271-8CBDE31DF300}"/>
    <pc:docChg chg="addSld delSld modSld">
      <pc:chgData name="Jim Radogna" userId="7fd67d121dc7a07c" providerId="LiveId" clId="{15954217-138A-4AD4-9271-8CBDE31DF300}" dt="2024-01-05T22:27:25.859" v="6" actId="47"/>
      <pc:docMkLst>
        <pc:docMk/>
      </pc:docMkLst>
      <pc:sldChg chg="del">
        <pc:chgData name="Jim Radogna" userId="7fd67d121dc7a07c" providerId="LiveId" clId="{15954217-138A-4AD4-9271-8CBDE31DF300}" dt="2024-01-05T22:26:41.002" v="2" actId="47"/>
        <pc:sldMkLst>
          <pc:docMk/>
          <pc:sldMk cId="370541861" sldId="414"/>
        </pc:sldMkLst>
      </pc:sldChg>
      <pc:sldChg chg="del">
        <pc:chgData name="Jim Radogna" userId="7fd67d121dc7a07c" providerId="LiveId" clId="{15954217-138A-4AD4-9271-8CBDE31DF300}" dt="2024-01-05T22:27:25.859" v="6" actId="47"/>
        <pc:sldMkLst>
          <pc:docMk/>
          <pc:sldMk cId="2088601303" sldId="562"/>
        </pc:sldMkLst>
      </pc:sldChg>
      <pc:sldChg chg="modSp add mod">
        <pc:chgData name="Jim Radogna" userId="7fd67d121dc7a07c" providerId="LiveId" clId="{15954217-138A-4AD4-9271-8CBDE31DF300}" dt="2024-01-05T22:27:16.159" v="5"/>
        <pc:sldMkLst>
          <pc:docMk/>
          <pc:sldMk cId="3052340709" sldId="667"/>
        </pc:sldMkLst>
        <pc:spChg chg="mod">
          <ac:chgData name="Jim Radogna" userId="7fd67d121dc7a07c" providerId="LiveId" clId="{15954217-138A-4AD4-9271-8CBDE31DF300}" dt="2024-01-05T22:27:16.159" v="5"/>
          <ac:spMkLst>
            <pc:docMk/>
            <pc:sldMk cId="3052340709" sldId="667"/>
            <ac:spMk id="2" creationId="{00000000-0000-0000-0000-000000000000}"/>
          </ac:spMkLst>
        </pc:spChg>
      </pc:sldChg>
      <pc:sldChg chg="add">
        <pc:chgData name="Jim Radogna" userId="7fd67d121dc7a07c" providerId="LiveId" clId="{15954217-138A-4AD4-9271-8CBDE31DF300}" dt="2024-01-05T22:26:37.465" v="1"/>
        <pc:sldMkLst>
          <pc:docMk/>
          <pc:sldMk cId="1467211426" sldId="683"/>
        </pc:sldMkLst>
      </pc:sldChg>
    </pc:docChg>
  </pc:docChgLst>
  <pc:docChgLst>
    <pc:chgData name="Jim Radogna" userId="7fd67d121dc7a07c" providerId="LiveId" clId="{0384E8CB-1C34-46B1-9F34-015BE3E87243}"/>
    <pc:docChg chg="addSld delSld modSld sldOrd">
      <pc:chgData name="Jim Radogna" userId="7fd67d121dc7a07c" providerId="LiveId" clId="{0384E8CB-1C34-46B1-9F34-015BE3E87243}" dt="2022-02-19T02:23:01.100" v="8" actId="47"/>
      <pc:docMkLst>
        <pc:docMk/>
      </pc:docMkLst>
      <pc:sldChg chg="add">
        <pc:chgData name="Jim Radogna" userId="7fd67d121dc7a07c" providerId="LiveId" clId="{0384E8CB-1C34-46B1-9F34-015BE3E87243}" dt="2022-02-19T02:22:50.208" v="7"/>
        <pc:sldMkLst>
          <pc:docMk/>
          <pc:sldMk cId="370541861" sldId="414"/>
        </pc:sldMkLst>
      </pc:sldChg>
      <pc:sldChg chg="del">
        <pc:chgData name="Jim Radogna" userId="7fd67d121dc7a07c" providerId="LiveId" clId="{0384E8CB-1C34-46B1-9F34-015BE3E87243}" dt="2022-02-18T21:23:19.403" v="2" actId="47"/>
        <pc:sldMkLst>
          <pc:docMk/>
          <pc:sldMk cId="2821212743" sldId="503"/>
        </pc:sldMkLst>
      </pc:sldChg>
      <pc:sldChg chg="modSp add mod">
        <pc:chgData name="Jim Radogna" userId="7fd67d121dc7a07c" providerId="LiveId" clId="{0384E8CB-1C34-46B1-9F34-015BE3E87243}" dt="2022-02-18T21:23:10.304" v="1"/>
        <pc:sldMkLst>
          <pc:docMk/>
          <pc:sldMk cId="779463349" sldId="559"/>
        </pc:sldMkLst>
        <pc:spChg chg="mod">
          <ac:chgData name="Jim Radogna" userId="7fd67d121dc7a07c" providerId="LiveId" clId="{0384E8CB-1C34-46B1-9F34-015BE3E87243}" dt="2022-02-18T21:23:10.304" v="1"/>
          <ac:spMkLst>
            <pc:docMk/>
            <pc:sldMk cId="779463349" sldId="559"/>
            <ac:spMk id="2" creationId="{00000000-0000-0000-0000-000000000000}"/>
          </ac:spMkLst>
        </pc:spChg>
      </pc:sldChg>
      <pc:sldChg chg="add del ord">
        <pc:chgData name="Jim Radogna" userId="7fd67d121dc7a07c" providerId="LiveId" clId="{0384E8CB-1C34-46B1-9F34-015BE3E87243}" dt="2022-02-19T02:23:01.100" v="8" actId="47"/>
        <pc:sldMkLst>
          <pc:docMk/>
          <pc:sldMk cId="1175980000" sldId="563"/>
        </pc:sldMkLst>
      </pc:sldChg>
      <pc:sldChg chg="del">
        <pc:chgData name="Jim Radogna" userId="7fd67d121dc7a07c" providerId="LiveId" clId="{0384E8CB-1C34-46B1-9F34-015BE3E87243}" dt="2022-02-18T21:24:15.095" v="6" actId="47"/>
        <pc:sldMkLst>
          <pc:docMk/>
          <pc:sldMk cId="1467211426" sldId="639"/>
        </pc:sldMkLst>
      </pc:sldChg>
    </pc:docChg>
  </pc:docChgLst>
  <pc:docChgLst>
    <pc:chgData name="Jim Radogna" userId="7fd67d121dc7a07c" providerId="LiveId" clId="{BEE8FA36-2E7F-4179-93A1-3E073CD371FF}"/>
    <pc:docChg chg="undo custSel addSld delSld modSld sldOrd">
      <pc:chgData name="Jim Radogna" userId="7fd67d121dc7a07c" providerId="LiveId" clId="{BEE8FA36-2E7F-4179-93A1-3E073CD371FF}" dt="2022-04-18T16:11:43.707" v="1119" actId="113"/>
      <pc:docMkLst>
        <pc:docMk/>
      </pc:docMkLst>
      <pc:sldChg chg="del">
        <pc:chgData name="Jim Radogna" userId="7fd67d121dc7a07c" providerId="LiveId" clId="{BEE8FA36-2E7F-4179-93A1-3E073CD371FF}" dt="2022-04-15T20:28:06.101" v="491" actId="47"/>
        <pc:sldMkLst>
          <pc:docMk/>
          <pc:sldMk cId="1155303723" sldId="418"/>
        </pc:sldMkLst>
      </pc:sldChg>
      <pc:sldChg chg="del">
        <pc:chgData name="Jim Radogna" userId="7fd67d121dc7a07c" providerId="LiveId" clId="{BEE8FA36-2E7F-4179-93A1-3E073CD371FF}" dt="2022-04-15T20:28:00.219" v="490" actId="47"/>
        <pc:sldMkLst>
          <pc:docMk/>
          <pc:sldMk cId="986051581" sldId="419"/>
        </pc:sldMkLst>
      </pc:sldChg>
      <pc:sldChg chg="modSp mod">
        <pc:chgData name="Jim Radogna" userId="7fd67d121dc7a07c" providerId="LiveId" clId="{BEE8FA36-2E7F-4179-93A1-3E073CD371FF}" dt="2022-04-15T19:48:47.452" v="121" actId="20577"/>
        <pc:sldMkLst>
          <pc:docMk/>
          <pc:sldMk cId="885604172" sldId="427"/>
        </pc:sldMkLst>
        <pc:spChg chg="mod">
          <ac:chgData name="Jim Radogna" userId="7fd67d121dc7a07c" providerId="LiveId" clId="{BEE8FA36-2E7F-4179-93A1-3E073CD371FF}" dt="2022-04-15T19:48:47.452" v="121" actId="20577"/>
          <ac:spMkLst>
            <pc:docMk/>
            <pc:sldMk cId="885604172" sldId="427"/>
            <ac:spMk id="2" creationId="{00000000-0000-0000-0000-000000000000}"/>
          </ac:spMkLst>
        </pc:spChg>
      </pc:sldChg>
      <pc:sldChg chg="modSp mod">
        <pc:chgData name="Jim Radogna" userId="7fd67d121dc7a07c" providerId="LiveId" clId="{BEE8FA36-2E7F-4179-93A1-3E073CD371FF}" dt="2022-04-18T16:07:11.305" v="1117" actId="113"/>
        <pc:sldMkLst>
          <pc:docMk/>
          <pc:sldMk cId="3182638632" sldId="474"/>
        </pc:sldMkLst>
        <pc:spChg chg="mod">
          <ac:chgData name="Jim Radogna" userId="7fd67d121dc7a07c" providerId="LiveId" clId="{BEE8FA36-2E7F-4179-93A1-3E073CD371FF}" dt="2022-04-18T16:07:11.305" v="1117" actId="113"/>
          <ac:spMkLst>
            <pc:docMk/>
            <pc:sldMk cId="3182638632" sldId="474"/>
            <ac:spMk id="3" creationId="{00000000-0000-0000-0000-000000000000}"/>
          </ac:spMkLst>
        </pc:spChg>
      </pc:sldChg>
      <pc:sldChg chg="modSp mod">
        <pc:chgData name="Jim Radogna" userId="7fd67d121dc7a07c" providerId="LiveId" clId="{BEE8FA36-2E7F-4179-93A1-3E073CD371FF}" dt="2022-04-15T19:49:10.786" v="124"/>
        <pc:sldMkLst>
          <pc:docMk/>
          <pc:sldMk cId="30138159" sldId="477"/>
        </pc:sldMkLst>
        <pc:spChg chg="mod">
          <ac:chgData name="Jim Radogna" userId="7fd67d121dc7a07c" providerId="LiveId" clId="{BEE8FA36-2E7F-4179-93A1-3E073CD371FF}" dt="2022-04-15T19:49:10.786" v="124"/>
          <ac:spMkLst>
            <pc:docMk/>
            <pc:sldMk cId="30138159" sldId="477"/>
            <ac:spMk id="2" creationId="{00000000-0000-0000-0000-000000000000}"/>
          </ac:spMkLst>
        </pc:spChg>
      </pc:sldChg>
      <pc:sldChg chg="modSp mod">
        <pc:chgData name="Jim Radogna" userId="7fd67d121dc7a07c" providerId="LiveId" clId="{BEE8FA36-2E7F-4179-93A1-3E073CD371FF}" dt="2022-04-15T19:48:59.146" v="122"/>
        <pc:sldMkLst>
          <pc:docMk/>
          <pc:sldMk cId="2950340558" sldId="478"/>
        </pc:sldMkLst>
        <pc:spChg chg="mod">
          <ac:chgData name="Jim Radogna" userId="7fd67d121dc7a07c" providerId="LiveId" clId="{BEE8FA36-2E7F-4179-93A1-3E073CD371FF}" dt="2022-04-15T19:48:59.146" v="122"/>
          <ac:spMkLst>
            <pc:docMk/>
            <pc:sldMk cId="2950340558" sldId="478"/>
            <ac:spMk id="2" creationId="{00000000-0000-0000-0000-000000000000}"/>
          </ac:spMkLst>
        </pc:spChg>
      </pc:sldChg>
      <pc:sldChg chg="modSp mod">
        <pc:chgData name="Jim Radogna" userId="7fd67d121dc7a07c" providerId="LiveId" clId="{BEE8FA36-2E7F-4179-93A1-3E073CD371FF}" dt="2022-04-15T19:49:27.494" v="126"/>
        <pc:sldMkLst>
          <pc:docMk/>
          <pc:sldMk cId="4258052852" sldId="479"/>
        </pc:sldMkLst>
        <pc:spChg chg="mod">
          <ac:chgData name="Jim Radogna" userId="7fd67d121dc7a07c" providerId="LiveId" clId="{BEE8FA36-2E7F-4179-93A1-3E073CD371FF}" dt="2022-04-15T19:49:27.494" v="126"/>
          <ac:spMkLst>
            <pc:docMk/>
            <pc:sldMk cId="4258052852" sldId="479"/>
            <ac:spMk id="2" creationId="{00000000-0000-0000-0000-000000000000}"/>
          </ac:spMkLst>
        </pc:spChg>
      </pc:sldChg>
      <pc:sldChg chg="ord">
        <pc:chgData name="Jim Radogna" userId="7fd67d121dc7a07c" providerId="LiveId" clId="{BEE8FA36-2E7F-4179-93A1-3E073CD371FF}" dt="2022-04-15T19:53:03.432" v="180"/>
        <pc:sldMkLst>
          <pc:docMk/>
          <pc:sldMk cId="3622591806" sldId="484"/>
        </pc:sldMkLst>
      </pc:sldChg>
      <pc:sldChg chg="modSp mod">
        <pc:chgData name="Jim Radogna" userId="7fd67d121dc7a07c" providerId="LiveId" clId="{BEE8FA36-2E7F-4179-93A1-3E073CD371FF}" dt="2022-04-15T20:00:35.003" v="394" actId="20577"/>
        <pc:sldMkLst>
          <pc:docMk/>
          <pc:sldMk cId="487134142" sldId="486"/>
        </pc:sldMkLst>
        <pc:spChg chg="mod">
          <ac:chgData name="Jim Radogna" userId="7fd67d121dc7a07c" providerId="LiveId" clId="{BEE8FA36-2E7F-4179-93A1-3E073CD371FF}" dt="2022-04-15T20:00:35.003" v="394" actId="20577"/>
          <ac:spMkLst>
            <pc:docMk/>
            <pc:sldMk cId="487134142" sldId="486"/>
            <ac:spMk id="3" creationId="{00000000-0000-0000-0000-000000000000}"/>
          </ac:spMkLst>
        </pc:spChg>
      </pc:sldChg>
      <pc:sldChg chg="modSp mod">
        <pc:chgData name="Jim Radogna" userId="7fd67d121dc7a07c" providerId="LiveId" clId="{BEE8FA36-2E7F-4179-93A1-3E073CD371FF}" dt="2022-04-18T16:11:43.707" v="1119" actId="113"/>
        <pc:sldMkLst>
          <pc:docMk/>
          <pc:sldMk cId="2333427857" sldId="487"/>
        </pc:sldMkLst>
        <pc:spChg chg="mod">
          <ac:chgData name="Jim Radogna" userId="7fd67d121dc7a07c" providerId="LiveId" clId="{BEE8FA36-2E7F-4179-93A1-3E073CD371FF}" dt="2022-04-18T16:11:43.707" v="1119" actId="113"/>
          <ac:spMkLst>
            <pc:docMk/>
            <pc:sldMk cId="2333427857" sldId="487"/>
            <ac:spMk id="3" creationId="{00000000-0000-0000-0000-000000000000}"/>
          </ac:spMkLst>
        </pc:spChg>
      </pc:sldChg>
      <pc:sldChg chg="modSp mod">
        <pc:chgData name="Jim Radogna" userId="7fd67d121dc7a07c" providerId="LiveId" clId="{BEE8FA36-2E7F-4179-93A1-3E073CD371FF}" dt="2022-04-15T19:49:05.009" v="123"/>
        <pc:sldMkLst>
          <pc:docMk/>
          <pc:sldMk cId="2086780672" sldId="494"/>
        </pc:sldMkLst>
        <pc:spChg chg="mod">
          <ac:chgData name="Jim Radogna" userId="7fd67d121dc7a07c" providerId="LiveId" clId="{BEE8FA36-2E7F-4179-93A1-3E073CD371FF}" dt="2022-04-15T19:49:05.009" v="123"/>
          <ac:spMkLst>
            <pc:docMk/>
            <pc:sldMk cId="2086780672" sldId="494"/>
            <ac:spMk id="2" creationId="{00000000-0000-0000-0000-000000000000}"/>
          </ac:spMkLst>
        </pc:spChg>
      </pc:sldChg>
      <pc:sldChg chg="modSp mod">
        <pc:chgData name="Jim Radogna" userId="7fd67d121dc7a07c" providerId="LiveId" clId="{BEE8FA36-2E7F-4179-93A1-3E073CD371FF}" dt="2022-04-15T19:49:21.627" v="125"/>
        <pc:sldMkLst>
          <pc:docMk/>
          <pc:sldMk cId="1838684912" sldId="495"/>
        </pc:sldMkLst>
        <pc:spChg chg="mod">
          <ac:chgData name="Jim Radogna" userId="7fd67d121dc7a07c" providerId="LiveId" clId="{BEE8FA36-2E7F-4179-93A1-3E073CD371FF}" dt="2022-04-15T19:49:21.627" v="125"/>
          <ac:spMkLst>
            <pc:docMk/>
            <pc:sldMk cId="1838684912" sldId="495"/>
            <ac:spMk id="2" creationId="{00000000-0000-0000-0000-000000000000}"/>
          </ac:spMkLst>
        </pc:spChg>
      </pc:sldChg>
      <pc:sldChg chg="modSp mod">
        <pc:chgData name="Jim Radogna" userId="7fd67d121dc7a07c" providerId="LiveId" clId="{BEE8FA36-2E7F-4179-93A1-3E073CD371FF}" dt="2022-04-15T19:50:17.229" v="149" actId="255"/>
        <pc:sldMkLst>
          <pc:docMk/>
          <pc:sldMk cId="3538310100" sldId="496"/>
        </pc:sldMkLst>
        <pc:spChg chg="mod">
          <ac:chgData name="Jim Radogna" userId="7fd67d121dc7a07c" providerId="LiveId" clId="{BEE8FA36-2E7F-4179-93A1-3E073CD371FF}" dt="2022-04-15T19:50:17.229" v="149" actId="255"/>
          <ac:spMkLst>
            <pc:docMk/>
            <pc:sldMk cId="3538310100" sldId="496"/>
            <ac:spMk id="2" creationId="{00000000-0000-0000-0000-000000000000}"/>
          </ac:spMkLst>
        </pc:spChg>
      </pc:sldChg>
      <pc:sldChg chg="modSp mod">
        <pc:chgData name="Jim Radogna" userId="7fd67d121dc7a07c" providerId="LiveId" clId="{BEE8FA36-2E7F-4179-93A1-3E073CD371FF}" dt="2022-04-15T19:51:55.483" v="177" actId="113"/>
        <pc:sldMkLst>
          <pc:docMk/>
          <pc:sldMk cId="2684358105" sldId="497"/>
        </pc:sldMkLst>
        <pc:spChg chg="mod">
          <ac:chgData name="Jim Radogna" userId="7fd67d121dc7a07c" providerId="LiveId" clId="{BEE8FA36-2E7F-4179-93A1-3E073CD371FF}" dt="2022-04-15T19:51:34.128" v="175" actId="27636"/>
          <ac:spMkLst>
            <pc:docMk/>
            <pc:sldMk cId="2684358105" sldId="497"/>
            <ac:spMk id="2" creationId="{00000000-0000-0000-0000-000000000000}"/>
          </ac:spMkLst>
        </pc:spChg>
        <pc:spChg chg="mod">
          <ac:chgData name="Jim Radogna" userId="7fd67d121dc7a07c" providerId="LiveId" clId="{BEE8FA36-2E7F-4179-93A1-3E073CD371FF}" dt="2022-04-15T19:51:55.483" v="177" actId="113"/>
          <ac:spMkLst>
            <pc:docMk/>
            <pc:sldMk cId="2684358105" sldId="497"/>
            <ac:spMk id="3" creationId="{00000000-0000-0000-0000-000000000000}"/>
          </ac:spMkLst>
        </pc:spChg>
      </pc:sldChg>
      <pc:sldChg chg="modSp mod">
        <pc:chgData name="Jim Radogna" userId="7fd67d121dc7a07c" providerId="LiveId" clId="{BEE8FA36-2E7F-4179-93A1-3E073CD371FF}" dt="2022-04-15T19:50:50.881" v="154" actId="27636"/>
        <pc:sldMkLst>
          <pc:docMk/>
          <pc:sldMk cId="3064613243" sldId="498"/>
        </pc:sldMkLst>
        <pc:spChg chg="mod">
          <ac:chgData name="Jim Radogna" userId="7fd67d121dc7a07c" providerId="LiveId" clId="{BEE8FA36-2E7F-4179-93A1-3E073CD371FF}" dt="2022-04-15T19:50:50.881" v="154" actId="27636"/>
          <ac:spMkLst>
            <pc:docMk/>
            <pc:sldMk cId="3064613243" sldId="498"/>
            <ac:spMk id="2" creationId="{00000000-0000-0000-0000-000000000000}"/>
          </ac:spMkLst>
        </pc:spChg>
      </pc:sldChg>
      <pc:sldChg chg="modSp mod">
        <pc:chgData name="Jim Radogna" userId="7fd67d121dc7a07c" providerId="LiveId" clId="{BEE8FA36-2E7F-4179-93A1-3E073CD371FF}" dt="2022-04-15T19:58:21.966" v="299" actId="20577"/>
        <pc:sldMkLst>
          <pc:docMk/>
          <pc:sldMk cId="1029700730" sldId="502"/>
        </pc:sldMkLst>
        <pc:spChg chg="mod">
          <ac:chgData name="Jim Radogna" userId="7fd67d121dc7a07c" providerId="LiveId" clId="{BEE8FA36-2E7F-4179-93A1-3E073CD371FF}" dt="2022-04-15T19:58:21.966" v="299" actId="20577"/>
          <ac:spMkLst>
            <pc:docMk/>
            <pc:sldMk cId="1029700730" sldId="502"/>
            <ac:spMk id="3" creationId="{00000000-0000-0000-0000-000000000000}"/>
          </ac:spMkLst>
        </pc:spChg>
      </pc:sldChg>
      <pc:sldChg chg="modSp mod">
        <pc:chgData name="Jim Radogna" userId="7fd67d121dc7a07c" providerId="LiveId" clId="{BEE8FA36-2E7F-4179-93A1-3E073CD371FF}" dt="2022-04-18T16:01:29.874" v="993" actId="20577"/>
        <pc:sldMkLst>
          <pc:docMk/>
          <pc:sldMk cId="163468873" sldId="640"/>
        </pc:sldMkLst>
        <pc:spChg chg="mod">
          <ac:chgData name="Jim Radogna" userId="7fd67d121dc7a07c" providerId="LiveId" clId="{BEE8FA36-2E7F-4179-93A1-3E073CD371FF}" dt="2022-04-18T16:01:29.874" v="993" actId="20577"/>
          <ac:spMkLst>
            <pc:docMk/>
            <pc:sldMk cId="163468873" sldId="640"/>
            <ac:spMk id="2" creationId="{00000000-0000-0000-0000-000000000000}"/>
          </ac:spMkLst>
        </pc:spChg>
        <pc:spChg chg="mod">
          <ac:chgData name="Jim Radogna" userId="7fd67d121dc7a07c" providerId="LiveId" clId="{BEE8FA36-2E7F-4179-93A1-3E073CD371FF}" dt="2022-04-18T15:59:58.626" v="982" actId="27636"/>
          <ac:spMkLst>
            <pc:docMk/>
            <pc:sldMk cId="163468873" sldId="640"/>
            <ac:spMk id="3" creationId="{00000000-0000-0000-0000-000000000000}"/>
          </ac:spMkLst>
        </pc:spChg>
      </pc:sldChg>
      <pc:sldChg chg="ord">
        <pc:chgData name="Jim Radogna" userId="7fd67d121dc7a07c" providerId="LiveId" clId="{BEE8FA36-2E7F-4179-93A1-3E073CD371FF}" dt="2022-04-15T20:25:24.285" v="473"/>
        <pc:sldMkLst>
          <pc:docMk/>
          <pc:sldMk cId="865622037" sldId="641"/>
        </pc:sldMkLst>
      </pc:sldChg>
      <pc:sldChg chg="modSp mod">
        <pc:chgData name="Jim Radogna" userId="7fd67d121dc7a07c" providerId="LiveId" clId="{BEE8FA36-2E7F-4179-93A1-3E073CD371FF}" dt="2022-04-15T20:39:02.281" v="847" actId="20577"/>
        <pc:sldMkLst>
          <pc:docMk/>
          <pc:sldMk cId="2843793543" sldId="645"/>
        </pc:sldMkLst>
        <pc:spChg chg="mod">
          <ac:chgData name="Jim Radogna" userId="7fd67d121dc7a07c" providerId="LiveId" clId="{BEE8FA36-2E7F-4179-93A1-3E073CD371FF}" dt="2022-04-15T20:38:51.554" v="844" actId="20577"/>
          <ac:spMkLst>
            <pc:docMk/>
            <pc:sldMk cId="2843793543" sldId="645"/>
            <ac:spMk id="2" creationId="{00000000-0000-0000-0000-000000000000}"/>
          </ac:spMkLst>
        </pc:spChg>
        <pc:spChg chg="mod">
          <ac:chgData name="Jim Radogna" userId="7fd67d121dc7a07c" providerId="LiveId" clId="{BEE8FA36-2E7F-4179-93A1-3E073CD371FF}" dt="2022-04-15T20:39:02.281" v="847" actId="20577"/>
          <ac:spMkLst>
            <pc:docMk/>
            <pc:sldMk cId="2843793543" sldId="645"/>
            <ac:spMk id="3" creationId="{00000000-0000-0000-0000-000000000000}"/>
          </ac:spMkLst>
        </pc:spChg>
      </pc:sldChg>
      <pc:sldChg chg="modSp mod">
        <pc:chgData name="Jim Radogna" userId="7fd67d121dc7a07c" providerId="LiveId" clId="{BEE8FA36-2E7F-4179-93A1-3E073CD371FF}" dt="2022-04-15T20:39:49.950" v="863" actId="20577"/>
        <pc:sldMkLst>
          <pc:docMk/>
          <pc:sldMk cId="1586490462" sldId="646"/>
        </pc:sldMkLst>
        <pc:spChg chg="mod">
          <ac:chgData name="Jim Radogna" userId="7fd67d121dc7a07c" providerId="LiveId" clId="{BEE8FA36-2E7F-4179-93A1-3E073CD371FF}" dt="2022-04-15T20:39:49.950" v="863" actId="20577"/>
          <ac:spMkLst>
            <pc:docMk/>
            <pc:sldMk cId="1586490462" sldId="646"/>
            <ac:spMk id="2" creationId="{00000000-0000-0000-0000-000000000000}"/>
          </ac:spMkLst>
        </pc:spChg>
        <pc:spChg chg="mod">
          <ac:chgData name="Jim Radogna" userId="7fd67d121dc7a07c" providerId="LiveId" clId="{BEE8FA36-2E7F-4179-93A1-3E073CD371FF}" dt="2022-04-15T20:37:22.977" v="820" actId="5793"/>
          <ac:spMkLst>
            <pc:docMk/>
            <pc:sldMk cId="1586490462" sldId="646"/>
            <ac:spMk id="3" creationId="{00000000-0000-0000-0000-000000000000}"/>
          </ac:spMkLst>
        </pc:spChg>
      </pc:sldChg>
      <pc:sldChg chg="modSp mod">
        <pc:chgData name="Jim Radogna" userId="7fd67d121dc7a07c" providerId="LiveId" clId="{BEE8FA36-2E7F-4179-93A1-3E073CD371FF}" dt="2022-04-18T16:08:23.944" v="1118" actId="113"/>
        <pc:sldMkLst>
          <pc:docMk/>
          <pc:sldMk cId="2263264754" sldId="647"/>
        </pc:sldMkLst>
        <pc:spChg chg="mod">
          <ac:chgData name="Jim Radogna" userId="7fd67d121dc7a07c" providerId="LiveId" clId="{BEE8FA36-2E7F-4179-93A1-3E073CD371FF}" dt="2022-04-18T16:08:23.944" v="1118" actId="113"/>
          <ac:spMkLst>
            <pc:docMk/>
            <pc:sldMk cId="2263264754" sldId="647"/>
            <ac:spMk id="3" creationId="{00000000-0000-0000-0000-000000000000}"/>
          </ac:spMkLst>
        </pc:spChg>
      </pc:sldChg>
      <pc:sldChg chg="new del">
        <pc:chgData name="Jim Radogna" userId="7fd67d121dc7a07c" providerId="LiveId" clId="{BEE8FA36-2E7F-4179-93A1-3E073CD371FF}" dt="2022-04-15T19:21:30.956" v="7" actId="680"/>
        <pc:sldMkLst>
          <pc:docMk/>
          <pc:sldMk cId="1969361279" sldId="649"/>
        </pc:sldMkLst>
      </pc:sldChg>
      <pc:sldChg chg="addSp delSp modSp add mod">
        <pc:chgData name="Jim Radogna" userId="7fd67d121dc7a07c" providerId="LiveId" clId="{BEE8FA36-2E7F-4179-93A1-3E073CD371FF}" dt="2022-04-15T20:26:58.152" v="488" actId="20577"/>
        <pc:sldMkLst>
          <pc:docMk/>
          <pc:sldMk cId="3575827745" sldId="649"/>
        </pc:sldMkLst>
        <pc:spChg chg="mod">
          <ac:chgData name="Jim Radogna" userId="7fd67d121dc7a07c" providerId="LiveId" clId="{BEE8FA36-2E7F-4179-93A1-3E073CD371FF}" dt="2022-04-15T20:26:58.152" v="488" actId="20577"/>
          <ac:spMkLst>
            <pc:docMk/>
            <pc:sldMk cId="3575827745" sldId="649"/>
            <ac:spMk id="2" creationId="{00000000-0000-0000-0000-000000000000}"/>
          </ac:spMkLst>
        </pc:spChg>
        <pc:spChg chg="del mod">
          <ac:chgData name="Jim Radogna" userId="7fd67d121dc7a07c" providerId="LiveId" clId="{BEE8FA36-2E7F-4179-93A1-3E073CD371FF}" dt="2022-04-15T19:35:49.443" v="61" actId="22"/>
          <ac:spMkLst>
            <pc:docMk/>
            <pc:sldMk cId="3575827745" sldId="649"/>
            <ac:spMk id="3" creationId="{00000000-0000-0000-0000-000000000000}"/>
          </ac:spMkLst>
        </pc:spChg>
        <pc:picChg chg="add del">
          <ac:chgData name="Jim Radogna" userId="7fd67d121dc7a07c" providerId="LiveId" clId="{BEE8FA36-2E7F-4179-93A1-3E073CD371FF}" dt="2022-04-15T19:35:38.767" v="57" actId="22"/>
          <ac:picMkLst>
            <pc:docMk/>
            <pc:sldMk cId="3575827745" sldId="649"/>
            <ac:picMk id="5" creationId="{4F77599D-BE65-4FDA-B886-862D52E64C84}"/>
          </ac:picMkLst>
        </pc:picChg>
        <pc:picChg chg="add mod ord">
          <ac:chgData name="Jim Radogna" userId="7fd67d121dc7a07c" providerId="LiveId" clId="{BEE8FA36-2E7F-4179-93A1-3E073CD371FF}" dt="2022-04-15T19:36:07.314" v="63" actId="14100"/>
          <ac:picMkLst>
            <pc:docMk/>
            <pc:sldMk cId="3575827745" sldId="649"/>
            <ac:picMk id="7" creationId="{181DF1E2-1FEC-4ED5-BF35-BE809FCCF6C0}"/>
          </ac:picMkLst>
        </pc:picChg>
      </pc:sldChg>
      <pc:sldChg chg="addSp delSp modSp add mod">
        <pc:chgData name="Jim Radogna" userId="7fd67d121dc7a07c" providerId="LiveId" clId="{BEE8FA36-2E7F-4179-93A1-3E073CD371FF}" dt="2022-04-15T20:27:03.207" v="489" actId="20577"/>
        <pc:sldMkLst>
          <pc:docMk/>
          <pc:sldMk cId="59699186" sldId="650"/>
        </pc:sldMkLst>
        <pc:spChg chg="mod">
          <ac:chgData name="Jim Radogna" userId="7fd67d121dc7a07c" providerId="LiveId" clId="{BEE8FA36-2E7F-4179-93A1-3E073CD371FF}" dt="2022-04-15T20:27:03.207" v="489" actId="20577"/>
          <ac:spMkLst>
            <pc:docMk/>
            <pc:sldMk cId="59699186" sldId="650"/>
            <ac:spMk id="2" creationId="{00000000-0000-0000-0000-000000000000}"/>
          </ac:spMkLst>
        </pc:spChg>
        <pc:spChg chg="add mod">
          <ac:chgData name="Jim Radogna" userId="7fd67d121dc7a07c" providerId="LiveId" clId="{BEE8FA36-2E7F-4179-93A1-3E073CD371FF}" dt="2022-04-15T19:37:45.876" v="73" actId="478"/>
          <ac:spMkLst>
            <pc:docMk/>
            <pc:sldMk cId="59699186" sldId="650"/>
            <ac:spMk id="4" creationId="{818B531B-1E06-4E4F-9F1D-2789F4C0D5E8}"/>
          </ac:spMkLst>
        </pc:spChg>
        <pc:picChg chg="add mod">
          <ac:chgData name="Jim Radogna" userId="7fd67d121dc7a07c" providerId="LiveId" clId="{BEE8FA36-2E7F-4179-93A1-3E073CD371FF}" dt="2022-04-15T19:38:22.804" v="78" actId="1037"/>
          <ac:picMkLst>
            <pc:docMk/>
            <pc:sldMk cId="59699186" sldId="650"/>
            <ac:picMk id="6" creationId="{F392224F-4C4C-4E17-A8B5-916D6189582E}"/>
          </ac:picMkLst>
        </pc:picChg>
        <pc:picChg chg="del">
          <ac:chgData name="Jim Radogna" userId="7fd67d121dc7a07c" providerId="LiveId" clId="{BEE8FA36-2E7F-4179-93A1-3E073CD371FF}" dt="2022-04-15T19:37:45.876" v="73" actId="478"/>
          <ac:picMkLst>
            <pc:docMk/>
            <pc:sldMk cId="59699186" sldId="650"/>
            <ac:picMk id="7" creationId="{181DF1E2-1FEC-4ED5-BF35-BE809FCCF6C0}"/>
          </ac:picMkLst>
        </pc:picChg>
      </pc:sldChg>
      <pc:sldChg chg="addSp delSp modSp add del mod">
        <pc:chgData name="Jim Radogna" userId="7fd67d121dc7a07c" providerId="LiveId" clId="{BEE8FA36-2E7F-4179-93A1-3E073CD371FF}" dt="2022-04-15T19:52:33.868" v="178" actId="47"/>
        <pc:sldMkLst>
          <pc:docMk/>
          <pc:sldMk cId="2270506000" sldId="651"/>
        </pc:sldMkLst>
        <pc:spChg chg="mod">
          <ac:chgData name="Jim Radogna" userId="7fd67d121dc7a07c" providerId="LiveId" clId="{BEE8FA36-2E7F-4179-93A1-3E073CD371FF}" dt="2022-04-15T19:45:54.742" v="84" actId="27636"/>
          <ac:spMkLst>
            <pc:docMk/>
            <pc:sldMk cId="2270506000" sldId="651"/>
            <ac:spMk id="3" creationId="{00000000-0000-0000-0000-000000000000}"/>
          </ac:spMkLst>
        </pc:spChg>
        <pc:spChg chg="add del mod">
          <ac:chgData name="Jim Radogna" userId="7fd67d121dc7a07c" providerId="LiveId" clId="{BEE8FA36-2E7F-4179-93A1-3E073CD371FF}" dt="2022-04-15T19:47:03.969" v="106"/>
          <ac:spMkLst>
            <pc:docMk/>
            <pc:sldMk cId="2270506000" sldId="651"/>
            <ac:spMk id="6" creationId="{A55FF665-8ED6-4885-9290-398AD89853E2}"/>
          </ac:spMkLst>
        </pc:spChg>
        <pc:picChg chg="add del mod">
          <ac:chgData name="Jim Radogna" userId="7fd67d121dc7a07c" providerId="LiveId" clId="{BEE8FA36-2E7F-4179-93A1-3E073CD371FF}" dt="2022-04-15T19:46:42.705" v="102" actId="21"/>
          <ac:picMkLst>
            <pc:docMk/>
            <pc:sldMk cId="2270506000" sldId="651"/>
            <ac:picMk id="5" creationId="{8BFFE63B-8F6F-439E-AACB-B79D581D6819}"/>
          </ac:picMkLst>
        </pc:picChg>
        <pc:picChg chg="add mod">
          <ac:chgData name="Jim Radogna" userId="7fd67d121dc7a07c" providerId="LiveId" clId="{BEE8FA36-2E7F-4179-93A1-3E073CD371FF}" dt="2022-04-15T19:46:55.359" v="104"/>
          <ac:picMkLst>
            <pc:docMk/>
            <pc:sldMk cId="2270506000" sldId="651"/>
            <ac:picMk id="7" creationId="{D2E68D1B-21C3-45B6-9A8D-17D3B59B2840}"/>
          </ac:picMkLst>
        </pc:picChg>
      </pc:sldChg>
      <pc:sldChg chg="add del">
        <pc:chgData name="Jim Radogna" userId="7fd67d121dc7a07c" providerId="LiveId" clId="{BEE8FA36-2E7F-4179-93A1-3E073CD371FF}" dt="2022-04-15T19:45:07.950" v="80" actId="2890"/>
        <pc:sldMkLst>
          <pc:docMk/>
          <pc:sldMk cId="2952414349" sldId="651"/>
        </pc:sldMkLst>
      </pc:sldChg>
      <pc:sldChg chg="modSp add mod">
        <pc:chgData name="Jim Radogna" userId="7fd67d121dc7a07c" providerId="LiveId" clId="{BEE8FA36-2E7F-4179-93A1-3E073CD371FF}" dt="2022-04-18T16:04:09.928" v="1048" actId="20577"/>
        <pc:sldMkLst>
          <pc:docMk/>
          <pc:sldMk cId="3302106837" sldId="651"/>
        </pc:sldMkLst>
        <pc:spChg chg="mod">
          <ac:chgData name="Jim Radogna" userId="7fd67d121dc7a07c" providerId="LiveId" clId="{BEE8FA36-2E7F-4179-93A1-3E073CD371FF}" dt="2022-04-18T16:04:09.928" v="1048" actId="20577"/>
          <ac:spMkLst>
            <pc:docMk/>
            <pc:sldMk cId="3302106837" sldId="651"/>
            <ac:spMk id="3" creationId="{00000000-0000-0000-0000-000000000000}"/>
          </ac:spMkLst>
        </pc:spChg>
      </pc:sldChg>
      <pc:sldChg chg="modSp add mod">
        <pc:chgData name="Jim Radogna" userId="7fd67d121dc7a07c" providerId="LiveId" clId="{BEE8FA36-2E7F-4179-93A1-3E073CD371FF}" dt="2022-04-15T20:38:10.066" v="822" actId="20577"/>
        <pc:sldMkLst>
          <pc:docMk/>
          <pc:sldMk cId="2497383066" sldId="652"/>
        </pc:sldMkLst>
        <pc:spChg chg="mod">
          <ac:chgData name="Jim Radogna" userId="7fd67d121dc7a07c" providerId="LiveId" clId="{BEE8FA36-2E7F-4179-93A1-3E073CD371FF}" dt="2022-04-15T20:38:10.066" v="822" actId="20577"/>
          <ac:spMkLst>
            <pc:docMk/>
            <pc:sldMk cId="2497383066" sldId="652"/>
            <ac:spMk id="2" creationId="{00000000-0000-0000-0000-000000000000}"/>
          </ac:spMkLst>
        </pc:spChg>
        <pc:spChg chg="mod">
          <ac:chgData name="Jim Radogna" userId="7fd67d121dc7a07c" providerId="LiveId" clId="{BEE8FA36-2E7F-4179-93A1-3E073CD371FF}" dt="2022-04-15T20:35:31.018" v="751" actId="20577"/>
          <ac:spMkLst>
            <pc:docMk/>
            <pc:sldMk cId="2497383066" sldId="652"/>
            <ac:spMk id="3" creationId="{00000000-0000-0000-0000-000000000000}"/>
          </ac:spMkLst>
        </pc:spChg>
      </pc:sldChg>
      <pc:sldChg chg="modSp add mod">
        <pc:chgData name="Jim Radogna" userId="7fd67d121dc7a07c" providerId="LiveId" clId="{BEE8FA36-2E7F-4179-93A1-3E073CD371FF}" dt="2022-04-15T20:42:22.264" v="950" actId="255"/>
        <pc:sldMkLst>
          <pc:docMk/>
          <pc:sldMk cId="2248573550" sldId="653"/>
        </pc:sldMkLst>
        <pc:spChg chg="mod">
          <ac:chgData name="Jim Radogna" userId="7fd67d121dc7a07c" providerId="LiveId" clId="{BEE8FA36-2E7F-4179-93A1-3E073CD371FF}" dt="2022-04-15T20:41:03.315" v="889" actId="20577"/>
          <ac:spMkLst>
            <pc:docMk/>
            <pc:sldMk cId="2248573550" sldId="653"/>
            <ac:spMk id="2" creationId="{00000000-0000-0000-0000-000000000000}"/>
          </ac:spMkLst>
        </pc:spChg>
        <pc:spChg chg="mod">
          <ac:chgData name="Jim Radogna" userId="7fd67d121dc7a07c" providerId="LiveId" clId="{BEE8FA36-2E7F-4179-93A1-3E073CD371FF}" dt="2022-04-15T20:42:22.264" v="950" actId="255"/>
          <ac:spMkLst>
            <pc:docMk/>
            <pc:sldMk cId="2248573550" sldId="653"/>
            <ac:spMk id="3" creationId="{00000000-0000-0000-0000-000000000000}"/>
          </ac:spMkLst>
        </pc:spChg>
      </pc:sldChg>
      <pc:sldChg chg="add del">
        <pc:chgData name="Jim Radogna" userId="7fd67d121dc7a07c" providerId="LiveId" clId="{BEE8FA36-2E7F-4179-93A1-3E073CD371FF}" dt="2022-04-16T01:47:43.613" v="952" actId="2890"/>
        <pc:sldMkLst>
          <pc:docMk/>
          <pc:sldMk cId="2904226050" sldId="654"/>
        </pc:sldMkLst>
      </pc:sldChg>
      <pc:sldChg chg="modSp add del mod">
        <pc:chgData name="Jim Radogna" userId="7fd67d121dc7a07c" providerId="LiveId" clId="{BEE8FA36-2E7F-4179-93A1-3E073CD371FF}" dt="2022-04-16T01:48:10.070" v="963"/>
        <pc:sldMkLst>
          <pc:docMk/>
          <pc:sldMk cId="3213848163" sldId="707"/>
        </pc:sldMkLst>
        <pc:spChg chg="mod">
          <ac:chgData name="Jim Radogna" userId="7fd67d121dc7a07c" providerId="LiveId" clId="{BEE8FA36-2E7F-4179-93A1-3E073CD371FF}" dt="2022-04-16T01:48:09.320" v="962" actId="20577"/>
          <ac:spMkLst>
            <pc:docMk/>
            <pc:sldMk cId="3213848163" sldId="707"/>
            <ac:spMk id="2" creationId="{00000000-0000-0000-0000-000000000000}"/>
          </ac:spMkLst>
        </pc:spChg>
      </pc:sldChg>
      <pc:sldChg chg="modSp add mod">
        <pc:chgData name="Jim Radogna" userId="7fd67d121dc7a07c" providerId="LiveId" clId="{BEE8FA36-2E7F-4179-93A1-3E073CD371FF}" dt="2022-04-16T01:48:58.157" v="971" actId="5793"/>
        <pc:sldMkLst>
          <pc:docMk/>
          <pc:sldMk cId="2740278129" sldId="708"/>
        </pc:sldMkLst>
        <pc:spChg chg="mod">
          <ac:chgData name="Jim Radogna" userId="7fd67d121dc7a07c" providerId="LiveId" clId="{BEE8FA36-2E7F-4179-93A1-3E073CD371FF}" dt="2022-04-16T01:48:58.157" v="971" actId="5793"/>
          <ac:spMkLst>
            <pc:docMk/>
            <pc:sldMk cId="2740278129" sldId="708"/>
            <ac:spMk id="2" creationId="{00000000-0000-0000-0000-000000000000}"/>
          </ac:spMkLst>
        </pc:spChg>
      </pc:sldChg>
    </pc:docChg>
  </pc:docChgLst>
  <pc:docChgLst>
    <pc:chgData name="Jim Radogna" userId="7fd67d121dc7a07c" providerId="LiveId" clId="{17083200-FFCE-4B84-B605-0A7C792E762C}"/>
    <pc:docChg chg="custSel addSld delSld modSld">
      <pc:chgData name="Jim Radogna" userId="7fd67d121dc7a07c" providerId="LiveId" clId="{17083200-FFCE-4B84-B605-0A7C792E762C}" dt="2022-05-03T01:58:56.976" v="495" actId="14100"/>
      <pc:docMkLst>
        <pc:docMk/>
      </pc:docMkLst>
      <pc:sldChg chg="modSp mod">
        <pc:chgData name="Jim Radogna" userId="7fd67d121dc7a07c" providerId="LiveId" clId="{17083200-FFCE-4B84-B605-0A7C792E762C}" dt="2022-05-03T01:39:53.627" v="4" actId="113"/>
        <pc:sldMkLst>
          <pc:docMk/>
          <pc:sldMk cId="487134142" sldId="486"/>
        </pc:sldMkLst>
        <pc:spChg chg="mod">
          <ac:chgData name="Jim Radogna" userId="7fd67d121dc7a07c" providerId="LiveId" clId="{17083200-FFCE-4B84-B605-0A7C792E762C}" dt="2022-05-03T01:39:53.627" v="4" actId="113"/>
          <ac:spMkLst>
            <pc:docMk/>
            <pc:sldMk cId="487134142" sldId="486"/>
            <ac:spMk id="3" creationId="{00000000-0000-0000-0000-000000000000}"/>
          </ac:spMkLst>
        </pc:spChg>
      </pc:sldChg>
      <pc:sldChg chg="modSp mod">
        <pc:chgData name="Jim Radogna" userId="7fd67d121dc7a07c" providerId="LiveId" clId="{17083200-FFCE-4B84-B605-0A7C792E762C}" dt="2022-05-03T01:52:59.304" v="483" actId="255"/>
        <pc:sldMkLst>
          <pc:docMk/>
          <pc:sldMk cId="1029700730" sldId="502"/>
        </pc:sldMkLst>
        <pc:spChg chg="mod">
          <ac:chgData name="Jim Radogna" userId="7fd67d121dc7a07c" providerId="LiveId" clId="{17083200-FFCE-4B84-B605-0A7C792E762C}" dt="2022-05-03T01:52:59.304" v="483" actId="255"/>
          <ac:spMkLst>
            <pc:docMk/>
            <pc:sldMk cId="1029700730" sldId="502"/>
            <ac:spMk id="3" creationId="{00000000-0000-0000-0000-000000000000}"/>
          </ac:spMkLst>
        </pc:spChg>
      </pc:sldChg>
      <pc:sldChg chg="del">
        <pc:chgData name="Jim Radogna" userId="7fd67d121dc7a07c" providerId="LiveId" clId="{17083200-FFCE-4B84-B605-0A7C792E762C}" dt="2022-04-22T14:59:07.732" v="1" actId="47"/>
        <pc:sldMkLst>
          <pc:docMk/>
          <pc:sldMk cId="779463349" sldId="559"/>
        </pc:sldMkLst>
      </pc:sldChg>
      <pc:sldChg chg="add">
        <pc:chgData name="Jim Radogna" userId="7fd67d121dc7a07c" providerId="LiveId" clId="{17083200-FFCE-4B84-B605-0A7C792E762C}" dt="2022-04-22T14:59:01.563" v="0"/>
        <pc:sldMkLst>
          <pc:docMk/>
          <pc:sldMk cId="2088601303" sldId="562"/>
        </pc:sldMkLst>
      </pc:sldChg>
      <pc:sldChg chg="addSp modSp add mod">
        <pc:chgData name="Jim Radogna" userId="7fd67d121dc7a07c" providerId="LiveId" clId="{17083200-FFCE-4B84-B605-0A7C792E762C}" dt="2022-05-03T01:56:18.348" v="490" actId="14100"/>
        <pc:sldMkLst>
          <pc:docMk/>
          <pc:sldMk cId="3067956841" sldId="709"/>
        </pc:sldMkLst>
        <pc:spChg chg="mod">
          <ac:chgData name="Jim Radogna" userId="7fd67d121dc7a07c" providerId="LiveId" clId="{17083200-FFCE-4B84-B605-0A7C792E762C}" dt="2022-05-03T01:55:55.816" v="486" actId="5793"/>
          <ac:spMkLst>
            <pc:docMk/>
            <pc:sldMk cId="3067956841" sldId="709"/>
            <ac:spMk id="3" creationId="{00000000-0000-0000-0000-000000000000}"/>
          </ac:spMkLst>
        </pc:spChg>
        <pc:picChg chg="add mod">
          <ac:chgData name="Jim Radogna" userId="7fd67d121dc7a07c" providerId="LiveId" clId="{17083200-FFCE-4B84-B605-0A7C792E762C}" dt="2022-05-03T01:56:18.348" v="490" actId="14100"/>
          <ac:picMkLst>
            <pc:docMk/>
            <pc:sldMk cId="3067956841" sldId="709"/>
            <ac:picMk id="5" creationId="{9202F8B9-29F3-430D-B239-B7EA1E355A40}"/>
          </ac:picMkLst>
        </pc:picChg>
      </pc:sldChg>
      <pc:sldChg chg="addSp modSp add mod">
        <pc:chgData name="Jim Radogna" userId="7fd67d121dc7a07c" providerId="LiveId" clId="{17083200-FFCE-4B84-B605-0A7C792E762C}" dt="2022-05-03T01:58:56.976" v="495" actId="14100"/>
        <pc:sldMkLst>
          <pc:docMk/>
          <pc:sldMk cId="3160944169" sldId="710"/>
        </pc:sldMkLst>
        <pc:spChg chg="mod">
          <ac:chgData name="Jim Radogna" userId="7fd67d121dc7a07c" providerId="LiveId" clId="{17083200-FFCE-4B84-B605-0A7C792E762C}" dt="2022-05-03T01:58:48.055" v="493" actId="27636"/>
          <ac:spMkLst>
            <pc:docMk/>
            <pc:sldMk cId="3160944169" sldId="710"/>
            <ac:spMk id="3" creationId="{00000000-0000-0000-0000-000000000000}"/>
          </ac:spMkLst>
        </pc:spChg>
        <pc:picChg chg="add mod">
          <ac:chgData name="Jim Radogna" userId="7fd67d121dc7a07c" providerId="LiveId" clId="{17083200-FFCE-4B84-B605-0A7C792E762C}" dt="2022-05-03T01:58:56.976" v="495" actId="14100"/>
          <ac:picMkLst>
            <pc:docMk/>
            <pc:sldMk cId="3160944169" sldId="710"/>
            <ac:picMk id="5" creationId="{D2C57ABC-DF62-4570-81EB-BA6064E171BD}"/>
          </ac:picMkLst>
        </pc:picChg>
      </pc:sldChg>
    </pc:docChg>
  </pc:docChgLst>
</pc:chgInfo>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A28DA6-C088-4C0C-917C-ACC6926DB66E}" type="datetimeFigureOut">
              <a:rPr lang="en-US" smtClean="0"/>
              <a:t>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20544F-824B-4B45-812E-856E95426E2A}" type="slidenum">
              <a:rPr lang="en-US" smtClean="0"/>
              <a:t>‹#›</a:t>
            </a:fld>
            <a:endParaRPr lang="en-US"/>
          </a:p>
        </p:txBody>
      </p:sp>
    </p:spTree>
    <p:extLst>
      <p:ext uri="{BB962C8B-B14F-4D97-AF65-F5344CB8AC3E}">
        <p14:creationId xmlns:p14="http://schemas.microsoft.com/office/powerpoint/2010/main" val="2415202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1</a:t>
            </a:fld>
            <a:endParaRPr lang="en-US"/>
          </a:p>
        </p:txBody>
      </p:sp>
    </p:spTree>
    <p:extLst>
      <p:ext uri="{BB962C8B-B14F-4D97-AF65-F5344CB8AC3E}">
        <p14:creationId xmlns:p14="http://schemas.microsoft.com/office/powerpoint/2010/main" val="132689223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10</a:t>
            </a:fld>
            <a:endParaRPr lang="en-US"/>
          </a:p>
        </p:txBody>
      </p:sp>
    </p:spTree>
    <p:extLst>
      <p:ext uri="{BB962C8B-B14F-4D97-AF65-F5344CB8AC3E}">
        <p14:creationId xmlns:p14="http://schemas.microsoft.com/office/powerpoint/2010/main" val="129404973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11</a:t>
            </a:fld>
            <a:endParaRPr lang="en-US"/>
          </a:p>
        </p:txBody>
      </p:sp>
    </p:spTree>
    <p:extLst>
      <p:ext uri="{BB962C8B-B14F-4D97-AF65-F5344CB8AC3E}">
        <p14:creationId xmlns:p14="http://schemas.microsoft.com/office/powerpoint/2010/main" val="59344316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12</a:t>
            </a:fld>
            <a:endParaRPr lang="en-US"/>
          </a:p>
        </p:txBody>
      </p:sp>
    </p:spTree>
    <p:extLst>
      <p:ext uri="{BB962C8B-B14F-4D97-AF65-F5344CB8AC3E}">
        <p14:creationId xmlns:p14="http://schemas.microsoft.com/office/powerpoint/2010/main" val="395352283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13</a:t>
            </a:fld>
            <a:endParaRPr lang="en-US"/>
          </a:p>
        </p:txBody>
      </p:sp>
    </p:spTree>
    <p:extLst>
      <p:ext uri="{BB962C8B-B14F-4D97-AF65-F5344CB8AC3E}">
        <p14:creationId xmlns:p14="http://schemas.microsoft.com/office/powerpoint/2010/main" val="336007547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14</a:t>
            </a:fld>
            <a:endParaRPr lang="en-US"/>
          </a:p>
        </p:txBody>
      </p:sp>
    </p:spTree>
    <p:extLst>
      <p:ext uri="{BB962C8B-B14F-4D97-AF65-F5344CB8AC3E}">
        <p14:creationId xmlns:p14="http://schemas.microsoft.com/office/powerpoint/2010/main" val="192919660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15</a:t>
            </a:fld>
            <a:endParaRPr lang="en-US"/>
          </a:p>
        </p:txBody>
      </p:sp>
    </p:spTree>
    <p:extLst>
      <p:ext uri="{BB962C8B-B14F-4D97-AF65-F5344CB8AC3E}">
        <p14:creationId xmlns:p14="http://schemas.microsoft.com/office/powerpoint/2010/main" val="33141285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16</a:t>
            </a:fld>
            <a:endParaRPr lang="en-US"/>
          </a:p>
        </p:txBody>
      </p:sp>
    </p:spTree>
    <p:extLst>
      <p:ext uri="{BB962C8B-B14F-4D97-AF65-F5344CB8AC3E}">
        <p14:creationId xmlns:p14="http://schemas.microsoft.com/office/powerpoint/2010/main" val="190642186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17</a:t>
            </a:fld>
            <a:endParaRPr lang="en-US"/>
          </a:p>
        </p:txBody>
      </p:sp>
    </p:spTree>
    <p:extLst>
      <p:ext uri="{BB962C8B-B14F-4D97-AF65-F5344CB8AC3E}">
        <p14:creationId xmlns:p14="http://schemas.microsoft.com/office/powerpoint/2010/main" val="421619018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18</a:t>
            </a:fld>
            <a:endParaRPr lang="en-US"/>
          </a:p>
        </p:txBody>
      </p:sp>
    </p:spTree>
    <p:extLst>
      <p:ext uri="{BB962C8B-B14F-4D97-AF65-F5344CB8AC3E}">
        <p14:creationId xmlns:p14="http://schemas.microsoft.com/office/powerpoint/2010/main" val="229057356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19</a:t>
            </a:fld>
            <a:endParaRPr lang="en-US"/>
          </a:p>
        </p:txBody>
      </p:sp>
    </p:spTree>
    <p:extLst>
      <p:ext uri="{BB962C8B-B14F-4D97-AF65-F5344CB8AC3E}">
        <p14:creationId xmlns:p14="http://schemas.microsoft.com/office/powerpoint/2010/main" val="147987612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2</a:t>
            </a:fld>
            <a:endParaRPr lang="en-US"/>
          </a:p>
        </p:txBody>
      </p:sp>
    </p:spTree>
    <p:extLst>
      <p:ext uri="{BB962C8B-B14F-4D97-AF65-F5344CB8AC3E}">
        <p14:creationId xmlns:p14="http://schemas.microsoft.com/office/powerpoint/2010/main" val="332064372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20</a:t>
            </a:fld>
            <a:endParaRPr lang="en-US"/>
          </a:p>
        </p:txBody>
      </p:sp>
    </p:spTree>
    <p:extLst>
      <p:ext uri="{BB962C8B-B14F-4D97-AF65-F5344CB8AC3E}">
        <p14:creationId xmlns:p14="http://schemas.microsoft.com/office/powerpoint/2010/main" val="426202832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21</a:t>
            </a:fld>
            <a:endParaRPr lang="en-US"/>
          </a:p>
        </p:txBody>
      </p:sp>
    </p:spTree>
    <p:extLst>
      <p:ext uri="{BB962C8B-B14F-4D97-AF65-F5344CB8AC3E}">
        <p14:creationId xmlns:p14="http://schemas.microsoft.com/office/powerpoint/2010/main" val="210211445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22</a:t>
            </a:fld>
            <a:endParaRPr lang="en-US"/>
          </a:p>
        </p:txBody>
      </p:sp>
    </p:spTree>
    <p:extLst>
      <p:ext uri="{BB962C8B-B14F-4D97-AF65-F5344CB8AC3E}">
        <p14:creationId xmlns:p14="http://schemas.microsoft.com/office/powerpoint/2010/main" val="16395943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24</a:t>
            </a:fld>
            <a:endParaRPr lang="en-US"/>
          </a:p>
        </p:txBody>
      </p:sp>
    </p:spTree>
    <p:extLst>
      <p:ext uri="{BB962C8B-B14F-4D97-AF65-F5344CB8AC3E}">
        <p14:creationId xmlns:p14="http://schemas.microsoft.com/office/powerpoint/2010/main" val="279290291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25</a:t>
            </a:fld>
            <a:endParaRPr lang="en-US"/>
          </a:p>
        </p:txBody>
      </p:sp>
    </p:spTree>
    <p:extLst>
      <p:ext uri="{BB962C8B-B14F-4D97-AF65-F5344CB8AC3E}">
        <p14:creationId xmlns:p14="http://schemas.microsoft.com/office/powerpoint/2010/main" val="8456471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26</a:t>
            </a:fld>
            <a:endParaRPr lang="en-US"/>
          </a:p>
        </p:txBody>
      </p:sp>
    </p:spTree>
    <p:extLst>
      <p:ext uri="{BB962C8B-B14F-4D97-AF65-F5344CB8AC3E}">
        <p14:creationId xmlns:p14="http://schemas.microsoft.com/office/powerpoint/2010/main" val="173300225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27</a:t>
            </a:fld>
            <a:endParaRPr lang="en-US"/>
          </a:p>
        </p:txBody>
      </p:sp>
    </p:spTree>
    <p:extLst>
      <p:ext uri="{BB962C8B-B14F-4D97-AF65-F5344CB8AC3E}">
        <p14:creationId xmlns:p14="http://schemas.microsoft.com/office/powerpoint/2010/main" val="3616049486"/>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28</a:t>
            </a:fld>
            <a:endParaRPr lang="en-US"/>
          </a:p>
        </p:txBody>
      </p:sp>
    </p:spTree>
    <p:extLst>
      <p:ext uri="{BB962C8B-B14F-4D97-AF65-F5344CB8AC3E}">
        <p14:creationId xmlns:p14="http://schemas.microsoft.com/office/powerpoint/2010/main" val="263245672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29</a:t>
            </a:fld>
            <a:endParaRPr lang="en-US"/>
          </a:p>
        </p:txBody>
      </p:sp>
    </p:spTree>
    <p:extLst>
      <p:ext uri="{BB962C8B-B14F-4D97-AF65-F5344CB8AC3E}">
        <p14:creationId xmlns:p14="http://schemas.microsoft.com/office/powerpoint/2010/main" val="63748418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30</a:t>
            </a:fld>
            <a:endParaRPr lang="en-US"/>
          </a:p>
        </p:txBody>
      </p:sp>
    </p:spTree>
    <p:extLst>
      <p:ext uri="{BB962C8B-B14F-4D97-AF65-F5344CB8AC3E}">
        <p14:creationId xmlns:p14="http://schemas.microsoft.com/office/powerpoint/2010/main" val="135657560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3</a:t>
            </a:fld>
            <a:endParaRPr lang="en-US"/>
          </a:p>
        </p:txBody>
      </p:sp>
    </p:spTree>
    <p:extLst>
      <p:ext uri="{BB962C8B-B14F-4D97-AF65-F5344CB8AC3E}">
        <p14:creationId xmlns:p14="http://schemas.microsoft.com/office/powerpoint/2010/main" val="3261902739"/>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31</a:t>
            </a:fld>
            <a:endParaRPr lang="en-US"/>
          </a:p>
        </p:txBody>
      </p:sp>
    </p:spTree>
    <p:extLst>
      <p:ext uri="{BB962C8B-B14F-4D97-AF65-F5344CB8AC3E}">
        <p14:creationId xmlns:p14="http://schemas.microsoft.com/office/powerpoint/2010/main" val="3390463864"/>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32</a:t>
            </a:fld>
            <a:endParaRPr lang="en-US"/>
          </a:p>
        </p:txBody>
      </p:sp>
    </p:spTree>
    <p:extLst>
      <p:ext uri="{BB962C8B-B14F-4D97-AF65-F5344CB8AC3E}">
        <p14:creationId xmlns:p14="http://schemas.microsoft.com/office/powerpoint/2010/main" val="3513069117"/>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33</a:t>
            </a:fld>
            <a:endParaRPr lang="en-US"/>
          </a:p>
        </p:txBody>
      </p:sp>
    </p:spTree>
    <p:extLst>
      <p:ext uri="{BB962C8B-B14F-4D97-AF65-F5344CB8AC3E}">
        <p14:creationId xmlns:p14="http://schemas.microsoft.com/office/powerpoint/2010/main" val="103957020"/>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34</a:t>
            </a:fld>
            <a:endParaRPr lang="en-US"/>
          </a:p>
        </p:txBody>
      </p:sp>
    </p:spTree>
    <p:extLst>
      <p:ext uri="{BB962C8B-B14F-4D97-AF65-F5344CB8AC3E}">
        <p14:creationId xmlns:p14="http://schemas.microsoft.com/office/powerpoint/2010/main" val="3737788531"/>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35</a:t>
            </a:fld>
            <a:endParaRPr lang="en-US"/>
          </a:p>
        </p:txBody>
      </p:sp>
    </p:spTree>
    <p:extLst>
      <p:ext uri="{BB962C8B-B14F-4D97-AF65-F5344CB8AC3E}">
        <p14:creationId xmlns:p14="http://schemas.microsoft.com/office/powerpoint/2010/main" val="1909885597"/>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36</a:t>
            </a:fld>
            <a:endParaRPr lang="en-US"/>
          </a:p>
        </p:txBody>
      </p:sp>
    </p:spTree>
    <p:extLst>
      <p:ext uri="{BB962C8B-B14F-4D97-AF65-F5344CB8AC3E}">
        <p14:creationId xmlns:p14="http://schemas.microsoft.com/office/powerpoint/2010/main" val="3509319782"/>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37</a:t>
            </a:fld>
            <a:endParaRPr lang="en-US"/>
          </a:p>
        </p:txBody>
      </p:sp>
    </p:spTree>
    <p:extLst>
      <p:ext uri="{BB962C8B-B14F-4D97-AF65-F5344CB8AC3E}">
        <p14:creationId xmlns:p14="http://schemas.microsoft.com/office/powerpoint/2010/main" val="1359023671"/>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38</a:t>
            </a:fld>
            <a:endParaRPr lang="en-US"/>
          </a:p>
        </p:txBody>
      </p:sp>
    </p:spTree>
    <p:extLst>
      <p:ext uri="{BB962C8B-B14F-4D97-AF65-F5344CB8AC3E}">
        <p14:creationId xmlns:p14="http://schemas.microsoft.com/office/powerpoint/2010/main" val="289761773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4</a:t>
            </a:fld>
            <a:endParaRPr lang="en-US"/>
          </a:p>
        </p:txBody>
      </p:sp>
    </p:spTree>
    <p:extLst>
      <p:ext uri="{BB962C8B-B14F-4D97-AF65-F5344CB8AC3E}">
        <p14:creationId xmlns:p14="http://schemas.microsoft.com/office/powerpoint/2010/main" val="347625799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5</a:t>
            </a:fld>
            <a:endParaRPr lang="en-US"/>
          </a:p>
        </p:txBody>
      </p:sp>
    </p:spTree>
    <p:extLst>
      <p:ext uri="{BB962C8B-B14F-4D97-AF65-F5344CB8AC3E}">
        <p14:creationId xmlns:p14="http://schemas.microsoft.com/office/powerpoint/2010/main" val="236256108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6</a:t>
            </a:fld>
            <a:endParaRPr lang="en-US"/>
          </a:p>
        </p:txBody>
      </p:sp>
    </p:spTree>
    <p:extLst>
      <p:ext uri="{BB962C8B-B14F-4D97-AF65-F5344CB8AC3E}">
        <p14:creationId xmlns:p14="http://schemas.microsoft.com/office/powerpoint/2010/main" val="181733027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7</a:t>
            </a:fld>
            <a:endParaRPr lang="en-US"/>
          </a:p>
        </p:txBody>
      </p:sp>
    </p:spTree>
    <p:extLst>
      <p:ext uri="{BB962C8B-B14F-4D97-AF65-F5344CB8AC3E}">
        <p14:creationId xmlns:p14="http://schemas.microsoft.com/office/powerpoint/2010/main" val="343541054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8</a:t>
            </a:fld>
            <a:endParaRPr lang="en-US"/>
          </a:p>
        </p:txBody>
      </p:sp>
    </p:spTree>
    <p:extLst>
      <p:ext uri="{BB962C8B-B14F-4D97-AF65-F5344CB8AC3E}">
        <p14:creationId xmlns:p14="http://schemas.microsoft.com/office/powerpoint/2010/main" val="412114259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Discussion points: how many of you have worked on claims or appeals involving hearing loss or tinnitus? How many of your clients are service-connected for hearing loss, rated 0%? These are very common claims – and can be very difficult to prove. VA’s regulations also make it so that your hearing has to be really quite bad before you get a compensable rating. </a:t>
            </a:r>
          </a:p>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9</a:t>
            </a:fld>
            <a:endParaRPr lang="en-US"/>
          </a:p>
        </p:txBody>
      </p:sp>
    </p:spTree>
    <p:extLst>
      <p:ext uri="{BB962C8B-B14F-4D97-AF65-F5344CB8AC3E}">
        <p14:creationId xmlns:p14="http://schemas.microsoft.com/office/powerpoint/2010/main" val="382710910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Title Slide">
    <p:bg>
      <p:bgRef idx="1002">
        <a:schemeClr val="bg2"/>
      </p:bgRef>
    </p:bg>
    <p:spTree>
      <p:nvGrpSpPr>
        <p:cNvPr id="1" name=""/>
        <p:cNvGrpSpPr/>
        <p:nvPr/>
      </p:nvGrpSpPr>
      <p:grpSpPr>
        <a:xfrm>
          <a:off x="0" y="0"/>
          <a: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a:t>Click to edit Master subtitle style</a:t>
            </a:r>
          </a:p>
        </p:txBody>
      </p:sp>
      <p:sp>
        <p:nvSpPr>
          <p:cNvPr id="4" name="Date Placeholder 3"/>
          <p:cNvSpPr>
            <a:spLocks noGrp="1"/>
          </p:cNvSpPr>
          <p:nvPr>
            <p:ph type="dt" sz="half" idx="10"/>
          </p:nvPr>
        </p:nvSpPr>
        <p:spPr/>
        <p:txBody>
          <a:bodyPr/>
          <a:lstStyle/>
          <a:p>
            <a:fld id="{28E80666-FB37-4B36-9149-507F3B0178E3}"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596C2C-864F-461D-8EDB-2CB4F51D039B}"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C5464-0A0C-4F4F-8948-B8BFCC70FC15}"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itleAndTx" preserve="1">
  <p:cSld name="Vertical Title and Text">
    <p:spTree>
      <p:nvGrpSpPr>
        <p:cNvPr id="1" name=""/>
        <p:cNvGrpSpPr/>
        <p:nvPr/>
      </p:nvGrpSpPr>
      <p:grpSpPr>
        <a:xfrm>
          <a:off x="0" y="0"/>
          <a: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596C2C-864F-461D-8EDB-2CB4F51D039B}" type="datetimeFigureOut">
              <a:rPr lang="en-US" smtClean="0"/>
              <a:t>1/5/2024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B5C5464-0A0C-4F4F-8948-B8BFCC70FC15}"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596C2C-864F-461D-8EDB-2CB4F51D039B}"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C5464-0A0C-4F4F-8948-B8BFCC70FC15}"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Section Header">
    <p:bg>
      <p:bgRef idx="1002">
        <a:schemeClr val="bg2"/>
      </p:bgRef>
    </p:bg>
    <p:spTree>
      <p:nvGrpSpPr>
        <p:cNvPr id="1" name=""/>
        <p:cNvGrpSpPr/>
        <p:nvPr/>
      </p:nvGrpSpPr>
      <p:grpSpPr>
        <a:xfrm>
          <a:off x="0" y="0"/>
          <a: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596C2C-864F-461D-8EDB-2CB4F51D039B}"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C5464-0A0C-4F4F-8948-B8BFCC70FC15}"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D596C2C-864F-461D-8EDB-2CB4F51D039B}" type="datetimeFigureOut">
              <a:rPr lang="en-US" smtClean="0"/>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5C5464-0A0C-4F4F-8948-B8BFCC70FC15}"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D596C2C-864F-461D-8EDB-2CB4F51D039B}"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5C5464-0A0C-4F4F-8948-B8BFCC70FC15}"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BD596C2C-864F-461D-8EDB-2CB4F51D039B}" type="datetimeFigureOut">
              <a:rPr lang="en-US" smtClean="0"/>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5C5464-0A0C-4F4F-8948-B8BFCC70FC15}"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D596C2C-864F-461D-8EDB-2CB4F51D039B}"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bg>
      <p:bgRef idx="1001">
        <a:schemeClr val="bg2"/>
      </p:bgRef>
    </p:bg>
    <p:spTree>
      <p:nvGrpSpPr>
        <p:cNvPr id="1" name=""/>
        <p:cNvGrpSpPr/>
        <p:nvPr/>
      </p:nvGrpSpPr>
      <p:grpSpPr>
        <a:xfrm>
          <a:off x="0" y="0"/>
          <a: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a:t>Drag picture to placeholder or click icon to add</a:t>
            </a:r>
            <a:endParaRPr kumimoji="0" lang="en-US"/>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D596C2C-864F-461D-8EDB-2CB4F51D039B}" type="datetimeFigureOut">
              <a:rPr lang="en-US" smtClean="0"/>
              <a:t>1/5/2024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B5C5464-0A0C-4F4F-8948-B8BFCC70FC1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BD596C2C-864F-461D-8EDB-2CB4F51D039B}" type="datetimeFigureOut">
              <a:rPr lang="en-US" smtClean="0"/>
              <a:t>1/5/2024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1B5C5464-0A0C-4F4F-8948-B8BFCC70FC1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734" r:id="rId1"/>
    <p:sldLayoutId id="2147484735" r:id="rId2"/>
    <p:sldLayoutId id="2147484736" r:id="rId3"/>
    <p:sldLayoutId id="2147484737" r:id="rId4"/>
    <p:sldLayoutId id="2147484738" r:id="rId5"/>
    <p:sldLayoutId id="2147484739" r:id="rId6"/>
    <p:sldLayoutId id="2147484740" r:id="rId7"/>
    <p:sldLayoutId id="2147484741" r:id="rId8"/>
    <p:sldLayoutId id="2147484742" r:id="rId9"/>
    <p:sldLayoutId id="2147484743" r:id="rId10"/>
    <p:sldLayoutId id="2147484744" r:id="rId11"/>
  </p:sldLayoutIdLst>
  <p:transition/>
  <p:timing/>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ct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Tx/>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Tx/>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media/image7.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 Id="rId3" Type="http://schemas.openxmlformats.org/officeDocument/2006/relationships/image" Target="../media/image8.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 Id="rId3" Type="http://schemas.openxmlformats.org/officeDocument/2006/relationships/image" Target="../media/image9.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hyperlink" Target="https://protect.checkpoint.com/v2/___https://drive.google.com/file/d/1Akv0rd8dRkj6BqGQIOUrnUUwyLPPagvL/view?usp=sharing___.YzJ1OmNvdmF2YW5hbjpjOm86NDkzNjViNThhYjA1ODIwMTBiYmI1NDVkMjc2ZWIwMmY6Njo0OGMzOjcwZGZhZDBiZjU0MTVhMDNhYzg3YTE0NDAwNzBlZmYxZjZlMzRiMDBkZmNkOTRjZjdiMTQ1MWE0YjkxYmNmYTk6cDpU" TargetMode="Externa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mailto:CACVSO@eagleveteranslaw.com" TargetMode="External" /><Relationship Id="rId3"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ctrTitle"/>
          </p:nvPr>
        </p:nvSpPr>
        <p:spPr>
          <a:xfrm>
            <a:off x="553453" y="4038600"/>
            <a:ext cx="7924800" cy="1167283"/>
          </a:xfrm>
        </p:spPr>
        <p:txBody>
          <a:bodyPr>
            <a:noAutofit/>
          </a:bodyPr>
          <a:lstStyle/>
          <a:p>
            <a:pPr algn="ctr"/>
            <a:r>
              <a:rPr lang="en-US" sz="3200"/>
              <a:t>Dealing With Proposals to Reduce a Rating </a:t>
            </a:r>
            <a:br>
              <a:rPr lang="en-US" sz="3200"/>
            </a:br>
            <a:r>
              <a:rPr lang="en-US" sz="3200"/>
              <a:t>or Sever Benefits</a:t>
            </a:r>
          </a:p>
        </p:txBody>
      </p:sp>
      <p:sp>
        <p:nvSpPr>
          <p:cNvPr id="3" name="Subtitle 2"/>
          <p:cNvSpPr>
            <a:spLocks noGrp="1"/>
          </p:cNvSpPr>
          <p:nvPr>
            <p:ph type="subTitle" idx="1"/>
          </p:nvPr>
        </p:nvSpPr>
        <p:spPr>
          <a:xfrm>
            <a:off x="12584" y="3872591"/>
            <a:ext cx="9131416" cy="699408"/>
          </a:xfrm>
        </p:spPr>
        <p:txBody>
          <a:bodyPr>
            <a:noAutofit/>
          </a:bodyPr>
          <a:lstStyle/>
          <a:p>
            <a:pPr algn="ctr"/>
            <a:endParaRPr lang="en-US" sz="3200"/>
          </a:p>
          <a:p>
            <a:pPr algn="ctr"/>
            <a:endParaRPr lang="en-US" sz="2200"/>
          </a:p>
          <a:p>
            <a:pPr algn="ctr"/>
            <a:endParaRPr lang="en-US" sz="2200"/>
          </a:p>
          <a:p>
            <a:pPr algn="ctr"/>
            <a:r>
              <a:rPr lang="en-US" sz="2400" b="1"/>
              <a:t>Spring 2023 Professional Training Conference</a:t>
            </a:r>
          </a:p>
          <a:p>
            <a:pPr algn="ctr"/>
            <a:r>
              <a:rPr lang="en-US" sz="2200" b="1"/>
              <a:t>Winter 2023 Professional Training Conference</a:t>
            </a:r>
          </a:p>
          <a:p>
            <a:pPr algn="ctr"/>
            <a:r>
              <a:rPr lang="en-US" sz="2200" b="1"/>
              <a:t>Winter 2023 Professional Training Conference</a:t>
            </a:r>
          </a:p>
          <a:p>
            <a:pPr algn="ctr"/>
            <a:r>
              <a:rPr lang="en-US" sz="2200" b="1"/>
              <a:t> 2024 Winter Professional Training Conference</a:t>
            </a:r>
          </a:p>
          <a:p>
            <a:pPr algn="ctr"/>
            <a:endParaRPr lang="en-US" sz="2200"/>
          </a:p>
          <a:p>
            <a:pPr algn="ctr"/>
            <a:endParaRPr lang="en-US" sz="2200"/>
          </a:p>
          <a:p>
            <a:pPr algn="ctr"/>
            <a:endParaRPr lang="en-US" sz="2200"/>
          </a:p>
          <a:p>
            <a:pPr algn="ctr"/>
            <a:endParaRPr lang="en-US" sz="2200"/>
          </a:p>
          <a:p>
            <a:pPr algn="ctr"/>
            <a:endParaRPr lang="en-US" sz="2200"/>
          </a:p>
          <a:p>
            <a:pPr algn="ctr"/>
            <a:endParaRPr lang="en-US" sz="3200"/>
          </a:p>
          <a:p>
            <a:pPr algn="ctr"/>
            <a:endParaRPr lang="en-US" sz="3200"/>
          </a:p>
        </p:txBody>
      </p:sp>
      <p:sp>
        <p:nvSpPr>
          <p:cNvPr id="6" name="TextBox 5"/>
          <p:cNvSpPr txBox="1"/>
          <p:nvPr/>
        </p:nvSpPr>
        <p:spPr>
          <a:xfrm>
            <a:off x="44392" y="5371893"/>
            <a:ext cx="9055216" cy="1384995"/>
          </a:xfrm>
          <a:prstGeom prst="rect">
            <a:avLst/>
          </a:prstGeom>
          <a:noFill/>
        </p:spPr>
        <p:txBody>
          <a:bodyPr wrap="square" rtlCol="0">
            <a:spAutoFit/>
          </a:bodyPr>
          <a:lstStyle/>
          <a:p>
            <a:pPr algn="ctr"/>
            <a:r>
              <a:rPr lang="en-US" sz="2800"/>
              <a:t>Presenters: </a:t>
            </a:r>
          </a:p>
          <a:p>
            <a:pPr algn="ctr"/>
            <a:r>
              <a:rPr lang="en-US" sz="2800"/>
              <a:t>   Katrina J. Eagle, Esq.</a:t>
            </a:r>
          </a:p>
          <a:p>
            <a:pPr algn="ctr"/>
            <a:r>
              <a:rPr lang="en-US" sz="2800"/>
              <a:t>Jim Radogna, VA Accredited Agent</a:t>
            </a:r>
          </a:p>
        </p:txBody>
      </p:sp>
      <p:pic>
        <p:nvPicPr>
          <p:cNvPr id="9" name="Picture 8" descr="A picture containing screenshot&#10;&#10;Description automatically generated">
            <a:extLst>
              <a:ext uri="{FF2B5EF4-FFF2-40B4-BE49-F238E27FC236}">
                <a16:creationId xmlns:a16="http://schemas.microsoft.com/office/drawing/2014/main" id="{C22FB30C-E3D4-41D7-B971-94873A88E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543050"/>
          </a:xfrm>
          <a:prstGeom prst="rect">
            <a:avLst/>
          </a:prstGeom>
        </p:spPr>
      </p:pic>
      <p:pic>
        <p:nvPicPr>
          <p:cNvPr id="5" name="Picture 4" descr="Logo, company name&#10;&#10;Description automatically generated">
            <a:extLst>
              <a:ext uri="{FF2B5EF4-FFF2-40B4-BE49-F238E27FC236}">
                <a16:creationId xmlns:a16="http://schemas.microsoft.com/office/drawing/2014/main" id="{33B5E080-E277-4777-8C00-A41AA8620E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8926" y="2255753"/>
            <a:ext cx="2046147" cy="1706647"/>
          </a:xfrm>
          <a:prstGeom prst="rect">
            <a:avLst/>
          </a:prstGeom>
        </p:spPr>
      </p:pic>
    </p:spTree>
    <p:extLst>
      <p:ext uri="{BB962C8B-B14F-4D97-AF65-F5344CB8AC3E}">
        <p14:creationId xmlns:p14="http://schemas.microsoft.com/office/powerpoint/2010/main" val="3052340709"/>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55448"/>
            <a:ext cx="8229600" cy="1139952"/>
          </a:xfrm>
        </p:spPr>
        <p:txBody>
          <a:bodyPr>
            <a:normAutofit/>
          </a:bodyPr>
          <a:lstStyle/>
          <a:p>
            <a:pPr algn="ctr"/>
            <a:r>
              <a:rPr lang="en-US"/>
              <a:t>Stabilized Ratings – 5 Year Rule</a:t>
            </a:r>
          </a:p>
        </p:txBody>
      </p:sp>
      <p:sp>
        <p:nvSpPr>
          <p:cNvPr id="3" name="Content Placeholder 2"/>
          <p:cNvSpPr>
            <a:spLocks noGrp="1"/>
          </p:cNvSpPr>
          <p:nvPr>
            <p:ph idx="1"/>
          </p:nvPr>
        </p:nvSpPr>
        <p:spPr>
          <a:xfrm>
            <a:off x="76200" y="1524000"/>
            <a:ext cx="8915400" cy="5105399"/>
          </a:xfrm>
        </p:spPr>
        <p:txBody>
          <a:bodyPr>
            <a:normAutofit fontScale="55000" lnSpcReduction="20000"/>
          </a:bodyPr>
          <a:lstStyle/>
          <a:p>
            <a:pPr marL="118872" indent="0">
              <a:buNone/>
            </a:pPr>
            <a:r>
              <a:rPr lang="en-US" sz="6000" b="1">
                <a:cs typeface="Arial" panose="020b0604020202020204" pitchFamily="34" charset="0"/>
              </a:rPr>
              <a:t>38 C.F.R. § 3.344(a): </a:t>
            </a:r>
            <a:r>
              <a:rPr lang="en-US" sz="6000" b="1"/>
              <a:t>Stabilization of disability evaluations, cont’d:</a:t>
            </a:r>
          </a:p>
          <a:p>
            <a:pPr marL="118872" indent="0">
              <a:buNone/>
            </a:pPr>
            <a:endParaRPr lang="en-US" sz="5800">
              <a:cs typeface="Arial" panose="020b0604020202020204" pitchFamily="34" charset="0"/>
            </a:endParaRPr>
          </a:p>
          <a:p>
            <a:r>
              <a:rPr lang="en-US" sz="6500"/>
              <a:t>Rating boards encountering a change of diagnosis must exercise caution in the determination as to whether a change in diagnosis represents no more than a progression of an earlier diagnosis, an error in prior diagnosis or possibly a disease entity independent of the service-connected disability.</a:t>
            </a:r>
          </a:p>
          <a:p>
            <a:pPr marL="118872" indent="0">
              <a:buNone/>
            </a:pPr>
            <a:endParaRPr lang="en-US" sz="4700"/>
          </a:p>
        </p:txBody>
      </p:sp>
    </p:spTree>
    <p:extLst>
      <p:ext uri="{BB962C8B-B14F-4D97-AF65-F5344CB8AC3E}">
        <p14:creationId xmlns:p14="http://schemas.microsoft.com/office/powerpoint/2010/main" val="30138159"/>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55448"/>
            <a:ext cx="8229600" cy="1139952"/>
          </a:xfrm>
        </p:spPr>
        <p:txBody>
          <a:bodyPr>
            <a:normAutofit/>
          </a:bodyPr>
          <a:lstStyle/>
          <a:p>
            <a:pPr algn="ctr"/>
            <a:r>
              <a:rPr lang="en-US"/>
              <a:t>Stabilized Ratings – 5 Year Rule</a:t>
            </a:r>
          </a:p>
        </p:txBody>
      </p:sp>
      <p:sp>
        <p:nvSpPr>
          <p:cNvPr id="3" name="Content Placeholder 2"/>
          <p:cNvSpPr>
            <a:spLocks noGrp="1"/>
          </p:cNvSpPr>
          <p:nvPr>
            <p:ph idx="1"/>
          </p:nvPr>
        </p:nvSpPr>
        <p:spPr>
          <a:xfrm>
            <a:off x="76200" y="1524000"/>
            <a:ext cx="8915400" cy="5105399"/>
          </a:xfrm>
        </p:spPr>
        <p:txBody>
          <a:bodyPr>
            <a:normAutofit fontScale="62500" lnSpcReduction="20000"/>
          </a:bodyPr>
          <a:lstStyle/>
          <a:p>
            <a:pPr marL="118872" indent="0">
              <a:buNone/>
            </a:pPr>
            <a:r>
              <a:rPr lang="en-US" sz="6000" b="1">
                <a:cs typeface="Arial" panose="020b0604020202020204" pitchFamily="34" charset="0"/>
              </a:rPr>
              <a:t>38 C.F.R. § 3.344(a): </a:t>
            </a:r>
            <a:r>
              <a:rPr lang="en-US" sz="6000" b="1"/>
              <a:t>Stabilization of disability evaluations, cont’d:</a:t>
            </a:r>
          </a:p>
          <a:p>
            <a:pPr marL="118872" indent="0">
              <a:buNone/>
            </a:pPr>
            <a:endParaRPr lang="en-US" sz="6500"/>
          </a:p>
          <a:p>
            <a:r>
              <a:rPr lang="en-US" sz="6500"/>
              <a:t>Even though material improvement in the physical or mental condition is clearly demonstrated, the VA “will consider whether the evidence makes it reasonably certain that the </a:t>
            </a:r>
            <a:r>
              <a:rPr lang="en-US" sz="6500" u="sng"/>
              <a:t>improvement will be maintained under the ordinary conditions of life</a:t>
            </a:r>
            <a:r>
              <a:rPr lang="en-US" sz="6500"/>
              <a:t>.”</a:t>
            </a:r>
          </a:p>
          <a:p>
            <a:pPr marL="118872" indent="0">
              <a:buNone/>
            </a:pPr>
            <a:endParaRPr lang="en-US" sz="4700"/>
          </a:p>
        </p:txBody>
      </p:sp>
    </p:spTree>
    <p:extLst>
      <p:ext uri="{BB962C8B-B14F-4D97-AF65-F5344CB8AC3E}">
        <p14:creationId xmlns:p14="http://schemas.microsoft.com/office/powerpoint/2010/main" val="1838684912"/>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55448"/>
            <a:ext cx="8229600" cy="1139952"/>
          </a:xfrm>
        </p:spPr>
        <p:txBody>
          <a:bodyPr>
            <a:normAutofit/>
          </a:bodyPr>
          <a:lstStyle/>
          <a:p>
            <a:pPr algn="ctr"/>
            <a:r>
              <a:rPr lang="en-US"/>
              <a:t>Stabilized Ratings – 5 Year Rule</a:t>
            </a:r>
          </a:p>
        </p:txBody>
      </p:sp>
      <p:sp>
        <p:nvSpPr>
          <p:cNvPr id="3" name="Content Placeholder 2"/>
          <p:cNvSpPr>
            <a:spLocks noGrp="1"/>
          </p:cNvSpPr>
          <p:nvPr>
            <p:ph idx="1"/>
          </p:nvPr>
        </p:nvSpPr>
        <p:spPr>
          <a:xfrm>
            <a:off x="76200" y="1524000"/>
            <a:ext cx="8915400" cy="5334000"/>
          </a:xfrm>
        </p:spPr>
        <p:txBody>
          <a:bodyPr>
            <a:normAutofit lnSpcReduction="10000"/>
          </a:bodyPr>
          <a:lstStyle/>
          <a:p>
            <a:pPr marL="118872" indent="0">
              <a:buNone/>
            </a:pPr>
            <a:r>
              <a:rPr lang="en-US" sz="3600" b="1">
                <a:cs typeface="Arial" panose="020b0604020202020204" pitchFamily="34" charset="0"/>
              </a:rPr>
              <a:t>38 C.F.R. § 3.344(b): Doubtful cases</a:t>
            </a:r>
            <a:r>
              <a:rPr lang="en-US" sz="3600" b="1"/>
              <a:t>:</a:t>
            </a:r>
          </a:p>
          <a:p>
            <a:pPr marL="118872" indent="0">
              <a:buNone/>
            </a:pPr>
            <a:endParaRPr lang="en-US" sz="3400">
              <a:cs typeface="Arial" panose="020b0604020202020204" pitchFamily="34" charset="0"/>
            </a:endParaRPr>
          </a:p>
          <a:p>
            <a:r>
              <a:rPr lang="en-US" sz="3400"/>
              <a:t>If doubt remains, after according due consideration to all the evidence developed, the rating agency will continue the rating in effect.</a:t>
            </a:r>
          </a:p>
          <a:p>
            <a:endParaRPr lang="en-US" sz="3400"/>
          </a:p>
          <a:p>
            <a:r>
              <a:rPr lang="en-US" sz="3400"/>
              <a:t>The rating agency will determine on the basis of the facts in each case whether 18, 24, or 30 months will be allowed to elapse before re-examination will be made.</a:t>
            </a:r>
          </a:p>
        </p:txBody>
      </p:sp>
    </p:spTree>
    <p:extLst>
      <p:ext uri="{BB962C8B-B14F-4D97-AF65-F5344CB8AC3E}">
        <p14:creationId xmlns:p14="http://schemas.microsoft.com/office/powerpoint/2010/main" val="4258052852"/>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55448"/>
            <a:ext cx="8229600" cy="1139952"/>
          </a:xfrm>
        </p:spPr>
        <p:txBody>
          <a:bodyPr>
            <a:normAutofit/>
          </a:bodyPr>
          <a:lstStyle/>
          <a:p>
            <a:pPr algn="ctr"/>
            <a:r>
              <a:rPr lang="en-US"/>
              <a:t>Stabilized Ratings – M21</a:t>
            </a:r>
          </a:p>
        </p:txBody>
      </p:sp>
      <p:pic>
        <p:nvPicPr>
          <p:cNvPr id="7" name="Content Placeholder 6">
            <a:extLst>
              <a:ext uri="{FF2B5EF4-FFF2-40B4-BE49-F238E27FC236}">
                <a16:creationId xmlns:a16="http://schemas.microsoft.com/office/drawing/2014/main" id="{181DF1E2-1FEC-4ED5-BF35-BE809FCCF6C0}"/>
              </a:ext>
            </a:extLst>
          </p:cNvPr>
          <p:cNvPicPr>
            <a:picLocks noGrp="1" noChangeAspect="1"/>
          </p:cNvPicPr>
          <p:nvPr>
            <p:ph idx="1"/>
          </p:nvPr>
        </p:nvPicPr>
        <p:blipFill>
          <a:blip r:embed="rId3"/>
          <a:stretch>
            <a:fillRect/>
          </a:stretch>
        </p:blipFill>
        <p:spPr>
          <a:xfrm>
            <a:off x="304800" y="1497894"/>
            <a:ext cx="8229599" cy="5240640"/>
          </a:xfrm>
        </p:spPr>
      </p:pic>
    </p:spTree>
    <p:extLst>
      <p:ext uri="{BB962C8B-B14F-4D97-AF65-F5344CB8AC3E}">
        <p14:creationId xmlns:p14="http://schemas.microsoft.com/office/powerpoint/2010/main" val="357582774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55448"/>
            <a:ext cx="8229600" cy="1139952"/>
          </a:xfrm>
        </p:spPr>
        <p:txBody>
          <a:bodyPr>
            <a:normAutofit/>
          </a:bodyPr>
          <a:lstStyle/>
          <a:p>
            <a:pPr algn="ctr"/>
            <a:r>
              <a:rPr lang="en-US"/>
              <a:t>Stabilized Ratings – M21</a:t>
            </a:r>
          </a:p>
        </p:txBody>
      </p:sp>
      <p:sp>
        <p:nvSpPr>
          <p:cNvPr id="4" name="Content Placeholder 3">
            <a:extLst>
              <a:ext uri="{FF2B5EF4-FFF2-40B4-BE49-F238E27FC236}">
                <a16:creationId xmlns:a16="http://schemas.microsoft.com/office/drawing/2014/main" id="{818B531B-1E06-4E4F-9F1D-2789F4C0D5E8}"/>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F392224F-4C4C-4E17-A8B5-916D6189582E}"/>
              </a:ext>
            </a:extLst>
          </p:cNvPr>
          <p:cNvPicPr>
            <a:picLocks noChangeAspect="1"/>
          </p:cNvPicPr>
          <p:nvPr/>
        </p:nvPicPr>
        <p:blipFill>
          <a:blip r:embed="rId3"/>
          <a:stretch>
            <a:fillRect/>
          </a:stretch>
        </p:blipFill>
        <p:spPr>
          <a:xfrm>
            <a:off x="152400" y="1775191"/>
            <a:ext cx="8799759" cy="3330209"/>
          </a:xfrm>
          <a:prstGeom prst="rect">
            <a:avLst/>
          </a:prstGeom>
        </p:spPr>
      </p:pic>
    </p:spTree>
    <p:extLst>
      <p:ext uri="{BB962C8B-B14F-4D97-AF65-F5344CB8AC3E}">
        <p14:creationId xmlns:p14="http://schemas.microsoft.com/office/powerpoint/2010/main" val="59699186"/>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0" y="155448"/>
            <a:ext cx="9144000" cy="1139952"/>
          </a:xfrm>
        </p:spPr>
        <p:txBody>
          <a:bodyPr>
            <a:normAutofit/>
          </a:bodyPr>
          <a:lstStyle/>
          <a:p>
            <a:pPr algn="ctr"/>
            <a:r>
              <a:rPr lang="en-US" sz="3300"/>
              <a:t>Preservation of Service Connection – 10 Year Rule</a:t>
            </a:r>
          </a:p>
        </p:txBody>
      </p:sp>
      <p:sp>
        <p:nvSpPr>
          <p:cNvPr id="3" name="Content Placeholder 2"/>
          <p:cNvSpPr>
            <a:spLocks noGrp="1"/>
          </p:cNvSpPr>
          <p:nvPr>
            <p:ph idx="1"/>
          </p:nvPr>
        </p:nvSpPr>
        <p:spPr>
          <a:xfrm>
            <a:off x="76200" y="1524000"/>
            <a:ext cx="8915400" cy="5334000"/>
          </a:xfrm>
        </p:spPr>
        <p:txBody>
          <a:bodyPr>
            <a:normAutofit fontScale="55000" lnSpcReduction="20000"/>
          </a:bodyPr>
          <a:lstStyle/>
          <a:p>
            <a:pPr marL="118872" indent="0">
              <a:buNone/>
            </a:pPr>
            <a:r>
              <a:rPr lang="en-US" sz="6000" b="1">
                <a:cs typeface="Arial" panose="020b0604020202020204" pitchFamily="34" charset="0"/>
              </a:rPr>
              <a:t>38 C.F.R. § 3.957: Service Connection</a:t>
            </a:r>
            <a:r>
              <a:rPr lang="en-US" sz="6000" b="1"/>
              <a:t>:</a:t>
            </a:r>
          </a:p>
          <a:p>
            <a:pPr marL="118872" indent="0">
              <a:buNone/>
            </a:pPr>
            <a:endParaRPr lang="en-US" sz="6500"/>
          </a:p>
          <a:p>
            <a:r>
              <a:rPr lang="en-US" sz="6500"/>
              <a:t>“</a:t>
            </a:r>
            <a:r>
              <a:rPr lang="en-US" sz="6500" b="1" u="sng"/>
              <a:t>Service connection</a:t>
            </a:r>
            <a:r>
              <a:rPr lang="en-US" sz="6500"/>
              <a:t> for any disability or death granted…which has been in effect for </a:t>
            </a:r>
            <a:r>
              <a:rPr lang="en-US" sz="6500" b="1" u="sng"/>
              <a:t>10 or more years will not be severed</a:t>
            </a:r>
            <a:r>
              <a:rPr lang="en-US" sz="6500"/>
              <a:t> except upon a showing that the original grant was based on fraud or it is clearly shown from military records that the person concerned did not have the requisite service or character of discharge.”</a:t>
            </a:r>
          </a:p>
        </p:txBody>
      </p:sp>
    </p:spTree>
    <p:extLst>
      <p:ext uri="{BB962C8B-B14F-4D97-AF65-F5344CB8AC3E}">
        <p14:creationId xmlns:p14="http://schemas.microsoft.com/office/powerpoint/2010/main" val="3538310100"/>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0" y="155448"/>
            <a:ext cx="9144000" cy="1139952"/>
          </a:xfrm>
        </p:spPr>
        <p:txBody>
          <a:bodyPr>
            <a:normAutofit/>
          </a:bodyPr>
          <a:lstStyle/>
          <a:p>
            <a:pPr algn="ctr"/>
            <a:r>
              <a:rPr lang="en-US" sz="3300"/>
              <a:t>Preservation of Service Connection – 10 Year Rule</a:t>
            </a:r>
          </a:p>
        </p:txBody>
      </p:sp>
      <p:sp>
        <p:nvSpPr>
          <p:cNvPr id="3" name="Content Placeholder 2"/>
          <p:cNvSpPr>
            <a:spLocks noGrp="1"/>
          </p:cNvSpPr>
          <p:nvPr>
            <p:ph idx="1"/>
          </p:nvPr>
        </p:nvSpPr>
        <p:spPr>
          <a:xfrm>
            <a:off x="76200" y="1524000"/>
            <a:ext cx="8915400" cy="5334000"/>
          </a:xfrm>
        </p:spPr>
        <p:txBody>
          <a:bodyPr>
            <a:normAutofit fontScale="62500" lnSpcReduction="20000"/>
          </a:bodyPr>
          <a:lstStyle/>
          <a:p>
            <a:pPr marL="118872" indent="0">
              <a:buNone/>
            </a:pPr>
            <a:r>
              <a:rPr lang="en-US" sz="6000" b="1">
                <a:cs typeface="Arial" panose="020b0604020202020204" pitchFamily="34" charset="0"/>
              </a:rPr>
              <a:t>38 C.F.R. § 3.957: Service Connection, cont’d</a:t>
            </a:r>
            <a:r>
              <a:rPr lang="en-US" sz="6000" b="1"/>
              <a:t>:</a:t>
            </a:r>
          </a:p>
          <a:p>
            <a:pPr marL="118872" indent="0">
              <a:buNone/>
            </a:pPr>
            <a:endParaRPr lang="en-US" sz="6500"/>
          </a:p>
          <a:p>
            <a:r>
              <a:rPr lang="en-US" sz="6500"/>
              <a:t>“The 10-year period will be computed from the effective date of VA’s finding of service connection to the effective date of the rating decision severing service connection. The protection afforded in this section extends to claims for DIC.”</a:t>
            </a:r>
          </a:p>
        </p:txBody>
      </p:sp>
    </p:spTree>
    <p:extLst>
      <p:ext uri="{BB962C8B-B14F-4D97-AF65-F5344CB8AC3E}">
        <p14:creationId xmlns:p14="http://schemas.microsoft.com/office/powerpoint/2010/main" val="306461324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0" y="155448"/>
            <a:ext cx="9067800" cy="1139952"/>
          </a:xfrm>
        </p:spPr>
        <p:txBody>
          <a:bodyPr>
            <a:normAutofit/>
          </a:bodyPr>
          <a:lstStyle/>
          <a:p>
            <a:pPr algn="ctr"/>
            <a:r>
              <a:rPr lang="en-US" sz="3400"/>
              <a:t>Preservation of Disability Rating – 20 Year Rule</a:t>
            </a:r>
          </a:p>
        </p:txBody>
      </p:sp>
      <p:sp>
        <p:nvSpPr>
          <p:cNvPr id="3" name="Content Placeholder 2"/>
          <p:cNvSpPr>
            <a:spLocks noGrp="1"/>
          </p:cNvSpPr>
          <p:nvPr>
            <p:ph idx="1"/>
          </p:nvPr>
        </p:nvSpPr>
        <p:spPr>
          <a:xfrm>
            <a:off x="76200" y="1524000"/>
            <a:ext cx="8915400" cy="5334000"/>
          </a:xfrm>
        </p:spPr>
        <p:txBody>
          <a:bodyPr>
            <a:normAutofit/>
          </a:bodyPr>
          <a:lstStyle/>
          <a:p>
            <a:pPr marL="118872" indent="0">
              <a:buNone/>
            </a:pPr>
            <a:r>
              <a:rPr lang="en-US" sz="3000" b="1">
                <a:cs typeface="Arial" panose="020b0604020202020204" pitchFamily="34" charset="0"/>
              </a:rPr>
              <a:t>38 C.F.R. § 3.951(b): Preservation of </a:t>
            </a:r>
            <a:r>
              <a:rPr lang="en-US" sz="3000" b="1"/>
              <a:t>disability ratings:</a:t>
            </a:r>
          </a:p>
          <a:p>
            <a:pPr marL="118872" indent="0">
              <a:buNone/>
            </a:pPr>
            <a:endParaRPr lang="en-US" sz="3000"/>
          </a:p>
          <a:p>
            <a:r>
              <a:rPr lang="en-US" sz="3000"/>
              <a:t>“A disability which has been </a:t>
            </a:r>
            <a:r>
              <a:rPr lang="en-US" sz="3000" b="1"/>
              <a:t>continuously rated at or above any evaluation of disability for </a:t>
            </a:r>
            <a:r>
              <a:rPr lang="en-US" sz="3000" b="1" u="sng"/>
              <a:t>20 or more years</a:t>
            </a:r>
            <a:r>
              <a:rPr lang="en-US" sz="3000" b="1"/>
              <a:t> for compensation purposes</a:t>
            </a:r>
            <a:r>
              <a:rPr lang="en-US" sz="3000"/>
              <a:t> . . .will not be reduced to less than such evaluation except upon a showing that such rating was </a:t>
            </a:r>
            <a:r>
              <a:rPr lang="en-US" sz="3000" b="1"/>
              <a:t>based on fraud</a:t>
            </a:r>
            <a:r>
              <a:rPr lang="en-US" sz="3000"/>
              <a:t>.”</a:t>
            </a:r>
          </a:p>
          <a:p>
            <a:r>
              <a:rPr lang="en-US" sz="3000"/>
              <a:t>If the rating fluctuated for twenty years, it can’t be reduced below whatever the lowest rating was during those twenty years</a:t>
            </a:r>
          </a:p>
        </p:txBody>
      </p:sp>
    </p:spTree>
    <p:extLst>
      <p:ext uri="{BB962C8B-B14F-4D97-AF65-F5344CB8AC3E}">
        <p14:creationId xmlns:p14="http://schemas.microsoft.com/office/powerpoint/2010/main" val="2684358105"/>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55448"/>
            <a:ext cx="8229600" cy="1139952"/>
          </a:xfrm>
        </p:spPr>
        <p:txBody>
          <a:bodyPr>
            <a:normAutofit/>
          </a:bodyPr>
          <a:lstStyle/>
          <a:p>
            <a:pPr algn="ctr"/>
            <a:r>
              <a:rPr lang="en-US"/>
              <a:t>Protection of 100% Ratings</a:t>
            </a:r>
          </a:p>
        </p:txBody>
      </p:sp>
      <p:sp>
        <p:nvSpPr>
          <p:cNvPr id="3" name="Content Placeholder 2"/>
          <p:cNvSpPr>
            <a:spLocks noGrp="1"/>
          </p:cNvSpPr>
          <p:nvPr>
            <p:ph idx="1"/>
          </p:nvPr>
        </p:nvSpPr>
        <p:spPr>
          <a:xfrm>
            <a:off x="76200" y="1524000"/>
            <a:ext cx="8915400" cy="5105399"/>
          </a:xfrm>
        </p:spPr>
        <p:txBody>
          <a:bodyPr>
            <a:normAutofit fontScale="92500" lnSpcReduction="20000"/>
          </a:bodyPr>
          <a:lstStyle/>
          <a:p>
            <a:pPr marL="118872" indent="0">
              <a:buNone/>
            </a:pPr>
            <a:r>
              <a:rPr lang="en-US" sz="3600" b="1">
                <a:cs typeface="Arial" panose="020b0604020202020204" pitchFamily="34" charset="0"/>
              </a:rPr>
              <a:t>38 C.F.R. § 3.343(a): Continuance of total disability ratings</a:t>
            </a:r>
            <a:r>
              <a:rPr lang="en-US" sz="3600" b="1"/>
              <a:t>:</a:t>
            </a:r>
          </a:p>
          <a:p>
            <a:pPr marL="118872" indent="0">
              <a:buNone/>
            </a:pPr>
            <a:endParaRPr lang="en-US" sz="3400">
              <a:cs typeface="Arial" panose="020b0604020202020204" pitchFamily="34" charset="0"/>
            </a:endParaRPr>
          </a:p>
          <a:p>
            <a:r>
              <a:rPr lang="en-US"/>
              <a:t>“Total disability ratings, when warranted by the severity of the condition…</a:t>
            </a:r>
            <a:r>
              <a:rPr lang="en-US" b="1"/>
              <a:t>and not granted because of IU</a:t>
            </a:r>
            <a:r>
              <a:rPr lang="en-US"/>
              <a:t> will not be reduced, in the absence of clear error, without examination showing </a:t>
            </a:r>
            <a:r>
              <a:rPr lang="en-US" u="sng"/>
              <a:t>material improvement</a:t>
            </a:r>
            <a:r>
              <a:rPr lang="en-US"/>
              <a:t> in physical or mental condition. Exam reports showing material improvement </a:t>
            </a:r>
            <a:r>
              <a:rPr lang="en-US" b="1" u="sng"/>
              <a:t>must</a:t>
            </a:r>
            <a:r>
              <a:rPr lang="en-US"/>
              <a:t> be evaluated in conjunction with all of the facts of record, and consideration </a:t>
            </a:r>
            <a:r>
              <a:rPr lang="en-US" b="1" u="sng"/>
              <a:t>must</a:t>
            </a:r>
            <a:r>
              <a:rPr lang="en-US"/>
              <a:t> be given particularly to whether the veteran attained improvement under the ordinary conditions of life”</a:t>
            </a:r>
          </a:p>
          <a:p>
            <a:endParaRPr lang="en-US"/>
          </a:p>
          <a:p>
            <a:pPr marL="118872" indent="0">
              <a:buNone/>
            </a:pPr>
            <a:endParaRPr lang="en-US"/>
          </a:p>
        </p:txBody>
      </p:sp>
    </p:spTree>
    <p:extLst>
      <p:ext uri="{BB962C8B-B14F-4D97-AF65-F5344CB8AC3E}">
        <p14:creationId xmlns:p14="http://schemas.microsoft.com/office/powerpoint/2010/main" val="397938610"/>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55448"/>
            <a:ext cx="8229600" cy="1139952"/>
          </a:xfrm>
        </p:spPr>
        <p:txBody>
          <a:bodyPr>
            <a:normAutofit/>
          </a:bodyPr>
          <a:lstStyle/>
          <a:p>
            <a:pPr algn="ctr"/>
            <a:r>
              <a:rPr lang="en-US"/>
              <a:t>Protection of 100% Ratings</a:t>
            </a:r>
          </a:p>
        </p:txBody>
      </p:sp>
      <p:sp>
        <p:nvSpPr>
          <p:cNvPr id="3" name="Content Placeholder 2"/>
          <p:cNvSpPr>
            <a:spLocks noGrp="1"/>
          </p:cNvSpPr>
          <p:nvPr>
            <p:ph idx="1"/>
          </p:nvPr>
        </p:nvSpPr>
        <p:spPr>
          <a:xfrm>
            <a:off x="76200" y="1524000"/>
            <a:ext cx="8915400" cy="5105399"/>
          </a:xfrm>
        </p:spPr>
        <p:txBody>
          <a:bodyPr>
            <a:normAutofit fontScale="85000" lnSpcReduction="20000"/>
          </a:bodyPr>
          <a:lstStyle/>
          <a:p>
            <a:r>
              <a:rPr lang="en-US" sz="3300"/>
              <a:t>"Material improvement" is more than a temporary remission of a chronic condition</a:t>
            </a:r>
          </a:p>
          <a:p>
            <a:r>
              <a:rPr lang="en-US" sz="3700"/>
              <a:t>To find that there has been a "material improvement," the VA must:</a:t>
            </a:r>
          </a:p>
          <a:p>
            <a:pPr lvl="1">
              <a:buClr>
                <a:schemeClr val="accent1"/>
              </a:buClr>
            </a:pPr>
            <a:r>
              <a:rPr lang="en-US" sz="3300"/>
              <a:t>Compare the exam that led to the 100% rating to the pre-reduction exam </a:t>
            </a:r>
          </a:p>
          <a:p>
            <a:pPr lvl="1">
              <a:buClr>
                <a:schemeClr val="accent1"/>
              </a:buClr>
            </a:pPr>
            <a:r>
              <a:rPr lang="en-US" sz="3300"/>
              <a:t>Consider the entire medical history of the particular disease or injury </a:t>
            </a:r>
          </a:p>
          <a:p>
            <a:pPr lvl="1">
              <a:buClr>
                <a:schemeClr val="accent1"/>
              </a:buClr>
            </a:pPr>
            <a:r>
              <a:rPr lang="en-US" sz="3300"/>
              <a:t>Look to see whether there has been a change to the veteran's ability to "function under the conditions of daily life." </a:t>
            </a:r>
          </a:p>
          <a:p>
            <a:r>
              <a:rPr lang="en-US" sz="3300"/>
              <a:t>If all of these criteria are not met, there has not been a material improvement</a:t>
            </a:r>
          </a:p>
          <a:p>
            <a:pPr marL="118872" indent="0">
              <a:buNone/>
            </a:pPr>
            <a:endParaRPr lang="en-US"/>
          </a:p>
        </p:txBody>
      </p:sp>
    </p:spTree>
    <p:extLst>
      <p:ext uri="{BB962C8B-B14F-4D97-AF65-F5344CB8AC3E}">
        <p14:creationId xmlns:p14="http://schemas.microsoft.com/office/powerpoint/2010/main" val="47797979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0" y="155448"/>
            <a:ext cx="9144000" cy="1139952"/>
          </a:xfrm>
        </p:spPr>
        <p:txBody>
          <a:bodyPr>
            <a:normAutofit/>
          </a:bodyPr>
          <a:lstStyle/>
          <a:p>
            <a:pPr algn="ctr"/>
            <a:r>
              <a:rPr lang="en-US"/>
              <a:t>Proposals to Reduce Ratings</a:t>
            </a:r>
          </a:p>
        </p:txBody>
      </p:sp>
      <p:sp>
        <p:nvSpPr>
          <p:cNvPr id="3" name="Content Placeholder 2"/>
          <p:cNvSpPr>
            <a:spLocks noGrp="1"/>
          </p:cNvSpPr>
          <p:nvPr>
            <p:ph idx="1"/>
          </p:nvPr>
        </p:nvSpPr>
        <p:spPr>
          <a:xfrm>
            <a:off x="0" y="1524000"/>
            <a:ext cx="9144000" cy="5333999"/>
          </a:xfrm>
        </p:spPr>
        <p:txBody>
          <a:bodyPr>
            <a:noAutofit/>
          </a:bodyPr>
          <a:lstStyle/>
          <a:p>
            <a:pPr marL="118872" indent="0">
              <a:buNone/>
            </a:pPr>
            <a:r>
              <a:rPr lang="en-US" sz="3500">
                <a:effectLst/>
              </a:rPr>
              <a:t>When do VA proposals to reduce a rating most commonly occur?</a:t>
            </a:r>
          </a:p>
          <a:p>
            <a:pPr marL="576072" indent="-457200">
              <a:buFont typeface="+mj-lt"/>
              <a:buAutoNum type="arabicPeriod"/>
            </a:pPr>
            <a:r>
              <a:rPr lang="en-US" sz="3500"/>
              <a:t>After a routine future examination</a:t>
            </a:r>
          </a:p>
          <a:p>
            <a:pPr marL="576072" indent="-457200">
              <a:buFont typeface="+mj-lt"/>
              <a:buAutoNum type="arabicPeriod"/>
            </a:pPr>
            <a:r>
              <a:rPr lang="en-US" sz="3500"/>
              <a:t>After a C&amp;P exam ordered for an increased rating claim</a:t>
            </a:r>
          </a:p>
          <a:p>
            <a:pPr marL="576072" indent="-457200">
              <a:buFont typeface="+mj-lt"/>
              <a:buAutoNum type="arabicPeriod"/>
            </a:pPr>
            <a:r>
              <a:rPr lang="en-US" sz="3500"/>
              <a:t>After a C&amp;P exam ordered for a TDIU claim</a:t>
            </a:r>
          </a:p>
          <a:p>
            <a:pPr marL="118872" indent="0">
              <a:buNone/>
            </a:pPr>
            <a:endParaRPr lang="en-US" sz="2400" b="1"/>
          </a:p>
          <a:p>
            <a:pPr marL="576072" indent="-457200">
              <a:buFont typeface="+mj-lt"/>
              <a:buAutoNum type="arabicPeriod"/>
            </a:pPr>
            <a:endParaRPr lang="en-US" sz="2400" b="1"/>
          </a:p>
          <a:p>
            <a:pPr marL="118872" indent="0">
              <a:buNone/>
            </a:pPr>
            <a:endParaRPr lang="en-US" sz="2300"/>
          </a:p>
        </p:txBody>
      </p:sp>
    </p:spTree>
    <p:extLst>
      <p:ext uri="{BB962C8B-B14F-4D97-AF65-F5344CB8AC3E}">
        <p14:creationId xmlns:p14="http://schemas.microsoft.com/office/powerpoint/2010/main" val="2843793543"/>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55448"/>
            <a:ext cx="8229600" cy="1139952"/>
          </a:xfrm>
        </p:spPr>
        <p:txBody>
          <a:bodyPr>
            <a:normAutofit/>
          </a:bodyPr>
          <a:lstStyle/>
          <a:p>
            <a:pPr algn="ctr"/>
            <a:r>
              <a:rPr lang="en-US"/>
              <a:t>Protection of 100% Ratings</a:t>
            </a:r>
          </a:p>
        </p:txBody>
      </p:sp>
      <p:sp>
        <p:nvSpPr>
          <p:cNvPr id="3" name="Content Placeholder 2"/>
          <p:cNvSpPr>
            <a:spLocks noGrp="1"/>
          </p:cNvSpPr>
          <p:nvPr>
            <p:ph idx="1"/>
          </p:nvPr>
        </p:nvSpPr>
        <p:spPr>
          <a:xfrm>
            <a:off x="76200" y="1524000"/>
            <a:ext cx="8915400" cy="5334000"/>
          </a:xfrm>
        </p:spPr>
        <p:txBody>
          <a:bodyPr>
            <a:normAutofit fontScale="85000" lnSpcReduction="20000"/>
          </a:bodyPr>
          <a:lstStyle/>
          <a:p>
            <a:pPr marL="118872" indent="0">
              <a:buNone/>
            </a:pPr>
            <a:r>
              <a:rPr lang="en-US" b="1">
                <a:cs typeface="Arial" panose="020b0604020202020204" pitchFamily="34" charset="0"/>
              </a:rPr>
              <a:t>38 C.F.R. § 3.343(c): Individual Unemployability</a:t>
            </a:r>
          </a:p>
          <a:p>
            <a:pPr marL="118872" indent="0">
              <a:buNone/>
            </a:pPr>
            <a:r>
              <a:rPr lang="en-US" b="1">
                <a:cs typeface="Arial" panose="020b0604020202020204" pitchFamily="34" charset="0"/>
              </a:rPr>
              <a:t> </a:t>
            </a:r>
            <a:endParaRPr lang="en-US" sz="3400">
              <a:cs typeface="Arial" panose="020b0604020202020204" pitchFamily="34" charset="0"/>
            </a:endParaRPr>
          </a:p>
          <a:p>
            <a:r>
              <a:rPr lang="en-US" sz="3500"/>
              <a:t>If VA determines that a reduction in a 100% rating is warranted, but the record reflects that the veteran is unable to engage in substantially gainful employment by virtue of his or her service-connected disability, the veteran must be awarded a total rating based on TDIU</a:t>
            </a:r>
          </a:p>
          <a:p>
            <a:pPr marL="118872" indent="0">
              <a:buNone/>
            </a:pPr>
            <a:endParaRPr lang="en-US" sz="3500"/>
          </a:p>
          <a:p>
            <a:r>
              <a:rPr lang="en-US" sz="3500"/>
              <a:t>Moreover, once a veteran is in receipt of benefits at the total rating level based on TDIU, the VA may not reduce the benefits unless “</a:t>
            </a:r>
            <a:r>
              <a:rPr lang="en-US" sz="3500" b="1"/>
              <a:t>clear and convincing evidence</a:t>
            </a:r>
            <a:r>
              <a:rPr lang="en-US" sz="3500"/>
              <a:t>” establishes that the veteran is capable of “actual employability” </a:t>
            </a:r>
          </a:p>
          <a:p>
            <a:endParaRPr lang="en-US"/>
          </a:p>
          <a:p>
            <a:pPr marL="118872" indent="0">
              <a:buNone/>
            </a:pPr>
            <a:endParaRPr lang="en-US"/>
          </a:p>
          <a:p>
            <a:pPr marL="118872" indent="0">
              <a:buNone/>
            </a:pPr>
            <a:endParaRPr lang="en-US"/>
          </a:p>
          <a:p>
            <a:pPr marL="118872" indent="0">
              <a:buNone/>
            </a:pPr>
            <a:endParaRPr lang="en-US"/>
          </a:p>
        </p:txBody>
      </p:sp>
    </p:spTree>
    <p:extLst>
      <p:ext uri="{BB962C8B-B14F-4D97-AF65-F5344CB8AC3E}">
        <p14:creationId xmlns:p14="http://schemas.microsoft.com/office/powerpoint/2010/main" val="1144347877"/>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55448"/>
            <a:ext cx="8229600" cy="1139952"/>
          </a:xfrm>
        </p:spPr>
        <p:txBody>
          <a:bodyPr>
            <a:normAutofit/>
          </a:bodyPr>
          <a:lstStyle/>
          <a:p>
            <a:pPr algn="ctr"/>
            <a:r>
              <a:rPr lang="en-US"/>
              <a:t>Protection of 100% Ratings</a:t>
            </a:r>
          </a:p>
        </p:txBody>
      </p:sp>
      <p:sp>
        <p:nvSpPr>
          <p:cNvPr id="3" name="Content Placeholder 2"/>
          <p:cNvSpPr>
            <a:spLocks noGrp="1"/>
          </p:cNvSpPr>
          <p:nvPr>
            <p:ph idx="1"/>
          </p:nvPr>
        </p:nvSpPr>
        <p:spPr>
          <a:xfrm>
            <a:off x="76200" y="1524000"/>
            <a:ext cx="8915400" cy="5105399"/>
          </a:xfrm>
        </p:spPr>
        <p:txBody>
          <a:bodyPr>
            <a:normAutofit/>
          </a:bodyPr>
          <a:lstStyle/>
          <a:p>
            <a:pPr marL="118872" indent="0">
              <a:buNone/>
            </a:pPr>
            <a:endParaRPr lang="en-US" sz="3400">
              <a:cs typeface="Arial" panose="020b0604020202020204" pitchFamily="34" charset="0"/>
            </a:endParaRPr>
          </a:p>
          <a:p>
            <a:r>
              <a:rPr lang="en-US" sz="3600"/>
              <a:t>A private medical opinion stating that the claimant has not medically improved since the 100 percent evaluation was assigned or continued can be crucial in these cases.</a:t>
            </a:r>
          </a:p>
          <a:p>
            <a:endParaRPr lang="en-US"/>
          </a:p>
          <a:p>
            <a:endParaRPr lang="en-US"/>
          </a:p>
          <a:p>
            <a:pPr marL="118872" indent="0">
              <a:buNone/>
            </a:pPr>
            <a:endParaRPr lang="en-US"/>
          </a:p>
          <a:p>
            <a:pPr marL="118872" indent="0">
              <a:buNone/>
            </a:pPr>
            <a:endParaRPr lang="en-US"/>
          </a:p>
          <a:p>
            <a:pPr marL="118872" indent="0">
              <a:buNone/>
            </a:pPr>
            <a:endParaRPr lang="en-US"/>
          </a:p>
        </p:txBody>
      </p:sp>
    </p:spTree>
    <p:extLst>
      <p:ext uri="{BB962C8B-B14F-4D97-AF65-F5344CB8AC3E}">
        <p14:creationId xmlns:p14="http://schemas.microsoft.com/office/powerpoint/2010/main" val="3622591806"/>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55448"/>
            <a:ext cx="8229600" cy="1139952"/>
          </a:xfrm>
        </p:spPr>
        <p:txBody>
          <a:bodyPr>
            <a:normAutofit fontScale="90000"/>
          </a:bodyPr>
          <a:lstStyle/>
          <a:p>
            <a:pPr algn="ctr"/>
            <a:r>
              <a:rPr lang="en-US"/>
              <a:t>Protection From Reductions Based on Revisions to the Rating Schedule</a:t>
            </a:r>
          </a:p>
        </p:txBody>
      </p:sp>
      <p:sp>
        <p:nvSpPr>
          <p:cNvPr id="3" name="Content Placeholder 2"/>
          <p:cNvSpPr>
            <a:spLocks noGrp="1"/>
          </p:cNvSpPr>
          <p:nvPr>
            <p:ph idx="1"/>
          </p:nvPr>
        </p:nvSpPr>
        <p:spPr>
          <a:xfrm>
            <a:off x="76200" y="1524000"/>
            <a:ext cx="8915400" cy="5334000"/>
          </a:xfrm>
        </p:spPr>
        <p:txBody>
          <a:bodyPr>
            <a:normAutofit/>
          </a:bodyPr>
          <a:lstStyle/>
          <a:p>
            <a:pPr marL="118872" indent="0">
              <a:buNone/>
            </a:pPr>
            <a:endParaRPr lang="en-US"/>
          </a:p>
          <a:p>
            <a:pPr marL="118872" indent="0">
              <a:buNone/>
            </a:pPr>
            <a:r>
              <a:rPr lang="en-US"/>
              <a:t>The Secretary shall from time to time readjust this schedule of ratings in accordance with experience. However, in no event shall such a readjustment in the rating schedule cause a veteran’s disability rating in effect on the effective date of the readjustment to be reduced </a:t>
            </a:r>
            <a:r>
              <a:rPr lang="en-US" u="sng"/>
              <a:t>unless an improvement in the veteran’s disability</a:t>
            </a:r>
            <a:r>
              <a:rPr lang="en-US"/>
              <a:t> is shown to have occurred. </a:t>
            </a:r>
            <a:r>
              <a:rPr lang="en-US" b="1" i="1"/>
              <a:t>38 U.S. Code § 1155</a:t>
            </a:r>
          </a:p>
          <a:p>
            <a:pPr marL="118872" indent="0">
              <a:buNone/>
            </a:pPr>
            <a:endParaRPr lang="en-US"/>
          </a:p>
          <a:p>
            <a:pPr marL="118872" indent="0">
              <a:buNone/>
            </a:pPr>
            <a:endParaRPr lang="en-US"/>
          </a:p>
          <a:p>
            <a:pPr marL="118872" indent="0">
              <a:buNone/>
            </a:pPr>
            <a:endParaRPr lang="en-US"/>
          </a:p>
          <a:p>
            <a:pPr marL="118872" indent="0">
              <a:buNone/>
            </a:pPr>
            <a:endParaRPr lang="en-US"/>
          </a:p>
        </p:txBody>
      </p:sp>
    </p:spTree>
    <p:extLst>
      <p:ext uri="{BB962C8B-B14F-4D97-AF65-F5344CB8AC3E}">
        <p14:creationId xmlns:p14="http://schemas.microsoft.com/office/powerpoint/2010/main" val="163468873"/>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824F0A1-A00A-42C9-A2EC-49952D658211}"/>
              </a:ext>
            </a:extLst>
          </p:cNvPr>
          <p:cNvSpPr>
            <a:spLocks noGrp="1"/>
          </p:cNvSpPr>
          <p:nvPr>
            <p:ph type="title"/>
          </p:nvPr>
        </p:nvSpPr>
        <p:spPr/>
        <p:txBody>
          <a:bodyPr/>
          <a:lstStyle/>
          <a:p>
            <a:r>
              <a:rPr lang="en-US"/>
              <a:t>QUESTIONS?</a:t>
            </a:r>
          </a:p>
        </p:txBody>
      </p:sp>
      <p:pic>
        <p:nvPicPr>
          <p:cNvPr id="8" name="Picture 7" descr="A picture containing drawing&#10;&#10;Description automatically generated">
            <a:extLst>
              <a:ext uri="{FF2B5EF4-FFF2-40B4-BE49-F238E27FC236}">
                <a16:creationId xmlns:a16="http://schemas.microsoft.com/office/drawing/2014/main" id="{958FFFF2-5064-4D60-86C7-E39FD7DFF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44000" cy="5143500"/>
          </a:xfrm>
          <a:prstGeom prst="rect">
            <a:avLst/>
          </a:prstGeom>
        </p:spPr>
      </p:pic>
    </p:spTree>
    <p:extLst>
      <p:ext uri="{BB962C8B-B14F-4D97-AF65-F5344CB8AC3E}">
        <p14:creationId xmlns:p14="http://schemas.microsoft.com/office/powerpoint/2010/main" val="2270185144"/>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0" y="155448"/>
            <a:ext cx="9144000" cy="1139952"/>
          </a:xfrm>
        </p:spPr>
        <p:txBody>
          <a:bodyPr>
            <a:normAutofit/>
          </a:bodyPr>
          <a:lstStyle/>
          <a:p>
            <a:pPr algn="ctr"/>
            <a:r>
              <a:rPr lang="en-US"/>
              <a:t>What About Unprotected Ratings?</a:t>
            </a:r>
          </a:p>
        </p:txBody>
      </p:sp>
      <p:sp>
        <p:nvSpPr>
          <p:cNvPr id="3" name="Content Placeholder 2"/>
          <p:cNvSpPr>
            <a:spLocks noGrp="1"/>
          </p:cNvSpPr>
          <p:nvPr>
            <p:ph idx="1"/>
          </p:nvPr>
        </p:nvSpPr>
        <p:spPr>
          <a:xfrm>
            <a:off x="76200" y="1524000"/>
            <a:ext cx="8915400" cy="5334000"/>
          </a:xfrm>
        </p:spPr>
        <p:txBody>
          <a:bodyPr>
            <a:normAutofit/>
          </a:bodyPr>
          <a:lstStyle/>
          <a:p>
            <a:pPr marL="118872" indent="0">
              <a:buNone/>
            </a:pPr>
            <a:r>
              <a:rPr lang="en-US"/>
              <a:t>Generally speaking, VA can’t (or shouldn’t) reduce an unprotected rating (i.e., less than 5 years) unless:</a:t>
            </a:r>
          </a:p>
          <a:p>
            <a:pPr>
              <a:buFont typeface="Wingdings" panose="05000000000000000000" pitchFamily="2" charset="2"/>
              <a:buChar char="ü"/>
            </a:pPr>
            <a:r>
              <a:rPr lang="en-US"/>
              <a:t>There has been an </a:t>
            </a:r>
            <a:r>
              <a:rPr lang="en-US" b="1"/>
              <a:t>actual improvement </a:t>
            </a:r>
            <a:r>
              <a:rPr lang="en-US"/>
              <a:t>in the disability </a:t>
            </a:r>
          </a:p>
          <a:p>
            <a:pPr>
              <a:buFont typeface="Wingdings" panose="05000000000000000000" pitchFamily="2" charset="2"/>
              <a:buChar char="ü"/>
            </a:pPr>
            <a:r>
              <a:rPr lang="en-US"/>
              <a:t>This improvement creates an </a:t>
            </a:r>
            <a:r>
              <a:rPr lang="en-US" b="1"/>
              <a:t>increased ability to function</a:t>
            </a:r>
            <a:r>
              <a:rPr lang="en-US"/>
              <a:t> in life and at work</a:t>
            </a:r>
          </a:p>
          <a:p>
            <a:pPr>
              <a:buFont typeface="Wingdings" panose="05000000000000000000" pitchFamily="2" charset="2"/>
              <a:buChar char="ü"/>
            </a:pPr>
            <a:r>
              <a:rPr lang="en-US"/>
              <a:t>The reexamination report is </a:t>
            </a:r>
            <a:r>
              <a:rPr lang="en-US" b="1"/>
              <a:t>thorough</a:t>
            </a:r>
            <a:r>
              <a:rPr lang="en-US"/>
              <a:t>, and</a:t>
            </a:r>
          </a:p>
          <a:p>
            <a:pPr>
              <a:buFont typeface="Wingdings" panose="05000000000000000000" pitchFamily="2" charset="2"/>
              <a:buChar char="ü"/>
            </a:pPr>
            <a:r>
              <a:rPr lang="en-US"/>
              <a:t>The </a:t>
            </a:r>
            <a:r>
              <a:rPr lang="en-US" b="1"/>
              <a:t>entire medical history </a:t>
            </a:r>
            <a:r>
              <a:rPr lang="en-US"/>
              <a:t>of the disability has been reviewed</a:t>
            </a:r>
          </a:p>
          <a:p>
            <a:pPr>
              <a:buFont typeface="Arial" panose="020b0604020202020204" pitchFamily="34" charset="0"/>
              <a:buChar char="•"/>
            </a:pPr>
            <a:endParaRPr lang="en-US"/>
          </a:p>
          <a:p>
            <a:pPr marL="118872" indent="0">
              <a:buNone/>
            </a:pPr>
            <a:endParaRPr lang="en-US"/>
          </a:p>
          <a:p>
            <a:pPr marL="118872" indent="0">
              <a:buNone/>
            </a:pPr>
            <a:endParaRPr lang="en-US"/>
          </a:p>
          <a:p>
            <a:pPr marL="118872" indent="0">
              <a:buNone/>
            </a:pPr>
            <a:endParaRPr lang="en-US"/>
          </a:p>
          <a:p>
            <a:pPr marL="118872" indent="0">
              <a:buNone/>
            </a:pPr>
            <a:endParaRPr lang="en-US"/>
          </a:p>
        </p:txBody>
      </p:sp>
    </p:spTree>
    <p:extLst>
      <p:ext uri="{BB962C8B-B14F-4D97-AF65-F5344CB8AC3E}">
        <p14:creationId xmlns:p14="http://schemas.microsoft.com/office/powerpoint/2010/main" val="3302106837"/>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0" y="155448"/>
            <a:ext cx="9144000" cy="1139952"/>
          </a:xfrm>
        </p:spPr>
        <p:txBody>
          <a:bodyPr>
            <a:normAutofit/>
          </a:bodyPr>
          <a:lstStyle/>
          <a:p>
            <a:pPr algn="ctr"/>
            <a:r>
              <a:rPr lang="en-US"/>
              <a:t>What About Unprotected Ratings?</a:t>
            </a:r>
          </a:p>
        </p:txBody>
      </p:sp>
      <p:sp>
        <p:nvSpPr>
          <p:cNvPr id="3" name="Content Placeholder 2"/>
          <p:cNvSpPr>
            <a:spLocks noGrp="1"/>
          </p:cNvSpPr>
          <p:nvPr>
            <p:ph idx="1"/>
          </p:nvPr>
        </p:nvSpPr>
        <p:spPr>
          <a:xfrm>
            <a:off x="76200" y="1524000"/>
            <a:ext cx="8915400" cy="5334000"/>
          </a:xfrm>
        </p:spPr>
        <p:txBody>
          <a:bodyPr>
            <a:normAutofit fontScale="70000" lnSpcReduction="20000"/>
          </a:bodyPr>
          <a:lstStyle/>
          <a:p>
            <a:pPr marL="118872" indent="0">
              <a:buNone/>
            </a:pPr>
            <a:r>
              <a:rPr lang="en-US" sz="4100"/>
              <a:t>The M21 Manual provides requirements that the VA raters must follow when adjudicating rating reductions:</a:t>
            </a:r>
          </a:p>
          <a:p>
            <a:pPr marL="118872" indent="0">
              <a:buNone/>
            </a:pPr>
            <a:endParaRPr lang="en-US" sz="4100">
              <a:effectLst/>
            </a:endParaRPr>
          </a:p>
          <a:p>
            <a:pPr marL="118872" indent="0">
              <a:buNone/>
            </a:pPr>
            <a:r>
              <a:rPr lang="en-US" sz="4100">
                <a:effectLst/>
              </a:rPr>
              <a:t>In all rating reduction cases, to </a:t>
            </a:r>
            <a:r>
              <a:rPr lang="en-US" sz="4100" u="sng">
                <a:effectLst/>
              </a:rPr>
              <a:t>include those involving an evaluation that has not been in effect for five years </a:t>
            </a:r>
            <a:r>
              <a:rPr lang="en-US" sz="4100">
                <a:effectLst/>
              </a:rPr>
              <a:t>or otherwise stabilized, a reduction in the evaluation may only be effectuated if the improvement</a:t>
            </a:r>
          </a:p>
          <a:p>
            <a:r>
              <a:rPr lang="en-US" sz="4100">
                <a:effectLst/>
              </a:rPr>
              <a:t>is shown by a </a:t>
            </a:r>
            <a:r>
              <a:rPr lang="en-US" sz="4100" u="sng">
                <a:effectLst/>
              </a:rPr>
              <a:t>thorough examination</a:t>
            </a:r>
            <a:r>
              <a:rPr lang="en-US" sz="4100">
                <a:effectLst/>
              </a:rPr>
              <a:t> adequate for rating purposes, as required in 38 CFR 4.2 and 38 CFR 4.10, and </a:t>
            </a:r>
          </a:p>
          <a:p>
            <a:r>
              <a:rPr lang="en-US" sz="4100">
                <a:effectLst/>
              </a:rPr>
              <a:t>reflects an improvement in </a:t>
            </a:r>
            <a:r>
              <a:rPr lang="en-US" sz="4100" u="sng">
                <a:effectLst/>
              </a:rPr>
              <a:t>ability to function </a:t>
            </a:r>
            <a:r>
              <a:rPr lang="en-US" sz="4100">
                <a:effectLst/>
              </a:rPr>
              <a:t>under the ordinary conditions of life, including employment. </a:t>
            </a:r>
          </a:p>
          <a:p>
            <a:pPr>
              <a:buFont typeface="Arial" panose="020b0604020202020204" pitchFamily="34" charset="0"/>
              <a:buChar char="•"/>
            </a:pPr>
            <a:endParaRPr lang="en-US" sz="4100" u="sng"/>
          </a:p>
          <a:p>
            <a:pPr marL="118872" indent="0">
              <a:buNone/>
            </a:pPr>
            <a:r>
              <a:rPr lang="fr-FR" sz="4100" i="1"/>
              <a:t>M21-1 </a:t>
            </a:r>
            <a:r>
              <a:rPr lang="en-US" sz="4100" i="1">
                <a:effectLst/>
              </a:rPr>
              <a:t>III.iv.8.D.1.b.</a:t>
            </a:r>
            <a:endParaRPr lang="en-US" sz="4100" i="1"/>
          </a:p>
          <a:p>
            <a:pPr>
              <a:buFont typeface="Arial" panose="020b0604020202020204" pitchFamily="34" charset="0"/>
              <a:buChar char="•"/>
            </a:pPr>
            <a:endParaRPr lang="en-US"/>
          </a:p>
          <a:p>
            <a:pPr marL="118872" indent="0">
              <a:buNone/>
            </a:pPr>
            <a:endParaRPr lang="en-US"/>
          </a:p>
          <a:p>
            <a:pPr marL="118872" indent="0">
              <a:buNone/>
            </a:pPr>
            <a:endParaRPr lang="en-US"/>
          </a:p>
          <a:p>
            <a:pPr marL="118872" indent="0">
              <a:buNone/>
            </a:pPr>
            <a:endParaRPr lang="en-US"/>
          </a:p>
          <a:p>
            <a:pPr marL="118872" indent="0">
              <a:buNone/>
            </a:pPr>
            <a:endParaRPr lang="en-US"/>
          </a:p>
        </p:txBody>
      </p:sp>
    </p:spTree>
    <p:extLst>
      <p:ext uri="{BB962C8B-B14F-4D97-AF65-F5344CB8AC3E}">
        <p14:creationId xmlns:p14="http://schemas.microsoft.com/office/powerpoint/2010/main" val="865622037"/>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0" y="155448"/>
            <a:ext cx="9144000" cy="1139952"/>
          </a:xfrm>
        </p:spPr>
        <p:txBody>
          <a:bodyPr>
            <a:normAutofit fontScale="90000"/>
          </a:bodyPr>
          <a:lstStyle/>
          <a:p>
            <a:pPr algn="ctr"/>
            <a:r>
              <a:rPr lang="en-US"/>
              <a:t>Analyzing Rating Reduction Proposals</a:t>
            </a:r>
          </a:p>
        </p:txBody>
      </p:sp>
      <p:sp>
        <p:nvSpPr>
          <p:cNvPr id="3" name="Content Placeholder 2"/>
          <p:cNvSpPr>
            <a:spLocks noGrp="1"/>
          </p:cNvSpPr>
          <p:nvPr>
            <p:ph idx="1"/>
          </p:nvPr>
        </p:nvSpPr>
        <p:spPr>
          <a:xfrm>
            <a:off x="76200" y="1752600"/>
            <a:ext cx="8915400" cy="4876799"/>
          </a:xfrm>
        </p:spPr>
        <p:txBody>
          <a:bodyPr>
            <a:normAutofit fontScale="70000" lnSpcReduction="20000"/>
          </a:bodyPr>
          <a:lstStyle/>
          <a:p>
            <a:pPr marL="118872" indent="0">
              <a:buNone/>
            </a:pPr>
            <a:r>
              <a:rPr lang="en-US" sz="4000"/>
              <a:t>When analyzing </a:t>
            </a:r>
            <a:r>
              <a:rPr lang="en-US" sz="4000" b="1"/>
              <a:t>any</a:t>
            </a:r>
            <a:r>
              <a:rPr lang="en-US" sz="4000"/>
              <a:t> proposal to reduce, REMEMBER…</a:t>
            </a:r>
          </a:p>
          <a:p>
            <a:r>
              <a:rPr lang="en-US" sz="4000"/>
              <a:t>Any proposed reduction must be based upon review of the </a:t>
            </a:r>
            <a:r>
              <a:rPr lang="en-US" sz="4000" b="1" i="1"/>
              <a:t>entire history </a:t>
            </a:r>
            <a:r>
              <a:rPr lang="en-US" sz="4000"/>
              <a:t>of the veteran’s disability</a:t>
            </a:r>
          </a:p>
          <a:p>
            <a:pPr marL="118872" indent="0">
              <a:buNone/>
            </a:pPr>
            <a:endParaRPr lang="en-US" sz="4000"/>
          </a:p>
          <a:p>
            <a:r>
              <a:rPr lang="en-US" sz="4000"/>
              <a:t>The VA must determine whether there has been an </a:t>
            </a:r>
            <a:r>
              <a:rPr lang="en-US" sz="4000" b="1" i="1"/>
              <a:t>actual</a:t>
            </a:r>
            <a:r>
              <a:rPr lang="en-US" sz="4000"/>
              <a:t> change in the disability</a:t>
            </a:r>
          </a:p>
          <a:p>
            <a:pPr marL="118872" indent="0">
              <a:buNone/>
            </a:pPr>
            <a:endParaRPr lang="en-US" sz="4000"/>
          </a:p>
          <a:p>
            <a:r>
              <a:rPr lang="en-US" sz="4000"/>
              <a:t>Any improvement must reflect an improvement in the veteran’s ability to function under the ordinary conditions of life and work</a:t>
            </a:r>
          </a:p>
          <a:p>
            <a:pPr marL="118872" indent="0">
              <a:buNone/>
            </a:pPr>
            <a:endParaRPr lang="en-US" sz="4000"/>
          </a:p>
          <a:p>
            <a:r>
              <a:rPr lang="en-US" sz="4000"/>
              <a:t>Examination reports reflecting any such change must be based on </a:t>
            </a:r>
            <a:r>
              <a:rPr lang="en-US" sz="4000" b="1" i="1"/>
              <a:t>thorough examinations</a:t>
            </a:r>
            <a:r>
              <a:rPr lang="en-US" sz="4000"/>
              <a:t> </a:t>
            </a:r>
          </a:p>
          <a:p>
            <a:pPr marL="118872" indent="0">
              <a:buNone/>
            </a:pPr>
            <a:endParaRPr lang="en-US" sz="4400">
              <a:cs typeface="Arial" panose="020b0604020202020204" pitchFamily="34" charset="0"/>
            </a:endParaRPr>
          </a:p>
        </p:txBody>
      </p:sp>
    </p:spTree>
    <p:extLst>
      <p:ext uri="{BB962C8B-B14F-4D97-AF65-F5344CB8AC3E}">
        <p14:creationId xmlns:p14="http://schemas.microsoft.com/office/powerpoint/2010/main" val="3182638632"/>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0" y="155448"/>
            <a:ext cx="9144000" cy="1139952"/>
          </a:xfrm>
        </p:spPr>
        <p:txBody>
          <a:bodyPr>
            <a:normAutofit fontScale="90000"/>
          </a:bodyPr>
          <a:lstStyle/>
          <a:p>
            <a:pPr algn="ctr"/>
            <a:r>
              <a:rPr lang="en-US"/>
              <a:t>Analyzing Rating Reduction Proposals</a:t>
            </a:r>
          </a:p>
        </p:txBody>
      </p:sp>
      <p:sp>
        <p:nvSpPr>
          <p:cNvPr id="3" name="Content Placeholder 2"/>
          <p:cNvSpPr>
            <a:spLocks noGrp="1"/>
          </p:cNvSpPr>
          <p:nvPr>
            <p:ph idx="1"/>
          </p:nvPr>
        </p:nvSpPr>
        <p:spPr>
          <a:xfrm>
            <a:off x="76200" y="1752600"/>
            <a:ext cx="8915400" cy="4876799"/>
          </a:xfrm>
        </p:spPr>
        <p:txBody>
          <a:bodyPr>
            <a:normAutofit/>
          </a:bodyPr>
          <a:lstStyle/>
          <a:p>
            <a:r>
              <a:rPr lang="en-US"/>
              <a:t>A reduction in a veteran’s disability evaluation is NOT permitted merely because a later adjudicator has a different opinion on how the evidence or the rating schedule should be interpreted.</a:t>
            </a:r>
          </a:p>
          <a:p>
            <a:pPr marL="118872" indent="0">
              <a:buNone/>
            </a:pPr>
            <a:endParaRPr lang="en-US"/>
          </a:p>
          <a:p>
            <a:r>
              <a:rPr lang="en-US"/>
              <a:t>VA bears the burden of proof in establishing, by a </a:t>
            </a:r>
            <a:r>
              <a:rPr lang="en-US" b="1" i="1"/>
              <a:t>preponderance of the evidence</a:t>
            </a:r>
            <a:r>
              <a:rPr lang="en-US"/>
              <a:t>, that a reduction is warranted under the relevant regulations.</a:t>
            </a:r>
            <a:endParaRPr lang="en-US">
              <a:cs typeface="Arial" panose="020b0604020202020204" pitchFamily="34" charset="0"/>
            </a:endParaRPr>
          </a:p>
          <a:p>
            <a:endParaRPr lang="en-US" sz="4400">
              <a:cs typeface="Arial" panose="020b0604020202020204" pitchFamily="34" charset="0"/>
            </a:endParaRPr>
          </a:p>
        </p:txBody>
      </p:sp>
    </p:spTree>
    <p:extLst>
      <p:ext uri="{BB962C8B-B14F-4D97-AF65-F5344CB8AC3E}">
        <p14:creationId xmlns:p14="http://schemas.microsoft.com/office/powerpoint/2010/main" val="235322739"/>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152400" y="155448"/>
            <a:ext cx="8534400" cy="1139952"/>
          </a:xfrm>
        </p:spPr>
        <p:txBody>
          <a:bodyPr>
            <a:normAutofit/>
          </a:bodyPr>
          <a:lstStyle/>
          <a:p>
            <a:pPr algn="ctr"/>
            <a:r>
              <a:rPr lang="en-US"/>
              <a:t>Severing Service Connection</a:t>
            </a:r>
          </a:p>
        </p:txBody>
      </p:sp>
      <p:sp>
        <p:nvSpPr>
          <p:cNvPr id="3" name="Content Placeholder 2"/>
          <p:cNvSpPr>
            <a:spLocks noGrp="1"/>
          </p:cNvSpPr>
          <p:nvPr>
            <p:ph idx="1"/>
          </p:nvPr>
        </p:nvSpPr>
        <p:spPr>
          <a:xfrm>
            <a:off x="76200" y="1524000"/>
            <a:ext cx="8915400" cy="5105399"/>
          </a:xfrm>
        </p:spPr>
        <p:txBody>
          <a:bodyPr>
            <a:normAutofit/>
          </a:bodyPr>
          <a:lstStyle/>
          <a:p>
            <a:pPr marL="118872" indent="0">
              <a:buNone/>
            </a:pPr>
            <a:endParaRPr lang="en-US"/>
          </a:p>
          <a:p>
            <a:pPr marL="118872" indent="0">
              <a:buNone/>
            </a:pPr>
            <a:endParaRPr lang="en-US"/>
          </a:p>
          <a:p>
            <a:pPr marL="118872" indent="0">
              <a:buNone/>
            </a:pPr>
            <a:endParaRPr lang="en-US"/>
          </a:p>
        </p:txBody>
      </p:sp>
      <p:pic>
        <p:nvPicPr>
          <p:cNvPr id="5" name="Picture 4">
            <a:extLst>
              <a:ext uri="{FF2B5EF4-FFF2-40B4-BE49-F238E27FC236}">
                <a16:creationId xmlns:a16="http://schemas.microsoft.com/office/drawing/2014/main" id="{DB13561C-1D82-4B06-8052-BDA4AB5A320E}"/>
              </a:ext>
            </a:extLst>
          </p:cNvPr>
          <p:cNvPicPr>
            <a:picLocks noChangeAspect="1"/>
          </p:cNvPicPr>
          <p:nvPr/>
        </p:nvPicPr>
        <p:blipFill>
          <a:blip r:embed="rId3"/>
          <a:stretch>
            <a:fillRect/>
          </a:stretch>
        </p:blipFill>
        <p:spPr>
          <a:xfrm>
            <a:off x="719137" y="1447800"/>
            <a:ext cx="7662863" cy="5363084"/>
          </a:xfrm>
          <a:prstGeom prst="rect">
            <a:avLst/>
          </a:prstGeom>
        </p:spPr>
      </p:pic>
    </p:spTree>
    <p:extLst>
      <p:ext uri="{BB962C8B-B14F-4D97-AF65-F5344CB8AC3E}">
        <p14:creationId xmlns:p14="http://schemas.microsoft.com/office/powerpoint/2010/main" val="2038660158"/>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152400" y="155448"/>
            <a:ext cx="8534400" cy="1139952"/>
          </a:xfrm>
        </p:spPr>
        <p:txBody>
          <a:bodyPr>
            <a:normAutofit/>
          </a:bodyPr>
          <a:lstStyle/>
          <a:p>
            <a:pPr algn="ctr"/>
            <a:r>
              <a:rPr lang="en-US"/>
              <a:t>Severing Service Connection</a:t>
            </a:r>
          </a:p>
        </p:txBody>
      </p:sp>
      <p:sp>
        <p:nvSpPr>
          <p:cNvPr id="3" name="Content Placeholder 2"/>
          <p:cNvSpPr>
            <a:spLocks noGrp="1"/>
          </p:cNvSpPr>
          <p:nvPr>
            <p:ph idx="1"/>
          </p:nvPr>
        </p:nvSpPr>
        <p:spPr>
          <a:xfrm>
            <a:off x="76200" y="1524000"/>
            <a:ext cx="8915400" cy="5105399"/>
          </a:xfrm>
        </p:spPr>
        <p:txBody>
          <a:bodyPr>
            <a:normAutofit fontScale="92500" lnSpcReduction="10000"/>
          </a:bodyPr>
          <a:lstStyle/>
          <a:p>
            <a:r>
              <a:rPr lang="en-US"/>
              <a:t>VA can only properly sever service connection for a veteran’s disability if there is finding of </a:t>
            </a:r>
            <a:r>
              <a:rPr lang="en-US" u="sng"/>
              <a:t>fraud</a:t>
            </a:r>
            <a:r>
              <a:rPr lang="en-US"/>
              <a:t>, if a </a:t>
            </a:r>
            <a:r>
              <a:rPr lang="en-US" u="sng"/>
              <a:t>clear and unmistakable</a:t>
            </a:r>
            <a:r>
              <a:rPr lang="en-US"/>
              <a:t> error was made in the decision that granted service connection or the VA discovers that the veteran did not have the required </a:t>
            </a:r>
            <a:r>
              <a:rPr lang="en-US" u="sng"/>
              <a:t>length or character of service</a:t>
            </a:r>
            <a:endParaRPr lang="en-US"/>
          </a:p>
          <a:p>
            <a:r>
              <a:rPr lang="en-US"/>
              <a:t>In cases where the veteran has been service connected for the condition for </a:t>
            </a:r>
            <a:r>
              <a:rPr lang="en-US" b="1"/>
              <a:t>ten years or more</a:t>
            </a:r>
            <a:r>
              <a:rPr lang="en-US"/>
              <a:t>, VA can no longer sever SC on the basis of CUE</a:t>
            </a:r>
          </a:p>
          <a:p>
            <a:r>
              <a:rPr lang="en-US"/>
              <a:t>The process for severing service connection is identical to that for reduction of benefits, and the due process protections are the same</a:t>
            </a:r>
          </a:p>
          <a:p>
            <a:pPr marL="118872" indent="0">
              <a:buNone/>
            </a:pPr>
            <a:endParaRPr lang="en-US"/>
          </a:p>
          <a:p>
            <a:pPr marL="118872" indent="0">
              <a:buNone/>
            </a:pPr>
            <a:endParaRPr lang="en-US"/>
          </a:p>
          <a:p>
            <a:pPr marL="118872" indent="0">
              <a:buNone/>
            </a:pPr>
            <a:endParaRPr lang="en-US"/>
          </a:p>
        </p:txBody>
      </p:sp>
    </p:spTree>
    <p:extLst>
      <p:ext uri="{BB962C8B-B14F-4D97-AF65-F5344CB8AC3E}">
        <p14:creationId xmlns:p14="http://schemas.microsoft.com/office/powerpoint/2010/main" val="2263264754"/>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0" y="155448"/>
            <a:ext cx="9144000" cy="1139952"/>
          </a:xfrm>
        </p:spPr>
        <p:txBody>
          <a:bodyPr>
            <a:normAutofit/>
          </a:bodyPr>
          <a:lstStyle/>
          <a:p>
            <a:pPr algn="ctr"/>
            <a:r>
              <a:rPr lang="en-US"/>
              <a:t>Reexaminations per M21</a:t>
            </a:r>
          </a:p>
        </p:txBody>
      </p:sp>
      <p:sp>
        <p:nvSpPr>
          <p:cNvPr id="3" name="Content Placeholder 2"/>
          <p:cNvSpPr>
            <a:spLocks noGrp="1"/>
          </p:cNvSpPr>
          <p:nvPr>
            <p:ph idx="1"/>
          </p:nvPr>
        </p:nvSpPr>
        <p:spPr>
          <a:xfrm>
            <a:off x="0" y="1524000"/>
            <a:ext cx="9144000" cy="5333999"/>
          </a:xfrm>
        </p:spPr>
        <p:txBody>
          <a:bodyPr>
            <a:noAutofit/>
          </a:bodyPr>
          <a:lstStyle/>
          <a:p>
            <a:pPr marL="118872" indent="0">
              <a:buNone/>
            </a:pPr>
            <a:r>
              <a:rPr lang="en-US" sz="2400">
                <a:effectLst/>
              </a:rPr>
              <a:t>Do </a:t>
            </a:r>
            <a:r>
              <a:rPr lang="en-US" sz="2400" i="1">
                <a:effectLst/>
              </a:rPr>
              <a:t>not</a:t>
            </a:r>
            <a:r>
              <a:rPr lang="en-US" sz="2400">
                <a:effectLst/>
              </a:rPr>
              <a:t> establish a future examination control in cases when</a:t>
            </a:r>
            <a:endParaRPr lang="en-US" sz="2400"/>
          </a:p>
          <a:p>
            <a:r>
              <a:rPr lang="en-US" sz="2400"/>
              <a:t>The disability is static, without material improvement over five years</a:t>
            </a:r>
            <a:endParaRPr lang="en-US" sz="2400"/>
          </a:p>
          <a:p>
            <a:r>
              <a:rPr lang="en-US" sz="2400"/>
              <a:t>The disability is permanent in character and of such nature that there is no likelihood of improvement</a:t>
            </a:r>
            <a:endParaRPr lang="en-US" sz="2400"/>
          </a:p>
          <a:p>
            <a:r>
              <a:rPr lang="en-US" sz="2400"/>
              <a:t>The Veteran is over 55 years of age (except under unusual circumstances or where required by regulation)</a:t>
            </a:r>
            <a:endParaRPr lang="en-US" sz="2400"/>
          </a:p>
          <a:p>
            <a:r>
              <a:rPr lang="en-US" sz="2400"/>
              <a:t>The evaluation is the prescribed schedular minimum within its DC</a:t>
            </a:r>
            <a:endParaRPr lang="en-US" sz="2400"/>
          </a:p>
          <a:p>
            <a:r>
              <a:rPr lang="en-US" sz="2400"/>
              <a:t>The evaluation is 10 percent or less, or</a:t>
            </a:r>
            <a:endParaRPr lang="en-US" sz="2400"/>
          </a:p>
          <a:p>
            <a:r>
              <a:rPr lang="en-US" sz="2400"/>
              <a:t>The combined evaluation would not change even if the reexamination resulted in a reduced evaluation for one or more disabilities.</a:t>
            </a:r>
            <a:endParaRPr lang="en-US" sz="2400"/>
          </a:p>
          <a:p>
            <a:pPr marL="118872" indent="0">
              <a:buNone/>
            </a:pPr>
            <a:endParaRPr lang="en-US" sz="2300"/>
          </a:p>
          <a:p>
            <a:pPr marL="118872" indent="0">
              <a:buNone/>
            </a:pPr>
            <a:r>
              <a:rPr lang="en-US" sz="2400" b="1"/>
              <a:t>M21 IV.ii.1.A.1.d (updated September 15, 2021)</a:t>
            </a:r>
            <a:endParaRPr lang="en-US" sz="2400" b="1"/>
          </a:p>
          <a:p>
            <a:pPr marL="118872" indent="0">
              <a:buNone/>
            </a:pPr>
            <a:endParaRPr lang="en-US" sz="2300"/>
          </a:p>
        </p:txBody>
      </p:sp>
    </p:spTree>
    <p:extLst>
      <p:ext uri="{BB962C8B-B14F-4D97-AF65-F5344CB8AC3E}">
        <p14:creationId xmlns:p14="http://schemas.microsoft.com/office/powerpoint/2010/main" val="2497383066"/>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152400" y="155448"/>
            <a:ext cx="8534400" cy="1139952"/>
          </a:xfrm>
        </p:spPr>
        <p:txBody>
          <a:bodyPr>
            <a:normAutofit/>
          </a:bodyPr>
          <a:lstStyle/>
          <a:p>
            <a:pPr algn="ctr"/>
            <a:r>
              <a:rPr lang="en-US"/>
              <a:t>Severing Service Connection</a:t>
            </a:r>
          </a:p>
        </p:txBody>
      </p:sp>
      <p:sp>
        <p:nvSpPr>
          <p:cNvPr id="3" name="Content Placeholder 2"/>
          <p:cNvSpPr>
            <a:spLocks noGrp="1"/>
          </p:cNvSpPr>
          <p:nvPr>
            <p:ph idx="1"/>
          </p:nvPr>
        </p:nvSpPr>
        <p:spPr>
          <a:xfrm>
            <a:off x="76200" y="1524000"/>
            <a:ext cx="8915400" cy="5105399"/>
          </a:xfrm>
        </p:spPr>
        <p:txBody>
          <a:bodyPr>
            <a:normAutofit/>
          </a:bodyPr>
          <a:lstStyle/>
          <a:p>
            <a:pPr marL="118872" indent="0">
              <a:buNone/>
            </a:pPr>
            <a:r>
              <a:rPr lang="en-US" b="1">
                <a:cs typeface="Arial" panose="020b0604020202020204" pitchFamily="34" charset="0"/>
              </a:rPr>
              <a:t>Per 38 C.F.R. § 3.105(d)</a:t>
            </a:r>
            <a:r>
              <a:rPr lang="en-US" b="1"/>
              <a:t>:</a:t>
            </a:r>
          </a:p>
          <a:p>
            <a:pPr marL="118872" indent="0">
              <a:buNone/>
            </a:pPr>
            <a:endParaRPr lang="en-US"/>
          </a:p>
          <a:p>
            <a:pPr marL="118872" indent="0">
              <a:buNone/>
            </a:pPr>
            <a:r>
              <a:rPr lang="en-US" sz="3600"/>
              <a:t>VA has established that “service connection will be severed only where evidence establishes that it is </a:t>
            </a:r>
            <a:r>
              <a:rPr lang="en-US" sz="3600" b="1" i="1"/>
              <a:t>clearly and unmistakably erroneous (the burden of proof being upon the Govt</a:t>
            </a:r>
            <a:r>
              <a:rPr lang="en-US" sz="3600"/>
              <a:t>). A change in diagnosis may be accepted as a basis for severance action if…</a:t>
            </a:r>
          </a:p>
          <a:p>
            <a:pPr marL="118872" indent="0">
              <a:buNone/>
            </a:pPr>
            <a:endParaRPr lang="en-US"/>
          </a:p>
          <a:p>
            <a:endParaRPr lang="en-US"/>
          </a:p>
          <a:p>
            <a:pPr marL="118872" indent="0">
              <a:buNone/>
            </a:pPr>
            <a:endParaRPr lang="en-US"/>
          </a:p>
          <a:p>
            <a:pPr marL="118872" indent="0">
              <a:buNone/>
            </a:pPr>
            <a:endParaRPr lang="en-US"/>
          </a:p>
          <a:p>
            <a:pPr marL="118872" indent="0">
              <a:buNone/>
            </a:pPr>
            <a:endParaRPr lang="en-US"/>
          </a:p>
        </p:txBody>
      </p:sp>
    </p:spTree>
    <p:extLst>
      <p:ext uri="{BB962C8B-B14F-4D97-AF65-F5344CB8AC3E}">
        <p14:creationId xmlns:p14="http://schemas.microsoft.com/office/powerpoint/2010/main" val="3314614567"/>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152400" y="155448"/>
            <a:ext cx="8534400" cy="1139952"/>
          </a:xfrm>
        </p:spPr>
        <p:txBody>
          <a:bodyPr>
            <a:normAutofit/>
          </a:bodyPr>
          <a:lstStyle/>
          <a:p>
            <a:pPr algn="ctr"/>
            <a:r>
              <a:rPr lang="en-US"/>
              <a:t>Severing Service Connection</a:t>
            </a:r>
          </a:p>
        </p:txBody>
      </p:sp>
      <p:sp>
        <p:nvSpPr>
          <p:cNvPr id="3" name="Content Placeholder 2"/>
          <p:cNvSpPr>
            <a:spLocks noGrp="1"/>
          </p:cNvSpPr>
          <p:nvPr>
            <p:ph idx="1"/>
          </p:nvPr>
        </p:nvSpPr>
        <p:spPr>
          <a:xfrm>
            <a:off x="76200" y="1524000"/>
            <a:ext cx="8915400" cy="5105399"/>
          </a:xfrm>
        </p:spPr>
        <p:txBody>
          <a:bodyPr>
            <a:normAutofit/>
          </a:bodyPr>
          <a:lstStyle/>
          <a:p>
            <a:pPr marL="118872" indent="0">
              <a:buNone/>
            </a:pPr>
            <a:r>
              <a:rPr lang="en-US" b="1">
                <a:cs typeface="Arial" panose="020b0604020202020204" pitchFamily="34" charset="0"/>
              </a:rPr>
              <a:t>Per 38 C.F.R. § 3.105(d)</a:t>
            </a:r>
            <a:r>
              <a:rPr lang="en-US" b="1"/>
              <a:t>:</a:t>
            </a:r>
          </a:p>
          <a:p>
            <a:pPr marL="118872" indent="0">
              <a:buNone/>
            </a:pPr>
            <a:endParaRPr lang="en-US"/>
          </a:p>
          <a:p>
            <a:pPr marL="118872" indent="0">
              <a:buNone/>
            </a:pPr>
            <a:r>
              <a:rPr lang="en-US" sz="3600"/>
              <a:t>…the examining physician(s) certify that, in light of </a:t>
            </a:r>
            <a:r>
              <a:rPr lang="en-US" sz="3600" b="1" u="sng"/>
              <a:t>all</a:t>
            </a:r>
            <a:r>
              <a:rPr lang="en-US" sz="3600"/>
              <a:t> accumulated evidence, the diagnosis on which service connection was predicated was clearly erroneous. </a:t>
            </a:r>
          </a:p>
          <a:p>
            <a:pPr marL="118872" indent="0">
              <a:buNone/>
            </a:pPr>
            <a:r>
              <a:rPr lang="en-US" sz="3600"/>
              <a:t>This certification </a:t>
            </a:r>
            <a:r>
              <a:rPr lang="en-US" sz="3600" b="1" u="sng"/>
              <a:t>must</a:t>
            </a:r>
            <a:r>
              <a:rPr lang="en-US" sz="3600"/>
              <a:t> be accompanied by a summary of the facts, findings, and reasons supporting the conclusion.”</a:t>
            </a:r>
          </a:p>
          <a:p>
            <a:pPr marL="118872" indent="0">
              <a:buNone/>
            </a:pPr>
            <a:endParaRPr lang="en-US"/>
          </a:p>
          <a:p>
            <a:endParaRPr lang="en-US"/>
          </a:p>
          <a:p>
            <a:pPr marL="118872" indent="0">
              <a:buNone/>
            </a:pPr>
            <a:endParaRPr lang="en-US"/>
          </a:p>
          <a:p>
            <a:pPr marL="118872" indent="0">
              <a:buNone/>
            </a:pPr>
            <a:endParaRPr lang="en-US"/>
          </a:p>
          <a:p>
            <a:pPr marL="118872" indent="0">
              <a:buNone/>
            </a:pPr>
            <a:endParaRPr lang="en-US"/>
          </a:p>
        </p:txBody>
      </p:sp>
    </p:spTree>
    <p:extLst>
      <p:ext uri="{BB962C8B-B14F-4D97-AF65-F5344CB8AC3E}">
        <p14:creationId xmlns:p14="http://schemas.microsoft.com/office/powerpoint/2010/main" val="3405579682"/>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152400" y="155448"/>
            <a:ext cx="8534400" cy="1139952"/>
          </a:xfrm>
        </p:spPr>
        <p:txBody>
          <a:bodyPr>
            <a:normAutofit/>
          </a:bodyPr>
          <a:lstStyle/>
          <a:p>
            <a:pPr algn="ctr"/>
            <a:r>
              <a:rPr lang="en-US"/>
              <a:t>Severing Service Connection</a:t>
            </a:r>
          </a:p>
        </p:txBody>
      </p:sp>
      <p:sp>
        <p:nvSpPr>
          <p:cNvPr id="3" name="Content Placeholder 2"/>
          <p:cNvSpPr>
            <a:spLocks noGrp="1"/>
          </p:cNvSpPr>
          <p:nvPr>
            <p:ph idx="1"/>
          </p:nvPr>
        </p:nvSpPr>
        <p:spPr>
          <a:xfrm>
            <a:off x="76200" y="1524000"/>
            <a:ext cx="8915400" cy="5105399"/>
          </a:xfrm>
        </p:spPr>
        <p:txBody>
          <a:bodyPr>
            <a:normAutofit fontScale="85000" lnSpcReduction="10000"/>
          </a:bodyPr>
          <a:lstStyle/>
          <a:p>
            <a:r>
              <a:rPr lang="en-US"/>
              <a:t>In order to sever SC, VA </a:t>
            </a:r>
            <a:r>
              <a:rPr lang="en-US" u="sng"/>
              <a:t>must</a:t>
            </a:r>
            <a:r>
              <a:rPr lang="en-US"/>
              <a:t> show more than that there is just a difference of opinion </a:t>
            </a:r>
          </a:p>
          <a:p>
            <a:r>
              <a:rPr lang="en-US"/>
              <a:t>For instance, if one C&amp;P examiner diagnoses a veteran with depression, and he is granted service connection based on that opinion, the fact that a later C&amp;P examiner instead diagnoses the veteran with a personality disorder is not enough in and of itself to sever service connection </a:t>
            </a:r>
          </a:p>
          <a:p>
            <a:r>
              <a:rPr lang="en-US"/>
              <a:t>The VA is required to look at the evidence </a:t>
            </a:r>
            <a:r>
              <a:rPr lang="en-US" u="sng"/>
              <a:t>as a whole</a:t>
            </a:r>
            <a:r>
              <a:rPr lang="en-US"/>
              <a:t> to determine whether the original grant of service connection was clearly erroneous</a:t>
            </a:r>
          </a:p>
          <a:p>
            <a:r>
              <a:rPr lang="en-US"/>
              <a:t>An inadequate medical opinion should not suffice to establish that a prior diagnosis is clearly and unmistakably erroneous </a:t>
            </a:r>
          </a:p>
          <a:p>
            <a:endParaRPr lang="en-US"/>
          </a:p>
          <a:p>
            <a:endParaRPr lang="en-US"/>
          </a:p>
          <a:p>
            <a:pPr marL="118872" indent="0">
              <a:buNone/>
            </a:pPr>
            <a:endParaRPr lang="en-US"/>
          </a:p>
          <a:p>
            <a:pPr marL="118872" indent="0">
              <a:buNone/>
            </a:pPr>
            <a:endParaRPr lang="en-US"/>
          </a:p>
          <a:p>
            <a:pPr marL="118872" indent="0">
              <a:buNone/>
            </a:pPr>
            <a:endParaRPr lang="en-US"/>
          </a:p>
        </p:txBody>
      </p:sp>
    </p:spTree>
    <p:extLst>
      <p:ext uri="{BB962C8B-B14F-4D97-AF65-F5344CB8AC3E}">
        <p14:creationId xmlns:p14="http://schemas.microsoft.com/office/powerpoint/2010/main" val="3900858029"/>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152400" y="155448"/>
            <a:ext cx="8839200" cy="1139952"/>
          </a:xfrm>
        </p:spPr>
        <p:txBody>
          <a:bodyPr>
            <a:normAutofit/>
          </a:bodyPr>
          <a:lstStyle/>
          <a:p>
            <a:pPr algn="ctr"/>
            <a:r>
              <a:rPr lang="en-US"/>
              <a:t>Proposal to Sever Due to Fraud</a:t>
            </a:r>
          </a:p>
        </p:txBody>
      </p:sp>
      <p:sp>
        <p:nvSpPr>
          <p:cNvPr id="3" name="Content Placeholder 2"/>
          <p:cNvSpPr>
            <a:spLocks noGrp="1"/>
          </p:cNvSpPr>
          <p:nvPr>
            <p:ph idx="1"/>
          </p:nvPr>
        </p:nvSpPr>
        <p:spPr>
          <a:xfrm>
            <a:off x="76200" y="1524000"/>
            <a:ext cx="9067800" cy="5334000"/>
          </a:xfrm>
        </p:spPr>
        <p:txBody>
          <a:bodyPr>
            <a:normAutofit lnSpcReduction="10000"/>
          </a:bodyPr>
          <a:lstStyle/>
          <a:p>
            <a:r>
              <a:rPr lang="en-US"/>
              <a:t>38 U.S.C.S. § 6103 provides that a person who knowingly makes a false or fraudulent statement concerning any claim for VA benefits forfeits his or her rights to VA benefits</a:t>
            </a:r>
          </a:p>
          <a:p>
            <a:r>
              <a:rPr lang="en-US"/>
              <a:t>The decision as to whether the evidence warrants formal consideration of forfeiture due to fraud is made by the VARO Regional Counsel </a:t>
            </a:r>
          </a:p>
          <a:p>
            <a:r>
              <a:rPr lang="en-US"/>
              <a:t>If the affected claimant receives an adverse decision from the VARO, he or she may appeal this decision to the BVA, and if the Board denies the claim, an appeal may be taken to the CAVC</a:t>
            </a:r>
          </a:p>
          <a:p>
            <a:endParaRPr lang="en-US"/>
          </a:p>
          <a:p>
            <a:pPr marL="118872" indent="0">
              <a:buNone/>
            </a:pPr>
            <a:endParaRPr lang="en-US"/>
          </a:p>
          <a:p>
            <a:endParaRPr lang="en-US"/>
          </a:p>
          <a:p>
            <a:pPr marL="118872" indent="0">
              <a:buNone/>
            </a:pPr>
            <a:endParaRPr lang="en-US"/>
          </a:p>
          <a:p>
            <a:pPr marL="118872" indent="0">
              <a:buNone/>
            </a:pPr>
            <a:endParaRPr lang="en-US"/>
          </a:p>
          <a:p>
            <a:pPr marL="118872" indent="0">
              <a:buNone/>
            </a:pPr>
            <a:endParaRPr lang="en-US"/>
          </a:p>
        </p:txBody>
      </p:sp>
    </p:spTree>
    <p:extLst>
      <p:ext uri="{BB962C8B-B14F-4D97-AF65-F5344CB8AC3E}">
        <p14:creationId xmlns:p14="http://schemas.microsoft.com/office/powerpoint/2010/main" val="2960336689"/>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55448"/>
            <a:ext cx="8229600" cy="1139952"/>
          </a:xfrm>
        </p:spPr>
        <p:txBody>
          <a:bodyPr>
            <a:normAutofit fontScale="90000"/>
          </a:bodyPr>
          <a:lstStyle/>
          <a:p>
            <a:pPr algn="ctr"/>
            <a:r>
              <a:rPr lang="en-US"/>
              <a:t>Appealing Reductions / Severances</a:t>
            </a:r>
          </a:p>
        </p:txBody>
      </p:sp>
      <p:sp>
        <p:nvSpPr>
          <p:cNvPr id="3" name="Content Placeholder 2"/>
          <p:cNvSpPr>
            <a:spLocks noGrp="1"/>
          </p:cNvSpPr>
          <p:nvPr>
            <p:ph idx="1"/>
          </p:nvPr>
        </p:nvSpPr>
        <p:spPr>
          <a:xfrm>
            <a:off x="76200" y="1524000"/>
            <a:ext cx="8915400" cy="5105399"/>
          </a:xfrm>
        </p:spPr>
        <p:txBody>
          <a:bodyPr>
            <a:normAutofit fontScale="92500" lnSpcReduction="20000"/>
          </a:bodyPr>
          <a:lstStyle/>
          <a:p>
            <a:r>
              <a:rPr lang="en-US"/>
              <a:t>A claimant facing a reduction or severance must be given prior notice of the proposed adverse action and given </a:t>
            </a:r>
            <a:r>
              <a:rPr lang="en-US" b="1"/>
              <a:t>60 days </a:t>
            </a:r>
            <a:r>
              <a:rPr lang="en-US"/>
              <a:t>after the notice within which to submit evidence for the purpose of showing that the adverse action should not be taken</a:t>
            </a:r>
          </a:p>
          <a:p>
            <a:r>
              <a:rPr lang="en-US"/>
              <a:t>The claimant has a right to a predetermination hearing but it must be requested within </a:t>
            </a:r>
            <a:r>
              <a:rPr lang="en-US" b="1"/>
              <a:t>30 days </a:t>
            </a:r>
            <a:r>
              <a:rPr lang="en-US"/>
              <a:t>from the date of the notice of the proposed adverse action</a:t>
            </a:r>
          </a:p>
          <a:p>
            <a:r>
              <a:rPr lang="en-US"/>
              <a:t>If a hearing is requested, VA cannot reduce/sever until after the hearing is conducted</a:t>
            </a:r>
          </a:p>
          <a:p>
            <a:r>
              <a:rPr lang="en-US"/>
              <a:t>DO NOT file an appeal in response to a proposal to reduce or sever; simply respond to the VA notice letter</a:t>
            </a:r>
          </a:p>
          <a:p>
            <a:pPr marL="118872" indent="0">
              <a:buNone/>
            </a:pPr>
            <a:endParaRPr lang="en-US"/>
          </a:p>
          <a:p>
            <a:pPr marL="118872" indent="0">
              <a:buNone/>
            </a:pPr>
            <a:endParaRPr lang="en-US"/>
          </a:p>
          <a:p>
            <a:pPr marL="118872" indent="0">
              <a:buNone/>
            </a:pPr>
            <a:endParaRPr lang="en-US"/>
          </a:p>
        </p:txBody>
      </p:sp>
    </p:spTree>
    <p:extLst>
      <p:ext uri="{BB962C8B-B14F-4D97-AF65-F5344CB8AC3E}">
        <p14:creationId xmlns:p14="http://schemas.microsoft.com/office/powerpoint/2010/main" val="487134142"/>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55448"/>
            <a:ext cx="8229600" cy="1139952"/>
          </a:xfrm>
        </p:spPr>
        <p:txBody>
          <a:bodyPr>
            <a:normAutofit fontScale="90000"/>
          </a:bodyPr>
          <a:lstStyle/>
          <a:p>
            <a:pPr algn="ctr"/>
            <a:r>
              <a:rPr lang="en-US"/>
              <a:t>Appealing Reductions / Severances</a:t>
            </a:r>
          </a:p>
        </p:txBody>
      </p:sp>
      <p:sp>
        <p:nvSpPr>
          <p:cNvPr id="3" name="Content Placeholder 2"/>
          <p:cNvSpPr>
            <a:spLocks noGrp="1"/>
          </p:cNvSpPr>
          <p:nvPr>
            <p:ph idx="1"/>
          </p:nvPr>
        </p:nvSpPr>
        <p:spPr>
          <a:xfrm>
            <a:off x="76200" y="1524000"/>
            <a:ext cx="8915400" cy="5105399"/>
          </a:xfrm>
        </p:spPr>
        <p:txBody>
          <a:bodyPr>
            <a:normAutofit/>
          </a:bodyPr>
          <a:lstStyle/>
          <a:p>
            <a:pPr marL="118872" indent="0">
              <a:buNone/>
            </a:pPr>
            <a:endParaRPr lang="en-US"/>
          </a:p>
          <a:p>
            <a:pPr marL="118872" indent="0">
              <a:buNone/>
            </a:pPr>
            <a:endParaRPr lang="en-US"/>
          </a:p>
          <a:p>
            <a:pPr marL="118872" indent="0">
              <a:buNone/>
            </a:pPr>
            <a:endParaRPr lang="en-US"/>
          </a:p>
        </p:txBody>
      </p:sp>
      <p:pic>
        <p:nvPicPr>
          <p:cNvPr id="5" name="Picture 4">
            <a:extLst>
              <a:ext uri="{FF2B5EF4-FFF2-40B4-BE49-F238E27FC236}">
                <a16:creationId xmlns:a16="http://schemas.microsoft.com/office/drawing/2014/main" id="{D2C57ABC-DF62-4570-81EB-BA6064E171BD}"/>
              </a:ext>
            </a:extLst>
          </p:cNvPr>
          <p:cNvPicPr>
            <a:picLocks noChangeAspect="1"/>
          </p:cNvPicPr>
          <p:nvPr/>
        </p:nvPicPr>
        <p:blipFill>
          <a:blip r:embed="rId3"/>
          <a:stretch>
            <a:fillRect/>
          </a:stretch>
        </p:blipFill>
        <p:spPr>
          <a:xfrm>
            <a:off x="0" y="2332555"/>
            <a:ext cx="9144000" cy="3839645"/>
          </a:xfrm>
          <a:prstGeom prst="rect">
            <a:avLst/>
          </a:prstGeom>
        </p:spPr>
      </p:pic>
    </p:spTree>
    <p:extLst>
      <p:ext uri="{BB962C8B-B14F-4D97-AF65-F5344CB8AC3E}">
        <p14:creationId xmlns:p14="http://schemas.microsoft.com/office/powerpoint/2010/main" val="3160944169"/>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55448"/>
            <a:ext cx="8229600" cy="1139952"/>
          </a:xfrm>
        </p:spPr>
        <p:txBody>
          <a:bodyPr>
            <a:normAutofit fontScale="90000"/>
          </a:bodyPr>
          <a:lstStyle/>
          <a:p>
            <a:pPr algn="ctr"/>
            <a:r>
              <a:rPr lang="en-US"/>
              <a:t>Appealing Reductions / Severances</a:t>
            </a:r>
          </a:p>
        </p:txBody>
      </p:sp>
      <p:sp>
        <p:nvSpPr>
          <p:cNvPr id="3" name="Content Placeholder 2"/>
          <p:cNvSpPr>
            <a:spLocks noGrp="1"/>
          </p:cNvSpPr>
          <p:nvPr>
            <p:ph idx="1"/>
          </p:nvPr>
        </p:nvSpPr>
        <p:spPr>
          <a:xfrm>
            <a:off x="76200" y="1524000"/>
            <a:ext cx="8915400" cy="5105399"/>
          </a:xfrm>
        </p:spPr>
        <p:txBody>
          <a:bodyPr>
            <a:normAutofit/>
          </a:bodyPr>
          <a:lstStyle/>
          <a:p>
            <a:r>
              <a:rPr lang="en-US" sz="2500"/>
              <a:t>If the claimant does not submit evidence within the 60-day period (and a hearing isn’t requested), a final rating decision will be prepared. The veteran is notified of the final rating decision and the award of benefits will be reduced. A new 60-day period begins from the date of the final decision. The reduction goes into effect on the last day of the month on which the new 60-day period expires. </a:t>
            </a:r>
          </a:p>
          <a:p>
            <a:r>
              <a:rPr lang="en-US" sz="2500"/>
              <a:t>Keep in mind that if you choose a hearing, it will give you additional time to rebut VA’s proposal to reduce or sever. However, if you are not successful in reversing VA’s proposed action, it is likely that VA will assess an overpayment for the period in excess of the due process period.</a:t>
            </a:r>
          </a:p>
          <a:p>
            <a:endParaRPr lang="en-US"/>
          </a:p>
          <a:p>
            <a:pPr marL="118872" indent="0">
              <a:buNone/>
            </a:pPr>
            <a:endParaRPr lang="en-US"/>
          </a:p>
          <a:p>
            <a:pPr marL="118872" indent="0">
              <a:buNone/>
            </a:pPr>
            <a:endParaRPr lang="en-US"/>
          </a:p>
          <a:p>
            <a:pPr marL="118872" indent="0">
              <a:buNone/>
            </a:pPr>
            <a:endParaRPr lang="en-US"/>
          </a:p>
        </p:txBody>
      </p:sp>
    </p:spTree>
    <p:extLst>
      <p:ext uri="{BB962C8B-B14F-4D97-AF65-F5344CB8AC3E}">
        <p14:creationId xmlns:p14="http://schemas.microsoft.com/office/powerpoint/2010/main" val="1029700730"/>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55448"/>
            <a:ext cx="8229600" cy="1139952"/>
          </a:xfrm>
        </p:spPr>
        <p:txBody>
          <a:bodyPr>
            <a:normAutofit fontScale="90000"/>
          </a:bodyPr>
          <a:lstStyle/>
          <a:p>
            <a:pPr algn="ctr"/>
            <a:r>
              <a:rPr lang="en-US"/>
              <a:t>Appealing Reductions / Severances</a:t>
            </a:r>
          </a:p>
        </p:txBody>
      </p:sp>
      <p:sp>
        <p:nvSpPr>
          <p:cNvPr id="3" name="Content Placeholder 2"/>
          <p:cNvSpPr>
            <a:spLocks noGrp="1"/>
          </p:cNvSpPr>
          <p:nvPr>
            <p:ph idx="1"/>
          </p:nvPr>
        </p:nvSpPr>
        <p:spPr>
          <a:xfrm>
            <a:off x="76200" y="1524000"/>
            <a:ext cx="8915400" cy="5105399"/>
          </a:xfrm>
        </p:spPr>
        <p:txBody>
          <a:bodyPr>
            <a:normAutofit/>
          </a:bodyPr>
          <a:lstStyle/>
          <a:p>
            <a:pPr marL="118872" indent="0">
              <a:buNone/>
            </a:pPr>
            <a:endParaRPr lang="en-US"/>
          </a:p>
          <a:p>
            <a:pPr marL="118872" indent="0">
              <a:buNone/>
            </a:pPr>
            <a:endParaRPr lang="en-US"/>
          </a:p>
          <a:p>
            <a:pPr marL="118872" indent="0">
              <a:buNone/>
            </a:pPr>
            <a:endParaRPr lang="en-US"/>
          </a:p>
          <a:p>
            <a:pPr marL="118872" indent="0">
              <a:buNone/>
            </a:pPr>
            <a:endParaRPr lang="en-US"/>
          </a:p>
        </p:txBody>
      </p:sp>
      <p:pic>
        <p:nvPicPr>
          <p:cNvPr id="5" name="Picture 4">
            <a:extLst>
              <a:ext uri="{FF2B5EF4-FFF2-40B4-BE49-F238E27FC236}">
                <a16:creationId xmlns:a16="http://schemas.microsoft.com/office/drawing/2014/main" id="{9202F8B9-29F3-430D-B239-B7EA1E355A40}"/>
              </a:ext>
            </a:extLst>
          </p:cNvPr>
          <p:cNvPicPr>
            <a:picLocks noChangeAspect="1"/>
          </p:cNvPicPr>
          <p:nvPr/>
        </p:nvPicPr>
        <p:blipFill>
          <a:blip r:embed="rId3"/>
          <a:stretch>
            <a:fillRect/>
          </a:stretch>
        </p:blipFill>
        <p:spPr>
          <a:xfrm>
            <a:off x="0" y="2286000"/>
            <a:ext cx="9144000" cy="4191000"/>
          </a:xfrm>
          <a:prstGeom prst="rect">
            <a:avLst/>
          </a:prstGeom>
        </p:spPr>
      </p:pic>
    </p:spTree>
    <p:extLst>
      <p:ext uri="{BB962C8B-B14F-4D97-AF65-F5344CB8AC3E}">
        <p14:creationId xmlns:p14="http://schemas.microsoft.com/office/powerpoint/2010/main" val="3067956841"/>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0" y="155448"/>
            <a:ext cx="9144000" cy="1139952"/>
          </a:xfrm>
        </p:spPr>
        <p:txBody>
          <a:bodyPr>
            <a:normAutofit/>
          </a:bodyPr>
          <a:lstStyle/>
          <a:p>
            <a:pPr algn="ctr"/>
            <a:r>
              <a:rPr lang="en-US" sz="3600"/>
              <a:t>Appealing Rating Reductions &amp; Severances</a:t>
            </a:r>
          </a:p>
        </p:txBody>
      </p:sp>
      <p:sp>
        <p:nvSpPr>
          <p:cNvPr id="3" name="Content Placeholder 2"/>
          <p:cNvSpPr>
            <a:spLocks noGrp="1"/>
          </p:cNvSpPr>
          <p:nvPr>
            <p:ph idx="1"/>
          </p:nvPr>
        </p:nvSpPr>
        <p:spPr>
          <a:xfrm>
            <a:off x="76200" y="1524000"/>
            <a:ext cx="9067800" cy="5257800"/>
          </a:xfrm>
        </p:spPr>
        <p:txBody>
          <a:bodyPr>
            <a:normAutofit/>
          </a:bodyPr>
          <a:lstStyle/>
          <a:p>
            <a:r>
              <a:rPr lang="en-US" sz="2800"/>
              <a:t>Improper rating reductions or severances, in which the decision is now final, may be appealed just like any adverse VA decision</a:t>
            </a:r>
          </a:p>
          <a:p>
            <a:r>
              <a:rPr lang="en-US" sz="2800"/>
              <a:t>Submit </a:t>
            </a:r>
            <a:r>
              <a:rPr lang="en-US" sz="2800" b="1"/>
              <a:t>lay evidence </a:t>
            </a:r>
            <a:r>
              <a:rPr lang="en-US" sz="2800"/>
              <a:t>from those who witness the effect that the disability has on the Veteran’s daily life </a:t>
            </a:r>
          </a:p>
          <a:p>
            <a:r>
              <a:rPr lang="en-US" sz="2800"/>
              <a:t>Lay statements can be completed by the veteran themselves, a spouse, family members, co-workers, etc.</a:t>
            </a:r>
          </a:p>
          <a:p>
            <a:r>
              <a:rPr lang="en-US" sz="2800"/>
              <a:t>Consider a private medical opinion that shows that the veteran’s condition has not improved (reduction) or is c0nnected to service (severance)</a:t>
            </a:r>
          </a:p>
          <a:p>
            <a:r>
              <a:rPr lang="en-US" sz="2800"/>
              <a:t>Hold VA accountable to their own regulations and M21 guidance. They often ignore it!</a:t>
            </a:r>
          </a:p>
          <a:p>
            <a:endParaRPr lang="en-US"/>
          </a:p>
          <a:p>
            <a:pPr marL="118872" indent="0">
              <a:buNone/>
            </a:pPr>
            <a:endParaRPr lang="en-US"/>
          </a:p>
          <a:p>
            <a:endParaRPr lang="en-US"/>
          </a:p>
          <a:p>
            <a:pPr marL="118872" indent="0">
              <a:buNone/>
            </a:pPr>
            <a:endParaRPr lang="en-US"/>
          </a:p>
          <a:p>
            <a:pPr marL="118872" indent="0">
              <a:buNone/>
            </a:pPr>
            <a:endParaRPr lang="en-US"/>
          </a:p>
          <a:p>
            <a:pPr marL="118872" indent="0">
              <a:buNone/>
            </a:pPr>
            <a:endParaRPr lang="en-US"/>
          </a:p>
        </p:txBody>
      </p:sp>
    </p:spTree>
    <p:extLst>
      <p:ext uri="{BB962C8B-B14F-4D97-AF65-F5344CB8AC3E}">
        <p14:creationId xmlns:p14="http://schemas.microsoft.com/office/powerpoint/2010/main" val="2333427857"/>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824F0A1-A00A-42C9-A2EC-49952D658211}"/>
              </a:ext>
            </a:extLst>
          </p:cNvPr>
          <p:cNvSpPr>
            <a:spLocks noGrp="1"/>
          </p:cNvSpPr>
          <p:nvPr>
            <p:ph type="title"/>
          </p:nvPr>
        </p:nvSpPr>
        <p:spPr/>
        <p:txBody>
          <a:bodyPr/>
          <a:lstStyle/>
          <a:p>
            <a:r>
              <a:rPr lang="en-US"/>
              <a:t>QUESTIONS?</a:t>
            </a:r>
          </a:p>
        </p:txBody>
      </p:sp>
      <p:pic>
        <p:nvPicPr>
          <p:cNvPr id="8" name="Picture 7" descr="A picture containing drawing&#10;&#10;Description automatically generated">
            <a:extLst>
              <a:ext uri="{FF2B5EF4-FFF2-40B4-BE49-F238E27FC236}">
                <a16:creationId xmlns:a16="http://schemas.microsoft.com/office/drawing/2014/main" id="{958FFFF2-5064-4D60-86C7-E39FD7DFF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44000" cy="5143500"/>
          </a:xfrm>
          <a:prstGeom prst="rect">
            <a:avLst/>
          </a:prstGeom>
        </p:spPr>
      </p:pic>
    </p:spTree>
    <p:extLst>
      <p:ext uri="{BB962C8B-B14F-4D97-AF65-F5344CB8AC3E}">
        <p14:creationId xmlns:p14="http://schemas.microsoft.com/office/powerpoint/2010/main" val="3157855925"/>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55448"/>
            <a:ext cx="8229600" cy="1139952"/>
          </a:xfrm>
        </p:spPr>
        <p:txBody>
          <a:bodyPr>
            <a:normAutofit/>
          </a:bodyPr>
          <a:lstStyle/>
          <a:p>
            <a:pPr algn="ctr"/>
            <a:r>
              <a:rPr lang="en-US"/>
              <a:t>But…What’s New?</a:t>
            </a:r>
          </a:p>
        </p:txBody>
      </p:sp>
      <p:sp>
        <p:nvSpPr>
          <p:cNvPr id="3" name="Content Placeholder 2"/>
          <p:cNvSpPr>
            <a:spLocks noGrp="1"/>
          </p:cNvSpPr>
          <p:nvPr>
            <p:ph idx="1"/>
          </p:nvPr>
        </p:nvSpPr>
        <p:spPr>
          <a:xfrm>
            <a:off x="76200" y="1600200"/>
            <a:ext cx="9067800" cy="5257800"/>
          </a:xfrm>
        </p:spPr>
        <p:txBody>
          <a:bodyPr>
            <a:noAutofit/>
          </a:bodyPr>
          <a:lstStyle/>
          <a:p>
            <a:pPr marL="0" marR="0" indent="0">
              <a:spcBef>
                <a:spcPct val="0"/>
              </a:spcBef>
              <a:spcAft>
                <a:spcPct val="0"/>
              </a:spcAft>
              <a:buNone/>
            </a:pPr>
            <a:r>
              <a:rPr lang="en-US" sz="2400" i="1">
                <a:solidFill>
                  <a:srgbClr val="000000"/>
                </a:solidFill>
                <a:effectLst/>
                <a:ea typeface="Calibri" panose="020f0502020204030204" pitchFamily="34" charset="0"/>
              </a:rPr>
              <a:t>Comp Service Policy Letter 21-01 </a:t>
            </a:r>
            <a:r>
              <a:rPr lang="en-US" sz="2400" b="0" i="1">
                <a:solidFill>
                  <a:srgbClr val="000000"/>
                </a:solidFill>
                <a:effectLst/>
                <a:ea typeface="Calibri" panose="020f0502020204030204" pitchFamily="34" charset="0"/>
              </a:rPr>
              <a:t>Updated Guidance on </a:t>
            </a:r>
            <a:r>
              <a:rPr lang="en-US" sz="2400" b="1" i="1">
                <a:solidFill>
                  <a:srgbClr val="000000"/>
                </a:solidFill>
                <a:effectLst/>
                <a:ea typeface="Calibri" panose="020f0502020204030204" pitchFamily="34" charset="0"/>
              </a:rPr>
              <a:t>Routine Future Examination Requests</a:t>
            </a:r>
            <a:r>
              <a:rPr lang="en-US" sz="2400" b="0" i="1">
                <a:solidFill>
                  <a:srgbClr val="000000"/>
                </a:solidFill>
                <a:effectLst/>
                <a:ea typeface="Calibri" panose="020f0502020204030204" pitchFamily="34" charset="0"/>
              </a:rPr>
              <a:t> (October 7, 2021)</a:t>
            </a:r>
            <a:endParaRPr lang="en-US" sz="2400" i="1">
              <a:solidFill>
                <a:srgbClr val="000000"/>
              </a:solidFill>
              <a:effectLst/>
              <a:ea typeface="Calibri" panose="020f0502020204030204" pitchFamily="34" charset="0"/>
            </a:endParaRPr>
          </a:p>
          <a:p>
            <a:pPr marL="0" marR="0" indent="0">
              <a:spcBef>
                <a:spcPct val="0"/>
              </a:spcBef>
              <a:spcAft>
                <a:spcPct val="0"/>
              </a:spcAft>
              <a:buNone/>
            </a:pPr>
            <a:endParaRPr lang="en-US" sz="2400">
              <a:solidFill>
                <a:srgbClr val="000000"/>
              </a:solidFill>
              <a:effectLst/>
              <a:ea typeface="Calibri" panose="020f0502020204030204" pitchFamily="34" charset="0"/>
            </a:endParaRPr>
          </a:p>
          <a:p>
            <a:pPr marL="0" marR="0" indent="0">
              <a:spcBef>
                <a:spcPct val="0"/>
              </a:spcBef>
              <a:spcAft>
                <a:spcPct val="0"/>
              </a:spcAft>
              <a:buNone/>
            </a:pPr>
            <a:r>
              <a:rPr lang="en-US" sz="2400">
                <a:solidFill>
                  <a:srgbClr val="000000"/>
                </a:solidFill>
                <a:effectLst/>
                <a:ea typeface="Calibri" panose="020f0502020204030204" pitchFamily="34" charset="0"/>
              </a:rPr>
              <a:t>Effective immediately, routine future examinations </a:t>
            </a:r>
            <a:r>
              <a:rPr lang="en-US" sz="2400" u="sng">
                <a:solidFill>
                  <a:srgbClr val="000000"/>
                </a:solidFill>
                <a:effectLst/>
                <a:highlight>
                  <a:srgbClr val="FFFF00"/>
                </a:highlight>
                <a:ea typeface="Calibri" panose="020f0502020204030204" pitchFamily="34" charset="0"/>
              </a:rPr>
              <a:t>shall only be requested</a:t>
            </a:r>
            <a:r>
              <a:rPr lang="en-US" sz="2400">
                <a:solidFill>
                  <a:srgbClr val="000000"/>
                </a:solidFill>
                <a:effectLst/>
                <a:ea typeface="Calibri" panose="020f0502020204030204" pitchFamily="34" charset="0"/>
              </a:rPr>
              <a:t> when:</a:t>
            </a:r>
            <a:endParaRPr lang="en-US" sz="2400">
              <a:effectLst/>
              <a:ea typeface="Calibri" panose="020f0502020204030204" pitchFamily="34" charset="0"/>
            </a:endParaRPr>
          </a:p>
          <a:p>
            <a:pPr marL="342900" marR="152400" indent="-342900">
              <a:buSzPts val="1000"/>
              <a:tabLst>
                <a:tab pos="457200"/>
              </a:tabLst>
            </a:pPr>
            <a:r>
              <a:rPr lang="en-US" sz="2400">
                <a:solidFill>
                  <a:srgbClr val="000000"/>
                </a:solidFill>
                <a:effectLst/>
                <a:ea typeface="Times New Roman" panose="02020603050405020304" pitchFamily="18" charset="0"/>
              </a:rPr>
              <a:t>Mandated by a provision found in 38 CFR Part 4 (e.g., 38 CFR § 4.28, 4.128, 4.129, and in evaluation criteria found in diagnostics codes like 7528 Malignant neoplasms of the genitourinary system), or</a:t>
            </a:r>
            <a:endParaRPr lang="en-US" sz="2400">
              <a:solidFill>
                <a:srgbClr val="000000"/>
              </a:solidFill>
              <a:effectLst/>
              <a:ea typeface="Calibri" panose="020f0502020204030204" pitchFamily="34" charset="0"/>
            </a:endParaRPr>
          </a:p>
          <a:p>
            <a:pPr marL="342900" marR="152400" indent="-342900">
              <a:buSzPts val="1000"/>
              <a:tabLst>
                <a:tab pos="457200"/>
              </a:tabLst>
            </a:pPr>
            <a:r>
              <a:rPr lang="en-US" sz="2400">
                <a:solidFill>
                  <a:srgbClr val="000000"/>
                </a:solidFill>
                <a:effectLst/>
                <a:ea typeface="Times New Roman" panose="02020603050405020304" pitchFamily="18" charset="0"/>
              </a:rPr>
              <a:t>Necessary to reduce an evaluation in accordance with 38 CFR § 3.344</a:t>
            </a:r>
          </a:p>
          <a:p>
            <a:pPr marL="342900" marR="152400" lvl="0" indent="-342900" algn="l">
              <a:spcBef>
                <a:spcPct val="0"/>
              </a:spcBef>
              <a:spcAft>
                <a:spcPct val="0"/>
              </a:spcAft>
              <a:buSzPts val="1000"/>
              <a:buFont typeface="Symbol" panose="05050102010706020507" pitchFamily="18" charset="2"/>
              <a:buChar char=""/>
              <a:tabLst>
                <a:tab pos="457200"/>
              </a:tabLst>
            </a:pPr>
            <a:endParaRPr lang="en-US" sz="2400">
              <a:solidFill>
                <a:srgbClr val="000000"/>
              </a:solidFill>
              <a:ea typeface="Calibri" panose="020f0502020204030204" pitchFamily="34" charset="0"/>
            </a:endParaRPr>
          </a:p>
          <a:p>
            <a:pPr marL="0" marR="152400" lvl="0" indent="0" algn="l">
              <a:spcBef>
                <a:spcPct val="0"/>
              </a:spcBef>
              <a:spcAft>
                <a:spcPct val="0"/>
              </a:spcAft>
              <a:buSzPts val="1000"/>
              <a:buNone/>
              <a:tabLst>
                <a:tab pos="457200"/>
              </a:tabLst>
            </a:pPr>
            <a:r>
              <a:rPr lang="en-US" sz="1780">
                <a:solidFill>
                  <a:srgbClr val="000000"/>
                </a:solidFill>
                <a:effectLst/>
                <a:ea typeface="Calibri" panose="020f0502020204030204" pitchFamily="34" charset="0"/>
              </a:rPr>
              <a:t>Link to Policy Letter: </a:t>
            </a:r>
            <a:r>
              <a:rPr lang="en-US" sz="1780">
                <a:solidFill>
                  <a:srgbClr val="000000"/>
                </a:solidFill>
                <a:effectLst/>
                <a:ea typeface="Calibri" panose="020f0502020204030204" pitchFamily="34" charset="0"/>
                <a:hlinkClick r:id="rId3"/>
              </a:rPr>
              <a:t>https://driveˌgoogleˌcom/file/d/1Akv0rd8dRkj6BqGQIOUrnUUwyLPPagvL/view?usp=sharing</a:t>
            </a:r>
            <a:endParaRPr lang="en-US" sz="1780">
              <a:solidFill>
                <a:srgbClr val="000000"/>
              </a:solidFill>
              <a:effectLst/>
              <a:ea typeface="Calibri" panose="020f0502020204030204" pitchFamily="34" charset="0"/>
            </a:endParaRPr>
          </a:p>
          <a:p>
            <a:pPr marL="0" marR="152400" lvl="0" indent="0" algn="l">
              <a:spcBef>
                <a:spcPct val="0"/>
              </a:spcBef>
              <a:spcAft>
                <a:spcPct val="0"/>
              </a:spcAft>
              <a:buSzPts val="1000"/>
              <a:buNone/>
              <a:tabLst>
                <a:tab pos="457200"/>
              </a:tabLst>
            </a:pPr>
            <a:endParaRPr lang="en-US" sz="1780">
              <a:solidFill>
                <a:srgbClr val="000000"/>
              </a:solidFill>
              <a:effectLst/>
              <a:ea typeface="Calibri" panose="020f0502020204030204" pitchFamily="34" charset="0"/>
            </a:endParaRPr>
          </a:p>
          <a:p>
            <a:pPr marL="0" marR="152400" lvl="0" indent="0" algn="l">
              <a:spcBef>
                <a:spcPct val="0"/>
              </a:spcBef>
              <a:spcAft>
                <a:spcPct val="0"/>
              </a:spcAft>
              <a:buSzPts val="1000"/>
              <a:buNone/>
              <a:tabLst>
                <a:tab pos="457200"/>
              </a:tabLst>
            </a:pPr>
            <a:endParaRPr lang="en-US" sz="1780">
              <a:solidFill>
                <a:srgbClr val="000000"/>
              </a:solidFill>
              <a:effectLst/>
              <a:ea typeface="Calibri" panose="020f0502020204030204" pitchFamily="34" charset="0"/>
            </a:endParaRPr>
          </a:p>
          <a:p>
            <a:pPr marL="118872" indent="0">
              <a:buNone/>
            </a:pPr>
            <a:endParaRPr lang="en-US"/>
          </a:p>
          <a:p>
            <a:pPr marL="118872" indent="0">
              <a:buNone/>
            </a:pPr>
            <a:endParaRPr lang="en-US" i="1"/>
          </a:p>
          <a:p>
            <a:pPr marL="118872" indent="0">
              <a:buNone/>
            </a:pPr>
            <a:endParaRPr lang="en-US" sz="2800"/>
          </a:p>
        </p:txBody>
      </p:sp>
    </p:spTree>
    <p:extLst>
      <p:ext uri="{BB962C8B-B14F-4D97-AF65-F5344CB8AC3E}">
        <p14:creationId xmlns:p14="http://schemas.microsoft.com/office/powerpoint/2010/main" val="2740278129"/>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More Questions? </a:t>
            </a:r>
          </a:p>
        </p:txBody>
      </p:sp>
      <p:sp>
        <p:nvSpPr>
          <p:cNvPr id="3" name="Content Placeholder 2"/>
          <p:cNvSpPr>
            <a:spLocks noGrp="1"/>
          </p:cNvSpPr>
          <p:nvPr>
            <p:ph idx="1"/>
          </p:nvPr>
        </p:nvSpPr>
        <p:spPr>
          <a:xfrm>
            <a:off x="76200" y="1408176"/>
            <a:ext cx="9067800" cy="5449823"/>
          </a:xfrm>
        </p:spPr>
        <p:txBody>
          <a:bodyPr>
            <a:normAutofit/>
          </a:bodyPr>
          <a:lstStyle/>
          <a:p>
            <a:pPr marL="118872" indent="0" algn="ctr">
              <a:buNone/>
            </a:pPr>
            <a:endParaRPr lang="en-US" sz="3400" b="1"/>
          </a:p>
          <a:p>
            <a:pPr marL="118872" indent="0" algn="ctr">
              <a:buNone/>
            </a:pPr>
            <a:r>
              <a:rPr lang="en-US" sz="3400" b="1"/>
              <a:t>Feel free to contact us about questions from this training or ANYTIME you have a question about a claim: </a:t>
            </a:r>
          </a:p>
          <a:p>
            <a:pPr marL="118872" indent="0" algn="ctr">
              <a:buNone/>
            </a:pPr>
            <a:endParaRPr lang="en-US" sz="3400" b="1"/>
          </a:p>
          <a:p>
            <a:pPr marL="118872" indent="0" algn="ctr">
              <a:buNone/>
            </a:pPr>
            <a:r>
              <a:rPr lang="en-US" sz="3400" b="1">
                <a:hlinkClick r:id="rId2"/>
              </a:rPr>
              <a:t>CACVSO@eagleveteranslaw.com</a:t>
            </a:r>
            <a:endParaRPr lang="en-US" sz="3400" b="1"/>
          </a:p>
          <a:p>
            <a:pPr marL="118872" indent="0" algn="ctr">
              <a:buNone/>
            </a:pPr>
            <a:endParaRPr lang="en-US"/>
          </a:p>
          <a:p>
            <a:pPr marL="118872" indent="0" algn="ctr">
              <a:buNone/>
            </a:pPr>
            <a:endParaRPr lang="en-US"/>
          </a:p>
          <a:p>
            <a:pPr marL="118872" indent="0" algn="ctr">
              <a:buNone/>
            </a:pPr>
            <a:endParaRPr lang="is-IS"/>
          </a:p>
        </p:txBody>
      </p:sp>
      <p:pic>
        <p:nvPicPr>
          <p:cNvPr id="5" name="Picture 4" descr="Logo, company name&#10;&#10;Description automatically generated">
            <a:extLst>
              <a:ext uri="{FF2B5EF4-FFF2-40B4-BE49-F238E27FC236}">
                <a16:creationId xmlns:a16="http://schemas.microsoft.com/office/drawing/2014/main" id="{DD7BEFD8-F200-4705-AA28-97BAF9793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8926" y="4846553"/>
            <a:ext cx="2046147" cy="1706647"/>
          </a:xfrm>
          <a:prstGeom prst="rect">
            <a:avLst/>
          </a:prstGeom>
        </p:spPr>
      </p:pic>
      <p:sp>
        <p:nvSpPr>
          <p:cNvPr id="4" name="Slide Number Placeholder 3">
            <a:extLst>
              <a:ext uri="{FF2B5EF4-FFF2-40B4-BE49-F238E27FC236}">
                <a16:creationId xmlns:a16="http://schemas.microsoft.com/office/drawing/2014/main" id="{C5E31012-0361-4ABF-8211-AEA4E578934E}"/>
              </a:ext>
            </a:extLst>
          </p:cNvPr>
          <p:cNvSpPr>
            <a:spLocks noGrp="1"/>
          </p:cNvSpPr>
          <p:nvPr>
            <p:ph type="sldNum" sz="quarter" idx="12"/>
          </p:nvPr>
        </p:nvSpPr>
        <p:spPr/>
        <p:txBody>
          <a:bodyPr/>
          <a:lstStyle/>
          <a:p>
            <a:fld id="{1B5C5464-0A0C-4F4F-8948-B8BFCC70FC15}" type="slidenum">
              <a:rPr lang="en-US" smtClean="0"/>
              <a:t>40</a:t>
            </a:fld>
            <a:endParaRPr lang="en-US"/>
          </a:p>
        </p:txBody>
      </p:sp>
    </p:spTree>
    <p:extLst>
      <p:ext uri="{BB962C8B-B14F-4D97-AF65-F5344CB8AC3E}">
        <p14:creationId xmlns:p14="http://schemas.microsoft.com/office/powerpoint/2010/main" val="1467211426"/>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0" y="155448"/>
            <a:ext cx="9144000" cy="1139952"/>
          </a:xfrm>
        </p:spPr>
        <p:txBody>
          <a:bodyPr>
            <a:normAutofit/>
          </a:bodyPr>
          <a:lstStyle/>
          <a:p>
            <a:pPr algn="ctr"/>
            <a:r>
              <a:rPr lang="en-US"/>
              <a:t>How is VA Doing?</a:t>
            </a:r>
          </a:p>
        </p:txBody>
      </p:sp>
      <p:sp>
        <p:nvSpPr>
          <p:cNvPr id="3" name="Content Placeholder 2"/>
          <p:cNvSpPr>
            <a:spLocks noGrp="1"/>
          </p:cNvSpPr>
          <p:nvPr>
            <p:ph idx="1"/>
          </p:nvPr>
        </p:nvSpPr>
        <p:spPr>
          <a:xfrm>
            <a:off x="0" y="1524000"/>
            <a:ext cx="9144000" cy="5333999"/>
          </a:xfrm>
        </p:spPr>
        <p:txBody>
          <a:bodyPr>
            <a:noAutofit/>
          </a:bodyPr>
          <a:lstStyle/>
          <a:p>
            <a:r>
              <a:rPr lang="en-US" sz="3600"/>
              <a:t>A report released by the VA in July 2018, titled “Unwarranted Medical Reexaminations for Disability Benefits,” said of approximately 53,700 veterans’ cases subjected to reexaminations in a six-month review, 19,800 (37%) were unwarranted</a:t>
            </a:r>
          </a:p>
          <a:p>
            <a:r>
              <a:rPr lang="en-US" sz="3600"/>
              <a:t>So, not surprisingly, VA tends to ignore it’s own guidelines…</a:t>
            </a:r>
          </a:p>
          <a:p>
            <a:pPr marL="118872" indent="0">
              <a:buNone/>
            </a:pPr>
            <a:endParaRPr lang="en-US" sz="3600"/>
          </a:p>
        </p:txBody>
      </p:sp>
    </p:spTree>
    <p:extLst>
      <p:ext uri="{BB962C8B-B14F-4D97-AF65-F5344CB8AC3E}">
        <p14:creationId xmlns:p14="http://schemas.microsoft.com/office/powerpoint/2010/main" val="1586490462"/>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0" y="155448"/>
            <a:ext cx="9144000" cy="1139952"/>
          </a:xfrm>
        </p:spPr>
        <p:txBody>
          <a:bodyPr>
            <a:normAutofit/>
          </a:bodyPr>
          <a:lstStyle/>
          <a:p>
            <a:pPr algn="ctr"/>
            <a:r>
              <a:rPr lang="en-US"/>
              <a:t>Does VA follow the Rules?</a:t>
            </a:r>
          </a:p>
        </p:txBody>
      </p:sp>
      <p:sp>
        <p:nvSpPr>
          <p:cNvPr id="3" name="Content Placeholder 2"/>
          <p:cNvSpPr>
            <a:spLocks noGrp="1"/>
          </p:cNvSpPr>
          <p:nvPr>
            <p:ph idx="1"/>
          </p:nvPr>
        </p:nvSpPr>
        <p:spPr>
          <a:xfrm>
            <a:off x="0" y="1524000"/>
            <a:ext cx="9144000" cy="5333999"/>
          </a:xfrm>
        </p:spPr>
        <p:txBody>
          <a:bodyPr>
            <a:noAutofit/>
          </a:bodyPr>
          <a:lstStyle/>
          <a:p>
            <a:pPr marL="118872" indent="0">
              <a:buNone/>
            </a:pPr>
            <a:endParaRPr lang="en-US" sz="3600"/>
          </a:p>
          <a:p>
            <a:pPr marL="118872" indent="0">
              <a:buNone/>
            </a:pPr>
            <a:endParaRPr lang="en-US" sz="3600"/>
          </a:p>
          <a:p>
            <a:pPr marL="118872" indent="0">
              <a:buNone/>
            </a:pPr>
            <a:endParaRPr lang="en-US" sz="3600"/>
          </a:p>
          <a:p>
            <a:pPr marL="118872" indent="0">
              <a:buNone/>
            </a:pPr>
            <a:r>
              <a:rPr lang="en-US" sz="4500"/>
              <a:t>What is supposed to happen before VA reduces a rating?</a:t>
            </a:r>
          </a:p>
        </p:txBody>
      </p:sp>
    </p:spTree>
    <p:extLst>
      <p:ext uri="{BB962C8B-B14F-4D97-AF65-F5344CB8AC3E}">
        <p14:creationId xmlns:p14="http://schemas.microsoft.com/office/powerpoint/2010/main" val="2248573550"/>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55448"/>
            <a:ext cx="8229600" cy="1139952"/>
          </a:xfrm>
        </p:spPr>
        <p:txBody>
          <a:bodyPr>
            <a:normAutofit/>
          </a:bodyPr>
          <a:lstStyle/>
          <a:p>
            <a:pPr algn="ctr"/>
            <a:r>
              <a:rPr lang="en-US"/>
              <a:t>Stabilized Ratings – 5 Year Rule</a:t>
            </a:r>
          </a:p>
        </p:txBody>
      </p:sp>
      <p:sp>
        <p:nvSpPr>
          <p:cNvPr id="3" name="Content Placeholder 2"/>
          <p:cNvSpPr>
            <a:spLocks noGrp="1"/>
          </p:cNvSpPr>
          <p:nvPr>
            <p:ph idx="1"/>
          </p:nvPr>
        </p:nvSpPr>
        <p:spPr>
          <a:xfrm>
            <a:off x="0" y="1524000"/>
            <a:ext cx="9144000" cy="5333999"/>
          </a:xfrm>
        </p:spPr>
        <p:txBody>
          <a:bodyPr>
            <a:noAutofit/>
          </a:bodyPr>
          <a:lstStyle/>
          <a:p>
            <a:r>
              <a:rPr lang="en-US" sz="2800"/>
              <a:t>38 C.F.R. § 3.344(a). For ratings in effect for 5 years or more, the RO must review “the </a:t>
            </a:r>
            <a:r>
              <a:rPr lang="en-US" sz="2800" u="sng"/>
              <a:t>entire record of examinations and the medical-industrial history</a:t>
            </a:r>
            <a:r>
              <a:rPr lang="en-US" sz="2800"/>
              <a:t> </a:t>
            </a:r>
            <a:r>
              <a:rPr lang="mr-IN" sz="2800"/>
              <a:t>…</a:t>
            </a:r>
            <a:r>
              <a:rPr lang="en-US" sz="2800"/>
              <a:t> to ascertain whether the recent examination is full and complete </a:t>
            </a:r>
            <a:r>
              <a:rPr lang="mr-IN" sz="2800"/>
              <a:t>…</a:t>
            </a:r>
            <a:r>
              <a:rPr lang="en-US" sz="2800"/>
              <a:t> </a:t>
            </a:r>
            <a:r>
              <a:rPr lang="en-US" sz="2800" b="1" u="sng"/>
              <a:t>Examinations less full and complete than those on which payments were authorized or continued will not be used as a basis of reduction</a:t>
            </a:r>
            <a:r>
              <a:rPr lang="en-US" sz="2800"/>
              <a:t>.”</a:t>
            </a:r>
          </a:p>
          <a:p>
            <a:r>
              <a:rPr lang="en-US" sz="2800"/>
              <a:t>If one C&amp;P exam is taken out in isolation from the rest of the record, and that one exam says that the disability has improved while the rest of the records do not show that, the VA </a:t>
            </a:r>
            <a:r>
              <a:rPr lang="en-US" sz="2800" u="sng"/>
              <a:t>cannot</a:t>
            </a:r>
            <a:r>
              <a:rPr lang="en-US" sz="2800"/>
              <a:t> base their proposal of a VA rating reduction on that one exam.</a:t>
            </a:r>
          </a:p>
        </p:txBody>
      </p:sp>
    </p:spTree>
    <p:extLst>
      <p:ext uri="{BB962C8B-B14F-4D97-AF65-F5344CB8AC3E}">
        <p14:creationId xmlns:p14="http://schemas.microsoft.com/office/powerpoint/2010/main" val="885604172"/>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55448"/>
            <a:ext cx="8229600" cy="1139952"/>
          </a:xfrm>
        </p:spPr>
        <p:txBody>
          <a:bodyPr>
            <a:normAutofit/>
          </a:bodyPr>
          <a:lstStyle/>
          <a:p>
            <a:pPr algn="ctr"/>
            <a:r>
              <a:rPr lang="en-US"/>
              <a:t>Stabilized Ratings – 5 Year Rule</a:t>
            </a:r>
          </a:p>
        </p:txBody>
      </p:sp>
      <p:sp>
        <p:nvSpPr>
          <p:cNvPr id="3" name="Content Placeholder 2"/>
          <p:cNvSpPr>
            <a:spLocks noGrp="1"/>
          </p:cNvSpPr>
          <p:nvPr>
            <p:ph idx="1"/>
          </p:nvPr>
        </p:nvSpPr>
        <p:spPr>
          <a:xfrm>
            <a:off x="76200" y="1524000"/>
            <a:ext cx="8915400" cy="5105399"/>
          </a:xfrm>
        </p:spPr>
        <p:txBody>
          <a:bodyPr>
            <a:normAutofit fontScale="25000" lnSpcReduction="20000"/>
          </a:bodyPr>
          <a:lstStyle/>
          <a:p>
            <a:pPr marL="118872" indent="0">
              <a:buNone/>
            </a:pPr>
            <a:r>
              <a:rPr lang="en-US" sz="11200" b="1">
                <a:cs typeface="Arial" panose="020b0604020202020204" pitchFamily="34" charset="0"/>
              </a:rPr>
              <a:t>38 C.F.R. § 3.344(a): </a:t>
            </a:r>
            <a:r>
              <a:rPr lang="en-US" sz="11200" b="1"/>
              <a:t>Stabilization of disability evaluations, cont’d:</a:t>
            </a:r>
          </a:p>
          <a:p>
            <a:pPr marL="118872" indent="0">
              <a:buNone/>
            </a:pPr>
            <a:endParaRPr lang="en-US" sz="10400">
              <a:cs typeface="Arial" panose="020b0604020202020204" pitchFamily="34" charset="0"/>
            </a:endParaRPr>
          </a:p>
          <a:p>
            <a:r>
              <a:rPr lang="en-US" sz="14400">
                <a:cs typeface="Arial" panose="020b0604020202020204" pitchFamily="34" charset="0"/>
              </a:rPr>
              <a:t>If the disability is subject to </a:t>
            </a:r>
            <a:r>
              <a:rPr lang="en-US" sz="14400" u="sng">
                <a:cs typeface="Arial" panose="020b0604020202020204" pitchFamily="34" charset="0"/>
              </a:rPr>
              <a:t>temporary and episodic improvement</a:t>
            </a:r>
            <a:r>
              <a:rPr lang="en-US" sz="14400">
                <a:cs typeface="Arial" panose="020b0604020202020204" pitchFamily="34" charset="0"/>
              </a:rPr>
              <a:t>, </a:t>
            </a:r>
            <a:r>
              <a:rPr lang="en-US" sz="14400"/>
              <a:t>e.g., manic depressive or other psychotic reaction, . . . etc.,</a:t>
            </a:r>
            <a:r>
              <a:rPr lang="en-US" sz="14400">
                <a:cs typeface="Arial" panose="020b0604020202020204" pitchFamily="34" charset="0"/>
              </a:rPr>
              <a:t> it will not be reduced on any one examination, except in those circumstances in which </a:t>
            </a:r>
            <a:r>
              <a:rPr lang="en-US" sz="14400" u="sng">
                <a:cs typeface="Arial" panose="020b0604020202020204" pitchFamily="34" charset="0"/>
              </a:rPr>
              <a:t>all the evidence of record </a:t>
            </a:r>
            <a:r>
              <a:rPr lang="en-US" sz="14400">
                <a:cs typeface="Arial" panose="020b0604020202020204" pitchFamily="34" charset="0"/>
              </a:rPr>
              <a:t>“clearly warrants the conclusion that sustained improvement has been demonstrated.”</a:t>
            </a:r>
          </a:p>
        </p:txBody>
      </p:sp>
    </p:spTree>
    <p:extLst>
      <p:ext uri="{BB962C8B-B14F-4D97-AF65-F5344CB8AC3E}">
        <p14:creationId xmlns:p14="http://schemas.microsoft.com/office/powerpoint/2010/main" val="2950340558"/>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457200" y="155448"/>
            <a:ext cx="8229600" cy="1139952"/>
          </a:xfrm>
        </p:spPr>
        <p:txBody>
          <a:bodyPr>
            <a:normAutofit/>
          </a:bodyPr>
          <a:lstStyle/>
          <a:p>
            <a:pPr algn="ctr"/>
            <a:r>
              <a:rPr lang="en-US"/>
              <a:t>Stabilized Ratings – 5 Year Rule</a:t>
            </a:r>
          </a:p>
        </p:txBody>
      </p:sp>
      <p:sp>
        <p:nvSpPr>
          <p:cNvPr id="3" name="Content Placeholder 2"/>
          <p:cNvSpPr>
            <a:spLocks noGrp="1"/>
          </p:cNvSpPr>
          <p:nvPr>
            <p:ph idx="1"/>
          </p:nvPr>
        </p:nvSpPr>
        <p:spPr>
          <a:xfrm>
            <a:off x="76200" y="1524000"/>
            <a:ext cx="8915400" cy="5105399"/>
          </a:xfrm>
        </p:spPr>
        <p:txBody>
          <a:bodyPr>
            <a:normAutofit fontScale="32500" lnSpcReduction="20000"/>
          </a:bodyPr>
          <a:lstStyle/>
          <a:p>
            <a:pPr marL="118872" indent="0">
              <a:buNone/>
            </a:pPr>
            <a:r>
              <a:rPr lang="en-US" sz="9600" b="1">
                <a:cs typeface="Arial" panose="020b0604020202020204" pitchFamily="34" charset="0"/>
              </a:rPr>
              <a:t>38 C.F.R. § 3.344(a): </a:t>
            </a:r>
            <a:r>
              <a:rPr lang="en-US" sz="9600" b="1"/>
              <a:t>Stabilization of disability evals, cont’d:</a:t>
            </a:r>
          </a:p>
          <a:p>
            <a:pPr marL="118872" indent="0">
              <a:buNone/>
            </a:pPr>
            <a:endParaRPr lang="en-US" sz="10400">
              <a:cs typeface="Arial" panose="020b0604020202020204" pitchFamily="34" charset="0"/>
            </a:endParaRPr>
          </a:p>
          <a:p>
            <a:r>
              <a:rPr lang="en-US" sz="10400"/>
              <a:t>Ratings on account of diseases which become comparatively symptom-free after prolonged rest, e.g., residuals of phlebitis, arteriosclerotic heart disease, etc., will not be reduced on examinations reflecting the results of bed rest</a:t>
            </a:r>
            <a:endParaRPr lang="en-US" sz="10400">
              <a:cs typeface="Arial" panose="020b0604020202020204" pitchFamily="34" charset="0"/>
            </a:endParaRPr>
          </a:p>
          <a:p>
            <a:pPr marL="118872" indent="0">
              <a:buNone/>
            </a:pPr>
            <a:endParaRPr lang="en-US" sz="4700"/>
          </a:p>
          <a:p>
            <a:endParaRPr lang="en-US" sz="4700"/>
          </a:p>
        </p:txBody>
      </p:sp>
    </p:spTree>
    <p:extLst>
      <p:ext uri="{BB962C8B-B14F-4D97-AF65-F5344CB8AC3E}">
        <p14:creationId xmlns:p14="http://schemas.microsoft.com/office/powerpoint/2010/main" val="2086780672"/>
      </p:ext>
    </p:extLst>
  </p:cSld>
  <p:clrMapOvr>
    <a:masterClrMapping/>
  </p:clrMapOvr>
  <p:transition/>
  <p:timing/>
</p:sld>
</file>

<file path=ppt/tags/tag1.xml><?xml version="1.0" encoding="utf-8"?>
<p:tagLst xmlns:p="http://schemas.openxmlformats.org/presentationml/2006/main">
  <p:tag name="AS_OS" val="Unix 3.10.0.957"/>
  <p:tag name="AS_RELEASE_DATE" val="2023.07.31"/>
  <p:tag name="AS_TITLE" val="Aspose.Slides for Java"/>
  <p:tag name="AS_VERSION" val="23.7"/>
</p:tagLst>
</file>

<file path=ppt/theme/_rels/theme1.xml.rels>&#65279;<?xml version="1.0" encoding="utf-8" standalone="yes"?><Relationships xmlns="http://schemas.openxmlformats.org/package/2006/relationships"><Relationship Id="rId1" Type="http://schemas.openxmlformats.org/officeDocument/2006/relationships/image" Target="../media/image1.jpeg" /></Relationships>
</file>

<file path=ppt/theme/theme1.xml><?xml version="1.0" encoding="utf-8"?>
<a:theme xmlns:r="http://schemas.openxmlformats.org/officeDocument/2006/relationships"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Corbel"/>
        <a:cs typeface="Arial"/>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Corbel"/>
        <a:cs typeface="Arial"/>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 Black .thmx</Template>
  <Company>United States Court of Veteran Affairs</Company>
  <PresentationFormat>On-screen Show (4:3)</PresentationFormat>
  <Paragraphs>147</Paragraphs>
  <Slides>40</Slides>
  <Notes>37</Notes>
  <TotalTime>18279</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40</vt:i4>
      </vt:variant>
    </vt:vector>
  </HeadingPairs>
  <TitlesOfParts>
    <vt:vector baseType="lpstr" size="49">
      <vt:lpstr>Arial</vt:lpstr>
      <vt:lpstr>Corbel</vt:lpstr>
      <vt:lpstr>Wingdings 2</vt:lpstr>
      <vt:lpstr>Wingdings</vt:lpstr>
      <vt:lpstr>Wingdings 3</vt:lpstr>
      <vt:lpstr>Calibri</vt:lpstr>
      <vt:lpstr>Times New Roman</vt:lpstr>
      <vt:lpstr>Symbol</vt:lpstr>
      <vt:lpstr>Module</vt:lpstr>
      <vt:lpstr>Dealing With Proposals to Reduce a Rating or Sever Benefits</vt:lpstr>
      <vt:lpstr>Proposals to Reduce Ratings</vt:lpstr>
      <vt:lpstr>Reexaminations per M21</vt:lpstr>
      <vt:lpstr>But…What’s New?</vt:lpstr>
      <vt:lpstr>How is VA Doing?</vt:lpstr>
      <vt:lpstr>Does VA follow the Rules?</vt:lpstr>
      <vt:lpstr>Stabilized Ratings – 5 Year Rule</vt:lpstr>
      <vt:lpstr>Stabilized Ratings – 5 Year Rule</vt:lpstr>
      <vt:lpstr>Stabilized Ratings – 5 Year Rule</vt:lpstr>
      <vt:lpstr>Stabilized Ratings – 5 Year Rule</vt:lpstr>
      <vt:lpstr>Stabilized Ratings – 5 Year Rule</vt:lpstr>
      <vt:lpstr>Stabilized Ratings – 5 Year Rule</vt:lpstr>
      <vt:lpstr>Stabilized Ratings – M21</vt:lpstr>
      <vt:lpstr>Stabilized Ratings – M21</vt:lpstr>
      <vt:lpstr>Preservation of Service Connection – 10 Year Rule</vt:lpstr>
      <vt:lpstr>Preservation of Service Connection – 10 Year Rule</vt:lpstr>
      <vt:lpstr>Preservation of Disability Rating – 20 Year Rule</vt:lpstr>
      <vt:lpstr>Protection of 100% Ratings</vt:lpstr>
      <vt:lpstr>Protection of 100% Ratings</vt:lpstr>
      <vt:lpstr>Protection of 100% Ratings</vt:lpstr>
      <vt:lpstr>Protection of 100% Ratings</vt:lpstr>
      <vt:lpstr>Protection From Reductions Based on Revisions to the Rating Schedule</vt:lpstr>
      <vt:lpstr>QUESTIONS?</vt:lpstr>
      <vt:lpstr>What About Unprotected Ratings?</vt:lpstr>
      <vt:lpstr>What About Unprotected Ratings?</vt:lpstr>
      <vt:lpstr>Analyzing Rating Reduction Proposals</vt:lpstr>
      <vt:lpstr>Analyzing Rating Reduction Proposals</vt:lpstr>
      <vt:lpstr>Severing Service Connection</vt:lpstr>
      <vt:lpstr>Severing Service Connection</vt:lpstr>
      <vt:lpstr>Severing Service Connection</vt:lpstr>
      <vt:lpstr>Severing Service Connection</vt:lpstr>
      <vt:lpstr>Severing Service Connection</vt:lpstr>
      <vt:lpstr>Proposal to Sever Due to Fraud</vt:lpstr>
      <vt:lpstr>Appealing Reductions / Severances</vt:lpstr>
      <vt:lpstr>Appealing Reductions / Severances</vt:lpstr>
      <vt:lpstr>Appealing Reductions / Severances</vt:lpstr>
      <vt:lpstr>Appealing Reductions / Severances</vt:lpstr>
      <vt:lpstr>Appealing Rating Reductions &amp; Severances</vt:lpstr>
      <vt:lpstr>QUESTIONS?</vt:lpstr>
      <vt:lpstr>More Questions? </vt:lpstr>
    </vt:vector>
  </TitlesOfParts>
  <LinksUpToDate>0</LinksUpToDate>
  <SharedDoc>0</SharedDoc>
  <HyperlinksChanged>0</HyperlinksChanged>
  <Application>Aspose.Slides for Java</Application>
  <AppVersion>23.0700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U.S. Court of Appeals for Veterans Claims</dc:title>
  <dc:creator>anne stygles</dc:creator>
  <cp:lastModifiedBy>Jim Radogna</cp:lastModifiedBy>
  <cp:revision>901</cp:revision>
  <dcterms:created xsi:type="dcterms:W3CDTF">2011-03-11T21:47:51Z</dcterms:created>
  <dcterms:modified xsi:type="dcterms:W3CDTF">2024-02-10T18:44:53Z</dcterms:modified>
</cp:coreProperties>
</file>