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33" r:id="rId1"/>
  </p:sldMasterIdLst>
  <p:notesMasterIdLst>
    <p:notesMasterId r:id="rId35"/>
  </p:notesMasterIdLst>
  <p:sldIdLst>
    <p:sldId id="667" r:id="rId2"/>
    <p:sldId id="638" r:id="rId3"/>
    <p:sldId id="640" r:id="rId4"/>
    <p:sldId id="641" r:id="rId5"/>
    <p:sldId id="642" r:id="rId6"/>
    <p:sldId id="643" r:id="rId7"/>
    <p:sldId id="644" r:id="rId8"/>
    <p:sldId id="684" r:id="rId9"/>
    <p:sldId id="645" r:id="rId10"/>
    <p:sldId id="646" r:id="rId11"/>
    <p:sldId id="647" r:id="rId12"/>
    <p:sldId id="648" r:id="rId13"/>
    <p:sldId id="649" r:id="rId14"/>
    <p:sldId id="650" r:id="rId15"/>
    <p:sldId id="675" r:id="rId16"/>
    <p:sldId id="651" r:id="rId17"/>
    <p:sldId id="674" r:id="rId18"/>
    <p:sldId id="677" r:id="rId19"/>
    <p:sldId id="685" r:id="rId20"/>
    <p:sldId id="686" r:id="rId21"/>
    <p:sldId id="632" r:id="rId22"/>
    <p:sldId id="652" r:id="rId23"/>
    <p:sldId id="653" r:id="rId24"/>
    <p:sldId id="654" r:id="rId25"/>
    <p:sldId id="655" r:id="rId26"/>
    <p:sldId id="656" r:id="rId27"/>
    <p:sldId id="672" r:id="rId28"/>
    <p:sldId id="657" r:id="rId29"/>
    <p:sldId id="658" r:id="rId30"/>
    <p:sldId id="659" r:id="rId31"/>
    <p:sldId id="687" r:id="rId32"/>
    <p:sldId id="660" r:id="rId33"/>
    <p:sldId id="683" r:id="rId3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Kretkowski" initials="" lastIdx="2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9784" autoAdjust="0"/>
  </p:normalViewPr>
  <p:slideViewPr>
    <p:cSldViewPr>
      <p:cViewPr varScale="1">
        <p:scale>
          <a:sx n="111" d="100"/>
          <a:sy n="111" d="100"/>
        </p:scale>
        <p:origin x="16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Radogna" userId="7fd67d121dc7a07c" providerId="LiveId" clId="{8ECC57EB-80A3-4E45-88C5-649FEA1011CD}"/>
    <pc:docChg chg="undo custSel addSld delSld modSld sldOrd">
      <pc:chgData name="Jim Radogna" userId="7fd67d121dc7a07c" providerId="LiveId" clId="{8ECC57EB-80A3-4E45-88C5-649FEA1011CD}" dt="2024-02-08T18:51:08.944" v="1693" actId="255"/>
      <pc:docMkLst>
        <pc:docMk/>
      </pc:docMkLst>
      <pc:sldChg chg="del">
        <pc:chgData name="Jim Radogna" userId="7fd67d121dc7a07c" providerId="LiveId" clId="{8ECC57EB-80A3-4E45-88C5-649FEA1011CD}" dt="2024-02-08T15:43:33.623" v="32" actId="47"/>
        <pc:sldMkLst>
          <pc:docMk/>
          <pc:sldMk cId="370541861" sldId="414"/>
        </pc:sldMkLst>
      </pc:sldChg>
      <pc:sldChg chg="modSp del mod">
        <pc:chgData name="Jim Radogna" userId="7fd67d121dc7a07c" providerId="LiveId" clId="{8ECC57EB-80A3-4E45-88C5-649FEA1011CD}" dt="2024-02-08T15:43:41.848" v="33" actId="47"/>
        <pc:sldMkLst>
          <pc:docMk/>
          <pc:sldMk cId="2088601303" sldId="562"/>
        </pc:sldMkLst>
        <pc:spChg chg="mod">
          <ac:chgData name="Jim Radogna" userId="7fd67d121dc7a07c" providerId="LiveId" clId="{8ECC57EB-80A3-4E45-88C5-649FEA1011CD}" dt="2024-02-08T15:42:18.378" v="28"/>
          <ac:spMkLst>
            <pc:docMk/>
            <pc:sldMk cId="2088601303" sldId="562"/>
            <ac:spMk id="2" creationId="{00000000-0000-0000-0000-000000000000}"/>
          </ac:spMkLst>
        </pc:spChg>
      </pc:sldChg>
      <pc:sldChg chg="modSp mod">
        <pc:chgData name="Jim Radogna" userId="7fd67d121dc7a07c" providerId="LiveId" clId="{8ECC57EB-80A3-4E45-88C5-649FEA1011CD}" dt="2024-02-08T18:02:11.587" v="234" actId="114"/>
        <pc:sldMkLst>
          <pc:docMk/>
          <pc:sldMk cId="680032489" sldId="642"/>
        </pc:sldMkLst>
        <pc:spChg chg="mod">
          <ac:chgData name="Jim Radogna" userId="7fd67d121dc7a07c" providerId="LiveId" clId="{8ECC57EB-80A3-4E45-88C5-649FEA1011CD}" dt="2024-02-08T18:02:11.587" v="234" actId="114"/>
          <ac:spMkLst>
            <pc:docMk/>
            <pc:sldMk cId="680032489" sldId="642"/>
            <ac:spMk id="4" creationId="{1364CDD2-9403-44B9-87E1-961063ADF82C}"/>
          </ac:spMkLst>
        </pc:spChg>
      </pc:sldChg>
      <pc:sldChg chg="modSp mod">
        <pc:chgData name="Jim Radogna" userId="7fd67d121dc7a07c" providerId="LiveId" clId="{8ECC57EB-80A3-4E45-88C5-649FEA1011CD}" dt="2024-02-08T18:04:44.871" v="370" actId="313"/>
        <pc:sldMkLst>
          <pc:docMk/>
          <pc:sldMk cId="2306992318" sldId="643"/>
        </pc:sldMkLst>
        <pc:spChg chg="mod">
          <ac:chgData name="Jim Radogna" userId="7fd67d121dc7a07c" providerId="LiveId" clId="{8ECC57EB-80A3-4E45-88C5-649FEA1011CD}" dt="2024-02-08T18:04:44.871" v="370" actId="313"/>
          <ac:spMkLst>
            <pc:docMk/>
            <pc:sldMk cId="2306992318" sldId="643"/>
            <ac:spMk id="4" creationId="{1364CDD2-9403-44B9-87E1-961063ADF82C}"/>
          </ac:spMkLst>
        </pc:spChg>
      </pc:sldChg>
      <pc:sldChg chg="modSp mod">
        <pc:chgData name="Jim Radogna" userId="7fd67d121dc7a07c" providerId="LiveId" clId="{8ECC57EB-80A3-4E45-88C5-649FEA1011CD}" dt="2024-02-08T18:08:32.864" v="543" actId="20577"/>
        <pc:sldMkLst>
          <pc:docMk/>
          <pc:sldMk cId="544752611" sldId="644"/>
        </pc:sldMkLst>
        <pc:spChg chg="mod">
          <ac:chgData name="Jim Radogna" userId="7fd67d121dc7a07c" providerId="LiveId" clId="{8ECC57EB-80A3-4E45-88C5-649FEA1011CD}" dt="2024-02-08T18:08:32.864" v="543" actId="20577"/>
          <ac:spMkLst>
            <pc:docMk/>
            <pc:sldMk cId="544752611" sldId="644"/>
            <ac:spMk id="4" creationId="{1364CDD2-9403-44B9-87E1-961063ADF82C}"/>
          </ac:spMkLst>
        </pc:spChg>
      </pc:sldChg>
      <pc:sldChg chg="modSp mod">
        <pc:chgData name="Jim Radogna" userId="7fd67d121dc7a07c" providerId="LiveId" clId="{8ECC57EB-80A3-4E45-88C5-649FEA1011CD}" dt="2024-02-08T18:19:02.919" v="1095" actId="115"/>
        <pc:sldMkLst>
          <pc:docMk/>
          <pc:sldMk cId="523845926" sldId="645"/>
        </pc:sldMkLst>
        <pc:spChg chg="mod">
          <ac:chgData name="Jim Radogna" userId="7fd67d121dc7a07c" providerId="LiveId" clId="{8ECC57EB-80A3-4E45-88C5-649FEA1011CD}" dt="2024-02-08T18:19:02.919" v="1095" actId="115"/>
          <ac:spMkLst>
            <pc:docMk/>
            <pc:sldMk cId="523845926" sldId="645"/>
            <ac:spMk id="4" creationId="{1364CDD2-9403-44B9-87E1-961063ADF82C}"/>
          </ac:spMkLst>
        </pc:spChg>
      </pc:sldChg>
      <pc:sldChg chg="modSp mod">
        <pc:chgData name="Jim Radogna" userId="7fd67d121dc7a07c" providerId="LiveId" clId="{8ECC57EB-80A3-4E45-88C5-649FEA1011CD}" dt="2024-02-08T18:24:55.541" v="1314" actId="20577"/>
        <pc:sldMkLst>
          <pc:docMk/>
          <pc:sldMk cId="2674147131" sldId="648"/>
        </pc:sldMkLst>
        <pc:spChg chg="mod">
          <ac:chgData name="Jim Radogna" userId="7fd67d121dc7a07c" providerId="LiveId" clId="{8ECC57EB-80A3-4E45-88C5-649FEA1011CD}" dt="2024-02-08T18:24:55.541" v="1314" actId="20577"/>
          <ac:spMkLst>
            <pc:docMk/>
            <pc:sldMk cId="2674147131" sldId="648"/>
            <ac:spMk id="4" creationId="{1364CDD2-9403-44B9-87E1-961063ADF82C}"/>
          </ac:spMkLst>
        </pc:spChg>
      </pc:sldChg>
      <pc:sldChg chg="addSp delSp modSp mod ord">
        <pc:chgData name="Jim Radogna" userId="7fd67d121dc7a07c" providerId="LiveId" clId="{8ECC57EB-80A3-4E45-88C5-649FEA1011CD}" dt="2024-02-08T18:50:13.962" v="1686"/>
        <pc:sldMkLst>
          <pc:docMk/>
          <pc:sldMk cId="3504322686" sldId="656"/>
        </pc:sldMkLst>
        <pc:spChg chg="mod">
          <ac:chgData name="Jim Radogna" userId="7fd67d121dc7a07c" providerId="LiveId" clId="{8ECC57EB-80A3-4E45-88C5-649FEA1011CD}" dt="2024-02-08T18:39:41.035" v="1504" actId="20577"/>
          <ac:spMkLst>
            <pc:docMk/>
            <pc:sldMk cId="3504322686" sldId="656"/>
            <ac:spMk id="4" creationId="{1364CDD2-9403-44B9-87E1-961063ADF82C}"/>
          </ac:spMkLst>
        </pc:spChg>
        <pc:picChg chg="del">
          <ac:chgData name="Jim Radogna" userId="7fd67d121dc7a07c" providerId="LiveId" clId="{8ECC57EB-80A3-4E45-88C5-649FEA1011CD}" dt="2024-02-08T18:38:58.966" v="1489" actId="478"/>
          <ac:picMkLst>
            <pc:docMk/>
            <pc:sldMk cId="3504322686" sldId="656"/>
            <ac:picMk id="5" creationId="{D36C7C81-4847-40E2-82A0-A21993351D62}"/>
          </ac:picMkLst>
        </pc:picChg>
        <pc:picChg chg="add mod">
          <ac:chgData name="Jim Radogna" userId="7fd67d121dc7a07c" providerId="LiveId" clId="{8ECC57EB-80A3-4E45-88C5-649FEA1011CD}" dt="2024-02-08T18:39:55.465" v="1506" actId="14100"/>
          <ac:picMkLst>
            <pc:docMk/>
            <pc:sldMk cId="3504322686" sldId="656"/>
            <ac:picMk id="6" creationId="{20916315-6AF1-8C29-A277-889EBC33974F}"/>
          </ac:picMkLst>
        </pc:picChg>
      </pc:sldChg>
      <pc:sldChg chg="del">
        <pc:chgData name="Jim Radogna" userId="7fd67d121dc7a07c" providerId="LiveId" clId="{8ECC57EB-80A3-4E45-88C5-649FEA1011CD}" dt="2024-02-08T18:47:31.393" v="1678" actId="47"/>
        <pc:sldMkLst>
          <pc:docMk/>
          <pc:sldMk cId="4202247997" sldId="661"/>
        </pc:sldMkLst>
      </pc:sldChg>
      <pc:sldChg chg="del">
        <pc:chgData name="Jim Radogna" userId="7fd67d121dc7a07c" providerId="LiveId" clId="{8ECC57EB-80A3-4E45-88C5-649FEA1011CD}" dt="2024-02-08T18:47:32.266" v="1679" actId="47"/>
        <pc:sldMkLst>
          <pc:docMk/>
          <pc:sldMk cId="4192614442" sldId="662"/>
        </pc:sldMkLst>
      </pc:sldChg>
      <pc:sldChg chg="del">
        <pc:chgData name="Jim Radogna" userId="7fd67d121dc7a07c" providerId="LiveId" clId="{8ECC57EB-80A3-4E45-88C5-649FEA1011CD}" dt="2024-02-08T18:47:32.948" v="1680" actId="47"/>
        <pc:sldMkLst>
          <pc:docMk/>
          <pc:sldMk cId="3451872040" sldId="663"/>
        </pc:sldMkLst>
      </pc:sldChg>
      <pc:sldChg chg="del">
        <pc:chgData name="Jim Radogna" userId="7fd67d121dc7a07c" providerId="LiveId" clId="{8ECC57EB-80A3-4E45-88C5-649FEA1011CD}" dt="2024-02-08T18:47:33.616" v="1681" actId="47"/>
        <pc:sldMkLst>
          <pc:docMk/>
          <pc:sldMk cId="2534812968" sldId="664"/>
        </pc:sldMkLst>
      </pc:sldChg>
      <pc:sldChg chg="del">
        <pc:chgData name="Jim Radogna" userId="7fd67d121dc7a07c" providerId="LiveId" clId="{8ECC57EB-80A3-4E45-88C5-649FEA1011CD}" dt="2024-02-08T18:47:35.079" v="1682" actId="47"/>
        <pc:sldMkLst>
          <pc:docMk/>
          <pc:sldMk cId="385774118" sldId="665"/>
        </pc:sldMkLst>
      </pc:sldChg>
      <pc:sldChg chg="del">
        <pc:chgData name="Jim Radogna" userId="7fd67d121dc7a07c" providerId="LiveId" clId="{8ECC57EB-80A3-4E45-88C5-649FEA1011CD}" dt="2024-02-08T18:47:36.698" v="1683" actId="47"/>
        <pc:sldMkLst>
          <pc:docMk/>
          <pc:sldMk cId="2252688919" sldId="666"/>
        </pc:sldMkLst>
      </pc:sldChg>
      <pc:sldChg chg="modSp add mod">
        <pc:chgData name="Jim Radogna" userId="7fd67d121dc7a07c" providerId="LiveId" clId="{8ECC57EB-80A3-4E45-88C5-649FEA1011CD}" dt="2024-02-08T15:43:03.542" v="30"/>
        <pc:sldMkLst>
          <pc:docMk/>
          <pc:sldMk cId="3052340709" sldId="667"/>
        </pc:sldMkLst>
        <pc:spChg chg="mod">
          <ac:chgData name="Jim Radogna" userId="7fd67d121dc7a07c" providerId="LiveId" clId="{8ECC57EB-80A3-4E45-88C5-649FEA1011CD}" dt="2024-02-08T15:43:03.542" v="30"/>
          <ac:spMkLst>
            <pc:docMk/>
            <pc:sldMk cId="3052340709" sldId="667"/>
            <ac:spMk id="2" creationId="{00000000-0000-0000-0000-000000000000}"/>
          </ac:spMkLst>
        </pc:spChg>
      </pc:sldChg>
      <pc:sldChg chg="addSp delSp modSp mod">
        <pc:chgData name="Jim Radogna" userId="7fd67d121dc7a07c" providerId="LiveId" clId="{8ECC57EB-80A3-4E45-88C5-649FEA1011CD}" dt="2024-02-08T18:51:08.944" v="1693" actId="255"/>
        <pc:sldMkLst>
          <pc:docMk/>
          <pc:sldMk cId="1199414938" sldId="672"/>
        </pc:sldMkLst>
        <pc:spChg chg="mod">
          <ac:chgData name="Jim Radogna" userId="7fd67d121dc7a07c" providerId="LiveId" clId="{8ECC57EB-80A3-4E45-88C5-649FEA1011CD}" dt="2024-02-08T18:51:08.944" v="1693" actId="255"/>
          <ac:spMkLst>
            <pc:docMk/>
            <pc:sldMk cId="1199414938" sldId="672"/>
            <ac:spMk id="4" creationId="{1364CDD2-9403-44B9-87E1-961063ADF82C}"/>
          </ac:spMkLst>
        </pc:spChg>
        <pc:spChg chg="add del mod">
          <ac:chgData name="Jim Radogna" userId="7fd67d121dc7a07c" providerId="LiveId" clId="{8ECC57EB-80A3-4E45-88C5-649FEA1011CD}" dt="2024-02-08T18:41:52.826" v="1522"/>
          <ac:spMkLst>
            <pc:docMk/>
            <pc:sldMk cId="1199414938" sldId="672"/>
            <ac:spMk id="6" creationId="{FA6388F0-5886-37CF-5BFF-BD70D7341DEB}"/>
          </ac:spMkLst>
        </pc:spChg>
        <pc:spChg chg="add mod">
          <ac:chgData name="Jim Radogna" userId="7fd67d121dc7a07c" providerId="LiveId" clId="{8ECC57EB-80A3-4E45-88C5-649FEA1011CD}" dt="2024-02-08T18:43:59.189" v="1659" actId="14100"/>
          <ac:spMkLst>
            <pc:docMk/>
            <pc:sldMk cId="1199414938" sldId="672"/>
            <ac:spMk id="7" creationId="{E4E67119-F0C6-A93C-4573-99A33F8A02AE}"/>
          </ac:spMkLst>
        </pc:spChg>
        <pc:picChg chg="add mod">
          <ac:chgData name="Jim Radogna" userId="7fd67d121dc7a07c" providerId="LiveId" clId="{8ECC57EB-80A3-4E45-88C5-649FEA1011CD}" dt="2024-02-08T18:41:18.591" v="1519"/>
          <ac:picMkLst>
            <pc:docMk/>
            <pc:sldMk cId="1199414938" sldId="672"/>
            <ac:picMk id="5" creationId="{472665AF-29D6-7471-BE8D-81EECD1611AD}"/>
          </ac:picMkLst>
        </pc:picChg>
        <pc:picChg chg="del">
          <ac:chgData name="Jim Radogna" userId="7fd67d121dc7a07c" providerId="LiveId" clId="{8ECC57EB-80A3-4E45-88C5-649FEA1011CD}" dt="2024-02-08T18:40:56.592" v="1507" actId="478"/>
          <ac:picMkLst>
            <pc:docMk/>
            <pc:sldMk cId="1199414938" sldId="672"/>
            <ac:picMk id="9" creationId="{C3EA537E-835C-4985-9AB3-3BC590DB0876}"/>
          </ac:picMkLst>
        </pc:picChg>
      </pc:sldChg>
      <pc:sldChg chg="del">
        <pc:chgData name="Jim Radogna" userId="7fd67d121dc7a07c" providerId="LiveId" clId="{8ECC57EB-80A3-4E45-88C5-649FEA1011CD}" dt="2024-02-08T18:49:11.870" v="1684" actId="47"/>
        <pc:sldMkLst>
          <pc:docMk/>
          <pc:sldMk cId="2450099873" sldId="676"/>
        </pc:sldMkLst>
      </pc:sldChg>
      <pc:sldChg chg="add">
        <pc:chgData name="Jim Radogna" userId="7fd67d121dc7a07c" providerId="LiveId" clId="{8ECC57EB-80A3-4E45-88C5-649FEA1011CD}" dt="2024-02-08T15:43:27.493" v="31"/>
        <pc:sldMkLst>
          <pc:docMk/>
          <pc:sldMk cId="1467211426" sldId="683"/>
        </pc:sldMkLst>
      </pc:sldChg>
      <pc:sldChg chg="modSp add mod">
        <pc:chgData name="Jim Radogna" userId="7fd67d121dc7a07c" providerId="LiveId" clId="{8ECC57EB-80A3-4E45-88C5-649FEA1011CD}" dt="2024-02-08T18:14:02.632" v="986" actId="255"/>
        <pc:sldMkLst>
          <pc:docMk/>
          <pc:sldMk cId="4094802644" sldId="684"/>
        </pc:sldMkLst>
        <pc:spChg chg="mod">
          <ac:chgData name="Jim Radogna" userId="7fd67d121dc7a07c" providerId="LiveId" clId="{8ECC57EB-80A3-4E45-88C5-649FEA1011CD}" dt="2024-02-08T18:09:45.523" v="580" actId="255"/>
          <ac:spMkLst>
            <pc:docMk/>
            <pc:sldMk cId="4094802644" sldId="684"/>
            <ac:spMk id="2" creationId="{00000000-0000-0000-0000-000000000000}"/>
          </ac:spMkLst>
        </pc:spChg>
        <pc:spChg chg="mod">
          <ac:chgData name="Jim Radogna" userId="7fd67d121dc7a07c" providerId="LiveId" clId="{8ECC57EB-80A3-4E45-88C5-649FEA1011CD}" dt="2024-02-08T18:14:02.632" v="986" actId="255"/>
          <ac:spMkLst>
            <pc:docMk/>
            <pc:sldMk cId="4094802644" sldId="684"/>
            <ac:spMk id="4" creationId="{1364CDD2-9403-44B9-87E1-961063ADF82C}"/>
          </ac:spMkLst>
        </pc:spChg>
      </pc:sldChg>
      <pc:sldChg chg="delSp modSp add mod">
        <pc:chgData name="Jim Radogna" userId="7fd67d121dc7a07c" providerId="LiveId" clId="{8ECC57EB-80A3-4E45-88C5-649FEA1011CD}" dt="2024-02-08T18:36:56.346" v="1488" actId="120"/>
        <pc:sldMkLst>
          <pc:docMk/>
          <pc:sldMk cId="2084414971" sldId="685"/>
        </pc:sldMkLst>
        <pc:spChg chg="mod">
          <ac:chgData name="Jim Radogna" userId="7fd67d121dc7a07c" providerId="LiveId" clId="{8ECC57EB-80A3-4E45-88C5-649FEA1011CD}" dt="2024-02-08T18:29:51.620" v="1343" actId="20577"/>
          <ac:spMkLst>
            <pc:docMk/>
            <pc:sldMk cId="2084414971" sldId="685"/>
            <ac:spMk id="2" creationId="{00000000-0000-0000-0000-000000000000}"/>
          </ac:spMkLst>
        </pc:spChg>
        <pc:spChg chg="mod">
          <ac:chgData name="Jim Radogna" userId="7fd67d121dc7a07c" providerId="LiveId" clId="{8ECC57EB-80A3-4E45-88C5-649FEA1011CD}" dt="2024-02-08T18:36:56.346" v="1488" actId="120"/>
          <ac:spMkLst>
            <pc:docMk/>
            <pc:sldMk cId="2084414971" sldId="685"/>
            <ac:spMk id="4" creationId="{1364CDD2-9403-44B9-87E1-961063ADF82C}"/>
          </ac:spMkLst>
        </pc:spChg>
        <pc:picChg chg="del">
          <ac:chgData name="Jim Radogna" userId="7fd67d121dc7a07c" providerId="LiveId" clId="{8ECC57EB-80A3-4E45-88C5-649FEA1011CD}" dt="2024-02-08T18:30:19.309" v="1344" actId="478"/>
          <ac:picMkLst>
            <pc:docMk/>
            <pc:sldMk cId="2084414971" sldId="685"/>
            <ac:picMk id="7" creationId="{883BB839-FACE-99FE-EEFA-494CEEDA8DC3}"/>
          </ac:picMkLst>
        </pc:picChg>
      </pc:sldChg>
      <pc:sldChg chg="modSp add mod">
        <pc:chgData name="Jim Radogna" userId="7fd67d121dc7a07c" providerId="LiveId" clId="{8ECC57EB-80A3-4E45-88C5-649FEA1011CD}" dt="2024-02-08T18:36:36.991" v="1486" actId="122"/>
        <pc:sldMkLst>
          <pc:docMk/>
          <pc:sldMk cId="628093611" sldId="686"/>
        </pc:sldMkLst>
        <pc:spChg chg="mod">
          <ac:chgData name="Jim Radogna" userId="7fd67d121dc7a07c" providerId="LiveId" clId="{8ECC57EB-80A3-4E45-88C5-649FEA1011CD}" dt="2024-02-08T18:34:10.018" v="1399" actId="20577"/>
          <ac:spMkLst>
            <pc:docMk/>
            <pc:sldMk cId="628093611" sldId="686"/>
            <ac:spMk id="2" creationId="{00000000-0000-0000-0000-000000000000}"/>
          </ac:spMkLst>
        </pc:spChg>
        <pc:spChg chg="mod">
          <ac:chgData name="Jim Radogna" userId="7fd67d121dc7a07c" providerId="LiveId" clId="{8ECC57EB-80A3-4E45-88C5-649FEA1011CD}" dt="2024-02-08T18:36:36.991" v="1486" actId="122"/>
          <ac:spMkLst>
            <pc:docMk/>
            <pc:sldMk cId="628093611" sldId="686"/>
            <ac:spMk id="4" creationId="{1364CDD2-9403-44B9-87E1-961063ADF82C}"/>
          </ac:spMkLst>
        </pc:spChg>
      </pc:sldChg>
      <pc:sldChg chg="modSp add mod">
        <pc:chgData name="Jim Radogna" userId="7fd67d121dc7a07c" providerId="LiveId" clId="{8ECC57EB-80A3-4E45-88C5-649FEA1011CD}" dt="2024-02-08T18:47:00.899" v="1677" actId="12"/>
        <pc:sldMkLst>
          <pc:docMk/>
          <pc:sldMk cId="1255537818" sldId="687"/>
        </pc:sldMkLst>
        <pc:spChg chg="mod">
          <ac:chgData name="Jim Radogna" userId="7fd67d121dc7a07c" providerId="LiveId" clId="{8ECC57EB-80A3-4E45-88C5-649FEA1011CD}" dt="2024-02-08T18:46:34.360" v="1675" actId="20577"/>
          <ac:spMkLst>
            <pc:docMk/>
            <pc:sldMk cId="1255537818" sldId="687"/>
            <ac:spMk id="2" creationId="{00000000-0000-0000-0000-000000000000}"/>
          </ac:spMkLst>
        </pc:spChg>
        <pc:spChg chg="mod">
          <ac:chgData name="Jim Radogna" userId="7fd67d121dc7a07c" providerId="LiveId" clId="{8ECC57EB-80A3-4E45-88C5-649FEA1011CD}" dt="2024-02-08T18:47:00.899" v="1677" actId="12"/>
          <ac:spMkLst>
            <pc:docMk/>
            <pc:sldMk cId="1255537818" sldId="687"/>
            <ac:spMk id="4" creationId="{1364CDD2-9403-44B9-87E1-961063ADF8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EA28DA6-C088-4C0C-917C-ACC6926DB66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520544F-824B-4B45-812E-856E95426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0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544F-824B-4B45-812E-856E95426E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9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A6A2-CD6B-4A30-8F2E-1253E40BE4CE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6C6D-F651-45E7-9C2E-94AE19E4E7D1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C5A4-6AA4-457D-9111-7AF489594BCA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A072-8B08-49B8-BA34-A306DC5782C1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37F-DCA6-4E83-90F3-E4CE50A72C0E}" type="datetime1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6012-D506-41E3-AE94-D5BC39356687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FEE9-2774-44BC-BE53-A12495F287B0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C838-CA0C-48C6-AFBF-8C88F410F33F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ED5-0672-4642-A3A1-BC75D993F421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AA29-41A4-4448-9F28-A750291C68C3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092AAA2-F98D-4E7F-B492-85D2DC2BCAD7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B5C5464-0A0C-4F4F-8948-B8BFCC70FC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0A50E5-E2F1-4676-B50C-894E2719DF94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B5C5464-0A0C-4F4F-8948-B8BFCC70FC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35" r:id="rId2"/>
    <p:sldLayoutId id="2147484736" r:id="rId3"/>
    <p:sldLayoutId id="2147484737" r:id="rId4"/>
    <p:sldLayoutId id="2147484738" r:id="rId5"/>
    <p:sldLayoutId id="2147484739" r:id="rId6"/>
    <p:sldLayoutId id="2147484740" r:id="rId7"/>
    <p:sldLayoutId id="2147484741" r:id="rId8"/>
    <p:sldLayoutId id="2147484742" r:id="rId9"/>
    <p:sldLayoutId id="2147484743" r:id="rId10"/>
    <p:sldLayoutId id="214748474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ACVSO@eagleveteranslaw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453" y="4038600"/>
            <a:ext cx="7924800" cy="116728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Options For Responding To </a:t>
            </a:r>
            <a:br>
              <a:rPr lang="en-US" sz="3200" dirty="0"/>
            </a:br>
            <a:r>
              <a:rPr lang="en-US" sz="3200" dirty="0"/>
              <a:t>An Adverse VA Decision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4" y="3872591"/>
            <a:ext cx="9131416" cy="699408"/>
          </a:xfrm>
        </p:spPr>
        <p:txBody>
          <a:bodyPr>
            <a:noAutofit/>
          </a:bodyPr>
          <a:lstStyle/>
          <a:p>
            <a:pPr algn="ctr"/>
            <a:endParaRPr lang="en-US" sz="3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r>
              <a:rPr lang="en-US" sz="2400" b="1" dirty="0"/>
              <a:t>Spring 2023 Professional Training Conference</a:t>
            </a:r>
          </a:p>
          <a:p>
            <a:pPr algn="ctr"/>
            <a:r>
              <a:rPr lang="en-US" sz="2200" b="1" dirty="0"/>
              <a:t>Winter 2023 Professional Training Conference</a:t>
            </a:r>
          </a:p>
          <a:p>
            <a:pPr algn="ctr"/>
            <a:r>
              <a:rPr lang="en-US" sz="2200" b="1" dirty="0"/>
              <a:t>Winter 2023 Professional Training Conference</a:t>
            </a:r>
          </a:p>
          <a:p>
            <a:pPr algn="ctr"/>
            <a:r>
              <a:rPr lang="en-US" sz="2200" b="1" dirty="0"/>
              <a:t> 2024 Winter Professional Training Conference</a:t>
            </a:r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4392" y="5371893"/>
            <a:ext cx="9055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Presenters: </a:t>
            </a:r>
          </a:p>
          <a:p>
            <a:pPr algn="ctr"/>
            <a:r>
              <a:rPr lang="en-US" sz="2800" dirty="0"/>
              <a:t>   Katrina J. Eagle, Esq.</a:t>
            </a:r>
          </a:p>
          <a:p>
            <a:pPr algn="ctr"/>
            <a:r>
              <a:rPr lang="en-US" sz="2800" dirty="0"/>
              <a:t>Jim Radogna, VA Accredited Agent</a:t>
            </a:r>
          </a:p>
        </p:txBody>
      </p:sp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22FB30C-E3D4-41D7-B971-94873A88E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154305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3B5E080-E277-4777-8C00-A41AA8620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26" y="2255753"/>
            <a:ext cx="2046147" cy="170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40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New and Relevant Evidence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>
              <a:buFont typeface="Arial" panose="020B0604020202020204" pitchFamily="34" charset="0"/>
              <a:buNone/>
            </a:pPr>
            <a:r>
              <a:rPr lang="en-US" sz="2500" b="1" dirty="0"/>
              <a:t>38 CFR § 3.2501</a:t>
            </a:r>
          </a:p>
          <a:p>
            <a:r>
              <a:rPr lang="en-US" sz="2500" dirty="0"/>
              <a:t>(a) </a:t>
            </a:r>
            <a:r>
              <a:rPr lang="en-US" sz="2500" u="sng" dirty="0"/>
              <a:t>New and relevant evidence</a:t>
            </a:r>
            <a:r>
              <a:rPr lang="en-US" sz="2500" dirty="0"/>
              <a:t>. The new and relevant standard </a:t>
            </a:r>
            <a:r>
              <a:rPr lang="en-US" sz="2500" b="1" dirty="0"/>
              <a:t>will not impose a higher evidentiary threshold </a:t>
            </a:r>
            <a:r>
              <a:rPr lang="en-US" sz="2500" dirty="0"/>
              <a:t>than the previous new and material evidence standard under § 3.156(a). </a:t>
            </a:r>
          </a:p>
          <a:p>
            <a:r>
              <a:rPr lang="en-US" sz="2500" dirty="0"/>
              <a:t>(1) </a:t>
            </a:r>
            <a:r>
              <a:rPr lang="en-US" sz="2500" u="sng" dirty="0"/>
              <a:t>Definition</a:t>
            </a:r>
            <a:r>
              <a:rPr lang="en-US" sz="2500" dirty="0"/>
              <a:t>. </a:t>
            </a:r>
            <a:r>
              <a:rPr lang="en-US" sz="2500" b="1" dirty="0"/>
              <a:t>New evidence </a:t>
            </a:r>
            <a:r>
              <a:rPr lang="en-US" sz="2500" dirty="0"/>
              <a:t>is evidence not previously part of the actual record before agency adjudicators. </a:t>
            </a:r>
            <a:r>
              <a:rPr lang="en-US" sz="2500" b="1" dirty="0"/>
              <a:t>Relevant evidence </a:t>
            </a:r>
            <a:r>
              <a:rPr lang="en-US" sz="2500" dirty="0"/>
              <a:t>is information that tends to prove or disprove a matter at issue in a claim. Relevant evidence includes evidence that raises a </a:t>
            </a:r>
            <a:r>
              <a:rPr lang="en-US" sz="2500" i="1" dirty="0"/>
              <a:t>theory of entitlement that was not previously addressed. </a:t>
            </a:r>
          </a:p>
          <a:p>
            <a:r>
              <a:rPr lang="en-US" sz="2500" dirty="0"/>
              <a:t>(2) </a:t>
            </a:r>
            <a:r>
              <a:rPr lang="en-US" sz="2500" u="sng" dirty="0"/>
              <a:t>Receipt prior to notice of a decision</a:t>
            </a:r>
            <a:r>
              <a:rPr lang="en-US" sz="2500" dirty="0"/>
              <a:t>. New and relevant evidence received before VA issues its decision on a supplemental claim will be considered as having been filed in connection with the claim.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B9F7B7-ADE3-4986-9993-EA78AA07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6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New and Relevant Evidence?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VA denies claim for knee injury because disability was not incurred or aggravated by service. Veteran files Supplemental Claim with private medical records showing his knee has gotten worse.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New? = Yes</a:t>
            </a:r>
          </a:p>
          <a:p>
            <a:pPr marL="0" indent="0">
              <a:buNone/>
            </a:pPr>
            <a:r>
              <a:rPr lang="en-US" dirty="0"/>
              <a:t>Relevant? = No</a:t>
            </a:r>
          </a:p>
          <a:p>
            <a:r>
              <a:rPr lang="en-US" dirty="0"/>
              <a:t>Doesn’t tend to prove or disprove a matter at issue in a claim. </a:t>
            </a:r>
          </a:p>
          <a:p>
            <a:r>
              <a:rPr lang="en-US" dirty="0"/>
              <a:t>Doesn’t raise a theory of entitlement that was not previously addressed.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BDF04-2140-4F0A-BEA9-B4EBEEFC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4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New and Relevant Evidence?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VA denies claim for knee injury because disability was not incurred or aggravated by service. In its denial, VA doesn’t take into consideration a letter from Veteran’s doctor submitted with the original claim. Veteran files Supplemental Claim with another copy of the doctor’s letter.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New? = NO</a:t>
            </a:r>
          </a:p>
          <a:p>
            <a:pPr marL="0" indent="0">
              <a:buNone/>
            </a:pPr>
            <a:r>
              <a:rPr lang="en-US" sz="2800" dirty="0"/>
              <a:t>Relevant? = MAYBE</a:t>
            </a:r>
          </a:p>
          <a:p>
            <a:r>
              <a:rPr lang="en-US" sz="2800" dirty="0"/>
              <a:t>Evidence is already in the record, therefore it’s not new</a:t>
            </a:r>
          </a:p>
          <a:p>
            <a:r>
              <a:rPr lang="en-US" sz="2800" dirty="0"/>
              <a:t>It does tend to prove or disprove a matter at issue in the claim but it still likely won’t be accepted because it’s not new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A63F16-5EF1-4355-98D6-BBD6FDFC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4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Which Lane at VARO?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700" b="1" dirty="0">
                <a:solidFill>
                  <a:schemeClr val="tx1"/>
                </a:solidFill>
              </a:rPr>
              <a:t>Option 2: File Higher Level Review (Form 20-0996)</a:t>
            </a:r>
          </a:p>
          <a:p>
            <a:pPr marL="118872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endParaRPr lang="en-US" altLang="en-US" sz="2700" b="1" dirty="0">
              <a:solidFill>
                <a:schemeClr val="tx1"/>
              </a:solidFill>
            </a:endParaRPr>
          </a:p>
          <a:p>
            <a:pPr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400" u="sng" dirty="0">
                <a:solidFill>
                  <a:schemeClr val="tx1"/>
                </a:solidFill>
                <a:ea typeface="Arial Unicode MS" charset="0"/>
              </a:rPr>
              <a:t>Will not</a:t>
            </a:r>
            <a:r>
              <a:rPr lang="en-US" altLang="en-US" sz="2400" dirty="0">
                <a:solidFill>
                  <a:schemeClr val="tx1"/>
                </a:solidFill>
                <a:ea typeface="Arial Unicode MS" charset="0"/>
              </a:rPr>
              <a:t> consider any evidence received after the prior decision notification date, i.e., </a:t>
            </a:r>
            <a:r>
              <a:rPr lang="en-US" altLang="en-US" sz="2400" u="sng" dirty="0">
                <a:solidFill>
                  <a:schemeClr val="tx1"/>
                </a:solidFill>
                <a:ea typeface="Arial Unicode MS" charset="0"/>
              </a:rPr>
              <a:t>record is closed</a:t>
            </a:r>
          </a:p>
          <a:p>
            <a:pPr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sz="2400" i="0" strike="noStrike" baseline="0" dirty="0"/>
              <a:t>You may request an Informal Conference by telephone to discuss errors in prior decision (argument is NOT additional evidence!)</a:t>
            </a:r>
          </a:p>
          <a:p>
            <a:pPr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sz="2400" dirty="0">
                <a:solidFill>
                  <a:schemeClr val="tx1"/>
                </a:solidFill>
              </a:rPr>
              <a:t>If you miss the phone calls (2 attempts), the higher-level reviewer will issue a decision without your input</a:t>
            </a:r>
          </a:p>
          <a:p>
            <a:pPr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400" dirty="0">
                <a:solidFill>
                  <a:schemeClr val="tx1"/>
                </a:solidFill>
                <a:ea typeface="Arial Unicode MS" charset="0"/>
              </a:rPr>
              <a:t>NO official transcript like in a hearing – only “HLR  Informal Conference Worksheet” which “summarizes the discussion…”</a:t>
            </a:r>
          </a:p>
          <a:p>
            <a:pPr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400" dirty="0">
                <a:ea typeface="Arial Unicode MS" charset="0"/>
              </a:rPr>
              <a:t>If your argument isn’t noted in the informal conference worksheet, you likely have little recourse (can’t do a HLR of a HLR)</a:t>
            </a:r>
            <a:endParaRPr lang="en-US" altLang="en-US" sz="2400" dirty="0">
              <a:solidFill>
                <a:schemeClr val="tx1"/>
              </a:solidFill>
              <a:ea typeface="Arial Unicode MS" charset="0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endParaRPr lang="en-US" sz="2700" i="0" strike="noStrike" baseline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2C517-B531-452E-8B8F-4A9019B8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21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Which Lane at VARO?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>
              <a:lnSpc>
                <a:spcPct val="95000"/>
              </a:lnSpc>
              <a:spcBef>
                <a:spcPts val="1400"/>
              </a:spcBef>
              <a:buFont typeface="Arial" panose="020B0604020202020204" pitchFamily="34" charset="0"/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600" b="1" dirty="0"/>
              <a:t>Option 2: File Higher Level Review (continued)</a:t>
            </a:r>
            <a:endParaRPr lang="en-US" altLang="en-US" sz="2600" dirty="0"/>
          </a:p>
          <a:p>
            <a:r>
              <a:rPr lang="en-US" sz="2600" dirty="0">
                <a:solidFill>
                  <a:schemeClr val="tx1"/>
                </a:solidFill>
              </a:rPr>
              <a:t>Y</a:t>
            </a:r>
            <a:r>
              <a:rPr lang="en-US" sz="2600" i="0" u="none" strike="noStrike" baseline="0" dirty="0">
                <a:solidFill>
                  <a:schemeClr val="tx1"/>
                </a:solidFill>
              </a:rPr>
              <a:t>ou may submit a written statement that </a:t>
            </a:r>
            <a:r>
              <a:rPr lang="en-US" sz="2600" b="1" i="0" u="none" strike="noStrike" baseline="0" dirty="0">
                <a:solidFill>
                  <a:schemeClr val="tx1"/>
                </a:solidFill>
              </a:rPr>
              <a:t>identifies errors of fact or law</a:t>
            </a:r>
            <a:r>
              <a:rPr lang="en-US" sz="2600" i="0" u="none" strike="noStrike" baseline="0" dirty="0">
                <a:solidFill>
                  <a:schemeClr val="tx1"/>
                </a:solidFill>
              </a:rPr>
              <a:t> along with the application form instead of requesting an informal conference </a:t>
            </a:r>
          </a:p>
          <a:p>
            <a:r>
              <a:rPr lang="en-US" sz="2600" dirty="0"/>
              <a:t>Can use a 21-4138 form or your letterhead but be careful that statement contains </a:t>
            </a:r>
            <a:r>
              <a:rPr lang="en-US" sz="2600" b="1" dirty="0"/>
              <a:t>argument only</a:t>
            </a:r>
          </a:p>
          <a:p>
            <a:r>
              <a:rPr lang="en-US" sz="2600" i="0" u="none" strike="noStrike" baseline="0" dirty="0">
                <a:solidFill>
                  <a:schemeClr val="tx1"/>
                </a:solidFill>
              </a:rPr>
              <a:t>I</a:t>
            </a:r>
            <a:r>
              <a:rPr lang="en-US" sz="2600" dirty="0"/>
              <a:t>f possible, identify error(s) on HLR form (20-0996) to avoid written statement being overlooked/ignored</a:t>
            </a:r>
          </a:p>
          <a:p>
            <a:r>
              <a:rPr lang="en-US" sz="2600" i="0" u="none" strike="noStrike" baseline="0" dirty="0">
                <a:solidFill>
                  <a:schemeClr val="tx1"/>
                </a:solidFill>
              </a:rPr>
              <a:t>If error is </a:t>
            </a:r>
            <a:r>
              <a:rPr lang="en-US" sz="2600" dirty="0"/>
              <a:t>obvious, consider filing Claims Accuracy Review (CAR) within 30 days of prior decision</a:t>
            </a:r>
          </a:p>
          <a:p>
            <a:r>
              <a:rPr lang="en-US" sz="2600" i="0" u="none" strike="noStrike" baseline="0" dirty="0">
                <a:solidFill>
                  <a:schemeClr val="tx1"/>
                </a:solidFill>
              </a:rPr>
              <a:t>NOTE: HLRs have </a:t>
            </a:r>
            <a:r>
              <a:rPr lang="en-US" sz="2600" dirty="0"/>
              <a:t>a much lower grant rate than Supplemental Claims but can be effective with Duty to Assist errors (e.g., failure to schedule C&amp;P exam) or simple effective date issues</a:t>
            </a:r>
            <a:endParaRPr lang="en-US" sz="2600" i="0" u="none" strike="noStrike" baseline="0" dirty="0">
              <a:solidFill>
                <a:schemeClr val="tx1"/>
              </a:solidFill>
            </a:endParaRPr>
          </a:p>
          <a:p>
            <a:pPr marL="118872" indent="0">
              <a:buNone/>
            </a:pPr>
            <a:r>
              <a:rPr lang="en-US" altLang="en-US" sz="2700" i="1" dirty="0">
                <a:ea typeface="Arial Unicode MS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E79C58-C0BE-4C7E-B18B-0012DA1A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97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45A3-97A0-7A4B-966B-868B08B6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5448"/>
            <a:ext cx="8839200" cy="12527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Evidence vs.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168C2-67CD-A24B-8A25-E93B354E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5333999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3200" b="1" u="sng" dirty="0"/>
              <a:t>Evidence</a:t>
            </a:r>
            <a:r>
              <a:rPr lang="en-US" sz="3200" b="1" dirty="0"/>
              <a:t>: </a:t>
            </a:r>
            <a:r>
              <a:rPr lang="en-US" sz="3200" dirty="0"/>
              <a:t>military records, medical opinion, treatise article, treatment records, lay statement</a:t>
            </a:r>
          </a:p>
          <a:p>
            <a:pPr marL="457200" indent="-457200"/>
            <a:r>
              <a:rPr lang="en-US" sz="3200" b="1" u="sng" dirty="0"/>
              <a:t>Argument</a:t>
            </a:r>
            <a:r>
              <a:rPr lang="en-US" sz="3200" b="1" dirty="0"/>
              <a:t>: </a:t>
            </a:r>
            <a:r>
              <a:rPr lang="en-US" sz="3200" dirty="0"/>
              <a:t>reasons why a VA adjudicator improperly weighed evidence</a:t>
            </a:r>
          </a:p>
          <a:p>
            <a:pPr marL="457200" indent="-457200"/>
            <a:endParaRPr lang="en-US" sz="3200" b="1" dirty="0"/>
          </a:p>
          <a:p>
            <a:pPr marL="457200" indent="-457200"/>
            <a:r>
              <a:rPr lang="en-US" sz="3200" b="1" u="sng" dirty="0"/>
              <a:t>Evidence</a:t>
            </a:r>
            <a:r>
              <a:rPr lang="en-US" sz="3200" b="1" dirty="0"/>
              <a:t>: </a:t>
            </a:r>
            <a:r>
              <a:rPr lang="en-US" sz="3200" dirty="0"/>
              <a:t>the Veteran submits a statement that his work duties took him near the base perimeter</a:t>
            </a:r>
          </a:p>
          <a:p>
            <a:pPr marL="457200" indent="-457200"/>
            <a:r>
              <a:rPr lang="en-US" sz="3200" b="1" u="sng" dirty="0"/>
              <a:t>Argument</a:t>
            </a:r>
            <a:r>
              <a:rPr lang="en-US" sz="3200" b="1" dirty="0"/>
              <a:t>: </a:t>
            </a:r>
            <a:r>
              <a:rPr lang="en-US" sz="3200" dirty="0"/>
              <a:t>the representative contends that service connection should be granted for diabetes on a presumptive basis because personnel records show the Veteran served in Vietnam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5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Remember… You Can Still Have A </a:t>
            </a:r>
            <a:r>
              <a:rPr lang="en-US" sz="3000" b="1" u="sng" dirty="0"/>
              <a:t>Real</a:t>
            </a:r>
            <a:r>
              <a:rPr lang="en-US" sz="3000" b="1" dirty="0"/>
              <a:t> VARO Hearing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sz="3400" dirty="0"/>
              <a:t>Hearings are permitted upon request before VA issues a notice of decision on an initial or supplemental claim. 38 CFR §3.103(d)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86F68-C6B1-4545-885E-62256378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74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Which Lane at </a:t>
            </a:r>
            <a:r>
              <a:rPr lang="en-US" sz="4000" dirty="0"/>
              <a:t>VARO</a:t>
            </a:r>
            <a:r>
              <a:rPr lang="en-US" sz="4000" b="1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altLang="en-US" sz="2500" b="1" dirty="0"/>
              <a:t>The VARO success rates may influence which lane you choose*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400" b="1" u="sng" dirty="0"/>
          </a:p>
          <a:p>
            <a:pPr marL="118872" indent="0">
              <a:buNone/>
            </a:pPr>
            <a:endParaRPr lang="en-US" sz="2400" b="1" u="sng" dirty="0"/>
          </a:p>
          <a:p>
            <a:pPr marL="118872" indent="0">
              <a:buNone/>
            </a:pPr>
            <a:r>
              <a:rPr lang="en-US" sz="2400" dirty="0"/>
              <a:t>BLUF: you are </a:t>
            </a:r>
            <a:r>
              <a:rPr lang="en-US" sz="2400"/>
              <a:t>more than </a:t>
            </a:r>
            <a:r>
              <a:rPr lang="en-US" sz="2400" b="1" i="1"/>
              <a:t>twice</a:t>
            </a:r>
            <a:r>
              <a:rPr lang="en-US" sz="2400"/>
              <a:t> </a:t>
            </a:r>
            <a:r>
              <a:rPr lang="en-US" sz="2400" dirty="0"/>
              <a:t>as likely to get a grant in the Supplemental Claim Lane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000" dirty="0"/>
              <a:t>* As of 4</a:t>
            </a:r>
            <a:r>
              <a:rPr lang="en-US" sz="2000" baseline="30000" dirty="0"/>
              <a:t>th</a:t>
            </a:r>
            <a:r>
              <a:rPr lang="en-US" sz="2000" dirty="0"/>
              <a:t> Quarter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7676A3-5616-4B61-B699-917C71C2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07A76-06AC-47CF-951F-BFCDAD064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42" y="2057400"/>
            <a:ext cx="8308158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98BEA8-0F1E-4CEC-8767-6D44E02AC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42" y="2533473"/>
            <a:ext cx="8308157" cy="20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71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Which Lane at </a:t>
            </a:r>
            <a:r>
              <a:rPr lang="en-US" sz="4000" dirty="0"/>
              <a:t>VARO</a:t>
            </a:r>
            <a:r>
              <a:rPr lang="en-US" sz="4000" b="1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altLang="en-US" sz="2500" b="1" dirty="0"/>
              <a:t>Higher Level Reviews are only successful in overturning decisions about one in ten times*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400" b="1" u="sng" dirty="0"/>
          </a:p>
          <a:p>
            <a:pPr marL="118872" indent="0">
              <a:buNone/>
            </a:pPr>
            <a:endParaRPr lang="en-US" sz="2400" b="1" u="sng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000" dirty="0"/>
              <a:t>* As of March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7676A3-5616-4B61-B699-917C71C2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3BB839-FACE-99FE-EEFA-494CEEDA8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0" y="2362200"/>
            <a:ext cx="8542760" cy="39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89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Upping Your HLR Winning Odds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altLang="en-US" sz="2600" b="1" dirty="0"/>
              <a:t>Higher Level Review Best Practices: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Be realistic about the quality of your evidence. You’ll rarely win an argument about which evidence VA likes better.</a:t>
            </a:r>
            <a:endParaRPr lang="en-US" sz="2600" i="0" u="none" strike="noStrike" baseline="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/>
              <a:t>Don’t overestimate your charm and persuasiveness. DROs are busy and sometimes would rather not hear from you. Focus on your written argument skills.</a:t>
            </a:r>
            <a:endParaRPr lang="en-US" sz="26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i="0" u="none" strike="noStrike" baseline="0" dirty="0">
                <a:solidFill>
                  <a:schemeClr val="tx1"/>
                </a:solidFill>
              </a:rPr>
              <a:t>If attacking an inadequate C&amp;P exam (and you sometimes should!), be very detailed and realistic about the inadequacies.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/>
              <a:t>But remember that a duty to assist error will likely get you another negative C&amp;P exam. Is that what you really want?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i="0" u="none" strike="noStrike" baseline="0" dirty="0">
                <a:solidFill>
                  <a:schemeClr val="tx1"/>
                </a:solidFill>
              </a:rPr>
              <a:t>Whenever possible, cite to the M21 or VA training materials (VA Intranet). Regs and case law are typically ignored at this level.</a:t>
            </a:r>
            <a:endParaRPr lang="en-US" sz="26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400" b="1" u="sng" dirty="0"/>
          </a:p>
          <a:p>
            <a:pPr marL="118872" indent="0">
              <a:buNone/>
            </a:pPr>
            <a:endParaRPr lang="en-US" sz="2400" b="1" u="sng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000" dirty="0"/>
              <a:t>*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7676A3-5616-4B61-B699-917C71C2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1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/>
          <a:lstStyle/>
          <a:p>
            <a:pPr algn="ctr"/>
            <a:r>
              <a:rPr lang="en-US" dirty="0"/>
              <a:t>Your Claim is Denied, What Then?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E2D06F-A04C-4BC0-ACFE-E2462CB9B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5" y="1421907"/>
            <a:ext cx="8919026" cy="52882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19605-4F7C-47B0-80BD-AB5C49F7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11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Claims Accuracy Request (CAR)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en-US" altLang="en-US" sz="2500" b="1" dirty="0"/>
              <a:t>Expedited HLR that replaces the old VSO 48 hour period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1"/>
                </a:solidFill>
              </a:rPr>
              <a:t>For situations where a decision contains an “obvious error of fact or law which is an undisputable error that, by its significance, must change the decision affecting a compensation or pension award”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b="0" i="0" u="none" strike="noStrike" baseline="0" dirty="0"/>
              <a:t>Participants who simply disagree with the judgment of the decision maker, or the weight assigned to certain evidence, must contest the decision using the current review system </a:t>
            </a:r>
            <a:endParaRPr lang="en-US" sz="25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/>
              <a:t>Must be filed within 30 days of decision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/>
              <a:t>Submit on a VA Form 20-0996 with “Claim Accuracy Request” or CAR prominently noted on the application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/>
              <a:t>No informal conference allowed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/>
              <a:t>Can’t do a CAR of a CAR, CAR of HLR or HLR of CAR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/>
              <a:t>If CAR is rejected VA will process as a normal HLR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400" b="1" u="sng" dirty="0"/>
          </a:p>
          <a:p>
            <a:pPr marL="118872" indent="0">
              <a:buNone/>
            </a:pPr>
            <a:endParaRPr lang="en-US" sz="2400" b="1" u="sng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000" dirty="0"/>
              <a:t>*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7676A3-5616-4B61-B699-917C71C2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93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F0A1-A00A-42C9-A2EC-49952D65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8FFFF2-5064-4D60-86C7-E39FD7DFF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143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46CB70-12B6-4B66-8CDB-11ADADD9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38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Which Lane at BVA?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000" dirty="0"/>
              <a:t>NOTE: An appeal that is moved from one docket to another will retain its original docket date. 38 CFR § 20.800(a)(2)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03640-837C-43AC-9C44-E2854FEAB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175"/>
            <a:ext cx="9144000" cy="46116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7676A3-5616-4B61-B699-917C71C2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29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Which Lane at BVA?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>
              <a:lnSpc>
                <a:spcPct val="95000"/>
              </a:lnSpc>
              <a:spcBef>
                <a:spcPts val="1400"/>
              </a:spcBef>
              <a:buFont typeface="Arial" panose="020B0604020202020204" pitchFamily="34" charset="0"/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400" b="1" dirty="0">
                <a:latin typeface="Corbel" panose="020B0503020204020204" pitchFamily="34" charset="0"/>
              </a:rPr>
              <a:t>Option 3a: File BVA Direct Docket  (Form 10182)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400" dirty="0">
                <a:latin typeface="Corbel" panose="020B0503020204020204" pitchFamily="34" charset="0"/>
                <a:ea typeface="Arial Unicode MS" charset="0"/>
              </a:rPr>
              <a:t>Cannot submit any additional evidence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400" dirty="0">
                <a:latin typeface="Corbel" panose="020B0503020204020204" pitchFamily="34" charset="0"/>
                <a:ea typeface="Arial Unicode MS" charset="0"/>
              </a:rPr>
              <a:t>Can submit additional argument in writing*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400" dirty="0">
                <a:latin typeface="Corbel" panose="020B0503020204020204" pitchFamily="34" charset="0"/>
                <a:ea typeface="Arial Unicode MS" charset="0"/>
              </a:rPr>
              <a:t>Can switch to evidence or hearing lane (within 60 days of  submission or 1 year of decision)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400" dirty="0">
                <a:latin typeface="Corbel" panose="020B0503020204020204" pitchFamily="34" charset="0"/>
                <a:ea typeface="Arial Unicode MS" charset="0"/>
              </a:rPr>
              <a:t>Can opt out of BVA lanes completely and return to RO via Supplemental Claim lane; must notify BVA</a:t>
            </a:r>
          </a:p>
          <a:p>
            <a:pPr marL="118872" indent="0">
              <a:buNone/>
            </a:pPr>
            <a:r>
              <a:rPr lang="en-US" sz="2000" dirty="0"/>
              <a:t>* A written argument can be submitted at any time in all </a:t>
            </a:r>
            <a:r>
              <a:rPr lang="en-US" sz="2000"/>
              <a:t>BVA lanes</a:t>
            </a: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079F35-187A-4095-8E1B-C398B8EF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85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Which Lane at BVA?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600" b="1" dirty="0">
                <a:latin typeface="Corbel" panose="020B0503020204020204" pitchFamily="34" charset="0"/>
              </a:rPr>
              <a:t>Option 3b: File BVA Evidence Docket (Form 10182)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600" dirty="0">
                <a:latin typeface="Corbel" panose="020B0503020204020204" pitchFamily="34" charset="0"/>
                <a:ea typeface="Arial Unicode MS" charset="0"/>
              </a:rPr>
              <a:t>Can add additional evidence but must do so within 90 days of filing (hard deadline)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600" dirty="0">
                <a:latin typeface="Corbel" panose="020B0503020204020204" pitchFamily="34" charset="0"/>
                <a:ea typeface="Arial Unicode MS" charset="0"/>
              </a:rPr>
              <a:t>Can switch to direct docket or hearing lane so long as no evidence submitted previously (within 60 days of  submission or 1 year of decision)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600" dirty="0">
                <a:latin typeface="Corbel" panose="020B0503020204020204" pitchFamily="34" charset="0"/>
                <a:ea typeface="Arial Unicode MS" charset="0"/>
              </a:rPr>
              <a:t>Must notify BVA of lane change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8481F3-4993-4F76-B3E1-99927E00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27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Which Lane at BVA?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300" b="1" dirty="0">
                <a:latin typeface="Corbel" panose="020B0503020204020204" pitchFamily="34" charset="0"/>
              </a:rPr>
              <a:t>Option 3c: File BVA Hearing Docket (Form 10182)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300" dirty="0">
                <a:latin typeface="Corbel" panose="020B0503020204020204" pitchFamily="34" charset="0"/>
                <a:ea typeface="Arial Unicode MS" charset="0"/>
              </a:rPr>
              <a:t>Can add additional evidence within 90 days after hearing (but NOT before)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300" dirty="0">
                <a:latin typeface="Corbel" panose="020B0503020204020204" pitchFamily="34" charset="0"/>
                <a:ea typeface="Arial Unicode MS" charset="0"/>
              </a:rPr>
              <a:t>Can switch to direct docket or evidence lane so long as hearing not yet held (within 60 days of  submission or 1 year of decision)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300" dirty="0">
                <a:latin typeface="Corbel" panose="020B0503020204020204" pitchFamily="34" charset="0"/>
                <a:ea typeface="Arial Unicode MS" charset="0"/>
              </a:rPr>
              <a:t>Must notify BVA of lane change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300" dirty="0">
                <a:latin typeface="Corbel" panose="020B0503020204020204" pitchFamily="34" charset="0"/>
                <a:ea typeface="Arial Unicode MS" charset="0"/>
              </a:rPr>
              <a:t>Hearings can be held in DC, at RO, or virtually from anywhere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98FE9-4F8F-44A3-8C9C-3E10BB8E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39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Which Lane at BVA?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300" b="1" dirty="0"/>
              <a:t>The Board’s rates of completion may influence which lane you choose</a:t>
            </a:r>
          </a:p>
          <a:p>
            <a:pPr marL="0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endParaRPr lang="en-US" altLang="en-US" sz="1400" i="1" dirty="0">
              <a:ea typeface="Arial Unicode MS" charset="0"/>
            </a:endParaRPr>
          </a:p>
          <a:p>
            <a:pPr marL="0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endParaRPr lang="en-US" altLang="en-US" sz="2100" i="1" dirty="0">
              <a:ea typeface="Arial Unicode MS" charset="0"/>
            </a:endParaRPr>
          </a:p>
          <a:p>
            <a:pPr marL="0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endParaRPr lang="en-US" altLang="en-US" sz="2100" i="1" dirty="0">
              <a:ea typeface="Arial Unicode MS" charset="0"/>
            </a:endParaRPr>
          </a:p>
          <a:p>
            <a:pPr marL="0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endParaRPr lang="en-US" altLang="en-US" sz="2100" i="1" dirty="0">
              <a:ea typeface="Arial Unicode MS" charset="0"/>
            </a:endParaRPr>
          </a:p>
          <a:p>
            <a:pPr marL="0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endParaRPr lang="en-US" altLang="en-US" sz="2100" i="1" dirty="0">
              <a:ea typeface="Arial Unicode MS" charset="0"/>
            </a:endParaRPr>
          </a:p>
          <a:p>
            <a:pPr marL="0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endParaRPr lang="en-US" altLang="en-US" sz="2100" i="1" dirty="0">
              <a:ea typeface="Arial Unicode MS" charset="0"/>
            </a:endParaRPr>
          </a:p>
          <a:p>
            <a:pPr marL="0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endParaRPr lang="en-US" altLang="en-US" sz="2100" i="1" dirty="0">
              <a:ea typeface="Arial Unicode MS" charset="0"/>
            </a:endParaRPr>
          </a:p>
          <a:p>
            <a:pPr marL="0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endParaRPr lang="en-US" altLang="en-US" sz="2100" i="1" dirty="0">
              <a:ea typeface="Arial Unicode MS" charset="0"/>
            </a:endParaRPr>
          </a:p>
          <a:p>
            <a:pPr marL="0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endParaRPr lang="en-US" altLang="en-US" sz="1400" i="1" dirty="0">
              <a:ea typeface="Arial Unicode MS" charset="0"/>
            </a:endParaRPr>
          </a:p>
          <a:p>
            <a:pPr marL="118872" indent="0">
              <a:buNone/>
            </a:pPr>
            <a:endParaRPr lang="en-US" sz="14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291834-0336-43CF-BD54-D03DE9B1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16315-6AF1-8C29-A277-889EBC33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032" y="2209800"/>
            <a:ext cx="6550338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22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Which Lane at BVA?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altLang="en-US" sz="2400" b="1" dirty="0"/>
              <a:t>The Board’s success rates may also influence which lane you choose</a:t>
            </a:r>
            <a:endParaRPr lang="en-US" sz="24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7676A3-5616-4B61-B699-917C71C2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665AF-29D6-7471-BE8D-81EECD161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200" y="2069891"/>
            <a:ext cx="6443375" cy="39076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E67119-F0C6-A93C-4573-99A33F8A02AE}"/>
              </a:ext>
            </a:extLst>
          </p:cNvPr>
          <p:cNvSpPr txBox="1"/>
          <p:nvPr/>
        </p:nvSpPr>
        <p:spPr>
          <a:xfrm>
            <a:off x="76200" y="6248400"/>
            <a:ext cx="904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The Hearing Lane has historically had the highest grant rate but that seems to have changed in the most recent update (2023)  </a:t>
            </a:r>
          </a:p>
        </p:txBody>
      </p:sp>
    </p:spTree>
    <p:extLst>
      <p:ext uri="{BB962C8B-B14F-4D97-AF65-F5344CB8AC3E}">
        <p14:creationId xmlns:p14="http://schemas.microsoft.com/office/powerpoint/2010/main" val="1199414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Which Lane at BVA?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b="1" dirty="0">
                <a:latin typeface="Corbel" panose="020B0503020204020204" pitchFamily="34" charset="0"/>
              </a:rPr>
              <a:t>The Board will advance an appeal for following reasons: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dirty="0">
                <a:latin typeface="Corbel" panose="020B0503020204020204" pitchFamily="34" charset="0"/>
                <a:ea typeface="Arial Unicode MS" charset="0"/>
              </a:rPr>
              <a:t>Age 75 and older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dirty="0">
                <a:latin typeface="Corbel" panose="020B0503020204020204" pitchFamily="34" charset="0"/>
                <a:ea typeface="Arial Unicode MS" charset="0"/>
              </a:rPr>
              <a:t>Failing health*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dirty="0">
                <a:latin typeface="Corbel" panose="020B0503020204020204" pitchFamily="34" charset="0"/>
                <a:ea typeface="Arial Unicode MS" charset="0"/>
              </a:rPr>
              <a:t>Severe financial hardship*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dirty="0">
                <a:latin typeface="Corbel" panose="020B0503020204020204" pitchFamily="34" charset="0"/>
                <a:ea typeface="Arial Unicode MS" charset="0"/>
              </a:rPr>
              <a:t>Natural disaster*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dirty="0">
                <a:latin typeface="Corbel" panose="020B0503020204020204" pitchFamily="34" charset="0"/>
                <a:ea typeface="Arial Unicode MS" charset="0"/>
              </a:rPr>
              <a:t>COVID-19*</a:t>
            </a:r>
          </a:p>
          <a:p>
            <a:pPr marL="118872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400" dirty="0">
                <a:latin typeface="Corbel" panose="020B0503020204020204" pitchFamily="34" charset="0"/>
                <a:ea typeface="Arial Unicode MS" charset="0"/>
              </a:rPr>
              <a:t>* Requires specific supporting documentation with AOD motion. </a:t>
            </a:r>
            <a:r>
              <a:rPr lang="en-US" sz="2400" dirty="0"/>
              <a:t>38 CFR § 20.800(c)(1)</a:t>
            </a:r>
            <a:endParaRPr lang="en-US" altLang="en-US" sz="2400" dirty="0">
              <a:latin typeface="Corbel" panose="020B0503020204020204" pitchFamily="34" charset="0"/>
              <a:ea typeface="Arial Unicode MS" charset="0"/>
            </a:endParaRP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BC2089-2ADF-478B-BBA7-29BFBE1E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6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Board Appeal FAQs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CE612B9-6EDA-42FC-9CC2-4001524B5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B9205F-6F86-437B-BF17-1F31F63D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5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/>
          <a:lstStyle/>
          <a:p>
            <a:pPr algn="ctr"/>
            <a:r>
              <a:rPr lang="en-US" dirty="0"/>
              <a:t>Your Claim is Denied, What Then?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34213F-88EE-446E-8A9B-AB9723684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3" y="1524000"/>
            <a:ext cx="9177607" cy="51785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2DB6A-170F-404E-A3EF-293122D0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40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BVA Decisions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650" dirty="0">
                <a:latin typeface="Corbel" panose="020B0503020204020204" pitchFamily="34" charset="0"/>
              </a:rPr>
              <a:t>BVA can make different decisions for different issues (e.g. grant vs. remand vs. denial).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650" dirty="0">
                <a:latin typeface="Corbel" panose="020B0503020204020204" pitchFamily="34" charset="0"/>
              </a:rPr>
              <a:t>When BVA </a:t>
            </a:r>
            <a:r>
              <a:rPr lang="en-US" altLang="en-US" sz="2650" u="sng" dirty="0">
                <a:latin typeface="Corbel" panose="020B0503020204020204" pitchFamily="34" charset="0"/>
              </a:rPr>
              <a:t>grants</a:t>
            </a:r>
            <a:r>
              <a:rPr lang="en-US" altLang="en-US" sz="2650" dirty="0">
                <a:latin typeface="Corbel" panose="020B0503020204020204" pitchFamily="34" charset="0"/>
              </a:rPr>
              <a:t> an issue, make sure AOJ implements it correctly and timely.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650" dirty="0">
                <a:latin typeface="Corbel" panose="020B0503020204020204" pitchFamily="34" charset="0"/>
              </a:rPr>
              <a:t>When BVA </a:t>
            </a:r>
            <a:r>
              <a:rPr lang="en-US" altLang="en-US" sz="2650" u="sng" dirty="0">
                <a:latin typeface="Corbel" panose="020B0503020204020204" pitchFamily="34" charset="0"/>
              </a:rPr>
              <a:t>denies</a:t>
            </a:r>
            <a:r>
              <a:rPr lang="en-US" altLang="en-US" sz="2650" dirty="0">
                <a:latin typeface="Corbel" panose="020B0503020204020204" pitchFamily="34" charset="0"/>
              </a:rPr>
              <a:t> an issue, decide within 120 days whether to appeal to CAVC or not, or file Supplemental Claim with N&amp;R evidence.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650" dirty="0">
                <a:latin typeface="Corbel" panose="020B0503020204020204" pitchFamily="34" charset="0"/>
              </a:rPr>
              <a:t>When BVA </a:t>
            </a:r>
            <a:r>
              <a:rPr lang="en-US" altLang="en-US" sz="2650" u="sng" dirty="0">
                <a:latin typeface="Corbel" panose="020B0503020204020204" pitchFamily="34" charset="0"/>
              </a:rPr>
              <a:t>remands</a:t>
            </a:r>
            <a:r>
              <a:rPr lang="en-US" altLang="en-US" sz="2650" dirty="0">
                <a:latin typeface="Corbel" panose="020B0503020204020204" pitchFamily="34" charset="0"/>
              </a:rPr>
              <a:t> an issue, track according to enumerated remand instructions 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650" dirty="0">
                <a:latin typeface="Corbel" panose="020B0503020204020204" pitchFamily="34" charset="0"/>
              </a:rPr>
              <a:t>BVA </a:t>
            </a:r>
            <a:r>
              <a:rPr lang="en-US" altLang="en-US" sz="2650" u="sng" dirty="0">
                <a:latin typeface="Corbel" panose="020B0503020204020204" pitchFamily="34" charset="0"/>
              </a:rPr>
              <a:t>will not </a:t>
            </a:r>
            <a:r>
              <a:rPr lang="en-US" altLang="en-US" sz="2650" dirty="0">
                <a:latin typeface="Corbel" panose="020B0503020204020204" pitchFamily="34" charset="0"/>
              </a:rPr>
              <a:t>keep jurisdiction over remanded appeals in the AMA; a new NOD or other review option must be filed after AOJ decision on remand. </a:t>
            </a:r>
            <a:endParaRPr lang="en-US" altLang="en-US" sz="2650" dirty="0">
              <a:latin typeface="Corbel" panose="020B0503020204020204" pitchFamily="34" charset="0"/>
              <a:ea typeface="Arial Unicode MS" charset="0"/>
            </a:endParaRP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EF7DF4-801C-4F67-B8CE-1370B490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33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Analyzing the BVA Decision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800" dirty="0"/>
              <a:t>Does the decision address all of the evidence submitted?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800" dirty="0"/>
              <a:t>Was evidence submitted within the allowable evidentiary windows?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800" dirty="0"/>
              <a:t>Were all claimed conditions adjudicated?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800" dirty="0"/>
              <a:t>Does the decision indicate that more evidence is necessary?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800" dirty="0"/>
              <a:t>Does the decision question the Veteran’s credibility?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EF7DF4-801C-4F67-B8CE-1370B490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37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F0A1-A00A-42C9-A2EC-49952D65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8FFFF2-5064-4D60-86C7-E39FD7DFF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143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9F92E8-481E-42F6-A87A-8F7D7CEA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63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08176"/>
            <a:ext cx="9067800" cy="5449823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endParaRPr lang="en-US" sz="3400" b="1" dirty="0"/>
          </a:p>
          <a:p>
            <a:pPr marL="118872" indent="0" algn="ctr">
              <a:buNone/>
            </a:pPr>
            <a:r>
              <a:rPr lang="en-US" sz="3400" b="1" dirty="0"/>
              <a:t>Feel free to contact us about questions from this training or ANYTIME you have a question about a claim: </a:t>
            </a:r>
          </a:p>
          <a:p>
            <a:pPr marL="118872" indent="0" algn="ctr">
              <a:buNone/>
            </a:pPr>
            <a:endParaRPr lang="en-US" sz="3400" b="1" dirty="0"/>
          </a:p>
          <a:p>
            <a:pPr marL="118872" indent="0" algn="ctr">
              <a:buNone/>
            </a:pPr>
            <a:r>
              <a:rPr lang="en-US" sz="3400" b="1" dirty="0">
                <a:hlinkClick r:id="rId2"/>
              </a:rPr>
              <a:t>CACVSO@eagleveteranslaw.com</a:t>
            </a:r>
            <a:endParaRPr lang="en-US" sz="3400" b="1" dirty="0"/>
          </a:p>
          <a:p>
            <a:pPr marL="118872" indent="0" algn="ctr">
              <a:buNone/>
            </a:pPr>
            <a:endParaRPr lang="en-US" dirty="0"/>
          </a:p>
          <a:p>
            <a:pPr marL="118872" indent="0" algn="ctr">
              <a:buNone/>
            </a:pPr>
            <a:endParaRPr lang="en-US" dirty="0"/>
          </a:p>
          <a:p>
            <a:pPr marL="118872" indent="0" algn="ctr">
              <a:buNone/>
            </a:pPr>
            <a:endParaRPr lang="is-I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D7BEFD8-F200-4705-AA28-97BAF9793B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26" y="4846553"/>
            <a:ext cx="2046147" cy="17066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31012-0361-4ABF-8211-AEA4E578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1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What To Look For in VA Decision Notices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>
              <a:buFont typeface="Arial" panose="020B0604020202020204" pitchFamily="34" charset="0"/>
              <a:buNone/>
              <a:defRPr/>
            </a:pPr>
            <a:r>
              <a:rPr lang="en-US" altLang="en-US" sz="2720" b="1" dirty="0">
                <a:latin typeface="Corbel" panose="020B0503020204020204" pitchFamily="34" charset="0"/>
              </a:rPr>
              <a:t>Each Notice  </a:t>
            </a:r>
            <a:r>
              <a:rPr lang="en-US" sz="2720" b="1" dirty="0">
                <a:latin typeface="Corbel" panose="020B0503020204020204" pitchFamily="34" charset="0"/>
              </a:rPr>
              <a:t>provided by VA under 38 U.S.C. § 5104(a) must include all of the following: </a:t>
            </a:r>
            <a:endParaRPr lang="en-US" sz="2720" dirty="0">
              <a:latin typeface="Corbel" panose="020B0503020204020204" pitchFamily="34" charset="0"/>
            </a:endParaRPr>
          </a:p>
          <a:p>
            <a:pPr>
              <a:defRPr/>
            </a:pPr>
            <a:r>
              <a:rPr lang="en-US" sz="2720" dirty="0">
                <a:latin typeface="Corbel" panose="020B0503020204020204" pitchFamily="34" charset="0"/>
              </a:rPr>
              <a:t>Identification of the issues adjudicated. </a:t>
            </a:r>
          </a:p>
          <a:p>
            <a:pPr>
              <a:defRPr/>
            </a:pPr>
            <a:r>
              <a:rPr lang="en-US" sz="2720" dirty="0">
                <a:latin typeface="Corbel" panose="020B0503020204020204" pitchFamily="34" charset="0"/>
              </a:rPr>
              <a:t>A summary of the evidence considered.</a:t>
            </a:r>
          </a:p>
          <a:p>
            <a:pPr>
              <a:defRPr/>
            </a:pPr>
            <a:r>
              <a:rPr lang="en-US" sz="2720" dirty="0">
                <a:latin typeface="Corbel" panose="020B0503020204020204" pitchFamily="34" charset="0"/>
              </a:rPr>
              <a:t>A summary of the applicable laws and regulations. </a:t>
            </a:r>
          </a:p>
          <a:p>
            <a:pPr>
              <a:defRPr/>
            </a:pPr>
            <a:r>
              <a:rPr lang="en-US" sz="2720" dirty="0">
                <a:latin typeface="Corbel" panose="020B0503020204020204" pitchFamily="34" charset="0"/>
              </a:rPr>
              <a:t>Identification of </a:t>
            </a:r>
            <a:r>
              <a:rPr lang="en-US" sz="2720" u="sng" dirty="0">
                <a:latin typeface="Corbel" panose="020B0503020204020204" pitchFamily="34" charset="0"/>
              </a:rPr>
              <a:t>findings favorable</a:t>
            </a:r>
            <a:r>
              <a:rPr lang="en-US" sz="2720" dirty="0">
                <a:latin typeface="Corbel" panose="020B0503020204020204" pitchFamily="34" charset="0"/>
              </a:rPr>
              <a:t> to the claimant. </a:t>
            </a:r>
          </a:p>
          <a:p>
            <a:pPr>
              <a:defRPr/>
            </a:pPr>
            <a:r>
              <a:rPr lang="en-US" sz="2720" dirty="0">
                <a:latin typeface="Corbel" panose="020B0503020204020204" pitchFamily="34" charset="0"/>
              </a:rPr>
              <a:t>Identification of elements </a:t>
            </a:r>
            <a:r>
              <a:rPr lang="en-US" sz="2720" u="sng" dirty="0">
                <a:latin typeface="Corbel" panose="020B0503020204020204" pitchFamily="34" charset="0"/>
              </a:rPr>
              <a:t>not satisfied</a:t>
            </a:r>
            <a:r>
              <a:rPr lang="en-US" sz="2720" dirty="0">
                <a:latin typeface="Corbel" panose="020B0503020204020204" pitchFamily="34" charset="0"/>
              </a:rPr>
              <a:t> leading to the denial. </a:t>
            </a:r>
          </a:p>
          <a:p>
            <a:pPr>
              <a:defRPr/>
            </a:pPr>
            <a:r>
              <a:rPr lang="en-US" sz="2720" dirty="0">
                <a:latin typeface="Corbel" panose="020B0503020204020204" pitchFamily="34" charset="0"/>
              </a:rPr>
              <a:t>An explanation of how to obtain or access evidence used in making the decision. </a:t>
            </a:r>
          </a:p>
          <a:p>
            <a:pPr>
              <a:defRPr/>
            </a:pPr>
            <a:r>
              <a:rPr lang="en-US" sz="2720" dirty="0">
                <a:latin typeface="Corbel" panose="020B0503020204020204" pitchFamily="34" charset="0"/>
              </a:rPr>
              <a:t>Identification of the criteria that must be satisfied to grant service connection or the next higher level of compensation.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D31C3D-0187-41B9-BC7C-C0E41B4C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8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Analyzing the Rating Decision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500" dirty="0">
                <a:latin typeface="Corbel" panose="020B0503020204020204" pitchFamily="34" charset="0"/>
              </a:rPr>
              <a:t>Does the decision address all claimed issues? If not, why not?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500" dirty="0">
                <a:latin typeface="Corbel" panose="020B0503020204020204" pitchFamily="34" charset="0"/>
              </a:rPr>
              <a:t>Does the decision </a:t>
            </a:r>
            <a:r>
              <a:rPr lang="en-US" altLang="en-US" sz="3500" b="1" i="1" dirty="0">
                <a:latin typeface="Corbel" panose="020B0503020204020204" pitchFamily="34" charset="0"/>
              </a:rPr>
              <a:t>properly</a:t>
            </a:r>
            <a:r>
              <a:rPr lang="en-US" altLang="en-US" sz="3500" dirty="0">
                <a:latin typeface="Corbel" panose="020B0503020204020204" pitchFamily="34" charset="0"/>
              </a:rPr>
              <a:t> address each issue in the </a:t>
            </a:r>
            <a:r>
              <a:rPr lang="en-US" altLang="en-US" sz="3500" i="1" dirty="0">
                <a:latin typeface="Corbel" panose="020B0503020204020204" pitchFamily="34" charset="0"/>
              </a:rPr>
              <a:t>Reasons for Decision</a:t>
            </a:r>
            <a:r>
              <a:rPr lang="en-US" altLang="en-US" sz="3500" dirty="0">
                <a:latin typeface="Corbel" panose="020B0503020204020204" pitchFamily="34" charset="0"/>
              </a:rPr>
              <a:t> section (or just boilerplate)?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500" dirty="0">
                <a:latin typeface="Corbel" panose="020B0503020204020204" pitchFamily="34" charset="0"/>
              </a:rPr>
              <a:t>Does the decision not take favorable findings into account?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500" dirty="0">
                <a:latin typeface="Corbel" panose="020B0503020204020204" pitchFamily="34" charset="0"/>
              </a:rPr>
              <a:t>Are effective dates and ratings correct?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C4D003-DEA9-4675-BD4F-F0F99526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3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Analyzing the Rating Decision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dirty="0"/>
              <a:t>What evidence is listed as reviewed?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dirty="0"/>
              <a:t>Is everything there that you submitted with claim?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dirty="0"/>
              <a:t>Did VA obtain/add any more evidence between claim and decision (e.g. VA medical opinion, TERA memo, RRC* request or response)?</a:t>
            </a:r>
          </a:p>
          <a:p>
            <a:pPr marL="576072" indent="-457200"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dirty="0"/>
              <a:t>Did the added evidence have a negative effect on the decision? If yes, was the evidence properly obtained by VA?</a:t>
            </a:r>
          </a:p>
          <a:p>
            <a:pPr marL="118872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3400" dirty="0"/>
              <a:t>* </a:t>
            </a:r>
            <a:r>
              <a:rPr lang="en-US" sz="2200" dirty="0"/>
              <a:t>Records Research Center</a:t>
            </a:r>
            <a:endParaRPr lang="en-US" alt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0CF625-4688-4403-AF60-62F4E4AA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9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Analyzing the Rating Decision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>
              <a:lnSpc>
                <a:spcPct val="95000"/>
              </a:lnSpc>
              <a:spcBef>
                <a:spcPts val="1400"/>
              </a:spcBef>
              <a:buFont typeface="Arial" panose="020B0604020202020204" pitchFamily="34" charset="0"/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b="1" dirty="0">
                <a:latin typeface="Corbel" panose="020B0503020204020204" pitchFamily="34" charset="0"/>
              </a:rPr>
              <a:t>Is </a:t>
            </a:r>
            <a:r>
              <a:rPr lang="en-US" altLang="en-US" b="1" u="sng" dirty="0">
                <a:latin typeface="Corbel" panose="020B0503020204020204" pitchFamily="34" charset="0"/>
              </a:rPr>
              <a:t>ALL</a:t>
            </a:r>
            <a:r>
              <a:rPr lang="en-US" altLang="en-US" b="1" dirty="0">
                <a:latin typeface="Corbel" panose="020B0503020204020204" pitchFamily="34" charset="0"/>
              </a:rPr>
              <a:t> of the evidence </a:t>
            </a:r>
            <a:r>
              <a:rPr lang="en-US" altLang="en-US" b="1" i="1" u="sng" dirty="0">
                <a:latin typeface="Corbel" panose="020B0503020204020204" pitchFamily="34" charset="0"/>
              </a:rPr>
              <a:t>actually addressed</a:t>
            </a:r>
            <a:r>
              <a:rPr lang="en-US" altLang="en-US" b="1" dirty="0">
                <a:latin typeface="Corbel" panose="020B0503020204020204" pitchFamily="34" charset="0"/>
              </a:rPr>
              <a:t> in the decision?</a:t>
            </a:r>
          </a:p>
          <a:p>
            <a:pPr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dirty="0">
                <a:latin typeface="Corbel" panose="020B0503020204020204" pitchFamily="34" charset="0"/>
                <a:ea typeface="Arial Unicode MS" charset="0"/>
              </a:rPr>
              <a:t>What reasoning does VA provide for how the evidence was evaluated? (i.e., why was one piece of evidence given more weight than another?)</a:t>
            </a:r>
          </a:p>
          <a:p>
            <a:pPr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dirty="0">
                <a:latin typeface="Corbel" panose="020B0503020204020204" pitchFamily="34" charset="0"/>
                <a:ea typeface="Arial Unicode MS" charset="0"/>
              </a:rPr>
              <a:t>Is negative evidence given improper weight (e.g., reliance on an inadequate C&amp;P exam)?</a:t>
            </a:r>
          </a:p>
          <a:p>
            <a:pPr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dirty="0">
                <a:latin typeface="Corbel" panose="020B0503020204020204" pitchFamily="34" charset="0"/>
                <a:ea typeface="Arial Unicode MS" charset="0"/>
              </a:rPr>
              <a:t> Is positive evidence given improper weight (e.g., ignoring private medical opinions, DBQs or lay evidence)?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02CE4-3AD7-4782-BE84-A87C32AF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5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2900" b="1" dirty="0"/>
              <a:t>What Direction Does the the Rating Decision Point to?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118872" indent="0">
              <a:lnSpc>
                <a:spcPct val="95000"/>
              </a:lnSpc>
              <a:spcBef>
                <a:spcPts val="1400"/>
              </a:spcBef>
              <a:buFont typeface="Arial" panose="020B0604020202020204" pitchFamily="34" charset="0"/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900" b="1" dirty="0">
                <a:latin typeface="Corbel" panose="020B0503020204020204" pitchFamily="34" charset="0"/>
              </a:rPr>
              <a:t>The answer to these questions should guide you:</a:t>
            </a:r>
          </a:p>
          <a:p>
            <a:pPr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900" dirty="0">
                <a:latin typeface="Corbel" panose="020B0503020204020204" pitchFamily="34" charset="0"/>
                <a:ea typeface="Arial Unicode MS" charset="0"/>
              </a:rPr>
              <a:t>Is additional evidence needed to support the claim? (be honest with yourself!)</a:t>
            </a:r>
          </a:p>
          <a:p>
            <a:pPr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900" dirty="0">
                <a:latin typeface="Corbel" panose="020B0503020204020204" pitchFamily="34" charset="0"/>
                <a:ea typeface="Arial Unicode MS" charset="0"/>
              </a:rPr>
              <a:t>Is there a clear error of fact or law (or just a difference of opinion on how evidence was weighed)?</a:t>
            </a:r>
          </a:p>
          <a:p>
            <a:pPr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900" dirty="0">
                <a:latin typeface="Corbel" panose="020B0503020204020204" pitchFamily="34" charset="0"/>
                <a:ea typeface="Arial Unicode MS" charset="0"/>
              </a:rPr>
              <a:t>Did VA follow their own guidance in making the decision?</a:t>
            </a:r>
          </a:p>
          <a:p>
            <a:pPr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900" dirty="0">
                <a:latin typeface="Corbel" panose="020B0503020204020204" pitchFamily="34" charset="0"/>
                <a:ea typeface="Arial Unicode MS" charset="0"/>
              </a:rPr>
              <a:t>Did VA fulfill its duty to assist the Veteran?</a:t>
            </a:r>
          </a:p>
          <a:p>
            <a:pPr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900" dirty="0">
                <a:latin typeface="Corbel" panose="020B0503020204020204" pitchFamily="34" charset="0"/>
                <a:ea typeface="Arial Unicode MS" charset="0"/>
              </a:rPr>
              <a:t>Can you identify any patterns?</a:t>
            </a:r>
          </a:p>
          <a:p>
            <a:pPr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900" dirty="0">
                <a:latin typeface="Corbel" panose="020B0503020204020204" pitchFamily="34" charset="0"/>
                <a:ea typeface="Arial Unicode MS" charset="0"/>
              </a:rPr>
              <a:t>Different paths for different issues?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02CE4-3AD7-4782-BE84-A87C32AF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0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991600" cy="1252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Which Lane at VARO?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4CDD2-9403-44B9-87E1-961063ADF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" y="1408176"/>
            <a:ext cx="9121806" cy="5449824"/>
          </a:xfrm>
        </p:spPr>
        <p:txBody>
          <a:bodyPr>
            <a:noAutofit/>
          </a:bodyPr>
          <a:lstStyle/>
          <a:p>
            <a:pPr marL="0" indent="0">
              <a:lnSpc>
                <a:spcPct val="95000"/>
              </a:lnSpc>
              <a:spcBef>
                <a:spcPts val="1400"/>
              </a:spcBef>
              <a:buNone/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800" b="1" dirty="0">
                <a:latin typeface="Corbel" panose="020B0503020204020204" pitchFamily="34" charset="0"/>
              </a:rPr>
              <a:t>Option 1: File Supplemental Claim (Form 20-0995)</a:t>
            </a:r>
            <a:endParaRPr lang="en-US" altLang="en-US" sz="2800" b="1" u="sng" dirty="0">
              <a:latin typeface="Corbel" panose="020B0503020204020204" pitchFamily="34" charset="0"/>
              <a:ea typeface="Arial Unicode MS" charset="0"/>
            </a:endParaRPr>
          </a:p>
          <a:p>
            <a:pPr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800" b="1" u="sng" dirty="0">
                <a:latin typeface="Corbel" panose="020B0503020204020204" pitchFamily="34" charset="0"/>
                <a:ea typeface="Arial Unicode MS" charset="0"/>
              </a:rPr>
              <a:t>Must</a:t>
            </a:r>
            <a:r>
              <a:rPr lang="en-US" altLang="en-US" sz="2800" dirty="0">
                <a:latin typeface="Corbel" panose="020B0503020204020204" pitchFamily="34" charset="0"/>
                <a:ea typeface="Arial Unicode MS" charset="0"/>
              </a:rPr>
              <a:t> have </a:t>
            </a:r>
            <a:r>
              <a:rPr lang="en-US" altLang="en-US" sz="2800" u="sng" dirty="0">
                <a:latin typeface="Corbel" panose="020B0503020204020204" pitchFamily="34" charset="0"/>
                <a:ea typeface="Arial Unicode MS" charset="0"/>
              </a:rPr>
              <a:t>new and relevant evidence</a:t>
            </a:r>
            <a:r>
              <a:rPr lang="en-US" altLang="en-US" sz="2800" dirty="0">
                <a:latin typeface="Corbel" panose="020B0503020204020204" pitchFamily="34" charset="0"/>
                <a:ea typeface="Arial Unicode MS" charset="0"/>
              </a:rPr>
              <a:t> to file (or identify evidence for VA to gather</a:t>
            </a:r>
          </a:p>
          <a:p>
            <a:pPr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800" dirty="0">
                <a:latin typeface="Corbel" panose="020B0503020204020204" pitchFamily="34" charset="0"/>
                <a:ea typeface="Arial Unicode MS" charset="0"/>
              </a:rPr>
              <a:t>Can have RO hearing</a:t>
            </a:r>
          </a:p>
          <a:p>
            <a:pPr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800" dirty="0">
                <a:latin typeface="Corbel" panose="020B0503020204020204" pitchFamily="34" charset="0"/>
                <a:ea typeface="Arial Unicode MS" charset="0"/>
              </a:rPr>
              <a:t>Duty to Assist applies </a:t>
            </a:r>
          </a:p>
          <a:p>
            <a:pPr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800" dirty="0">
                <a:latin typeface="Corbel" panose="020B0503020204020204" pitchFamily="34" charset="0"/>
                <a:ea typeface="Arial Unicode MS" charset="0"/>
              </a:rPr>
              <a:t>If appeal period is still open, date of initial claim is preserved</a:t>
            </a:r>
          </a:p>
          <a:p>
            <a:pPr>
              <a:lnSpc>
                <a:spcPct val="95000"/>
              </a:lnSpc>
              <a:spcBef>
                <a:spcPts val="1400"/>
              </a:spcBef>
              <a:tabLst>
                <a:tab pos="949325" algn="l"/>
                <a:tab pos="1863725" algn="l"/>
                <a:tab pos="2778125" algn="l"/>
                <a:tab pos="3692525" algn="l"/>
                <a:tab pos="4606925" algn="l"/>
                <a:tab pos="5521325" algn="l"/>
                <a:tab pos="6435725" algn="l"/>
                <a:tab pos="7350125" algn="l"/>
                <a:tab pos="8264525" algn="l"/>
                <a:tab pos="9178925" algn="l"/>
                <a:tab pos="10093325" algn="l"/>
              </a:tabLst>
              <a:defRPr/>
            </a:pPr>
            <a:r>
              <a:rPr lang="en-US" altLang="en-US" sz="2800" dirty="0">
                <a:latin typeface="Corbel" panose="020B0503020204020204" pitchFamily="34" charset="0"/>
                <a:ea typeface="Arial Unicode MS" charset="0"/>
              </a:rPr>
              <a:t>If VA decides that evidence submitted is not new and/or relevant, they will deny the claim without addressing the merits (make sure your evidence is actually new and relevant)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13A84-E4F4-45BE-91F7-1AFDFCFE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5464-0A0C-4F4F-8948-B8BFCC70FC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45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24604</TotalTime>
  <Words>2151</Words>
  <Application>Microsoft Office PowerPoint</Application>
  <PresentationFormat>On-screen Show (4:3)</PresentationFormat>
  <Paragraphs>387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Unicode MS</vt:lpstr>
      <vt:lpstr>Calibri</vt:lpstr>
      <vt:lpstr>Corbel</vt:lpstr>
      <vt:lpstr>Wingdings</vt:lpstr>
      <vt:lpstr>Wingdings 2</vt:lpstr>
      <vt:lpstr>Wingdings 3</vt:lpstr>
      <vt:lpstr>Module</vt:lpstr>
      <vt:lpstr>Options For Responding To  An Adverse VA Decision</vt:lpstr>
      <vt:lpstr>Your Claim is Denied, What Then?</vt:lpstr>
      <vt:lpstr>Your Claim is Denied, What Then?</vt:lpstr>
      <vt:lpstr>What To Look For in VA Decision Notices</vt:lpstr>
      <vt:lpstr>Analyzing the Rating Decision</vt:lpstr>
      <vt:lpstr>Analyzing the Rating Decision</vt:lpstr>
      <vt:lpstr>Analyzing the Rating Decision</vt:lpstr>
      <vt:lpstr>What Direction Does the the Rating Decision Point to?</vt:lpstr>
      <vt:lpstr>Which Lane at VARO?</vt:lpstr>
      <vt:lpstr>New and Relevant Evidence</vt:lpstr>
      <vt:lpstr>New and Relevant Evidence?</vt:lpstr>
      <vt:lpstr>New and Relevant Evidence?</vt:lpstr>
      <vt:lpstr>Which Lane at VARO?</vt:lpstr>
      <vt:lpstr>Which Lane at VARO?</vt:lpstr>
      <vt:lpstr>Evidence vs. Argument</vt:lpstr>
      <vt:lpstr>Remember… You Can Still Have A Real VARO Hearing</vt:lpstr>
      <vt:lpstr>Which Lane at VARO?</vt:lpstr>
      <vt:lpstr>Which Lane at VARO?</vt:lpstr>
      <vt:lpstr>Upping Your HLR Winning Odds</vt:lpstr>
      <vt:lpstr>Claims Accuracy Request (CAR)</vt:lpstr>
      <vt:lpstr>QUESTIONS?</vt:lpstr>
      <vt:lpstr>Which Lane at BVA?</vt:lpstr>
      <vt:lpstr>Which Lane at BVA?</vt:lpstr>
      <vt:lpstr>Which Lane at BVA?</vt:lpstr>
      <vt:lpstr>Which Lane at BVA?</vt:lpstr>
      <vt:lpstr>Which Lane at BVA?</vt:lpstr>
      <vt:lpstr>Which Lane at BVA?</vt:lpstr>
      <vt:lpstr>Which Lane at BVA?</vt:lpstr>
      <vt:lpstr>Board Appeal FAQs</vt:lpstr>
      <vt:lpstr>BVA Decisions</vt:lpstr>
      <vt:lpstr>Analyzing the BVA Decision</vt:lpstr>
      <vt:lpstr>QUESTIONS?</vt:lpstr>
      <vt:lpstr>More Questions? </vt:lpstr>
    </vt:vector>
  </TitlesOfParts>
  <Company>United States Court of 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Court of Appeals for Veterans Claims</dc:title>
  <dc:creator>anne stygles</dc:creator>
  <cp:lastModifiedBy>Jim Radogna</cp:lastModifiedBy>
  <cp:revision>1142</cp:revision>
  <cp:lastPrinted>2021-11-02T18:42:23Z</cp:lastPrinted>
  <dcterms:created xsi:type="dcterms:W3CDTF">2011-03-11T21:47:51Z</dcterms:created>
  <dcterms:modified xsi:type="dcterms:W3CDTF">2024-02-08T18:51:12Z</dcterms:modified>
</cp:coreProperties>
</file>