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1"/>
  </p:notesMasterIdLst>
  <p:handoutMasterIdLst>
    <p:handoutMasterId r:id="rId12"/>
  </p:handoutMasterIdLst>
  <p:sldIdLst>
    <p:sldId id="266" r:id="rId5"/>
    <p:sldId id="272" r:id="rId6"/>
    <p:sldId id="282" r:id="rId7"/>
    <p:sldId id="268" r:id="rId8"/>
    <p:sldId id="273" r:id="rId9"/>
    <p:sldId id="281"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1"/>
    <p:restoredTop sz="94674"/>
  </p:normalViewPr>
  <p:slideViewPr>
    <p:cSldViewPr snapToGrid="0" snapToObjects="1">
      <p:cViewPr varScale="1">
        <p:scale>
          <a:sx n="108" d="100"/>
          <a:sy n="108" d="100"/>
        </p:scale>
        <p:origin x="702"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51" d="100"/>
          <a:sy n="151" d="100"/>
        </p:scale>
        <p:origin x="4704"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AEEA06-7460-3646-8F46-27528A294233}"/>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3A431B9D-C735-514F-96BF-6F71BB75C57D}"/>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C3B8C0CE-A3CC-264C-951B-72E0B90C2F9C}" type="datetimeFigureOut">
              <a:rPr lang="en-US" smtClean="0"/>
              <a:t>2/12/2024</a:t>
            </a:fld>
            <a:endParaRPr lang="en-US"/>
          </a:p>
        </p:txBody>
      </p:sp>
      <p:sp>
        <p:nvSpPr>
          <p:cNvPr id="4" name="Footer Placeholder 3">
            <a:extLst>
              <a:ext uri="{FF2B5EF4-FFF2-40B4-BE49-F238E27FC236}">
                <a16:creationId xmlns:a16="http://schemas.microsoft.com/office/drawing/2014/main" id="{A5021168-04A3-314B-9F48-B01EDFBB0C2D}"/>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A376AB3-C27F-A84B-8B6C-00179B4E6D44}"/>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DB010D81-8AB5-324B-9673-7BB4E4AA7BFC}" type="slidenum">
              <a:rPr lang="en-US" smtClean="0"/>
              <a:t>‹#›</a:t>
            </a:fld>
            <a:endParaRPr lang="en-US"/>
          </a:p>
        </p:txBody>
      </p:sp>
    </p:spTree>
    <p:extLst>
      <p:ext uri="{BB962C8B-B14F-4D97-AF65-F5344CB8AC3E}">
        <p14:creationId xmlns:p14="http://schemas.microsoft.com/office/powerpoint/2010/main" val="2070842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88E0F05-7A2B-D743-8ED8-9B387668E360}" type="datetimeFigureOut">
              <a:rPr lang="en-US" smtClean="0"/>
              <a:t>2/12/2024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8AD52B4-B5DF-B445-9363-1F18C798BAE0}" type="slidenum">
              <a:rPr lang="en-US" smtClean="0"/>
              <a:t>‹#›</a:t>
            </a:fld>
            <a:endParaRPr lang="en-US"/>
          </a:p>
        </p:txBody>
      </p:sp>
    </p:spTree>
    <p:extLst>
      <p:ext uri="{BB962C8B-B14F-4D97-AF65-F5344CB8AC3E}">
        <p14:creationId xmlns:p14="http://schemas.microsoft.com/office/powerpoint/2010/main" val="3712173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E6A543B-ACB4-6042-9A65-AC4F8CB49F64}"/>
              </a:ext>
            </a:extLst>
          </p:cNvPr>
          <p:cNvPicPr>
            <a:picLocks noChangeAspect="1"/>
          </p:cNvPicPr>
          <p:nvPr userDrawn="1"/>
        </p:nvPicPr>
        <p:blipFill>
          <a:blip r:embed="rId2"/>
          <a:stretch>
            <a:fillRect/>
          </a:stretch>
        </p:blipFill>
        <p:spPr>
          <a:xfrm>
            <a:off x="-1" y="0"/>
            <a:ext cx="12193471" cy="6858000"/>
          </a:xfrm>
          <a:prstGeom prst="rect">
            <a:avLst/>
          </a:prstGeom>
        </p:spPr>
      </p:pic>
      <p:sp>
        <p:nvSpPr>
          <p:cNvPr id="2" name="Title 1">
            <a:extLst>
              <a:ext uri="{FF2B5EF4-FFF2-40B4-BE49-F238E27FC236}">
                <a16:creationId xmlns:a16="http://schemas.microsoft.com/office/drawing/2014/main" id="{59A44B9E-F80A-8D4A-B6FB-23AE54345396}"/>
              </a:ext>
            </a:extLst>
          </p:cNvPr>
          <p:cNvSpPr>
            <a:spLocks noGrp="1"/>
          </p:cNvSpPr>
          <p:nvPr>
            <p:ph type="ctrTitle"/>
          </p:nvPr>
        </p:nvSpPr>
        <p:spPr>
          <a:xfrm>
            <a:off x="1524000" y="2479289"/>
            <a:ext cx="9144000" cy="1609490"/>
          </a:xfrm>
        </p:spPr>
        <p:txBody>
          <a:bodyPr anchor="b">
            <a:normAutofit/>
          </a:bodyPr>
          <a:lstStyle>
            <a:lvl1pPr algn="ctr">
              <a:defRPr sz="4000">
                <a:solidFill>
                  <a:schemeClr val="tx1"/>
                </a:solidFill>
              </a:defRPr>
            </a:lvl1pPr>
          </a:lstStyle>
          <a:p>
            <a:endParaRPr lang="en-US" dirty="0"/>
          </a:p>
        </p:txBody>
      </p:sp>
      <p:sp>
        <p:nvSpPr>
          <p:cNvPr id="3" name="Subtitle 2">
            <a:extLst>
              <a:ext uri="{FF2B5EF4-FFF2-40B4-BE49-F238E27FC236}">
                <a16:creationId xmlns:a16="http://schemas.microsoft.com/office/drawing/2014/main" id="{11838758-4649-1647-9E1F-18662609D173}"/>
              </a:ext>
            </a:extLst>
          </p:cNvPr>
          <p:cNvSpPr>
            <a:spLocks noGrp="1"/>
          </p:cNvSpPr>
          <p:nvPr>
            <p:ph type="subTitle" idx="1"/>
          </p:nvPr>
        </p:nvSpPr>
        <p:spPr>
          <a:xfrm>
            <a:off x="1524000" y="4378711"/>
            <a:ext cx="9144000" cy="1451517"/>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5" name="Picture 14">
            <a:extLst>
              <a:ext uri="{FF2B5EF4-FFF2-40B4-BE49-F238E27FC236}">
                <a16:creationId xmlns:a16="http://schemas.microsoft.com/office/drawing/2014/main" id="{09ECC371-2A06-144E-BC76-64A0E7141F2E}"/>
              </a:ext>
            </a:extLst>
          </p:cNvPr>
          <p:cNvPicPr>
            <a:picLocks noChangeAspect="1"/>
          </p:cNvPicPr>
          <p:nvPr userDrawn="1"/>
        </p:nvPicPr>
        <p:blipFill>
          <a:blip r:embed="rId3"/>
          <a:stretch>
            <a:fillRect/>
          </a:stretch>
        </p:blipFill>
        <p:spPr>
          <a:xfrm>
            <a:off x="4756149" y="979226"/>
            <a:ext cx="2679700" cy="1130300"/>
          </a:xfrm>
          <a:prstGeom prst="rect">
            <a:avLst/>
          </a:prstGeom>
        </p:spPr>
      </p:pic>
    </p:spTree>
    <p:extLst>
      <p:ext uri="{BB962C8B-B14F-4D97-AF65-F5344CB8AC3E}">
        <p14:creationId xmlns:p14="http://schemas.microsoft.com/office/powerpoint/2010/main" val="238064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7583E-C2E8-CC49-948E-E3FD18EC8BFB}"/>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FA66B373-B838-BB45-9F8C-D18980150F30}"/>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p:txBody>
      </p:sp>
      <p:sp>
        <p:nvSpPr>
          <p:cNvPr id="4" name="Slide Number Placeholder 5">
            <a:extLst>
              <a:ext uri="{FF2B5EF4-FFF2-40B4-BE49-F238E27FC236}">
                <a16:creationId xmlns:a16="http://schemas.microsoft.com/office/drawing/2014/main" id="{7A43F5D0-66F2-4646-AD5A-793D334BBFC7}"/>
              </a:ext>
            </a:extLst>
          </p:cNvPr>
          <p:cNvSpPr>
            <a:spLocks noGrp="1"/>
          </p:cNvSpPr>
          <p:nvPr>
            <p:ph type="sldNum" sz="quarter" idx="4"/>
          </p:nvPr>
        </p:nvSpPr>
        <p:spPr>
          <a:xfrm>
            <a:off x="838200" y="6300741"/>
            <a:ext cx="1917192" cy="365125"/>
          </a:xfrm>
          <a:prstGeom prst="rect">
            <a:avLst/>
          </a:prstGeom>
        </p:spPr>
        <p:txBody>
          <a:bodyPr vert="horz" lIns="91440" tIns="45720" rIns="91440" bIns="45720" rtlCol="0" anchor="ctr"/>
          <a:lstStyle>
            <a:lvl1pPr algn="l">
              <a:defRPr sz="1200" b="1">
                <a:solidFill>
                  <a:schemeClr val="bg1"/>
                </a:solidFill>
                <a:latin typeface="+mn-lt"/>
              </a:defRPr>
            </a:lvl1p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44166274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DE278-BD4D-DB4B-AD84-FE7BBD138338}"/>
              </a:ext>
            </a:extLst>
          </p:cNvPr>
          <p:cNvSpPr>
            <a:spLocks noGrp="1"/>
          </p:cNvSpPr>
          <p:nvPr>
            <p:ph type="title"/>
          </p:nvPr>
        </p:nvSpPr>
        <p:spPr>
          <a:xfrm>
            <a:off x="831850" y="1151726"/>
            <a:ext cx="10515600" cy="2048122"/>
          </a:xfrm>
        </p:spPr>
        <p:txBody>
          <a:bodyPr anchor="b">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3A2FC11B-C8EC-E04C-8029-6B6399CA1151}"/>
              </a:ext>
            </a:extLst>
          </p:cNvPr>
          <p:cNvSpPr>
            <a:spLocks noGrp="1"/>
          </p:cNvSpPr>
          <p:nvPr>
            <p:ph type="body" idx="1" hasCustomPrompt="1"/>
          </p:nvPr>
        </p:nvSpPr>
        <p:spPr>
          <a:xfrm>
            <a:off x="831850" y="3825678"/>
            <a:ext cx="10515600" cy="1158152"/>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6" name="Slide Number Placeholder 5">
            <a:extLst>
              <a:ext uri="{FF2B5EF4-FFF2-40B4-BE49-F238E27FC236}">
                <a16:creationId xmlns:a16="http://schemas.microsoft.com/office/drawing/2014/main" id="{49FB8D42-39D7-2B47-AAFC-AB4D7E76E8B7}"/>
              </a:ext>
            </a:extLst>
          </p:cNvPr>
          <p:cNvSpPr>
            <a:spLocks noGrp="1"/>
          </p:cNvSpPr>
          <p:nvPr>
            <p:ph type="sldNum" sz="quarter" idx="12"/>
          </p:nvPr>
        </p:nvSpPr>
        <p:spPr>
          <a:xfrm>
            <a:off x="831850" y="6173787"/>
            <a:ext cx="2743200" cy="365125"/>
          </a:xfrm>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1554090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B9062-5366-2048-9C47-2200E00609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E44F86-75BC-EE49-B2C5-A7C1693E9DE0}"/>
              </a:ext>
            </a:extLst>
          </p:cNvPr>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p:txBody>
      </p:sp>
      <p:sp>
        <p:nvSpPr>
          <p:cNvPr id="4" name="Content Placeholder 3">
            <a:extLst>
              <a:ext uri="{FF2B5EF4-FFF2-40B4-BE49-F238E27FC236}">
                <a16:creationId xmlns:a16="http://schemas.microsoft.com/office/drawing/2014/main" id="{5D84FB96-F523-794E-B78A-3AF5168AC0B6}"/>
              </a:ext>
            </a:extLst>
          </p:cNvPr>
          <p:cNvSpPr>
            <a:spLocks noGrp="1"/>
          </p:cNvSpPr>
          <p:nvPr>
            <p:ph sz="half" idx="2"/>
          </p:nvPr>
        </p:nvSpPr>
        <p:spPr>
          <a:xfrm>
            <a:off x="6172200" y="1825625"/>
            <a:ext cx="5181600" cy="4351338"/>
          </a:xfrm>
        </p:spPr>
        <p:txBody>
          <a:bodyPr/>
          <a:lstStyle/>
          <a:p>
            <a:pPr lvl="0"/>
            <a:r>
              <a:rPr lang="en-US" dirty="0"/>
              <a:t>Edit Master text styles</a:t>
            </a:r>
          </a:p>
          <a:p>
            <a:pPr lvl="1"/>
            <a:r>
              <a:rPr lang="en-US" dirty="0"/>
              <a:t>Second level</a:t>
            </a:r>
          </a:p>
          <a:p>
            <a:pPr lvl="2"/>
            <a:r>
              <a:rPr lang="en-US" dirty="0"/>
              <a:t>Third level</a:t>
            </a:r>
          </a:p>
        </p:txBody>
      </p:sp>
      <p:sp>
        <p:nvSpPr>
          <p:cNvPr id="7" name="Slide Number Placeholder 6">
            <a:extLst>
              <a:ext uri="{FF2B5EF4-FFF2-40B4-BE49-F238E27FC236}">
                <a16:creationId xmlns:a16="http://schemas.microsoft.com/office/drawing/2014/main" id="{D64C1174-26B1-BF40-8FE4-86733EE44602}"/>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3792463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48B1F-97F1-6747-8F81-261200B2AFCB}"/>
              </a:ext>
            </a:extLst>
          </p:cNvPr>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A72BC9D-3A25-C640-A866-89CEE564153C}"/>
              </a:ext>
            </a:extLst>
          </p:cNvPr>
          <p:cNvSpPr>
            <a:spLocks noGrp="1"/>
          </p:cNvSpPr>
          <p:nvPr>
            <p:ph type="body" idx="1"/>
          </p:nvPr>
        </p:nvSpPr>
        <p:spPr>
          <a:xfrm>
            <a:off x="839788" y="1752019"/>
            <a:ext cx="5157787" cy="551469"/>
          </a:xfrm>
        </p:spPr>
        <p:txBody>
          <a:bodyPr anchor="b"/>
          <a:lstStyle>
            <a:lvl1pPr marL="0" indent="0">
              <a:buNone/>
              <a:defRPr sz="2400" b="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E419E235-D8E4-8D4B-95E7-19AB1CCB092D}"/>
              </a:ext>
            </a:extLst>
          </p:cNvPr>
          <p:cNvSpPr>
            <a:spLocks noGrp="1"/>
          </p:cNvSpPr>
          <p:nvPr>
            <p:ph sz="half" idx="2"/>
          </p:nvPr>
        </p:nvSpPr>
        <p:spPr>
          <a:xfrm>
            <a:off x="839788" y="2505075"/>
            <a:ext cx="5157787" cy="3684588"/>
          </a:xfrm>
        </p:spPr>
        <p:txBody>
          <a:bodyPr/>
          <a:lstStyle/>
          <a:p>
            <a:pPr lvl="0"/>
            <a:r>
              <a:rPr lang="en-US" dirty="0"/>
              <a:t>Edit Master text styles</a:t>
            </a:r>
          </a:p>
          <a:p>
            <a:pPr lvl="1"/>
            <a:r>
              <a:rPr lang="en-US" dirty="0"/>
              <a:t>Second level</a:t>
            </a:r>
          </a:p>
          <a:p>
            <a:pPr lvl="2"/>
            <a:r>
              <a:rPr lang="en-US" dirty="0"/>
              <a:t>Third level</a:t>
            </a:r>
          </a:p>
        </p:txBody>
      </p:sp>
      <p:sp>
        <p:nvSpPr>
          <p:cNvPr id="5" name="Text Placeholder 4">
            <a:extLst>
              <a:ext uri="{FF2B5EF4-FFF2-40B4-BE49-F238E27FC236}">
                <a16:creationId xmlns:a16="http://schemas.microsoft.com/office/drawing/2014/main" id="{FBAA58D1-EFD4-D148-973E-3614F51CA37B}"/>
              </a:ext>
            </a:extLst>
          </p:cNvPr>
          <p:cNvSpPr>
            <a:spLocks noGrp="1"/>
          </p:cNvSpPr>
          <p:nvPr>
            <p:ph type="body" sz="quarter" idx="3"/>
          </p:nvPr>
        </p:nvSpPr>
        <p:spPr>
          <a:xfrm>
            <a:off x="6172200" y="1752019"/>
            <a:ext cx="5183188" cy="551469"/>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46725D04-0C7E-4147-9419-E57C7302E7AE}"/>
              </a:ext>
            </a:extLst>
          </p:cNvPr>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p:txBody>
      </p:sp>
      <p:sp>
        <p:nvSpPr>
          <p:cNvPr id="9" name="Slide Number Placeholder 8">
            <a:extLst>
              <a:ext uri="{FF2B5EF4-FFF2-40B4-BE49-F238E27FC236}">
                <a16:creationId xmlns:a16="http://schemas.microsoft.com/office/drawing/2014/main" id="{48C4BFCB-B4BB-904C-905B-06777CF8C98F}"/>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1562595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F83B0-99F3-5D47-9F71-D63A9098D2FC}"/>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5" name="Slide Number Placeholder 4">
            <a:extLst>
              <a:ext uri="{FF2B5EF4-FFF2-40B4-BE49-F238E27FC236}">
                <a16:creationId xmlns:a16="http://schemas.microsoft.com/office/drawing/2014/main" id="{F1861165-8359-E54B-BAA2-A253F37D3F1A}"/>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1564754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1412AC9-FC91-5D4D-891A-2DDBB7D6B4E4}"/>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383022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F948D-150D-564F-B8C6-EFFAC3981483}"/>
              </a:ext>
            </a:extLst>
          </p:cNvPr>
          <p:cNvSpPr>
            <a:spLocks noGrp="1"/>
          </p:cNvSpPr>
          <p:nvPr>
            <p:ph type="title"/>
          </p:nvPr>
        </p:nvSpPr>
        <p:spPr>
          <a:xfrm>
            <a:off x="839788" y="589823"/>
            <a:ext cx="3932237" cy="1162195"/>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CB782E85-01F9-134C-8B3E-571364E25D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p:txBody>
      </p:sp>
      <p:sp>
        <p:nvSpPr>
          <p:cNvPr id="4" name="Text Placeholder 3">
            <a:extLst>
              <a:ext uri="{FF2B5EF4-FFF2-40B4-BE49-F238E27FC236}">
                <a16:creationId xmlns:a16="http://schemas.microsoft.com/office/drawing/2014/main" id="{FE25D68A-0040-7F4F-B7F3-8673704A20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Slide Number Placeholder 6">
            <a:extLst>
              <a:ext uri="{FF2B5EF4-FFF2-40B4-BE49-F238E27FC236}">
                <a16:creationId xmlns:a16="http://schemas.microsoft.com/office/drawing/2014/main" id="{1D9D2D51-C50C-A043-9529-641BADE3A6C2}"/>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2420008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1F4EDA7-4330-3A48-9291-AE2F80EC89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3017F0-509B-CE40-90C0-F61E89329F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Slide Number Placeholder 6">
            <a:extLst>
              <a:ext uri="{FF2B5EF4-FFF2-40B4-BE49-F238E27FC236}">
                <a16:creationId xmlns:a16="http://schemas.microsoft.com/office/drawing/2014/main" id="{5BD6C44F-4FB3-794A-A28C-4C00F36F9484}"/>
              </a:ext>
            </a:extLst>
          </p:cNvPr>
          <p:cNvSpPr>
            <a:spLocks noGrp="1"/>
          </p:cNvSpPr>
          <p:nvPr>
            <p:ph type="sldNum" sz="quarter" idx="12"/>
          </p:nvPr>
        </p:nvSpPr>
        <p:spPr/>
        <p:txBody>
          <a:bodyPr/>
          <a:lstStyle/>
          <a:p>
            <a:fld id="{97FF4E7B-DCA9-F44E-AACB-DE6F576A2003}" type="slidenum">
              <a:rPr lang="en-US" smtClean="0"/>
              <a:t>‹#›</a:t>
            </a:fld>
            <a:endParaRPr lang="en-US"/>
          </a:p>
        </p:txBody>
      </p:sp>
      <p:sp>
        <p:nvSpPr>
          <p:cNvPr id="8" name="Title 1">
            <a:extLst>
              <a:ext uri="{FF2B5EF4-FFF2-40B4-BE49-F238E27FC236}">
                <a16:creationId xmlns:a16="http://schemas.microsoft.com/office/drawing/2014/main" id="{316DE96B-1E7B-D644-9EF1-EF31FAE385F6}"/>
              </a:ext>
            </a:extLst>
          </p:cNvPr>
          <p:cNvSpPr>
            <a:spLocks noGrp="1"/>
          </p:cNvSpPr>
          <p:nvPr>
            <p:ph type="title"/>
          </p:nvPr>
        </p:nvSpPr>
        <p:spPr>
          <a:xfrm>
            <a:off x="839788" y="589823"/>
            <a:ext cx="3932237" cy="1162195"/>
          </a:xfrm>
        </p:spPr>
        <p:txBody>
          <a:bodyPr anchor="b"/>
          <a:lstStyle>
            <a:lvl1pPr>
              <a:defRPr sz="3200"/>
            </a:lvl1pPr>
          </a:lstStyle>
          <a:p>
            <a:r>
              <a:rPr lang="en-US" dirty="0"/>
              <a:t>Click to edit Master title style</a:t>
            </a:r>
          </a:p>
        </p:txBody>
      </p:sp>
    </p:spTree>
    <p:extLst>
      <p:ext uri="{BB962C8B-B14F-4D97-AF65-F5344CB8AC3E}">
        <p14:creationId xmlns:p14="http://schemas.microsoft.com/office/powerpoint/2010/main" val="2849064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BC90055-8452-454D-AD91-FEC60D3B1B29}"/>
              </a:ext>
            </a:extLst>
          </p:cNvPr>
          <p:cNvPicPr>
            <a:picLocks noChangeAspect="1"/>
          </p:cNvPicPr>
          <p:nvPr userDrawn="1"/>
        </p:nvPicPr>
        <p:blipFill>
          <a:blip r:embed="rId11"/>
          <a:stretch>
            <a:fillRect/>
          </a:stretch>
        </p:blipFill>
        <p:spPr>
          <a:xfrm>
            <a:off x="-1" y="0"/>
            <a:ext cx="12193471" cy="6858000"/>
          </a:xfrm>
          <a:prstGeom prst="rect">
            <a:avLst/>
          </a:prstGeom>
        </p:spPr>
      </p:pic>
      <p:sp>
        <p:nvSpPr>
          <p:cNvPr id="2" name="Title Placeholder 1">
            <a:extLst>
              <a:ext uri="{FF2B5EF4-FFF2-40B4-BE49-F238E27FC236}">
                <a16:creationId xmlns:a16="http://schemas.microsoft.com/office/drawing/2014/main" id="{51988F5D-8D49-C54F-8A88-38BC47ACD6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6AA2864-383B-514B-BA5F-B90D3B6319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A43F5D0-66F2-4646-AD5A-793D334BBFC7}"/>
              </a:ext>
            </a:extLst>
          </p:cNvPr>
          <p:cNvSpPr>
            <a:spLocks noGrp="1"/>
          </p:cNvSpPr>
          <p:nvPr>
            <p:ph type="sldNum" sz="quarter" idx="4"/>
          </p:nvPr>
        </p:nvSpPr>
        <p:spPr>
          <a:xfrm>
            <a:off x="838200" y="6300741"/>
            <a:ext cx="1917192" cy="365125"/>
          </a:xfrm>
          <a:prstGeom prst="rect">
            <a:avLst/>
          </a:prstGeom>
        </p:spPr>
        <p:txBody>
          <a:bodyPr vert="horz" lIns="91440" tIns="45720" rIns="91440" bIns="45720" rtlCol="0" anchor="ctr"/>
          <a:lstStyle>
            <a:lvl1pPr algn="l">
              <a:defRPr sz="1200" b="1">
                <a:solidFill>
                  <a:schemeClr val="tx1"/>
                </a:solidFill>
                <a:latin typeface="+mn-lt"/>
              </a:defRPr>
            </a:lvl1pPr>
          </a:lstStyle>
          <a:p>
            <a:fld id="{97FF4E7B-DCA9-F44E-AACB-DE6F576A2003}" type="slidenum">
              <a:rPr lang="en-US" smtClean="0"/>
              <a:pPr/>
              <a:t>‹#›</a:t>
            </a:fld>
            <a:endParaRPr lang="en-US" dirty="0"/>
          </a:p>
        </p:txBody>
      </p:sp>
      <p:pic>
        <p:nvPicPr>
          <p:cNvPr id="11" name="Picture 10">
            <a:extLst>
              <a:ext uri="{FF2B5EF4-FFF2-40B4-BE49-F238E27FC236}">
                <a16:creationId xmlns:a16="http://schemas.microsoft.com/office/drawing/2014/main" id="{B957539F-FF75-1646-AAA0-804F89758E7D}"/>
              </a:ext>
            </a:extLst>
          </p:cNvPr>
          <p:cNvPicPr>
            <a:picLocks noChangeAspect="1"/>
          </p:cNvPicPr>
          <p:nvPr userDrawn="1"/>
        </p:nvPicPr>
        <p:blipFill>
          <a:blip r:embed="rId12"/>
          <a:stretch>
            <a:fillRect/>
          </a:stretch>
        </p:blipFill>
        <p:spPr>
          <a:xfrm>
            <a:off x="10755822" y="6295949"/>
            <a:ext cx="1168273" cy="492779"/>
          </a:xfrm>
          <a:prstGeom prst="rect">
            <a:avLst/>
          </a:prstGeom>
        </p:spPr>
      </p:pic>
    </p:spTree>
    <p:extLst>
      <p:ext uri="{BB962C8B-B14F-4D97-AF65-F5344CB8AC3E}">
        <p14:creationId xmlns:p14="http://schemas.microsoft.com/office/powerpoint/2010/main" val="966081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2023 Survey of </a:t>
            </a:r>
            <a:br>
              <a:rPr lang="en-US" dirty="0"/>
            </a:br>
            <a:r>
              <a:rPr lang="en-US" dirty="0"/>
              <a:t>California’s Women Veterans</a:t>
            </a:r>
          </a:p>
        </p:txBody>
      </p:sp>
      <p:sp>
        <p:nvSpPr>
          <p:cNvPr id="3" name="Subtitle 2"/>
          <p:cNvSpPr>
            <a:spLocks noGrp="1"/>
          </p:cNvSpPr>
          <p:nvPr>
            <p:ph type="subTitle" idx="1"/>
          </p:nvPr>
        </p:nvSpPr>
        <p:spPr/>
        <p:txBody>
          <a:bodyPr/>
          <a:lstStyle/>
          <a:p>
            <a:r>
              <a:rPr lang="en-US" dirty="0"/>
              <a:t>Deputy Secretary Virginia Wimmer </a:t>
            </a:r>
            <a:endParaRPr lang="en-US" sz="2000" dirty="0"/>
          </a:p>
        </p:txBody>
      </p:sp>
    </p:spTree>
    <p:extLst>
      <p:ext uri="{BB962C8B-B14F-4D97-AF65-F5344CB8AC3E}">
        <p14:creationId xmlns:p14="http://schemas.microsoft.com/office/powerpoint/2010/main" val="4034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Need for and Purpose of the 2023 Survey of California’s Women </a:t>
            </a:r>
            <a:r>
              <a:rPr lang="en-US" dirty="0" err="1"/>
              <a:t>Vete</a:t>
            </a:r>
            <a:endParaRPr lang="en-US" dirty="0"/>
          </a:p>
        </p:txBody>
      </p:sp>
      <p:sp>
        <p:nvSpPr>
          <p:cNvPr id="3" name="Text Placeholder 2"/>
          <p:cNvSpPr>
            <a:spLocks noGrp="1"/>
          </p:cNvSpPr>
          <p:nvPr>
            <p:ph type="body" idx="1"/>
          </p:nvPr>
        </p:nvSpPr>
        <p:spPr/>
        <p:txBody>
          <a:bodyPr/>
          <a:lstStyle/>
          <a:p>
            <a:r>
              <a:rPr lang="en-US" dirty="0"/>
              <a:t>Deputy Secretary Virginia Wimmer</a:t>
            </a:r>
          </a:p>
          <a:p>
            <a:endParaRPr lang="en-US" dirty="0"/>
          </a:p>
        </p:txBody>
      </p:sp>
    </p:spTree>
    <p:extLst>
      <p:ext uri="{BB962C8B-B14F-4D97-AF65-F5344CB8AC3E}">
        <p14:creationId xmlns:p14="http://schemas.microsoft.com/office/powerpoint/2010/main" val="2884254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B2081-1943-4004-833D-8B09AB6013F0}"/>
              </a:ext>
            </a:extLst>
          </p:cNvPr>
          <p:cNvSpPr>
            <a:spLocks noGrp="1"/>
          </p:cNvSpPr>
          <p:nvPr>
            <p:ph type="title"/>
          </p:nvPr>
        </p:nvSpPr>
        <p:spPr/>
        <p:txBody>
          <a:bodyPr/>
          <a:lstStyle/>
          <a:p>
            <a:r>
              <a:rPr lang="en-US" dirty="0"/>
              <a:t>Why do we need a survey now?</a:t>
            </a:r>
          </a:p>
        </p:txBody>
      </p:sp>
      <p:sp>
        <p:nvSpPr>
          <p:cNvPr id="3" name="Content Placeholder 2">
            <a:extLst>
              <a:ext uri="{FF2B5EF4-FFF2-40B4-BE49-F238E27FC236}">
                <a16:creationId xmlns:a16="http://schemas.microsoft.com/office/drawing/2014/main" id="{89EB6E5A-DE85-4954-802B-61E8B41DF50D}"/>
              </a:ext>
            </a:extLst>
          </p:cNvPr>
          <p:cNvSpPr>
            <a:spLocks noGrp="1"/>
          </p:cNvSpPr>
          <p:nvPr>
            <p:ph idx="1"/>
          </p:nvPr>
        </p:nvSpPr>
        <p:spPr/>
        <p:txBody>
          <a:bodyPr/>
          <a:lstStyle/>
          <a:p>
            <a:r>
              <a:rPr lang="en-US" dirty="0"/>
              <a:t>It has been 10 years since the initial trio of surveys that took place in 2009, 2011, and 2013, it is time to check in with our women veterans, broaden our understanding of the current challenges they face moving forward as civilians, and share that information with Federal, State, and NGO Service Providers.</a:t>
            </a:r>
          </a:p>
          <a:p>
            <a:endParaRPr lang="en-US" dirty="0"/>
          </a:p>
          <a:p>
            <a:r>
              <a:rPr lang="en-US" dirty="0"/>
              <a:t>As you will hear, this year we are implementing a new outreach strategy that we know will allow us to connect with more women veterans in 2023 than we have in past efforts.</a:t>
            </a:r>
          </a:p>
          <a:p>
            <a:endParaRPr lang="en-US" dirty="0"/>
          </a:p>
          <a:p>
            <a:endParaRPr lang="en-US" dirty="0"/>
          </a:p>
        </p:txBody>
      </p:sp>
      <p:sp>
        <p:nvSpPr>
          <p:cNvPr id="4" name="Slide Number Placeholder 3">
            <a:extLst>
              <a:ext uri="{FF2B5EF4-FFF2-40B4-BE49-F238E27FC236}">
                <a16:creationId xmlns:a16="http://schemas.microsoft.com/office/drawing/2014/main" id="{5FF7AC31-3C82-40B6-AC8B-9EFA2511EAFB}"/>
              </a:ext>
            </a:extLst>
          </p:cNvPr>
          <p:cNvSpPr>
            <a:spLocks noGrp="1"/>
          </p:cNvSpPr>
          <p:nvPr>
            <p:ph type="sldNum" sz="quarter" idx="4"/>
          </p:nvPr>
        </p:nvSpPr>
        <p:spPr/>
        <p:txBody>
          <a:bodyPr/>
          <a:lstStyle/>
          <a:p>
            <a:fld id="{97FF4E7B-DCA9-F44E-AACB-DE6F576A2003}" type="slidenum">
              <a:rPr lang="en-US" smtClean="0"/>
              <a:pPr/>
              <a:t>3</a:t>
            </a:fld>
            <a:endParaRPr lang="en-US" dirty="0"/>
          </a:p>
        </p:txBody>
      </p:sp>
    </p:spTree>
    <p:extLst>
      <p:ext uri="{BB962C8B-B14F-4D97-AF65-F5344CB8AC3E}">
        <p14:creationId xmlns:p14="http://schemas.microsoft.com/office/powerpoint/2010/main" val="1353214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9991"/>
          </a:xfrm>
        </p:spPr>
        <p:txBody>
          <a:bodyPr/>
          <a:lstStyle/>
          <a:p>
            <a:r>
              <a:rPr lang="en-US" dirty="0"/>
              <a:t>Our goals for the survey include:</a:t>
            </a:r>
            <a:endParaRPr lang="en-US" sz="3000" dirty="0"/>
          </a:p>
        </p:txBody>
      </p:sp>
      <p:sp>
        <p:nvSpPr>
          <p:cNvPr id="3" name="Content Placeholder 2"/>
          <p:cNvSpPr>
            <a:spLocks noGrp="1"/>
          </p:cNvSpPr>
          <p:nvPr>
            <p:ph idx="1"/>
          </p:nvPr>
        </p:nvSpPr>
        <p:spPr>
          <a:xfrm>
            <a:off x="838199" y="1464816"/>
            <a:ext cx="10578483" cy="4712147"/>
          </a:xfrm>
        </p:spPr>
        <p:txBody>
          <a:bodyPr>
            <a:normAutofit lnSpcReduction="10000"/>
          </a:bodyPr>
          <a:lstStyle/>
          <a:p>
            <a:r>
              <a:rPr lang="en-US" dirty="0"/>
              <a:t>Gathering information that will assist policymakers at all levels of government with resource allocation and the development of new pathways to access services,</a:t>
            </a:r>
          </a:p>
          <a:p>
            <a:r>
              <a:rPr lang="en-US" dirty="0"/>
              <a:t>Directly connecting women veterans with the services they need now, </a:t>
            </a:r>
          </a:p>
          <a:p>
            <a:r>
              <a:rPr lang="en-US" dirty="0"/>
              <a:t>Inviting women veterans to sign up for the CalVet Women Veterans Roster, with the hope of creating a long-lasting connection, and</a:t>
            </a:r>
          </a:p>
          <a:p>
            <a:r>
              <a:rPr lang="en-US" dirty="0"/>
              <a:t>Updating our Outreach Tool Kit</a:t>
            </a:r>
          </a:p>
          <a:p>
            <a:pPr lvl="1"/>
            <a:r>
              <a:rPr lang="en-US" dirty="0"/>
              <a:t>To improve our cultural competency</a:t>
            </a:r>
          </a:p>
          <a:p>
            <a:pPr lvl="1"/>
            <a:r>
              <a:rPr lang="en-US" dirty="0"/>
              <a:t>To better serve California women veterans </a:t>
            </a:r>
          </a:p>
          <a:p>
            <a:pPr lvl="1">
              <a:lnSpc>
                <a:spcPct val="100000"/>
              </a:lnSpc>
              <a:spcBef>
                <a:spcPts val="0"/>
              </a:spcBef>
              <a:spcAft>
                <a:spcPts val="300"/>
              </a:spcAft>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4</a:t>
            </a:fld>
            <a:endParaRPr lang="en-US" dirty="0"/>
          </a:p>
        </p:txBody>
      </p:sp>
    </p:spTree>
    <p:extLst>
      <p:ext uri="{BB962C8B-B14F-4D97-AF65-F5344CB8AC3E}">
        <p14:creationId xmlns:p14="http://schemas.microsoft.com/office/powerpoint/2010/main" val="3366418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You Can Help</a:t>
            </a:r>
          </a:p>
        </p:txBody>
      </p:sp>
      <p:sp>
        <p:nvSpPr>
          <p:cNvPr id="3" name="Content Placeholder 2"/>
          <p:cNvSpPr>
            <a:spLocks noGrp="1"/>
          </p:cNvSpPr>
          <p:nvPr>
            <p:ph idx="1"/>
          </p:nvPr>
        </p:nvSpPr>
        <p:spPr/>
        <p:txBody>
          <a:bodyPr>
            <a:normAutofit fontScale="77500" lnSpcReduction="20000"/>
          </a:bodyPr>
          <a:lstStyle/>
          <a:p>
            <a:r>
              <a:rPr lang="en-US" dirty="0"/>
              <a:t>Help us spread the word to women veterans in California about the survey.</a:t>
            </a:r>
          </a:p>
          <a:p>
            <a:endParaRPr lang="en-US" dirty="0"/>
          </a:p>
          <a:p>
            <a:r>
              <a:rPr lang="en-US" dirty="0"/>
              <a:t>Ask them to watch for an email at the end of the month from CalVet Women Veterans with a personalized link and encourage them to take the survey.</a:t>
            </a:r>
          </a:p>
          <a:p>
            <a:endParaRPr lang="en-US" dirty="0"/>
          </a:p>
          <a:p>
            <a:r>
              <a:rPr lang="en-US" dirty="0"/>
              <a:t>Put our promotional poster and materials in your reception areas. Email womenveterans@calvet.ca.gov to get on the materials distribution list.</a:t>
            </a:r>
          </a:p>
          <a:p>
            <a:endParaRPr lang="en-US" dirty="0"/>
          </a:p>
          <a:p>
            <a:r>
              <a:rPr lang="en-US" dirty="0"/>
              <a:t>Encourage women veterans who do not receive our outreach email, to visit the CalVet Women Veterans webpage and request a personalized survey link.</a:t>
            </a:r>
          </a:p>
          <a:p>
            <a:endParaRPr lang="en-US" dirty="0"/>
          </a:p>
          <a:p>
            <a:r>
              <a:rPr lang="en-US" dirty="0"/>
              <a:t>Be ready to receive referrals and warm handoffs.</a:t>
            </a:r>
          </a:p>
          <a:p>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5</a:t>
            </a:fld>
            <a:endParaRPr lang="en-US" dirty="0"/>
          </a:p>
        </p:txBody>
      </p:sp>
    </p:spTree>
    <p:extLst>
      <p:ext uri="{BB962C8B-B14F-4D97-AF65-F5344CB8AC3E}">
        <p14:creationId xmlns:p14="http://schemas.microsoft.com/office/powerpoint/2010/main" val="3910674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66345" y="1545021"/>
            <a:ext cx="9238593" cy="3163613"/>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a:t>Questions or Comments are Welcome</a:t>
            </a:r>
          </a:p>
          <a:p>
            <a:pPr algn="ctr"/>
            <a:endParaRPr lang="en-US" sz="3000" dirty="0"/>
          </a:p>
          <a:p>
            <a:pPr algn="ctr"/>
            <a:r>
              <a:rPr lang="en-US" sz="3000" dirty="0">
                <a:solidFill>
                  <a:srgbClr val="FFFF00"/>
                </a:solidFill>
              </a:rPr>
              <a:t>VIRGINIA.WIMMER@calvet.ca.gov</a:t>
            </a:r>
          </a:p>
          <a:p>
            <a:pPr algn="ctr"/>
            <a:r>
              <a:rPr lang="en-US" sz="3000" dirty="0"/>
              <a:t>916-619-9838</a:t>
            </a:r>
          </a:p>
        </p:txBody>
      </p:sp>
    </p:spTree>
    <p:extLst>
      <p:ext uri="{BB962C8B-B14F-4D97-AF65-F5344CB8AC3E}">
        <p14:creationId xmlns:p14="http://schemas.microsoft.com/office/powerpoint/2010/main" val="10941990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ntra Document" ma:contentTypeID="0x010100CF4B0DAC8E3699418255BAA92A09091C00E15688F92A45E642BB6DC6FF87306C84" ma:contentTypeVersion="66" ma:contentTypeDescription="" ma:contentTypeScope="" ma:versionID="9fffd745372e7e7bc49897cf643930bf">
  <xsd:schema xmlns:xsd="http://www.w3.org/2001/XMLSchema" xmlns:xs="http://www.w3.org/2001/XMLSchema" xmlns:p="http://schemas.microsoft.com/office/2006/metadata/properties" xmlns:ns2="5f63e703-7e0e-44c4-898d-908942703ff7" xmlns:ns3="d191bf29-9b1d-43ea-bf87-c4293e91be95" targetNamespace="http://schemas.microsoft.com/office/2006/metadata/properties" ma:root="true" ma:fieldsID="ec2911f1bbec96b81b3bae11c0149f91" ns2:_="" ns3:_="">
    <xsd:import namespace="5f63e703-7e0e-44c4-898d-908942703ff7"/>
    <xsd:import namespace="d191bf29-9b1d-43ea-bf87-c4293e91be95"/>
    <xsd:element name="properties">
      <xsd:complexType>
        <xsd:sequence>
          <xsd:element name="documentManagement">
            <xsd:complexType>
              <xsd:all>
                <xsd:element ref="ns2:FormNo" minOccurs="0"/>
                <xsd:element ref="ns2:DocumentType" minOccurs="0"/>
                <xsd:element ref="ns2:DocumentProgram" minOccurs="0"/>
                <xsd:element ref="ns2:DocumentKeyword" minOccurs="0"/>
                <xsd:element ref="ns2:DocumentDescription" minOccurs="0"/>
                <xsd:element ref="ns3:MediaServiceMetadata" minOccurs="0"/>
                <xsd:element ref="ns3:MediaServiceFastMetadata" minOccurs="0"/>
                <xsd:element ref="ns2:TaxCatchAllLabel" minOccurs="0"/>
                <xsd:element ref="ns2:d8bfcb89da9449c1b8a57ab713643b6f" minOccurs="0"/>
                <xsd:element ref="ns2:TaxCatchAll" minOccurs="0"/>
                <xsd:element ref="ns2:b3a3448fad0642bfa664d030db61acd1"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63e703-7e0e-44c4-898d-908942703ff7" elementFormDefault="qualified">
    <xsd:import namespace="http://schemas.microsoft.com/office/2006/documentManagement/types"/>
    <xsd:import namespace="http://schemas.microsoft.com/office/infopath/2007/PartnerControls"/>
    <xsd:element name="FormNo" ma:index="2" nillable="true" ma:displayName="Form No." ma:description="See the iCalVet Document Field Manual for more information." ma:indexed="true" ma:internalName="FormNo">
      <xsd:simpleType>
        <xsd:restriction base="dms:Text">
          <xsd:maxLength value="25"/>
        </xsd:restriction>
      </xsd:simpleType>
    </xsd:element>
    <xsd:element name="DocumentType" ma:index="3" nillable="true" ma:displayName="Document Type" ma:description="See the iCalVet Document Field Manual for more information." ma:internalName="DocumentType">
      <xsd:complexType>
        <xsd:complexContent>
          <xsd:extension base="dms:MultiChoice">
            <xsd:sequence>
              <xsd:element name="Value" maxOccurs="unbounded" minOccurs="0" nillable="true">
                <xsd:simpleType>
                  <xsd:restriction base="dms:Choice">
                    <xsd:enumeration value="Announcement"/>
                    <xsd:enumeration value="Contract"/>
                    <xsd:enumeration value="Directory"/>
                    <xsd:enumeration value="Flowchart"/>
                    <xsd:enumeration value="Form"/>
                    <xsd:enumeration value="Instructions"/>
                    <xsd:enumeration value="List"/>
                    <xsd:enumeration value="Policy"/>
                    <xsd:enumeration value="Presentation"/>
                    <xsd:enumeration value="Publication"/>
                    <xsd:enumeration value="Sample"/>
                    <xsd:enumeration value="Schedule"/>
                    <xsd:enumeration value="Timesheet"/>
                    <xsd:enumeration value="Video"/>
                    <xsd:enumeration value="Other"/>
                  </xsd:restriction>
                </xsd:simpleType>
              </xsd:element>
            </xsd:sequence>
          </xsd:extension>
        </xsd:complexContent>
      </xsd:complexType>
    </xsd:element>
    <xsd:element name="DocumentProgram" ma:index="4" nillable="true" ma:displayName="Document Program" ma:description="If you see a program that should be here, let ADS know." ma:internalName="DocumentProgram">
      <xsd:complexType>
        <xsd:complexContent>
          <xsd:extension base="dms:MultiChoice">
            <xsd:sequence>
              <xsd:element name="Value" maxOccurs="unbounded" minOccurs="0" nillable="true">
                <xsd:simpleType>
                  <xsd:restriction base="dms:Choice">
                    <xsd:enumeration value="Admin"/>
                    <xsd:enumeration value="CBO - Central Business Office"/>
                    <xsd:enumeration value="Communications"/>
                    <xsd:enumeration value="Compliance and Ethics"/>
                    <xsd:enumeration value="DAC - Disability Advisory Committee"/>
                    <xsd:enumeration value="EAP - Employee Assistance Program"/>
                    <xsd:enumeration value="EEO and Civil Rights"/>
                    <xsd:enumeration value="F&amp;H - Farm and Home"/>
                    <xsd:enumeration value="Finance"/>
                    <xsd:enumeration value="Healthier-U"/>
                    <xsd:enumeration value="HIPAA and Privacy"/>
                    <xsd:enumeration value="HQ Facilities"/>
                    <xsd:enumeration value="HR - Human Resources"/>
                    <xsd:enumeration value="HR - Training"/>
                    <xsd:enumeration value="ISD - Information Services"/>
                    <xsd:enumeration value="ISD - PMO"/>
                    <xsd:enumeration value="Legal"/>
                    <xsd:enumeration value="Minority Vets"/>
                    <xsd:enumeration value="OAE - Office of Audits and Evaluations"/>
                    <xsd:enumeration value="RA - Reasonable Accommodation"/>
                    <xsd:enumeration value="Records Management"/>
                    <xsd:enumeration value="VHC"/>
                    <xsd:enumeration value="Women Vets"/>
                    <xsd:enumeration value="Workers Compensation"/>
                    <xsd:enumeration value="Other Program"/>
                  </xsd:restriction>
                </xsd:simpleType>
              </xsd:element>
            </xsd:sequence>
          </xsd:extension>
        </xsd:complexContent>
      </xsd:complexType>
    </xsd:element>
    <xsd:element name="DocumentKeyword" ma:index="5" nillable="true" ma:displayName="Document Keyword" ma:description="If a keyword is not available, please submit your suggestion to ADS via a ServiceNow ticket." ma:internalName="DocumentKeyword">
      <xsd:complexType>
        <xsd:complexContent>
          <xsd:extension base="dms:MultiChoice">
            <xsd:sequence>
              <xsd:element name="Value" maxOccurs="unbounded" minOccurs="0" nillable="true">
                <xsd:simpleType>
                  <xsd:restriction base="dms:Choice">
                    <xsd:enumeration value="ADA"/>
                    <xsd:enumeration value="Admin Manual"/>
                    <xsd:enumeration value="Authorization"/>
                    <xsd:enumeration value="Branding"/>
                    <xsd:enumeration value="Compliance - LTC Survey Pathways"/>
                    <xsd:enumeration value="COVID-19"/>
                    <xsd:enumeration value="Department"/>
                    <xsd:enumeration value="Disclosure"/>
                    <xsd:enumeration value="DVBE - Disabled Veteran Business Enterprise"/>
                    <xsd:enumeration value="EAP Flyer"/>
                    <xsd:enumeration value="Employee Benefits &amp; Human Resources"/>
                    <xsd:enumeration value="Event"/>
                    <xsd:enumeration value="Examinations"/>
                    <xsd:enumeration value="External"/>
                    <xsd:enumeration value="Feedback"/>
                    <xsd:enumeration value="Fleet"/>
                    <xsd:enumeration value="FI$Cal"/>
                    <xsd:enumeration value="Governance"/>
                    <xsd:enumeration value="Hardware/Software"/>
                    <xsd:enumeration value="Headquarters (HQ)"/>
                    <xsd:enumeration value="Health and Safety"/>
                    <xsd:enumeration value="HR - Announcement"/>
                    <xsd:enumeration value="HR - Directives"/>
                    <xsd:enumeration value="HR - Email Templates"/>
                    <xsd:enumeration value="HR - Family Medical and Leave Act"/>
                    <xsd:enumeration value="HR - Informational Emails"/>
                    <xsd:enumeration value="HR - Managers and Supervisors Toolbox"/>
                    <xsd:enumeration value="HR - Memo"/>
                    <xsd:enumeration value="HR - Timesheet"/>
                    <xsd:enumeration value="Information Technology"/>
                    <xsd:enumeration value="NEO (New Employee Orientation)"/>
                    <xsd:enumeration value="Onboarding/Training"/>
                    <xsd:enumeration value="Privacy/Security"/>
                    <xsd:enumeration value="Procurement"/>
                    <xsd:enumeration value="Recognition"/>
                    <xsd:enumeration value="SB - Small Business"/>
                    <xsd:enumeration value="Supervisor/Manager"/>
                    <xsd:enumeration value="Telework"/>
                    <xsd:enumeration value="Travel"/>
                    <xsd:enumeration value="Workplace Rights"/>
                  </xsd:restriction>
                </xsd:simpleType>
              </xsd:element>
            </xsd:sequence>
          </xsd:extension>
        </xsd:complexContent>
      </xsd:complexType>
    </xsd:element>
    <xsd:element name="DocumentDescription" ma:index="6" nillable="true" ma:displayName="Document Description" ma:description="See the iCalVet Document Field Manual for more information." ma:internalName="DocumentDescription">
      <xsd:simpleType>
        <xsd:restriction base="dms:Text">
          <xsd:maxLength value="255"/>
        </xsd:restriction>
      </xsd:simpleType>
    </xsd:element>
    <xsd:element name="TaxCatchAllLabel" ma:index="13" nillable="true" ma:displayName="Taxonomy Catch All Column1" ma:hidden="true" ma:list="{0efec7d5-054a-4b28-a033-2e9949c7b345}" ma:internalName="TaxCatchAllLabel" ma:readOnly="true" ma:showField="CatchAllDataLabel" ma:web="5f63e703-7e0e-44c4-898d-908942703ff7">
      <xsd:complexType>
        <xsd:complexContent>
          <xsd:extension base="dms:MultiChoiceLookup">
            <xsd:sequence>
              <xsd:element name="Value" type="dms:Lookup" maxOccurs="unbounded" minOccurs="0" nillable="true"/>
            </xsd:sequence>
          </xsd:extension>
        </xsd:complexContent>
      </xsd:complexType>
    </xsd:element>
    <xsd:element name="d8bfcb89da9449c1b8a57ab713643b6f" ma:index="16" nillable="true" ma:taxonomy="true" ma:internalName="d8bfcb89da9449c1b8a57ab713643b6f" ma:taxonomyFieldName="GroupingCategory" ma:displayName="Grouping Category" ma:readOnly="false" ma:default="" ma:fieldId="{d8bfcb89-da94-49c1-b8a5-7ab713643b6f}" ma:sspId="81a0c189-d1a0-4fd9-8bc8-011ffc414a8e" ma:termSetId="26f1401a-a801-4bf7-8c36-9c5add37b8b3" ma:anchorId="00000000-0000-0000-0000-000000000000" ma:open="false" ma:isKeyword="false">
      <xsd:complexType>
        <xsd:sequence>
          <xsd:element ref="pc:Terms" minOccurs="0" maxOccurs="1"/>
        </xsd:sequence>
      </xsd:complexType>
    </xsd:element>
    <xsd:element name="TaxCatchAll" ma:index="17" nillable="true" ma:displayName="Taxonomy Catch All Column" ma:hidden="true" ma:list="{0efec7d5-054a-4b28-a033-2e9949c7b345}" ma:internalName="TaxCatchAll" ma:readOnly="false" ma:showField="CatchAllData" ma:web="5f63e703-7e0e-44c4-898d-908942703ff7">
      <xsd:complexType>
        <xsd:complexContent>
          <xsd:extension base="dms:MultiChoiceLookup">
            <xsd:sequence>
              <xsd:element name="Value" type="dms:Lookup" maxOccurs="unbounded" minOccurs="0" nillable="true"/>
            </xsd:sequence>
          </xsd:extension>
        </xsd:complexContent>
      </xsd:complexType>
    </xsd:element>
    <xsd:element name="b3a3448fad0642bfa664d030db61acd1" ma:index="20" nillable="true" ma:taxonomy="true" ma:internalName="b3a3448fad0642bfa664d030db61acd1" ma:taxonomyFieldName="CDVADocumentType" ma:displayName="CDVA Document Type" ma:readOnly="false" ma:default="1;#Other Document|eb9b3622-9309-4b78-a246-cc0e7e22aef0" ma:fieldId="{b3a3448f-ad06-42bf-a664-d030db61acd1}" ma:sspId="81a0c189-d1a0-4fd9-8bc8-011ffc414a8e" ma:termSetId="91d90b74-4515-41ec-85fc-91e6bdec30d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191bf29-9b1d-43ea-bf87-c4293e91be9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ocumentType xmlns="5f63e703-7e0e-44c4-898d-908942703ff7">
      <Value>Instructions</Value>
      <Value>Sample</Value>
    </DocumentType>
    <FormNo xmlns="5f63e703-7e0e-44c4-898d-908942703ff7" xsi:nil="true"/>
    <DocumentDescription xmlns="5f63e703-7e0e-44c4-898d-908942703ff7">Standardized PowerPoint template for use by all CalVet divisions.</DocumentDescription>
    <b3a3448fad0642bfa664d030db61acd1 xmlns="5f63e703-7e0e-44c4-898d-908942703ff7">
      <Terms xmlns="http://schemas.microsoft.com/office/infopath/2007/PartnerControls">
        <TermInfo xmlns="http://schemas.microsoft.com/office/infopath/2007/PartnerControls">
          <TermName xmlns="http://schemas.microsoft.com/office/infopath/2007/PartnerControls">Other Document</TermName>
          <TermId xmlns="http://schemas.microsoft.com/office/infopath/2007/PartnerControls">eb9b3622-9309-4b78-a246-cc0e7e22aef0</TermId>
        </TermInfo>
      </Terms>
    </b3a3448fad0642bfa664d030db61acd1>
    <DocumentProgram xmlns="5f63e703-7e0e-44c4-898d-908942703ff7">
      <Value>Communications</Value>
    </DocumentProgram>
    <DocumentKeyword xmlns="5f63e703-7e0e-44c4-898d-908942703ff7">
      <Value>Branding</Value>
      <Value>Onboarding/Training</Value>
    </DocumentKeyword>
    <d8bfcb89da9449c1b8a57ab713643b6f xmlns="5f63e703-7e0e-44c4-898d-908942703ff7">
      <Terms xmlns="http://schemas.microsoft.com/office/infopath/2007/PartnerControls">
        <TermInfo xmlns="http://schemas.microsoft.com/office/infopath/2007/PartnerControls">
          <TermName xmlns="http://schemas.microsoft.com/office/infopath/2007/PartnerControls">Department</TermName>
          <TermId xmlns="http://schemas.microsoft.com/office/infopath/2007/PartnerControls">e081aab3-ebde-4797-91ab-e5e81dd3e920</TermId>
        </TermInfo>
      </Terms>
    </d8bfcb89da9449c1b8a57ab713643b6f>
    <TaxCatchAll xmlns="5f63e703-7e0e-44c4-898d-908942703ff7">
      <Value>1</Value>
      <Value>15</Value>
    </TaxCatchAl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6A2BE3-3517-4051-879A-6C9DD2B86F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63e703-7e0e-44c4-898d-908942703ff7"/>
    <ds:schemaRef ds:uri="d191bf29-9b1d-43ea-bf87-c4293e91be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8E0BCAE-7ADC-4024-A3BB-AAD68D88F973}">
  <ds:schemaRefs>
    <ds:schemaRef ds:uri="http://purl.org/dc/elements/1.1/"/>
    <ds:schemaRef ds:uri="http://schemas.openxmlformats.org/package/2006/metadata/core-properties"/>
    <ds:schemaRef ds:uri="5f63e703-7e0e-44c4-898d-908942703ff7"/>
    <ds:schemaRef ds:uri="http://schemas.microsoft.com/office/2006/documentManagement/types"/>
    <ds:schemaRef ds:uri="http://schemas.microsoft.com/office/infopath/2007/PartnerControls"/>
    <ds:schemaRef ds:uri="http://purl.org/dc/terms/"/>
    <ds:schemaRef ds:uri="http://www.w3.org/XML/1998/namespace"/>
    <ds:schemaRef ds:uri="d191bf29-9b1d-43ea-bf87-c4293e91be95"/>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4EF2A6F3-11E6-4F0C-B406-E6F7ECEFAA1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1294</TotalTime>
  <Words>339</Words>
  <Application>Microsoft Office PowerPoint</Application>
  <PresentationFormat>Widescreen</PresentationFormat>
  <Paragraphs>32</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2023 Survey of  California’s Women Veterans</vt:lpstr>
      <vt:lpstr>The Need for and Purpose of the 2023 Survey of California’s Women Vete</vt:lpstr>
      <vt:lpstr>Why do we need a survey now?</vt:lpstr>
      <vt:lpstr>Our goals for the survey include:</vt:lpstr>
      <vt:lpstr>How You Can Help</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Light Background</dc:title>
  <dc:creator>Dr. No</dc:creator>
  <cp:lastModifiedBy>Wimmer, Virginia@Calvet</cp:lastModifiedBy>
  <cp:revision>96</cp:revision>
  <cp:lastPrinted>2024-02-13T00:40:03Z</cp:lastPrinted>
  <dcterms:created xsi:type="dcterms:W3CDTF">2020-04-14T18:28:35Z</dcterms:created>
  <dcterms:modified xsi:type="dcterms:W3CDTF">2024-02-13T00:40:04Z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Order">
    <vt:r8>40400</vt:r8>
  </property>
  <property fmtid="{D5CDD505-2E9C-101B-9397-08002B2CF9AE}" pid="4" name="URL">
    <vt:lpwstr/>
  </property>
  <property fmtid="{D5CDD505-2E9C-101B-9397-08002B2CF9AE}" pid="5" name="OpenNewWindow">
    <vt:bool>false</vt:bool>
  </property>
  <property fmtid="{D5CDD505-2E9C-101B-9397-08002B2CF9AE}" pid="6" name="ContentTypeId">
    <vt:lpwstr>0x010100CF4B0DAC8E3699418255BAA92A09091C00E15688F92A45E642BB6DC6FF87306C84</vt:lpwstr>
  </property>
  <property fmtid="{D5CDD505-2E9C-101B-9397-08002B2CF9AE}" pid="7" name="IsRolledUp">
    <vt:bool>false</vt:bool>
  </property>
  <property fmtid="{D5CDD505-2E9C-101B-9397-08002B2CF9AE}" pid="8" name="CDVADocumentType">
    <vt:lpwstr>1;#Other Document|eb9b3622-9309-4b78-a246-cc0e7e22aef0</vt:lpwstr>
  </property>
  <property fmtid="{D5CDD505-2E9C-101B-9397-08002B2CF9AE}" pid="9" name="GroupingCategory">
    <vt:lpwstr>15;#Department|e081aab3-ebde-4797-91ab-e5e81dd3e920</vt:lpwstr>
  </property>
  <property fmtid="{D5CDD505-2E9C-101B-9397-08002B2CF9AE}" pid="10" name="DocumentLastModifed">
    <vt:filetime>2020-05-05T07:00:00Z</vt:filetime>
  </property>
</Properties>
</file>