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4"/>
    <p:sldMasterId id="2147483768" r:id="rId5"/>
    <p:sldMasterId id="2147483787" r:id="rId6"/>
  </p:sldMasterIdLst>
  <p:notesMasterIdLst>
    <p:notesMasterId r:id="rId51"/>
  </p:notesMasterIdLst>
  <p:sldIdLst>
    <p:sldId id="265" r:id="rId7"/>
    <p:sldId id="261" r:id="rId8"/>
    <p:sldId id="264" r:id="rId9"/>
    <p:sldId id="266" r:id="rId10"/>
    <p:sldId id="2147475177" r:id="rId11"/>
    <p:sldId id="268" r:id="rId12"/>
    <p:sldId id="2147475191" r:id="rId13"/>
    <p:sldId id="2147475205" r:id="rId14"/>
    <p:sldId id="275" r:id="rId15"/>
    <p:sldId id="2147475143" r:id="rId16"/>
    <p:sldId id="2147475206" r:id="rId17"/>
    <p:sldId id="3149" r:id="rId18"/>
    <p:sldId id="2147475208" r:id="rId19"/>
    <p:sldId id="2147475199" r:id="rId20"/>
    <p:sldId id="2147475184" r:id="rId21"/>
    <p:sldId id="2147475202" r:id="rId22"/>
    <p:sldId id="2147475204" r:id="rId23"/>
    <p:sldId id="2147475200" r:id="rId24"/>
    <p:sldId id="2147475197" r:id="rId25"/>
    <p:sldId id="267" r:id="rId26"/>
    <p:sldId id="285" r:id="rId27"/>
    <p:sldId id="2147475135" r:id="rId28"/>
    <p:sldId id="286" r:id="rId29"/>
    <p:sldId id="299" r:id="rId30"/>
    <p:sldId id="300" r:id="rId31"/>
    <p:sldId id="301" r:id="rId32"/>
    <p:sldId id="2147483644" r:id="rId33"/>
    <p:sldId id="2147483647" r:id="rId34"/>
    <p:sldId id="2147483645" r:id="rId35"/>
    <p:sldId id="256" r:id="rId36"/>
    <p:sldId id="257" r:id="rId37"/>
    <p:sldId id="2147475183" r:id="rId38"/>
    <p:sldId id="258" r:id="rId39"/>
    <p:sldId id="260" r:id="rId40"/>
    <p:sldId id="2147483640" r:id="rId41"/>
    <p:sldId id="262" r:id="rId42"/>
    <p:sldId id="269" r:id="rId43"/>
    <p:sldId id="270" r:id="rId44"/>
    <p:sldId id="271" r:id="rId45"/>
    <p:sldId id="272" r:id="rId46"/>
    <p:sldId id="2147475190" r:id="rId47"/>
    <p:sldId id="2147475180" r:id="rId48"/>
    <p:sldId id="2147475185" r:id="rId49"/>
    <p:sldId id="274" r:id="rId50"/>
  </p:sldIdLst>
  <p:sldSz cx="12192000" cy="6858000"/>
  <p:notesSz cx="6858000" cy="9144000"/>
  <p:embeddedFontLst>
    <p:embeddedFont>
      <p:font typeface="Abadi" panose="020B0604020104020204" pitchFamily="34" charset="0"/>
      <p:regular r:id="rId52"/>
    </p:embeddedFont>
    <p:embeddedFont>
      <p:font typeface="Arial Black" panose="020B0A04020102020204" pitchFamily="34" charset="0"/>
      <p:regular r:id="rId53"/>
      <p:bold r:id="rId54"/>
    </p:embeddedFont>
    <p:embeddedFont>
      <p:font typeface="Open Sans" panose="020B0606030504020204" pitchFamily="34" charset="0"/>
      <p:regular r:id="rId55"/>
    </p:embeddedFont>
    <p:embeddedFont>
      <p:font typeface="Quattrocento Sans" panose="020B0502050000020003" pitchFamily="34" charset="0"/>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Segoe UI" panose="020B0502040204020203"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8" roundtripDataSignature="AMtx7miMlBbPWAsrQKTxeNUtd1rlkP9O4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54E03-2EBC-51D5-A6E6-F4C4F781F4F5}" name="Galvao, Pedro@BCSH" initials="GP" userId="S::pedro.galvao@bcsh.ca.gov::df27c5ba-1b20-4f98-a593-70a7225fe4ea" providerId="AD"/>
  <p188:author id="{730C839D-8D4D-D3A6-8282-5DE1C9E83E6D}" name="Macedo, Tawny@BCSH" initials="MT" userId="S::Tawny.Macedo@bcsh.ca.gov::77923e5a-b52c-47b1-9263-da809738beeb" providerId="AD"/>
  <p188:author id="{C3B290CC-0E27-4C69-164C-B10C66407A59}" name="Wickrema, Dhakshike@BCSH" initials="WD" userId="S::dhakshike.wickrema@bcsh.ca.gov::c0da5b51-957b-4699-a5d1-1bf5da4705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ichard Figueroa" initials="" lastIdx="4" clrIdx="0"/>
  <p:cmAuthor id="1" name="Angela Pontes" initials="" lastIdx="14" clrIdx="1"/>
  <p:cmAuthor id="2" name="Kim McCoy Wade" initials="" lastIdx="15" clrIdx="2"/>
  <p:cmAuthor id="3" name="Vangrow, Ali@CHHS" initials="VA" lastIdx="22" clrIdx="3">
    <p:extLst>
      <p:ext uri="{19B8F6BF-5375-455C-9EA6-DF929625EA0E}">
        <p15:presenceInfo xmlns:p15="http://schemas.microsoft.com/office/powerpoint/2012/main" userId="S::ali.vangrow@CHHS.CA.GOV::05cf469e-1238-4495-8f7e-4c3d26114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76B759"/>
    <a:srgbClr val="FFFFFF"/>
    <a:srgbClr val="70AD47"/>
    <a:srgbClr val="81BC66"/>
    <a:srgbClr val="C1EEAA"/>
    <a:srgbClr val="89C271"/>
    <a:srgbClr val="49566C"/>
    <a:srgbClr val="8CBD6B"/>
    <a:srgbClr val="043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51" autoAdjust="0"/>
  </p:normalViewPr>
  <p:slideViewPr>
    <p:cSldViewPr snapToGrid="0">
      <p:cViewPr varScale="1">
        <p:scale>
          <a:sx n="45" d="100"/>
          <a:sy n="45" d="100"/>
        </p:scale>
        <p:origin x="14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102"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openxmlformats.org/officeDocument/2006/relationships/font" Target="fonts/font13.fntdata"/><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notesMaster" Target="notesMasters/notesMaster1.xml"/><Relationship Id="rId98"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67" Type="http://schemas.openxmlformats.org/officeDocument/2006/relationships/font" Target="fonts/font16.fntdata"/><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4.fntdata"/><Relationship Id="rId104" Type="http://schemas.microsoft.com/office/2018/10/relationships/authors" Target="authors.xml"/><Relationship Id="rId7"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495948215691922"/>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Quattrocento Sans" panose="020B0604020202020204" charset="0"/>
              <a:ea typeface="+mn-ea"/>
              <a:cs typeface="+mn-cs"/>
            </a:defRPr>
          </a:pPr>
          <a:endParaRPr lang="en-US"/>
        </a:p>
      </c:txPr>
    </c:title>
    <c:autoTitleDeleted val="0"/>
    <c:plotArea>
      <c:layout>
        <c:manualLayout>
          <c:layoutTarget val="inner"/>
          <c:xMode val="edge"/>
          <c:yMode val="edge"/>
          <c:x val="0.16927137958437369"/>
          <c:y val="0.12104799724286606"/>
          <c:w val="0.80781286064315994"/>
          <c:h val="0.49677969620392975"/>
        </c:manualLayout>
      </c:layout>
      <c:barChart>
        <c:barDir val="col"/>
        <c:grouping val="clustered"/>
        <c:varyColors val="0"/>
        <c:ser>
          <c:idx val="0"/>
          <c:order val="0"/>
          <c:tx>
            <c:strRef>
              <c:f>Sheet1!$B$1</c:f>
              <c:strCache>
                <c:ptCount val="1"/>
                <c:pt idx="0">
                  <c:v>PAC Requests by Region</c:v>
                </c:pt>
              </c:strCache>
            </c:strRef>
          </c:tx>
          <c:spPr>
            <a:solidFill>
              <a:srgbClr val="17315A"/>
            </a:solidFill>
            <a:ln>
              <a:noFill/>
            </a:ln>
            <a:effectLst/>
          </c:spPr>
          <c:invertIfNegative val="0"/>
          <c:dPt>
            <c:idx val="4"/>
            <c:invertIfNegative val="0"/>
            <c:bubble3D val="0"/>
            <c:spPr>
              <a:solidFill>
                <a:srgbClr val="2D6E8D"/>
              </a:solidFill>
              <a:ln>
                <a:noFill/>
              </a:ln>
              <a:effectLst/>
            </c:spPr>
            <c:extLst>
              <c:ext xmlns:c16="http://schemas.microsoft.com/office/drawing/2014/chart" uri="{C3380CC4-5D6E-409C-BE32-E72D297353CC}">
                <c16:uniqueId val="{00000001-9258-4561-9B70-B2FF463FA5CB}"/>
              </c:ext>
            </c:extLst>
          </c:dPt>
          <c:dLbls>
            <c:dLbl>
              <c:idx val="0"/>
              <c:tx>
                <c:rich>
                  <a:bodyPr/>
                  <a:lstStyle/>
                  <a:p>
                    <a:fld id="{7394F008-E0C0-4260-89AF-E5AA673578E3}" type="VALUE">
                      <a:rPr lang="en-US" smtClean="0"/>
                      <a:pPr/>
                      <a:t>[VALUE]</a:t>
                    </a:fld>
                    <a:endParaRPr lang="en-US"/>
                  </a:p>
                  <a:p>
                    <a:r>
                      <a:rPr lang="en-US"/>
                      <a:t>28%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58-4561-9B70-B2FF463FA5CB}"/>
                </c:ext>
              </c:extLst>
            </c:dLbl>
            <c:dLbl>
              <c:idx val="1"/>
              <c:tx>
                <c:rich>
                  <a:bodyPr/>
                  <a:lstStyle/>
                  <a:p>
                    <a:fld id="{8EBC8C47-20E3-4F77-9E00-878EE585E3B5}" type="VALUE">
                      <a:rPr lang="en-US" smtClean="0"/>
                      <a:pPr/>
                      <a:t>[VALUE]</a:t>
                    </a:fld>
                    <a:endParaRPr lang="en-US"/>
                  </a:p>
                  <a:p>
                    <a:r>
                      <a:rPr lang="en-US"/>
                      <a:t>22%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58-4561-9B70-B2FF463FA5CB}"/>
                </c:ext>
              </c:extLst>
            </c:dLbl>
            <c:dLbl>
              <c:idx val="2"/>
              <c:tx>
                <c:rich>
                  <a:bodyPr/>
                  <a:lstStyle/>
                  <a:p>
                    <a:fld id="{FD2CCD58-1F0E-4932-B343-C54F5685B96E}" type="VALUE">
                      <a:rPr lang="en-US" smtClean="0"/>
                      <a:pPr/>
                      <a:t>[VALUE]</a:t>
                    </a:fld>
                    <a:endParaRPr lang="en-US"/>
                  </a:p>
                  <a:p>
                    <a:r>
                      <a:rPr lang="en-US"/>
                      <a:t>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258-4561-9B70-B2FF463FA5CB}"/>
                </c:ext>
              </c:extLst>
            </c:dLbl>
            <c:dLbl>
              <c:idx val="3"/>
              <c:tx>
                <c:rich>
                  <a:bodyPr/>
                  <a:lstStyle/>
                  <a:p>
                    <a:fld id="{3B088A11-A96F-4B95-928F-E78C51358A5F}" type="VALUE">
                      <a:rPr lang="en-US" smtClean="0"/>
                      <a:pPr/>
                      <a:t>[VALUE]</a:t>
                    </a:fld>
                    <a:endParaRPr lang="en-US"/>
                  </a:p>
                  <a:p>
                    <a:r>
                      <a:rPr lang="en-US"/>
                      <a:t>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258-4561-9B70-B2FF463FA5CB}"/>
                </c:ext>
              </c:extLst>
            </c:dLbl>
            <c:dLbl>
              <c:idx val="4"/>
              <c:tx>
                <c:rich>
                  <a:bodyPr/>
                  <a:lstStyle/>
                  <a:p>
                    <a:fld id="{27448DB5-57E3-4BB9-BF48-89295A8ABDEE}" type="VALUE">
                      <a:rPr lang="en-US" smtClean="0"/>
                      <a:pPr/>
                      <a:t>[VALUE]</a:t>
                    </a:fld>
                    <a:endParaRPr lang="en-US"/>
                  </a:p>
                  <a:p>
                    <a:r>
                      <a:rPr lang="en-US"/>
                      <a:t>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58-4561-9B70-B2FF463FA5CB}"/>
                </c:ext>
              </c:extLst>
            </c:dLbl>
            <c:dLbl>
              <c:idx val="5"/>
              <c:tx>
                <c:rich>
                  <a:bodyPr/>
                  <a:lstStyle/>
                  <a:p>
                    <a:fld id="{23676E01-3750-44D8-9878-7B1DAE6ABD46}" type="VALUE">
                      <a:rPr lang="en-US" smtClean="0"/>
                      <a:pPr/>
                      <a:t>[VALUE]</a:t>
                    </a:fld>
                    <a:endParaRPr lang="en-US"/>
                  </a:p>
                  <a:p>
                    <a:r>
                      <a:rPr lang="en-US"/>
                      <a:t>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258-4561-9B70-B2FF463FA5CB}"/>
                </c:ext>
              </c:extLst>
            </c:dLbl>
            <c:dLbl>
              <c:idx val="6"/>
              <c:tx>
                <c:rich>
                  <a:bodyPr/>
                  <a:lstStyle/>
                  <a:p>
                    <a:fld id="{DDD8CCB7-2538-4394-A14C-DE71FF1DCB0D}" type="VALUE">
                      <a:rPr lang="en-US" smtClean="0"/>
                      <a:pPr/>
                      <a:t>[VALUE]</a:t>
                    </a:fld>
                    <a:endParaRPr lang="en-US"/>
                  </a:p>
                  <a:p>
                    <a:r>
                      <a:rPr lang="en-US"/>
                      <a:t>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58-4561-9B70-B2FF463FA5CB}"/>
                </c:ext>
              </c:extLst>
            </c:dLbl>
            <c:dLbl>
              <c:idx val="7"/>
              <c:tx>
                <c:rich>
                  <a:bodyPr/>
                  <a:lstStyle/>
                  <a:p>
                    <a:fld id="{F9404391-C47C-4E66-AA0B-1CF14BA010BD}" type="VALUE">
                      <a:rPr lang="en-US" smtClean="0"/>
                      <a:pPr/>
                      <a:t>[VALUE]</a:t>
                    </a:fld>
                    <a:endParaRPr lang="en-US"/>
                  </a:p>
                  <a:p>
                    <a:r>
                      <a:rPr lang="en-US"/>
                      <a:t>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258-4561-9B70-B2FF463FA5C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Quattrocento Sans" panose="020B0604020202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Los Angeles County</c:v>
                </c:pt>
                <c:pt idx="1">
                  <c:v>Southern California</c:v>
                </c:pt>
                <c:pt idx="2">
                  <c:v>Bay Area</c:v>
                </c:pt>
                <c:pt idx="3">
                  <c:v>San Joaquin Valley</c:v>
                </c:pt>
                <c:pt idx="4">
                  <c:v>Tribal Entity</c:v>
                </c:pt>
                <c:pt idx="5">
                  <c:v>Central Coast</c:v>
                </c:pt>
                <c:pt idx="6">
                  <c:v>Sacramento Area</c:v>
                </c:pt>
                <c:pt idx="7">
                  <c:v>Balance of State</c:v>
                </c:pt>
              </c:strCache>
            </c:strRef>
          </c:cat>
          <c:val>
            <c:numRef>
              <c:f>Sheet1!$B$2:$B$9</c:f>
              <c:numCache>
                <c:formatCode>General</c:formatCode>
                <c:ptCount val="8"/>
                <c:pt idx="0">
                  <c:v>37</c:v>
                </c:pt>
                <c:pt idx="1">
                  <c:v>30</c:v>
                </c:pt>
                <c:pt idx="2">
                  <c:v>23</c:v>
                </c:pt>
                <c:pt idx="3">
                  <c:v>12</c:v>
                </c:pt>
                <c:pt idx="4">
                  <c:v>9</c:v>
                </c:pt>
                <c:pt idx="5">
                  <c:v>8</c:v>
                </c:pt>
                <c:pt idx="6">
                  <c:v>8</c:v>
                </c:pt>
                <c:pt idx="7">
                  <c:v>7</c:v>
                </c:pt>
              </c:numCache>
            </c:numRef>
          </c:val>
          <c:extLst>
            <c:ext xmlns:c16="http://schemas.microsoft.com/office/drawing/2014/chart" uri="{C3380CC4-5D6E-409C-BE32-E72D297353CC}">
              <c16:uniqueId val="{00000009-9258-4561-9B70-B2FF463FA5CB}"/>
            </c:ext>
          </c:extLst>
        </c:ser>
        <c:dLbls>
          <c:dLblPos val="outEnd"/>
          <c:showLegendKey val="0"/>
          <c:showVal val="1"/>
          <c:showCatName val="0"/>
          <c:showSerName val="0"/>
          <c:showPercent val="0"/>
          <c:showBubbleSize val="0"/>
        </c:dLbls>
        <c:gapWidth val="219"/>
        <c:overlap val="-27"/>
        <c:axId val="948532927"/>
        <c:axId val="948533407"/>
      </c:barChart>
      <c:catAx>
        <c:axId val="94853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Quattrocento Sans" panose="020B0604020202020204" charset="0"/>
                <a:ea typeface="+mn-ea"/>
                <a:cs typeface="+mn-cs"/>
              </a:defRPr>
            </a:pPr>
            <a:endParaRPr lang="en-US"/>
          </a:p>
        </c:txPr>
        <c:crossAx val="948533407"/>
        <c:crosses val="autoZero"/>
        <c:auto val="1"/>
        <c:lblAlgn val="ctr"/>
        <c:lblOffset val="100"/>
        <c:noMultiLvlLbl val="0"/>
      </c:catAx>
      <c:valAx>
        <c:axId val="94853340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853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D3F7B-1B4E-4C41-8B48-CAD9C54E64A5}" type="doc">
      <dgm:prSet loTypeId="urn:microsoft.com/office/officeart/2005/8/layout/hierarchy2" loCatId="hierarchy" qsTypeId="urn:microsoft.com/office/officeart/2005/8/quickstyle/simple3" qsCatId="simple" csTypeId="urn:microsoft.com/office/officeart/2005/8/colors/accent6_3" csCatId="accent6" phldr="1"/>
      <dgm:spPr/>
      <dgm:t>
        <a:bodyPr/>
        <a:lstStyle/>
        <a:p>
          <a:endParaRPr lang="en-US"/>
        </a:p>
      </dgm:t>
    </dgm:pt>
    <dgm:pt modelId="{E7CACD6D-7FB7-4085-903F-34EFC8FDD7BC}">
      <dgm:prSet phldrT="[Text]"/>
      <dgm:spPr/>
      <dgm:t>
        <a:bodyPr/>
        <a:lstStyle/>
        <a:p>
          <a:r>
            <a:rPr lang="en-US" dirty="0"/>
            <a:t>Behavioral Health Infrastructure Bond Act</a:t>
          </a:r>
        </a:p>
        <a:p>
          <a:r>
            <a:rPr lang="en-US" b="1" dirty="0"/>
            <a:t>$6.38 billion</a:t>
          </a:r>
        </a:p>
      </dgm:t>
    </dgm:pt>
    <dgm:pt modelId="{1CB62BE0-E1E9-49C3-8907-4B60AFF5721E}" type="parTrans" cxnId="{CA9F3CB9-D4D3-459C-BA0B-A3C0286BA80E}">
      <dgm:prSet/>
      <dgm:spPr/>
      <dgm:t>
        <a:bodyPr/>
        <a:lstStyle/>
        <a:p>
          <a:endParaRPr lang="en-US"/>
        </a:p>
      </dgm:t>
    </dgm:pt>
    <dgm:pt modelId="{A8B720C6-DB75-4C93-8B5D-7ECF430C98A4}" type="sibTrans" cxnId="{CA9F3CB9-D4D3-459C-BA0B-A3C0286BA80E}">
      <dgm:prSet/>
      <dgm:spPr/>
      <dgm:t>
        <a:bodyPr/>
        <a:lstStyle/>
        <a:p>
          <a:endParaRPr lang="en-US"/>
        </a:p>
      </dgm:t>
    </dgm:pt>
    <dgm:pt modelId="{70FA4B44-2B67-41DF-B983-D688103C9B6E}">
      <dgm:prSet phldrT="[Text]"/>
      <dgm:spPr/>
      <dgm:t>
        <a:bodyPr/>
        <a:lstStyle/>
        <a:p>
          <a:r>
            <a:rPr lang="en-US" b="1" dirty="0"/>
            <a:t>$1.972 billion </a:t>
          </a:r>
          <a:r>
            <a:rPr lang="en-US" dirty="0"/>
            <a:t>to HCD/CalVet for permanent supportive housing (Homekey+)</a:t>
          </a:r>
        </a:p>
      </dgm:t>
    </dgm:pt>
    <dgm:pt modelId="{F29A8AA0-A3CE-45A9-879D-BE2B52D7B5D5}" type="parTrans" cxnId="{17D88A0B-A5F2-47EA-BE17-215056EC33F9}">
      <dgm:prSet/>
      <dgm:spPr/>
      <dgm:t>
        <a:bodyPr/>
        <a:lstStyle/>
        <a:p>
          <a:endParaRPr lang="en-US"/>
        </a:p>
      </dgm:t>
    </dgm:pt>
    <dgm:pt modelId="{24747659-565E-44A5-9B95-EA50BF40E6C2}" type="sibTrans" cxnId="{17D88A0B-A5F2-47EA-BE17-215056EC33F9}">
      <dgm:prSet/>
      <dgm:spPr/>
      <dgm:t>
        <a:bodyPr/>
        <a:lstStyle/>
        <a:p>
          <a:endParaRPr lang="en-US"/>
        </a:p>
      </dgm:t>
    </dgm:pt>
    <dgm:pt modelId="{0F551099-C09B-465A-9675-6C0BAB5D1382}">
      <dgm:prSet phldrT="[Text]"/>
      <dgm:spPr/>
      <dgm:t>
        <a:bodyPr/>
        <a:lstStyle/>
        <a:p>
          <a:r>
            <a:rPr lang="en-US" b="1" dirty="0"/>
            <a:t>90% County Allocations</a:t>
          </a:r>
        </a:p>
      </dgm:t>
    </dgm:pt>
    <dgm:pt modelId="{E2ADAF47-5A9F-4FED-9E62-659B0B0844E5}" type="parTrans" cxnId="{C79E8ECB-05B6-442C-BBBA-214AF0087505}">
      <dgm:prSet/>
      <dgm:spPr/>
      <dgm:t>
        <a:bodyPr/>
        <a:lstStyle/>
        <a:p>
          <a:endParaRPr lang="en-US"/>
        </a:p>
      </dgm:t>
    </dgm:pt>
    <dgm:pt modelId="{A279BE74-C097-48D2-BC4E-2C02F25AFEB6}" type="sibTrans" cxnId="{C79E8ECB-05B6-442C-BBBA-214AF0087505}">
      <dgm:prSet/>
      <dgm:spPr/>
      <dgm:t>
        <a:bodyPr/>
        <a:lstStyle/>
        <a:p>
          <a:endParaRPr lang="en-US"/>
        </a:p>
      </dgm:t>
    </dgm:pt>
    <dgm:pt modelId="{B288C4E5-3677-4BC8-ADDD-3E3EAE9CE7F7}">
      <dgm:prSet/>
      <dgm:spPr/>
      <dgm:t>
        <a:bodyPr/>
        <a:lstStyle/>
        <a:p>
          <a:r>
            <a:rPr lang="en-US" b="0" dirty="0"/>
            <a:t>Behavioral Health Services Act (BHSA)</a:t>
          </a:r>
        </a:p>
        <a:p>
          <a:r>
            <a:rPr lang="en-US" b="0" dirty="0"/>
            <a:t>  </a:t>
          </a:r>
          <a:r>
            <a:rPr lang="en-US" b="1" dirty="0"/>
            <a:t>effective July 2026</a:t>
          </a:r>
        </a:p>
      </dgm:t>
    </dgm:pt>
    <dgm:pt modelId="{3407B2AF-C39B-4CA9-83C5-CC21636D4899}" type="parTrans" cxnId="{B1A97085-8B6C-43F8-A913-E7C2AAB7551D}">
      <dgm:prSet/>
      <dgm:spPr/>
      <dgm:t>
        <a:bodyPr/>
        <a:lstStyle/>
        <a:p>
          <a:endParaRPr lang="en-US"/>
        </a:p>
      </dgm:t>
    </dgm:pt>
    <dgm:pt modelId="{D5E2EC75-45E1-42FA-9676-A0B45B53B07F}" type="sibTrans" cxnId="{B1A97085-8B6C-43F8-A913-E7C2AAB7551D}">
      <dgm:prSet/>
      <dgm:spPr/>
      <dgm:t>
        <a:bodyPr/>
        <a:lstStyle/>
        <a:p>
          <a:endParaRPr lang="en-US"/>
        </a:p>
      </dgm:t>
    </dgm:pt>
    <dgm:pt modelId="{3EDFA44A-6DC9-4EDA-BAEE-8039537A1391}">
      <dgm:prSet phldrT="[Text]"/>
      <dgm:spPr/>
      <dgm:t>
        <a:bodyPr/>
        <a:lstStyle/>
        <a:p>
          <a:r>
            <a:rPr lang="en-US" b="1" dirty="0"/>
            <a:t>$4.4 billion </a:t>
          </a:r>
          <a:r>
            <a:rPr lang="en-US" b="0" dirty="0"/>
            <a:t>to DHCS for b</a:t>
          </a:r>
          <a:r>
            <a:rPr lang="en-US" dirty="0"/>
            <a:t>ehavioral health treatment settings (BHCIP)</a:t>
          </a:r>
        </a:p>
      </dgm:t>
    </dgm:pt>
    <dgm:pt modelId="{22AB5204-880F-421B-8D3F-44B582D709BD}" type="parTrans" cxnId="{D970F4DC-77A2-4E4D-8FAC-5BB7BEF61D5F}">
      <dgm:prSet/>
      <dgm:spPr/>
      <dgm:t>
        <a:bodyPr/>
        <a:lstStyle/>
        <a:p>
          <a:endParaRPr lang="en-US"/>
        </a:p>
      </dgm:t>
    </dgm:pt>
    <dgm:pt modelId="{15BBFD45-FBDB-4A4A-85BC-AA030CBE1DFC}" type="sibTrans" cxnId="{D970F4DC-77A2-4E4D-8FAC-5BB7BEF61D5F}">
      <dgm:prSet/>
      <dgm:spPr/>
      <dgm:t>
        <a:bodyPr/>
        <a:lstStyle/>
        <a:p>
          <a:endParaRPr lang="en-US"/>
        </a:p>
      </dgm:t>
    </dgm:pt>
    <dgm:pt modelId="{9D6192F1-F9B1-4093-8C04-035BEE6ABE6B}">
      <dgm:prSet/>
      <dgm:spPr/>
      <dgm:t>
        <a:bodyPr/>
        <a:lstStyle/>
        <a:p>
          <a:r>
            <a:rPr lang="en-US" b="1" dirty="0"/>
            <a:t>Proposition 1</a:t>
          </a:r>
        </a:p>
      </dgm:t>
    </dgm:pt>
    <dgm:pt modelId="{0443D948-5ECF-46E9-8639-5192314AC1AC}" type="parTrans" cxnId="{58D5EE31-A169-4F3F-916C-A3671A241CF7}">
      <dgm:prSet/>
      <dgm:spPr/>
      <dgm:t>
        <a:bodyPr/>
        <a:lstStyle/>
        <a:p>
          <a:endParaRPr lang="en-US"/>
        </a:p>
      </dgm:t>
    </dgm:pt>
    <dgm:pt modelId="{BEADCCEA-4CB7-480E-B5A4-F603D1666F97}" type="sibTrans" cxnId="{58D5EE31-A169-4F3F-916C-A3671A241CF7}">
      <dgm:prSet/>
      <dgm:spPr/>
      <dgm:t>
        <a:bodyPr/>
        <a:lstStyle/>
        <a:p>
          <a:endParaRPr lang="en-US"/>
        </a:p>
      </dgm:t>
    </dgm:pt>
    <dgm:pt modelId="{06710681-A7DD-446E-B95D-9858CD54B6EA}">
      <dgm:prSet phldrT="[Text]"/>
      <dgm:spPr/>
      <dgm:t>
        <a:bodyPr/>
        <a:lstStyle/>
        <a:p>
          <a:r>
            <a:rPr lang="en-US" b="1" dirty="0"/>
            <a:t>10% State-Wide Investments</a:t>
          </a:r>
        </a:p>
      </dgm:t>
    </dgm:pt>
    <dgm:pt modelId="{15906050-F61B-41F6-A3D3-41CAE81145E4}" type="parTrans" cxnId="{ECBCB74A-24DC-4520-B1EF-DC03497F53CE}">
      <dgm:prSet/>
      <dgm:spPr/>
      <dgm:t>
        <a:bodyPr/>
        <a:lstStyle/>
        <a:p>
          <a:endParaRPr lang="en-US"/>
        </a:p>
      </dgm:t>
    </dgm:pt>
    <dgm:pt modelId="{1DDC2DC2-C979-4B90-8DF5-078309CE6B46}" type="sibTrans" cxnId="{ECBCB74A-24DC-4520-B1EF-DC03497F53CE}">
      <dgm:prSet/>
      <dgm:spPr/>
      <dgm:t>
        <a:bodyPr/>
        <a:lstStyle/>
        <a:p>
          <a:endParaRPr lang="en-US"/>
        </a:p>
      </dgm:t>
    </dgm:pt>
    <dgm:pt modelId="{5AE3F7A2-31FF-4A1B-A9F8-B0AFC017A95C}" type="pres">
      <dgm:prSet presAssocID="{7DFD3F7B-1B4E-4C41-8B48-CAD9C54E64A5}" presName="diagram" presStyleCnt="0">
        <dgm:presLayoutVars>
          <dgm:chPref val="1"/>
          <dgm:dir/>
          <dgm:animOne val="branch"/>
          <dgm:animLvl val="lvl"/>
          <dgm:resizeHandles val="exact"/>
        </dgm:presLayoutVars>
      </dgm:prSet>
      <dgm:spPr/>
    </dgm:pt>
    <dgm:pt modelId="{C4DE6313-C2B9-494B-9961-2F656DC0AF64}" type="pres">
      <dgm:prSet presAssocID="{E7CACD6D-7FB7-4085-903F-34EFC8FDD7BC}" presName="root1" presStyleCnt="0"/>
      <dgm:spPr/>
    </dgm:pt>
    <dgm:pt modelId="{9EAA8DF4-6E17-427C-A68A-813128FC5310}" type="pres">
      <dgm:prSet presAssocID="{E7CACD6D-7FB7-4085-903F-34EFC8FDD7BC}" presName="LevelOneTextNode" presStyleLbl="node0" presStyleIdx="0" presStyleCnt="7" custLinFactY="100000" custLinFactNeighborX="-35235" custLinFactNeighborY="161226">
        <dgm:presLayoutVars>
          <dgm:chPref val="3"/>
        </dgm:presLayoutVars>
      </dgm:prSet>
      <dgm:spPr/>
    </dgm:pt>
    <dgm:pt modelId="{47496D01-3817-4B40-AF45-A9F586512475}" type="pres">
      <dgm:prSet presAssocID="{E7CACD6D-7FB7-4085-903F-34EFC8FDD7BC}" presName="level2hierChild" presStyleCnt="0"/>
      <dgm:spPr/>
    </dgm:pt>
    <dgm:pt modelId="{D1102960-1A74-41EC-BB8B-6430530DF009}" type="pres">
      <dgm:prSet presAssocID="{70FA4B44-2B67-41DF-B983-D688103C9B6E}" presName="root1" presStyleCnt="0"/>
      <dgm:spPr/>
    </dgm:pt>
    <dgm:pt modelId="{CAB4F1FD-367C-4833-81A7-1AD4B7ECD148}" type="pres">
      <dgm:prSet presAssocID="{70FA4B44-2B67-41DF-B983-D688103C9B6E}" presName="LevelOneTextNode" presStyleLbl="node0" presStyleIdx="1" presStyleCnt="7" custLinFactY="200000" custLinFactNeighborX="-90308" custLinFactNeighborY="208336">
        <dgm:presLayoutVars>
          <dgm:chPref val="3"/>
        </dgm:presLayoutVars>
      </dgm:prSet>
      <dgm:spPr/>
    </dgm:pt>
    <dgm:pt modelId="{376B634C-2086-4D94-AF5E-8A038C3EA082}" type="pres">
      <dgm:prSet presAssocID="{70FA4B44-2B67-41DF-B983-D688103C9B6E}" presName="level2hierChild" presStyleCnt="0"/>
      <dgm:spPr/>
    </dgm:pt>
    <dgm:pt modelId="{9430BA46-2273-4CD2-9446-7E214A652449}" type="pres">
      <dgm:prSet presAssocID="{B288C4E5-3677-4BC8-ADDD-3E3EAE9CE7F7}" presName="root1" presStyleCnt="0"/>
      <dgm:spPr/>
    </dgm:pt>
    <dgm:pt modelId="{BFA080AB-E56D-46FB-AA56-DB18678F7E23}" type="pres">
      <dgm:prSet presAssocID="{B288C4E5-3677-4BC8-ADDD-3E3EAE9CE7F7}" presName="LevelOneTextNode" presStyleLbl="node0" presStyleIdx="2" presStyleCnt="7" custLinFactX="100000" custLinFactNeighborX="126847" custLinFactNeighborY="32863">
        <dgm:presLayoutVars>
          <dgm:chPref val="3"/>
        </dgm:presLayoutVars>
      </dgm:prSet>
      <dgm:spPr/>
    </dgm:pt>
    <dgm:pt modelId="{6250BC61-80B0-4747-B51B-74D9CE3857F3}" type="pres">
      <dgm:prSet presAssocID="{B288C4E5-3677-4BC8-ADDD-3E3EAE9CE7F7}" presName="level2hierChild" presStyleCnt="0"/>
      <dgm:spPr/>
    </dgm:pt>
    <dgm:pt modelId="{16BCCD7E-B82F-4678-806E-FA01F897497F}" type="pres">
      <dgm:prSet presAssocID="{0F551099-C09B-465A-9675-6C0BAB5D1382}" presName="root1" presStyleCnt="0"/>
      <dgm:spPr/>
    </dgm:pt>
    <dgm:pt modelId="{21ECD2E3-1295-4353-B760-AA1E425AE7BE}" type="pres">
      <dgm:prSet presAssocID="{0F551099-C09B-465A-9675-6C0BAB5D1382}" presName="LevelOneTextNode" presStyleLbl="node0" presStyleIdx="3" presStyleCnt="7" custLinFactX="75656" custLinFactY="79288" custLinFactNeighborX="100000" custLinFactNeighborY="100000">
        <dgm:presLayoutVars>
          <dgm:chPref val="3"/>
        </dgm:presLayoutVars>
      </dgm:prSet>
      <dgm:spPr/>
    </dgm:pt>
    <dgm:pt modelId="{F210FF6E-A800-4377-B6BE-98CA2F5A6A3B}" type="pres">
      <dgm:prSet presAssocID="{0F551099-C09B-465A-9675-6C0BAB5D1382}" presName="level2hierChild" presStyleCnt="0"/>
      <dgm:spPr/>
    </dgm:pt>
    <dgm:pt modelId="{B04C51B7-A433-45E9-91E6-F7B3EF85669D}" type="pres">
      <dgm:prSet presAssocID="{3EDFA44A-6DC9-4EDA-BAEE-8039537A1391}" presName="root1" presStyleCnt="0"/>
      <dgm:spPr/>
    </dgm:pt>
    <dgm:pt modelId="{DFF3B8E2-C246-43BF-87CF-D0D1953C1C52}" type="pres">
      <dgm:prSet presAssocID="{3EDFA44A-6DC9-4EDA-BAEE-8039537A1391}" presName="LevelOneTextNode" presStyleLbl="node0" presStyleIdx="4" presStyleCnt="7" custLinFactNeighborX="23765" custLinFactNeighborY="64335">
        <dgm:presLayoutVars>
          <dgm:chPref val="3"/>
        </dgm:presLayoutVars>
      </dgm:prSet>
      <dgm:spPr/>
    </dgm:pt>
    <dgm:pt modelId="{D0A5F676-9836-4195-8CF7-F2DA800E521A}" type="pres">
      <dgm:prSet presAssocID="{3EDFA44A-6DC9-4EDA-BAEE-8039537A1391}" presName="level2hierChild" presStyleCnt="0"/>
      <dgm:spPr/>
    </dgm:pt>
    <dgm:pt modelId="{FC6F00B8-AF94-4275-AC77-51729C3572D9}" type="pres">
      <dgm:prSet presAssocID="{9D6192F1-F9B1-4093-8C04-035BEE6ABE6B}" presName="root1" presStyleCnt="0"/>
      <dgm:spPr/>
    </dgm:pt>
    <dgm:pt modelId="{4F3B1882-6C8F-4238-9381-4BA741F59086}" type="pres">
      <dgm:prSet presAssocID="{9D6192F1-F9B1-4093-8C04-035BEE6ABE6B}" presName="LevelOneTextNode" presStyleLbl="node0" presStyleIdx="5" presStyleCnt="7" custScaleX="324083" custScaleY="58421" custLinFactY="-205021" custLinFactNeighborX="-16970" custLinFactNeighborY="-300000">
        <dgm:presLayoutVars>
          <dgm:chPref val="3"/>
        </dgm:presLayoutVars>
      </dgm:prSet>
      <dgm:spPr/>
    </dgm:pt>
    <dgm:pt modelId="{7A32FDE7-A4FD-4271-AD18-29E7551CBBB1}" type="pres">
      <dgm:prSet presAssocID="{9D6192F1-F9B1-4093-8C04-035BEE6ABE6B}" presName="level2hierChild" presStyleCnt="0"/>
      <dgm:spPr/>
    </dgm:pt>
    <dgm:pt modelId="{848BFF73-A594-4688-86AA-6F1248D7FA91}" type="pres">
      <dgm:prSet presAssocID="{06710681-A7DD-446E-B95D-9858CD54B6EA}" presName="root1" presStyleCnt="0"/>
      <dgm:spPr/>
    </dgm:pt>
    <dgm:pt modelId="{FA6D9FF0-DCBA-4BB6-B5E2-9EEDDAF67F15}" type="pres">
      <dgm:prSet presAssocID="{06710681-A7DD-446E-B95D-9858CD54B6EA}" presName="LevelOneTextNode" presStyleLbl="node0" presStyleIdx="6" presStyleCnt="7" custLinFactX="100000" custLinFactY="-24595" custLinFactNeighborX="189851" custLinFactNeighborY="-100000">
        <dgm:presLayoutVars>
          <dgm:chPref val="3"/>
        </dgm:presLayoutVars>
      </dgm:prSet>
      <dgm:spPr/>
    </dgm:pt>
    <dgm:pt modelId="{0057459E-E301-4F91-B4C2-FE6AFA1E7705}" type="pres">
      <dgm:prSet presAssocID="{06710681-A7DD-446E-B95D-9858CD54B6EA}" presName="level2hierChild" presStyleCnt="0"/>
      <dgm:spPr/>
    </dgm:pt>
  </dgm:ptLst>
  <dgm:cxnLst>
    <dgm:cxn modelId="{17D88A0B-A5F2-47EA-BE17-215056EC33F9}" srcId="{7DFD3F7B-1B4E-4C41-8B48-CAD9C54E64A5}" destId="{70FA4B44-2B67-41DF-B983-D688103C9B6E}" srcOrd="1" destOrd="0" parTransId="{F29A8AA0-A3CE-45A9-879D-BE2B52D7B5D5}" sibTransId="{24747659-565E-44A5-9B95-EA50BF40E6C2}"/>
    <dgm:cxn modelId="{68D7C423-F888-4237-8E5B-9E99FA1BE49C}" type="presOf" srcId="{9D6192F1-F9B1-4093-8C04-035BEE6ABE6B}" destId="{4F3B1882-6C8F-4238-9381-4BA741F59086}" srcOrd="0" destOrd="0" presId="urn:microsoft.com/office/officeart/2005/8/layout/hierarchy2"/>
    <dgm:cxn modelId="{58D5EE31-A169-4F3F-916C-A3671A241CF7}" srcId="{7DFD3F7B-1B4E-4C41-8B48-CAD9C54E64A5}" destId="{9D6192F1-F9B1-4093-8C04-035BEE6ABE6B}" srcOrd="5" destOrd="0" parTransId="{0443D948-5ECF-46E9-8639-5192314AC1AC}" sibTransId="{BEADCCEA-4CB7-480E-B5A4-F603D1666F97}"/>
    <dgm:cxn modelId="{33875E3C-A6A8-4887-9271-2373FC3C4C82}" type="presOf" srcId="{3EDFA44A-6DC9-4EDA-BAEE-8039537A1391}" destId="{DFF3B8E2-C246-43BF-87CF-D0D1953C1C52}" srcOrd="0" destOrd="0" presId="urn:microsoft.com/office/officeart/2005/8/layout/hierarchy2"/>
    <dgm:cxn modelId="{27044E48-A1DE-4A27-AA0C-C5C09B6A8CF9}" type="presOf" srcId="{06710681-A7DD-446E-B95D-9858CD54B6EA}" destId="{FA6D9FF0-DCBA-4BB6-B5E2-9EEDDAF67F15}" srcOrd="0" destOrd="0" presId="urn:microsoft.com/office/officeart/2005/8/layout/hierarchy2"/>
    <dgm:cxn modelId="{ECBCB74A-24DC-4520-B1EF-DC03497F53CE}" srcId="{7DFD3F7B-1B4E-4C41-8B48-CAD9C54E64A5}" destId="{06710681-A7DD-446E-B95D-9858CD54B6EA}" srcOrd="6" destOrd="0" parTransId="{15906050-F61B-41F6-A3D3-41CAE81145E4}" sibTransId="{1DDC2DC2-C979-4B90-8DF5-078309CE6B46}"/>
    <dgm:cxn modelId="{B1A97085-8B6C-43F8-A913-E7C2AAB7551D}" srcId="{7DFD3F7B-1B4E-4C41-8B48-CAD9C54E64A5}" destId="{B288C4E5-3677-4BC8-ADDD-3E3EAE9CE7F7}" srcOrd="2" destOrd="0" parTransId="{3407B2AF-C39B-4CA9-83C5-CC21636D4899}" sibTransId="{D5E2EC75-45E1-42FA-9676-A0B45B53B07F}"/>
    <dgm:cxn modelId="{4DB87890-7831-4E65-93F3-FC244F643330}" type="presOf" srcId="{E7CACD6D-7FB7-4085-903F-34EFC8FDD7BC}" destId="{9EAA8DF4-6E17-427C-A68A-813128FC5310}" srcOrd="0" destOrd="0" presId="urn:microsoft.com/office/officeart/2005/8/layout/hierarchy2"/>
    <dgm:cxn modelId="{C2FCF5A9-E3E1-4EE1-A886-45C98649D76D}" type="presOf" srcId="{0F551099-C09B-465A-9675-6C0BAB5D1382}" destId="{21ECD2E3-1295-4353-B760-AA1E425AE7BE}" srcOrd="0" destOrd="0" presId="urn:microsoft.com/office/officeart/2005/8/layout/hierarchy2"/>
    <dgm:cxn modelId="{7A01BBAB-5AB1-45C8-86F1-8296A0EB8D72}" type="presOf" srcId="{70FA4B44-2B67-41DF-B983-D688103C9B6E}" destId="{CAB4F1FD-367C-4833-81A7-1AD4B7ECD148}" srcOrd="0" destOrd="0" presId="urn:microsoft.com/office/officeart/2005/8/layout/hierarchy2"/>
    <dgm:cxn modelId="{CA9F3CB9-D4D3-459C-BA0B-A3C0286BA80E}" srcId="{7DFD3F7B-1B4E-4C41-8B48-CAD9C54E64A5}" destId="{E7CACD6D-7FB7-4085-903F-34EFC8FDD7BC}" srcOrd="0" destOrd="0" parTransId="{1CB62BE0-E1E9-49C3-8907-4B60AFF5721E}" sibTransId="{A8B720C6-DB75-4C93-8B5D-7ECF430C98A4}"/>
    <dgm:cxn modelId="{C79E8ECB-05B6-442C-BBBA-214AF0087505}" srcId="{7DFD3F7B-1B4E-4C41-8B48-CAD9C54E64A5}" destId="{0F551099-C09B-465A-9675-6C0BAB5D1382}" srcOrd="3" destOrd="0" parTransId="{E2ADAF47-5A9F-4FED-9E62-659B0B0844E5}" sibTransId="{A279BE74-C097-48D2-BC4E-2C02F25AFEB6}"/>
    <dgm:cxn modelId="{88D027D5-C46C-4334-9487-653E4E952194}" type="presOf" srcId="{7DFD3F7B-1B4E-4C41-8B48-CAD9C54E64A5}" destId="{5AE3F7A2-31FF-4A1B-A9F8-B0AFC017A95C}" srcOrd="0" destOrd="0" presId="urn:microsoft.com/office/officeart/2005/8/layout/hierarchy2"/>
    <dgm:cxn modelId="{D970F4DC-77A2-4E4D-8FAC-5BB7BEF61D5F}" srcId="{7DFD3F7B-1B4E-4C41-8B48-CAD9C54E64A5}" destId="{3EDFA44A-6DC9-4EDA-BAEE-8039537A1391}" srcOrd="4" destOrd="0" parTransId="{22AB5204-880F-421B-8D3F-44B582D709BD}" sibTransId="{15BBFD45-FBDB-4A4A-85BC-AA030CBE1DFC}"/>
    <dgm:cxn modelId="{1968E3FB-3A29-4CC0-9E85-1820324AE72C}" type="presOf" srcId="{B288C4E5-3677-4BC8-ADDD-3E3EAE9CE7F7}" destId="{BFA080AB-E56D-46FB-AA56-DB18678F7E23}" srcOrd="0" destOrd="0" presId="urn:microsoft.com/office/officeart/2005/8/layout/hierarchy2"/>
    <dgm:cxn modelId="{D8F2AF96-D1A9-4497-BC35-575A8B2197FA}" type="presParOf" srcId="{5AE3F7A2-31FF-4A1B-A9F8-B0AFC017A95C}" destId="{C4DE6313-C2B9-494B-9961-2F656DC0AF64}" srcOrd="0" destOrd="0" presId="urn:microsoft.com/office/officeart/2005/8/layout/hierarchy2"/>
    <dgm:cxn modelId="{C718AB88-FB9D-45CB-B6FF-89D971AFAA21}" type="presParOf" srcId="{C4DE6313-C2B9-494B-9961-2F656DC0AF64}" destId="{9EAA8DF4-6E17-427C-A68A-813128FC5310}" srcOrd="0" destOrd="0" presId="urn:microsoft.com/office/officeart/2005/8/layout/hierarchy2"/>
    <dgm:cxn modelId="{2CBC1F22-85DD-4E13-AC03-8C6F4FC2C7BE}" type="presParOf" srcId="{C4DE6313-C2B9-494B-9961-2F656DC0AF64}" destId="{47496D01-3817-4B40-AF45-A9F586512475}" srcOrd="1" destOrd="0" presId="urn:microsoft.com/office/officeart/2005/8/layout/hierarchy2"/>
    <dgm:cxn modelId="{AEB75464-99A0-4CFC-B902-AB1FFBCFF70E}" type="presParOf" srcId="{5AE3F7A2-31FF-4A1B-A9F8-B0AFC017A95C}" destId="{D1102960-1A74-41EC-BB8B-6430530DF009}" srcOrd="1" destOrd="0" presId="urn:microsoft.com/office/officeart/2005/8/layout/hierarchy2"/>
    <dgm:cxn modelId="{E2B7C0A7-2D8B-4CD6-9B74-719A5492E355}" type="presParOf" srcId="{D1102960-1A74-41EC-BB8B-6430530DF009}" destId="{CAB4F1FD-367C-4833-81A7-1AD4B7ECD148}" srcOrd="0" destOrd="0" presId="urn:microsoft.com/office/officeart/2005/8/layout/hierarchy2"/>
    <dgm:cxn modelId="{55E64300-8675-45C0-8AB5-7801D909F1AC}" type="presParOf" srcId="{D1102960-1A74-41EC-BB8B-6430530DF009}" destId="{376B634C-2086-4D94-AF5E-8A038C3EA082}" srcOrd="1" destOrd="0" presId="urn:microsoft.com/office/officeart/2005/8/layout/hierarchy2"/>
    <dgm:cxn modelId="{7C7FCD14-D499-4DEB-AB7E-E06A43369810}" type="presParOf" srcId="{5AE3F7A2-31FF-4A1B-A9F8-B0AFC017A95C}" destId="{9430BA46-2273-4CD2-9446-7E214A652449}" srcOrd="2" destOrd="0" presId="urn:microsoft.com/office/officeart/2005/8/layout/hierarchy2"/>
    <dgm:cxn modelId="{BA423DCB-F3E7-428E-887A-9160CA8DD9D9}" type="presParOf" srcId="{9430BA46-2273-4CD2-9446-7E214A652449}" destId="{BFA080AB-E56D-46FB-AA56-DB18678F7E23}" srcOrd="0" destOrd="0" presId="urn:microsoft.com/office/officeart/2005/8/layout/hierarchy2"/>
    <dgm:cxn modelId="{101F181E-0CB7-4A2F-9E65-1C40E340F886}" type="presParOf" srcId="{9430BA46-2273-4CD2-9446-7E214A652449}" destId="{6250BC61-80B0-4747-B51B-74D9CE3857F3}" srcOrd="1" destOrd="0" presId="urn:microsoft.com/office/officeart/2005/8/layout/hierarchy2"/>
    <dgm:cxn modelId="{147B7DC0-5F70-40B6-AEEF-D3A6F9F8DED1}" type="presParOf" srcId="{5AE3F7A2-31FF-4A1B-A9F8-B0AFC017A95C}" destId="{16BCCD7E-B82F-4678-806E-FA01F897497F}" srcOrd="3" destOrd="0" presId="urn:microsoft.com/office/officeart/2005/8/layout/hierarchy2"/>
    <dgm:cxn modelId="{222B824E-4C07-489F-9A66-D120FEF1DDA1}" type="presParOf" srcId="{16BCCD7E-B82F-4678-806E-FA01F897497F}" destId="{21ECD2E3-1295-4353-B760-AA1E425AE7BE}" srcOrd="0" destOrd="0" presId="urn:microsoft.com/office/officeart/2005/8/layout/hierarchy2"/>
    <dgm:cxn modelId="{2B727D58-5390-4E5E-83C6-0CA504AA878B}" type="presParOf" srcId="{16BCCD7E-B82F-4678-806E-FA01F897497F}" destId="{F210FF6E-A800-4377-B6BE-98CA2F5A6A3B}" srcOrd="1" destOrd="0" presId="urn:microsoft.com/office/officeart/2005/8/layout/hierarchy2"/>
    <dgm:cxn modelId="{4AF13876-C42A-4114-993F-D7E03035EE31}" type="presParOf" srcId="{5AE3F7A2-31FF-4A1B-A9F8-B0AFC017A95C}" destId="{B04C51B7-A433-45E9-91E6-F7B3EF85669D}" srcOrd="4" destOrd="0" presId="urn:microsoft.com/office/officeart/2005/8/layout/hierarchy2"/>
    <dgm:cxn modelId="{881AD21F-20D8-4EB4-92CE-80E1F9D11992}" type="presParOf" srcId="{B04C51B7-A433-45E9-91E6-F7B3EF85669D}" destId="{DFF3B8E2-C246-43BF-87CF-D0D1953C1C52}" srcOrd="0" destOrd="0" presId="urn:microsoft.com/office/officeart/2005/8/layout/hierarchy2"/>
    <dgm:cxn modelId="{84E51863-268E-4085-8245-7CF1ADC9E5E2}" type="presParOf" srcId="{B04C51B7-A433-45E9-91E6-F7B3EF85669D}" destId="{D0A5F676-9836-4195-8CF7-F2DA800E521A}" srcOrd="1" destOrd="0" presId="urn:microsoft.com/office/officeart/2005/8/layout/hierarchy2"/>
    <dgm:cxn modelId="{0CD2F210-3C91-4548-895F-EB00D2D8ADF3}" type="presParOf" srcId="{5AE3F7A2-31FF-4A1B-A9F8-B0AFC017A95C}" destId="{FC6F00B8-AF94-4275-AC77-51729C3572D9}" srcOrd="5" destOrd="0" presId="urn:microsoft.com/office/officeart/2005/8/layout/hierarchy2"/>
    <dgm:cxn modelId="{128AB785-3386-4881-899E-A5A1DF0E7EBC}" type="presParOf" srcId="{FC6F00B8-AF94-4275-AC77-51729C3572D9}" destId="{4F3B1882-6C8F-4238-9381-4BA741F59086}" srcOrd="0" destOrd="0" presId="urn:microsoft.com/office/officeart/2005/8/layout/hierarchy2"/>
    <dgm:cxn modelId="{B878A8E8-197D-4EF0-9641-EC3C12007654}" type="presParOf" srcId="{FC6F00B8-AF94-4275-AC77-51729C3572D9}" destId="{7A32FDE7-A4FD-4271-AD18-29E7551CBBB1}" srcOrd="1" destOrd="0" presId="urn:microsoft.com/office/officeart/2005/8/layout/hierarchy2"/>
    <dgm:cxn modelId="{838729F2-7AC3-4FCC-8E1C-DD0514C9DAFA}" type="presParOf" srcId="{5AE3F7A2-31FF-4A1B-A9F8-B0AFC017A95C}" destId="{848BFF73-A594-4688-86AA-6F1248D7FA91}" srcOrd="6" destOrd="0" presId="urn:microsoft.com/office/officeart/2005/8/layout/hierarchy2"/>
    <dgm:cxn modelId="{EF0686C7-B43B-4FED-AD76-229EA7FCFAEE}" type="presParOf" srcId="{848BFF73-A594-4688-86AA-6F1248D7FA91}" destId="{FA6D9FF0-DCBA-4BB6-B5E2-9EEDDAF67F15}" srcOrd="0" destOrd="0" presId="urn:microsoft.com/office/officeart/2005/8/layout/hierarchy2"/>
    <dgm:cxn modelId="{037F3C2A-297C-4834-8286-F3094795ADA0}" type="presParOf" srcId="{848BFF73-A594-4688-86AA-6F1248D7FA91}" destId="{0057459E-E301-4F91-B4C2-FE6AFA1E7705}" srcOrd="1" destOrd="0" presId="urn:microsoft.com/office/officeart/2005/8/layout/hierarchy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A8DF4-6E17-427C-A68A-813128FC5310}">
      <dsp:nvSpPr>
        <dsp:cNvPr id="0" name=""/>
        <dsp:cNvSpPr/>
      </dsp:nvSpPr>
      <dsp:spPr>
        <a:xfrm>
          <a:off x="818116" y="1964337"/>
          <a:ext cx="1502813" cy="751406"/>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Behavioral Health Infrastructure Bond Act</a:t>
          </a:r>
        </a:p>
        <a:p>
          <a:pPr marL="0" lvl="0" indent="0" algn="ctr" defTabSz="488950">
            <a:lnSpc>
              <a:spcPct val="90000"/>
            </a:lnSpc>
            <a:spcBef>
              <a:spcPct val="0"/>
            </a:spcBef>
            <a:spcAft>
              <a:spcPct val="35000"/>
            </a:spcAft>
            <a:buNone/>
          </a:pPr>
          <a:r>
            <a:rPr lang="en-US" sz="1100" b="1" kern="1200" dirty="0"/>
            <a:t>$6.38 billion</a:t>
          </a:r>
        </a:p>
      </dsp:txBody>
      <dsp:txXfrm>
        <a:off x="840124" y="1986345"/>
        <a:ext cx="1458797" cy="707390"/>
      </dsp:txXfrm>
    </dsp:sp>
    <dsp:sp modelId="{CAB4F1FD-367C-4833-81A7-1AD4B7ECD148}">
      <dsp:nvSpPr>
        <dsp:cNvPr id="0" name=""/>
        <dsp:cNvSpPr/>
      </dsp:nvSpPr>
      <dsp:spPr>
        <a:xfrm>
          <a:off x="0" y="3933849"/>
          <a:ext cx="1502813" cy="751406"/>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$1.972 billion </a:t>
          </a:r>
          <a:r>
            <a:rPr lang="en-US" sz="1100" kern="1200" dirty="0"/>
            <a:t>to HCD/CalVet for permanent supportive housing (Homekey+)</a:t>
          </a:r>
        </a:p>
      </dsp:txBody>
      <dsp:txXfrm>
        <a:off x="22008" y="3955857"/>
        <a:ext cx="1458797" cy="707390"/>
      </dsp:txXfrm>
    </dsp:sp>
    <dsp:sp modelId="{BFA080AB-E56D-46FB-AA56-DB18678F7E23}">
      <dsp:nvSpPr>
        <dsp:cNvPr id="0" name=""/>
        <dsp:cNvSpPr/>
      </dsp:nvSpPr>
      <dsp:spPr>
        <a:xfrm>
          <a:off x="4756719" y="1976637"/>
          <a:ext cx="1502813" cy="751406"/>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t>Behavioral Health Services Act (BHSA)</a:t>
          </a:r>
        </a:p>
        <a:p>
          <a:pPr marL="0" lvl="0" indent="0" algn="ctr" defTabSz="488950">
            <a:lnSpc>
              <a:spcPct val="90000"/>
            </a:lnSpc>
            <a:spcBef>
              <a:spcPct val="0"/>
            </a:spcBef>
            <a:spcAft>
              <a:spcPct val="35000"/>
            </a:spcAft>
            <a:buNone/>
          </a:pPr>
          <a:r>
            <a:rPr lang="en-US" sz="1100" b="0" kern="1200" dirty="0"/>
            <a:t>  </a:t>
          </a:r>
          <a:r>
            <a:rPr lang="en-US" sz="1100" b="1" kern="1200" dirty="0"/>
            <a:t>effective July 2026</a:t>
          </a:r>
        </a:p>
      </dsp:txBody>
      <dsp:txXfrm>
        <a:off x="4778727" y="1998645"/>
        <a:ext cx="1458797" cy="707390"/>
      </dsp:txXfrm>
    </dsp:sp>
    <dsp:sp modelId="{21ECD2E3-1295-4353-B760-AA1E425AE7BE}">
      <dsp:nvSpPr>
        <dsp:cNvPr id="0" name=""/>
        <dsp:cNvSpPr/>
      </dsp:nvSpPr>
      <dsp:spPr>
        <a:xfrm>
          <a:off x="3987414" y="3941002"/>
          <a:ext cx="1502813" cy="751406"/>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90% County Allocations</a:t>
          </a:r>
        </a:p>
      </dsp:txBody>
      <dsp:txXfrm>
        <a:off x="4009422" y="3963010"/>
        <a:ext cx="1458797" cy="707390"/>
      </dsp:txXfrm>
    </dsp:sp>
    <dsp:sp modelId="{DFF3B8E2-C246-43BF-87CF-D0D1953C1C52}">
      <dsp:nvSpPr>
        <dsp:cNvPr id="0" name=""/>
        <dsp:cNvSpPr/>
      </dsp:nvSpPr>
      <dsp:spPr>
        <a:xfrm>
          <a:off x="1704776" y="3941355"/>
          <a:ext cx="1502813" cy="751406"/>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$4.4 billion </a:t>
          </a:r>
          <a:r>
            <a:rPr lang="en-US" sz="1100" b="0" kern="1200" dirty="0"/>
            <a:t>to DHCS for b</a:t>
          </a:r>
          <a:r>
            <a:rPr lang="en-US" sz="1100" kern="1200" dirty="0"/>
            <a:t>ehavioral health treatment settings (BHCIP)</a:t>
          </a:r>
        </a:p>
      </dsp:txBody>
      <dsp:txXfrm>
        <a:off x="1726784" y="3963363"/>
        <a:ext cx="1458797" cy="707390"/>
      </dsp:txXfrm>
    </dsp:sp>
    <dsp:sp modelId="{4F3B1882-6C8F-4238-9381-4BA741F59086}">
      <dsp:nvSpPr>
        <dsp:cNvPr id="0" name=""/>
        <dsp:cNvSpPr/>
      </dsp:nvSpPr>
      <dsp:spPr>
        <a:xfrm>
          <a:off x="1092605" y="527294"/>
          <a:ext cx="4870362" cy="438979"/>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Proposition 1</a:t>
          </a:r>
        </a:p>
      </dsp:txBody>
      <dsp:txXfrm>
        <a:off x="1105462" y="540151"/>
        <a:ext cx="4844648" cy="413265"/>
      </dsp:txXfrm>
    </dsp:sp>
    <dsp:sp modelId="{FA6D9FF0-DCBA-4BB6-B5E2-9EEDDAF67F15}">
      <dsp:nvSpPr>
        <dsp:cNvPr id="0" name=""/>
        <dsp:cNvSpPr/>
      </dsp:nvSpPr>
      <dsp:spPr>
        <a:xfrm>
          <a:off x="5703552" y="3937531"/>
          <a:ext cx="1502813" cy="751406"/>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10% State-Wide Investments</a:t>
          </a:r>
        </a:p>
      </dsp:txBody>
      <dsp:txXfrm>
        <a:off x="5725560" y="3959539"/>
        <a:ext cx="1458797" cy="7073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53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FA156-D5B4-4999-B225-E1CBB5EF2E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4758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FA156-D5B4-4999-B225-E1CBB5EF2E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4758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chemeClr val="dk1"/>
              </a:buClr>
              <a:buSzPts val="1200"/>
              <a:buFont typeface="Calibri"/>
              <a:buNone/>
              <a:tabLst/>
              <a:defRP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Staying true to the Homekey model, Homekey+ will emphasize the acquisition and rehabilitation of existing buildings, or other project types, that can be quickly converted or constructed for permanent affordable housing, generally within 12 months of award. Since its inception in 2020, Homekey has funded 259 projects and 15,850 affordable homes for Californians exiting homelessness.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lang="en-US" sz="1200" b="1" dirty="0">
              <a:latin typeface="Calibri"/>
              <a:cs typeface="Calibri"/>
              <a:sym typeface="Calibri"/>
            </a:endParaRPr>
          </a:p>
          <a:p>
            <a:pPr marL="0" lvl="0" indent="0" algn="l" rtl="0">
              <a:spcBef>
                <a:spcPts val="800"/>
              </a:spcBef>
              <a:spcAft>
                <a:spcPts val="0"/>
              </a:spcAft>
              <a:buNone/>
            </a:pPr>
            <a:r>
              <a:rPr lang="en-US" dirty="0"/>
              <a:t>Releasing (soon) program overview that will cover more details, and outline key questions for stakeholders to inform NOFA development. </a:t>
            </a:r>
          </a:p>
          <a:p>
            <a:pPr marL="0" lvl="0" indent="0" algn="l" rtl="0">
              <a:spcBef>
                <a:spcPts val="800"/>
              </a:spcBef>
              <a:spcAft>
                <a:spcPts val="0"/>
              </a:spcAft>
              <a:buNone/>
            </a:pPr>
            <a:endParaRPr lang="en-US" dirty="0"/>
          </a:p>
          <a:p>
            <a:pPr marL="0" lvl="0" indent="0" algn="l" rtl="0">
              <a:lnSpc>
                <a:spcPct val="90000"/>
              </a:lnSpc>
              <a:spcBef>
                <a:spcPts val="800"/>
              </a:spcBef>
              <a:spcAft>
                <a:spcPts val="0"/>
              </a:spcAft>
              <a:buClr>
                <a:schemeClr val="accent2"/>
              </a:buClr>
              <a:buSzPts val="3000"/>
              <a:buNone/>
            </a:pPr>
            <a:r>
              <a:rPr lang="en-US" dirty="0"/>
              <a:t>2. </a:t>
            </a:r>
            <a:r>
              <a:rPr lang="en-US" sz="3000" dirty="0">
                <a:latin typeface="Quattrocento Sans"/>
                <a:ea typeface="Quattrocento Sans"/>
                <a:cs typeface="Quattrocento Sans"/>
                <a:sym typeface="Quattrocento Sans"/>
              </a:rPr>
              <a:t>CalVet and HCD will coordinate to determine methodology and distribution of funds, as well as the supportive service plan standards and other program areas of expertise such as:</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USDVA Disability/Pension Claims and Compensation</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Legal Aid</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Veteran Cultural Competency</a:t>
            </a:r>
            <a:endParaRPr lang="en-US" dirty="0"/>
          </a:p>
          <a:p>
            <a:pPr marL="0" lvl="0" indent="0" algn="l" rtl="0">
              <a:spcBef>
                <a:spcPts val="800"/>
              </a:spcBef>
              <a:spcAft>
                <a:spcPts val="0"/>
              </a:spcAft>
              <a:buNone/>
            </a:pP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375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it simply, HK is a grant to jurisdictions to be creative with housing types in order to quickly create housing for the Target Population of Homeless, Chronically Homeless, or at Risk of Homelessness, this is 30% AMI or below. The jurisdiction is to create a housing product due to the needs in their particular community.</a:t>
            </a:r>
          </a:p>
          <a:p>
            <a:endParaRPr lang="en-US" dirty="0"/>
          </a:p>
          <a:p>
            <a:r>
              <a:rPr lang="en-US" dirty="0"/>
              <a:t>To repeat, the funds provide jurisdictions the flexibility to take advantage of specific opportunities available within their community that will result in the </a:t>
            </a:r>
            <a:r>
              <a:rPr lang="en-US" u="sng" dirty="0"/>
              <a:t>speedy</a:t>
            </a:r>
            <a:r>
              <a:rPr lang="en-US" dirty="0"/>
              <a:t> acquisition and creation of new homes. </a:t>
            </a:r>
          </a:p>
          <a:p>
            <a:endParaRPr lang="en-US" dirty="0"/>
          </a:p>
          <a:p>
            <a:r>
              <a:rPr lang="en-US" dirty="0"/>
              <a:t>Easy right?!</a:t>
            </a:r>
          </a:p>
        </p:txBody>
      </p:sp>
      <p:sp>
        <p:nvSpPr>
          <p:cNvPr id="4" name="Slide Number Placeholder 3"/>
          <p:cNvSpPr>
            <a:spLocks noGrp="1"/>
          </p:cNvSpPr>
          <p:nvPr>
            <p:ph type="sldNum" sz="quarter" idx="5"/>
          </p:nvPr>
        </p:nvSpPr>
        <p:spPr/>
        <p:txBody>
          <a:bodyPr/>
          <a:lstStyle/>
          <a:p>
            <a:fld id="{2A9DFFC7-0C28-4AD8-B24C-6ED78C45C8B2}" type="slidenum">
              <a:rPr lang="en-US" smtClean="0"/>
              <a:t>12</a:t>
            </a:fld>
            <a:endParaRPr lang="en-US"/>
          </a:p>
        </p:txBody>
      </p:sp>
    </p:spTree>
    <p:extLst>
      <p:ext uri="{BB962C8B-B14F-4D97-AF65-F5344CB8AC3E}">
        <p14:creationId xmlns:p14="http://schemas.microsoft.com/office/powerpoint/2010/main" val="82209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419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chemeClr val="dk1"/>
              </a:buClr>
              <a:buSzPts val="1200"/>
              <a:buFont typeface="Calibri"/>
              <a:buNone/>
              <a:tabLst/>
              <a:defRP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Staying true to the Homekey model, Homekey+ will emphasize the acquisition and rehabilitation of existing buildings, or other project types, that can be quickly converted or constructed for permanent affordable housing, generally within 12 months of award. Since its inception in 2020, Homekey has funded 259 projects and 15,850 affordable homes for Californians exiting homelessness.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lang="en-US" sz="1200" b="1" dirty="0">
              <a:latin typeface="Calibri"/>
              <a:cs typeface="Calibri"/>
              <a:sym typeface="Calibri"/>
            </a:endParaRPr>
          </a:p>
          <a:p>
            <a:pPr marL="0" lvl="0" indent="0" algn="l" rtl="0">
              <a:spcBef>
                <a:spcPts val="800"/>
              </a:spcBef>
              <a:spcAft>
                <a:spcPts val="0"/>
              </a:spcAft>
              <a:buNone/>
            </a:pPr>
            <a:r>
              <a:rPr lang="en-US" dirty="0"/>
              <a:t>Releasing (soon) program overview that will cover more details, and outline key questions for stakeholders to inform NOFA development. </a:t>
            </a:r>
          </a:p>
          <a:p>
            <a:pPr marL="0" lvl="0" indent="0" algn="l" rtl="0">
              <a:spcBef>
                <a:spcPts val="800"/>
              </a:spcBef>
              <a:spcAft>
                <a:spcPts val="0"/>
              </a:spcAft>
              <a:buNone/>
            </a:pPr>
            <a:endParaRPr lang="en-US" dirty="0"/>
          </a:p>
          <a:p>
            <a:pPr marL="0" lvl="0" indent="0" algn="l" rtl="0">
              <a:lnSpc>
                <a:spcPct val="90000"/>
              </a:lnSpc>
              <a:spcBef>
                <a:spcPts val="800"/>
              </a:spcBef>
              <a:spcAft>
                <a:spcPts val="0"/>
              </a:spcAft>
              <a:buClr>
                <a:schemeClr val="accent2"/>
              </a:buClr>
              <a:buSzPts val="3000"/>
              <a:buNone/>
            </a:pPr>
            <a:r>
              <a:rPr lang="en-US" dirty="0"/>
              <a:t>2. </a:t>
            </a:r>
            <a:r>
              <a:rPr lang="en-US" sz="3000" dirty="0">
                <a:latin typeface="Quattrocento Sans"/>
                <a:ea typeface="Quattrocento Sans"/>
                <a:cs typeface="Quattrocento Sans"/>
                <a:sym typeface="Quattrocento Sans"/>
              </a:rPr>
              <a:t>CalVet and HCD will coordinate to determine methodology and distribution of funds, as well as the supportive service plan standards and other program areas of expertise such as:</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USDVA Disability/Pension Claims and Compensation</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Legal Aid</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Veteran Cultural Competency</a:t>
            </a:r>
            <a:endParaRPr lang="en-US" dirty="0"/>
          </a:p>
          <a:p>
            <a:pPr marL="0" lvl="0" indent="0" algn="l" rtl="0">
              <a:spcBef>
                <a:spcPts val="800"/>
              </a:spcBef>
              <a:spcAft>
                <a:spcPts val="0"/>
              </a:spcAft>
              <a:buNone/>
            </a:pP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0197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l" rtl="0" eaLnBrk="1" fontAlgn="t" latinLnBrk="0" hangingPunct="1">
              <a:spcBef>
                <a:spcPts val="0"/>
              </a:spcBef>
              <a:spcAft>
                <a:spcPts val="0"/>
              </a:spcAft>
            </a:pPr>
            <a:r>
              <a:rPr lang="en-US" sz="1200" b="1" i="0" u="none" strike="noStrike" kern="1200" dirty="0">
                <a:solidFill>
                  <a:srgbClr val="FFFFFF"/>
                </a:solidFill>
                <a:effectLst/>
                <a:latin typeface="Abadi" panose="020B0604020104020204" pitchFamily="34" charset="0"/>
              </a:rPr>
              <a:t>Program Overview </a:t>
            </a:r>
            <a:r>
              <a:rPr lang="en-US" sz="1200" b="0" i="0" u="none" strike="noStrike" kern="1200" dirty="0">
                <a:solidFill>
                  <a:srgbClr val="FFFFFF"/>
                </a:solidFill>
                <a:effectLst/>
                <a:latin typeface="Abadi" panose="020B0604020104020204" pitchFamily="34" charset="0"/>
              </a:rPr>
              <a:t>released 9/19 to put out additional more detailed info, and to solicit stakeholder input. We will have listening sessions next to help inform the NOFA.  </a:t>
            </a:r>
            <a:r>
              <a:rPr lang="en-US" sz="1200" b="1" i="0" u="none" strike="noStrike" kern="1200" dirty="0">
                <a:solidFill>
                  <a:srgbClr val="FFFFFF"/>
                </a:solidFill>
                <a:effectLst/>
                <a:latin typeface="Abadi" panose="020B0604020104020204" pitchFamily="34" charset="0"/>
              </a:rPr>
              <a:t>NOFA Release (General and Tribal) - November 2024, </a:t>
            </a:r>
            <a:r>
              <a:rPr lang="en-US" sz="1200" b="1" i="0" u="none" strike="noStrike" kern="1200" dirty="0">
                <a:solidFill>
                  <a:srgbClr val="000000"/>
                </a:solidFill>
                <a:effectLst/>
                <a:latin typeface="Abadi" panose="020B0604020104020204" pitchFamily="34" charset="0"/>
              </a:rPr>
              <a:t>Pre-Application Consultations - </a:t>
            </a:r>
            <a:r>
              <a:rPr lang="en-US" sz="1200" b="0" i="0" u="none" strike="noStrike" kern="1200" dirty="0">
                <a:solidFill>
                  <a:srgbClr val="000000"/>
                </a:solidFill>
                <a:effectLst/>
                <a:latin typeface="Abadi" panose="020B0604020104020204" pitchFamily="34" charset="0"/>
              </a:rPr>
              <a:t>Beginning January 2025, </a:t>
            </a:r>
            <a:r>
              <a:rPr lang="en-US" sz="1200" b="1" i="0" u="none" strike="noStrike" kern="1200" dirty="0">
                <a:solidFill>
                  <a:srgbClr val="000000"/>
                </a:solidFill>
                <a:effectLst/>
                <a:latin typeface="Abadi" panose="020B0604020104020204" pitchFamily="34" charset="0"/>
              </a:rPr>
              <a:t>Application Portal Opening - </a:t>
            </a:r>
            <a:r>
              <a:rPr lang="en-US" sz="1200" b="0" i="0" u="none" strike="noStrike" kern="1200" dirty="0">
                <a:solidFill>
                  <a:srgbClr val="000000"/>
                </a:solidFill>
                <a:effectLst/>
                <a:latin typeface="Abadi" panose="020B0604020104020204" pitchFamily="34" charset="0"/>
              </a:rPr>
              <a:t>Mid-to-Late January 2025, </a:t>
            </a:r>
            <a:r>
              <a:rPr lang="en-US" sz="1200" b="1" i="0" u="none" strike="noStrike" kern="1200" dirty="0">
                <a:solidFill>
                  <a:srgbClr val="000000"/>
                </a:solidFill>
                <a:effectLst/>
                <a:latin typeface="Abadi" panose="020B0604020104020204" pitchFamily="34" charset="0"/>
              </a:rPr>
              <a:t>Final Application Due Date - </a:t>
            </a:r>
            <a:r>
              <a:rPr lang="en-US" sz="1200" b="0" i="0" u="none" strike="noStrike" kern="1200" dirty="0">
                <a:solidFill>
                  <a:srgbClr val="000000"/>
                </a:solidFill>
                <a:effectLst/>
                <a:latin typeface="Abadi" panose="020B0604020104020204" pitchFamily="34" charset="0"/>
              </a:rPr>
              <a:t>Various depending on Project Type: </a:t>
            </a:r>
            <a:r>
              <a:rPr lang="en-US" sz="1200" b="1" i="0" u="none" strike="noStrike" kern="1200" dirty="0">
                <a:solidFill>
                  <a:srgbClr val="000000"/>
                </a:solidFill>
                <a:effectLst/>
                <a:latin typeface="Abadi" panose="020B0604020104020204" pitchFamily="34" charset="0"/>
              </a:rPr>
              <a:t>Gap Financing Projects: Applications</a:t>
            </a:r>
            <a:r>
              <a:rPr lang="en-US" sz="1200" b="0" i="0" u="none" strike="noStrike" kern="1200" dirty="0">
                <a:solidFill>
                  <a:srgbClr val="000000"/>
                </a:solidFill>
                <a:effectLst/>
                <a:latin typeface="Abadi" panose="020B0604020104020204" pitchFamily="34" charset="0"/>
              </a:rPr>
              <a:t> - due one (1) month from the date the application portal opens. </a:t>
            </a:r>
            <a:r>
              <a:rPr lang="en-US" sz="1200" b="1" i="0" u="none" strike="noStrike" kern="1200" dirty="0">
                <a:solidFill>
                  <a:srgbClr val="000000"/>
                </a:solidFill>
                <a:effectLst/>
                <a:latin typeface="Abadi" panose="020B0604020104020204" pitchFamily="34" charset="0"/>
              </a:rPr>
              <a:t>Regional Pools (includes new construction cost containment projects  - </a:t>
            </a:r>
            <a:r>
              <a:rPr lang="en-US" sz="1200" b="0" i="0" u="none" strike="noStrike" kern="1200" dirty="0">
                <a:solidFill>
                  <a:srgbClr val="000000"/>
                </a:solidFill>
                <a:effectLst/>
                <a:latin typeface="Abadi" panose="020B0604020104020204" pitchFamily="34" charset="0"/>
              </a:rPr>
              <a:t>due four (4) months from the date the application portal opens. </a:t>
            </a:r>
            <a:r>
              <a:rPr lang="en-US" sz="1200" b="1" i="0" u="none" strike="noStrike" kern="1200" dirty="0">
                <a:solidFill>
                  <a:srgbClr val="000000"/>
                </a:solidFill>
                <a:effectLst/>
                <a:latin typeface="Abadi" panose="020B0604020104020204" pitchFamily="34" charset="0"/>
              </a:rPr>
              <a:t>Tribal Projects: </a:t>
            </a:r>
            <a:r>
              <a:rPr lang="en-US" sz="1200" b="0" i="0" u="none" strike="noStrike" kern="1200" dirty="0">
                <a:solidFill>
                  <a:srgbClr val="000000"/>
                </a:solidFill>
                <a:effectLst/>
                <a:latin typeface="Abadi" panose="020B0604020104020204" pitchFamily="34" charset="0"/>
              </a:rPr>
              <a:t>Application deadline will be open-ended until all funds are disbursed. </a:t>
            </a:r>
            <a:r>
              <a:rPr lang="en-US" sz="1200" b="1" i="0" u="none" strike="noStrike" kern="1200" dirty="0">
                <a:solidFill>
                  <a:srgbClr val="000000"/>
                </a:solidFill>
                <a:effectLst/>
                <a:latin typeface="Abadi" panose="020B0604020104020204" pitchFamily="34" charset="0"/>
              </a:rPr>
              <a:t>Award Announcements - </a:t>
            </a:r>
            <a:r>
              <a:rPr lang="en-US" sz="1200" b="0" i="0" u="none" strike="noStrike" kern="1200" dirty="0">
                <a:solidFill>
                  <a:srgbClr val="000000"/>
                </a:solidFill>
                <a:effectLst/>
                <a:latin typeface="Abadi" panose="020B0604020104020204" pitchFamily="34" charset="0"/>
              </a:rPr>
              <a:t>Continuous beginning May 2025</a:t>
            </a:r>
          </a:p>
          <a:p>
            <a:pPr marL="0" algn="l" rtl="0" eaLnBrk="1" fontAlgn="t" latinLnBrk="0" hangingPunct="1">
              <a:spcBef>
                <a:spcPts val="0"/>
              </a:spcBef>
              <a:spcAft>
                <a:spcPts val="0"/>
              </a:spcAft>
            </a:pPr>
            <a:endParaRPr lang="en-US" sz="1200" b="0" i="0" u="none" strike="noStrike" kern="1200" dirty="0">
              <a:solidFill>
                <a:srgbClr val="000000"/>
              </a:solidFill>
              <a:effectLst/>
              <a:latin typeface="Abadi" panose="020B0604020104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badi" panose="020B0604020104020204" pitchFamily="34" charset="0"/>
              </a:rPr>
              <a:t>What’s next: Listening Sessions, targeted audiences, tailored to specific sections that we’d like to get more feedback on.</a:t>
            </a:r>
            <a:endParaRPr lang="en-US" sz="1200" b="0" i="0" u="none" strike="noStrike" dirty="0">
              <a:effectLst/>
              <a:latin typeface="Arial" panose="020B0604020202020204" pitchFamily="34" charset="0"/>
            </a:endParaRPr>
          </a:p>
        </p:txBody>
      </p:sp>
      <p:sp>
        <p:nvSpPr>
          <p:cNvPr id="793" name="Google Shape;79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836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chemeClr val="dk1"/>
              </a:buClr>
              <a:buSzPts val="1200"/>
              <a:buFont typeface="Calibri"/>
              <a:buNone/>
              <a:tabLst/>
              <a:defRP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Staying true to the Homekey model, Homekey+ will emphasize the acquisition and rehabilitation of existing buildings, or other project types, that can be quickly converted or constructed for permanent affordable housing, generally within 12 months of award. Since its inception in 2020, Homekey has funded 259 projects and 15,850 affordable homes for Californians exiting homelessness.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lang="en-US" sz="1200" b="1" dirty="0">
              <a:latin typeface="Calibri"/>
              <a:cs typeface="Calibri"/>
              <a:sym typeface="Calibri"/>
            </a:endParaRPr>
          </a:p>
          <a:p>
            <a:pPr marL="0" lvl="0" indent="0" algn="l" rtl="0">
              <a:spcBef>
                <a:spcPts val="800"/>
              </a:spcBef>
              <a:spcAft>
                <a:spcPts val="0"/>
              </a:spcAft>
              <a:buNone/>
            </a:pPr>
            <a:r>
              <a:rPr lang="en-US" dirty="0"/>
              <a:t>Releasing (soon) program overview that will cover more details, and outline key questions for stakeholders to inform NOFA development. </a:t>
            </a:r>
          </a:p>
          <a:p>
            <a:pPr marL="0" lvl="0" indent="0" algn="l" rtl="0">
              <a:spcBef>
                <a:spcPts val="800"/>
              </a:spcBef>
              <a:spcAft>
                <a:spcPts val="0"/>
              </a:spcAft>
              <a:buNone/>
            </a:pPr>
            <a:endParaRPr lang="en-US" dirty="0"/>
          </a:p>
          <a:p>
            <a:pPr marL="0" lvl="0" indent="0" algn="l" rtl="0">
              <a:lnSpc>
                <a:spcPct val="90000"/>
              </a:lnSpc>
              <a:spcBef>
                <a:spcPts val="800"/>
              </a:spcBef>
              <a:spcAft>
                <a:spcPts val="0"/>
              </a:spcAft>
              <a:buClr>
                <a:schemeClr val="accent2"/>
              </a:buClr>
              <a:buSzPts val="3000"/>
              <a:buNone/>
            </a:pPr>
            <a:r>
              <a:rPr lang="en-US" dirty="0"/>
              <a:t>2. </a:t>
            </a:r>
            <a:r>
              <a:rPr lang="en-US" sz="3000" dirty="0">
                <a:latin typeface="Quattrocento Sans"/>
                <a:ea typeface="Quattrocento Sans"/>
                <a:cs typeface="Quattrocento Sans"/>
                <a:sym typeface="Quattrocento Sans"/>
              </a:rPr>
              <a:t>CalVet and HCD will coordinate to determine methodology and distribution of funds, as well as the supportive service plan standards and other program areas of expertise such as:</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USDVA Disability/Pension Claims and Compensation</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Legal Aid</a:t>
            </a:r>
            <a:endParaRPr lang="en-US" dirty="0"/>
          </a:p>
          <a:p>
            <a:pPr marL="685800" lvl="1" indent="-228600" algn="l" rtl="0">
              <a:lnSpc>
                <a:spcPct val="90000"/>
              </a:lnSpc>
              <a:spcBef>
                <a:spcPts val="800"/>
              </a:spcBef>
              <a:spcAft>
                <a:spcPts val="0"/>
              </a:spcAft>
              <a:buClr>
                <a:schemeClr val="accent2"/>
              </a:buClr>
              <a:buSzPts val="2600"/>
              <a:buChar char="•"/>
            </a:pPr>
            <a:r>
              <a:rPr lang="en-US" sz="2600" dirty="0">
                <a:latin typeface="Quattrocento Sans"/>
                <a:ea typeface="Quattrocento Sans"/>
                <a:cs typeface="Quattrocento Sans"/>
                <a:sym typeface="Quattrocento Sans"/>
              </a:rPr>
              <a:t>Veteran Cultural Competency</a:t>
            </a:r>
            <a:endParaRPr lang="en-US" dirty="0"/>
          </a:p>
          <a:p>
            <a:pPr marL="0" lvl="0" indent="0" algn="l" rtl="0">
              <a:spcBef>
                <a:spcPts val="800"/>
              </a:spcBef>
              <a:spcAft>
                <a:spcPts val="0"/>
              </a:spcAft>
              <a:buNone/>
            </a:pP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7214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n-US" dirty="0"/>
              <a:t>Over-the-Counter Application and Award Process: Applications will be reviewed on a first-come, first-serve basis, and awards made to eligible projects until funding is exhausted, with priority given to projects with sustainable operations.</a:t>
            </a:r>
          </a:p>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n-US" dirty="0">
                <a:solidFill>
                  <a:srgbClr val="595959"/>
                </a:solidFill>
              </a:rPr>
              <a:t>While project-based vouchers continue to be an excellent source of operational sustainability, the availability of vouchers varies by community. </a:t>
            </a:r>
            <a:endParaRPr lang="en-US" dirty="0"/>
          </a:p>
          <a:p>
            <a:pPr marL="0" lvl="0" indent="0" algn="l" rtl="0">
              <a:spcBef>
                <a:spcPts val="800"/>
              </a:spcBef>
              <a:spcAft>
                <a:spcPts val="0"/>
              </a:spcAft>
              <a:buNone/>
            </a:pP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6935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800" dirty="0"/>
              <a:t>This is kind of a scenario of projects that are at risk of not moving forward, so by funding the gap we not only just gain HK+ units, we are saving an entire project.</a:t>
            </a:r>
          </a:p>
          <a:p>
            <a:pPr marL="0" lvl="0" indent="0" algn="l" rtl="0">
              <a:spcBef>
                <a:spcPts val="800"/>
              </a:spcBef>
              <a:spcAft>
                <a:spcPts val="0"/>
              </a:spcAft>
              <a:buNone/>
            </a:pP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799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200"/>
              <a:buFont typeface="Calibri"/>
              <a:buNone/>
            </a:pPr>
            <a:endParaRPr lang="en-US" sz="1200" b="1" dirty="0">
              <a:latin typeface="Calibri"/>
              <a:ea typeface="Calibri"/>
              <a:cs typeface="Calibri"/>
              <a:sym typeface="Calibri"/>
            </a:endParaRPr>
          </a:p>
          <a:p>
            <a:r>
              <a:rPr lang="en-US" dirty="0"/>
              <a:t>Behavioral Health Continuum Infrastructure Program (BHCIP)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Quattrocento Sans"/>
                <a:ea typeface="Quattrocento Sans"/>
                <a:cs typeface="Quattrocento Sans"/>
                <a:sym typeface="Quattrocento Sans"/>
              </a:rPr>
              <a:t>Of the </a:t>
            </a:r>
            <a:r>
              <a:rPr lang="en-US" sz="1200" b="1" dirty="0">
                <a:latin typeface="Quattrocento Sans"/>
                <a:ea typeface="Quattrocento Sans"/>
                <a:cs typeface="Quattrocento Sans"/>
                <a:sym typeface="Quattrocento Sans"/>
              </a:rPr>
              <a:t>$4.4 billion </a:t>
            </a:r>
            <a:r>
              <a:rPr lang="en-US" sz="1200" dirty="0">
                <a:latin typeface="Quattrocento Sans"/>
                <a:ea typeface="Quattrocento Sans"/>
                <a:cs typeface="Quattrocento Sans"/>
                <a:sym typeface="Quattrocento Sans"/>
              </a:rPr>
              <a:t>available for BH treatment sites, $1.5 billion</a:t>
            </a:r>
            <a:r>
              <a:rPr lang="en-US" sz="1200" dirty="0"/>
              <a:t> </a:t>
            </a:r>
            <a:r>
              <a:rPr lang="en-US" sz="1200" dirty="0">
                <a:latin typeface="Quattrocento Sans"/>
                <a:ea typeface="Quattrocento Sans"/>
                <a:cs typeface="Quattrocento Sans"/>
                <a:sym typeface="Quattrocento Sans"/>
              </a:rPr>
              <a:t>will be awarded through competitive grants </a:t>
            </a:r>
            <a:r>
              <a:rPr lang="en-US" sz="1200" b="1" dirty="0">
                <a:latin typeface="Quattrocento Sans"/>
                <a:ea typeface="Quattrocento Sans"/>
                <a:cs typeface="Quattrocento Sans"/>
                <a:sym typeface="Quattrocento Sans"/>
              </a:rPr>
              <a:t>ONLY</a:t>
            </a:r>
            <a:r>
              <a:rPr lang="en-US" sz="1200" dirty="0">
                <a:latin typeface="Quattrocento Sans"/>
                <a:ea typeface="Quattrocento Sans"/>
                <a:cs typeface="Quattrocento Sans"/>
                <a:sym typeface="Quattrocento Sans"/>
              </a:rPr>
              <a:t> to </a:t>
            </a:r>
            <a:r>
              <a:rPr lang="en-US" sz="1200" b="1" dirty="0">
                <a:latin typeface="Quattrocento Sans"/>
                <a:ea typeface="Quattrocento Sans"/>
                <a:cs typeface="Quattrocento Sans"/>
                <a:sym typeface="Quattrocento Sans"/>
              </a:rPr>
              <a:t>counties, cities </a:t>
            </a:r>
            <a:r>
              <a:rPr lang="en-US" sz="1200" dirty="0">
                <a:latin typeface="Quattrocento Sans"/>
                <a:ea typeface="Quattrocento Sans"/>
                <a:cs typeface="Quattrocento Sans"/>
                <a:sym typeface="Quattrocento Sans"/>
              </a:rPr>
              <a:t>and </a:t>
            </a:r>
            <a:r>
              <a:rPr lang="en-US" sz="1200" b="1" dirty="0"/>
              <a:t>tribal entities</a:t>
            </a:r>
            <a:r>
              <a:rPr lang="en-US" sz="1200" dirty="0">
                <a:latin typeface="Quattrocento Sans"/>
                <a:ea typeface="Quattrocento Sans"/>
                <a:cs typeface="Quattrocento Sans"/>
                <a:sym typeface="Quattrocento Sans"/>
              </a:rPr>
              <a:t>.  </a:t>
            </a:r>
            <a:r>
              <a:rPr lang="en-US" sz="1200" dirty="0"/>
              <a:t>$30 million will be set aside for tribes ONLY. </a:t>
            </a:r>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dirty="0"/>
              <a:t>Modeled on prior rounds of BHCIP and </a:t>
            </a:r>
            <a:r>
              <a:rPr lang="en-US" sz="1200" dirty="0" err="1"/>
              <a:t>Homekey</a:t>
            </a: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endParaRPr lang="en-US" sz="1200" dirty="0"/>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dirty="0" err="1"/>
              <a:t>Homekey</a:t>
            </a:r>
            <a:r>
              <a:rPr lang="en-US" sz="1200" dirty="0"/>
              <a:t>+</a:t>
            </a:r>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dirty="0"/>
              <a:t>Modeled on prior versions of </a:t>
            </a:r>
            <a:r>
              <a:rPr lang="en-US" sz="1200" dirty="0" err="1"/>
              <a:t>Homekey</a:t>
            </a:r>
            <a:endParaRPr lang="en-US"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83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Roberto – through last slide. </a:t>
            </a:r>
          </a:p>
          <a:p>
            <a:pPr marL="0" lvl="0" indent="0" algn="l" rtl="0">
              <a:spcBef>
                <a:spcPts val="0"/>
              </a:spcBef>
              <a:spcAft>
                <a:spcPts val="0"/>
              </a:spcAft>
              <a:buNone/>
            </a:pPr>
            <a:endParaRPr lang="en-US" dirty="0"/>
          </a:p>
        </p:txBody>
      </p:sp>
      <p:sp>
        <p:nvSpPr>
          <p:cNvPr id="711" name="Google Shape;7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04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FA156-D5B4-4999-B225-E1CBB5EF2E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962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6" name="Google Shape;9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188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8" name="Google Shape;95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8" name="Google Shape;113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8" name="Google Shape;114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6" name="Google Shape;9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6" name="Google Shape;9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940122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6" name="Google Shape;9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40058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6" name="Google Shape;9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536122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2" name="Google Shape;91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56258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5" name="Google Shape;8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97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2" name="Google Shape;91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55564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35</a:t>
            </a:fld>
            <a:endParaRPr lang="en-US"/>
          </a:p>
        </p:txBody>
      </p:sp>
    </p:spTree>
    <p:extLst>
      <p:ext uri="{BB962C8B-B14F-4D97-AF65-F5344CB8AC3E}">
        <p14:creationId xmlns:p14="http://schemas.microsoft.com/office/powerpoint/2010/main" val="775337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70798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2" name="Google Shape;91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124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5" name="Google Shape;8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85526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5" name="Google Shape;8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588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Pass to Roberto</a:t>
            </a:r>
            <a:endParaRPr dirty="0"/>
          </a:p>
        </p:txBody>
      </p:sp>
      <p:sp>
        <p:nvSpPr>
          <p:cNvPr id="885" name="Google Shape;8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4567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Roberto – through last slide. </a:t>
            </a:r>
          </a:p>
          <a:p>
            <a:pPr marL="0" lvl="0" indent="0" algn="l" rtl="0">
              <a:spcBef>
                <a:spcPts val="0"/>
              </a:spcBef>
              <a:spcAft>
                <a:spcPts val="0"/>
              </a:spcAft>
              <a:buNone/>
            </a:pPr>
            <a:endParaRPr lang="en-US" dirty="0"/>
          </a:p>
        </p:txBody>
      </p:sp>
      <p:sp>
        <p:nvSpPr>
          <p:cNvPr id="711" name="Google Shape;7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198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8" name="Google Shape;133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9" name="Google Shape;133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1460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8" name="Google Shape;133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9" name="Google Shape;133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42797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2" name="Google Shape;91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303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F401-A5AE-43EC-B6AA-DFF82A35A80E}" type="slidenum">
              <a:rPr lang="en-US" smtClean="0"/>
              <a:t>5</a:t>
            </a:fld>
            <a:endParaRPr lang="en-US"/>
          </a:p>
        </p:txBody>
      </p:sp>
    </p:spTree>
    <p:extLst>
      <p:ext uri="{BB962C8B-B14F-4D97-AF65-F5344CB8AC3E}">
        <p14:creationId xmlns:p14="http://schemas.microsoft.com/office/powerpoint/2010/main" val="7853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F401-A5AE-43EC-B6AA-DFF82A35A80E}" type="slidenum">
              <a:rPr lang="en-US" smtClean="0"/>
              <a:t>6</a:t>
            </a:fld>
            <a:endParaRPr lang="en-US"/>
          </a:p>
        </p:txBody>
      </p:sp>
    </p:spTree>
    <p:extLst>
      <p:ext uri="{BB962C8B-B14F-4D97-AF65-F5344CB8AC3E}">
        <p14:creationId xmlns:p14="http://schemas.microsoft.com/office/powerpoint/2010/main" val="331334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lt1"/>
                </a:solidFill>
              </a:rPr>
              <a:t>BHSA, MHSA Transformation ( start with BHSA, then compare infrastructure bond programs, then jump into </a:t>
            </a:r>
            <a:r>
              <a:rPr lang="en-US" dirty="0" err="1">
                <a:solidFill>
                  <a:schemeClr val="lt1"/>
                </a:solidFill>
              </a:rPr>
              <a:t>Homekey</a:t>
            </a:r>
            <a:r>
              <a:rPr lang="en-US" dirty="0">
                <a:solidFill>
                  <a:schemeClr val="lt1"/>
                </a:solidFill>
              </a:rPr>
              <a:t> + details. </a:t>
            </a:r>
            <a:endParaRPr lang="en-US" dirty="0"/>
          </a:p>
          <a:p>
            <a:pPr marL="0" lvl="0" indent="0" algn="l" rtl="0">
              <a:spcBef>
                <a:spcPts val="0"/>
              </a:spcBef>
              <a:spcAft>
                <a:spcPts val="0"/>
              </a:spcAft>
              <a:buNone/>
            </a:pPr>
            <a:endParaRPr lang="en-US" dirty="0">
              <a:solidFill>
                <a:srgbClr val="FFFFFF"/>
              </a:solidFill>
            </a:endParaRPr>
          </a:p>
          <a:p>
            <a:pPr marL="0" lvl="0" indent="0" algn="l" rtl="0">
              <a:spcBef>
                <a:spcPts val="0"/>
              </a:spcBef>
              <a:spcAft>
                <a:spcPts val="0"/>
              </a:spcAft>
              <a:buNone/>
            </a:pPr>
            <a:endParaRPr lang="en-US" dirty="0">
              <a:solidFill>
                <a:srgbClr val="FFFFFF"/>
              </a:solidFill>
            </a:endParaRPr>
          </a:p>
          <a:p>
            <a:pPr marL="0" lvl="0" indent="0" algn="l" rtl="0">
              <a:spcBef>
                <a:spcPts val="0"/>
              </a:spcBef>
              <a:spcAft>
                <a:spcPts val="0"/>
              </a:spcAft>
              <a:buNone/>
            </a:pPr>
            <a:r>
              <a:rPr lang="en-US" dirty="0">
                <a:solidFill>
                  <a:srgbClr val="FFFFFF"/>
                </a:solidFill>
              </a:rPr>
              <a:t>Infrastructure Bond </a:t>
            </a:r>
            <a:r>
              <a:rPr lang="en-US" dirty="0">
                <a:solidFill>
                  <a:schemeClr val="lt1"/>
                </a:solidFill>
              </a:rPr>
              <a:t>Funding:</a:t>
            </a:r>
            <a:br>
              <a:rPr lang="en-US" dirty="0">
                <a:solidFill>
                  <a:schemeClr val="lt1"/>
                </a:solidFill>
              </a:rPr>
            </a:br>
            <a:r>
              <a:rPr lang="en-US" dirty="0">
                <a:solidFill>
                  <a:schemeClr val="lt1"/>
                </a:solidFill>
              </a:rPr>
              <a:t>+ Treatment Sites</a:t>
            </a:r>
          </a:p>
          <a:p>
            <a:pPr marL="777240" lvl="1" indent="-308133" algn="l" rtl="0">
              <a:lnSpc>
                <a:spcPct val="120000"/>
              </a:lnSpc>
              <a:spcBef>
                <a:spcPts val="1600"/>
              </a:spcBef>
              <a:spcAft>
                <a:spcPts val="0"/>
              </a:spcAft>
              <a:buSzPct val="125000"/>
              <a:buFont typeface="Arial"/>
              <a:buChar char="•"/>
            </a:pPr>
            <a:r>
              <a:rPr lang="en-US" sz="1200" u="sng" dirty="0">
                <a:solidFill>
                  <a:schemeClr val="hlink"/>
                </a:solidFill>
                <a:latin typeface="Quattrocento Sans"/>
                <a:ea typeface="Quattrocento Sans"/>
                <a:cs typeface="Quattrocento Sans"/>
                <a:sym typeface="Quattrocento Sans"/>
                <a:hlinkClick r:id="rId3"/>
              </a:rPr>
              <a:t>AB 531 </a:t>
            </a:r>
            <a:r>
              <a:rPr lang="en-US" sz="1200" dirty="0">
                <a:latin typeface="Quattrocento Sans"/>
                <a:ea typeface="Quattrocento Sans"/>
                <a:cs typeface="Quattrocento Sans"/>
                <a:sym typeface="Quattrocento Sans"/>
              </a:rPr>
              <a:t>/Prop 1 Behavioral Health Infrastructure Bond Act provides </a:t>
            </a:r>
            <a:r>
              <a:rPr lang="en-US" sz="1200" b="1" dirty="0">
                <a:latin typeface="Quattrocento Sans"/>
                <a:ea typeface="Quattrocento Sans"/>
                <a:cs typeface="Quattrocento Sans"/>
                <a:sym typeface="Quattrocento Sans"/>
              </a:rPr>
              <a:t>$6.38 billion </a:t>
            </a:r>
            <a:r>
              <a:rPr lang="en-US" sz="1200" dirty="0">
                <a:latin typeface="Quattrocento Sans"/>
                <a:ea typeface="Quattrocento Sans"/>
                <a:cs typeface="Quattrocento Sans"/>
                <a:sym typeface="Quattrocento Sans"/>
              </a:rPr>
              <a:t>with up to </a:t>
            </a:r>
            <a:r>
              <a:rPr lang="en-US" sz="1200" b="1" dirty="0">
                <a:latin typeface="Quattrocento Sans"/>
                <a:ea typeface="Quattrocento Sans"/>
                <a:cs typeface="Quattrocento Sans"/>
                <a:sym typeface="Quattrocento Sans"/>
              </a:rPr>
              <a:t>$4.4 billion </a:t>
            </a:r>
            <a:r>
              <a:rPr lang="en-US" sz="1200" dirty="0">
                <a:latin typeface="Quattrocento Sans"/>
                <a:ea typeface="Quattrocento Sans"/>
                <a:cs typeface="Quattrocento Sans"/>
                <a:sym typeface="Quattrocento Sans"/>
              </a:rPr>
              <a:t>for competitive grants for counties, cities, tribal entities, non-profit and private sector towards </a:t>
            </a:r>
            <a:r>
              <a:rPr lang="en-US" sz="1200" b="1" dirty="0">
                <a:latin typeface="Quattrocento Sans"/>
                <a:ea typeface="Quattrocento Sans"/>
                <a:cs typeface="Quattrocento Sans"/>
                <a:sym typeface="Quattrocento Sans"/>
              </a:rPr>
              <a:t>behavioral health treatment settings</a:t>
            </a:r>
            <a:r>
              <a:rPr lang="en-US" sz="1200" dirty="0">
                <a:latin typeface="Quattrocento Sans"/>
                <a:ea typeface="Quattrocento Sans"/>
                <a:cs typeface="Quattrocento Sans"/>
                <a:sym typeface="Quattrocento Sans"/>
              </a:rPr>
              <a:t>. (The re</a:t>
            </a:r>
            <a:r>
              <a:rPr lang="en-US" sz="1200" dirty="0"/>
              <a:t>maining </a:t>
            </a:r>
            <a:r>
              <a:rPr lang="en-US" sz="1200" b="1" dirty="0"/>
              <a:t>$2.2 billion</a:t>
            </a:r>
            <a:r>
              <a:rPr lang="en-US" sz="1200" dirty="0"/>
              <a:t> is for</a:t>
            </a:r>
            <a:r>
              <a:rPr lang="en-US" sz="1200" b="1" dirty="0"/>
              <a:t> supportive housing</a:t>
            </a:r>
            <a:r>
              <a:rPr lang="en-US" sz="1200" dirty="0"/>
              <a:t>)</a:t>
            </a:r>
            <a:endParaRPr lang="en-US" dirty="0"/>
          </a:p>
          <a:p>
            <a:pPr marL="777240" lvl="1" indent="-308133" algn="l" rtl="0">
              <a:lnSpc>
                <a:spcPct val="120000"/>
              </a:lnSpc>
              <a:spcBef>
                <a:spcPts val="1600"/>
              </a:spcBef>
              <a:spcAft>
                <a:spcPts val="0"/>
              </a:spcAft>
              <a:buSzPct val="125000"/>
              <a:buFont typeface="Arial"/>
              <a:buChar char="•"/>
            </a:pPr>
            <a:r>
              <a:rPr lang="en-US" sz="1200" dirty="0">
                <a:latin typeface="Quattrocento Sans"/>
                <a:ea typeface="Quattrocento Sans"/>
                <a:cs typeface="Quattrocento Sans"/>
                <a:sym typeface="Quattrocento Sans"/>
              </a:rPr>
              <a:t>Of the </a:t>
            </a:r>
            <a:r>
              <a:rPr lang="en-US" sz="1200" b="1" dirty="0">
                <a:latin typeface="Quattrocento Sans"/>
                <a:ea typeface="Quattrocento Sans"/>
                <a:cs typeface="Quattrocento Sans"/>
                <a:sym typeface="Quattrocento Sans"/>
              </a:rPr>
              <a:t>$4.4 billion </a:t>
            </a:r>
            <a:r>
              <a:rPr lang="en-US" sz="1200" dirty="0">
                <a:latin typeface="Quattrocento Sans"/>
                <a:ea typeface="Quattrocento Sans"/>
                <a:cs typeface="Quattrocento Sans"/>
                <a:sym typeface="Quattrocento Sans"/>
              </a:rPr>
              <a:t>available for BH treatment sites, $1.5 billion</a:t>
            </a:r>
            <a:r>
              <a:rPr lang="en-US" sz="1200" dirty="0"/>
              <a:t> </a:t>
            </a:r>
            <a:r>
              <a:rPr lang="en-US" sz="1200" dirty="0">
                <a:latin typeface="Quattrocento Sans"/>
                <a:ea typeface="Quattrocento Sans"/>
                <a:cs typeface="Quattrocento Sans"/>
                <a:sym typeface="Quattrocento Sans"/>
              </a:rPr>
              <a:t>will be awarded through competitive grants </a:t>
            </a:r>
            <a:r>
              <a:rPr lang="en-US" sz="1200" b="1" dirty="0">
                <a:latin typeface="Quattrocento Sans"/>
                <a:ea typeface="Quattrocento Sans"/>
                <a:cs typeface="Quattrocento Sans"/>
                <a:sym typeface="Quattrocento Sans"/>
              </a:rPr>
              <a:t>ONLY</a:t>
            </a:r>
            <a:r>
              <a:rPr lang="en-US" sz="1200" dirty="0">
                <a:latin typeface="Quattrocento Sans"/>
                <a:ea typeface="Quattrocento Sans"/>
                <a:cs typeface="Quattrocento Sans"/>
                <a:sym typeface="Quattrocento Sans"/>
              </a:rPr>
              <a:t> to </a:t>
            </a:r>
            <a:r>
              <a:rPr lang="en-US" sz="1200" b="1" dirty="0">
                <a:latin typeface="Quattrocento Sans"/>
                <a:ea typeface="Quattrocento Sans"/>
                <a:cs typeface="Quattrocento Sans"/>
                <a:sym typeface="Quattrocento Sans"/>
              </a:rPr>
              <a:t>counties, cities </a:t>
            </a:r>
            <a:r>
              <a:rPr lang="en-US" sz="1200" dirty="0">
                <a:latin typeface="Quattrocento Sans"/>
                <a:ea typeface="Quattrocento Sans"/>
                <a:cs typeface="Quattrocento Sans"/>
                <a:sym typeface="Quattrocento Sans"/>
              </a:rPr>
              <a:t>and </a:t>
            </a:r>
            <a:r>
              <a:rPr lang="en-US" sz="1200" b="1" dirty="0"/>
              <a:t>tribal entities</a:t>
            </a:r>
            <a:r>
              <a:rPr lang="en-US" sz="1200" dirty="0">
                <a:latin typeface="Quattrocento Sans"/>
                <a:ea typeface="Quattrocento Sans"/>
                <a:cs typeface="Quattrocento Sans"/>
                <a:sym typeface="Quattrocento Sans"/>
              </a:rPr>
              <a:t>.  </a:t>
            </a:r>
            <a:r>
              <a:rPr lang="en-US" sz="1200" dirty="0"/>
              <a:t>$30 million will be set aside for tribes ONLY. </a:t>
            </a:r>
            <a:endParaRPr lang="en-US" dirty="0"/>
          </a:p>
          <a:p>
            <a:pPr marL="777240" lvl="1" indent="-308133" algn="l" rtl="0">
              <a:lnSpc>
                <a:spcPct val="120000"/>
              </a:lnSpc>
              <a:spcBef>
                <a:spcPts val="1600"/>
              </a:spcBef>
              <a:spcAft>
                <a:spcPts val="0"/>
              </a:spcAft>
              <a:buSzPct val="125000"/>
              <a:buFont typeface="Arial"/>
              <a:buChar char="•"/>
            </a:pPr>
            <a:r>
              <a:rPr lang="en-US" sz="1200" b="1" dirty="0">
                <a:latin typeface="Quattrocento Sans"/>
                <a:ea typeface="Quattrocento Sans"/>
                <a:cs typeface="Quattrocento Sans"/>
                <a:sym typeface="Quattrocento Sans"/>
              </a:rPr>
              <a:t>DHCS competitive grant </a:t>
            </a:r>
            <a:r>
              <a:rPr lang="en-US" sz="1200" dirty="0">
                <a:latin typeface="Quattrocento Sans"/>
                <a:ea typeface="Quattrocento Sans"/>
                <a:cs typeface="Quattrocento Sans"/>
                <a:sym typeface="Quattrocento Sans"/>
              </a:rPr>
              <a:t>requirements </a:t>
            </a:r>
            <a:r>
              <a:rPr lang="en-US" sz="1200" b="1" dirty="0">
                <a:latin typeface="Quattrocento Sans"/>
                <a:ea typeface="Quattrocento Sans"/>
                <a:cs typeface="Quattrocento Sans"/>
                <a:sym typeface="Quattrocento Sans"/>
              </a:rPr>
              <a:t>similar to the BH Co</a:t>
            </a:r>
            <a:r>
              <a:rPr lang="en-US" sz="1200" b="1" dirty="0"/>
              <a:t>ntinuum</a:t>
            </a:r>
            <a:r>
              <a:rPr lang="en-US" sz="1200" b="1" dirty="0">
                <a:latin typeface="Quattrocento Sans"/>
                <a:ea typeface="Quattrocento Sans"/>
                <a:cs typeface="Quattrocento Sans"/>
                <a:sym typeface="Quattrocento Sans"/>
              </a:rPr>
              <a:t> Inf</a:t>
            </a:r>
            <a:r>
              <a:rPr lang="en-US" sz="1200" b="1" dirty="0"/>
              <a:t>rastructure </a:t>
            </a:r>
            <a:r>
              <a:rPr lang="en-US" sz="1200" b="1" dirty="0">
                <a:latin typeface="Quattrocento Sans"/>
                <a:ea typeface="Quattrocento Sans"/>
                <a:cs typeface="Quattrocento Sans"/>
                <a:sym typeface="Quattrocento Sans"/>
              </a:rPr>
              <a:t>Program </a:t>
            </a:r>
            <a:r>
              <a:rPr lang="en-US" sz="1200" dirty="0">
                <a:latin typeface="Quattrocento Sans"/>
                <a:ea typeface="Quattrocento Sans"/>
                <a:cs typeface="Quattrocento Sans"/>
                <a:sym typeface="Quattrocento Sans"/>
              </a:rPr>
              <a:t>requirements (2022-2024). </a:t>
            </a:r>
          </a:p>
          <a:p>
            <a:pPr marL="777240" lvl="1" indent="-308133" algn="l" rtl="0">
              <a:lnSpc>
                <a:spcPct val="120000"/>
              </a:lnSpc>
              <a:spcBef>
                <a:spcPts val="1600"/>
              </a:spcBef>
              <a:spcAft>
                <a:spcPts val="0"/>
              </a:spcAft>
              <a:buSzPct val="125000"/>
              <a:buFont typeface="Arial"/>
              <a:buChar char="•"/>
            </a:pPr>
            <a:r>
              <a:rPr lang="en-US" sz="1200" dirty="0"/>
              <a:t>Additional requirements, due to the provision of receiving bond funding, are outlined in the request for application. </a:t>
            </a:r>
            <a:endParaRPr lang="en-US" sz="1200" dirty="0">
              <a:latin typeface="Quattrocento Sans"/>
              <a:ea typeface="Quattrocento Sans"/>
              <a:cs typeface="Quattrocento Sans"/>
              <a:sym typeface="Quattrocento Sans"/>
            </a:endParaRPr>
          </a:p>
          <a:p>
            <a:pPr marL="0" lvl="0" indent="0" algn="l" rtl="0">
              <a:spcBef>
                <a:spcPts val="0"/>
              </a:spcBef>
              <a:spcAft>
                <a:spcPts val="0"/>
              </a:spcAft>
              <a:buNone/>
            </a:pPr>
            <a:endParaRPr lang="en-US" dirty="0">
              <a:solidFill>
                <a:schemeClr val="lt1"/>
              </a:solidFill>
            </a:endParaRPr>
          </a:p>
          <a:p>
            <a:pPr marL="0" lvl="0" indent="0" algn="l" rtl="0">
              <a:spcBef>
                <a:spcPts val="0"/>
              </a:spcBef>
              <a:spcAft>
                <a:spcPts val="0"/>
              </a:spcAft>
              <a:buNone/>
            </a:pPr>
            <a:r>
              <a:rPr lang="en-US" dirty="0">
                <a:solidFill>
                  <a:schemeClr val="lt1"/>
                </a:solidFill>
              </a:rPr>
              <a:t>+ Permanent Supportive Housing</a:t>
            </a:r>
          </a:p>
          <a:p>
            <a:pPr marL="0" lvl="0" indent="0" algn="l" rtl="0">
              <a:spcBef>
                <a:spcPts val="0"/>
              </a:spcBef>
              <a:spcAft>
                <a:spcPts val="0"/>
              </a:spcAft>
              <a:buNone/>
            </a:pPr>
            <a:endParaRPr lang="en-US" dirty="0">
              <a:solidFill>
                <a:schemeClr val="lt1"/>
              </a:solidFill>
            </a:endParaRPr>
          </a:p>
        </p:txBody>
      </p:sp>
      <p:sp>
        <p:nvSpPr>
          <p:cNvPr id="711" name="Google Shape;7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2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California’s veteran population is roughly 1.5 million 2</a:t>
            </a:r>
            <a:r>
              <a:rPr lang="en-US" sz="1200" b="0" i="0" u="none" strike="noStrike" cap="none" baseline="30000" dirty="0">
                <a:solidFill>
                  <a:srgbClr val="000000"/>
                </a:solidFill>
                <a:latin typeface="Quattrocento Sans"/>
                <a:ea typeface="Quattrocento Sans"/>
                <a:cs typeface="Quattrocento Sans"/>
                <a:sym typeface="Quattrocento Sans"/>
              </a:rPr>
              <a:t>nd</a:t>
            </a:r>
            <a:r>
              <a:rPr lang="en-US" sz="1200" b="0" i="0" u="none" strike="noStrike" cap="none" dirty="0">
                <a:solidFill>
                  <a:srgbClr val="000000"/>
                </a:solidFill>
                <a:latin typeface="Quattrocento Sans"/>
                <a:ea typeface="Quattrocento Sans"/>
                <a:cs typeface="Quattrocento Sans"/>
                <a:sym typeface="Quattrocento Sans"/>
              </a:rPr>
              <a:t> only to Texas.</a:t>
            </a:r>
            <a:endParaRPr lang="en-US" dirty="0"/>
          </a:p>
          <a:p>
            <a:pPr marL="0" marR="0" lvl="0" indent="0" algn="l" rtl="0">
              <a:lnSpc>
                <a:spcPct val="127000"/>
              </a:lnSpc>
              <a:spcBef>
                <a:spcPts val="0"/>
              </a:spcBef>
              <a:spcAft>
                <a:spcPts val="0"/>
              </a:spcAft>
              <a:buClr>
                <a:srgbClr val="ED7D31"/>
              </a:buClr>
              <a:buSzPts val="2400"/>
              <a:buFont typeface="Quattrocento Sans"/>
              <a:buNone/>
            </a:pPr>
            <a:endParaRPr lang="en-US" sz="1200" b="0" i="0" u="none" strike="noStrike" cap="none" dirty="0">
              <a:solidFill>
                <a:srgbClr val="000000"/>
              </a:solidFill>
              <a:latin typeface="Quattrocento Sans"/>
              <a:ea typeface="Quattrocento Sans"/>
              <a:cs typeface="Quattrocento Sans"/>
              <a:sym typeface="Quattrocento Sans"/>
            </a:endParaRPr>
          </a:p>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2023 US HUD Point In Time Count reports that California accounts for 30 percent of all veterans experiencing homelessness in the United States (10,589 veterans) and close to half of all unsheltered veterans nationally (48% or 7,436 veterans).</a:t>
            </a:r>
            <a:endParaRPr lang="en-US" dirty="0"/>
          </a:p>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Total number of homeless veterans in California has decreased by roughly 7,384 individuals since an reported high of 17,973 in 2009.</a:t>
            </a:r>
            <a:endParaRPr lang="en-US" dirty="0"/>
          </a:p>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Upwards of 50 percent or more of homeless veterans suffer from mental health issues and upwards of 70 percent or more are affected by SUD.</a:t>
            </a:r>
            <a:endParaRPr lang="en-US" dirty="0"/>
          </a:p>
          <a:p>
            <a:pPr marL="0" lvl="0" indent="0" algn="l" rtl="0">
              <a:spcBef>
                <a:spcPts val="800"/>
              </a:spcBef>
              <a:spcAft>
                <a:spcPts val="0"/>
              </a:spcAft>
              <a:buNone/>
            </a:pPr>
            <a:endParaRPr lang="en-US" dirty="0"/>
          </a:p>
          <a:p>
            <a:pPr marL="0" lvl="0" indent="0" algn="l" rtl="0">
              <a:spcBef>
                <a:spcPts val="800"/>
              </a:spcBef>
              <a:spcAft>
                <a:spcPts val="0"/>
              </a:spcAft>
              <a:buNone/>
            </a:pPr>
            <a:r>
              <a:rPr lang="en-US" dirty="0"/>
              <a:t>The challenges of 30% AMI with Veterans</a:t>
            </a: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390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California’s veteran population is roughly 1.5 million 2</a:t>
            </a:r>
            <a:r>
              <a:rPr lang="en-US" sz="1200" b="0" i="0" u="none" strike="noStrike" cap="none" baseline="30000" dirty="0">
                <a:solidFill>
                  <a:srgbClr val="000000"/>
                </a:solidFill>
                <a:latin typeface="Quattrocento Sans"/>
                <a:ea typeface="Quattrocento Sans"/>
                <a:cs typeface="Quattrocento Sans"/>
                <a:sym typeface="Quattrocento Sans"/>
              </a:rPr>
              <a:t>nd</a:t>
            </a:r>
            <a:r>
              <a:rPr lang="en-US" sz="1200" b="0" i="0" u="none" strike="noStrike" cap="none" dirty="0">
                <a:solidFill>
                  <a:srgbClr val="000000"/>
                </a:solidFill>
                <a:latin typeface="Quattrocento Sans"/>
                <a:ea typeface="Quattrocento Sans"/>
                <a:cs typeface="Quattrocento Sans"/>
                <a:sym typeface="Quattrocento Sans"/>
              </a:rPr>
              <a:t> only to Texas.</a:t>
            </a:r>
            <a:endParaRPr lang="en-US" dirty="0"/>
          </a:p>
          <a:p>
            <a:pPr marL="0" marR="0" lvl="0" indent="0" algn="l" rtl="0">
              <a:lnSpc>
                <a:spcPct val="127000"/>
              </a:lnSpc>
              <a:spcBef>
                <a:spcPts val="0"/>
              </a:spcBef>
              <a:spcAft>
                <a:spcPts val="0"/>
              </a:spcAft>
              <a:buClr>
                <a:srgbClr val="ED7D31"/>
              </a:buClr>
              <a:buSzPts val="2400"/>
              <a:buFont typeface="Quattrocento Sans"/>
              <a:buNone/>
            </a:pPr>
            <a:endParaRPr lang="en-US" sz="1200" b="0" i="0" u="none" strike="noStrike" cap="none" dirty="0">
              <a:solidFill>
                <a:srgbClr val="000000"/>
              </a:solidFill>
              <a:latin typeface="Quattrocento Sans"/>
              <a:ea typeface="Quattrocento Sans"/>
              <a:cs typeface="Quattrocento Sans"/>
              <a:sym typeface="Quattrocento Sans"/>
            </a:endParaRPr>
          </a:p>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2023 US HUD Point In Time Count reports that California accounts for 30 percent of all veterans experiencing homelessness in the United States (10,589 veterans) and close to half of all unsheltered veterans nationally (48% or 7,436 veterans).</a:t>
            </a:r>
            <a:endParaRPr lang="en-US" dirty="0"/>
          </a:p>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Total number of homeless veterans in California has decreased by roughly 7,384 individuals since an reported high of 17,973 in 2009.</a:t>
            </a:r>
            <a:endParaRPr lang="en-US" dirty="0"/>
          </a:p>
          <a:p>
            <a:pPr marL="0" marR="0" lvl="0" indent="0" algn="l" rtl="0">
              <a:lnSpc>
                <a:spcPct val="127000"/>
              </a:lnSpc>
              <a:spcBef>
                <a:spcPts val="0"/>
              </a:spcBef>
              <a:spcAft>
                <a:spcPts val="0"/>
              </a:spcAft>
              <a:buClr>
                <a:srgbClr val="ED7D31"/>
              </a:buClr>
              <a:buSzPts val="2400"/>
              <a:buFont typeface="Quattrocento Sans"/>
              <a:buNone/>
            </a:pPr>
            <a:r>
              <a:rPr lang="en-US" sz="1200" b="0" i="0" u="none" strike="noStrike" cap="none" dirty="0">
                <a:solidFill>
                  <a:srgbClr val="000000"/>
                </a:solidFill>
                <a:latin typeface="Quattrocento Sans"/>
                <a:ea typeface="Quattrocento Sans"/>
                <a:cs typeface="Quattrocento Sans"/>
                <a:sym typeface="Quattrocento Sans"/>
              </a:rPr>
              <a:t>Upwards of 50 percent or more of homeless veterans suffer from mental health issues and upwards of 70 percent or more are affected by SUD.</a:t>
            </a:r>
            <a:endParaRPr lang="en-US" dirty="0"/>
          </a:p>
          <a:p>
            <a:pPr marL="0" lvl="0" indent="0" algn="l" rtl="0">
              <a:spcBef>
                <a:spcPts val="800"/>
              </a:spcBef>
              <a:spcAft>
                <a:spcPts val="0"/>
              </a:spcAft>
              <a:buNone/>
            </a:pPr>
            <a:endParaRPr lang="en-US" dirty="0"/>
          </a:p>
          <a:p>
            <a:pPr marL="0" lvl="0" indent="0" algn="l" rtl="0">
              <a:spcBef>
                <a:spcPts val="800"/>
              </a:spcBef>
              <a:spcAft>
                <a:spcPts val="0"/>
              </a:spcAft>
              <a:buNone/>
            </a:pPr>
            <a:r>
              <a:rPr lang="en-US" dirty="0"/>
              <a:t>The challenges of 30% AMI with Veterans</a:t>
            </a:r>
            <a:endParaRPr dirty="0"/>
          </a:p>
        </p:txBody>
      </p:sp>
      <p:sp>
        <p:nvSpPr>
          <p:cNvPr id="822" name="Google Shape;8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727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8.xml"/><Relationship Id="rId7"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4.png"/><Relationship Id="rId4" Type="http://schemas.openxmlformats.org/officeDocument/2006/relationships/tags" Target="../tags/tag9.xml"/><Relationship Id="rId9"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2"/>
        <p:cNvGrpSpPr/>
        <p:nvPr/>
      </p:nvGrpSpPr>
      <p:grpSpPr>
        <a:xfrm>
          <a:off x="0" y="0"/>
          <a:ext cx="0" cy="0"/>
          <a:chOff x="0" y="0"/>
          <a:chExt cx="0" cy="0"/>
        </a:xfrm>
      </p:grpSpPr>
      <p:sp>
        <p:nvSpPr>
          <p:cNvPr id="423" name="Google Shape;423;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6" name="Google Shape;426;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7" name="Google Shape;427;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9"/>
        <p:cNvGrpSpPr/>
        <p:nvPr/>
      </p:nvGrpSpPr>
      <p:grpSpPr>
        <a:xfrm>
          <a:off x="0" y="0"/>
          <a:ext cx="0" cy="0"/>
          <a:chOff x="0" y="0"/>
          <a:chExt cx="0" cy="0"/>
        </a:xfrm>
      </p:grpSpPr>
      <p:sp>
        <p:nvSpPr>
          <p:cNvPr id="480" name="Google Shape;480;p10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10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3" name="Google Shape;48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4" name="Google Shape;48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41054964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lide option 2">
  <p:cSld name="Section Slide option 2">
    <p:spTree>
      <p:nvGrpSpPr>
        <p:cNvPr id="1" name="Shape 80"/>
        <p:cNvGrpSpPr/>
        <p:nvPr/>
      </p:nvGrpSpPr>
      <p:grpSpPr>
        <a:xfrm>
          <a:off x="0" y="0"/>
          <a:ext cx="0" cy="0"/>
          <a:chOff x="0" y="0"/>
          <a:chExt cx="0" cy="0"/>
        </a:xfrm>
      </p:grpSpPr>
      <p:sp>
        <p:nvSpPr>
          <p:cNvPr id="81" name="Google Shape;81;p66"/>
          <p:cNvSpPr txBox="1">
            <a:spLocks noGrp="1"/>
          </p:cNvSpPr>
          <p:nvPr>
            <p:ph type="title"/>
          </p:nvPr>
        </p:nvSpPr>
        <p:spPr>
          <a:xfrm>
            <a:off x="838200" y="1077686"/>
            <a:ext cx="10515600" cy="16981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4315A"/>
              </a:buClr>
              <a:buSzPts val="4400"/>
              <a:buFont typeface="Quattrocento Sans"/>
              <a:buNone/>
              <a:defRPr sz="4400" b="1">
                <a:solidFill>
                  <a:srgbClr val="14315A"/>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66"/>
          <p:cNvPicPr preferRelativeResize="0"/>
          <p:nvPr/>
        </p:nvPicPr>
        <p:blipFill rotWithShape="1">
          <a:blip r:embed="rId2">
            <a:alphaModFix/>
          </a:blip>
          <a:srcRect/>
          <a:stretch/>
        </p:blipFill>
        <p:spPr>
          <a:xfrm>
            <a:off x="1" y="3026629"/>
            <a:ext cx="12192000" cy="1238910"/>
          </a:xfrm>
          <a:prstGeom prst="rect">
            <a:avLst/>
          </a:prstGeom>
          <a:noFill/>
          <a:ln>
            <a:noFill/>
          </a:ln>
        </p:spPr>
      </p:pic>
    </p:spTree>
    <p:extLst>
      <p:ext uri="{BB962C8B-B14F-4D97-AF65-F5344CB8AC3E}">
        <p14:creationId xmlns:p14="http://schemas.microsoft.com/office/powerpoint/2010/main" val="399236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F9B-AE1D-426B-BDDD-917B59665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4CBA94-8EF5-4C4B-A7EC-BDCC286EC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58B43D6-B3E6-46F6-9596-F59758C98589}"/>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1090019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28BD-E5C1-4769-A9E0-D02E1E067B0F}"/>
              </a:ext>
            </a:extLst>
          </p:cNvPr>
          <p:cNvSpPr>
            <a:spLocks noGrp="1"/>
          </p:cNvSpPr>
          <p:nvPr>
            <p:ph type="title"/>
          </p:nvPr>
        </p:nvSpPr>
        <p:spPr/>
        <p:txBody>
          <a:bodyPr/>
          <a:lstStyle>
            <a:lvl1pPr>
              <a:defRPr b="1">
                <a:solidFill>
                  <a:srgbClr val="021E77"/>
                </a:solidFill>
                <a:latin typeface="Arial" panose="020B0604020202020204" pitchFamily="34" charset="0"/>
                <a:cs typeface="Arial" panose="020B0604020202020204" pitchFamily="34" charset="0"/>
              </a:defRPr>
            </a:lvl1pPr>
          </a:lstStyle>
          <a:p>
            <a:endParaRPr lang="en-US"/>
          </a:p>
        </p:txBody>
      </p:sp>
      <p:sp>
        <p:nvSpPr>
          <p:cNvPr id="3" name="Content Placeholder 2">
            <a:extLst>
              <a:ext uri="{FF2B5EF4-FFF2-40B4-BE49-F238E27FC236}">
                <a16:creationId xmlns:a16="http://schemas.microsoft.com/office/drawing/2014/main" id="{38A9274B-0CED-413A-A03C-A4FC1C07BC35}"/>
              </a:ext>
            </a:extLst>
          </p:cNvPr>
          <p:cNvSpPr>
            <a:spLocks noGrp="1"/>
          </p:cNvSpPr>
          <p:nvPr>
            <p:ph idx="1"/>
          </p:nvPr>
        </p:nvSpPr>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73E1DD-8737-448D-9B34-82B5864005A8}"/>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10761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F57-C466-40E3-AD69-0C6C016F9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6BDD8-FE46-4B74-B3FF-4C67269F1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E513A54-D81D-4709-B37E-569289FB6819}"/>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158939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8AD1EA-73F5-7FBD-55A3-8C30E2B683E0}"/>
              </a:ext>
            </a:extLst>
          </p:cNvPr>
          <p:cNvSpPr/>
          <p:nvPr userDrawn="1"/>
        </p:nvSpPr>
        <p:spPr>
          <a:xfrm>
            <a:off x="0" y="1476462"/>
            <a:ext cx="7206143" cy="414416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F7EF57-C466-40E3-AD69-0C6C016F90A3}"/>
              </a:ext>
            </a:extLst>
          </p:cNvPr>
          <p:cNvSpPr>
            <a:spLocks noGrp="1"/>
          </p:cNvSpPr>
          <p:nvPr>
            <p:ph type="title"/>
          </p:nvPr>
        </p:nvSpPr>
        <p:spPr>
          <a:xfrm>
            <a:off x="831850" y="1709738"/>
            <a:ext cx="595484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6BDD8-FE46-4B74-B3FF-4C67269F1095}"/>
              </a:ext>
            </a:extLst>
          </p:cNvPr>
          <p:cNvSpPr>
            <a:spLocks noGrp="1"/>
          </p:cNvSpPr>
          <p:nvPr>
            <p:ph type="body" idx="1"/>
          </p:nvPr>
        </p:nvSpPr>
        <p:spPr>
          <a:xfrm>
            <a:off x="831850" y="4589463"/>
            <a:ext cx="595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E513A54-D81D-4709-B37E-569289FB6819}"/>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78960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F199-2665-4B94-A8A6-407490537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718B5-E04A-48A2-8ECB-D265B89C2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97173-BDE7-48A0-BB8E-3F0AC27DEB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AB57E06-939F-4BFB-8132-9A964B3579C5}"/>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260516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2ECC-A547-4E61-9994-A1048218F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6A5D1-50D6-43E8-BA43-0F3EF7239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ADA40-0EFF-43A2-A05B-2F485DC0E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B03E57-6ACB-4E3E-86AC-B72E4A9E8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C15E6-1140-409D-8564-FBB0B75A4E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18552C2-729C-4C95-ABAE-50BCA0F8E2A9}"/>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171942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4DFE-E95E-4419-84FF-9C9E31C4C11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879D718-D576-43B5-8AEB-99FFDCAD196E}"/>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127776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8"/>
        <p:cNvGrpSpPr/>
        <p:nvPr/>
      </p:nvGrpSpPr>
      <p:grpSpPr>
        <a:xfrm>
          <a:off x="0" y="0"/>
          <a:ext cx="0" cy="0"/>
          <a:chOff x="0" y="0"/>
          <a:chExt cx="0" cy="0"/>
        </a:xfrm>
      </p:grpSpPr>
      <p:sp>
        <p:nvSpPr>
          <p:cNvPr id="429" name="Google Shape;429;p9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9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1" name="Google Shape;431;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2" name="Google Shape;432;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3" name="Google Shape;433;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13B334-3BCE-4293-97F6-2F8B10D9B437}"/>
              </a:ext>
            </a:extLst>
          </p:cNvPr>
          <p:cNvSpPr>
            <a:spLocks noGrp="1"/>
          </p:cNvSpPr>
          <p:nvPr>
            <p:ph type="sldNum" sz="quarter" idx="12"/>
          </p:nvPr>
        </p:nvSpPr>
        <p:spPr/>
        <p:txBody>
          <a:bodyPr/>
          <a:lstStyle/>
          <a:p>
            <a:fld id="{EC66DAD7-5542-41F0-84C3-9E05F8D81763}" type="slidenum">
              <a:rPr lang="en-US" smtClean="0"/>
              <a:t>‹#›</a:t>
            </a:fld>
            <a:endParaRPr lang="en-US" dirty="0"/>
          </a:p>
        </p:txBody>
      </p:sp>
    </p:spTree>
    <p:extLst>
      <p:ext uri="{BB962C8B-B14F-4D97-AF65-F5344CB8AC3E}">
        <p14:creationId xmlns:p14="http://schemas.microsoft.com/office/powerpoint/2010/main" val="14458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68550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609600" y="706545"/>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609600" y="599039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609600" y="27781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251424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26629"/>
            <a:ext cx="12192000" cy="1238910"/>
          </a:xfrm>
          <a:prstGeom prst="rect">
            <a:avLst/>
          </a:prstGeom>
        </p:spPr>
      </p:pic>
    </p:spTree>
    <p:extLst>
      <p:ext uri="{BB962C8B-B14F-4D97-AF65-F5344CB8AC3E}">
        <p14:creationId xmlns:p14="http://schemas.microsoft.com/office/powerpoint/2010/main" val="391087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477399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D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609600"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609600"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1" name="5. Source" hidden="1">
            <a:extLst>
              <a:ext uri="{FF2B5EF4-FFF2-40B4-BE49-F238E27FC236}">
                <a16:creationId xmlns:a16="http://schemas.microsoft.com/office/drawing/2014/main" id="{DDA89A31-56CB-4FBE-91C6-64DD01991E61}"/>
              </a:ext>
            </a:extLst>
          </p:cNvPr>
          <p:cNvSpPr txBox="1"/>
          <p:nvPr userDrawn="1">
            <p:custDataLst>
              <p:tags r:id="rId6"/>
            </p:custDataLst>
          </p:nvPr>
        </p:nvSpPr>
        <p:spPr>
          <a:xfrm>
            <a:off x="609600" y="599039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pic>
        <p:nvPicPr>
          <p:cNvPr id="17" name="Picture 16">
            <a:extLst>
              <a:ext uri="{FF2B5EF4-FFF2-40B4-BE49-F238E27FC236}">
                <a16:creationId xmlns:a16="http://schemas.microsoft.com/office/drawing/2014/main" id="{516313A7-5209-4601-8A64-C764C59C081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05312" y="6268539"/>
            <a:ext cx="991338" cy="518200"/>
          </a:xfrm>
          <a:prstGeom prst="rect">
            <a:avLst/>
          </a:prstGeom>
        </p:spPr>
      </p:pic>
    </p:spTree>
    <p:extLst>
      <p:ext uri="{BB962C8B-B14F-4D97-AF65-F5344CB8AC3E}">
        <p14:creationId xmlns:p14="http://schemas.microsoft.com/office/powerpoint/2010/main" val="2521093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a:t>Click to edit Master title style</a:t>
            </a:r>
          </a:p>
        </p:txBody>
      </p:sp>
      <p:sp>
        <p:nvSpPr>
          <p:cNvPr id="12" name="Content Placeholder 3"/>
          <p:cNvSpPr>
            <a:spLocks noGrp="1"/>
          </p:cNvSpPr>
          <p:nvPr>
            <p:ph sz="half" idx="15"/>
          </p:nvPr>
        </p:nvSpPr>
        <p:spPr>
          <a:xfrm>
            <a:off x="838200"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6"/>
          </p:nvPr>
        </p:nvSpPr>
        <p:spPr>
          <a:xfrm>
            <a:off x="4463878"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17"/>
          </p:nvPr>
        </p:nvSpPr>
        <p:spPr>
          <a:xfrm>
            <a:off x="8089557"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765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45"/>
            <a:ext cx="10896599" cy="870970"/>
          </a:xfrm>
        </p:spPr>
        <p:txBody>
          <a:bodyPr anchor="t">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57201" y="1851460"/>
            <a:ext cx="10896599" cy="4325503"/>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66C9EFB-CB28-4CDA-A31F-855DBEF66994}"/>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
        <p:nvSpPr>
          <p:cNvPr id="5" name="Text Placeholder 2">
            <a:extLst>
              <a:ext uri="{FF2B5EF4-FFF2-40B4-BE49-F238E27FC236}">
                <a16:creationId xmlns:a16="http://schemas.microsoft.com/office/drawing/2014/main" id="{C2EFDAEB-E84B-4DB9-85F2-6964834E641B}"/>
              </a:ext>
            </a:extLst>
          </p:cNvPr>
          <p:cNvSpPr>
            <a:spLocks noGrp="1"/>
          </p:cNvSpPr>
          <p:nvPr>
            <p:ph type="body" sz="quarter" idx="11" hasCustomPrompt="1"/>
          </p:nvPr>
        </p:nvSpPr>
        <p:spPr>
          <a:xfrm>
            <a:off x="457200" y="285750"/>
            <a:ext cx="11277600" cy="527050"/>
          </a:xfrm>
        </p:spPr>
        <p:txBody>
          <a:bodyPr anchor="b">
            <a:normAutofit/>
          </a:bodyPr>
          <a:lstStyle>
            <a:lvl1pPr marL="0" indent="0">
              <a:buFontTx/>
              <a:buNone/>
              <a:defRPr sz="1400" b="1" cap="all" spc="300" baseline="0">
                <a:solidFill>
                  <a:schemeClr val="accent3"/>
                </a:solidFill>
                <a:latin typeface="+mj-lt"/>
              </a:defRPr>
            </a:lvl1pPr>
          </a:lstStyle>
          <a:p>
            <a:pPr lvl="0"/>
            <a:r>
              <a:rPr lang="en-US"/>
              <a:t>CLICK TO ADD SECTION HEADER</a:t>
            </a:r>
          </a:p>
        </p:txBody>
      </p:sp>
    </p:spTree>
    <p:extLst>
      <p:ext uri="{BB962C8B-B14F-4D97-AF65-F5344CB8AC3E}">
        <p14:creationId xmlns:p14="http://schemas.microsoft.com/office/powerpoint/2010/main" val="2593289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4"/>
        <p:cNvGrpSpPr/>
        <p:nvPr/>
      </p:nvGrpSpPr>
      <p:grpSpPr>
        <a:xfrm>
          <a:off x="0" y="0"/>
          <a:ext cx="0" cy="0"/>
          <a:chOff x="0" y="0"/>
          <a:chExt cx="0" cy="0"/>
        </a:xfrm>
      </p:grpSpPr>
      <p:sp>
        <p:nvSpPr>
          <p:cNvPr id="75" name="Google Shape;75;p65"/>
          <p:cNvSpPr txBox="1">
            <a:spLocks noGrp="1"/>
          </p:cNvSpPr>
          <p:nvPr>
            <p:ph type="title"/>
          </p:nvPr>
        </p:nvSpPr>
        <p:spPr>
          <a:xfrm>
            <a:off x="838200" y="5495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6E8D"/>
              </a:buClr>
              <a:buSzPts val="4000"/>
              <a:buFont typeface="Quattrocento Sans"/>
              <a:buNone/>
              <a:defRPr sz="4000" b="1">
                <a:solidFill>
                  <a:srgbClr val="2D6E8D"/>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5"/>
          <p:cNvSpPr txBox="1">
            <a:spLocks noGrp="1"/>
          </p:cNvSpPr>
          <p:nvPr>
            <p:ph type="body" idx="1"/>
          </p:nvPr>
        </p:nvSpPr>
        <p:spPr>
          <a:xfrm>
            <a:off x="849086" y="2114550"/>
            <a:ext cx="10515600" cy="4351338"/>
          </a:xfrm>
          <a:prstGeom prst="rect">
            <a:avLst/>
          </a:prstGeom>
          <a:noFill/>
          <a:ln>
            <a:noFill/>
          </a:ln>
        </p:spPr>
        <p:txBody>
          <a:bodyPr spcFirstLastPara="1" wrap="square" lIns="91425" tIns="45700" rIns="91425" bIns="45700" anchor="t" anchorCtr="0">
            <a:normAutofit/>
          </a:bodyPr>
          <a:lstStyle>
            <a:lvl1pPr marL="457200" lvl="0" indent="-450850" algn="l">
              <a:lnSpc>
                <a:spcPct val="120000"/>
              </a:lnSpc>
              <a:spcBef>
                <a:spcPts val="1000"/>
              </a:spcBef>
              <a:spcAft>
                <a:spcPts val="0"/>
              </a:spcAft>
              <a:buClr>
                <a:srgbClr val="E47225"/>
              </a:buClr>
              <a:buSzPts val="3500"/>
              <a:buFont typeface="Quattrocento Sans"/>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8429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Slide option 2">
  <p:cSld name="Section Slide option 2">
    <p:spTree>
      <p:nvGrpSpPr>
        <p:cNvPr id="1" name="Shape 80"/>
        <p:cNvGrpSpPr/>
        <p:nvPr/>
      </p:nvGrpSpPr>
      <p:grpSpPr>
        <a:xfrm>
          <a:off x="0" y="0"/>
          <a:ext cx="0" cy="0"/>
          <a:chOff x="0" y="0"/>
          <a:chExt cx="0" cy="0"/>
        </a:xfrm>
      </p:grpSpPr>
      <p:sp>
        <p:nvSpPr>
          <p:cNvPr id="81" name="Google Shape;81;p66"/>
          <p:cNvSpPr txBox="1">
            <a:spLocks noGrp="1"/>
          </p:cNvSpPr>
          <p:nvPr>
            <p:ph type="title"/>
          </p:nvPr>
        </p:nvSpPr>
        <p:spPr>
          <a:xfrm>
            <a:off x="838200" y="1077686"/>
            <a:ext cx="10515600" cy="16981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4315A"/>
              </a:buClr>
              <a:buSzPts val="4400"/>
              <a:buFont typeface="Quattrocento Sans"/>
              <a:buNone/>
              <a:defRPr sz="4400" b="1">
                <a:solidFill>
                  <a:srgbClr val="14315A"/>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66"/>
          <p:cNvPicPr preferRelativeResize="0"/>
          <p:nvPr/>
        </p:nvPicPr>
        <p:blipFill rotWithShape="1">
          <a:blip r:embed="rId2">
            <a:alphaModFix/>
          </a:blip>
          <a:srcRect/>
          <a:stretch/>
        </p:blipFill>
        <p:spPr>
          <a:xfrm>
            <a:off x="1" y="3026629"/>
            <a:ext cx="12192000" cy="1238910"/>
          </a:xfrm>
          <a:prstGeom prst="rect">
            <a:avLst/>
          </a:prstGeom>
          <a:noFill/>
          <a:ln>
            <a:noFill/>
          </a:ln>
        </p:spPr>
      </p:pic>
    </p:spTree>
    <p:extLst>
      <p:ext uri="{BB962C8B-B14F-4D97-AF65-F5344CB8AC3E}">
        <p14:creationId xmlns:p14="http://schemas.microsoft.com/office/powerpoint/2010/main" val="3476055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6E8D"/>
              </a:buClr>
              <a:buSzPts val="4000"/>
              <a:buFont typeface="Quattrocento Sans"/>
              <a:buNone/>
              <a:defRPr sz="4000" b="1">
                <a:solidFill>
                  <a:srgbClr val="2D6E8D"/>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483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pic>
        <p:nvPicPr>
          <p:cNvPr id="89" name="Google Shape;89;p88"/>
          <p:cNvPicPr preferRelativeResize="0"/>
          <p:nvPr/>
        </p:nvPicPr>
        <p:blipFill rotWithShape="1">
          <a:blip r:embed="rId2">
            <a:alphaModFix/>
          </a:blip>
          <a:srcRect/>
          <a:stretch/>
        </p:blipFill>
        <p:spPr>
          <a:xfrm>
            <a:off x="1" y="0"/>
            <a:ext cx="12192000" cy="5954978"/>
          </a:xfrm>
          <a:prstGeom prst="rect">
            <a:avLst/>
          </a:prstGeom>
          <a:noFill/>
          <a:ln>
            <a:noFill/>
          </a:ln>
        </p:spPr>
      </p:pic>
      <p:sp>
        <p:nvSpPr>
          <p:cNvPr id="90" name="Google Shape;90;p88"/>
          <p:cNvSpPr txBox="1">
            <a:spLocks noGrp="1"/>
          </p:cNvSpPr>
          <p:nvPr>
            <p:ph type="ctrTitle"/>
          </p:nvPr>
        </p:nvSpPr>
        <p:spPr>
          <a:xfrm>
            <a:off x="1524000" y="60721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Quattrocento Sans"/>
              <a:buNone/>
              <a:defRPr sz="4800" b="1">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88"/>
          <p:cNvSpPr txBox="1">
            <a:spLocks noGrp="1"/>
          </p:cNvSpPr>
          <p:nvPr>
            <p:ph type="subTitle" idx="1"/>
          </p:nvPr>
        </p:nvSpPr>
        <p:spPr>
          <a:xfrm>
            <a:off x="1524000" y="319273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2800">
                <a:solidFill>
                  <a:schemeClr val="lt1"/>
                </a:solidFill>
                <a:latin typeface="Quattrocento Sans"/>
                <a:ea typeface="Quattrocento Sans"/>
                <a:cs typeface="Quattrocento Sans"/>
                <a:sym typeface="Quattrocento Sans"/>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r>
              <a:rPr lang="en-US"/>
              <a:t>4/15/2023</a:t>
            </a:r>
            <a:endParaRPr>
              <a:solidFill>
                <a:srgbClr val="888888"/>
              </a:solidFill>
            </a:endParaRPr>
          </a:p>
        </p:txBody>
      </p:sp>
      <p:pic>
        <p:nvPicPr>
          <p:cNvPr id="93" name="Google Shape;93;p88"/>
          <p:cNvPicPr preferRelativeResize="0"/>
          <p:nvPr/>
        </p:nvPicPr>
        <p:blipFill rotWithShape="1">
          <a:blip r:embed="rId3">
            <a:alphaModFix/>
          </a:blip>
          <a:srcRect/>
          <a:stretch/>
        </p:blipFill>
        <p:spPr>
          <a:xfrm>
            <a:off x="457812" y="6036375"/>
            <a:ext cx="1222102" cy="598254"/>
          </a:xfrm>
          <a:prstGeom prst="rect">
            <a:avLst/>
          </a:prstGeom>
          <a:noFill/>
          <a:ln>
            <a:noFill/>
          </a:ln>
        </p:spPr>
      </p:pic>
    </p:spTree>
    <p:extLst>
      <p:ext uri="{BB962C8B-B14F-4D97-AF65-F5344CB8AC3E}">
        <p14:creationId xmlns:p14="http://schemas.microsoft.com/office/powerpoint/2010/main" val="117768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4"/>
        <p:cNvGrpSpPr/>
        <p:nvPr/>
      </p:nvGrpSpPr>
      <p:grpSpPr>
        <a:xfrm>
          <a:off x="0" y="0"/>
          <a:ext cx="0" cy="0"/>
          <a:chOff x="0" y="0"/>
          <a:chExt cx="0" cy="0"/>
        </a:xfrm>
      </p:grpSpPr>
      <p:sp>
        <p:nvSpPr>
          <p:cNvPr id="435" name="Google Shape;435;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6" name="Google Shape;436;p9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9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9" name="Google Shape;43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0" name="Google Shape;44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Slide option 1">
  <p:cSld name="Section Slide option 1">
    <p:spTree>
      <p:nvGrpSpPr>
        <p:cNvPr id="1" name="Shape 94"/>
        <p:cNvGrpSpPr/>
        <p:nvPr/>
      </p:nvGrpSpPr>
      <p:grpSpPr>
        <a:xfrm>
          <a:off x="0" y="0"/>
          <a:ext cx="0" cy="0"/>
          <a:chOff x="0" y="0"/>
          <a:chExt cx="0" cy="0"/>
        </a:xfrm>
      </p:grpSpPr>
      <p:pic>
        <p:nvPicPr>
          <p:cNvPr id="95" name="Google Shape;95;p89"/>
          <p:cNvPicPr preferRelativeResize="0"/>
          <p:nvPr/>
        </p:nvPicPr>
        <p:blipFill rotWithShape="1">
          <a:blip r:embed="rId2">
            <a:alphaModFix/>
          </a:blip>
          <a:srcRect/>
          <a:stretch/>
        </p:blipFill>
        <p:spPr>
          <a:xfrm>
            <a:off x="0" y="0"/>
            <a:ext cx="12192000" cy="5947794"/>
          </a:xfrm>
          <a:prstGeom prst="rect">
            <a:avLst/>
          </a:prstGeom>
          <a:noFill/>
          <a:ln>
            <a:noFill/>
          </a:ln>
        </p:spPr>
      </p:pic>
      <p:sp>
        <p:nvSpPr>
          <p:cNvPr id="96" name="Google Shape;96;p89"/>
          <p:cNvSpPr txBox="1">
            <a:spLocks noGrp="1"/>
          </p:cNvSpPr>
          <p:nvPr>
            <p:ph type="ctrTitle"/>
          </p:nvPr>
        </p:nvSpPr>
        <p:spPr>
          <a:xfrm>
            <a:off x="1524000" y="60721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4315A"/>
              </a:buClr>
              <a:buSzPts val="4000"/>
              <a:buFont typeface="Quattrocento Sans"/>
              <a:buNone/>
              <a:defRPr sz="4000" b="1">
                <a:solidFill>
                  <a:srgbClr val="14315A"/>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89"/>
          <p:cNvSpPr txBox="1">
            <a:spLocks noGrp="1"/>
          </p:cNvSpPr>
          <p:nvPr>
            <p:ph type="subTitle" idx="1"/>
          </p:nvPr>
        </p:nvSpPr>
        <p:spPr>
          <a:xfrm>
            <a:off x="1524000" y="319273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rgbClr val="14315A"/>
                </a:solidFill>
                <a:latin typeface="Quattrocento Sans"/>
                <a:ea typeface="Quattrocento Sans"/>
                <a:cs typeface="Quattrocento Sans"/>
                <a:sym typeface="Quattrocento Sans"/>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8" name="Google Shape;98;p89"/>
          <p:cNvPicPr preferRelativeResize="0"/>
          <p:nvPr/>
        </p:nvPicPr>
        <p:blipFill rotWithShape="1">
          <a:blip r:embed="rId3">
            <a:alphaModFix/>
          </a:blip>
          <a:srcRect/>
          <a:stretch/>
        </p:blipFill>
        <p:spPr>
          <a:xfrm>
            <a:off x="310544" y="6119874"/>
            <a:ext cx="1470449" cy="426996"/>
          </a:xfrm>
          <a:prstGeom prst="rect">
            <a:avLst/>
          </a:prstGeom>
          <a:noFill/>
          <a:ln>
            <a:noFill/>
          </a:ln>
        </p:spPr>
      </p:pic>
    </p:spTree>
    <p:extLst>
      <p:ext uri="{BB962C8B-B14F-4D97-AF65-F5344CB8AC3E}">
        <p14:creationId xmlns:p14="http://schemas.microsoft.com/office/powerpoint/2010/main" val="1583729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nd Card">
  <p:cSld name="End Card">
    <p:spTree>
      <p:nvGrpSpPr>
        <p:cNvPr id="1" name="Shape 99"/>
        <p:cNvGrpSpPr/>
        <p:nvPr/>
      </p:nvGrpSpPr>
      <p:grpSpPr>
        <a:xfrm>
          <a:off x="0" y="0"/>
          <a:ext cx="0" cy="0"/>
          <a:chOff x="0" y="0"/>
          <a:chExt cx="0" cy="0"/>
        </a:xfrm>
      </p:grpSpPr>
      <p:sp>
        <p:nvSpPr>
          <p:cNvPr id="100" name="Google Shape;100;p90"/>
          <p:cNvSpPr txBox="1">
            <a:spLocks noGrp="1"/>
          </p:cNvSpPr>
          <p:nvPr>
            <p:ph type="title"/>
          </p:nvPr>
        </p:nvSpPr>
        <p:spPr>
          <a:xfrm>
            <a:off x="838199" y="910632"/>
            <a:ext cx="10515600" cy="16981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4315A"/>
              </a:buClr>
              <a:buSzPts val="4400"/>
              <a:buFont typeface="Quattrocento Sans"/>
              <a:buNone/>
              <a:defRPr sz="4400" b="1">
                <a:solidFill>
                  <a:srgbClr val="14315A"/>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1" name="Google Shape;101;p90"/>
          <p:cNvPicPr preferRelativeResize="0"/>
          <p:nvPr/>
        </p:nvPicPr>
        <p:blipFill rotWithShape="1">
          <a:blip r:embed="rId2">
            <a:alphaModFix/>
          </a:blip>
          <a:srcRect/>
          <a:stretch/>
        </p:blipFill>
        <p:spPr>
          <a:xfrm>
            <a:off x="0" y="3949821"/>
            <a:ext cx="12192000" cy="1238910"/>
          </a:xfrm>
          <a:prstGeom prst="rect">
            <a:avLst/>
          </a:prstGeom>
          <a:noFill/>
          <a:ln>
            <a:noFill/>
          </a:ln>
        </p:spPr>
      </p:pic>
      <p:pic>
        <p:nvPicPr>
          <p:cNvPr id="102" name="Google Shape;102;p90"/>
          <p:cNvPicPr preferRelativeResize="0"/>
          <p:nvPr/>
        </p:nvPicPr>
        <p:blipFill rotWithShape="1">
          <a:blip r:embed="rId3">
            <a:alphaModFix/>
          </a:blip>
          <a:srcRect/>
          <a:stretch/>
        </p:blipFill>
        <p:spPr>
          <a:xfrm>
            <a:off x="5142363" y="5618285"/>
            <a:ext cx="1907273" cy="553843"/>
          </a:xfrm>
          <a:prstGeom prst="rect">
            <a:avLst/>
          </a:prstGeom>
          <a:noFill/>
          <a:ln>
            <a:noFill/>
          </a:ln>
        </p:spPr>
      </p:pic>
    </p:spTree>
    <p:extLst>
      <p:ext uri="{BB962C8B-B14F-4D97-AF65-F5344CB8AC3E}">
        <p14:creationId xmlns:p14="http://schemas.microsoft.com/office/powerpoint/2010/main" val="1045108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3"/>
        <p:cNvGrpSpPr/>
        <p:nvPr/>
      </p:nvGrpSpPr>
      <p:grpSpPr>
        <a:xfrm>
          <a:off x="0" y="0"/>
          <a:ext cx="0" cy="0"/>
          <a:chOff x="0" y="0"/>
          <a:chExt cx="0" cy="0"/>
        </a:xfrm>
      </p:grpSpPr>
      <p:sp>
        <p:nvSpPr>
          <p:cNvPr id="104" name="Google Shape;104;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solidFill>
                  <a:schemeClr val="dk1"/>
                </a:solidFill>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6E8D"/>
              </a:buClr>
              <a:buSzPts val="4000"/>
              <a:buFont typeface="Quattrocento Sans"/>
              <a:buNone/>
              <a:defRPr sz="4000">
                <a:solidFill>
                  <a:srgbClr val="2D6E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64433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0"/>
        <p:cNvGrpSpPr/>
        <p:nvPr/>
      </p:nvGrpSpPr>
      <p:grpSpPr>
        <a:xfrm>
          <a:off x="0" y="0"/>
          <a:ext cx="0" cy="0"/>
          <a:chOff x="0" y="0"/>
          <a:chExt cx="0" cy="0"/>
        </a:xfrm>
      </p:grpSpPr>
      <p:sp>
        <p:nvSpPr>
          <p:cNvPr id="111" name="Google Shape;111;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6E8D"/>
              </a:buClr>
              <a:buSzPts val="4000"/>
              <a:buFont typeface="Quattrocento Sans"/>
              <a:buNone/>
              <a:defRPr sz="4000">
                <a:solidFill>
                  <a:srgbClr val="2D6E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92"/>
          <p:cNvSpPr txBox="1">
            <a:spLocks noGrp="1"/>
          </p:cNvSpPr>
          <p:nvPr>
            <p:ph type="body" idx="1"/>
          </p:nvPr>
        </p:nvSpPr>
        <p:spPr>
          <a:xfrm>
            <a:off x="838200" y="1803743"/>
            <a:ext cx="32642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92"/>
          <p:cNvSpPr txBox="1">
            <a:spLocks noGrp="1"/>
          </p:cNvSpPr>
          <p:nvPr>
            <p:ph type="body" idx="2"/>
          </p:nvPr>
        </p:nvSpPr>
        <p:spPr>
          <a:xfrm>
            <a:off x="4463878" y="1803743"/>
            <a:ext cx="32642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92"/>
          <p:cNvSpPr txBox="1">
            <a:spLocks noGrp="1"/>
          </p:cNvSpPr>
          <p:nvPr>
            <p:ph type="body" idx="3"/>
          </p:nvPr>
        </p:nvSpPr>
        <p:spPr>
          <a:xfrm>
            <a:off x="8089557" y="1803743"/>
            <a:ext cx="32642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5365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8"/>
        <p:cNvGrpSpPr/>
        <p:nvPr/>
      </p:nvGrpSpPr>
      <p:grpSpPr>
        <a:xfrm>
          <a:off x="0" y="0"/>
          <a:ext cx="0" cy="0"/>
          <a:chOff x="0" y="0"/>
          <a:chExt cx="0" cy="0"/>
        </a:xfrm>
      </p:grpSpPr>
      <p:sp>
        <p:nvSpPr>
          <p:cNvPr id="119" name="Google Shape;119;p9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6E8D"/>
              </a:buClr>
              <a:buSzPts val="4000"/>
              <a:buFont typeface="Quattrocento Sans"/>
              <a:buNone/>
              <a:defRPr sz="4000" b="1">
                <a:solidFill>
                  <a:srgbClr val="2D6E8D"/>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9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atin typeface="Quattrocento Sans"/>
                <a:ea typeface="Quattrocento Sans"/>
                <a:cs typeface="Quattrocento Sans"/>
                <a:sym typeface="Quattrocento Sans"/>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9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atin typeface="Quattrocento Sans"/>
                <a:ea typeface="Quattrocento Sans"/>
                <a:cs typeface="Quattrocento Sans"/>
                <a:sym typeface="Quattrocento Sans"/>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9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47225"/>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6374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196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1"/>
        <p:cNvGrpSpPr/>
        <p:nvPr/>
      </p:nvGrpSpPr>
      <p:grpSpPr>
        <a:xfrm>
          <a:off x="0" y="0"/>
          <a:ext cx="0" cy="0"/>
          <a:chOff x="0" y="0"/>
          <a:chExt cx="0" cy="0"/>
        </a:xfrm>
      </p:grpSpPr>
      <p:sp>
        <p:nvSpPr>
          <p:cNvPr id="132" name="Google Shape;132;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D6E8D"/>
              </a:buClr>
              <a:buSzPts val="3200"/>
              <a:buFont typeface="Quattrocento Sans"/>
              <a:buNone/>
              <a:defRPr sz="3200">
                <a:solidFill>
                  <a:srgbClr val="2D6E8D"/>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atin typeface="Quattrocento Sans"/>
                <a:ea typeface="Quattrocento Sans"/>
                <a:cs typeface="Quattrocento Sans"/>
                <a:sym typeface="Quattrocento Sans"/>
              </a:defRPr>
            </a:lvl1pPr>
            <a:lvl2pPr marL="914400" lvl="1" indent="-406400" algn="l">
              <a:lnSpc>
                <a:spcPct val="90000"/>
              </a:lnSpc>
              <a:spcBef>
                <a:spcPts val="600"/>
              </a:spcBef>
              <a:spcAft>
                <a:spcPts val="0"/>
              </a:spcAft>
              <a:buSzPts val="2800"/>
              <a:buChar char="•"/>
              <a:defRPr sz="2800">
                <a:latin typeface="Quattrocento Sans"/>
                <a:ea typeface="Quattrocento Sans"/>
                <a:cs typeface="Quattrocento Sans"/>
                <a:sym typeface="Quattrocento Sans"/>
              </a:defRPr>
            </a:lvl2pPr>
            <a:lvl3pPr marL="1371600" lvl="2" indent="-381000" algn="l">
              <a:lnSpc>
                <a:spcPct val="90000"/>
              </a:lnSpc>
              <a:spcBef>
                <a:spcPts val="600"/>
              </a:spcBef>
              <a:spcAft>
                <a:spcPts val="0"/>
              </a:spcAft>
              <a:buSzPts val="2400"/>
              <a:buChar char="•"/>
              <a:defRPr sz="2400">
                <a:latin typeface="Quattrocento Sans"/>
                <a:ea typeface="Quattrocento Sans"/>
                <a:cs typeface="Quattrocento Sans"/>
                <a:sym typeface="Quattrocento Sans"/>
              </a:defRPr>
            </a:lvl3pPr>
            <a:lvl4pPr marL="1828800" lvl="3" indent="-355600" algn="l">
              <a:lnSpc>
                <a:spcPct val="90000"/>
              </a:lnSpc>
              <a:spcBef>
                <a:spcPts val="600"/>
              </a:spcBef>
              <a:spcAft>
                <a:spcPts val="0"/>
              </a:spcAft>
              <a:buSzPts val="2000"/>
              <a:buChar char="•"/>
              <a:defRPr sz="2000">
                <a:latin typeface="Quattrocento Sans"/>
                <a:ea typeface="Quattrocento Sans"/>
                <a:cs typeface="Quattrocento Sans"/>
                <a:sym typeface="Quattrocento Sans"/>
              </a:defRPr>
            </a:lvl4pPr>
            <a:lvl5pPr marL="2286000" lvl="4" indent="-355600" algn="l">
              <a:lnSpc>
                <a:spcPct val="90000"/>
              </a:lnSpc>
              <a:spcBef>
                <a:spcPts val="600"/>
              </a:spcBef>
              <a:spcAft>
                <a:spcPts val="0"/>
              </a:spcAft>
              <a:buSzPts val="2000"/>
              <a:buChar char="•"/>
              <a:defRPr sz="2000">
                <a:latin typeface="Quattrocento Sans"/>
                <a:ea typeface="Quattrocento Sans"/>
                <a:cs typeface="Quattrocento Sans"/>
                <a:sym typeface="Quattrocento Sans"/>
              </a:defRPr>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4" name="Google Shape;134;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Quattrocento Sans"/>
                <a:ea typeface="Quattrocento Sans"/>
                <a:cs typeface="Quattrocento Sans"/>
                <a:sym typeface="Quattrocento Sans"/>
              </a:defRPr>
            </a:lvl1pPr>
            <a:lvl2pPr marL="914400" lvl="1" indent="-228600" algn="l">
              <a:lnSpc>
                <a:spcPct val="90000"/>
              </a:lnSpc>
              <a:spcBef>
                <a:spcPts val="600"/>
              </a:spcBef>
              <a:spcAft>
                <a:spcPts val="0"/>
              </a:spcAft>
              <a:buSzPts val="1400"/>
              <a:buNone/>
              <a:defRPr sz="1400"/>
            </a:lvl2pPr>
            <a:lvl3pPr marL="1371600" lvl="2" indent="-228600" algn="l">
              <a:lnSpc>
                <a:spcPct val="90000"/>
              </a:lnSpc>
              <a:spcBef>
                <a:spcPts val="600"/>
              </a:spcBef>
              <a:spcAft>
                <a:spcPts val="0"/>
              </a:spcAft>
              <a:buSzPts val="1200"/>
              <a:buNone/>
              <a:defRPr sz="1200"/>
            </a:lvl3pPr>
            <a:lvl4pPr marL="1828800" lvl="3" indent="-228600" algn="l">
              <a:lnSpc>
                <a:spcPct val="90000"/>
              </a:lnSpc>
              <a:spcBef>
                <a:spcPts val="6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 name="Google Shape;135;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3332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8"/>
        <p:cNvGrpSpPr/>
        <p:nvPr/>
      </p:nvGrpSpPr>
      <p:grpSpPr>
        <a:xfrm>
          <a:off x="0" y="0"/>
          <a:ext cx="0" cy="0"/>
          <a:chOff x="0" y="0"/>
          <a:chExt cx="0" cy="0"/>
        </a:xfrm>
      </p:grpSpPr>
      <p:sp>
        <p:nvSpPr>
          <p:cNvPr id="139" name="Google Shape;139;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D6E8D"/>
              </a:buClr>
              <a:buSzPts val="3200"/>
              <a:buFont typeface="Quattrocento Sans"/>
              <a:buNone/>
              <a:defRPr sz="3200">
                <a:solidFill>
                  <a:srgbClr val="2D6E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96"/>
          <p:cNvSpPr>
            <a:spLocks noGrp="1"/>
          </p:cNvSpPr>
          <p:nvPr>
            <p:ph type="pic" idx="2"/>
          </p:nvPr>
        </p:nvSpPr>
        <p:spPr>
          <a:xfrm>
            <a:off x="5183188" y="987425"/>
            <a:ext cx="6172200" cy="4873625"/>
          </a:xfrm>
          <a:prstGeom prst="rect">
            <a:avLst/>
          </a:prstGeom>
          <a:noFill/>
          <a:ln>
            <a:noFill/>
          </a:ln>
        </p:spPr>
      </p:sp>
      <p:sp>
        <p:nvSpPr>
          <p:cNvPr id="141" name="Google Shape;141;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600"/>
              </a:spcBef>
              <a:spcAft>
                <a:spcPts val="0"/>
              </a:spcAft>
              <a:buSzPts val="1400"/>
              <a:buNone/>
              <a:defRPr sz="1400"/>
            </a:lvl2pPr>
            <a:lvl3pPr marL="1371600" lvl="2" indent="-228600" algn="l">
              <a:lnSpc>
                <a:spcPct val="90000"/>
              </a:lnSpc>
              <a:spcBef>
                <a:spcPts val="600"/>
              </a:spcBef>
              <a:spcAft>
                <a:spcPts val="0"/>
              </a:spcAft>
              <a:buSzPts val="1200"/>
              <a:buNone/>
              <a:defRPr sz="1200"/>
            </a:lvl3pPr>
            <a:lvl4pPr marL="1828800" lvl="3" indent="-228600" algn="l">
              <a:lnSpc>
                <a:spcPct val="90000"/>
              </a:lnSpc>
              <a:spcBef>
                <a:spcPts val="6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0624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45"/>
        <p:cNvGrpSpPr/>
        <p:nvPr/>
      </p:nvGrpSpPr>
      <p:grpSpPr>
        <a:xfrm>
          <a:off x="0" y="0"/>
          <a:ext cx="0" cy="0"/>
          <a:chOff x="0" y="0"/>
          <a:chExt cx="0" cy="0"/>
        </a:xfrm>
      </p:grpSpPr>
      <p:sp>
        <p:nvSpPr>
          <p:cNvPr id="146" name="Google Shape;146;p97"/>
          <p:cNvSpPr/>
          <p:nvPr/>
        </p:nvSpPr>
        <p:spPr>
          <a:xfrm>
            <a:off x="6086007" y="0"/>
            <a:ext cx="6105993" cy="5912603"/>
          </a:xfrm>
          <a:prstGeom prst="rect">
            <a:avLst/>
          </a:prstGeom>
          <a:solidFill>
            <a:srgbClr val="2D6E8D"/>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97"/>
          <p:cNvSpPr txBox="1">
            <a:spLocks noGrp="1"/>
          </p:cNvSpPr>
          <p:nvPr>
            <p:ph type="body" idx="1"/>
          </p:nvPr>
        </p:nvSpPr>
        <p:spPr>
          <a:xfrm>
            <a:off x="6445770" y="2203554"/>
            <a:ext cx="4908030" cy="2503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47225"/>
              </a:buClr>
              <a:buSzPts val="2800"/>
              <a:buFont typeface="Quattrocento Sans"/>
              <a:buNone/>
              <a:defRPr>
                <a:solidFill>
                  <a:schemeClr val="lt1"/>
                </a:solidFill>
                <a:latin typeface="Quattrocento Sans"/>
                <a:ea typeface="Quattrocento Sans"/>
                <a:cs typeface="Quattrocento Sans"/>
                <a:sym typeface="Quattrocento Sans"/>
              </a:defRPr>
            </a:lvl1pPr>
            <a:lvl2pPr marL="914400" lvl="1" indent="-381000" algn="l">
              <a:lnSpc>
                <a:spcPct val="90000"/>
              </a:lnSpc>
              <a:spcBef>
                <a:spcPts val="600"/>
              </a:spcBef>
              <a:spcAft>
                <a:spcPts val="0"/>
              </a:spcAft>
              <a:buClr>
                <a:srgbClr val="E47225"/>
              </a:buClr>
              <a:buSzPts val="2400"/>
              <a:buFont typeface="Arial"/>
              <a:buChar char="•"/>
              <a:defRPr>
                <a:latin typeface="Quattrocento Sans"/>
                <a:ea typeface="Quattrocento Sans"/>
                <a:cs typeface="Quattrocento Sans"/>
                <a:sym typeface="Quattrocento Sans"/>
              </a:defRPr>
            </a:lvl2pPr>
            <a:lvl3pPr marL="1371600" lvl="2" indent="-355600" algn="l">
              <a:lnSpc>
                <a:spcPct val="90000"/>
              </a:lnSpc>
              <a:spcBef>
                <a:spcPts val="600"/>
              </a:spcBef>
              <a:spcAft>
                <a:spcPts val="0"/>
              </a:spcAft>
              <a:buClr>
                <a:srgbClr val="E47225"/>
              </a:buClr>
              <a:buSzPts val="2000"/>
              <a:buFont typeface="Arial"/>
              <a:buChar char="•"/>
              <a:defRPr>
                <a:latin typeface="Quattrocento Sans"/>
                <a:ea typeface="Quattrocento Sans"/>
                <a:cs typeface="Quattrocento Sans"/>
                <a:sym typeface="Quattrocento Sans"/>
              </a:defRPr>
            </a:lvl3pPr>
            <a:lvl4pPr marL="1828800" lvl="3"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4pPr>
            <a:lvl5pPr marL="2286000" lvl="4" indent="-342900" algn="l">
              <a:lnSpc>
                <a:spcPct val="90000"/>
              </a:lnSpc>
              <a:spcBef>
                <a:spcPts val="600"/>
              </a:spcBef>
              <a:spcAft>
                <a:spcPts val="0"/>
              </a:spcAft>
              <a:buClr>
                <a:srgbClr val="E47225"/>
              </a:buClr>
              <a:buSzPts val="1800"/>
              <a:buFont typeface="Arial"/>
              <a:buChar char="•"/>
              <a:defRPr>
                <a:latin typeface="Quattrocento Sans"/>
                <a:ea typeface="Quattrocento Sans"/>
                <a:cs typeface="Quattrocento Sans"/>
                <a:sym typeface="Quattrocento Sa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97"/>
          <p:cNvSpPr>
            <a:spLocks noGrp="1"/>
          </p:cNvSpPr>
          <p:nvPr>
            <p:ph type="pic" idx="2"/>
          </p:nvPr>
        </p:nvSpPr>
        <p:spPr>
          <a:xfrm>
            <a:off x="0" y="0"/>
            <a:ext cx="6082393" cy="5951764"/>
          </a:xfrm>
          <a:prstGeom prst="rect">
            <a:avLst/>
          </a:prstGeom>
          <a:noFill/>
          <a:ln>
            <a:noFill/>
          </a:ln>
        </p:spPr>
      </p:sp>
      <p:sp>
        <p:nvSpPr>
          <p:cNvPr id="149" name="Google Shape;149;p97"/>
          <p:cNvSpPr txBox="1">
            <a:spLocks noGrp="1"/>
          </p:cNvSpPr>
          <p:nvPr>
            <p:ph type="title"/>
          </p:nvPr>
        </p:nvSpPr>
        <p:spPr>
          <a:xfrm>
            <a:off x="6460760" y="365125"/>
            <a:ext cx="52615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Quattrocento Sans"/>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0" name="Google Shape;150;p97"/>
          <p:cNvPicPr preferRelativeResize="0"/>
          <p:nvPr/>
        </p:nvPicPr>
        <p:blipFill rotWithShape="1">
          <a:blip r:embed="rId2">
            <a:alphaModFix/>
          </a:blip>
          <a:srcRect/>
          <a:stretch/>
        </p:blipFill>
        <p:spPr>
          <a:xfrm>
            <a:off x="0" y="5229744"/>
            <a:ext cx="12206990" cy="1045593"/>
          </a:xfrm>
          <a:prstGeom prst="rect">
            <a:avLst/>
          </a:prstGeom>
          <a:noFill/>
          <a:ln>
            <a:noFill/>
          </a:ln>
        </p:spPr>
      </p:pic>
      <p:sp>
        <p:nvSpPr>
          <p:cNvPr id="151" name="Google Shape;151;p97"/>
          <p:cNvSpPr txBox="1">
            <a:spLocks noGrp="1"/>
          </p:cNvSpPr>
          <p:nvPr>
            <p:ph type="sldNum" idx="12"/>
          </p:nvPr>
        </p:nvSpPr>
        <p:spPr>
          <a:xfrm>
            <a:off x="10660284" y="6356350"/>
            <a:ext cx="103641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097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1"/>
        <p:cNvGrpSpPr/>
        <p:nvPr/>
      </p:nvGrpSpPr>
      <p:grpSpPr>
        <a:xfrm>
          <a:off x="0" y="0"/>
          <a:ext cx="0" cy="0"/>
          <a:chOff x="0" y="0"/>
          <a:chExt cx="0" cy="0"/>
        </a:xfrm>
      </p:grpSpPr>
      <p:sp>
        <p:nvSpPr>
          <p:cNvPr id="442" name="Google Shape;442;p10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3" name="Google Shape;443;p10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4" name="Google Shape;444;p10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10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6" name="Google Shape;446;p10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8" name="Google Shape;448;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9" name="Google Shape;449;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0"/>
        <p:cNvGrpSpPr/>
        <p:nvPr/>
      </p:nvGrpSpPr>
      <p:grpSpPr>
        <a:xfrm>
          <a:off x="0" y="0"/>
          <a:ext cx="0" cy="0"/>
          <a:chOff x="0" y="0"/>
          <a:chExt cx="0" cy="0"/>
        </a:xfrm>
      </p:grpSpPr>
      <p:sp>
        <p:nvSpPr>
          <p:cNvPr id="451" name="Google Shape;451;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3" name="Google Shape;453;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4" name="Google Shape;454;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5"/>
        <p:cNvGrpSpPr/>
        <p:nvPr/>
      </p:nvGrpSpPr>
      <p:grpSpPr>
        <a:xfrm>
          <a:off x="0" y="0"/>
          <a:ext cx="0" cy="0"/>
          <a:chOff x="0" y="0"/>
          <a:chExt cx="0" cy="0"/>
        </a:xfrm>
      </p:grpSpPr>
      <p:sp>
        <p:nvSpPr>
          <p:cNvPr id="456" name="Google Shape;45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7" name="Google Shape;45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8" name="Google Shape;45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9"/>
        <p:cNvGrpSpPr/>
        <p:nvPr/>
      </p:nvGrpSpPr>
      <p:grpSpPr>
        <a:xfrm>
          <a:off x="0" y="0"/>
          <a:ext cx="0" cy="0"/>
          <a:chOff x="0" y="0"/>
          <a:chExt cx="0" cy="0"/>
        </a:xfrm>
      </p:grpSpPr>
      <p:sp>
        <p:nvSpPr>
          <p:cNvPr id="460" name="Google Shape;460;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10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2" name="Google Shape;462;p10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3" name="Google Shape;463;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4" name="Google Shape;464;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5" name="Google Shape;465;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6"/>
        <p:cNvGrpSpPr/>
        <p:nvPr/>
      </p:nvGrpSpPr>
      <p:grpSpPr>
        <a:xfrm>
          <a:off x="0" y="0"/>
          <a:ext cx="0" cy="0"/>
          <a:chOff x="0" y="0"/>
          <a:chExt cx="0" cy="0"/>
        </a:xfrm>
      </p:grpSpPr>
      <p:sp>
        <p:nvSpPr>
          <p:cNvPr id="467" name="Google Shape;467;p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8" name="Google Shape;468;p104"/>
          <p:cNvSpPr>
            <a:spLocks noGrp="1"/>
          </p:cNvSpPr>
          <p:nvPr>
            <p:ph type="pic" idx="2"/>
          </p:nvPr>
        </p:nvSpPr>
        <p:spPr>
          <a:xfrm>
            <a:off x="5183188" y="987425"/>
            <a:ext cx="6172200" cy="4873625"/>
          </a:xfrm>
          <a:prstGeom prst="rect">
            <a:avLst/>
          </a:prstGeom>
          <a:noFill/>
          <a:ln>
            <a:noFill/>
          </a:ln>
        </p:spPr>
      </p:sp>
      <p:sp>
        <p:nvSpPr>
          <p:cNvPr id="469" name="Google Shape;469;p10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0" name="Google Shape;470;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1" name="Google Shape;471;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2" name="Google Shape;472;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3"/>
        <p:cNvGrpSpPr/>
        <p:nvPr/>
      </p:nvGrpSpPr>
      <p:grpSpPr>
        <a:xfrm>
          <a:off x="0" y="0"/>
          <a:ext cx="0" cy="0"/>
          <a:chOff x="0" y="0"/>
          <a:chExt cx="0" cy="0"/>
        </a:xfrm>
      </p:grpSpPr>
      <p:sp>
        <p:nvSpPr>
          <p:cNvPr id="474" name="Google Shape;474;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10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7" name="Google Shape;477;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8" name="Google Shape;478;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Google Shape;411;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2" name="Google Shape;412;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14" name="Google Shape;414;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15" name="Google Shape;415;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85" r:id="rId11"/>
    <p:sldLayoutId id="21474837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F68C7-D572-41B7-8C82-E054ACAC4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4AC7F0-E345-4750-80DD-820DB8695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8AEF097-CE3D-48A8-AA24-21E4A612A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6DAD7-5542-41F0-84C3-9E05F8D81763}"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A774F34A-BFEB-45B4-94E8-958E1596D3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803" y="5922488"/>
            <a:ext cx="1651167" cy="867724"/>
          </a:xfrm>
          <a:prstGeom prst="rect">
            <a:avLst/>
          </a:prstGeom>
        </p:spPr>
      </p:pic>
      <p:cxnSp>
        <p:nvCxnSpPr>
          <p:cNvPr id="8" name="Straight Connector 7">
            <a:extLst>
              <a:ext uri="{FF2B5EF4-FFF2-40B4-BE49-F238E27FC236}">
                <a16:creationId xmlns:a16="http://schemas.microsoft.com/office/drawing/2014/main" id="{E7CAD86A-6AF3-4187-8E8F-96DFD5C40544}"/>
              </a:ext>
            </a:extLst>
          </p:cNvPr>
          <p:cNvCxnSpPr>
            <a:cxnSpLocks/>
          </p:cNvCxnSpPr>
          <p:nvPr userDrawn="1"/>
        </p:nvCxnSpPr>
        <p:spPr>
          <a:xfrm>
            <a:off x="4702629" y="225631"/>
            <a:ext cx="7489371" cy="0"/>
          </a:xfrm>
          <a:prstGeom prst="line">
            <a:avLst/>
          </a:prstGeom>
          <a:ln w="47625">
            <a:solidFill>
              <a:srgbClr val="021E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3051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hdr="0" dt="0"/>
  <p:txStyles>
    <p:titleStyle>
      <a:lvl1pPr algn="l" defTabSz="914400" rtl="0" eaLnBrk="1" latinLnBrk="0" hangingPunct="1">
        <a:lnSpc>
          <a:spcPct val="90000"/>
        </a:lnSpc>
        <a:spcBef>
          <a:spcPct val="0"/>
        </a:spcBef>
        <a:buNone/>
        <a:defRPr sz="4400" b="1" kern="1200">
          <a:solidFill>
            <a:srgbClr val="021E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2D6E8D"/>
              </a:buClr>
              <a:buSzPts val="4000"/>
              <a:buFont typeface="Quattrocento Sans"/>
              <a:buNone/>
              <a:defRPr sz="4000" b="1" i="0" u="none" strike="noStrike" cap="none">
                <a:solidFill>
                  <a:srgbClr val="2D6E8D"/>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9900"/>
              </a:buClr>
              <a:buSzPts val="2800"/>
              <a:buFont typeface="Quattrocento Sans"/>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600"/>
              </a:spcBef>
              <a:spcAft>
                <a:spcPts val="0"/>
              </a:spcAft>
              <a:buClr>
                <a:srgbClr val="FF9900"/>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600"/>
              </a:spcBef>
              <a:spcAft>
                <a:spcPts val="0"/>
              </a:spcAft>
              <a:buClr>
                <a:srgbClr val="FF9900"/>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600"/>
              </a:spcBef>
              <a:spcAft>
                <a:spcPts val="0"/>
              </a:spcAft>
              <a:buClr>
                <a:srgbClr val="FF9900"/>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600"/>
              </a:spcBef>
              <a:spcAft>
                <a:spcPts val="0"/>
              </a:spcAft>
              <a:buClr>
                <a:srgbClr val="FF9900"/>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3792119"/>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chrome-extension://efaidnbmnnnibpcajpcglclefindmkaj/https:/infrastructure.buildingcalhhs.com/wp-content/uploads/2024/07/bond_bhcip_round1_rfa_508.pdf"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hyperlink" Target="https://infrastructure.buildingcalhhs.com/wp-content/uploads/2024/07/bond_bhcip_round1_rfa_508.pdf"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chart" Target="../charts/chart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dhcs.ca.gov/BHT/Pages/home.aspx" TargetMode="External"/><Relationship Id="rId7" Type="http://schemas.openxmlformats.org/officeDocument/2006/relationships/image" Target="../media/image42.sv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mailto:BHTinfo@dhcs.ca.gov" TargetMode="External"/><Relationship Id="rId4" Type="http://schemas.openxmlformats.org/officeDocument/2006/relationships/hyperlink" Target="mailto:Homekey@hcd.ca.gov"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hcd.ca.gov/sites/default/files/docs/grants-and-funding/homekey/homekey-plus-factsheet.pdf" TargetMode="External"/><Relationship Id="rId3" Type="http://schemas.openxmlformats.org/officeDocument/2006/relationships/hyperlink" Target="https://mentalhealth.ca.gov/" TargetMode="External"/><Relationship Id="rId7" Type="http://schemas.openxmlformats.org/officeDocument/2006/relationships/hyperlink" Target="https://www.hcd.ca.gov/grants-and-funding/homekey-plu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dhcs.ca.gov/BHT/Pages/home.aspx" TargetMode="External"/><Relationship Id="rId5" Type="http://schemas.openxmlformats.org/officeDocument/2006/relationships/hyperlink" Target="https://www.chhs.ca.gov/behavioral-health-reform/" TargetMode="External"/><Relationship Id="rId10" Type="http://schemas.openxmlformats.org/officeDocument/2006/relationships/image" Target="../media/image13.png"/><Relationship Id="rId4" Type="http://schemas.openxmlformats.org/officeDocument/2006/relationships/hyperlink" Target="https://www.calvet.ca.gov/VetBonds#:~:text=California%20voters%20have%20directed%20CalVet%20and%20the%20Department%20of%20Housing" TargetMode="External"/><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mailto:BHTinfo@dhcs.ca.gov"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hyperlink" Target="mailto:Homekey@hcd.ca.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image" Target="../media/image15.png"/><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EBE9213F-A48B-7ECB-EBFF-7E81BCBD96EB}"/>
              </a:ext>
            </a:extLst>
          </p:cNvPr>
          <p:cNvSpPr>
            <a:spLocks noGrp="1"/>
          </p:cNvSpPr>
          <p:nvPr>
            <p:ph type="title"/>
          </p:nvPr>
        </p:nvSpPr>
        <p:spPr>
          <a:xfrm>
            <a:off x="2575249" y="730737"/>
            <a:ext cx="9407331" cy="3405447"/>
          </a:xfrm>
        </p:spPr>
        <p:txBody>
          <a:bodyPr vert="horz" lIns="91440" tIns="45720" rIns="91440" bIns="45720" rtlCol="0" anchor="b">
            <a:normAutofit fontScale="90000"/>
          </a:bodyPr>
          <a:lstStyle/>
          <a:p>
            <a:pPr algn="ctr"/>
            <a:br>
              <a:rPr lang="en-US" sz="4800" kern="1200" dirty="0">
                <a:latin typeface="Arial Black"/>
                <a:cs typeface="+mj-cs"/>
              </a:rPr>
            </a:br>
            <a:r>
              <a:rPr lang="en-US" sz="4800" b="1" dirty="0">
                <a:solidFill>
                  <a:schemeClr val="bg1"/>
                </a:solidFill>
                <a:latin typeface="Segoe UI"/>
                <a:cs typeface="Segoe UI"/>
              </a:rPr>
              <a:t>Prop 1: </a:t>
            </a:r>
            <a:r>
              <a:rPr lang="en-US" sz="4800" b="1" dirty="0" err="1">
                <a:solidFill>
                  <a:schemeClr val="bg1"/>
                </a:solidFill>
                <a:latin typeface="Segoe UI"/>
                <a:cs typeface="Segoe UI"/>
              </a:rPr>
              <a:t>Homekey</a:t>
            </a:r>
            <a:r>
              <a:rPr lang="en-US" sz="4800" b="1" dirty="0">
                <a:solidFill>
                  <a:schemeClr val="bg1"/>
                </a:solidFill>
                <a:latin typeface="Segoe UI"/>
                <a:cs typeface="Segoe UI"/>
              </a:rPr>
              <a:t>+ &amp; Behavioral Health Transformation</a:t>
            </a:r>
            <a:br>
              <a:rPr lang="en-US" sz="4800" b="1" dirty="0">
                <a:latin typeface="Segoe UI" panose="020B0502040204020203" pitchFamily="34" charset="0"/>
                <a:cs typeface="Segoe UI" panose="020B0502040204020203" pitchFamily="34" charset="0"/>
              </a:rPr>
            </a:br>
            <a:br>
              <a:rPr lang="en-US" sz="4800" b="1" dirty="0">
                <a:latin typeface="Segoe UI" panose="020B0502040204020203" pitchFamily="34" charset="0"/>
                <a:cs typeface="Segoe UI" panose="020B0502040204020203" pitchFamily="34" charset="0"/>
              </a:rPr>
            </a:br>
            <a:br>
              <a:rPr lang="en-US" sz="4800" dirty="0"/>
            </a:br>
            <a:r>
              <a:rPr lang="en-US" sz="3200" i="1" dirty="0">
                <a:solidFill>
                  <a:schemeClr val="bg1"/>
                </a:solidFill>
                <a:latin typeface="Segoe UI"/>
                <a:cs typeface="Segoe UI"/>
              </a:rPr>
              <a:t>CACVSO Fall Training Conference</a:t>
            </a:r>
            <a:br>
              <a:rPr lang="en-US" sz="4800" kern="1200" dirty="0">
                <a:latin typeface="Arial Black"/>
                <a:cs typeface="+mj-cs"/>
              </a:rPr>
            </a:br>
            <a:r>
              <a:rPr lang="en-US" sz="2700" dirty="0">
                <a:solidFill>
                  <a:schemeClr val="bg1"/>
                </a:solidFill>
                <a:latin typeface="Arial Black"/>
                <a:cs typeface="+mj-cs"/>
              </a:rPr>
              <a:t>October 22, 2024</a:t>
            </a:r>
            <a:endParaRPr lang="en-US" sz="2700" kern="1200" dirty="0">
              <a:solidFill>
                <a:schemeClr val="bg1"/>
              </a:solidFill>
              <a:latin typeface="Arial Black" panose="020B0A04020102020204" pitchFamily="34" charset="0"/>
              <a:cs typeface="+mj-cs"/>
            </a:endParaRPr>
          </a:p>
        </p:txBody>
      </p:sp>
      <p:pic>
        <p:nvPicPr>
          <p:cNvPr id="3" name="Picture 2" descr="Logo&#10;&#10;Description automatically generated">
            <a:extLst>
              <a:ext uri="{FF2B5EF4-FFF2-40B4-BE49-F238E27FC236}">
                <a16:creationId xmlns:a16="http://schemas.microsoft.com/office/drawing/2014/main" id="{CC2DEAE3-BC77-89E4-A3D5-BCD30F491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429" y="5609992"/>
            <a:ext cx="2319867" cy="1215601"/>
          </a:xfrm>
          <a:prstGeom prst="rect">
            <a:avLst/>
          </a:prstGeom>
        </p:spPr>
      </p:pic>
      <p:pic>
        <p:nvPicPr>
          <p:cNvPr id="5" name="Picture 4">
            <a:extLst>
              <a:ext uri="{FF2B5EF4-FFF2-40B4-BE49-F238E27FC236}">
                <a16:creationId xmlns:a16="http://schemas.microsoft.com/office/drawing/2014/main" id="{CD528475-00B9-23BC-334E-683ACEBD99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50334" y="5678765"/>
            <a:ext cx="3348785" cy="896995"/>
          </a:xfrm>
          <a:prstGeom prst="rect">
            <a:avLst/>
          </a:prstGeom>
        </p:spPr>
      </p:pic>
      <p:pic>
        <p:nvPicPr>
          <p:cNvPr id="6" name="Picture 5">
            <a:extLst>
              <a:ext uri="{FF2B5EF4-FFF2-40B4-BE49-F238E27FC236}">
                <a16:creationId xmlns:a16="http://schemas.microsoft.com/office/drawing/2014/main" id="{D5008D3B-1F03-7002-C777-535D279FD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23" y="5737634"/>
            <a:ext cx="1777668" cy="870220"/>
          </a:xfrm>
          <a:prstGeom prst="rect">
            <a:avLst/>
          </a:prstGeom>
        </p:spPr>
      </p:pic>
      <p:pic>
        <p:nvPicPr>
          <p:cNvPr id="8" name="Google Shape;501;p1" descr="A picture containing text, sign&#10;&#10;Description automatically generated">
            <a:extLst>
              <a:ext uri="{FF2B5EF4-FFF2-40B4-BE49-F238E27FC236}">
                <a16:creationId xmlns:a16="http://schemas.microsoft.com/office/drawing/2014/main" id="{726C8F2D-6CFC-CC74-830B-4E61BC3057B2}"/>
              </a:ext>
            </a:extLst>
          </p:cNvPr>
          <p:cNvPicPr preferRelativeResize="0"/>
          <p:nvPr/>
        </p:nvPicPr>
        <p:blipFill rotWithShape="1">
          <a:blip r:embed="rId6">
            <a:alphaModFix/>
          </a:blip>
          <a:srcRect/>
          <a:stretch/>
        </p:blipFill>
        <p:spPr>
          <a:xfrm>
            <a:off x="73961" y="744059"/>
            <a:ext cx="2611078" cy="2488300"/>
          </a:xfrm>
          <a:prstGeom prst="rect">
            <a:avLst/>
          </a:prstGeom>
          <a:noFill/>
          <a:ln>
            <a:noFill/>
          </a:ln>
        </p:spPr>
      </p:pic>
      <p:pic>
        <p:nvPicPr>
          <p:cNvPr id="12" name="Picture 11">
            <a:extLst>
              <a:ext uri="{FF2B5EF4-FFF2-40B4-BE49-F238E27FC236}">
                <a16:creationId xmlns:a16="http://schemas.microsoft.com/office/drawing/2014/main" id="{63E070EE-8224-B7D0-F793-E770AD89855A}"/>
              </a:ext>
            </a:extLst>
          </p:cNvPr>
          <p:cNvPicPr>
            <a:picLocks noChangeAspect="1"/>
          </p:cNvPicPr>
          <p:nvPr/>
        </p:nvPicPr>
        <p:blipFill>
          <a:blip r:embed="rId7"/>
          <a:stretch>
            <a:fillRect/>
          </a:stretch>
        </p:blipFill>
        <p:spPr>
          <a:xfrm>
            <a:off x="8437337" y="5406150"/>
            <a:ext cx="1455961" cy="1442226"/>
          </a:xfrm>
          <a:prstGeom prst="rect">
            <a:avLst/>
          </a:prstGeom>
        </p:spPr>
      </p:pic>
      <p:pic>
        <p:nvPicPr>
          <p:cNvPr id="16" name="Picture 15">
            <a:extLst>
              <a:ext uri="{FF2B5EF4-FFF2-40B4-BE49-F238E27FC236}">
                <a16:creationId xmlns:a16="http://schemas.microsoft.com/office/drawing/2014/main" id="{22943B90-0C17-E0EF-5EA2-CC1D26E67EA2}"/>
              </a:ext>
            </a:extLst>
          </p:cNvPr>
          <p:cNvPicPr>
            <a:picLocks noChangeAspect="1"/>
          </p:cNvPicPr>
          <p:nvPr/>
        </p:nvPicPr>
        <p:blipFill>
          <a:blip r:embed="rId8"/>
          <a:stretch>
            <a:fillRect/>
          </a:stretch>
        </p:blipFill>
        <p:spPr>
          <a:xfrm>
            <a:off x="10271756" y="5380461"/>
            <a:ext cx="1455962" cy="1437344"/>
          </a:xfrm>
          <a:prstGeom prst="rect">
            <a:avLst/>
          </a:prstGeom>
        </p:spPr>
      </p:pic>
    </p:spTree>
    <p:extLst>
      <p:ext uri="{BB962C8B-B14F-4D97-AF65-F5344CB8AC3E}">
        <p14:creationId xmlns:p14="http://schemas.microsoft.com/office/powerpoint/2010/main" val="304492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EBE9213F-A48B-7ECB-EBFF-7E81BCBD96EB}"/>
              </a:ext>
            </a:extLst>
          </p:cNvPr>
          <p:cNvSpPr>
            <a:spLocks noGrp="1"/>
          </p:cNvSpPr>
          <p:nvPr>
            <p:ph type="title"/>
          </p:nvPr>
        </p:nvSpPr>
        <p:spPr>
          <a:xfrm>
            <a:off x="2597551" y="634288"/>
            <a:ext cx="9407331" cy="2737458"/>
          </a:xfrm>
        </p:spPr>
        <p:txBody>
          <a:bodyPr vert="horz" lIns="91440" tIns="45720" rIns="91440" bIns="45720" rtlCol="0" anchor="b">
            <a:normAutofit/>
          </a:bodyPr>
          <a:lstStyle/>
          <a:p>
            <a:pPr algn="ctr"/>
            <a:br>
              <a:rPr lang="en-US" sz="4800" kern="1200" dirty="0">
                <a:latin typeface="Arial Black"/>
                <a:cs typeface="+mj-cs"/>
              </a:rPr>
            </a:br>
            <a:r>
              <a:rPr lang="en-US" sz="4800" b="1" dirty="0">
                <a:solidFill>
                  <a:schemeClr val="bg1"/>
                </a:solidFill>
                <a:latin typeface="Segoe UI"/>
                <a:cs typeface="Segoe UI"/>
              </a:rPr>
              <a:t>Proposition 1</a:t>
            </a:r>
            <a:br>
              <a:rPr lang="en-US" sz="4800" dirty="0">
                <a:solidFill>
                  <a:schemeClr val="bg1"/>
                </a:solidFill>
                <a:latin typeface="Segoe UI"/>
                <a:cs typeface="Segoe UI"/>
              </a:rPr>
            </a:br>
            <a:r>
              <a:rPr lang="en-US" sz="4800" b="1" dirty="0">
                <a:solidFill>
                  <a:schemeClr val="bg1"/>
                </a:solidFill>
                <a:latin typeface="Segoe UI"/>
                <a:cs typeface="Segoe UI"/>
              </a:rPr>
              <a:t>Homekey+ Overview</a:t>
            </a:r>
            <a:br>
              <a:rPr lang="en-US" sz="4800" b="1" dirty="0">
                <a:solidFill>
                  <a:schemeClr val="bg1"/>
                </a:solidFill>
                <a:latin typeface="Segoe UI"/>
                <a:cs typeface="Segoe UI"/>
              </a:rPr>
            </a:br>
            <a:endParaRPr lang="en-US" sz="2700" kern="1200" dirty="0">
              <a:solidFill>
                <a:schemeClr val="bg1"/>
              </a:solidFill>
              <a:latin typeface="Arial Black" panose="020B0A04020102020204" pitchFamily="34" charset="0"/>
              <a:cs typeface="+mj-cs"/>
            </a:endParaRPr>
          </a:p>
        </p:txBody>
      </p:sp>
      <p:pic>
        <p:nvPicPr>
          <p:cNvPr id="8" name="Google Shape;501;p1" descr="A picture containing text, sign&#10;&#10;Description automatically generated">
            <a:extLst>
              <a:ext uri="{FF2B5EF4-FFF2-40B4-BE49-F238E27FC236}">
                <a16:creationId xmlns:a16="http://schemas.microsoft.com/office/drawing/2014/main" id="{726C8F2D-6CFC-CC74-830B-4E61BC3057B2}"/>
              </a:ext>
            </a:extLst>
          </p:cNvPr>
          <p:cNvPicPr preferRelativeResize="0"/>
          <p:nvPr/>
        </p:nvPicPr>
        <p:blipFill rotWithShape="1">
          <a:blip r:embed="rId3">
            <a:alphaModFix/>
          </a:blip>
          <a:srcRect/>
          <a:stretch/>
        </p:blipFill>
        <p:spPr>
          <a:xfrm>
            <a:off x="455520" y="758867"/>
            <a:ext cx="2611078" cy="2488300"/>
          </a:xfrm>
          <a:prstGeom prst="rect">
            <a:avLst/>
          </a:prstGeom>
          <a:noFill/>
          <a:ln>
            <a:noFill/>
          </a:ln>
        </p:spPr>
      </p:pic>
      <p:pic>
        <p:nvPicPr>
          <p:cNvPr id="16" name="Picture 15">
            <a:extLst>
              <a:ext uri="{FF2B5EF4-FFF2-40B4-BE49-F238E27FC236}">
                <a16:creationId xmlns:a16="http://schemas.microsoft.com/office/drawing/2014/main" id="{22943B90-0C17-E0EF-5EA2-CC1D26E67EA2}"/>
              </a:ext>
            </a:extLst>
          </p:cNvPr>
          <p:cNvPicPr>
            <a:picLocks noChangeAspect="1"/>
          </p:cNvPicPr>
          <p:nvPr/>
        </p:nvPicPr>
        <p:blipFill>
          <a:blip r:embed="rId4"/>
          <a:stretch>
            <a:fillRect/>
          </a:stretch>
        </p:blipFill>
        <p:spPr>
          <a:xfrm>
            <a:off x="10236114" y="5012983"/>
            <a:ext cx="1455962" cy="1437344"/>
          </a:xfrm>
          <a:prstGeom prst="rect">
            <a:avLst/>
          </a:prstGeom>
        </p:spPr>
      </p:pic>
      <p:sp>
        <p:nvSpPr>
          <p:cNvPr id="4" name="TextBox 3">
            <a:extLst>
              <a:ext uri="{FF2B5EF4-FFF2-40B4-BE49-F238E27FC236}">
                <a16:creationId xmlns:a16="http://schemas.microsoft.com/office/drawing/2014/main" id="{499F8B02-751F-E52A-F528-D89750485B61}"/>
              </a:ext>
            </a:extLst>
          </p:cNvPr>
          <p:cNvSpPr txBox="1"/>
          <p:nvPr/>
        </p:nvSpPr>
        <p:spPr>
          <a:xfrm>
            <a:off x="922720" y="4898804"/>
            <a:ext cx="6378497" cy="1200329"/>
          </a:xfrm>
          <a:prstGeom prst="rect">
            <a:avLst/>
          </a:prstGeom>
          <a:noFill/>
        </p:spPr>
        <p:txBody>
          <a:bodyPr wrap="square" rtlCol="0">
            <a:spAutoFit/>
          </a:bodyPr>
          <a:lstStyle/>
          <a:p>
            <a:r>
              <a:rPr lang="en-US" sz="2400" dirty="0">
                <a:solidFill>
                  <a:schemeClr val="accent1">
                    <a:lumMod val="75000"/>
                  </a:schemeClr>
                </a:solidFill>
                <a:latin typeface="Quattrocento Sans" panose="020B0502050000020003" pitchFamily="34" charset="0"/>
              </a:rPr>
              <a:t>Cari Scott, Assistant Deputy Director</a:t>
            </a:r>
          </a:p>
          <a:p>
            <a:r>
              <a:rPr lang="en-US" sz="2400" dirty="0">
                <a:solidFill>
                  <a:schemeClr val="accent1">
                    <a:lumMod val="75000"/>
                  </a:schemeClr>
                </a:solidFill>
                <a:latin typeface="Quattrocento Sans" panose="020B0502050000020003" pitchFamily="34" charset="0"/>
              </a:rPr>
              <a:t>Division of State Financial Assistance</a:t>
            </a:r>
          </a:p>
          <a:p>
            <a:r>
              <a:rPr lang="en-US" sz="2400" dirty="0">
                <a:solidFill>
                  <a:schemeClr val="accent1">
                    <a:lumMod val="75000"/>
                  </a:schemeClr>
                </a:solidFill>
                <a:latin typeface="Quattrocento Sans" panose="020B0502050000020003" pitchFamily="34" charset="0"/>
              </a:rPr>
              <a:t>Program Design and Implementation Branch</a:t>
            </a:r>
          </a:p>
        </p:txBody>
      </p:sp>
      <p:pic>
        <p:nvPicPr>
          <p:cNvPr id="3" name="Google Shape;810;p20">
            <a:extLst>
              <a:ext uri="{FF2B5EF4-FFF2-40B4-BE49-F238E27FC236}">
                <a16:creationId xmlns:a16="http://schemas.microsoft.com/office/drawing/2014/main" id="{D85B233D-43B1-F764-63AE-D6DD70943B13}"/>
              </a:ext>
            </a:extLst>
          </p:cNvPr>
          <p:cNvPicPr preferRelativeResize="0"/>
          <p:nvPr/>
        </p:nvPicPr>
        <p:blipFill rotWithShape="1">
          <a:blip r:embed="rId5">
            <a:alphaModFix/>
          </a:blip>
          <a:srcRect/>
          <a:stretch/>
        </p:blipFill>
        <p:spPr>
          <a:xfrm>
            <a:off x="7626927" y="5352725"/>
            <a:ext cx="2609187" cy="746408"/>
          </a:xfrm>
          <a:prstGeom prst="rect">
            <a:avLst/>
          </a:prstGeom>
          <a:noFill/>
          <a:ln>
            <a:noFill/>
          </a:ln>
        </p:spPr>
      </p:pic>
    </p:spTree>
    <p:extLst>
      <p:ext uri="{BB962C8B-B14F-4D97-AF65-F5344CB8AC3E}">
        <p14:creationId xmlns:p14="http://schemas.microsoft.com/office/powerpoint/2010/main" val="141635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sp>
        <p:nvSpPr>
          <p:cNvPr id="6" name="Google Shape;839;p22">
            <a:extLst>
              <a:ext uri="{FF2B5EF4-FFF2-40B4-BE49-F238E27FC236}">
                <a16:creationId xmlns:a16="http://schemas.microsoft.com/office/drawing/2014/main" id="{3965F403-B377-9DA0-D7B2-7716E5AA69F8}"/>
              </a:ext>
            </a:extLst>
          </p:cNvPr>
          <p:cNvSpPr txBox="1">
            <a:spLocks noGrp="1"/>
          </p:cNvSpPr>
          <p:nvPr>
            <p:ph type="title"/>
          </p:nvPr>
        </p:nvSpPr>
        <p:spPr>
          <a:xfrm>
            <a:off x="5633072" y="439342"/>
            <a:ext cx="5128451" cy="1104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2060"/>
              </a:buClr>
              <a:buSzPts val="4000"/>
              <a:buFont typeface="Quattrocento Sans"/>
              <a:buNone/>
            </a:pPr>
            <a:r>
              <a:rPr lang="en-US" sz="4000" b="1" dirty="0">
                <a:solidFill>
                  <a:srgbClr val="002060"/>
                </a:solidFill>
                <a:latin typeface="Quattrocento Sans"/>
                <a:sym typeface="Quattrocento Sans"/>
              </a:rPr>
              <a:t>Program Overview</a:t>
            </a:r>
            <a:endParaRPr dirty="0"/>
          </a:p>
        </p:txBody>
      </p:sp>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sp>
        <p:nvSpPr>
          <p:cNvPr id="2" name="Google Shape;824;p21">
            <a:extLst>
              <a:ext uri="{FF2B5EF4-FFF2-40B4-BE49-F238E27FC236}">
                <a16:creationId xmlns:a16="http://schemas.microsoft.com/office/drawing/2014/main" id="{79F91A96-9FCE-2593-49F0-DDAD484CE6D3}"/>
              </a:ext>
            </a:extLst>
          </p:cNvPr>
          <p:cNvSpPr txBox="1">
            <a:spLocks noGrp="1"/>
          </p:cNvSpPr>
          <p:nvPr>
            <p:ph type="body" idx="1"/>
          </p:nvPr>
        </p:nvSpPr>
        <p:spPr>
          <a:xfrm>
            <a:off x="429802" y="1801300"/>
            <a:ext cx="11332396" cy="4198328"/>
          </a:xfrm>
          <a:prstGeom prst="rect">
            <a:avLst/>
          </a:prstGeom>
          <a:noFill/>
          <a:ln>
            <a:noFill/>
          </a:ln>
        </p:spPr>
        <p:txBody>
          <a:bodyPr spcFirstLastPara="1" wrap="square" lIns="91425" tIns="45700" rIns="91425" bIns="45700" anchor="t" anchorCtr="0">
            <a:normAutofit/>
          </a:bodyPr>
          <a:lstStyle/>
          <a:p>
            <a:pPr marL="228600" lvl="0" indent="-215265" algn="l" rtl="0">
              <a:lnSpc>
                <a:spcPct val="108000"/>
              </a:lnSpc>
              <a:spcBef>
                <a:spcPts val="800"/>
              </a:spcBef>
              <a:spcAft>
                <a:spcPts val="0"/>
              </a:spcAft>
              <a:buClr>
                <a:schemeClr val="accent2"/>
              </a:buClr>
              <a:buSzPct val="100000"/>
              <a:buChar char="•"/>
            </a:pPr>
            <a:r>
              <a:rPr lang="en-US" dirty="0">
                <a:latin typeface="Quattrocento Sans"/>
                <a:ea typeface="Quattrocento Sans"/>
                <a:cs typeface="Quattrocento Sans"/>
                <a:sym typeface="Quattrocento Sans"/>
              </a:rPr>
              <a:t>Modeled on HCD’s existing </a:t>
            </a:r>
            <a:r>
              <a:rPr lang="en-US" dirty="0" err="1">
                <a:latin typeface="Quattrocento Sans"/>
                <a:ea typeface="Quattrocento Sans"/>
                <a:cs typeface="Quattrocento Sans"/>
                <a:sym typeface="Quattrocento Sans"/>
              </a:rPr>
              <a:t>Homekey</a:t>
            </a:r>
            <a:r>
              <a:rPr lang="en-US" dirty="0">
                <a:latin typeface="Quattrocento Sans"/>
                <a:ea typeface="Quattrocento Sans"/>
                <a:cs typeface="Quattrocento Sans"/>
                <a:sym typeface="Quattrocento Sans"/>
              </a:rPr>
              <a:t> program grants for housing with supportive services</a:t>
            </a:r>
          </a:p>
          <a:p>
            <a:pPr marL="228600" lvl="0" indent="-215265" algn="l" rtl="0">
              <a:lnSpc>
                <a:spcPct val="108000"/>
              </a:lnSpc>
              <a:spcBef>
                <a:spcPts val="800"/>
              </a:spcBef>
              <a:spcAft>
                <a:spcPts val="0"/>
              </a:spcAft>
              <a:buClr>
                <a:schemeClr val="accent2"/>
              </a:buClr>
              <a:buSzPct val="100000"/>
              <a:buChar char="•"/>
            </a:pPr>
            <a:r>
              <a:rPr lang="en-US" dirty="0">
                <a:latin typeface="Quattrocento Sans"/>
                <a:ea typeface="Quattrocento Sans"/>
                <a:cs typeface="Quattrocento Sans"/>
                <a:sym typeface="Quattrocento Sans"/>
              </a:rPr>
              <a:t>HCD and CalVet to coordinate on Veterans program</a:t>
            </a:r>
          </a:p>
          <a:p>
            <a:pPr marL="228600" indent="-215265">
              <a:lnSpc>
                <a:spcPct val="108000"/>
              </a:lnSpc>
              <a:spcBef>
                <a:spcPts val="800"/>
              </a:spcBef>
              <a:buClr>
                <a:schemeClr val="accent2"/>
              </a:buClr>
              <a:buSzPct val="100000"/>
            </a:pPr>
            <a:r>
              <a:rPr lang="en-US" sz="2800" dirty="0">
                <a:latin typeface="Quattrocento Sans" panose="020B0604020202020204" charset="0"/>
              </a:rPr>
              <a:t>Program Summary and Stakeholder Questions released in September that highlights threshold requirements, Eligible Project Types,                                             and funding priorities.</a:t>
            </a:r>
          </a:p>
          <a:p>
            <a:pPr marL="228600" lvl="0" indent="-215265" algn="l" rtl="0">
              <a:lnSpc>
                <a:spcPct val="108000"/>
              </a:lnSpc>
              <a:spcBef>
                <a:spcPts val="800"/>
              </a:spcBef>
              <a:spcAft>
                <a:spcPts val="0"/>
              </a:spcAft>
              <a:buClr>
                <a:schemeClr val="accent2"/>
              </a:buClr>
              <a:buSzPct val="100000"/>
              <a:buChar char="•"/>
            </a:pPr>
            <a:endParaRPr lang="en-US" dirty="0">
              <a:latin typeface="Quattrocento Sans"/>
              <a:ea typeface="Quattrocento Sans"/>
              <a:cs typeface="Quattrocento Sans"/>
              <a:sym typeface="Quattrocento Sans"/>
            </a:endParaRPr>
          </a:p>
          <a:p>
            <a:pPr marL="685800" lvl="1" indent="-121919" algn="l" rtl="0">
              <a:lnSpc>
                <a:spcPct val="90000"/>
              </a:lnSpc>
              <a:spcBef>
                <a:spcPts val="1300"/>
              </a:spcBef>
              <a:spcAft>
                <a:spcPts val="0"/>
              </a:spcAft>
              <a:buClr>
                <a:schemeClr val="dk1"/>
              </a:buClr>
              <a:buSzPct val="100000"/>
              <a:buNone/>
            </a:pPr>
            <a:endParaRPr b="1" u="sng" dirty="0">
              <a:solidFill>
                <a:srgbClr val="595959"/>
              </a:solidFill>
            </a:endParaRPr>
          </a:p>
        </p:txBody>
      </p:sp>
      <p:pic>
        <p:nvPicPr>
          <p:cNvPr id="12" name="Picture 11">
            <a:extLst>
              <a:ext uri="{FF2B5EF4-FFF2-40B4-BE49-F238E27FC236}">
                <a16:creationId xmlns:a16="http://schemas.microsoft.com/office/drawing/2014/main" id="{5146A880-A7C8-2EBC-BF09-41E1778024C2}"/>
              </a:ext>
            </a:extLst>
          </p:cNvPr>
          <p:cNvPicPr>
            <a:picLocks noChangeAspect="1"/>
          </p:cNvPicPr>
          <p:nvPr/>
        </p:nvPicPr>
        <p:blipFill>
          <a:blip r:embed="rId5"/>
          <a:stretch>
            <a:fillRect/>
          </a:stretch>
        </p:blipFill>
        <p:spPr>
          <a:xfrm>
            <a:off x="96186" y="6076711"/>
            <a:ext cx="3238952" cy="685896"/>
          </a:xfrm>
          <a:prstGeom prst="rect">
            <a:avLst/>
          </a:prstGeom>
        </p:spPr>
      </p:pic>
      <p:pic>
        <p:nvPicPr>
          <p:cNvPr id="13" name="Picture 12">
            <a:extLst>
              <a:ext uri="{FF2B5EF4-FFF2-40B4-BE49-F238E27FC236}">
                <a16:creationId xmlns:a16="http://schemas.microsoft.com/office/drawing/2014/main" id="{D7C59257-7E1E-23EE-6643-BE2EF25B6D93}"/>
              </a:ext>
            </a:extLst>
          </p:cNvPr>
          <p:cNvPicPr>
            <a:picLocks noChangeAspect="1"/>
          </p:cNvPicPr>
          <p:nvPr/>
        </p:nvPicPr>
        <p:blipFill>
          <a:blip r:embed="rId6"/>
          <a:stretch>
            <a:fillRect/>
          </a:stretch>
        </p:blipFill>
        <p:spPr>
          <a:xfrm>
            <a:off x="9181797" y="4521063"/>
            <a:ext cx="2172003" cy="2191056"/>
          </a:xfrm>
          <a:prstGeom prst="rect">
            <a:avLst/>
          </a:prstGeom>
        </p:spPr>
      </p:pic>
      <p:pic>
        <p:nvPicPr>
          <p:cNvPr id="10" name="Picture 9">
            <a:extLst>
              <a:ext uri="{FF2B5EF4-FFF2-40B4-BE49-F238E27FC236}">
                <a16:creationId xmlns:a16="http://schemas.microsoft.com/office/drawing/2014/main" id="{07DEA190-0CB3-4E02-B1FA-299EDE4ADF9E}"/>
              </a:ext>
            </a:extLst>
          </p:cNvPr>
          <p:cNvPicPr>
            <a:picLocks noChangeAspect="1"/>
          </p:cNvPicPr>
          <p:nvPr/>
        </p:nvPicPr>
        <p:blipFill>
          <a:blip r:embed="rId7"/>
          <a:stretch>
            <a:fillRect/>
          </a:stretch>
        </p:blipFill>
        <p:spPr>
          <a:xfrm>
            <a:off x="3383406" y="6340936"/>
            <a:ext cx="623798" cy="163895"/>
          </a:xfrm>
          <a:prstGeom prst="rect">
            <a:avLst/>
          </a:prstGeom>
        </p:spPr>
      </p:pic>
    </p:spTree>
    <p:extLst>
      <p:ext uri="{BB962C8B-B14F-4D97-AF65-F5344CB8AC3E}">
        <p14:creationId xmlns:p14="http://schemas.microsoft.com/office/powerpoint/2010/main" val="150451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E201-22FD-4071-221F-6EE100372031}"/>
              </a:ext>
            </a:extLst>
          </p:cNvPr>
          <p:cNvSpPr>
            <a:spLocks noGrp="1"/>
          </p:cNvSpPr>
          <p:nvPr>
            <p:ph type="title"/>
          </p:nvPr>
        </p:nvSpPr>
        <p:spPr/>
        <p:txBody>
          <a:bodyPr/>
          <a:lstStyle/>
          <a:p>
            <a:r>
              <a:rPr lang="en-US" dirty="0"/>
              <a:t>What is the Homekey Program?</a:t>
            </a:r>
          </a:p>
        </p:txBody>
      </p:sp>
      <p:sp>
        <p:nvSpPr>
          <p:cNvPr id="3" name="Content Placeholder 2">
            <a:extLst>
              <a:ext uri="{FF2B5EF4-FFF2-40B4-BE49-F238E27FC236}">
                <a16:creationId xmlns:a16="http://schemas.microsoft.com/office/drawing/2014/main" id="{0F9E1B0E-F9EF-191B-479C-66767DA9EA8A}"/>
              </a:ext>
            </a:extLst>
          </p:cNvPr>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Homekey is an </a:t>
            </a:r>
            <a:r>
              <a:rPr lang="en-US" b="0" i="0" dirty="0">
                <a:solidFill>
                  <a:srgbClr val="000000"/>
                </a:solidFill>
                <a:effectLst/>
                <a:latin typeface="Roboto" panose="02000000000000000000" pitchFamily="2" charset="0"/>
              </a:rPr>
              <a:t>opportunity for state, regional, and local public entities to develop a broad range of housing types, including but not limited to hotels, motels, hostels, single-family homes and multifamily apartments, manufactured housing, and to convert commercial properties and other existing buildings to permanent or interim housing for the target population.</a:t>
            </a:r>
            <a:endParaRPr lang="en-US" sz="3200" dirty="0">
              <a:latin typeface="Arial" panose="020B060402020202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C1B0E0ED-1827-2A6B-10CE-C60A225C65A0}"/>
              </a:ext>
            </a:extLst>
          </p:cNvPr>
          <p:cNvSpPr>
            <a:spLocks noGrp="1"/>
          </p:cNvSpPr>
          <p:nvPr>
            <p:ph type="body" sz="quarter" idx="11"/>
          </p:nvPr>
        </p:nvSpPr>
        <p:spPr/>
        <p:txBody>
          <a:bodyPr/>
          <a:lstStyle/>
          <a:p>
            <a:r>
              <a:rPr lang="en-US" dirty="0"/>
              <a:t>Homekey+</a:t>
            </a:r>
          </a:p>
        </p:txBody>
      </p:sp>
      <p:pic>
        <p:nvPicPr>
          <p:cNvPr id="6" name="Picture 5">
            <a:extLst>
              <a:ext uri="{FF2B5EF4-FFF2-40B4-BE49-F238E27FC236}">
                <a16:creationId xmlns:a16="http://schemas.microsoft.com/office/drawing/2014/main" id="{89A1AA4D-B14F-45DC-B193-10FBFD38BB97}"/>
              </a:ext>
            </a:extLst>
          </p:cNvPr>
          <p:cNvPicPr>
            <a:picLocks noChangeAspect="1"/>
          </p:cNvPicPr>
          <p:nvPr/>
        </p:nvPicPr>
        <p:blipFill>
          <a:blip r:embed="rId3"/>
          <a:stretch>
            <a:fillRect/>
          </a:stretch>
        </p:blipFill>
        <p:spPr>
          <a:xfrm>
            <a:off x="546410" y="1636760"/>
            <a:ext cx="10896598" cy="4146586"/>
          </a:xfrm>
          <a:prstGeom prst="rect">
            <a:avLst/>
          </a:prstGeom>
        </p:spPr>
      </p:pic>
      <p:pic>
        <p:nvPicPr>
          <p:cNvPr id="9" name="Picture 8">
            <a:extLst>
              <a:ext uri="{FF2B5EF4-FFF2-40B4-BE49-F238E27FC236}">
                <a16:creationId xmlns:a16="http://schemas.microsoft.com/office/drawing/2014/main" id="{C391831B-EFFC-0B33-1AFF-0D1FC756F2BA}"/>
              </a:ext>
            </a:extLst>
          </p:cNvPr>
          <p:cNvPicPr>
            <a:picLocks noChangeAspect="1"/>
          </p:cNvPicPr>
          <p:nvPr/>
        </p:nvPicPr>
        <p:blipFill>
          <a:blip r:embed="rId4"/>
          <a:stretch>
            <a:fillRect/>
          </a:stretch>
        </p:blipFill>
        <p:spPr>
          <a:xfrm>
            <a:off x="-1" y="5961354"/>
            <a:ext cx="4112907" cy="870969"/>
          </a:xfrm>
          <a:prstGeom prst="rect">
            <a:avLst/>
          </a:prstGeom>
        </p:spPr>
      </p:pic>
      <p:sp>
        <p:nvSpPr>
          <p:cNvPr id="10" name="TextBox 9">
            <a:extLst>
              <a:ext uri="{FF2B5EF4-FFF2-40B4-BE49-F238E27FC236}">
                <a16:creationId xmlns:a16="http://schemas.microsoft.com/office/drawing/2014/main" id="{0DEF96CB-5AA3-C26A-3183-2780268D7D21}"/>
              </a:ext>
            </a:extLst>
          </p:cNvPr>
          <p:cNvSpPr txBox="1"/>
          <p:nvPr/>
        </p:nvSpPr>
        <p:spPr>
          <a:xfrm>
            <a:off x="10642598" y="5783346"/>
            <a:ext cx="1549402" cy="1074654"/>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65DEDB29-C4B6-4194-B902-C99151C53955}"/>
              </a:ext>
            </a:extLst>
          </p:cNvPr>
          <p:cNvPicPr>
            <a:picLocks noChangeAspect="1"/>
          </p:cNvPicPr>
          <p:nvPr/>
        </p:nvPicPr>
        <p:blipFill>
          <a:blip r:embed="rId5"/>
          <a:stretch>
            <a:fillRect/>
          </a:stretch>
        </p:blipFill>
        <p:spPr>
          <a:xfrm>
            <a:off x="4100621" y="6287875"/>
            <a:ext cx="790053" cy="207576"/>
          </a:xfrm>
          <a:prstGeom prst="rect">
            <a:avLst/>
          </a:prstGeom>
        </p:spPr>
      </p:pic>
      <p:pic>
        <p:nvPicPr>
          <p:cNvPr id="11" name="Google Shape;937;p29">
            <a:extLst>
              <a:ext uri="{FF2B5EF4-FFF2-40B4-BE49-F238E27FC236}">
                <a16:creationId xmlns:a16="http://schemas.microsoft.com/office/drawing/2014/main" id="{4E7E96BE-54B5-429C-8E81-6233B5F74E1A}"/>
              </a:ext>
            </a:extLst>
          </p:cNvPr>
          <p:cNvPicPr preferRelativeResize="0"/>
          <p:nvPr/>
        </p:nvPicPr>
        <p:blipFill rotWithShape="1">
          <a:blip r:embed="rId6">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233216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084ECDA7-664F-14B6-1BC9-69BDFD62E15B}"/>
              </a:ext>
            </a:extLst>
          </p:cNvPr>
          <p:cNvPicPr>
            <a:picLocks noChangeAspect="1"/>
          </p:cNvPicPr>
          <p:nvPr/>
        </p:nvPicPr>
        <p:blipFill>
          <a:blip r:embed="rId3">
            <a:extLst>
              <a:ext uri="{28A0092B-C50C-407E-A947-70E740481C1C}">
                <a14:useLocalDpi xmlns:a14="http://schemas.microsoft.com/office/drawing/2010/main" val="0"/>
              </a:ext>
            </a:extLst>
          </a:blip>
          <a:srcRect l="8592" r="8593"/>
          <a:stretch/>
        </p:blipFill>
        <p:spPr>
          <a:xfrm>
            <a:off x="421753" y="261669"/>
            <a:ext cx="3800819" cy="3442141"/>
          </a:xfrm>
          <a:prstGeom prst="rect">
            <a:avLst/>
          </a:prstGeom>
        </p:spPr>
      </p:pic>
      <p:pic>
        <p:nvPicPr>
          <p:cNvPr id="3" name="Picture 2">
            <a:extLst>
              <a:ext uri="{FF2B5EF4-FFF2-40B4-BE49-F238E27FC236}">
                <a16:creationId xmlns:a16="http://schemas.microsoft.com/office/drawing/2014/main" id="{4DFA426E-F8F1-D5C2-BB8D-09B2427879A1}"/>
              </a:ext>
            </a:extLst>
          </p:cNvPr>
          <p:cNvPicPr>
            <a:picLocks noChangeAspect="1"/>
          </p:cNvPicPr>
          <p:nvPr/>
        </p:nvPicPr>
        <p:blipFill rotWithShape="1">
          <a:blip r:embed="rId4"/>
          <a:srcRect l="7693" t="3808" b="25651"/>
          <a:stretch/>
        </p:blipFill>
        <p:spPr>
          <a:xfrm>
            <a:off x="4458455" y="261669"/>
            <a:ext cx="4580198" cy="4745534"/>
          </a:xfrm>
          <a:prstGeom prst="rect">
            <a:avLst/>
          </a:prstGeom>
        </p:spPr>
      </p:pic>
      <p:pic>
        <p:nvPicPr>
          <p:cNvPr id="5" name="Picture 4">
            <a:extLst>
              <a:ext uri="{FF2B5EF4-FFF2-40B4-BE49-F238E27FC236}">
                <a16:creationId xmlns:a16="http://schemas.microsoft.com/office/drawing/2014/main" id="{58191F62-2C80-3AEC-1D62-27E3B1551C71}"/>
              </a:ext>
            </a:extLst>
          </p:cNvPr>
          <p:cNvPicPr>
            <a:picLocks noChangeAspect="1"/>
          </p:cNvPicPr>
          <p:nvPr/>
        </p:nvPicPr>
        <p:blipFill>
          <a:blip r:embed="rId5"/>
          <a:stretch>
            <a:fillRect/>
          </a:stretch>
        </p:blipFill>
        <p:spPr>
          <a:xfrm>
            <a:off x="9405561" y="634281"/>
            <a:ext cx="2331610" cy="1278905"/>
          </a:xfrm>
          <a:prstGeom prst="rect">
            <a:avLst/>
          </a:prstGeom>
        </p:spPr>
      </p:pic>
      <p:pic>
        <p:nvPicPr>
          <p:cNvPr id="9" name="Picture 8">
            <a:extLst>
              <a:ext uri="{FF2B5EF4-FFF2-40B4-BE49-F238E27FC236}">
                <a16:creationId xmlns:a16="http://schemas.microsoft.com/office/drawing/2014/main" id="{1301F1A2-5CC5-3711-C94D-6400A97327B3}"/>
              </a:ext>
            </a:extLst>
          </p:cNvPr>
          <p:cNvPicPr>
            <a:picLocks noChangeAspect="1"/>
          </p:cNvPicPr>
          <p:nvPr/>
        </p:nvPicPr>
        <p:blipFill>
          <a:blip r:embed="rId6"/>
          <a:stretch>
            <a:fillRect/>
          </a:stretch>
        </p:blipFill>
        <p:spPr>
          <a:xfrm>
            <a:off x="9405561" y="2068204"/>
            <a:ext cx="2438974" cy="1196962"/>
          </a:xfrm>
          <a:prstGeom prst="rect">
            <a:avLst/>
          </a:prstGeom>
        </p:spPr>
      </p:pic>
      <p:pic>
        <p:nvPicPr>
          <p:cNvPr id="13" name="Picture 12">
            <a:extLst>
              <a:ext uri="{FF2B5EF4-FFF2-40B4-BE49-F238E27FC236}">
                <a16:creationId xmlns:a16="http://schemas.microsoft.com/office/drawing/2014/main" id="{F2629E35-8938-26D6-AB55-106E2D5B4607}"/>
              </a:ext>
            </a:extLst>
          </p:cNvPr>
          <p:cNvPicPr>
            <a:picLocks noChangeAspect="1"/>
          </p:cNvPicPr>
          <p:nvPr/>
        </p:nvPicPr>
        <p:blipFill>
          <a:blip r:embed="rId7"/>
          <a:stretch>
            <a:fillRect/>
          </a:stretch>
        </p:blipFill>
        <p:spPr>
          <a:xfrm>
            <a:off x="4597419" y="3833870"/>
            <a:ext cx="4651529" cy="2829827"/>
          </a:xfrm>
          <a:prstGeom prst="rect">
            <a:avLst/>
          </a:prstGeom>
        </p:spPr>
      </p:pic>
      <p:pic>
        <p:nvPicPr>
          <p:cNvPr id="4" name="Google Shape;877;p25">
            <a:extLst>
              <a:ext uri="{FF2B5EF4-FFF2-40B4-BE49-F238E27FC236}">
                <a16:creationId xmlns:a16="http://schemas.microsoft.com/office/drawing/2014/main" id="{5AA7ADC8-AE22-DB00-A57E-149208C1B48D}"/>
              </a:ext>
            </a:extLst>
          </p:cNvPr>
          <p:cNvPicPr preferRelativeResize="0"/>
          <p:nvPr/>
        </p:nvPicPr>
        <p:blipFill rotWithShape="1">
          <a:blip r:embed="rId8">
            <a:alphaModFix/>
          </a:blip>
          <a:srcRect l="15598" t="11103" r="13755"/>
          <a:stretch/>
        </p:blipFill>
        <p:spPr>
          <a:xfrm>
            <a:off x="165253" y="3527153"/>
            <a:ext cx="5379503" cy="3136544"/>
          </a:xfrm>
          <a:prstGeom prst="rect">
            <a:avLst/>
          </a:prstGeom>
          <a:noFill/>
          <a:ln>
            <a:noFill/>
          </a:ln>
        </p:spPr>
      </p:pic>
      <p:pic>
        <p:nvPicPr>
          <p:cNvPr id="15" name="Picture 14">
            <a:extLst>
              <a:ext uri="{FF2B5EF4-FFF2-40B4-BE49-F238E27FC236}">
                <a16:creationId xmlns:a16="http://schemas.microsoft.com/office/drawing/2014/main" id="{145A2795-A94F-9802-E3FE-DB3308C4539D}"/>
              </a:ext>
            </a:extLst>
          </p:cNvPr>
          <p:cNvPicPr>
            <a:picLocks noChangeAspect="1"/>
          </p:cNvPicPr>
          <p:nvPr/>
        </p:nvPicPr>
        <p:blipFill>
          <a:blip r:embed="rId9"/>
          <a:stretch>
            <a:fillRect/>
          </a:stretch>
        </p:blipFill>
        <p:spPr>
          <a:xfrm>
            <a:off x="9363951" y="5007203"/>
            <a:ext cx="2777324" cy="1121965"/>
          </a:xfrm>
          <a:prstGeom prst="rect">
            <a:avLst/>
          </a:prstGeom>
        </p:spPr>
      </p:pic>
      <p:pic>
        <p:nvPicPr>
          <p:cNvPr id="17" name="Picture 16">
            <a:extLst>
              <a:ext uri="{FF2B5EF4-FFF2-40B4-BE49-F238E27FC236}">
                <a16:creationId xmlns:a16="http://schemas.microsoft.com/office/drawing/2014/main" id="{9E67D8A7-EAB3-530D-5BB6-21165B8C02D1}"/>
              </a:ext>
            </a:extLst>
          </p:cNvPr>
          <p:cNvPicPr>
            <a:picLocks noChangeAspect="1"/>
          </p:cNvPicPr>
          <p:nvPr/>
        </p:nvPicPr>
        <p:blipFill>
          <a:blip r:embed="rId10"/>
          <a:stretch>
            <a:fillRect/>
          </a:stretch>
        </p:blipFill>
        <p:spPr>
          <a:xfrm>
            <a:off x="9363951" y="3592835"/>
            <a:ext cx="2629191" cy="1278905"/>
          </a:xfrm>
          <a:prstGeom prst="rect">
            <a:avLst/>
          </a:prstGeom>
        </p:spPr>
      </p:pic>
      <p:pic>
        <p:nvPicPr>
          <p:cNvPr id="10" name="Google Shape;937;p29">
            <a:extLst>
              <a:ext uri="{FF2B5EF4-FFF2-40B4-BE49-F238E27FC236}">
                <a16:creationId xmlns:a16="http://schemas.microsoft.com/office/drawing/2014/main" id="{4263B6B6-D6A7-4198-8150-D08F746C735B}"/>
              </a:ext>
            </a:extLst>
          </p:cNvPr>
          <p:cNvPicPr preferRelativeResize="0"/>
          <p:nvPr/>
        </p:nvPicPr>
        <p:blipFill rotWithShape="1">
          <a:blip r:embed="rId11">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33449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sp>
        <p:nvSpPr>
          <p:cNvPr id="6" name="Google Shape;839;p22">
            <a:extLst>
              <a:ext uri="{FF2B5EF4-FFF2-40B4-BE49-F238E27FC236}">
                <a16:creationId xmlns:a16="http://schemas.microsoft.com/office/drawing/2014/main" id="{3965F403-B377-9DA0-D7B2-7716E5AA69F8}"/>
              </a:ext>
            </a:extLst>
          </p:cNvPr>
          <p:cNvSpPr txBox="1">
            <a:spLocks noGrp="1"/>
          </p:cNvSpPr>
          <p:nvPr>
            <p:ph type="title"/>
          </p:nvPr>
        </p:nvSpPr>
        <p:spPr>
          <a:xfrm>
            <a:off x="5633072" y="439342"/>
            <a:ext cx="5128451" cy="1104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2060"/>
              </a:buClr>
              <a:buSzPts val="4000"/>
              <a:buFont typeface="Quattrocento Sans"/>
              <a:buNone/>
            </a:pPr>
            <a:r>
              <a:rPr lang="en-US" sz="4000" b="1" dirty="0">
                <a:solidFill>
                  <a:srgbClr val="002060"/>
                </a:solidFill>
                <a:latin typeface="Quattrocento Sans"/>
                <a:sym typeface="Quattrocento Sans"/>
              </a:rPr>
              <a:t>Funding Breakdown</a:t>
            </a:r>
            <a:endParaRPr dirty="0"/>
          </a:p>
        </p:txBody>
      </p:sp>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7" name="Picture 6">
            <a:extLst>
              <a:ext uri="{FF2B5EF4-FFF2-40B4-BE49-F238E27FC236}">
                <a16:creationId xmlns:a16="http://schemas.microsoft.com/office/drawing/2014/main" id="{11E8D144-496F-E8A5-52E4-9ED1FFA5D49C}"/>
              </a:ext>
            </a:extLst>
          </p:cNvPr>
          <p:cNvPicPr>
            <a:picLocks noChangeAspect="1"/>
          </p:cNvPicPr>
          <p:nvPr/>
        </p:nvPicPr>
        <p:blipFill>
          <a:blip r:embed="rId5"/>
          <a:stretch>
            <a:fillRect/>
          </a:stretch>
        </p:blipFill>
        <p:spPr>
          <a:xfrm>
            <a:off x="0" y="1843661"/>
            <a:ext cx="12191999" cy="5014339"/>
          </a:xfrm>
          <a:prstGeom prst="rect">
            <a:avLst/>
          </a:prstGeom>
        </p:spPr>
      </p:pic>
    </p:spTree>
    <p:extLst>
      <p:ext uri="{BB962C8B-B14F-4D97-AF65-F5344CB8AC3E}">
        <p14:creationId xmlns:p14="http://schemas.microsoft.com/office/powerpoint/2010/main" val="158939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818" name="Google Shape;818;p20"/>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14" name="Picture 13" descr="Graphical user interface, application&#10;&#10;Description automatically generated">
            <a:extLst>
              <a:ext uri="{FF2B5EF4-FFF2-40B4-BE49-F238E27FC236}">
                <a16:creationId xmlns:a16="http://schemas.microsoft.com/office/drawing/2014/main" id="{1DE64A33-4BE8-FBF2-A03C-99B5A0AF7448}"/>
              </a:ext>
            </a:extLst>
          </p:cNvPr>
          <p:cNvPicPr>
            <a:picLocks noChangeAspect="1"/>
          </p:cNvPicPr>
          <p:nvPr/>
        </p:nvPicPr>
        <p:blipFill>
          <a:blip r:embed="rId4"/>
          <a:stretch>
            <a:fillRect/>
          </a:stretch>
        </p:blipFill>
        <p:spPr>
          <a:xfrm>
            <a:off x="898358" y="2522420"/>
            <a:ext cx="10395284" cy="3522405"/>
          </a:xfrm>
          <a:prstGeom prst="rect">
            <a:avLst/>
          </a:prstGeom>
        </p:spPr>
      </p:pic>
      <p:sp>
        <p:nvSpPr>
          <p:cNvPr id="15" name="TextBox 14">
            <a:extLst>
              <a:ext uri="{FF2B5EF4-FFF2-40B4-BE49-F238E27FC236}">
                <a16:creationId xmlns:a16="http://schemas.microsoft.com/office/drawing/2014/main" id="{0498FD93-DB94-E53B-F754-C03211C80405}"/>
              </a:ext>
            </a:extLst>
          </p:cNvPr>
          <p:cNvSpPr txBox="1"/>
          <p:nvPr/>
        </p:nvSpPr>
        <p:spPr>
          <a:xfrm>
            <a:off x="898358" y="2016443"/>
            <a:ext cx="10395283" cy="523220"/>
          </a:xfrm>
          <a:prstGeom prst="rect">
            <a:avLst/>
          </a:prstGeom>
          <a:noFill/>
        </p:spPr>
        <p:txBody>
          <a:bodyPr wrap="square" rtlCol="0">
            <a:spAutoFit/>
          </a:bodyPr>
          <a:lstStyle/>
          <a:p>
            <a:pPr algn="ctr"/>
            <a:r>
              <a:rPr lang="en-US" dirty="0">
                <a:latin typeface="Quattrocento Sans" panose="020B0502050000020003" pitchFamily="34" charset="0"/>
              </a:rPr>
              <a:t>Below outlines high-level timeframes for several milestones that will inform requirements and resources.</a:t>
            </a:r>
            <a:br>
              <a:rPr lang="en-US" dirty="0">
                <a:latin typeface="Quattrocento Sans" panose="020B0502050000020003" pitchFamily="34" charset="0"/>
              </a:rPr>
            </a:br>
            <a:r>
              <a:rPr lang="en-US" dirty="0">
                <a:latin typeface="Quattrocento Sans" panose="020B0502050000020003" pitchFamily="34" charset="0"/>
              </a:rPr>
              <a:t>Additional updates on timelines and policy will follow throughout the project.</a:t>
            </a:r>
          </a:p>
        </p:txBody>
      </p:sp>
      <p:pic>
        <p:nvPicPr>
          <p:cNvPr id="17" name="Picture 16" descr="Text&#10;&#10;Description automatically generated">
            <a:extLst>
              <a:ext uri="{FF2B5EF4-FFF2-40B4-BE49-F238E27FC236}">
                <a16:creationId xmlns:a16="http://schemas.microsoft.com/office/drawing/2014/main" id="{B3BDE92A-1A5B-5206-251A-D048E02364CE}"/>
              </a:ext>
            </a:extLst>
          </p:cNvPr>
          <p:cNvPicPr>
            <a:picLocks noChangeAspect="1"/>
          </p:cNvPicPr>
          <p:nvPr/>
        </p:nvPicPr>
        <p:blipFill>
          <a:blip r:embed="rId5"/>
          <a:stretch>
            <a:fillRect/>
          </a:stretch>
        </p:blipFill>
        <p:spPr>
          <a:xfrm>
            <a:off x="96186" y="95393"/>
            <a:ext cx="5310004" cy="1474140"/>
          </a:xfrm>
          <a:prstGeom prst="rect">
            <a:avLst/>
          </a:prstGeom>
        </p:spPr>
      </p:pic>
      <p:sp>
        <p:nvSpPr>
          <p:cNvPr id="2" name="Google Shape;839;p22">
            <a:extLst>
              <a:ext uri="{FF2B5EF4-FFF2-40B4-BE49-F238E27FC236}">
                <a16:creationId xmlns:a16="http://schemas.microsoft.com/office/drawing/2014/main" id="{F13A4E78-15E2-34EE-07A9-3EF1BD2DFD6F}"/>
              </a:ext>
            </a:extLst>
          </p:cNvPr>
          <p:cNvSpPr txBox="1">
            <a:spLocks noGrp="1"/>
          </p:cNvSpPr>
          <p:nvPr>
            <p:ph type="title"/>
          </p:nvPr>
        </p:nvSpPr>
        <p:spPr>
          <a:xfrm>
            <a:off x="5749950" y="664695"/>
            <a:ext cx="5128451" cy="1141398"/>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rgbClr val="002060"/>
              </a:buClr>
              <a:buSzPts val="4000"/>
              <a:buFont typeface="Quattrocento Sans"/>
              <a:buNone/>
            </a:pPr>
            <a:r>
              <a:rPr lang="en-US" sz="4000" b="1" dirty="0">
                <a:solidFill>
                  <a:srgbClr val="002060"/>
                </a:solidFill>
                <a:latin typeface="Quattrocento Sans"/>
                <a:ea typeface="Quattrocento Sans"/>
                <a:cs typeface="Quattrocento Sans"/>
                <a:sym typeface="Quattrocento Sans"/>
              </a:rPr>
              <a:t>Timeline</a:t>
            </a:r>
            <a:br>
              <a:rPr lang="en-US" sz="4000" b="1" dirty="0">
                <a:solidFill>
                  <a:srgbClr val="002060"/>
                </a:solidFill>
                <a:latin typeface="Quattrocento Sans"/>
                <a:ea typeface="Quattrocento Sans"/>
                <a:cs typeface="Quattrocento Sans"/>
                <a:sym typeface="Quattrocento Sans"/>
              </a:rPr>
            </a:br>
            <a:endParaRPr dirty="0"/>
          </a:p>
        </p:txBody>
      </p:sp>
      <p:sp>
        <p:nvSpPr>
          <p:cNvPr id="4" name="Arrow: Up 3">
            <a:extLst>
              <a:ext uri="{FF2B5EF4-FFF2-40B4-BE49-F238E27FC236}">
                <a16:creationId xmlns:a16="http://schemas.microsoft.com/office/drawing/2014/main" id="{6A0E500E-A763-F09C-5094-A1520635CD28}"/>
              </a:ext>
            </a:extLst>
          </p:cNvPr>
          <p:cNvSpPr/>
          <p:nvPr/>
        </p:nvSpPr>
        <p:spPr>
          <a:xfrm rot="5400000">
            <a:off x="590118" y="3471437"/>
            <a:ext cx="616480" cy="1007890"/>
          </a:xfrm>
          <a:prstGeom prst="upArrow">
            <a:avLst/>
          </a:prstGeom>
          <a:solidFill>
            <a:schemeClr val="accent6">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5D7767-579F-78D4-56F1-6F14AE9B32D2}"/>
              </a:ext>
            </a:extLst>
          </p:cNvPr>
          <p:cNvPicPr>
            <a:picLocks noChangeAspect="1"/>
          </p:cNvPicPr>
          <p:nvPr/>
        </p:nvPicPr>
        <p:blipFill>
          <a:blip r:embed="rId6"/>
          <a:stretch>
            <a:fillRect/>
          </a:stretch>
        </p:blipFill>
        <p:spPr>
          <a:xfrm>
            <a:off x="0" y="6076711"/>
            <a:ext cx="3238952" cy="685896"/>
          </a:xfrm>
          <a:prstGeom prst="rect">
            <a:avLst/>
          </a:prstGeom>
        </p:spPr>
      </p:pic>
      <p:pic>
        <p:nvPicPr>
          <p:cNvPr id="10" name="Picture 9">
            <a:extLst>
              <a:ext uri="{FF2B5EF4-FFF2-40B4-BE49-F238E27FC236}">
                <a16:creationId xmlns:a16="http://schemas.microsoft.com/office/drawing/2014/main" id="{EF0854E0-FF6C-4B3D-AB9B-EA02343B7738}"/>
              </a:ext>
            </a:extLst>
          </p:cNvPr>
          <p:cNvPicPr>
            <a:picLocks noChangeAspect="1"/>
          </p:cNvPicPr>
          <p:nvPr/>
        </p:nvPicPr>
        <p:blipFill>
          <a:blip r:embed="rId7"/>
          <a:stretch>
            <a:fillRect/>
          </a:stretch>
        </p:blipFill>
        <p:spPr>
          <a:xfrm>
            <a:off x="3238952" y="6328588"/>
            <a:ext cx="693244" cy="182141"/>
          </a:xfrm>
          <a:prstGeom prst="rect">
            <a:avLst/>
          </a:prstGeom>
        </p:spPr>
      </p:pic>
      <p:pic>
        <p:nvPicPr>
          <p:cNvPr id="11" name="Google Shape;937;p29">
            <a:extLst>
              <a:ext uri="{FF2B5EF4-FFF2-40B4-BE49-F238E27FC236}">
                <a16:creationId xmlns:a16="http://schemas.microsoft.com/office/drawing/2014/main" id="{66130EE0-61FE-4220-82B0-761126C530E3}"/>
              </a:ext>
            </a:extLst>
          </p:cNvPr>
          <p:cNvPicPr preferRelativeResize="0"/>
          <p:nvPr/>
        </p:nvPicPr>
        <p:blipFill rotWithShape="1">
          <a:blip r:embed="rId3">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4954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1"/>
          <p:cNvSpPr txBox="1">
            <a:spLocks noGrp="1"/>
          </p:cNvSpPr>
          <p:nvPr>
            <p:ph type="body" idx="1"/>
          </p:nvPr>
        </p:nvSpPr>
        <p:spPr>
          <a:xfrm>
            <a:off x="231354" y="2026084"/>
            <a:ext cx="11215171" cy="4146659"/>
          </a:xfrm>
          <a:prstGeom prst="rect">
            <a:avLst/>
          </a:prstGeom>
          <a:noFill/>
          <a:ln>
            <a:noFill/>
          </a:ln>
        </p:spPr>
        <p:txBody>
          <a:bodyPr spcFirstLastPara="1" wrap="square" lIns="91425" tIns="45700" rIns="91425" bIns="45700" anchor="t" anchorCtr="0">
            <a:normAutofit fontScale="85000" lnSpcReduction="20000"/>
          </a:bodyPr>
          <a:lstStyle/>
          <a:p>
            <a:pPr marL="114300" indent="0">
              <a:buNone/>
            </a:pPr>
            <a:r>
              <a:rPr lang="en-US" u="sng" dirty="0">
                <a:solidFill>
                  <a:schemeClr val="accent1">
                    <a:lumMod val="75000"/>
                  </a:schemeClr>
                </a:solidFill>
                <a:latin typeface="Quattrocento Sans" panose="020B0604020202020204" charset="0"/>
              </a:rPr>
              <a:t>The Basics</a:t>
            </a:r>
            <a:r>
              <a:rPr lang="en-US" sz="2800" dirty="0">
                <a:latin typeface="Quattrocento Sans" panose="020B0604020202020204" charset="0"/>
              </a:rPr>
              <a:t>: </a:t>
            </a:r>
          </a:p>
          <a:p>
            <a:r>
              <a:rPr lang="en-US" sz="2800" dirty="0">
                <a:latin typeface="Quattrocento Sans" panose="020B0604020202020204" charset="0"/>
              </a:rPr>
              <a:t>Eligible applicants include Cities, Counties, public housing authorities with                 co-applicant development partners.</a:t>
            </a:r>
          </a:p>
          <a:p>
            <a:r>
              <a:rPr lang="en-US" sz="2800" dirty="0">
                <a:latin typeface="Quattrocento Sans" panose="020B0604020202020204" charset="0"/>
              </a:rPr>
              <a:t>Permanent Supportive Housing requiring 55-year affordability term</a:t>
            </a:r>
          </a:p>
          <a:p>
            <a:r>
              <a:rPr lang="en-US" dirty="0">
                <a:latin typeface="Quattrocento Sans" panose="020B0604020202020204" charset="0"/>
              </a:rPr>
              <a:t>Acquisition, conversion, new construction</a:t>
            </a:r>
            <a:endParaRPr lang="en-US" sz="2800" dirty="0">
              <a:latin typeface="Quattrocento Sans" panose="020B0604020202020204" charset="0"/>
            </a:endParaRPr>
          </a:p>
          <a:p>
            <a:r>
              <a:rPr lang="en-US" sz="2800" dirty="0">
                <a:latin typeface="Quattrocento Sans" panose="020B0604020202020204" charset="0"/>
              </a:rPr>
              <a:t>Extremely low income (&lt;30% AMI)</a:t>
            </a:r>
          </a:p>
          <a:p>
            <a:r>
              <a:rPr lang="en-US" dirty="0">
                <a:latin typeface="Quattrocento Sans" panose="020B0604020202020204" charset="0"/>
              </a:rPr>
              <a:t>Homeless, Chronically Homeless, or </a:t>
            </a:r>
            <a:r>
              <a:rPr lang="en-US" sz="2800" dirty="0">
                <a:latin typeface="Quattrocento Sans" panose="020B0604020202020204" charset="0"/>
              </a:rPr>
              <a:t>at-risk of homelessness AND a Behavior Health Challenge</a:t>
            </a:r>
          </a:p>
          <a:p>
            <a:r>
              <a:rPr lang="en-US" dirty="0">
                <a:latin typeface="Quattrocento Sans" panose="020B0604020202020204" charset="0"/>
              </a:rPr>
              <a:t>Emphasis on Project Readiness – 12 to 24 months to completion depending on project type</a:t>
            </a:r>
          </a:p>
          <a:p>
            <a:r>
              <a:rPr lang="en-US" dirty="0">
                <a:latin typeface="Quattrocento Sans" panose="020B0604020202020204" charset="0"/>
              </a:rPr>
              <a:t>Supportive </a:t>
            </a:r>
            <a:r>
              <a:rPr lang="en-US" sz="2800" dirty="0">
                <a:latin typeface="Quattrocento Sans" panose="020B0604020202020204" charset="0"/>
              </a:rPr>
              <a:t>services required</a:t>
            </a:r>
            <a:endParaRPr lang="en-US" dirty="0">
              <a:latin typeface="Quattrocento Sans" panose="020B0604020202020204" charset="0"/>
            </a:endParaRPr>
          </a:p>
          <a:p>
            <a:pPr marL="685800" lvl="1" indent="-121919" algn="l" rtl="0">
              <a:lnSpc>
                <a:spcPct val="90000"/>
              </a:lnSpc>
              <a:spcBef>
                <a:spcPts val="1300"/>
              </a:spcBef>
              <a:spcAft>
                <a:spcPts val="0"/>
              </a:spcAft>
              <a:buClr>
                <a:schemeClr val="dk1"/>
              </a:buClr>
              <a:buSzPct val="100000"/>
              <a:buNone/>
            </a:pPr>
            <a:endParaRPr b="1" u="sng" dirty="0">
              <a:solidFill>
                <a:srgbClr val="595959"/>
              </a:solidFill>
            </a:endParaRPr>
          </a:p>
        </p:txBody>
      </p:sp>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sp>
        <p:nvSpPr>
          <p:cNvPr id="6" name="Google Shape;839;p22">
            <a:extLst>
              <a:ext uri="{FF2B5EF4-FFF2-40B4-BE49-F238E27FC236}">
                <a16:creationId xmlns:a16="http://schemas.microsoft.com/office/drawing/2014/main" id="{3965F403-B377-9DA0-D7B2-7716E5AA69F8}"/>
              </a:ext>
            </a:extLst>
          </p:cNvPr>
          <p:cNvSpPr txBox="1">
            <a:spLocks noGrp="1"/>
          </p:cNvSpPr>
          <p:nvPr>
            <p:ph type="title"/>
          </p:nvPr>
        </p:nvSpPr>
        <p:spPr>
          <a:xfrm>
            <a:off x="5633072" y="439342"/>
            <a:ext cx="5128451" cy="1104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2060"/>
              </a:buClr>
              <a:buSzPts val="4000"/>
              <a:buFont typeface="Quattrocento Sans"/>
              <a:buNone/>
            </a:pPr>
            <a:r>
              <a:rPr lang="en-US" sz="4000" b="1" dirty="0">
                <a:solidFill>
                  <a:srgbClr val="002060"/>
                </a:solidFill>
                <a:latin typeface="Quattrocento Sans"/>
                <a:ea typeface="Quattrocento Sans"/>
                <a:cs typeface="Quattrocento Sans"/>
                <a:sym typeface="Quattrocento Sans"/>
              </a:rPr>
              <a:t>Program Overview</a:t>
            </a:r>
            <a:endParaRPr dirty="0"/>
          </a:p>
        </p:txBody>
      </p:sp>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7" name="Picture 6">
            <a:extLst>
              <a:ext uri="{FF2B5EF4-FFF2-40B4-BE49-F238E27FC236}">
                <a16:creationId xmlns:a16="http://schemas.microsoft.com/office/drawing/2014/main" id="{E9AE7F92-7DB8-7894-91E6-9DC8864EE0F4}"/>
              </a:ext>
            </a:extLst>
          </p:cNvPr>
          <p:cNvPicPr>
            <a:picLocks noChangeAspect="1"/>
          </p:cNvPicPr>
          <p:nvPr/>
        </p:nvPicPr>
        <p:blipFill>
          <a:blip r:embed="rId5"/>
          <a:stretch>
            <a:fillRect/>
          </a:stretch>
        </p:blipFill>
        <p:spPr>
          <a:xfrm>
            <a:off x="38129" y="6103161"/>
            <a:ext cx="3238952" cy="685896"/>
          </a:xfrm>
          <a:prstGeom prst="rect">
            <a:avLst/>
          </a:prstGeom>
        </p:spPr>
      </p:pic>
      <p:pic>
        <p:nvPicPr>
          <p:cNvPr id="9" name="Picture 8">
            <a:extLst>
              <a:ext uri="{FF2B5EF4-FFF2-40B4-BE49-F238E27FC236}">
                <a16:creationId xmlns:a16="http://schemas.microsoft.com/office/drawing/2014/main" id="{0296E449-81E0-473C-9AF0-388D4DD22DEC}"/>
              </a:ext>
            </a:extLst>
          </p:cNvPr>
          <p:cNvPicPr>
            <a:picLocks noChangeAspect="1"/>
          </p:cNvPicPr>
          <p:nvPr/>
        </p:nvPicPr>
        <p:blipFill>
          <a:blip r:embed="rId6"/>
          <a:stretch>
            <a:fillRect/>
          </a:stretch>
        </p:blipFill>
        <p:spPr>
          <a:xfrm>
            <a:off x="3277081" y="6354616"/>
            <a:ext cx="693244" cy="182141"/>
          </a:xfrm>
          <a:prstGeom prst="rect">
            <a:avLst/>
          </a:prstGeom>
        </p:spPr>
      </p:pic>
    </p:spTree>
    <p:extLst>
      <p:ext uri="{BB962C8B-B14F-4D97-AF65-F5344CB8AC3E}">
        <p14:creationId xmlns:p14="http://schemas.microsoft.com/office/powerpoint/2010/main" val="219689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1"/>
          <p:cNvSpPr txBox="1">
            <a:spLocks noGrp="1"/>
          </p:cNvSpPr>
          <p:nvPr>
            <p:ph type="body" idx="1"/>
          </p:nvPr>
        </p:nvSpPr>
        <p:spPr>
          <a:xfrm>
            <a:off x="429802" y="1801300"/>
            <a:ext cx="11332396" cy="4198328"/>
          </a:xfrm>
          <a:prstGeom prst="rect">
            <a:avLst/>
          </a:prstGeom>
          <a:noFill/>
          <a:ln>
            <a:noFill/>
          </a:ln>
        </p:spPr>
        <p:txBody>
          <a:bodyPr spcFirstLastPara="1" wrap="square" lIns="91425" tIns="45700" rIns="91425" bIns="45700" anchor="t" anchorCtr="0">
            <a:normAutofit fontScale="85000" lnSpcReduction="20000"/>
          </a:bodyPr>
          <a:lstStyle/>
          <a:p>
            <a:pPr marL="0" indent="0">
              <a:buNone/>
            </a:pPr>
            <a:r>
              <a:rPr lang="en-US" u="sng" dirty="0">
                <a:solidFill>
                  <a:schemeClr val="accent1">
                    <a:lumMod val="75000"/>
                  </a:schemeClr>
                </a:solidFill>
                <a:latin typeface="Quattrocento Sans" panose="020B0604020202020204" charset="0"/>
              </a:rPr>
              <a:t>Emphasis on Sustainable Operations:</a:t>
            </a:r>
          </a:p>
          <a:p>
            <a:r>
              <a:rPr lang="en-US" dirty="0">
                <a:solidFill>
                  <a:schemeClr val="tx1"/>
                </a:solidFill>
                <a:latin typeface="Quattrocento Sans" panose="020B0604020202020204" charset="0"/>
              </a:rPr>
              <a:t>Minimum of 3 years of operating match, although priority will be given to projects that demonstrate operating sustainability over the 15 years reviewed in the application. </a:t>
            </a:r>
          </a:p>
          <a:p>
            <a:r>
              <a:rPr lang="en-US" dirty="0">
                <a:solidFill>
                  <a:schemeClr val="tx1"/>
                </a:solidFill>
                <a:latin typeface="Quattrocento Sans" panose="020B0604020202020204" charset="0"/>
              </a:rPr>
              <a:t>Starting in July 2026, 30% of each county’s Behavioral Health Services Act (BHSA) allocation must be spent on housing interventions. Guidance on allowable expenditures will be released by DHCS in early 2025. Counties may choose to utilize portions of this allocation to provide operations funding for Homekey+ projects which can provide long-term operational sustainability. </a:t>
            </a:r>
          </a:p>
          <a:p>
            <a:r>
              <a:rPr lang="en-US" dirty="0">
                <a:solidFill>
                  <a:schemeClr val="tx1"/>
                </a:solidFill>
                <a:latin typeface="Quattrocento Sans" panose="020B0604020202020204" charset="0"/>
              </a:rPr>
              <a:t>Prospective applicants are highly encouraged to engage with the applicable County Behavioral Health Department to determine how BHSA dollars may be used to support allowable housing costs for individuals with behavioral health conditions that meet the eligibility for BHSA services</a:t>
            </a:r>
            <a:r>
              <a:rPr lang="en-US" dirty="0">
                <a:solidFill>
                  <a:schemeClr val="tx1"/>
                </a:solidFill>
              </a:rPr>
              <a:t>. </a:t>
            </a:r>
            <a:endParaRPr dirty="0">
              <a:solidFill>
                <a:schemeClr val="tx1"/>
              </a:solidFill>
            </a:endParaRPr>
          </a:p>
        </p:txBody>
      </p:sp>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sp>
        <p:nvSpPr>
          <p:cNvPr id="6" name="Google Shape;839;p22">
            <a:extLst>
              <a:ext uri="{FF2B5EF4-FFF2-40B4-BE49-F238E27FC236}">
                <a16:creationId xmlns:a16="http://schemas.microsoft.com/office/drawing/2014/main" id="{3965F403-B377-9DA0-D7B2-7716E5AA69F8}"/>
              </a:ext>
            </a:extLst>
          </p:cNvPr>
          <p:cNvSpPr txBox="1">
            <a:spLocks noGrp="1"/>
          </p:cNvSpPr>
          <p:nvPr>
            <p:ph type="title"/>
          </p:nvPr>
        </p:nvSpPr>
        <p:spPr>
          <a:xfrm>
            <a:off x="5633072" y="439342"/>
            <a:ext cx="5128451" cy="1104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2060"/>
              </a:buClr>
              <a:buSzPts val="4000"/>
              <a:buFont typeface="Quattrocento Sans"/>
              <a:buNone/>
            </a:pPr>
            <a:r>
              <a:rPr lang="en-US" sz="4000" b="1" dirty="0">
                <a:solidFill>
                  <a:srgbClr val="002060"/>
                </a:solidFill>
                <a:latin typeface="Quattrocento Sans"/>
                <a:ea typeface="Quattrocento Sans"/>
                <a:cs typeface="Quattrocento Sans"/>
                <a:sym typeface="Quattrocento Sans"/>
              </a:rPr>
              <a:t>Program Overview</a:t>
            </a:r>
            <a:endParaRPr dirty="0"/>
          </a:p>
        </p:txBody>
      </p:sp>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5" name="Picture 4">
            <a:extLst>
              <a:ext uri="{FF2B5EF4-FFF2-40B4-BE49-F238E27FC236}">
                <a16:creationId xmlns:a16="http://schemas.microsoft.com/office/drawing/2014/main" id="{57517A26-D612-27AB-1503-812CE68B7795}"/>
              </a:ext>
            </a:extLst>
          </p:cNvPr>
          <p:cNvPicPr>
            <a:picLocks noChangeAspect="1"/>
          </p:cNvPicPr>
          <p:nvPr/>
        </p:nvPicPr>
        <p:blipFill>
          <a:blip r:embed="rId5"/>
          <a:stretch>
            <a:fillRect/>
          </a:stretch>
        </p:blipFill>
        <p:spPr>
          <a:xfrm>
            <a:off x="96186" y="6075828"/>
            <a:ext cx="3238952" cy="685896"/>
          </a:xfrm>
          <a:prstGeom prst="rect">
            <a:avLst/>
          </a:prstGeom>
        </p:spPr>
      </p:pic>
      <p:pic>
        <p:nvPicPr>
          <p:cNvPr id="9" name="Picture 8">
            <a:extLst>
              <a:ext uri="{FF2B5EF4-FFF2-40B4-BE49-F238E27FC236}">
                <a16:creationId xmlns:a16="http://schemas.microsoft.com/office/drawing/2014/main" id="{56F388C7-0A30-498B-8A0D-803617DBD95B}"/>
              </a:ext>
            </a:extLst>
          </p:cNvPr>
          <p:cNvPicPr>
            <a:picLocks noChangeAspect="1"/>
          </p:cNvPicPr>
          <p:nvPr/>
        </p:nvPicPr>
        <p:blipFill>
          <a:blip r:embed="rId6"/>
          <a:stretch>
            <a:fillRect/>
          </a:stretch>
        </p:blipFill>
        <p:spPr>
          <a:xfrm>
            <a:off x="3335138" y="6296430"/>
            <a:ext cx="693244" cy="182141"/>
          </a:xfrm>
          <a:prstGeom prst="rect">
            <a:avLst/>
          </a:prstGeom>
        </p:spPr>
      </p:pic>
    </p:spTree>
    <p:extLst>
      <p:ext uri="{BB962C8B-B14F-4D97-AF65-F5344CB8AC3E}">
        <p14:creationId xmlns:p14="http://schemas.microsoft.com/office/powerpoint/2010/main" val="49568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1"/>
          <p:cNvSpPr txBox="1">
            <a:spLocks noGrp="1"/>
          </p:cNvSpPr>
          <p:nvPr>
            <p:ph type="body" idx="1"/>
          </p:nvPr>
        </p:nvSpPr>
        <p:spPr>
          <a:xfrm>
            <a:off x="371048" y="2111344"/>
            <a:ext cx="11332396" cy="4198328"/>
          </a:xfrm>
          <a:prstGeom prst="rect">
            <a:avLst/>
          </a:prstGeom>
          <a:noFill/>
          <a:ln>
            <a:noFill/>
          </a:ln>
        </p:spPr>
        <p:txBody>
          <a:bodyPr spcFirstLastPara="1" wrap="square" lIns="91425" tIns="45700" rIns="91425" bIns="45700" anchor="t" anchorCtr="0">
            <a:normAutofit/>
          </a:bodyPr>
          <a:lstStyle/>
          <a:p>
            <a:pPr marL="0" indent="0">
              <a:buNone/>
            </a:pPr>
            <a:r>
              <a:rPr lang="en-US" u="sng" dirty="0">
                <a:solidFill>
                  <a:schemeClr val="accent1">
                    <a:lumMod val="75000"/>
                  </a:schemeClr>
                </a:solidFill>
                <a:latin typeface="Quattrocento Sans" panose="020B0604020202020204" charset="0"/>
              </a:rPr>
              <a:t>NEW!!  Gap Financing:</a:t>
            </a:r>
          </a:p>
          <a:p>
            <a:r>
              <a:rPr lang="en-US" dirty="0">
                <a:latin typeface="Quattrocento Sans" panose="020B0604020202020204" charset="0"/>
              </a:rPr>
              <a:t>For Permanent Supportive Housing projects with prior HCD awards which meet the population targeting requirements of Homekey+ but have not started construction due to the inability to secure tax credits or existing funding gaps – THIS INCLUDES VHHP FUNDED PROJECTS.</a:t>
            </a:r>
          </a:p>
          <a:p>
            <a:r>
              <a:rPr lang="en-US" dirty="0">
                <a:latin typeface="Quattrocento Sans" panose="020B0604020202020204" charset="0"/>
              </a:rPr>
              <a:t>The intent is to move projects forward that are otherwise “shovel ready” and thereby quickly increase the number of units available. </a:t>
            </a:r>
          </a:p>
          <a:p>
            <a:pPr marL="685800" lvl="1" indent="-121919" algn="l" rtl="0">
              <a:lnSpc>
                <a:spcPct val="90000"/>
              </a:lnSpc>
              <a:spcBef>
                <a:spcPts val="1300"/>
              </a:spcBef>
              <a:spcAft>
                <a:spcPts val="0"/>
              </a:spcAft>
              <a:buClr>
                <a:schemeClr val="dk1"/>
              </a:buClr>
              <a:buSzPct val="100000"/>
              <a:buNone/>
            </a:pPr>
            <a:r>
              <a:rPr lang="en-US" u="sng" dirty="0">
                <a:solidFill>
                  <a:schemeClr val="accent1"/>
                </a:solidFill>
                <a:latin typeface="Quattrocento Sans" panose="020B0604020202020204" charset="0"/>
              </a:rPr>
              <a:t>**Must be able to demonstrate project is fully funded with Homekey+ funding  and commence construction within 6 months **</a:t>
            </a:r>
            <a:endParaRPr u="sng" dirty="0">
              <a:solidFill>
                <a:schemeClr val="accent1"/>
              </a:solidFill>
              <a:latin typeface="Quattrocento Sans" panose="020B0604020202020204" charset="0"/>
            </a:endParaRPr>
          </a:p>
        </p:txBody>
      </p:sp>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18</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sp>
        <p:nvSpPr>
          <p:cNvPr id="6" name="Google Shape;839;p22">
            <a:extLst>
              <a:ext uri="{FF2B5EF4-FFF2-40B4-BE49-F238E27FC236}">
                <a16:creationId xmlns:a16="http://schemas.microsoft.com/office/drawing/2014/main" id="{3965F403-B377-9DA0-D7B2-7716E5AA69F8}"/>
              </a:ext>
            </a:extLst>
          </p:cNvPr>
          <p:cNvSpPr txBox="1">
            <a:spLocks noGrp="1"/>
          </p:cNvSpPr>
          <p:nvPr>
            <p:ph type="title"/>
          </p:nvPr>
        </p:nvSpPr>
        <p:spPr>
          <a:xfrm>
            <a:off x="5633072" y="439342"/>
            <a:ext cx="5128451" cy="1104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2060"/>
              </a:buClr>
              <a:buSzPts val="4000"/>
              <a:buFont typeface="Quattrocento Sans"/>
              <a:buNone/>
            </a:pPr>
            <a:r>
              <a:rPr lang="en-US" sz="4000" b="1" dirty="0">
                <a:solidFill>
                  <a:srgbClr val="002060"/>
                </a:solidFill>
                <a:latin typeface="Quattrocento Sans"/>
                <a:ea typeface="Quattrocento Sans"/>
                <a:cs typeface="Quattrocento Sans"/>
                <a:sym typeface="Quattrocento Sans"/>
              </a:rPr>
              <a:t>Program Overview</a:t>
            </a:r>
            <a:endParaRPr dirty="0"/>
          </a:p>
        </p:txBody>
      </p:sp>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5" name="Picture 4">
            <a:extLst>
              <a:ext uri="{FF2B5EF4-FFF2-40B4-BE49-F238E27FC236}">
                <a16:creationId xmlns:a16="http://schemas.microsoft.com/office/drawing/2014/main" id="{C8C7282B-F6B5-3402-6783-DB2010517815}"/>
              </a:ext>
            </a:extLst>
          </p:cNvPr>
          <p:cNvPicPr>
            <a:picLocks noChangeAspect="1"/>
          </p:cNvPicPr>
          <p:nvPr/>
        </p:nvPicPr>
        <p:blipFill>
          <a:blip r:embed="rId5"/>
          <a:stretch>
            <a:fillRect/>
          </a:stretch>
        </p:blipFill>
        <p:spPr>
          <a:xfrm>
            <a:off x="0" y="6152911"/>
            <a:ext cx="3238952" cy="685896"/>
          </a:xfrm>
          <a:prstGeom prst="rect">
            <a:avLst/>
          </a:prstGeom>
        </p:spPr>
      </p:pic>
      <p:pic>
        <p:nvPicPr>
          <p:cNvPr id="9" name="Picture 8">
            <a:extLst>
              <a:ext uri="{FF2B5EF4-FFF2-40B4-BE49-F238E27FC236}">
                <a16:creationId xmlns:a16="http://schemas.microsoft.com/office/drawing/2014/main" id="{36E90729-EBD4-4479-9E7B-AEF241EFE255}"/>
              </a:ext>
            </a:extLst>
          </p:cNvPr>
          <p:cNvPicPr>
            <a:picLocks noChangeAspect="1"/>
          </p:cNvPicPr>
          <p:nvPr/>
        </p:nvPicPr>
        <p:blipFill>
          <a:blip r:embed="rId6"/>
          <a:stretch>
            <a:fillRect/>
          </a:stretch>
        </p:blipFill>
        <p:spPr>
          <a:xfrm>
            <a:off x="3238952" y="6404788"/>
            <a:ext cx="693244" cy="182141"/>
          </a:xfrm>
          <a:prstGeom prst="rect">
            <a:avLst/>
          </a:prstGeom>
        </p:spPr>
      </p:pic>
    </p:spTree>
    <p:extLst>
      <p:ext uri="{BB962C8B-B14F-4D97-AF65-F5344CB8AC3E}">
        <p14:creationId xmlns:p14="http://schemas.microsoft.com/office/powerpoint/2010/main" val="153325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6" name="Title 1">
            <a:extLst>
              <a:ext uri="{FF2B5EF4-FFF2-40B4-BE49-F238E27FC236}">
                <a16:creationId xmlns:a16="http://schemas.microsoft.com/office/drawing/2014/main" id="{DDFD28BF-FF52-47CE-0D31-3B6A00CAEC0E}"/>
              </a:ext>
            </a:extLst>
          </p:cNvPr>
          <p:cNvSpPr>
            <a:spLocks noGrp="1"/>
          </p:cNvSpPr>
          <p:nvPr>
            <p:ph type="title"/>
          </p:nvPr>
        </p:nvSpPr>
        <p:spPr>
          <a:xfrm>
            <a:off x="1122039" y="-276887"/>
            <a:ext cx="10517188" cy="1325563"/>
          </a:xfrm>
        </p:spPr>
        <p:txBody>
          <a:bodyPr>
            <a:normAutofit/>
          </a:bodyPr>
          <a:lstStyle/>
          <a:p>
            <a:r>
              <a:rPr lang="en-US" sz="4000" dirty="0">
                <a:solidFill>
                  <a:srgbClr val="002060"/>
                </a:solidFill>
              </a:rPr>
              <a:t>Behavioral Health Infrastructure Bond Funding</a:t>
            </a:r>
          </a:p>
        </p:txBody>
      </p:sp>
      <p:sp>
        <p:nvSpPr>
          <p:cNvPr id="7" name="Text Placeholder 2">
            <a:extLst>
              <a:ext uri="{FF2B5EF4-FFF2-40B4-BE49-F238E27FC236}">
                <a16:creationId xmlns:a16="http://schemas.microsoft.com/office/drawing/2014/main" id="{9D8E965B-00F5-9BA0-2F00-AB2C80E5D008}"/>
              </a:ext>
            </a:extLst>
          </p:cNvPr>
          <p:cNvSpPr>
            <a:spLocks noGrp="1"/>
          </p:cNvSpPr>
          <p:nvPr>
            <p:ph type="body" idx="1"/>
          </p:nvPr>
        </p:nvSpPr>
        <p:spPr>
          <a:xfrm>
            <a:off x="657607" y="1118782"/>
            <a:ext cx="4452950" cy="822960"/>
          </a:xfrm>
        </p:spPr>
        <p:txBody>
          <a:bodyPr>
            <a:noAutofit/>
          </a:bodyPr>
          <a:lstStyle/>
          <a:p>
            <a:pPr marL="6350" indent="0">
              <a:spcBef>
                <a:spcPts val="600"/>
              </a:spcBef>
              <a:buNone/>
            </a:pPr>
            <a:r>
              <a:rPr lang="en-US" sz="1800" b="1" dirty="0">
                <a:solidFill>
                  <a:srgbClr val="002060"/>
                </a:solidFill>
                <a:latin typeface="Arial Black" panose="020B0A04020102020204" pitchFamily="34" charset="0"/>
              </a:rPr>
              <a:t>Behavioral Health Continuum Infrastructure Program (BHCIP)</a:t>
            </a:r>
          </a:p>
        </p:txBody>
      </p:sp>
      <p:sp>
        <p:nvSpPr>
          <p:cNvPr id="9" name="Text Placeholder 4">
            <a:extLst>
              <a:ext uri="{FF2B5EF4-FFF2-40B4-BE49-F238E27FC236}">
                <a16:creationId xmlns:a16="http://schemas.microsoft.com/office/drawing/2014/main" id="{60872F5F-668D-C392-B3AA-7162E36A5150}"/>
              </a:ext>
            </a:extLst>
          </p:cNvPr>
          <p:cNvSpPr txBox="1">
            <a:spLocks/>
          </p:cNvSpPr>
          <p:nvPr/>
        </p:nvSpPr>
        <p:spPr>
          <a:xfrm>
            <a:off x="8252322" y="1215003"/>
            <a:ext cx="2430546" cy="82391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Bef>
                <a:spcPts val="600"/>
              </a:spcBef>
            </a:pPr>
            <a:r>
              <a:rPr lang="en-US" sz="2800" dirty="0">
                <a:solidFill>
                  <a:srgbClr val="002060"/>
                </a:solidFill>
                <a:latin typeface="Quattrocento Sans" panose="020B0502050000020003" pitchFamily="34" charset="0"/>
              </a:rPr>
              <a:t> </a:t>
            </a:r>
            <a:r>
              <a:rPr lang="en-US" sz="2400" b="1" dirty="0">
                <a:solidFill>
                  <a:srgbClr val="002060"/>
                </a:solidFill>
                <a:latin typeface="Arial Black" panose="020B0A04020102020204" pitchFamily="34" charset="0"/>
                <a:sym typeface="Quattrocento Sans"/>
              </a:rPr>
              <a:t>Homekey+</a:t>
            </a:r>
          </a:p>
        </p:txBody>
      </p:sp>
      <p:pic>
        <p:nvPicPr>
          <p:cNvPr id="11" name="Google Shape;810;p20">
            <a:extLst>
              <a:ext uri="{FF2B5EF4-FFF2-40B4-BE49-F238E27FC236}">
                <a16:creationId xmlns:a16="http://schemas.microsoft.com/office/drawing/2014/main" id="{FECF3602-5F74-D166-1D83-460C04DE3F48}"/>
              </a:ext>
            </a:extLst>
          </p:cNvPr>
          <p:cNvPicPr preferRelativeResize="0"/>
          <p:nvPr/>
        </p:nvPicPr>
        <p:blipFill rotWithShape="1">
          <a:blip r:embed="rId3">
            <a:alphaModFix/>
          </a:blip>
          <a:srcRect/>
          <a:stretch/>
        </p:blipFill>
        <p:spPr>
          <a:xfrm>
            <a:off x="9111954" y="1010662"/>
            <a:ext cx="1091412" cy="292486"/>
          </a:xfrm>
          <a:prstGeom prst="rect">
            <a:avLst/>
          </a:prstGeom>
          <a:noFill/>
          <a:ln>
            <a:noFill/>
          </a:ln>
        </p:spPr>
      </p:pic>
      <p:pic>
        <p:nvPicPr>
          <p:cNvPr id="12" name="Google Shape;811;p20">
            <a:extLst>
              <a:ext uri="{FF2B5EF4-FFF2-40B4-BE49-F238E27FC236}">
                <a16:creationId xmlns:a16="http://schemas.microsoft.com/office/drawing/2014/main" id="{F332496F-EE26-7AD9-D62E-535FCEBBF079}"/>
              </a:ext>
            </a:extLst>
          </p:cNvPr>
          <p:cNvPicPr preferRelativeResize="0"/>
          <p:nvPr/>
        </p:nvPicPr>
        <p:blipFill rotWithShape="1">
          <a:blip r:embed="rId4">
            <a:alphaModFix/>
          </a:blip>
          <a:srcRect/>
          <a:stretch/>
        </p:blipFill>
        <p:spPr>
          <a:xfrm>
            <a:off x="8561248" y="907620"/>
            <a:ext cx="437786" cy="422323"/>
          </a:xfrm>
          <a:prstGeom prst="rect">
            <a:avLst/>
          </a:prstGeom>
          <a:noFill/>
          <a:ln>
            <a:noFill/>
          </a:ln>
        </p:spPr>
      </p:pic>
      <p:pic>
        <p:nvPicPr>
          <p:cNvPr id="13" name="Picture 10" descr="SUD Recovery Treatment Facilities - Dataset - California Health and Human  Services Open Data Portal">
            <a:extLst>
              <a:ext uri="{FF2B5EF4-FFF2-40B4-BE49-F238E27FC236}">
                <a16:creationId xmlns:a16="http://schemas.microsoft.com/office/drawing/2014/main" id="{6795FC54-2943-7351-76B0-FF0BF68592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9945" y="838012"/>
            <a:ext cx="733940" cy="359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8E02B8CA-5EA5-806C-D163-FFBE7859DC10}"/>
              </a:ext>
            </a:extLst>
          </p:cNvPr>
          <p:cNvGraphicFramePr>
            <a:graphicFrameLocks noGrp="1"/>
          </p:cNvGraphicFramePr>
          <p:nvPr/>
        </p:nvGraphicFramePr>
        <p:xfrm>
          <a:off x="397691" y="1782060"/>
          <a:ext cx="11609046" cy="4998591"/>
        </p:xfrm>
        <a:graphic>
          <a:graphicData uri="http://schemas.openxmlformats.org/drawingml/2006/table">
            <a:tbl>
              <a:tblPr firstRow="1" bandRow="1">
                <a:tableStyleId>{5C22544A-7EE6-4342-B048-85BDC9FD1C3A}</a:tableStyleId>
              </a:tblPr>
              <a:tblGrid>
                <a:gridCol w="4726759">
                  <a:extLst>
                    <a:ext uri="{9D8B030D-6E8A-4147-A177-3AD203B41FA5}">
                      <a16:colId xmlns:a16="http://schemas.microsoft.com/office/drawing/2014/main" val="1714738865"/>
                    </a:ext>
                  </a:extLst>
                </a:gridCol>
                <a:gridCol w="1905000">
                  <a:extLst>
                    <a:ext uri="{9D8B030D-6E8A-4147-A177-3AD203B41FA5}">
                      <a16:colId xmlns:a16="http://schemas.microsoft.com/office/drawing/2014/main" val="1675564611"/>
                    </a:ext>
                  </a:extLst>
                </a:gridCol>
                <a:gridCol w="4977287">
                  <a:extLst>
                    <a:ext uri="{9D8B030D-6E8A-4147-A177-3AD203B41FA5}">
                      <a16:colId xmlns:a16="http://schemas.microsoft.com/office/drawing/2014/main" val="2630940179"/>
                    </a:ext>
                  </a:extLst>
                </a:gridCol>
              </a:tblGrid>
              <a:tr h="135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a:solidFill>
                            <a:srgbClr val="002060"/>
                          </a:solidFill>
                          <a:latin typeface="Quattrocento Sans" panose="020B0502050000020003" pitchFamily="34" charset="0"/>
                        </a:rPr>
                        <a:t>Behavioral Health Treatment Settings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900" b="0" dirty="0">
                          <a:solidFill>
                            <a:schemeClr val="tx1"/>
                          </a:solidFill>
                          <a:latin typeface="Quattrocento Sans" panose="020B0502050000020003" pitchFamily="34" charset="0"/>
                        </a:rPr>
                        <a:t>Residential treatment beds with 30-year deed restriction, Planning, Design, Permitting, Construction</a:t>
                      </a:r>
                    </a:p>
                  </a:txBody>
                  <a:tcPr>
                    <a:lnB w="28575" cap="flat" cmpd="sng" algn="ctr">
                      <a:solidFill>
                        <a:srgbClr val="002060"/>
                      </a:solidFill>
                      <a:prstDash val="solid"/>
                      <a:round/>
                      <a:headEnd type="none" w="med" len="med"/>
                      <a:tailEnd type="none" w="med" len="med"/>
                    </a:lnB>
                    <a:noFill/>
                  </a:tcPr>
                </a:tc>
                <a:tc>
                  <a:txBody>
                    <a:bodyPr/>
                    <a:lstStyle/>
                    <a:p>
                      <a:pPr algn="ctr"/>
                      <a:r>
                        <a:rPr lang="en-US" sz="2200" b="1" dirty="0">
                          <a:solidFill>
                            <a:schemeClr val="tx1"/>
                          </a:solidFill>
                          <a:latin typeface="Quattrocento Sans" panose="020B0502050000020003" pitchFamily="34" charset="0"/>
                        </a:rPr>
                        <a:t>Uses</a:t>
                      </a:r>
                      <a:endParaRPr lang="en-US" sz="2200" dirty="0">
                        <a:solidFill>
                          <a:schemeClr val="tx1"/>
                        </a:solidFill>
                        <a:latin typeface="Quattrocento Sans" panose="020B0502050000020003" pitchFamily="34" charset="0"/>
                      </a:endParaRPr>
                    </a:p>
                  </a:txBody>
                  <a:tcPr anchor="ctr">
                    <a:lnB w="28575" cap="flat" cmpd="sng" algn="ctr">
                      <a:solidFill>
                        <a:srgbClr val="002060"/>
                      </a:solidFill>
                      <a:prstDash val="solid"/>
                      <a:round/>
                      <a:headEnd type="none" w="med" len="med"/>
                      <a:tailEnd type="none" w="med" len="med"/>
                    </a:lnB>
                    <a:solidFill>
                      <a:srgbClr val="C1EEAA"/>
                    </a:solidFill>
                  </a:tcPr>
                </a:tc>
                <a:tc>
                  <a:txBody>
                    <a:bodyPr/>
                    <a:lstStyle/>
                    <a:p>
                      <a:pPr algn="just"/>
                      <a:r>
                        <a:rPr lang="en-US" sz="2100" b="1" dirty="0">
                          <a:solidFill>
                            <a:srgbClr val="002060"/>
                          </a:solidFill>
                          <a:latin typeface="Quattrocento Sans" panose="020B0502050000020003" pitchFamily="34" charset="0"/>
                        </a:rPr>
                        <a:t>Permanent Supportive Housing </a:t>
                      </a:r>
                    </a:p>
                    <a:p>
                      <a:pPr marL="285750" lvl="1" indent="-285750" algn="just">
                        <a:buFont typeface="Arial" panose="020B0604020202020204" pitchFamily="34" charset="0"/>
                        <a:buChar char="•"/>
                      </a:pPr>
                      <a:r>
                        <a:rPr lang="en-US" sz="1900" b="0" dirty="0">
                          <a:solidFill>
                            <a:schemeClr val="tx1"/>
                          </a:solidFill>
                          <a:latin typeface="Quattrocento Sans" panose="020B0502050000020003" pitchFamily="34" charset="0"/>
                        </a:rPr>
                        <a:t>Acquisition, construction, rehabilitation of hotel/motel or other sites that can be converted to permanent housing </a:t>
                      </a:r>
                    </a:p>
                  </a:txBody>
                  <a:tcPr>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414956475"/>
                  </a:ext>
                </a:extLst>
              </a:tr>
              <a:tr h="1979391">
                <a:tc>
                  <a:txBody>
                    <a:bodyPr/>
                    <a:lstStyle/>
                    <a:p>
                      <a:pPr marL="285750" lvl="1" indent="-285750" algn="l">
                        <a:buFont typeface="Arial" panose="020B0604020202020204" pitchFamily="34" charset="0"/>
                        <a:buChar char="•"/>
                      </a:pPr>
                      <a:r>
                        <a:rPr lang="en-US" sz="1900" dirty="0">
                          <a:solidFill>
                            <a:schemeClr val="tx1"/>
                          </a:solidFill>
                          <a:latin typeface="Quattrocento Sans" panose="020B0502050000020003" pitchFamily="34" charset="0"/>
                        </a:rPr>
                        <a:t>Expand behavioral health infrastructure</a:t>
                      </a:r>
                    </a:p>
                    <a:p>
                      <a:pPr marL="285750" lvl="1" indent="-285750" algn="l">
                        <a:buFont typeface="Arial" panose="020B0604020202020204" pitchFamily="34" charset="0"/>
                        <a:buChar char="•"/>
                      </a:pPr>
                      <a:r>
                        <a:rPr lang="en-US" sz="1900" dirty="0">
                          <a:solidFill>
                            <a:schemeClr val="tx1"/>
                          </a:solidFill>
                          <a:latin typeface="Quattrocento Sans" panose="020B0502050000020003" pitchFamily="34" charset="0"/>
                        </a:rPr>
                        <a:t>Can not use grant to fund services</a:t>
                      </a:r>
                    </a:p>
                    <a:p>
                      <a:pPr marL="285750" lvl="1" indent="-285750" algn="l">
                        <a:buFont typeface="Arial" panose="020B0604020202020204" pitchFamily="34" charset="0"/>
                        <a:buChar char="•"/>
                      </a:pPr>
                      <a:r>
                        <a:rPr lang="en-US" sz="1900" dirty="0">
                          <a:solidFill>
                            <a:schemeClr val="tx1"/>
                          </a:solidFill>
                          <a:latin typeface="Quattrocento Sans" panose="020B0502050000020003" pitchFamily="34" charset="0"/>
                        </a:rPr>
                        <a:t>Certify will not exclude justice involved or youth in foster care</a:t>
                      </a:r>
                    </a:p>
                    <a:p>
                      <a:pPr marL="285750" lvl="1" indent="-285750" algn="l">
                        <a:buFont typeface="Arial" panose="020B0604020202020204" pitchFamily="34" charset="0"/>
                        <a:buChar char="•"/>
                      </a:pPr>
                      <a:r>
                        <a:rPr lang="en-US" sz="1900" dirty="0">
                          <a:solidFill>
                            <a:schemeClr val="tx1"/>
                          </a:solidFill>
                          <a:latin typeface="Quattrocento Sans" panose="020B0502050000020003" pitchFamily="34" charset="0"/>
                        </a:rPr>
                        <a:t>Contract in place if offering Medi-Cal Services</a:t>
                      </a:r>
                    </a:p>
                  </a:txBody>
                  <a:tcP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dirty="0">
                          <a:solidFill>
                            <a:schemeClr val="tx1"/>
                          </a:solidFill>
                          <a:latin typeface="Quattrocento Sans" panose="020B0502050000020003" pitchFamily="34" charset="0"/>
                        </a:rPr>
                        <a:t>Requirements</a:t>
                      </a:r>
                    </a:p>
                  </a:txBody>
                  <a:tcPr anchor="ct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C1EEAA"/>
                    </a:solidFill>
                  </a:tcPr>
                </a:tc>
                <a:tc>
                  <a:txBody>
                    <a:bodyPr/>
                    <a:lstStyle/>
                    <a:p>
                      <a:pPr marL="285750" lvl="1" indent="-285750">
                        <a:buFont typeface="Arial" panose="020B0604020202020204" pitchFamily="34" charset="0"/>
                        <a:buChar char="•"/>
                      </a:pPr>
                      <a:r>
                        <a:rPr lang="en-US" sz="1900" dirty="0">
                          <a:solidFill>
                            <a:schemeClr val="tx1"/>
                          </a:solidFill>
                          <a:latin typeface="Quattrocento Sans" panose="020B0502050000020003" pitchFamily="34" charset="0"/>
                        </a:rPr>
                        <a:t>Those at risk/experiencing homeless </a:t>
                      </a:r>
                      <a:r>
                        <a:rPr lang="en-US" sz="1900" b="1" u="none" dirty="0">
                          <a:solidFill>
                            <a:schemeClr val="tx1"/>
                          </a:solidFill>
                          <a:latin typeface="Quattrocento Sans" panose="020B0502050000020003" pitchFamily="34" charset="0"/>
                        </a:rPr>
                        <a:t>AND</a:t>
                      </a:r>
                      <a:r>
                        <a:rPr lang="en-US" sz="1900" dirty="0">
                          <a:solidFill>
                            <a:schemeClr val="tx1"/>
                          </a:solidFill>
                          <a:latin typeface="Quattrocento Sans" panose="020B0502050000020003" pitchFamily="34" charset="0"/>
                        </a:rPr>
                        <a:t> a behavior health challenge</a:t>
                      </a:r>
                    </a:p>
                    <a:p>
                      <a:pPr marL="285750" lvl="1" indent="-285750">
                        <a:buFont typeface="Arial" panose="020B0604020202020204" pitchFamily="34" charset="0"/>
                        <a:buChar char="•"/>
                      </a:pPr>
                      <a:r>
                        <a:rPr lang="en-US" sz="1900" dirty="0">
                          <a:solidFill>
                            <a:schemeClr val="tx1"/>
                          </a:solidFill>
                          <a:latin typeface="Quattrocento Sans" panose="020B0502050000020003" pitchFamily="34" charset="0"/>
                        </a:rPr>
                        <a:t>Extremely low income (&lt;30% AMI)</a:t>
                      </a:r>
                    </a:p>
                    <a:p>
                      <a:pPr marL="285750" lvl="1" indent="-285750">
                        <a:buFont typeface="Arial" panose="020B0604020202020204" pitchFamily="34" charset="0"/>
                        <a:buChar char="•"/>
                      </a:pPr>
                      <a:r>
                        <a:rPr lang="en-US" sz="1900" dirty="0">
                          <a:solidFill>
                            <a:schemeClr val="tx1"/>
                          </a:solidFill>
                          <a:latin typeface="Quattrocento Sans" panose="020B0502050000020003" pitchFamily="34" charset="0"/>
                        </a:rPr>
                        <a:t>Veteran status, for vet specific units</a:t>
                      </a:r>
                    </a:p>
                    <a:p>
                      <a:pPr marL="285750" lvl="1" indent="-285750">
                        <a:buFont typeface="Arial" panose="020B0604020202020204" pitchFamily="34" charset="0"/>
                        <a:buChar char="•"/>
                      </a:pPr>
                      <a:r>
                        <a:rPr lang="en-US" sz="1900" dirty="0">
                          <a:solidFill>
                            <a:schemeClr val="tx1"/>
                          </a:solidFill>
                          <a:latin typeface="Quattrocento Sans" panose="020B0502050000020003" pitchFamily="34" charset="0"/>
                        </a:rPr>
                        <a:t>5-year supportive services required; seeking long term sustainability</a:t>
                      </a:r>
                    </a:p>
                  </a:txBody>
                  <a:tcP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423054590"/>
                  </a:ext>
                </a:extLst>
              </a:tr>
              <a:tr h="4514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Quattrocento Sans" panose="020B0502050000020003" pitchFamily="34" charset="0"/>
                        </a:rPr>
                        <a:t>Competitive Grants</a:t>
                      </a:r>
                    </a:p>
                  </a:txBody>
                  <a:tcP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dirty="0">
                          <a:solidFill>
                            <a:schemeClr val="tx1"/>
                          </a:solidFill>
                          <a:latin typeface="Quattrocento Sans" panose="020B0502050000020003" pitchFamily="34" charset="0"/>
                        </a:rPr>
                        <a:t>Funding type</a:t>
                      </a:r>
                    </a:p>
                  </a:txBody>
                  <a:tcPr anchor="ct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C1EEA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Quattrocento Sans" panose="020B0502050000020003" pitchFamily="34" charset="0"/>
                        </a:rPr>
                        <a:t>Competitive Grants</a:t>
                      </a:r>
                    </a:p>
                  </a:txBody>
                  <a:tcP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39724723"/>
                  </a:ext>
                </a:extLst>
              </a:tr>
              <a:tr h="7292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Quattrocento Sans" panose="020B0502050000020003" pitchFamily="34" charset="0"/>
                        </a:rPr>
                        <a:t>Counties, Cities, Tribal Entities, non-profit and private sector</a:t>
                      </a:r>
                    </a:p>
                  </a:txBody>
                  <a:tcP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dirty="0">
                          <a:solidFill>
                            <a:schemeClr val="tx1"/>
                          </a:solidFill>
                          <a:latin typeface="Quattrocento Sans" panose="020B0502050000020003" pitchFamily="34" charset="0"/>
                        </a:rPr>
                        <a:t>Eligible Applicants</a:t>
                      </a:r>
                    </a:p>
                  </a:txBody>
                  <a:tcPr anchor="ct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C1EEA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Quattrocento Sans" panose="020B0502050000020003" pitchFamily="34" charset="0"/>
                        </a:rPr>
                        <a:t>Counties, Cities, Public Housing Authorities, Tribal Entities (Can partner with developers)</a:t>
                      </a:r>
                    </a:p>
                  </a:txBody>
                  <a:tcP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05093898"/>
                  </a:ext>
                </a:extLst>
              </a:tr>
              <a:tr h="4514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solidFill>
                            <a:schemeClr val="tx1"/>
                          </a:solidFill>
                          <a:latin typeface="Quattrocento Sans" panose="020B0502050000020003" pitchFamily="34" charset="0"/>
                          <a:hlinkClick r:id="rId6">
                            <a:extLst>
                              <a:ext uri="{A12FA001-AC4F-418D-AE19-62706E023703}">
                                <ahyp:hlinkClr xmlns:ahyp="http://schemas.microsoft.com/office/drawing/2018/hyperlinkcolor" val="tx"/>
                              </a:ext>
                            </a:extLst>
                          </a:hlinkClick>
                        </a:rPr>
                        <a:t>RFA</a:t>
                      </a:r>
                      <a:r>
                        <a:rPr lang="en-US" sz="1900" b="1" dirty="0">
                          <a:latin typeface="Quattrocento Sans" panose="020B0502050000020003" pitchFamily="34" charset="0"/>
                        </a:rPr>
                        <a:t>: </a:t>
                      </a:r>
                      <a:r>
                        <a:rPr lang="en-US" sz="1900" dirty="0">
                          <a:latin typeface="Quattrocento Sans" panose="020B0502050000020003" pitchFamily="34" charset="0"/>
                        </a:rPr>
                        <a:t>July 17, 2024. </a:t>
                      </a:r>
                      <a:r>
                        <a:rPr lang="en-US" sz="1900" b="1" dirty="0">
                          <a:solidFill>
                            <a:schemeClr val="tx1"/>
                          </a:solidFill>
                          <a:latin typeface="Quattrocento Sans" panose="020B0502050000020003" pitchFamily="34" charset="0"/>
                        </a:rPr>
                        <a:t>Due:</a:t>
                      </a:r>
                      <a:r>
                        <a:rPr lang="en-US" sz="1900" dirty="0">
                          <a:latin typeface="Quattrocento Sans" panose="020B0502050000020003" pitchFamily="34" charset="0"/>
                        </a:rPr>
                        <a:t> Dec. 13, 2024</a:t>
                      </a:r>
                    </a:p>
                  </a:txBody>
                  <a:tcPr>
                    <a:lnT w="28575" cap="flat" cmpd="sng" algn="ctr">
                      <a:solidFill>
                        <a:srgbClr val="002060"/>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tx1"/>
                        </a:solidFill>
                        <a:latin typeface="Quattrocento Sans" panose="020B0502050000020003" pitchFamily="34" charset="0"/>
                      </a:endParaRPr>
                    </a:p>
                  </a:txBody>
                  <a:tcPr anchor="ctr">
                    <a:lnT w="28575" cap="flat" cmpd="sng" algn="ctr">
                      <a:solidFill>
                        <a:srgbClr val="002060"/>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solidFill>
                            <a:schemeClr val="tx1"/>
                          </a:solidFill>
                          <a:latin typeface="Quattrocento Sans" panose="020B0502050000020003" pitchFamily="34" charset="0"/>
                        </a:rPr>
                        <a:t>NOFA: </a:t>
                      </a:r>
                      <a:r>
                        <a:rPr lang="en-US" sz="1900" b="0" dirty="0">
                          <a:solidFill>
                            <a:schemeClr val="tx1"/>
                          </a:solidFill>
                          <a:latin typeface="Quattrocento Sans" panose="020B0502050000020003" pitchFamily="34" charset="0"/>
                        </a:rPr>
                        <a:t>Nov. 2024  </a:t>
                      </a:r>
                      <a:r>
                        <a:rPr lang="en-US" sz="1900" b="1" dirty="0">
                          <a:solidFill>
                            <a:schemeClr val="tx1"/>
                          </a:solidFill>
                          <a:latin typeface="Quattrocento Sans" panose="020B0502050000020003" pitchFamily="34" charset="0"/>
                        </a:rPr>
                        <a:t>Apps: </a:t>
                      </a:r>
                      <a:r>
                        <a:rPr lang="en-US" sz="1900" dirty="0">
                          <a:solidFill>
                            <a:schemeClr val="tx1"/>
                          </a:solidFill>
                          <a:latin typeface="Quattrocento Sans" panose="020B0502050000020003" pitchFamily="34" charset="0"/>
                        </a:rPr>
                        <a:t>Beginning Jan 2025</a:t>
                      </a:r>
                    </a:p>
                  </a:txBody>
                  <a:tcPr>
                    <a:lnT w="28575" cap="flat" cmpd="sng" algn="ctr">
                      <a:solidFill>
                        <a:srgbClr val="002060"/>
                      </a:solidFill>
                      <a:prstDash val="solid"/>
                      <a:round/>
                      <a:headEnd type="none" w="med" len="med"/>
                      <a:tailEnd type="none" w="med" len="med"/>
                    </a:lnT>
                    <a:noFill/>
                  </a:tcPr>
                </a:tc>
                <a:extLst>
                  <a:ext uri="{0D108BD9-81ED-4DB2-BD59-A6C34878D82A}">
                    <a16:rowId xmlns:a16="http://schemas.microsoft.com/office/drawing/2014/main" val="2858912608"/>
                  </a:ext>
                </a:extLst>
              </a:tr>
            </a:tbl>
          </a:graphicData>
        </a:graphic>
      </p:graphicFrame>
    </p:spTree>
    <p:extLst>
      <p:ext uri="{BB962C8B-B14F-4D97-AF65-F5344CB8AC3E}">
        <p14:creationId xmlns:p14="http://schemas.microsoft.com/office/powerpoint/2010/main" val="21135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4" name="Google Shape;714;p1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a:solidFill>
                <a:srgbClr val="FFFFFF"/>
              </a:solidFill>
              <a:latin typeface="Calibri"/>
              <a:ea typeface="Calibri"/>
              <a:cs typeface="Calibri"/>
              <a:sym typeface="Calibri"/>
            </a:endParaRPr>
          </a:p>
        </p:txBody>
      </p:sp>
      <p:sp>
        <p:nvSpPr>
          <p:cNvPr id="715" name="Google Shape;715;p16"/>
          <p:cNvSpPr/>
          <p:nvPr/>
        </p:nvSpPr>
        <p:spPr>
          <a:xfrm rot="5400000" flipH="1">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6" name="Google Shape;716;p16"/>
          <p:cNvSpPr/>
          <p:nvPr/>
        </p:nvSpPr>
        <p:spPr>
          <a:xfrm rot="5400000" flipH="1">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7" name="Google Shape;717;p16"/>
          <p:cNvSpPr/>
          <p:nvPr/>
        </p:nvSpPr>
        <p:spPr>
          <a:xfrm rot="5400000" flipH="1">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16"/>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9" name="Google Shape;719;p16"/>
          <p:cNvSpPr/>
          <p:nvPr/>
        </p:nvSpPr>
        <p:spPr>
          <a:xfrm rot="5400000" flipH="1">
            <a:off x="-1281293" y="1383915"/>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0" name="Google Shape;720;p16"/>
          <p:cNvSpPr txBox="1">
            <a:spLocks noGrp="1"/>
          </p:cNvSpPr>
          <p:nvPr>
            <p:ph type="title"/>
          </p:nvPr>
        </p:nvSpPr>
        <p:spPr>
          <a:xfrm>
            <a:off x="128791" y="666114"/>
            <a:ext cx="3635320" cy="33874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Quattrocento Sans"/>
              <a:buNone/>
            </a:pPr>
            <a:r>
              <a:rPr lang="en-US" dirty="0">
                <a:solidFill>
                  <a:schemeClr val="lt1"/>
                </a:solidFill>
              </a:rPr>
              <a:t>Agenda</a:t>
            </a:r>
            <a:br>
              <a:rPr lang="en-US" dirty="0">
                <a:solidFill>
                  <a:schemeClr val="lt1"/>
                </a:solidFill>
              </a:rPr>
            </a:br>
            <a:endParaRPr dirty="0"/>
          </a:p>
        </p:txBody>
      </p:sp>
      <p:pic>
        <p:nvPicPr>
          <p:cNvPr id="726" name="Google Shape;726;p16"/>
          <p:cNvPicPr preferRelativeResize="0"/>
          <p:nvPr/>
        </p:nvPicPr>
        <p:blipFill rotWithShape="1">
          <a:blip r:embed="rId3">
            <a:alphaModFix/>
          </a:blip>
          <a:srcRect/>
          <a:stretch/>
        </p:blipFill>
        <p:spPr>
          <a:xfrm rot="5400000">
            <a:off x="536765" y="3289425"/>
            <a:ext cx="6868142" cy="269012"/>
          </a:xfrm>
          <a:prstGeom prst="rect">
            <a:avLst/>
          </a:prstGeom>
          <a:noFill/>
          <a:ln>
            <a:noFill/>
          </a:ln>
        </p:spPr>
      </p:pic>
      <p:sp>
        <p:nvSpPr>
          <p:cNvPr id="4" name="Google Shape;721;p16">
            <a:extLst>
              <a:ext uri="{FF2B5EF4-FFF2-40B4-BE49-F238E27FC236}">
                <a16:creationId xmlns:a16="http://schemas.microsoft.com/office/drawing/2014/main" id="{5BF6CA6C-6D4B-D18C-7D58-7879CB5B0753}"/>
              </a:ext>
            </a:extLst>
          </p:cNvPr>
          <p:cNvSpPr txBox="1">
            <a:spLocks/>
          </p:cNvSpPr>
          <p:nvPr/>
        </p:nvSpPr>
        <p:spPr>
          <a:xfrm>
            <a:off x="4343194" y="511388"/>
            <a:ext cx="7199166" cy="562500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20040" lvl="0" indent="-320040">
              <a:lnSpc>
                <a:spcPct val="120000"/>
              </a:lnSpc>
              <a:spcBef>
                <a:spcPts val="0"/>
              </a:spcBef>
              <a:buClr>
                <a:srgbClr val="E47225"/>
              </a:buClr>
              <a:buSzPts val="3500"/>
              <a:buFont typeface="Quattrocento Sans"/>
              <a:buChar char="»"/>
            </a:pPr>
            <a:r>
              <a:rPr lang="en-US" sz="2800" dirty="0">
                <a:solidFill>
                  <a:srgbClr val="000000"/>
                </a:solidFill>
                <a:latin typeface="Quattrocento Sans"/>
                <a:sym typeface="Quattrocento Sans"/>
              </a:rPr>
              <a:t>Overview</a:t>
            </a:r>
          </a:p>
          <a:p>
            <a:pPr marL="320040" lvl="0" indent="-320040">
              <a:lnSpc>
                <a:spcPct val="120000"/>
              </a:lnSpc>
              <a:spcBef>
                <a:spcPts val="0"/>
              </a:spcBef>
              <a:buClr>
                <a:srgbClr val="E47225"/>
              </a:buClr>
              <a:buSzPts val="3500"/>
              <a:buFont typeface="Quattrocento Sans"/>
              <a:buChar char="»"/>
            </a:pPr>
            <a:r>
              <a:rPr lang="en-US" sz="2800" dirty="0" err="1">
                <a:solidFill>
                  <a:srgbClr val="000000"/>
                </a:solidFill>
                <a:latin typeface="Quattrocento Sans"/>
                <a:sym typeface="Quattrocento Sans"/>
              </a:rPr>
              <a:t>Homekey</a:t>
            </a:r>
            <a:r>
              <a:rPr lang="en-US" sz="2800" dirty="0">
                <a:solidFill>
                  <a:srgbClr val="000000"/>
                </a:solidFill>
                <a:latin typeface="Quattrocento Sans"/>
                <a:sym typeface="Quattrocento Sans"/>
              </a:rPr>
              <a:t>+ / BHCIP</a:t>
            </a:r>
          </a:p>
          <a:p>
            <a:pPr marL="320040" lvl="0" indent="-320040">
              <a:lnSpc>
                <a:spcPct val="120000"/>
              </a:lnSpc>
              <a:spcBef>
                <a:spcPts val="0"/>
              </a:spcBef>
              <a:buClr>
                <a:srgbClr val="E47225"/>
              </a:buClr>
              <a:buSzPts val="3500"/>
              <a:buFont typeface="Quattrocento Sans"/>
              <a:buChar char="»"/>
            </a:pPr>
            <a:r>
              <a:rPr lang="en-US" sz="2800" dirty="0">
                <a:solidFill>
                  <a:srgbClr val="000000"/>
                </a:solidFill>
                <a:latin typeface="Quattrocento Sans"/>
                <a:sym typeface="Quattrocento Sans"/>
              </a:rPr>
              <a:t>BHSA</a:t>
            </a:r>
          </a:p>
          <a:p>
            <a:pPr marL="320040" lvl="0" indent="-320040">
              <a:lnSpc>
                <a:spcPct val="120000"/>
              </a:lnSpc>
              <a:spcBef>
                <a:spcPts val="0"/>
              </a:spcBef>
              <a:buClr>
                <a:srgbClr val="E47225"/>
              </a:buClr>
              <a:buSzPts val="3500"/>
              <a:buFont typeface="Quattrocento Sans"/>
              <a:buChar char="»"/>
            </a:pPr>
            <a:r>
              <a:rPr lang="en-US" sz="2800" dirty="0">
                <a:solidFill>
                  <a:srgbClr val="000000"/>
                </a:solidFill>
                <a:latin typeface="Quattrocento Sans"/>
                <a:sym typeface="Quattrocento Sans"/>
              </a:rPr>
              <a:t>Resources</a:t>
            </a:r>
          </a:p>
          <a:p>
            <a:pPr marL="320040" lvl="0" indent="-320040">
              <a:lnSpc>
                <a:spcPct val="120000"/>
              </a:lnSpc>
              <a:spcBef>
                <a:spcPts val="0"/>
              </a:spcBef>
              <a:buClr>
                <a:srgbClr val="E47225"/>
              </a:buClr>
              <a:buSzPts val="3500"/>
              <a:buFont typeface="Quattrocento Sans"/>
              <a:buChar char="»"/>
            </a:pPr>
            <a:endParaRPr lang="en-US" sz="2800" dirty="0">
              <a:solidFill>
                <a:srgbClr val="000000"/>
              </a:solidFill>
              <a:latin typeface="Quattrocento Sans"/>
              <a:sym typeface="Quattrocento Sans"/>
            </a:endParaRPr>
          </a:p>
        </p:txBody>
      </p:sp>
      <p:pic>
        <p:nvPicPr>
          <p:cNvPr id="14" name="Google Shape;937;p29">
            <a:extLst>
              <a:ext uri="{FF2B5EF4-FFF2-40B4-BE49-F238E27FC236}">
                <a16:creationId xmlns:a16="http://schemas.microsoft.com/office/drawing/2014/main" id="{D76836B5-4DCF-4BA6-A616-2425604F0929}"/>
              </a:ext>
            </a:extLst>
          </p:cNvPr>
          <p:cNvPicPr preferRelativeResize="0"/>
          <p:nvPr/>
        </p:nvPicPr>
        <p:blipFill rotWithShape="1">
          <a:blip r:embed="rId3">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376833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EBE9213F-A48B-7ECB-EBFF-7E81BCBD96EB}"/>
              </a:ext>
            </a:extLst>
          </p:cNvPr>
          <p:cNvSpPr>
            <a:spLocks noGrp="1"/>
          </p:cNvSpPr>
          <p:nvPr>
            <p:ph type="title"/>
          </p:nvPr>
        </p:nvSpPr>
        <p:spPr>
          <a:xfrm>
            <a:off x="2597551" y="634288"/>
            <a:ext cx="9407331" cy="2737458"/>
          </a:xfrm>
        </p:spPr>
        <p:txBody>
          <a:bodyPr vert="horz" lIns="91440" tIns="45720" rIns="91440" bIns="45720" rtlCol="0" anchor="b">
            <a:normAutofit/>
          </a:bodyPr>
          <a:lstStyle/>
          <a:p>
            <a:pPr algn="ctr"/>
            <a:br>
              <a:rPr lang="en-US" sz="4800" kern="1200" dirty="0">
                <a:latin typeface="Arial Black"/>
                <a:cs typeface="+mj-cs"/>
              </a:rPr>
            </a:br>
            <a:r>
              <a:rPr lang="en-US" sz="4800" kern="1200" dirty="0">
                <a:solidFill>
                  <a:schemeClr val="bg1"/>
                </a:solidFill>
                <a:latin typeface="Segoe UI"/>
                <a:cs typeface="Segoe UI"/>
              </a:rPr>
              <a:t>Behavioral Health </a:t>
            </a:r>
            <a:r>
              <a:rPr lang="en-US" sz="4800" dirty="0">
                <a:solidFill>
                  <a:schemeClr val="bg1"/>
                </a:solidFill>
                <a:latin typeface="Segoe UI"/>
                <a:cs typeface="Segoe UI"/>
              </a:rPr>
              <a:t>Transformation</a:t>
            </a:r>
            <a:br>
              <a:rPr lang="en-US" sz="4800" b="1" dirty="0">
                <a:solidFill>
                  <a:schemeClr val="bg1"/>
                </a:solidFill>
                <a:latin typeface="Segoe UI"/>
                <a:cs typeface="Segoe UI"/>
              </a:rPr>
            </a:br>
            <a:endParaRPr lang="en-US" sz="2700" kern="1200" dirty="0">
              <a:solidFill>
                <a:schemeClr val="bg1"/>
              </a:solidFill>
              <a:latin typeface="Arial Black" panose="020B0A04020102020204" pitchFamily="34" charset="0"/>
              <a:cs typeface="+mj-cs"/>
            </a:endParaRPr>
          </a:p>
        </p:txBody>
      </p:sp>
      <p:pic>
        <p:nvPicPr>
          <p:cNvPr id="8" name="Google Shape;501;p1" descr="A picture containing text, sign&#10;&#10;Description automatically generated">
            <a:extLst>
              <a:ext uri="{FF2B5EF4-FFF2-40B4-BE49-F238E27FC236}">
                <a16:creationId xmlns:a16="http://schemas.microsoft.com/office/drawing/2014/main" id="{726C8F2D-6CFC-CC74-830B-4E61BC3057B2}"/>
              </a:ext>
            </a:extLst>
          </p:cNvPr>
          <p:cNvPicPr preferRelativeResize="0"/>
          <p:nvPr/>
        </p:nvPicPr>
        <p:blipFill rotWithShape="1">
          <a:blip r:embed="rId3">
            <a:alphaModFix/>
          </a:blip>
          <a:srcRect/>
          <a:stretch/>
        </p:blipFill>
        <p:spPr>
          <a:xfrm>
            <a:off x="455520" y="758867"/>
            <a:ext cx="2611078" cy="2488300"/>
          </a:xfrm>
          <a:prstGeom prst="rect">
            <a:avLst/>
          </a:prstGeom>
          <a:noFill/>
          <a:ln>
            <a:noFill/>
          </a:ln>
        </p:spPr>
      </p:pic>
      <p:sp>
        <p:nvSpPr>
          <p:cNvPr id="4" name="TextBox 3">
            <a:extLst>
              <a:ext uri="{FF2B5EF4-FFF2-40B4-BE49-F238E27FC236}">
                <a16:creationId xmlns:a16="http://schemas.microsoft.com/office/drawing/2014/main" id="{499F8B02-751F-E52A-F528-D89750485B61}"/>
              </a:ext>
            </a:extLst>
          </p:cNvPr>
          <p:cNvSpPr txBox="1"/>
          <p:nvPr/>
        </p:nvSpPr>
        <p:spPr>
          <a:xfrm>
            <a:off x="922719" y="5268136"/>
            <a:ext cx="63784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solidFill>
                  <a:srgbClr val="4472C4">
                    <a:lumMod val="75000"/>
                  </a:srgbClr>
                </a:solidFill>
                <a:latin typeface="Quattrocento Sans" panose="020B0502050000020003" pitchFamily="34" charset="0"/>
              </a:rPr>
              <a:t>Marlies</a:t>
            </a:r>
            <a:r>
              <a:rPr lang="en-US" sz="2400" dirty="0">
                <a:solidFill>
                  <a:srgbClr val="4472C4">
                    <a:lumMod val="75000"/>
                  </a:srgbClr>
                </a:solidFill>
                <a:latin typeface="Quattrocento Sans" panose="020B0502050000020003" pitchFamily="34" charset="0"/>
              </a:rPr>
              <a:t> Perez</a:t>
            </a:r>
            <a:r>
              <a:rPr kumimoji="0" lang="en-US" sz="2400" b="0" i="0" u="none" strike="noStrike" kern="0" cap="none" spc="0" normalizeH="0" baseline="0" noProof="0" dirty="0">
                <a:ln>
                  <a:noFill/>
                </a:ln>
                <a:solidFill>
                  <a:srgbClr val="4472C4">
                    <a:lumMod val="75000"/>
                  </a:srgbClr>
                </a:solidFill>
                <a:effectLst/>
                <a:uLnTx/>
                <a:uFillTx/>
                <a:latin typeface="Quattrocento Sans" panose="020B0502050000020003" pitchFamily="34" charset="0"/>
                <a:cs typeface="Arial"/>
                <a:sym typeface="Arial"/>
              </a:rPr>
              <a:t>, </a:t>
            </a:r>
            <a:r>
              <a:rPr lang="en-US" sz="2400" dirty="0">
                <a:solidFill>
                  <a:srgbClr val="4472C4">
                    <a:lumMod val="75000"/>
                  </a:srgbClr>
                </a:solidFill>
                <a:latin typeface="Quattrocento Sans" panose="020B0502050000020003" pitchFamily="34" charset="0"/>
              </a:rPr>
              <a:t>BHT Project Executive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472C4">
                    <a:lumMod val="75000"/>
                  </a:srgbClr>
                </a:solidFill>
                <a:effectLst/>
                <a:uLnTx/>
                <a:uFillTx/>
                <a:latin typeface="Quattrocento Sans" panose="020B0502050000020003" pitchFamily="34" charset="0"/>
                <a:cs typeface="Arial"/>
                <a:sym typeface="Arial"/>
              </a:rPr>
              <a:t>CA Department</a:t>
            </a:r>
            <a:r>
              <a:rPr lang="en-US" sz="2400" dirty="0">
                <a:solidFill>
                  <a:srgbClr val="4472C4">
                    <a:lumMod val="75000"/>
                  </a:srgbClr>
                </a:solidFill>
                <a:latin typeface="Quattrocento Sans" panose="020B0502050000020003" pitchFamily="34" charset="0"/>
              </a:rPr>
              <a:t> of Healthcare Services</a:t>
            </a:r>
            <a:endParaRPr kumimoji="0" lang="en-US" sz="2400" b="0" i="0" u="none" strike="noStrike" kern="0" cap="none" spc="0" normalizeH="0" baseline="0" noProof="0" dirty="0">
              <a:ln>
                <a:noFill/>
              </a:ln>
              <a:solidFill>
                <a:srgbClr val="4472C4">
                  <a:lumMod val="75000"/>
                </a:srgbClr>
              </a:solidFill>
              <a:effectLst/>
              <a:uLnTx/>
              <a:uFillTx/>
              <a:latin typeface="Quattrocento Sans" panose="020B0502050000020003" pitchFamily="34" charset="0"/>
              <a:cs typeface="Arial"/>
              <a:sym typeface="Arial"/>
            </a:endParaRPr>
          </a:p>
        </p:txBody>
      </p:sp>
      <p:pic>
        <p:nvPicPr>
          <p:cNvPr id="3" name="Google Shape;810;p20">
            <a:extLst>
              <a:ext uri="{FF2B5EF4-FFF2-40B4-BE49-F238E27FC236}">
                <a16:creationId xmlns:a16="http://schemas.microsoft.com/office/drawing/2014/main" id="{D85B233D-43B1-F764-63AE-D6DD70943B13}"/>
              </a:ext>
            </a:extLst>
          </p:cNvPr>
          <p:cNvPicPr preferRelativeResize="0"/>
          <p:nvPr/>
        </p:nvPicPr>
        <p:blipFill rotWithShape="1">
          <a:blip r:embed="rId4">
            <a:alphaModFix/>
          </a:blip>
          <a:srcRect/>
          <a:stretch/>
        </p:blipFill>
        <p:spPr>
          <a:xfrm>
            <a:off x="7626927" y="5352725"/>
            <a:ext cx="2609187" cy="746408"/>
          </a:xfrm>
          <a:prstGeom prst="rect">
            <a:avLst/>
          </a:prstGeom>
          <a:noFill/>
          <a:ln>
            <a:noFill/>
          </a:ln>
        </p:spPr>
      </p:pic>
      <p:pic>
        <p:nvPicPr>
          <p:cNvPr id="14" name="Picture 13">
            <a:extLst>
              <a:ext uri="{FF2B5EF4-FFF2-40B4-BE49-F238E27FC236}">
                <a16:creationId xmlns:a16="http://schemas.microsoft.com/office/drawing/2014/main" id="{183A01FD-0C4B-4EE4-8765-570B8A0E3DEC}"/>
              </a:ext>
            </a:extLst>
          </p:cNvPr>
          <p:cNvPicPr>
            <a:picLocks noChangeAspect="1"/>
          </p:cNvPicPr>
          <p:nvPr/>
        </p:nvPicPr>
        <p:blipFill>
          <a:blip r:embed="rId5"/>
          <a:stretch>
            <a:fillRect/>
          </a:stretch>
        </p:blipFill>
        <p:spPr>
          <a:xfrm>
            <a:off x="10236114" y="5528293"/>
            <a:ext cx="1504441" cy="395272"/>
          </a:xfrm>
          <a:prstGeom prst="rect">
            <a:avLst/>
          </a:prstGeom>
        </p:spPr>
      </p:pic>
    </p:spTree>
    <p:extLst>
      <p:ext uri="{BB962C8B-B14F-4D97-AF65-F5344CB8AC3E}">
        <p14:creationId xmlns:p14="http://schemas.microsoft.com/office/powerpoint/2010/main" val="211158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0"/>
          <p:cNvSpPr txBox="1">
            <a:spLocks noGrp="1"/>
          </p:cNvSpPr>
          <p:nvPr>
            <p:ph type="title"/>
          </p:nvPr>
        </p:nvSpPr>
        <p:spPr>
          <a:xfrm>
            <a:off x="440438" y="0"/>
            <a:ext cx="113538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000"/>
              <a:buFont typeface="Quattrocento Sans"/>
              <a:buNone/>
            </a:pPr>
            <a:r>
              <a:rPr lang="en-US" b="1" dirty="0">
                <a:solidFill>
                  <a:srgbClr val="002060"/>
                </a:solidFill>
                <a:latin typeface="Quattrocento Sans"/>
                <a:ea typeface="Quattrocento Sans"/>
                <a:cs typeface="Quattrocento Sans"/>
                <a:sym typeface="Quattrocento Sans"/>
              </a:rPr>
              <a:t>Behavioral Health Services Act (BHSA)</a:t>
            </a:r>
            <a:endParaRPr b="1" dirty="0">
              <a:solidFill>
                <a:srgbClr val="002060"/>
              </a:solidFill>
            </a:endParaRPr>
          </a:p>
        </p:txBody>
      </p:sp>
      <p:sp>
        <p:nvSpPr>
          <p:cNvPr id="949" name="Google Shape;949;p30"/>
          <p:cNvSpPr txBox="1">
            <a:spLocks noGrp="1"/>
          </p:cNvSpPr>
          <p:nvPr>
            <p:ph type="body" idx="1"/>
          </p:nvPr>
        </p:nvSpPr>
        <p:spPr>
          <a:xfrm>
            <a:off x="332509" y="1050172"/>
            <a:ext cx="11569658" cy="4990061"/>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20000"/>
              </a:lnSpc>
              <a:spcBef>
                <a:spcPts val="0"/>
              </a:spcBef>
              <a:spcAft>
                <a:spcPts val="0"/>
              </a:spcAft>
              <a:buClr>
                <a:schemeClr val="accent2"/>
              </a:buClr>
              <a:buSzPct val="125000"/>
              <a:buNone/>
            </a:pPr>
            <a:r>
              <a:rPr lang="en-US" sz="2200" b="1" dirty="0">
                <a:solidFill>
                  <a:schemeClr val="accent6"/>
                </a:solidFill>
              </a:rPr>
              <a:t>Behavioral health services in California are now funded by a mix of insurance, county funds, and the MHSA/BHSA.</a:t>
            </a:r>
          </a:p>
          <a:p>
            <a:pPr marL="0" lvl="0" indent="0" algn="l" rtl="0">
              <a:lnSpc>
                <a:spcPct val="120000"/>
              </a:lnSpc>
              <a:spcBef>
                <a:spcPts val="1600"/>
              </a:spcBef>
              <a:spcAft>
                <a:spcPts val="0"/>
              </a:spcAft>
              <a:buClr>
                <a:schemeClr val="accent2"/>
              </a:buClr>
              <a:buSzPct val="125000"/>
              <a:buNone/>
            </a:pPr>
            <a:r>
              <a:rPr lang="en-US" sz="2200" dirty="0">
                <a:latin typeface="Quattrocento Sans"/>
                <a:ea typeface="Quattrocento Sans"/>
                <a:cs typeface="Quattrocento Sans"/>
                <a:sym typeface="Quattrocento Sans"/>
              </a:rPr>
              <a:t>The BHSA is the first major structural reform of the Mental Health Services Act since 2004. It expands and increases the types of supports available to Californians in need by focusing on gaps and priorities.</a:t>
            </a:r>
            <a:endPar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685800" lvl="1" indent="-200025" algn="l" rtl="0">
              <a:lnSpc>
                <a:spcPct val="90000"/>
              </a:lnSpc>
              <a:spcBef>
                <a:spcPts val="1100"/>
              </a:spcBef>
              <a:spcAft>
                <a:spcPts val="0"/>
              </a:spcAft>
              <a:buClr>
                <a:schemeClr val="accent2"/>
              </a:buClr>
              <a:buSzPct val="100000"/>
              <a:buChar char="•"/>
            </a:pPr>
            <a:r>
              <a:rPr lang="en-US" sz="2200" dirty="0">
                <a:latin typeface="Quattrocento Sans" panose="020B0604020202020204" charset="0"/>
                <a:ea typeface="Quattrocento Sans"/>
                <a:cs typeface="Quattrocento Sans"/>
                <a:sym typeface="Quattrocento Sans"/>
              </a:rPr>
              <a:t>Focuses on the most vulnerable and at-risk, including set-asides for children and youth.</a:t>
            </a:r>
          </a:p>
          <a:p>
            <a:pPr marL="685800" lvl="1" indent="-200025" algn="l" rtl="0">
              <a:lnSpc>
                <a:spcPct val="90000"/>
              </a:lnSpc>
              <a:spcBef>
                <a:spcPts val="1100"/>
              </a:spcBef>
              <a:spcAft>
                <a:spcPts val="0"/>
              </a:spcAft>
              <a:buClr>
                <a:schemeClr val="accent2"/>
              </a:buClr>
              <a:buSzPct val="100000"/>
              <a:buChar char="•"/>
            </a:pPr>
            <a:r>
              <a:rPr lang="en-US" sz="2200" dirty="0">
                <a:latin typeface="Quattrocento Sans" panose="020B0604020202020204" charset="0"/>
              </a:rPr>
              <a:t>Broadens the target population to include individuals with substance use disorder.</a:t>
            </a:r>
          </a:p>
          <a:p>
            <a:pPr marL="685800" lvl="1" indent="-200025" algn="l" rtl="0">
              <a:lnSpc>
                <a:spcPct val="90000"/>
              </a:lnSpc>
              <a:spcBef>
                <a:spcPts val="1100"/>
              </a:spcBef>
              <a:spcAft>
                <a:spcPts val="0"/>
              </a:spcAft>
              <a:buClr>
                <a:schemeClr val="accent2"/>
              </a:buClr>
              <a:buSzPct val="100000"/>
              <a:buChar char="•"/>
            </a:pPr>
            <a:r>
              <a:rPr lang="en-US" sz="2200" dirty="0">
                <a:latin typeface="Quattrocento Sans" panose="020B0604020202020204" charset="0"/>
              </a:rPr>
              <a:t>Updates allocations for local services and state directed funding categories, including housing supports.</a:t>
            </a:r>
          </a:p>
          <a:p>
            <a:pPr marL="685800" lvl="1" indent="-200025" algn="l" rtl="0">
              <a:lnSpc>
                <a:spcPct val="117000"/>
              </a:lnSpc>
              <a:spcBef>
                <a:spcPts val="600"/>
              </a:spcBef>
              <a:spcAft>
                <a:spcPts val="0"/>
              </a:spcAft>
              <a:buClr>
                <a:schemeClr val="accent2"/>
              </a:buClr>
              <a:buSzPct val="100000"/>
              <a:buChar char="•"/>
            </a:pPr>
            <a:r>
              <a:rPr lang="en-US" sz="2200" b="0" i="0" u="none" strike="noStrike" cap="none" dirty="0">
                <a:latin typeface="Quattrocento Sans" panose="020B0604020202020204" charset="0"/>
                <a:ea typeface="Quattrocento Sans"/>
                <a:cs typeface="Quattrocento Sans"/>
                <a:sym typeface="Quattrocento Sans"/>
              </a:rPr>
              <a:t>Clearly advances community-defined practices as a key strategy of reducing health disparities and increasing community representation. </a:t>
            </a:r>
            <a:endParaRPr lang="en-US" sz="2200" dirty="0">
              <a:latin typeface="Quattrocento Sans" panose="020B0604020202020204" charset="0"/>
            </a:endParaRPr>
          </a:p>
          <a:p>
            <a:pPr marL="685800" lvl="1" indent="-200025" algn="l" rtl="0">
              <a:lnSpc>
                <a:spcPct val="117000"/>
              </a:lnSpc>
              <a:spcBef>
                <a:spcPts val="600"/>
              </a:spcBef>
              <a:spcAft>
                <a:spcPts val="0"/>
              </a:spcAft>
              <a:buClr>
                <a:schemeClr val="accent2"/>
              </a:buClr>
              <a:buSzPct val="100000"/>
              <a:buChar char="•"/>
            </a:pPr>
            <a:r>
              <a:rPr lang="en-US" sz="2200" dirty="0">
                <a:latin typeface="Quattrocento Sans" panose="020B0604020202020204" charset="0"/>
                <a:ea typeface="Quattrocento Sans"/>
                <a:cs typeface="Quattrocento Sans"/>
                <a:sym typeface="Quattrocento Sans"/>
              </a:rPr>
              <a:t>Revises county processes for planning and </a:t>
            </a:r>
            <a:r>
              <a:rPr lang="en-US" sz="2200" dirty="0">
                <a:latin typeface="Quattrocento Sans" panose="020B0604020202020204" charset="0"/>
                <a:ea typeface="Quattrocento Sans"/>
                <a:cs typeface="Quattrocento Sans"/>
                <a:sym typeface="Quattrocento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report</a:t>
            </a:r>
            <a:r>
              <a:rPr lang="en-US" sz="2200" dirty="0">
                <a:latin typeface="Quattrocento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ing</a:t>
            </a:r>
            <a:r>
              <a:rPr lang="en-US" sz="2200" dirty="0">
                <a:latin typeface="Quattrocento Sans" panose="020B0604020202020204" charset="0"/>
                <a:ea typeface="Quattrocento Sans"/>
                <a:cs typeface="Quattrocento Sans"/>
                <a:sym typeface="Quattrocento Sans"/>
              </a:rPr>
              <a:t>.</a:t>
            </a:r>
            <a:endParaRPr lang="en-US" sz="2200" b="0" i="0" u="none" strike="noStrike" cap="none" dirty="0">
              <a:latin typeface="Quattrocento Sans" panose="020B0604020202020204" charset="0"/>
              <a:ea typeface="Quattrocento Sans"/>
              <a:cs typeface="Quattrocento Sans"/>
              <a:sym typeface="Quattrocento Sans"/>
            </a:endParaRPr>
          </a:p>
          <a:p>
            <a:pPr marL="685800" lvl="1" indent="-200025" algn="l" rtl="0">
              <a:lnSpc>
                <a:spcPct val="117000"/>
              </a:lnSpc>
              <a:spcBef>
                <a:spcPts val="600"/>
              </a:spcBef>
              <a:spcAft>
                <a:spcPts val="0"/>
              </a:spcAft>
              <a:buClr>
                <a:schemeClr val="accent2"/>
              </a:buClr>
              <a:buSzPct val="100000"/>
              <a:buChar char="•"/>
            </a:pPr>
            <a:r>
              <a:rPr lang="en-US" sz="2200" dirty="0">
                <a:latin typeface="Quattrocento Sans" panose="020B0604020202020204" charset="0"/>
                <a:ea typeface="Quattrocento Sans"/>
                <a:cs typeface="Quattrocento Sans"/>
                <a:sym typeface="Quattrocento Sans"/>
              </a:rPr>
              <a:t>Improves transparency and accountability.</a:t>
            </a:r>
            <a:endParaRPr lang="en-US" sz="2200" b="0" i="0" u="none" strike="noStrike" cap="none" dirty="0">
              <a:latin typeface="Quattrocento Sans" panose="020B0604020202020204" charset="0"/>
              <a:ea typeface="Quattrocento Sans"/>
              <a:cs typeface="Quattrocento Sans"/>
              <a:sym typeface="Quattrocento Sans"/>
            </a:endParaRPr>
          </a:p>
          <a:p>
            <a:pPr marL="320040" lvl="0" indent="-143827" algn="l" rtl="0">
              <a:lnSpc>
                <a:spcPct val="120000"/>
              </a:lnSpc>
              <a:spcBef>
                <a:spcPts val="1600"/>
              </a:spcBef>
              <a:spcAft>
                <a:spcPts val="0"/>
              </a:spcAft>
              <a:buClr>
                <a:srgbClr val="E47225"/>
              </a:buClr>
              <a:buSzPct val="125000"/>
              <a:buFont typeface="Quattrocento Sans"/>
              <a:buNone/>
            </a:pPr>
            <a:endParaRPr lang="en-US" sz="2400" dirty="0">
              <a:latin typeface="Calibri"/>
              <a:ea typeface="Calibri"/>
              <a:cs typeface="Calibri"/>
              <a:sym typeface="Calibri"/>
            </a:endParaRPr>
          </a:p>
          <a:p>
            <a:pPr marL="685800" lvl="1" indent="-111125" algn="l" rtl="0">
              <a:lnSpc>
                <a:spcPct val="90000"/>
              </a:lnSpc>
              <a:spcBef>
                <a:spcPts val="1100"/>
              </a:spcBef>
              <a:spcAft>
                <a:spcPts val="0"/>
              </a:spcAft>
              <a:buSzPct val="100000"/>
              <a:buNone/>
            </a:pPr>
            <a:endParaRPr lang="en-US" sz="2000" dirty="0">
              <a:latin typeface="Calibri"/>
              <a:ea typeface="Calibri"/>
              <a:cs typeface="Calibri"/>
              <a:sym typeface="Calibri"/>
            </a:endParaRPr>
          </a:p>
        </p:txBody>
      </p:sp>
      <p:sp>
        <p:nvSpPr>
          <p:cNvPr id="950" name="Google Shape;950;p30"/>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8C3D2D3-A00B-70F2-235C-E6E3658A9723}"/>
              </a:ext>
            </a:extLst>
          </p:cNvPr>
          <p:cNvPicPr>
            <a:picLocks noChangeAspect="1"/>
          </p:cNvPicPr>
          <p:nvPr/>
        </p:nvPicPr>
        <p:blipFill>
          <a:blip r:embed="rId3"/>
          <a:stretch>
            <a:fillRect/>
          </a:stretch>
        </p:blipFill>
        <p:spPr>
          <a:xfrm>
            <a:off x="371048" y="6044825"/>
            <a:ext cx="3240438" cy="703075"/>
          </a:xfrm>
          <a:prstGeom prst="rect">
            <a:avLst/>
          </a:prstGeom>
        </p:spPr>
      </p:pic>
      <p:pic>
        <p:nvPicPr>
          <p:cNvPr id="6" name="Picture 5">
            <a:extLst>
              <a:ext uri="{FF2B5EF4-FFF2-40B4-BE49-F238E27FC236}">
                <a16:creationId xmlns:a16="http://schemas.microsoft.com/office/drawing/2014/main" id="{C2A20FF2-09FE-4ABE-A1E8-510396742D6E}"/>
              </a:ext>
            </a:extLst>
          </p:cNvPr>
          <p:cNvPicPr>
            <a:picLocks noChangeAspect="1"/>
          </p:cNvPicPr>
          <p:nvPr/>
        </p:nvPicPr>
        <p:blipFill>
          <a:blip r:embed="rId4"/>
          <a:stretch>
            <a:fillRect/>
          </a:stretch>
        </p:blipFill>
        <p:spPr>
          <a:xfrm>
            <a:off x="3751500" y="6312877"/>
            <a:ext cx="623074" cy="163704"/>
          </a:xfrm>
          <a:prstGeom prst="rect">
            <a:avLst/>
          </a:prstGeom>
        </p:spPr>
      </p:pic>
      <p:pic>
        <p:nvPicPr>
          <p:cNvPr id="7" name="Google Shape;937;p29">
            <a:extLst>
              <a:ext uri="{FF2B5EF4-FFF2-40B4-BE49-F238E27FC236}">
                <a16:creationId xmlns:a16="http://schemas.microsoft.com/office/drawing/2014/main" id="{9CB61043-B328-4FA0-9779-17B3C3B9626E}"/>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51836893-86A3-D40F-368A-2EFF3023A39E}"/>
              </a:ext>
            </a:extLst>
          </p:cNvPr>
          <p:cNvSpPr>
            <a:spLocks noGrp="1"/>
          </p:cNvSpPr>
          <p:nvPr>
            <p:ph type="title"/>
          </p:nvPr>
        </p:nvSpPr>
        <p:spPr>
          <a:xfrm>
            <a:off x="395763" y="323501"/>
            <a:ext cx="11728410" cy="1325563"/>
          </a:xfrm>
        </p:spPr>
        <p:txBody>
          <a:bodyPr/>
          <a:lstStyle/>
          <a:p>
            <a:r>
              <a:rPr lang="en-US" sz="4400" b="1" dirty="0">
                <a:solidFill>
                  <a:srgbClr val="002060"/>
                </a:solidFill>
                <a:latin typeface="Quattrocento Sans"/>
                <a:sym typeface="Quattrocento Sans"/>
              </a:rPr>
              <a:t>Behavioral Health Transformation Milestones</a:t>
            </a:r>
            <a:endParaRPr lang="en-US" strike="sngStrike" dirty="0">
              <a:solidFill>
                <a:srgbClr val="FF0000"/>
              </a:solidFill>
              <a:latin typeface="Segoe UI"/>
              <a:cs typeface="Segoe UI"/>
            </a:endParaRPr>
          </a:p>
        </p:txBody>
      </p:sp>
      <p:sp>
        <p:nvSpPr>
          <p:cNvPr id="61" name="TextBox 60">
            <a:extLst>
              <a:ext uri="{FF2B5EF4-FFF2-40B4-BE49-F238E27FC236}">
                <a16:creationId xmlns:a16="http://schemas.microsoft.com/office/drawing/2014/main" id="{8932F07A-3185-E928-1D73-65656B1EDD88}"/>
              </a:ext>
            </a:extLst>
          </p:cNvPr>
          <p:cNvSpPr txBox="1"/>
          <p:nvPr/>
        </p:nvSpPr>
        <p:spPr>
          <a:xfrm>
            <a:off x="677182" y="1364292"/>
            <a:ext cx="10753045" cy="646331"/>
          </a:xfrm>
          <a:prstGeom prst="rect">
            <a:avLst/>
          </a:prstGeom>
          <a:noFill/>
        </p:spPr>
        <p:txBody>
          <a:bodyPr wrap="square" rtlCol="0">
            <a:spAutoFit/>
          </a:bodyPr>
          <a:lstStyle/>
          <a:p>
            <a:pPr marL="0" lvl="0" indent="0" algn="ctr">
              <a:spcBef>
                <a:spcPts val="0"/>
              </a:spcBef>
              <a:buClr>
                <a:schemeClr val="accent6"/>
              </a:buClr>
              <a:buSzPts val="2400"/>
              <a:buNone/>
            </a:pPr>
            <a:r>
              <a:rPr lang="en-US" sz="1800" b="1" dirty="0">
                <a:solidFill>
                  <a:schemeClr val="accent6"/>
                </a:solidFill>
                <a:latin typeface="Quattrocento Sans"/>
                <a:ea typeface="Quattrocento Sans"/>
                <a:cs typeface="Quattrocento Sans"/>
                <a:sym typeface="Quattrocento Sans"/>
              </a:rPr>
              <a:t>Below are high-level timeframes for several milestones that will inform requirements and resources. Additional updates on timelines and policy will follow throughout the project</a:t>
            </a:r>
            <a:r>
              <a:rPr lang="en-US" sz="1400" b="1" dirty="0">
                <a:solidFill>
                  <a:schemeClr val="accent6"/>
                </a:solidFill>
                <a:latin typeface="Quattrocento Sans"/>
                <a:ea typeface="Quattrocento Sans"/>
                <a:cs typeface="Quattrocento Sans"/>
                <a:sym typeface="Quattrocento Sans"/>
              </a:rPr>
              <a:t>. </a:t>
            </a:r>
          </a:p>
        </p:txBody>
      </p:sp>
      <p:sp>
        <p:nvSpPr>
          <p:cNvPr id="2" name="Arrow: Pentagon 1">
            <a:extLst>
              <a:ext uri="{FF2B5EF4-FFF2-40B4-BE49-F238E27FC236}">
                <a16:creationId xmlns:a16="http://schemas.microsoft.com/office/drawing/2014/main" id="{1BEF0B3C-8897-C8DA-1E0B-224D8B9364C7}"/>
              </a:ext>
              <a:ext uri="{C183D7F6-B498-43B3-948B-1728B52AA6E4}">
                <adec:decorative xmlns:adec="http://schemas.microsoft.com/office/drawing/2017/decorative" val="1"/>
              </a:ext>
            </a:extLst>
          </p:cNvPr>
          <p:cNvSpPr/>
          <p:nvPr/>
        </p:nvSpPr>
        <p:spPr>
          <a:xfrm>
            <a:off x="9291432" y="2369011"/>
            <a:ext cx="2409161" cy="417901"/>
          </a:xfrm>
          <a:prstGeom prst="homePlate">
            <a:avLst/>
          </a:prstGeom>
          <a:solidFill>
            <a:srgbClr val="17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B41D189C-7786-BA96-F71B-AD33E3C7494B}"/>
              </a:ext>
              <a:ext uri="{C183D7F6-B498-43B3-948B-1728B52AA6E4}">
                <adec:decorative xmlns:adec="http://schemas.microsoft.com/office/drawing/2017/decorative" val="1"/>
              </a:ext>
            </a:extLst>
          </p:cNvPr>
          <p:cNvSpPr/>
          <p:nvPr/>
        </p:nvSpPr>
        <p:spPr>
          <a:xfrm>
            <a:off x="6372742" y="2356772"/>
            <a:ext cx="2559746" cy="417901"/>
          </a:xfrm>
          <a:prstGeom prst="homePlate">
            <a:avLst/>
          </a:prstGeom>
          <a:solidFill>
            <a:srgbClr val="17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33BDD434-D960-35E6-3E91-ECA7EE8E6E19}"/>
              </a:ext>
              <a:ext uri="{C183D7F6-B498-43B3-948B-1728B52AA6E4}">
                <adec:decorative xmlns:adec="http://schemas.microsoft.com/office/drawing/2017/decorative" val="1"/>
              </a:ext>
            </a:extLst>
          </p:cNvPr>
          <p:cNvSpPr/>
          <p:nvPr/>
        </p:nvSpPr>
        <p:spPr>
          <a:xfrm>
            <a:off x="3253355" y="2369012"/>
            <a:ext cx="2842645" cy="405662"/>
          </a:xfrm>
          <a:prstGeom prst="homePlate">
            <a:avLst/>
          </a:prstGeom>
          <a:solidFill>
            <a:srgbClr val="17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Pentagon 7">
            <a:extLst>
              <a:ext uri="{FF2B5EF4-FFF2-40B4-BE49-F238E27FC236}">
                <a16:creationId xmlns:a16="http://schemas.microsoft.com/office/drawing/2014/main" id="{35B71D6C-3986-0489-968B-DC25F5C73E6C}"/>
              </a:ext>
              <a:ext uri="{C183D7F6-B498-43B3-948B-1728B52AA6E4}">
                <adec:decorative xmlns:adec="http://schemas.microsoft.com/office/drawing/2017/decorative" val="1"/>
              </a:ext>
            </a:extLst>
          </p:cNvPr>
          <p:cNvSpPr/>
          <p:nvPr/>
        </p:nvSpPr>
        <p:spPr>
          <a:xfrm>
            <a:off x="583240" y="2372452"/>
            <a:ext cx="2409161" cy="417901"/>
          </a:xfrm>
          <a:prstGeom prst="homePlate">
            <a:avLst/>
          </a:prstGeom>
          <a:solidFill>
            <a:srgbClr val="17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C90271C7-F8D1-FB37-A9CC-8A233D9AF985}"/>
              </a:ext>
              <a:ext uri="{C183D7F6-B498-43B3-948B-1728B52AA6E4}">
                <adec:decorative xmlns:adec="http://schemas.microsoft.com/office/drawing/2017/decorative" val="1"/>
              </a:ext>
            </a:extLst>
          </p:cNvPr>
          <p:cNvSpPr/>
          <p:nvPr/>
        </p:nvSpPr>
        <p:spPr>
          <a:xfrm>
            <a:off x="3253355" y="2907625"/>
            <a:ext cx="2800350" cy="3030852"/>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Rounded Corners 9">
            <a:extLst>
              <a:ext uri="{FF2B5EF4-FFF2-40B4-BE49-F238E27FC236}">
                <a16:creationId xmlns:a16="http://schemas.microsoft.com/office/drawing/2014/main" id="{78239A13-26BE-8B6E-C0AA-633460F5959E}"/>
              </a:ext>
              <a:ext uri="{C183D7F6-B498-43B3-948B-1728B52AA6E4}">
                <adec:decorative xmlns:adec="http://schemas.microsoft.com/office/drawing/2017/decorative" val="1"/>
              </a:ext>
            </a:extLst>
          </p:cNvPr>
          <p:cNvSpPr/>
          <p:nvPr/>
        </p:nvSpPr>
        <p:spPr>
          <a:xfrm>
            <a:off x="6176476" y="2907625"/>
            <a:ext cx="2800350" cy="3030852"/>
          </a:xfrm>
          <a:prstGeom prst="round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FAD0FE26-608C-505C-67FA-A6D3BD3836C7}"/>
              </a:ext>
            </a:extLst>
          </p:cNvPr>
          <p:cNvSpPr txBox="1"/>
          <p:nvPr/>
        </p:nvSpPr>
        <p:spPr>
          <a:xfrm>
            <a:off x="509255" y="2395228"/>
            <a:ext cx="24091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Started Spring 2024</a:t>
            </a:r>
          </a:p>
        </p:txBody>
      </p:sp>
      <p:grpSp>
        <p:nvGrpSpPr>
          <p:cNvPr id="12" name="Group 11">
            <a:extLst>
              <a:ext uri="{FF2B5EF4-FFF2-40B4-BE49-F238E27FC236}">
                <a16:creationId xmlns:a16="http://schemas.microsoft.com/office/drawing/2014/main" id="{2F246D94-6977-4748-54D5-290A1CD12233}"/>
              </a:ext>
              <a:ext uri="{C183D7F6-B498-43B3-948B-1728B52AA6E4}">
                <adec:decorative xmlns:adec="http://schemas.microsoft.com/office/drawing/2017/decorative" val="1"/>
              </a:ext>
            </a:extLst>
          </p:cNvPr>
          <p:cNvGrpSpPr/>
          <p:nvPr/>
        </p:nvGrpSpPr>
        <p:grpSpPr>
          <a:xfrm>
            <a:off x="313661" y="2876907"/>
            <a:ext cx="2800350" cy="3455289"/>
            <a:chOff x="1104900" y="2514600"/>
            <a:chExt cx="2324100" cy="4070636"/>
          </a:xfrm>
          <a:solidFill>
            <a:schemeClr val="accent2"/>
          </a:solidFill>
        </p:grpSpPr>
        <p:sp>
          <p:nvSpPr>
            <p:cNvPr id="13" name="Rectangle: Rounded Corners 12">
              <a:extLst>
                <a:ext uri="{FF2B5EF4-FFF2-40B4-BE49-F238E27FC236}">
                  <a16:creationId xmlns:a16="http://schemas.microsoft.com/office/drawing/2014/main" id="{740C2D75-579D-074C-E819-51E2ED5B8BAD}"/>
                </a:ext>
                <a:ext uri="{C183D7F6-B498-43B3-948B-1728B52AA6E4}">
                  <adec:decorative xmlns:adec="http://schemas.microsoft.com/office/drawing/2017/decorative" val="1"/>
                </a:ext>
              </a:extLst>
            </p:cNvPr>
            <p:cNvSpPr/>
            <p:nvPr/>
          </p:nvSpPr>
          <p:spPr>
            <a:xfrm>
              <a:off x="1104900" y="2514600"/>
              <a:ext cx="2324100" cy="3606800"/>
            </a:xfrm>
            <a:prstGeom prst="roundRect">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4" name="TextBox 13">
              <a:extLst>
                <a:ext uri="{FF2B5EF4-FFF2-40B4-BE49-F238E27FC236}">
                  <a16:creationId xmlns:a16="http://schemas.microsoft.com/office/drawing/2014/main" id="{8047E8DB-D4D1-2F05-0FB3-9E9FE230D707}"/>
                </a:ext>
              </a:extLst>
            </p:cNvPr>
            <p:cNvSpPr txBox="1"/>
            <p:nvPr/>
          </p:nvSpPr>
          <p:spPr>
            <a:xfrm>
              <a:off x="1104900" y="2886838"/>
              <a:ext cx="2324100" cy="3698398"/>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a:cs typeface="Segoe UI"/>
                </a:rPr>
                <a:t>Stakeholder Engagement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algn="ctr">
                <a:defRPr/>
              </a:pPr>
              <a:r>
                <a:rPr kumimoji="0" lang="en-US" sz="1800" b="0" i="0" u="none" strike="noStrike" kern="1200" cap="none" spc="0" normalizeH="0" baseline="0" noProof="0" dirty="0">
                  <a:ln>
                    <a:noFill/>
                  </a:ln>
                  <a:solidFill>
                    <a:prstClr val="black"/>
                  </a:solidFill>
                  <a:effectLst/>
                  <a:uLnTx/>
                  <a:uFillTx/>
                  <a:latin typeface="Segoe UI"/>
                  <a:cs typeface="Segoe UI"/>
                </a:rPr>
                <a:t>Stakeholder e</a:t>
              </a:r>
              <a:r>
                <a:rPr kumimoji="0" lang="en-US" sz="1800" b="0" i="0" u="none" strike="noStrike" kern="1200" cap="none" spc="0" normalizeH="0" baseline="0" noProof="0" dirty="0">
                  <a:ln>
                    <a:noFill/>
                  </a:ln>
                  <a:effectLst/>
                  <a:uLnTx/>
                  <a:uFillTx/>
                  <a:latin typeface="Segoe UI"/>
                  <a:cs typeface="Segoe UI"/>
                </a:rPr>
                <a:t>ngagement</a:t>
              </a:r>
              <a:r>
                <a:rPr kumimoji="0" lang="en-US" sz="1800" b="0" i="0" u="none" strike="noStrike" kern="1200" cap="none" spc="0" normalizeH="0" baseline="0" noProof="0" dirty="0">
                  <a:ln>
                    <a:noFill/>
                  </a:ln>
                  <a:solidFill>
                    <a:prstClr val="black"/>
                  </a:solidFill>
                  <a:effectLst/>
                  <a:uLnTx/>
                  <a:uFillTx/>
                  <a:latin typeface="Segoe UI"/>
                  <a:cs typeface="Segoe UI"/>
                </a:rPr>
                <a:t> including</a:t>
              </a:r>
              <a:r>
                <a:rPr lang="en-US" dirty="0">
                  <a:solidFill>
                    <a:prstClr val="black"/>
                  </a:solidFill>
                  <a:latin typeface="Segoe UI"/>
                  <a:cs typeface="Segoe UI"/>
                </a:rPr>
                <a:t>, </a:t>
              </a:r>
              <a:r>
                <a:rPr kumimoji="0" lang="en-US" sz="1800" b="1" i="0" u="none" strike="noStrike" kern="1200" cap="none" spc="0" normalizeH="0" baseline="0" noProof="0" dirty="0">
                  <a:ln>
                    <a:noFill/>
                  </a:ln>
                  <a:solidFill>
                    <a:prstClr val="black"/>
                  </a:solidFill>
                  <a:effectLst/>
                  <a:uLnTx/>
                  <a:uFillTx/>
                  <a:latin typeface="Segoe UI"/>
                  <a:cs typeface="Segoe UI"/>
                </a:rPr>
                <a:t>public</a:t>
              </a:r>
              <a:r>
                <a:rPr kumimoji="0" lang="en-US" sz="1800" b="0" i="0" u="none" strike="noStrike" kern="1200" cap="none" spc="0" normalizeH="0" baseline="0" noProof="0" dirty="0">
                  <a:ln>
                    <a:noFill/>
                  </a:ln>
                  <a:solidFill>
                    <a:prstClr val="black"/>
                  </a:solidFill>
                  <a:effectLst/>
                  <a:uLnTx/>
                  <a:uFillTx/>
                  <a:latin typeface="Segoe UI"/>
                  <a:cs typeface="Segoe UI"/>
                </a:rPr>
                <a:t> </a:t>
              </a:r>
              <a:r>
                <a:rPr kumimoji="0" lang="en-US" sz="1800" b="1" i="0" u="none" strike="noStrike" kern="1200" cap="none" spc="0" normalizeH="0" baseline="0" noProof="0" dirty="0">
                  <a:ln>
                    <a:noFill/>
                  </a:ln>
                  <a:solidFill>
                    <a:prstClr val="black"/>
                  </a:solidFill>
                  <a:effectLst/>
                  <a:uLnTx/>
                  <a:uFillTx/>
                  <a:latin typeface="Segoe UI"/>
                  <a:cs typeface="Segoe UI"/>
                </a:rPr>
                <a:t>listening sessions</a:t>
              </a:r>
              <a:r>
                <a:rPr lang="en-US" b="1" dirty="0">
                  <a:solidFill>
                    <a:prstClr val="black"/>
                  </a:solidFill>
                  <a:latin typeface="Segoe UI"/>
                  <a:cs typeface="Segoe UI"/>
                </a:rPr>
                <a:t>, </a:t>
              </a:r>
              <a:r>
                <a:rPr kumimoji="0" lang="en-US" sz="1800" b="0" i="0" u="none" strike="noStrike" kern="1200" cap="none" spc="0" normalizeH="0" baseline="0" noProof="0" dirty="0">
                  <a:ln>
                    <a:noFill/>
                  </a:ln>
                  <a:solidFill>
                    <a:prstClr val="black"/>
                  </a:solidFill>
                  <a:effectLst/>
                  <a:uLnTx/>
                  <a:uFillTx/>
                  <a:latin typeface="Segoe UI"/>
                  <a:cs typeface="Segoe UI"/>
                </a:rPr>
                <a:t>will be utilized through all milestones to inform policy creation.  </a:t>
              </a:r>
              <a:endParaRPr lang="en-US" sz="1800" b="0" i="0" u="none" strike="noStrike" kern="1200" cap="none" spc="0" normalizeH="0" baseline="0" noProof="0" dirty="0">
                <a:ln>
                  <a:noFill/>
                </a:ln>
                <a:solidFill>
                  <a:prstClr val="black"/>
                </a:solidFill>
                <a:effectLst/>
                <a:uLnTx/>
                <a:uFillTx/>
                <a:latin typeface="Segoe UI"/>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a:cs typeface="Segoe UI"/>
                </a:rPr>
                <a:t> </a:t>
              </a:r>
              <a:endParaRPr lang="en-US" sz="1800" b="1" i="0" u="none" strike="noStrike" kern="1200" cap="none" spc="0" normalizeH="0" baseline="0" noProof="0" dirty="0">
                <a:ln>
                  <a:noFill/>
                </a:ln>
                <a:solidFill>
                  <a:prstClr val="black"/>
                </a:solidFill>
                <a:effectLst/>
                <a:uLnTx/>
                <a:uFillTx/>
                <a:latin typeface="Segoe UI"/>
                <a:cs typeface="Segoe UI"/>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19" name="TextBox 18">
            <a:extLst>
              <a:ext uri="{FF2B5EF4-FFF2-40B4-BE49-F238E27FC236}">
                <a16:creationId xmlns:a16="http://schemas.microsoft.com/office/drawing/2014/main" id="{7BC89148-F2EE-6D20-DC82-5352AF7515B7}"/>
              </a:ext>
            </a:extLst>
          </p:cNvPr>
          <p:cNvSpPr txBox="1"/>
          <p:nvPr/>
        </p:nvSpPr>
        <p:spPr>
          <a:xfrm>
            <a:off x="3011279" y="2395228"/>
            <a:ext cx="3248689" cy="369332"/>
          </a:xfrm>
          <a:prstGeom prst="rect">
            <a:avLst/>
          </a:prstGeom>
          <a:noFill/>
        </p:spPr>
        <p:txBody>
          <a:bodyPr wrap="square" lIns="91440" tIns="45720" rIns="91440" bIns="45720" rtlCol="0" anchor="t">
            <a:spAutoFit/>
          </a:bodyPr>
          <a:lstStyle/>
          <a:p>
            <a:pPr algn="ctr">
              <a:defRPr/>
            </a:pPr>
            <a:r>
              <a:rPr lang="en-US" b="1">
                <a:solidFill>
                  <a:prstClr val="white"/>
                </a:solidFill>
                <a:latin typeface="Segoe UI"/>
                <a:cs typeface="Segoe UI"/>
              </a:rPr>
              <a:t>Started Summer</a:t>
            </a:r>
            <a:r>
              <a:rPr kumimoji="0" lang="en-US" sz="1800" b="1" i="0" u="none" strike="noStrike" kern="1200" cap="none" spc="0" normalizeH="0" baseline="0" noProof="0">
                <a:ln>
                  <a:noFill/>
                </a:ln>
                <a:solidFill>
                  <a:prstClr val="white"/>
                </a:solidFill>
                <a:effectLst/>
                <a:uLnTx/>
                <a:uFillTx/>
                <a:latin typeface="Segoe UI"/>
                <a:cs typeface="Segoe UI"/>
              </a:rPr>
              <a:t> 2024  </a:t>
            </a:r>
          </a:p>
        </p:txBody>
      </p:sp>
      <p:sp>
        <p:nvSpPr>
          <p:cNvPr id="11" name="TextBox 10">
            <a:extLst>
              <a:ext uri="{FF2B5EF4-FFF2-40B4-BE49-F238E27FC236}">
                <a16:creationId xmlns:a16="http://schemas.microsoft.com/office/drawing/2014/main" id="{DC8E3BB8-0862-BC06-C028-D6E5DEEBB745}"/>
              </a:ext>
            </a:extLst>
          </p:cNvPr>
          <p:cNvSpPr txBox="1"/>
          <p:nvPr/>
        </p:nvSpPr>
        <p:spPr>
          <a:xfrm>
            <a:off x="3227207" y="3204339"/>
            <a:ext cx="2800350" cy="230832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Segoe UI"/>
                <a:cs typeface="Segoe UI"/>
              </a:rPr>
              <a:t>Bond BHCIP: Round 1 Launch Ready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a:p>
            <a:pPr algn="ctr">
              <a:defRPr/>
            </a:pPr>
            <a:r>
              <a:rPr kumimoji="0" lang="en-US" sz="1800" b="1" i="0" u="none" strike="noStrike" kern="1200" cap="none" spc="0" normalizeH="0" baseline="0" noProof="0">
                <a:ln>
                  <a:noFill/>
                </a:ln>
                <a:solidFill>
                  <a:schemeClr val="bg1"/>
                </a:solidFill>
                <a:effectLst/>
                <a:uLnTx/>
                <a:uFillTx/>
                <a:latin typeface="Segoe UI"/>
                <a:cs typeface="Segoe UI"/>
              </a:rPr>
              <a:t>Requests for </a:t>
            </a:r>
            <a:r>
              <a:rPr lang="en-US" b="1">
                <a:solidFill>
                  <a:schemeClr val="bg1"/>
                </a:solidFill>
                <a:latin typeface="Segoe UI"/>
                <a:cs typeface="Segoe UI"/>
              </a:rPr>
              <a:t>A</a:t>
            </a:r>
            <a:r>
              <a:rPr kumimoji="0" lang="en-US" sz="1800" b="1" i="0" u="none" strike="noStrike" kern="1200" cap="none" spc="0" normalizeH="0" baseline="0" noProof="0">
                <a:ln>
                  <a:noFill/>
                </a:ln>
                <a:solidFill>
                  <a:schemeClr val="bg1"/>
                </a:solidFill>
                <a:effectLst/>
                <a:uLnTx/>
                <a:uFillTx/>
                <a:latin typeface="Segoe UI"/>
                <a:cs typeface="Segoe UI"/>
              </a:rPr>
              <a:t>pplications (RFA)</a:t>
            </a:r>
            <a:r>
              <a:rPr lang="en-US" b="1">
                <a:solidFill>
                  <a:schemeClr val="bg1"/>
                </a:solidFill>
                <a:latin typeface="Segoe UI"/>
                <a:cs typeface="Segoe UI"/>
              </a:rPr>
              <a:t> </a:t>
            </a:r>
            <a:r>
              <a:rPr kumimoji="0" lang="en-US" sz="1800" b="0" i="0" u="none" strike="noStrike" kern="1200" cap="none" spc="0" normalizeH="0" baseline="0" noProof="0">
                <a:ln>
                  <a:noFill/>
                </a:ln>
                <a:solidFill>
                  <a:schemeClr val="bg1"/>
                </a:solidFill>
                <a:effectLst/>
                <a:uLnTx/>
                <a:uFillTx/>
                <a:latin typeface="Segoe UI"/>
                <a:cs typeface="Segoe UI"/>
              </a:rPr>
              <a:t>for up to $3.3 billion in funding leveraging</a:t>
            </a:r>
            <a:r>
              <a:rPr lang="en-US">
                <a:solidFill>
                  <a:schemeClr val="bg1"/>
                </a:solidFill>
                <a:latin typeface="Segoe UI"/>
                <a:cs typeface="Segoe UI"/>
              </a:rPr>
              <a:t> </a:t>
            </a:r>
            <a:r>
              <a:rPr kumimoji="0" lang="en-US" sz="1800" b="0" i="0" u="none" strike="noStrike" kern="1200" cap="none" spc="0" normalizeH="0" baseline="0" noProof="0">
                <a:ln>
                  <a:noFill/>
                </a:ln>
                <a:solidFill>
                  <a:schemeClr val="bg1"/>
                </a:solidFill>
                <a:effectLst/>
                <a:uLnTx/>
                <a:uFillTx/>
                <a:latin typeface="Segoe UI"/>
                <a:cs typeface="Segoe UI"/>
              </a:rPr>
              <a:t>BHCIP.  </a:t>
            </a:r>
            <a:endParaRPr lang="en-US" sz="1800" b="0" i="0" u="none" strike="noStrike" kern="1200" cap="none" spc="0" normalizeH="0" baseline="0" noProof="0">
              <a:ln>
                <a:noFill/>
              </a:ln>
              <a:solidFill>
                <a:schemeClr val="bg1"/>
              </a:solidFill>
              <a:effectLst/>
              <a:uLnTx/>
              <a:uFillTx/>
              <a:latin typeface="Segoe UI"/>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a:cs typeface="Segoe UI"/>
              </a:rPr>
              <a:t> </a:t>
            </a:r>
            <a:endParaRPr lang="en-US" sz="1800" b="1" i="0" u="none" strike="noStrike" kern="1200" cap="none" spc="0" normalizeH="0" baseline="0" noProof="0">
              <a:ln>
                <a:noFill/>
              </a:ln>
              <a:solidFill>
                <a:prstClr val="black"/>
              </a:solidFill>
              <a:effectLst/>
              <a:uLnTx/>
              <a:uFillTx/>
              <a:latin typeface="Segoe UI"/>
              <a:cs typeface="Segoe UI"/>
            </a:endParaRPr>
          </a:p>
        </p:txBody>
      </p:sp>
      <p:sp>
        <p:nvSpPr>
          <p:cNvPr id="20" name="TextBox 19">
            <a:extLst>
              <a:ext uri="{FF2B5EF4-FFF2-40B4-BE49-F238E27FC236}">
                <a16:creationId xmlns:a16="http://schemas.microsoft.com/office/drawing/2014/main" id="{74494291-C8C1-72A8-5AC9-89B9E5271C7E}"/>
              </a:ext>
            </a:extLst>
          </p:cNvPr>
          <p:cNvSpPr txBox="1"/>
          <p:nvPr/>
        </p:nvSpPr>
        <p:spPr>
          <a:xfrm>
            <a:off x="6294282" y="2395228"/>
            <a:ext cx="25449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Beginning</a:t>
            </a:r>
            <a:r>
              <a:rPr kumimoji="0" lang="en-US" sz="1800" b="1" i="0" u="none" strike="noStrike" kern="1200" cap="none" spc="0" normalizeH="0" baseline="0" noProof="0">
                <a:ln>
                  <a:noFill/>
                </a:ln>
                <a:solidFill>
                  <a:srgbClr val="FF0000"/>
                </a:solidFill>
                <a:effectLst/>
                <a:uLnTx/>
                <a:uFillTx/>
                <a:latin typeface="Segoe UI" panose="020B0502040204020203" pitchFamily="34" charset="0"/>
                <a:ea typeface="+mn-ea"/>
                <a:cs typeface="Segoe UI" panose="020B0502040204020203" pitchFamily="34" charset="0"/>
              </a:rPr>
              <a:t> </a:t>
            </a:r>
            <a:r>
              <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Late 2024</a:t>
            </a:r>
          </a:p>
        </p:txBody>
      </p:sp>
      <p:sp>
        <p:nvSpPr>
          <p:cNvPr id="15" name="TextBox 14">
            <a:extLst>
              <a:ext uri="{FF2B5EF4-FFF2-40B4-BE49-F238E27FC236}">
                <a16:creationId xmlns:a16="http://schemas.microsoft.com/office/drawing/2014/main" id="{BB14D4A2-9CD5-6839-114B-CD005D25E86C}"/>
              </a:ext>
            </a:extLst>
          </p:cNvPr>
          <p:cNvSpPr txBox="1"/>
          <p:nvPr/>
        </p:nvSpPr>
        <p:spPr>
          <a:xfrm>
            <a:off x="6176476" y="3204339"/>
            <a:ext cx="2800350" cy="258532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a:ea typeface="+mn-ea"/>
                <a:cs typeface="Segoe UI"/>
              </a:rPr>
              <a:t>Policy Manual and Integrated Plan Guidance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a:ea typeface="+mn-ea"/>
                <a:cs typeface="Segoe UI"/>
              </a:rPr>
              <a:t>Policy Manual chapters and Integrated </a:t>
            </a:r>
            <a:r>
              <a:rPr lang="en-US">
                <a:solidFill>
                  <a:prstClr val="black"/>
                </a:solidFill>
                <a:latin typeface="Segoe UI"/>
                <a:cs typeface="Segoe UI"/>
              </a:rPr>
              <a:t>Plan </a:t>
            </a:r>
            <a:r>
              <a:rPr kumimoji="0" lang="en-US" sz="1800" b="0" i="0" u="none" strike="noStrike" kern="1200" cap="none" spc="0" normalizeH="0" baseline="0" noProof="0">
                <a:ln>
                  <a:noFill/>
                </a:ln>
                <a:solidFill>
                  <a:prstClr val="black"/>
                </a:solidFill>
                <a:effectLst/>
                <a:uLnTx/>
                <a:uFillTx/>
                <a:latin typeface="Segoe UI"/>
                <a:ea typeface="+mn-ea"/>
                <a:cs typeface="Segoe UI"/>
              </a:rPr>
              <a:t>guidance will be </a:t>
            </a:r>
            <a:r>
              <a:rPr kumimoji="0" lang="en-US" sz="1800" b="1" i="0" u="none" strike="noStrike" kern="1200" cap="none" spc="0" normalizeH="0" baseline="0" noProof="0">
                <a:ln>
                  <a:noFill/>
                </a:ln>
                <a:solidFill>
                  <a:prstClr val="black"/>
                </a:solidFill>
                <a:effectLst/>
                <a:uLnTx/>
                <a:uFillTx/>
                <a:latin typeface="Segoe UI"/>
                <a:ea typeface="+mn-ea"/>
                <a:cs typeface="Segoe UI"/>
              </a:rPr>
              <a:t>released for public comment in phases</a:t>
            </a:r>
            <a:r>
              <a:rPr kumimoji="0" lang="en-US" sz="1800" b="0" i="0" u="none" strike="noStrike" kern="1200" cap="none" spc="0" normalizeH="0" baseline="0" noProof="0">
                <a:ln>
                  <a:noFill/>
                </a:ln>
                <a:solidFill>
                  <a:prstClr val="black"/>
                </a:solidFill>
                <a:effectLst/>
                <a:uLnTx/>
                <a:uFillTx/>
                <a:latin typeface="Segoe UI"/>
                <a:ea typeface="+mn-ea"/>
                <a:cs typeface="Segoe UI"/>
              </a:rPr>
              <a:t>. </a:t>
            </a: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6" name="Rectangle: Rounded Corners 15">
            <a:extLst>
              <a:ext uri="{FF2B5EF4-FFF2-40B4-BE49-F238E27FC236}">
                <a16:creationId xmlns:a16="http://schemas.microsoft.com/office/drawing/2014/main" id="{BFE2F859-6CB4-114D-D061-0A8CF4E7A752}"/>
              </a:ext>
              <a:ext uri="{C183D7F6-B498-43B3-948B-1728B52AA6E4}">
                <adec:decorative xmlns:adec="http://schemas.microsoft.com/office/drawing/2017/decorative" val="1"/>
              </a:ext>
            </a:extLst>
          </p:cNvPr>
          <p:cNvSpPr/>
          <p:nvPr/>
        </p:nvSpPr>
        <p:spPr>
          <a:xfrm>
            <a:off x="9113799" y="2933519"/>
            <a:ext cx="2800350" cy="3004958"/>
          </a:xfrm>
          <a:prstGeom prst="roundRect">
            <a:avLst/>
          </a:prstGeom>
          <a:solidFill>
            <a:srgbClr val="F9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1" name="TextBox 20">
            <a:extLst>
              <a:ext uri="{FF2B5EF4-FFF2-40B4-BE49-F238E27FC236}">
                <a16:creationId xmlns:a16="http://schemas.microsoft.com/office/drawing/2014/main" id="{FA472069-99A3-3235-9119-BE2AEFE0B08C}"/>
              </a:ext>
            </a:extLst>
          </p:cNvPr>
          <p:cNvSpPr txBox="1"/>
          <p:nvPr/>
        </p:nvSpPr>
        <p:spPr>
          <a:xfrm>
            <a:off x="9263544" y="2395228"/>
            <a:ext cx="24091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Summer 2026 </a:t>
            </a:r>
          </a:p>
        </p:txBody>
      </p:sp>
      <p:sp>
        <p:nvSpPr>
          <p:cNvPr id="17" name="TextBox 16">
            <a:extLst>
              <a:ext uri="{FF2B5EF4-FFF2-40B4-BE49-F238E27FC236}">
                <a16:creationId xmlns:a16="http://schemas.microsoft.com/office/drawing/2014/main" id="{6EDDF55E-E34C-A4C5-DA11-4A3CEB4FA2CC}"/>
              </a:ext>
            </a:extLst>
          </p:cNvPr>
          <p:cNvSpPr txBox="1"/>
          <p:nvPr/>
        </p:nvSpPr>
        <p:spPr>
          <a:xfrm>
            <a:off x="9113799" y="3204339"/>
            <a:ext cx="2800350"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Integrated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New </a:t>
            </a:r>
            <a:r>
              <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integrated</a:t>
            </a: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plans</a:t>
            </a: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fiscal transparency, and data </a:t>
            </a:r>
            <a:r>
              <a:rPr kumimoji="0" lang="en-US"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reporting requirements </a:t>
            </a: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go-live in July 2026 (for next three-year cycle) </a:t>
            </a:r>
          </a:p>
        </p:txBody>
      </p:sp>
      <p:sp>
        <p:nvSpPr>
          <p:cNvPr id="7" name="Slide Number Placeholder 6">
            <a:extLst>
              <a:ext uri="{FF2B5EF4-FFF2-40B4-BE49-F238E27FC236}">
                <a16:creationId xmlns:a16="http://schemas.microsoft.com/office/drawing/2014/main" id="{D77E25BB-A110-D0D8-3060-E41B7F9566D9}"/>
              </a:ext>
            </a:extLst>
          </p:cNvPr>
          <p:cNvSpPr>
            <a:spLocks noGrp="1"/>
          </p:cNvSpPr>
          <p:nvPr>
            <p:ph type="sldNum" sz="quarter" idx="12"/>
          </p:nvPr>
        </p:nvSpPr>
        <p:spPr>
          <a:xfrm>
            <a:off x="8610600" y="62182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3486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31"/>
          <p:cNvSpPr txBox="1">
            <a:spLocks noGrp="1"/>
          </p:cNvSpPr>
          <p:nvPr>
            <p:ph type="title"/>
          </p:nvPr>
        </p:nvSpPr>
        <p:spPr>
          <a:xfrm>
            <a:off x="96078" y="51877"/>
            <a:ext cx="11257800" cy="1155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000"/>
              <a:buFont typeface="Quattrocento Sans"/>
              <a:buNone/>
            </a:pPr>
            <a:r>
              <a:rPr lang="en-US" sz="4000" b="1" dirty="0">
                <a:solidFill>
                  <a:srgbClr val="002060"/>
                </a:solidFill>
                <a:latin typeface="Quattrocento Sans"/>
                <a:ea typeface="Quattrocento Sans"/>
                <a:cs typeface="Quattrocento Sans"/>
                <a:sym typeface="Quattrocento Sans"/>
              </a:rPr>
              <a:t>BHSA County Funding Allocations</a:t>
            </a:r>
            <a:endParaRPr b="1" dirty="0">
              <a:solidFill>
                <a:srgbClr val="002060"/>
              </a:solidFill>
            </a:endParaRPr>
          </a:p>
        </p:txBody>
      </p:sp>
      <p:sp>
        <p:nvSpPr>
          <p:cNvPr id="961" name="Google Shape;961;p31"/>
          <p:cNvSpPr/>
          <p:nvPr/>
        </p:nvSpPr>
        <p:spPr>
          <a:xfrm>
            <a:off x="0" y="5847347"/>
            <a:ext cx="1864895" cy="99601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31"/>
          <p:cNvSpPr txBox="1">
            <a:spLocks noGrp="1"/>
          </p:cNvSpPr>
          <p:nvPr>
            <p:ph type="body" idx="1"/>
          </p:nvPr>
        </p:nvSpPr>
        <p:spPr>
          <a:xfrm>
            <a:off x="317866" y="1043939"/>
            <a:ext cx="7266464" cy="511712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2400"/>
              <a:buNone/>
            </a:pPr>
            <a:r>
              <a:rPr lang="en-US" sz="2400" b="1" dirty="0">
                <a:solidFill>
                  <a:schemeClr val="accent6"/>
                </a:solidFill>
                <a:latin typeface="Quattrocento Sans"/>
                <a:ea typeface="Quattrocento Sans"/>
                <a:cs typeface="Quattrocento Sans"/>
                <a:sym typeface="Quattrocento Sans"/>
              </a:rPr>
              <a:t>90% of Total Funds</a:t>
            </a:r>
            <a:endParaRPr dirty="0"/>
          </a:p>
          <a:p>
            <a:pPr marL="0" lvl="0" indent="0" algn="l" rtl="0">
              <a:lnSpc>
                <a:spcPct val="90000"/>
              </a:lnSpc>
              <a:spcBef>
                <a:spcPts val="1000"/>
              </a:spcBef>
              <a:spcAft>
                <a:spcPts val="0"/>
              </a:spcAft>
              <a:buClr>
                <a:schemeClr val="dk1"/>
              </a:buClr>
              <a:buSzPts val="2400"/>
              <a:buNone/>
            </a:pPr>
            <a:r>
              <a:rPr lang="en-US" sz="2400" b="1" dirty="0">
                <a:latin typeface="Quattrocento Sans"/>
                <a:ea typeface="Quattrocento Sans"/>
                <a:cs typeface="Quattrocento Sans"/>
                <a:sym typeface="Quattrocento Sans"/>
              </a:rPr>
              <a:t>Local Service Funding Categories:</a:t>
            </a:r>
            <a:r>
              <a:rPr lang="en-US" sz="2400" b="1" dirty="0">
                <a:solidFill>
                  <a:schemeClr val="accent6"/>
                </a:solidFill>
                <a:latin typeface="Quattrocento Sans"/>
                <a:ea typeface="Quattrocento Sans"/>
                <a:cs typeface="Quattrocento Sans"/>
                <a:sym typeface="Quattrocento Sans"/>
              </a:rPr>
              <a:t> </a:t>
            </a:r>
            <a:endParaRPr dirty="0"/>
          </a:p>
          <a:p>
            <a:pPr marL="228600" lvl="0" indent="-228600" algn="l" rtl="0">
              <a:lnSpc>
                <a:spcPct val="108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Housing Interventions – 30%</a:t>
            </a:r>
            <a:endParaRPr dirty="0"/>
          </a:p>
          <a:p>
            <a:pPr marL="228600" lvl="0" indent="-228600" algn="l" rtl="0">
              <a:lnSpc>
                <a:spcPct val="108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Full Service Partnerships (FSP) – 35%</a:t>
            </a:r>
            <a:endParaRPr dirty="0"/>
          </a:p>
          <a:p>
            <a:pPr marL="228600" lvl="0" indent="-228600" algn="l" rtl="0">
              <a:lnSpc>
                <a:spcPct val="108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Behavioral Health Services and Supports (BHSS) –35% </a:t>
            </a:r>
            <a:endParaRPr dirty="0"/>
          </a:p>
          <a:p>
            <a:pPr marL="685800" lvl="1" indent="-228600" algn="l" rtl="0">
              <a:lnSpc>
                <a:spcPct val="108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Includes “outreach and engagement” as allowable service</a:t>
            </a:r>
            <a:endParaRPr dirty="0"/>
          </a:p>
          <a:p>
            <a:pPr marL="685800" lvl="1" indent="-228600" algn="l" rtl="0">
              <a:lnSpc>
                <a:spcPct val="108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At least 51% of BHSS shall be used for Early Intervention </a:t>
            </a:r>
            <a:endParaRPr dirty="0"/>
          </a:p>
          <a:p>
            <a:pPr marL="1143000" lvl="2" indent="-228600" algn="l" rtl="0">
              <a:lnSpc>
                <a:spcPct val="108000"/>
              </a:lnSpc>
              <a:spcBef>
                <a:spcPts val="0"/>
              </a:spcBef>
              <a:spcAft>
                <a:spcPts val="0"/>
              </a:spcAft>
              <a:buClr>
                <a:schemeClr val="accent2"/>
              </a:buClr>
              <a:buSzPts val="2400"/>
              <a:buChar char="•"/>
            </a:pPr>
            <a:r>
              <a:rPr lang="en-US" dirty="0">
                <a:latin typeface="Quattrocento Sans"/>
                <a:ea typeface="Quattrocento Sans"/>
                <a:cs typeface="Quattrocento Sans"/>
                <a:sym typeface="Quattrocento Sans"/>
              </a:rPr>
              <a:t>At least 51% of Early Intervention shall be used to serve individuals who are 25 years of age or younger.</a:t>
            </a:r>
            <a:endParaRPr dirty="0"/>
          </a:p>
          <a:p>
            <a:pPr marL="0" lvl="0" indent="0" algn="l" rtl="0">
              <a:lnSpc>
                <a:spcPct val="90000"/>
              </a:lnSpc>
              <a:spcBef>
                <a:spcPts val="1000"/>
              </a:spcBef>
              <a:spcAft>
                <a:spcPts val="0"/>
              </a:spcAft>
              <a:buClr>
                <a:schemeClr val="dk1"/>
              </a:buClr>
              <a:buSzPts val="3200"/>
              <a:buNone/>
            </a:pPr>
            <a:endParaRPr dirty="0"/>
          </a:p>
        </p:txBody>
      </p:sp>
      <p:pic>
        <p:nvPicPr>
          <p:cNvPr id="964" name="Google Shape;964;p31"/>
          <p:cNvPicPr preferRelativeResize="0"/>
          <p:nvPr/>
        </p:nvPicPr>
        <p:blipFill rotWithShape="1">
          <a:blip r:embed="rId3">
            <a:alphaModFix/>
          </a:blip>
          <a:srcRect/>
          <a:stretch/>
        </p:blipFill>
        <p:spPr>
          <a:xfrm>
            <a:off x="8019776" y="1027814"/>
            <a:ext cx="1962424" cy="1885087"/>
          </a:xfrm>
          <a:prstGeom prst="rect">
            <a:avLst/>
          </a:prstGeom>
          <a:noFill/>
          <a:ln>
            <a:noFill/>
          </a:ln>
        </p:spPr>
      </p:pic>
      <p:pic>
        <p:nvPicPr>
          <p:cNvPr id="965" name="Google Shape;965;p31"/>
          <p:cNvPicPr preferRelativeResize="0"/>
          <p:nvPr/>
        </p:nvPicPr>
        <p:blipFill rotWithShape="1">
          <a:blip r:embed="rId4">
            <a:alphaModFix/>
          </a:blip>
          <a:srcRect/>
          <a:stretch/>
        </p:blipFill>
        <p:spPr>
          <a:xfrm>
            <a:off x="8019776" y="3036919"/>
            <a:ext cx="1962424" cy="1732093"/>
          </a:xfrm>
          <a:prstGeom prst="rect">
            <a:avLst/>
          </a:prstGeom>
          <a:noFill/>
          <a:ln>
            <a:noFill/>
          </a:ln>
        </p:spPr>
      </p:pic>
      <p:pic>
        <p:nvPicPr>
          <p:cNvPr id="3" name="Picture 2">
            <a:extLst>
              <a:ext uri="{FF2B5EF4-FFF2-40B4-BE49-F238E27FC236}">
                <a16:creationId xmlns:a16="http://schemas.microsoft.com/office/drawing/2014/main" id="{7E72CB2C-8062-233D-E004-15DBDE1A09D4}"/>
              </a:ext>
            </a:extLst>
          </p:cNvPr>
          <p:cNvPicPr>
            <a:picLocks noChangeAspect="1"/>
          </p:cNvPicPr>
          <p:nvPr/>
        </p:nvPicPr>
        <p:blipFill>
          <a:blip r:embed="rId5"/>
          <a:stretch>
            <a:fillRect/>
          </a:stretch>
        </p:blipFill>
        <p:spPr>
          <a:xfrm>
            <a:off x="317866" y="6068145"/>
            <a:ext cx="3240438" cy="703075"/>
          </a:xfrm>
          <a:prstGeom prst="rect">
            <a:avLst/>
          </a:prstGeom>
        </p:spPr>
      </p:pic>
      <p:sp>
        <p:nvSpPr>
          <p:cNvPr id="2" name="Rectangle 1">
            <a:extLst>
              <a:ext uri="{FF2B5EF4-FFF2-40B4-BE49-F238E27FC236}">
                <a16:creationId xmlns:a16="http://schemas.microsoft.com/office/drawing/2014/main" id="{12DB90FB-0307-14D5-24C1-E7553F54E735}"/>
              </a:ext>
            </a:extLst>
          </p:cNvPr>
          <p:cNvSpPr/>
          <p:nvPr/>
        </p:nvSpPr>
        <p:spPr>
          <a:xfrm>
            <a:off x="238475" y="1870337"/>
            <a:ext cx="5354463" cy="379704"/>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48C0AC-675B-424E-95C4-146F3F742369}"/>
              </a:ext>
            </a:extLst>
          </p:cNvPr>
          <p:cNvPicPr>
            <a:picLocks noChangeAspect="1"/>
          </p:cNvPicPr>
          <p:nvPr/>
        </p:nvPicPr>
        <p:blipFill>
          <a:blip r:embed="rId6"/>
          <a:stretch>
            <a:fillRect/>
          </a:stretch>
        </p:blipFill>
        <p:spPr>
          <a:xfrm>
            <a:off x="3682213" y="6337830"/>
            <a:ext cx="623074" cy="163704"/>
          </a:xfrm>
          <a:prstGeom prst="rect">
            <a:avLst/>
          </a:prstGeom>
        </p:spPr>
      </p:pic>
      <p:pic>
        <p:nvPicPr>
          <p:cNvPr id="11" name="Google Shape;937;p29">
            <a:extLst>
              <a:ext uri="{FF2B5EF4-FFF2-40B4-BE49-F238E27FC236}">
                <a16:creationId xmlns:a16="http://schemas.microsoft.com/office/drawing/2014/main" id="{717CEEE1-EA65-400E-BB77-4EAD94B056AC}"/>
              </a:ext>
            </a:extLst>
          </p:cNvPr>
          <p:cNvPicPr preferRelativeResize="0"/>
          <p:nvPr/>
        </p:nvPicPr>
        <p:blipFill rotWithShape="1">
          <a:blip r:embed="rId7">
            <a:alphaModFix/>
          </a:blip>
          <a:srcRect/>
          <a:stretch/>
        </p:blipFill>
        <p:spPr>
          <a:xfrm>
            <a:off x="9853863" y="6387501"/>
            <a:ext cx="2338137" cy="476316"/>
          </a:xfrm>
          <a:prstGeom prst="rect">
            <a:avLst/>
          </a:prstGeom>
          <a:noFill/>
          <a:ln>
            <a:noFill/>
          </a:ln>
        </p:spPr>
      </p:pic>
      <p:pic>
        <p:nvPicPr>
          <p:cNvPr id="966" name="Google Shape;966;p31"/>
          <p:cNvPicPr preferRelativeResize="0"/>
          <p:nvPr/>
        </p:nvPicPr>
        <p:blipFill rotWithShape="1">
          <a:blip r:embed="rId8">
            <a:alphaModFix/>
          </a:blip>
          <a:srcRect/>
          <a:stretch/>
        </p:blipFill>
        <p:spPr>
          <a:xfrm>
            <a:off x="8019776" y="4913766"/>
            <a:ext cx="1962424" cy="18671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44"/>
          <p:cNvSpPr txBox="1">
            <a:spLocks noGrp="1"/>
          </p:cNvSpPr>
          <p:nvPr>
            <p:ph type="title"/>
          </p:nvPr>
        </p:nvSpPr>
        <p:spPr>
          <a:xfrm>
            <a:off x="304847" y="254000"/>
            <a:ext cx="11815097" cy="7443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Quattrocento Sans"/>
              <a:buNone/>
            </a:pPr>
            <a:r>
              <a:rPr lang="en-US" sz="3600" b="1" dirty="0">
                <a:solidFill>
                  <a:srgbClr val="002060"/>
                </a:solidFill>
                <a:latin typeface="Quattrocento Sans"/>
                <a:ea typeface="Quattrocento Sans"/>
                <a:cs typeface="Quattrocento Sans"/>
                <a:sym typeface="Quattrocento Sans"/>
              </a:rPr>
              <a:t>County Allocations: </a:t>
            </a:r>
            <a:br>
              <a:rPr lang="en-US" sz="3600" dirty="0">
                <a:solidFill>
                  <a:schemeClr val="dk2"/>
                </a:solidFill>
                <a:latin typeface="Quattrocento Sans"/>
                <a:ea typeface="Quattrocento Sans"/>
                <a:cs typeface="Quattrocento Sans"/>
                <a:sym typeface="Quattrocento Sans"/>
              </a:rPr>
            </a:br>
            <a:r>
              <a:rPr lang="en-US" sz="3600" dirty="0">
                <a:solidFill>
                  <a:schemeClr val="accent6"/>
                </a:solidFill>
                <a:latin typeface="Quattrocento Sans"/>
                <a:ea typeface="Quattrocento Sans"/>
                <a:cs typeface="Quattrocento Sans"/>
                <a:sym typeface="Quattrocento Sans"/>
              </a:rPr>
              <a:t>1. BH </a:t>
            </a:r>
            <a:r>
              <a:rPr lang="en-US" sz="3600" dirty="0">
                <a:solidFill>
                  <a:srgbClr val="8CBD6B"/>
                </a:solidFill>
                <a:latin typeface="Quattrocento Sans"/>
                <a:ea typeface="Quattrocento Sans"/>
                <a:cs typeface="Quattrocento Sans"/>
                <a:sym typeface="Quattrocento Sans"/>
              </a:rPr>
              <a:t>Housing</a:t>
            </a:r>
            <a:r>
              <a:rPr lang="en-US" sz="3600" dirty="0">
                <a:solidFill>
                  <a:schemeClr val="accent6"/>
                </a:solidFill>
                <a:latin typeface="Quattrocento Sans"/>
                <a:ea typeface="Quattrocento Sans"/>
                <a:cs typeface="Quattrocento Sans"/>
                <a:sym typeface="Quattrocento Sans"/>
              </a:rPr>
              <a:t> Interventions – 30%</a:t>
            </a:r>
            <a:endParaRPr dirty="0"/>
          </a:p>
        </p:txBody>
      </p:sp>
      <p:sp>
        <p:nvSpPr>
          <p:cNvPr id="1141" name="Google Shape;1141;p44"/>
          <p:cNvSpPr txBox="1">
            <a:spLocks noGrp="1"/>
          </p:cNvSpPr>
          <p:nvPr>
            <p:ph type="body" idx="1"/>
          </p:nvPr>
        </p:nvSpPr>
        <p:spPr>
          <a:xfrm>
            <a:off x="443337" y="1241477"/>
            <a:ext cx="11431831" cy="57729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For children and families, youth, adults, and older adults living with SMI/SED and/or SUD who are experiencing or at risk of homelessness.</a:t>
            </a:r>
            <a:endParaRPr dirty="0"/>
          </a:p>
          <a:p>
            <a:pPr marL="685800" lvl="1" indent="-228600" algn="l" rtl="0">
              <a:lnSpc>
                <a:spcPct val="90000"/>
              </a:lnSpc>
              <a:spcBef>
                <a:spcPts val="500"/>
              </a:spcBef>
              <a:spcAft>
                <a:spcPts val="0"/>
              </a:spcAft>
              <a:buClr>
                <a:schemeClr val="accent2"/>
              </a:buClr>
              <a:buSzPts val="2000"/>
              <a:buChar char="•"/>
            </a:pPr>
            <a:r>
              <a:rPr lang="en-US" sz="2000" u="sng" dirty="0">
                <a:latin typeface="Quattrocento Sans"/>
                <a:ea typeface="Quattrocento Sans"/>
                <a:cs typeface="Quattrocento Sans"/>
                <a:sym typeface="Quattrocento Sans"/>
              </a:rPr>
              <a:t>50% is prioritized </a:t>
            </a:r>
            <a:r>
              <a:rPr lang="en-US" sz="2000" dirty="0">
                <a:latin typeface="Quattrocento Sans"/>
                <a:ea typeface="Quattrocento Sans"/>
                <a:cs typeface="Quattrocento Sans"/>
                <a:sym typeface="Quattrocento Sans"/>
              </a:rPr>
              <a:t>for housing interventions for the </a:t>
            </a:r>
            <a:r>
              <a:rPr lang="en-US" sz="2000" u="sng" dirty="0">
                <a:latin typeface="Quattrocento Sans"/>
                <a:ea typeface="Quattrocento Sans"/>
                <a:cs typeface="Quattrocento Sans"/>
                <a:sym typeface="Quattrocento Sans"/>
              </a:rPr>
              <a:t>chronically homeless with BH challenges</a:t>
            </a:r>
            <a:r>
              <a:rPr lang="en-US" sz="2000" dirty="0">
                <a:latin typeface="Quattrocento Sans"/>
                <a:ea typeface="Quattrocento Sans"/>
                <a:cs typeface="Quattrocento Sans"/>
                <a:sym typeface="Quattrocento Sans"/>
              </a:rPr>
              <a:t>.</a:t>
            </a:r>
            <a:endParaRPr dirty="0"/>
          </a:p>
          <a:p>
            <a:pPr marL="228600" lvl="0" indent="-228600" algn="l" rtl="0">
              <a:lnSpc>
                <a:spcPct val="10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Includes rental subsidies, operating subsidies, shared and family housing, capital, and the non-federal share for certain transitional rent.</a:t>
            </a:r>
            <a:endParaRPr dirty="0"/>
          </a:p>
          <a:p>
            <a:pPr marL="685800" lvl="1" indent="-228600" algn="l" rtl="0">
              <a:lnSpc>
                <a:spcPct val="100000"/>
              </a:lnSpc>
              <a:spcBef>
                <a:spcPts val="500"/>
              </a:spcBef>
              <a:spcAft>
                <a:spcPts val="0"/>
              </a:spcAft>
              <a:buClr>
                <a:schemeClr val="accent2"/>
              </a:buClr>
              <a:buSzPts val="2000"/>
              <a:buChar char="•"/>
            </a:pPr>
            <a:r>
              <a:rPr lang="en-US" sz="2000" dirty="0">
                <a:latin typeface="Quattrocento Sans"/>
                <a:ea typeface="Quattrocento Sans"/>
                <a:cs typeface="Quattrocento Sans"/>
                <a:sym typeface="Quattrocento Sans"/>
              </a:rPr>
              <a:t>Up to </a:t>
            </a:r>
            <a:r>
              <a:rPr lang="en-US" sz="2000" u="sng" dirty="0">
                <a:latin typeface="Quattrocento Sans"/>
                <a:ea typeface="Quattrocento Sans"/>
                <a:cs typeface="Quattrocento Sans"/>
                <a:sym typeface="Quattrocento Sans"/>
              </a:rPr>
              <a:t>25% may be used for capital development</a:t>
            </a:r>
            <a:r>
              <a:rPr lang="en-US" sz="2000" dirty="0">
                <a:latin typeface="Quattrocento Sans"/>
                <a:ea typeface="Quattrocento Sans"/>
                <a:cs typeface="Quattrocento Sans"/>
                <a:sym typeface="Quattrocento Sans"/>
              </a:rPr>
              <a:t>.</a:t>
            </a:r>
            <a:endParaRPr dirty="0"/>
          </a:p>
          <a:p>
            <a:pPr marL="228600" lvl="0" indent="-228600" algn="l" rtl="0">
              <a:lnSpc>
                <a:spcPct val="10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Not limited to Full Service Partnerships partners or persons enrolled in Medi-Cal.</a:t>
            </a:r>
            <a:endParaRPr dirty="0"/>
          </a:p>
          <a:p>
            <a:pPr marL="228600" lvl="0" indent="-228600" algn="l" rtl="0">
              <a:lnSpc>
                <a:spcPct val="10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County flexibility:</a:t>
            </a:r>
            <a:endParaRPr dirty="0"/>
          </a:p>
          <a:p>
            <a:pPr marL="685800" lvl="1" indent="-228600" algn="l" rtl="0">
              <a:lnSpc>
                <a:spcPct val="100000"/>
              </a:lnSpc>
              <a:spcBef>
                <a:spcPts val="500"/>
              </a:spcBef>
              <a:spcAft>
                <a:spcPts val="0"/>
              </a:spcAft>
              <a:buClr>
                <a:schemeClr val="accent2"/>
              </a:buClr>
              <a:buSzPts val="2000"/>
              <a:buChar char="•"/>
            </a:pPr>
            <a:r>
              <a:rPr lang="en-US" sz="2000" dirty="0">
                <a:latin typeface="Quattrocento Sans"/>
                <a:ea typeface="Quattrocento Sans"/>
                <a:cs typeface="Quattrocento Sans"/>
                <a:sym typeface="Quattrocento Sans"/>
              </a:rPr>
              <a:t>Allows </a:t>
            </a:r>
            <a:r>
              <a:rPr lang="en-US" sz="2000" u="sng" dirty="0">
                <a:latin typeface="Quattrocento Sans"/>
                <a:ea typeface="Quattrocento Sans"/>
                <a:cs typeface="Quattrocento Sans"/>
                <a:sym typeface="Quattrocento Sans"/>
              </a:rPr>
              <a:t>small county exemption for 2026-29 and on-going if approved by DHCS</a:t>
            </a:r>
            <a:r>
              <a:rPr lang="en-US" sz="2000" dirty="0">
                <a:latin typeface="Quattrocento Sans"/>
                <a:ea typeface="Quattrocento Sans"/>
                <a:cs typeface="Quattrocento Sans"/>
                <a:sym typeface="Quattrocento Sans"/>
              </a:rPr>
              <a:t>.</a:t>
            </a:r>
            <a:endParaRPr dirty="0"/>
          </a:p>
          <a:p>
            <a:pPr marL="685800" lvl="1" indent="-228600" algn="l" rtl="0">
              <a:lnSpc>
                <a:spcPct val="100000"/>
              </a:lnSpc>
              <a:spcBef>
                <a:spcPts val="500"/>
              </a:spcBef>
              <a:spcAft>
                <a:spcPts val="0"/>
              </a:spcAft>
              <a:buClr>
                <a:schemeClr val="accent2"/>
              </a:buClr>
              <a:buSzPts val="2000"/>
              <a:buChar char="•"/>
            </a:pPr>
            <a:r>
              <a:rPr lang="en-US" sz="2000" dirty="0">
                <a:latin typeface="Quattrocento Sans"/>
                <a:ea typeface="Quattrocento Sans"/>
                <a:cs typeface="Quattrocento Sans"/>
                <a:sym typeface="Quattrocento Sans"/>
              </a:rPr>
              <a:t>Provides </a:t>
            </a:r>
            <a:r>
              <a:rPr lang="en-US" sz="2000" u="sng" dirty="0">
                <a:latin typeface="Quattrocento Sans"/>
                <a:ea typeface="Quattrocento Sans"/>
                <a:cs typeface="Quattrocento Sans"/>
                <a:sym typeface="Quattrocento Sans"/>
              </a:rPr>
              <a:t>flexibility for the remaining counties commencing with the 2032-2035 </a:t>
            </a:r>
            <a:r>
              <a:rPr lang="en-US" sz="2000" dirty="0">
                <a:latin typeface="Quattrocento Sans"/>
                <a:ea typeface="Quattrocento Sans"/>
                <a:cs typeface="Quattrocento Sans"/>
                <a:sym typeface="Quattrocento Sans"/>
              </a:rPr>
              <a:t>planning cycle on the 30% requirement </a:t>
            </a:r>
            <a:r>
              <a:rPr lang="en-US" sz="2000" u="sng" dirty="0">
                <a:latin typeface="Quattrocento Sans"/>
                <a:ea typeface="Quattrocento Sans"/>
                <a:cs typeface="Quattrocento Sans"/>
                <a:sym typeface="Quattrocento Sans"/>
              </a:rPr>
              <a:t>based on DHCS criteria for exemptions</a:t>
            </a:r>
            <a:r>
              <a:rPr lang="en-US" sz="2000" dirty="0">
                <a:latin typeface="Quattrocento Sans"/>
                <a:ea typeface="Quattrocento Sans"/>
                <a:cs typeface="Quattrocento Sans"/>
                <a:sym typeface="Quattrocento Sans"/>
              </a:rPr>
              <a:t>. </a:t>
            </a:r>
            <a:endParaRPr dirty="0"/>
          </a:p>
        </p:txBody>
      </p:sp>
      <p:sp>
        <p:nvSpPr>
          <p:cNvPr id="1142" name="Google Shape;1142;p44"/>
          <p:cNvSpPr/>
          <p:nvPr/>
        </p:nvSpPr>
        <p:spPr>
          <a:xfrm>
            <a:off x="221304" y="6093800"/>
            <a:ext cx="1688123" cy="53528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3" name="Google Shape;1143;p44"/>
          <p:cNvSpPr/>
          <p:nvPr/>
        </p:nvSpPr>
        <p:spPr>
          <a:xfrm>
            <a:off x="84841" y="5974081"/>
            <a:ext cx="1055802" cy="8839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EB01847-7B57-7C06-AEA0-70E69468BF58}"/>
              </a:ext>
            </a:extLst>
          </p:cNvPr>
          <p:cNvPicPr>
            <a:picLocks noChangeAspect="1"/>
          </p:cNvPicPr>
          <p:nvPr/>
        </p:nvPicPr>
        <p:blipFill>
          <a:blip r:embed="rId3"/>
          <a:stretch>
            <a:fillRect/>
          </a:stretch>
        </p:blipFill>
        <p:spPr>
          <a:xfrm>
            <a:off x="371048" y="6044825"/>
            <a:ext cx="3240438" cy="703075"/>
          </a:xfrm>
          <a:prstGeom prst="rect">
            <a:avLst/>
          </a:prstGeom>
        </p:spPr>
      </p:pic>
      <p:pic>
        <p:nvPicPr>
          <p:cNvPr id="7" name="Picture 6">
            <a:extLst>
              <a:ext uri="{FF2B5EF4-FFF2-40B4-BE49-F238E27FC236}">
                <a16:creationId xmlns:a16="http://schemas.microsoft.com/office/drawing/2014/main" id="{DFBACE29-F420-48F1-A2E9-E4E288422C36}"/>
              </a:ext>
            </a:extLst>
          </p:cNvPr>
          <p:cNvPicPr>
            <a:picLocks noChangeAspect="1"/>
          </p:cNvPicPr>
          <p:nvPr/>
        </p:nvPicPr>
        <p:blipFill>
          <a:blip r:embed="rId4"/>
          <a:stretch>
            <a:fillRect/>
          </a:stretch>
        </p:blipFill>
        <p:spPr>
          <a:xfrm>
            <a:off x="3761230" y="6314510"/>
            <a:ext cx="623074" cy="163704"/>
          </a:xfrm>
          <a:prstGeom prst="rect">
            <a:avLst/>
          </a:prstGeom>
        </p:spPr>
      </p:pic>
      <p:pic>
        <p:nvPicPr>
          <p:cNvPr id="8" name="Google Shape;937;p29">
            <a:extLst>
              <a:ext uri="{FF2B5EF4-FFF2-40B4-BE49-F238E27FC236}">
                <a16:creationId xmlns:a16="http://schemas.microsoft.com/office/drawing/2014/main" id="{8B697EBE-9CBB-4F51-AE5F-83A884323226}"/>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45"/>
          <p:cNvSpPr txBox="1">
            <a:spLocks noGrp="1"/>
          </p:cNvSpPr>
          <p:nvPr>
            <p:ph type="title"/>
          </p:nvPr>
        </p:nvSpPr>
        <p:spPr>
          <a:xfrm>
            <a:off x="243842" y="150947"/>
            <a:ext cx="11704309" cy="1037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Quattrocento Sans"/>
              <a:buNone/>
            </a:pPr>
            <a:r>
              <a:rPr lang="en-US" sz="3600" b="1" dirty="0">
                <a:solidFill>
                  <a:srgbClr val="002060"/>
                </a:solidFill>
                <a:latin typeface="Quattrocento Sans"/>
                <a:ea typeface="Quattrocento Sans"/>
                <a:cs typeface="Quattrocento Sans"/>
                <a:sym typeface="Quattrocento Sans"/>
              </a:rPr>
              <a:t>County Allocations:</a:t>
            </a:r>
            <a:br>
              <a:rPr lang="en-US" sz="3600" dirty="0">
                <a:solidFill>
                  <a:schemeClr val="dk2"/>
                </a:solidFill>
                <a:latin typeface="Quattrocento Sans"/>
                <a:ea typeface="Quattrocento Sans"/>
                <a:cs typeface="Quattrocento Sans"/>
                <a:sym typeface="Quattrocento Sans"/>
              </a:rPr>
            </a:br>
            <a:r>
              <a:rPr lang="en-US" sz="3600" dirty="0">
                <a:solidFill>
                  <a:schemeClr val="accent6"/>
                </a:solidFill>
                <a:latin typeface="Quattrocento Sans"/>
                <a:ea typeface="Quattrocento Sans"/>
                <a:cs typeface="Quattrocento Sans"/>
                <a:sym typeface="Quattrocento Sans"/>
              </a:rPr>
              <a:t>2. Full-Service Partnerships (FSP) Programs – 35%</a:t>
            </a:r>
            <a:endParaRPr dirty="0"/>
          </a:p>
        </p:txBody>
      </p:sp>
      <p:sp>
        <p:nvSpPr>
          <p:cNvPr id="1151" name="Google Shape;1151;p45"/>
          <p:cNvSpPr txBox="1">
            <a:spLocks noGrp="1"/>
          </p:cNvSpPr>
          <p:nvPr>
            <p:ph type="body" idx="1"/>
          </p:nvPr>
        </p:nvSpPr>
        <p:spPr>
          <a:xfrm>
            <a:off x="243842" y="1230068"/>
            <a:ext cx="11704308" cy="487012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Includes mental health, supportive services, and SUD treatment services.</a:t>
            </a:r>
            <a:endParaRPr dirty="0"/>
          </a:p>
          <a:p>
            <a:pPr marL="685800" lvl="1" indent="-228600" algn="l" rtl="0">
              <a:lnSpc>
                <a:spcPct val="90000"/>
              </a:lnSpc>
              <a:spcBef>
                <a:spcPts val="500"/>
              </a:spcBef>
              <a:spcAft>
                <a:spcPts val="0"/>
              </a:spcAft>
              <a:buClr>
                <a:schemeClr val="accent2"/>
              </a:buClr>
              <a:buSzPts val="2000"/>
              <a:buChar char="•"/>
            </a:pPr>
            <a:r>
              <a:rPr lang="en-US" sz="2000" dirty="0">
                <a:latin typeface="Quattrocento Sans"/>
                <a:ea typeface="Quattrocento Sans"/>
                <a:cs typeface="Quattrocento Sans"/>
                <a:sym typeface="Quattrocento Sans"/>
              </a:rPr>
              <a:t>Medication-Assisted Treatment (MAT)</a:t>
            </a:r>
            <a:endParaRPr dirty="0"/>
          </a:p>
          <a:p>
            <a:pPr marL="685800" lvl="1" indent="-228600" algn="l" rtl="0">
              <a:lnSpc>
                <a:spcPct val="90000"/>
              </a:lnSpc>
              <a:spcBef>
                <a:spcPts val="500"/>
              </a:spcBef>
              <a:spcAft>
                <a:spcPts val="0"/>
              </a:spcAft>
              <a:buClr>
                <a:schemeClr val="accent2"/>
              </a:buClr>
              <a:buSzPts val="2000"/>
              <a:buChar char="•"/>
            </a:pPr>
            <a:r>
              <a:rPr lang="en-US" sz="2000" dirty="0">
                <a:solidFill>
                  <a:srgbClr val="000000"/>
                </a:solidFill>
                <a:latin typeface="Quattrocento Sans"/>
                <a:ea typeface="Quattrocento Sans"/>
                <a:cs typeface="Quattrocento Sans"/>
                <a:sym typeface="Quattrocento Sans"/>
              </a:rPr>
              <a:t>Community-</a:t>
            </a:r>
            <a:r>
              <a:rPr lang="en-US" sz="2000" b="0" i="0" u="none" strike="noStrike" cap="none" dirty="0">
                <a:solidFill>
                  <a:srgbClr val="000000"/>
                </a:solidFill>
                <a:latin typeface="Quattrocento Sans"/>
                <a:ea typeface="Quattrocento Sans"/>
                <a:cs typeface="Quattrocento Sans"/>
                <a:sym typeface="Quattrocento Sans"/>
              </a:rPr>
              <a:t>defined evidence practices (CDEP)</a:t>
            </a:r>
            <a:endParaRPr sz="2000" dirty="0">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Assertive Community Treatment /Forensic Assertive Community Treatment, Supported employment, &amp; high fidelity wraparound are required. </a:t>
            </a:r>
            <a:endParaRPr dirty="0"/>
          </a:p>
          <a:p>
            <a:pPr marL="685800" lvl="1" indent="-228600" algn="l" rtl="0">
              <a:lnSpc>
                <a:spcPct val="90000"/>
              </a:lnSpc>
              <a:spcBef>
                <a:spcPts val="500"/>
              </a:spcBef>
              <a:spcAft>
                <a:spcPts val="0"/>
              </a:spcAft>
              <a:buClr>
                <a:schemeClr val="accent2"/>
              </a:buClr>
              <a:buSzPts val="2000"/>
              <a:buChar char="•"/>
            </a:pPr>
            <a:r>
              <a:rPr lang="en-US" sz="2000" u="sng" dirty="0">
                <a:latin typeface="Quattrocento Sans"/>
                <a:ea typeface="Quattrocento Sans"/>
                <a:cs typeface="Quattrocento Sans"/>
                <a:sym typeface="Quattrocento Sans"/>
              </a:rPr>
              <a:t>Small county exemptions are subject to DHCS approval</a:t>
            </a:r>
            <a:r>
              <a:rPr lang="en-US" sz="2000" dirty="0">
                <a:latin typeface="Quattrocento Sans"/>
                <a:ea typeface="Quattrocento Sans"/>
                <a:cs typeface="Quattrocento Sans"/>
                <a:sym typeface="Quattrocento Sans"/>
              </a:rPr>
              <a:t>.</a:t>
            </a:r>
            <a:endParaRPr dirty="0"/>
          </a:p>
          <a:p>
            <a:pPr marL="228600" lvl="0" indent="-228600" algn="l" rtl="0">
              <a:lnSpc>
                <a:spcPct val="9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Establishes standards of care with levels based on criteria.</a:t>
            </a:r>
            <a:endParaRPr dirty="0"/>
          </a:p>
          <a:p>
            <a:pPr marL="228600" lvl="0" indent="-228600" algn="l" rtl="0">
              <a:lnSpc>
                <a:spcPct val="9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Outpatient behavioral health services, either clinic or field based, necessary for on-going evaluation and stabilization of an enrolled individual.</a:t>
            </a:r>
            <a:endParaRPr dirty="0"/>
          </a:p>
          <a:p>
            <a:pPr marL="228600" lvl="0" indent="-228600" algn="l" rtl="0">
              <a:lnSpc>
                <a:spcPct val="9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On-going engagement services necessary to maintain enrolled individuals in their treatment plan inclusive of clinical and non-clinical services, </a:t>
            </a:r>
            <a:r>
              <a:rPr lang="en-US" sz="2400" b="1" dirty="0">
                <a:solidFill>
                  <a:schemeClr val="accent6">
                    <a:lumMod val="75000"/>
                  </a:schemeClr>
                </a:solidFill>
                <a:latin typeface="Quattrocento Sans"/>
                <a:ea typeface="Quattrocento Sans"/>
                <a:cs typeface="Quattrocento Sans"/>
                <a:sym typeface="Quattrocento Sans"/>
              </a:rPr>
              <a:t>including services to support maintaining housing.</a:t>
            </a:r>
            <a:endParaRPr b="1" dirty="0">
              <a:solidFill>
                <a:schemeClr val="accent6">
                  <a:lumMod val="75000"/>
                </a:schemeClr>
              </a:solidFill>
            </a:endParaRPr>
          </a:p>
          <a:p>
            <a:pPr marL="0" lvl="0" indent="0" algn="l" rtl="0">
              <a:lnSpc>
                <a:spcPct val="90000"/>
              </a:lnSpc>
              <a:spcBef>
                <a:spcPts val="1000"/>
              </a:spcBef>
              <a:spcAft>
                <a:spcPts val="0"/>
              </a:spcAft>
              <a:buClr>
                <a:schemeClr val="accent2"/>
              </a:buClr>
              <a:buSzPts val="2400"/>
              <a:buNone/>
            </a:pPr>
            <a:endParaRPr sz="2400" dirty="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accent2"/>
              </a:buClr>
              <a:buSzPts val="2400"/>
              <a:buNone/>
            </a:pPr>
            <a:endParaRPr sz="2400" dirty="0">
              <a:latin typeface="Quattrocento Sans"/>
              <a:ea typeface="Quattrocento Sans"/>
              <a:cs typeface="Quattrocento Sans"/>
              <a:sym typeface="Quattrocento Sans"/>
            </a:endParaRPr>
          </a:p>
          <a:p>
            <a:pPr marL="228600" lvl="0" indent="-25400" algn="l" rtl="0">
              <a:lnSpc>
                <a:spcPct val="90000"/>
              </a:lnSpc>
              <a:spcBef>
                <a:spcPts val="1000"/>
              </a:spcBef>
              <a:spcAft>
                <a:spcPts val="0"/>
              </a:spcAft>
              <a:buClr>
                <a:schemeClr val="dk1"/>
              </a:buClr>
              <a:buSzPts val="3200"/>
              <a:buNone/>
            </a:pPr>
            <a:endParaRPr dirty="0"/>
          </a:p>
        </p:txBody>
      </p:sp>
      <p:sp>
        <p:nvSpPr>
          <p:cNvPr id="1152" name="Google Shape;1152;p45"/>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BF6AD22-AD59-06FA-4276-27707651FFA2}"/>
              </a:ext>
            </a:extLst>
          </p:cNvPr>
          <p:cNvPicPr>
            <a:picLocks noChangeAspect="1"/>
          </p:cNvPicPr>
          <p:nvPr/>
        </p:nvPicPr>
        <p:blipFill>
          <a:blip r:embed="rId3"/>
          <a:stretch>
            <a:fillRect/>
          </a:stretch>
        </p:blipFill>
        <p:spPr>
          <a:xfrm>
            <a:off x="371048" y="6044825"/>
            <a:ext cx="3240438" cy="703075"/>
          </a:xfrm>
          <a:prstGeom prst="rect">
            <a:avLst/>
          </a:prstGeom>
        </p:spPr>
      </p:pic>
      <p:pic>
        <p:nvPicPr>
          <p:cNvPr id="6" name="Picture 5">
            <a:extLst>
              <a:ext uri="{FF2B5EF4-FFF2-40B4-BE49-F238E27FC236}">
                <a16:creationId xmlns:a16="http://schemas.microsoft.com/office/drawing/2014/main" id="{5FFC2669-E139-4590-944B-FE33D62CA271}"/>
              </a:ext>
            </a:extLst>
          </p:cNvPr>
          <p:cNvPicPr>
            <a:picLocks noChangeAspect="1"/>
          </p:cNvPicPr>
          <p:nvPr/>
        </p:nvPicPr>
        <p:blipFill>
          <a:blip r:embed="rId4"/>
          <a:stretch>
            <a:fillRect/>
          </a:stretch>
        </p:blipFill>
        <p:spPr>
          <a:xfrm>
            <a:off x="3738692" y="6312877"/>
            <a:ext cx="623074" cy="163704"/>
          </a:xfrm>
          <a:prstGeom prst="rect">
            <a:avLst/>
          </a:prstGeom>
        </p:spPr>
      </p:pic>
      <p:pic>
        <p:nvPicPr>
          <p:cNvPr id="7" name="Google Shape;937;p29">
            <a:extLst>
              <a:ext uri="{FF2B5EF4-FFF2-40B4-BE49-F238E27FC236}">
                <a16:creationId xmlns:a16="http://schemas.microsoft.com/office/drawing/2014/main" id="{54000510-366B-4837-BFEC-3F3200630CCF}"/>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46"/>
          <p:cNvSpPr txBox="1">
            <a:spLocks noGrp="1"/>
          </p:cNvSpPr>
          <p:nvPr>
            <p:ph type="title"/>
          </p:nvPr>
        </p:nvSpPr>
        <p:spPr>
          <a:xfrm>
            <a:off x="415637" y="330375"/>
            <a:ext cx="117763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Quattrocento Sans"/>
              <a:buNone/>
            </a:pPr>
            <a:r>
              <a:rPr lang="en-US" sz="3600" b="1" dirty="0">
                <a:solidFill>
                  <a:srgbClr val="002060"/>
                </a:solidFill>
                <a:latin typeface="Quattrocento Sans"/>
                <a:ea typeface="Quattrocento Sans"/>
                <a:cs typeface="Quattrocento Sans"/>
                <a:sym typeface="Quattrocento Sans"/>
              </a:rPr>
              <a:t>County Allocations: </a:t>
            </a:r>
            <a:br>
              <a:rPr lang="en-US" sz="3600" dirty="0">
                <a:solidFill>
                  <a:schemeClr val="dk2"/>
                </a:solidFill>
                <a:latin typeface="Quattrocento Sans"/>
                <a:ea typeface="Quattrocento Sans"/>
                <a:cs typeface="Quattrocento Sans"/>
                <a:sym typeface="Quattrocento Sans"/>
              </a:rPr>
            </a:br>
            <a:r>
              <a:rPr lang="en-US" sz="3600" dirty="0">
                <a:solidFill>
                  <a:schemeClr val="accent6"/>
                </a:solidFill>
                <a:latin typeface="Quattrocento Sans"/>
                <a:ea typeface="Quattrocento Sans"/>
                <a:cs typeface="Quattrocento Sans"/>
                <a:sym typeface="Quattrocento Sans"/>
              </a:rPr>
              <a:t>3. Behavioral Health Services and Supports (BHSS) – 35%</a:t>
            </a:r>
            <a:endParaRPr dirty="0"/>
          </a:p>
        </p:txBody>
      </p:sp>
      <p:sp>
        <p:nvSpPr>
          <p:cNvPr id="1162" name="Google Shape;1162;p46"/>
          <p:cNvSpPr txBox="1">
            <a:spLocks noGrp="1"/>
          </p:cNvSpPr>
          <p:nvPr>
            <p:ph type="body" idx="1"/>
          </p:nvPr>
        </p:nvSpPr>
        <p:spPr>
          <a:xfrm>
            <a:off x="415637" y="1750432"/>
            <a:ext cx="10767391" cy="456648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400"/>
              <a:buChar char="•"/>
            </a:pPr>
            <a:r>
              <a:rPr lang="en-US" sz="2400" dirty="0">
                <a:latin typeface="Quattrocento Sans"/>
                <a:ea typeface="Quattrocento Sans"/>
                <a:cs typeface="Quattrocento Sans"/>
                <a:sym typeface="Quattrocento Sans"/>
              </a:rPr>
              <a:t>Includes early intervention, outreach and engagement, workforce education and training, capital facilities, technological needs, and innovative pilots and projects.</a:t>
            </a:r>
            <a:endParaRPr dirty="0"/>
          </a:p>
          <a:p>
            <a:pPr marL="228600" lvl="0" indent="-228600" algn="l" rtl="0">
              <a:lnSpc>
                <a:spcPct val="90000"/>
              </a:lnSpc>
              <a:spcBef>
                <a:spcPts val="1000"/>
              </a:spcBef>
              <a:spcAft>
                <a:spcPts val="0"/>
              </a:spcAft>
              <a:buClr>
                <a:schemeClr val="accent2"/>
              </a:buClr>
              <a:buSzPts val="2400"/>
              <a:buChar char="•"/>
            </a:pPr>
            <a:r>
              <a:rPr lang="en-US" sz="2400" dirty="0">
                <a:latin typeface="Quattrocento Sans"/>
                <a:ea typeface="Quattrocento Sans"/>
                <a:cs typeface="Quattrocento Sans"/>
                <a:sym typeface="Quattrocento Sans"/>
              </a:rPr>
              <a:t>A majority (51%) of this amount must be used for Early Intervention services to assist in the early signs of mental illness or substance misuse. </a:t>
            </a:r>
            <a:endParaRPr dirty="0"/>
          </a:p>
          <a:p>
            <a:pPr marL="685800" lvl="1" indent="-228600" algn="l" rtl="0">
              <a:lnSpc>
                <a:spcPct val="90000"/>
              </a:lnSpc>
              <a:spcBef>
                <a:spcPts val="500"/>
              </a:spcBef>
              <a:spcAft>
                <a:spcPts val="0"/>
              </a:spcAft>
              <a:buClr>
                <a:schemeClr val="accent2"/>
              </a:buClr>
              <a:buSzPts val="2400"/>
              <a:buFont typeface="Courier New"/>
              <a:buChar char="o"/>
            </a:pPr>
            <a:r>
              <a:rPr lang="en-US" sz="2400" dirty="0">
                <a:latin typeface="Quattrocento Sans"/>
                <a:ea typeface="Quattrocento Sans"/>
                <a:cs typeface="Quattrocento Sans"/>
                <a:sym typeface="Quattrocento Sans"/>
              </a:rPr>
              <a:t>A majority (51%) of these Early Intervention services and supports must be for people 25 years and younger.</a:t>
            </a:r>
            <a:endParaRPr dirty="0"/>
          </a:p>
        </p:txBody>
      </p:sp>
      <p:sp>
        <p:nvSpPr>
          <p:cNvPr id="1163" name="Google Shape;1163;p46"/>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8FE4E4B-DED6-A891-DB3E-C7475F1D6E48}"/>
              </a:ext>
            </a:extLst>
          </p:cNvPr>
          <p:cNvPicPr>
            <a:picLocks noChangeAspect="1"/>
          </p:cNvPicPr>
          <p:nvPr/>
        </p:nvPicPr>
        <p:blipFill>
          <a:blip r:embed="rId3"/>
          <a:stretch>
            <a:fillRect/>
          </a:stretch>
        </p:blipFill>
        <p:spPr>
          <a:xfrm>
            <a:off x="371048" y="6044825"/>
            <a:ext cx="3240438" cy="703075"/>
          </a:xfrm>
          <a:prstGeom prst="rect">
            <a:avLst/>
          </a:prstGeom>
        </p:spPr>
      </p:pic>
      <p:pic>
        <p:nvPicPr>
          <p:cNvPr id="6" name="Picture 5">
            <a:extLst>
              <a:ext uri="{FF2B5EF4-FFF2-40B4-BE49-F238E27FC236}">
                <a16:creationId xmlns:a16="http://schemas.microsoft.com/office/drawing/2014/main" id="{19401C42-E669-48E4-A7B8-486E5E9184F2}"/>
              </a:ext>
            </a:extLst>
          </p:cNvPr>
          <p:cNvPicPr>
            <a:picLocks noChangeAspect="1"/>
          </p:cNvPicPr>
          <p:nvPr/>
        </p:nvPicPr>
        <p:blipFill>
          <a:blip r:embed="rId4"/>
          <a:stretch>
            <a:fillRect/>
          </a:stretch>
        </p:blipFill>
        <p:spPr>
          <a:xfrm>
            <a:off x="3734168" y="6314510"/>
            <a:ext cx="623074" cy="163704"/>
          </a:xfrm>
          <a:prstGeom prst="rect">
            <a:avLst/>
          </a:prstGeom>
        </p:spPr>
      </p:pic>
      <p:pic>
        <p:nvPicPr>
          <p:cNvPr id="7" name="Google Shape;937;p29">
            <a:extLst>
              <a:ext uri="{FF2B5EF4-FFF2-40B4-BE49-F238E27FC236}">
                <a16:creationId xmlns:a16="http://schemas.microsoft.com/office/drawing/2014/main" id="{B4CF372A-814E-48D6-BCE5-724A92C322DB}"/>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0"/>
          <p:cNvSpPr txBox="1">
            <a:spLocks noGrp="1"/>
          </p:cNvSpPr>
          <p:nvPr>
            <p:ph type="title"/>
          </p:nvPr>
        </p:nvSpPr>
        <p:spPr>
          <a:xfrm>
            <a:off x="440438" y="0"/>
            <a:ext cx="113538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000"/>
              <a:buFont typeface="Quattrocento Sans"/>
              <a:buNone/>
            </a:pPr>
            <a:r>
              <a:rPr lang="en-US" b="1" dirty="0">
                <a:solidFill>
                  <a:srgbClr val="002060"/>
                </a:solidFill>
              </a:rPr>
              <a:t>30% Housing Interventions</a:t>
            </a:r>
            <a:endParaRPr b="1" dirty="0">
              <a:solidFill>
                <a:srgbClr val="002060"/>
              </a:solidFill>
            </a:endParaRPr>
          </a:p>
        </p:txBody>
      </p:sp>
      <p:sp>
        <p:nvSpPr>
          <p:cNvPr id="949" name="Google Shape;949;p30"/>
          <p:cNvSpPr txBox="1">
            <a:spLocks noGrp="1"/>
          </p:cNvSpPr>
          <p:nvPr>
            <p:ph type="body" idx="1"/>
          </p:nvPr>
        </p:nvSpPr>
        <p:spPr>
          <a:xfrm>
            <a:off x="332509" y="1050172"/>
            <a:ext cx="11569658" cy="4990061"/>
          </a:xfrm>
          <a:prstGeom prst="rect">
            <a:avLst/>
          </a:prstGeom>
          <a:noFill/>
          <a:ln>
            <a:noFill/>
          </a:ln>
        </p:spPr>
        <p:txBody>
          <a:bodyPr spcFirstLastPara="1" wrap="square" lIns="91425" tIns="45700" rIns="91425" bIns="45700" anchor="t" anchorCtr="0">
            <a:normAutofit/>
          </a:bodyPr>
          <a:lstStyle/>
          <a:p>
            <a:pPr marL="0" lvl="0" indent="0">
              <a:lnSpc>
                <a:spcPct val="120000"/>
              </a:lnSpc>
              <a:spcBef>
                <a:spcPts val="0"/>
              </a:spcBef>
              <a:buClr>
                <a:schemeClr val="accent2"/>
              </a:buClr>
              <a:buSzPct val="125000"/>
              <a:buNone/>
            </a:pPr>
            <a:r>
              <a:rPr lang="en-US" sz="2200" b="1" dirty="0">
                <a:solidFill>
                  <a:srgbClr val="76B759"/>
                </a:solidFill>
              </a:rPr>
              <a:t>Per Welfare and Institutions Code Section 5830, county programs for housing interventions may include:</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Rental subsidies</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Operating subsidies </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Shared housing (including recovery housing) </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Family housing </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Nonfederal share for Transitional Rent</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Other housing supports, as defined by DHCS, including the community supports</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Capital development projects </a:t>
            </a:r>
          </a:p>
          <a:p>
            <a:pPr marL="685800" lvl="1" indent="-200025">
              <a:spcBef>
                <a:spcPts val="1100"/>
              </a:spcBef>
              <a:buClr>
                <a:schemeClr val="accent2"/>
              </a:buClr>
              <a:buSzPct val="100000"/>
            </a:pPr>
            <a:r>
              <a:rPr lang="en-US" sz="2200" dirty="0">
                <a:latin typeface="Quattrocento Sans"/>
                <a:ea typeface="Quattrocento Sans"/>
                <a:cs typeface="Quattrocento Sans"/>
                <a:sym typeface="Quattrocento Sans"/>
              </a:rPr>
              <a:t>Project-based housing assistance, including master leasing</a:t>
            </a:r>
          </a:p>
          <a:p>
            <a:pPr marL="320040" lvl="0" indent="-143827" algn="l" rtl="0">
              <a:lnSpc>
                <a:spcPct val="120000"/>
              </a:lnSpc>
              <a:spcBef>
                <a:spcPts val="1600"/>
              </a:spcBef>
              <a:spcAft>
                <a:spcPts val="0"/>
              </a:spcAft>
              <a:buClr>
                <a:srgbClr val="E47225"/>
              </a:buClr>
              <a:buSzPct val="125000"/>
              <a:buFont typeface="Quattrocento Sans"/>
              <a:buNone/>
            </a:pPr>
            <a:endParaRPr lang="en-US" sz="2400" dirty="0">
              <a:latin typeface="Calibri"/>
              <a:ea typeface="Calibri"/>
              <a:cs typeface="Calibri"/>
              <a:sym typeface="Calibri"/>
            </a:endParaRPr>
          </a:p>
          <a:p>
            <a:pPr marL="685800" lvl="1" indent="-111125" algn="l" rtl="0">
              <a:lnSpc>
                <a:spcPct val="90000"/>
              </a:lnSpc>
              <a:spcBef>
                <a:spcPts val="1100"/>
              </a:spcBef>
              <a:spcAft>
                <a:spcPts val="0"/>
              </a:spcAft>
              <a:buSzPct val="100000"/>
              <a:buNone/>
            </a:pPr>
            <a:endParaRPr lang="en-US" sz="2000" dirty="0">
              <a:latin typeface="Calibri"/>
              <a:ea typeface="Calibri"/>
              <a:cs typeface="Calibri"/>
              <a:sym typeface="Calibri"/>
            </a:endParaRPr>
          </a:p>
        </p:txBody>
      </p:sp>
      <p:sp>
        <p:nvSpPr>
          <p:cNvPr id="950" name="Google Shape;950;p30"/>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8C3D2D3-A00B-70F2-235C-E6E3658A9723}"/>
              </a:ext>
            </a:extLst>
          </p:cNvPr>
          <p:cNvPicPr>
            <a:picLocks noChangeAspect="1"/>
          </p:cNvPicPr>
          <p:nvPr/>
        </p:nvPicPr>
        <p:blipFill>
          <a:blip r:embed="rId3"/>
          <a:stretch>
            <a:fillRect/>
          </a:stretch>
        </p:blipFill>
        <p:spPr>
          <a:xfrm>
            <a:off x="371048" y="6044825"/>
            <a:ext cx="3240438" cy="703075"/>
          </a:xfrm>
          <a:prstGeom prst="rect">
            <a:avLst/>
          </a:prstGeom>
        </p:spPr>
      </p:pic>
      <p:pic>
        <p:nvPicPr>
          <p:cNvPr id="6" name="Google Shape;937;p29">
            <a:extLst>
              <a:ext uri="{FF2B5EF4-FFF2-40B4-BE49-F238E27FC236}">
                <a16:creationId xmlns:a16="http://schemas.microsoft.com/office/drawing/2014/main" id="{FC5E56B8-719F-4788-999E-93F5A82953B5}"/>
              </a:ext>
            </a:extLst>
          </p:cNvPr>
          <p:cNvPicPr preferRelativeResize="0"/>
          <p:nvPr/>
        </p:nvPicPr>
        <p:blipFill rotWithShape="1">
          <a:blip r:embed="rId4">
            <a:alphaModFix/>
          </a:blip>
          <a:srcRect/>
          <a:stretch/>
        </p:blipFill>
        <p:spPr>
          <a:xfrm>
            <a:off x="9853863" y="6387501"/>
            <a:ext cx="2338137" cy="476316"/>
          </a:xfrm>
          <a:prstGeom prst="rect">
            <a:avLst/>
          </a:prstGeom>
          <a:noFill/>
          <a:ln>
            <a:noFill/>
          </a:ln>
        </p:spPr>
      </p:pic>
      <p:pic>
        <p:nvPicPr>
          <p:cNvPr id="10" name="Picture 9">
            <a:extLst>
              <a:ext uri="{FF2B5EF4-FFF2-40B4-BE49-F238E27FC236}">
                <a16:creationId xmlns:a16="http://schemas.microsoft.com/office/drawing/2014/main" id="{FE29D86C-EA14-424E-A2A7-950BEEB378CB}"/>
              </a:ext>
            </a:extLst>
          </p:cNvPr>
          <p:cNvPicPr>
            <a:picLocks noChangeAspect="1"/>
          </p:cNvPicPr>
          <p:nvPr/>
        </p:nvPicPr>
        <p:blipFill>
          <a:blip r:embed="rId5"/>
          <a:stretch>
            <a:fillRect/>
          </a:stretch>
        </p:blipFill>
        <p:spPr>
          <a:xfrm>
            <a:off x="3738692" y="6312877"/>
            <a:ext cx="623074" cy="16370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0"/>
          <p:cNvSpPr txBox="1">
            <a:spLocks noGrp="1"/>
          </p:cNvSpPr>
          <p:nvPr>
            <p:ph type="title"/>
          </p:nvPr>
        </p:nvSpPr>
        <p:spPr>
          <a:xfrm>
            <a:off x="440438" y="290828"/>
            <a:ext cx="113538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000"/>
              <a:buFont typeface="Quattrocento Sans"/>
              <a:buNone/>
            </a:pPr>
            <a:r>
              <a:rPr lang="en-US" b="1" dirty="0">
                <a:solidFill>
                  <a:srgbClr val="002060"/>
                </a:solidFill>
                <a:latin typeface="Quattrocento Sans"/>
                <a:sym typeface="Quattrocento Sans"/>
              </a:rPr>
              <a:t>Proposed Housing Intervention Allowable Settings</a:t>
            </a:r>
            <a:endParaRPr b="1" dirty="0">
              <a:solidFill>
                <a:srgbClr val="002060"/>
              </a:solidFill>
            </a:endParaRPr>
          </a:p>
        </p:txBody>
      </p:sp>
      <p:sp>
        <p:nvSpPr>
          <p:cNvPr id="949" name="Google Shape;949;p30"/>
          <p:cNvSpPr txBox="1">
            <a:spLocks noGrp="1"/>
          </p:cNvSpPr>
          <p:nvPr>
            <p:ph type="body" idx="1"/>
          </p:nvPr>
        </p:nvSpPr>
        <p:spPr>
          <a:xfrm>
            <a:off x="332509" y="1620983"/>
            <a:ext cx="11569658" cy="4252280"/>
          </a:xfrm>
          <a:prstGeom prst="rect">
            <a:avLst/>
          </a:prstGeom>
          <a:noFill/>
          <a:ln>
            <a:noFill/>
          </a:ln>
        </p:spPr>
        <p:txBody>
          <a:bodyPr spcFirstLastPara="1" wrap="square" lIns="91425" tIns="45700" rIns="91425" bIns="45700" anchor="t" anchorCtr="0">
            <a:normAutofit fontScale="85000" lnSpcReduction="20000"/>
          </a:bodyPr>
          <a:lstStyle/>
          <a:p>
            <a:pPr marL="0" lvl="0" indent="0">
              <a:lnSpc>
                <a:spcPct val="120000"/>
              </a:lnSpc>
              <a:spcBef>
                <a:spcPts val="0"/>
              </a:spcBef>
              <a:buClr>
                <a:schemeClr val="accent2"/>
              </a:buClr>
              <a:buSzPct val="125000"/>
              <a:buNone/>
            </a:pPr>
            <a:r>
              <a:rPr lang="en-US" sz="2200" b="1" dirty="0">
                <a:solidFill>
                  <a:schemeClr val="accent6"/>
                </a:solidFill>
              </a:rPr>
              <a:t>Housing Intervention funding will be allowable, without time-limits, in the following permanent settings:</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Apartments</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Supportive housing</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Master-lease apartments</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Single room occupancy </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Shared housing (i.e., living with roommates)</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Recovery Housing </a:t>
            </a:r>
          </a:p>
          <a:p>
            <a:pPr marL="342900">
              <a:lnSpc>
                <a:spcPct val="120000"/>
              </a:lnSpc>
              <a:spcBef>
                <a:spcPts val="1600"/>
              </a:spcBef>
              <a:buClr>
                <a:schemeClr val="accent2"/>
              </a:buClr>
              <a:buSzPct val="125000"/>
            </a:pPr>
            <a:r>
              <a:rPr lang="en-US" sz="2200" dirty="0">
                <a:latin typeface="Quattrocento Sans"/>
                <a:ea typeface="Quattrocento Sans"/>
                <a:cs typeface="Quattrocento Sans"/>
                <a:sym typeface="Quattrocento Sans"/>
              </a:rPr>
              <a:t>Assisted Living (Adult Residential Care Facilities, Residential Care Facilities for the Elderly, Unlicensed Room and Board)</a:t>
            </a:r>
          </a:p>
          <a:p>
            <a:pPr marL="0" lvl="0" indent="0" algn="l" rtl="0">
              <a:lnSpc>
                <a:spcPct val="120000"/>
              </a:lnSpc>
              <a:spcBef>
                <a:spcPts val="1600"/>
              </a:spcBef>
              <a:spcAft>
                <a:spcPts val="0"/>
              </a:spcAft>
              <a:buClr>
                <a:schemeClr val="accent2"/>
              </a:buClr>
              <a:buSzPct val="125000"/>
              <a:buNone/>
            </a:pPr>
            <a:endParaRPr lang="en-US" sz="2200" dirty="0">
              <a:latin typeface="Quattrocento Sans"/>
              <a:ea typeface="Quattrocento Sans"/>
              <a:cs typeface="Quattrocento Sans"/>
              <a:sym typeface="Quattrocento Sans"/>
            </a:endParaRPr>
          </a:p>
          <a:p>
            <a:pPr marL="320040" lvl="0" indent="-143827" algn="l" rtl="0">
              <a:lnSpc>
                <a:spcPct val="120000"/>
              </a:lnSpc>
              <a:spcBef>
                <a:spcPts val="1600"/>
              </a:spcBef>
              <a:spcAft>
                <a:spcPts val="0"/>
              </a:spcAft>
              <a:buClr>
                <a:srgbClr val="E47225"/>
              </a:buClr>
              <a:buSzPct val="125000"/>
              <a:buFont typeface="Quattrocento Sans"/>
              <a:buNone/>
            </a:pPr>
            <a:endParaRPr lang="en-US" sz="2400" dirty="0">
              <a:latin typeface="Calibri"/>
              <a:ea typeface="Calibri"/>
              <a:cs typeface="Calibri"/>
              <a:sym typeface="Calibri"/>
            </a:endParaRPr>
          </a:p>
          <a:p>
            <a:pPr marL="685800" lvl="1" indent="-111125" algn="l" rtl="0">
              <a:lnSpc>
                <a:spcPct val="90000"/>
              </a:lnSpc>
              <a:spcBef>
                <a:spcPts val="1100"/>
              </a:spcBef>
              <a:spcAft>
                <a:spcPts val="0"/>
              </a:spcAft>
              <a:buSzPct val="100000"/>
              <a:buNone/>
            </a:pPr>
            <a:endParaRPr lang="en-US" sz="2000" dirty="0">
              <a:latin typeface="Calibri"/>
              <a:ea typeface="Calibri"/>
              <a:cs typeface="Calibri"/>
              <a:sym typeface="Calibri"/>
            </a:endParaRPr>
          </a:p>
        </p:txBody>
      </p:sp>
      <p:sp>
        <p:nvSpPr>
          <p:cNvPr id="950" name="Google Shape;950;p30"/>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8C3D2D3-A00B-70F2-235C-E6E3658A9723}"/>
              </a:ext>
            </a:extLst>
          </p:cNvPr>
          <p:cNvPicPr>
            <a:picLocks noChangeAspect="1"/>
          </p:cNvPicPr>
          <p:nvPr/>
        </p:nvPicPr>
        <p:blipFill>
          <a:blip r:embed="rId3"/>
          <a:stretch>
            <a:fillRect/>
          </a:stretch>
        </p:blipFill>
        <p:spPr>
          <a:xfrm>
            <a:off x="371048" y="6044825"/>
            <a:ext cx="3240438" cy="703075"/>
          </a:xfrm>
          <a:prstGeom prst="rect">
            <a:avLst/>
          </a:prstGeom>
        </p:spPr>
      </p:pic>
      <p:pic>
        <p:nvPicPr>
          <p:cNvPr id="6" name="Picture 5">
            <a:extLst>
              <a:ext uri="{FF2B5EF4-FFF2-40B4-BE49-F238E27FC236}">
                <a16:creationId xmlns:a16="http://schemas.microsoft.com/office/drawing/2014/main" id="{C2A20FF2-09FE-4ABE-A1E8-510396742D6E}"/>
              </a:ext>
            </a:extLst>
          </p:cNvPr>
          <p:cNvPicPr>
            <a:picLocks noChangeAspect="1"/>
          </p:cNvPicPr>
          <p:nvPr/>
        </p:nvPicPr>
        <p:blipFill>
          <a:blip r:embed="rId4"/>
          <a:stretch>
            <a:fillRect/>
          </a:stretch>
        </p:blipFill>
        <p:spPr>
          <a:xfrm>
            <a:off x="3751500" y="6312877"/>
            <a:ext cx="623074" cy="163704"/>
          </a:xfrm>
          <a:prstGeom prst="rect">
            <a:avLst/>
          </a:prstGeom>
        </p:spPr>
      </p:pic>
      <p:pic>
        <p:nvPicPr>
          <p:cNvPr id="7" name="Google Shape;937;p29">
            <a:extLst>
              <a:ext uri="{FF2B5EF4-FFF2-40B4-BE49-F238E27FC236}">
                <a16:creationId xmlns:a16="http://schemas.microsoft.com/office/drawing/2014/main" id="{9CB61043-B328-4FA0-9779-17B3C3B9626E}"/>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46384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0"/>
          <p:cNvSpPr txBox="1">
            <a:spLocks noGrp="1"/>
          </p:cNvSpPr>
          <p:nvPr>
            <p:ph type="title"/>
          </p:nvPr>
        </p:nvSpPr>
        <p:spPr>
          <a:xfrm>
            <a:off x="838200" y="591906"/>
            <a:ext cx="10515600" cy="1325563"/>
          </a:xfrm>
          <a:prstGeom prst="rect">
            <a:avLst/>
          </a:prstGeom>
          <a:noFill/>
          <a:ln>
            <a:noFill/>
          </a:ln>
        </p:spPr>
        <p:txBody>
          <a:bodyPr spcFirstLastPara="1" wrap="square" lIns="91425" tIns="45700" rIns="91425" bIns="45700" anchor="ctr" anchorCtr="0">
            <a:normAutofit fontScale="90000"/>
          </a:bodyPr>
          <a:lstStyle/>
          <a:p>
            <a:pPr algn="ctr">
              <a:buClr>
                <a:srgbClr val="1F3864"/>
              </a:buClr>
              <a:buSzPts val="4000"/>
            </a:pPr>
            <a:r>
              <a:rPr lang="en-US" b="1" dirty="0">
                <a:solidFill>
                  <a:srgbClr val="002060"/>
                </a:solidFill>
              </a:rPr>
              <a:t>Target Populations for Housing Interventions</a:t>
            </a:r>
            <a:br>
              <a:rPr lang="en-US" dirty="0"/>
            </a:br>
            <a:r>
              <a:rPr lang="en-US" sz="2200" b="1" dirty="0">
                <a:solidFill>
                  <a:srgbClr val="89C271"/>
                </a:solidFill>
              </a:rPr>
              <a:t>Each county shall establish and administer a program for housing interventions to serve persons who are chronically homeless, experiencing homelessness, or are at risk of homelessness, and meet one of the following two conditions:</a:t>
            </a:r>
            <a:br>
              <a:rPr lang="en-US" sz="2200" b="1" dirty="0">
                <a:solidFill>
                  <a:schemeClr val="accent6"/>
                </a:solidFill>
              </a:rPr>
            </a:br>
            <a:endParaRPr dirty="0"/>
          </a:p>
        </p:txBody>
      </p:sp>
      <p:sp>
        <p:nvSpPr>
          <p:cNvPr id="949" name="Google Shape;949;p30"/>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nSpc>
                <a:spcPct val="120000"/>
              </a:lnSpc>
              <a:spcBef>
                <a:spcPts val="0"/>
              </a:spcBef>
              <a:buClr>
                <a:schemeClr val="accent2"/>
              </a:buClr>
              <a:buSzPct val="125000"/>
              <a:buNone/>
            </a:pPr>
            <a:r>
              <a:rPr lang="en-US" sz="2200" dirty="0">
                <a:latin typeface="Quattrocento Sans"/>
                <a:ea typeface="Quattrocento Sans"/>
                <a:cs typeface="Quattrocento Sans"/>
                <a:sym typeface="Quattrocento Sans"/>
              </a:rPr>
              <a:t>Eligible children and youth who meet one of the following:</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chronically homeless or experiencing homelessness or are at risk of homelessness.</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in, or at risk of being in, the juvenile justice system.</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reentering the community from a youth correctional facility.</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in the child welfare system pursuant to Section 300, 601, or 602.</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at risk of institutionalization.</a:t>
            </a:r>
          </a:p>
          <a:p>
            <a:pPr marL="320040" lvl="0" indent="-143827" algn="l" rtl="0">
              <a:lnSpc>
                <a:spcPct val="120000"/>
              </a:lnSpc>
              <a:spcBef>
                <a:spcPts val="1600"/>
              </a:spcBef>
              <a:spcAft>
                <a:spcPts val="0"/>
              </a:spcAft>
              <a:buClr>
                <a:srgbClr val="E47225"/>
              </a:buClr>
              <a:buSzPct val="125000"/>
              <a:buFont typeface="Quattrocento Sans"/>
              <a:buNone/>
            </a:pPr>
            <a:endParaRPr lang="en-US" sz="2400" dirty="0">
              <a:latin typeface="Calibri"/>
              <a:ea typeface="Calibri"/>
              <a:cs typeface="Calibri"/>
              <a:sym typeface="Calibri"/>
            </a:endParaRPr>
          </a:p>
          <a:p>
            <a:pPr marL="685800" lvl="1" indent="-111125" algn="l" rtl="0">
              <a:lnSpc>
                <a:spcPct val="90000"/>
              </a:lnSpc>
              <a:spcBef>
                <a:spcPts val="1100"/>
              </a:spcBef>
              <a:spcAft>
                <a:spcPts val="0"/>
              </a:spcAft>
              <a:buSzPct val="100000"/>
              <a:buNone/>
            </a:pPr>
            <a:endParaRPr lang="en-US" sz="2000" dirty="0">
              <a:latin typeface="Calibri"/>
              <a:ea typeface="Calibri"/>
              <a:cs typeface="Calibri"/>
              <a:sym typeface="Calibri"/>
            </a:endParaRPr>
          </a:p>
        </p:txBody>
      </p:sp>
      <p:sp>
        <p:nvSpPr>
          <p:cNvPr id="950" name="Google Shape;950;p30"/>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8C3D2D3-A00B-70F2-235C-E6E3658A9723}"/>
              </a:ext>
            </a:extLst>
          </p:cNvPr>
          <p:cNvPicPr>
            <a:picLocks noChangeAspect="1"/>
          </p:cNvPicPr>
          <p:nvPr/>
        </p:nvPicPr>
        <p:blipFill>
          <a:blip r:embed="rId3"/>
          <a:stretch>
            <a:fillRect/>
          </a:stretch>
        </p:blipFill>
        <p:spPr>
          <a:xfrm>
            <a:off x="371048" y="6044825"/>
            <a:ext cx="3240438" cy="703075"/>
          </a:xfrm>
          <a:prstGeom prst="rect">
            <a:avLst/>
          </a:prstGeom>
        </p:spPr>
      </p:pic>
      <p:sp>
        <p:nvSpPr>
          <p:cNvPr id="7" name="Google Shape;949;p30">
            <a:extLst>
              <a:ext uri="{FF2B5EF4-FFF2-40B4-BE49-F238E27FC236}">
                <a16:creationId xmlns:a16="http://schemas.microsoft.com/office/drawing/2014/main" id="{5F35B194-314A-4219-B019-F23B3095CBD6}"/>
              </a:ext>
            </a:extLst>
          </p:cNvPr>
          <p:cNvSpPr txBox="1">
            <a:spLocks/>
          </p:cNvSpPr>
          <p:nvPr/>
        </p:nvSpPr>
        <p:spPr>
          <a:xfrm>
            <a:off x="6096000" y="1825625"/>
            <a:ext cx="5181600"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buClr>
                <a:schemeClr val="accent2"/>
              </a:buClr>
              <a:buSzPct val="125000"/>
              <a:buNone/>
            </a:pPr>
            <a:r>
              <a:rPr lang="en-US" sz="2200" dirty="0">
                <a:latin typeface="Quattrocento Sans"/>
                <a:ea typeface="Quattrocento Sans"/>
                <a:cs typeface="Quattrocento Sans"/>
                <a:sym typeface="Quattrocento Sans"/>
              </a:rPr>
              <a:t>Eligible adults and older adults who meet one of the following: </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chronically homeless or experiencing homelessness or are at risk of homelessness.</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in, or are at risk of being in, the justice system.</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reentering the community from prison or jail.</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at risk of conservatorship pursuant to Chapter 3 (commencing with Section 5350) of Part 1 of Division 5.</a:t>
            </a:r>
          </a:p>
          <a:p>
            <a:pPr marL="342900">
              <a:lnSpc>
                <a:spcPct val="120000"/>
              </a:lnSpc>
              <a:spcBef>
                <a:spcPts val="0"/>
              </a:spcBef>
              <a:buClr>
                <a:schemeClr val="accent2"/>
              </a:buClr>
              <a:buSzPct val="125000"/>
            </a:pPr>
            <a:r>
              <a:rPr lang="en-US" sz="2200" dirty="0">
                <a:latin typeface="Quattrocento Sans"/>
                <a:ea typeface="Quattrocento Sans"/>
                <a:cs typeface="Quattrocento Sans"/>
                <a:sym typeface="Quattrocento Sans"/>
              </a:rPr>
              <a:t>Are at risk of institutionalization.</a:t>
            </a:r>
          </a:p>
          <a:p>
            <a:pPr marL="320040" indent="-143827">
              <a:lnSpc>
                <a:spcPct val="120000"/>
              </a:lnSpc>
              <a:spcBef>
                <a:spcPts val="1600"/>
              </a:spcBef>
              <a:buClr>
                <a:srgbClr val="E47225"/>
              </a:buClr>
              <a:buSzPct val="125000"/>
              <a:buFont typeface="Quattrocento Sans"/>
              <a:buNone/>
            </a:pPr>
            <a:endParaRPr lang="en-US" sz="2400" dirty="0"/>
          </a:p>
          <a:p>
            <a:pPr marL="685800" lvl="1" indent="-111125">
              <a:spcBef>
                <a:spcPts val="1100"/>
              </a:spcBef>
              <a:buSzPct val="100000"/>
              <a:buFont typeface="Arial"/>
              <a:buNone/>
            </a:pPr>
            <a:endParaRPr lang="en-US" sz="2000" dirty="0"/>
          </a:p>
        </p:txBody>
      </p:sp>
      <p:pic>
        <p:nvPicPr>
          <p:cNvPr id="8" name="Picture 7">
            <a:extLst>
              <a:ext uri="{FF2B5EF4-FFF2-40B4-BE49-F238E27FC236}">
                <a16:creationId xmlns:a16="http://schemas.microsoft.com/office/drawing/2014/main" id="{27725BFB-0D83-4CCE-8908-675C72227B7E}"/>
              </a:ext>
            </a:extLst>
          </p:cNvPr>
          <p:cNvPicPr>
            <a:picLocks noChangeAspect="1"/>
          </p:cNvPicPr>
          <p:nvPr/>
        </p:nvPicPr>
        <p:blipFill>
          <a:blip r:embed="rId4"/>
          <a:stretch>
            <a:fillRect/>
          </a:stretch>
        </p:blipFill>
        <p:spPr>
          <a:xfrm>
            <a:off x="3744559" y="6314510"/>
            <a:ext cx="623074" cy="163704"/>
          </a:xfrm>
          <a:prstGeom prst="rect">
            <a:avLst/>
          </a:prstGeom>
        </p:spPr>
      </p:pic>
      <p:pic>
        <p:nvPicPr>
          <p:cNvPr id="9" name="Google Shape;937;p29">
            <a:extLst>
              <a:ext uri="{FF2B5EF4-FFF2-40B4-BE49-F238E27FC236}">
                <a16:creationId xmlns:a16="http://schemas.microsoft.com/office/drawing/2014/main" id="{253628D4-636F-437A-82EF-E47472207204}"/>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369186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
          <p:cNvSpPr txBox="1">
            <a:spLocks noGrp="1"/>
          </p:cNvSpPr>
          <p:nvPr>
            <p:ph type="title"/>
          </p:nvPr>
        </p:nvSpPr>
        <p:spPr>
          <a:xfrm>
            <a:off x="838200" y="13679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21E77"/>
              </a:buClr>
              <a:buSzPts val="4000"/>
              <a:buFont typeface="Quattrocento Sans"/>
              <a:buNone/>
            </a:pPr>
            <a:r>
              <a:rPr lang="en-US">
                <a:solidFill>
                  <a:srgbClr val="021E77"/>
                </a:solidFill>
              </a:rPr>
              <a:t>Mental Health for ALL</a:t>
            </a:r>
            <a:endParaRPr/>
          </a:p>
        </p:txBody>
      </p:sp>
      <p:sp>
        <p:nvSpPr>
          <p:cNvPr id="527" name="Google Shape;527;p3"/>
          <p:cNvSpPr txBox="1">
            <a:spLocks noGrp="1"/>
          </p:cNvSpPr>
          <p:nvPr>
            <p:ph type="body" idx="1"/>
          </p:nvPr>
        </p:nvSpPr>
        <p:spPr>
          <a:xfrm>
            <a:off x="802641" y="1450060"/>
            <a:ext cx="10515600" cy="4252446"/>
          </a:xfrm>
          <a:prstGeom prst="rect">
            <a:avLst/>
          </a:prstGeom>
          <a:noFill/>
          <a:ln>
            <a:noFill/>
          </a:ln>
        </p:spPr>
        <p:txBody>
          <a:bodyPr spcFirstLastPara="1" wrap="square" lIns="91425" tIns="45700" rIns="91425" bIns="45700" anchor="t" anchorCtr="0">
            <a:normAutofit/>
          </a:bodyPr>
          <a:lstStyle/>
          <a:p>
            <a:pPr marL="320040" lvl="0" indent="-320040" algn="l" rtl="0">
              <a:lnSpc>
                <a:spcPct val="120000"/>
              </a:lnSpc>
              <a:spcBef>
                <a:spcPts val="0"/>
              </a:spcBef>
              <a:spcAft>
                <a:spcPts val="0"/>
              </a:spcAft>
              <a:buSzPts val="3500"/>
              <a:buChar char="»"/>
            </a:pPr>
            <a:r>
              <a:rPr lang="en-US"/>
              <a:t>California is transforming our entire mental health and substance use disorder (SUD) system. </a:t>
            </a:r>
            <a:endParaRPr/>
          </a:p>
          <a:p>
            <a:pPr marL="320040" lvl="0" indent="-320040" algn="l" rtl="0">
              <a:lnSpc>
                <a:spcPct val="120000"/>
              </a:lnSpc>
              <a:spcBef>
                <a:spcPts val="0"/>
              </a:spcBef>
              <a:spcAft>
                <a:spcPts val="0"/>
              </a:spcAft>
              <a:buSzPts val="3500"/>
              <a:buChar char="»"/>
            </a:pPr>
            <a:r>
              <a:rPr lang="en-US"/>
              <a:t>The result: better behavioral health care for ALL Californians.</a:t>
            </a:r>
            <a:endParaRPr/>
          </a:p>
        </p:txBody>
      </p:sp>
      <p:pic>
        <p:nvPicPr>
          <p:cNvPr id="532" name="Google Shape;532;p3"/>
          <p:cNvPicPr preferRelativeResize="0"/>
          <p:nvPr/>
        </p:nvPicPr>
        <p:blipFill rotWithShape="1">
          <a:blip r:embed="rId3">
            <a:alphaModFix/>
          </a:blip>
          <a:srcRect/>
          <a:stretch/>
        </p:blipFill>
        <p:spPr>
          <a:xfrm>
            <a:off x="1" y="-17642"/>
            <a:ext cx="1605280" cy="476316"/>
          </a:xfrm>
          <a:prstGeom prst="rect">
            <a:avLst/>
          </a:prstGeom>
          <a:noFill/>
          <a:ln>
            <a:noFill/>
          </a:ln>
        </p:spPr>
      </p:pic>
      <p:pic>
        <p:nvPicPr>
          <p:cNvPr id="534" name="Google Shape;534;p3" descr="A picture containing text, sign&#10;&#10;Description automatically generated"/>
          <p:cNvPicPr preferRelativeResize="0"/>
          <p:nvPr/>
        </p:nvPicPr>
        <p:blipFill rotWithShape="1">
          <a:blip r:embed="rId4">
            <a:alphaModFix/>
          </a:blip>
          <a:srcRect/>
          <a:stretch/>
        </p:blipFill>
        <p:spPr>
          <a:xfrm>
            <a:off x="4555220" y="3412967"/>
            <a:ext cx="2611078" cy="2488300"/>
          </a:xfrm>
          <a:prstGeom prst="rect">
            <a:avLst/>
          </a:prstGeom>
          <a:noFill/>
          <a:ln>
            <a:noFill/>
          </a:ln>
        </p:spPr>
      </p:pic>
      <p:pic>
        <p:nvPicPr>
          <p:cNvPr id="3" name="Picture 2">
            <a:extLst>
              <a:ext uri="{FF2B5EF4-FFF2-40B4-BE49-F238E27FC236}">
                <a16:creationId xmlns:a16="http://schemas.microsoft.com/office/drawing/2014/main" id="{C7B65742-C4C8-32ED-15FE-348C8B15A446}"/>
              </a:ext>
            </a:extLst>
          </p:cNvPr>
          <p:cNvPicPr>
            <a:picLocks noChangeAspect="1"/>
          </p:cNvPicPr>
          <p:nvPr/>
        </p:nvPicPr>
        <p:blipFill>
          <a:blip r:embed="rId5"/>
          <a:stretch>
            <a:fillRect/>
          </a:stretch>
        </p:blipFill>
        <p:spPr>
          <a:xfrm>
            <a:off x="147515" y="5713169"/>
            <a:ext cx="4648200" cy="1000125"/>
          </a:xfrm>
          <a:prstGeom prst="rect">
            <a:avLst/>
          </a:prstGeom>
        </p:spPr>
      </p:pic>
      <p:pic>
        <p:nvPicPr>
          <p:cNvPr id="8" name="Picture 7">
            <a:extLst>
              <a:ext uri="{FF2B5EF4-FFF2-40B4-BE49-F238E27FC236}">
                <a16:creationId xmlns:a16="http://schemas.microsoft.com/office/drawing/2014/main" id="{0DEB7C01-293F-4026-92A9-7A9459B46492}"/>
              </a:ext>
            </a:extLst>
          </p:cNvPr>
          <p:cNvPicPr>
            <a:picLocks noChangeAspect="1"/>
          </p:cNvPicPr>
          <p:nvPr/>
        </p:nvPicPr>
        <p:blipFill>
          <a:blip r:embed="rId6"/>
          <a:stretch>
            <a:fillRect/>
          </a:stretch>
        </p:blipFill>
        <p:spPr>
          <a:xfrm>
            <a:off x="4965257" y="6109443"/>
            <a:ext cx="790053" cy="207576"/>
          </a:xfrm>
          <a:prstGeom prst="rect">
            <a:avLst/>
          </a:prstGeom>
        </p:spPr>
      </p:pic>
      <p:pic>
        <p:nvPicPr>
          <p:cNvPr id="9" name="Google Shape;937;p29">
            <a:extLst>
              <a:ext uri="{FF2B5EF4-FFF2-40B4-BE49-F238E27FC236}">
                <a16:creationId xmlns:a16="http://schemas.microsoft.com/office/drawing/2014/main" id="{B452E644-3CC6-4651-BE8C-E82F5956621C}"/>
              </a:ext>
            </a:extLst>
          </p:cNvPr>
          <p:cNvPicPr preferRelativeResize="0"/>
          <p:nvPr/>
        </p:nvPicPr>
        <p:blipFill rotWithShape="1">
          <a:blip r:embed="rId3">
            <a:alphaModFix/>
          </a:blip>
          <a:srcRect/>
          <a:stretch/>
        </p:blipFill>
        <p:spPr>
          <a:xfrm>
            <a:off x="9853863" y="6387501"/>
            <a:ext cx="2338137" cy="4763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0"/>
          <p:cNvSpPr txBox="1">
            <a:spLocks noGrp="1"/>
          </p:cNvSpPr>
          <p:nvPr>
            <p:ph type="title"/>
          </p:nvPr>
        </p:nvSpPr>
        <p:spPr>
          <a:xfrm>
            <a:off x="838200" y="591906"/>
            <a:ext cx="10515600" cy="1325563"/>
          </a:xfrm>
          <a:prstGeom prst="rect">
            <a:avLst/>
          </a:prstGeom>
          <a:noFill/>
          <a:ln>
            <a:noFill/>
          </a:ln>
        </p:spPr>
        <p:txBody>
          <a:bodyPr spcFirstLastPara="1" wrap="square" lIns="91425" tIns="45700" rIns="91425" bIns="45700" anchor="ctr" anchorCtr="0">
            <a:normAutofit/>
          </a:bodyPr>
          <a:lstStyle/>
          <a:p>
            <a:pPr algn="ctr">
              <a:buClr>
                <a:srgbClr val="1F3864"/>
              </a:buClr>
              <a:buSzPts val="4000"/>
            </a:pPr>
            <a:r>
              <a:rPr lang="en-US" b="1" dirty="0">
                <a:solidFill>
                  <a:srgbClr val="002060"/>
                </a:solidFill>
                <a:latin typeface="Quattrocento Sans" panose="020B0604020202020204" charset="0"/>
              </a:rPr>
              <a:t>Permanent Supportive Housing</a:t>
            </a:r>
            <a:br>
              <a:rPr lang="en-US" dirty="0"/>
            </a:br>
            <a:endParaRPr dirty="0"/>
          </a:p>
        </p:txBody>
      </p:sp>
      <p:sp>
        <p:nvSpPr>
          <p:cNvPr id="949" name="Google Shape;949;p30"/>
          <p:cNvSpPr txBox="1">
            <a:spLocks noGrp="1"/>
          </p:cNvSpPr>
          <p:nvPr>
            <p:ph type="body" idx="1"/>
          </p:nvPr>
        </p:nvSpPr>
        <p:spPr>
          <a:xfrm>
            <a:off x="838200" y="1670636"/>
            <a:ext cx="6071755" cy="4351338"/>
          </a:xfrm>
          <a:prstGeom prst="rect">
            <a:avLst/>
          </a:prstGeom>
          <a:noFill/>
          <a:ln>
            <a:noFill/>
          </a:ln>
        </p:spPr>
        <p:txBody>
          <a:bodyPr spcFirstLastPara="1" wrap="square" lIns="91425" tIns="45700" rIns="91425" bIns="45700" anchor="t" anchorCtr="0">
            <a:normAutofit fontScale="70000" lnSpcReduction="20000"/>
          </a:bodyPr>
          <a:lstStyle/>
          <a:p>
            <a:pPr marL="342900">
              <a:lnSpc>
                <a:spcPct val="120000"/>
              </a:lnSpc>
              <a:spcBef>
                <a:spcPts val="0"/>
              </a:spcBef>
              <a:buClr>
                <a:schemeClr val="accent2"/>
              </a:buClr>
              <a:buSzPct val="125000"/>
            </a:pPr>
            <a:r>
              <a:rPr lang="en-US" sz="2400" dirty="0">
                <a:latin typeface="Quattrocento Sans" panose="020B0604020202020204" charset="0"/>
              </a:rPr>
              <a:t>Permanent Supportive Housing should be implemented in-line with </a:t>
            </a:r>
            <a:r>
              <a:rPr lang="en-US" sz="2400" b="1" dirty="0">
                <a:latin typeface="Quattrocento Sans" panose="020B0604020202020204" charset="0"/>
              </a:rPr>
              <a:t>HUD Guidance</a:t>
            </a:r>
            <a:r>
              <a:rPr lang="en-US" sz="2400" dirty="0">
                <a:latin typeface="Quattrocento Sans" panose="020B0604020202020204" charset="0"/>
              </a:rPr>
              <a:t>.</a:t>
            </a:r>
          </a:p>
          <a:p>
            <a:pPr marL="342900">
              <a:lnSpc>
                <a:spcPct val="120000"/>
              </a:lnSpc>
              <a:spcBef>
                <a:spcPts val="0"/>
              </a:spcBef>
              <a:buClr>
                <a:schemeClr val="accent2"/>
              </a:buClr>
              <a:buSzPct val="125000"/>
            </a:pPr>
            <a:r>
              <a:rPr lang="en-US" sz="2400" dirty="0">
                <a:latin typeface="Quattrocento Sans" panose="020B0604020202020204" charset="0"/>
              </a:rPr>
              <a:t>Permanent Supportive Housing settings may be funded through rental subsidies, and operating subsidies:</a:t>
            </a:r>
          </a:p>
          <a:p>
            <a:pPr marL="342900">
              <a:lnSpc>
                <a:spcPct val="120000"/>
              </a:lnSpc>
              <a:spcBef>
                <a:spcPts val="0"/>
              </a:spcBef>
              <a:buClr>
                <a:schemeClr val="accent2"/>
              </a:buClr>
              <a:buSzPct val="125000"/>
            </a:pPr>
            <a:r>
              <a:rPr lang="en-US" sz="2400" dirty="0">
                <a:latin typeface="Quattrocento Sans" panose="020B0604020202020204" charset="0"/>
              </a:rPr>
              <a:t>Rental subsidies can be established either as scattered-site (multiple locations)  or  project-based assistance (one location), including master leasing. </a:t>
            </a:r>
          </a:p>
          <a:p>
            <a:pPr marL="342900">
              <a:lnSpc>
                <a:spcPct val="120000"/>
              </a:lnSpc>
              <a:spcBef>
                <a:spcPts val="0"/>
              </a:spcBef>
              <a:buClr>
                <a:schemeClr val="accent2"/>
              </a:buClr>
              <a:buSzPct val="125000"/>
            </a:pPr>
            <a:r>
              <a:rPr lang="en-US" sz="2400" dirty="0">
                <a:latin typeface="Quattrocento Sans" panose="020B0604020202020204" charset="0"/>
              </a:rPr>
              <a:t>Operating subsidies may cover housing related supports such as unit repairs, housing retention focused participant assistance funds, and resources to avoid evictions such as mediation.</a:t>
            </a:r>
          </a:p>
          <a:p>
            <a:pPr marL="342900">
              <a:lnSpc>
                <a:spcPct val="120000"/>
              </a:lnSpc>
              <a:spcBef>
                <a:spcPts val="0"/>
              </a:spcBef>
              <a:buClr>
                <a:schemeClr val="accent2"/>
              </a:buClr>
              <a:buSzPct val="125000"/>
            </a:pPr>
            <a:r>
              <a:rPr lang="en-US" sz="2400" dirty="0">
                <a:latin typeface="Quattrocento Sans" panose="020B0604020202020204" charset="0"/>
              </a:rPr>
              <a:t>All settings must identify access to behavioral health services and accommodate for Medication Assisted Treatment.</a:t>
            </a:r>
          </a:p>
          <a:p>
            <a:pPr marL="342900">
              <a:lnSpc>
                <a:spcPct val="120000"/>
              </a:lnSpc>
              <a:spcBef>
                <a:spcPts val="0"/>
              </a:spcBef>
              <a:buClr>
                <a:schemeClr val="accent2"/>
              </a:buClr>
              <a:buSzPct val="125000"/>
            </a:pPr>
            <a:endParaRPr lang="en-US" sz="2400" dirty="0">
              <a:latin typeface="Calibri"/>
              <a:ea typeface="Calibri"/>
              <a:cs typeface="Calibri"/>
              <a:sym typeface="Calibri"/>
            </a:endParaRPr>
          </a:p>
          <a:p>
            <a:pPr marL="685800" lvl="1" indent="-111125" algn="l" rtl="0">
              <a:lnSpc>
                <a:spcPct val="90000"/>
              </a:lnSpc>
              <a:spcBef>
                <a:spcPts val="1100"/>
              </a:spcBef>
              <a:spcAft>
                <a:spcPts val="0"/>
              </a:spcAft>
              <a:buSzPct val="100000"/>
              <a:buNone/>
            </a:pPr>
            <a:endParaRPr lang="en-US" sz="2000" dirty="0">
              <a:latin typeface="Calibri"/>
              <a:ea typeface="Calibri"/>
              <a:cs typeface="Calibri"/>
              <a:sym typeface="Calibri"/>
            </a:endParaRPr>
          </a:p>
        </p:txBody>
      </p:sp>
      <p:sp>
        <p:nvSpPr>
          <p:cNvPr id="950" name="Google Shape;950;p30"/>
          <p:cNvSpPr/>
          <p:nvPr/>
        </p:nvSpPr>
        <p:spPr>
          <a:xfrm>
            <a:off x="79131" y="5873262"/>
            <a:ext cx="1688123" cy="8792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8C3D2D3-A00B-70F2-235C-E6E3658A9723}"/>
              </a:ext>
            </a:extLst>
          </p:cNvPr>
          <p:cNvPicPr>
            <a:picLocks noChangeAspect="1"/>
          </p:cNvPicPr>
          <p:nvPr/>
        </p:nvPicPr>
        <p:blipFill>
          <a:blip r:embed="rId3"/>
          <a:stretch>
            <a:fillRect/>
          </a:stretch>
        </p:blipFill>
        <p:spPr>
          <a:xfrm>
            <a:off x="371048" y="6044825"/>
            <a:ext cx="3240438" cy="703075"/>
          </a:xfrm>
          <a:prstGeom prst="rect">
            <a:avLst/>
          </a:prstGeom>
        </p:spPr>
      </p:pic>
      <p:sp>
        <p:nvSpPr>
          <p:cNvPr id="7" name="Google Shape;949;p30">
            <a:extLst>
              <a:ext uri="{FF2B5EF4-FFF2-40B4-BE49-F238E27FC236}">
                <a16:creationId xmlns:a16="http://schemas.microsoft.com/office/drawing/2014/main" id="{5F35B194-314A-4219-B019-F23B3095CBD6}"/>
              </a:ext>
            </a:extLst>
          </p:cNvPr>
          <p:cNvSpPr txBox="1">
            <a:spLocks/>
          </p:cNvSpPr>
          <p:nvPr/>
        </p:nvSpPr>
        <p:spPr>
          <a:xfrm>
            <a:off x="7083136" y="1379691"/>
            <a:ext cx="4097482" cy="4351338"/>
          </a:xfrm>
          <a:prstGeom prst="rect">
            <a:avLst/>
          </a:prstGeom>
          <a:noFill/>
          <a:ln>
            <a:solidFill>
              <a:schemeClr val="accent1"/>
            </a:solid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20000"/>
              </a:lnSpc>
              <a:spcBef>
                <a:spcPts val="0"/>
              </a:spcBef>
              <a:buClr>
                <a:schemeClr val="accent2"/>
              </a:buClr>
              <a:buSzPct val="125000"/>
              <a:buNone/>
            </a:pPr>
            <a:r>
              <a:rPr lang="en-US" sz="1800" dirty="0">
                <a:latin typeface="Quattrocento Sans" panose="020B0604020202020204" charset="0"/>
              </a:rPr>
              <a:t>BHSA Specifications</a:t>
            </a:r>
          </a:p>
          <a:p>
            <a:pPr marL="342900">
              <a:lnSpc>
                <a:spcPct val="120000"/>
              </a:lnSpc>
              <a:spcBef>
                <a:spcPts val="0"/>
              </a:spcBef>
              <a:buClr>
                <a:schemeClr val="accent2"/>
              </a:buClr>
              <a:buSzPct val="125000"/>
            </a:pPr>
            <a:r>
              <a:rPr lang="en-US" sz="1800" dirty="0">
                <a:latin typeface="Quattrocento Sans" panose="020B0604020202020204" charset="0"/>
              </a:rPr>
              <a:t>Rental subsidies</a:t>
            </a:r>
          </a:p>
          <a:p>
            <a:pPr marL="342900">
              <a:lnSpc>
                <a:spcPct val="120000"/>
              </a:lnSpc>
              <a:spcBef>
                <a:spcPts val="0"/>
              </a:spcBef>
              <a:buClr>
                <a:schemeClr val="accent2"/>
              </a:buClr>
              <a:buSzPct val="125000"/>
            </a:pPr>
            <a:r>
              <a:rPr lang="en-US" sz="1800" dirty="0">
                <a:latin typeface="Quattrocento Sans" panose="020B0604020202020204" charset="0"/>
              </a:rPr>
              <a:t>Operating subsidies </a:t>
            </a:r>
          </a:p>
          <a:p>
            <a:pPr marL="342900">
              <a:lnSpc>
                <a:spcPct val="120000"/>
              </a:lnSpc>
              <a:spcBef>
                <a:spcPts val="0"/>
              </a:spcBef>
              <a:buClr>
                <a:schemeClr val="accent2"/>
              </a:buClr>
              <a:buSzPct val="125000"/>
            </a:pPr>
            <a:r>
              <a:rPr lang="en-US" sz="1800" dirty="0">
                <a:latin typeface="Quattrocento Sans" panose="020B0604020202020204" charset="0"/>
              </a:rPr>
              <a:t>Shared housing (including recovery housing) </a:t>
            </a:r>
          </a:p>
          <a:p>
            <a:pPr marL="342900">
              <a:lnSpc>
                <a:spcPct val="120000"/>
              </a:lnSpc>
              <a:spcBef>
                <a:spcPts val="0"/>
              </a:spcBef>
              <a:buClr>
                <a:schemeClr val="accent2"/>
              </a:buClr>
              <a:buSzPct val="125000"/>
            </a:pPr>
            <a:r>
              <a:rPr lang="en-US" sz="1800" dirty="0">
                <a:latin typeface="Quattrocento Sans" panose="020B0604020202020204" charset="0"/>
              </a:rPr>
              <a:t>Family housing </a:t>
            </a:r>
          </a:p>
          <a:p>
            <a:pPr marL="342900">
              <a:lnSpc>
                <a:spcPct val="120000"/>
              </a:lnSpc>
              <a:spcBef>
                <a:spcPts val="0"/>
              </a:spcBef>
              <a:buClr>
                <a:schemeClr val="accent2"/>
              </a:buClr>
              <a:buSzPct val="125000"/>
            </a:pPr>
            <a:r>
              <a:rPr lang="en-US" sz="1800" dirty="0">
                <a:latin typeface="Quattrocento Sans" panose="020B0604020202020204" charset="0"/>
              </a:rPr>
              <a:t>Nonfederal share for Transitional Rent</a:t>
            </a:r>
          </a:p>
          <a:p>
            <a:pPr marL="342900">
              <a:lnSpc>
                <a:spcPct val="120000"/>
              </a:lnSpc>
              <a:spcBef>
                <a:spcPts val="0"/>
              </a:spcBef>
              <a:buClr>
                <a:schemeClr val="accent2"/>
              </a:buClr>
              <a:buSzPct val="125000"/>
            </a:pPr>
            <a:r>
              <a:rPr lang="en-US" sz="1800" dirty="0">
                <a:latin typeface="Quattrocento Sans" panose="020B0604020202020204" charset="0"/>
              </a:rPr>
              <a:t>Other housing supports, as defined by DHCS, including the community supports</a:t>
            </a:r>
          </a:p>
          <a:p>
            <a:pPr marL="342900">
              <a:lnSpc>
                <a:spcPct val="120000"/>
              </a:lnSpc>
              <a:spcBef>
                <a:spcPts val="0"/>
              </a:spcBef>
              <a:buClr>
                <a:schemeClr val="accent2"/>
              </a:buClr>
              <a:buSzPct val="125000"/>
            </a:pPr>
            <a:r>
              <a:rPr lang="en-US" sz="1800" dirty="0">
                <a:latin typeface="Quattrocento Sans" panose="020B0604020202020204" charset="0"/>
              </a:rPr>
              <a:t>Capital development projects</a:t>
            </a:r>
          </a:p>
          <a:p>
            <a:pPr marL="342900">
              <a:lnSpc>
                <a:spcPct val="120000"/>
              </a:lnSpc>
              <a:spcBef>
                <a:spcPts val="0"/>
              </a:spcBef>
              <a:buClr>
                <a:schemeClr val="accent2"/>
              </a:buClr>
              <a:buSzPct val="125000"/>
            </a:pPr>
            <a:r>
              <a:rPr lang="en-US" sz="1800" dirty="0">
                <a:latin typeface="Quattrocento Sans" panose="020B0604020202020204" charset="0"/>
              </a:rPr>
              <a:t>Project-based housing assistance, including master leasing</a:t>
            </a:r>
          </a:p>
          <a:p>
            <a:pPr marL="342900">
              <a:lnSpc>
                <a:spcPct val="120000"/>
              </a:lnSpc>
              <a:spcBef>
                <a:spcPts val="0"/>
              </a:spcBef>
              <a:buClr>
                <a:schemeClr val="accent2"/>
              </a:buClr>
              <a:buSzPct val="125000"/>
            </a:pPr>
            <a:endParaRPr lang="en-US" sz="1800" dirty="0">
              <a:latin typeface="Quattrocento Sans" panose="020B0604020202020204" charset="0"/>
            </a:endParaRPr>
          </a:p>
        </p:txBody>
      </p:sp>
      <p:pic>
        <p:nvPicPr>
          <p:cNvPr id="8" name="Picture 7">
            <a:extLst>
              <a:ext uri="{FF2B5EF4-FFF2-40B4-BE49-F238E27FC236}">
                <a16:creationId xmlns:a16="http://schemas.microsoft.com/office/drawing/2014/main" id="{27725BFB-0D83-4CCE-8908-675C72227B7E}"/>
              </a:ext>
            </a:extLst>
          </p:cNvPr>
          <p:cNvPicPr>
            <a:picLocks noChangeAspect="1"/>
          </p:cNvPicPr>
          <p:nvPr/>
        </p:nvPicPr>
        <p:blipFill>
          <a:blip r:embed="rId4"/>
          <a:stretch>
            <a:fillRect/>
          </a:stretch>
        </p:blipFill>
        <p:spPr>
          <a:xfrm>
            <a:off x="3744559" y="6314510"/>
            <a:ext cx="623074" cy="163704"/>
          </a:xfrm>
          <a:prstGeom prst="rect">
            <a:avLst/>
          </a:prstGeom>
        </p:spPr>
      </p:pic>
      <p:pic>
        <p:nvPicPr>
          <p:cNvPr id="9" name="Google Shape;937;p29">
            <a:extLst>
              <a:ext uri="{FF2B5EF4-FFF2-40B4-BE49-F238E27FC236}">
                <a16:creationId xmlns:a16="http://schemas.microsoft.com/office/drawing/2014/main" id="{E999B655-CF71-4A38-AE50-DB6C06B65406}"/>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315980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5" name="Google Shape;915;p28"/>
          <p:cNvSpPr/>
          <p:nvPr/>
        </p:nvSpPr>
        <p:spPr>
          <a:xfrm rot="10800000">
            <a:off x="-2" y="-22693"/>
            <a:ext cx="12191999" cy="4374129"/>
          </a:xfrm>
          <a:prstGeom prst="rect">
            <a:avLst/>
          </a:prstGeom>
          <a:gradFill>
            <a:gsLst>
              <a:gs pos="0">
                <a:srgbClr val="2E75B5"/>
              </a:gs>
              <a:gs pos="100000">
                <a:srgbClr val="000000"/>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6" name="Google Shape;916;p28"/>
          <p:cNvSpPr/>
          <p:nvPr/>
        </p:nvSpPr>
        <p:spPr>
          <a:xfrm rot="5400000">
            <a:off x="3908719" y="-3931841"/>
            <a:ext cx="4374557" cy="12192000"/>
          </a:xfrm>
          <a:prstGeom prst="rect">
            <a:avLst/>
          </a:prstGeom>
          <a:gradFill>
            <a:gsLst>
              <a:gs pos="0">
                <a:srgbClr val="5B9BD5">
                  <a:alpha val="0"/>
                </a:srgbClr>
              </a:gs>
              <a:gs pos="40000">
                <a:srgbClr val="5B9BD5">
                  <a:alpha val="0"/>
                </a:srgbClr>
              </a:gs>
              <a:gs pos="100000">
                <a:srgbClr val="2E75B5">
                  <a:alpha val="51764"/>
                </a:srgbClr>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7" name="Google Shape;917;p28"/>
          <p:cNvSpPr/>
          <p:nvPr/>
        </p:nvSpPr>
        <p:spPr>
          <a:xfrm rot="5400000">
            <a:off x="4136696" y="-3703868"/>
            <a:ext cx="4374128" cy="11736479"/>
          </a:xfrm>
          <a:prstGeom prst="rect">
            <a:avLst/>
          </a:prstGeom>
          <a:gradFill>
            <a:gsLst>
              <a:gs pos="0">
                <a:srgbClr val="5B9BD5">
                  <a:alpha val="0"/>
                </a:srgbClr>
              </a:gs>
              <a:gs pos="17000">
                <a:srgbClr val="5B9BD5">
                  <a:alpha val="0"/>
                </a:srgbClr>
              </a:gs>
              <a:gs pos="100000">
                <a:srgbClr val="000000">
                  <a:alpha val="36862"/>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8" name="Google Shape;918;p28"/>
          <p:cNvSpPr/>
          <p:nvPr/>
        </p:nvSpPr>
        <p:spPr>
          <a:xfrm>
            <a:off x="-5" y="-22690"/>
            <a:ext cx="8542485" cy="4374126"/>
          </a:xfrm>
          <a:prstGeom prst="rect">
            <a:avLst/>
          </a:prstGeom>
          <a:gradFill>
            <a:gsLst>
              <a:gs pos="0">
                <a:srgbClr val="1E4E79">
                  <a:alpha val="0"/>
                </a:srgbClr>
              </a:gs>
              <a:gs pos="100000">
                <a:srgbClr val="000000">
                  <a:alpha val="24705"/>
                </a:srgbClr>
              </a:gs>
            </a:gsLst>
            <a:lin ang="18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9" name="Google Shape;919;p28"/>
          <p:cNvSpPr/>
          <p:nvPr/>
        </p:nvSpPr>
        <p:spPr>
          <a:xfrm rot="-9091028">
            <a:off x="5945431" y="-1032053"/>
            <a:ext cx="4990147" cy="4439131"/>
          </a:xfrm>
          <a:custGeom>
            <a:avLst/>
            <a:gdLst/>
            <a:ahLst/>
            <a:cxnLst/>
            <a:rect l="l" t="t" r="r" b="b"/>
            <a:pathLst>
              <a:path w="4990147" h="4439131" extrusionOk="0">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rgbClr val="5B9BD5">
                  <a:alpha val="21960"/>
                </a:srgbClr>
              </a:gs>
              <a:gs pos="87000">
                <a:srgbClr val="9CC2E5">
                  <a:alpha val="1960"/>
                </a:srgbClr>
              </a:gs>
              <a:gs pos="100000">
                <a:srgbClr val="9CC2E5">
                  <a:alpha val="196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0" name="Google Shape;920;p28"/>
          <p:cNvSpPr txBox="1">
            <a:spLocks noGrp="1"/>
          </p:cNvSpPr>
          <p:nvPr>
            <p:ph type="title"/>
          </p:nvPr>
        </p:nvSpPr>
        <p:spPr>
          <a:xfrm>
            <a:off x="1314824" y="735106"/>
            <a:ext cx="10053763" cy="2928470"/>
          </a:xfrm>
          <a:prstGeom prst="rect">
            <a:avLst/>
          </a:prstGeom>
          <a:noFill/>
          <a:ln>
            <a:noFill/>
          </a:ln>
        </p:spPr>
        <p:txBody>
          <a:bodyPr spcFirstLastPara="1" wrap="square" lIns="91425" tIns="45700" rIns="91425" bIns="45700" anchor="b" anchorCtr="0">
            <a:normAutofit/>
          </a:bodyPr>
          <a:lstStyle/>
          <a:p>
            <a:pPr lvl="0" algn="l">
              <a:buClr>
                <a:schemeClr val="lt1"/>
              </a:buClr>
              <a:buSzPts val="6600"/>
            </a:pPr>
            <a:r>
              <a:rPr lang="en-US" sz="6600" dirty="0">
                <a:solidFill>
                  <a:schemeClr val="lt1"/>
                </a:solidFill>
              </a:rPr>
              <a:t>Bond Behavioral Health Continuum Infrastructure Program (BHCIP)</a:t>
            </a:r>
            <a:endParaRPr lang="en-US" dirty="0"/>
          </a:p>
        </p:txBody>
      </p:sp>
      <p:pic>
        <p:nvPicPr>
          <p:cNvPr id="925" name="Google Shape;925;p28"/>
          <p:cNvPicPr preferRelativeResize="0"/>
          <p:nvPr/>
        </p:nvPicPr>
        <p:blipFill rotWithShape="1">
          <a:blip r:embed="rId3">
            <a:alphaModFix/>
          </a:blip>
          <a:srcRect/>
          <a:stretch/>
        </p:blipFill>
        <p:spPr>
          <a:xfrm>
            <a:off x="0" y="4324776"/>
            <a:ext cx="12192000" cy="366169"/>
          </a:xfrm>
          <a:prstGeom prst="rect">
            <a:avLst/>
          </a:prstGeom>
          <a:noFill/>
          <a:ln>
            <a:noFill/>
          </a:ln>
        </p:spPr>
      </p:pic>
      <p:pic>
        <p:nvPicPr>
          <p:cNvPr id="3" name="Picture 2">
            <a:extLst>
              <a:ext uri="{FF2B5EF4-FFF2-40B4-BE49-F238E27FC236}">
                <a16:creationId xmlns:a16="http://schemas.microsoft.com/office/drawing/2014/main" id="{53E8E60F-954D-3914-FFB8-2DF1B2AEC613}"/>
              </a:ext>
            </a:extLst>
          </p:cNvPr>
          <p:cNvPicPr>
            <a:picLocks noChangeAspect="1"/>
          </p:cNvPicPr>
          <p:nvPr/>
        </p:nvPicPr>
        <p:blipFill>
          <a:blip r:embed="rId4"/>
          <a:stretch>
            <a:fillRect/>
          </a:stretch>
        </p:blipFill>
        <p:spPr>
          <a:xfrm>
            <a:off x="228980" y="5592792"/>
            <a:ext cx="4623575" cy="1025955"/>
          </a:xfrm>
          <a:prstGeom prst="rect">
            <a:avLst/>
          </a:prstGeom>
        </p:spPr>
      </p:pic>
      <p:pic>
        <p:nvPicPr>
          <p:cNvPr id="11" name="Picture 10">
            <a:extLst>
              <a:ext uri="{FF2B5EF4-FFF2-40B4-BE49-F238E27FC236}">
                <a16:creationId xmlns:a16="http://schemas.microsoft.com/office/drawing/2014/main" id="{648D66E4-A599-4282-9A58-A3ADCA2983D7}"/>
              </a:ext>
            </a:extLst>
          </p:cNvPr>
          <p:cNvPicPr>
            <a:picLocks noChangeAspect="1"/>
          </p:cNvPicPr>
          <p:nvPr/>
        </p:nvPicPr>
        <p:blipFill>
          <a:blip r:embed="rId5"/>
          <a:stretch>
            <a:fillRect/>
          </a:stretch>
        </p:blipFill>
        <p:spPr>
          <a:xfrm>
            <a:off x="5081535" y="5991206"/>
            <a:ext cx="790053" cy="207576"/>
          </a:xfrm>
          <a:prstGeom prst="rect">
            <a:avLst/>
          </a:prstGeom>
        </p:spPr>
      </p:pic>
    </p:spTree>
    <p:extLst>
      <p:ext uri="{BB962C8B-B14F-4D97-AF65-F5344CB8AC3E}">
        <p14:creationId xmlns:p14="http://schemas.microsoft.com/office/powerpoint/2010/main" val="2696856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6"/>
          <p:cNvSpPr txBox="1">
            <a:spLocks noGrp="1"/>
          </p:cNvSpPr>
          <p:nvPr>
            <p:ph type="body" idx="1"/>
          </p:nvPr>
        </p:nvSpPr>
        <p:spPr>
          <a:xfrm>
            <a:off x="174365" y="1013187"/>
            <a:ext cx="11497503" cy="5028003"/>
          </a:xfrm>
          <a:prstGeom prst="rect">
            <a:avLst/>
          </a:prstGeom>
          <a:noFill/>
          <a:ln>
            <a:noFill/>
          </a:ln>
        </p:spPr>
        <p:txBody>
          <a:bodyPr spcFirstLastPara="1" wrap="square" lIns="91425" tIns="45700" rIns="91425" bIns="45700" anchor="t" anchorCtr="0">
            <a:normAutofit/>
          </a:bodyPr>
          <a:lstStyle/>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May 14, 2024: DHCS released the Bond BHCIP Program Update, which will provide up to $4.4 billion in funding for mental health and substance use disorder facilities statewide.</a:t>
            </a:r>
            <a:r>
              <a:rPr lang="en-US" b="0" i="0" u="none" strike="noStrike" dirty="0">
                <a:solidFill>
                  <a:srgbClr val="000000"/>
                </a:solidFill>
                <a:latin typeface="Quattrocento Sans"/>
                <a:ea typeface="Quattrocento Sans"/>
                <a:cs typeface="Quattrocento Sans"/>
                <a:sym typeface="Quattrocento Sans"/>
              </a:rPr>
              <a:t> </a:t>
            </a:r>
            <a:endParaRPr lang="en-US" dirty="0"/>
          </a:p>
          <a:p>
            <a:pPr marL="228600" lvl="0" indent="-228600" algn="l" rtl="0">
              <a:lnSpc>
                <a:spcPct val="108000"/>
              </a:lnSpc>
              <a:spcBef>
                <a:spcPts val="800"/>
              </a:spcBef>
              <a:spcAft>
                <a:spcPts val="0"/>
              </a:spcAft>
              <a:buClr>
                <a:schemeClr val="accent2"/>
              </a:buClr>
              <a:buSzPts val="2800"/>
              <a:buChar char="•"/>
            </a:pPr>
            <a:r>
              <a:rPr lang="en-US" dirty="0">
                <a:latin typeface="Quattrocento Sans"/>
                <a:ea typeface="Quattrocento Sans"/>
                <a:cs typeface="Quattrocento Sans"/>
                <a:sym typeface="Quattrocento Sans"/>
              </a:rPr>
              <a:t>July 17, 2024: DHCS </a:t>
            </a:r>
            <a:r>
              <a:rPr lang="en-US" b="1" dirty="0">
                <a:latin typeface="Quattrocento Sans"/>
                <a:ea typeface="Quattrocento Sans"/>
                <a:cs typeface="Quattrocento Sans"/>
                <a:sym typeface="Quattrocento Sans"/>
                <a:hlinkClick r:id="rId3"/>
              </a:rPr>
              <a:t>Request for Applications </a:t>
            </a:r>
            <a:r>
              <a:rPr lang="en-US" dirty="0">
                <a:latin typeface="Quattrocento Sans"/>
                <a:ea typeface="Quattrocento Sans"/>
                <a:cs typeface="Quattrocento Sans"/>
                <a:sym typeface="Quattrocento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posted</a:t>
            </a:r>
            <a:endParaRPr lang="en-US" dirty="0">
              <a:latin typeface="Quattrocento Sans"/>
              <a:ea typeface="Quattrocento Sans"/>
              <a:cs typeface="Quattrocento Sans"/>
              <a:sym typeface="Quattrocento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685800" lvl="1" indent="-228600">
              <a:lnSpc>
                <a:spcPct val="108000"/>
              </a:lnSpc>
              <a:spcBef>
                <a:spcPts val="800"/>
              </a:spcBef>
              <a:buClr>
                <a:schemeClr val="accent2"/>
              </a:buClr>
              <a:buSzPts val="2800"/>
            </a:pPr>
            <a:r>
              <a:rPr lang="en-US" dirty="0">
                <a:solidFill>
                  <a:srgbClr val="000000"/>
                </a:solidFill>
                <a:latin typeface="Segoe UI"/>
                <a:cs typeface="Segoe UI"/>
              </a:rPr>
              <a:t>$1.5 billion open only to counties, cities, and tribal entities ($30 million minimum to be awarded to tribal entities). </a:t>
            </a:r>
          </a:p>
          <a:p>
            <a:pPr marL="685800" lvl="1" indent="-228600">
              <a:lnSpc>
                <a:spcPct val="108000"/>
              </a:lnSpc>
              <a:spcBef>
                <a:spcPts val="800"/>
              </a:spcBef>
              <a:buClr>
                <a:schemeClr val="accent2"/>
              </a:buClr>
              <a:buSzPts val="2800"/>
            </a:pPr>
            <a:r>
              <a:rPr lang="en-US" dirty="0">
                <a:solidFill>
                  <a:srgbClr val="000000"/>
                </a:solidFill>
                <a:latin typeface="Segoe UI"/>
                <a:cs typeface="Segoe UI"/>
              </a:rPr>
              <a:t>$1.8 billion open to counties, cities, and tribal entities, as well as nonprofit and for-profit organizations.</a:t>
            </a:r>
            <a:endParaRPr lang="en-US" b="1" i="0" u="none" strike="noStrike" cap="none" dirty="0">
              <a:solidFill>
                <a:srgbClr val="70AD47"/>
              </a:solidFill>
              <a:latin typeface="Quattrocento Sans"/>
              <a:ea typeface="Quattrocento Sans"/>
              <a:cs typeface="Quattrocento Sans"/>
              <a:sym typeface="Quattrocento Sans"/>
            </a:endParaRPr>
          </a:p>
          <a:p>
            <a:pPr marL="685800" lvl="1" indent="-228600">
              <a:lnSpc>
                <a:spcPct val="108000"/>
              </a:lnSpc>
              <a:spcBef>
                <a:spcPts val="800"/>
              </a:spcBef>
              <a:buClr>
                <a:srgbClr val="ED7D31"/>
              </a:buClr>
              <a:buSzPts val="2800"/>
            </a:pPr>
            <a:r>
              <a:rPr lang="en-US" b="1" i="0" u="none" strike="noStrike" cap="none" dirty="0">
                <a:solidFill>
                  <a:srgbClr val="70AD47"/>
                </a:solidFill>
                <a:latin typeface="Quattrocento Sans"/>
                <a:ea typeface="Quattrocento Sans"/>
                <a:cs typeface="Quattrocento Sans"/>
                <a:sym typeface="Quattrocento Sans"/>
              </a:rPr>
              <a:t>Funds awarded </a:t>
            </a:r>
            <a:r>
              <a:rPr lang="en-US" b="1" dirty="0">
                <a:solidFill>
                  <a:srgbClr val="70AD47"/>
                </a:solidFill>
                <a:latin typeface="Quattrocento Sans"/>
                <a:ea typeface="Quattrocento Sans"/>
                <a:cs typeface="Quattrocento Sans"/>
                <a:sym typeface="Quattrocento Sans"/>
              </a:rPr>
              <a:t>by</a:t>
            </a:r>
            <a:r>
              <a:rPr lang="en-US" b="1" i="0" u="none" strike="noStrike" cap="none" dirty="0">
                <a:solidFill>
                  <a:srgbClr val="70AD47"/>
                </a:solidFill>
                <a:latin typeface="Quattrocento Sans"/>
                <a:ea typeface="Quattrocento Sans"/>
                <a:cs typeface="Quattrocento Sans"/>
                <a:sym typeface="Quattrocento Sans"/>
              </a:rPr>
              <a:t> </a:t>
            </a:r>
            <a:r>
              <a:rPr lang="en-US" b="1" dirty="0">
                <a:solidFill>
                  <a:srgbClr val="70AD47"/>
                </a:solidFill>
                <a:latin typeface="Quattrocento Sans"/>
                <a:ea typeface="Quattrocento Sans"/>
                <a:cs typeface="Quattrocento Sans"/>
                <a:sym typeface="Quattrocento Sans"/>
              </a:rPr>
              <a:t>Spring</a:t>
            </a:r>
            <a:r>
              <a:rPr lang="en-US" b="1" i="0" u="none" strike="noStrike" cap="none" dirty="0">
                <a:solidFill>
                  <a:srgbClr val="70AD47"/>
                </a:solidFill>
                <a:latin typeface="Quattrocento Sans"/>
                <a:ea typeface="Quattrocento Sans"/>
                <a:cs typeface="Quattrocento Sans"/>
                <a:sym typeface="Quattrocento Sans"/>
              </a:rPr>
              <a:t> 2025.</a:t>
            </a:r>
            <a:r>
              <a:rPr lang="en-US" b="1" dirty="0">
                <a:solidFill>
                  <a:srgbClr val="70AD47"/>
                </a:solidFill>
                <a:latin typeface="Quattrocento Sans"/>
                <a:ea typeface="Quattrocento Sans"/>
                <a:cs typeface="Quattrocento Sans"/>
                <a:sym typeface="Quattrocento Sans"/>
              </a:rPr>
              <a:t> </a:t>
            </a:r>
            <a:endParaRPr lang="en-US" b="1" i="0" u="none" strike="noStrike" cap="none" dirty="0">
              <a:solidFill>
                <a:srgbClr val="70AD47"/>
              </a:solidFill>
              <a:latin typeface="Quattrocento Sans"/>
              <a:ea typeface="Quattrocento Sans"/>
              <a:cs typeface="Quattrocento Sans"/>
            </a:endParaRPr>
          </a:p>
        </p:txBody>
      </p:sp>
      <p:sp>
        <p:nvSpPr>
          <p:cNvPr id="888" name="Google Shape;88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32</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89" name="Google Shape;889;p26"/>
          <p:cNvSpPr txBox="1"/>
          <p:nvPr/>
        </p:nvSpPr>
        <p:spPr>
          <a:xfrm>
            <a:off x="792207" y="183574"/>
            <a:ext cx="11290677" cy="76944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21E77"/>
              </a:buClr>
              <a:buSzPts val="4400"/>
              <a:buFont typeface="Quattrocento Sans"/>
              <a:buNone/>
              <a:tabLst/>
              <a:defRPr/>
            </a:pPr>
            <a:r>
              <a:rPr kumimoji="0" lang="en-US" sz="4400" b="1" i="0" u="none" strike="noStrike" kern="0" cap="none" spc="0" normalizeH="0" baseline="0" noProof="0" dirty="0">
                <a:ln>
                  <a:noFill/>
                </a:ln>
                <a:solidFill>
                  <a:srgbClr val="021E77"/>
                </a:solidFill>
                <a:effectLst/>
                <a:uLnTx/>
                <a:uFillTx/>
                <a:latin typeface="Quattrocento Sans"/>
                <a:ea typeface="Quattrocento Sans"/>
                <a:cs typeface="Quattrocento Sans"/>
                <a:sym typeface="Quattrocento Sans"/>
              </a:rPr>
              <a:t>Bond BHCIP Round 1: </a:t>
            </a:r>
            <a:r>
              <a:rPr kumimoji="0" lang="en-US" sz="4400" b="1" i="0" u="none" strike="noStrike" kern="0" cap="none" spc="0" normalizeH="0" baseline="0" noProof="0" dirty="0">
                <a:ln>
                  <a:noFill/>
                </a:ln>
                <a:solidFill>
                  <a:srgbClr val="70AD47"/>
                </a:solidFill>
                <a:effectLst/>
                <a:uLnTx/>
                <a:uFillTx/>
                <a:latin typeface="Quattrocento Sans"/>
                <a:ea typeface="Quattrocento Sans"/>
                <a:cs typeface="Quattrocento Sans"/>
                <a:sym typeface="Quattrocento Sans"/>
              </a:rPr>
              <a:t>Launch Ready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4" name="Google Shape;894;p26"/>
          <p:cNvPicPr preferRelativeResize="0"/>
          <p:nvPr/>
        </p:nvPicPr>
        <p:blipFill rotWithShape="1">
          <a:blip r:embed="rId4">
            <a:alphaModFix/>
          </a:blip>
          <a:srcRect/>
          <a:stretch/>
        </p:blipFill>
        <p:spPr>
          <a:xfrm>
            <a:off x="9853863" y="6387501"/>
            <a:ext cx="2338137" cy="476316"/>
          </a:xfrm>
          <a:prstGeom prst="rect">
            <a:avLst/>
          </a:prstGeom>
          <a:noFill/>
          <a:ln>
            <a:noFill/>
          </a:ln>
        </p:spPr>
      </p:pic>
      <p:pic>
        <p:nvPicPr>
          <p:cNvPr id="3" name="Picture 2">
            <a:extLst>
              <a:ext uri="{FF2B5EF4-FFF2-40B4-BE49-F238E27FC236}">
                <a16:creationId xmlns:a16="http://schemas.microsoft.com/office/drawing/2014/main" id="{CC190DB1-7225-6BAD-91AA-C4A07AFDDE08}"/>
              </a:ext>
            </a:extLst>
          </p:cNvPr>
          <p:cNvPicPr>
            <a:picLocks noChangeAspect="1"/>
          </p:cNvPicPr>
          <p:nvPr/>
        </p:nvPicPr>
        <p:blipFill>
          <a:blip r:embed="rId5"/>
          <a:stretch>
            <a:fillRect/>
          </a:stretch>
        </p:blipFill>
        <p:spPr>
          <a:xfrm>
            <a:off x="371048" y="6044825"/>
            <a:ext cx="3240438" cy="703075"/>
          </a:xfrm>
          <a:prstGeom prst="rect">
            <a:avLst/>
          </a:prstGeom>
        </p:spPr>
      </p:pic>
      <p:pic>
        <p:nvPicPr>
          <p:cNvPr id="7" name="Picture 6">
            <a:extLst>
              <a:ext uri="{FF2B5EF4-FFF2-40B4-BE49-F238E27FC236}">
                <a16:creationId xmlns:a16="http://schemas.microsoft.com/office/drawing/2014/main" id="{9476BED8-1F14-47BF-833F-1C95AE69449C}"/>
              </a:ext>
            </a:extLst>
          </p:cNvPr>
          <p:cNvPicPr>
            <a:picLocks noChangeAspect="1"/>
          </p:cNvPicPr>
          <p:nvPr/>
        </p:nvPicPr>
        <p:blipFill>
          <a:blip r:embed="rId6"/>
          <a:stretch>
            <a:fillRect/>
          </a:stretch>
        </p:blipFill>
        <p:spPr>
          <a:xfrm>
            <a:off x="3738692" y="6312877"/>
            <a:ext cx="623074" cy="1637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2" name="Title 1">
            <a:extLst>
              <a:ext uri="{FF2B5EF4-FFF2-40B4-BE49-F238E27FC236}">
                <a16:creationId xmlns:a16="http://schemas.microsoft.com/office/drawing/2014/main" id="{5177DDC1-A82B-4D5D-9482-130E3AB6C767}"/>
              </a:ext>
            </a:extLst>
          </p:cNvPr>
          <p:cNvSpPr>
            <a:spLocks noGrp="1"/>
          </p:cNvSpPr>
          <p:nvPr>
            <p:ph type="title"/>
          </p:nvPr>
        </p:nvSpPr>
        <p:spPr>
          <a:xfrm>
            <a:off x="838200" y="591906"/>
            <a:ext cx="10515600" cy="1325563"/>
          </a:xfrm>
        </p:spPr>
        <p:txBody>
          <a:bodyPr>
            <a:normAutofit fontScale="90000"/>
          </a:bodyPr>
          <a:lstStyle/>
          <a:p>
            <a:pPr>
              <a:lnSpc>
                <a:spcPct val="100000"/>
              </a:lnSpc>
              <a:defRPr/>
            </a:pPr>
            <a:r>
              <a:rPr lang="en-US" b="1" dirty="0">
                <a:solidFill>
                  <a:srgbClr val="021E77"/>
                </a:solidFill>
                <a:latin typeface="Quattrocento Sans"/>
                <a:ea typeface="Quattrocento Sans"/>
                <a:cs typeface="Quattrocento Sans"/>
                <a:sym typeface="Quattrocento Sans"/>
              </a:rPr>
              <a:t>Round 1: Launch Ready</a:t>
            </a:r>
            <a:br>
              <a:rPr lang="en-US" b="1" dirty="0">
                <a:solidFill>
                  <a:srgbClr val="021E77"/>
                </a:solidFill>
                <a:latin typeface="Quattrocento Sans"/>
                <a:ea typeface="Quattrocento Sans"/>
                <a:cs typeface="Quattrocento Sans"/>
                <a:sym typeface="Quattrocento Sans"/>
              </a:rPr>
            </a:br>
            <a:r>
              <a:rPr lang="en-US" b="1" dirty="0">
                <a:solidFill>
                  <a:srgbClr val="021E77"/>
                </a:solidFill>
                <a:latin typeface="Quattrocento Sans"/>
                <a:ea typeface="Quattrocento Sans"/>
                <a:cs typeface="Quattrocento Sans"/>
                <a:sym typeface="Quattrocento Sans"/>
              </a:rPr>
              <a:t>Pre-Application Consultation </a:t>
            </a:r>
            <a:r>
              <a:rPr lang="en-US" b="1" dirty="0">
                <a:solidFill>
                  <a:srgbClr val="70AD47"/>
                </a:solidFill>
                <a:latin typeface="Quattrocento Sans"/>
                <a:ea typeface="Quattrocento Sans"/>
                <a:cs typeface="Quattrocento Sans"/>
                <a:sym typeface="Quattrocento Sans"/>
              </a:rPr>
              <a:t>(PAC) </a:t>
            </a:r>
            <a:br>
              <a:rPr lang="en-US" b="1" dirty="0">
                <a:solidFill>
                  <a:srgbClr val="70AD47"/>
                </a:solidFill>
                <a:latin typeface="Quattrocento Sans"/>
                <a:ea typeface="Quattrocento Sans"/>
                <a:cs typeface="Quattrocento Sans"/>
                <a:sym typeface="Quattrocento Sans"/>
              </a:rPr>
            </a:br>
            <a:r>
              <a:rPr lang="en-US" sz="2200" i="1" dirty="0">
                <a:solidFill>
                  <a:srgbClr val="70AD47"/>
                </a:solidFill>
                <a:ea typeface="Times New Roman" panose="02020603050405020304" pitchFamily="18" charset="0"/>
              </a:rPr>
              <a:t>*Data and following graphs are based on the 134 submitted PAC requests as of 9/19/2024</a:t>
            </a:r>
            <a:br>
              <a:rPr lang="en-US" i="1" dirty="0"/>
            </a:br>
            <a:endParaRPr lang="en-US" dirty="0"/>
          </a:p>
        </p:txBody>
      </p:sp>
      <p:sp>
        <p:nvSpPr>
          <p:cNvPr id="4" name="Text Placeholder 3">
            <a:extLst>
              <a:ext uri="{FF2B5EF4-FFF2-40B4-BE49-F238E27FC236}">
                <a16:creationId xmlns:a16="http://schemas.microsoft.com/office/drawing/2014/main" id="{DFA9856A-087A-4377-BD60-EB1B687437FA}"/>
              </a:ext>
            </a:extLst>
          </p:cNvPr>
          <p:cNvSpPr>
            <a:spLocks noGrp="1"/>
          </p:cNvSpPr>
          <p:nvPr>
            <p:ph type="body" idx="1"/>
          </p:nvPr>
        </p:nvSpPr>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US" altLang="en-US" b="1" dirty="0">
                <a:solidFill>
                  <a:schemeClr val="tx1"/>
                </a:solidFill>
                <a:latin typeface="Quattrocento Sans" panose="020B0604020202020204" charset="0"/>
                <a:ea typeface="Calibri" panose="020F0502020204030204" pitchFamily="34" charset="0"/>
                <a:cs typeface="Segoe UI" panose="020B0502040204020203" pitchFamily="34" charset="0"/>
              </a:rPr>
              <a:t>PAC Overview</a:t>
            </a:r>
            <a:endParaRPr lang="en-US" altLang="en-US" dirty="0">
              <a:solidFill>
                <a:schemeClr val="tx1"/>
              </a:solidFill>
              <a:latin typeface="Quattrocento Sans" panose="020B0604020202020204" charset="0"/>
              <a:ea typeface="Calibri" panose="020F0502020204030204" pitchFamily="34" charset="0"/>
              <a:cs typeface="Segoe UI" panose="020B0502040204020203" pitchFamily="34" charset="0"/>
            </a:endParaRPr>
          </a:p>
          <a:p>
            <a:pPr marL="342900">
              <a:lnSpc>
                <a:spcPct val="120000"/>
              </a:lnSpc>
              <a:spcBef>
                <a:spcPts val="0"/>
              </a:spcBef>
              <a:buClr>
                <a:schemeClr val="accent2"/>
              </a:buClr>
              <a:buSzPct val="125000"/>
            </a:pPr>
            <a:r>
              <a:rPr lang="en-US" altLang="en-US" dirty="0">
                <a:solidFill>
                  <a:schemeClr val="tx1"/>
                </a:solidFill>
                <a:latin typeface="Quattrocento Sans" panose="020B0604020202020204" charset="0"/>
                <a:ea typeface="Calibri" panose="020F0502020204030204" pitchFamily="34" charset="0"/>
                <a:cs typeface="Segoe UI" panose="020B0502040204020203" pitchFamily="34" charset="0"/>
              </a:rPr>
              <a:t>All applicants are required to complete a PAC before submitting a Bond BHCIP Round 1: Launch Ready application. </a:t>
            </a:r>
          </a:p>
          <a:p>
            <a:pPr marL="342900">
              <a:lnSpc>
                <a:spcPct val="120000"/>
              </a:lnSpc>
              <a:spcBef>
                <a:spcPts val="0"/>
              </a:spcBef>
              <a:buClr>
                <a:schemeClr val="accent2"/>
              </a:buClr>
              <a:buSzPct val="125000"/>
            </a:pPr>
            <a:r>
              <a:rPr lang="en-US" altLang="en-US" dirty="0">
                <a:solidFill>
                  <a:schemeClr val="tx1"/>
                </a:solidFill>
                <a:latin typeface="Quattrocento Sans" panose="020B0604020202020204" charset="0"/>
                <a:ea typeface="Calibri" panose="020F0502020204030204" pitchFamily="34" charset="0"/>
                <a:cs typeface="Segoe UI" panose="020B0502040204020203" pitchFamily="34" charset="0"/>
              </a:rPr>
              <a:t>Deadline to request a PAC was October 15, 2024.</a:t>
            </a:r>
          </a:p>
          <a:p>
            <a:pPr marL="342900">
              <a:lnSpc>
                <a:spcPct val="120000"/>
              </a:lnSpc>
              <a:spcBef>
                <a:spcPts val="0"/>
              </a:spcBef>
              <a:buClr>
                <a:schemeClr val="accent2"/>
              </a:buClr>
              <a:buSzPct val="125000"/>
            </a:pPr>
            <a:r>
              <a:rPr lang="en-US" altLang="en-US" dirty="0">
                <a:solidFill>
                  <a:schemeClr val="tx1"/>
                </a:solidFill>
                <a:latin typeface="Quattrocento Sans" panose="020B0604020202020204" charset="0"/>
                <a:ea typeface="Calibri" panose="020F0502020204030204" pitchFamily="34" charset="0"/>
                <a:cs typeface="Segoe UI" panose="020B0502040204020203" pitchFamily="34" charset="0"/>
              </a:rPr>
              <a:t>Pre-application consultations occurring until November 14, 2024.</a:t>
            </a:r>
          </a:p>
          <a:p>
            <a:endParaRPr lang="en-US" dirty="0"/>
          </a:p>
        </p:txBody>
      </p:sp>
      <p:sp>
        <p:nvSpPr>
          <p:cNvPr id="888" name="Google Shape;888;p2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894" name="Google Shape;894;p26"/>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3" name="Picture 2">
            <a:extLst>
              <a:ext uri="{FF2B5EF4-FFF2-40B4-BE49-F238E27FC236}">
                <a16:creationId xmlns:a16="http://schemas.microsoft.com/office/drawing/2014/main" id="{CC190DB1-7225-6BAD-91AA-C4A07AFDDE08}"/>
              </a:ext>
            </a:extLst>
          </p:cNvPr>
          <p:cNvPicPr>
            <a:picLocks noChangeAspect="1"/>
          </p:cNvPicPr>
          <p:nvPr/>
        </p:nvPicPr>
        <p:blipFill>
          <a:blip r:embed="rId4"/>
          <a:stretch>
            <a:fillRect/>
          </a:stretch>
        </p:blipFill>
        <p:spPr>
          <a:xfrm>
            <a:off x="371048" y="6044825"/>
            <a:ext cx="3240438" cy="703075"/>
          </a:xfrm>
          <a:prstGeom prst="rect">
            <a:avLst/>
          </a:prstGeom>
        </p:spPr>
      </p:pic>
      <p:graphicFrame>
        <p:nvGraphicFramePr>
          <p:cNvPr id="10" name="Chart 9">
            <a:extLst>
              <a:ext uri="{FF2B5EF4-FFF2-40B4-BE49-F238E27FC236}">
                <a16:creationId xmlns:a16="http://schemas.microsoft.com/office/drawing/2014/main" id="{D33CCC32-A34E-4BDA-8595-0839F3748811}"/>
              </a:ext>
            </a:extLst>
          </p:cNvPr>
          <p:cNvGraphicFramePr/>
          <p:nvPr>
            <p:extLst>
              <p:ext uri="{D42A27DB-BD31-4B8C-83A1-F6EECF244321}">
                <p14:modId xmlns:p14="http://schemas.microsoft.com/office/powerpoint/2010/main" val="1153761783"/>
              </p:ext>
            </p:extLst>
          </p:nvPr>
        </p:nvGraphicFramePr>
        <p:xfrm>
          <a:off x="4893757" y="1825625"/>
          <a:ext cx="6927195" cy="5028682"/>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5745D2AB-EEF6-4354-BF91-2739F85F465A}"/>
              </a:ext>
            </a:extLst>
          </p:cNvPr>
          <p:cNvPicPr>
            <a:picLocks noChangeAspect="1"/>
          </p:cNvPicPr>
          <p:nvPr/>
        </p:nvPicPr>
        <p:blipFill>
          <a:blip r:embed="rId6"/>
          <a:stretch>
            <a:fillRect/>
          </a:stretch>
        </p:blipFill>
        <p:spPr>
          <a:xfrm>
            <a:off x="3738692" y="6312877"/>
            <a:ext cx="623074" cy="163704"/>
          </a:xfrm>
          <a:prstGeom prst="rect">
            <a:avLst/>
          </a:prstGeom>
        </p:spPr>
      </p:pic>
    </p:spTree>
    <p:extLst>
      <p:ext uri="{BB962C8B-B14F-4D97-AF65-F5344CB8AC3E}">
        <p14:creationId xmlns:p14="http://schemas.microsoft.com/office/powerpoint/2010/main" val="309557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5" name="Google Shape;915;p28"/>
          <p:cNvSpPr/>
          <p:nvPr/>
        </p:nvSpPr>
        <p:spPr>
          <a:xfrm rot="10800000">
            <a:off x="-2" y="-22693"/>
            <a:ext cx="12191999" cy="4374129"/>
          </a:xfrm>
          <a:prstGeom prst="rect">
            <a:avLst/>
          </a:prstGeom>
          <a:gradFill>
            <a:gsLst>
              <a:gs pos="0">
                <a:srgbClr val="2E75B5"/>
              </a:gs>
              <a:gs pos="100000">
                <a:srgbClr val="000000"/>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6" name="Google Shape;916;p28"/>
          <p:cNvSpPr/>
          <p:nvPr/>
        </p:nvSpPr>
        <p:spPr>
          <a:xfrm rot="5400000">
            <a:off x="3908719" y="-3931841"/>
            <a:ext cx="4374557" cy="12192000"/>
          </a:xfrm>
          <a:prstGeom prst="rect">
            <a:avLst/>
          </a:prstGeom>
          <a:gradFill>
            <a:gsLst>
              <a:gs pos="0">
                <a:srgbClr val="5B9BD5">
                  <a:alpha val="0"/>
                </a:srgbClr>
              </a:gs>
              <a:gs pos="40000">
                <a:srgbClr val="5B9BD5">
                  <a:alpha val="0"/>
                </a:srgbClr>
              </a:gs>
              <a:gs pos="100000">
                <a:srgbClr val="2E75B5">
                  <a:alpha val="51764"/>
                </a:srgbClr>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7" name="Google Shape;917;p28"/>
          <p:cNvSpPr/>
          <p:nvPr/>
        </p:nvSpPr>
        <p:spPr>
          <a:xfrm rot="5400000">
            <a:off x="4136696" y="-3703868"/>
            <a:ext cx="4374128" cy="11736479"/>
          </a:xfrm>
          <a:prstGeom prst="rect">
            <a:avLst/>
          </a:prstGeom>
          <a:gradFill>
            <a:gsLst>
              <a:gs pos="0">
                <a:srgbClr val="5B9BD5">
                  <a:alpha val="0"/>
                </a:srgbClr>
              </a:gs>
              <a:gs pos="17000">
                <a:srgbClr val="5B9BD5">
                  <a:alpha val="0"/>
                </a:srgbClr>
              </a:gs>
              <a:gs pos="100000">
                <a:srgbClr val="000000">
                  <a:alpha val="36862"/>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8" name="Google Shape;918;p28"/>
          <p:cNvSpPr/>
          <p:nvPr/>
        </p:nvSpPr>
        <p:spPr>
          <a:xfrm>
            <a:off x="-5" y="-22690"/>
            <a:ext cx="8542485" cy="4374126"/>
          </a:xfrm>
          <a:prstGeom prst="rect">
            <a:avLst/>
          </a:prstGeom>
          <a:gradFill>
            <a:gsLst>
              <a:gs pos="0">
                <a:srgbClr val="1E4E79">
                  <a:alpha val="0"/>
                </a:srgbClr>
              </a:gs>
              <a:gs pos="100000">
                <a:srgbClr val="000000">
                  <a:alpha val="24705"/>
                </a:srgbClr>
              </a:gs>
            </a:gsLst>
            <a:lin ang="18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9" name="Google Shape;919;p28"/>
          <p:cNvSpPr/>
          <p:nvPr/>
        </p:nvSpPr>
        <p:spPr>
          <a:xfrm rot="-9091028">
            <a:off x="5945431" y="-1032053"/>
            <a:ext cx="4990147" cy="4439131"/>
          </a:xfrm>
          <a:custGeom>
            <a:avLst/>
            <a:gdLst/>
            <a:ahLst/>
            <a:cxnLst/>
            <a:rect l="l" t="t" r="r" b="b"/>
            <a:pathLst>
              <a:path w="4990147" h="4439131" extrusionOk="0">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rgbClr val="5B9BD5">
                  <a:alpha val="21960"/>
                </a:srgbClr>
              </a:gs>
              <a:gs pos="87000">
                <a:srgbClr val="9CC2E5">
                  <a:alpha val="1960"/>
                </a:srgbClr>
              </a:gs>
              <a:gs pos="100000">
                <a:srgbClr val="9CC2E5">
                  <a:alpha val="196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0" name="Google Shape;920;p28"/>
          <p:cNvSpPr txBox="1">
            <a:spLocks noGrp="1"/>
          </p:cNvSpPr>
          <p:nvPr>
            <p:ph type="title"/>
          </p:nvPr>
        </p:nvSpPr>
        <p:spPr>
          <a:xfrm>
            <a:off x="1314824" y="735106"/>
            <a:ext cx="10053763" cy="2928470"/>
          </a:xfrm>
          <a:prstGeom prst="rect">
            <a:avLst/>
          </a:prstGeom>
          <a:noFill/>
          <a:ln>
            <a:noFill/>
          </a:ln>
        </p:spPr>
        <p:txBody>
          <a:bodyPr spcFirstLastPara="1" wrap="square" lIns="91425" tIns="45700" rIns="91425" bIns="45700" anchor="b" anchorCtr="0">
            <a:normAutofit/>
          </a:bodyPr>
          <a:lstStyle/>
          <a:p>
            <a:pPr lvl="0" algn="l">
              <a:buClr>
                <a:schemeClr val="lt1"/>
              </a:buClr>
              <a:buSzPts val="6600"/>
            </a:pPr>
            <a:r>
              <a:rPr lang="en-US" sz="6600" dirty="0">
                <a:solidFill>
                  <a:schemeClr val="lt1"/>
                </a:solidFill>
              </a:rPr>
              <a:t>Stakeholder Engagement and Policy Manual</a:t>
            </a:r>
            <a:endParaRPr lang="en-US" dirty="0"/>
          </a:p>
        </p:txBody>
      </p:sp>
      <p:pic>
        <p:nvPicPr>
          <p:cNvPr id="925" name="Google Shape;925;p28"/>
          <p:cNvPicPr preferRelativeResize="0"/>
          <p:nvPr/>
        </p:nvPicPr>
        <p:blipFill rotWithShape="1">
          <a:blip r:embed="rId3">
            <a:alphaModFix/>
          </a:blip>
          <a:srcRect/>
          <a:stretch/>
        </p:blipFill>
        <p:spPr>
          <a:xfrm>
            <a:off x="0" y="4324776"/>
            <a:ext cx="12192000" cy="366169"/>
          </a:xfrm>
          <a:prstGeom prst="rect">
            <a:avLst/>
          </a:prstGeom>
          <a:noFill/>
          <a:ln>
            <a:noFill/>
          </a:ln>
        </p:spPr>
      </p:pic>
      <p:pic>
        <p:nvPicPr>
          <p:cNvPr id="3" name="Picture 2">
            <a:extLst>
              <a:ext uri="{FF2B5EF4-FFF2-40B4-BE49-F238E27FC236}">
                <a16:creationId xmlns:a16="http://schemas.microsoft.com/office/drawing/2014/main" id="{53E8E60F-954D-3914-FFB8-2DF1B2AEC613}"/>
              </a:ext>
            </a:extLst>
          </p:cNvPr>
          <p:cNvPicPr>
            <a:picLocks noChangeAspect="1"/>
          </p:cNvPicPr>
          <p:nvPr/>
        </p:nvPicPr>
        <p:blipFill>
          <a:blip r:embed="rId4"/>
          <a:stretch>
            <a:fillRect/>
          </a:stretch>
        </p:blipFill>
        <p:spPr>
          <a:xfrm>
            <a:off x="228980" y="5592792"/>
            <a:ext cx="4623575" cy="1025955"/>
          </a:xfrm>
          <a:prstGeom prst="rect">
            <a:avLst/>
          </a:prstGeom>
        </p:spPr>
      </p:pic>
      <p:pic>
        <p:nvPicPr>
          <p:cNvPr id="11" name="Picture 10">
            <a:extLst>
              <a:ext uri="{FF2B5EF4-FFF2-40B4-BE49-F238E27FC236}">
                <a16:creationId xmlns:a16="http://schemas.microsoft.com/office/drawing/2014/main" id="{648D66E4-A599-4282-9A58-A3ADCA2983D7}"/>
              </a:ext>
            </a:extLst>
          </p:cNvPr>
          <p:cNvPicPr>
            <a:picLocks noChangeAspect="1"/>
          </p:cNvPicPr>
          <p:nvPr/>
        </p:nvPicPr>
        <p:blipFill>
          <a:blip r:embed="rId5"/>
          <a:stretch>
            <a:fillRect/>
          </a:stretch>
        </p:blipFill>
        <p:spPr>
          <a:xfrm>
            <a:off x="5081535" y="5991206"/>
            <a:ext cx="790053" cy="207576"/>
          </a:xfrm>
          <a:prstGeom prst="rect">
            <a:avLst/>
          </a:prstGeom>
        </p:spPr>
      </p:pic>
    </p:spTree>
    <p:extLst>
      <p:ext uri="{BB962C8B-B14F-4D97-AF65-F5344CB8AC3E}">
        <p14:creationId xmlns:p14="http://schemas.microsoft.com/office/powerpoint/2010/main" val="4204154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61-4B96-4448-B84C-FD7452F914B0}"/>
              </a:ext>
            </a:extLst>
          </p:cNvPr>
          <p:cNvSpPr>
            <a:spLocks noGrp="1"/>
          </p:cNvSpPr>
          <p:nvPr>
            <p:ph type="title"/>
          </p:nvPr>
        </p:nvSpPr>
        <p:spPr/>
        <p:txBody>
          <a:bodyPr>
            <a:noAutofit/>
          </a:bodyPr>
          <a:lstStyle/>
          <a:p>
            <a:r>
              <a:rPr lang="en-US" sz="4000" dirty="0">
                <a:solidFill>
                  <a:srgbClr val="002060"/>
                </a:solidFill>
                <a:latin typeface="Quattrocento Sans" panose="020B0604020202020204" charset="0"/>
                <a:cs typeface="Segoe UI" panose="020B0502040204020203" pitchFamily="34" charset="0"/>
              </a:rPr>
              <a:t>Stakeholder Engagement</a:t>
            </a:r>
          </a:p>
        </p:txBody>
      </p:sp>
      <p:sp>
        <p:nvSpPr>
          <p:cNvPr id="7" name="Rectangle: Rounded Corners 6">
            <a:extLst>
              <a:ext uri="{FF2B5EF4-FFF2-40B4-BE49-F238E27FC236}">
                <a16:creationId xmlns:a16="http://schemas.microsoft.com/office/drawing/2014/main" id="{C4D87433-28DC-63B9-854A-7865410205EC}"/>
              </a:ext>
            </a:extLst>
          </p:cNvPr>
          <p:cNvSpPr/>
          <p:nvPr/>
        </p:nvSpPr>
        <p:spPr>
          <a:xfrm>
            <a:off x="736753" y="1261776"/>
            <a:ext cx="10718494" cy="685422"/>
          </a:xfrm>
          <a:prstGeom prst="roundRect">
            <a:avLst/>
          </a:prstGeom>
          <a:solidFill>
            <a:srgbClr val="17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 </a:t>
            </a:r>
            <a:r>
              <a:rPr lang="en-US" dirty="0">
                <a:latin typeface="Quattrocento Sans" panose="020B0604020202020204" charset="0"/>
                <a:cs typeface="Segoe UI" panose="020B0502040204020203" pitchFamily="34" charset="0"/>
              </a:rPr>
              <a:t>DHCS seeks feedback from stakeholders and the public which </a:t>
            </a:r>
            <a:r>
              <a:rPr lang="en-US" b="1" dirty="0">
                <a:latin typeface="Quattrocento Sans" panose="020B0604020202020204" charset="0"/>
                <a:cs typeface="Segoe UI" panose="020B0502040204020203" pitchFamily="34" charset="0"/>
              </a:rPr>
              <a:t>may be taken into consideration as DHCS continues to develop policy </a:t>
            </a:r>
            <a:r>
              <a:rPr lang="en-US" dirty="0">
                <a:latin typeface="Quattrocento Sans" panose="020B0604020202020204" charset="0"/>
                <a:cs typeface="Segoe UI" panose="020B0502040204020203" pitchFamily="34" charset="0"/>
              </a:rPr>
              <a:t>and guidance related to BHT</a:t>
            </a:r>
            <a:r>
              <a:rPr lang="en-US" b="1" dirty="0">
                <a:latin typeface="Quattrocento Sans" panose="020B0604020202020204" charset="0"/>
                <a:cs typeface="Segoe UI" panose="020B0502040204020203" pitchFamily="34" charset="0"/>
              </a:rPr>
              <a:t>.</a:t>
            </a:r>
          </a:p>
        </p:txBody>
      </p:sp>
      <p:sp>
        <p:nvSpPr>
          <p:cNvPr id="16" name="Rectangle: Rounded Corners 15">
            <a:extLst>
              <a:ext uri="{FF2B5EF4-FFF2-40B4-BE49-F238E27FC236}">
                <a16:creationId xmlns:a16="http://schemas.microsoft.com/office/drawing/2014/main" id="{2DAA86DA-038B-4FB5-88AA-3061AA7619FB}"/>
              </a:ext>
            </a:extLst>
          </p:cNvPr>
          <p:cNvSpPr/>
          <p:nvPr/>
        </p:nvSpPr>
        <p:spPr>
          <a:xfrm>
            <a:off x="1108848" y="6466489"/>
            <a:ext cx="10616392" cy="360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ysClr val="windowText" lastClr="000000"/>
                </a:solidFill>
                <a:latin typeface="Segoe UI" panose="020B0502040204020203" pitchFamily="34" charset="0"/>
                <a:cs typeface="Segoe UI" panose="020B0502040204020203" pitchFamily="34" charset="0"/>
              </a:rPr>
              <a:t>Find past recordings and theme reports on </a:t>
            </a:r>
            <a:r>
              <a:rPr lang="en-US" b="1" i="1" dirty="0">
                <a:solidFill>
                  <a:srgbClr val="17315A"/>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Behavioral Health Transformation</a:t>
            </a:r>
            <a:r>
              <a:rPr lang="en-US" i="1" dirty="0">
                <a:solidFill>
                  <a:srgbClr val="17315A"/>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 </a:t>
            </a:r>
            <a:r>
              <a:rPr lang="en-US" i="1" dirty="0">
                <a:solidFill>
                  <a:sysClr val="windowText" lastClr="000000"/>
                </a:solidFill>
                <a:latin typeface="Segoe UI" panose="020B0502040204020203" pitchFamily="34" charset="0"/>
                <a:cs typeface="Segoe UI" panose="020B0502040204020203" pitchFamily="34" charset="0"/>
              </a:rPr>
              <a:t>Webpage.</a:t>
            </a:r>
            <a:endParaRPr lang="en-US" b="1" i="1" dirty="0">
              <a:solidFill>
                <a:sysClr val="windowText" lastClr="000000"/>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721D9797-8A68-A4BC-A0EC-2666CDC1F65B}"/>
              </a:ext>
            </a:extLst>
          </p:cNvPr>
          <p:cNvSpPr txBox="1"/>
          <p:nvPr/>
        </p:nvSpPr>
        <p:spPr>
          <a:xfrm>
            <a:off x="975923" y="4545865"/>
            <a:ext cx="867225" cy="246221"/>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July 25</a:t>
            </a:r>
            <a:r>
              <a:rPr lang="en-US" sz="1600" b="1" baseline="30000" err="1">
                <a:latin typeface="Segoe UI" panose="020B0502040204020203" pitchFamily="34" charset="0"/>
                <a:ea typeface="Microsoft YaHei"/>
                <a:cs typeface="Segoe UI" panose="020B0502040204020203" pitchFamily="34" charset="0"/>
              </a:rPr>
              <a:t>th</a:t>
            </a:r>
            <a:r>
              <a:rPr lang="en-US" sz="1600" b="1">
                <a:latin typeface="Segoe UI" panose="020B0502040204020203" pitchFamily="34" charset="0"/>
                <a:ea typeface="Microsoft YaHei"/>
                <a:cs typeface="Segoe UI" panose="020B0502040204020203" pitchFamily="34" charset="0"/>
              </a:rPr>
              <a:t> </a:t>
            </a:r>
            <a:endParaRPr kumimoji="0" lang="en-US" sz="1600" b="0"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endParaRPr>
          </a:p>
        </p:txBody>
      </p:sp>
      <p:sp>
        <p:nvSpPr>
          <p:cNvPr id="34" name="TextBox 33">
            <a:extLst>
              <a:ext uri="{FF2B5EF4-FFF2-40B4-BE49-F238E27FC236}">
                <a16:creationId xmlns:a16="http://schemas.microsoft.com/office/drawing/2014/main" id="{AB71019B-7C5B-D76E-599B-F9D74B213FF8}"/>
              </a:ext>
            </a:extLst>
          </p:cNvPr>
          <p:cNvSpPr txBox="1"/>
          <p:nvPr/>
        </p:nvSpPr>
        <p:spPr>
          <a:xfrm>
            <a:off x="277428" y="4895675"/>
            <a:ext cx="2264215"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Behavioral Health Services 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Revenue Stability Workgroup</a:t>
            </a:r>
          </a:p>
        </p:txBody>
      </p:sp>
      <p:grpSp>
        <p:nvGrpSpPr>
          <p:cNvPr id="37" name="Group 35">
            <a:extLst>
              <a:ext uri="{FF2B5EF4-FFF2-40B4-BE49-F238E27FC236}">
                <a16:creationId xmlns:a16="http://schemas.microsoft.com/office/drawing/2014/main" id="{0103B5AF-7688-2E3B-B9B2-51309286938F}"/>
              </a:ext>
            </a:extLst>
          </p:cNvPr>
          <p:cNvGrpSpPr/>
          <p:nvPr/>
        </p:nvGrpSpPr>
        <p:grpSpPr>
          <a:xfrm>
            <a:off x="405717" y="3923814"/>
            <a:ext cx="2011680" cy="460856"/>
            <a:chOff x="769938" y="2456536"/>
            <a:chExt cx="1613466" cy="345642"/>
          </a:xfrm>
          <a:solidFill>
            <a:srgbClr val="14315A"/>
          </a:solidFill>
        </p:grpSpPr>
        <p:sp>
          <p:nvSpPr>
            <p:cNvPr id="39" name="Notched Right Arrow 5">
              <a:extLst>
                <a:ext uri="{FF2B5EF4-FFF2-40B4-BE49-F238E27FC236}">
                  <a16:creationId xmlns:a16="http://schemas.microsoft.com/office/drawing/2014/main" id="{4C9A3CFF-AFCC-44D0-A669-5AF36C213485}"/>
                </a:ext>
              </a:extLst>
            </p:cNvPr>
            <p:cNvSpPr/>
            <p:nvPr/>
          </p:nvSpPr>
          <p:spPr>
            <a:xfrm>
              <a:off x="769938" y="2456536"/>
              <a:ext cx="1613466" cy="345642"/>
            </a:xfrm>
            <a:prstGeom prst="notchedRightArrow">
              <a:avLst>
                <a:gd name="adj1" fmla="val 100000"/>
                <a:gd name="adj2" fmla="val 91021"/>
              </a:avLst>
            </a:prstGeom>
            <a:grpFill/>
            <a:ln>
              <a:solidFill>
                <a:srgbClr val="14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41" name="Oval 40">
              <a:extLst>
                <a:ext uri="{FF2B5EF4-FFF2-40B4-BE49-F238E27FC236}">
                  <a16:creationId xmlns:a16="http://schemas.microsoft.com/office/drawing/2014/main" id="{518CE2C6-CC0B-78F1-8C75-249D31B9DF6C}"/>
                </a:ext>
              </a:extLst>
            </p:cNvPr>
            <p:cNvSpPr>
              <a:spLocks noChangeAspect="1"/>
            </p:cNvSpPr>
            <p:nvPr/>
          </p:nvSpPr>
          <p:spPr>
            <a:xfrm>
              <a:off x="1482001" y="2534688"/>
              <a:ext cx="189341" cy="189339"/>
            </a:xfrm>
            <a:prstGeom prst="ellipse">
              <a:avLst/>
            </a:prstGeom>
            <a:solidFill>
              <a:schemeClr val="bg1"/>
            </a:solidFill>
            <a:ln w="28575">
              <a:solidFill>
                <a:srgbClr val="14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7AC142">
                    <a:lumMod val="75000"/>
                  </a:srgbClr>
                </a:solidFill>
                <a:effectLst/>
                <a:uLnTx/>
                <a:uFillTx/>
                <a:latin typeface="Segoe UI" panose="020B0502040204020203" pitchFamily="34" charset="0"/>
                <a:ea typeface="Microsoft YaHei"/>
                <a:cs typeface="Segoe UI" panose="020B0502040204020203" pitchFamily="34" charset="0"/>
              </a:endParaRPr>
            </a:p>
          </p:txBody>
        </p:sp>
      </p:grpSp>
      <p:cxnSp>
        <p:nvCxnSpPr>
          <p:cNvPr id="45" name="Straight Connector 44">
            <a:extLst>
              <a:ext uri="{FF2B5EF4-FFF2-40B4-BE49-F238E27FC236}">
                <a16:creationId xmlns:a16="http://schemas.microsoft.com/office/drawing/2014/main" id="{4C193CFD-AB6F-58E6-2B04-21487CD5E90E}"/>
              </a:ext>
            </a:extLst>
          </p:cNvPr>
          <p:cNvCxnSpPr>
            <a:cxnSpLocks/>
          </p:cNvCxnSpPr>
          <p:nvPr/>
        </p:nvCxnSpPr>
        <p:spPr>
          <a:xfrm>
            <a:off x="1420965" y="3335724"/>
            <a:ext cx="0" cy="82083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ardrop 46">
            <a:extLst>
              <a:ext uri="{FF2B5EF4-FFF2-40B4-BE49-F238E27FC236}">
                <a16:creationId xmlns:a16="http://schemas.microsoft.com/office/drawing/2014/main" id="{46C4F568-8F64-9267-0F3E-A841DDF4A63C}"/>
              </a:ext>
            </a:extLst>
          </p:cNvPr>
          <p:cNvSpPr/>
          <p:nvPr/>
        </p:nvSpPr>
        <p:spPr>
          <a:xfrm rot="8100000">
            <a:off x="1066586" y="2436170"/>
            <a:ext cx="745215" cy="745215"/>
          </a:xfrm>
          <a:prstGeom prst="teardrop">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57" name="TextBox 56">
            <a:extLst>
              <a:ext uri="{FF2B5EF4-FFF2-40B4-BE49-F238E27FC236}">
                <a16:creationId xmlns:a16="http://schemas.microsoft.com/office/drawing/2014/main" id="{5C3746F3-3FCA-92D7-57BF-8070DD34F7A9}"/>
              </a:ext>
            </a:extLst>
          </p:cNvPr>
          <p:cNvSpPr txBox="1"/>
          <p:nvPr/>
        </p:nvSpPr>
        <p:spPr>
          <a:xfrm>
            <a:off x="4557373" y="4545865"/>
            <a:ext cx="1171795" cy="246221"/>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n-US" sz="1600" b="1">
                <a:latin typeface="Segoe UI" panose="020B0502040204020203" pitchFamily="34" charset="0"/>
                <a:ea typeface="Microsoft YaHei"/>
                <a:cs typeface="Segoe UI" panose="020B0502040204020203" pitchFamily="34" charset="0"/>
              </a:rPr>
              <a:t>August 27</a:t>
            </a:r>
            <a:r>
              <a:rPr lang="en-US" sz="1600" b="1" baseline="30000">
                <a:latin typeface="Segoe UI" panose="020B0502040204020203" pitchFamily="34" charset="0"/>
                <a:ea typeface="Microsoft YaHei"/>
                <a:cs typeface="Segoe UI" panose="020B0502040204020203" pitchFamily="34" charset="0"/>
              </a:rPr>
              <a:t>th</a:t>
            </a:r>
            <a:r>
              <a:rPr lang="en-US" sz="1600" b="1">
                <a:latin typeface="Segoe UI" panose="020B0502040204020203" pitchFamily="34" charset="0"/>
                <a:ea typeface="Microsoft YaHei"/>
                <a:cs typeface="Segoe UI" panose="020B0502040204020203" pitchFamily="34" charset="0"/>
              </a:rPr>
              <a:t> </a:t>
            </a:r>
            <a:endParaRPr kumimoji="0" lang="en-US" sz="1600" b="0"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endParaRPr>
          </a:p>
        </p:txBody>
      </p:sp>
      <p:grpSp>
        <p:nvGrpSpPr>
          <p:cNvPr id="62" name="Group 40">
            <a:extLst>
              <a:ext uri="{FF2B5EF4-FFF2-40B4-BE49-F238E27FC236}">
                <a16:creationId xmlns:a16="http://schemas.microsoft.com/office/drawing/2014/main" id="{49079B37-2BE0-E527-CBE6-62D9AFD493F1}"/>
              </a:ext>
            </a:extLst>
          </p:cNvPr>
          <p:cNvGrpSpPr/>
          <p:nvPr/>
        </p:nvGrpSpPr>
        <p:grpSpPr>
          <a:xfrm>
            <a:off x="4128855" y="3923814"/>
            <a:ext cx="2011680" cy="460856"/>
            <a:chOff x="769938" y="2456536"/>
            <a:chExt cx="1613466" cy="345642"/>
          </a:xfrm>
          <a:solidFill>
            <a:srgbClr val="14315A"/>
          </a:solidFill>
        </p:grpSpPr>
        <p:sp>
          <p:nvSpPr>
            <p:cNvPr id="63" name="Notched Right Arrow 11">
              <a:extLst>
                <a:ext uri="{FF2B5EF4-FFF2-40B4-BE49-F238E27FC236}">
                  <a16:creationId xmlns:a16="http://schemas.microsoft.com/office/drawing/2014/main" id="{C90BBEF2-58C3-3532-5027-6064E93EC507}"/>
                </a:ext>
              </a:extLst>
            </p:cNvPr>
            <p:cNvSpPr/>
            <p:nvPr/>
          </p:nvSpPr>
          <p:spPr>
            <a:xfrm>
              <a:off x="769938" y="2456536"/>
              <a:ext cx="1613466" cy="345642"/>
            </a:xfrm>
            <a:prstGeom prst="notchedRightArrow">
              <a:avLst>
                <a:gd name="adj1" fmla="val 100000"/>
                <a:gd name="adj2" fmla="val 91021"/>
              </a:avLst>
            </a:prstGeom>
            <a:grpFill/>
            <a:ln>
              <a:solidFill>
                <a:srgbClr val="14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64" name="Oval 63">
              <a:extLst>
                <a:ext uri="{FF2B5EF4-FFF2-40B4-BE49-F238E27FC236}">
                  <a16:creationId xmlns:a16="http://schemas.microsoft.com/office/drawing/2014/main" id="{E6C6B2E0-C1CC-9439-DC57-381DABAB2774}"/>
                </a:ext>
              </a:extLst>
            </p:cNvPr>
            <p:cNvSpPr>
              <a:spLocks noChangeAspect="1"/>
            </p:cNvSpPr>
            <p:nvPr/>
          </p:nvSpPr>
          <p:spPr>
            <a:xfrm>
              <a:off x="1482001" y="2534688"/>
              <a:ext cx="189341" cy="189339"/>
            </a:xfrm>
            <a:prstGeom prst="ellipse">
              <a:avLst/>
            </a:prstGeom>
            <a:solidFill>
              <a:schemeClr val="bg1"/>
            </a:solidFill>
            <a:ln w="28575">
              <a:solidFill>
                <a:srgbClr val="14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7AC142">
                    <a:lumMod val="75000"/>
                  </a:srgbClr>
                </a:solidFill>
                <a:effectLst/>
                <a:uLnTx/>
                <a:uFillTx/>
                <a:latin typeface="Segoe UI" panose="020B0502040204020203" pitchFamily="34" charset="0"/>
                <a:ea typeface="Microsoft YaHei"/>
                <a:cs typeface="Segoe UI" panose="020B0502040204020203" pitchFamily="34" charset="0"/>
              </a:endParaRPr>
            </a:p>
          </p:txBody>
        </p:sp>
      </p:grpSp>
      <p:cxnSp>
        <p:nvCxnSpPr>
          <p:cNvPr id="65" name="Straight Connector 64">
            <a:extLst>
              <a:ext uri="{FF2B5EF4-FFF2-40B4-BE49-F238E27FC236}">
                <a16:creationId xmlns:a16="http://schemas.microsoft.com/office/drawing/2014/main" id="{FF616A56-F420-8C2C-AD6C-50828CADFB8E}"/>
              </a:ext>
            </a:extLst>
          </p:cNvPr>
          <p:cNvCxnSpPr>
            <a:cxnSpLocks/>
          </p:cNvCxnSpPr>
          <p:nvPr/>
        </p:nvCxnSpPr>
        <p:spPr>
          <a:xfrm>
            <a:off x="5141688" y="3336691"/>
            <a:ext cx="3165" cy="819863"/>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Teardrop 65">
            <a:extLst>
              <a:ext uri="{FF2B5EF4-FFF2-40B4-BE49-F238E27FC236}">
                <a16:creationId xmlns:a16="http://schemas.microsoft.com/office/drawing/2014/main" id="{89DE03E3-624B-8ED4-6E61-BEAF318901DD}"/>
              </a:ext>
            </a:extLst>
          </p:cNvPr>
          <p:cNvSpPr/>
          <p:nvPr/>
        </p:nvSpPr>
        <p:spPr>
          <a:xfrm rot="8100000">
            <a:off x="4779893" y="2429819"/>
            <a:ext cx="745215" cy="745215"/>
          </a:xfrm>
          <a:prstGeom prst="teardrop">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67" name="Notched Right Arrow 17">
            <a:extLst>
              <a:ext uri="{FF2B5EF4-FFF2-40B4-BE49-F238E27FC236}">
                <a16:creationId xmlns:a16="http://schemas.microsoft.com/office/drawing/2014/main" id="{CB0C40EC-FDD6-B2EE-164F-50029A86B86A}"/>
              </a:ext>
            </a:extLst>
          </p:cNvPr>
          <p:cNvSpPr/>
          <p:nvPr/>
        </p:nvSpPr>
        <p:spPr>
          <a:xfrm>
            <a:off x="7851993" y="3923814"/>
            <a:ext cx="2011680" cy="460856"/>
          </a:xfrm>
          <a:prstGeom prst="notchedRightArrow">
            <a:avLst>
              <a:gd name="adj1" fmla="val 100000"/>
              <a:gd name="adj2" fmla="val 91021"/>
            </a:avLst>
          </a:prstGeom>
          <a:solidFill>
            <a:srgbClr val="17315A"/>
          </a:solidFill>
          <a:ln>
            <a:solidFill>
              <a:srgbClr val="17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68" name="Oval 67">
            <a:extLst>
              <a:ext uri="{FF2B5EF4-FFF2-40B4-BE49-F238E27FC236}">
                <a16:creationId xmlns:a16="http://schemas.microsoft.com/office/drawing/2014/main" id="{89C34E9F-CADA-227D-DD75-1502A9290C1A}"/>
              </a:ext>
            </a:extLst>
          </p:cNvPr>
          <p:cNvSpPr>
            <a:spLocks noChangeAspect="1"/>
          </p:cNvSpPr>
          <p:nvPr/>
        </p:nvSpPr>
        <p:spPr>
          <a:xfrm>
            <a:off x="8747909" y="4023010"/>
            <a:ext cx="252455"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7AC142">
                  <a:lumMod val="75000"/>
                </a:srgbClr>
              </a:solidFill>
              <a:effectLst/>
              <a:uLnTx/>
              <a:uFillTx/>
              <a:latin typeface="Segoe UI" panose="020B0502040204020203" pitchFamily="34" charset="0"/>
              <a:ea typeface="Microsoft YaHei"/>
              <a:cs typeface="Segoe UI" panose="020B0502040204020203" pitchFamily="34" charset="0"/>
            </a:endParaRPr>
          </a:p>
        </p:txBody>
      </p:sp>
      <p:sp>
        <p:nvSpPr>
          <p:cNvPr id="69" name="TextBox 68">
            <a:extLst>
              <a:ext uri="{FF2B5EF4-FFF2-40B4-BE49-F238E27FC236}">
                <a16:creationId xmlns:a16="http://schemas.microsoft.com/office/drawing/2014/main" id="{8DC38A9D-B002-D305-554D-D9693ADF6510}"/>
              </a:ext>
            </a:extLst>
          </p:cNvPr>
          <p:cNvSpPr txBox="1"/>
          <p:nvPr/>
        </p:nvSpPr>
        <p:spPr>
          <a:xfrm>
            <a:off x="8278216" y="4545865"/>
            <a:ext cx="1198212" cy="246221"/>
          </a:xfrm>
          <a:prstGeom prst="rect">
            <a:avLst/>
          </a:prstGeom>
          <a:noFill/>
          <a:ln>
            <a:noFill/>
          </a:ln>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October 8</a:t>
            </a:r>
            <a:r>
              <a:rPr kumimoji="0" lang="en-US" sz="1600" b="1" i="0" u="none" strike="noStrike" kern="1200" cap="none" spc="0" normalizeH="0" baseline="30000" noProof="0">
                <a:ln>
                  <a:noFill/>
                </a:ln>
                <a:effectLst/>
                <a:uLnTx/>
                <a:uFillTx/>
                <a:latin typeface="Segoe UI" panose="020B0502040204020203" pitchFamily="34" charset="0"/>
                <a:ea typeface="Microsoft YaHei"/>
                <a:cs typeface="Segoe UI" panose="020B0502040204020203" pitchFamily="34" charset="0"/>
              </a:rPr>
              <a:t>th</a:t>
            </a: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  </a:t>
            </a:r>
            <a:endParaRPr kumimoji="0" lang="en-US" sz="1600" b="0"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endParaRPr>
          </a:p>
        </p:txBody>
      </p:sp>
      <p:cxnSp>
        <p:nvCxnSpPr>
          <p:cNvPr id="70" name="Straight Connector 69">
            <a:extLst>
              <a:ext uri="{FF2B5EF4-FFF2-40B4-BE49-F238E27FC236}">
                <a16:creationId xmlns:a16="http://schemas.microsoft.com/office/drawing/2014/main" id="{6406B7FE-F5AB-5C99-F0C0-80A400803EF8}"/>
              </a:ext>
            </a:extLst>
          </p:cNvPr>
          <p:cNvCxnSpPr>
            <a:cxnSpLocks/>
          </p:cNvCxnSpPr>
          <p:nvPr/>
        </p:nvCxnSpPr>
        <p:spPr>
          <a:xfrm>
            <a:off x="8860235" y="3336691"/>
            <a:ext cx="4024" cy="819863"/>
          </a:xfrm>
          <a:prstGeom prst="line">
            <a:avLst/>
          </a:prstGeom>
          <a:ln w="19050">
            <a:solidFill>
              <a:srgbClr val="F9A71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16BE0A5-1A40-B309-A7C1-912FD08D9330}"/>
              </a:ext>
            </a:extLst>
          </p:cNvPr>
          <p:cNvSpPr txBox="1"/>
          <p:nvPr/>
        </p:nvSpPr>
        <p:spPr>
          <a:xfrm>
            <a:off x="8075505" y="4895675"/>
            <a:ext cx="1603635"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Quality and Equity Advisory Committee</a:t>
            </a:r>
          </a:p>
        </p:txBody>
      </p:sp>
      <p:sp>
        <p:nvSpPr>
          <p:cNvPr id="72" name="Teardrop 71">
            <a:extLst>
              <a:ext uri="{FF2B5EF4-FFF2-40B4-BE49-F238E27FC236}">
                <a16:creationId xmlns:a16="http://schemas.microsoft.com/office/drawing/2014/main" id="{32119A66-6169-762B-74F8-52973A71D8E5}"/>
              </a:ext>
            </a:extLst>
          </p:cNvPr>
          <p:cNvSpPr/>
          <p:nvPr/>
        </p:nvSpPr>
        <p:spPr>
          <a:xfrm rot="8100000">
            <a:off x="8487627" y="2409212"/>
            <a:ext cx="745215" cy="745215"/>
          </a:xfrm>
          <a:prstGeom prst="teardrop">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73" name="TextBox 72">
            <a:extLst>
              <a:ext uri="{FF2B5EF4-FFF2-40B4-BE49-F238E27FC236}">
                <a16:creationId xmlns:a16="http://schemas.microsoft.com/office/drawing/2014/main" id="{390840B4-E126-EEC1-02BB-02DBB1138F67}"/>
              </a:ext>
            </a:extLst>
          </p:cNvPr>
          <p:cNvSpPr txBox="1"/>
          <p:nvPr/>
        </p:nvSpPr>
        <p:spPr>
          <a:xfrm>
            <a:off x="6234518" y="3574741"/>
            <a:ext cx="1533240" cy="246221"/>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September 12</a:t>
            </a:r>
            <a:r>
              <a:rPr kumimoji="0" lang="en-US" sz="1600" b="1" i="0" u="none" strike="noStrike" kern="1200" cap="none" spc="0" normalizeH="0" baseline="30000" noProof="0">
                <a:ln>
                  <a:noFill/>
                </a:ln>
                <a:effectLst/>
                <a:uLnTx/>
                <a:uFillTx/>
                <a:latin typeface="Segoe UI" panose="020B0502040204020203" pitchFamily="34" charset="0"/>
                <a:ea typeface="Microsoft YaHei"/>
                <a:cs typeface="Segoe UI" panose="020B0502040204020203" pitchFamily="34" charset="0"/>
              </a:rPr>
              <a:t>th</a:t>
            </a: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 </a:t>
            </a:r>
            <a:endParaRPr kumimoji="0" lang="en-US" sz="1600" b="0"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endParaRPr>
          </a:p>
        </p:txBody>
      </p:sp>
      <p:sp>
        <p:nvSpPr>
          <p:cNvPr id="74" name="TextBox 73">
            <a:extLst>
              <a:ext uri="{FF2B5EF4-FFF2-40B4-BE49-F238E27FC236}">
                <a16:creationId xmlns:a16="http://schemas.microsoft.com/office/drawing/2014/main" id="{C07E863C-C509-A186-376A-AEE1010F40D3}"/>
              </a:ext>
            </a:extLst>
          </p:cNvPr>
          <p:cNvSpPr txBox="1"/>
          <p:nvPr/>
        </p:nvSpPr>
        <p:spPr>
          <a:xfrm>
            <a:off x="5857812" y="2212555"/>
            <a:ext cx="2286652"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Public Listening Session</a:t>
            </a:r>
          </a:p>
        </p:txBody>
      </p:sp>
      <p:grpSp>
        <p:nvGrpSpPr>
          <p:cNvPr id="75" name="Group 43">
            <a:extLst>
              <a:ext uri="{FF2B5EF4-FFF2-40B4-BE49-F238E27FC236}">
                <a16:creationId xmlns:a16="http://schemas.microsoft.com/office/drawing/2014/main" id="{360385EE-505A-1E65-87D9-D52531260466}"/>
              </a:ext>
            </a:extLst>
          </p:cNvPr>
          <p:cNvGrpSpPr/>
          <p:nvPr/>
        </p:nvGrpSpPr>
        <p:grpSpPr>
          <a:xfrm>
            <a:off x="5990424" y="3923814"/>
            <a:ext cx="2011680" cy="460856"/>
            <a:chOff x="769938" y="2456536"/>
            <a:chExt cx="1613466" cy="345642"/>
          </a:xfrm>
          <a:solidFill>
            <a:srgbClr val="2D6E8D"/>
          </a:solidFill>
        </p:grpSpPr>
        <p:sp>
          <p:nvSpPr>
            <p:cNvPr id="76" name="Notched Right Arrow 14">
              <a:extLst>
                <a:ext uri="{FF2B5EF4-FFF2-40B4-BE49-F238E27FC236}">
                  <a16:creationId xmlns:a16="http://schemas.microsoft.com/office/drawing/2014/main" id="{69540A23-2B06-5029-A924-0DAF151A6922}"/>
                </a:ext>
              </a:extLst>
            </p:cNvPr>
            <p:cNvSpPr/>
            <p:nvPr/>
          </p:nvSpPr>
          <p:spPr>
            <a:xfrm>
              <a:off x="769938" y="2456536"/>
              <a:ext cx="1613466" cy="345642"/>
            </a:xfrm>
            <a:prstGeom prst="notchedRightArrow">
              <a:avLst>
                <a:gd name="adj1" fmla="val 100000"/>
                <a:gd name="adj2" fmla="val 91021"/>
              </a:avLst>
            </a:prstGeom>
            <a:grpFill/>
            <a:ln>
              <a:solidFill>
                <a:srgbClr val="2D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77" name="Oval 76">
              <a:extLst>
                <a:ext uri="{FF2B5EF4-FFF2-40B4-BE49-F238E27FC236}">
                  <a16:creationId xmlns:a16="http://schemas.microsoft.com/office/drawing/2014/main" id="{3618C468-F541-6D3D-BB06-7B3BF1EEE507}"/>
                </a:ext>
              </a:extLst>
            </p:cNvPr>
            <p:cNvSpPr>
              <a:spLocks noChangeAspect="1"/>
            </p:cNvSpPr>
            <p:nvPr/>
          </p:nvSpPr>
          <p:spPr>
            <a:xfrm>
              <a:off x="1482001" y="2534688"/>
              <a:ext cx="189341" cy="189339"/>
            </a:xfrm>
            <a:prstGeom prst="ellipse">
              <a:avLst/>
            </a:prstGeom>
            <a:solidFill>
              <a:schemeClr val="bg1"/>
            </a:solidFill>
            <a:ln w="28575">
              <a:solidFill>
                <a:srgbClr val="2D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7AC142">
                    <a:lumMod val="75000"/>
                  </a:srgbClr>
                </a:solidFill>
                <a:effectLst/>
                <a:uLnTx/>
                <a:uFillTx/>
                <a:latin typeface="Segoe UI" panose="020B0502040204020203" pitchFamily="34" charset="0"/>
                <a:ea typeface="Microsoft YaHei"/>
                <a:cs typeface="Segoe UI" panose="020B0502040204020203" pitchFamily="34" charset="0"/>
              </a:endParaRPr>
            </a:p>
          </p:txBody>
        </p:sp>
      </p:grpSp>
      <p:cxnSp>
        <p:nvCxnSpPr>
          <p:cNvPr id="78" name="Straight Connector 77">
            <a:extLst>
              <a:ext uri="{FF2B5EF4-FFF2-40B4-BE49-F238E27FC236}">
                <a16:creationId xmlns:a16="http://schemas.microsoft.com/office/drawing/2014/main" id="{CBE4C754-22A5-CC2B-5B61-B909601B5AB7}"/>
              </a:ext>
            </a:extLst>
          </p:cNvPr>
          <p:cNvCxnSpPr>
            <a:cxnSpLocks/>
          </p:cNvCxnSpPr>
          <p:nvPr/>
        </p:nvCxnSpPr>
        <p:spPr>
          <a:xfrm flipV="1">
            <a:off x="7012568" y="4161936"/>
            <a:ext cx="0" cy="819864"/>
          </a:xfrm>
          <a:prstGeom prst="line">
            <a:avLst/>
          </a:prstGeom>
          <a:ln w="19050">
            <a:solidFill>
              <a:srgbClr val="17315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9" name="Teardrop 78">
            <a:extLst>
              <a:ext uri="{FF2B5EF4-FFF2-40B4-BE49-F238E27FC236}">
                <a16:creationId xmlns:a16="http://schemas.microsoft.com/office/drawing/2014/main" id="{EBED0837-6C62-5A2B-C8C9-BB0EC7B56FF6}"/>
              </a:ext>
            </a:extLst>
          </p:cNvPr>
          <p:cNvSpPr/>
          <p:nvPr/>
        </p:nvSpPr>
        <p:spPr>
          <a:xfrm rot="18900000">
            <a:off x="6628531" y="5136139"/>
            <a:ext cx="745215" cy="745215"/>
          </a:xfrm>
          <a:prstGeom prst="teardrop">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80" name="TextBox 79">
            <a:extLst>
              <a:ext uri="{FF2B5EF4-FFF2-40B4-BE49-F238E27FC236}">
                <a16:creationId xmlns:a16="http://schemas.microsoft.com/office/drawing/2014/main" id="{C5277AC0-CB35-2ECA-F191-89AA79A2F684}"/>
              </a:ext>
            </a:extLst>
          </p:cNvPr>
          <p:cNvSpPr txBox="1"/>
          <p:nvPr/>
        </p:nvSpPr>
        <p:spPr>
          <a:xfrm>
            <a:off x="2836988" y="3574741"/>
            <a:ext cx="867225" cy="246221"/>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July 30</a:t>
            </a:r>
            <a:r>
              <a:rPr kumimoji="0" lang="en-US" sz="1600" b="1" i="0" u="none" strike="noStrike" kern="1200" cap="none" spc="0" normalizeH="0" baseline="30000" noProof="0">
                <a:ln>
                  <a:noFill/>
                </a:ln>
                <a:effectLst/>
                <a:uLnTx/>
                <a:uFillTx/>
                <a:latin typeface="Segoe UI" panose="020B0502040204020203" pitchFamily="34" charset="0"/>
                <a:ea typeface="Microsoft YaHei"/>
                <a:cs typeface="Segoe UI" panose="020B0502040204020203" pitchFamily="34" charset="0"/>
              </a:rPr>
              <a:t>th</a:t>
            </a:r>
            <a:r>
              <a:rPr kumimoji="0" lang="en-US" sz="1600" b="1"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rPr>
              <a:t> </a:t>
            </a:r>
            <a:endParaRPr kumimoji="0" lang="en-US" sz="1600" b="0" i="0" u="none" strike="noStrike" kern="1200" cap="none" spc="0" normalizeH="0" baseline="0" noProof="0">
              <a:ln>
                <a:noFill/>
              </a:ln>
              <a:effectLst/>
              <a:uLnTx/>
              <a:uFillTx/>
              <a:latin typeface="Segoe UI" panose="020B0502040204020203" pitchFamily="34" charset="0"/>
              <a:ea typeface="Microsoft YaHei"/>
              <a:cs typeface="Segoe UI" panose="020B0502040204020203" pitchFamily="34" charset="0"/>
            </a:endParaRPr>
          </a:p>
        </p:txBody>
      </p:sp>
      <p:sp>
        <p:nvSpPr>
          <p:cNvPr id="81" name="TextBox 80">
            <a:extLst>
              <a:ext uri="{FF2B5EF4-FFF2-40B4-BE49-F238E27FC236}">
                <a16:creationId xmlns:a16="http://schemas.microsoft.com/office/drawing/2014/main" id="{441DC276-7193-90F7-10C3-E365DA7F684C}"/>
              </a:ext>
            </a:extLst>
          </p:cNvPr>
          <p:cNvSpPr txBox="1"/>
          <p:nvPr/>
        </p:nvSpPr>
        <p:spPr>
          <a:xfrm>
            <a:off x="2127274" y="2212555"/>
            <a:ext cx="2286652"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effectLst/>
                <a:uLnTx/>
                <a:uFillTx/>
                <a:latin typeface="Segoe UI" panose="020B0502040204020203" pitchFamily="34" charset="0"/>
                <a:ea typeface="Open Sans Light" panose="020B0306030504020204" pitchFamily="34" charset="0"/>
                <a:cs typeface="Segoe UI" panose="020B0502040204020203" pitchFamily="34" charset="0"/>
              </a:rPr>
              <a:t>Public Listening Session</a:t>
            </a:r>
          </a:p>
        </p:txBody>
      </p:sp>
      <p:sp>
        <p:nvSpPr>
          <p:cNvPr id="82" name="TextBox 81">
            <a:extLst>
              <a:ext uri="{FF2B5EF4-FFF2-40B4-BE49-F238E27FC236}">
                <a16:creationId xmlns:a16="http://schemas.microsoft.com/office/drawing/2014/main" id="{21AD1B1C-7ACE-1AC0-A64C-2B8924E71561}"/>
              </a:ext>
            </a:extLst>
          </p:cNvPr>
          <p:cNvSpPr txBox="1"/>
          <p:nvPr/>
        </p:nvSpPr>
        <p:spPr>
          <a:xfrm>
            <a:off x="1998890" y="2584860"/>
            <a:ext cx="2543421" cy="738664"/>
          </a:xfrm>
          <a:prstGeom prst="rect">
            <a:avLst/>
          </a:prstGeom>
          <a:noFill/>
        </p:spPr>
        <p:txBody>
          <a:bodyPr wrap="square" lIns="0" tIns="0" rIns="0" bIns="0" rtlCol="0" anchor="t">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600" u="none" strike="noStrike" kern="1200" cap="none" spc="0" normalizeH="0" baseline="0" noProof="0" dirty="0">
                <a:ln>
                  <a:noFill/>
                </a:ln>
                <a:effectLst/>
                <a:uLnTx/>
                <a:uFillTx/>
                <a:latin typeface="Segoe UI" panose="020B0502040204020203" pitchFamily="34" charset="0"/>
                <a:ea typeface="Open Sans Light" panose="020B0306030504020204" pitchFamily="34" charset="0"/>
                <a:cs typeface="Segoe UI" panose="020B0502040204020203" pitchFamily="34" charset="0"/>
              </a:rPr>
              <a:t>Behavioral Health Services Act and Substance Use Disorder</a:t>
            </a:r>
          </a:p>
        </p:txBody>
      </p:sp>
      <p:grpSp>
        <p:nvGrpSpPr>
          <p:cNvPr id="83" name="Group 36">
            <a:extLst>
              <a:ext uri="{FF2B5EF4-FFF2-40B4-BE49-F238E27FC236}">
                <a16:creationId xmlns:a16="http://schemas.microsoft.com/office/drawing/2014/main" id="{44122C5E-122A-D351-FA5C-87B04249DD97}"/>
              </a:ext>
            </a:extLst>
          </p:cNvPr>
          <p:cNvGrpSpPr/>
          <p:nvPr/>
        </p:nvGrpSpPr>
        <p:grpSpPr>
          <a:xfrm>
            <a:off x="2264760" y="3923814"/>
            <a:ext cx="2011680" cy="460856"/>
            <a:chOff x="769938" y="2456536"/>
            <a:chExt cx="1613466" cy="345642"/>
          </a:xfrm>
          <a:solidFill>
            <a:srgbClr val="2D6E8D"/>
          </a:solidFill>
        </p:grpSpPr>
        <p:sp>
          <p:nvSpPr>
            <p:cNvPr id="84" name="Notched Right Arrow 8">
              <a:extLst>
                <a:ext uri="{FF2B5EF4-FFF2-40B4-BE49-F238E27FC236}">
                  <a16:creationId xmlns:a16="http://schemas.microsoft.com/office/drawing/2014/main" id="{B3A9B148-A1E5-D17C-7AE4-1DBC1C4342FA}"/>
                </a:ext>
              </a:extLst>
            </p:cNvPr>
            <p:cNvSpPr/>
            <p:nvPr/>
          </p:nvSpPr>
          <p:spPr>
            <a:xfrm>
              <a:off x="769938" y="2456536"/>
              <a:ext cx="1613466" cy="345642"/>
            </a:xfrm>
            <a:prstGeom prst="notchedRightArrow">
              <a:avLst>
                <a:gd name="adj1" fmla="val 100000"/>
                <a:gd name="adj2" fmla="val 91021"/>
              </a:avLst>
            </a:prstGeom>
            <a:grpFill/>
            <a:ln>
              <a:solidFill>
                <a:srgbClr val="2D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6B759"/>
                </a:solidFill>
                <a:effectLst/>
                <a:uLnTx/>
                <a:uFillTx/>
                <a:latin typeface="Segoe UI" panose="020B0502040204020203" pitchFamily="34" charset="0"/>
                <a:ea typeface="Microsoft YaHei"/>
                <a:cs typeface="Segoe UI" panose="020B0502040204020203" pitchFamily="34" charset="0"/>
              </a:endParaRPr>
            </a:p>
          </p:txBody>
        </p:sp>
        <p:sp>
          <p:nvSpPr>
            <p:cNvPr id="85" name="Oval 84">
              <a:extLst>
                <a:ext uri="{FF2B5EF4-FFF2-40B4-BE49-F238E27FC236}">
                  <a16:creationId xmlns:a16="http://schemas.microsoft.com/office/drawing/2014/main" id="{4342BFA7-CE74-96E1-B67C-225F52075820}"/>
                </a:ext>
              </a:extLst>
            </p:cNvPr>
            <p:cNvSpPr>
              <a:spLocks noChangeAspect="1"/>
            </p:cNvSpPr>
            <p:nvPr/>
          </p:nvSpPr>
          <p:spPr>
            <a:xfrm>
              <a:off x="1482001" y="2534688"/>
              <a:ext cx="189341" cy="189339"/>
            </a:xfrm>
            <a:prstGeom prst="ellipse">
              <a:avLst/>
            </a:prstGeom>
            <a:solidFill>
              <a:schemeClr val="bg1"/>
            </a:solidFill>
            <a:ln w="28575">
              <a:solidFill>
                <a:srgbClr val="2D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76B759"/>
                </a:solidFill>
                <a:effectLst/>
                <a:uLnTx/>
                <a:uFillTx/>
                <a:latin typeface="Segoe UI" panose="020B0502040204020203" pitchFamily="34" charset="0"/>
                <a:ea typeface="Microsoft YaHei"/>
                <a:cs typeface="Segoe UI" panose="020B0502040204020203" pitchFamily="34" charset="0"/>
              </a:endParaRPr>
            </a:p>
          </p:txBody>
        </p:sp>
      </p:grpSp>
      <p:cxnSp>
        <p:nvCxnSpPr>
          <p:cNvPr id="86" name="Straight Connector 85">
            <a:extLst>
              <a:ext uri="{FF2B5EF4-FFF2-40B4-BE49-F238E27FC236}">
                <a16:creationId xmlns:a16="http://schemas.microsoft.com/office/drawing/2014/main" id="{28828781-2BA3-064A-568C-759EA1CBD88D}"/>
              </a:ext>
            </a:extLst>
          </p:cNvPr>
          <p:cNvCxnSpPr>
            <a:cxnSpLocks/>
          </p:cNvCxnSpPr>
          <p:nvPr/>
        </p:nvCxnSpPr>
        <p:spPr>
          <a:xfrm flipV="1">
            <a:off x="3270600" y="4150181"/>
            <a:ext cx="0" cy="822960"/>
          </a:xfrm>
          <a:prstGeom prst="line">
            <a:avLst/>
          </a:prstGeom>
          <a:ln w="19050">
            <a:solidFill>
              <a:srgbClr val="17315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7" name="Teardrop 86">
            <a:extLst>
              <a:ext uri="{FF2B5EF4-FFF2-40B4-BE49-F238E27FC236}">
                <a16:creationId xmlns:a16="http://schemas.microsoft.com/office/drawing/2014/main" id="{1C56593C-6064-68B0-7237-0EC5609A43A5}"/>
              </a:ext>
            </a:extLst>
          </p:cNvPr>
          <p:cNvSpPr/>
          <p:nvPr/>
        </p:nvSpPr>
        <p:spPr>
          <a:xfrm rot="18900000">
            <a:off x="2897993" y="5136139"/>
            <a:ext cx="745215" cy="745215"/>
          </a:xfrm>
          <a:prstGeom prst="teardrop">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88" name="TextBox 87">
            <a:extLst>
              <a:ext uri="{FF2B5EF4-FFF2-40B4-BE49-F238E27FC236}">
                <a16:creationId xmlns:a16="http://schemas.microsoft.com/office/drawing/2014/main" id="{4D983304-54CC-8F4C-407D-04FDA40EAB14}"/>
              </a:ext>
            </a:extLst>
          </p:cNvPr>
          <p:cNvSpPr txBox="1"/>
          <p:nvPr/>
        </p:nvSpPr>
        <p:spPr>
          <a:xfrm>
            <a:off x="5986197" y="2641956"/>
            <a:ext cx="2015907" cy="738664"/>
          </a:xfrm>
          <a:prstGeom prst="rect">
            <a:avLst/>
          </a:prstGeom>
          <a:noFill/>
        </p:spPr>
        <p:txBody>
          <a:bodyPr wrap="square" lIns="0" tIns="0" rIns="0" bIns="0" rtlCol="0" anchor="t">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Behavioral Health Services Act Housing Interventions</a:t>
            </a:r>
          </a:p>
        </p:txBody>
      </p:sp>
      <p:pic>
        <p:nvPicPr>
          <p:cNvPr id="90" name="Graphic 89">
            <a:extLst>
              <a:ext uri="{FF2B5EF4-FFF2-40B4-BE49-F238E27FC236}">
                <a16:creationId xmlns:a16="http://schemas.microsoft.com/office/drawing/2014/main" id="{28B9B35A-EE33-4ADD-8D04-261B373562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2806" y="5181587"/>
            <a:ext cx="576665" cy="576665"/>
          </a:xfrm>
          <a:prstGeom prst="rect">
            <a:avLst/>
          </a:prstGeom>
        </p:spPr>
      </p:pic>
      <p:pic>
        <p:nvPicPr>
          <p:cNvPr id="91" name="Graphic 90">
            <a:extLst>
              <a:ext uri="{FF2B5EF4-FFF2-40B4-BE49-F238E27FC236}">
                <a16:creationId xmlns:a16="http://schemas.microsoft.com/office/drawing/2014/main" id="{F196FB99-9502-2EF7-47CE-F668E41500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2268" y="5170387"/>
            <a:ext cx="576665" cy="576665"/>
          </a:xfrm>
          <a:prstGeom prst="rect">
            <a:avLst/>
          </a:prstGeom>
        </p:spPr>
      </p:pic>
      <p:pic>
        <p:nvPicPr>
          <p:cNvPr id="92" name="Graphic 91" descr="Group brainstorm with solid fill">
            <a:extLst>
              <a:ext uri="{FF2B5EF4-FFF2-40B4-BE49-F238E27FC236}">
                <a16:creationId xmlns:a16="http://schemas.microsoft.com/office/drawing/2014/main" id="{00F0120E-2549-D074-D017-6641A386F61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557305" y="2467889"/>
            <a:ext cx="576665" cy="576665"/>
          </a:xfrm>
          <a:prstGeom prst="rect">
            <a:avLst/>
          </a:prstGeom>
        </p:spPr>
      </p:pic>
      <p:pic>
        <p:nvPicPr>
          <p:cNvPr id="93" name="Graphic 92">
            <a:extLst>
              <a:ext uri="{FF2B5EF4-FFF2-40B4-BE49-F238E27FC236}">
                <a16:creationId xmlns:a16="http://schemas.microsoft.com/office/drawing/2014/main" id="{AA4F5D77-5DE3-6404-EC78-7D2C824D4B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2633" y="2548173"/>
            <a:ext cx="576665" cy="576665"/>
          </a:xfrm>
          <a:prstGeom prst="rect">
            <a:avLst/>
          </a:prstGeom>
        </p:spPr>
      </p:pic>
      <p:pic>
        <p:nvPicPr>
          <p:cNvPr id="94" name="Graphic 93">
            <a:extLst>
              <a:ext uri="{FF2B5EF4-FFF2-40B4-BE49-F238E27FC236}">
                <a16:creationId xmlns:a16="http://schemas.microsoft.com/office/drawing/2014/main" id="{1D9BBD40-860F-0643-2891-A3B3EBC9D6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41168" y="2516477"/>
            <a:ext cx="576665" cy="576665"/>
          </a:xfrm>
          <a:prstGeom prst="rect">
            <a:avLst/>
          </a:prstGeom>
        </p:spPr>
      </p:pic>
      <p:grpSp>
        <p:nvGrpSpPr>
          <p:cNvPr id="95" name="Group 36">
            <a:extLst>
              <a:ext uri="{FF2B5EF4-FFF2-40B4-BE49-F238E27FC236}">
                <a16:creationId xmlns:a16="http://schemas.microsoft.com/office/drawing/2014/main" id="{AEC3D4AF-3EB4-5D62-74A8-B02EE505D110}"/>
              </a:ext>
            </a:extLst>
          </p:cNvPr>
          <p:cNvGrpSpPr/>
          <p:nvPr/>
        </p:nvGrpSpPr>
        <p:grpSpPr>
          <a:xfrm>
            <a:off x="9713560" y="3923814"/>
            <a:ext cx="2011680" cy="460856"/>
            <a:chOff x="769938" y="2456536"/>
            <a:chExt cx="1613466" cy="345642"/>
          </a:xfrm>
          <a:solidFill>
            <a:srgbClr val="2D6E8D"/>
          </a:solidFill>
        </p:grpSpPr>
        <p:sp>
          <p:nvSpPr>
            <p:cNvPr id="96" name="Notched Right Arrow 8">
              <a:extLst>
                <a:ext uri="{FF2B5EF4-FFF2-40B4-BE49-F238E27FC236}">
                  <a16:creationId xmlns:a16="http://schemas.microsoft.com/office/drawing/2014/main" id="{03B2A1EE-3A5C-490C-D6DE-BBAAF27AD777}"/>
                </a:ext>
              </a:extLst>
            </p:cNvPr>
            <p:cNvSpPr/>
            <p:nvPr/>
          </p:nvSpPr>
          <p:spPr>
            <a:xfrm>
              <a:off x="769938" y="2456536"/>
              <a:ext cx="1613466" cy="345642"/>
            </a:xfrm>
            <a:prstGeom prst="notchedRightArrow">
              <a:avLst>
                <a:gd name="adj1" fmla="val 100000"/>
                <a:gd name="adj2" fmla="val 91021"/>
              </a:avLst>
            </a:prstGeom>
            <a:grpFill/>
            <a:ln>
              <a:solidFill>
                <a:srgbClr val="2D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sp>
          <p:nvSpPr>
            <p:cNvPr id="97" name="Oval 96">
              <a:extLst>
                <a:ext uri="{FF2B5EF4-FFF2-40B4-BE49-F238E27FC236}">
                  <a16:creationId xmlns:a16="http://schemas.microsoft.com/office/drawing/2014/main" id="{C37AD220-EE28-BE66-050C-B8ADF1ADCB5F}"/>
                </a:ext>
              </a:extLst>
            </p:cNvPr>
            <p:cNvSpPr>
              <a:spLocks noChangeAspect="1"/>
            </p:cNvSpPr>
            <p:nvPr/>
          </p:nvSpPr>
          <p:spPr>
            <a:xfrm>
              <a:off x="1482001" y="2534688"/>
              <a:ext cx="189341" cy="189339"/>
            </a:xfrm>
            <a:prstGeom prst="ellipse">
              <a:avLst/>
            </a:prstGeom>
            <a:solidFill>
              <a:schemeClr val="bg1"/>
            </a:solidFill>
            <a:ln w="28575">
              <a:solidFill>
                <a:srgbClr val="2D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7AC142">
                    <a:lumMod val="75000"/>
                  </a:srgbClr>
                </a:solidFill>
                <a:effectLst/>
                <a:uLnTx/>
                <a:uFillTx/>
                <a:latin typeface="Segoe UI" panose="020B0502040204020203" pitchFamily="34" charset="0"/>
                <a:ea typeface="Microsoft YaHei"/>
                <a:cs typeface="Segoe UI" panose="020B0502040204020203" pitchFamily="34" charset="0"/>
              </a:endParaRPr>
            </a:p>
          </p:txBody>
        </p:sp>
      </p:grpSp>
      <p:sp>
        <p:nvSpPr>
          <p:cNvPr id="98" name="TextBox 97">
            <a:extLst>
              <a:ext uri="{FF2B5EF4-FFF2-40B4-BE49-F238E27FC236}">
                <a16:creationId xmlns:a16="http://schemas.microsoft.com/office/drawing/2014/main" id="{14705128-A685-D4A7-EF26-02374216CDAB}"/>
              </a:ext>
            </a:extLst>
          </p:cNvPr>
          <p:cNvSpPr txBox="1"/>
          <p:nvPr/>
        </p:nvSpPr>
        <p:spPr>
          <a:xfrm>
            <a:off x="4011163" y="4895675"/>
            <a:ext cx="2264215"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Behavioral Health Services 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Revenue Stability Workgroup</a:t>
            </a:r>
          </a:p>
        </p:txBody>
      </p:sp>
      <p:sp>
        <p:nvSpPr>
          <p:cNvPr id="99" name="TextBox 98">
            <a:extLst>
              <a:ext uri="{FF2B5EF4-FFF2-40B4-BE49-F238E27FC236}">
                <a16:creationId xmlns:a16="http://schemas.microsoft.com/office/drawing/2014/main" id="{9FDC0024-976A-A875-3939-9C98D5448A1D}"/>
              </a:ext>
            </a:extLst>
          </p:cNvPr>
          <p:cNvSpPr txBox="1"/>
          <p:nvPr/>
        </p:nvSpPr>
        <p:spPr>
          <a:xfrm>
            <a:off x="9577280" y="2212555"/>
            <a:ext cx="2286652"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rPr>
              <a:t>Public Listening Session</a:t>
            </a:r>
          </a:p>
        </p:txBody>
      </p:sp>
      <p:sp>
        <p:nvSpPr>
          <p:cNvPr id="101" name="TextBox 100">
            <a:extLst>
              <a:ext uri="{FF2B5EF4-FFF2-40B4-BE49-F238E27FC236}">
                <a16:creationId xmlns:a16="http://schemas.microsoft.com/office/drawing/2014/main" id="{74FE2F38-0B69-4110-8F05-6C65F7C94663}"/>
              </a:ext>
            </a:extLst>
          </p:cNvPr>
          <p:cNvSpPr txBox="1"/>
          <p:nvPr/>
        </p:nvSpPr>
        <p:spPr>
          <a:xfrm>
            <a:off x="9582510" y="3574741"/>
            <a:ext cx="2262222" cy="246221"/>
          </a:xfrm>
          <a:prstGeom prst="rect">
            <a:avLst/>
          </a:prstGeom>
          <a:noFill/>
        </p:spPr>
        <p:txBody>
          <a:bodyPr wrap="none" lIns="0" tIns="0" rIns="0" bIns="0" rtlCol="0" anchor="ctr">
            <a:spAutoFit/>
          </a:bodyPr>
          <a:lstStyle/>
          <a:p>
            <a:pPr algn="ctr" defTabSz="1219170">
              <a:spcBef>
                <a:spcPct val="20000"/>
              </a:spcBef>
              <a:defRPr/>
            </a:pPr>
            <a:r>
              <a:rPr lang="en-US" sz="1600" b="1">
                <a:latin typeface="Segoe UI"/>
                <a:ea typeface="Microsoft YaHei"/>
                <a:cs typeface="Segoe UI"/>
              </a:rPr>
              <a:t>October and November</a:t>
            </a:r>
            <a:endParaRPr lang="en-US" sz="1600" b="1" i="0" u="none" strike="noStrike" kern="1200" cap="none" spc="0" normalizeH="0" baseline="0" noProof="0">
              <a:ln>
                <a:noFill/>
              </a:ln>
              <a:effectLst/>
              <a:uLnTx/>
              <a:uFillTx/>
              <a:latin typeface="Segoe UI"/>
              <a:ea typeface="Microsoft YaHei"/>
              <a:cs typeface="Segoe UI"/>
            </a:endParaRPr>
          </a:p>
        </p:txBody>
      </p:sp>
      <p:cxnSp>
        <p:nvCxnSpPr>
          <p:cNvPr id="102" name="Straight Connector 101">
            <a:extLst>
              <a:ext uri="{FF2B5EF4-FFF2-40B4-BE49-F238E27FC236}">
                <a16:creationId xmlns:a16="http://schemas.microsoft.com/office/drawing/2014/main" id="{EBC8D74F-82FE-ADF3-19B8-1C88BACC0886}"/>
              </a:ext>
            </a:extLst>
          </p:cNvPr>
          <p:cNvCxnSpPr>
            <a:cxnSpLocks/>
          </p:cNvCxnSpPr>
          <p:nvPr/>
        </p:nvCxnSpPr>
        <p:spPr>
          <a:xfrm flipV="1">
            <a:off x="10719515" y="4150736"/>
            <a:ext cx="0" cy="819864"/>
          </a:xfrm>
          <a:prstGeom prst="line">
            <a:avLst/>
          </a:prstGeom>
          <a:ln w="19050">
            <a:solidFill>
              <a:srgbClr val="17315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3" name="Teardrop 102">
            <a:extLst>
              <a:ext uri="{FF2B5EF4-FFF2-40B4-BE49-F238E27FC236}">
                <a16:creationId xmlns:a16="http://schemas.microsoft.com/office/drawing/2014/main" id="{64A2AA92-22CC-E25B-FEA4-0D49C889943C}"/>
              </a:ext>
            </a:extLst>
          </p:cNvPr>
          <p:cNvSpPr/>
          <p:nvPr/>
        </p:nvSpPr>
        <p:spPr>
          <a:xfrm rot="18900000">
            <a:off x="10335478" y="5124939"/>
            <a:ext cx="745215" cy="745215"/>
          </a:xfrm>
          <a:prstGeom prst="teardrop">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icrosoft YaHei"/>
              <a:cs typeface="Segoe UI" panose="020B0502040204020203" pitchFamily="34" charset="0"/>
            </a:endParaRPr>
          </a:p>
        </p:txBody>
      </p:sp>
      <p:pic>
        <p:nvPicPr>
          <p:cNvPr id="104" name="Graphic 103">
            <a:extLst>
              <a:ext uri="{FF2B5EF4-FFF2-40B4-BE49-F238E27FC236}">
                <a16:creationId xmlns:a16="http://schemas.microsoft.com/office/drawing/2014/main" id="{EA1218BB-2167-4B0D-ECCE-CD281D6FF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9753" y="5170387"/>
            <a:ext cx="576665" cy="576665"/>
          </a:xfrm>
          <a:prstGeom prst="rect">
            <a:avLst/>
          </a:prstGeom>
        </p:spPr>
      </p:pic>
      <p:sp>
        <p:nvSpPr>
          <p:cNvPr id="3" name="TextBox 2">
            <a:extLst>
              <a:ext uri="{FF2B5EF4-FFF2-40B4-BE49-F238E27FC236}">
                <a16:creationId xmlns:a16="http://schemas.microsoft.com/office/drawing/2014/main" id="{36969D82-7A67-9871-91FF-FAD2BA131DB0}"/>
              </a:ext>
            </a:extLst>
          </p:cNvPr>
          <p:cNvSpPr txBox="1"/>
          <p:nvPr/>
        </p:nvSpPr>
        <p:spPr>
          <a:xfrm>
            <a:off x="9580536" y="2541314"/>
            <a:ext cx="2015907" cy="984885"/>
          </a:xfrm>
          <a:prstGeom prst="rect">
            <a:avLst/>
          </a:prstGeom>
          <a:noFill/>
        </p:spPr>
        <p:txBody>
          <a:bodyPr wrap="square" lIns="0" tIns="0" rIns="0" bIns="0" rtlCol="0" anchor="t">
            <a:spAutoFit/>
          </a:bodyPr>
          <a:lstStyle/>
          <a:p>
            <a:pPr algn="ctr" defTabSz="1219170">
              <a:spcBef>
                <a:spcPct val="20000"/>
              </a:spcBef>
              <a:defRPr/>
            </a:pPr>
            <a:r>
              <a:rPr kumimoji="0" lang="en-US" sz="1600" u="none" strike="noStrike" kern="1200" cap="none" spc="0" normalizeH="0" baseline="0" noProof="0">
                <a:ln>
                  <a:noFill/>
                </a:ln>
                <a:effectLst/>
                <a:uLnTx/>
                <a:uFillTx/>
                <a:latin typeface="Segoe UI"/>
                <a:ea typeface="Open Sans Light"/>
                <a:cs typeface="Segoe UI"/>
              </a:rPr>
              <a:t>Behavioral Health </a:t>
            </a:r>
            <a:r>
              <a:rPr lang="en-US" sz="1600">
                <a:latin typeface="Segoe UI"/>
                <a:ea typeface="Open Sans Light"/>
                <a:cs typeface="Segoe UI"/>
              </a:rPr>
              <a:t>Services and Supports and Full Service Partnership</a:t>
            </a:r>
            <a:endParaRPr lang="en-US" sz="1600" u="none" strike="noStrike" kern="1200" cap="none" spc="0" normalizeH="0" baseline="0" noProof="0">
              <a:ln>
                <a:noFill/>
              </a:ln>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Tree>
    <p:extLst>
      <p:ext uri="{BB962C8B-B14F-4D97-AF65-F5344CB8AC3E}">
        <p14:creationId xmlns:p14="http://schemas.microsoft.com/office/powerpoint/2010/main" val="400534672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6"/>
          <p:cNvSpPr txBox="1">
            <a:spLocks noGrp="1"/>
          </p:cNvSpPr>
          <p:nvPr>
            <p:ph type="body" idx="1"/>
          </p:nvPr>
        </p:nvSpPr>
        <p:spPr>
          <a:xfrm>
            <a:off x="174365" y="1013187"/>
            <a:ext cx="11497503" cy="5028003"/>
          </a:xfrm>
          <a:prstGeom prst="rect">
            <a:avLst/>
          </a:prstGeom>
          <a:noFill/>
          <a:ln>
            <a:noFill/>
          </a:ln>
        </p:spPr>
        <p:txBody>
          <a:bodyPr spcFirstLastPara="1" wrap="square" lIns="91425" tIns="45700" rIns="91425" bIns="45700" anchor="t" anchorCtr="0">
            <a:normAutofit/>
          </a:bodyPr>
          <a:lstStyle/>
          <a:p>
            <a:pPr marL="228600" indent="-228600">
              <a:lnSpc>
                <a:spcPct val="108000"/>
              </a:lnSpc>
              <a:spcBef>
                <a:spcPts val="0"/>
              </a:spcBef>
              <a:buClr>
                <a:schemeClr val="accent2"/>
              </a:buClr>
              <a:buSzPts val="2800"/>
            </a:pPr>
            <a:r>
              <a:rPr lang="en-US" dirty="0">
                <a:solidFill>
                  <a:schemeClr val="tx1"/>
                </a:solidFill>
                <a:latin typeface="Quattrocento Sans"/>
                <a:ea typeface="Quattrocento Sans"/>
                <a:cs typeface="Quattrocento Sans"/>
              </a:rPr>
              <a:t>Instead of releasing guidance across multiple Behavioral Health Information Notices, DHCS plans to release an electronic policy manual that contains all BHT requirements and guidance together in a single source to be released in phases beginning in early 2025. The policy manual will include the following:</a:t>
            </a:r>
          </a:p>
          <a:p>
            <a:pPr marL="685800" lvl="1" indent="-228600">
              <a:lnSpc>
                <a:spcPct val="108000"/>
              </a:lnSpc>
              <a:spcBef>
                <a:spcPts val="0"/>
              </a:spcBef>
              <a:buClr>
                <a:schemeClr val="accent2"/>
              </a:buClr>
              <a:buSzPts val="2800"/>
            </a:pPr>
            <a:r>
              <a:rPr lang="en-US" sz="2000" dirty="0">
                <a:solidFill>
                  <a:schemeClr val="tx1"/>
                </a:solidFill>
                <a:latin typeface="Quattrocento Sans"/>
                <a:ea typeface="Quattrocento Sans"/>
                <a:cs typeface="Quattrocento Sans"/>
              </a:rPr>
              <a:t>Information for counties on how to complete the Integrated Plan and facilitate community planning processes.</a:t>
            </a:r>
          </a:p>
          <a:p>
            <a:pPr marL="685800" lvl="1" indent="-228600">
              <a:lnSpc>
                <a:spcPct val="108000"/>
              </a:lnSpc>
              <a:spcBef>
                <a:spcPts val="0"/>
              </a:spcBef>
              <a:buClr>
                <a:schemeClr val="accent2"/>
              </a:buClr>
              <a:buSzPts val="2800"/>
            </a:pPr>
            <a:r>
              <a:rPr lang="en-US" sz="2000" dirty="0">
                <a:solidFill>
                  <a:schemeClr val="tx1"/>
                </a:solidFill>
                <a:latin typeface="Quattrocento Sans"/>
                <a:ea typeface="Quattrocento Sans"/>
                <a:cs typeface="Quattrocento Sans"/>
              </a:rPr>
              <a:t>Other key areas of BHT implementation including BHSA funding and service requirements.</a:t>
            </a:r>
          </a:p>
          <a:p>
            <a:pPr marL="228600" indent="-228600">
              <a:lnSpc>
                <a:spcPct val="108000"/>
              </a:lnSpc>
              <a:spcBef>
                <a:spcPts val="0"/>
              </a:spcBef>
              <a:buClr>
                <a:schemeClr val="accent2"/>
              </a:buClr>
              <a:buSzPts val="2800"/>
            </a:pPr>
            <a:r>
              <a:rPr lang="en-US" dirty="0">
                <a:solidFill>
                  <a:schemeClr val="tx1"/>
                </a:solidFill>
                <a:latin typeface="Quattrocento Sans"/>
                <a:ea typeface="Quattrocento Sans"/>
                <a:cs typeface="Quattrocento Sans"/>
              </a:rPr>
              <a:t>The draft Policy Manual will be open for public comment at the end of 2024.</a:t>
            </a:r>
          </a:p>
        </p:txBody>
      </p:sp>
      <p:sp>
        <p:nvSpPr>
          <p:cNvPr id="888" name="Google Shape;88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36</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89" name="Google Shape;889;p26"/>
          <p:cNvSpPr txBox="1"/>
          <p:nvPr/>
        </p:nvSpPr>
        <p:spPr>
          <a:xfrm>
            <a:off x="792207" y="183574"/>
            <a:ext cx="11290677"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21E77"/>
              </a:buClr>
              <a:buSzPts val="4400"/>
              <a:buFont typeface="Quattrocento Sans"/>
              <a:buNone/>
              <a:tabLst/>
              <a:defRPr/>
            </a:pPr>
            <a:r>
              <a:rPr lang="en-US" sz="4400" b="1" dirty="0">
                <a:solidFill>
                  <a:srgbClr val="002060"/>
                </a:solidFill>
                <a:latin typeface="Quattrocento Sans"/>
                <a:sym typeface="Quattrocento Sans"/>
              </a:rPr>
              <a:t>Policy Manual</a:t>
            </a:r>
            <a:endParaRPr kumimoji="0" sz="1400" b="0" i="0" u="none" strike="noStrike" kern="0" cap="none" spc="0" normalizeH="0" baseline="0" noProof="0" dirty="0">
              <a:ln>
                <a:noFill/>
              </a:ln>
              <a:solidFill>
                <a:srgbClr val="002060"/>
              </a:solidFill>
              <a:effectLst/>
              <a:uLnTx/>
              <a:uFillTx/>
              <a:sym typeface="Arial"/>
            </a:endParaRPr>
          </a:p>
        </p:txBody>
      </p:sp>
      <p:pic>
        <p:nvPicPr>
          <p:cNvPr id="894" name="Google Shape;894;p26"/>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3" name="Picture 2">
            <a:extLst>
              <a:ext uri="{FF2B5EF4-FFF2-40B4-BE49-F238E27FC236}">
                <a16:creationId xmlns:a16="http://schemas.microsoft.com/office/drawing/2014/main" id="{CC190DB1-7225-6BAD-91AA-C4A07AFDDE08}"/>
              </a:ext>
            </a:extLst>
          </p:cNvPr>
          <p:cNvPicPr>
            <a:picLocks noChangeAspect="1"/>
          </p:cNvPicPr>
          <p:nvPr/>
        </p:nvPicPr>
        <p:blipFill>
          <a:blip r:embed="rId4"/>
          <a:stretch>
            <a:fillRect/>
          </a:stretch>
        </p:blipFill>
        <p:spPr>
          <a:xfrm>
            <a:off x="371048" y="6044825"/>
            <a:ext cx="3240438" cy="703075"/>
          </a:xfrm>
          <a:prstGeom prst="rect">
            <a:avLst/>
          </a:prstGeom>
        </p:spPr>
      </p:pic>
      <p:pic>
        <p:nvPicPr>
          <p:cNvPr id="7" name="Picture 6">
            <a:extLst>
              <a:ext uri="{FF2B5EF4-FFF2-40B4-BE49-F238E27FC236}">
                <a16:creationId xmlns:a16="http://schemas.microsoft.com/office/drawing/2014/main" id="{7F17C0C8-62AA-4183-B463-56690F0C92F8}"/>
              </a:ext>
            </a:extLst>
          </p:cNvPr>
          <p:cNvPicPr>
            <a:picLocks noChangeAspect="1"/>
          </p:cNvPicPr>
          <p:nvPr/>
        </p:nvPicPr>
        <p:blipFill>
          <a:blip r:embed="rId5"/>
          <a:stretch>
            <a:fillRect/>
          </a:stretch>
        </p:blipFill>
        <p:spPr>
          <a:xfrm>
            <a:off x="3738692" y="6312877"/>
            <a:ext cx="623074" cy="163704"/>
          </a:xfrm>
          <a:prstGeom prst="rect">
            <a:avLst/>
          </a:prstGeom>
        </p:spPr>
      </p:pic>
    </p:spTree>
    <p:extLst>
      <p:ext uri="{BB962C8B-B14F-4D97-AF65-F5344CB8AC3E}">
        <p14:creationId xmlns:p14="http://schemas.microsoft.com/office/powerpoint/2010/main" val="1271527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5" name="Google Shape;915;p28"/>
          <p:cNvSpPr/>
          <p:nvPr/>
        </p:nvSpPr>
        <p:spPr>
          <a:xfrm rot="10800000">
            <a:off x="-2" y="-22693"/>
            <a:ext cx="12191999" cy="4374129"/>
          </a:xfrm>
          <a:prstGeom prst="rect">
            <a:avLst/>
          </a:prstGeom>
          <a:gradFill>
            <a:gsLst>
              <a:gs pos="0">
                <a:srgbClr val="2E75B5"/>
              </a:gs>
              <a:gs pos="100000">
                <a:srgbClr val="000000"/>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6" name="Google Shape;916;p28"/>
          <p:cNvSpPr/>
          <p:nvPr/>
        </p:nvSpPr>
        <p:spPr>
          <a:xfrm rot="5400000">
            <a:off x="3908719" y="-3931841"/>
            <a:ext cx="4374557" cy="12192000"/>
          </a:xfrm>
          <a:prstGeom prst="rect">
            <a:avLst/>
          </a:prstGeom>
          <a:gradFill>
            <a:gsLst>
              <a:gs pos="0">
                <a:srgbClr val="5B9BD5">
                  <a:alpha val="0"/>
                </a:srgbClr>
              </a:gs>
              <a:gs pos="40000">
                <a:srgbClr val="5B9BD5">
                  <a:alpha val="0"/>
                </a:srgbClr>
              </a:gs>
              <a:gs pos="100000">
                <a:srgbClr val="2E75B5">
                  <a:alpha val="51764"/>
                </a:srgbClr>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7" name="Google Shape;917;p28"/>
          <p:cNvSpPr/>
          <p:nvPr/>
        </p:nvSpPr>
        <p:spPr>
          <a:xfrm rot="5400000">
            <a:off x="4136696" y="-3703868"/>
            <a:ext cx="4374128" cy="11736479"/>
          </a:xfrm>
          <a:prstGeom prst="rect">
            <a:avLst/>
          </a:prstGeom>
          <a:gradFill>
            <a:gsLst>
              <a:gs pos="0">
                <a:srgbClr val="5B9BD5">
                  <a:alpha val="0"/>
                </a:srgbClr>
              </a:gs>
              <a:gs pos="17000">
                <a:srgbClr val="5B9BD5">
                  <a:alpha val="0"/>
                </a:srgbClr>
              </a:gs>
              <a:gs pos="100000">
                <a:srgbClr val="000000">
                  <a:alpha val="36862"/>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8" name="Google Shape;918;p28"/>
          <p:cNvSpPr/>
          <p:nvPr/>
        </p:nvSpPr>
        <p:spPr>
          <a:xfrm>
            <a:off x="-5" y="-22690"/>
            <a:ext cx="8542485" cy="4374126"/>
          </a:xfrm>
          <a:prstGeom prst="rect">
            <a:avLst/>
          </a:prstGeom>
          <a:gradFill>
            <a:gsLst>
              <a:gs pos="0">
                <a:srgbClr val="1E4E79">
                  <a:alpha val="0"/>
                </a:srgbClr>
              </a:gs>
              <a:gs pos="100000">
                <a:srgbClr val="000000">
                  <a:alpha val="24705"/>
                </a:srgbClr>
              </a:gs>
            </a:gsLst>
            <a:lin ang="18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9" name="Google Shape;919;p28"/>
          <p:cNvSpPr/>
          <p:nvPr/>
        </p:nvSpPr>
        <p:spPr>
          <a:xfrm rot="-9091028">
            <a:off x="5945431" y="-1032053"/>
            <a:ext cx="4990147" cy="4439131"/>
          </a:xfrm>
          <a:custGeom>
            <a:avLst/>
            <a:gdLst/>
            <a:ahLst/>
            <a:cxnLst/>
            <a:rect l="l" t="t" r="r" b="b"/>
            <a:pathLst>
              <a:path w="4990147" h="4439131" extrusionOk="0">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rgbClr val="5B9BD5">
                  <a:alpha val="21960"/>
                </a:srgbClr>
              </a:gs>
              <a:gs pos="87000">
                <a:srgbClr val="9CC2E5">
                  <a:alpha val="1960"/>
                </a:srgbClr>
              </a:gs>
              <a:gs pos="100000">
                <a:srgbClr val="9CC2E5">
                  <a:alpha val="196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0" name="Google Shape;920;p28"/>
          <p:cNvSpPr txBox="1">
            <a:spLocks noGrp="1"/>
          </p:cNvSpPr>
          <p:nvPr>
            <p:ph type="title"/>
          </p:nvPr>
        </p:nvSpPr>
        <p:spPr>
          <a:xfrm>
            <a:off x="1314824" y="735106"/>
            <a:ext cx="10053763" cy="2928470"/>
          </a:xfrm>
          <a:prstGeom prst="rect">
            <a:avLst/>
          </a:prstGeom>
          <a:noFill/>
          <a:ln>
            <a:noFill/>
          </a:ln>
        </p:spPr>
        <p:txBody>
          <a:bodyPr spcFirstLastPara="1" wrap="square" lIns="91425" tIns="45700" rIns="91425" bIns="45700" anchor="b" anchorCtr="0">
            <a:normAutofit/>
          </a:bodyPr>
          <a:lstStyle/>
          <a:p>
            <a:pPr lvl="0" algn="l">
              <a:buClr>
                <a:schemeClr val="lt1"/>
              </a:buClr>
              <a:buSzPts val="6600"/>
            </a:pPr>
            <a:r>
              <a:rPr lang="en-US" sz="6600" dirty="0">
                <a:solidFill>
                  <a:schemeClr val="lt1"/>
                </a:solidFill>
              </a:rPr>
              <a:t>Community Engagement</a:t>
            </a:r>
            <a:endParaRPr lang="en-US" dirty="0"/>
          </a:p>
        </p:txBody>
      </p:sp>
      <p:pic>
        <p:nvPicPr>
          <p:cNvPr id="925" name="Google Shape;925;p28"/>
          <p:cNvPicPr preferRelativeResize="0"/>
          <p:nvPr/>
        </p:nvPicPr>
        <p:blipFill rotWithShape="1">
          <a:blip r:embed="rId3">
            <a:alphaModFix/>
          </a:blip>
          <a:srcRect/>
          <a:stretch/>
        </p:blipFill>
        <p:spPr>
          <a:xfrm>
            <a:off x="0" y="4324776"/>
            <a:ext cx="12192000" cy="366169"/>
          </a:xfrm>
          <a:prstGeom prst="rect">
            <a:avLst/>
          </a:prstGeom>
          <a:noFill/>
          <a:ln>
            <a:noFill/>
          </a:ln>
        </p:spPr>
      </p:pic>
      <p:pic>
        <p:nvPicPr>
          <p:cNvPr id="3" name="Picture 2">
            <a:extLst>
              <a:ext uri="{FF2B5EF4-FFF2-40B4-BE49-F238E27FC236}">
                <a16:creationId xmlns:a16="http://schemas.microsoft.com/office/drawing/2014/main" id="{53E8E60F-954D-3914-FFB8-2DF1B2AEC613}"/>
              </a:ext>
            </a:extLst>
          </p:cNvPr>
          <p:cNvPicPr>
            <a:picLocks noChangeAspect="1"/>
          </p:cNvPicPr>
          <p:nvPr/>
        </p:nvPicPr>
        <p:blipFill>
          <a:blip r:embed="rId4"/>
          <a:stretch>
            <a:fillRect/>
          </a:stretch>
        </p:blipFill>
        <p:spPr>
          <a:xfrm>
            <a:off x="228980" y="5592792"/>
            <a:ext cx="4623575" cy="1025955"/>
          </a:xfrm>
          <a:prstGeom prst="rect">
            <a:avLst/>
          </a:prstGeom>
        </p:spPr>
      </p:pic>
      <p:pic>
        <p:nvPicPr>
          <p:cNvPr id="11" name="Picture 10">
            <a:extLst>
              <a:ext uri="{FF2B5EF4-FFF2-40B4-BE49-F238E27FC236}">
                <a16:creationId xmlns:a16="http://schemas.microsoft.com/office/drawing/2014/main" id="{648D66E4-A599-4282-9A58-A3ADCA2983D7}"/>
              </a:ext>
            </a:extLst>
          </p:cNvPr>
          <p:cNvPicPr>
            <a:picLocks noChangeAspect="1"/>
          </p:cNvPicPr>
          <p:nvPr/>
        </p:nvPicPr>
        <p:blipFill>
          <a:blip r:embed="rId5"/>
          <a:stretch>
            <a:fillRect/>
          </a:stretch>
        </p:blipFill>
        <p:spPr>
          <a:xfrm>
            <a:off x="5081535" y="5991206"/>
            <a:ext cx="790053" cy="207576"/>
          </a:xfrm>
          <a:prstGeom prst="rect">
            <a:avLst/>
          </a:prstGeom>
        </p:spPr>
      </p:pic>
    </p:spTree>
    <p:extLst>
      <p:ext uri="{BB962C8B-B14F-4D97-AF65-F5344CB8AC3E}">
        <p14:creationId xmlns:p14="http://schemas.microsoft.com/office/powerpoint/2010/main" val="3474359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6"/>
          <p:cNvSpPr txBox="1">
            <a:spLocks noGrp="1"/>
          </p:cNvSpPr>
          <p:nvPr>
            <p:ph type="body" idx="1"/>
          </p:nvPr>
        </p:nvSpPr>
        <p:spPr>
          <a:xfrm>
            <a:off x="174365" y="1013187"/>
            <a:ext cx="11497503" cy="5028003"/>
          </a:xfrm>
          <a:prstGeom prst="rect">
            <a:avLst/>
          </a:prstGeom>
          <a:noFill/>
          <a:ln>
            <a:noFill/>
          </a:ln>
        </p:spPr>
        <p:txBody>
          <a:bodyPr spcFirstLastPara="1" wrap="square" lIns="91425" tIns="45700" rIns="91425" bIns="45700" anchor="t" anchorCtr="0">
            <a:normAutofit/>
          </a:bodyPr>
          <a:lstStyle/>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Consists of 10-15 members, including one member from local governing body</a:t>
            </a:r>
          </a:p>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Also includes: Consumers, or the parents, spouses, siblings, or adult children of consumers, who are receiving or have received behavioral health services (at least on aged 25 or younger).</a:t>
            </a:r>
          </a:p>
          <a:p>
            <a:pPr marL="685800" lvl="1" indent="-228600">
              <a:lnSpc>
                <a:spcPct val="108000"/>
              </a:lnSpc>
              <a:spcBef>
                <a:spcPts val="0"/>
              </a:spcBef>
              <a:buClr>
                <a:schemeClr val="accent2"/>
              </a:buClr>
              <a:buSzPts val="2800"/>
            </a:pPr>
            <a:r>
              <a:rPr lang="en-US" b="1" dirty="0">
                <a:solidFill>
                  <a:srgbClr val="70AD47"/>
                </a:solidFill>
                <a:latin typeface="Quattrocento Sans"/>
                <a:ea typeface="Quattrocento Sans"/>
                <a:cs typeface="Quattrocento Sans"/>
                <a:sym typeface="Quattrocento Sans"/>
              </a:rPr>
              <a:t>C</a:t>
            </a:r>
            <a:r>
              <a:rPr lang="en-US" b="1" i="0" u="none" strike="noStrike" cap="none" dirty="0">
                <a:solidFill>
                  <a:srgbClr val="70AD47"/>
                </a:solidFill>
                <a:latin typeface="Quattrocento Sans"/>
                <a:ea typeface="Quattrocento Sans"/>
                <a:cs typeface="Quattrocento Sans"/>
                <a:sym typeface="Quattrocento Sans"/>
              </a:rPr>
              <a:t>ounties with a population of 100,000 plus, also include a veteran or veteran advocate.</a:t>
            </a:r>
            <a:r>
              <a:rPr lang="en-US" b="1" dirty="0">
                <a:solidFill>
                  <a:srgbClr val="70AD47"/>
                </a:solidFill>
                <a:latin typeface="Quattrocento Sans"/>
                <a:ea typeface="Quattrocento Sans"/>
                <a:cs typeface="Quattrocento Sans"/>
                <a:sym typeface="Quattrocento Sans"/>
              </a:rPr>
              <a:t> </a:t>
            </a:r>
            <a:endParaRPr lang="en-US" b="1" i="0" u="none" strike="noStrike" cap="none" dirty="0">
              <a:solidFill>
                <a:srgbClr val="70AD47"/>
              </a:solidFill>
              <a:latin typeface="Quattrocento Sans"/>
              <a:ea typeface="Quattrocento Sans"/>
              <a:cs typeface="Quattrocento Sans"/>
            </a:endParaRPr>
          </a:p>
        </p:txBody>
      </p:sp>
      <p:sp>
        <p:nvSpPr>
          <p:cNvPr id="888" name="Google Shape;88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38</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89" name="Google Shape;889;p26"/>
          <p:cNvSpPr txBox="1"/>
          <p:nvPr/>
        </p:nvSpPr>
        <p:spPr>
          <a:xfrm>
            <a:off x="450662" y="183574"/>
            <a:ext cx="11290677" cy="76944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21E77"/>
              </a:buClr>
              <a:buSzPts val="4400"/>
              <a:buFont typeface="Quattrocento Sans"/>
              <a:buNone/>
              <a:tabLst/>
              <a:defRPr/>
            </a:pPr>
            <a:r>
              <a:rPr lang="en-US" sz="4400" b="1" dirty="0">
                <a:solidFill>
                  <a:srgbClr val="021E77"/>
                </a:solidFill>
                <a:latin typeface="Quattrocento Sans"/>
                <a:ea typeface="Quattrocento Sans"/>
                <a:cs typeface="Quattrocento Sans"/>
                <a:sym typeface="Quattrocento Sans"/>
              </a:rPr>
              <a:t>County Behavioral Health</a:t>
            </a:r>
            <a:r>
              <a:rPr kumimoji="0" lang="en-US" sz="4400" b="1" i="0" u="none" strike="noStrike" kern="0" cap="none" spc="0" normalizeH="0" baseline="0" noProof="0" dirty="0">
                <a:ln>
                  <a:noFill/>
                </a:ln>
                <a:solidFill>
                  <a:srgbClr val="021E77"/>
                </a:solidFill>
                <a:effectLst/>
                <a:uLnTx/>
                <a:uFillTx/>
                <a:latin typeface="Quattrocento Sans"/>
                <a:ea typeface="Quattrocento Sans"/>
                <a:cs typeface="Quattrocento Sans"/>
                <a:sym typeface="Quattrocento Sans"/>
              </a:rPr>
              <a:t>: </a:t>
            </a:r>
            <a:r>
              <a:rPr lang="en-US" sz="4400" b="1" dirty="0">
                <a:solidFill>
                  <a:srgbClr val="70AD47"/>
                </a:solidFill>
                <a:latin typeface="Quattrocento Sans"/>
                <a:ea typeface="Quattrocento Sans"/>
                <a:cs typeface="Quattrocento Sans"/>
                <a:sym typeface="Quattrocento Sans"/>
              </a:rPr>
              <a:t>Advisory Boards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4" name="Google Shape;894;p26"/>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3" name="Picture 2">
            <a:extLst>
              <a:ext uri="{FF2B5EF4-FFF2-40B4-BE49-F238E27FC236}">
                <a16:creationId xmlns:a16="http://schemas.microsoft.com/office/drawing/2014/main" id="{CC190DB1-7225-6BAD-91AA-C4A07AFDDE08}"/>
              </a:ext>
            </a:extLst>
          </p:cNvPr>
          <p:cNvPicPr>
            <a:picLocks noChangeAspect="1"/>
          </p:cNvPicPr>
          <p:nvPr/>
        </p:nvPicPr>
        <p:blipFill>
          <a:blip r:embed="rId4"/>
          <a:stretch>
            <a:fillRect/>
          </a:stretch>
        </p:blipFill>
        <p:spPr>
          <a:xfrm>
            <a:off x="371048" y="6044825"/>
            <a:ext cx="3240438" cy="703075"/>
          </a:xfrm>
          <a:prstGeom prst="rect">
            <a:avLst/>
          </a:prstGeom>
        </p:spPr>
      </p:pic>
      <p:pic>
        <p:nvPicPr>
          <p:cNvPr id="7" name="Picture 6">
            <a:extLst>
              <a:ext uri="{FF2B5EF4-FFF2-40B4-BE49-F238E27FC236}">
                <a16:creationId xmlns:a16="http://schemas.microsoft.com/office/drawing/2014/main" id="{9476BED8-1F14-47BF-833F-1C95AE69449C}"/>
              </a:ext>
            </a:extLst>
          </p:cNvPr>
          <p:cNvPicPr>
            <a:picLocks noChangeAspect="1"/>
          </p:cNvPicPr>
          <p:nvPr/>
        </p:nvPicPr>
        <p:blipFill>
          <a:blip r:embed="rId5"/>
          <a:stretch>
            <a:fillRect/>
          </a:stretch>
        </p:blipFill>
        <p:spPr>
          <a:xfrm>
            <a:off x="3738692" y="6312877"/>
            <a:ext cx="623074" cy="163704"/>
          </a:xfrm>
          <a:prstGeom prst="rect">
            <a:avLst/>
          </a:prstGeom>
        </p:spPr>
      </p:pic>
    </p:spTree>
    <p:extLst>
      <p:ext uri="{BB962C8B-B14F-4D97-AF65-F5344CB8AC3E}">
        <p14:creationId xmlns:p14="http://schemas.microsoft.com/office/powerpoint/2010/main" val="463695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6"/>
          <p:cNvSpPr txBox="1">
            <a:spLocks noGrp="1"/>
          </p:cNvSpPr>
          <p:nvPr>
            <p:ph type="body" idx="1"/>
          </p:nvPr>
        </p:nvSpPr>
        <p:spPr>
          <a:xfrm>
            <a:off x="174365" y="1641765"/>
            <a:ext cx="11497503" cy="4399426"/>
          </a:xfrm>
          <a:prstGeom prst="rect">
            <a:avLst/>
          </a:prstGeom>
          <a:noFill/>
          <a:ln>
            <a:noFill/>
          </a:ln>
        </p:spPr>
        <p:txBody>
          <a:bodyPr spcFirstLastPara="1" wrap="square" lIns="91425" tIns="45700" rIns="91425" bIns="45700" anchor="t" anchorCtr="0">
            <a:normAutofit/>
          </a:bodyPr>
          <a:lstStyle/>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Meaningful stakeholder engagement throughout the process.</a:t>
            </a:r>
          </a:p>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County BH Advisory Board required to conduct a public health on the draft Integrated Plan at the close of a 30-day public comment period.</a:t>
            </a:r>
          </a:p>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County BH Advisory Board shall review adopted plan and make recommendations to local MH/SUD/BH Agency.</a:t>
            </a:r>
          </a:p>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Local MH/SUD/BH Agency must provide written explanations to local governing body and DHCS for County BH Advisory Board recommendations not included in final integrated plan. </a:t>
            </a:r>
          </a:p>
        </p:txBody>
      </p:sp>
      <p:sp>
        <p:nvSpPr>
          <p:cNvPr id="888" name="Google Shape;88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39</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89" name="Google Shape;889;p26"/>
          <p:cNvSpPr txBox="1"/>
          <p:nvPr/>
        </p:nvSpPr>
        <p:spPr>
          <a:xfrm>
            <a:off x="450662" y="183574"/>
            <a:ext cx="11290677" cy="13233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21E77"/>
              </a:buClr>
              <a:buSzPts val="4400"/>
              <a:buFont typeface="Quattrocento Sans"/>
              <a:buNone/>
              <a:tabLst/>
              <a:defRPr/>
            </a:pPr>
            <a:r>
              <a:rPr lang="en-US" sz="4000" b="1" dirty="0">
                <a:solidFill>
                  <a:srgbClr val="021E77"/>
                </a:solidFill>
                <a:latin typeface="Quattrocento Sans"/>
                <a:ea typeface="Quattrocento Sans"/>
                <a:cs typeface="Quattrocento Sans"/>
                <a:sym typeface="Quattrocento Sans"/>
              </a:rPr>
              <a:t>Community Stakeholder Process</a:t>
            </a:r>
            <a:r>
              <a:rPr kumimoji="0" lang="en-US" sz="4000" b="1" i="0" u="none" strike="noStrike" kern="0" cap="none" spc="0" normalizeH="0" baseline="0" noProof="0" dirty="0">
                <a:ln>
                  <a:noFill/>
                </a:ln>
                <a:solidFill>
                  <a:srgbClr val="021E77"/>
                </a:solidFill>
                <a:effectLst/>
                <a:uLnTx/>
                <a:uFillTx/>
                <a:latin typeface="Quattrocento Sans"/>
                <a:ea typeface="Quattrocento Sans"/>
                <a:cs typeface="Quattrocento Sans"/>
                <a:sym typeface="Quattrocento Sans"/>
              </a:rPr>
              <a:t>: </a:t>
            </a:r>
            <a:r>
              <a:rPr kumimoji="0" lang="en-US" sz="4000" b="1" i="0" u="none" strike="noStrike" kern="0" cap="none" spc="0" normalizeH="0" baseline="0" noProof="0" dirty="0">
                <a:ln>
                  <a:noFill/>
                </a:ln>
                <a:solidFill>
                  <a:srgbClr val="76B759"/>
                </a:solidFill>
                <a:effectLst/>
                <a:uLnTx/>
                <a:uFillTx/>
                <a:latin typeface="Quattrocento Sans"/>
                <a:ea typeface="Quattrocento Sans"/>
                <a:cs typeface="Quattrocento Sans"/>
                <a:sym typeface="Quattrocento Sans"/>
              </a:rPr>
              <a:t>Integrated Plan for Behavioral Health Services and Outcomes</a:t>
            </a:r>
            <a:endParaRPr kumimoji="0" sz="1200" b="0" i="0" u="none" strike="noStrike" kern="0" cap="none" spc="0" normalizeH="0" baseline="0" noProof="0" dirty="0">
              <a:ln>
                <a:noFill/>
              </a:ln>
              <a:solidFill>
                <a:srgbClr val="76B759"/>
              </a:solidFill>
              <a:effectLst/>
              <a:uLnTx/>
              <a:uFillTx/>
              <a:sym typeface="Arial"/>
            </a:endParaRPr>
          </a:p>
        </p:txBody>
      </p:sp>
      <p:pic>
        <p:nvPicPr>
          <p:cNvPr id="894" name="Google Shape;894;p26"/>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3" name="Picture 2">
            <a:extLst>
              <a:ext uri="{FF2B5EF4-FFF2-40B4-BE49-F238E27FC236}">
                <a16:creationId xmlns:a16="http://schemas.microsoft.com/office/drawing/2014/main" id="{CC190DB1-7225-6BAD-91AA-C4A07AFDDE08}"/>
              </a:ext>
            </a:extLst>
          </p:cNvPr>
          <p:cNvPicPr>
            <a:picLocks noChangeAspect="1"/>
          </p:cNvPicPr>
          <p:nvPr/>
        </p:nvPicPr>
        <p:blipFill>
          <a:blip r:embed="rId4"/>
          <a:stretch>
            <a:fillRect/>
          </a:stretch>
        </p:blipFill>
        <p:spPr>
          <a:xfrm>
            <a:off x="371048" y="6044825"/>
            <a:ext cx="3240438" cy="703075"/>
          </a:xfrm>
          <a:prstGeom prst="rect">
            <a:avLst/>
          </a:prstGeom>
        </p:spPr>
      </p:pic>
      <p:pic>
        <p:nvPicPr>
          <p:cNvPr id="7" name="Picture 6">
            <a:extLst>
              <a:ext uri="{FF2B5EF4-FFF2-40B4-BE49-F238E27FC236}">
                <a16:creationId xmlns:a16="http://schemas.microsoft.com/office/drawing/2014/main" id="{9476BED8-1F14-47BF-833F-1C95AE69449C}"/>
              </a:ext>
            </a:extLst>
          </p:cNvPr>
          <p:cNvPicPr>
            <a:picLocks noChangeAspect="1"/>
          </p:cNvPicPr>
          <p:nvPr/>
        </p:nvPicPr>
        <p:blipFill>
          <a:blip r:embed="rId5"/>
          <a:stretch>
            <a:fillRect/>
          </a:stretch>
        </p:blipFill>
        <p:spPr>
          <a:xfrm>
            <a:off x="3738692" y="6312877"/>
            <a:ext cx="623074" cy="163704"/>
          </a:xfrm>
          <a:prstGeom prst="rect">
            <a:avLst/>
          </a:prstGeom>
        </p:spPr>
      </p:pic>
    </p:spTree>
    <p:extLst>
      <p:ext uri="{BB962C8B-B14F-4D97-AF65-F5344CB8AC3E}">
        <p14:creationId xmlns:p14="http://schemas.microsoft.com/office/powerpoint/2010/main" val="145455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
          <p:cNvSpPr txBox="1">
            <a:spLocks noGrp="1"/>
          </p:cNvSpPr>
          <p:nvPr>
            <p:ph type="title"/>
          </p:nvPr>
        </p:nvSpPr>
        <p:spPr>
          <a:xfrm>
            <a:off x="838200" y="13679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21E77"/>
              </a:buClr>
              <a:buSzPts val="4000"/>
              <a:buFont typeface="Quattrocento Sans"/>
              <a:buNone/>
            </a:pPr>
            <a:r>
              <a:rPr lang="en-US" dirty="0">
                <a:solidFill>
                  <a:srgbClr val="021E77"/>
                </a:solidFill>
              </a:rPr>
              <a:t>Our Commitment to Californian</a:t>
            </a:r>
            <a:r>
              <a:rPr lang="en-US" dirty="0">
                <a:solidFill>
                  <a:srgbClr val="002060"/>
                </a:solidFill>
              </a:rPr>
              <a:t>s</a:t>
            </a:r>
            <a:endParaRPr dirty="0">
              <a:solidFill>
                <a:srgbClr val="002060"/>
              </a:solidFill>
            </a:endParaRPr>
          </a:p>
        </p:txBody>
      </p:sp>
      <p:sp>
        <p:nvSpPr>
          <p:cNvPr id="540" name="Google Shape;540;p4"/>
          <p:cNvSpPr txBox="1">
            <a:spLocks noGrp="1"/>
          </p:cNvSpPr>
          <p:nvPr>
            <p:ph type="body" idx="1"/>
          </p:nvPr>
        </p:nvSpPr>
        <p:spPr>
          <a:xfrm>
            <a:off x="838200" y="1648821"/>
            <a:ext cx="10515600" cy="4252446"/>
          </a:xfrm>
          <a:prstGeom prst="rect">
            <a:avLst/>
          </a:prstGeom>
          <a:noFill/>
          <a:ln>
            <a:noFill/>
          </a:ln>
        </p:spPr>
        <p:txBody>
          <a:bodyPr spcFirstLastPara="1" wrap="square" lIns="91425" tIns="45700" rIns="91425" bIns="45700" anchor="t" anchorCtr="0">
            <a:normAutofit/>
          </a:bodyPr>
          <a:lstStyle/>
          <a:p>
            <a:pPr marL="320040" lvl="0" indent="-320040" algn="l" rtl="0">
              <a:lnSpc>
                <a:spcPct val="120000"/>
              </a:lnSpc>
              <a:spcBef>
                <a:spcPts val="0"/>
              </a:spcBef>
              <a:spcAft>
                <a:spcPts val="0"/>
              </a:spcAft>
              <a:buSzPts val="3500"/>
              <a:buChar char="»"/>
            </a:pPr>
            <a:r>
              <a:rPr lang="en-US" dirty="0"/>
              <a:t>More Mental Health Care &amp; Substance Use Treatment for All</a:t>
            </a:r>
          </a:p>
          <a:p>
            <a:pPr marL="320040" lvl="0" indent="-320040" algn="l" rtl="0">
              <a:lnSpc>
                <a:spcPct val="120000"/>
              </a:lnSpc>
              <a:spcBef>
                <a:spcPts val="0"/>
              </a:spcBef>
              <a:spcAft>
                <a:spcPts val="0"/>
              </a:spcAft>
              <a:buSzPts val="3500"/>
              <a:buChar char="»"/>
            </a:pPr>
            <a:r>
              <a:rPr lang="en-US" dirty="0"/>
              <a:t>Nation-Leading Behavioral Health Investments- Services, Facilities, </a:t>
            </a:r>
            <a:r>
              <a:rPr lang="en-US" b="1" dirty="0">
                <a:solidFill>
                  <a:schemeClr val="accent6">
                    <a:lumMod val="75000"/>
                  </a:schemeClr>
                </a:solidFill>
              </a:rPr>
              <a:t>and Housing</a:t>
            </a:r>
            <a:endParaRPr lang="en-US" dirty="0"/>
          </a:p>
          <a:p>
            <a:pPr marL="320040" lvl="0" indent="-320040" algn="l" rtl="0">
              <a:lnSpc>
                <a:spcPct val="120000"/>
              </a:lnSpc>
              <a:spcBef>
                <a:spcPts val="0"/>
              </a:spcBef>
              <a:spcAft>
                <a:spcPts val="0"/>
              </a:spcAft>
              <a:buSzPts val="3500"/>
              <a:buChar char="»"/>
            </a:pPr>
            <a:r>
              <a:rPr lang="en-US" dirty="0"/>
              <a:t>Accountability for Results</a:t>
            </a:r>
          </a:p>
          <a:p>
            <a:pPr marL="320040" lvl="0" indent="-320040" algn="l" rtl="0">
              <a:lnSpc>
                <a:spcPct val="120000"/>
              </a:lnSpc>
              <a:spcBef>
                <a:spcPts val="0"/>
              </a:spcBef>
              <a:spcAft>
                <a:spcPts val="0"/>
              </a:spcAft>
              <a:buSzPts val="3500"/>
              <a:buChar char="»"/>
            </a:pPr>
            <a:r>
              <a:rPr lang="en-US" dirty="0"/>
              <a:t>Partnership - City/County, Public/Private, Local/State, Stakeholders </a:t>
            </a:r>
          </a:p>
          <a:p>
            <a:pPr marL="320040" lvl="0" indent="-320040" algn="l" rtl="0">
              <a:lnSpc>
                <a:spcPct val="120000"/>
              </a:lnSpc>
              <a:spcBef>
                <a:spcPts val="0"/>
              </a:spcBef>
              <a:spcAft>
                <a:spcPts val="0"/>
              </a:spcAft>
              <a:buSzPts val="3500"/>
              <a:buChar char="»"/>
            </a:pPr>
            <a:r>
              <a:rPr lang="en-US" dirty="0"/>
              <a:t>Action Needed Now </a:t>
            </a:r>
          </a:p>
          <a:p>
            <a:pPr marL="320040" lvl="0" indent="-97790" algn="l" rtl="0">
              <a:lnSpc>
                <a:spcPct val="120000"/>
              </a:lnSpc>
              <a:spcBef>
                <a:spcPts val="0"/>
              </a:spcBef>
              <a:spcAft>
                <a:spcPts val="0"/>
              </a:spcAft>
              <a:buSzPts val="3500"/>
              <a:buNone/>
            </a:pPr>
            <a:endParaRPr lang="en-US" dirty="0"/>
          </a:p>
        </p:txBody>
      </p:sp>
      <p:pic>
        <p:nvPicPr>
          <p:cNvPr id="3" name="Picture 2">
            <a:extLst>
              <a:ext uri="{FF2B5EF4-FFF2-40B4-BE49-F238E27FC236}">
                <a16:creationId xmlns:a16="http://schemas.microsoft.com/office/drawing/2014/main" id="{91CA0A0E-DAE2-8357-581E-97BB85DC200D}"/>
              </a:ext>
            </a:extLst>
          </p:cNvPr>
          <p:cNvPicPr>
            <a:picLocks noChangeAspect="1"/>
          </p:cNvPicPr>
          <p:nvPr/>
        </p:nvPicPr>
        <p:blipFill>
          <a:blip r:embed="rId3"/>
          <a:stretch>
            <a:fillRect/>
          </a:stretch>
        </p:blipFill>
        <p:spPr>
          <a:xfrm>
            <a:off x="280641" y="5670283"/>
            <a:ext cx="4648200" cy="1000125"/>
          </a:xfrm>
          <a:prstGeom prst="rect">
            <a:avLst/>
          </a:prstGeom>
        </p:spPr>
      </p:pic>
      <p:pic>
        <p:nvPicPr>
          <p:cNvPr id="7" name="Picture 6">
            <a:extLst>
              <a:ext uri="{FF2B5EF4-FFF2-40B4-BE49-F238E27FC236}">
                <a16:creationId xmlns:a16="http://schemas.microsoft.com/office/drawing/2014/main" id="{03D490E4-23FF-4AA7-BC54-A129DD3EA467}"/>
              </a:ext>
            </a:extLst>
          </p:cNvPr>
          <p:cNvPicPr>
            <a:picLocks noChangeAspect="1"/>
          </p:cNvPicPr>
          <p:nvPr/>
        </p:nvPicPr>
        <p:blipFill>
          <a:blip r:embed="rId4"/>
          <a:stretch>
            <a:fillRect/>
          </a:stretch>
        </p:blipFill>
        <p:spPr>
          <a:xfrm>
            <a:off x="5058775" y="6069090"/>
            <a:ext cx="790053" cy="207576"/>
          </a:xfrm>
          <a:prstGeom prst="rect">
            <a:avLst/>
          </a:prstGeom>
        </p:spPr>
      </p:pic>
      <p:pic>
        <p:nvPicPr>
          <p:cNvPr id="8" name="Google Shape;937;p29">
            <a:extLst>
              <a:ext uri="{FF2B5EF4-FFF2-40B4-BE49-F238E27FC236}">
                <a16:creationId xmlns:a16="http://schemas.microsoft.com/office/drawing/2014/main" id="{191244AE-CDA6-4CBC-931A-78E8321D5D95}"/>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6"/>
          <p:cNvSpPr txBox="1">
            <a:spLocks noGrp="1"/>
          </p:cNvSpPr>
          <p:nvPr>
            <p:ph type="body" idx="1"/>
          </p:nvPr>
        </p:nvSpPr>
        <p:spPr>
          <a:xfrm>
            <a:off x="174365" y="1013187"/>
            <a:ext cx="11497503" cy="5028003"/>
          </a:xfrm>
          <a:prstGeom prst="rect">
            <a:avLst/>
          </a:prstGeom>
          <a:noFill/>
          <a:ln>
            <a:noFill/>
          </a:ln>
        </p:spPr>
        <p:txBody>
          <a:bodyPr spcFirstLastPara="1" wrap="square" lIns="91425" tIns="45700" rIns="91425" bIns="45700" anchor="t" anchorCtr="0">
            <a:normAutofit fontScale="92500" lnSpcReduction="10000"/>
          </a:bodyPr>
          <a:lstStyle/>
          <a:p>
            <a:pPr marL="228600"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New perspectives added to BHSOAC with 27 voting members (up from 16 members):</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Two Persons who have or had a SUD</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One person who is 25 years of age or younger and has or has had a MH/SUD/or co-occurring disorder.</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Family member of an adult or older adult who has or has a SUD and family member of a child or youth who has or has had a SUD.</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Current or former county behavioral health director</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Professional with expertise in housing and homelessness</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Representative of an aging or disability organization</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Person with knowledge and expertise in community-defined evidence practices and reduction BH disparities</a:t>
            </a:r>
          </a:p>
          <a:p>
            <a:pPr marL="685800" lvl="1" indent="-228600">
              <a:lnSpc>
                <a:spcPct val="108000"/>
              </a:lnSpc>
              <a:spcBef>
                <a:spcPts val="0"/>
              </a:spcBef>
              <a:buClr>
                <a:schemeClr val="accent2"/>
              </a:buClr>
              <a:buSzPts val="2800"/>
            </a:pPr>
            <a:r>
              <a:rPr lang="en-US" dirty="0">
                <a:latin typeface="Quattrocento Sans"/>
                <a:ea typeface="Quattrocento Sans"/>
                <a:cs typeface="Quattrocento Sans"/>
                <a:sym typeface="Quattrocento Sans"/>
              </a:rPr>
              <a:t>Representative of a children and youth organization</a:t>
            </a:r>
          </a:p>
          <a:p>
            <a:pPr marL="685800" lvl="1" indent="-228600">
              <a:lnSpc>
                <a:spcPct val="108000"/>
              </a:lnSpc>
              <a:spcBef>
                <a:spcPts val="0"/>
              </a:spcBef>
              <a:buClr>
                <a:schemeClr val="accent2"/>
              </a:buClr>
              <a:buSzPts val="2800"/>
            </a:pPr>
            <a:r>
              <a:rPr lang="en-US" b="1" dirty="0">
                <a:solidFill>
                  <a:srgbClr val="70AD47"/>
                </a:solidFill>
                <a:latin typeface="Quattrocento Sans"/>
                <a:ea typeface="Quattrocento Sans"/>
                <a:cs typeface="Quattrocento Sans"/>
                <a:sym typeface="Quattrocento Sans"/>
              </a:rPr>
              <a:t>Veteran or a representative of a veterans organization </a:t>
            </a:r>
            <a:endParaRPr lang="en-US" b="1" i="0" u="none" strike="noStrike" cap="none" dirty="0">
              <a:solidFill>
                <a:srgbClr val="70AD47"/>
              </a:solidFill>
              <a:latin typeface="Quattrocento Sans"/>
              <a:ea typeface="Quattrocento Sans"/>
              <a:cs typeface="Quattrocento Sans"/>
            </a:endParaRPr>
          </a:p>
        </p:txBody>
      </p:sp>
      <p:sp>
        <p:nvSpPr>
          <p:cNvPr id="888" name="Google Shape;88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89" name="Google Shape;889;p26"/>
          <p:cNvSpPr txBox="1"/>
          <p:nvPr/>
        </p:nvSpPr>
        <p:spPr>
          <a:xfrm>
            <a:off x="450662" y="183574"/>
            <a:ext cx="11290677"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21E77"/>
              </a:buClr>
              <a:buSzPts val="4400"/>
              <a:buFont typeface="Quattrocento Sans"/>
              <a:buNone/>
              <a:tabLst/>
              <a:defRPr/>
            </a:pPr>
            <a:r>
              <a:rPr kumimoji="0" lang="en-US" sz="4400" b="1" i="0" u="none" strike="noStrike" kern="0" cap="none" spc="0" normalizeH="0" baseline="0" noProof="0" dirty="0">
                <a:ln>
                  <a:noFill/>
                </a:ln>
                <a:solidFill>
                  <a:srgbClr val="021E77"/>
                </a:solidFill>
                <a:effectLst/>
                <a:uLnTx/>
                <a:uFillTx/>
                <a:latin typeface="Quattrocento Sans"/>
                <a:sym typeface="Quattrocento Sans"/>
              </a:rPr>
              <a:t>BHS</a:t>
            </a:r>
            <a:r>
              <a:rPr lang="en-US" sz="4400" b="1" dirty="0">
                <a:solidFill>
                  <a:srgbClr val="021E77"/>
                </a:solidFill>
                <a:latin typeface="Quattrocento Sans"/>
                <a:sym typeface="Quattrocento Sans"/>
              </a:rPr>
              <a:t>OAC</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4" name="Google Shape;894;p26"/>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3" name="Picture 2">
            <a:extLst>
              <a:ext uri="{FF2B5EF4-FFF2-40B4-BE49-F238E27FC236}">
                <a16:creationId xmlns:a16="http://schemas.microsoft.com/office/drawing/2014/main" id="{CC190DB1-7225-6BAD-91AA-C4A07AFDDE08}"/>
              </a:ext>
            </a:extLst>
          </p:cNvPr>
          <p:cNvPicPr>
            <a:picLocks noChangeAspect="1"/>
          </p:cNvPicPr>
          <p:nvPr/>
        </p:nvPicPr>
        <p:blipFill>
          <a:blip r:embed="rId4"/>
          <a:stretch>
            <a:fillRect/>
          </a:stretch>
        </p:blipFill>
        <p:spPr>
          <a:xfrm>
            <a:off x="371048" y="6044825"/>
            <a:ext cx="3240438" cy="703075"/>
          </a:xfrm>
          <a:prstGeom prst="rect">
            <a:avLst/>
          </a:prstGeom>
        </p:spPr>
      </p:pic>
      <p:pic>
        <p:nvPicPr>
          <p:cNvPr id="7" name="Picture 6">
            <a:extLst>
              <a:ext uri="{FF2B5EF4-FFF2-40B4-BE49-F238E27FC236}">
                <a16:creationId xmlns:a16="http://schemas.microsoft.com/office/drawing/2014/main" id="{9476BED8-1F14-47BF-833F-1C95AE69449C}"/>
              </a:ext>
            </a:extLst>
          </p:cNvPr>
          <p:cNvPicPr>
            <a:picLocks noChangeAspect="1"/>
          </p:cNvPicPr>
          <p:nvPr/>
        </p:nvPicPr>
        <p:blipFill>
          <a:blip r:embed="rId5"/>
          <a:stretch>
            <a:fillRect/>
          </a:stretch>
        </p:blipFill>
        <p:spPr>
          <a:xfrm>
            <a:off x="3738692" y="6312877"/>
            <a:ext cx="623074" cy="163704"/>
          </a:xfrm>
          <a:prstGeom prst="rect">
            <a:avLst/>
          </a:prstGeom>
        </p:spPr>
      </p:pic>
    </p:spTree>
    <p:extLst>
      <p:ext uri="{BB962C8B-B14F-4D97-AF65-F5344CB8AC3E}">
        <p14:creationId xmlns:p14="http://schemas.microsoft.com/office/powerpoint/2010/main" val="3041996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4" name="Google Shape;714;p1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a:solidFill>
                <a:srgbClr val="FFFFFF"/>
              </a:solidFill>
              <a:latin typeface="Calibri"/>
              <a:ea typeface="Calibri"/>
              <a:cs typeface="Calibri"/>
              <a:sym typeface="Calibri"/>
            </a:endParaRPr>
          </a:p>
        </p:txBody>
      </p:sp>
      <p:sp>
        <p:nvSpPr>
          <p:cNvPr id="715" name="Google Shape;715;p16"/>
          <p:cNvSpPr/>
          <p:nvPr/>
        </p:nvSpPr>
        <p:spPr>
          <a:xfrm rot="5400000" flipH="1">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6" name="Google Shape;716;p16"/>
          <p:cNvSpPr/>
          <p:nvPr/>
        </p:nvSpPr>
        <p:spPr>
          <a:xfrm rot="5400000" flipH="1">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7" name="Google Shape;717;p16"/>
          <p:cNvSpPr/>
          <p:nvPr/>
        </p:nvSpPr>
        <p:spPr>
          <a:xfrm rot="5400000" flipH="1">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16"/>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9" name="Google Shape;719;p16"/>
          <p:cNvSpPr/>
          <p:nvPr/>
        </p:nvSpPr>
        <p:spPr>
          <a:xfrm rot="5400000" flipH="1">
            <a:off x="-1281293" y="1383915"/>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0" name="Google Shape;720;p16"/>
          <p:cNvSpPr txBox="1">
            <a:spLocks noGrp="1"/>
          </p:cNvSpPr>
          <p:nvPr>
            <p:ph type="title"/>
          </p:nvPr>
        </p:nvSpPr>
        <p:spPr>
          <a:xfrm>
            <a:off x="128791" y="666114"/>
            <a:ext cx="3635320" cy="33874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Quattrocento Sans"/>
              <a:buNone/>
            </a:pPr>
            <a:r>
              <a:rPr lang="en-US" dirty="0">
                <a:solidFill>
                  <a:schemeClr val="lt1"/>
                </a:solidFill>
              </a:rPr>
              <a:t>Engage</a:t>
            </a:r>
            <a:br>
              <a:rPr lang="en-US" dirty="0">
                <a:solidFill>
                  <a:schemeClr val="lt1"/>
                </a:solidFill>
              </a:rPr>
            </a:br>
            <a:endParaRPr dirty="0"/>
          </a:p>
        </p:txBody>
      </p:sp>
      <p:pic>
        <p:nvPicPr>
          <p:cNvPr id="726" name="Google Shape;726;p16"/>
          <p:cNvPicPr preferRelativeResize="0"/>
          <p:nvPr/>
        </p:nvPicPr>
        <p:blipFill rotWithShape="1">
          <a:blip r:embed="rId3">
            <a:alphaModFix/>
          </a:blip>
          <a:srcRect/>
          <a:stretch/>
        </p:blipFill>
        <p:spPr>
          <a:xfrm rot="5400000">
            <a:off x="536765" y="3289425"/>
            <a:ext cx="6868142" cy="269012"/>
          </a:xfrm>
          <a:prstGeom prst="rect">
            <a:avLst/>
          </a:prstGeom>
          <a:noFill/>
          <a:ln>
            <a:noFill/>
          </a:ln>
        </p:spPr>
      </p:pic>
      <p:sp>
        <p:nvSpPr>
          <p:cNvPr id="4" name="Google Shape;721;p16">
            <a:extLst>
              <a:ext uri="{FF2B5EF4-FFF2-40B4-BE49-F238E27FC236}">
                <a16:creationId xmlns:a16="http://schemas.microsoft.com/office/drawing/2014/main" id="{5BF6CA6C-6D4B-D18C-7D58-7879CB5B0753}"/>
              </a:ext>
            </a:extLst>
          </p:cNvPr>
          <p:cNvSpPr txBox="1">
            <a:spLocks/>
          </p:cNvSpPr>
          <p:nvPr/>
        </p:nvSpPr>
        <p:spPr>
          <a:xfrm>
            <a:off x="4343194" y="511388"/>
            <a:ext cx="7199166" cy="562500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04044" indent="-457200">
              <a:lnSpc>
                <a:spcPct val="120000"/>
              </a:lnSpc>
              <a:spcBef>
                <a:spcPts val="1600"/>
              </a:spcBef>
              <a:buClr>
                <a:srgbClr val="E47225"/>
              </a:buClr>
              <a:buSzPct val="125000"/>
              <a:buFont typeface="Quattrocento Sans"/>
              <a:buAutoNum type="arabicPeriod"/>
            </a:pPr>
            <a:r>
              <a:rPr lang="en-US" sz="2000" dirty="0">
                <a:latin typeface="Calibri" panose="020F0502020204030204" pitchFamily="34" charset="0"/>
                <a:cs typeface="Calibri" panose="020F0502020204030204" pitchFamily="34" charset="0"/>
              </a:rPr>
              <a:t>Tell us about TA, resources needed, and send us questions:</a:t>
            </a:r>
          </a:p>
          <a:p>
            <a:pPr marL="1061244" lvl="1" indent="-457200">
              <a:lnSpc>
                <a:spcPct val="120000"/>
              </a:lnSpc>
              <a:spcBef>
                <a:spcPts val="1600"/>
              </a:spcBef>
              <a:buClr>
                <a:srgbClr val="E47225"/>
              </a:buClr>
              <a:buSzPct val="125000"/>
              <a:buFont typeface="Wingdings" panose="05000000000000000000" pitchFamily="2" charset="2"/>
              <a:buChar char="§"/>
            </a:pPr>
            <a:r>
              <a:rPr lang="en-US" sz="1600" dirty="0">
                <a:latin typeface="Calibri" panose="020F0502020204030204" pitchFamily="34" charset="0"/>
                <a:cs typeface="Calibri" panose="020F0502020204030204" pitchFamily="34" charset="0"/>
              </a:rPr>
              <a:t>BCSH, HCD, CalVet: </a:t>
            </a:r>
            <a:r>
              <a:rPr lang="en-US" sz="1600" dirty="0">
                <a:latin typeface="Calibri" panose="020F0502020204030204" pitchFamily="34" charset="0"/>
                <a:cs typeface="Calibri" panose="020F0502020204030204" pitchFamily="34" charset="0"/>
                <a:hlinkClick r:id="rId4"/>
              </a:rPr>
              <a:t>Homekey@hcd.ca.gov</a:t>
            </a:r>
            <a:r>
              <a:rPr lang="en-US" sz="1600" dirty="0">
                <a:latin typeface="Calibri" panose="020F0502020204030204" pitchFamily="34" charset="0"/>
                <a:cs typeface="Calibri" panose="020F0502020204030204" pitchFamily="34" charset="0"/>
              </a:rPr>
              <a:t> </a:t>
            </a:r>
          </a:p>
          <a:p>
            <a:pPr marL="1061244" lvl="1" indent="-457200">
              <a:lnSpc>
                <a:spcPct val="120000"/>
              </a:lnSpc>
              <a:spcBef>
                <a:spcPts val="1600"/>
              </a:spcBef>
              <a:buClr>
                <a:srgbClr val="E47225"/>
              </a:buClr>
              <a:buSzPct val="125000"/>
              <a:buFont typeface="Wingdings" panose="05000000000000000000" pitchFamily="2" charset="2"/>
              <a:buChar char="§"/>
            </a:pPr>
            <a:r>
              <a:rPr lang="en-US" sz="1600" dirty="0">
                <a:latin typeface="Calibri" panose="020F0502020204030204" pitchFamily="34" charset="0"/>
                <a:cs typeface="Calibri" panose="020F0502020204030204" pitchFamily="34" charset="0"/>
              </a:rPr>
              <a:t>CHHS, DHCS:  </a:t>
            </a:r>
            <a:r>
              <a:rPr lang="en-US" sz="1600" dirty="0">
                <a:latin typeface="Calibri" panose="020F0502020204030204" pitchFamily="34" charset="0"/>
                <a:cs typeface="Calibri" panose="020F0502020204030204" pitchFamily="34" charset="0"/>
                <a:hlinkClick r:id="rId5"/>
              </a:rPr>
              <a:t>BHTinfo@dhcs.ca.gov</a:t>
            </a:r>
            <a:r>
              <a:rPr lang="en-US" sz="1600" dirty="0">
                <a:latin typeface="Calibri" panose="020F0502020204030204" pitchFamily="34" charset="0"/>
                <a:cs typeface="Calibri" panose="020F0502020204030204" pitchFamily="34" charset="0"/>
              </a:rPr>
              <a:t> </a:t>
            </a:r>
          </a:p>
          <a:p>
            <a:pPr marL="604044" indent="-457200">
              <a:lnSpc>
                <a:spcPct val="120000"/>
              </a:lnSpc>
              <a:spcBef>
                <a:spcPts val="1600"/>
              </a:spcBef>
              <a:buClr>
                <a:srgbClr val="E47225"/>
              </a:buClr>
              <a:buSzPct val="125000"/>
              <a:buFont typeface="Quattrocento Sans"/>
              <a:buAutoNum type="arabicPeriod"/>
            </a:pPr>
            <a:r>
              <a:rPr lang="en-US" sz="2000" dirty="0">
                <a:latin typeface="Calibri" panose="020F0502020204030204" pitchFamily="34" charset="0"/>
                <a:cs typeface="Calibri" panose="020F0502020204030204" pitchFamily="34" charset="0"/>
              </a:rPr>
              <a:t>Stay engaged for upcoming guidance</a:t>
            </a:r>
          </a:p>
          <a:p>
            <a:pPr marL="1061244" lvl="1" indent="-457200">
              <a:lnSpc>
                <a:spcPct val="120000"/>
              </a:lnSpc>
              <a:spcBef>
                <a:spcPts val="1600"/>
              </a:spcBef>
              <a:buClr>
                <a:srgbClr val="E47225"/>
              </a:buClr>
              <a:buSzPct val="125000"/>
              <a:buFont typeface="Wingdings" panose="05000000000000000000" pitchFamily="2" charset="2"/>
              <a:buChar char="§"/>
            </a:pPr>
            <a:r>
              <a:rPr lang="en-US" sz="1600" dirty="0">
                <a:latin typeface="Calibri" panose="020F0502020204030204" pitchFamily="34" charset="0"/>
                <a:cs typeface="Calibri" panose="020F0502020204030204" pitchFamily="34" charset="0"/>
              </a:rPr>
              <a:t>Listening Sessions  </a:t>
            </a:r>
            <a:r>
              <a:rPr lang="en-US" sz="1600" dirty="0">
                <a:solidFill>
                  <a:schemeClr val="accent2">
                    <a:lumMod val="75000"/>
                  </a:schemeClr>
                </a:solidFill>
                <a:latin typeface="Calibri" panose="020F0502020204030204" pitchFamily="34" charset="0"/>
                <a:cs typeface="Calibri" panose="020F0502020204030204" pitchFamily="34" charset="0"/>
              </a:rPr>
              <a:t>Late October</a:t>
            </a:r>
          </a:p>
          <a:p>
            <a:pPr marL="1061244" lvl="1" indent="-457200">
              <a:lnSpc>
                <a:spcPct val="120000"/>
              </a:lnSpc>
              <a:spcBef>
                <a:spcPts val="1600"/>
              </a:spcBef>
              <a:buClr>
                <a:srgbClr val="E47225"/>
              </a:buClr>
              <a:buSzPct val="125000"/>
              <a:buFont typeface="Wingdings" panose="05000000000000000000" pitchFamily="2" charset="2"/>
              <a:buChar char="§"/>
            </a:pPr>
            <a:r>
              <a:rPr lang="en-US" sz="1600" dirty="0" err="1">
                <a:latin typeface="Calibri" panose="020F0502020204030204" pitchFamily="34" charset="0"/>
                <a:cs typeface="Calibri" panose="020F0502020204030204" pitchFamily="34" charset="0"/>
              </a:rPr>
              <a:t>Homekey</a:t>
            </a:r>
            <a:r>
              <a:rPr lang="en-US" sz="1600" dirty="0">
                <a:latin typeface="Calibri" panose="020F0502020204030204" pitchFamily="34" charset="0"/>
                <a:cs typeface="Calibri" panose="020F0502020204030204" pitchFamily="34" charset="0"/>
              </a:rPr>
              <a:t>+ NOFA </a:t>
            </a:r>
            <a:r>
              <a:rPr lang="en-US" sz="1600" dirty="0">
                <a:solidFill>
                  <a:schemeClr val="accent2">
                    <a:lumMod val="75000"/>
                  </a:schemeClr>
                </a:solidFill>
                <a:latin typeface="Calibri" panose="020F0502020204030204" pitchFamily="34" charset="0"/>
                <a:cs typeface="Calibri" panose="020F0502020204030204" pitchFamily="34" charset="0"/>
              </a:rPr>
              <a:t>Late 2024</a:t>
            </a:r>
          </a:p>
          <a:p>
            <a:pPr marL="1061244" lvl="1" indent="-457200">
              <a:lnSpc>
                <a:spcPct val="130000"/>
              </a:lnSpc>
              <a:spcBef>
                <a:spcPts val="1600"/>
              </a:spcBef>
              <a:buClr>
                <a:srgbClr val="E47225"/>
              </a:buClr>
              <a:buSzPct val="125000"/>
              <a:buFont typeface="Wingdings" panose="05000000000000000000" pitchFamily="2" charset="2"/>
              <a:buChar char="§"/>
            </a:pPr>
            <a:r>
              <a:rPr lang="en-US" sz="1600" dirty="0">
                <a:latin typeface="Calibri" panose="020F0502020204030204" pitchFamily="34" charset="0"/>
                <a:cs typeface="Calibri" panose="020F0502020204030204" pitchFamily="34" charset="0"/>
              </a:rPr>
              <a:t>Pre-Application Consultations </a:t>
            </a:r>
            <a:r>
              <a:rPr lang="en-US" sz="1600" dirty="0">
                <a:solidFill>
                  <a:schemeClr val="accent2">
                    <a:lumMod val="75000"/>
                  </a:schemeClr>
                </a:solidFill>
                <a:latin typeface="Calibri" panose="020F0502020204030204" pitchFamily="34" charset="0"/>
                <a:cs typeface="Calibri" panose="020F0502020204030204" pitchFamily="34" charset="0"/>
              </a:rPr>
              <a:t>Beginning January 2025</a:t>
            </a:r>
          </a:p>
          <a:p>
            <a:pPr marL="604044" indent="-457200">
              <a:lnSpc>
                <a:spcPct val="120000"/>
              </a:lnSpc>
              <a:spcBef>
                <a:spcPts val="1600"/>
              </a:spcBef>
              <a:buClr>
                <a:srgbClr val="E47225"/>
              </a:buClr>
              <a:buSzPct val="125000"/>
              <a:buFont typeface="Quattrocento Sans"/>
              <a:buAutoNum type="arabicPeriod"/>
            </a:pPr>
            <a:r>
              <a:rPr lang="en-US" sz="2000" dirty="0">
                <a:latin typeface="Calibri" panose="020F0502020204030204" pitchFamily="34" charset="0"/>
                <a:cs typeface="Calibri" panose="020F0502020204030204" pitchFamily="34" charset="0"/>
              </a:rPr>
              <a:t>Participate in local BHSA 3-Year Integrated Plan updates</a:t>
            </a:r>
          </a:p>
          <a:p>
            <a:pPr marL="1061244" lvl="1" indent="-457200">
              <a:lnSpc>
                <a:spcPct val="120000"/>
              </a:lnSpc>
              <a:spcBef>
                <a:spcPts val="1600"/>
              </a:spcBef>
              <a:buClr>
                <a:srgbClr val="E47225"/>
              </a:buClr>
              <a:buSzPct val="125000"/>
              <a:buFont typeface="Wingdings" panose="05000000000000000000" pitchFamily="2" charset="2"/>
              <a:buChar char="§"/>
            </a:pPr>
            <a:r>
              <a:rPr lang="en-US" sz="1600" dirty="0">
                <a:latin typeface="Calibri" panose="020F0502020204030204" pitchFamily="34" charset="0"/>
                <a:cs typeface="Calibri" panose="020F0502020204030204" pitchFamily="34" charset="0"/>
              </a:rPr>
              <a:t>BHSA Housing Intervention Guidance from DHCS </a:t>
            </a:r>
            <a:r>
              <a:rPr lang="en-US" sz="1600" dirty="0">
                <a:solidFill>
                  <a:schemeClr val="accent2">
                    <a:lumMod val="75000"/>
                  </a:schemeClr>
                </a:solidFill>
                <a:latin typeface="Calibri" panose="020F0502020204030204" pitchFamily="34" charset="0"/>
                <a:cs typeface="Calibri" panose="020F0502020204030204" pitchFamily="34" charset="0"/>
              </a:rPr>
              <a:t>Early 2025</a:t>
            </a:r>
          </a:p>
          <a:p>
            <a:pPr marL="1061244" lvl="1" indent="-457200">
              <a:lnSpc>
                <a:spcPct val="120000"/>
              </a:lnSpc>
              <a:spcBef>
                <a:spcPts val="1600"/>
              </a:spcBef>
              <a:buClr>
                <a:srgbClr val="E47225"/>
              </a:buClr>
              <a:buSzPct val="125000"/>
              <a:buFont typeface="Wingdings" panose="05000000000000000000" pitchFamily="2" charset="2"/>
              <a:buChar char="§"/>
            </a:pPr>
            <a:r>
              <a:rPr lang="en-US" sz="1600" dirty="0">
                <a:latin typeface="Calibri" panose="020F0502020204030204" pitchFamily="34" charset="0"/>
                <a:cs typeface="Calibri" panose="020F0502020204030204" pitchFamily="34" charset="0"/>
              </a:rPr>
              <a:t>Local Plan development </a:t>
            </a:r>
            <a:r>
              <a:rPr lang="en-US" sz="1600" dirty="0">
                <a:solidFill>
                  <a:schemeClr val="accent2">
                    <a:lumMod val="75000"/>
                  </a:schemeClr>
                </a:solidFill>
                <a:latin typeface="Calibri" panose="020F0502020204030204" pitchFamily="34" charset="0"/>
                <a:cs typeface="Calibri" panose="020F0502020204030204" pitchFamily="34" charset="0"/>
              </a:rPr>
              <a:t>through June 2026</a:t>
            </a:r>
          </a:p>
        </p:txBody>
      </p:sp>
      <p:pic>
        <p:nvPicPr>
          <p:cNvPr id="13" name="Picture 12">
            <a:extLst>
              <a:ext uri="{FF2B5EF4-FFF2-40B4-BE49-F238E27FC236}">
                <a16:creationId xmlns:a16="http://schemas.microsoft.com/office/drawing/2014/main" id="{CA0A8B48-DE05-4DE9-92D7-C2D1E25FF10E}"/>
              </a:ext>
            </a:extLst>
          </p:cNvPr>
          <p:cNvPicPr>
            <a:picLocks noChangeAspect="1"/>
          </p:cNvPicPr>
          <p:nvPr/>
        </p:nvPicPr>
        <p:blipFill>
          <a:blip r:embed="rId6"/>
          <a:stretch>
            <a:fillRect/>
          </a:stretch>
        </p:blipFill>
        <p:spPr>
          <a:xfrm>
            <a:off x="9546925" y="1580436"/>
            <a:ext cx="2172003" cy="2191056"/>
          </a:xfrm>
          <a:prstGeom prst="rect">
            <a:avLst/>
          </a:prstGeom>
        </p:spPr>
      </p:pic>
      <p:pic>
        <p:nvPicPr>
          <p:cNvPr id="14" name="Google Shape;1355;p61" descr="A picture containing text, sign&#10;&#10;Description automatically generated">
            <a:extLst>
              <a:ext uri="{FF2B5EF4-FFF2-40B4-BE49-F238E27FC236}">
                <a16:creationId xmlns:a16="http://schemas.microsoft.com/office/drawing/2014/main" id="{5B7EEFA4-DC96-48DF-9E90-0F4085931CEB}"/>
              </a:ext>
            </a:extLst>
          </p:cNvPr>
          <p:cNvPicPr preferRelativeResize="0"/>
          <p:nvPr/>
        </p:nvPicPr>
        <p:blipFill rotWithShape="1">
          <a:blip r:embed="rId7">
            <a:alphaModFix/>
          </a:blip>
          <a:srcRect/>
          <a:stretch/>
        </p:blipFill>
        <p:spPr>
          <a:xfrm>
            <a:off x="801325" y="3872094"/>
            <a:ext cx="2088821" cy="1990601"/>
          </a:xfrm>
          <a:prstGeom prst="rect">
            <a:avLst/>
          </a:prstGeom>
          <a:noFill/>
          <a:ln>
            <a:noFill/>
          </a:ln>
        </p:spPr>
      </p:pic>
    </p:spTree>
    <p:extLst>
      <p:ext uri="{BB962C8B-B14F-4D97-AF65-F5344CB8AC3E}">
        <p14:creationId xmlns:p14="http://schemas.microsoft.com/office/powerpoint/2010/main" val="10323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6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2" name="Google Shape;1342;p6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3" name="Google Shape;1343;p61"/>
          <p:cNvSpPr/>
          <p:nvPr/>
        </p:nvSpPr>
        <p:spPr>
          <a:xfrm rot="5400000" flipH="1">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4" name="Google Shape;1344;p61"/>
          <p:cNvSpPr/>
          <p:nvPr/>
        </p:nvSpPr>
        <p:spPr>
          <a:xfrm rot="5400000" flipH="1">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5" name="Google Shape;1345;p61"/>
          <p:cNvSpPr/>
          <p:nvPr/>
        </p:nvSpPr>
        <p:spPr>
          <a:xfrm rot="5400000" flipH="1">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6" name="Google Shape;1346;p61"/>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7" name="Google Shape;1347;p61"/>
          <p:cNvSpPr/>
          <p:nvPr/>
        </p:nvSpPr>
        <p:spPr>
          <a:xfrm rot="5400000" flipH="1">
            <a:off x="-1410093" y="1399943"/>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8" name="Google Shape;1348;p61"/>
          <p:cNvSpPr txBox="1">
            <a:spLocks noGrp="1"/>
          </p:cNvSpPr>
          <p:nvPr>
            <p:ph type="title"/>
          </p:nvPr>
        </p:nvSpPr>
        <p:spPr>
          <a:xfrm>
            <a:off x="245052" y="255699"/>
            <a:ext cx="3201366" cy="33874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Quattrocento Sans"/>
              <a:buNone/>
            </a:pPr>
            <a:r>
              <a:rPr lang="en-US" dirty="0">
                <a:solidFill>
                  <a:srgbClr val="FFFFFF"/>
                </a:solidFill>
              </a:rPr>
              <a:t>Resources:</a:t>
            </a:r>
            <a:endParaRPr dirty="0"/>
          </a:p>
        </p:txBody>
      </p:sp>
      <p:sp>
        <p:nvSpPr>
          <p:cNvPr id="1349" name="Google Shape;1349;p61"/>
          <p:cNvSpPr txBox="1">
            <a:spLocks noGrp="1"/>
          </p:cNvSpPr>
          <p:nvPr>
            <p:ph type="body" idx="1"/>
          </p:nvPr>
        </p:nvSpPr>
        <p:spPr>
          <a:xfrm>
            <a:off x="4539866" y="641967"/>
            <a:ext cx="7326313" cy="4940687"/>
          </a:xfrm>
          <a:prstGeom prst="rect">
            <a:avLst/>
          </a:prstGeom>
          <a:noFill/>
          <a:ln>
            <a:noFill/>
          </a:ln>
        </p:spPr>
        <p:txBody>
          <a:bodyPr spcFirstLastPara="1" wrap="square" lIns="91425" tIns="45700" rIns="91425" bIns="45700" anchor="ctr" anchorCtr="0">
            <a:normAutofit fontScale="85000" lnSpcReduction="20000"/>
          </a:bodyPr>
          <a:lstStyle/>
          <a:p>
            <a:pPr marL="320040" lvl="0" indent="-320040" algn="l" rtl="0">
              <a:lnSpc>
                <a:spcPct val="107000"/>
              </a:lnSpc>
              <a:spcBef>
                <a:spcPts val="0"/>
              </a:spcBef>
              <a:spcAft>
                <a:spcPts val="0"/>
              </a:spcAft>
              <a:buSzPct val="125000"/>
              <a:buFont typeface="Arial"/>
              <a:buChar char="•"/>
            </a:pPr>
            <a:r>
              <a:rPr lang="en-US" sz="3200" dirty="0">
                <a:hlinkClick r:id="rId3"/>
              </a:rPr>
              <a:t>The Governor’s Mental Health for All Webpage</a:t>
            </a:r>
            <a:endParaRPr lang="en-US" sz="3200" dirty="0"/>
          </a:p>
          <a:p>
            <a:pPr marL="0" lvl="0" indent="0" algn="l" rtl="0">
              <a:lnSpc>
                <a:spcPct val="107000"/>
              </a:lnSpc>
              <a:spcBef>
                <a:spcPts val="0"/>
              </a:spcBef>
              <a:spcAft>
                <a:spcPts val="0"/>
              </a:spcAft>
              <a:buSzPct val="125000"/>
              <a:buNone/>
            </a:pPr>
            <a:endParaRPr sz="3200" dirty="0"/>
          </a:p>
          <a:p>
            <a:pPr marL="320040" indent="-320040">
              <a:lnSpc>
                <a:spcPct val="107000"/>
              </a:lnSpc>
              <a:spcBef>
                <a:spcPts val="0"/>
              </a:spcBef>
              <a:buSzPct val="125000"/>
            </a:pPr>
            <a:r>
              <a:rPr lang="en-US" sz="3200" dirty="0">
                <a:hlinkClick r:id="rId4"/>
              </a:rPr>
              <a:t>CalVet Voter Approved Bond Webpage</a:t>
            </a:r>
            <a:endParaRPr lang="en-US" sz="3200" dirty="0"/>
          </a:p>
          <a:p>
            <a:pPr marL="320040" indent="-320040">
              <a:lnSpc>
                <a:spcPct val="107000"/>
              </a:lnSpc>
              <a:spcBef>
                <a:spcPts val="0"/>
              </a:spcBef>
              <a:buSzPct val="125000"/>
            </a:pPr>
            <a:endParaRPr lang="en-US" sz="3200" dirty="0">
              <a:hlinkClick r:id="rId5"/>
            </a:endParaRPr>
          </a:p>
          <a:p>
            <a:pPr marL="320040" lvl="0" indent="-320040" algn="l" rtl="0">
              <a:lnSpc>
                <a:spcPct val="107000"/>
              </a:lnSpc>
              <a:spcBef>
                <a:spcPts val="0"/>
              </a:spcBef>
              <a:spcAft>
                <a:spcPts val="0"/>
              </a:spcAft>
              <a:buSzPct val="125000"/>
              <a:buFont typeface="Arial"/>
              <a:buChar char="•"/>
            </a:pPr>
            <a:r>
              <a:rPr lang="en-US" sz="3200" dirty="0" err="1">
                <a:hlinkClick r:id="rId5"/>
              </a:rPr>
              <a:t>CalHHS</a:t>
            </a:r>
            <a:r>
              <a:rPr lang="en-US" sz="3200" dirty="0">
                <a:hlinkClick r:id="rId5"/>
              </a:rPr>
              <a:t> Behavioral Health Transformation Webpage </a:t>
            </a:r>
            <a:endParaRPr sz="3200" dirty="0"/>
          </a:p>
          <a:p>
            <a:pPr marL="320040" lvl="0" indent="-104140" algn="l" rtl="0">
              <a:lnSpc>
                <a:spcPct val="107000"/>
              </a:lnSpc>
              <a:spcBef>
                <a:spcPts val="0"/>
              </a:spcBef>
              <a:spcAft>
                <a:spcPts val="0"/>
              </a:spcAft>
              <a:buSzPct val="125000"/>
              <a:buFont typeface="Arial"/>
              <a:buNone/>
            </a:pPr>
            <a:endParaRPr sz="3200" dirty="0"/>
          </a:p>
          <a:p>
            <a:pPr marL="320040" lvl="0" indent="-320040" algn="l" rtl="0">
              <a:lnSpc>
                <a:spcPct val="107000"/>
              </a:lnSpc>
              <a:spcBef>
                <a:spcPts val="0"/>
              </a:spcBef>
              <a:spcAft>
                <a:spcPts val="0"/>
              </a:spcAft>
              <a:buSzPct val="125000"/>
              <a:buFont typeface="Arial"/>
              <a:buChar char="•"/>
            </a:pPr>
            <a:r>
              <a:rPr lang="en-US" sz="3200" dirty="0">
                <a:hlinkClick r:id="rId6"/>
              </a:rPr>
              <a:t>DHCS Behavioral Health Transformation Webpage</a:t>
            </a:r>
            <a:endParaRPr lang="en-US" sz="3200" dirty="0"/>
          </a:p>
          <a:p>
            <a:pPr marL="320040" lvl="0" indent="-320040" algn="l" rtl="0">
              <a:lnSpc>
                <a:spcPct val="107000"/>
              </a:lnSpc>
              <a:spcBef>
                <a:spcPts val="0"/>
              </a:spcBef>
              <a:spcAft>
                <a:spcPts val="0"/>
              </a:spcAft>
              <a:buSzPct val="125000"/>
              <a:buFont typeface="Arial"/>
              <a:buChar char="•"/>
            </a:pPr>
            <a:endParaRPr lang="en-US" sz="3200" u="sng" dirty="0">
              <a:solidFill>
                <a:schemeClr val="hlink"/>
              </a:solidFill>
            </a:endParaRPr>
          </a:p>
          <a:p>
            <a:pPr marL="320040" lvl="0" indent="-320040" algn="l" rtl="0">
              <a:lnSpc>
                <a:spcPct val="107000"/>
              </a:lnSpc>
              <a:spcBef>
                <a:spcPts val="0"/>
              </a:spcBef>
              <a:spcAft>
                <a:spcPts val="0"/>
              </a:spcAft>
              <a:buSzPct val="125000"/>
              <a:buFont typeface="Arial"/>
              <a:buChar char="•"/>
            </a:pPr>
            <a:r>
              <a:rPr lang="en-US" sz="3200" dirty="0">
                <a:hlinkClick r:id="rId7"/>
              </a:rPr>
              <a:t>HCD Homekey + webpage </a:t>
            </a:r>
            <a:endParaRPr lang="en-US" sz="3200" dirty="0"/>
          </a:p>
          <a:p>
            <a:pPr marL="0" lvl="0" indent="0" algn="l" rtl="0">
              <a:lnSpc>
                <a:spcPct val="107000"/>
              </a:lnSpc>
              <a:spcBef>
                <a:spcPts val="0"/>
              </a:spcBef>
              <a:spcAft>
                <a:spcPts val="0"/>
              </a:spcAft>
              <a:buSzPct val="125000"/>
              <a:buNone/>
            </a:pPr>
            <a:endParaRPr lang="en-US" sz="3200" dirty="0"/>
          </a:p>
          <a:p>
            <a:pPr marL="320040" lvl="0" indent="-320040" algn="l" rtl="0">
              <a:lnSpc>
                <a:spcPct val="107000"/>
              </a:lnSpc>
              <a:spcBef>
                <a:spcPts val="0"/>
              </a:spcBef>
              <a:spcAft>
                <a:spcPts val="0"/>
              </a:spcAft>
              <a:buSzPct val="125000"/>
              <a:buFont typeface="Arial"/>
              <a:buChar char="•"/>
            </a:pPr>
            <a:r>
              <a:rPr lang="en-US" sz="3200" dirty="0">
                <a:hlinkClick r:id="rId8"/>
              </a:rPr>
              <a:t>Homekey + Fact Sheet </a:t>
            </a:r>
            <a:endParaRPr lang="en-US" sz="3200" dirty="0"/>
          </a:p>
          <a:p>
            <a:pPr marL="320040" lvl="0" indent="-320040" algn="l" rtl="0">
              <a:lnSpc>
                <a:spcPct val="107000"/>
              </a:lnSpc>
              <a:spcBef>
                <a:spcPts val="0"/>
              </a:spcBef>
              <a:spcAft>
                <a:spcPts val="0"/>
              </a:spcAft>
              <a:buSzPct val="125000"/>
              <a:buFont typeface="Arial"/>
              <a:buChar char="•"/>
            </a:pPr>
            <a:endParaRPr lang="en-US" sz="3200" dirty="0"/>
          </a:p>
        </p:txBody>
      </p:sp>
      <p:pic>
        <p:nvPicPr>
          <p:cNvPr id="1354" name="Google Shape;1354;p61"/>
          <p:cNvPicPr preferRelativeResize="0"/>
          <p:nvPr/>
        </p:nvPicPr>
        <p:blipFill rotWithShape="1">
          <a:blip r:embed="rId9">
            <a:alphaModFix/>
          </a:blip>
          <a:srcRect/>
          <a:stretch/>
        </p:blipFill>
        <p:spPr>
          <a:xfrm rot="5400000">
            <a:off x="536765" y="3289425"/>
            <a:ext cx="6868142" cy="269012"/>
          </a:xfrm>
          <a:prstGeom prst="rect">
            <a:avLst/>
          </a:prstGeom>
          <a:noFill/>
          <a:ln>
            <a:noFill/>
          </a:ln>
        </p:spPr>
      </p:pic>
      <p:pic>
        <p:nvPicPr>
          <p:cNvPr id="1355" name="Google Shape;1355;p61" descr="A picture containing text, sign&#10;&#10;Description automatically generated"/>
          <p:cNvPicPr preferRelativeResize="0"/>
          <p:nvPr/>
        </p:nvPicPr>
        <p:blipFill rotWithShape="1">
          <a:blip r:embed="rId10">
            <a:alphaModFix/>
          </a:blip>
          <a:srcRect/>
          <a:stretch/>
        </p:blipFill>
        <p:spPr>
          <a:xfrm>
            <a:off x="801325" y="3872094"/>
            <a:ext cx="2088821" cy="1990601"/>
          </a:xfrm>
          <a:prstGeom prst="rect">
            <a:avLst/>
          </a:prstGeom>
          <a:noFill/>
          <a:ln>
            <a:noFill/>
          </a:ln>
        </p:spPr>
      </p:pic>
    </p:spTree>
    <p:extLst>
      <p:ext uri="{BB962C8B-B14F-4D97-AF65-F5344CB8AC3E}">
        <p14:creationId xmlns:p14="http://schemas.microsoft.com/office/powerpoint/2010/main" val="106981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6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2" name="Google Shape;1342;p61"/>
          <p:cNvSpPr/>
          <p:nvPr/>
        </p:nvSpPr>
        <p:spPr>
          <a:xfrm>
            <a:off x="-9" y="-10142"/>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3" name="Google Shape;1343;p61"/>
          <p:cNvSpPr/>
          <p:nvPr/>
        </p:nvSpPr>
        <p:spPr>
          <a:xfrm rot="5400000" flipH="1">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4" name="Google Shape;1344;p61"/>
          <p:cNvSpPr/>
          <p:nvPr/>
        </p:nvSpPr>
        <p:spPr>
          <a:xfrm rot="5400000" flipH="1">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5" name="Google Shape;1345;p61"/>
          <p:cNvSpPr/>
          <p:nvPr/>
        </p:nvSpPr>
        <p:spPr>
          <a:xfrm rot="5400000" flipH="1">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6" name="Google Shape;1346;p61"/>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7" name="Google Shape;1347;p61"/>
          <p:cNvSpPr/>
          <p:nvPr/>
        </p:nvSpPr>
        <p:spPr>
          <a:xfrm rot="5400000" flipH="1">
            <a:off x="-1410093" y="1399943"/>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8" name="Google Shape;1348;p61"/>
          <p:cNvSpPr txBox="1">
            <a:spLocks noGrp="1"/>
          </p:cNvSpPr>
          <p:nvPr>
            <p:ph type="title"/>
          </p:nvPr>
        </p:nvSpPr>
        <p:spPr>
          <a:xfrm>
            <a:off x="317478" y="255699"/>
            <a:ext cx="3201366" cy="33874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Quattrocento Sans"/>
              <a:buNone/>
            </a:pPr>
            <a:r>
              <a:rPr lang="en-US" dirty="0">
                <a:solidFill>
                  <a:srgbClr val="FFFFFF"/>
                </a:solidFill>
              </a:rPr>
              <a:t>Contacts:</a:t>
            </a:r>
            <a:endParaRPr dirty="0"/>
          </a:p>
        </p:txBody>
      </p:sp>
      <p:sp>
        <p:nvSpPr>
          <p:cNvPr id="1349" name="Google Shape;1349;p61"/>
          <p:cNvSpPr txBox="1">
            <a:spLocks noGrp="1"/>
          </p:cNvSpPr>
          <p:nvPr>
            <p:ph type="body" idx="1"/>
          </p:nvPr>
        </p:nvSpPr>
        <p:spPr>
          <a:xfrm>
            <a:off x="4539866" y="353454"/>
            <a:ext cx="7021513" cy="5229196"/>
          </a:xfrm>
          <a:prstGeom prst="rect">
            <a:avLst/>
          </a:prstGeom>
          <a:noFill/>
          <a:ln>
            <a:noFill/>
          </a:ln>
        </p:spPr>
        <p:txBody>
          <a:bodyPr spcFirstLastPara="1" wrap="square" lIns="91425" tIns="45700" rIns="91425" bIns="45700" anchor="ctr" anchorCtr="0">
            <a:normAutofit/>
          </a:bodyPr>
          <a:lstStyle/>
          <a:p>
            <a:pPr marL="320040" lvl="0" indent="-104140" algn="l" rtl="0">
              <a:lnSpc>
                <a:spcPct val="107000"/>
              </a:lnSpc>
              <a:spcBef>
                <a:spcPts val="0"/>
              </a:spcBef>
              <a:spcAft>
                <a:spcPts val="0"/>
              </a:spcAft>
              <a:buSzPct val="125000"/>
              <a:buFont typeface="Arial"/>
              <a:buNone/>
            </a:pPr>
            <a:endParaRPr sz="3200" dirty="0"/>
          </a:p>
          <a:p>
            <a:pPr marL="0" lvl="0" indent="0">
              <a:lnSpc>
                <a:spcPct val="107000"/>
              </a:lnSpc>
              <a:spcBef>
                <a:spcPts val="0"/>
              </a:spcBef>
              <a:buSzPct val="125000"/>
              <a:buNone/>
            </a:pPr>
            <a:r>
              <a:rPr lang="en-US" sz="3200" dirty="0">
                <a:latin typeface="Quattrocento Sans" panose="020B0502050000020003" pitchFamily="34" charset="0"/>
              </a:rPr>
              <a:t>CalVet</a:t>
            </a:r>
          </a:p>
          <a:p>
            <a:pPr marL="457200" lvl="1" indent="0">
              <a:lnSpc>
                <a:spcPct val="107000"/>
              </a:lnSpc>
              <a:spcBef>
                <a:spcPts val="0"/>
              </a:spcBef>
              <a:buSzPct val="125000"/>
              <a:buNone/>
            </a:pPr>
            <a:r>
              <a:rPr lang="en-US" sz="3600" dirty="0">
                <a:latin typeface="Quattrocento Sans" panose="020B0502050000020003" pitchFamily="34" charset="0"/>
              </a:rPr>
              <a:t>  </a:t>
            </a:r>
            <a:r>
              <a:rPr lang="en-US" sz="2000" u="sng" dirty="0">
                <a:solidFill>
                  <a:srgbClr val="2D6E8D"/>
                </a:solidFill>
                <a:latin typeface="Quattrocento Sans" panose="020B0502050000020003" pitchFamily="34" charset="0"/>
              </a:rPr>
              <a:t>VHHP@calvet.ca.gov</a:t>
            </a:r>
            <a:endParaRPr lang="en-US" sz="3200" dirty="0">
              <a:latin typeface="Quattrocento Sans" panose="020B0502050000020003" pitchFamily="34" charset="0"/>
            </a:endParaRPr>
          </a:p>
          <a:p>
            <a:pPr marL="0" lvl="0" indent="0" algn="l" rtl="0">
              <a:lnSpc>
                <a:spcPct val="107000"/>
              </a:lnSpc>
              <a:spcBef>
                <a:spcPts val="0"/>
              </a:spcBef>
              <a:spcAft>
                <a:spcPts val="0"/>
              </a:spcAft>
              <a:buSzPct val="125000"/>
              <a:buNone/>
            </a:pPr>
            <a:endParaRPr lang="en-US" sz="3200" dirty="0">
              <a:latin typeface="Quattrocento Sans" panose="020B0502050000020003" pitchFamily="34" charset="0"/>
            </a:endParaRPr>
          </a:p>
          <a:p>
            <a:pPr marL="0" lvl="0" indent="0" algn="l" rtl="0">
              <a:lnSpc>
                <a:spcPct val="107000"/>
              </a:lnSpc>
              <a:spcBef>
                <a:spcPts val="0"/>
              </a:spcBef>
              <a:spcAft>
                <a:spcPts val="0"/>
              </a:spcAft>
              <a:buSzPct val="125000"/>
              <a:buNone/>
            </a:pPr>
            <a:r>
              <a:rPr lang="en-US" sz="3200" dirty="0" err="1">
                <a:latin typeface="Quattrocento Sans" panose="020B0502050000020003" pitchFamily="34" charset="0"/>
              </a:rPr>
              <a:t>CalHHS</a:t>
            </a:r>
            <a:r>
              <a:rPr lang="en-US" sz="3200" dirty="0">
                <a:latin typeface="Quattrocento Sans" panose="020B0502050000020003" pitchFamily="34" charset="0"/>
              </a:rPr>
              <a:t> and DHCS</a:t>
            </a:r>
          </a:p>
          <a:p>
            <a:pPr marL="457200" lvl="1" indent="0">
              <a:lnSpc>
                <a:spcPct val="107000"/>
              </a:lnSpc>
              <a:spcBef>
                <a:spcPts val="0"/>
              </a:spcBef>
              <a:buSzPct val="125000"/>
              <a:buNone/>
            </a:pPr>
            <a:r>
              <a:rPr lang="en-US" sz="3600" dirty="0">
                <a:latin typeface="Quattrocento Sans" panose="020B0502050000020003" pitchFamily="34" charset="0"/>
              </a:rPr>
              <a:t> </a:t>
            </a:r>
            <a:r>
              <a:rPr lang="en-US" sz="2000" b="0" i="0" u="sng" dirty="0">
                <a:solidFill>
                  <a:srgbClr val="2D6E8D"/>
                </a:solidFill>
                <a:effectLst/>
                <a:latin typeface="Quattrocento Sans" panose="020B0502050000020003" pitchFamily="34" charset="0"/>
                <a:hlinkClick r:id="rId3"/>
              </a:rPr>
              <a:t>BHTinfo@dhcs.ca.gov</a:t>
            </a:r>
            <a:endParaRPr lang="en-US" sz="2000" u="sng" dirty="0">
              <a:solidFill>
                <a:srgbClr val="2D6E8D"/>
              </a:solidFill>
              <a:latin typeface="Quattrocento Sans" panose="020B0502050000020003" pitchFamily="34" charset="0"/>
            </a:endParaRPr>
          </a:p>
          <a:p>
            <a:pPr marL="457200" lvl="1" indent="0">
              <a:lnSpc>
                <a:spcPct val="107000"/>
              </a:lnSpc>
              <a:spcBef>
                <a:spcPts val="0"/>
              </a:spcBef>
              <a:buSzPct val="125000"/>
              <a:buNone/>
            </a:pPr>
            <a:endParaRPr sz="2000" dirty="0">
              <a:latin typeface="Quattrocento Sans" panose="020B0502050000020003" pitchFamily="34" charset="0"/>
            </a:endParaRPr>
          </a:p>
          <a:p>
            <a:pPr marL="0" indent="0">
              <a:lnSpc>
                <a:spcPct val="107000"/>
              </a:lnSpc>
              <a:spcBef>
                <a:spcPts val="0"/>
              </a:spcBef>
              <a:buSzPct val="125000"/>
              <a:buNone/>
            </a:pPr>
            <a:r>
              <a:rPr lang="en-US" sz="3200" dirty="0">
                <a:latin typeface="Quattrocento Sans" panose="020B0502050000020003" pitchFamily="34" charset="0"/>
              </a:rPr>
              <a:t>BCSH and HCD</a:t>
            </a:r>
          </a:p>
          <a:p>
            <a:pPr marL="457200" lvl="1" indent="0">
              <a:lnSpc>
                <a:spcPct val="107000"/>
              </a:lnSpc>
              <a:spcBef>
                <a:spcPts val="0"/>
              </a:spcBef>
              <a:buSzPct val="125000"/>
              <a:buNone/>
            </a:pPr>
            <a:r>
              <a:rPr lang="en-US" sz="3600" dirty="0">
                <a:latin typeface="Quattrocento Sans" panose="020B0502050000020003" pitchFamily="34" charset="0"/>
              </a:rPr>
              <a:t> </a:t>
            </a:r>
            <a:r>
              <a:rPr lang="en-US" sz="2000" b="0" i="0" u="sng" dirty="0">
                <a:solidFill>
                  <a:srgbClr val="0050B5"/>
                </a:solidFill>
                <a:effectLst/>
                <a:latin typeface="Quattrocento Sans" panose="020B0502050000020003" pitchFamily="34" charset="0"/>
                <a:hlinkClick r:id="rId4"/>
              </a:rPr>
              <a:t>Homekey@hcd.ca.gov</a:t>
            </a:r>
            <a:endParaRPr lang="en-US" sz="2000" b="0" i="0" u="sng" dirty="0">
              <a:solidFill>
                <a:srgbClr val="0050B5"/>
              </a:solidFill>
              <a:effectLst/>
              <a:latin typeface="Quattrocento Sans" panose="020B0502050000020003" pitchFamily="34" charset="0"/>
            </a:endParaRPr>
          </a:p>
        </p:txBody>
      </p:sp>
      <p:pic>
        <p:nvPicPr>
          <p:cNvPr id="1354" name="Google Shape;1354;p61"/>
          <p:cNvPicPr preferRelativeResize="0"/>
          <p:nvPr/>
        </p:nvPicPr>
        <p:blipFill rotWithShape="1">
          <a:blip r:embed="rId5">
            <a:alphaModFix/>
          </a:blip>
          <a:srcRect/>
          <a:stretch/>
        </p:blipFill>
        <p:spPr>
          <a:xfrm rot="5400000">
            <a:off x="536765" y="3289425"/>
            <a:ext cx="6868142" cy="269012"/>
          </a:xfrm>
          <a:prstGeom prst="rect">
            <a:avLst/>
          </a:prstGeom>
          <a:noFill/>
          <a:ln>
            <a:noFill/>
          </a:ln>
        </p:spPr>
      </p:pic>
      <p:pic>
        <p:nvPicPr>
          <p:cNvPr id="1355" name="Google Shape;1355;p61" descr="A picture containing text, sign&#10;&#10;Description automatically generated"/>
          <p:cNvPicPr preferRelativeResize="0"/>
          <p:nvPr/>
        </p:nvPicPr>
        <p:blipFill rotWithShape="1">
          <a:blip r:embed="rId6">
            <a:alphaModFix/>
          </a:blip>
          <a:srcRect/>
          <a:stretch/>
        </p:blipFill>
        <p:spPr>
          <a:xfrm>
            <a:off x="801325" y="3872094"/>
            <a:ext cx="2088821" cy="1990601"/>
          </a:xfrm>
          <a:prstGeom prst="rect">
            <a:avLst/>
          </a:prstGeom>
          <a:noFill/>
          <a:ln>
            <a:noFill/>
          </a:ln>
        </p:spPr>
      </p:pic>
    </p:spTree>
    <p:extLst>
      <p:ext uri="{BB962C8B-B14F-4D97-AF65-F5344CB8AC3E}">
        <p14:creationId xmlns:p14="http://schemas.microsoft.com/office/powerpoint/2010/main" val="1654646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5" name="Google Shape;915;p28"/>
          <p:cNvSpPr/>
          <p:nvPr/>
        </p:nvSpPr>
        <p:spPr>
          <a:xfrm rot="10800000">
            <a:off x="-2" y="-22693"/>
            <a:ext cx="12191999" cy="4374129"/>
          </a:xfrm>
          <a:prstGeom prst="rect">
            <a:avLst/>
          </a:prstGeom>
          <a:gradFill>
            <a:gsLst>
              <a:gs pos="0">
                <a:srgbClr val="2E75B5"/>
              </a:gs>
              <a:gs pos="100000">
                <a:srgbClr val="000000"/>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6" name="Google Shape;916;p28"/>
          <p:cNvSpPr/>
          <p:nvPr/>
        </p:nvSpPr>
        <p:spPr>
          <a:xfrm rot="5400000">
            <a:off x="3908719" y="-3931841"/>
            <a:ext cx="4374557" cy="12192000"/>
          </a:xfrm>
          <a:prstGeom prst="rect">
            <a:avLst/>
          </a:prstGeom>
          <a:gradFill>
            <a:gsLst>
              <a:gs pos="0">
                <a:srgbClr val="5B9BD5">
                  <a:alpha val="0"/>
                </a:srgbClr>
              </a:gs>
              <a:gs pos="40000">
                <a:srgbClr val="5B9BD5">
                  <a:alpha val="0"/>
                </a:srgbClr>
              </a:gs>
              <a:gs pos="100000">
                <a:srgbClr val="2E75B5">
                  <a:alpha val="51764"/>
                </a:srgbClr>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7" name="Google Shape;917;p28"/>
          <p:cNvSpPr/>
          <p:nvPr/>
        </p:nvSpPr>
        <p:spPr>
          <a:xfrm rot="5400000">
            <a:off x="4136696" y="-3703868"/>
            <a:ext cx="4374128" cy="11736479"/>
          </a:xfrm>
          <a:prstGeom prst="rect">
            <a:avLst/>
          </a:prstGeom>
          <a:gradFill>
            <a:gsLst>
              <a:gs pos="0">
                <a:srgbClr val="5B9BD5">
                  <a:alpha val="0"/>
                </a:srgbClr>
              </a:gs>
              <a:gs pos="17000">
                <a:srgbClr val="5B9BD5">
                  <a:alpha val="0"/>
                </a:srgbClr>
              </a:gs>
              <a:gs pos="100000">
                <a:srgbClr val="000000">
                  <a:alpha val="36862"/>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8" name="Google Shape;918;p28"/>
          <p:cNvSpPr/>
          <p:nvPr/>
        </p:nvSpPr>
        <p:spPr>
          <a:xfrm>
            <a:off x="-5" y="-22690"/>
            <a:ext cx="8542485" cy="4374126"/>
          </a:xfrm>
          <a:prstGeom prst="rect">
            <a:avLst/>
          </a:prstGeom>
          <a:gradFill>
            <a:gsLst>
              <a:gs pos="0">
                <a:srgbClr val="1E4E79">
                  <a:alpha val="0"/>
                </a:srgbClr>
              </a:gs>
              <a:gs pos="100000">
                <a:srgbClr val="000000">
                  <a:alpha val="24705"/>
                </a:srgbClr>
              </a:gs>
            </a:gsLst>
            <a:lin ang="18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9" name="Google Shape;919;p28"/>
          <p:cNvSpPr/>
          <p:nvPr/>
        </p:nvSpPr>
        <p:spPr>
          <a:xfrm rot="-9091028">
            <a:off x="5945431" y="-1032053"/>
            <a:ext cx="4990147" cy="4439131"/>
          </a:xfrm>
          <a:custGeom>
            <a:avLst/>
            <a:gdLst/>
            <a:ahLst/>
            <a:cxnLst/>
            <a:rect l="l" t="t" r="r" b="b"/>
            <a:pathLst>
              <a:path w="4990147" h="4439131" extrusionOk="0">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rgbClr val="5B9BD5">
                  <a:alpha val="21960"/>
                </a:srgbClr>
              </a:gs>
              <a:gs pos="87000">
                <a:srgbClr val="9CC2E5">
                  <a:alpha val="1960"/>
                </a:srgbClr>
              </a:gs>
              <a:gs pos="100000">
                <a:srgbClr val="9CC2E5">
                  <a:alpha val="196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0" name="Google Shape;920;p28"/>
          <p:cNvSpPr txBox="1">
            <a:spLocks noGrp="1"/>
          </p:cNvSpPr>
          <p:nvPr>
            <p:ph type="title"/>
          </p:nvPr>
        </p:nvSpPr>
        <p:spPr>
          <a:xfrm>
            <a:off x="1069119" y="735106"/>
            <a:ext cx="10053763" cy="2928470"/>
          </a:xfrm>
          <a:prstGeom prst="rect">
            <a:avLst/>
          </a:prstGeom>
          <a:noFill/>
          <a:ln>
            <a:noFill/>
          </a:ln>
        </p:spPr>
        <p:txBody>
          <a:bodyPr spcFirstLastPara="1" wrap="square" lIns="91425" tIns="45700" rIns="91425" bIns="45700" anchor="b" anchorCtr="0">
            <a:normAutofit/>
          </a:bodyPr>
          <a:lstStyle/>
          <a:p>
            <a:pPr lvl="0">
              <a:buClr>
                <a:schemeClr val="lt1"/>
              </a:buClr>
              <a:buSzPts val="6600"/>
            </a:pPr>
            <a:r>
              <a:rPr lang="en-US" sz="6600" dirty="0">
                <a:solidFill>
                  <a:schemeClr val="lt1"/>
                </a:solidFill>
              </a:rPr>
              <a:t>Questions</a:t>
            </a:r>
            <a:endParaRPr lang="en-US" dirty="0"/>
          </a:p>
        </p:txBody>
      </p:sp>
      <p:pic>
        <p:nvPicPr>
          <p:cNvPr id="925" name="Google Shape;925;p28"/>
          <p:cNvPicPr preferRelativeResize="0"/>
          <p:nvPr/>
        </p:nvPicPr>
        <p:blipFill rotWithShape="1">
          <a:blip r:embed="rId3">
            <a:alphaModFix/>
          </a:blip>
          <a:srcRect/>
          <a:stretch/>
        </p:blipFill>
        <p:spPr>
          <a:xfrm>
            <a:off x="0" y="4324776"/>
            <a:ext cx="12192000" cy="366169"/>
          </a:xfrm>
          <a:prstGeom prst="rect">
            <a:avLst/>
          </a:prstGeom>
          <a:noFill/>
          <a:ln>
            <a:noFill/>
          </a:ln>
        </p:spPr>
      </p:pic>
      <p:pic>
        <p:nvPicPr>
          <p:cNvPr id="3" name="Picture 2">
            <a:extLst>
              <a:ext uri="{FF2B5EF4-FFF2-40B4-BE49-F238E27FC236}">
                <a16:creationId xmlns:a16="http://schemas.microsoft.com/office/drawing/2014/main" id="{53E8E60F-954D-3914-FFB8-2DF1B2AEC613}"/>
              </a:ext>
            </a:extLst>
          </p:cNvPr>
          <p:cNvPicPr>
            <a:picLocks noChangeAspect="1"/>
          </p:cNvPicPr>
          <p:nvPr/>
        </p:nvPicPr>
        <p:blipFill>
          <a:blip r:embed="rId4"/>
          <a:stretch>
            <a:fillRect/>
          </a:stretch>
        </p:blipFill>
        <p:spPr>
          <a:xfrm>
            <a:off x="228980" y="5592792"/>
            <a:ext cx="4623575" cy="1025955"/>
          </a:xfrm>
          <a:prstGeom prst="rect">
            <a:avLst/>
          </a:prstGeom>
        </p:spPr>
      </p:pic>
      <p:pic>
        <p:nvPicPr>
          <p:cNvPr id="11" name="Picture 10">
            <a:extLst>
              <a:ext uri="{FF2B5EF4-FFF2-40B4-BE49-F238E27FC236}">
                <a16:creationId xmlns:a16="http://schemas.microsoft.com/office/drawing/2014/main" id="{648D66E4-A599-4282-9A58-A3ADCA2983D7}"/>
              </a:ext>
            </a:extLst>
          </p:cNvPr>
          <p:cNvPicPr>
            <a:picLocks noChangeAspect="1"/>
          </p:cNvPicPr>
          <p:nvPr/>
        </p:nvPicPr>
        <p:blipFill>
          <a:blip r:embed="rId5"/>
          <a:stretch>
            <a:fillRect/>
          </a:stretch>
        </p:blipFill>
        <p:spPr>
          <a:xfrm>
            <a:off x="5081535" y="5991206"/>
            <a:ext cx="790053" cy="207576"/>
          </a:xfrm>
          <a:prstGeom prst="rect">
            <a:avLst/>
          </a:prstGeom>
        </p:spPr>
      </p:pic>
      <p:pic>
        <p:nvPicPr>
          <p:cNvPr id="13" name="Picture 12">
            <a:extLst>
              <a:ext uri="{FF2B5EF4-FFF2-40B4-BE49-F238E27FC236}">
                <a16:creationId xmlns:a16="http://schemas.microsoft.com/office/drawing/2014/main" id="{822B049B-2C75-4A71-8EDC-13CEADB53AC0}"/>
              </a:ext>
            </a:extLst>
          </p:cNvPr>
          <p:cNvPicPr>
            <a:picLocks noChangeAspect="1"/>
          </p:cNvPicPr>
          <p:nvPr/>
        </p:nvPicPr>
        <p:blipFill>
          <a:blip r:embed="rId6"/>
          <a:stretch>
            <a:fillRect/>
          </a:stretch>
        </p:blipFill>
        <p:spPr>
          <a:xfrm>
            <a:off x="9546925" y="1580436"/>
            <a:ext cx="2172003" cy="2191056"/>
          </a:xfrm>
          <a:prstGeom prst="rect">
            <a:avLst/>
          </a:prstGeom>
        </p:spPr>
      </p:pic>
    </p:spTree>
    <p:extLst>
      <p:ext uri="{BB962C8B-B14F-4D97-AF65-F5344CB8AC3E}">
        <p14:creationId xmlns:p14="http://schemas.microsoft.com/office/powerpoint/2010/main" val="147238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2A6A-8F98-5801-E11A-05F5A8E15F6A}"/>
              </a:ext>
            </a:extLst>
          </p:cNvPr>
          <p:cNvSpPr>
            <a:spLocks noGrp="1"/>
          </p:cNvSpPr>
          <p:nvPr>
            <p:ph type="title"/>
          </p:nvPr>
        </p:nvSpPr>
        <p:spPr>
          <a:xfrm>
            <a:off x="838200" y="133446"/>
            <a:ext cx="10515600" cy="1189355"/>
          </a:xfrm>
        </p:spPr>
        <p:txBody>
          <a:bodyPr>
            <a:normAutofit/>
          </a:bodyPr>
          <a:lstStyle/>
          <a:p>
            <a:pPr algn="ctr"/>
            <a:r>
              <a:rPr lang="en-US" dirty="0">
                <a:solidFill>
                  <a:srgbClr val="002060"/>
                </a:solidFill>
                <a:latin typeface="Quattrocento Sans" panose="020B0502050000020003" pitchFamily="34" charset="0"/>
                <a:cs typeface="Segoe UI" panose="020B0502040204020203" pitchFamily="34" charset="0"/>
              </a:rPr>
              <a:t>Interagency Coordination</a:t>
            </a:r>
          </a:p>
        </p:txBody>
      </p:sp>
      <p:sp>
        <p:nvSpPr>
          <p:cNvPr id="3" name="Content Placeholder 2">
            <a:extLst>
              <a:ext uri="{FF2B5EF4-FFF2-40B4-BE49-F238E27FC236}">
                <a16:creationId xmlns:a16="http://schemas.microsoft.com/office/drawing/2014/main" id="{61BA701D-3106-3500-870D-D5E4474B4944}"/>
              </a:ext>
            </a:extLst>
          </p:cNvPr>
          <p:cNvSpPr>
            <a:spLocks noGrp="1"/>
          </p:cNvSpPr>
          <p:nvPr>
            <p:ph idx="1"/>
          </p:nvPr>
        </p:nvSpPr>
        <p:spPr>
          <a:xfrm>
            <a:off x="520861" y="1135117"/>
            <a:ext cx="11308466" cy="4985127"/>
          </a:xfrm>
        </p:spPr>
        <p:txBody>
          <a:bodyPr>
            <a:normAutofit/>
          </a:bodyPr>
          <a:lstStyle/>
          <a:p>
            <a:pPr marL="0" indent="0" algn="ctr">
              <a:lnSpc>
                <a:spcPct val="100000"/>
              </a:lnSpc>
              <a:spcBef>
                <a:spcPts val="0"/>
              </a:spcBef>
              <a:spcAft>
                <a:spcPts val="400"/>
              </a:spcAft>
              <a:buNone/>
            </a:pPr>
            <a:r>
              <a:rPr lang="en-US" sz="2400" b="1" dirty="0">
                <a:solidFill>
                  <a:schemeClr val="accent6"/>
                </a:solidFill>
                <a:effectLst/>
                <a:latin typeface="Quattrocento Sans" panose="020B0502050000020003" pitchFamily="34" charset="0"/>
                <a:ea typeface="Calibri" panose="020F0502020204030204" pitchFamily="34" charset="0"/>
              </a:rPr>
              <a:t>Ensuring California Veterans are the most</a:t>
            </a:r>
          </a:p>
          <a:p>
            <a:pPr marL="0" indent="0" algn="ctr">
              <a:lnSpc>
                <a:spcPct val="100000"/>
              </a:lnSpc>
              <a:spcBef>
                <a:spcPts val="0"/>
              </a:spcBef>
              <a:spcAft>
                <a:spcPts val="400"/>
              </a:spcAft>
              <a:buNone/>
            </a:pPr>
            <a:r>
              <a:rPr lang="en-US" sz="2400" b="1" dirty="0">
                <a:solidFill>
                  <a:schemeClr val="accent6"/>
                </a:solidFill>
                <a:latin typeface="Quattrocento Sans" panose="020B0502050000020003" pitchFamily="34" charset="0"/>
                <a:ea typeface="Calibri" panose="020F0502020204030204" pitchFamily="34" charset="0"/>
              </a:rPr>
              <a:t>C</a:t>
            </a:r>
            <a:r>
              <a:rPr lang="en-US" sz="2400" b="1" dirty="0">
                <a:solidFill>
                  <a:schemeClr val="accent6"/>
                </a:solidFill>
                <a:effectLst/>
                <a:latin typeface="Quattrocento Sans" panose="020B0502050000020003" pitchFamily="34" charset="0"/>
                <a:ea typeface="Calibri" panose="020F0502020204030204" pitchFamily="34" charset="0"/>
              </a:rPr>
              <a:t>onnected, Protected, and Respected in the nation.</a:t>
            </a:r>
          </a:p>
          <a:p>
            <a:pPr marL="0" indent="0">
              <a:lnSpc>
                <a:spcPct val="100000"/>
              </a:lnSpc>
              <a:spcBef>
                <a:spcPts val="0"/>
              </a:spcBef>
              <a:spcAft>
                <a:spcPts val="400"/>
              </a:spcAft>
              <a:buNone/>
            </a:pPr>
            <a:endParaRPr lang="en-US" sz="2400" dirty="0">
              <a:effectLst/>
              <a:latin typeface="Quattrocento Sans" panose="020B0502050000020003" pitchFamily="34" charset="0"/>
              <a:ea typeface="Calibri" panose="020F0502020204030204" pitchFamily="34" charset="0"/>
            </a:endParaRPr>
          </a:p>
          <a:p>
            <a:pPr>
              <a:lnSpc>
                <a:spcPct val="100000"/>
              </a:lnSpc>
              <a:spcBef>
                <a:spcPts val="0"/>
              </a:spcBef>
              <a:spcAft>
                <a:spcPts val="400"/>
              </a:spcAft>
              <a:buClr>
                <a:schemeClr val="accent2"/>
              </a:buClr>
            </a:pPr>
            <a:r>
              <a:rPr lang="en-US" sz="2400" dirty="0">
                <a:effectLst/>
                <a:latin typeface="Quattrocento Sans" panose="020B0502050000020003" pitchFamily="34" charset="0"/>
                <a:ea typeface="Calibri" panose="020F0502020204030204" pitchFamily="34" charset="0"/>
              </a:rPr>
              <a:t>DHCS, HCD, and CalVet working to implement capital investments from AB 531 for supportive housing and treatment settings.</a:t>
            </a:r>
          </a:p>
          <a:p>
            <a:pPr>
              <a:lnSpc>
                <a:spcPct val="100000"/>
              </a:lnSpc>
              <a:spcBef>
                <a:spcPts val="0"/>
              </a:spcBef>
              <a:spcAft>
                <a:spcPts val="400"/>
              </a:spcAft>
              <a:buClr>
                <a:schemeClr val="accent2"/>
              </a:buClr>
            </a:pPr>
            <a:r>
              <a:rPr lang="en-US" sz="2400" dirty="0">
                <a:latin typeface="Quattrocento Sans" panose="020B0502050000020003" pitchFamily="34" charset="0"/>
                <a:ea typeface="Calibri" panose="020F0502020204030204" pitchFamily="34" charset="0"/>
              </a:rPr>
              <a:t>BCSH and CalHHS Co-Chair of the California Interagency Council on Homelessness; CalVet membership.</a:t>
            </a:r>
          </a:p>
          <a:p>
            <a:pPr>
              <a:lnSpc>
                <a:spcPct val="100000"/>
              </a:lnSpc>
              <a:spcBef>
                <a:spcPts val="0"/>
              </a:spcBef>
              <a:spcAft>
                <a:spcPts val="400"/>
              </a:spcAft>
              <a:buClr>
                <a:schemeClr val="accent2"/>
              </a:buClr>
            </a:pPr>
            <a:r>
              <a:rPr lang="en-US" sz="2400" dirty="0">
                <a:effectLst/>
                <a:latin typeface="Quattrocento Sans" panose="020B0502050000020003" pitchFamily="34" charset="0"/>
                <a:ea typeface="Calibri" panose="020F0502020204030204" pitchFamily="34" charset="0"/>
              </a:rPr>
              <a:t>Support the successful implementation of the BHSA</a:t>
            </a:r>
            <a:r>
              <a:rPr lang="en-US" sz="2400" dirty="0">
                <a:latin typeface="Quattrocento Sans" panose="020B0502050000020003" pitchFamily="34" charset="0"/>
                <a:ea typeface="Calibri" panose="020F0502020204030204" pitchFamily="34" charset="0"/>
              </a:rPr>
              <a:t>, including</a:t>
            </a:r>
            <a:r>
              <a:rPr lang="en-US" sz="2400" dirty="0">
                <a:effectLst/>
                <a:latin typeface="Quattrocento Sans" panose="020B0502050000020003" pitchFamily="34" charset="0"/>
                <a:ea typeface="Calibri" panose="020F0502020204030204" pitchFamily="34" charset="0"/>
              </a:rPr>
              <a:t> housing </a:t>
            </a:r>
            <a:r>
              <a:rPr lang="en-US" sz="2400" dirty="0">
                <a:latin typeface="Quattrocento Sans" panose="020B0502050000020003" pitchFamily="34" charset="0"/>
                <a:ea typeface="Calibri" panose="020F0502020204030204" pitchFamily="34" charset="0"/>
              </a:rPr>
              <a:t>interventions. </a:t>
            </a:r>
          </a:p>
          <a:p>
            <a:pPr>
              <a:lnSpc>
                <a:spcPct val="100000"/>
              </a:lnSpc>
              <a:spcBef>
                <a:spcPts val="0"/>
              </a:spcBef>
              <a:spcAft>
                <a:spcPts val="400"/>
              </a:spcAft>
              <a:buClr>
                <a:schemeClr val="accent2"/>
              </a:buClr>
            </a:pPr>
            <a:endParaRPr lang="en-US" sz="1050" dirty="0">
              <a:latin typeface="Quattrocento Sans" panose="020B0502050000020003" pitchFamily="34" charset="0"/>
              <a:ea typeface="Calibri" panose="020F0502020204030204" pitchFamily="34" charset="0"/>
            </a:endParaRPr>
          </a:p>
          <a:p>
            <a:pPr marL="0" indent="0" algn="ctr">
              <a:lnSpc>
                <a:spcPct val="100000"/>
              </a:lnSpc>
              <a:spcBef>
                <a:spcPts val="0"/>
              </a:spcBef>
              <a:spcAft>
                <a:spcPts val="400"/>
              </a:spcAft>
              <a:buClr>
                <a:schemeClr val="accent2"/>
              </a:buClr>
              <a:buNone/>
            </a:pPr>
            <a:r>
              <a:rPr lang="en-US" sz="2400" dirty="0">
                <a:effectLst/>
                <a:latin typeface="Quattrocento Sans" panose="020B0502050000020003" pitchFamily="34" charset="0"/>
                <a:ea typeface="Calibri" panose="020F0502020204030204" pitchFamily="34" charset="0"/>
              </a:rPr>
              <a:t>Coordination to transform the ways that health funds supportive housing and how housing provides places to improve the social determinants of health.</a:t>
            </a:r>
          </a:p>
        </p:txBody>
      </p:sp>
      <p:pic>
        <p:nvPicPr>
          <p:cNvPr id="5" name="Picture 4">
            <a:extLst>
              <a:ext uri="{FF2B5EF4-FFF2-40B4-BE49-F238E27FC236}">
                <a16:creationId xmlns:a16="http://schemas.microsoft.com/office/drawing/2014/main" id="{59F7C113-8DD0-BE75-F329-7F9C07CD52F4}"/>
              </a:ext>
            </a:extLst>
          </p:cNvPr>
          <p:cNvPicPr>
            <a:picLocks noChangeAspect="1"/>
          </p:cNvPicPr>
          <p:nvPr/>
        </p:nvPicPr>
        <p:blipFill>
          <a:blip r:embed="rId3"/>
          <a:stretch>
            <a:fillRect/>
          </a:stretch>
        </p:blipFill>
        <p:spPr>
          <a:xfrm>
            <a:off x="280641" y="5670283"/>
            <a:ext cx="4648200" cy="1000125"/>
          </a:xfrm>
          <a:prstGeom prst="rect">
            <a:avLst/>
          </a:prstGeom>
        </p:spPr>
      </p:pic>
      <p:pic>
        <p:nvPicPr>
          <p:cNvPr id="6" name="Picture 5">
            <a:extLst>
              <a:ext uri="{FF2B5EF4-FFF2-40B4-BE49-F238E27FC236}">
                <a16:creationId xmlns:a16="http://schemas.microsoft.com/office/drawing/2014/main" id="{95B2086A-6EFE-4BE0-8582-E855CBD7FA5E}"/>
              </a:ext>
            </a:extLst>
          </p:cNvPr>
          <p:cNvPicPr>
            <a:picLocks noChangeAspect="1"/>
          </p:cNvPicPr>
          <p:nvPr/>
        </p:nvPicPr>
        <p:blipFill>
          <a:blip r:embed="rId4"/>
          <a:stretch>
            <a:fillRect/>
          </a:stretch>
        </p:blipFill>
        <p:spPr>
          <a:xfrm>
            <a:off x="5085933" y="6066557"/>
            <a:ext cx="790053" cy="207576"/>
          </a:xfrm>
          <a:prstGeom prst="rect">
            <a:avLst/>
          </a:prstGeom>
        </p:spPr>
      </p:pic>
      <p:pic>
        <p:nvPicPr>
          <p:cNvPr id="7" name="Google Shape;937;p29">
            <a:extLst>
              <a:ext uri="{FF2B5EF4-FFF2-40B4-BE49-F238E27FC236}">
                <a16:creationId xmlns:a16="http://schemas.microsoft.com/office/drawing/2014/main" id="{EBE37475-DE8F-498C-B175-76E14A73CA19}"/>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242533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2A6A-8F98-5801-E11A-05F5A8E15F6A}"/>
              </a:ext>
            </a:extLst>
          </p:cNvPr>
          <p:cNvSpPr>
            <a:spLocks noGrp="1"/>
          </p:cNvSpPr>
          <p:nvPr>
            <p:ph type="title"/>
          </p:nvPr>
        </p:nvSpPr>
        <p:spPr>
          <a:xfrm>
            <a:off x="838200" y="133446"/>
            <a:ext cx="10515600" cy="1189355"/>
          </a:xfrm>
        </p:spPr>
        <p:txBody>
          <a:bodyPr>
            <a:normAutofit/>
          </a:bodyPr>
          <a:lstStyle/>
          <a:p>
            <a:pPr algn="ctr"/>
            <a:r>
              <a:rPr lang="en-US" dirty="0">
                <a:solidFill>
                  <a:srgbClr val="002060"/>
                </a:solidFill>
                <a:latin typeface="Quattrocento Sans" panose="020B0502050000020003" pitchFamily="34" charset="0"/>
                <a:cs typeface="Segoe UI" panose="020B0502040204020203" pitchFamily="34" charset="0"/>
              </a:rPr>
              <a:t>Interagency Coordination</a:t>
            </a:r>
          </a:p>
        </p:txBody>
      </p:sp>
      <p:sp>
        <p:nvSpPr>
          <p:cNvPr id="3" name="Content Placeholder 2">
            <a:extLst>
              <a:ext uri="{FF2B5EF4-FFF2-40B4-BE49-F238E27FC236}">
                <a16:creationId xmlns:a16="http://schemas.microsoft.com/office/drawing/2014/main" id="{61BA701D-3106-3500-870D-D5E4474B4944}"/>
              </a:ext>
            </a:extLst>
          </p:cNvPr>
          <p:cNvSpPr>
            <a:spLocks noGrp="1"/>
          </p:cNvSpPr>
          <p:nvPr>
            <p:ph idx="1"/>
          </p:nvPr>
        </p:nvSpPr>
        <p:spPr>
          <a:xfrm>
            <a:off x="520861" y="1135117"/>
            <a:ext cx="11308466" cy="5139016"/>
          </a:xfrm>
        </p:spPr>
        <p:txBody>
          <a:bodyPr>
            <a:normAutofit/>
          </a:bodyPr>
          <a:lstStyle/>
          <a:p>
            <a:pPr marL="0" indent="0" algn="ctr">
              <a:lnSpc>
                <a:spcPct val="100000"/>
              </a:lnSpc>
              <a:spcBef>
                <a:spcPts val="0"/>
              </a:spcBef>
              <a:spcAft>
                <a:spcPts val="400"/>
              </a:spcAft>
              <a:buNone/>
            </a:pPr>
            <a:r>
              <a:rPr lang="en-US" sz="2400" b="1" dirty="0">
                <a:solidFill>
                  <a:schemeClr val="accent6"/>
                </a:solidFill>
                <a:latin typeface="Quattrocento Sans" panose="020B0502050000020003" pitchFamily="34" charset="0"/>
                <a:ea typeface="Calibri" panose="020F0502020204030204" pitchFamily="34" charset="0"/>
              </a:rPr>
              <a:t>History of Partnership</a:t>
            </a:r>
          </a:p>
          <a:p>
            <a:pPr marL="0" indent="0">
              <a:lnSpc>
                <a:spcPct val="100000"/>
              </a:lnSpc>
              <a:spcBef>
                <a:spcPts val="0"/>
              </a:spcBef>
              <a:spcAft>
                <a:spcPts val="400"/>
              </a:spcAft>
              <a:buNone/>
            </a:pPr>
            <a:endParaRPr lang="en-US" sz="2400" dirty="0">
              <a:effectLst/>
              <a:latin typeface="Quattrocento Sans" panose="020B0502050000020003" pitchFamily="34" charset="0"/>
              <a:ea typeface="Calibri" panose="020F0502020204030204" pitchFamily="34" charset="0"/>
            </a:endParaRPr>
          </a:p>
          <a:p>
            <a:pPr>
              <a:lnSpc>
                <a:spcPct val="100000"/>
              </a:lnSpc>
              <a:spcBef>
                <a:spcPts val="0"/>
              </a:spcBef>
              <a:spcAft>
                <a:spcPts val="400"/>
              </a:spcAft>
              <a:buClr>
                <a:schemeClr val="accent2"/>
              </a:buClr>
            </a:pPr>
            <a:r>
              <a:rPr lang="en-US" sz="2400" dirty="0">
                <a:latin typeface="Quattrocento Sans" panose="020B0502050000020003" pitchFamily="34" charset="0"/>
                <a:ea typeface="Calibri" panose="020F0502020204030204" pitchFamily="34" charset="0"/>
              </a:rPr>
              <a:t>CalVet, HCD, CalHFA </a:t>
            </a:r>
          </a:p>
          <a:p>
            <a:pPr lvl="1">
              <a:lnSpc>
                <a:spcPct val="100000"/>
              </a:lnSpc>
              <a:spcBef>
                <a:spcPts val="0"/>
              </a:spcBef>
              <a:spcAft>
                <a:spcPts val="400"/>
              </a:spcAft>
              <a:buClr>
                <a:schemeClr val="accent2"/>
              </a:buClr>
            </a:pPr>
            <a:r>
              <a:rPr lang="en-US" sz="2000" dirty="0">
                <a:latin typeface="Quattrocento Sans" panose="020B0502050000020003" pitchFamily="34" charset="0"/>
                <a:ea typeface="Calibri" panose="020F0502020204030204" pitchFamily="34" charset="0"/>
              </a:rPr>
              <a:t>$600 Million in new affordable, transitional, and permanent supportive housing</a:t>
            </a:r>
          </a:p>
          <a:p>
            <a:pPr lvl="1">
              <a:lnSpc>
                <a:spcPct val="100000"/>
              </a:lnSpc>
              <a:spcBef>
                <a:spcPts val="0"/>
              </a:spcBef>
              <a:spcAft>
                <a:spcPts val="400"/>
              </a:spcAft>
              <a:buClr>
                <a:schemeClr val="accent2"/>
              </a:buClr>
            </a:pPr>
            <a:r>
              <a:rPr lang="en-US" sz="2000" dirty="0">
                <a:latin typeface="Quattrocento Sans" panose="020B0502050000020003" pitchFamily="34" charset="0"/>
                <a:ea typeface="Calibri" panose="020F0502020204030204" pitchFamily="34" charset="0"/>
              </a:rPr>
              <a:t>VHHP collaboration / 8 Rounds</a:t>
            </a:r>
          </a:p>
          <a:p>
            <a:pPr lvl="1">
              <a:lnSpc>
                <a:spcPct val="100000"/>
              </a:lnSpc>
              <a:spcBef>
                <a:spcPts val="0"/>
              </a:spcBef>
              <a:spcAft>
                <a:spcPts val="400"/>
              </a:spcAft>
              <a:buClr>
                <a:schemeClr val="accent2"/>
              </a:buClr>
            </a:pPr>
            <a:r>
              <a:rPr lang="en-US" sz="2000" dirty="0">
                <a:latin typeface="Quattrocento Sans" panose="020B0502050000020003" pitchFamily="34" charset="0"/>
                <a:ea typeface="Calibri" panose="020F0502020204030204" pitchFamily="34" charset="0"/>
              </a:rPr>
              <a:t>100 projects awarded / 6561 units total</a:t>
            </a:r>
          </a:p>
          <a:p>
            <a:pPr>
              <a:lnSpc>
                <a:spcPct val="100000"/>
              </a:lnSpc>
              <a:spcBef>
                <a:spcPts val="0"/>
              </a:spcBef>
              <a:spcAft>
                <a:spcPts val="400"/>
              </a:spcAft>
              <a:buClr>
                <a:schemeClr val="accent2"/>
              </a:buClr>
            </a:pPr>
            <a:r>
              <a:rPr lang="en-US" sz="2400" dirty="0">
                <a:latin typeface="Quattrocento Sans" panose="020B0502050000020003" pitchFamily="34" charset="0"/>
                <a:ea typeface="Calibri" panose="020F0502020204030204" pitchFamily="34" charset="0"/>
              </a:rPr>
              <a:t>CalVet and DHCS </a:t>
            </a:r>
          </a:p>
          <a:p>
            <a:pPr lvl="1">
              <a:lnSpc>
                <a:spcPct val="100000"/>
              </a:lnSpc>
              <a:spcBef>
                <a:spcPts val="0"/>
              </a:spcBef>
              <a:spcAft>
                <a:spcPts val="400"/>
              </a:spcAft>
              <a:buClr>
                <a:schemeClr val="accent2"/>
              </a:buClr>
            </a:pPr>
            <a:r>
              <a:rPr lang="en-US" sz="2000" dirty="0">
                <a:latin typeface="Quattrocento Sans" panose="020B0502050000020003" pitchFamily="34" charset="0"/>
                <a:ea typeface="Calibri" panose="020F0502020204030204" pitchFamily="34" charset="0"/>
              </a:rPr>
              <a:t>MHSA Grant Program</a:t>
            </a:r>
          </a:p>
          <a:p>
            <a:pPr lvl="2">
              <a:lnSpc>
                <a:spcPct val="100000"/>
              </a:lnSpc>
              <a:spcBef>
                <a:spcPts val="0"/>
              </a:spcBef>
              <a:spcAft>
                <a:spcPts val="400"/>
              </a:spcAft>
              <a:buClr>
                <a:schemeClr val="accent2"/>
              </a:buClr>
            </a:pPr>
            <a:r>
              <a:rPr lang="en-US" sz="1600" dirty="0">
                <a:latin typeface="Quattrocento Sans" panose="020B0502050000020003" pitchFamily="34" charset="0"/>
                <a:ea typeface="Calibri" panose="020F0502020204030204" pitchFamily="34" charset="0"/>
              </a:rPr>
              <a:t>Mental health service programs for County Veteran Service Offices</a:t>
            </a:r>
          </a:p>
          <a:p>
            <a:pPr lvl="1">
              <a:lnSpc>
                <a:spcPct val="100000"/>
              </a:lnSpc>
              <a:spcBef>
                <a:spcPts val="0"/>
              </a:spcBef>
              <a:spcAft>
                <a:spcPts val="400"/>
              </a:spcAft>
              <a:buClr>
                <a:schemeClr val="accent2"/>
              </a:buClr>
            </a:pPr>
            <a:r>
              <a:rPr lang="en-US" sz="2000" dirty="0">
                <a:latin typeface="Quattrocento Sans" panose="020B0502050000020003" pitchFamily="34" charset="0"/>
                <a:ea typeface="Calibri" panose="020F0502020204030204" pitchFamily="34" charset="0"/>
              </a:rPr>
              <a:t>Veterans Benefits Enhancement Program</a:t>
            </a:r>
          </a:p>
          <a:p>
            <a:pPr lvl="2">
              <a:lnSpc>
                <a:spcPct val="100000"/>
              </a:lnSpc>
              <a:spcBef>
                <a:spcPts val="0"/>
              </a:spcBef>
              <a:spcAft>
                <a:spcPts val="400"/>
              </a:spcAft>
              <a:buClr>
                <a:schemeClr val="accent2"/>
              </a:buClr>
            </a:pPr>
            <a:r>
              <a:rPr lang="en-US" sz="1600" dirty="0">
                <a:latin typeface="Quattrocento Sans" panose="020B0502050000020003" pitchFamily="34" charset="0"/>
                <a:ea typeface="Calibri" panose="020F0502020204030204" pitchFamily="34" charset="0"/>
              </a:rPr>
              <a:t>Federal / State partnership to improve health outcomes for veterans and their families through increased connections with CVSOs, CalVet, and VHA. </a:t>
            </a:r>
          </a:p>
        </p:txBody>
      </p:sp>
      <p:pic>
        <p:nvPicPr>
          <p:cNvPr id="5" name="Picture 4">
            <a:extLst>
              <a:ext uri="{FF2B5EF4-FFF2-40B4-BE49-F238E27FC236}">
                <a16:creationId xmlns:a16="http://schemas.microsoft.com/office/drawing/2014/main" id="{59F7C113-8DD0-BE75-F329-7F9C07CD52F4}"/>
              </a:ext>
            </a:extLst>
          </p:cNvPr>
          <p:cNvPicPr>
            <a:picLocks noChangeAspect="1"/>
          </p:cNvPicPr>
          <p:nvPr/>
        </p:nvPicPr>
        <p:blipFill>
          <a:blip r:embed="rId3"/>
          <a:stretch>
            <a:fillRect/>
          </a:stretch>
        </p:blipFill>
        <p:spPr>
          <a:xfrm>
            <a:off x="280641" y="5670283"/>
            <a:ext cx="4648200" cy="1000125"/>
          </a:xfrm>
          <a:prstGeom prst="rect">
            <a:avLst/>
          </a:prstGeom>
        </p:spPr>
      </p:pic>
      <p:pic>
        <p:nvPicPr>
          <p:cNvPr id="6" name="Picture 5">
            <a:extLst>
              <a:ext uri="{FF2B5EF4-FFF2-40B4-BE49-F238E27FC236}">
                <a16:creationId xmlns:a16="http://schemas.microsoft.com/office/drawing/2014/main" id="{A686D571-FAD9-42DD-BC6E-DB37C63C7B90}"/>
              </a:ext>
            </a:extLst>
          </p:cNvPr>
          <p:cNvPicPr>
            <a:picLocks noChangeAspect="1"/>
          </p:cNvPicPr>
          <p:nvPr/>
        </p:nvPicPr>
        <p:blipFill>
          <a:blip r:embed="rId4"/>
          <a:stretch>
            <a:fillRect/>
          </a:stretch>
        </p:blipFill>
        <p:spPr>
          <a:xfrm>
            <a:off x="5096324" y="6066557"/>
            <a:ext cx="790053" cy="207576"/>
          </a:xfrm>
          <a:prstGeom prst="rect">
            <a:avLst/>
          </a:prstGeom>
        </p:spPr>
      </p:pic>
      <p:pic>
        <p:nvPicPr>
          <p:cNvPr id="7" name="Google Shape;937;p29">
            <a:extLst>
              <a:ext uri="{FF2B5EF4-FFF2-40B4-BE49-F238E27FC236}">
                <a16:creationId xmlns:a16="http://schemas.microsoft.com/office/drawing/2014/main" id="{B3128578-8132-4D56-BC31-52964D5A1B2D}"/>
              </a:ext>
            </a:extLst>
          </p:cNvPr>
          <p:cNvPicPr preferRelativeResize="0"/>
          <p:nvPr/>
        </p:nvPicPr>
        <p:blipFill rotWithShape="1">
          <a:blip r:embed="rId5">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363518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4" name="Google Shape;714;p16"/>
          <p:cNvSpPr/>
          <p:nvPr/>
        </p:nvSpPr>
        <p:spPr>
          <a:xfrm>
            <a:off x="3048" y="-83197"/>
            <a:ext cx="12188952" cy="6858000"/>
          </a:xfrm>
          <a:prstGeom prst="rect">
            <a:avLst/>
          </a:prstGeom>
          <a:solidFill>
            <a:schemeClr val="lt1"/>
          </a:solidFill>
          <a:ln>
            <a:noFill/>
          </a:ln>
        </p:spPr>
        <p:txBody>
          <a:bodyPr spcFirstLastPara="1" wrap="square" lIns="91425" tIns="45700" rIns="91425" bIns="45700" anchor="ctr" anchorCtr="0">
            <a:noAutofit/>
          </a:bodyPr>
          <a:lstStyle/>
          <a:p>
            <a:pPr lvl="0"/>
            <a:r>
              <a:rPr lang="en-US" sz="2400" b="1"/>
              <a:t>$1.065 billion</a:t>
            </a:r>
            <a:endParaRPr lang="en-US" sz="2400" b="1" dirty="0"/>
          </a:p>
        </p:txBody>
      </p:sp>
      <p:sp>
        <p:nvSpPr>
          <p:cNvPr id="715" name="Google Shape;715;p16"/>
          <p:cNvSpPr/>
          <p:nvPr/>
        </p:nvSpPr>
        <p:spPr>
          <a:xfrm rot="5400000" flipH="1">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6" name="Google Shape;716;p16"/>
          <p:cNvSpPr/>
          <p:nvPr/>
        </p:nvSpPr>
        <p:spPr>
          <a:xfrm rot="5400000" flipH="1">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7" name="Google Shape;717;p16"/>
          <p:cNvSpPr/>
          <p:nvPr/>
        </p:nvSpPr>
        <p:spPr>
          <a:xfrm rot="5400000" flipH="1">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8" name="Google Shape;718;p16"/>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9" name="Google Shape;719;p16"/>
          <p:cNvSpPr/>
          <p:nvPr/>
        </p:nvSpPr>
        <p:spPr>
          <a:xfrm rot="5400000" flipH="1">
            <a:off x="-1419139" y="2337098"/>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lang="en-US"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0" name="Google Shape;720;p16"/>
          <p:cNvSpPr txBox="1">
            <a:spLocks noGrp="1"/>
          </p:cNvSpPr>
          <p:nvPr>
            <p:ph type="title"/>
          </p:nvPr>
        </p:nvSpPr>
        <p:spPr>
          <a:xfrm>
            <a:off x="100503" y="2397888"/>
            <a:ext cx="3635320" cy="338749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4000"/>
              <a:buFont typeface="Quattrocento Sans"/>
              <a:buNone/>
            </a:pPr>
            <a:r>
              <a:rPr lang="en-US" dirty="0">
                <a:solidFill>
                  <a:schemeClr val="lt1"/>
                </a:solidFill>
              </a:rPr>
              <a:t>Prop 1 Overview:</a:t>
            </a:r>
            <a:br>
              <a:rPr lang="en-US" dirty="0">
                <a:solidFill>
                  <a:schemeClr val="lt1"/>
                </a:solidFill>
              </a:rPr>
            </a:br>
            <a:r>
              <a:rPr lang="en-US" dirty="0">
                <a:solidFill>
                  <a:schemeClr val="lt1"/>
                </a:solidFill>
              </a:rPr>
              <a:t> </a:t>
            </a:r>
            <a:br>
              <a:rPr lang="en-US" dirty="0">
                <a:solidFill>
                  <a:srgbClr val="FFFFFF"/>
                </a:solidFill>
              </a:rPr>
            </a:br>
            <a:r>
              <a:rPr lang="en-US" dirty="0">
                <a:solidFill>
                  <a:srgbClr val="FFFFFF"/>
                </a:solidFill>
              </a:rPr>
              <a:t>Infrastructure  Bond </a:t>
            </a:r>
            <a:r>
              <a:rPr lang="en-US" dirty="0">
                <a:solidFill>
                  <a:schemeClr val="lt1"/>
                </a:solidFill>
              </a:rPr>
              <a:t>Funding</a:t>
            </a:r>
            <a:br>
              <a:rPr lang="en-US" dirty="0">
                <a:solidFill>
                  <a:schemeClr val="lt1"/>
                </a:solidFill>
              </a:rPr>
            </a:br>
            <a:r>
              <a:rPr lang="en-US" dirty="0">
                <a:solidFill>
                  <a:schemeClr val="lt1"/>
                </a:solidFill>
              </a:rPr>
              <a:t>&amp;</a:t>
            </a:r>
            <a:br>
              <a:rPr lang="en-US" dirty="0">
                <a:solidFill>
                  <a:schemeClr val="lt1"/>
                </a:solidFill>
              </a:rPr>
            </a:br>
            <a:r>
              <a:rPr lang="en-US" dirty="0">
                <a:solidFill>
                  <a:schemeClr val="lt1"/>
                </a:solidFill>
              </a:rPr>
              <a:t>BHSA</a:t>
            </a:r>
            <a:br>
              <a:rPr lang="en-US" dirty="0">
                <a:solidFill>
                  <a:schemeClr val="lt1"/>
                </a:solidFill>
              </a:rPr>
            </a:br>
            <a:br>
              <a:rPr lang="en-US" dirty="0">
                <a:solidFill>
                  <a:schemeClr val="lt1"/>
                </a:solidFill>
              </a:rPr>
            </a:br>
            <a:endParaRPr dirty="0"/>
          </a:p>
        </p:txBody>
      </p:sp>
      <p:pic>
        <p:nvPicPr>
          <p:cNvPr id="726" name="Google Shape;726;p16"/>
          <p:cNvPicPr preferRelativeResize="0"/>
          <p:nvPr/>
        </p:nvPicPr>
        <p:blipFill rotWithShape="1">
          <a:blip r:embed="rId3">
            <a:alphaModFix/>
          </a:blip>
          <a:srcRect/>
          <a:stretch/>
        </p:blipFill>
        <p:spPr>
          <a:xfrm rot="5400000">
            <a:off x="536765" y="3289425"/>
            <a:ext cx="6868142" cy="269012"/>
          </a:xfrm>
          <a:prstGeom prst="rect">
            <a:avLst/>
          </a:prstGeom>
          <a:noFill/>
          <a:ln>
            <a:noFill/>
          </a:ln>
        </p:spPr>
      </p:pic>
      <p:graphicFrame>
        <p:nvGraphicFramePr>
          <p:cNvPr id="2" name="Diagram 1">
            <a:extLst>
              <a:ext uri="{FF2B5EF4-FFF2-40B4-BE49-F238E27FC236}">
                <a16:creationId xmlns:a16="http://schemas.microsoft.com/office/drawing/2014/main" id="{9EC1ACFD-5DA4-50DB-2622-9205CE7D6102}"/>
              </a:ext>
            </a:extLst>
          </p:cNvPr>
          <p:cNvGraphicFramePr/>
          <p:nvPr>
            <p:extLst>
              <p:ext uri="{D42A27DB-BD31-4B8C-83A1-F6EECF244321}">
                <p14:modId xmlns:p14="http://schemas.microsoft.com/office/powerpoint/2010/main" val="3091088565"/>
              </p:ext>
            </p:extLst>
          </p:nvPr>
        </p:nvGraphicFramePr>
        <p:xfrm>
          <a:off x="4621488" y="161726"/>
          <a:ext cx="7565628" cy="5626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a:extLst>
              <a:ext uri="{FF2B5EF4-FFF2-40B4-BE49-F238E27FC236}">
                <a16:creationId xmlns:a16="http://schemas.microsoft.com/office/drawing/2014/main" id="{1CD11C2D-4EFB-97F6-4342-CF0DC6A8F54C}"/>
              </a:ext>
            </a:extLst>
          </p:cNvPr>
          <p:cNvGrpSpPr/>
          <p:nvPr/>
        </p:nvGrpSpPr>
        <p:grpSpPr>
          <a:xfrm>
            <a:off x="9320099" y="3345804"/>
            <a:ext cx="1716479" cy="577449"/>
            <a:chOff x="5362639" y="3111553"/>
            <a:chExt cx="2369697" cy="577449"/>
          </a:xfrm>
        </p:grpSpPr>
        <p:cxnSp>
          <p:nvCxnSpPr>
            <p:cNvPr id="16" name="Connector: Elbow 15">
              <a:extLst>
                <a:ext uri="{FF2B5EF4-FFF2-40B4-BE49-F238E27FC236}">
                  <a16:creationId xmlns:a16="http://schemas.microsoft.com/office/drawing/2014/main" id="{72D1634E-616E-0938-5366-C6E36248456A}"/>
                </a:ext>
              </a:extLst>
            </p:cNvPr>
            <p:cNvCxnSpPr>
              <a:cxnSpLocks/>
            </p:cNvCxnSpPr>
            <p:nvPr/>
          </p:nvCxnSpPr>
          <p:spPr>
            <a:xfrm>
              <a:off x="6791224" y="3113790"/>
              <a:ext cx="941112" cy="565075"/>
            </a:xfrm>
            <a:prstGeom prst="bentConnector3">
              <a:avLst>
                <a:gd name="adj1" fmla="val 99711"/>
              </a:avLst>
            </a:prstGeom>
            <a:ln w="38100">
              <a:solidFill>
                <a:srgbClr val="C1EEA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317610B-DAA1-C211-8E46-FA96A63954AF}"/>
                </a:ext>
              </a:extLst>
            </p:cNvPr>
            <p:cNvCxnSpPr>
              <a:cxnSpLocks/>
            </p:cNvCxnSpPr>
            <p:nvPr/>
          </p:nvCxnSpPr>
          <p:spPr>
            <a:xfrm rot="10800000" flipV="1">
              <a:off x="5362639" y="3111553"/>
              <a:ext cx="1443278" cy="577449"/>
            </a:xfrm>
            <a:prstGeom prst="bentConnector3">
              <a:avLst>
                <a:gd name="adj1" fmla="val 100095"/>
              </a:avLst>
            </a:prstGeom>
            <a:ln w="38100">
              <a:solidFill>
                <a:srgbClr val="C1EE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F2C50DB-D108-9369-F6F9-50ABF74AF7E1}"/>
              </a:ext>
            </a:extLst>
          </p:cNvPr>
          <p:cNvGrpSpPr/>
          <p:nvPr/>
        </p:nvGrpSpPr>
        <p:grpSpPr>
          <a:xfrm>
            <a:off x="6184230" y="1365243"/>
            <a:ext cx="3948752" cy="582087"/>
            <a:chOff x="5362639" y="3106915"/>
            <a:chExt cx="2369697" cy="582087"/>
          </a:xfrm>
        </p:grpSpPr>
        <p:cxnSp>
          <p:nvCxnSpPr>
            <p:cNvPr id="29" name="Connector: Elbow 28">
              <a:extLst>
                <a:ext uri="{FF2B5EF4-FFF2-40B4-BE49-F238E27FC236}">
                  <a16:creationId xmlns:a16="http://schemas.microsoft.com/office/drawing/2014/main" id="{5309B5FE-748A-2DE6-23F7-8751FEE82055}"/>
                </a:ext>
              </a:extLst>
            </p:cNvPr>
            <p:cNvCxnSpPr>
              <a:cxnSpLocks/>
            </p:cNvCxnSpPr>
            <p:nvPr/>
          </p:nvCxnSpPr>
          <p:spPr>
            <a:xfrm>
              <a:off x="6791224" y="3106915"/>
              <a:ext cx="941112" cy="565075"/>
            </a:xfrm>
            <a:prstGeom prst="bentConnector3">
              <a:avLst>
                <a:gd name="adj1" fmla="val 99711"/>
              </a:avLst>
            </a:prstGeom>
            <a:ln w="38100">
              <a:solidFill>
                <a:srgbClr val="C1EEAA"/>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FD90579-E548-FA9D-F5E3-6FB312CB6527}"/>
                </a:ext>
              </a:extLst>
            </p:cNvPr>
            <p:cNvCxnSpPr>
              <a:cxnSpLocks/>
            </p:cNvCxnSpPr>
            <p:nvPr/>
          </p:nvCxnSpPr>
          <p:spPr>
            <a:xfrm rot="10800000" flipV="1">
              <a:off x="5362639" y="3111553"/>
              <a:ext cx="1443278" cy="577449"/>
            </a:xfrm>
            <a:prstGeom prst="bentConnector3">
              <a:avLst>
                <a:gd name="adj1" fmla="val 100095"/>
              </a:avLst>
            </a:prstGeom>
            <a:ln w="38100">
              <a:solidFill>
                <a:srgbClr val="C1EE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2477380-8E25-71D9-D33A-B467C88C5D75}"/>
              </a:ext>
            </a:extLst>
          </p:cNvPr>
          <p:cNvGrpSpPr/>
          <p:nvPr/>
        </p:nvGrpSpPr>
        <p:grpSpPr>
          <a:xfrm>
            <a:off x="5326532" y="3335667"/>
            <a:ext cx="1716479" cy="577449"/>
            <a:chOff x="5362639" y="3111553"/>
            <a:chExt cx="2369697" cy="577449"/>
          </a:xfrm>
        </p:grpSpPr>
        <p:cxnSp>
          <p:nvCxnSpPr>
            <p:cNvPr id="33" name="Connector: Elbow 32">
              <a:extLst>
                <a:ext uri="{FF2B5EF4-FFF2-40B4-BE49-F238E27FC236}">
                  <a16:creationId xmlns:a16="http://schemas.microsoft.com/office/drawing/2014/main" id="{142B422D-1BCB-BD2A-9E56-E1E39F368C25}"/>
                </a:ext>
              </a:extLst>
            </p:cNvPr>
            <p:cNvCxnSpPr>
              <a:cxnSpLocks/>
            </p:cNvCxnSpPr>
            <p:nvPr/>
          </p:nvCxnSpPr>
          <p:spPr>
            <a:xfrm>
              <a:off x="6791224" y="3114003"/>
              <a:ext cx="941112" cy="565075"/>
            </a:xfrm>
            <a:prstGeom prst="bentConnector3">
              <a:avLst>
                <a:gd name="adj1" fmla="val 99711"/>
              </a:avLst>
            </a:prstGeom>
            <a:ln w="38100">
              <a:solidFill>
                <a:srgbClr val="C1EEA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DC824BD8-6B03-882A-2677-F3E7D2796611}"/>
                </a:ext>
              </a:extLst>
            </p:cNvPr>
            <p:cNvCxnSpPr>
              <a:cxnSpLocks/>
            </p:cNvCxnSpPr>
            <p:nvPr/>
          </p:nvCxnSpPr>
          <p:spPr>
            <a:xfrm rot="10800000" flipV="1">
              <a:off x="5362639" y="3111553"/>
              <a:ext cx="1443278" cy="577449"/>
            </a:xfrm>
            <a:prstGeom prst="bentConnector3">
              <a:avLst>
                <a:gd name="adj1" fmla="val 100095"/>
              </a:avLst>
            </a:prstGeom>
            <a:ln w="38100">
              <a:solidFill>
                <a:srgbClr val="C1EEA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343AF79A-FA02-DBF3-BFC5-591BADA56E37}"/>
              </a:ext>
            </a:extLst>
          </p:cNvPr>
          <p:cNvCxnSpPr>
            <a:cxnSpLocks/>
          </p:cNvCxnSpPr>
          <p:nvPr/>
        </p:nvCxnSpPr>
        <p:spPr>
          <a:xfrm>
            <a:off x="8167386" y="1148080"/>
            <a:ext cx="0" cy="221800"/>
          </a:xfrm>
          <a:prstGeom prst="line">
            <a:avLst/>
          </a:prstGeom>
          <a:ln w="38100">
            <a:solidFill>
              <a:srgbClr val="C1EEA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B16916-E30F-5FE7-5ECA-6F90BD3EE2CC}"/>
              </a:ext>
            </a:extLst>
          </p:cNvPr>
          <p:cNvCxnSpPr>
            <a:cxnSpLocks/>
          </p:cNvCxnSpPr>
          <p:nvPr/>
        </p:nvCxnSpPr>
        <p:spPr>
          <a:xfrm>
            <a:off x="6179931" y="2953528"/>
            <a:ext cx="0" cy="365760"/>
          </a:xfrm>
          <a:prstGeom prst="line">
            <a:avLst/>
          </a:prstGeom>
          <a:ln w="38100">
            <a:solidFill>
              <a:srgbClr val="C1EEA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237C88-8F06-0839-A4A4-3D726FD5938A}"/>
              </a:ext>
            </a:extLst>
          </p:cNvPr>
          <p:cNvCxnSpPr>
            <a:cxnSpLocks/>
          </p:cNvCxnSpPr>
          <p:nvPr/>
        </p:nvCxnSpPr>
        <p:spPr>
          <a:xfrm>
            <a:off x="10170906" y="2980043"/>
            <a:ext cx="0" cy="365760"/>
          </a:xfrm>
          <a:prstGeom prst="line">
            <a:avLst/>
          </a:prstGeom>
          <a:ln w="38100">
            <a:solidFill>
              <a:srgbClr val="C1EEAA"/>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9F7C113-8DD0-BE75-F329-7F9C07CD52F4}"/>
              </a:ext>
            </a:extLst>
          </p:cNvPr>
          <p:cNvPicPr>
            <a:picLocks noChangeAspect="1"/>
          </p:cNvPicPr>
          <p:nvPr/>
        </p:nvPicPr>
        <p:blipFill>
          <a:blip r:embed="rId9"/>
          <a:stretch>
            <a:fillRect/>
          </a:stretch>
        </p:blipFill>
        <p:spPr>
          <a:xfrm>
            <a:off x="4240275" y="5868867"/>
            <a:ext cx="3927962" cy="845156"/>
          </a:xfrm>
          <a:prstGeom prst="rect">
            <a:avLst/>
          </a:prstGeom>
        </p:spPr>
      </p:pic>
      <p:pic>
        <p:nvPicPr>
          <p:cNvPr id="22" name="Picture 21">
            <a:extLst>
              <a:ext uri="{FF2B5EF4-FFF2-40B4-BE49-F238E27FC236}">
                <a16:creationId xmlns:a16="http://schemas.microsoft.com/office/drawing/2014/main" id="{51D0590A-C7C7-CC99-25F7-176DB0AD9EA7}"/>
              </a:ext>
            </a:extLst>
          </p:cNvPr>
          <p:cNvPicPr>
            <a:picLocks noChangeAspect="1"/>
          </p:cNvPicPr>
          <p:nvPr/>
        </p:nvPicPr>
        <p:blipFill>
          <a:blip r:embed="rId10"/>
          <a:stretch>
            <a:fillRect/>
          </a:stretch>
        </p:blipFill>
        <p:spPr>
          <a:xfrm>
            <a:off x="3868015" y="3810608"/>
            <a:ext cx="2391109" cy="1238423"/>
          </a:xfrm>
          <a:prstGeom prst="rect">
            <a:avLst/>
          </a:prstGeom>
        </p:spPr>
      </p:pic>
      <p:cxnSp>
        <p:nvCxnSpPr>
          <p:cNvPr id="24" name="Connector: Elbow 23">
            <a:extLst>
              <a:ext uri="{FF2B5EF4-FFF2-40B4-BE49-F238E27FC236}">
                <a16:creationId xmlns:a16="http://schemas.microsoft.com/office/drawing/2014/main" id="{5114F6BB-2894-9FC8-5286-BAE8DA1E7B02}"/>
              </a:ext>
            </a:extLst>
          </p:cNvPr>
          <p:cNvCxnSpPr>
            <a:cxnSpLocks/>
          </p:cNvCxnSpPr>
          <p:nvPr/>
        </p:nvCxnSpPr>
        <p:spPr>
          <a:xfrm rot="5400000">
            <a:off x="5196676" y="2968523"/>
            <a:ext cx="1111706" cy="815235"/>
          </a:xfrm>
          <a:prstGeom prst="bent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9093BF4B-A185-DBF4-EAAB-AB7A3B0137A9}"/>
              </a:ext>
            </a:extLst>
          </p:cNvPr>
          <p:cNvCxnSpPr>
            <a:cxnSpLocks/>
          </p:cNvCxnSpPr>
          <p:nvPr/>
        </p:nvCxnSpPr>
        <p:spPr>
          <a:xfrm rot="10800000" flipV="1">
            <a:off x="6204256" y="1335565"/>
            <a:ext cx="1961605" cy="937611"/>
          </a:xfrm>
          <a:prstGeom prst="bentConnector3">
            <a:avLst>
              <a:gd name="adj1" fmla="val 100026"/>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B1234FDE-0C40-0DB5-2FF1-089B0E831EC7}"/>
              </a:ext>
            </a:extLst>
          </p:cNvPr>
          <p:cNvPicPr>
            <a:picLocks noChangeAspect="1"/>
          </p:cNvPicPr>
          <p:nvPr/>
        </p:nvPicPr>
        <p:blipFill>
          <a:blip r:embed="rId11"/>
          <a:stretch>
            <a:fillRect/>
          </a:stretch>
        </p:blipFill>
        <p:spPr>
          <a:xfrm>
            <a:off x="8303169" y="6000715"/>
            <a:ext cx="588992" cy="581460"/>
          </a:xfrm>
          <a:prstGeom prst="rect">
            <a:avLst/>
          </a:prstGeom>
        </p:spPr>
      </p:pic>
      <p:pic>
        <p:nvPicPr>
          <p:cNvPr id="30" name="Picture 29">
            <a:extLst>
              <a:ext uri="{FF2B5EF4-FFF2-40B4-BE49-F238E27FC236}">
                <a16:creationId xmlns:a16="http://schemas.microsoft.com/office/drawing/2014/main" id="{F811AE7A-216A-433D-89A8-ACEF5E2D586C}"/>
              </a:ext>
            </a:extLst>
          </p:cNvPr>
          <p:cNvPicPr>
            <a:picLocks noChangeAspect="1"/>
          </p:cNvPicPr>
          <p:nvPr/>
        </p:nvPicPr>
        <p:blipFill>
          <a:blip r:embed="rId12"/>
          <a:stretch>
            <a:fillRect/>
          </a:stretch>
        </p:blipFill>
        <p:spPr>
          <a:xfrm>
            <a:off x="9028103" y="6187657"/>
            <a:ext cx="790053" cy="207576"/>
          </a:xfrm>
          <a:prstGeom prst="rect">
            <a:avLst/>
          </a:prstGeom>
        </p:spPr>
      </p:pic>
      <p:pic>
        <p:nvPicPr>
          <p:cNvPr id="34" name="Google Shape;937;p29">
            <a:extLst>
              <a:ext uri="{FF2B5EF4-FFF2-40B4-BE49-F238E27FC236}">
                <a16:creationId xmlns:a16="http://schemas.microsoft.com/office/drawing/2014/main" id="{82C95508-F512-48DF-80EE-258DE78BED1A}"/>
              </a:ext>
            </a:extLst>
          </p:cNvPr>
          <p:cNvPicPr preferRelativeResize="0"/>
          <p:nvPr/>
        </p:nvPicPr>
        <p:blipFill rotWithShape="1">
          <a:blip r:embed="rId3">
            <a:alphaModFix/>
          </a:blip>
          <a:srcRect/>
          <a:stretch/>
        </p:blipFill>
        <p:spPr>
          <a:xfrm>
            <a:off x="9853863" y="6387501"/>
            <a:ext cx="2338137" cy="476316"/>
          </a:xfrm>
          <a:prstGeom prst="rect">
            <a:avLst/>
          </a:prstGeom>
          <a:noFill/>
          <a:ln>
            <a:noFill/>
          </a:ln>
        </p:spPr>
      </p:pic>
    </p:spTree>
    <p:extLst>
      <p:ext uri="{BB962C8B-B14F-4D97-AF65-F5344CB8AC3E}">
        <p14:creationId xmlns:p14="http://schemas.microsoft.com/office/powerpoint/2010/main" val="27887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1"/>
          <p:cNvSpPr txBox="1">
            <a:spLocks noGrp="1"/>
          </p:cNvSpPr>
          <p:nvPr>
            <p:ph type="body" idx="1"/>
          </p:nvPr>
        </p:nvSpPr>
        <p:spPr>
          <a:xfrm>
            <a:off x="429802" y="1801300"/>
            <a:ext cx="11332396" cy="4198328"/>
          </a:xfrm>
          <a:prstGeom prst="rect">
            <a:avLst/>
          </a:prstGeom>
          <a:noFill/>
          <a:ln>
            <a:noFill/>
          </a:ln>
        </p:spPr>
        <p:txBody>
          <a:bodyPr spcFirstLastPara="1" wrap="square" lIns="91425" tIns="45700" rIns="91425" bIns="45700" anchor="t" anchorCtr="0">
            <a:normAutofit/>
          </a:bodyPr>
          <a:lstStyle/>
          <a:p>
            <a:pPr marL="228600" lvl="0" indent="-228600">
              <a:lnSpc>
                <a:spcPct val="120000"/>
              </a:lnSpc>
              <a:spcBef>
                <a:spcPts val="0"/>
              </a:spcBef>
              <a:buClr>
                <a:schemeClr val="accent2"/>
              </a:buClr>
              <a:buSzPts val="3000"/>
            </a:pPr>
            <a:r>
              <a:rPr lang="en-US" sz="3000" b="1" dirty="0">
                <a:latin typeface="Quattrocento Sans"/>
                <a:ea typeface="Quattrocento Sans"/>
                <a:cs typeface="Quattrocento Sans"/>
                <a:sym typeface="Quattrocento Sans"/>
              </a:rPr>
              <a:t>$1.065 billion </a:t>
            </a:r>
            <a:r>
              <a:rPr lang="en-US" sz="3000" dirty="0">
                <a:latin typeface="Quattrocento Sans"/>
                <a:ea typeface="Quattrocento Sans"/>
                <a:cs typeface="Quattrocento Sans"/>
                <a:sym typeface="Quattrocento Sans"/>
              </a:rPr>
              <a:t>worth of housing investments for veterans who are homeless, are risk of homelessness, or experiencing chronic homelessness and who have mental health need or a substance use disorder.</a:t>
            </a:r>
            <a:endParaRPr lang="en-US" dirty="0">
              <a:ea typeface="Quattrocento Sans"/>
            </a:endParaRPr>
          </a:p>
          <a:p>
            <a:pPr marL="228600" lvl="0" indent="-228600">
              <a:lnSpc>
                <a:spcPct val="120000"/>
              </a:lnSpc>
              <a:spcBef>
                <a:spcPts val="0"/>
              </a:spcBef>
              <a:buClr>
                <a:schemeClr val="accent2"/>
              </a:buClr>
              <a:buSzPts val="3000"/>
            </a:pPr>
            <a:r>
              <a:rPr lang="en-US" sz="3000" dirty="0">
                <a:latin typeface="Quattrocento Sans"/>
                <a:ea typeface="Quattrocento Sans"/>
                <a:cs typeface="Quattrocento Sans"/>
                <a:sym typeface="Quattrocento Sans"/>
              </a:rPr>
              <a:t>CalVet and HCD will coordinate to determine methodology and distribution of funds, as well as supportive service plan standards.</a:t>
            </a:r>
            <a:endParaRPr lang="en-US" dirty="0"/>
          </a:p>
        </p:txBody>
      </p:sp>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7" name="Picture 6">
            <a:extLst>
              <a:ext uri="{FF2B5EF4-FFF2-40B4-BE49-F238E27FC236}">
                <a16:creationId xmlns:a16="http://schemas.microsoft.com/office/drawing/2014/main" id="{5B4C107A-82AE-98B1-1D26-EA8029D150D7}"/>
              </a:ext>
            </a:extLst>
          </p:cNvPr>
          <p:cNvPicPr>
            <a:picLocks noChangeAspect="1"/>
          </p:cNvPicPr>
          <p:nvPr/>
        </p:nvPicPr>
        <p:blipFill>
          <a:blip r:embed="rId5"/>
          <a:stretch>
            <a:fillRect/>
          </a:stretch>
        </p:blipFill>
        <p:spPr>
          <a:xfrm>
            <a:off x="96186" y="6047788"/>
            <a:ext cx="3238952" cy="685896"/>
          </a:xfrm>
          <a:prstGeom prst="rect">
            <a:avLst/>
          </a:prstGeom>
        </p:spPr>
      </p:pic>
      <p:pic>
        <p:nvPicPr>
          <p:cNvPr id="9" name="Picture 8">
            <a:extLst>
              <a:ext uri="{FF2B5EF4-FFF2-40B4-BE49-F238E27FC236}">
                <a16:creationId xmlns:a16="http://schemas.microsoft.com/office/drawing/2014/main" id="{75073E4E-2805-413E-AFA6-60C2BA2AF113}"/>
              </a:ext>
            </a:extLst>
          </p:cNvPr>
          <p:cNvPicPr>
            <a:picLocks noChangeAspect="1"/>
          </p:cNvPicPr>
          <p:nvPr/>
        </p:nvPicPr>
        <p:blipFill>
          <a:blip r:embed="rId6"/>
          <a:stretch>
            <a:fillRect/>
          </a:stretch>
        </p:blipFill>
        <p:spPr>
          <a:xfrm>
            <a:off x="3335138" y="6296430"/>
            <a:ext cx="693244" cy="182141"/>
          </a:xfrm>
          <a:prstGeom prst="rect">
            <a:avLst/>
          </a:prstGeom>
        </p:spPr>
      </p:pic>
    </p:spTree>
    <p:extLst>
      <p:ext uri="{BB962C8B-B14F-4D97-AF65-F5344CB8AC3E}">
        <p14:creationId xmlns:p14="http://schemas.microsoft.com/office/powerpoint/2010/main" val="193051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1"/>
          <p:cNvSpPr txBox="1">
            <a:spLocks noGrp="1"/>
          </p:cNvSpPr>
          <p:nvPr>
            <p:ph type="body" idx="1"/>
          </p:nvPr>
        </p:nvSpPr>
        <p:spPr>
          <a:xfrm>
            <a:off x="429802" y="1801300"/>
            <a:ext cx="11332396" cy="4198328"/>
          </a:xfrm>
          <a:prstGeom prst="rect">
            <a:avLst/>
          </a:prstGeom>
          <a:noFill/>
          <a:ln>
            <a:noFill/>
          </a:ln>
        </p:spPr>
        <p:txBody>
          <a:bodyPr spcFirstLastPara="1" wrap="square" lIns="91425" tIns="45700" rIns="91425" bIns="45700" anchor="t" anchorCtr="0">
            <a:normAutofit/>
          </a:bodyPr>
          <a:lstStyle/>
          <a:p>
            <a:pPr marL="228600" lvl="0" indent="-228600">
              <a:lnSpc>
                <a:spcPct val="120000"/>
              </a:lnSpc>
              <a:spcBef>
                <a:spcPts val="0"/>
              </a:spcBef>
              <a:buClr>
                <a:schemeClr val="accent2"/>
              </a:buClr>
              <a:buSzPts val="3000"/>
            </a:pPr>
            <a:r>
              <a:rPr lang="en-US" dirty="0">
                <a:latin typeface="Quattrocento Sans" panose="020B0604020202020204" charset="0"/>
              </a:rPr>
              <a:t>“Veteran” is defined as a person who served in the active military, naval, or air service, and who was discharged or released under conditions other than dishonorable.</a:t>
            </a:r>
          </a:p>
          <a:p>
            <a:pPr marL="228600" lvl="0" indent="-228600">
              <a:lnSpc>
                <a:spcPct val="120000"/>
              </a:lnSpc>
              <a:spcBef>
                <a:spcPts val="0"/>
              </a:spcBef>
              <a:buClr>
                <a:schemeClr val="accent2"/>
              </a:buClr>
              <a:buSzPts val="3000"/>
            </a:pPr>
            <a:r>
              <a:rPr lang="en-US" dirty="0">
                <a:latin typeface="Quattrocento Sans" panose="020B0604020202020204" charset="0"/>
              </a:rPr>
              <a:t>For projects serving Veterans, it will be critical to ensure providers have experience and cultural competency specific to Veterans.</a:t>
            </a:r>
          </a:p>
          <a:p>
            <a:pPr marL="228600" lvl="0" indent="-228600">
              <a:lnSpc>
                <a:spcPct val="120000"/>
              </a:lnSpc>
              <a:spcBef>
                <a:spcPts val="0"/>
              </a:spcBef>
              <a:buClr>
                <a:schemeClr val="accent2"/>
              </a:buClr>
              <a:buSzPts val="3000"/>
            </a:pPr>
            <a:endParaRPr lang="en-US" dirty="0"/>
          </a:p>
        </p:txBody>
      </p:sp>
      <p:sp>
        <p:nvSpPr>
          <p:cNvPr id="825" name="Google Shape;8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dirty="0">
              <a:solidFill>
                <a:srgbClr val="888888"/>
              </a:solidFill>
              <a:latin typeface="Calibri"/>
              <a:ea typeface="Calibri"/>
              <a:cs typeface="Calibri"/>
              <a:sym typeface="Calibri"/>
            </a:endParaRPr>
          </a:p>
        </p:txBody>
      </p:sp>
      <p:pic>
        <p:nvPicPr>
          <p:cNvPr id="831" name="Google Shape;831;p21"/>
          <p:cNvPicPr preferRelativeResize="0"/>
          <p:nvPr/>
        </p:nvPicPr>
        <p:blipFill rotWithShape="1">
          <a:blip r:embed="rId3">
            <a:alphaModFix/>
          </a:blip>
          <a:srcRect/>
          <a:stretch/>
        </p:blipFill>
        <p:spPr>
          <a:xfrm>
            <a:off x="9853863" y="6387501"/>
            <a:ext cx="2338137" cy="47631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B96A6DD-3205-4879-0DB4-F562D7781459}"/>
              </a:ext>
            </a:extLst>
          </p:cNvPr>
          <p:cNvPicPr>
            <a:picLocks noChangeAspect="1"/>
          </p:cNvPicPr>
          <p:nvPr/>
        </p:nvPicPr>
        <p:blipFill>
          <a:blip r:embed="rId4"/>
          <a:stretch>
            <a:fillRect/>
          </a:stretch>
        </p:blipFill>
        <p:spPr>
          <a:xfrm>
            <a:off x="96186" y="95393"/>
            <a:ext cx="5310004" cy="1474140"/>
          </a:xfrm>
          <a:prstGeom prst="rect">
            <a:avLst/>
          </a:prstGeom>
        </p:spPr>
      </p:pic>
      <p:pic>
        <p:nvPicPr>
          <p:cNvPr id="11" name="Google Shape;818;p20">
            <a:extLst>
              <a:ext uri="{FF2B5EF4-FFF2-40B4-BE49-F238E27FC236}">
                <a16:creationId xmlns:a16="http://schemas.microsoft.com/office/drawing/2014/main" id="{461394DD-8A31-70EA-5D3D-3BAA33CA2CA3}"/>
              </a:ext>
            </a:extLst>
          </p:cNvPr>
          <p:cNvPicPr preferRelativeResize="0"/>
          <p:nvPr/>
        </p:nvPicPr>
        <p:blipFill rotWithShape="1">
          <a:blip r:embed="rId3">
            <a:alphaModFix/>
          </a:blip>
          <a:srcRect/>
          <a:stretch/>
        </p:blipFill>
        <p:spPr>
          <a:xfrm>
            <a:off x="0" y="1634825"/>
            <a:ext cx="12192000" cy="118315"/>
          </a:xfrm>
          <a:prstGeom prst="rect">
            <a:avLst/>
          </a:prstGeom>
          <a:noFill/>
          <a:ln>
            <a:noFill/>
          </a:ln>
        </p:spPr>
      </p:pic>
      <p:pic>
        <p:nvPicPr>
          <p:cNvPr id="7" name="Picture 6">
            <a:extLst>
              <a:ext uri="{FF2B5EF4-FFF2-40B4-BE49-F238E27FC236}">
                <a16:creationId xmlns:a16="http://schemas.microsoft.com/office/drawing/2014/main" id="{5B4C107A-82AE-98B1-1D26-EA8029D150D7}"/>
              </a:ext>
            </a:extLst>
          </p:cNvPr>
          <p:cNvPicPr>
            <a:picLocks noChangeAspect="1"/>
          </p:cNvPicPr>
          <p:nvPr/>
        </p:nvPicPr>
        <p:blipFill>
          <a:blip r:embed="rId5"/>
          <a:stretch>
            <a:fillRect/>
          </a:stretch>
        </p:blipFill>
        <p:spPr>
          <a:xfrm>
            <a:off x="96186" y="6047788"/>
            <a:ext cx="3238952" cy="685896"/>
          </a:xfrm>
          <a:prstGeom prst="rect">
            <a:avLst/>
          </a:prstGeom>
        </p:spPr>
      </p:pic>
      <p:pic>
        <p:nvPicPr>
          <p:cNvPr id="9" name="Picture 8">
            <a:extLst>
              <a:ext uri="{FF2B5EF4-FFF2-40B4-BE49-F238E27FC236}">
                <a16:creationId xmlns:a16="http://schemas.microsoft.com/office/drawing/2014/main" id="{75073E4E-2805-413E-AFA6-60C2BA2AF113}"/>
              </a:ext>
            </a:extLst>
          </p:cNvPr>
          <p:cNvPicPr>
            <a:picLocks noChangeAspect="1"/>
          </p:cNvPicPr>
          <p:nvPr/>
        </p:nvPicPr>
        <p:blipFill>
          <a:blip r:embed="rId6"/>
          <a:stretch>
            <a:fillRect/>
          </a:stretch>
        </p:blipFill>
        <p:spPr>
          <a:xfrm>
            <a:off x="3335138" y="6296430"/>
            <a:ext cx="693244" cy="182141"/>
          </a:xfrm>
          <a:prstGeom prst="rect">
            <a:avLst/>
          </a:prstGeom>
        </p:spPr>
      </p:pic>
    </p:spTree>
    <p:extLst>
      <p:ext uri="{BB962C8B-B14F-4D97-AF65-F5344CB8AC3E}">
        <p14:creationId xmlns:p14="http://schemas.microsoft.com/office/powerpoint/2010/main" val="1228679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Custom 6">
      <a:dk1>
        <a:sysClr val="windowText" lastClr="000000"/>
      </a:dk1>
      <a:lt1>
        <a:sysClr val="window" lastClr="FFFFFF"/>
      </a:lt1>
      <a:dk2>
        <a:srgbClr val="021E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36F4927-DE95-49AF-9B51-5203A2C8D608}">
  <we:reference id="a3b40b4f-8edf-490e-9df1-7e66f93912bf" version="1.1.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F11560A9A3D42A6D720F5CE9EB9B4" ma:contentTypeVersion="15" ma:contentTypeDescription="Create a new document." ma:contentTypeScope="" ma:versionID="6251bf7b7ad874bbabe7341748e7a10e">
  <xsd:schema xmlns:xsd="http://www.w3.org/2001/XMLSchema" xmlns:xs="http://www.w3.org/2001/XMLSchema" xmlns:p="http://schemas.microsoft.com/office/2006/metadata/properties" xmlns:ns3="efb3f601-682b-4b24-a3a0-e0b0d0b660f8" xmlns:ns4="cfa4c34f-4b31-43aa-aa45-0eba64f30d0d" targetNamespace="http://schemas.microsoft.com/office/2006/metadata/properties" ma:root="true" ma:fieldsID="b9ec295369e7bb8a15e699d921242ae7" ns3:_="" ns4:_="">
    <xsd:import namespace="efb3f601-682b-4b24-a3a0-e0b0d0b660f8"/>
    <xsd:import namespace="cfa4c34f-4b31-43aa-aa45-0eba64f30d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3f601-682b-4b24-a3a0-e0b0d0b66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a4c34f-4b31-43aa-aa45-0eba64f30d0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fb3f601-682b-4b24-a3a0-e0b0d0b660f8" xsi:nil="true"/>
  </documentManagement>
</p:properties>
</file>

<file path=customXml/itemProps1.xml><?xml version="1.0" encoding="utf-8"?>
<ds:datastoreItem xmlns:ds="http://schemas.openxmlformats.org/officeDocument/2006/customXml" ds:itemID="{D6FA5515-208D-41FC-B29E-90B902F1695A}">
  <ds:schemaRefs>
    <ds:schemaRef ds:uri="http://schemas.microsoft.com/sharepoint/v3/contenttype/forms"/>
  </ds:schemaRefs>
</ds:datastoreItem>
</file>

<file path=customXml/itemProps2.xml><?xml version="1.0" encoding="utf-8"?>
<ds:datastoreItem xmlns:ds="http://schemas.openxmlformats.org/officeDocument/2006/customXml" ds:itemID="{CFB56B37-F7CC-4BE0-BF04-4223A4982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3f601-682b-4b24-a3a0-e0b0d0b660f8"/>
    <ds:schemaRef ds:uri="cfa4c34f-4b31-43aa-aa45-0eba64f30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3FB72B-A444-49B0-B57E-26079D35B5D2}">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purl.org/dc/elements/1.1/"/>
    <ds:schemaRef ds:uri="cfa4c34f-4b31-43aa-aa45-0eba64f30d0d"/>
    <ds:schemaRef ds:uri="efb3f601-682b-4b24-a3a0-e0b0d0b660f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1820</TotalTime>
  <Words>4411</Words>
  <Application>Microsoft Office PowerPoint</Application>
  <PresentationFormat>Widescreen</PresentationFormat>
  <Paragraphs>456</Paragraphs>
  <Slides>44</Slides>
  <Notes>44</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9" baseType="lpstr">
      <vt:lpstr>Calibri</vt:lpstr>
      <vt:lpstr>Open Sans</vt:lpstr>
      <vt:lpstr>Segoe UI</vt:lpstr>
      <vt:lpstr>Times New Roman</vt:lpstr>
      <vt:lpstr>Arial Black</vt:lpstr>
      <vt:lpstr>Wingdings</vt:lpstr>
      <vt:lpstr>Quattrocento Sans</vt:lpstr>
      <vt:lpstr>Abadi</vt:lpstr>
      <vt:lpstr>Arial</vt:lpstr>
      <vt:lpstr>Courier New</vt:lpstr>
      <vt:lpstr>Roboto</vt:lpstr>
      <vt:lpstr>5_Office Theme</vt:lpstr>
      <vt:lpstr>8_Office Theme</vt:lpstr>
      <vt:lpstr>1_Office Theme</vt:lpstr>
      <vt:lpstr>think-cell Slide</vt:lpstr>
      <vt:lpstr> Prop 1: Homekey+ &amp; Behavioral Health Transformation   CACVSO Fall Training Conference October 22, 2024</vt:lpstr>
      <vt:lpstr>Agenda </vt:lpstr>
      <vt:lpstr>Mental Health for ALL</vt:lpstr>
      <vt:lpstr>Our Commitment to Californians</vt:lpstr>
      <vt:lpstr>Interagency Coordination</vt:lpstr>
      <vt:lpstr>Interagency Coordination</vt:lpstr>
      <vt:lpstr>Prop 1 Overview:   Infrastructure  Bond Funding &amp; BHSA  </vt:lpstr>
      <vt:lpstr>PowerPoint Presentation</vt:lpstr>
      <vt:lpstr>PowerPoint Presentation</vt:lpstr>
      <vt:lpstr> Proposition 1 Homekey+ Overview </vt:lpstr>
      <vt:lpstr>Program Overview</vt:lpstr>
      <vt:lpstr>What is the Homekey Program?</vt:lpstr>
      <vt:lpstr>PowerPoint Presentation</vt:lpstr>
      <vt:lpstr>Funding Breakdown</vt:lpstr>
      <vt:lpstr>Timeline </vt:lpstr>
      <vt:lpstr>Program Overview</vt:lpstr>
      <vt:lpstr>Program Overview</vt:lpstr>
      <vt:lpstr>Program Overview</vt:lpstr>
      <vt:lpstr>Behavioral Health Infrastructure Bond Funding</vt:lpstr>
      <vt:lpstr> Behavioral Health Transformation </vt:lpstr>
      <vt:lpstr>Behavioral Health Services Act (BHSA)</vt:lpstr>
      <vt:lpstr>Behavioral Health Transformation Milestones</vt:lpstr>
      <vt:lpstr>BHSA County Funding Allocations</vt:lpstr>
      <vt:lpstr>County Allocations:  1. BH Housing Interventions – 30%</vt:lpstr>
      <vt:lpstr>County Allocations: 2. Full-Service Partnerships (FSP) Programs – 35%</vt:lpstr>
      <vt:lpstr>County Allocations:  3. Behavioral Health Services and Supports (BHSS) – 35%</vt:lpstr>
      <vt:lpstr>30% Housing Interventions</vt:lpstr>
      <vt:lpstr>Proposed Housing Intervention Allowable Settings</vt:lpstr>
      <vt:lpstr>Target Populations for Housing Interventions Each county shall establish and administer a program for housing interventions to serve persons who are chronically homeless, experiencing homelessness, or are at risk of homelessness, and meet one of the following two conditions: </vt:lpstr>
      <vt:lpstr>Permanent Supportive Housing </vt:lpstr>
      <vt:lpstr>Bond Behavioral Health Continuum Infrastructure Program (BHCIP)</vt:lpstr>
      <vt:lpstr>PowerPoint Presentation</vt:lpstr>
      <vt:lpstr>Round 1: Launch Ready Pre-Application Consultation (PAC)  *Data and following graphs are based on the 134 submitted PAC requests as of 9/19/2024 </vt:lpstr>
      <vt:lpstr>Stakeholder Engagement and Policy Manual</vt:lpstr>
      <vt:lpstr>Stakeholder Engagement</vt:lpstr>
      <vt:lpstr>PowerPoint Presentation</vt:lpstr>
      <vt:lpstr>Community Engagement</vt:lpstr>
      <vt:lpstr>PowerPoint Presentation</vt:lpstr>
      <vt:lpstr>PowerPoint Presentation</vt:lpstr>
      <vt:lpstr>PowerPoint Presentation</vt:lpstr>
      <vt:lpstr>Engage </vt:lpstr>
      <vt:lpstr>Resources:</vt:lpstr>
      <vt:lpstr>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for ALL: California’s Behavioral Health Transformation</dc:title>
  <dc:creator>Vangrow, Ali@CHHS</dc:creator>
  <cp:lastModifiedBy>Perez, Marlies@DHCS</cp:lastModifiedBy>
  <cp:revision>48</cp:revision>
  <dcterms:created xsi:type="dcterms:W3CDTF">2024-04-22T18:26:54Z</dcterms:created>
  <dcterms:modified xsi:type="dcterms:W3CDTF">2024-10-22T01:58:10Z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0x01010009AF11560A9A3D42A6D720F5CE9EB9B4</vt:lpwstr>
  </property>
</Properties>
</file>