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4"/>
  </p:sldMasterIdLst>
  <p:notesMasterIdLst>
    <p:notesMasterId r:id="rId47"/>
  </p:notesMasterIdLst>
  <p:handoutMasterIdLst>
    <p:handoutMasterId r:id="rId48"/>
  </p:handoutMasterIdLst>
  <p:sldIdLst>
    <p:sldId id="266" r:id="rId5"/>
    <p:sldId id="290" r:id="rId6"/>
    <p:sldId id="363" r:id="rId7"/>
    <p:sldId id="362" r:id="rId8"/>
    <p:sldId id="386" r:id="rId9"/>
    <p:sldId id="324" r:id="rId10"/>
    <p:sldId id="412" r:id="rId11"/>
    <p:sldId id="389" r:id="rId12"/>
    <p:sldId id="411" r:id="rId13"/>
    <p:sldId id="413" r:id="rId14"/>
    <p:sldId id="416" r:id="rId15"/>
    <p:sldId id="391" r:id="rId16"/>
    <p:sldId id="392" r:id="rId17"/>
    <p:sldId id="393" r:id="rId18"/>
    <p:sldId id="414" r:id="rId19"/>
    <p:sldId id="394" r:id="rId20"/>
    <p:sldId id="395" r:id="rId21"/>
    <p:sldId id="400" r:id="rId22"/>
    <p:sldId id="401" r:id="rId23"/>
    <p:sldId id="402" r:id="rId24"/>
    <p:sldId id="404" r:id="rId25"/>
    <p:sldId id="403" r:id="rId26"/>
    <p:sldId id="405" r:id="rId27"/>
    <p:sldId id="406" r:id="rId28"/>
    <p:sldId id="409" r:id="rId29"/>
    <p:sldId id="407" r:id="rId30"/>
    <p:sldId id="417" r:id="rId31"/>
    <p:sldId id="418" r:id="rId32"/>
    <p:sldId id="419" r:id="rId33"/>
    <p:sldId id="420" r:id="rId34"/>
    <p:sldId id="390" r:id="rId35"/>
    <p:sldId id="396" r:id="rId36"/>
    <p:sldId id="397" r:id="rId37"/>
    <p:sldId id="398" r:id="rId38"/>
    <p:sldId id="388" r:id="rId39"/>
    <p:sldId id="284" r:id="rId40"/>
    <p:sldId id="285" r:id="rId41"/>
    <p:sldId id="365" r:id="rId42"/>
    <p:sldId id="375" r:id="rId43"/>
    <p:sldId id="376" r:id="rId44"/>
    <p:sldId id="377" r:id="rId45"/>
    <p:sldId id="378" r:id="rId4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39BB71-EE47-4178-B7D1-860597650B55}">
          <p14:sldIdLst>
            <p14:sldId id="266"/>
            <p14:sldId id="290"/>
            <p14:sldId id="363"/>
            <p14:sldId id="362"/>
            <p14:sldId id="386"/>
            <p14:sldId id="324"/>
            <p14:sldId id="412"/>
            <p14:sldId id="389"/>
            <p14:sldId id="411"/>
            <p14:sldId id="413"/>
            <p14:sldId id="416"/>
            <p14:sldId id="391"/>
            <p14:sldId id="392"/>
            <p14:sldId id="393"/>
            <p14:sldId id="414"/>
            <p14:sldId id="394"/>
            <p14:sldId id="395"/>
            <p14:sldId id="400"/>
            <p14:sldId id="401"/>
            <p14:sldId id="402"/>
            <p14:sldId id="404"/>
            <p14:sldId id="403"/>
            <p14:sldId id="405"/>
            <p14:sldId id="406"/>
            <p14:sldId id="409"/>
            <p14:sldId id="407"/>
            <p14:sldId id="417"/>
            <p14:sldId id="418"/>
            <p14:sldId id="419"/>
            <p14:sldId id="420"/>
            <p14:sldId id="390"/>
            <p14:sldId id="396"/>
            <p14:sldId id="397"/>
            <p14:sldId id="398"/>
            <p14:sldId id="388"/>
            <p14:sldId id="284"/>
            <p14:sldId id="285"/>
            <p14:sldId id="365"/>
            <p14:sldId id="375"/>
            <p14:sldId id="376"/>
            <p14:sldId id="377"/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mundo, Zheriemae@CalVet" initials="RZ" lastIdx="1" clrIdx="0">
    <p:extLst>
      <p:ext uri="{19B8F6BF-5375-455C-9EA6-DF929625EA0E}">
        <p15:presenceInfo xmlns:p15="http://schemas.microsoft.com/office/powerpoint/2012/main" userId="S-1-5-21-1664438929-1569342425-1540833222-129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/>
    <p:restoredTop sz="94674"/>
  </p:normalViewPr>
  <p:slideViewPr>
    <p:cSldViewPr snapToGrid="0" snapToObjects="1">
      <p:cViewPr varScale="1">
        <p:scale>
          <a:sx n="71" d="100"/>
          <a:sy n="71" d="100"/>
        </p:scale>
        <p:origin x="84" y="7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BVA Appeals Received</a:t>
            </a:r>
            <a:r>
              <a:rPr lang="en-US" baseline="0" dirty="0"/>
              <a:t> and Decided</a:t>
            </a:r>
          </a:p>
          <a:p>
            <a:pPr>
              <a:defRPr/>
            </a:pPr>
            <a:r>
              <a:rPr lang="en-US" baseline="0" dirty="0"/>
              <a:t>(CalVet POA in CA only)</a:t>
            </a:r>
            <a:endParaRPr lang="en-US" dirty="0"/>
          </a:p>
          <a:p>
            <a:pPr>
              <a:defRPr/>
            </a:pPr>
            <a:r>
              <a:rPr lang="en-US" dirty="0"/>
              <a:t>Fiscal Years 2018-24 (Oct-Sep)</a:t>
            </a:r>
          </a:p>
        </c:rich>
      </c:tx>
      <c:layout>
        <c:manualLayout>
          <c:xMode val="edge"/>
          <c:yMode val="edge"/>
          <c:x val="0.35948067632850239"/>
          <c:y val="1.8809732703700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38647342995169E-3"/>
          <c:y val="0.18474212245247074"/>
          <c:w val="0.97342995169082125"/>
          <c:h val="0.76404544992827494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2018-24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432-4061-B6F5-141085EF02C1}"/>
              </c:ext>
            </c:extLst>
          </c:dPt>
          <c:dPt>
            <c:idx val="1"/>
            <c:bubble3D val="0"/>
            <c:explosion val="13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32-4061-B6F5-141085EF02C1}"/>
              </c:ext>
            </c:extLst>
          </c:dPt>
          <c:dPt>
            <c:idx val="2"/>
            <c:bubble3D val="0"/>
            <c:explosion val="9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432-4061-B6F5-141085EF02C1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432-4061-B6F5-141085EF02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064-4843-B1B0-220675CCD0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064-4843-B1B0-220675CCD054}"/>
              </c:ext>
            </c:extLst>
          </c:dPt>
          <c:dPt>
            <c:idx val="6"/>
            <c:bubble3D val="0"/>
            <c:explosion val="8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432-4061-B6F5-141085EF02C1}"/>
              </c:ext>
            </c:extLst>
          </c:dPt>
          <c:dLbls>
            <c:dLbl>
              <c:idx val="1"/>
              <c:layout>
                <c:manualLayout>
                  <c:x val="2.9822264064817985E-2"/>
                  <c:y val="0.117674317253912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32-4061-B6F5-141085EF02C1}"/>
                </c:ext>
              </c:extLst>
            </c:dLbl>
            <c:dLbl>
              <c:idx val="2"/>
              <c:layout>
                <c:manualLayout>
                  <c:x val="-2.2533093689375786E-2"/>
                  <c:y val="9.32818336675331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32-4061-B6F5-141085EF02C1}"/>
                </c:ext>
              </c:extLst>
            </c:dLbl>
            <c:dLbl>
              <c:idx val="3"/>
              <c:layout>
                <c:manualLayout>
                  <c:x val="-6.8397333485488224E-2"/>
                  <c:y val="0.128893323081782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32-4061-B6F5-141085EF02C1}"/>
                </c:ext>
              </c:extLst>
            </c:dLbl>
            <c:dLbl>
              <c:idx val="6"/>
              <c:layout>
                <c:manualLayout>
                  <c:x val="-0.10503261820533298"/>
                  <c:y val="-4.70243317592524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32-4061-B6F5-141085EF02C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No Decision</c:v>
                </c:pt>
                <c:pt idx="1">
                  <c:v>Other</c:v>
                </c:pt>
                <c:pt idx="2">
                  <c:v>Denied</c:v>
                </c:pt>
                <c:pt idx="3">
                  <c:v>Remand</c:v>
                </c:pt>
                <c:pt idx="4">
                  <c:v>Full Grant</c:v>
                </c:pt>
                <c:pt idx="5">
                  <c:v>Partial Grant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1510</c:v>
                </c:pt>
                <c:pt idx="1">
                  <c:v>162</c:v>
                </c:pt>
                <c:pt idx="2">
                  <c:v>160</c:v>
                </c:pt>
                <c:pt idx="3">
                  <c:v>273</c:v>
                </c:pt>
                <c:pt idx="4">
                  <c:v>325</c:v>
                </c:pt>
                <c:pt idx="5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2-4061-B6F5-141085EF02C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315892578645059"/>
          <c:y val="0.40721090357253475"/>
          <c:w val="0.12191353798166536"/>
          <c:h val="0.309851838179277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BVA Appeals (CA only) </a:t>
            </a:r>
          </a:p>
          <a:p>
            <a:pPr>
              <a:defRPr/>
            </a:pPr>
            <a:r>
              <a:rPr lang="en-US"/>
              <a:t>FY 2018-24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35311932162323E-2"/>
          <c:y val="0.17169148796189174"/>
          <c:w val="0.93222622652937615"/>
          <c:h val="0.69900217156728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Oakland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Full Grant</c:v>
                </c:pt>
                <c:pt idx="1">
                  <c:v>Partial Grant</c:v>
                </c:pt>
                <c:pt idx="2">
                  <c:v>Remand</c:v>
                </c:pt>
                <c:pt idx="3">
                  <c:v>Denied</c:v>
                </c:pt>
                <c:pt idx="4">
                  <c:v>Other</c:v>
                </c:pt>
                <c:pt idx="5">
                  <c:v>No Decision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185</c:v>
                </c:pt>
                <c:pt idx="1">
                  <c:v>62</c:v>
                </c:pt>
                <c:pt idx="2">
                  <c:v>130</c:v>
                </c:pt>
                <c:pt idx="3">
                  <c:v>66</c:v>
                </c:pt>
                <c:pt idx="4">
                  <c:v>92</c:v>
                </c:pt>
                <c:pt idx="5">
                  <c:v>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B-4314-A12E-01C352903A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Los Angeles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Full Grant</c:v>
                </c:pt>
                <c:pt idx="1">
                  <c:v>Partial Grant</c:v>
                </c:pt>
                <c:pt idx="2">
                  <c:v>Remand</c:v>
                </c:pt>
                <c:pt idx="3">
                  <c:v>Denied</c:v>
                </c:pt>
                <c:pt idx="4">
                  <c:v>Other</c:v>
                </c:pt>
                <c:pt idx="5">
                  <c:v>No Decision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106</c:v>
                </c:pt>
                <c:pt idx="1">
                  <c:v>48</c:v>
                </c:pt>
                <c:pt idx="2">
                  <c:v>115</c:v>
                </c:pt>
                <c:pt idx="3">
                  <c:v>61</c:v>
                </c:pt>
                <c:pt idx="4">
                  <c:v>54</c:v>
                </c:pt>
                <c:pt idx="5">
                  <c:v>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B-4314-A12E-01C352903A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San Diego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Full Grant</c:v>
                </c:pt>
                <c:pt idx="1">
                  <c:v>Partial Grant</c:v>
                </c:pt>
                <c:pt idx="2">
                  <c:v>Remand</c:v>
                </c:pt>
                <c:pt idx="3">
                  <c:v>Denied</c:v>
                </c:pt>
                <c:pt idx="4">
                  <c:v>Other</c:v>
                </c:pt>
                <c:pt idx="5">
                  <c:v>No Decision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34</c:v>
                </c:pt>
                <c:pt idx="1">
                  <c:v>16</c:v>
                </c:pt>
                <c:pt idx="2">
                  <c:v>28</c:v>
                </c:pt>
                <c:pt idx="3">
                  <c:v>13</c:v>
                </c:pt>
                <c:pt idx="4">
                  <c:v>16</c:v>
                </c:pt>
                <c:pt idx="5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B-4314-A12E-01C352903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36758991"/>
        <c:axId val="1722334463"/>
      </c:barChart>
      <c:catAx>
        <c:axId val="193675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334463"/>
        <c:crosses val="autoZero"/>
        <c:auto val="1"/>
        <c:lblAlgn val="ctr"/>
        <c:lblOffset val="100"/>
        <c:noMultiLvlLbl val="0"/>
      </c:catAx>
      <c:valAx>
        <c:axId val="172233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6758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BVA Appeals (CA only) </a:t>
            </a:r>
          </a:p>
          <a:p>
            <a:pPr>
              <a:defRPr/>
            </a:pPr>
            <a:r>
              <a:rPr lang="en-US"/>
              <a:t>FY 2018-24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Oakland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Full Grant</c:v>
                </c:pt>
                <c:pt idx="1">
                  <c:v>Partial Grant</c:v>
                </c:pt>
                <c:pt idx="2">
                  <c:v>Remand</c:v>
                </c:pt>
                <c:pt idx="3">
                  <c:v>Denied</c:v>
                </c:pt>
                <c:pt idx="4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185</c:v>
                </c:pt>
                <c:pt idx="1">
                  <c:v>62</c:v>
                </c:pt>
                <c:pt idx="2">
                  <c:v>130</c:v>
                </c:pt>
                <c:pt idx="3">
                  <c:v>66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B-4314-A12E-01C352903A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Los Angeles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Full Grant</c:v>
                </c:pt>
                <c:pt idx="1">
                  <c:v>Partial Grant</c:v>
                </c:pt>
                <c:pt idx="2">
                  <c:v>Remand</c:v>
                </c:pt>
                <c:pt idx="3">
                  <c:v>Denied</c:v>
                </c:pt>
                <c:pt idx="4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106</c:v>
                </c:pt>
                <c:pt idx="1">
                  <c:v>48</c:v>
                </c:pt>
                <c:pt idx="2">
                  <c:v>115</c:v>
                </c:pt>
                <c:pt idx="3">
                  <c:v>61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B-4314-A12E-01C352903A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San Diego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Full Grant</c:v>
                </c:pt>
                <c:pt idx="1">
                  <c:v>Partial Grant</c:v>
                </c:pt>
                <c:pt idx="2">
                  <c:v>Remand</c:v>
                </c:pt>
                <c:pt idx="3">
                  <c:v>Denied</c:v>
                </c:pt>
                <c:pt idx="4">
                  <c:v>Other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34</c:v>
                </c:pt>
                <c:pt idx="1">
                  <c:v>16</c:v>
                </c:pt>
                <c:pt idx="2">
                  <c:v>28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B-4314-A12E-01C352903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936758991"/>
        <c:axId val="1722334463"/>
      </c:barChart>
      <c:catAx>
        <c:axId val="1936758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334463"/>
        <c:crosses val="autoZero"/>
        <c:auto val="1"/>
        <c:lblAlgn val="ctr"/>
        <c:lblOffset val="100"/>
        <c:noMultiLvlLbl val="0"/>
      </c:catAx>
      <c:valAx>
        <c:axId val="172233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675899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EEA06-7460-3646-8F46-27528A294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31B9D-C735-514F-96BF-6F71BB75C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C3B8C0CE-A3CC-264C-951B-72E0B90C2F9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1168-04A3-314B-9F48-B01EDFBB0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6AB3-C27F-A84B-8B6C-00179B4E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B010D81-8AB5-324B-9673-7BB4E4AA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88E0F05-7A2B-D743-8ED8-9B387668E36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8AD52B4-B5DF-B445-9363-1F18C798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6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7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FFDF-2558-45B9-8A3A-E249CD62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5FC97-3C68-413E-A5D3-DE179A5BA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2305-8670-4495-B67B-DF0FB1CA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88895-7030-4144-94EF-2F65BF21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4BCF3-5AA0-4366-9876-87E055DD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B853-639D-441D-A5E9-BF1B12107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5C4B6-8D3A-4CBD-BD4C-FB0D6241F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6149" y="979226"/>
            <a:ext cx="2679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95747-FB6F-4648-9A14-D90B6D9A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5CA90-6696-4E80-ACB6-9F5050B0C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94408-A7B8-47E3-AAB9-FCEEA771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3CEC7-ADE7-43A1-8E67-CE09C21E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7739-1AD8-42B9-B581-59BE6446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9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171AB-BD6F-4655-A2D9-E89064B1A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7EEEA-973D-4500-83B0-9246C1C3D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C321-007C-46C3-9824-26FF336D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EBCD4-374B-4447-B808-26F5EF55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8686-F10E-4B5B-BEF3-7FFBECDF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4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6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292C-6009-4C10-B354-D57E0176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9893-290C-4076-B2C4-D597D8D67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96447-ABD7-48F8-938A-D77E6F2B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F805D-6F02-4132-8341-B96ABA54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B173-90EB-4538-B9E1-A490D714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030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7577-E177-48AD-94E3-6743A992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1D1EE-3633-4A2D-B2A7-792A1A5F4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FC1C4-29E3-4B70-BA5D-FE33C5E9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78616-B784-4D32-A602-2C388A0B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87E9-3F60-416D-BC78-635C527D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3873-0810-4C6E-9639-130AF437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E1493-B023-4F06-B1ED-6A908158A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A6176-D04E-4141-8FEA-1660E9E6C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EA5C8-A567-4684-A565-930D5003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9FEC9-6792-43BE-87FA-2F06F058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4F832-E944-4BFA-A7AF-2EC624D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B519-40D7-4784-8E85-70DB34A4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6C688-205D-4580-87F2-AA8C5C38F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38EFC-E3B7-46AD-AD39-3BF7B14AE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9EE21-C2AD-4020-87A8-D4980461C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8BF17-6176-4E1B-8DCD-2EE2FB6D1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E91B3-B968-46BF-97D3-CDE1331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83ED69-1586-402E-BDA6-9A8E1008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96CCB-FBCF-4DD0-8095-7D567082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4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DF2C-C9DD-4406-A2FF-7EF5BDB2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8E475-3940-453C-9E57-89A1643A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E5F29-2BDC-4C1A-BEB4-A8F2F221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5A561-1706-4784-8721-609B557B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4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69F9B-78C6-4BF5-9584-347C1D46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5E9A1-F243-4100-9644-5D9C3457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2CDF5-B069-48C4-9F1B-6981C160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B06C-D5A0-45D3-ABBB-077EBF5E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89209-5B8D-44A9-BC5C-A98A4748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88B50-878F-4F29-B5B2-F85A7DB95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E93C5-93B0-48BD-BAA7-696D0943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B3DBF-9467-4351-8FBC-02C8474A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A7BE9-2C29-4FCC-81EE-5B96720A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0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4A41-2A01-46DA-A3F9-67BC3CC0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36395F-F31B-4928-9D7C-253FB603B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9A888-67B8-4EE6-B805-0F80EBAC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CFE48-D3FD-4C62-A00C-F90168FA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FEC09-B229-41B5-ACB6-3EE2BBE5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68CBD-FF58-4B77-A251-EB4BDA32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3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ADC49-9797-4D5E-B401-7797F486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F39A3-DA8A-440D-BA99-ADB900F6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3FBC2-1FC6-4D35-BAC1-AC96FB9D0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C322A-815D-4636-A5D2-563C648B6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86F45-9C30-4FB5-9774-63746D4D2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C6913-BD48-48A8-A3AA-C63360F0B1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04231-4099-4721-865E-DC030F3B672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55822" y="6295949"/>
            <a:ext cx="1168273" cy="4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efits.va.gov/compensation/docs/SHA_DBQ_Part_A_Self-Assessment.pdf" TargetMode="External"/><Relationship Id="rId2" Type="http://schemas.openxmlformats.org/officeDocument/2006/relationships/hyperlink" Target="https://www.benefits.va.gov/compensation/dbq_publicdbq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benefits.va.gov/compensation/docs/SHA_DBQ_Part_A_Guidance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enefits.va.gov/compensation/docs/SHA_DBQ_Part_A_Self-Assessmen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cfr/text/38/20.1304#a" TargetMode="External"/><Relationship Id="rId2" Type="http://schemas.openxmlformats.org/officeDocument/2006/relationships/hyperlink" Target="https://www.law.cornell.edu/definitions/index.php?width=840&amp;height=800&amp;iframe=true&amp;def_id=90afbd3b83afdec09ea4cdb0a6c4e926&amp;term_occur=999&amp;term_src=Title:38:Chapter:I:Part:20:Subpart:N:20.1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w.cornell.edu/definitions/index.php?width=840&amp;height=800&amp;iframe=true&amp;def_id=9460af6131f7609859b33f3fd97b0d32&amp;term_occur=999&amp;term_src=Title:38:Chapter:I:Part:20:Subpart:N:20.130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definitions/index.php?width=840&amp;height=800&amp;iframe=true&amp;def_id=8f5f036b3ccc0de37c9506ff40e115eb&amp;term_occur=999&amp;term_src=Title:38:Chapter:I:Part:20:Subpart:N:20.1304" TargetMode="External"/><Relationship Id="rId2" Type="http://schemas.openxmlformats.org/officeDocument/2006/relationships/hyperlink" Target="https://www.law.cornell.edu/definitions/index.php?width=840&amp;height=800&amp;iframe=true&amp;def_id=9460af6131f7609859b33f3fd97b0d32&amp;term_occur=999&amp;term_src=Title:38:Chapter:I:Part:20:Subpart:N:20.13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w.cornell.edu/definitions/index.php?width=840&amp;height=800&amp;iframe=true&amp;def_id=8026feeece1bd7ac87aad30824ff1a4e&amp;term_occur=999&amp;term_src=Title:38:Chapter:I:Part:20:Subpart:N:20.1304" TargetMode="External"/><Relationship Id="rId4" Type="http://schemas.openxmlformats.org/officeDocument/2006/relationships/hyperlink" Target="https://www.law.cornell.edu/definitions/index.php?width=840&amp;height=800&amp;iframe=true&amp;def_id=90afbd3b83afdec09ea4cdb0a6c4e926&amp;term_occur=999&amp;term_src=Title:38:Chapter:I:Part:20:Subpart:N:20.130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definitions/index.php?width=840&amp;height=800&amp;iframe=true&amp;def_id=02f451e1a560db3b9bf49fdab26ea7e6&amp;term_occur=999&amp;term_src=Title:38:Chapter:I:Part:20:Subpart:N:20.1304" TargetMode="External"/><Relationship Id="rId2" Type="http://schemas.openxmlformats.org/officeDocument/2006/relationships/hyperlink" Target="https://www.law.cornell.edu/definitions/index.php?width=840&amp;height=800&amp;iframe=true&amp;def_id=9460af6131f7609859b33f3fd97b0d32&amp;term_occur=999&amp;term_src=Title:38:Chapter:I:Part:20:Subpart:N:20.13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w.cornell.edu/definitions/index.php?width=840&amp;height=800&amp;iframe=true&amp;def_id=536f039c0e329bd196bfd0551d311a67&amp;term_occur=999&amp;term_src=Title:38:Chapter:I:Part:20:Subpart:N:20.1304" TargetMode="External"/><Relationship Id="rId5" Type="http://schemas.openxmlformats.org/officeDocument/2006/relationships/hyperlink" Target="https://www.law.cornell.edu/definitions/index.php?width=840&amp;height=800&amp;iframe=true&amp;def_id=94b3e175a902bff2ecd970ab39ae97c5&amp;term_occur=999&amp;term_src=Title:38:Chapter:I:Part:20:Subpart:N:20.1304" TargetMode="External"/><Relationship Id="rId4" Type="http://schemas.openxmlformats.org/officeDocument/2006/relationships/hyperlink" Target="https://www.law.cornell.edu/definitions/index.php?width=840&amp;height=800&amp;iframe=true&amp;def_id=90afbd3b83afdec09ea4cdb0a6c4e926&amp;term_occur=999&amp;term_src=Title:38:Chapter:I:Part:20:Subpart:N:20.130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Oakland.Oakland@calvet.ca.gov" TargetMode="External"/><Relationship Id="rId7" Type="http://schemas.openxmlformats.org/officeDocument/2006/relationships/hyperlink" Target="mailto:State.VBASDC@va.gov" TargetMode="External"/><Relationship Id="rId2" Type="http://schemas.openxmlformats.org/officeDocument/2006/relationships/hyperlink" Target="mailto:Zheriemae.Raymundo@calvet.ca.gov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elaina.Anker@va.gov" TargetMode="External"/><Relationship Id="rId5" Type="http://schemas.openxmlformats.org/officeDocument/2006/relationships/hyperlink" Target="mailto:LADO@calvet.ca.gov" TargetMode="External"/><Relationship Id="rId4" Type="http://schemas.openxmlformats.org/officeDocument/2006/relationships/hyperlink" Target="mailto:Alberto.Alpasan@calvet.ca.go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Leonora.Sarmiento@calvet.ca.gov" TargetMode="External"/><Relationship Id="rId2" Type="http://schemas.openxmlformats.org/officeDocument/2006/relationships/hyperlink" Target="mailto:Steven.Smith@calvet.ca.gov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Oakland.Oakland@calvet.ca.gov" TargetMode="External"/><Relationship Id="rId5" Type="http://schemas.openxmlformats.org/officeDocument/2006/relationships/hyperlink" Target="mailto:Elizabeth.Hargove-Washington@calvet.ca.gov" TargetMode="External"/><Relationship Id="rId4" Type="http://schemas.openxmlformats.org/officeDocument/2006/relationships/hyperlink" Target="mailto:Diane.Susbilla@calvet.ca.gov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arlene.Dunlap@cavlet.ca.gov" TargetMode="External"/><Relationship Id="rId2" Type="http://schemas.openxmlformats.org/officeDocument/2006/relationships/hyperlink" Target="mailto:CDVALA@va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arlene.Dunlap344@va.gov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devore@va.gov" TargetMode="External"/><Relationship Id="rId2" Type="http://schemas.openxmlformats.org/officeDocument/2006/relationships/hyperlink" Target="mailto:state.vbasdc@va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Roberto.avila@calvet.ca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17" y="2536303"/>
            <a:ext cx="11471565" cy="1739347"/>
          </a:xfrm>
        </p:spPr>
        <p:txBody>
          <a:bodyPr>
            <a:normAutofit/>
          </a:bodyPr>
          <a:lstStyle/>
          <a:p>
            <a:r>
              <a:rPr lang="en-US" dirty="0"/>
              <a:t>District Offices:</a:t>
            </a:r>
            <a:br>
              <a:rPr lang="en-US" dirty="0"/>
            </a:br>
            <a:r>
              <a:rPr lang="en-US" dirty="0"/>
              <a:t>Updates &amp; Notes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3450"/>
            <a:ext cx="9144000" cy="13092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June 11, 2024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(CVSO Conference Presentation by the District Managers)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D8CEE84-2829-4F1B-8CF9-82D4A3AC9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510040"/>
              </p:ext>
            </p:extLst>
          </p:nvPr>
        </p:nvGraphicFramePr>
        <p:xfrm>
          <a:off x="568960" y="71797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BDEC3A36-85A1-4628-86CC-36DFAD1463D4}"/>
              </a:ext>
            </a:extLst>
          </p:cNvPr>
          <p:cNvSpPr/>
          <p:nvPr/>
        </p:nvSpPr>
        <p:spPr>
          <a:xfrm>
            <a:off x="3373120" y="2052320"/>
            <a:ext cx="1554480" cy="3759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EB346A65-862D-45F2-89AB-604B76812F67}"/>
              </a:ext>
            </a:extLst>
          </p:cNvPr>
          <p:cNvSpPr/>
          <p:nvPr/>
        </p:nvSpPr>
        <p:spPr>
          <a:xfrm>
            <a:off x="8829040" y="719667"/>
            <a:ext cx="2794000" cy="2826172"/>
          </a:xfrm>
          <a:prstGeom prst="snip2Diag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</a:rPr>
              <a:t>273 BVA Remands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At least half could have been Supplemental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Or granted, if they obtained evidence.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702E07-5917-4857-AB50-E93DC96D3DAA}"/>
              </a:ext>
            </a:extLst>
          </p:cNvPr>
          <p:cNvCxnSpPr/>
          <p:nvPr/>
        </p:nvCxnSpPr>
        <p:spPr>
          <a:xfrm flipV="1">
            <a:off x="4460240" y="1209040"/>
            <a:ext cx="4368800" cy="10363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498143D9-E444-4E3A-99F6-10872A6A00D9}"/>
              </a:ext>
            </a:extLst>
          </p:cNvPr>
          <p:cNvSpPr/>
          <p:nvPr/>
        </p:nvSpPr>
        <p:spPr>
          <a:xfrm>
            <a:off x="8829040" y="3637279"/>
            <a:ext cx="2794000" cy="2499359"/>
          </a:xfrm>
          <a:prstGeom prst="round2Diag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</a:rPr>
              <a:t>162 Others: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Dismissed as without merit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Withdrawn by appellant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Died while waiting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B766B2-3819-46C9-8ADF-0F0821032109}"/>
              </a:ext>
            </a:extLst>
          </p:cNvPr>
          <p:cNvSpPr/>
          <p:nvPr/>
        </p:nvSpPr>
        <p:spPr>
          <a:xfrm>
            <a:off x="6096000" y="3200400"/>
            <a:ext cx="1168402" cy="280416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8380FE-B744-408D-836C-DC3F6A6F2B4C}"/>
              </a:ext>
            </a:extLst>
          </p:cNvPr>
          <p:cNvCxnSpPr>
            <a:cxnSpLocks/>
          </p:cNvCxnSpPr>
          <p:nvPr/>
        </p:nvCxnSpPr>
        <p:spPr>
          <a:xfrm flipV="1">
            <a:off x="7264402" y="4297680"/>
            <a:ext cx="1564638" cy="314961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4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F768D02-14D0-495A-8D75-211548D719A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BVA Appeals: Other Options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6638CF-F379-4C4C-A59D-CCEBD915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3251825"/>
            <a:ext cx="10347960" cy="326962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Denied for no confirmed diagnosis – submit medical evidence showing actual diagnosis with VAF 20-0995.</a:t>
            </a:r>
          </a:p>
          <a:p>
            <a:pPr marL="285750" indent="-285750"/>
            <a:r>
              <a:rPr lang="en-US" sz="2400" dirty="0"/>
              <a:t>No treatment records? Tell them they need to actually see the doctor.</a:t>
            </a:r>
          </a:p>
          <a:p>
            <a:pPr marL="285750" indent="-285750"/>
            <a:r>
              <a:rPr lang="en-US" sz="2400" dirty="0"/>
              <a:t>They have relevant evidence to submit, but insist on Board appeal – suggest  10182 Evidence lane option and emphasize the shorter wait time.</a:t>
            </a:r>
          </a:p>
          <a:p>
            <a:pPr marL="285750" indent="-285750"/>
            <a:r>
              <a:rPr lang="en-US" sz="2400" dirty="0"/>
              <a:t>Seriously and/or terminally ill? If it really must be an appeal, 10182 Direct or Evidence lane would be better, to lessen the chance that they die waiting on their appeals.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871F78-AF37-4E95-9552-EE7D68C49D9A}"/>
              </a:ext>
            </a:extLst>
          </p:cNvPr>
          <p:cNvSpPr/>
          <p:nvPr/>
        </p:nvSpPr>
        <p:spPr>
          <a:xfrm>
            <a:off x="1402080" y="1839594"/>
            <a:ext cx="9723120" cy="12388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10182 Hearing lane is </a:t>
            </a:r>
            <a:r>
              <a:rPr lang="en-US" sz="2400" u="sng" dirty="0"/>
              <a:t>not</a:t>
            </a:r>
            <a:r>
              <a:rPr lang="en-US" sz="2400" dirty="0"/>
              <a:t> the only option – please review the rating decision and advise the veteran/survivor of other options. </a:t>
            </a:r>
          </a:p>
        </p:txBody>
      </p:sp>
    </p:spTree>
    <p:extLst>
      <p:ext uri="{BB962C8B-B14F-4D97-AF65-F5344CB8AC3E}">
        <p14:creationId xmlns:p14="http://schemas.microsoft.com/office/powerpoint/2010/main" val="221020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710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BDD Program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66FE-53F8-4D12-B6CD-396E89B2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752"/>
            <a:ext cx="10515600" cy="4769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BDD – Benefits Delivery at Discharge.  </a:t>
            </a:r>
            <a:r>
              <a:rPr lang="en-US" sz="2400" dirty="0"/>
              <a:t>For a pre-discharge claim to qualify for processing under the BDD Program, the following requirements </a:t>
            </a:r>
            <a:r>
              <a:rPr lang="en-US" sz="2400" u="sng" dirty="0"/>
              <a:t>must be met</a:t>
            </a:r>
            <a:r>
              <a:rPr lang="en-US" sz="2400" dirty="0"/>
              <a:t>: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 service member must have a known date of discharge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Must be 180 to 90 days from discharge at the time of filing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Available to report for examinations for 45 days </a:t>
            </a:r>
            <a:r>
              <a:rPr lang="en-US" sz="2400" i="1" dirty="0"/>
              <a:t>from the date the claim  was received by the VA</a:t>
            </a:r>
            <a:r>
              <a:rPr lang="en-US" sz="2400" dirty="0"/>
              <a:t>.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Provide a substantially complete copy of the service treatment records (STRs) from the current qualifying period of service, AND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Provide a completed Separation Health Assessment (SHA) Part A, Self Assessment – in addition to having the MEPS (Report of Medical Exam and Report of Medical History) in the claim packet. 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9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710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BDD Program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5732E-E0FD-4174-B257-F347017D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882"/>
            <a:ext cx="10515600" cy="44960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https://www.benefits.va.gov/compensation/dbq_publicdbq.asp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sz="1600" dirty="0">
              <a:hlinkClick r:id="rId4"/>
            </a:endParaRPr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https://www.benefits.va.gov/compensation/docs/SHA_DBQ_Part_A_Guidance.pdf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4A065-E38C-4011-A931-39E484672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518" y="2226889"/>
            <a:ext cx="6871446" cy="2086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58824-10AC-4EE4-BE48-78E2A81F4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518" y="5060950"/>
            <a:ext cx="61436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1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710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BDD Program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5732E-E0FD-4174-B257-F347017D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240"/>
            <a:ext cx="10515600" cy="45407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https://www.benefits.va.gov/compensation/docs/SHA_DBQ_Part_A_Self-Assessment.pdf </a:t>
            </a: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E2AEE-E0D8-46C9-84E3-F9F220822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5" y="2044364"/>
            <a:ext cx="7400925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74714-D990-4F22-BA10-C380182A6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482" y="2692314"/>
            <a:ext cx="7410450" cy="13239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8096808-CD78-45C7-BB3B-49F5F05A98BE}"/>
              </a:ext>
            </a:extLst>
          </p:cNvPr>
          <p:cNvSpPr/>
          <p:nvPr/>
        </p:nvSpPr>
        <p:spPr>
          <a:xfrm>
            <a:off x="7138665" y="4204684"/>
            <a:ext cx="4092951" cy="1963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15 pages total – service member needs to set aside time to answer 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FD77DA-5DC6-46D7-8F55-D06E71869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03" y="3303264"/>
            <a:ext cx="6137379" cy="320245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AE49899-171B-4D61-A717-B3FFBA1D82B2}"/>
              </a:ext>
            </a:extLst>
          </p:cNvPr>
          <p:cNvSpPr/>
          <p:nvPr/>
        </p:nvSpPr>
        <p:spPr>
          <a:xfrm>
            <a:off x="2796988" y="2107186"/>
            <a:ext cx="1008530" cy="819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 1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87CDE69-B730-4410-80DC-F2B2FE3A9F22}"/>
              </a:ext>
            </a:extLst>
          </p:cNvPr>
          <p:cNvSpPr/>
          <p:nvPr/>
        </p:nvSpPr>
        <p:spPr>
          <a:xfrm>
            <a:off x="1102659" y="2286000"/>
            <a:ext cx="1317812" cy="819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166502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710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BDD Program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66FE-53F8-4D12-B6CD-396E89B2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629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(BDD Continued) </a:t>
            </a:r>
            <a:r>
              <a:rPr lang="en-US" sz="2400" dirty="0"/>
              <a:t>The following requirements </a:t>
            </a:r>
            <a:r>
              <a:rPr lang="en-US" sz="2400" u="sng" dirty="0"/>
              <a:t>must be met</a:t>
            </a:r>
            <a:r>
              <a:rPr lang="en-US" sz="2400" dirty="0"/>
              <a:t>: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Finally, submit claim on the prescribed form – currently, that’s the VAF 21-526ez, and please submit </a:t>
            </a:r>
            <a:r>
              <a:rPr lang="en-US" sz="2400" u="sng" dirty="0"/>
              <a:t>all</a:t>
            </a:r>
            <a:r>
              <a:rPr lang="en-US" sz="2400" dirty="0"/>
              <a:t> necessary forms with it, to avoid unnecessary development. 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02052FC3-8AF3-4DE3-8957-BD6841F44BC6}"/>
              </a:ext>
            </a:extLst>
          </p:cNvPr>
          <p:cNvSpPr/>
          <p:nvPr/>
        </p:nvSpPr>
        <p:spPr>
          <a:xfrm>
            <a:off x="1706880" y="3721212"/>
            <a:ext cx="6217920" cy="1143636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Example:</a:t>
            </a:r>
          </a:p>
          <a:p>
            <a:r>
              <a:rPr lang="en-US" sz="2400" dirty="0"/>
              <a:t>Include VAF 21-0781 when claiming PTSD.</a:t>
            </a:r>
          </a:p>
        </p:txBody>
      </p:sp>
    </p:spTree>
    <p:extLst>
      <p:ext uri="{BB962C8B-B14F-4D97-AF65-F5344CB8AC3E}">
        <p14:creationId xmlns:p14="http://schemas.microsoft.com/office/powerpoint/2010/main" val="80346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710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BDD Program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66FE-53F8-4D12-B6CD-396E89B2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140"/>
            <a:ext cx="10515600" cy="4590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will be excluded from the BDD Program: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Claims received from service members (SM) with less than 90 days remaining on active duty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Contentions added with less than 90 days remaining on active duty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Claims where SM did not provide a copy of STRs for the current period of service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Claims where the SM did not provide a completed SHA-Part A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Claims from SM who are unable to report for examinations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2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710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BDD Program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66FE-53F8-4D12-B6CD-396E89B2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933"/>
            <a:ext cx="10515600" cy="4409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will be excluded from the BDD Program: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Claims involving terminally ill service member (SM)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Claims requiring case management for SM:</a:t>
            </a:r>
          </a:p>
          <a:p>
            <a:pPr lvl="1">
              <a:buClr>
                <a:srgbClr val="FFC000"/>
              </a:buClr>
            </a:pPr>
            <a:r>
              <a:rPr lang="en-US" dirty="0"/>
              <a:t>Very seriously injured/ill (VSI) or seriously injured (SI)</a:t>
            </a:r>
          </a:p>
          <a:p>
            <a:pPr lvl="1">
              <a:buClr>
                <a:srgbClr val="FFC000"/>
              </a:buClr>
            </a:pPr>
            <a:r>
              <a:rPr lang="en-US" dirty="0"/>
              <a:t>SPC – special category person who suffered loss of body part</a:t>
            </a:r>
          </a:p>
          <a:p>
            <a:pPr lvl="1">
              <a:buClr>
                <a:srgbClr val="FFC000"/>
              </a:buClr>
            </a:pPr>
            <a:r>
              <a:rPr lang="en-US" dirty="0"/>
              <a:t>Actively enrolled in IDES program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Claims involving a SM awaiting discharge while hospitalized in a VA or military treatment facility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Claims requiring a character-of-discharge (COD) determination</a:t>
            </a:r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411480" indent="-41148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0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Powers of Attorney (POA)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Disclosure of Claimant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625"/>
            <a:ext cx="10515600" cy="4091081"/>
          </a:xfrm>
        </p:spPr>
        <p:txBody>
          <a:bodyPr>
            <a:norm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US" dirty="0"/>
              <a:t>Per 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14.631: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VA Form 21-22 or 21-22a is </a:t>
            </a:r>
            <a:r>
              <a:rPr lang="en-US" u="sng" dirty="0"/>
              <a:t>required</a:t>
            </a:r>
            <a:r>
              <a:rPr lang="en-US" dirty="0"/>
              <a:t> to represent a claimant before the U.S. Department of Veterans Affairs (VA) 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VA Form 21-22 </a:t>
            </a:r>
            <a:r>
              <a:rPr lang="en-US" u="sng" dirty="0"/>
              <a:t>also</a:t>
            </a:r>
            <a:r>
              <a:rPr lang="en-US" dirty="0"/>
              <a:t> authorizes VA’s disclosure of information to any person or organization representing a claimant before the VA.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Appointment using a VA Form 21-22 is for the entire organization (i.e. CalVet, DAV, </a:t>
            </a:r>
            <a:r>
              <a:rPr lang="en-US" dirty="0" err="1"/>
              <a:t>AmVets</a:t>
            </a:r>
            <a:r>
              <a:rPr lang="en-US" dirty="0"/>
              <a:t>) as the claimant’s representative.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A properly completed and valid VAF 21-22 contains the signatures of the claimant </a:t>
            </a:r>
            <a:r>
              <a:rPr lang="en-US" u="sng" dirty="0"/>
              <a:t>and</a:t>
            </a:r>
            <a:r>
              <a:rPr lang="en-US" dirty="0"/>
              <a:t> an accredited veterans service representative.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24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Powers of Attorney (POA)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Disclosure of Claimant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2013"/>
            <a:ext cx="10515600" cy="4091081"/>
          </a:xfrm>
        </p:spPr>
        <p:txBody>
          <a:bodyPr>
            <a:norm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US" dirty="0"/>
              <a:t>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14.631(a)(1) clarifies the signatures as: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The signature of the claimant, or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Claimant’s guardian, or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In the case of an incompetent, minor, or otherwise incapacitated person without a guardian, the following in the order named—spouse, parent, other relative or friend (if interests are not adverse), or the director of the hospital in which the claimant is maintained 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E0BF2B-AC2A-4D8F-8451-FD3A6B1BE4B9}"/>
              </a:ext>
            </a:extLst>
          </p:cNvPr>
          <p:cNvSpPr/>
          <p:nvPr/>
        </p:nvSpPr>
        <p:spPr>
          <a:xfrm>
            <a:off x="1414333" y="5259514"/>
            <a:ext cx="7368988" cy="955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Incompetent, minor or otherwise incapacitated – </a:t>
            </a:r>
          </a:p>
          <a:p>
            <a:pPr algn="ctr"/>
            <a:r>
              <a:rPr lang="en-US" sz="2800" dirty="0"/>
              <a:t>Use VA Form 21-0972 </a:t>
            </a:r>
          </a:p>
        </p:txBody>
      </p:sp>
    </p:spTree>
    <p:extLst>
      <p:ext uri="{BB962C8B-B14F-4D97-AF65-F5344CB8AC3E}">
        <p14:creationId xmlns:p14="http://schemas.microsoft.com/office/powerpoint/2010/main" val="103696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1A3F-C08C-4620-85E9-953CB853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5124"/>
            <a:ext cx="10515600" cy="1325563"/>
          </a:xfrm>
          <a:ln w="3810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029A-17AC-41E1-A57B-8D002AE5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961"/>
            <a:ext cx="10515600" cy="4152617"/>
          </a:xfrm>
        </p:spPr>
        <p:txBody>
          <a:bodyPr>
            <a:normAutofit/>
          </a:bodyPr>
          <a:lstStyle/>
          <a:p>
            <a:r>
              <a:rPr lang="en-US" sz="3200" dirty="0"/>
              <a:t>District Offices (DO) Data and Updates</a:t>
            </a:r>
          </a:p>
          <a:p>
            <a:r>
              <a:rPr lang="en-US" sz="3200" dirty="0"/>
              <a:t>Board Data for CalVet-represented appellants</a:t>
            </a:r>
          </a:p>
          <a:p>
            <a:r>
              <a:rPr lang="en-US" sz="3200" dirty="0"/>
              <a:t>BDD Program Requirements</a:t>
            </a:r>
          </a:p>
          <a:p>
            <a:r>
              <a:rPr lang="en-US" sz="3200" dirty="0"/>
              <a:t>38 CFR 14.631 POAs and Disclosure of Claimant Information</a:t>
            </a:r>
          </a:p>
          <a:p>
            <a:r>
              <a:rPr lang="en-US" sz="3200" dirty="0"/>
              <a:t>38 CFR 20.1304 Request for a Change in Representation</a:t>
            </a:r>
          </a:p>
          <a:p>
            <a:r>
              <a:rPr lang="en-US" sz="3200" dirty="0"/>
              <a:t>38 CFR 14.632 Standards of Conduct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66F33-BDE0-4E86-B709-B9614A11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0B988F-4FDA-49E9-A67C-D51E7BB5A803}"/>
              </a:ext>
            </a:extLst>
          </p:cNvPr>
          <p:cNvSpPr/>
          <p:nvPr/>
        </p:nvSpPr>
        <p:spPr>
          <a:xfrm>
            <a:off x="961768" y="5742420"/>
            <a:ext cx="8686800" cy="777276"/>
          </a:xfrm>
          <a:prstGeom prst="round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FYI: Last 7 slides shows staff list and POC’s for each District Office</a:t>
            </a:r>
          </a:p>
        </p:txBody>
      </p:sp>
    </p:spTree>
    <p:extLst>
      <p:ext uri="{BB962C8B-B14F-4D97-AF65-F5344CB8AC3E}">
        <p14:creationId xmlns:p14="http://schemas.microsoft.com/office/powerpoint/2010/main" val="118953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711"/>
            <a:ext cx="10515600" cy="752475"/>
          </a:xfr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Quick View: VA Form 21-0972 Alternate Signer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1081"/>
          </a:xfrm>
        </p:spPr>
        <p:txBody>
          <a:bodyPr>
            <a:normAutofit/>
          </a:bodyPr>
          <a:lstStyle/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58A90-8E16-4171-8195-CE7844266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2771"/>
            <a:ext cx="6762749" cy="1759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C050F-F3F0-4215-AF32-EF5ADEECD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96895"/>
            <a:ext cx="9405938" cy="125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6C0D7-79A0-4D13-A1A2-D7562E811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99921"/>
            <a:ext cx="8369561" cy="17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1081"/>
          </a:xfrm>
        </p:spPr>
        <p:txBody>
          <a:bodyPr>
            <a:normAutofit/>
          </a:bodyPr>
          <a:lstStyle/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4928B-5520-4DB3-B1C0-9A33588EB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0332"/>
            <a:ext cx="9575121" cy="336147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9C8895-3FFD-4E94-843F-C2FBB46A883C}"/>
              </a:ext>
            </a:extLst>
          </p:cNvPr>
          <p:cNvSpPr/>
          <p:nvPr/>
        </p:nvSpPr>
        <p:spPr>
          <a:xfrm>
            <a:off x="652589" y="2130333"/>
            <a:ext cx="10708341" cy="1433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7F808D-1A21-414A-9161-9A492745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30" y="1116965"/>
            <a:ext cx="10515600" cy="752475"/>
          </a:xfr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Quick View: VA Form 21-0972 Alternate Signer Certification</a:t>
            </a:r>
          </a:p>
        </p:txBody>
      </p:sp>
    </p:spTree>
    <p:extLst>
      <p:ext uri="{BB962C8B-B14F-4D97-AF65-F5344CB8AC3E}">
        <p14:creationId xmlns:p14="http://schemas.microsoft.com/office/powerpoint/2010/main" val="711117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Powers of Attorney (POA)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Disclosure of Claimant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1081"/>
          </a:xfrm>
        </p:spPr>
        <p:txBody>
          <a:bodyPr>
            <a:normAutofit/>
          </a:bodyPr>
          <a:lstStyle/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8E02A49-9651-4937-8BDE-0A3D21F909B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09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dirty="0"/>
              <a:t>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14.631(b) clarifies on the representative: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As an appointment of the entire organization as the claimant’s representative 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rgbClr val="FFC000"/>
              </a:buClr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01ECEA-168E-48D3-85A2-480AFC972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11443"/>
            <a:ext cx="9578114" cy="308143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EECAEF-C193-400D-BE04-EA6383D3EF44}"/>
              </a:ext>
            </a:extLst>
          </p:cNvPr>
          <p:cNvSpPr/>
          <p:nvPr/>
        </p:nvSpPr>
        <p:spPr>
          <a:xfrm>
            <a:off x="685801" y="4585447"/>
            <a:ext cx="6777318" cy="968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4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1268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POA and Disclosure of Claimant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15"/>
            <a:ext cx="10515600" cy="4091081"/>
          </a:xfrm>
        </p:spPr>
        <p:txBody>
          <a:bodyPr>
            <a:normAutofit/>
          </a:bodyPr>
          <a:lstStyle/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E7E6E-BB86-425D-9892-BCF8841F5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9718"/>
            <a:ext cx="10515600" cy="303567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EECAEF-C193-400D-BE04-EA6383D3EF44}"/>
              </a:ext>
            </a:extLst>
          </p:cNvPr>
          <p:cNvSpPr/>
          <p:nvPr/>
        </p:nvSpPr>
        <p:spPr>
          <a:xfrm>
            <a:off x="524436" y="4847850"/>
            <a:ext cx="11456894" cy="9547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31517DA3-6D16-49F3-99E7-984150EBDDF8}"/>
              </a:ext>
            </a:extLst>
          </p:cNvPr>
          <p:cNvSpPr/>
          <p:nvPr/>
        </p:nvSpPr>
        <p:spPr>
          <a:xfrm>
            <a:off x="838200" y="1680882"/>
            <a:ext cx="10515600" cy="130062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Disclosure of veteran/claimant information outside the VA/BVA or CAVC is </a:t>
            </a:r>
            <a:r>
              <a:rPr lang="en-US" sz="2800" u="sng" dirty="0"/>
              <a:t>not authorized</a:t>
            </a:r>
            <a:r>
              <a:rPr lang="en-US" sz="2800" dirty="0"/>
              <a:t> without further </a:t>
            </a:r>
            <a:r>
              <a:rPr lang="en-US" sz="2800" u="sng" dirty="0"/>
              <a:t>written</a:t>
            </a:r>
            <a:r>
              <a:rPr lang="en-US" sz="2800" dirty="0"/>
              <a:t> consent of the claimant.  This is strictly for VA-representation purposes.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46573-D59C-4C0A-B1C7-B310C7822940}"/>
              </a:ext>
            </a:extLst>
          </p:cNvPr>
          <p:cNvSpPr txBox="1"/>
          <p:nvPr/>
        </p:nvSpPr>
        <p:spPr>
          <a:xfrm>
            <a:off x="1016000" y="3219589"/>
            <a:ext cx="258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Notice on VA Form 21-22</a:t>
            </a:r>
          </a:p>
        </p:txBody>
      </p:sp>
    </p:spTree>
    <p:extLst>
      <p:ext uri="{BB962C8B-B14F-4D97-AF65-F5344CB8AC3E}">
        <p14:creationId xmlns:p14="http://schemas.microsoft.com/office/powerpoint/2010/main" val="278858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1268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POA and Disclosure of Claimant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15"/>
            <a:ext cx="10515600" cy="4091081"/>
          </a:xfrm>
        </p:spPr>
        <p:txBody>
          <a:bodyPr>
            <a:normAutofit/>
          </a:bodyPr>
          <a:lstStyle/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31517DA3-6D16-49F3-99E7-984150EBDDF8}"/>
              </a:ext>
            </a:extLst>
          </p:cNvPr>
          <p:cNvSpPr/>
          <p:nvPr/>
        </p:nvSpPr>
        <p:spPr>
          <a:xfrm>
            <a:off x="838200" y="1680882"/>
            <a:ext cx="10515600" cy="119678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Repeat: We are </a:t>
            </a:r>
            <a:r>
              <a:rPr lang="en-US" sz="2800" u="sng" dirty="0"/>
              <a:t>not authorized</a:t>
            </a:r>
            <a:r>
              <a:rPr lang="en-US" sz="2800" dirty="0"/>
              <a:t> to share the veteran’s information to third parties without the consent of the veteran/claimant.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860140-421A-45AB-AFF4-E77DAE585A69}"/>
              </a:ext>
            </a:extLst>
          </p:cNvPr>
          <p:cNvSpPr txBox="1">
            <a:spLocks/>
          </p:cNvSpPr>
          <p:nvPr/>
        </p:nvSpPr>
        <p:spPr>
          <a:xfrm>
            <a:off x="838200" y="3102159"/>
            <a:ext cx="10515600" cy="3254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Remember that our access to VA systems is based on our need-to-know, for the purposes of assisting claimants with the submission of claims and decision review requests. </a:t>
            </a:r>
          </a:p>
          <a:p>
            <a:pPr marL="0" indent="0">
              <a:buNone/>
            </a:pPr>
            <a:r>
              <a:rPr lang="en-US" sz="2400" dirty="0"/>
              <a:t>As a PIV-card holder, we signed the Rules of Behavior (ROB) and one of the bullet there states: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947D8-50D8-46D2-9BB7-8DB12EFE0C7F}"/>
              </a:ext>
            </a:extLst>
          </p:cNvPr>
          <p:cNvSpPr/>
          <p:nvPr/>
        </p:nvSpPr>
        <p:spPr>
          <a:xfrm>
            <a:off x="1160927" y="5140714"/>
            <a:ext cx="90946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I will not make any unauthorized disclosure of any VA sensitive information through the use of any means of communication including but not limited to e-mail, instant messaging, online chat, and web bulletin boards or logs.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1AB0E0-1AE5-42AD-8FAD-CCB2E8B4030B}"/>
              </a:ext>
            </a:extLst>
          </p:cNvPr>
          <p:cNvSpPr/>
          <p:nvPr/>
        </p:nvSpPr>
        <p:spPr>
          <a:xfrm>
            <a:off x="1125068" y="5051921"/>
            <a:ext cx="8906438" cy="119678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Powers of Attorney (POA)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Disclosure of Claimant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483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US" dirty="0"/>
              <a:t>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14.631(c) states an organization, agent or attorney may withdraw representation before VA: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If such withdrawal would not adversely impact claimant’s interests;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If a claimant persists in a course of action that the organization or individual providing representation reasonably believes is fraudulent or criminal; 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If the claimant fails to uphold an obligation to the organization or individual providing representation regarding the services of the organization or individual; 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Or other good cause for withdrawal exists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6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Powers of Attorney (POA)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Disclosure of Claimant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978"/>
            <a:ext cx="10515600" cy="4091081"/>
          </a:xfrm>
        </p:spPr>
        <p:txBody>
          <a:bodyPr>
            <a:norm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US" dirty="0"/>
              <a:t>Per 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14.631 (e) and (f):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Only one organization, representative, agent, or attorney will be recognized at one time in the prosecution of a particular claim. All transactions concerning the claim will be conducted exclusively with the recognized organization, representative, agent, or attorney of record until notice of a change, if any, is received by the appropriate office of VA.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A POA may be revoked at any time. A properly executed new 21-22 shall constitute revocation of an existing POA. 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7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1968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Changing POA While Appeal is 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907"/>
            <a:ext cx="10349753" cy="4690968"/>
          </a:xfrm>
        </p:spPr>
        <p:txBody>
          <a:bodyPr>
            <a:no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US" sz="2300" dirty="0"/>
              <a:t>§ 20.1304 Rule 1304. Request for a change in representation.</a:t>
            </a:r>
          </a:p>
          <a:p>
            <a:pPr marL="274320" indent="-274320">
              <a:buNone/>
            </a:pPr>
            <a:r>
              <a:rPr lang="en-US" sz="2200" b="1" dirty="0"/>
              <a:t>(a)</a:t>
            </a:r>
            <a:r>
              <a:rPr lang="en-US" sz="2200" dirty="0"/>
              <a:t> </a:t>
            </a:r>
            <a:r>
              <a:rPr lang="en-US" sz="2200" b="1" i="1" dirty="0"/>
              <a:t>Request for a change in representation within 90 days following Notice of Disagreement.</a:t>
            </a:r>
            <a:r>
              <a:rPr lang="en-US" sz="2200" dirty="0"/>
              <a:t> </a:t>
            </a:r>
            <a:r>
              <a:rPr lang="en-US" sz="2000" dirty="0"/>
              <a:t>An </a:t>
            </a:r>
            <a:r>
              <a:rPr lang="en-US" sz="2000" dirty="0">
                <a:hlinkClick r:id="rId2"/>
              </a:rPr>
              <a:t>appellant</a:t>
            </a:r>
            <a:r>
              <a:rPr lang="en-US" sz="2000" dirty="0"/>
              <a:t> and his or her representative, if any, will be granted a period of 90 days following receipt of a Notice of Disagreement, or up to and including the date the appellate decision is promulgated by the Board, whichever comes first, during which they may submit a request for a change in representation.</a:t>
            </a:r>
          </a:p>
          <a:p>
            <a:pPr marL="274320" indent="-274320">
              <a:buNone/>
            </a:pPr>
            <a:r>
              <a:rPr lang="en-US" sz="2200" b="1" dirty="0"/>
              <a:t>(b)</a:t>
            </a:r>
            <a:r>
              <a:rPr lang="en-US" sz="2200" dirty="0"/>
              <a:t> </a:t>
            </a:r>
            <a:r>
              <a:rPr lang="en-US" sz="2200" b="1" i="1" dirty="0"/>
              <a:t>Subsequent request for a change in representation.</a:t>
            </a:r>
            <a:r>
              <a:rPr lang="en-US" sz="2200" dirty="0"/>
              <a:t> </a:t>
            </a:r>
            <a:r>
              <a:rPr lang="en-US" sz="2000" dirty="0"/>
              <a:t>Following the expiration of the period described in </a:t>
            </a:r>
            <a:r>
              <a:rPr lang="en-US" sz="2000" dirty="0">
                <a:hlinkClick r:id="rId3"/>
              </a:rPr>
              <a:t>paragraph (a)</a:t>
            </a:r>
            <a:r>
              <a:rPr lang="en-US" sz="2000" dirty="0"/>
              <a:t> of this section, the Board will not accept a request for a change in representation except when the </a:t>
            </a:r>
            <a:r>
              <a:rPr lang="en-US" sz="2000" dirty="0">
                <a:hlinkClick r:id="rId2"/>
              </a:rPr>
              <a:t>appellant</a:t>
            </a:r>
            <a:r>
              <a:rPr lang="en-US" sz="2000" dirty="0"/>
              <a:t> demonstrates on </a:t>
            </a:r>
            <a:r>
              <a:rPr lang="en-US" sz="2000" dirty="0">
                <a:hlinkClick r:id="rId4"/>
              </a:rPr>
              <a:t>motion</a:t>
            </a:r>
            <a:r>
              <a:rPr lang="en-US" sz="2000" dirty="0"/>
              <a:t> that there was good cause for the delay. </a:t>
            </a:r>
            <a:r>
              <a:rPr lang="en-US" sz="2000" u="sng" dirty="0"/>
              <a:t>Examples of good cause</a:t>
            </a:r>
            <a:r>
              <a:rPr lang="en-US" sz="2000" dirty="0"/>
              <a:t> include, but are not limited to, illness of the </a:t>
            </a:r>
            <a:r>
              <a:rPr lang="en-US" sz="2000" dirty="0">
                <a:hlinkClick r:id="rId2"/>
              </a:rPr>
              <a:t>appellant</a:t>
            </a:r>
            <a:r>
              <a:rPr lang="en-US" sz="2000" dirty="0"/>
              <a:t> or the representative which precluded action during the period; death of an individual representative; illness or incapacity of an individual representative which renders it impractical for an </a:t>
            </a:r>
            <a:r>
              <a:rPr lang="en-US" sz="2000" dirty="0">
                <a:hlinkClick r:id="rId2"/>
              </a:rPr>
              <a:t>appellant</a:t>
            </a:r>
            <a:r>
              <a:rPr lang="en-US" sz="2000" dirty="0"/>
              <a:t> to continue with him or her as representative; and withdrawal of an individual representative.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027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56098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Changing POA While Appeal is 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035"/>
            <a:ext cx="10515600" cy="4596839"/>
          </a:xfrm>
        </p:spPr>
        <p:txBody>
          <a:bodyPr>
            <a:no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US" sz="2300" dirty="0"/>
              <a:t>(§ 20.1304 Rule 1304(b) continued)  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300" dirty="0"/>
              <a:t>Such </a:t>
            </a:r>
            <a:r>
              <a:rPr lang="en-US" sz="2300" dirty="0">
                <a:hlinkClick r:id="rId2"/>
              </a:rPr>
              <a:t>motions</a:t>
            </a:r>
            <a:r>
              <a:rPr lang="en-US" sz="2300" dirty="0"/>
              <a:t> must be in writing and must include:</a:t>
            </a:r>
          </a:p>
          <a:p>
            <a:pPr marL="525780" indent="-342900">
              <a:buClr>
                <a:srgbClr val="FFC000"/>
              </a:buClr>
            </a:pPr>
            <a:r>
              <a:rPr lang="en-US" sz="2300" dirty="0"/>
              <a:t>the name of the veteran; </a:t>
            </a:r>
          </a:p>
          <a:p>
            <a:pPr marL="525780" indent="-342900">
              <a:buClr>
                <a:srgbClr val="FFC000"/>
              </a:buClr>
            </a:pPr>
            <a:r>
              <a:rPr lang="en-US" sz="2300" dirty="0"/>
              <a:t>the name of the </a:t>
            </a:r>
            <a:r>
              <a:rPr lang="en-US" sz="2300" dirty="0">
                <a:hlinkClick r:id="rId3"/>
              </a:rPr>
              <a:t>claimant</a:t>
            </a:r>
            <a:r>
              <a:rPr lang="en-US" sz="2300" dirty="0"/>
              <a:t> or </a:t>
            </a:r>
            <a:r>
              <a:rPr lang="en-US" sz="2300" dirty="0">
                <a:hlinkClick r:id="rId4"/>
              </a:rPr>
              <a:t>appellant</a:t>
            </a:r>
            <a:r>
              <a:rPr lang="en-US" sz="2300" dirty="0"/>
              <a:t> if other than the veteran (</a:t>
            </a:r>
            <a:r>
              <a:rPr lang="en-US" sz="2300" i="1" dirty="0"/>
              <a:t>e.g.,</a:t>
            </a:r>
            <a:r>
              <a:rPr lang="en-US" sz="2300" dirty="0"/>
              <a:t> a veteran's survivor, a guardian, or a fiduciary appointed to receive VA </a:t>
            </a:r>
            <a:r>
              <a:rPr lang="en-US" sz="2300" dirty="0">
                <a:hlinkClick r:id="rId5"/>
              </a:rPr>
              <a:t>benefits</a:t>
            </a:r>
            <a:r>
              <a:rPr lang="en-US" sz="2300" dirty="0"/>
              <a:t> on an individual's behalf) or the name of any substitute </a:t>
            </a:r>
            <a:r>
              <a:rPr lang="en-US" sz="2300" dirty="0">
                <a:hlinkClick r:id="rId3"/>
              </a:rPr>
              <a:t>claimant</a:t>
            </a:r>
            <a:r>
              <a:rPr lang="en-US" sz="2300" dirty="0"/>
              <a:t> or </a:t>
            </a:r>
            <a:r>
              <a:rPr lang="en-US" sz="2300" dirty="0">
                <a:hlinkClick r:id="rId4"/>
              </a:rPr>
              <a:t>appellant</a:t>
            </a:r>
            <a:r>
              <a:rPr lang="en-US" sz="2300" dirty="0"/>
              <a:t>; </a:t>
            </a:r>
          </a:p>
          <a:p>
            <a:pPr marL="525780" indent="-342900">
              <a:buClr>
                <a:srgbClr val="FFC000"/>
              </a:buClr>
            </a:pPr>
            <a:r>
              <a:rPr lang="en-US" sz="2300" dirty="0"/>
              <a:t>the applicable Department of Veterans Affairs file number; </a:t>
            </a:r>
          </a:p>
          <a:p>
            <a:pPr marL="525780" indent="-342900">
              <a:buClr>
                <a:srgbClr val="FFC000"/>
              </a:buClr>
            </a:pPr>
            <a:r>
              <a:rPr lang="en-US" sz="2300" dirty="0"/>
              <a:t>and an explanation of why the request for a change in representation could not be accomplished in a timely manner. </a:t>
            </a:r>
          </a:p>
          <a:p>
            <a:pPr marL="182880" indent="0">
              <a:buClr>
                <a:srgbClr val="FFC000"/>
              </a:buClr>
              <a:buNone/>
            </a:pPr>
            <a:r>
              <a:rPr lang="en-US" sz="2300" dirty="0"/>
              <a:t>Such </a:t>
            </a:r>
            <a:r>
              <a:rPr lang="en-US" sz="2300" dirty="0">
                <a:hlinkClick r:id="rId2"/>
              </a:rPr>
              <a:t>motions</a:t>
            </a:r>
            <a:r>
              <a:rPr lang="en-US" sz="2300" dirty="0"/>
              <a:t> must be filed at the following address: </a:t>
            </a:r>
          </a:p>
          <a:p>
            <a:pPr marL="52578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Board of Veterans' Appeals, P.O. Box 27063, Washington, DC 20038.</a:t>
            </a:r>
          </a:p>
        </p:txBody>
      </p:sp>
    </p:spTree>
    <p:extLst>
      <p:ext uri="{BB962C8B-B14F-4D97-AF65-F5344CB8AC3E}">
        <p14:creationId xmlns:p14="http://schemas.microsoft.com/office/powerpoint/2010/main" val="1615273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1968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Changing POA When Appeal is 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533"/>
            <a:ext cx="10349753" cy="4168589"/>
          </a:xfrm>
        </p:spPr>
        <p:txBody>
          <a:bodyPr>
            <a:norm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US" sz="2400" dirty="0"/>
              <a:t>(§ 20.1304 Rule 1304(b) continued)</a:t>
            </a:r>
          </a:p>
          <a:p>
            <a:pPr marL="182880" indent="0">
              <a:buClr>
                <a:srgbClr val="FFC000"/>
              </a:buClr>
              <a:buNone/>
            </a:pPr>
            <a:r>
              <a:rPr lang="en-US" sz="2400" dirty="0"/>
              <a:t>Depending upon the ruling on the </a:t>
            </a:r>
            <a:r>
              <a:rPr lang="en-US" sz="2400" dirty="0">
                <a:hlinkClick r:id="rId2"/>
              </a:rPr>
              <a:t>motion</a:t>
            </a:r>
            <a:r>
              <a:rPr lang="en-US" sz="2400" dirty="0"/>
              <a:t>, action will be taken as follows:</a:t>
            </a:r>
          </a:p>
          <a:p>
            <a:pPr marL="731520" lvl="1" indent="-274320">
              <a:buFont typeface="+mj-lt"/>
              <a:buAutoNum type="arabicParenR"/>
              <a:tabLst>
                <a:tab pos="182880" algn="l"/>
              </a:tabLst>
            </a:pPr>
            <a:r>
              <a:rPr lang="en-US" b="1" i="1" dirty="0"/>
              <a:t>Good cause not shown.</a:t>
            </a:r>
            <a:r>
              <a:rPr lang="en-US" dirty="0"/>
              <a:t> If good cause is not shown, the request for a change in representation will be referred to the </a:t>
            </a:r>
            <a:r>
              <a:rPr lang="en-US" dirty="0">
                <a:hlinkClick r:id="rId3"/>
              </a:rPr>
              <a:t>agency of original jurisdiction</a:t>
            </a:r>
            <a:r>
              <a:rPr lang="en-US" dirty="0"/>
              <a:t> for association with the </a:t>
            </a:r>
            <a:r>
              <a:rPr lang="en-US" dirty="0">
                <a:hlinkClick r:id="rId4"/>
              </a:rPr>
              <a:t>appellant</a:t>
            </a:r>
            <a:r>
              <a:rPr lang="en-US" dirty="0"/>
              <a:t>'s file for any pending or subsequently received </a:t>
            </a:r>
            <a:r>
              <a:rPr lang="en-US" dirty="0">
                <a:hlinkClick r:id="rId5"/>
              </a:rPr>
              <a:t>claims</a:t>
            </a:r>
            <a:r>
              <a:rPr lang="en-US" dirty="0"/>
              <a:t> upon completion of the Board's action on the pending </a:t>
            </a:r>
            <a:r>
              <a:rPr lang="en-US" dirty="0">
                <a:hlinkClick r:id="rId6"/>
              </a:rPr>
              <a:t>appeal</a:t>
            </a:r>
            <a:r>
              <a:rPr lang="en-US" dirty="0"/>
              <a:t> without action by the Board concerning the request.</a:t>
            </a:r>
          </a:p>
          <a:p>
            <a:pPr marL="731520" lvl="1" indent="-274320">
              <a:buFont typeface="+mj-lt"/>
              <a:buAutoNum type="arabicParenR"/>
              <a:tabLst>
                <a:tab pos="182880" algn="l"/>
              </a:tabLst>
            </a:pPr>
            <a:r>
              <a:rPr lang="en-US" b="1" i="1" dirty="0"/>
              <a:t>Good cause shown.</a:t>
            </a:r>
            <a:r>
              <a:rPr lang="en-US" dirty="0"/>
              <a:t> If good cause is shown, the request for a change in representation will be honored</a:t>
            </a:r>
          </a:p>
        </p:txBody>
      </p:sp>
    </p:spTree>
    <p:extLst>
      <p:ext uri="{BB962C8B-B14F-4D97-AF65-F5344CB8AC3E}">
        <p14:creationId xmlns:p14="http://schemas.microsoft.com/office/powerpoint/2010/main" val="378057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81037"/>
            <a:ext cx="10515600" cy="1325563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District Office CDCR Liaison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8730"/>
              </p:ext>
            </p:extLst>
          </p:nvPr>
        </p:nvGraphicFramePr>
        <p:xfrm>
          <a:off x="700088" y="2149739"/>
          <a:ext cx="10751848" cy="31564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8300">
                  <a:extLst>
                    <a:ext uri="{9D8B030D-6E8A-4147-A177-3AD203B41FA5}">
                      <a16:colId xmlns:a16="http://schemas.microsoft.com/office/drawing/2014/main" val="386215885"/>
                    </a:ext>
                  </a:extLst>
                </a:gridCol>
                <a:gridCol w="927847">
                  <a:extLst>
                    <a:ext uri="{9D8B030D-6E8A-4147-A177-3AD203B41FA5}">
                      <a16:colId xmlns:a16="http://schemas.microsoft.com/office/drawing/2014/main" val="1614208795"/>
                    </a:ext>
                  </a:extLst>
                </a:gridCol>
                <a:gridCol w="766846">
                  <a:extLst>
                    <a:ext uri="{9D8B030D-6E8A-4147-A177-3AD203B41FA5}">
                      <a16:colId xmlns:a16="http://schemas.microsoft.com/office/drawing/2014/main" val="2591656737"/>
                    </a:ext>
                  </a:extLst>
                </a:gridCol>
                <a:gridCol w="1346887">
                  <a:extLst>
                    <a:ext uri="{9D8B030D-6E8A-4147-A177-3AD203B41FA5}">
                      <a16:colId xmlns:a16="http://schemas.microsoft.com/office/drawing/2014/main" val="356797010"/>
                    </a:ext>
                  </a:extLst>
                </a:gridCol>
                <a:gridCol w="1285102">
                  <a:extLst>
                    <a:ext uri="{9D8B030D-6E8A-4147-A177-3AD203B41FA5}">
                      <a16:colId xmlns:a16="http://schemas.microsoft.com/office/drawing/2014/main" val="1689688759"/>
                    </a:ext>
                  </a:extLst>
                </a:gridCol>
                <a:gridCol w="1532238">
                  <a:extLst>
                    <a:ext uri="{9D8B030D-6E8A-4147-A177-3AD203B41FA5}">
                      <a16:colId xmlns:a16="http://schemas.microsoft.com/office/drawing/2014/main" val="576452739"/>
                    </a:ext>
                  </a:extLst>
                </a:gridCol>
                <a:gridCol w="1416780">
                  <a:extLst>
                    <a:ext uri="{9D8B030D-6E8A-4147-A177-3AD203B41FA5}">
                      <a16:colId xmlns:a16="http://schemas.microsoft.com/office/drawing/2014/main" val="3663613357"/>
                    </a:ext>
                  </a:extLst>
                </a:gridCol>
                <a:gridCol w="1607848">
                  <a:extLst>
                    <a:ext uri="{9D8B030D-6E8A-4147-A177-3AD203B41FA5}">
                      <a16:colId xmlns:a16="http://schemas.microsoft.com/office/drawing/2014/main" val="2502325790"/>
                    </a:ext>
                  </a:extLst>
                </a:gridCol>
              </a:tblGrid>
              <a:tr h="100123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Claims Filed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VAEs</a:t>
                      </a:r>
                      <a:r>
                        <a:rPr lang="en-US" sz="2000" baseline="0" dirty="0"/>
                        <a:t> held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In-Person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Letters to</a:t>
                      </a:r>
                      <a:r>
                        <a:rPr lang="en-US" sz="2000" baseline="0" dirty="0"/>
                        <a:t> veterans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Adjusted Monthly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Full</a:t>
                      </a:r>
                      <a:r>
                        <a:rPr lang="en-US" sz="2000" baseline="0" dirty="0"/>
                        <a:t> Monthly Entitlement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674067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2023 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$ 812, 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$ 64,761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$ 206,690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78901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Jan-Mar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$ 71,306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$ 13,132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$ 33,888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28313"/>
                  </a:ext>
                </a:extLst>
              </a:tr>
              <a:tr h="532496"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$ 42,096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$ 5,122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$ 14,501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27144"/>
                  </a:ext>
                </a:extLst>
              </a:tr>
              <a:tr h="557726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2024 YTD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$ 113,402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$ 18,854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$ 48,389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18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1968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Changing POA When Appeal is 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124CE2-6718-4E35-9D5F-801743EB8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718"/>
            <a:ext cx="10515600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change in POA is allowed when a motion is filed within 90 days from the date the appeal is docketed (please check BVA Notification).</a:t>
            </a:r>
          </a:p>
          <a:p>
            <a:r>
              <a:rPr lang="en-US" dirty="0"/>
              <a:t>A motion to change POA after the 90 day window has elapsed will only be allowed if there is good cause.</a:t>
            </a:r>
          </a:p>
          <a:p>
            <a:r>
              <a:rPr lang="en-US" dirty="0"/>
              <a:t>If good cause is not found, the motion will be denied and the Board will proceed with their action (38 CFR §20.1304(b)(1)).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E752F1-F9A9-4B7C-AAB7-45B1ED6B592B}"/>
              </a:ext>
            </a:extLst>
          </p:cNvPr>
          <p:cNvSpPr/>
          <p:nvPr/>
        </p:nvSpPr>
        <p:spPr>
          <a:xfrm>
            <a:off x="1411941" y="1976718"/>
            <a:ext cx="5889812" cy="645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38 CFR §20.1304 REVIEW</a:t>
            </a:r>
          </a:p>
        </p:txBody>
      </p:sp>
    </p:spTree>
    <p:extLst>
      <p:ext uri="{BB962C8B-B14F-4D97-AF65-F5344CB8AC3E}">
        <p14:creationId xmlns:p14="http://schemas.microsoft.com/office/powerpoint/2010/main" val="945762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Standards of Conduct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Accredited Representatives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E3409-AFAC-4DF6-BED0-3B279919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824"/>
            <a:ext cx="10515600" cy="42271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14.632 establishes the standards of conduct for </a:t>
            </a:r>
            <a:r>
              <a:rPr lang="en-US" u="sng" dirty="0"/>
              <a:t>all</a:t>
            </a:r>
            <a:r>
              <a:rPr lang="en-US" dirty="0"/>
              <a:t> who are accredited to represent veterans before the U.S. Department of Veterans Affairs (VA).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5502DE-A744-4A22-84A1-2ADDE3A7E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29" y="3429000"/>
            <a:ext cx="10403541" cy="2411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883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Standards of Conduct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Accredited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5A35-62E9-4156-9995-09CB5B193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14.632(c) specifies that VA-accredited individuals shall </a:t>
            </a:r>
            <a:r>
              <a:rPr lang="en-US" u="sng" dirty="0"/>
              <a:t>not</a:t>
            </a:r>
            <a:r>
              <a:rPr lang="en-US" dirty="0"/>
              <a:t>:</a:t>
            </a:r>
          </a:p>
          <a:p>
            <a:pPr marL="457200" indent="-457200">
              <a:buNone/>
            </a:pPr>
            <a:r>
              <a:rPr lang="en-US" dirty="0"/>
              <a:t>(1) Violate the standards of conduct as described in this section;</a:t>
            </a:r>
          </a:p>
          <a:p>
            <a:pPr marL="457200" indent="-457200">
              <a:buNone/>
            </a:pPr>
            <a:r>
              <a:rPr lang="en-US" dirty="0"/>
              <a:t>(2) Circumvent a rule of conduct through the actions of another;</a:t>
            </a:r>
          </a:p>
          <a:p>
            <a:pPr marL="457200" indent="-457200">
              <a:buNone/>
            </a:pPr>
            <a:r>
              <a:rPr lang="en-US" dirty="0"/>
              <a:t>(3) Engage in conduct involving fraud, deceit, misrepresentation, or dishonesty;</a:t>
            </a:r>
          </a:p>
          <a:p>
            <a:pPr marL="457200" indent="-457200">
              <a:buNone/>
            </a:pPr>
            <a:r>
              <a:rPr lang="en-US" dirty="0"/>
              <a:t>(4) Violate any of the provisions of title 38, United States Code, or title 38, Code of Federal Regulations;</a:t>
            </a:r>
          </a:p>
          <a:p>
            <a:pPr marL="457200" indent="-457200">
              <a:buNone/>
            </a:pPr>
            <a:r>
              <a:rPr lang="en-US" dirty="0"/>
              <a:t>(5) Enter into an agreement for, charge, solicit, or receive a fee that is clearly unreasonable or otherwise prohibited by law or regulation;</a:t>
            </a:r>
          </a:p>
          <a:p>
            <a:pPr marL="457200" indent="-457200">
              <a:buNone/>
            </a:pPr>
            <a:r>
              <a:rPr lang="en-US" dirty="0"/>
              <a:t>(6) Solicit, receive, or enter into agreements for gifts related to services for which a fee could not lawfully be charged;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32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Standards of Conduct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Accredited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5A35-62E9-4156-9995-09CB5B193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51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/>
              <a:t>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14.632(c) continued</a:t>
            </a:r>
            <a:r>
              <a:rPr lang="en-US" dirty="0">
                <a:solidFill>
                  <a:schemeClr val="accent4"/>
                </a:solidFill>
              </a:rPr>
              <a:t>]</a:t>
            </a:r>
            <a:r>
              <a:rPr lang="en-US" dirty="0"/>
              <a:t> VA-accredited individuals shall </a:t>
            </a:r>
            <a:r>
              <a:rPr lang="en-US" u="sng" dirty="0"/>
              <a:t>not</a:t>
            </a:r>
            <a:r>
              <a:rPr lang="en-US" dirty="0"/>
              <a:t>:</a:t>
            </a:r>
          </a:p>
          <a:p>
            <a:pPr marL="457200" indent="-457200">
              <a:buNone/>
            </a:pPr>
            <a:r>
              <a:rPr lang="en-US" dirty="0"/>
              <a:t>(7) Delay, without good cause, the processing of a claim at any stage of the administrative process;</a:t>
            </a:r>
          </a:p>
          <a:p>
            <a:pPr marL="457200" indent="-457200">
              <a:buNone/>
            </a:pPr>
            <a:r>
              <a:rPr lang="en-US" dirty="0"/>
              <a:t>(8) Mislead, threaten, coerce, or deceive a claimant regarding benefits or other rights under programs administered by VA;</a:t>
            </a:r>
          </a:p>
          <a:p>
            <a:pPr marL="457200" indent="-457200">
              <a:buNone/>
            </a:pPr>
            <a:r>
              <a:rPr lang="en-US" dirty="0"/>
              <a:t>(9) Engage in, or counsel or advise a claimant to engage in acts or behavior prejudicial to the fair and orderly conduct of administrative proceedings before VA;</a:t>
            </a:r>
          </a:p>
          <a:p>
            <a:pPr marL="548640" indent="-548640">
              <a:buNone/>
            </a:pPr>
            <a:r>
              <a:rPr lang="en-US" dirty="0"/>
              <a:t>(10) Disclose, without the claimant's authorization, any information provided by VA for purposes of representation; or</a:t>
            </a:r>
          </a:p>
          <a:p>
            <a:pPr marL="457200" indent="-457200">
              <a:buNone/>
            </a:pPr>
            <a:r>
              <a:rPr lang="en-US" dirty="0"/>
              <a:t>(11) Engage in any other unlawful or unethical conduct.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39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FB08-2CDD-430B-B45A-DCC0290E90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Standards of Conduct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Accredited Representatives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A7AD-A4C3-4C5E-91BA-AE5F0BE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37DC5-DD41-4235-B5A6-51FAA4AB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1081"/>
          </a:xfrm>
        </p:spPr>
        <p:txBody>
          <a:bodyPr>
            <a:normAutofit lnSpcReduction="10000"/>
          </a:bodyPr>
          <a:lstStyle/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If VA determines that a VA-accredited representative violated the standards of conduct, VA may suspend or cancel our accreditation.</a:t>
            </a:r>
          </a:p>
          <a:p>
            <a:pPr marL="365760" indent="-365760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dirty="0"/>
              <a:t>VA may also collaborate with enforcement authorities if it is suspected that our actions may have implications under State or other Federal laws.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0A7290-60A2-4401-B3C6-5332EF429018}"/>
              </a:ext>
            </a:extLst>
          </p:cNvPr>
          <p:cNvSpPr/>
          <p:nvPr/>
        </p:nvSpPr>
        <p:spPr>
          <a:xfrm>
            <a:off x="977153" y="1988577"/>
            <a:ext cx="10125635" cy="151951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happens if we violate a standard of conduct or engage in any other unlawful or unethical conduct?</a:t>
            </a:r>
          </a:p>
        </p:txBody>
      </p:sp>
    </p:spTree>
    <p:extLst>
      <p:ext uri="{BB962C8B-B14F-4D97-AF65-F5344CB8AC3E}">
        <p14:creationId xmlns:p14="http://schemas.microsoft.com/office/powerpoint/2010/main" val="3016710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9938-BF6F-455F-BFA5-BE981AD4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78" y="336188"/>
            <a:ext cx="5069324" cy="9775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/>
              <a:t>District Managers</a:t>
            </a:r>
            <a:endParaRPr lang="en-US" sz="4800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8DA596-FFA3-4D31-B58A-64A2CCD39CDF}"/>
              </a:ext>
            </a:extLst>
          </p:cNvPr>
          <p:cNvSpPr/>
          <p:nvPr/>
        </p:nvSpPr>
        <p:spPr>
          <a:xfrm>
            <a:off x="599440" y="1168521"/>
            <a:ext cx="4419600" cy="532435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Zmae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Raymundo 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Oakland District Manager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hlinkClick r:id="rId2"/>
              </a:rPr>
              <a:t>Zheriemae.Raymundo@calvet.ca.gov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hlinkClick r:id="rId3"/>
              </a:rPr>
              <a:t>Oakland.Oakland@calvet.ca.gov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(510) 286-0627 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j-lt"/>
              </a:rPr>
              <a:t>Alberto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Alpasan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Los Angeles District Manager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hlinkClick r:id="rId4"/>
              </a:rPr>
              <a:t>Alberto.Alpasan@calvet.ca.gov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hlinkClick r:id="rId5"/>
              </a:rPr>
              <a:t>LADO@calvet.ca.gov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(213) 620-2755</a:t>
            </a:r>
          </a:p>
          <a:p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Melaina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Anker-Youngberg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San Diego District Manager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hlinkClick r:id="rId6"/>
              </a:rPr>
              <a:t>Melaina.Anker@va.gov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  <a:hlinkClick r:id="rId7"/>
              </a:rPr>
              <a:t>State.VBASDC@va.gov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u="sng" dirty="0">
                <a:solidFill>
                  <a:schemeClr val="tx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(619) 400-0070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3C43AC6-2C67-4ED5-BA7B-0E1C6EAE5036}"/>
              </a:ext>
            </a:extLst>
          </p:cNvPr>
          <p:cNvSpPr/>
          <p:nvPr/>
        </p:nvSpPr>
        <p:spPr>
          <a:xfrm>
            <a:off x="5343902" y="1224340"/>
            <a:ext cx="6248658" cy="44093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3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23682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9938-BF6F-455F-BFA5-BE981AD4E99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>
                <a:latin typeface="+mn-lt"/>
              </a:rPr>
              <a:t>Oakland DO Staff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DC172-A2D7-4AD8-AD6E-6F81A6956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15984"/>
            <a:ext cx="5416636" cy="623887"/>
          </a:xfr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/>
              <a:t> Appeals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180AE-A157-4B96-86DE-2D34707B3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65167"/>
            <a:ext cx="5416636" cy="37434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900" b="1" dirty="0"/>
              <a:t>Steven Smith</a:t>
            </a:r>
            <a:r>
              <a:rPr lang="en-US" b="1" dirty="0"/>
              <a:t>, </a:t>
            </a:r>
            <a:r>
              <a:rPr lang="en-US" dirty="0"/>
              <a:t>Appeals Team Supervisor</a:t>
            </a:r>
          </a:p>
          <a:p>
            <a:r>
              <a:rPr lang="en-US" dirty="0"/>
              <a:t>Leonora (Cora) Sarmiento</a:t>
            </a:r>
          </a:p>
          <a:p>
            <a:r>
              <a:rPr lang="en-US" dirty="0"/>
              <a:t>Agnes Manalo</a:t>
            </a:r>
          </a:p>
          <a:p>
            <a:r>
              <a:rPr lang="en-US" dirty="0"/>
              <a:t>Ma Cristina Enriquez-Perez</a:t>
            </a:r>
          </a:p>
          <a:p>
            <a:r>
              <a:rPr lang="en-US" dirty="0"/>
              <a:t>Elizabeth Grassetti</a:t>
            </a:r>
          </a:p>
          <a:p>
            <a:r>
              <a:rPr lang="en-US" dirty="0"/>
              <a:t>Judy Cortez-Garcia</a:t>
            </a:r>
          </a:p>
          <a:p>
            <a:r>
              <a:rPr lang="en-US" dirty="0"/>
              <a:t>Manuel Lavalle (Rancho office)</a:t>
            </a:r>
          </a:p>
          <a:p>
            <a:r>
              <a:rPr lang="en-US" dirty="0"/>
              <a:t>Liam Williams (Rancho office)</a:t>
            </a:r>
          </a:p>
          <a:p>
            <a:r>
              <a:rPr lang="en-US" dirty="0">
                <a:solidFill>
                  <a:srgbClr val="FF0000"/>
                </a:solidFill>
              </a:rPr>
              <a:t>Oakland vacancy (hiring process)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E7B4E-6F87-4448-8050-C8DF1FBC4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6424" y="2944727"/>
            <a:ext cx="5042712" cy="6413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/>
              <a:t>DO Review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6C0FE-2A7A-4911-9DF9-8C65E86F3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6425" y="3782924"/>
            <a:ext cx="5042712" cy="20613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Diane </a:t>
            </a:r>
            <a:r>
              <a:rPr lang="en-US" b="1" dirty="0" err="1"/>
              <a:t>Susbilla</a:t>
            </a:r>
            <a:r>
              <a:rPr lang="en-US" dirty="0"/>
              <a:t>, DOR Team Supervisor</a:t>
            </a:r>
          </a:p>
          <a:p>
            <a:r>
              <a:rPr lang="en-US" dirty="0"/>
              <a:t>Daniel Vilhauer </a:t>
            </a:r>
          </a:p>
          <a:p>
            <a:r>
              <a:rPr lang="en-US" dirty="0"/>
              <a:t>Walter Huey</a:t>
            </a:r>
          </a:p>
          <a:p>
            <a:r>
              <a:rPr lang="en-US" dirty="0"/>
              <a:t>Teri Markus</a:t>
            </a:r>
          </a:p>
          <a:p>
            <a:r>
              <a:rPr lang="en-US" dirty="0">
                <a:solidFill>
                  <a:srgbClr val="FF0000"/>
                </a:solidFill>
              </a:rPr>
              <a:t>Vacant Position (hiring process)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5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9938-BF6F-455F-BFA5-BE981AD4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Oakland DO Staff list -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DC172-A2D7-4AD8-AD6E-6F81A6956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6" y="1690689"/>
            <a:ext cx="7488667" cy="689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/>
              <a:t>Incarcerated Veterans Team (aka CDCR team)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180AE-A157-4B96-86DE-2D34707B3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0324" y="2519192"/>
            <a:ext cx="7154562" cy="347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Liz Hargrove-Washington, </a:t>
            </a:r>
            <a:r>
              <a:rPr lang="en-US" sz="2400" dirty="0"/>
              <a:t>CDCR Team Supervisor</a:t>
            </a:r>
          </a:p>
          <a:p>
            <a:r>
              <a:rPr lang="en-US" sz="2400" dirty="0"/>
              <a:t>Mary Donovan</a:t>
            </a:r>
          </a:p>
          <a:p>
            <a:r>
              <a:rPr lang="en-US" sz="2400" dirty="0"/>
              <a:t>Tera Ireland</a:t>
            </a:r>
          </a:p>
          <a:p>
            <a:r>
              <a:rPr lang="en-US" sz="2400" dirty="0"/>
              <a:t>Sofia Martin Del Campo (Recent hire)</a:t>
            </a:r>
          </a:p>
          <a:p>
            <a:r>
              <a:rPr lang="en-US" sz="2400" dirty="0"/>
              <a:t>Daryl Neff (Recent hire)</a:t>
            </a:r>
          </a:p>
        </p:txBody>
      </p:sp>
    </p:spTree>
    <p:extLst>
      <p:ext uri="{BB962C8B-B14F-4D97-AF65-F5344CB8AC3E}">
        <p14:creationId xmlns:p14="http://schemas.microsoft.com/office/powerpoint/2010/main" val="1924236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1C4F-0D35-4D5D-B599-F8F491AF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0703"/>
            <a:ext cx="3932237" cy="1136822"/>
          </a:xfrm>
        </p:spPr>
        <p:txBody>
          <a:bodyPr/>
          <a:lstStyle/>
          <a:p>
            <a:r>
              <a:rPr lang="en-US" dirty="0">
                <a:latin typeface="+mn-lt"/>
              </a:rPr>
              <a:t>Oakland District Office 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7478-0A7E-4077-9EB3-46DA294D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224" y="642551"/>
            <a:ext cx="5870576" cy="5362833"/>
          </a:xfrm>
          <a:noFill/>
          <a:ln w="38100" cap="flat" cmpd="sng" algn="ctr">
            <a:solidFill>
              <a:schemeClr val="accent4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000" b="1" dirty="0">
                <a:latin typeface="+mj-lt"/>
              </a:rPr>
              <a:t>Oakland DO Point-of-Contact (POCs)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Appeals team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For decision review guidance, email Steven –</a:t>
            </a:r>
            <a:r>
              <a:rPr lang="en-US" sz="2200" dirty="0">
                <a:hlinkClick r:id="rId2"/>
              </a:rPr>
              <a:t>Steven.Smith@calvet.ca.gov</a:t>
            </a:r>
            <a:r>
              <a:rPr lang="en-US" sz="22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For hearing schedule confirmations &amp; inquiries, email Cora – </a:t>
            </a:r>
            <a:r>
              <a:rPr lang="en-US" sz="2200" dirty="0">
                <a:hlinkClick r:id="rId3"/>
              </a:rPr>
              <a:t>Leonora.Sarmiento@calvet.ca.gov</a:t>
            </a:r>
            <a:endParaRPr lang="en-US" sz="22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DO Review team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hlinkClick r:id="rId4"/>
              </a:rPr>
              <a:t>Diane.Susbilla@calvet.ca.gov</a:t>
            </a:r>
            <a:r>
              <a:rPr lang="en-US" sz="22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The DO Reviewer of your claim activity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CDCR team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 </a:t>
            </a:r>
            <a:r>
              <a:rPr lang="en-US" sz="2200" dirty="0">
                <a:hlinkClick r:id="rId5"/>
              </a:rPr>
              <a:t>Elizabeth.Hargove-Washington@calvet.ca.gov</a:t>
            </a: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C56D9-905F-4335-A04D-7A5DBDA0E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4022"/>
            <a:ext cx="4897436" cy="489327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Oakland Office </a:t>
            </a:r>
            <a:r>
              <a:rPr lang="en-US" sz="2400" dirty="0"/>
              <a:t>(Main):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                1301 Clay St. Rm 1130N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                Oakland, CA 94612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C00000"/>
                </a:solidFill>
              </a:rPr>
              <a:t>Open</a:t>
            </a:r>
            <a:r>
              <a:rPr lang="en-US" sz="2400" dirty="0"/>
              <a:t> Tue, Wed &amp; Thurs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9:00 AM to 3:00 PM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C00000"/>
                </a:solidFill>
              </a:rPr>
              <a:t>Phone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510.286.0627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C00000"/>
                </a:solidFill>
              </a:rPr>
              <a:t>Fax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510.286.0653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Rancho Office</a:t>
            </a:r>
            <a:r>
              <a:rPr lang="en-US" sz="24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                3046 Prospect Drive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                Rancho Cordova, CA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C00000"/>
                </a:solidFill>
              </a:rPr>
              <a:t>Only for hearings &amp; appointments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u="sng" dirty="0">
                <a:solidFill>
                  <a:srgbClr val="C00000"/>
                </a:solidFill>
              </a:rPr>
              <a:t>Phone</a:t>
            </a:r>
            <a:r>
              <a:rPr lang="en-US" sz="2400" dirty="0"/>
              <a:t> 916.364.6774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Corporate inbox</a:t>
            </a:r>
            <a:r>
              <a:rPr lang="en-US" sz="2400" dirty="0"/>
              <a:t>: 	</a:t>
            </a:r>
            <a:r>
              <a:rPr lang="en-US" sz="2400" dirty="0">
                <a:hlinkClick r:id="rId6"/>
              </a:rPr>
              <a:t>Oakland.Oakland@calvet.ca.gov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524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F499-2C9E-484B-AFD4-BBA4F476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0859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>
                <a:latin typeface="+mn-lt"/>
              </a:rPr>
              <a:t>Los Angeles DO Staff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541C2-5743-4614-B98F-4C3F91284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513" y="2863416"/>
            <a:ext cx="4103688" cy="4548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Appeals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1E279-7CBF-4115-BF29-6D09D796A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15" y="3429000"/>
            <a:ext cx="5157787" cy="30638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/>
              <a:t>Darlene Dunlap, </a:t>
            </a:r>
            <a:r>
              <a:rPr lang="en-US" sz="2400" dirty="0"/>
              <a:t>Appeals Team Supervisor</a:t>
            </a:r>
          </a:p>
          <a:p>
            <a:pPr marL="0" indent="0">
              <a:buNone/>
            </a:pPr>
            <a:r>
              <a:rPr lang="en-US" sz="2400" dirty="0"/>
              <a:t>Maria Alatorre</a:t>
            </a:r>
          </a:p>
          <a:p>
            <a:pPr marL="0" indent="0">
              <a:buNone/>
            </a:pPr>
            <a:r>
              <a:rPr lang="en-US" sz="2400" dirty="0"/>
              <a:t>Babes Navarra </a:t>
            </a:r>
          </a:p>
          <a:p>
            <a:pPr marL="0" indent="0">
              <a:buNone/>
            </a:pPr>
            <a:r>
              <a:rPr lang="en-US" sz="2400" dirty="0" err="1"/>
              <a:t>Joberde</a:t>
            </a:r>
            <a:r>
              <a:rPr lang="en-US" sz="2400" dirty="0"/>
              <a:t> </a:t>
            </a:r>
            <a:r>
              <a:rPr lang="en-US" sz="2400" dirty="0" err="1"/>
              <a:t>Metellus</a:t>
            </a:r>
            <a:r>
              <a:rPr lang="en-US" sz="2400" dirty="0"/>
              <a:t> (Part-time)</a:t>
            </a:r>
          </a:p>
          <a:p>
            <a:pPr marL="0" indent="0">
              <a:buNone/>
            </a:pPr>
            <a:r>
              <a:rPr lang="en-US" sz="2400" dirty="0"/>
              <a:t>Delores McLemore (Recent hire)</a:t>
            </a:r>
          </a:p>
          <a:p>
            <a:pPr marL="0" indent="0">
              <a:buNone/>
            </a:pPr>
            <a:r>
              <a:rPr lang="en-US" sz="2400" dirty="0"/>
              <a:t>Jason Burton (Recent hire)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Vacancy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BA8AB-FE6F-43B6-9DE8-600E760AF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9106" y="2042985"/>
            <a:ext cx="3416300" cy="5303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DO Review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5CB20-3267-48C6-992F-AE4EFCA47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9106" y="2573355"/>
            <a:ext cx="4103688" cy="202981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 err="1"/>
              <a:t>Porcia</a:t>
            </a:r>
            <a:r>
              <a:rPr lang="en-US" sz="2000" dirty="0"/>
              <a:t> </a:t>
            </a:r>
            <a:r>
              <a:rPr lang="en-US" sz="2000" dirty="0" err="1"/>
              <a:t>Andrada</a:t>
            </a:r>
            <a:r>
              <a:rPr lang="en-US" sz="20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/>
              <a:t>Esther Luna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/>
              <a:t>Sandra </a:t>
            </a:r>
            <a:r>
              <a:rPr lang="en-US" sz="2000" dirty="0" err="1"/>
              <a:t>Matrecitos</a:t>
            </a:r>
            <a:r>
              <a:rPr lang="en-US" sz="20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/>
              <a:t>Isabella </a:t>
            </a:r>
            <a:r>
              <a:rPr lang="en-US" sz="2000" dirty="0" err="1"/>
              <a:t>Alejandrino</a:t>
            </a: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Vacancy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7AC910-5D58-4E54-A6B7-72A0CE940898}"/>
              </a:ext>
            </a:extLst>
          </p:cNvPr>
          <p:cNvSpPr txBox="1">
            <a:spLocks/>
          </p:cNvSpPr>
          <p:nvPr/>
        </p:nvSpPr>
        <p:spPr>
          <a:xfrm>
            <a:off x="6469106" y="4747845"/>
            <a:ext cx="3416300" cy="442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CDCR Team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6A80C2-EFAA-45B6-898D-577D74FB7A05}"/>
              </a:ext>
            </a:extLst>
          </p:cNvPr>
          <p:cNvSpPr txBox="1">
            <a:spLocks/>
          </p:cNvSpPr>
          <p:nvPr/>
        </p:nvSpPr>
        <p:spPr>
          <a:xfrm>
            <a:off x="6469106" y="5306700"/>
            <a:ext cx="4103689" cy="818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Maura Meade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Matthew Grimm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6B4391-FEF7-4B99-B1BD-1CB9D68216CA}"/>
              </a:ext>
            </a:extLst>
          </p:cNvPr>
          <p:cNvSpPr txBox="1">
            <a:spLocks/>
          </p:cNvSpPr>
          <p:nvPr/>
        </p:nvSpPr>
        <p:spPr>
          <a:xfrm>
            <a:off x="862012" y="1717911"/>
            <a:ext cx="5464647" cy="53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Alberto M. Alpasan, Jr. – District Manager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A5FA6C-2D74-44EF-8CDE-FC3FFA55200D}"/>
              </a:ext>
            </a:extLst>
          </p:cNvPr>
          <p:cNvSpPr txBox="1">
            <a:spLocks/>
          </p:cNvSpPr>
          <p:nvPr/>
        </p:nvSpPr>
        <p:spPr>
          <a:xfrm>
            <a:off x="862013" y="2253408"/>
            <a:ext cx="5157787" cy="433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Front Office - </a:t>
            </a:r>
            <a:r>
              <a:rPr lang="en-US" sz="1800" b="0" dirty="0">
                <a:solidFill>
                  <a:srgbClr val="FF0000"/>
                </a:solidFill>
              </a:rPr>
              <a:t>Vacant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5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709458"/>
            <a:ext cx="10557933" cy="1325563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District Office Reviewed Electronic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7" y="194940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9550BF-37D6-421C-BDE6-55FE6D67C6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94178" y="2486302"/>
          <a:ext cx="9318978" cy="29751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9661">
                  <a:extLst>
                    <a:ext uri="{9D8B030D-6E8A-4147-A177-3AD203B41FA5}">
                      <a16:colId xmlns:a16="http://schemas.microsoft.com/office/drawing/2014/main" val="2640408921"/>
                    </a:ext>
                  </a:extLst>
                </a:gridCol>
                <a:gridCol w="2219661">
                  <a:extLst>
                    <a:ext uri="{9D8B030D-6E8A-4147-A177-3AD203B41FA5}">
                      <a16:colId xmlns:a16="http://schemas.microsoft.com/office/drawing/2014/main" val="1656408780"/>
                    </a:ext>
                  </a:extLst>
                </a:gridCol>
                <a:gridCol w="2608512">
                  <a:extLst>
                    <a:ext uri="{9D8B030D-6E8A-4147-A177-3AD203B41FA5}">
                      <a16:colId xmlns:a16="http://schemas.microsoft.com/office/drawing/2014/main" val="2130985483"/>
                    </a:ext>
                  </a:extLst>
                </a:gridCol>
                <a:gridCol w="2271144">
                  <a:extLst>
                    <a:ext uri="{9D8B030D-6E8A-4147-A177-3AD203B41FA5}">
                      <a16:colId xmlns:a16="http://schemas.microsoft.com/office/drawing/2014/main" val="3611677851"/>
                    </a:ext>
                  </a:extLst>
                </a:gridCol>
              </a:tblGrid>
              <a:tr h="59502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Oakland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Los Angeles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San Diego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0829"/>
                  </a:ext>
                </a:extLst>
              </a:tr>
              <a:tr h="59502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 (Jan-Dec)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15,205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16,400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6,338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70808"/>
                  </a:ext>
                </a:extLst>
              </a:tr>
              <a:tr h="59502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Jan-Mar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1575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56601"/>
                  </a:ext>
                </a:extLst>
              </a:tr>
              <a:tr h="59502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405"/>
                  </a:ext>
                </a:extLst>
              </a:tr>
              <a:tr h="595028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2024 YTD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94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170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F499-2C9E-484B-AFD4-BBA4F476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Los Angeles District Office General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1E279-7CBF-4115-BF29-6D09D796A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888966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11000 Wilshire Blvd. Ste. 505</a:t>
            </a:r>
          </a:p>
          <a:p>
            <a:pPr marL="0" indent="0">
              <a:buNone/>
            </a:pPr>
            <a:r>
              <a:rPr lang="en-US" dirty="0"/>
              <a:t>Los Angeles </a:t>
            </a:r>
          </a:p>
          <a:p>
            <a:pPr marL="0" indent="0">
              <a:buNone/>
            </a:pPr>
            <a:r>
              <a:rPr lang="en-US" dirty="0"/>
              <a:t>(213) 620-2755</a:t>
            </a:r>
          </a:p>
          <a:p>
            <a:pPr marL="0" indent="0">
              <a:buNone/>
            </a:pPr>
            <a:r>
              <a:rPr lang="en-US" dirty="0"/>
              <a:t>Corporate mail: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CDVALA@va.gov</a:t>
            </a:r>
            <a:r>
              <a:rPr lang="en-US" dirty="0"/>
              <a:t> (you can send PII as long as you encrypt)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BA8AB-FE6F-43B6-9DE8-600E760AF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0054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/>
              <a:t>LA District Office POC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5CB20-3267-48C6-992F-AE4EFCA47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82239"/>
            <a:ext cx="5183188" cy="35074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issues relating to appeals(hearings or to discuss appeals issues):</a:t>
            </a:r>
          </a:p>
          <a:p>
            <a:pPr marL="0" indent="0">
              <a:buNone/>
            </a:pPr>
            <a:r>
              <a:rPr lang="en-US" dirty="0"/>
              <a:t>Darlene Dunlap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Darlene.Dunlap@calvet.ca.gov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Darlene.Dunlap344@va.gov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000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AE9E-0315-4C75-944C-17A25BD2FCB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>
                <a:latin typeface="+mn-lt"/>
              </a:rPr>
              <a:t>San Diego DO Staff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ED4E2-42CD-41C9-98D6-0A14F8FE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3513"/>
            <a:ext cx="5256211" cy="6515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Support-Appeals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40BF9-FE74-45E4-8EAF-73C6F55FE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54409"/>
            <a:ext cx="5396889" cy="3397036"/>
          </a:xfrm>
        </p:spPr>
        <p:txBody>
          <a:bodyPr>
            <a:normAutofit/>
          </a:bodyPr>
          <a:lstStyle/>
          <a:p>
            <a:r>
              <a:rPr lang="en-US" sz="2400" b="1" dirty="0"/>
              <a:t>Tony Devore</a:t>
            </a:r>
            <a:r>
              <a:rPr lang="en-US" sz="2400" dirty="0"/>
              <a:t>, Claims Support Supervisor</a:t>
            </a:r>
          </a:p>
          <a:p>
            <a:r>
              <a:rPr lang="en-US" sz="2400" dirty="0"/>
              <a:t>Angel Bribiesca</a:t>
            </a:r>
          </a:p>
          <a:p>
            <a:r>
              <a:rPr lang="en-US" sz="2400" dirty="0"/>
              <a:t>Adam Clark</a:t>
            </a:r>
          </a:p>
          <a:p>
            <a:r>
              <a:rPr lang="en-US" sz="2400" dirty="0"/>
              <a:t>Josephine (Josie) Grafilo</a:t>
            </a:r>
          </a:p>
          <a:p>
            <a:r>
              <a:rPr lang="en-US" sz="2400" dirty="0"/>
              <a:t>Judith (Judy) Roach</a:t>
            </a:r>
          </a:p>
          <a:p>
            <a:r>
              <a:rPr lang="en-US" sz="2400" dirty="0"/>
              <a:t>Arnold </a:t>
            </a:r>
            <a:r>
              <a:rPr lang="en-US" sz="2400" dirty="0" err="1"/>
              <a:t>Cantong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C4FAE-82ED-4719-9FD4-8CE2D36F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823" y="1989326"/>
            <a:ext cx="4470616" cy="651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Support (no appeals or HLRs)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55157-F5BA-48C3-90FC-A11429B7D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822" y="2712287"/>
            <a:ext cx="3898557" cy="1007270"/>
          </a:xfrm>
        </p:spPr>
        <p:txBody>
          <a:bodyPr>
            <a:normAutofit/>
          </a:bodyPr>
          <a:lstStyle/>
          <a:p>
            <a:r>
              <a:rPr lang="en-US" sz="2400" dirty="0"/>
              <a:t>Eugenia Agis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 Vacant position</a:t>
            </a:r>
          </a:p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D4D0928-DEAD-4CCF-A564-69CABE8AF4E4}"/>
              </a:ext>
            </a:extLst>
          </p:cNvPr>
          <p:cNvSpPr txBox="1">
            <a:spLocks/>
          </p:cNvSpPr>
          <p:nvPr/>
        </p:nvSpPr>
        <p:spPr>
          <a:xfrm>
            <a:off x="6662823" y="4027146"/>
            <a:ext cx="3898557" cy="6515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CalVet-CDCR Liaison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37CB19F-DFC2-4FFB-835B-A6323A3CE4F8}"/>
              </a:ext>
            </a:extLst>
          </p:cNvPr>
          <p:cNvSpPr txBox="1">
            <a:spLocks/>
          </p:cNvSpPr>
          <p:nvPr/>
        </p:nvSpPr>
        <p:spPr>
          <a:xfrm>
            <a:off x="6662822" y="4807976"/>
            <a:ext cx="3287692" cy="51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Roberto Avila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56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AE9E-0315-4C75-944C-17A25BD2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Diego District Office General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40BF9-FE74-45E4-8EAF-73C6F55FE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70126"/>
            <a:ext cx="5157787" cy="4742603"/>
          </a:xfrm>
        </p:spPr>
        <p:txBody>
          <a:bodyPr>
            <a:normAutofit/>
          </a:bodyPr>
          <a:lstStyle/>
          <a:p>
            <a:r>
              <a:rPr lang="en-US" i="1" dirty="0"/>
              <a:t>San Diego District Office</a:t>
            </a:r>
          </a:p>
          <a:p>
            <a:pPr marL="0" indent="0">
              <a:buNone/>
            </a:pPr>
            <a:r>
              <a:rPr lang="en-US" dirty="0"/>
              <a:t>    8810 Rio San Diego Dr. Rm 1162</a:t>
            </a:r>
          </a:p>
          <a:p>
            <a:pPr marL="0" indent="0">
              <a:buNone/>
            </a:pPr>
            <a:r>
              <a:rPr lang="en-US" dirty="0"/>
              <a:t>    San Diego, CA 92108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Open to the Public: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    Tue., Wed., Thur. 8am-3:30pm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Public Line: </a:t>
            </a:r>
            <a:r>
              <a:rPr lang="en-US" dirty="0"/>
              <a:t>(619) 400-0070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Fax Line: </a:t>
            </a:r>
            <a:r>
              <a:rPr lang="en-US" dirty="0"/>
              <a:t>(619) 491-9201</a:t>
            </a:r>
          </a:p>
          <a:p>
            <a:r>
              <a:rPr lang="en-US" dirty="0"/>
              <a:t>San Diego Corporate Email: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hlinkClick r:id="rId2"/>
              </a:rPr>
              <a:t>state.vbasdc@va.gov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C4FAE-82ED-4719-9FD4-8CE2D36F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60989" cy="823912"/>
          </a:xfrm>
        </p:spPr>
        <p:txBody>
          <a:bodyPr>
            <a:normAutofit lnSpcReduction="10000"/>
          </a:bodyPr>
          <a:lstStyle/>
          <a:p>
            <a:r>
              <a:rPr lang="en-US" sz="2800" b="0" i="1" dirty="0"/>
              <a:t>San Diego Office Point of Contacts (POC)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55157-F5BA-48C3-90FC-A11429B7D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270157" cy="3684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i="1" dirty="0"/>
              <a:t>Claim Guidance, AMA Decisions/Guidance, Board hearings &amp; Board Appeals, email Tony Devore </a:t>
            </a:r>
            <a:r>
              <a:rPr lang="en-US" sz="2400" i="1" dirty="0">
                <a:hlinkClick r:id="rId3"/>
              </a:rPr>
              <a:t>tony.devore@va.gov</a:t>
            </a:r>
            <a:r>
              <a:rPr lang="en-US" sz="2400" i="1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/>
              <a:t>CDCR (Incarcerated Veterans), email Roberto Avila </a:t>
            </a:r>
            <a:r>
              <a:rPr lang="en-US" sz="2400" i="1" dirty="0">
                <a:hlinkClick r:id="rId4"/>
              </a:rPr>
              <a:t>Roberto.avila@calvet.ca.gov</a:t>
            </a:r>
            <a:r>
              <a:rPr lang="en-US" sz="2400" i="1" dirty="0"/>
              <a:t>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042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709458"/>
            <a:ext cx="10557933" cy="1325563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D.O. Reviewed Electronic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8E3FE6-0219-42AA-9FF0-9A743F24B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26176"/>
              </p:ext>
            </p:extLst>
          </p:nvPr>
        </p:nvGraphicFramePr>
        <p:xfrm>
          <a:off x="1794186" y="2644767"/>
          <a:ext cx="8603628" cy="20091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098648">
                  <a:extLst>
                    <a:ext uri="{9D8B030D-6E8A-4147-A177-3AD203B41FA5}">
                      <a16:colId xmlns:a16="http://schemas.microsoft.com/office/drawing/2014/main" val="1480157091"/>
                    </a:ext>
                  </a:extLst>
                </a:gridCol>
                <a:gridCol w="2252490">
                  <a:extLst>
                    <a:ext uri="{9D8B030D-6E8A-4147-A177-3AD203B41FA5}">
                      <a16:colId xmlns:a16="http://schemas.microsoft.com/office/drawing/2014/main" val="2473381067"/>
                    </a:ext>
                  </a:extLst>
                </a:gridCol>
                <a:gridCol w="2252490">
                  <a:extLst>
                    <a:ext uri="{9D8B030D-6E8A-4147-A177-3AD203B41FA5}">
                      <a16:colId xmlns:a16="http://schemas.microsoft.com/office/drawing/2014/main" val="3085884323"/>
                    </a:ext>
                  </a:extLst>
                </a:gridCol>
              </a:tblGrid>
              <a:tr h="637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Returned Claims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Oct-Dec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Jan-Mar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7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Oakland District Office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7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Los Angeles District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91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San Diego District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48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6932" y="586260"/>
            <a:ext cx="10066867" cy="95392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latin typeface="+mj-lt"/>
              </a:rPr>
              <a:t>BVA Hearings (Held and Scheduled) 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68400A9-7012-48C8-ADC3-48E3C8BF9B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6256" y="1833471"/>
          <a:ext cx="8988217" cy="257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772">
                  <a:extLst>
                    <a:ext uri="{9D8B030D-6E8A-4147-A177-3AD203B41FA5}">
                      <a16:colId xmlns:a16="http://schemas.microsoft.com/office/drawing/2014/main" val="2605614238"/>
                    </a:ext>
                  </a:extLst>
                </a:gridCol>
                <a:gridCol w="1952368">
                  <a:extLst>
                    <a:ext uri="{9D8B030D-6E8A-4147-A177-3AD203B41FA5}">
                      <a16:colId xmlns:a16="http://schemas.microsoft.com/office/drawing/2014/main" val="1565051721"/>
                    </a:ext>
                  </a:extLst>
                </a:gridCol>
                <a:gridCol w="2323070">
                  <a:extLst>
                    <a:ext uri="{9D8B030D-6E8A-4147-A177-3AD203B41FA5}">
                      <a16:colId xmlns:a16="http://schemas.microsoft.com/office/drawing/2014/main" val="825297399"/>
                    </a:ext>
                  </a:extLst>
                </a:gridCol>
                <a:gridCol w="2113007">
                  <a:extLst>
                    <a:ext uri="{9D8B030D-6E8A-4147-A177-3AD203B41FA5}">
                      <a16:colId xmlns:a16="http://schemas.microsoft.com/office/drawing/2014/main" val="692665921"/>
                    </a:ext>
                  </a:extLst>
                </a:gridCol>
              </a:tblGrid>
              <a:tr h="51460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Oakland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Los Angeles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San Diego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764070"/>
                  </a:ext>
                </a:extLst>
              </a:tr>
              <a:tr h="47896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 (Jan-Dec)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23898"/>
                  </a:ext>
                </a:extLst>
              </a:tr>
              <a:tr h="478969">
                <a:tc>
                  <a:txBody>
                    <a:bodyPr/>
                    <a:lstStyle/>
                    <a:p>
                      <a:pPr algn="r"/>
                      <a:r>
                        <a:rPr lang="en-US" sz="2600" dirty="0"/>
                        <a:t>Jan-Mar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32164"/>
                  </a:ext>
                </a:extLst>
              </a:tr>
              <a:tr h="593468">
                <a:tc>
                  <a:txBody>
                    <a:bodyPr/>
                    <a:lstStyle/>
                    <a:p>
                      <a:pPr algn="r"/>
                      <a:r>
                        <a:rPr lang="en-US" sz="2600" dirty="0"/>
                        <a:t>Apr-Jun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601874"/>
                  </a:ext>
                </a:extLst>
              </a:tr>
              <a:tr h="4789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</a:rPr>
                        <a:t>2024 YTD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070C0"/>
                          </a:solidFill>
                        </a:rPr>
                        <a:t>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</a:rPr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070C0"/>
                          </a:solidFill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567574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CB712A-7082-4E7A-8803-B70E7670B44F}"/>
              </a:ext>
            </a:extLst>
          </p:cNvPr>
          <p:cNvSpPr txBox="1">
            <a:spLocks/>
          </p:cNvSpPr>
          <p:nvPr/>
        </p:nvSpPr>
        <p:spPr>
          <a:xfrm>
            <a:off x="1712060" y="4747389"/>
            <a:ext cx="8988217" cy="131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0" indent="-45720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Please reach out to us if the appellant reaches out to you.  </a:t>
            </a:r>
          </a:p>
          <a:p>
            <a:pPr marL="822960" indent="-45720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Remember, even if we are notified early, we have to work our cases according to hearing date.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9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709458"/>
            <a:ext cx="10557933" cy="1325563"/>
          </a:xfr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BVA Appeals Data for CalVet POA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55EE8-10DA-4700-9EED-F5D32419B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67" y="2398129"/>
            <a:ext cx="4397693" cy="3561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4A8B6-953E-4622-8A68-3D2533A43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107" y="2398129"/>
            <a:ext cx="4397693" cy="350783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20163C39-9E1D-4FA4-92FB-1445519CCFB0}"/>
              </a:ext>
            </a:extLst>
          </p:cNvPr>
          <p:cNvSpPr/>
          <p:nvPr/>
        </p:nvSpPr>
        <p:spPr>
          <a:xfrm>
            <a:off x="5193560" y="2398129"/>
            <a:ext cx="1442720" cy="1325563"/>
          </a:xfrm>
          <a:prstGeom prst="leftArrow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All VAROs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outside CA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022CA3C-384A-4BAB-B106-C6C5E6B81CF8}"/>
              </a:ext>
            </a:extLst>
          </p:cNvPr>
          <p:cNvSpPr/>
          <p:nvPr/>
        </p:nvSpPr>
        <p:spPr>
          <a:xfrm>
            <a:off x="5513387" y="4399280"/>
            <a:ext cx="1442720" cy="1506686"/>
          </a:xfrm>
          <a:prstGeom prst="rightArrow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CA only</a:t>
            </a:r>
          </a:p>
        </p:txBody>
      </p:sp>
    </p:spTree>
    <p:extLst>
      <p:ext uri="{BB962C8B-B14F-4D97-AF65-F5344CB8AC3E}">
        <p14:creationId xmlns:p14="http://schemas.microsoft.com/office/powerpoint/2010/main" val="421083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089CB63-4FAC-49FA-9B7D-DE93BC7F0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872765"/>
              </p:ext>
            </p:extLst>
          </p:nvPr>
        </p:nvGraphicFramePr>
        <p:xfrm>
          <a:off x="919223" y="728270"/>
          <a:ext cx="10515600" cy="540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6B9E7-C2EF-49C7-A830-605FE294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330B87-867E-417B-8519-E8F3693F7B80}"/>
              </a:ext>
            </a:extLst>
          </p:cNvPr>
          <p:cNvSpPr/>
          <p:nvPr/>
        </p:nvSpPr>
        <p:spPr>
          <a:xfrm>
            <a:off x="5761822" y="5431316"/>
            <a:ext cx="1443209" cy="38559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Total: 2,556</a:t>
            </a:r>
          </a:p>
        </p:txBody>
      </p:sp>
    </p:spTree>
    <p:extLst>
      <p:ext uri="{BB962C8B-B14F-4D97-AF65-F5344CB8AC3E}">
        <p14:creationId xmlns:p14="http://schemas.microsoft.com/office/powerpoint/2010/main" val="231183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D8CEE84-2829-4F1B-8CF9-82D4A3AC9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594468"/>
              </p:ext>
            </p:extLst>
          </p:nvPr>
        </p:nvGraphicFramePr>
        <p:xfrm>
          <a:off x="1143000" y="719666"/>
          <a:ext cx="9906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492811A8-8534-4980-B141-D4FA0DA811B2}"/>
              </a:ext>
            </a:extLst>
          </p:cNvPr>
          <p:cNvSpPr/>
          <p:nvPr/>
        </p:nvSpPr>
        <p:spPr>
          <a:xfrm>
            <a:off x="3942080" y="1950720"/>
            <a:ext cx="2885440" cy="1478280"/>
          </a:xfrm>
          <a:prstGeom prst="flowChartAlternateProcess">
            <a:avLst/>
          </a:prstGeom>
          <a:noFill/>
          <a:ln w="1905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1,510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appellants waiting on a BVA decision</a:t>
            </a:r>
          </a:p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(as of 5/28/24)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705AB4-458E-4A8C-8D29-0ECBD4D624C7}"/>
              </a:ext>
            </a:extLst>
          </p:cNvPr>
          <p:cNvCxnSpPr>
            <a:cxnSpLocks/>
          </p:cNvCxnSpPr>
          <p:nvPr/>
        </p:nvCxnSpPr>
        <p:spPr>
          <a:xfrm>
            <a:off x="6827520" y="2306320"/>
            <a:ext cx="2311400" cy="182880"/>
          </a:xfrm>
          <a:prstGeom prst="straightConnector1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82DA31B-8252-40B0-A0B6-77AD5A6323A4}"/>
              </a:ext>
            </a:extLst>
          </p:cNvPr>
          <p:cNvSpPr/>
          <p:nvPr/>
        </p:nvSpPr>
        <p:spPr>
          <a:xfrm>
            <a:off x="9138920" y="1229360"/>
            <a:ext cx="1910080" cy="4765040"/>
          </a:xfrm>
          <a:prstGeom prst="ellipse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06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ee124f-2d6c-4824-a34e-52d8c126132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42EE59952F9449A8160FC0D11567B" ma:contentTypeVersion="15" ma:contentTypeDescription="Create a new document." ma:contentTypeScope="" ma:versionID="61dc7f9bf1a219a79d4602d7ced40d23">
  <xsd:schema xmlns:xsd="http://www.w3.org/2001/XMLSchema" xmlns:xs="http://www.w3.org/2001/XMLSchema" xmlns:p="http://schemas.microsoft.com/office/2006/metadata/properties" xmlns:ns3="d26f3eb2-7010-409a-ae34-6dac2ce3063e" xmlns:ns4="6fee124f-2d6c-4824-a34e-52d8c126132e" targetNamespace="http://schemas.microsoft.com/office/2006/metadata/properties" ma:root="true" ma:fieldsID="d0621155cd11d5f3581da0f672e92491" ns3:_="" ns4:_="">
    <xsd:import namespace="d26f3eb2-7010-409a-ae34-6dac2ce3063e"/>
    <xsd:import namespace="6fee124f-2d6c-4824-a34e-52d8c12613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f3eb2-7010-409a-ae34-6dac2ce306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e124f-2d6c-4824-a34e-52d8c1261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0BCAE-7ADC-4024-A3BB-AAD68D88F973}">
  <ds:schemaRefs>
    <ds:schemaRef ds:uri="d26f3eb2-7010-409a-ae34-6dac2ce3063e"/>
    <ds:schemaRef ds:uri="http://purl.org/dc/terms/"/>
    <ds:schemaRef ds:uri="http://purl.org/dc/dcmitype/"/>
    <ds:schemaRef ds:uri="http://schemas.openxmlformats.org/package/2006/metadata/core-properties"/>
    <ds:schemaRef ds:uri="6fee124f-2d6c-4824-a34e-52d8c126132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A3D21F7-7667-4730-A0E2-106136198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f3eb2-7010-409a-ae34-6dac2ce3063e"/>
    <ds:schemaRef ds:uri="6fee124f-2d6c-4824-a34e-52d8c12613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F2A6F3-11E6-4F0C-B406-E6F7ECEFA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5250</TotalTime>
  <Words>3244</Words>
  <Application>Microsoft Office PowerPoint</Application>
  <PresentationFormat>Widescreen</PresentationFormat>
  <Paragraphs>439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District Offices: Updates &amp; Notes</vt:lpstr>
      <vt:lpstr>Agenda</vt:lpstr>
      <vt:lpstr>District Office CDCR Liaison Program</vt:lpstr>
      <vt:lpstr>District Office Reviewed Electronic Claims</vt:lpstr>
      <vt:lpstr>D.O. Reviewed Electronic Claims</vt:lpstr>
      <vt:lpstr>PowerPoint Presentation</vt:lpstr>
      <vt:lpstr>BVA Appeals Data for CalVet POA</vt:lpstr>
      <vt:lpstr>PowerPoint Presentation</vt:lpstr>
      <vt:lpstr>PowerPoint Presentation</vt:lpstr>
      <vt:lpstr>PowerPoint Presentation</vt:lpstr>
      <vt:lpstr>BVA Appeals: Other Options</vt:lpstr>
      <vt:lpstr>BDD Program Requirements</vt:lpstr>
      <vt:lpstr>BDD Program Requirements</vt:lpstr>
      <vt:lpstr>BDD Program Requirements</vt:lpstr>
      <vt:lpstr>BDD Program Requirements</vt:lpstr>
      <vt:lpstr>BDD Program Exclusion</vt:lpstr>
      <vt:lpstr>BDD Program Exclusion</vt:lpstr>
      <vt:lpstr>Powers of Attorney (POA) and Disclosure of Claimant Information</vt:lpstr>
      <vt:lpstr>Powers of Attorney (POA) and Disclosure of Claimant Information</vt:lpstr>
      <vt:lpstr>Quick View: VA Form 21-0972 Alternate Signer Certification</vt:lpstr>
      <vt:lpstr>Quick View: VA Form 21-0972 Alternate Signer Certification</vt:lpstr>
      <vt:lpstr>Powers of Attorney (POA) and Disclosure of Claimant Information</vt:lpstr>
      <vt:lpstr>POA and Disclosure of Claimant Information</vt:lpstr>
      <vt:lpstr>POA and Disclosure of Claimant Information</vt:lpstr>
      <vt:lpstr>Powers of Attorney (POA) and Disclosure of Claimant Information</vt:lpstr>
      <vt:lpstr>Powers of Attorney (POA) and Disclosure of Claimant Information</vt:lpstr>
      <vt:lpstr>Changing POA While Appeal is Pending</vt:lpstr>
      <vt:lpstr>Changing POA While Appeal is Pending</vt:lpstr>
      <vt:lpstr>Changing POA When Appeal is Pending</vt:lpstr>
      <vt:lpstr>Changing POA When Appeal is Pending</vt:lpstr>
      <vt:lpstr>Standards of Conduct  for Accredited Representatives</vt:lpstr>
      <vt:lpstr>Standards of Conduct  for Accredited Representatives</vt:lpstr>
      <vt:lpstr>Standards of Conduct  for Accredited Representatives</vt:lpstr>
      <vt:lpstr>Standards of Conduct  for Accredited Representatives</vt:lpstr>
      <vt:lpstr>District Managers</vt:lpstr>
      <vt:lpstr>Oakland DO Staff list</vt:lpstr>
      <vt:lpstr>Oakland DO Staff list - continued</vt:lpstr>
      <vt:lpstr>Oakland District Office General Information</vt:lpstr>
      <vt:lpstr>Los Angeles DO Staff list</vt:lpstr>
      <vt:lpstr>Los Angeles District Office General Information</vt:lpstr>
      <vt:lpstr>San Diego DO Staff List</vt:lpstr>
      <vt:lpstr>San Diego District Office General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Light Background</dc:title>
  <dc:creator>Dr. No</dc:creator>
  <cp:lastModifiedBy>Raymundo, Zheriemae@CalVet</cp:lastModifiedBy>
  <cp:revision>276</cp:revision>
  <cp:lastPrinted>2024-05-30T04:26:12Z</cp:lastPrinted>
  <dcterms:created xsi:type="dcterms:W3CDTF">2020-04-14T18:28:35Z</dcterms:created>
  <dcterms:modified xsi:type="dcterms:W3CDTF">2024-06-05T23:47:33Z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Order">
    <vt:r8>40400</vt:r8>
  </property>
  <property fmtid="{D5CDD505-2E9C-101B-9397-08002B2CF9AE}" pid="4" name="URL">
    <vt:lpwstr/>
  </property>
  <property fmtid="{D5CDD505-2E9C-101B-9397-08002B2CF9AE}" pid="5" name="OpenNewWindow">
    <vt:bool>false</vt:bool>
  </property>
  <property fmtid="{D5CDD505-2E9C-101B-9397-08002B2CF9AE}" pid="6" name="ContentTypeId">
    <vt:lpwstr>0x010100F5942EE59952F9449A8160FC0D11567B</vt:lpwstr>
  </property>
  <property fmtid="{D5CDD505-2E9C-101B-9397-08002B2CF9AE}" pid="7" name="IsRolledUp">
    <vt:bool>false</vt:bool>
  </property>
  <property fmtid="{D5CDD505-2E9C-101B-9397-08002B2CF9AE}" pid="8" name="CDVADocumentType">
    <vt:lpwstr>1;#Other Document|eb9b3622-9309-4b78-a246-cc0e7e22aef0</vt:lpwstr>
  </property>
  <property fmtid="{D5CDD505-2E9C-101B-9397-08002B2CF9AE}" pid="9" name="GroupingCategory">
    <vt:lpwstr>15;#Department|e081aab3-ebde-4797-91ab-e5e81dd3e920</vt:lpwstr>
  </property>
  <property fmtid="{D5CDD505-2E9C-101B-9397-08002B2CF9AE}" pid="10" name="DocumentLastModifed">
    <vt:filetime>2020-05-05T07:00:00Z</vt:filetime>
  </property>
</Properties>
</file>