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90" r:id="rId1"/>
  </p:sldMasterIdLst>
  <p:notesMasterIdLst>
    <p:notesMasterId r:id="rId9"/>
  </p:notesMasterIdLst>
  <p:sldIdLst>
    <p:sldId id="272" r:id="rId2"/>
    <p:sldId id="275" r:id="rId3"/>
    <p:sldId id="281" r:id="rId4"/>
    <p:sldId id="290" r:id="rId5"/>
    <p:sldId id="289" r:id="rId6"/>
    <p:sldId id="283" r:id="rId7"/>
    <p:sldId id="29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77"/>
    <p:restoredTop sz="96534"/>
  </p:normalViewPr>
  <p:slideViewPr>
    <p:cSldViewPr snapToGrid="0" snapToObjects="1">
      <p:cViewPr varScale="1">
        <p:scale>
          <a:sx n="136" d="100"/>
          <a:sy n="136" d="100"/>
        </p:scale>
        <p:origin x="584"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A2289-5E57-294D-B7C6-9A93F1BDA6D5}" type="datetimeFigureOut">
              <a:rPr lang="en-US" smtClean="0"/>
              <a:t>6/3/24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271719-E945-9C4A-8EE8-73EE875168A9}" type="slidenum">
              <a:rPr lang="en-US" smtClean="0"/>
              <a:t>‹#›</a:t>
            </a:fld>
            <a:endParaRPr lang="en-US"/>
          </a:p>
        </p:txBody>
      </p:sp>
    </p:spTree>
    <p:extLst>
      <p:ext uri="{BB962C8B-B14F-4D97-AF65-F5344CB8AC3E}">
        <p14:creationId xmlns:p14="http://schemas.microsoft.com/office/powerpoint/2010/main" val="13276788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2ABF674-0032-BF42-BA4D-76D18DDEC6E9}" type="slidenum">
              <a:rPr lang="en-US" sz="1200">
                <a:latin typeface="Calibri" charset="0"/>
              </a:rPr>
              <a:pPr eaLnBrk="1" hangingPunct="1"/>
              <a:t>1</a:t>
            </a:fld>
            <a:endParaRPr lang="en-US" sz="1200">
              <a:latin typeface="Calibri" charset="0"/>
            </a:endParaRPr>
          </a:p>
        </p:txBody>
      </p:sp>
      <p:sp>
        <p:nvSpPr>
          <p:cNvPr id="163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46083" name="Rectangle 3"/>
          <p:cNvSpPr>
            <a:spLocks noGrp="1" noChangeArrowheads="1"/>
          </p:cNvSpPr>
          <p:nvPr>
            <p:ph type="body" idx="1"/>
          </p:nvPr>
        </p:nvSpPr>
        <p:spPr/>
        <p:txBody>
          <a:bodyPr/>
          <a:lstStyle/>
          <a:p>
            <a:pPr lvl="1" eaLnBrk="1" hangingPunct="1">
              <a:lnSpc>
                <a:spcPct val="90000"/>
              </a:lnSpc>
              <a:spcBef>
                <a:spcPct val="0"/>
              </a:spcBef>
              <a:defRPr/>
            </a:pPr>
            <a:r>
              <a:rPr lang="en-US" strike="noStrike" dirty="0">
                <a:ea typeface="+mn-ea"/>
              </a:rPr>
              <a:t>Correct email address.</a:t>
            </a:r>
          </a:p>
          <a:p>
            <a:pPr lvl="1" eaLnBrk="1" hangingPunct="1">
              <a:lnSpc>
                <a:spcPct val="90000"/>
              </a:lnSpc>
              <a:spcBef>
                <a:spcPct val="0"/>
              </a:spcBef>
              <a:defRPr/>
            </a:pPr>
            <a:r>
              <a:rPr lang="en-US" strike="noStrike" dirty="0">
                <a:ea typeface="+mn-ea"/>
              </a:rPr>
              <a:t>Do brief intro on John</a:t>
            </a:r>
          </a:p>
          <a:p>
            <a:pPr lvl="1" eaLnBrk="1" hangingPunct="1">
              <a:lnSpc>
                <a:spcPct val="90000"/>
              </a:lnSpc>
              <a:spcBef>
                <a:spcPct val="0"/>
              </a:spcBef>
              <a:defRPr/>
            </a:pPr>
            <a:r>
              <a:rPr lang="en-US" strike="noStrike" dirty="0">
                <a:ea typeface="+mn-ea"/>
              </a:rPr>
              <a:t>	College</a:t>
            </a:r>
          </a:p>
          <a:p>
            <a:pPr lvl="1" eaLnBrk="1" hangingPunct="1">
              <a:lnSpc>
                <a:spcPct val="90000"/>
              </a:lnSpc>
              <a:spcBef>
                <a:spcPct val="0"/>
              </a:spcBef>
              <a:defRPr/>
            </a:pPr>
            <a:r>
              <a:rPr lang="en-US" strike="noStrike" dirty="0">
                <a:ea typeface="+mn-ea"/>
              </a:rPr>
              <a:t>	Law School </a:t>
            </a:r>
          </a:p>
          <a:p>
            <a:pPr lvl="1" eaLnBrk="1" hangingPunct="1">
              <a:lnSpc>
                <a:spcPct val="90000"/>
              </a:lnSpc>
              <a:spcBef>
                <a:spcPct val="0"/>
              </a:spcBef>
              <a:defRPr/>
            </a:pPr>
            <a:r>
              <a:rPr lang="en-US" strike="noStrike" dirty="0">
                <a:ea typeface="+mn-ea"/>
              </a:rPr>
              <a:t>	Legal Aid Hawaii</a:t>
            </a:r>
          </a:p>
          <a:p>
            <a:pPr lvl="1" eaLnBrk="1" hangingPunct="1">
              <a:lnSpc>
                <a:spcPct val="90000"/>
              </a:lnSpc>
              <a:spcBef>
                <a:spcPct val="0"/>
              </a:spcBef>
              <a:defRPr/>
            </a:pPr>
            <a:r>
              <a:rPr lang="en-US" strike="noStrike" dirty="0">
                <a:ea typeface="+mn-ea"/>
              </a:rPr>
              <a:t>	Swords to Plowshares 2007-2013</a:t>
            </a:r>
          </a:p>
          <a:p>
            <a:pPr lvl="1" eaLnBrk="1" hangingPunct="1">
              <a:lnSpc>
                <a:spcPct val="90000"/>
              </a:lnSpc>
              <a:spcBef>
                <a:spcPct val="0"/>
              </a:spcBef>
              <a:defRPr/>
            </a:pPr>
            <a:r>
              <a:rPr lang="en-US" strike="noStrike" dirty="0">
                <a:ea typeface="+mn-ea"/>
              </a:rPr>
              <a:t>	Started own practice 2013, virtual practice</a:t>
            </a:r>
          </a:p>
          <a:p>
            <a:pPr lvl="1" eaLnBrk="1" hangingPunct="1">
              <a:lnSpc>
                <a:spcPct val="90000"/>
              </a:lnSpc>
              <a:spcBef>
                <a:spcPct val="0"/>
              </a:spcBef>
              <a:defRPr/>
            </a:pPr>
            <a:r>
              <a:rPr lang="en-US" strike="noStrike" dirty="0">
                <a:ea typeface="+mn-ea"/>
              </a:rPr>
              <a:t>	Also handle ERIA benefits and FTCA 	claims</a:t>
            </a:r>
          </a:p>
          <a:p>
            <a:pPr lvl="1" eaLnBrk="1" hangingPunct="1">
              <a:lnSpc>
                <a:spcPct val="90000"/>
              </a:lnSpc>
              <a:spcBef>
                <a:spcPct val="0"/>
              </a:spcBef>
              <a:defRPr/>
            </a:pPr>
            <a:r>
              <a:rPr lang="en-US" strike="noStrike" dirty="0">
                <a:ea typeface="+mn-ea"/>
              </a:rPr>
              <a:t>	NOVA member, Rules and Regulations 	committee</a:t>
            </a:r>
          </a:p>
          <a:p>
            <a:pPr lvl="1" eaLnBrk="1" hangingPunct="1">
              <a:lnSpc>
                <a:spcPct val="90000"/>
              </a:lnSpc>
              <a:spcBef>
                <a:spcPct val="0"/>
              </a:spcBef>
              <a:defRPr/>
            </a:pPr>
            <a:r>
              <a:rPr lang="en-US" strike="noStrike" dirty="0">
                <a:ea typeface="+mn-ea"/>
              </a:rPr>
              <a:t>	BASF Small/Solo Ex Comm</a:t>
            </a:r>
          </a:p>
          <a:p>
            <a:pPr lvl="1" eaLnBrk="1" hangingPunct="1">
              <a:lnSpc>
                <a:spcPct val="90000"/>
              </a:lnSpc>
              <a:spcBef>
                <a:spcPct val="0"/>
              </a:spcBef>
              <a:defRPr/>
            </a:pPr>
            <a:r>
              <a:rPr lang="en-US" strike="noStrike" dirty="0">
                <a:ea typeface="+mn-ea"/>
              </a:rPr>
              <a:t>	ALRP Board</a:t>
            </a:r>
          </a:p>
          <a:p>
            <a:pPr lvl="1" eaLnBrk="1" hangingPunct="1">
              <a:lnSpc>
                <a:spcPct val="90000"/>
              </a:lnSpc>
              <a:spcBef>
                <a:spcPct val="0"/>
              </a:spcBef>
              <a:defRPr/>
            </a:pPr>
            <a:r>
              <a:rPr lang="en-US" strike="noStrike" dirty="0">
                <a:ea typeface="+mn-ea"/>
              </a:rPr>
              <a:t>	BALIF Foundation Board</a:t>
            </a:r>
          </a:p>
        </p:txBody>
      </p:sp>
      <p:sp>
        <p:nvSpPr>
          <p:cNvPr id="6" name="Date Placeholder 5"/>
          <p:cNvSpPr>
            <a:spLocks noGrp="1"/>
          </p:cNvSpPr>
          <p:nvPr>
            <p:ph type="dt" sz="quarter" idx="1"/>
          </p:nvPr>
        </p:nvSpPr>
        <p:spPr/>
        <p:txBody>
          <a:bodyPr/>
          <a:lstStyle/>
          <a:p>
            <a:pPr>
              <a:defRPr/>
            </a:pPr>
            <a:r>
              <a:rPr lang="en-US"/>
              <a:t>5/6/2011</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F8AA9FE-BF08-A542-8EC2-F697C69A5270}" type="slidenum">
              <a:rPr lang="en-US" sz="1200">
                <a:latin typeface="Calibri" charset="0"/>
              </a:rPr>
              <a:pPr eaLnBrk="1" hangingPunct="1"/>
              <a:t>2</a:t>
            </a:fld>
            <a:endParaRPr lang="en-US" sz="1200">
              <a:latin typeface="Calibri" charset="0"/>
            </a:endParaRPr>
          </a:p>
        </p:txBody>
      </p:sp>
      <p:sp>
        <p:nvSpPr>
          <p:cNvPr id="20483"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a:extLst>
            <a:ext uri="{FAA26D3D-D897-4be2-8F04-BA451C77F1D7}">
              <ma14:placeholderFlag xmlns="" xmlns:ma14="http://schemas.microsoft.com/office/mac/drawingml/2011/main" val="1"/>
            </a:ext>
          </a:extLst>
        </p:spPr>
      </p:sp>
      <p:sp>
        <p:nvSpPr>
          <p:cNvPr id="20484" name="Rectangle 3"/>
          <p:cNvSpPr>
            <a:spLocks noGrp="1" noChangeArrowheads="1"/>
          </p:cNvSpPr>
          <p:nvPr>
            <p:ph type="body" idx="1"/>
          </p:nvPr>
        </p:nvSpPr>
        <p:spPr bwMode="auto">
          <a:xfrm>
            <a:off x="914400" y="4343400"/>
            <a:ext cx="5029200" cy="4114800"/>
          </a:xfrm>
          <a:solidFill>
            <a:srgbClr val="FFFFFF"/>
          </a:solidFill>
          <a:ln>
            <a:solidFill>
              <a:srgbClr val="000000"/>
            </a:solidFill>
            <a:miter lim="800000"/>
            <a:headEnd/>
            <a:tailEnd/>
          </a:ln>
        </p:spPr>
        <p:txBody>
          <a:bodyPr wrap="square" numCol="1" anchor="t" anchorCtr="0" compatLnSpc="1">
            <a:prstTxWarp prst="textNoShape">
              <a:avLst/>
            </a:prstTxWarp>
          </a:bodyPr>
          <a:lstStyle/>
          <a:p>
            <a:r>
              <a:rPr lang="en-US" b="1">
                <a:latin typeface="Calibri" charset="0"/>
              </a:rPr>
              <a:t>Veterans Administration changed to US Dep</a:t>
            </a:r>
            <a:r>
              <a:rPr lang="ja-JP" altLang="en-US" b="1">
                <a:latin typeface="Calibri" charset="0"/>
              </a:rPr>
              <a:t>’</a:t>
            </a:r>
            <a:r>
              <a:rPr lang="en-US" b="1">
                <a:latin typeface="Calibri" charset="0"/>
              </a:rPr>
              <a:t>t of Veterans Affairs.</a:t>
            </a:r>
          </a:p>
          <a:p>
            <a:endParaRPr lang="en-US" b="1">
              <a:latin typeface="Calibri" charset="0"/>
            </a:endParaRPr>
          </a:p>
          <a:p>
            <a:r>
              <a:rPr lang="en-US" b="1">
                <a:latin typeface="Calibri" charset="0"/>
              </a:rPr>
              <a:t>VHA provides the care – medical centers (153), community-based outpatient clinics, community living ctrs (nursing homes), domiciliaries, vet centers.  </a:t>
            </a:r>
          </a:p>
          <a:p>
            <a:endParaRPr lang="en-US" b="1">
              <a:latin typeface="Calibri" charset="0"/>
            </a:endParaRPr>
          </a:p>
          <a:p>
            <a:r>
              <a:rPr lang="en-US" b="1">
                <a:latin typeface="Calibri" charset="0"/>
              </a:rPr>
              <a:t>VBA makes the decisions – they create the rules &amp; regulations, and decide who gets benefits (when/how/how much/etc.).</a:t>
            </a:r>
          </a:p>
          <a:p>
            <a:endParaRPr lang="en-US" b="1">
              <a:latin typeface="Calibri" charset="0"/>
            </a:endParaRPr>
          </a:p>
          <a:p>
            <a:endParaRPr lang="en-US" b="1">
              <a:latin typeface="Calibri" charset="0"/>
            </a:endParaRPr>
          </a:p>
        </p:txBody>
      </p:sp>
      <p:sp>
        <p:nvSpPr>
          <p:cNvPr id="6" name="Date Placeholder 5"/>
          <p:cNvSpPr>
            <a:spLocks noGrp="1"/>
          </p:cNvSpPr>
          <p:nvPr>
            <p:ph type="dt" sz="quarter" idx="1"/>
          </p:nvPr>
        </p:nvSpPr>
        <p:spPr/>
        <p:txBody>
          <a:bodyPr/>
          <a:lstStyle/>
          <a:p>
            <a:pPr>
              <a:defRPr/>
            </a:pPr>
            <a:r>
              <a:rPr lang="en-US"/>
              <a:t>5/6/2011</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AMA, took effect in February 2019</a:t>
            </a:r>
          </a:p>
          <a:p>
            <a:r>
              <a:rPr lang="en-US" dirty="0"/>
              <a:t>After this, change screens to talk through examples. </a:t>
            </a:r>
          </a:p>
        </p:txBody>
      </p:sp>
      <p:sp>
        <p:nvSpPr>
          <p:cNvPr id="4" name="Slide Number Placeholder 3"/>
          <p:cNvSpPr>
            <a:spLocks noGrp="1"/>
          </p:cNvSpPr>
          <p:nvPr>
            <p:ph type="sldNum" sz="quarter" idx="5"/>
          </p:nvPr>
        </p:nvSpPr>
        <p:spPr/>
        <p:txBody>
          <a:bodyPr/>
          <a:lstStyle/>
          <a:p>
            <a:fld id="{29271719-E945-9C4A-8EE8-73EE875168A9}" type="slidenum">
              <a:rPr lang="en-US" smtClean="0"/>
              <a:t>3</a:t>
            </a:fld>
            <a:endParaRPr lang="en-US"/>
          </a:p>
        </p:txBody>
      </p:sp>
    </p:spTree>
    <p:extLst>
      <p:ext uri="{BB962C8B-B14F-4D97-AF65-F5344CB8AC3E}">
        <p14:creationId xmlns:p14="http://schemas.microsoft.com/office/powerpoint/2010/main" val="3066428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enter into a non-withholding fee agreement, but then you will be in charge of collecting the fee directly from the client. </a:t>
            </a:r>
          </a:p>
          <a:p>
            <a:endParaRPr lang="en-US" dirty="0"/>
          </a:p>
          <a:p>
            <a:r>
              <a:rPr lang="en-US" dirty="0"/>
              <a:t>60-day due process period allowing the veteran to file dispute on entitlement to fee. Beware, processing times can be lengthy, and you end up waiting 90-120 days for a fee. </a:t>
            </a:r>
          </a:p>
          <a:p>
            <a:endParaRPr lang="en-US" dirty="0"/>
          </a:p>
          <a:p>
            <a:r>
              <a:rPr lang="en-US" dirty="0"/>
              <a:t>Can charge more than 20% if you do a non-withholding fee agreement. </a:t>
            </a:r>
          </a:p>
          <a:p>
            <a:endParaRPr lang="en-US" dirty="0"/>
          </a:p>
          <a:p>
            <a:r>
              <a:rPr lang="en-US" dirty="0"/>
              <a:t>at CAVC, you are eligible for EAJA fees if successful outcome, which is defined as government error. </a:t>
            </a:r>
          </a:p>
        </p:txBody>
      </p:sp>
      <p:sp>
        <p:nvSpPr>
          <p:cNvPr id="4" name="Slide Number Placeholder 3"/>
          <p:cNvSpPr>
            <a:spLocks noGrp="1"/>
          </p:cNvSpPr>
          <p:nvPr>
            <p:ph type="sldNum" sz="quarter" idx="5"/>
          </p:nvPr>
        </p:nvSpPr>
        <p:spPr/>
        <p:txBody>
          <a:bodyPr/>
          <a:lstStyle/>
          <a:p>
            <a:fld id="{29271719-E945-9C4A-8EE8-73EE875168A9}" type="slidenum">
              <a:rPr lang="en-US" smtClean="0"/>
              <a:t>6</a:t>
            </a:fld>
            <a:endParaRPr lang="en-US"/>
          </a:p>
        </p:txBody>
      </p:sp>
    </p:spTree>
    <p:extLst>
      <p:ext uri="{BB962C8B-B14F-4D97-AF65-F5344CB8AC3E}">
        <p14:creationId xmlns:p14="http://schemas.microsoft.com/office/powerpoint/2010/main" val="1792259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enter into a non-withholding fee agreement, but then you will be in charge of collecting the fee directly from the client. </a:t>
            </a:r>
          </a:p>
          <a:p>
            <a:endParaRPr lang="en-US" dirty="0"/>
          </a:p>
          <a:p>
            <a:r>
              <a:rPr lang="en-US" dirty="0"/>
              <a:t>60-day due process period allowing the veteran to file dispute on entitlement to fee. Beware, processing times can be lengthy, and you end up waiting 90-120 days for a fee. </a:t>
            </a:r>
          </a:p>
          <a:p>
            <a:endParaRPr lang="en-US" dirty="0"/>
          </a:p>
          <a:p>
            <a:r>
              <a:rPr lang="en-US" dirty="0"/>
              <a:t>Can charge more than 20% if you do a non-withholding fee agreement. </a:t>
            </a:r>
          </a:p>
          <a:p>
            <a:endParaRPr lang="en-US" dirty="0"/>
          </a:p>
          <a:p>
            <a:r>
              <a:rPr lang="en-US" dirty="0"/>
              <a:t>at CAVC, you are eligible for EAJA fees if successful outcome, which is defined as government error. </a:t>
            </a:r>
          </a:p>
        </p:txBody>
      </p:sp>
      <p:sp>
        <p:nvSpPr>
          <p:cNvPr id="4" name="Slide Number Placeholder 3"/>
          <p:cNvSpPr>
            <a:spLocks noGrp="1"/>
          </p:cNvSpPr>
          <p:nvPr>
            <p:ph type="sldNum" sz="quarter" idx="5"/>
          </p:nvPr>
        </p:nvSpPr>
        <p:spPr/>
        <p:txBody>
          <a:bodyPr/>
          <a:lstStyle/>
          <a:p>
            <a:fld id="{29271719-E945-9C4A-8EE8-73EE875168A9}" type="slidenum">
              <a:rPr lang="en-US" smtClean="0"/>
              <a:t>7</a:t>
            </a:fld>
            <a:endParaRPr lang="en-US"/>
          </a:p>
        </p:txBody>
      </p:sp>
    </p:spTree>
    <p:extLst>
      <p:ext uri="{BB962C8B-B14F-4D97-AF65-F5344CB8AC3E}">
        <p14:creationId xmlns:p14="http://schemas.microsoft.com/office/powerpoint/2010/main" val="453664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472D139-6068-5641-87AC-F2FFED298944}" type="datetime1">
              <a:rPr lang="en-US" smtClean="0"/>
              <a:t>6/3/24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1AD20DFC-E2D5-4BD6-B744-D8DEEAB5F7C2}"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916D608-F07E-054B-8F33-2596B3EC7438}" type="datetime1">
              <a:rPr lang="en-US" smtClean="0"/>
              <a:t>6/3/24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F3E49-E312-1A41-B778-54846FC540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FD635F2-CA1D-8A4E-BCF2-32402C48932D}" type="datetime1">
              <a:rPr lang="en-US" smtClean="0"/>
              <a:t>6/3/24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02F3E49-E312-1A41-B778-54846FC540F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5" name="Rectangle 12"/>
          <p:cNvSpPr>
            <a:spLocks noChangeArrowheads="1"/>
          </p:cNvSpPr>
          <p:nvPr userDrawn="1"/>
        </p:nvSpPr>
        <p:spPr bwMode="auto">
          <a:xfrm>
            <a:off x="457200" y="0"/>
            <a:ext cx="8686800" cy="1143000"/>
          </a:xfrm>
          <a:prstGeom prst="rect">
            <a:avLst/>
          </a:prstGeom>
          <a:solidFill>
            <a:schemeClr val="accent2"/>
          </a:solidFill>
          <a:ln w="0">
            <a:noFill/>
            <a:miter lim="800000"/>
            <a:headEnd/>
            <a:tailEnd/>
          </a:ln>
        </p:spPr>
        <p:txBody>
          <a:bodyPr wrap="none" anchor="ctr"/>
          <a:lstStyle/>
          <a:p>
            <a:pPr>
              <a:defRPr/>
            </a:pPr>
            <a:endParaRPr lang="en-US" sz="1800">
              <a:latin typeface="Arial" pitchFamily="34" charset="0"/>
              <a:ea typeface="+mn-ea"/>
              <a:cs typeface="Arial" pitchFamily="34" charset="0"/>
            </a:endParaRPr>
          </a:p>
        </p:txBody>
      </p:sp>
      <p:sp>
        <p:nvSpPr>
          <p:cNvPr id="6" name="Rectangle 13"/>
          <p:cNvSpPr>
            <a:spLocks noChangeArrowheads="1"/>
          </p:cNvSpPr>
          <p:nvPr userDrawn="1"/>
        </p:nvSpPr>
        <p:spPr bwMode="auto">
          <a:xfrm>
            <a:off x="0" y="1143000"/>
            <a:ext cx="457200" cy="457200"/>
          </a:xfrm>
          <a:prstGeom prst="rect">
            <a:avLst/>
          </a:prstGeom>
          <a:solidFill>
            <a:srgbClr val="42484E"/>
          </a:solidFill>
          <a:ln w="9525">
            <a:noFill/>
            <a:miter lim="800000"/>
            <a:headEnd/>
            <a:tailEnd/>
          </a:ln>
        </p:spPr>
        <p:txBody>
          <a:bodyPr wrap="none" anchor="ctr"/>
          <a:lstStyle/>
          <a:p>
            <a:pPr>
              <a:defRPr/>
            </a:pPr>
            <a:endParaRPr lang="en-US" sz="1800">
              <a:latin typeface="Arial" pitchFamily="34" charset="0"/>
              <a:ea typeface="+mn-ea"/>
              <a:cs typeface="Arial" pitchFamily="34" charset="0"/>
            </a:endParaRPr>
          </a:p>
        </p:txBody>
      </p:sp>
      <p:sp>
        <p:nvSpPr>
          <p:cNvPr id="7" name="Rectangle 14"/>
          <p:cNvSpPr>
            <a:spLocks noChangeArrowheads="1"/>
          </p:cNvSpPr>
          <p:nvPr userDrawn="1"/>
        </p:nvSpPr>
        <p:spPr bwMode="auto">
          <a:xfrm>
            <a:off x="0" y="0"/>
            <a:ext cx="457200" cy="1143000"/>
          </a:xfrm>
          <a:prstGeom prst="rect">
            <a:avLst/>
          </a:prstGeom>
          <a:solidFill>
            <a:srgbClr val="D8DBDE">
              <a:alpha val="98822"/>
            </a:srgbClr>
          </a:solidFill>
          <a:ln w="0">
            <a:noFill/>
            <a:miter lim="800000"/>
            <a:headEnd/>
            <a:tailEnd/>
          </a:ln>
        </p:spPr>
        <p:txBody>
          <a:bodyPr wrap="none" anchor="ctr"/>
          <a:lstStyle/>
          <a:p>
            <a:pPr>
              <a:defRPr/>
            </a:pPr>
            <a:endParaRPr lang="en-US" sz="1800">
              <a:latin typeface="Arial" pitchFamily="34" charset="0"/>
              <a:ea typeface="+mn-ea"/>
              <a:cs typeface="Arial" pitchFamily="34" charset="0"/>
            </a:endParaRPr>
          </a:p>
        </p:txBody>
      </p:sp>
      <p:sp>
        <p:nvSpPr>
          <p:cNvPr id="8" name="Rectangle 8"/>
          <p:cNvSpPr>
            <a:spLocks noChangeArrowheads="1"/>
          </p:cNvSpPr>
          <p:nvPr userDrawn="1"/>
        </p:nvSpPr>
        <p:spPr bwMode="auto">
          <a:xfrm>
            <a:off x="1103313" y="5411788"/>
            <a:ext cx="280987" cy="457200"/>
          </a:xfrm>
          <a:prstGeom prst="rect">
            <a:avLst/>
          </a:prstGeom>
          <a:noFill/>
          <a:ln w="9525">
            <a:noFill/>
            <a:miter lim="800000"/>
            <a:headEnd/>
            <a:tailEnd/>
          </a:ln>
        </p:spPr>
        <p:txBody>
          <a:bodyPr wrap="none">
            <a:spAutoFit/>
          </a:bodyPr>
          <a:lstStyle/>
          <a:p>
            <a:pPr>
              <a:defRPr/>
            </a:pPr>
            <a:r>
              <a:rPr lang="en-US">
                <a:solidFill>
                  <a:srgbClr val="606870"/>
                </a:solidFill>
                <a:latin typeface="Arial" pitchFamily="34" charset="0"/>
                <a:ea typeface="+mn-ea"/>
                <a:cs typeface="Arial" pitchFamily="34" charset="0"/>
              </a:rPr>
              <a:t> </a:t>
            </a:r>
          </a:p>
        </p:txBody>
      </p:sp>
      <p:sp>
        <p:nvSpPr>
          <p:cNvPr id="9" name="Rectangle 20"/>
          <p:cNvSpPr>
            <a:spLocks noChangeArrowheads="1"/>
          </p:cNvSpPr>
          <p:nvPr userDrawn="1"/>
        </p:nvSpPr>
        <p:spPr bwMode="auto">
          <a:xfrm>
            <a:off x="801688" y="301625"/>
            <a:ext cx="6056312" cy="571500"/>
          </a:xfrm>
          <a:prstGeom prst="rect">
            <a:avLst/>
          </a:prstGeom>
          <a:noFill/>
          <a:ln w="9525">
            <a:noFill/>
            <a:miter lim="800000"/>
            <a:headEnd/>
            <a:tailEnd/>
          </a:ln>
        </p:spPr>
        <p:txBody>
          <a:bodyPr anchor="ctr"/>
          <a:lstStyle/>
          <a:p>
            <a:r>
              <a:rPr lang="en-US" sz="2000">
                <a:solidFill>
                  <a:schemeClr val="bg1"/>
                </a:solidFill>
                <a:latin typeface="Garamond" charset="0"/>
              </a:rPr>
              <a:t>Introduction to Benefits for Veterans with Disabilities</a:t>
            </a:r>
            <a:endParaRPr lang="en-US" sz="2000">
              <a:solidFill>
                <a:srgbClr val="42484E"/>
              </a:solidFill>
              <a:latin typeface="Helvetica Neue" charset="0"/>
            </a:endParaRPr>
          </a:p>
        </p:txBody>
      </p:sp>
      <p:sp>
        <p:nvSpPr>
          <p:cNvPr id="10" name="Rectangle 17"/>
          <p:cNvSpPr>
            <a:spLocks noChangeArrowheads="1"/>
          </p:cNvSpPr>
          <p:nvPr userDrawn="1"/>
        </p:nvSpPr>
        <p:spPr bwMode="auto">
          <a:xfrm>
            <a:off x="457200" y="0"/>
            <a:ext cx="8686800" cy="4343400"/>
          </a:xfrm>
          <a:prstGeom prst="rect">
            <a:avLst/>
          </a:prstGeom>
          <a:solidFill>
            <a:schemeClr val="accent2"/>
          </a:solidFill>
          <a:ln w="0">
            <a:solidFill>
              <a:srgbClr val="00B0F0"/>
            </a:solidFill>
            <a:miter lim="800000"/>
            <a:headEnd/>
            <a:tailEnd/>
          </a:ln>
        </p:spPr>
        <p:txBody>
          <a:bodyPr wrap="none" anchor="ctr"/>
          <a:lstStyle/>
          <a:p>
            <a:pPr>
              <a:defRPr/>
            </a:pPr>
            <a:endParaRPr lang="en-US" sz="1800">
              <a:latin typeface="Arial" pitchFamily="34" charset="0"/>
              <a:ea typeface="+mn-ea"/>
              <a:cs typeface="Arial" pitchFamily="34" charset="0"/>
            </a:endParaRPr>
          </a:p>
        </p:txBody>
      </p:sp>
      <p:sp>
        <p:nvSpPr>
          <p:cNvPr id="11" name="Rectangle 6"/>
          <p:cNvSpPr>
            <a:spLocks noChangeArrowheads="1"/>
          </p:cNvSpPr>
          <p:nvPr userDrawn="1"/>
        </p:nvSpPr>
        <p:spPr bwMode="auto">
          <a:xfrm>
            <a:off x="533400" y="838200"/>
            <a:ext cx="8610600" cy="2274888"/>
          </a:xfrm>
          <a:prstGeom prst="rect">
            <a:avLst/>
          </a:prstGeom>
          <a:noFill/>
          <a:ln w="9525">
            <a:noFill/>
            <a:miter lim="800000"/>
            <a:headEnd/>
            <a:tailEnd/>
          </a:ln>
        </p:spPr>
        <p:txBody>
          <a:bodyPr anchor="b"/>
          <a:lstStyle/>
          <a:p>
            <a:pPr>
              <a:defRPr/>
            </a:pPr>
            <a:endParaRPr lang="en-US" sz="3200" dirty="0">
              <a:solidFill>
                <a:schemeClr val="bg1"/>
              </a:solidFill>
              <a:latin typeface="Garamond" pitchFamily="18" charset="0"/>
              <a:ea typeface="+mn-ea"/>
              <a:cs typeface="Arial" pitchFamily="34" charset="0"/>
            </a:endParaRPr>
          </a:p>
        </p:txBody>
      </p:sp>
      <p:sp>
        <p:nvSpPr>
          <p:cNvPr id="12" name="Rectangle 11"/>
          <p:cNvSpPr>
            <a:spLocks noChangeArrowheads="1"/>
          </p:cNvSpPr>
          <p:nvPr userDrawn="1"/>
        </p:nvSpPr>
        <p:spPr bwMode="auto">
          <a:xfrm>
            <a:off x="0" y="4343400"/>
            <a:ext cx="457200" cy="457200"/>
          </a:xfrm>
          <a:prstGeom prst="rect">
            <a:avLst/>
          </a:prstGeom>
          <a:solidFill>
            <a:srgbClr val="42484E"/>
          </a:solidFill>
          <a:ln w="9525">
            <a:noFill/>
            <a:miter lim="800000"/>
            <a:headEnd/>
            <a:tailEnd/>
          </a:ln>
        </p:spPr>
        <p:txBody>
          <a:bodyPr wrap="none" anchor="ctr"/>
          <a:lstStyle/>
          <a:p>
            <a:pPr>
              <a:defRPr/>
            </a:pPr>
            <a:endParaRPr lang="en-US" sz="1800">
              <a:latin typeface="Arial" pitchFamily="34" charset="0"/>
              <a:ea typeface="+mn-ea"/>
              <a:cs typeface="Arial" pitchFamily="34" charset="0"/>
            </a:endParaRPr>
          </a:p>
        </p:txBody>
      </p:sp>
      <p:sp>
        <p:nvSpPr>
          <p:cNvPr id="13" name="Rectangle 15"/>
          <p:cNvSpPr>
            <a:spLocks noChangeArrowheads="1"/>
          </p:cNvSpPr>
          <p:nvPr userDrawn="1"/>
        </p:nvSpPr>
        <p:spPr bwMode="auto">
          <a:xfrm>
            <a:off x="0" y="0"/>
            <a:ext cx="457200" cy="4343400"/>
          </a:xfrm>
          <a:prstGeom prst="rect">
            <a:avLst/>
          </a:prstGeom>
          <a:solidFill>
            <a:srgbClr val="D8DBDE">
              <a:alpha val="98822"/>
            </a:srgbClr>
          </a:solidFill>
          <a:ln w="0">
            <a:noFill/>
            <a:miter lim="800000"/>
            <a:headEnd/>
            <a:tailEnd/>
          </a:ln>
        </p:spPr>
        <p:txBody>
          <a:bodyPr wrap="none" anchor="ctr"/>
          <a:lstStyle/>
          <a:p>
            <a:pPr>
              <a:defRPr/>
            </a:pPr>
            <a:endParaRPr lang="en-US" sz="1800">
              <a:latin typeface="Arial" pitchFamily="34" charset="0"/>
              <a:ea typeface="+mn-ea"/>
              <a:cs typeface="Arial" pitchFamily="34" charset="0"/>
            </a:endParaRPr>
          </a:p>
        </p:txBody>
      </p:sp>
      <p:sp>
        <p:nvSpPr>
          <p:cNvPr id="21" name="Text Placeholder 20"/>
          <p:cNvSpPr>
            <a:spLocks noGrp="1"/>
          </p:cNvSpPr>
          <p:nvPr>
            <p:ph type="body" sz="quarter" idx="13"/>
          </p:nvPr>
        </p:nvSpPr>
        <p:spPr>
          <a:xfrm>
            <a:off x="914400" y="4572000"/>
            <a:ext cx="3886200" cy="1524000"/>
          </a:xfrm>
          <a:noFill/>
          <a:ln w="9525">
            <a:noFill/>
            <a:miter lim="800000"/>
            <a:headEnd/>
            <a:tailEnd/>
          </a:ln>
        </p:spPr>
        <p:txBody>
          <a:bodyPr rtlCol="0">
            <a:normAutofit lnSpcReduction="10000"/>
          </a:bodyPr>
          <a:lstStyle>
            <a:lvl1pPr>
              <a:defRPr kumimoji="0" lang="en-US" sz="1800" b="0" i="0" u="none" strike="noStrike" kern="1200" cap="none" spc="0" normalizeH="0" baseline="0" noProof="0" dirty="0" smtClean="0">
                <a:ln>
                  <a:noFill/>
                </a:ln>
                <a:solidFill>
                  <a:srgbClr val="8C9299"/>
                </a:solidFill>
                <a:effectLst/>
                <a:uLnTx/>
                <a:uFillTx/>
                <a:latin typeface="Arial Unicode MS" pitchFamily="34" charset="-128"/>
                <a:ea typeface="Arial Unicode MS" pitchFamily="34" charset="-128"/>
                <a:cs typeface="Arial Unicode MS" pitchFamily="34" charset="-128"/>
              </a:defRPr>
            </a:lvl1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p>
        </p:txBody>
      </p:sp>
      <p:sp>
        <p:nvSpPr>
          <p:cNvPr id="23" name="Text Placeholder 22"/>
          <p:cNvSpPr>
            <a:spLocks noGrp="1"/>
          </p:cNvSpPr>
          <p:nvPr>
            <p:ph type="body" sz="quarter" idx="14"/>
          </p:nvPr>
        </p:nvSpPr>
        <p:spPr>
          <a:xfrm>
            <a:off x="5181600" y="4572000"/>
            <a:ext cx="3962400" cy="1323439"/>
          </a:xfrm>
          <a:noFill/>
          <a:ln w="9525">
            <a:noFill/>
            <a:miter lim="800000"/>
            <a:headEnd/>
            <a:tailEnd/>
          </a:ln>
        </p:spPr>
        <p:txBody>
          <a:bodyPr>
            <a:spAutoFit/>
          </a:bodyPr>
          <a:lstStyle>
            <a:lvl1pPr algn="l" rtl="0" eaLnBrk="0" fontAlgn="base" hangingPunct="0">
              <a:spcBef>
                <a:spcPct val="0"/>
              </a:spcBef>
              <a:spcAft>
                <a:spcPct val="0"/>
              </a:spcAft>
              <a:buFont typeface="Arial" pitchFamily="34" charset="0"/>
              <a:buNone/>
              <a:defRPr lang="en-US" sz="1600" kern="1200" dirty="0" smtClean="0">
                <a:solidFill>
                  <a:schemeClr val="tx1"/>
                </a:solidFill>
                <a:latin typeface="Arial Unicode MS" pitchFamily="34" charset="-128"/>
                <a:ea typeface="Arial Unicode MS" pitchFamily="34" charset="-128"/>
                <a:cs typeface="Arial Unicode MS" pitchFamily="34" charset="-128"/>
              </a:defRPr>
            </a:lvl1pPr>
            <a:lvl2pPr algn="l" rtl="0" eaLnBrk="0" fontAlgn="base" hangingPunct="0">
              <a:spcBef>
                <a:spcPct val="0"/>
              </a:spcBef>
              <a:spcAft>
                <a:spcPct val="0"/>
              </a:spcAft>
              <a:buFont typeface="Arial" pitchFamily="34" charset="0"/>
              <a:defRPr lang="en-US" sz="1600" kern="1200" dirty="0" smtClean="0">
                <a:solidFill>
                  <a:schemeClr val="tx1"/>
                </a:solidFill>
                <a:latin typeface="Arial Unicode MS" pitchFamily="34" charset="-128"/>
                <a:ea typeface="Arial Unicode MS" pitchFamily="34" charset="-128"/>
                <a:cs typeface="Arial Unicode MS" pitchFamily="34" charset="-128"/>
              </a:defRPr>
            </a:lvl2pPr>
            <a:lvl3pPr algn="l" rtl="0" eaLnBrk="0" fontAlgn="base" hangingPunct="0">
              <a:spcBef>
                <a:spcPct val="0"/>
              </a:spcBef>
              <a:spcAft>
                <a:spcPct val="0"/>
              </a:spcAft>
              <a:buFont typeface="Arial" pitchFamily="34" charset="0"/>
              <a:defRPr lang="en-US" sz="1600" kern="1200" dirty="0" smtClean="0">
                <a:solidFill>
                  <a:schemeClr val="tx1"/>
                </a:solidFill>
                <a:latin typeface="Arial Unicode MS" pitchFamily="34" charset="-128"/>
                <a:ea typeface="Arial Unicode MS" pitchFamily="34" charset="-128"/>
                <a:cs typeface="Arial Unicode MS" pitchFamily="34" charset="-128"/>
              </a:defRPr>
            </a:lvl3pPr>
            <a:lvl4pPr algn="l" rtl="0" eaLnBrk="0" fontAlgn="base" hangingPunct="0">
              <a:spcBef>
                <a:spcPct val="0"/>
              </a:spcBef>
              <a:spcAft>
                <a:spcPct val="0"/>
              </a:spcAft>
              <a:buFont typeface="Arial" pitchFamily="34" charset="0"/>
              <a:defRPr lang="en-US" sz="1600" kern="1200" dirty="0" smtClean="0">
                <a:solidFill>
                  <a:schemeClr val="tx1"/>
                </a:solidFill>
                <a:latin typeface="Arial Unicode MS" pitchFamily="34" charset="-128"/>
                <a:ea typeface="Arial Unicode MS" pitchFamily="34" charset="-128"/>
                <a:cs typeface="Arial Unicode MS" pitchFamily="34" charset="-128"/>
              </a:defRPr>
            </a:lvl4pPr>
            <a:lvl5pPr algn="l" rtl="0" eaLnBrk="0" fontAlgn="base" hangingPunct="0">
              <a:spcBef>
                <a:spcPct val="0"/>
              </a:spcBef>
              <a:spcAft>
                <a:spcPct val="0"/>
              </a:spcAft>
              <a:buFont typeface="Arial" pitchFamily="34" charset="0"/>
              <a:defRPr lang="en-US" sz="1600" kern="1200" dirty="0">
                <a:solidFill>
                  <a:schemeClr val="tx1"/>
                </a:solidFill>
                <a:latin typeface="Arial Unicode MS" pitchFamily="34" charset="-128"/>
                <a:ea typeface="Arial Unicode MS" pitchFamily="34" charset="-128"/>
                <a:cs typeface="Arial Unicode MS" pitchFamily="34" charset="-12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5" name="Title 24"/>
          <p:cNvSpPr>
            <a:spLocks noGrp="1"/>
          </p:cNvSpPr>
          <p:nvPr>
            <p:ph type="title"/>
          </p:nvPr>
        </p:nvSpPr>
        <p:spPr>
          <a:xfrm>
            <a:off x="457200" y="274638"/>
            <a:ext cx="8229600" cy="4068762"/>
          </a:xfrm>
          <a:noFill/>
          <a:ln w="9525">
            <a:noFill/>
            <a:miter lim="800000"/>
            <a:headEnd/>
            <a:tailEnd/>
          </a:ln>
        </p:spPr>
        <p:txBody>
          <a:bodyPr/>
          <a:lstStyle>
            <a:lvl1pPr algn="l" rtl="0" fontAlgn="base">
              <a:spcBef>
                <a:spcPct val="0"/>
              </a:spcBef>
              <a:spcAft>
                <a:spcPct val="0"/>
              </a:spcAft>
              <a:defRPr lang="en-US" sz="3200" kern="1200" dirty="0">
                <a:solidFill>
                  <a:schemeClr val="bg1"/>
                </a:solidFill>
                <a:latin typeface="Garamond" pitchFamily="18" charset="0"/>
                <a:ea typeface="+mn-ea"/>
                <a:cs typeface="Arial" pitchFamily="34" charset="0"/>
              </a:defRPr>
            </a:lvl1pPr>
          </a:lstStyle>
          <a:p>
            <a:r>
              <a:rPr lang="en-US" dirty="0"/>
              <a:t>Click to edit Master title style</a:t>
            </a:r>
          </a:p>
        </p:txBody>
      </p:sp>
    </p:spTree>
    <p:extLst>
      <p:ext uri="{BB962C8B-B14F-4D97-AF65-F5344CB8AC3E}">
        <p14:creationId xmlns:p14="http://schemas.microsoft.com/office/powerpoint/2010/main" val="1442188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F65EE3A-0283-2B49-B115-3731E34EF3ED}" type="datetime1">
              <a:rPr lang="en-US" smtClean="0"/>
              <a:t>6/3/24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02F3E49-E312-1A41-B778-54846FC540F9}"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B0EB87B4-6D9A-7342-9776-F0974995B220}" type="datetime1">
              <a:rPr lang="en-US" smtClean="0"/>
              <a:t>6/3/24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02F3E49-E312-1A41-B778-54846FC540F9}"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EADFEBEC-E77D-BC40-930E-A3C6E3734C82}" type="datetime1">
              <a:rPr lang="en-US" smtClean="0"/>
              <a:t>6/3/24</a:t>
            </a:fld>
            <a:endParaRPr lang="en-US"/>
          </a:p>
        </p:txBody>
      </p:sp>
      <p:sp>
        <p:nvSpPr>
          <p:cNvPr id="10" name="Slide Number Placeholder 9"/>
          <p:cNvSpPr>
            <a:spLocks noGrp="1"/>
          </p:cNvSpPr>
          <p:nvPr>
            <p:ph type="sldNum" sz="quarter" idx="16"/>
          </p:nvPr>
        </p:nvSpPr>
        <p:spPr/>
        <p:txBody>
          <a:bodyPr rtlCol="0"/>
          <a:lstStyle/>
          <a:p>
            <a:fld id="{E02F3E49-E312-1A41-B778-54846FC540F9}"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7D85A0D4-143B-3843-AF59-104AD8AFF2C9}" type="datetime1">
              <a:rPr lang="en-US" smtClean="0"/>
              <a:t>6/3/24</a:t>
            </a:fld>
            <a:endParaRPr lang="en-US"/>
          </a:p>
        </p:txBody>
      </p:sp>
      <p:sp>
        <p:nvSpPr>
          <p:cNvPr id="12" name="Slide Number Placeholder 11"/>
          <p:cNvSpPr>
            <a:spLocks noGrp="1"/>
          </p:cNvSpPr>
          <p:nvPr>
            <p:ph type="sldNum" sz="quarter" idx="16"/>
          </p:nvPr>
        </p:nvSpPr>
        <p:spPr/>
        <p:txBody>
          <a:bodyPr rtlCol="0"/>
          <a:lstStyle/>
          <a:p>
            <a:fld id="{E02F3E49-E312-1A41-B778-54846FC540F9}"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7AC3A64-816A-DC4F-86D8-99F23AD0AF78}" type="datetime1">
              <a:rPr lang="en-US" smtClean="0"/>
              <a:t>6/3/24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02F3E49-E312-1A41-B778-54846FC540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DE15CC-5FC3-E64E-B5AB-66733C1C60D6}" type="datetime1">
              <a:rPr lang="en-US" smtClean="0"/>
              <a:t>6/3/24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02F3E49-E312-1A41-B778-54846FC540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C62E1D6B-F999-C341-9C51-725F2C914246}" type="datetime1">
              <a:rPr lang="en-US" smtClean="0"/>
              <a:t>6/3/24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754ED01-E2A0-4C1E-8E21-014B99041579}"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B0A7D57-809D-B845-9E95-FE15F51FF4CD}" type="datetime1">
              <a:rPr lang="en-US" smtClean="0"/>
              <a:t>6/3/24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02F3E49-E312-1A41-B778-54846FC540F9}"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13E4B88-5D42-2944-9967-C84CB31ED235}" type="datetime1">
              <a:rPr lang="en-US" smtClean="0"/>
              <a:t>6/3/24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02F3E49-E312-1A41-B778-54846FC540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4" r:id="rId4"/>
    <p:sldLayoutId id="2147484095" r:id="rId5"/>
    <p:sldLayoutId id="2147484096" r:id="rId6"/>
    <p:sldLayoutId id="2147484097" r:id="rId7"/>
    <p:sldLayoutId id="2147484098" r:id="rId8"/>
    <p:sldLayoutId id="2147484099" r:id="rId9"/>
    <p:sldLayoutId id="2147484100" r:id="rId10"/>
    <p:sldLayoutId id="2147484101" r:id="rId11"/>
    <p:sldLayoutId id="2147484102" r:id="rId12"/>
  </p:sldLayoutIdLst>
  <p:hf sldNum="0"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6"/>
          <p:cNvSpPr>
            <a:spLocks noChangeArrowheads="1"/>
          </p:cNvSpPr>
          <p:nvPr/>
        </p:nvSpPr>
        <p:spPr bwMode="auto">
          <a:xfrm>
            <a:off x="533400" y="838200"/>
            <a:ext cx="8610600" cy="2274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p>
            <a:endParaRPr lang="en-US" sz="3200">
              <a:solidFill>
                <a:schemeClr val="bg1"/>
              </a:solidFill>
              <a:latin typeface="Garamond" charset="0"/>
            </a:endParaRPr>
          </a:p>
        </p:txBody>
      </p:sp>
      <p:sp>
        <p:nvSpPr>
          <p:cNvPr id="15363" name="Rectangle 13"/>
          <p:cNvSpPr>
            <a:spLocks noChangeArrowheads="1"/>
          </p:cNvSpPr>
          <p:nvPr/>
        </p:nvSpPr>
        <p:spPr bwMode="auto">
          <a:xfrm>
            <a:off x="0" y="4343400"/>
            <a:ext cx="457200" cy="457200"/>
          </a:xfrm>
          <a:prstGeom prst="rect">
            <a:avLst/>
          </a:prstGeom>
          <a:solidFill>
            <a:srgbClr val="42484E"/>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endParaRPr lang="en-US" sz="1800"/>
          </a:p>
        </p:txBody>
      </p:sp>
      <p:sp>
        <p:nvSpPr>
          <p:cNvPr id="15364" name="Rectangle 15"/>
          <p:cNvSpPr>
            <a:spLocks noChangeArrowheads="1"/>
          </p:cNvSpPr>
          <p:nvPr/>
        </p:nvSpPr>
        <p:spPr bwMode="auto">
          <a:xfrm>
            <a:off x="0" y="0"/>
            <a:ext cx="457200" cy="4343400"/>
          </a:xfrm>
          <a:prstGeom prst="rect">
            <a:avLst/>
          </a:prstGeom>
          <a:solidFill>
            <a:srgbClr val="D8DBDE">
              <a:alpha val="98822"/>
            </a:srgbClr>
          </a:solidFill>
          <a:ln>
            <a:noFill/>
          </a:ln>
          <a:extLst>
            <a:ext uri="{91240B29-F687-4f45-9708-019B960494DF}">
              <a14:hiddenLine xmlns="" xmlns:a14="http://schemas.microsoft.com/office/drawing/2010/main" w="0">
                <a:solidFill>
                  <a:srgbClr val="000000"/>
                </a:solidFill>
                <a:miter lim="800000"/>
                <a:headEnd/>
                <a:tailEnd/>
              </a14:hiddenLine>
            </a:ext>
          </a:extLst>
        </p:spPr>
        <p:txBody>
          <a:bodyPr wrap="none" anchor="ctr"/>
          <a:lstStyle/>
          <a:p>
            <a:endParaRPr lang="en-US" sz="1800"/>
          </a:p>
        </p:txBody>
      </p:sp>
      <p:sp>
        <p:nvSpPr>
          <p:cNvPr id="4102" name="Text Placeholder 11"/>
          <p:cNvSpPr>
            <a:spLocks noGrp="1"/>
          </p:cNvSpPr>
          <p:nvPr>
            <p:ph type="body" sz="quarter" idx="14"/>
          </p:nvPr>
        </p:nvSpPr>
        <p:spPr>
          <a:xfrm>
            <a:off x="5181600" y="4724400"/>
            <a:ext cx="3962400" cy="2031325"/>
          </a:xfrm>
          <a:ln/>
        </p:spPr>
        <p:txBody>
          <a:bodyPr/>
          <a:lstStyle/>
          <a:p>
            <a:pPr>
              <a:buFont typeface="Arial" charset="0"/>
              <a:buNone/>
            </a:pPr>
            <a:r>
              <a:rPr lang="en-US" sz="1800" dirty="0">
                <a:latin typeface="Garamond" panose="02020404030301010803" pitchFamily="18" charset="0"/>
                <a:ea typeface="ＭＳ Ｐゴシック" charset="0"/>
                <a:cs typeface="Arial Unicode MS" charset="0"/>
              </a:rPr>
              <a:t>John Robert Unruh</a:t>
            </a:r>
          </a:p>
          <a:p>
            <a:pPr>
              <a:buFont typeface="Arial" charset="0"/>
              <a:buNone/>
            </a:pPr>
            <a:r>
              <a:rPr lang="en-US" sz="1800" dirty="0">
                <a:latin typeface="Garamond" panose="02020404030301010803" pitchFamily="18" charset="0"/>
                <a:ea typeface="ＭＳ Ｐゴシック" charset="0"/>
                <a:cs typeface="Arial Unicode MS" charset="0"/>
              </a:rPr>
              <a:t>Unruh Law, P.C.</a:t>
            </a:r>
            <a:endParaRPr sz="1800" dirty="0">
              <a:latin typeface="Garamond" panose="02020404030301010803" pitchFamily="18" charset="0"/>
              <a:ea typeface="ＭＳ Ｐゴシック" charset="0"/>
              <a:cs typeface="Arial Unicode MS" charset="0"/>
            </a:endParaRPr>
          </a:p>
          <a:p>
            <a:pPr>
              <a:buFont typeface="Arial" charset="0"/>
              <a:buNone/>
            </a:pPr>
            <a:r>
              <a:rPr lang="en-US" sz="1800" dirty="0">
                <a:latin typeface="Garamond" panose="02020404030301010803" pitchFamily="18" charset="0"/>
                <a:ea typeface="ＭＳ Ｐゴシック" charset="0"/>
                <a:cs typeface="Arial Unicode MS" charset="0"/>
              </a:rPr>
              <a:t>100 Pine Street, Suite 1250</a:t>
            </a:r>
          </a:p>
          <a:p>
            <a:pPr>
              <a:buFont typeface="Arial" charset="0"/>
              <a:buNone/>
            </a:pPr>
            <a:r>
              <a:rPr lang="en-US" sz="1800" dirty="0">
                <a:latin typeface="Garamond" panose="02020404030301010803" pitchFamily="18" charset="0"/>
                <a:ea typeface="ＭＳ Ｐゴシック" charset="0"/>
                <a:cs typeface="Arial Unicode MS" charset="0"/>
              </a:rPr>
              <a:t>San Francisco, CA 94111</a:t>
            </a:r>
          </a:p>
          <a:p>
            <a:pPr>
              <a:buFont typeface="Arial" charset="0"/>
              <a:buNone/>
            </a:pPr>
            <a:r>
              <a:rPr lang="en-US" sz="1800" dirty="0">
                <a:effectLst/>
                <a:latin typeface="Garamond" panose="02020404030301010803" pitchFamily="18" charset="0"/>
                <a:ea typeface="Times New Roman" panose="02020603050405020304" pitchFamily="18" charset="0"/>
              </a:rPr>
              <a:t>(415) 335-6417</a:t>
            </a:r>
            <a:endParaRPr sz="1800" dirty="0">
              <a:latin typeface="Garamond" panose="02020404030301010803" pitchFamily="18" charset="0"/>
              <a:ea typeface="ＭＳ Ｐゴシック" charset="0"/>
              <a:cs typeface="Arial Unicode MS" charset="0"/>
            </a:endParaRPr>
          </a:p>
          <a:p>
            <a:pPr>
              <a:buFont typeface="Arial" charset="0"/>
              <a:buNone/>
            </a:pPr>
            <a:r>
              <a:rPr lang="en-US" sz="1800" dirty="0" err="1">
                <a:latin typeface="Garamond" panose="02020404030301010803" pitchFamily="18" charset="0"/>
                <a:ea typeface="ＭＳ Ｐゴシック" charset="0"/>
                <a:cs typeface="Arial Unicode MS" charset="0"/>
              </a:rPr>
              <a:t>john@jru-law.com</a:t>
            </a:r>
            <a:endParaRPr sz="1800" dirty="0">
              <a:latin typeface="Garamond" panose="02020404030301010803" pitchFamily="18" charset="0"/>
              <a:ea typeface="ＭＳ Ｐゴシック" charset="0"/>
              <a:cs typeface="Arial Unicode MS" charset="0"/>
            </a:endParaRPr>
          </a:p>
          <a:p>
            <a:pPr>
              <a:buFont typeface="Arial" charset="0"/>
              <a:buNone/>
            </a:pPr>
            <a:endParaRPr sz="1800" dirty="0">
              <a:latin typeface="Calibri" charset="0"/>
              <a:ea typeface="ＭＳ Ｐゴシック" charset="0"/>
              <a:cs typeface="Arial Unicode MS" charset="0"/>
            </a:endParaRPr>
          </a:p>
        </p:txBody>
      </p:sp>
      <p:sp>
        <p:nvSpPr>
          <p:cNvPr id="9" name="Title 8"/>
          <p:cNvSpPr>
            <a:spLocks noGrp="1"/>
          </p:cNvSpPr>
          <p:nvPr>
            <p:ph type="title"/>
          </p:nvPr>
        </p:nvSpPr>
        <p:spPr>
          <a:ln/>
        </p:spPr>
        <p:txBody>
          <a:bodyPr/>
          <a:lstStyle/>
          <a:p>
            <a:r>
              <a:rPr lang="en-US" dirty="0">
                <a:latin typeface="Garamond" charset="0"/>
                <a:ea typeface="ＭＳ Ｐゴシック" charset="0"/>
                <a:cs typeface="Arial" charset="0"/>
              </a:rPr>
              <a:t>Representing veterans before the Court of Appeals for Veterans Claims (CAVC)</a:t>
            </a:r>
            <a:br>
              <a:rPr lang="en-US" dirty="0">
                <a:latin typeface="Garamond" charset="0"/>
                <a:ea typeface="ＭＳ Ｐゴシック" charset="0"/>
                <a:cs typeface="Arial" charset="0"/>
              </a:rPr>
            </a:br>
            <a:br>
              <a:rPr lang="en-US" dirty="0">
                <a:latin typeface="Garamond" charset="0"/>
                <a:ea typeface="ＭＳ Ｐゴシック" charset="0"/>
                <a:cs typeface="Arial" charset="0"/>
              </a:rPr>
            </a:br>
            <a:endParaRPr dirty="0">
              <a:latin typeface="Garamond" charset="0"/>
              <a:ea typeface="ＭＳ Ｐゴシック" charset="0"/>
              <a:cs typeface="Arial" charset="0"/>
            </a:endParaRPr>
          </a:p>
        </p:txBody>
      </p:sp>
      <p:pic>
        <p:nvPicPr>
          <p:cNvPr id="2" name="Picture 1" descr="Text, logo&#10;&#10;Description automatically generated">
            <a:extLst>
              <a:ext uri="{FF2B5EF4-FFF2-40B4-BE49-F238E27FC236}">
                <a16:creationId xmlns:a16="http://schemas.microsoft.com/office/drawing/2014/main" id="{A183D1C5-7E94-E6B7-CF47-A5AF26D37B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6324" y="4701064"/>
            <a:ext cx="3333750" cy="762000"/>
          </a:xfrm>
          <a:prstGeom prst="rect">
            <a:avLst/>
          </a:prstGeom>
          <a:noFill/>
          <a:ln>
            <a:noFill/>
          </a:ln>
        </p:spPr>
      </p:pic>
    </p:spTree>
    <p:extLst>
      <p:ext uri="{BB962C8B-B14F-4D97-AF65-F5344CB8AC3E}">
        <p14:creationId xmlns:p14="http://schemas.microsoft.com/office/powerpoint/2010/main" val="387863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49275" y="0"/>
            <a:ext cx="8042276" cy="1195569"/>
          </a:xfrm>
        </p:spPr>
        <p:txBody>
          <a:bodyPr>
            <a:normAutofit/>
          </a:bodyPr>
          <a:lstStyle/>
          <a:p>
            <a:r>
              <a:rPr lang="en-US" sz="3200" dirty="0">
                <a:solidFill>
                  <a:srgbClr val="1F497D"/>
                </a:solidFill>
                <a:latin typeface="Garamond" panose="02020404030301010803" pitchFamily="18" charset="0"/>
              </a:rPr>
              <a:t>What is the CAVC?</a:t>
            </a:r>
          </a:p>
        </p:txBody>
      </p:sp>
      <p:sp>
        <p:nvSpPr>
          <p:cNvPr id="19459" name="Rectangle 3"/>
          <p:cNvSpPr>
            <a:spLocks noGrp="1" noChangeArrowheads="1"/>
          </p:cNvSpPr>
          <p:nvPr>
            <p:ph sz="quarter" idx="1"/>
          </p:nvPr>
        </p:nvSpPr>
        <p:spPr>
          <a:xfrm>
            <a:off x="882216" y="2285806"/>
            <a:ext cx="7684367" cy="3304322"/>
          </a:xfrm>
        </p:spPr>
        <p:txBody>
          <a:bodyPr>
            <a:normAutofit fontScale="62500" lnSpcReduction="20000"/>
          </a:bodyPr>
          <a:lstStyle/>
          <a:p>
            <a:pPr marL="0" indent="0" algn="l">
              <a:buNone/>
            </a:pPr>
            <a:r>
              <a:rPr lang="en-US" dirty="0"/>
              <a:t>“</a:t>
            </a:r>
            <a:r>
              <a:rPr lang="en-US" b="0" i="0" u="none" strike="noStrike" dirty="0">
                <a:solidFill>
                  <a:srgbClr val="000000"/>
                </a:solidFill>
                <a:effectLst/>
                <a:highlight>
                  <a:srgbClr val="FFFFFF"/>
                </a:highlight>
              </a:rPr>
              <a:t>The United States Court of Appeals for Veterans Claims is a national court of record, established under Article I of the Constitution of the United States. The Court has exclusive jurisdiction to provide judicial review of final decisions by the Board of Veterans' Appeals, an entity within the Department of Veterans Affairs. </a:t>
            </a:r>
          </a:p>
          <a:p>
            <a:pPr marL="0" indent="0" algn="l">
              <a:buNone/>
            </a:pPr>
            <a:endParaRPr lang="en-US" b="0" i="0" u="none" strike="noStrike" dirty="0">
              <a:solidFill>
                <a:srgbClr val="000000"/>
              </a:solidFill>
              <a:effectLst/>
              <a:highlight>
                <a:srgbClr val="FFFFFF"/>
              </a:highlight>
            </a:endParaRPr>
          </a:p>
          <a:p>
            <a:pPr marL="0" indent="0" algn="l">
              <a:buNone/>
            </a:pPr>
            <a:r>
              <a:rPr lang="en-US" b="0" i="0" u="none" strike="noStrike" dirty="0">
                <a:solidFill>
                  <a:srgbClr val="000000"/>
                </a:solidFill>
                <a:effectLst/>
                <a:highlight>
                  <a:srgbClr val="FFFFFF"/>
                </a:highlight>
              </a:rPr>
              <a:t>The Court provides veterans an impartial judicial forum for review of administrative decisions by the Board of Veterans' Appeals that are adverse to the veteran-appellant's claim of entitlement to benefits for service-connected disabilities, survivor benefits and other benefits such as education payments and waiver of indebtedness. In furtherance of its mission, the Court also seeks to help ensure that all veterans have equal access to the Court and to promote public trust and confidence in the Court.”</a:t>
            </a:r>
            <a:r>
              <a:rPr lang="en-US" dirty="0">
                <a:solidFill>
                  <a:srgbClr val="000000"/>
                </a:solidFill>
                <a:highlight>
                  <a:srgbClr val="FFFFFF"/>
                </a:highlight>
              </a:rPr>
              <a:t> </a:t>
            </a:r>
          </a:p>
          <a:p>
            <a:pPr marL="0" indent="0" algn="l">
              <a:buNone/>
            </a:pPr>
            <a:r>
              <a:rPr lang="en-US" dirty="0">
                <a:solidFill>
                  <a:srgbClr val="000000"/>
                </a:solidFill>
                <a:highlight>
                  <a:srgbClr val="FFFFFF"/>
                </a:highlight>
              </a:rPr>
              <a:t>http://</a:t>
            </a:r>
            <a:r>
              <a:rPr lang="en-US" dirty="0" err="1">
                <a:solidFill>
                  <a:srgbClr val="000000"/>
                </a:solidFill>
                <a:highlight>
                  <a:srgbClr val="FFFFFF"/>
                </a:highlight>
              </a:rPr>
              <a:t>uscourts.cavc.gov</a:t>
            </a:r>
            <a:r>
              <a:rPr lang="en-US" dirty="0">
                <a:solidFill>
                  <a:srgbClr val="000000"/>
                </a:solidFill>
                <a:highlight>
                  <a:srgbClr val="FFFFFF"/>
                </a:highlight>
              </a:rPr>
              <a:t>.</a:t>
            </a:r>
          </a:p>
          <a:p>
            <a:pPr marL="0" indent="0" algn="l">
              <a:buNone/>
            </a:pPr>
            <a:endParaRPr lang="en-US" b="0" i="0" u="none" strike="noStrike" dirty="0">
              <a:solidFill>
                <a:srgbClr val="000000"/>
              </a:solidFill>
              <a:effectLst/>
              <a:highlight>
                <a:srgbClr val="FFFFFF"/>
              </a:highlight>
            </a:endParaRPr>
          </a:p>
        </p:txBody>
      </p:sp>
      <p:sp>
        <p:nvSpPr>
          <p:cNvPr id="19460" name="Rectangle 8"/>
          <p:cNvSpPr>
            <a:spLocks noChangeArrowheads="1"/>
          </p:cNvSpPr>
          <p:nvPr/>
        </p:nvSpPr>
        <p:spPr bwMode="auto">
          <a:xfrm>
            <a:off x="1103313" y="5411788"/>
            <a:ext cx="280987"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a:solidFill>
                  <a:srgbClr val="606870"/>
                </a:solidFill>
              </a:rPr>
              <a:t> </a:t>
            </a:r>
          </a:p>
        </p:txBody>
      </p:sp>
      <p:sp>
        <p:nvSpPr>
          <p:cNvPr id="19461" name="Rectangle 18"/>
          <p:cNvSpPr>
            <a:spLocks noChangeArrowheads="1"/>
          </p:cNvSpPr>
          <p:nvPr/>
        </p:nvSpPr>
        <p:spPr bwMode="auto">
          <a:xfrm>
            <a:off x="685800" y="2286000"/>
            <a:ext cx="8077200" cy="3505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spcAft>
                <a:spcPts val="1200"/>
              </a:spcAft>
            </a:pPr>
            <a:endParaRPr lang="en-US" sz="2800">
              <a:latin typeface="Arial Unicode MS" charset="0"/>
              <a:cs typeface="Arial Unicode MS" charset="0"/>
            </a:endParaRPr>
          </a:p>
        </p:txBody>
      </p:sp>
      <p:sp>
        <p:nvSpPr>
          <p:cNvPr id="7" name="Rectangle 6"/>
          <p:cNvSpPr/>
          <p:nvPr/>
        </p:nvSpPr>
        <p:spPr>
          <a:xfrm>
            <a:off x="0" y="1600200"/>
            <a:ext cx="1981200" cy="228600"/>
          </a:xfrm>
          <a:prstGeom prst="rect">
            <a:avLst/>
          </a:prstGeom>
          <a:solidFill>
            <a:srgbClr val="FFFFFF">
              <a:alpha val="8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800"/>
          </a:p>
        </p:txBody>
      </p:sp>
    </p:spTree>
    <p:extLst>
      <p:ext uri="{BB962C8B-B14F-4D97-AF65-F5344CB8AC3E}">
        <p14:creationId xmlns:p14="http://schemas.microsoft.com/office/powerpoint/2010/main" val="3514627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68078-E539-AA40-A075-6CAA405031C5}"/>
              </a:ext>
            </a:extLst>
          </p:cNvPr>
          <p:cNvSpPr>
            <a:spLocks noGrp="1"/>
          </p:cNvSpPr>
          <p:nvPr>
            <p:ph type="title"/>
          </p:nvPr>
        </p:nvSpPr>
        <p:spPr>
          <a:xfrm>
            <a:off x="612648" y="228600"/>
            <a:ext cx="8153400" cy="990600"/>
          </a:xfrm>
        </p:spPr>
        <p:txBody>
          <a:bodyPr/>
          <a:lstStyle/>
          <a:p>
            <a:r>
              <a:rPr lang="en-US" dirty="0">
                <a:latin typeface="Garamond" panose="02020404030301010803" pitchFamily="18" charset="0"/>
              </a:rPr>
              <a:t>Overview of Claims Process</a:t>
            </a:r>
          </a:p>
        </p:txBody>
      </p:sp>
      <p:grpSp>
        <p:nvGrpSpPr>
          <p:cNvPr id="4" name="Group 3">
            <a:extLst>
              <a:ext uri="{FF2B5EF4-FFF2-40B4-BE49-F238E27FC236}">
                <a16:creationId xmlns:a16="http://schemas.microsoft.com/office/drawing/2014/main" id="{31C95DF0-34BE-2349-9B4F-249769B0F67C}"/>
              </a:ext>
            </a:extLst>
          </p:cNvPr>
          <p:cNvGrpSpPr/>
          <p:nvPr/>
        </p:nvGrpSpPr>
        <p:grpSpPr>
          <a:xfrm>
            <a:off x="2452289" y="1620308"/>
            <a:ext cx="901792" cy="1645950"/>
            <a:chOff x="-2" y="4775"/>
            <a:chExt cx="901792" cy="1288274"/>
          </a:xfrm>
        </p:grpSpPr>
        <p:sp>
          <p:nvSpPr>
            <p:cNvPr id="26" name="Chevron 25">
              <a:extLst>
                <a:ext uri="{FF2B5EF4-FFF2-40B4-BE49-F238E27FC236}">
                  <a16:creationId xmlns:a16="http://schemas.microsoft.com/office/drawing/2014/main" id="{C30DEDAB-B3F7-964B-9BD8-21056720C6FC}"/>
                </a:ext>
              </a:extLst>
            </p:cNvPr>
            <p:cNvSpPr/>
            <p:nvPr/>
          </p:nvSpPr>
          <p:spPr>
            <a:xfrm rot="5400000">
              <a:off x="-193243" y="198016"/>
              <a:ext cx="1288274" cy="901792"/>
            </a:xfrm>
            <a:prstGeom prst="chevron">
              <a:avLst/>
            </a:prstGeom>
          </p:spPr>
          <p:style>
            <a:lnRef idx="2">
              <a:schemeClr val="accent2">
                <a:shade val="80000"/>
                <a:hueOff val="0"/>
                <a:satOff val="0"/>
                <a:lumOff val="0"/>
                <a:alphaOff val="0"/>
              </a:schemeClr>
            </a:lnRef>
            <a:fillRef idx="1">
              <a:schemeClr val="accent2">
                <a:shade val="80000"/>
                <a:hueOff val="0"/>
                <a:satOff val="0"/>
                <a:lumOff val="0"/>
                <a:alphaOff val="0"/>
              </a:schemeClr>
            </a:fillRef>
            <a:effectRef idx="0">
              <a:schemeClr val="accent2">
                <a:shade val="80000"/>
                <a:hueOff val="0"/>
                <a:satOff val="0"/>
                <a:lumOff val="0"/>
                <a:alphaOff val="0"/>
              </a:schemeClr>
            </a:effectRef>
            <a:fontRef idx="minor">
              <a:schemeClr val="lt1"/>
            </a:fontRef>
          </p:style>
          <p:txBody>
            <a:bodyPr/>
            <a:lstStyle/>
            <a:p>
              <a:endParaRPr lang="en-US"/>
            </a:p>
          </p:txBody>
        </p:sp>
        <p:sp>
          <p:nvSpPr>
            <p:cNvPr id="27" name="Chevron 4">
              <a:extLst>
                <a:ext uri="{FF2B5EF4-FFF2-40B4-BE49-F238E27FC236}">
                  <a16:creationId xmlns:a16="http://schemas.microsoft.com/office/drawing/2014/main" id="{C42EBC81-84B6-BD44-A022-BDECC963F1DF}"/>
                </a:ext>
              </a:extLst>
            </p:cNvPr>
            <p:cNvSpPr txBox="1"/>
            <p:nvPr/>
          </p:nvSpPr>
          <p:spPr>
            <a:xfrm>
              <a:off x="-2" y="455671"/>
              <a:ext cx="901792" cy="3864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kern="1200" dirty="0"/>
                <a:t>Initial claim</a:t>
              </a:r>
            </a:p>
          </p:txBody>
        </p:sp>
      </p:grpSp>
      <p:grpSp>
        <p:nvGrpSpPr>
          <p:cNvPr id="5" name="Group 4">
            <a:extLst>
              <a:ext uri="{FF2B5EF4-FFF2-40B4-BE49-F238E27FC236}">
                <a16:creationId xmlns:a16="http://schemas.microsoft.com/office/drawing/2014/main" id="{2014D0BA-61FA-234D-ACC3-73E761D0B11F}"/>
              </a:ext>
            </a:extLst>
          </p:cNvPr>
          <p:cNvGrpSpPr/>
          <p:nvPr/>
        </p:nvGrpSpPr>
        <p:grpSpPr>
          <a:xfrm>
            <a:off x="3354081" y="1715286"/>
            <a:ext cx="3746416" cy="1069857"/>
            <a:chOff x="901785" y="4782"/>
            <a:chExt cx="3746416" cy="837370"/>
          </a:xfrm>
        </p:grpSpPr>
        <p:sp>
          <p:nvSpPr>
            <p:cNvPr id="24" name="Round Same Side Corner Rectangle 23">
              <a:extLst>
                <a:ext uri="{FF2B5EF4-FFF2-40B4-BE49-F238E27FC236}">
                  <a16:creationId xmlns:a16="http://schemas.microsoft.com/office/drawing/2014/main" id="{2DF022F3-DC8D-3044-9F9F-B2876E374C3D}"/>
                </a:ext>
              </a:extLst>
            </p:cNvPr>
            <p:cNvSpPr/>
            <p:nvPr/>
          </p:nvSpPr>
          <p:spPr>
            <a:xfrm rot="5400000">
              <a:off x="2356308" y="-1449741"/>
              <a:ext cx="837370" cy="3746416"/>
            </a:xfrm>
            <a:prstGeom prst="round2SameRect">
              <a:avLst/>
            </a:prstGeom>
          </p:spPr>
          <p:style>
            <a:lnRef idx="2">
              <a:schemeClr val="accent2">
                <a:shade val="80000"/>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5" name="Round Same Side Corner Rectangle 6">
              <a:extLst>
                <a:ext uri="{FF2B5EF4-FFF2-40B4-BE49-F238E27FC236}">
                  <a16:creationId xmlns:a16="http://schemas.microsoft.com/office/drawing/2014/main" id="{6573BB70-7E5C-164A-99F0-88F6FCE6DE7D}"/>
                </a:ext>
              </a:extLst>
            </p:cNvPr>
            <p:cNvSpPr txBox="1"/>
            <p:nvPr/>
          </p:nvSpPr>
          <p:spPr>
            <a:xfrm>
              <a:off x="901786" y="45658"/>
              <a:ext cx="3705539" cy="75561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8232" tIns="6985" rIns="6985" bIns="6985" numCol="1" spcCol="1270" anchor="ctr" anchorCtr="0">
              <a:noAutofit/>
            </a:bodyPr>
            <a:lstStyle/>
            <a:p>
              <a:pPr marL="57150" lvl="1" indent="-57150" algn="l" defTabSz="466725">
                <a:lnSpc>
                  <a:spcPct val="90000"/>
                </a:lnSpc>
                <a:spcBef>
                  <a:spcPct val="0"/>
                </a:spcBef>
                <a:spcAft>
                  <a:spcPct val="15000"/>
                </a:spcAft>
                <a:buChar char="•"/>
              </a:pPr>
              <a:r>
                <a:rPr lang="en-US" sz="1050" kern="1200" dirty="0"/>
                <a:t>Informal claim no longer allowed</a:t>
              </a:r>
            </a:p>
            <a:p>
              <a:pPr marL="57150" lvl="1" indent="-57150" algn="l" defTabSz="466725">
                <a:lnSpc>
                  <a:spcPct val="90000"/>
                </a:lnSpc>
                <a:spcBef>
                  <a:spcPct val="0"/>
                </a:spcBef>
                <a:spcAft>
                  <a:spcPct val="15000"/>
                </a:spcAft>
                <a:buChar char="•"/>
              </a:pPr>
              <a:r>
                <a:rPr lang="en-US" sz="1050" kern="1200" dirty="0"/>
                <a:t>Claim must be on proper VA form (VA.gov)</a:t>
              </a:r>
            </a:p>
            <a:p>
              <a:pPr marL="57150" lvl="1" indent="-57150" algn="l" defTabSz="466725">
                <a:lnSpc>
                  <a:spcPct val="90000"/>
                </a:lnSpc>
                <a:spcBef>
                  <a:spcPct val="0"/>
                </a:spcBef>
                <a:spcAft>
                  <a:spcPct val="15000"/>
                </a:spcAft>
                <a:buChar char="•"/>
              </a:pPr>
              <a:r>
                <a:rPr lang="en-US" sz="1050" dirty="0"/>
                <a:t>Development – records requests</a:t>
              </a:r>
              <a:endParaRPr lang="en-US" sz="1050" kern="1200" dirty="0"/>
            </a:p>
            <a:p>
              <a:pPr marL="57150" lvl="1" indent="-57150" algn="l" defTabSz="466725">
                <a:lnSpc>
                  <a:spcPct val="90000"/>
                </a:lnSpc>
                <a:spcBef>
                  <a:spcPct val="0"/>
                </a:spcBef>
                <a:spcAft>
                  <a:spcPct val="15000"/>
                </a:spcAft>
                <a:buChar char="•"/>
              </a:pPr>
              <a:r>
                <a:rPr lang="en-US" sz="1050" kern="1200" dirty="0"/>
                <a:t>Compensation and Pension (C&amp;P) Exam</a:t>
              </a:r>
            </a:p>
            <a:p>
              <a:pPr marL="57150" lvl="1" indent="-57150" algn="l" defTabSz="466725">
                <a:lnSpc>
                  <a:spcPct val="90000"/>
                </a:lnSpc>
                <a:spcBef>
                  <a:spcPct val="0"/>
                </a:spcBef>
                <a:spcAft>
                  <a:spcPct val="15000"/>
                </a:spcAft>
                <a:buChar char="•"/>
              </a:pPr>
              <a:r>
                <a:rPr lang="en-US" sz="1050" kern="1200" dirty="0"/>
                <a:t>Rating Decision</a:t>
              </a:r>
            </a:p>
          </p:txBody>
        </p:sp>
      </p:grpSp>
      <p:grpSp>
        <p:nvGrpSpPr>
          <p:cNvPr id="6" name="Group 5">
            <a:extLst>
              <a:ext uri="{FF2B5EF4-FFF2-40B4-BE49-F238E27FC236}">
                <a16:creationId xmlns:a16="http://schemas.microsoft.com/office/drawing/2014/main" id="{9BAC81EF-012B-BB42-95F9-BA81895467A1}"/>
              </a:ext>
            </a:extLst>
          </p:cNvPr>
          <p:cNvGrpSpPr/>
          <p:nvPr/>
        </p:nvGrpSpPr>
        <p:grpSpPr>
          <a:xfrm>
            <a:off x="2452293" y="2742409"/>
            <a:ext cx="901784" cy="1645933"/>
            <a:chOff x="-2" y="1146980"/>
            <a:chExt cx="901784" cy="1288261"/>
          </a:xfrm>
        </p:grpSpPr>
        <p:sp>
          <p:nvSpPr>
            <p:cNvPr id="22" name="Chevron 21">
              <a:extLst>
                <a:ext uri="{FF2B5EF4-FFF2-40B4-BE49-F238E27FC236}">
                  <a16:creationId xmlns:a16="http://schemas.microsoft.com/office/drawing/2014/main" id="{C4E8A57D-FD45-FB41-813F-FBF1EBB6DC95}"/>
                </a:ext>
              </a:extLst>
            </p:cNvPr>
            <p:cNvSpPr/>
            <p:nvPr/>
          </p:nvSpPr>
          <p:spPr>
            <a:xfrm rot="5400000">
              <a:off x="-193241" y="1340219"/>
              <a:ext cx="1288261" cy="901783"/>
            </a:xfrm>
            <a:prstGeom prst="chevron">
              <a:avLst/>
            </a:prstGeom>
          </p:spPr>
          <p:style>
            <a:lnRef idx="2">
              <a:schemeClr val="accent2">
                <a:shade val="80000"/>
                <a:hueOff val="29595"/>
                <a:satOff val="-6502"/>
                <a:lumOff val="10368"/>
                <a:alphaOff val="0"/>
              </a:schemeClr>
            </a:lnRef>
            <a:fillRef idx="1">
              <a:schemeClr val="accent2">
                <a:shade val="80000"/>
                <a:hueOff val="29595"/>
                <a:satOff val="-6502"/>
                <a:lumOff val="10368"/>
                <a:alphaOff val="0"/>
              </a:schemeClr>
            </a:fillRef>
            <a:effectRef idx="0">
              <a:schemeClr val="accent2">
                <a:shade val="80000"/>
                <a:hueOff val="29595"/>
                <a:satOff val="-6502"/>
                <a:lumOff val="10368"/>
                <a:alphaOff val="0"/>
              </a:schemeClr>
            </a:effectRef>
            <a:fontRef idx="minor">
              <a:schemeClr val="lt1"/>
            </a:fontRef>
          </p:style>
          <p:txBody>
            <a:bodyPr/>
            <a:lstStyle/>
            <a:p>
              <a:endParaRPr lang="en-US"/>
            </a:p>
          </p:txBody>
        </p:sp>
        <p:sp>
          <p:nvSpPr>
            <p:cNvPr id="23" name="Chevron 8">
              <a:extLst>
                <a:ext uri="{FF2B5EF4-FFF2-40B4-BE49-F238E27FC236}">
                  <a16:creationId xmlns:a16="http://schemas.microsoft.com/office/drawing/2014/main" id="{BF32C0FF-4E83-9848-9CE2-450AAC75E0B7}"/>
                </a:ext>
              </a:extLst>
            </p:cNvPr>
            <p:cNvSpPr txBox="1"/>
            <p:nvPr/>
          </p:nvSpPr>
          <p:spPr>
            <a:xfrm>
              <a:off x="-1" y="1597872"/>
              <a:ext cx="901783" cy="3864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kern="1200" dirty="0"/>
                <a:t>Regional Office appeal</a:t>
              </a:r>
            </a:p>
          </p:txBody>
        </p:sp>
      </p:grpSp>
      <p:grpSp>
        <p:nvGrpSpPr>
          <p:cNvPr id="7" name="Group 6">
            <a:extLst>
              <a:ext uri="{FF2B5EF4-FFF2-40B4-BE49-F238E27FC236}">
                <a16:creationId xmlns:a16="http://schemas.microsoft.com/office/drawing/2014/main" id="{8309B099-53DD-5043-AFBB-7A74517D5C0A}"/>
              </a:ext>
            </a:extLst>
          </p:cNvPr>
          <p:cNvGrpSpPr/>
          <p:nvPr/>
        </p:nvGrpSpPr>
        <p:grpSpPr>
          <a:xfrm>
            <a:off x="3354076" y="2867594"/>
            <a:ext cx="3746416" cy="1069857"/>
            <a:chOff x="901781" y="1146980"/>
            <a:chExt cx="3746416" cy="837370"/>
          </a:xfrm>
        </p:grpSpPr>
        <p:sp>
          <p:nvSpPr>
            <p:cNvPr id="20" name="Round Same Side Corner Rectangle 19">
              <a:extLst>
                <a:ext uri="{FF2B5EF4-FFF2-40B4-BE49-F238E27FC236}">
                  <a16:creationId xmlns:a16="http://schemas.microsoft.com/office/drawing/2014/main" id="{B75A72D5-6930-9345-B9DB-2E2F78E130DD}"/>
                </a:ext>
              </a:extLst>
            </p:cNvPr>
            <p:cNvSpPr/>
            <p:nvPr/>
          </p:nvSpPr>
          <p:spPr>
            <a:xfrm rot="5400000">
              <a:off x="2356304" y="-307543"/>
              <a:ext cx="837370" cy="3746416"/>
            </a:xfrm>
            <a:prstGeom prst="round2SameRect">
              <a:avLst/>
            </a:prstGeom>
          </p:spPr>
          <p:style>
            <a:lnRef idx="2">
              <a:schemeClr val="accent2">
                <a:shade val="80000"/>
                <a:hueOff val="29595"/>
                <a:satOff val="-6502"/>
                <a:lumOff val="10368"/>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21" name="Round Same Side Corner Rectangle 10">
              <a:extLst>
                <a:ext uri="{FF2B5EF4-FFF2-40B4-BE49-F238E27FC236}">
                  <a16:creationId xmlns:a16="http://schemas.microsoft.com/office/drawing/2014/main" id="{2171373B-95F2-9843-85E3-5780F4941D39}"/>
                </a:ext>
              </a:extLst>
            </p:cNvPr>
            <p:cNvSpPr txBox="1"/>
            <p:nvPr/>
          </p:nvSpPr>
          <p:spPr>
            <a:xfrm>
              <a:off x="901782" y="1187856"/>
              <a:ext cx="3705539" cy="75561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8232" tIns="6985" rIns="6985" bIns="6985" numCol="1" spcCol="1270" anchor="ctr" anchorCtr="0">
              <a:noAutofit/>
            </a:bodyPr>
            <a:lstStyle/>
            <a:p>
              <a:pPr marL="57150" lvl="1" indent="-57150" algn="l" defTabSz="466725">
                <a:lnSpc>
                  <a:spcPct val="90000"/>
                </a:lnSpc>
                <a:spcBef>
                  <a:spcPct val="0"/>
                </a:spcBef>
                <a:spcAft>
                  <a:spcPct val="15000"/>
                </a:spcAft>
                <a:buChar char="•"/>
              </a:pPr>
              <a:r>
                <a:rPr lang="en-US" sz="1050" kern="1200" dirty="0"/>
                <a:t>Appeals Modernization took effect February 2019</a:t>
              </a:r>
            </a:p>
            <a:p>
              <a:pPr marL="57150" lvl="1" indent="-57150" algn="l" defTabSz="466725">
                <a:lnSpc>
                  <a:spcPct val="90000"/>
                </a:lnSpc>
                <a:spcBef>
                  <a:spcPct val="0"/>
                </a:spcBef>
                <a:spcAft>
                  <a:spcPct val="15000"/>
                </a:spcAft>
                <a:buChar char="•"/>
              </a:pPr>
              <a:r>
                <a:rPr lang="en-US" sz="1050" dirty="0"/>
                <a:t>Three new ways to handle disagreement (</a:t>
              </a:r>
              <a:r>
                <a:rPr lang="en-US" sz="1050" dirty="0">
                  <a:solidFill>
                    <a:srgbClr val="FF0000"/>
                  </a:solidFill>
                </a:rPr>
                <a:t>1 year deadline</a:t>
              </a:r>
              <a:r>
                <a:rPr lang="en-US" sz="1050" dirty="0"/>
                <a:t>):</a:t>
              </a:r>
            </a:p>
            <a:p>
              <a:pPr marL="514350" lvl="2" indent="-57150" defTabSz="466725">
                <a:lnSpc>
                  <a:spcPct val="90000"/>
                </a:lnSpc>
                <a:spcBef>
                  <a:spcPct val="0"/>
                </a:spcBef>
                <a:spcAft>
                  <a:spcPct val="15000"/>
                </a:spcAft>
                <a:buChar char="•"/>
              </a:pPr>
              <a:r>
                <a:rPr lang="en-US" sz="1050" kern="1200" dirty="0"/>
                <a:t>Higher-Level Review</a:t>
              </a:r>
            </a:p>
            <a:p>
              <a:pPr marL="514350" lvl="2" indent="-57150" defTabSz="466725">
                <a:lnSpc>
                  <a:spcPct val="90000"/>
                </a:lnSpc>
                <a:spcBef>
                  <a:spcPct val="0"/>
                </a:spcBef>
                <a:spcAft>
                  <a:spcPct val="15000"/>
                </a:spcAft>
                <a:buChar char="•"/>
              </a:pPr>
              <a:r>
                <a:rPr lang="en-US" sz="1050" dirty="0"/>
                <a:t>Supplemental Claim</a:t>
              </a:r>
            </a:p>
            <a:p>
              <a:pPr marL="514350" lvl="2" indent="-57150" defTabSz="466725">
                <a:lnSpc>
                  <a:spcPct val="90000"/>
                </a:lnSpc>
                <a:spcBef>
                  <a:spcPct val="0"/>
                </a:spcBef>
                <a:spcAft>
                  <a:spcPct val="15000"/>
                </a:spcAft>
                <a:buChar char="•"/>
              </a:pPr>
              <a:r>
                <a:rPr lang="en-US" sz="1050" kern="1200" dirty="0"/>
                <a:t>Appeal to the Board</a:t>
              </a:r>
            </a:p>
          </p:txBody>
        </p:sp>
      </p:grpSp>
      <p:grpSp>
        <p:nvGrpSpPr>
          <p:cNvPr id="8" name="Group 7">
            <a:extLst>
              <a:ext uri="{FF2B5EF4-FFF2-40B4-BE49-F238E27FC236}">
                <a16:creationId xmlns:a16="http://schemas.microsoft.com/office/drawing/2014/main" id="{066418C7-9918-B747-915C-E8388D00D6BF}"/>
              </a:ext>
            </a:extLst>
          </p:cNvPr>
          <p:cNvGrpSpPr/>
          <p:nvPr/>
        </p:nvGrpSpPr>
        <p:grpSpPr>
          <a:xfrm>
            <a:off x="2452293" y="3884600"/>
            <a:ext cx="901784" cy="1645933"/>
            <a:chOff x="-2" y="2289171"/>
            <a:chExt cx="901784" cy="1288261"/>
          </a:xfrm>
        </p:grpSpPr>
        <p:sp>
          <p:nvSpPr>
            <p:cNvPr id="18" name="Chevron 17">
              <a:extLst>
                <a:ext uri="{FF2B5EF4-FFF2-40B4-BE49-F238E27FC236}">
                  <a16:creationId xmlns:a16="http://schemas.microsoft.com/office/drawing/2014/main" id="{38B2558C-C05C-3441-891F-40D2CD661DA6}"/>
                </a:ext>
              </a:extLst>
            </p:cNvPr>
            <p:cNvSpPr/>
            <p:nvPr/>
          </p:nvSpPr>
          <p:spPr>
            <a:xfrm rot="5400000">
              <a:off x="-193241" y="2482410"/>
              <a:ext cx="1288261" cy="901783"/>
            </a:xfrm>
            <a:prstGeom prst="chevron">
              <a:avLst/>
            </a:prstGeom>
          </p:spPr>
          <p:style>
            <a:lnRef idx="2">
              <a:schemeClr val="accent2">
                <a:shade val="80000"/>
                <a:hueOff val="59190"/>
                <a:satOff val="-13003"/>
                <a:lumOff val="20736"/>
                <a:alphaOff val="0"/>
              </a:schemeClr>
            </a:lnRef>
            <a:fillRef idx="1">
              <a:schemeClr val="accent2">
                <a:shade val="80000"/>
                <a:hueOff val="59190"/>
                <a:satOff val="-13003"/>
                <a:lumOff val="20736"/>
                <a:alphaOff val="0"/>
              </a:schemeClr>
            </a:fillRef>
            <a:effectRef idx="0">
              <a:schemeClr val="accent2">
                <a:shade val="80000"/>
                <a:hueOff val="59190"/>
                <a:satOff val="-13003"/>
                <a:lumOff val="20736"/>
                <a:alphaOff val="0"/>
              </a:schemeClr>
            </a:effectRef>
            <a:fontRef idx="minor">
              <a:schemeClr val="lt1"/>
            </a:fontRef>
          </p:style>
          <p:txBody>
            <a:bodyPr/>
            <a:lstStyle/>
            <a:p>
              <a:endParaRPr lang="en-US"/>
            </a:p>
          </p:txBody>
        </p:sp>
        <p:sp>
          <p:nvSpPr>
            <p:cNvPr id="19" name="Chevron 12">
              <a:extLst>
                <a:ext uri="{FF2B5EF4-FFF2-40B4-BE49-F238E27FC236}">
                  <a16:creationId xmlns:a16="http://schemas.microsoft.com/office/drawing/2014/main" id="{D98DA610-A18C-9742-BB81-5FD8AA5C88BB}"/>
                </a:ext>
              </a:extLst>
            </p:cNvPr>
            <p:cNvSpPr txBox="1"/>
            <p:nvPr/>
          </p:nvSpPr>
          <p:spPr>
            <a:xfrm>
              <a:off x="-1" y="2740063"/>
              <a:ext cx="901783" cy="3864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kern="1200" dirty="0"/>
                <a:t>Board for Veterans Appeals (BVA)</a:t>
              </a:r>
            </a:p>
          </p:txBody>
        </p:sp>
      </p:grpSp>
      <p:grpSp>
        <p:nvGrpSpPr>
          <p:cNvPr id="9" name="Group 8">
            <a:extLst>
              <a:ext uri="{FF2B5EF4-FFF2-40B4-BE49-F238E27FC236}">
                <a16:creationId xmlns:a16="http://schemas.microsoft.com/office/drawing/2014/main" id="{BAA75902-4E91-3C47-9F50-3E2CD5BF2066}"/>
              </a:ext>
            </a:extLst>
          </p:cNvPr>
          <p:cNvGrpSpPr/>
          <p:nvPr/>
        </p:nvGrpSpPr>
        <p:grpSpPr>
          <a:xfrm>
            <a:off x="3354075" y="4009785"/>
            <a:ext cx="2844633" cy="1069857"/>
            <a:chOff x="901780" y="2289171"/>
            <a:chExt cx="2844633" cy="837370"/>
          </a:xfrm>
        </p:grpSpPr>
        <p:sp>
          <p:nvSpPr>
            <p:cNvPr id="16" name="Round Same Side Corner Rectangle 15">
              <a:extLst>
                <a:ext uri="{FF2B5EF4-FFF2-40B4-BE49-F238E27FC236}">
                  <a16:creationId xmlns:a16="http://schemas.microsoft.com/office/drawing/2014/main" id="{CA9DA870-457A-BA4F-A545-B07BC2BB13D0}"/>
                </a:ext>
              </a:extLst>
            </p:cNvPr>
            <p:cNvSpPr/>
            <p:nvPr/>
          </p:nvSpPr>
          <p:spPr>
            <a:xfrm rot="5400000">
              <a:off x="1905412" y="1285539"/>
              <a:ext cx="837370" cy="2844633"/>
            </a:xfrm>
            <a:prstGeom prst="round2SameRect">
              <a:avLst/>
            </a:prstGeom>
          </p:spPr>
          <p:style>
            <a:lnRef idx="2">
              <a:schemeClr val="accent2">
                <a:shade val="80000"/>
                <a:hueOff val="59190"/>
                <a:satOff val="-13003"/>
                <a:lumOff val="2073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7" name="Round Same Side Corner Rectangle 14">
              <a:extLst>
                <a:ext uri="{FF2B5EF4-FFF2-40B4-BE49-F238E27FC236}">
                  <a16:creationId xmlns:a16="http://schemas.microsoft.com/office/drawing/2014/main" id="{91E29855-01A9-814D-A497-37610F8FDE80}"/>
                </a:ext>
              </a:extLst>
            </p:cNvPr>
            <p:cNvSpPr txBox="1"/>
            <p:nvPr/>
          </p:nvSpPr>
          <p:spPr>
            <a:xfrm>
              <a:off x="901781" y="2330048"/>
              <a:ext cx="2803756" cy="75561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8232" tIns="6985" rIns="6985" bIns="6985" numCol="1" spcCol="1270" anchor="ctr" anchorCtr="0">
              <a:noAutofit/>
            </a:bodyPr>
            <a:lstStyle/>
            <a:p>
              <a:pPr marL="57150" lvl="1" indent="-57150" algn="l" defTabSz="466725">
                <a:lnSpc>
                  <a:spcPct val="90000"/>
                </a:lnSpc>
                <a:spcBef>
                  <a:spcPct val="0"/>
                </a:spcBef>
                <a:spcAft>
                  <a:spcPct val="15000"/>
                </a:spcAft>
                <a:buChar char="•"/>
              </a:pPr>
              <a:r>
                <a:rPr lang="en-US" sz="1050" kern="1200" dirty="0"/>
                <a:t>Notice of Disagreement (</a:t>
              </a:r>
              <a:r>
                <a:rPr lang="en-US" sz="1050" kern="1200" dirty="0">
                  <a:solidFill>
                    <a:srgbClr val="FF0000"/>
                  </a:solidFill>
                </a:rPr>
                <a:t>1 year deadline</a:t>
              </a:r>
              <a:r>
                <a:rPr lang="en-US" sz="1050" kern="1200" dirty="0"/>
                <a:t>)</a:t>
              </a:r>
            </a:p>
            <a:p>
              <a:pPr marL="514350" lvl="2" indent="-57150" defTabSz="466725">
                <a:lnSpc>
                  <a:spcPct val="90000"/>
                </a:lnSpc>
                <a:spcBef>
                  <a:spcPct val="0"/>
                </a:spcBef>
                <a:spcAft>
                  <a:spcPct val="15000"/>
                </a:spcAft>
                <a:buChar char="•"/>
              </a:pPr>
              <a:r>
                <a:rPr lang="en-US" sz="1050" dirty="0"/>
                <a:t>Direct Review</a:t>
              </a:r>
            </a:p>
            <a:p>
              <a:pPr marL="514350" lvl="2" indent="-57150" defTabSz="466725">
                <a:lnSpc>
                  <a:spcPct val="90000"/>
                </a:lnSpc>
                <a:spcBef>
                  <a:spcPct val="0"/>
                </a:spcBef>
                <a:spcAft>
                  <a:spcPct val="15000"/>
                </a:spcAft>
                <a:buChar char="•"/>
              </a:pPr>
              <a:r>
                <a:rPr lang="en-US" sz="1050" kern="1200" dirty="0"/>
                <a:t>Evidence Submission Lane</a:t>
              </a:r>
            </a:p>
            <a:p>
              <a:pPr marL="514350" lvl="2" indent="-57150" defTabSz="466725">
                <a:lnSpc>
                  <a:spcPct val="90000"/>
                </a:lnSpc>
                <a:spcBef>
                  <a:spcPct val="0"/>
                </a:spcBef>
                <a:spcAft>
                  <a:spcPct val="15000"/>
                </a:spcAft>
                <a:buChar char="•"/>
              </a:pPr>
              <a:r>
                <a:rPr lang="en-US" sz="1050" dirty="0"/>
                <a:t>Hearing Lane</a:t>
              </a:r>
              <a:endParaRPr lang="en-US" sz="1050" kern="1200" dirty="0"/>
            </a:p>
            <a:p>
              <a:pPr marL="57150" lvl="1" indent="-57150" algn="l" defTabSz="466725">
                <a:lnSpc>
                  <a:spcPct val="90000"/>
                </a:lnSpc>
                <a:spcBef>
                  <a:spcPct val="0"/>
                </a:spcBef>
                <a:spcAft>
                  <a:spcPct val="15000"/>
                </a:spcAft>
                <a:buChar char="•"/>
              </a:pPr>
              <a:r>
                <a:rPr lang="en-US" sz="1050" kern="1200" dirty="0"/>
                <a:t>BVA hearing: in person or teleconference</a:t>
              </a:r>
            </a:p>
          </p:txBody>
        </p:sp>
      </p:grpSp>
      <p:grpSp>
        <p:nvGrpSpPr>
          <p:cNvPr id="10" name="Group 9">
            <a:extLst>
              <a:ext uri="{FF2B5EF4-FFF2-40B4-BE49-F238E27FC236}">
                <a16:creationId xmlns:a16="http://schemas.microsoft.com/office/drawing/2014/main" id="{7F74850E-9B2A-284C-9553-086310AE18AA}"/>
              </a:ext>
            </a:extLst>
          </p:cNvPr>
          <p:cNvGrpSpPr/>
          <p:nvPr/>
        </p:nvGrpSpPr>
        <p:grpSpPr>
          <a:xfrm>
            <a:off x="2452293" y="5026791"/>
            <a:ext cx="901784" cy="1645933"/>
            <a:chOff x="-2" y="3431362"/>
            <a:chExt cx="901784" cy="1288261"/>
          </a:xfrm>
        </p:grpSpPr>
        <p:sp>
          <p:nvSpPr>
            <p:cNvPr id="14" name="Chevron 13">
              <a:extLst>
                <a:ext uri="{FF2B5EF4-FFF2-40B4-BE49-F238E27FC236}">
                  <a16:creationId xmlns:a16="http://schemas.microsoft.com/office/drawing/2014/main" id="{64B116B8-F66D-FB40-A5FA-16F5AA0EBCEB}"/>
                </a:ext>
              </a:extLst>
            </p:cNvPr>
            <p:cNvSpPr/>
            <p:nvPr/>
          </p:nvSpPr>
          <p:spPr>
            <a:xfrm rot="5400000">
              <a:off x="-193241" y="3624601"/>
              <a:ext cx="1288261" cy="901783"/>
            </a:xfrm>
            <a:prstGeom prst="chevron">
              <a:avLst/>
            </a:prstGeom>
          </p:spPr>
          <p:style>
            <a:lnRef idx="2">
              <a:schemeClr val="accent2">
                <a:shade val="80000"/>
                <a:hueOff val="88785"/>
                <a:satOff val="-19505"/>
                <a:lumOff val="31104"/>
                <a:alphaOff val="0"/>
              </a:schemeClr>
            </a:lnRef>
            <a:fillRef idx="1">
              <a:schemeClr val="accent2">
                <a:shade val="80000"/>
                <a:hueOff val="88785"/>
                <a:satOff val="-19505"/>
                <a:lumOff val="31104"/>
                <a:alphaOff val="0"/>
              </a:schemeClr>
            </a:fillRef>
            <a:effectRef idx="0">
              <a:schemeClr val="accent2">
                <a:shade val="80000"/>
                <a:hueOff val="88785"/>
                <a:satOff val="-19505"/>
                <a:lumOff val="31104"/>
                <a:alphaOff val="0"/>
              </a:schemeClr>
            </a:effectRef>
            <a:fontRef idx="minor">
              <a:schemeClr val="lt1"/>
            </a:fontRef>
          </p:style>
          <p:txBody>
            <a:bodyPr/>
            <a:lstStyle/>
            <a:p>
              <a:endParaRPr lang="en-US"/>
            </a:p>
          </p:txBody>
        </p:sp>
        <p:sp>
          <p:nvSpPr>
            <p:cNvPr id="15" name="Chevron 16">
              <a:extLst>
                <a:ext uri="{FF2B5EF4-FFF2-40B4-BE49-F238E27FC236}">
                  <a16:creationId xmlns:a16="http://schemas.microsoft.com/office/drawing/2014/main" id="{132FBDA3-21F6-A242-8D7C-340D8C9F39A1}"/>
                </a:ext>
              </a:extLst>
            </p:cNvPr>
            <p:cNvSpPr txBox="1"/>
            <p:nvPr/>
          </p:nvSpPr>
          <p:spPr>
            <a:xfrm>
              <a:off x="-1" y="3882254"/>
              <a:ext cx="901783" cy="3864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kern="1200" dirty="0"/>
                <a:t>Judicial review</a:t>
              </a:r>
            </a:p>
          </p:txBody>
        </p:sp>
      </p:grpSp>
      <p:grpSp>
        <p:nvGrpSpPr>
          <p:cNvPr id="11" name="Group 10">
            <a:extLst>
              <a:ext uri="{FF2B5EF4-FFF2-40B4-BE49-F238E27FC236}">
                <a16:creationId xmlns:a16="http://schemas.microsoft.com/office/drawing/2014/main" id="{013B40EF-9B51-354E-AFCB-63D51087F0C4}"/>
              </a:ext>
            </a:extLst>
          </p:cNvPr>
          <p:cNvGrpSpPr/>
          <p:nvPr/>
        </p:nvGrpSpPr>
        <p:grpSpPr>
          <a:xfrm>
            <a:off x="3354076" y="5151976"/>
            <a:ext cx="3746416" cy="1069857"/>
            <a:chOff x="901781" y="3431362"/>
            <a:chExt cx="3746416" cy="837370"/>
          </a:xfrm>
        </p:grpSpPr>
        <p:sp>
          <p:nvSpPr>
            <p:cNvPr id="12" name="Round Same Side Corner Rectangle 11">
              <a:extLst>
                <a:ext uri="{FF2B5EF4-FFF2-40B4-BE49-F238E27FC236}">
                  <a16:creationId xmlns:a16="http://schemas.microsoft.com/office/drawing/2014/main" id="{045D1CA4-7A07-A54A-9769-4626E0048E7E}"/>
                </a:ext>
              </a:extLst>
            </p:cNvPr>
            <p:cNvSpPr/>
            <p:nvPr/>
          </p:nvSpPr>
          <p:spPr>
            <a:xfrm rot="5400000">
              <a:off x="2356304" y="1976839"/>
              <a:ext cx="837370" cy="3746416"/>
            </a:xfrm>
            <a:prstGeom prst="round2SameRect">
              <a:avLst/>
            </a:prstGeom>
          </p:spPr>
          <p:style>
            <a:lnRef idx="2">
              <a:schemeClr val="accent2">
                <a:shade val="80000"/>
                <a:hueOff val="88785"/>
                <a:satOff val="-19505"/>
                <a:lumOff val="31104"/>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3" name="Round Same Side Corner Rectangle 18">
              <a:extLst>
                <a:ext uri="{FF2B5EF4-FFF2-40B4-BE49-F238E27FC236}">
                  <a16:creationId xmlns:a16="http://schemas.microsoft.com/office/drawing/2014/main" id="{08B7B5FE-FB4B-1E49-A33D-5BA7B5F00F44}"/>
                </a:ext>
              </a:extLst>
            </p:cNvPr>
            <p:cNvSpPr txBox="1"/>
            <p:nvPr/>
          </p:nvSpPr>
          <p:spPr>
            <a:xfrm>
              <a:off x="901782" y="3472239"/>
              <a:ext cx="3705539" cy="75561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8232" tIns="6985" rIns="6985" bIns="6985" numCol="1" spcCol="1270" anchor="ctr" anchorCtr="0">
              <a:noAutofit/>
            </a:bodyPr>
            <a:lstStyle/>
            <a:p>
              <a:pPr marL="57150" lvl="1" indent="-57150" algn="l" defTabSz="466725">
                <a:lnSpc>
                  <a:spcPct val="90000"/>
                </a:lnSpc>
                <a:spcBef>
                  <a:spcPct val="0"/>
                </a:spcBef>
                <a:spcAft>
                  <a:spcPct val="15000"/>
                </a:spcAft>
                <a:buChar char="•"/>
              </a:pPr>
              <a:r>
                <a:rPr lang="en-US" sz="1050" kern="1200" dirty="0"/>
                <a:t>Court of Appeal for Veterans’ Claims (CAVC) (</a:t>
              </a:r>
              <a:r>
                <a:rPr lang="en-US" sz="1050" kern="1200" dirty="0">
                  <a:solidFill>
                    <a:srgbClr val="FF0000"/>
                  </a:solidFill>
                </a:rPr>
                <a:t>120 day deadline</a:t>
              </a:r>
              <a:r>
                <a:rPr lang="en-US" sz="1050" kern="1200" dirty="0"/>
                <a:t>)</a:t>
              </a:r>
            </a:p>
            <a:p>
              <a:pPr marL="57150" lvl="1" indent="-57150" algn="l" defTabSz="466725">
                <a:lnSpc>
                  <a:spcPct val="90000"/>
                </a:lnSpc>
                <a:spcBef>
                  <a:spcPct val="0"/>
                </a:spcBef>
                <a:spcAft>
                  <a:spcPct val="15000"/>
                </a:spcAft>
                <a:buChar char="•"/>
              </a:pPr>
              <a:r>
                <a:rPr lang="en-US" sz="1050" kern="1200" dirty="0"/>
                <a:t>Federal Circuit</a:t>
              </a:r>
            </a:p>
            <a:p>
              <a:pPr marL="57150" lvl="1" indent="-57150" algn="l" defTabSz="466725">
                <a:lnSpc>
                  <a:spcPct val="90000"/>
                </a:lnSpc>
                <a:spcBef>
                  <a:spcPct val="0"/>
                </a:spcBef>
                <a:spcAft>
                  <a:spcPct val="15000"/>
                </a:spcAft>
                <a:buChar char="•"/>
              </a:pPr>
              <a:r>
                <a:rPr lang="en-US" sz="1050" kern="1200" dirty="0"/>
                <a:t>SCOTUS</a:t>
              </a:r>
            </a:p>
          </p:txBody>
        </p:sp>
      </p:grpSp>
    </p:spTree>
    <p:extLst>
      <p:ext uri="{BB962C8B-B14F-4D97-AF65-F5344CB8AC3E}">
        <p14:creationId xmlns:p14="http://schemas.microsoft.com/office/powerpoint/2010/main" val="3985242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A8801-0925-FED3-50F7-49EBB74BCEB4}"/>
              </a:ext>
            </a:extLst>
          </p:cNvPr>
          <p:cNvSpPr>
            <a:spLocks noGrp="1"/>
          </p:cNvSpPr>
          <p:nvPr>
            <p:ph type="title"/>
          </p:nvPr>
        </p:nvSpPr>
        <p:spPr>
          <a:xfrm>
            <a:off x="137652" y="228600"/>
            <a:ext cx="8927690" cy="990600"/>
          </a:xfrm>
        </p:spPr>
        <p:txBody>
          <a:bodyPr>
            <a:normAutofit/>
          </a:bodyPr>
          <a:lstStyle/>
          <a:p>
            <a:r>
              <a:rPr lang="en-US" sz="3600" dirty="0">
                <a:latin typeface="Garamond" panose="02020404030301010803" pitchFamily="18" charset="0"/>
              </a:rPr>
              <a:t>Litigation at CAVC: An Overview</a:t>
            </a:r>
          </a:p>
        </p:txBody>
      </p:sp>
      <p:sp>
        <p:nvSpPr>
          <p:cNvPr id="3" name="Content Placeholder 2">
            <a:extLst>
              <a:ext uri="{FF2B5EF4-FFF2-40B4-BE49-F238E27FC236}">
                <a16:creationId xmlns:a16="http://schemas.microsoft.com/office/drawing/2014/main" id="{02DD51F4-DEC3-82B6-7259-7D54CD6C9456}"/>
              </a:ext>
            </a:extLst>
          </p:cNvPr>
          <p:cNvSpPr>
            <a:spLocks noGrp="1"/>
          </p:cNvSpPr>
          <p:nvPr>
            <p:ph sz="quarter" idx="1"/>
          </p:nvPr>
        </p:nvSpPr>
        <p:spPr>
          <a:xfrm>
            <a:off x="235527" y="1870364"/>
            <a:ext cx="8530521" cy="4759036"/>
          </a:xfrm>
        </p:spPr>
        <p:txBody>
          <a:bodyPr>
            <a:normAutofit/>
          </a:bodyPr>
          <a:lstStyle/>
          <a:p>
            <a:r>
              <a:rPr lang="en-US" sz="2000" dirty="0"/>
              <a:t>Once the Notice of Appeal is filed, the Appellant must pay a $50 filing fee or declaration of financial hardship within 14 days. </a:t>
            </a:r>
          </a:p>
          <a:p>
            <a:r>
              <a:rPr lang="en-US" sz="2000" dirty="0"/>
              <a:t>Soon thereafter, the Secretary is ordered to serve a copy of the disputed Board Decision within 30 days. </a:t>
            </a:r>
          </a:p>
          <a:p>
            <a:r>
              <a:rPr lang="en-US" sz="2000" dirty="0"/>
              <a:t>The Secretary is then soon ordered to serve the Record Before the Agency (RBA) (i.e. the c-file) within 60 days. </a:t>
            </a:r>
          </a:p>
          <a:p>
            <a:r>
              <a:rPr lang="en-US" sz="2000" dirty="0"/>
              <a:t>Once the RBA is served, the Appellant is ordered to file their opening brief within 60 days (or 30 days after the Rule 33 Conference discussed below). </a:t>
            </a:r>
          </a:p>
          <a:p>
            <a:r>
              <a:rPr lang="en-US" sz="2000" dirty="0"/>
              <a:t>The Court then schedules an Informal Conference pursuant to Court Rule 33. 14 Days prior to the scheduled conference, the Appellant must circulate a Statement of the Issues, laying out their theory of the case and why they believe the Board Decision erred. At the conference, counsel for the Secretary will either agree in part or wholly with Appellant’s position, or the parties will proceed to briefing and let one of the CAVC judges decide the matter. </a:t>
            </a:r>
          </a:p>
          <a:p>
            <a:endParaRPr lang="en-US" sz="2000" dirty="0"/>
          </a:p>
          <a:p>
            <a:endParaRPr lang="en-US" sz="2000" dirty="0"/>
          </a:p>
        </p:txBody>
      </p:sp>
    </p:spTree>
    <p:extLst>
      <p:ext uri="{BB962C8B-B14F-4D97-AF65-F5344CB8AC3E}">
        <p14:creationId xmlns:p14="http://schemas.microsoft.com/office/powerpoint/2010/main" val="220591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A8801-0925-FED3-50F7-49EBB74BCEB4}"/>
              </a:ext>
            </a:extLst>
          </p:cNvPr>
          <p:cNvSpPr>
            <a:spLocks noGrp="1"/>
          </p:cNvSpPr>
          <p:nvPr>
            <p:ph type="title"/>
          </p:nvPr>
        </p:nvSpPr>
        <p:spPr>
          <a:xfrm>
            <a:off x="137652" y="228600"/>
            <a:ext cx="8927690" cy="990600"/>
          </a:xfrm>
        </p:spPr>
        <p:txBody>
          <a:bodyPr>
            <a:normAutofit/>
          </a:bodyPr>
          <a:lstStyle/>
          <a:p>
            <a:r>
              <a:rPr lang="en-US" sz="3600" dirty="0">
                <a:latin typeface="Garamond" panose="02020404030301010803" pitchFamily="18" charset="0"/>
              </a:rPr>
              <a:t>Litigation at CAVC: Traps for the Unwary</a:t>
            </a:r>
          </a:p>
        </p:txBody>
      </p:sp>
      <p:sp>
        <p:nvSpPr>
          <p:cNvPr id="3" name="Content Placeholder 2">
            <a:extLst>
              <a:ext uri="{FF2B5EF4-FFF2-40B4-BE49-F238E27FC236}">
                <a16:creationId xmlns:a16="http://schemas.microsoft.com/office/drawing/2014/main" id="{02DD51F4-DEC3-82B6-7259-7D54CD6C9456}"/>
              </a:ext>
            </a:extLst>
          </p:cNvPr>
          <p:cNvSpPr>
            <a:spLocks noGrp="1"/>
          </p:cNvSpPr>
          <p:nvPr>
            <p:ph sz="quarter" idx="1"/>
          </p:nvPr>
        </p:nvSpPr>
        <p:spPr>
          <a:xfrm>
            <a:off x="235527" y="1870364"/>
            <a:ext cx="8530521" cy="4759036"/>
          </a:xfrm>
        </p:spPr>
        <p:txBody>
          <a:bodyPr>
            <a:normAutofit/>
          </a:bodyPr>
          <a:lstStyle/>
          <a:p>
            <a:r>
              <a:rPr lang="en-US" sz="3600" dirty="0"/>
              <a:t>Deadline, deadlines, deadlines. </a:t>
            </a:r>
          </a:p>
          <a:p>
            <a:r>
              <a:rPr lang="en-US" sz="3600" dirty="0"/>
              <a:t>There are over 30 Rules of the Court that you must comply with. </a:t>
            </a:r>
          </a:p>
          <a:p>
            <a:r>
              <a:rPr lang="en-US" sz="3600" dirty="0"/>
              <a:t>Your theory of the case should be supported by case law from previous </a:t>
            </a:r>
            <a:r>
              <a:rPr lang="en-US" sz="3600" i="1" dirty="0"/>
              <a:t>precedential</a:t>
            </a:r>
            <a:r>
              <a:rPr lang="en-US" sz="3600" dirty="0"/>
              <a:t> CAVC decisions and other published case law. </a:t>
            </a:r>
          </a:p>
        </p:txBody>
      </p:sp>
    </p:spTree>
    <p:extLst>
      <p:ext uri="{BB962C8B-B14F-4D97-AF65-F5344CB8AC3E}">
        <p14:creationId xmlns:p14="http://schemas.microsoft.com/office/powerpoint/2010/main" val="3152803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72B49-C0DA-6841-9AA8-9E4C7AEC942E}"/>
              </a:ext>
            </a:extLst>
          </p:cNvPr>
          <p:cNvSpPr>
            <a:spLocks noGrp="1"/>
          </p:cNvSpPr>
          <p:nvPr>
            <p:ph type="title"/>
          </p:nvPr>
        </p:nvSpPr>
        <p:spPr/>
        <p:txBody>
          <a:bodyPr>
            <a:normAutofit/>
          </a:bodyPr>
          <a:lstStyle/>
          <a:p>
            <a:r>
              <a:rPr lang="en-US" sz="3200" dirty="0">
                <a:latin typeface="Garamond" panose="02020404030301010803" pitchFamily="18" charset="0"/>
              </a:rPr>
              <a:t>Representation of Vets: Fees at CAVC</a:t>
            </a:r>
          </a:p>
        </p:txBody>
      </p:sp>
      <p:sp>
        <p:nvSpPr>
          <p:cNvPr id="3" name="Content Placeholder 2">
            <a:extLst>
              <a:ext uri="{FF2B5EF4-FFF2-40B4-BE49-F238E27FC236}">
                <a16:creationId xmlns:a16="http://schemas.microsoft.com/office/drawing/2014/main" id="{E5189140-06F3-BA4A-ADDB-045712FA63C8}"/>
              </a:ext>
            </a:extLst>
          </p:cNvPr>
          <p:cNvSpPr>
            <a:spLocks noGrp="1"/>
          </p:cNvSpPr>
          <p:nvPr>
            <p:ph sz="quarter" idx="1"/>
          </p:nvPr>
        </p:nvSpPr>
        <p:spPr>
          <a:xfrm>
            <a:off x="612648" y="1879899"/>
            <a:ext cx="8153400" cy="4495800"/>
          </a:xfrm>
        </p:spPr>
        <p:txBody>
          <a:bodyPr>
            <a:noAutofit/>
          </a:bodyPr>
          <a:lstStyle/>
          <a:p>
            <a:pPr marL="0" marR="0" algn="just" fontAlgn="base">
              <a:spcBef>
                <a:spcPts val="0"/>
              </a:spcBef>
              <a:spcAft>
                <a:spcPts val="0"/>
              </a:spcAft>
            </a:pPr>
            <a:r>
              <a:rPr lang="en-US" sz="2800" dirty="0">
                <a:ea typeface="Times New Roman" panose="02020603050405020304" pitchFamily="18" charset="0"/>
                <a:cs typeface="Calibri" panose="020F0502020204030204" pitchFamily="34" charset="0"/>
              </a:rPr>
              <a:t>R</a:t>
            </a:r>
            <a:r>
              <a:rPr lang="en-US" sz="2800" dirty="0">
                <a:effectLst/>
                <a:ea typeface="Times New Roman" panose="02020603050405020304" pitchFamily="18" charset="0"/>
                <a:cs typeface="Calibri" panose="020F0502020204030204" pitchFamily="34" charset="0"/>
              </a:rPr>
              <a:t>epresentation before the CAVC is at </a:t>
            </a:r>
            <a:r>
              <a:rPr lang="en-US" sz="2800" b="1" dirty="0">
                <a:effectLst/>
                <a:ea typeface="Times New Roman" panose="02020603050405020304" pitchFamily="18" charset="0"/>
                <a:cs typeface="Calibri" panose="020F0502020204030204" pitchFamily="34" charset="0"/>
              </a:rPr>
              <a:t>NO COST </a:t>
            </a:r>
            <a:r>
              <a:rPr lang="en-US" sz="2800" dirty="0">
                <a:effectLst/>
                <a:ea typeface="Times New Roman" panose="02020603050405020304" pitchFamily="18" charset="0"/>
                <a:cs typeface="Calibri" panose="020F0502020204030204" pitchFamily="34" charset="0"/>
              </a:rPr>
              <a:t>to the veteran.</a:t>
            </a:r>
          </a:p>
          <a:p>
            <a:pPr marL="0" marR="0" indent="0" algn="just" fontAlgn="base">
              <a:spcBef>
                <a:spcPts val="0"/>
              </a:spcBef>
              <a:spcAft>
                <a:spcPts val="0"/>
              </a:spcAft>
              <a:buNone/>
            </a:pPr>
            <a:r>
              <a:rPr lang="en-US" sz="2800" dirty="0">
                <a:effectLst/>
                <a:ea typeface="Times New Roman" panose="02020603050405020304" pitchFamily="18" charset="0"/>
                <a:cs typeface="Calibri" panose="020F0502020204030204" pitchFamily="34" charset="0"/>
              </a:rPr>
              <a:t> </a:t>
            </a:r>
          </a:p>
          <a:p>
            <a:pPr marL="0" marR="0" algn="just" fontAlgn="base">
              <a:spcBef>
                <a:spcPts val="0"/>
              </a:spcBef>
              <a:spcAft>
                <a:spcPts val="0"/>
              </a:spcAft>
            </a:pPr>
            <a:r>
              <a:rPr lang="en-US" sz="2800" dirty="0">
                <a:effectLst/>
                <a:ea typeface="Times New Roman" panose="02020603050405020304" pitchFamily="18" charset="0"/>
                <a:cs typeface="Calibri" panose="020F0502020204030204" pitchFamily="34" charset="0"/>
              </a:rPr>
              <a:t>Fees are available to attorneys representing claimants before the CAVC through the Equal Access to Justice Act (EAJA). </a:t>
            </a:r>
            <a:endParaRPr lang="en-US" sz="2800" dirty="0">
              <a:effectLst/>
              <a:ea typeface="Times New Roman" panose="02020603050405020304" pitchFamily="18" charset="0"/>
            </a:endParaRPr>
          </a:p>
        </p:txBody>
      </p:sp>
    </p:spTree>
    <p:extLst>
      <p:ext uri="{BB962C8B-B14F-4D97-AF65-F5344CB8AC3E}">
        <p14:creationId xmlns:p14="http://schemas.microsoft.com/office/powerpoint/2010/main" val="1685111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72B49-C0DA-6841-9AA8-9E4C7AEC942E}"/>
              </a:ext>
            </a:extLst>
          </p:cNvPr>
          <p:cNvSpPr>
            <a:spLocks noGrp="1"/>
          </p:cNvSpPr>
          <p:nvPr>
            <p:ph type="title"/>
          </p:nvPr>
        </p:nvSpPr>
        <p:spPr/>
        <p:txBody>
          <a:bodyPr>
            <a:normAutofit/>
          </a:bodyPr>
          <a:lstStyle/>
          <a:p>
            <a:r>
              <a:rPr lang="en-US" sz="3200" dirty="0">
                <a:latin typeface="Garamond" panose="02020404030301010803" pitchFamily="18" charset="0"/>
              </a:rPr>
              <a:t>Questions?</a:t>
            </a:r>
          </a:p>
        </p:txBody>
      </p:sp>
      <p:sp>
        <p:nvSpPr>
          <p:cNvPr id="3" name="Content Placeholder 2">
            <a:extLst>
              <a:ext uri="{FF2B5EF4-FFF2-40B4-BE49-F238E27FC236}">
                <a16:creationId xmlns:a16="http://schemas.microsoft.com/office/drawing/2014/main" id="{E5189140-06F3-BA4A-ADDB-045712FA63C8}"/>
              </a:ext>
            </a:extLst>
          </p:cNvPr>
          <p:cNvSpPr>
            <a:spLocks noGrp="1"/>
          </p:cNvSpPr>
          <p:nvPr>
            <p:ph sz="quarter" idx="1"/>
          </p:nvPr>
        </p:nvSpPr>
        <p:spPr>
          <a:xfrm>
            <a:off x="2809093" y="3736980"/>
            <a:ext cx="8153400" cy="4495800"/>
          </a:xfrm>
        </p:spPr>
        <p:txBody>
          <a:bodyPr>
            <a:noAutofit/>
          </a:bodyPr>
          <a:lstStyle/>
          <a:p>
            <a:pPr marL="0" marR="0" indent="0" fontAlgn="base">
              <a:spcBef>
                <a:spcPts val="0"/>
              </a:spcBef>
              <a:spcAft>
                <a:spcPts val="0"/>
              </a:spcAft>
              <a:buNone/>
            </a:pPr>
            <a:r>
              <a:rPr lang="en-US" sz="2800" dirty="0">
                <a:effectLst/>
                <a:latin typeface="Garamond" panose="02020404030301010803" pitchFamily="18" charset="0"/>
                <a:ea typeface="Times New Roman" panose="02020603050405020304" pitchFamily="18" charset="0"/>
              </a:rPr>
              <a:t>100 Pine Street, Suite 1250</a:t>
            </a:r>
            <a:br>
              <a:rPr lang="en-US" sz="2800" dirty="0">
                <a:effectLst/>
                <a:latin typeface="Times New Roman" panose="02020603050405020304" pitchFamily="18" charset="0"/>
                <a:ea typeface="Times New Roman" panose="02020603050405020304" pitchFamily="18" charset="0"/>
              </a:rPr>
            </a:br>
            <a:r>
              <a:rPr lang="en-US" sz="2800" dirty="0">
                <a:effectLst/>
                <a:latin typeface="Garamond" panose="02020404030301010803" pitchFamily="18" charset="0"/>
                <a:ea typeface="Times New Roman" panose="02020603050405020304" pitchFamily="18" charset="0"/>
              </a:rPr>
              <a:t>San Francisco, CA 94111</a:t>
            </a:r>
            <a:br>
              <a:rPr lang="en-US" sz="2800" dirty="0">
                <a:effectLst/>
                <a:latin typeface="Times New Roman" panose="02020603050405020304" pitchFamily="18" charset="0"/>
                <a:ea typeface="Times New Roman" panose="02020603050405020304" pitchFamily="18" charset="0"/>
              </a:rPr>
            </a:br>
            <a:r>
              <a:rPr lang="en-US" sz="2800" dirty="0">
                <a:effectLst/>
                <a:latin typeface="Garamond" panose="02020404030301010803" pitchFamily="18" charset="0"/>
                <a:ea typeface="Times New Roman" panose="02020603050405020304" pitchFamily="18" charset="0"/>
              </a:rPr>
              <a:t>(415) 335-6417</a:t>
            </a:r>
            <a:br>
              <a:rPr lang="en-US" sz="2800" dirty="0">
                <a:effectLst/>
                <a:latin typeface="Times New Roman" panose="02020603050405020304" pitchFamily="18" charset="0"/>
                <a:ea typeface="Times New Roman" panose="02020603050405020304" pitchFamily="18" charset="0"/>
              </a:rPr>
            </a:br>
            <a:r>
              <a:rPr lang="en-US" sz="2800" dirty="0" err="1">
                <a:effectLst/>
                <a:latin typeface="Garamond" panose="02020404030301010803" pitchFamily="18" charset="0"/>
                <a:ea typeface="Times New Roman" panose="02020603050405020304" pitchFamily="18" charset="0"/>
              </a:rPr>
              <a:t>www.jru-law.com</a:t>
            </a:r>
            <a:endParaRPr lang="en-US" sz="2800" dirty="0">
              <a:effectLst/>
              <a:ea typeface="Times New Roman" panose="02020603050405020304" pitchFamily="18" charset="0"/>
            </a:endParaRPr>
          </a:p>
        </p:txBody>
      </p:sp>
      <p:pic>
        <p:nvPicPr>
          <p:cNvPr id="4" name="Picture 3" descr="Text, logo&#10;&#10;Description automatically generated">
            <a:extLst>
              <a:ext uri="{FF2B5EF4-FFF2-40B4-BE49-F238E27FC236}">
                <a16:creationId xmlns:a16="http://schemas.microsoft.com/office/drawing/2014/main" id="{F03D2038-82EC-AF7C-D36B-E219E247565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09093" y="2765196"/>
            <a:ext cx="3333750" cy="762000"/>
          </a:xfrm>
          <a:prstGeom prst="rect">
            <a:avLst/>
          </a:prstGeom>
          <a:noFill/>
          <a:ln>
            <a:noFill/>
          </a:ln>
        </p:spPr>
      </p:pic>
    </p:spTree>
    <p:extLst>
      <p:ext uri="{BB962C8B-B14F-4D97-AF65-F5344CB8AC3E}">
        <p14:creationId xmlns:p14="http://schemas.microsoft.com/office/powerpoint/2010/main" val="415304326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1702</TotalTime>
  <Words>962</Words>
  <Application>Microsoft Macintosh PowerPoint</Application>
  <PresentationFormat>On-screen Show (4:3)</PresentationFormat>
  <Paragraphs>92</Paragraphs>
  <Slides>7</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 Unicode MS</vt:lpstr>
      <vt:lpstr>Arial</vt:lpstr>
      <vt:lpstr>Calibri</vt:lpstr>
      <vt:lpstr>Garamond</vt:lpstr>
      <vt:lpstr>Helvetica Neue</vt:lpstr>
      <vt:lpstr>Times New Roman</vt:lpstr>
      <vt:lpstr>Wingdings</vt:lpstr>
      <vt:lpstr>Wingdings 2</vt:lpstr>
      <vt:lpstr>Median</vt:lpstr>
      <vt:lpstr>Representing veterans before the Court of Appeals for Veterans Claims (CAVC)  </vt:lpstr>
      <vt:lpstr>What is the CAVC?</vt:lpstr>
      <vt:lpstr>Overview of Claims Process</vt:lpstr>
      <vt:lpstr>Litigation at CAVC: An Overview</vt:lpstr>
      <vt:lpstr>Litigation at CAVC: Traps for the Unwary</vt:lpstr>
      <vt:lpstr>Representation of Vets: Fees at CAVC</vt:lpstr>
      <vt:lpstr>Questions?</vt:lpstr>
    </vt:vector>
  </TitlesOfParts>
  <Company>Law Office of John Robert Unruh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Robert Unruh</dc:creator>
  <cp:lastModifiedBy>John Robert Unruh</cp:lastModifiedBy>
  <cp:revision>57</cp:revision>
  <dcterms:created xsi:type="dcterms:W3CDTF">2014-11-11T13:20:16Z</dcterms:created>
  <dcterms:modified xsi:type="dcterms:W3CDTF">2024-06-03T21:58:01Z</dcterms:modified>
</cp:coreProperties>
</file>