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733" r:id="rId1"/>
  </p:sldMasterIdLst>
  <p:notesMasterIdLst>
    <p:notesMasterId r:id="rId45"/>
  </p:notesMasterIdLst>
  <p:sldIdLst>
    <p:sldId id="667" r:id="rId2"/>
    <p:sldId id="705" r:id="rId3"/>
    <p:sldId id="714" r:id="rId4"/>
    <p:sldId id="726" r:id="rId5"/>
    <p:sldId id="543" r:id="rId6"/>
    <p:sldId id="715" r:id="rId7"/>
    <p:sldId id="565" r:id="rId8"/>
    <p:sldId id="717" r:id="rId9"/>
    <p:sldId id="716" r:id="rId10"/>
    <p:sldId id="561" r:id="rId11"/>
    <p:sldId id="536" r:id="rId12"/>
    <p:sldId id="544" r:id="rId13"/>
    <p:sldId id="563" r:id="rId14"/>
    <p:sldId id="727" r:id="rId15"/>
    <p:sldId id="537" r:id="rId16"/>
    <p:sldId id="530" r:id="rId17"/>
    <p:sldId id="721" r:id="rId18"/>
    <p:sldId id="722" r:id="rId19"/>
    <p:sldId id="723" r:id="rId20"/>
    <p:sldId id="712" r:id="rId21"/>
    <p:sldId id="531" r:id="rId22"/>
    <p:sldId id="532" r:id="rId23"/>
    <p:sldId id="533" r:id="rId24"/>
    <p:sldId id="719" r:id="rId25"/>
    <p:sldId id="535" r:id="rId26"/>
    <p:sldId id="634" r:id="rId27"/>
    <p:sldId id="632" r:id="rId28"/>
    <p:sldId id="538" r:id="rId29"/>
    <p:sldId id="724" r:id="rId30"/>
    <p:sldId id="704" r:id="rId31"/>
    <p:sldId id="539" r:id="rId32"/>
    <p:sldId id="635" r:id="rId33"/>
    <p:sldId id="542" r:id="rId34"/>
    <p:sldId id="720" r:id="rId35"/>
    <p:sldId id="541" r:id="rId36"/>
    <p:sldId id="546" r:id="rId37"/>
    <p:sldId id="540" r:id="rId38"/>
    <p:sldId id="548" r:id="rId39"/>
    <p:sldId id="549" r:id="rId40"/>
    <p:sldId id="702" r:id="rId41"/>
    <p:sldId id="701" r:id="rId42"/>
    <p:sldId id="713" r:id="rId43"/>
    <p:sldId id="671"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my Kretkowski" initials="" lastIdx="27"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9784" autoAdjust="0"/>
  </p:normalViewPr>
  <p:slideViewPr>
    <p:cSldViewPr>
      <p:cViewPr varScale="1">
        <p:scale>
          <a:sx n="97" d="100"/>
          <a:sy n="97" d="100"/>
        </p:scale>
        <p:origin x="1078"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2" d="100"/>
          <a:sy n="82" d="100"/>
        </p:scale>
        <p:origin x="-201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51" Type="http://schemas.microsoft.com/office/2016/11/relationships/changesInfo" Target="changesInfos/changesInfo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m Radogna" userId="7fd67d121dc7a07c" providerId="LiveId" clId="{5B98144D-1C10-4F2F-AAAC-4BBA2BABBCBF}"/>
    <pc:docChg chg="modSld">
      <pc:chgData name="Jim Radogna" userId="7fd67d121dc7a07c" providerId="LiveId" clId="{5B98144D-1C10-4F2F-AAAC-4BBA2BABBCBF}" dt="2024-06-10T19:34:11.061" v="0" actId="207"/>
      <pc:docMkLst>
        <pc:docMk/>
      </pc:docMkLst>
      <pc:sldChg chg="modSp mod">
        <pc:chgData name="Jim Radogna" userId="7fd67d121dc7a07c" providerId="LiveId" clId="{5B98144D-1C10-4F2F-AAAC-4BBA2BABBCBF}" dt="2024-06-10T19:34:11.061" v="0" actId="207"/>
        <pc:sldMkLst>
          <pc:docMk/>
          <pc:sldMk cId="643428849" sldId="713"/>
        </pc:sldMkLst>
        <pc:spChg chg="mod">
          <ac:chgData name="Jim Radogna" userId="7fd67d121dc7a07c" providerId="LiveId" clId="{5B98144D-1C10-4F2F-AAAC-4BBA2BABBCBF}" dt="2024-06-10T19:34:11.061" v="0" actId="207"/>
          <ac:spMkLst>
            <pc:docMk/>
            <pc:sldMk cId="643428849" sldId="713"/>
            <ac:spMk id="2" creationId="{2824F0A1-A00A-42C9-A2EC-49952D65821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A28DA6-C088-4C0C-917C-ACC6926DB66E}" type="datetimeFigureOut">
              <a:rPr lang="en-US" smtClean="0"/>
              <a:pPr/>
              <a:t>6/10/2024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20544F-824B-4B45-812E-856E95426E2A}" type="slidenum">
              <a:rPr lang="en-US" smtClean="0"/>
              <a:pPr/>
              <a:t>‹#›</a:t>
            </a:fld>
            <a:endParaRPr lang="en-US"/>
          </a:p>
        </p:txBody>
      </p:sp>
    </p:spTree>
    <p:extLst>
      <p:ext uri="{BB962C8B-B14F-4D97-AF65-F5344CB8AC3E}">
        <p14:creationId xmlns:p14="http://schemas.microsoft.com/office/powerpoint/2010/main" val="2415202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a:t>
            </a:fld>
            <a:endParaRPr lang="en-US" dirty="0"/>
          </a:p>
        </p:txBody>
      </p:sp>
    </p:spTree>
    <p:extLst>
      <p:ext uri="{BB962C8B-B14F-4D97-AF65-F5344CB8AC3E}">
        <p14:creationId xmlns:p14="http://schemas.microsoft.com/office/powerpoint/2010/main" val="13268922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10</a:t>
            </a:fld>
            <a:endParaRPr lang="en-US" dirty="0"/>
          </a:p>
        </p:txBody>
      </p:sp>
    </p:spTree>
    <p:extLst>
      <p:ext uri="{BB962C8B-B14F-4D97-AF65-F5344CB8AC3E}">
        <p14:creationId xmlns:p14="http://schemas.microsoft.com/office/powerpoint/2010/main" val="21352092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11</a:t>
            </a:fld>
            <a:endParaRPr lang="en-US" dirty="0"/>
          </a:p>
        </p:txBody>
      </p:sp>
    </p:spTree>
    <p:extLst>
      <p:ext uri="{BB962C8B-B14F-4D97-AF65-F5344CB8AC3E}">
        <p14:creationId xmlns:p14="http://schemas.microsoft.com/office/powerpoint/2010/main" val="11684956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12</a:t>
            </a:fld>
            <a:endParaRPr lang="en-US" dirty="0"/>
          </a:p>
        </p:txBody>
      </p:sp>
    </p:spTree>
    <p:extLst>
      <p:ext uri="{BB962C8B-B14F-4D97-AF65-F5344CB8AC3E}">
        <p14:creationId xmlns:p14="http://schemas.microsoft.com/office/powerpoint/2010/main" val="24032684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13</a:t>
            </a:fld>
            <a:endParaRPr lang="en-US" dirty="0"/>
          </a:p>
        </p:txBody>
      </p:sp>
    </p:spTree>
    <p:extLst>
      <p:ext uri="{BB962C8B-B14F-4D97-AF65-F5344CB8AC3E}">
        <p14:creationId xmlns:p14="http://schemas.microsoft.com/office/powerpoint/2010/main" val="27990032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14</a:t>
            </a:fld>
            <a:endParaRPr lang="en-US" dirty="0"/>
          </a:p>
        </p:txBody>
      </p:sp>
    </p:spTree>
    <p:extLst>
      <p:ext uri="{BB962C8B-B14F-4D97-AF65-F5344CB8AC3E}">
        <p14:creationId xmlns:p14="http://schemas.microsoft.com/office/powerpoint/2010/main" val="12145153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15</a:t>
            </a:fld>
            <a:endParaRPr lang="en-US" dirty="0"/>
          </a:p>
        </p:txBody>
      </p:sp>
    </p:spTree>
    <p:extLst>
      <p:ext uri="{BB962C8B-B14F-4D97-AF65-F5344CB8AC3E}">
        <p14:creationId xmlns:p14="http://schemas.microsoft.com/office/powerpoint/2010/main" val="13398385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16</a:t>
            </a:fld>
            <a:endParaRPr lang="en-US" dirty="0"/>
          </a:p>
        </p:txBody>
      </p:sp>
    </p:spTree>
    <p:extLst>
      <p:ext uri="{BB962C8B-B14F-4D97-AF65-F5344CB8AC3E}">
        <p14:creationId xmlns:p14="http://schemas.microsoft.com/office/powerpoint/2010/main" val="36715313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17</a:t>
            </a:fld>
            <a:endParaRPr lang="en-US" dirty="0"/>
          </a:p>
        </p:txBody>
      </p:sp>
    </p:spTree>
    <p:extLst>
      <p:ext uri="{BB962C8B-B14F-4D97-AF65-F5344CB8AC3E}">
        <p14:creationId xmlns:p14="http://schemas.microsoft.com/office/powerpoint/2010/main" val="19337537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18</a:t>
            </a:fld>
            <a:endParaRPr lang="en-US" dirty="0"/>
          </a:p>
        </p:txBody>
      </p:sp>
    </p:spTree>
    <p:extLst>
      <p:ext uri="{BB962C8B-B14F-4D97-AF65-F5344CB8AC3E}">
        <p14:creationId xmlns:p14="http://schemas.microsoft.com/office/powerpoint/2010/main" val="20760134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19</a:t>
            </a:fld>
            <a:endParaRPr lang="en-US" dirty="0"/>
          </a:p>
        </p:txBody>
      </p:sp>
    </p:spTree>
    <p:extLst>
      <p:ext uri="{BB962C8B-B14F-4D97-AF65-F5344CB8AC3E}">
        <p14:creationId xmlns:p14="http://schemas.microsoft.com/office/powerpoint/2010/main" val="2885838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2</a:t>
            </a:fld>
            <a:endParaRPr lang="en-US" dirty="0"/>
          </a:p>
        </p:txBody>
      </p:sp>
    </p:spTree>
    <p:extLst>
      <p:ext uri="{BB962C8B-B14F-4D97-AF65-F5344CB8AC3E}">
        <p14:creationId xmlns:p14="http://schemas.microsoft.com/office/powerpoint/2010/main" val="29541790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20</a:t>
            </a:fld>
            <a:endParaRPr lang="en-US" dirty="0"/>
          </a:p>
        </p:txBody>
      </p:sp>
    </p:spTree>
    <p:extLst>
      <p:ext uri="{BB962C8B-B14F-4D97-AF65-F5344CB8AC3E}">
        <p14:creationId xmlns:p14="http://schemas.microsoft.com/office/powerpoint/2010/main" val="8881669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21</a:t>
            </a:fld>
            <a:endParaRPr lang="en-US" dirty="0"/>
          </a:p>
        </p:txBody>
      </p:sp>
    </p:spTree>
    <p:extLst>
      <p:ext uri="{BB962C8B-B14F-4D97-AF65-F5344CB8AC3E}">
        <p14:creationId xmlns:p14="http://schemas.microsoft.com/office/powerpoint/2010/main" val="8625991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22</a:t>
            </a:fld>
            <a:endParaRPr lang="en-US" dirty="0"/>
          </a:p>
        </p:txBody>
      </p:sp>
    </p:spTree>
    <p:extLst>
      <p:ext uri="{BB962C8B-B14F-4D97-AF65-F5344CB8AC3E}">
        <p14:creationId xmlns:p14="http://schemas.microsoft.com/office/powerpoint/2010/main" val="5273730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23</a:t>
            </a:fld>
            <a:endParaRPr lang="en-US" dirty="0"/>
          </a:p>
        </p:txBody>
      </p:sp>
    </p:spTree>
    <p:extLst>
      <p:ext uri="{BB962C8B-B14F-4D97-AF65-F5344CB8AC3E}">
        <p14:creationId xmlns:p14="http://schemas.microsoft.com/office/powerpoint/2010/main" val="25541832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24</a:t>
            </a:fld>
            <a:endParaRPr lang="en-US" dirty="0"/>
          </a:p>
        </p:txBody>
      </p:sp>
    </p:spTree>
    <p:extLst>
      <p:ext uri="{BB962C8B-B14F-4D97-AF65-F5344CB8AC3E}">
        <p14:creationId xmlns:p14="http://schemas.microsoft.com/office/powerpoint/2010/main" val="35784625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25</a:t>
            </a:fld>
            <a:endParaRPr lang="en-US" dirty="0"/>
          </a:p>
        </p:txBody>
      </p:sp>
    </p:spTree>
    <p:extLst>
      <p:ext uri="{BB962C8B-B14F-4D97-AF65-F5344CB8AC3E}">
        <p14:creationId xmlns:p14="http://schemas.microsoft.com/office/powerpoint/2010/main" val="42250143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26</a:t>
            </a:fld>
            <a:endParaRPr lang="en-US" dirty="0"/>
          </a:p>
        </p:txBody>
      </p:sp>
    </p:spTree>
    <p:extLst>
      <p:ext uri="{BB962C8B-B14F-4D97-AF65-F5344CB8AC3E}">
        <p14:creationId xmlns:p14="http://schemas.microsoft.com/office/powerpoint/2010/main" val="427321475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28</a:t>
            </a:fld>
            <a:endParaRPr lang="en-US" dirty="0"/>
          </a:p>
        </p:txBody>
      </p:sp>
    </p:spTree>
    <p:extLst>
      <p:ext uri="{BB962C8B-B14F-4D97-AF65-F5344CB8AC3E}">
        <p14:creationId xmlns:p14="http://schemas.microsoft.com/office/powerpoint/2010/main" val="203491221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29</a:t>
            </a:fld>
            <a:endParaRPr lang="en-US" dirty="0"/>
          </a:p>
        </p:txBody>
      </p:sp>
    </p:spTree>
    <p:extLst>
      <p:ext uri="{BB962C8B-B14F-4D97-AF65-F5344CB8AC3E}">
        <p14:creationId xmlns:p14="http://schemas.microsoft.com/office/powerpoint/2010/main" val="402197452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30</a:t>
            </a:fld>
            <a:endParaRPr lang="en-US" dirty="0"/>
          </a:p>
        </p:txBody>
      </p:sp>
    </p:spTree>
    <p:extLst>
      <p:ext uri="{BB962C8B-B14F-4D97-AF65-F5344CB8AC3E}">
        <p14:creationId xmlns:p14="http://schemas.microsoft.com/office/powerpoint/2010/main" val="241629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3</a:t>
            </a:fld>
            <a:endParaRPr lang="en-US" dirty="0"/>
          </a:p>
        </p:txBody>
      </p:sp>
    </p:spTree>
    <p:extLst>
      <p:ext uri="{BB962C8B-B14F-4D97-AF65-F5344CB8AC3E}">
        <p14:creationId xmlns:p14="http://schemas.microsoft.com/office/powerpoint/2010/main" val="370941885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31</a:t>
            </a:fld>
            <a:endParaRPr lang="en-US" dirty="0"/>
          </a:p>
        </p:txBody>
      </p:sp>
    </p:spTree>
    <p:extLst>
      <p:ext uri="{BB962C8B-B14F-4D97-AF65-F5344CB8AC3E}">
        <p14:creationId xmlns:p14="http://schemas.microsoft.com/office/powerpoint/2010/main" val="251033940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32</a:t>
            </a:fld>
            <a:endParaRPr lang="en-US" dirty="0"/>
          </a:p>
        </p:txBody>
      </p:sp>
    </p:spTree>
    <p:extLst>
      <p:ext uri="{BB962C8B-B14F-4D97-AF65-F5344CB8AC3E}">
        <p14:creationId xmlns:p14="http://schemas.microsoft.com/office/powerpoint/2010/main" val="346627058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33</a:t>
            </a:fld>
            <a:endParaRPr lang="en-US" dirty="0"/>
          </a:p>
        </p:txBody>
      </p:sp>
    </p:spTree>
    <p:extLst>
      <p:ext uri="{BB962C8B-B14F-4D97-AF65-F5344CB8AC3E}">
        <p14:creationId xmlns:p14="http://schemas.microsoft.com/office/powerpoint/2010/main" val="414177396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34</a:t>
            </a:fld>
            <a:endParaRPr lang="en-US" dirty="0"/>
          </a:p>
        </p:txBody>
      </p:sp>
    </p:spTree>
    <p:extLst>
      <p:ext uri="{BB962C8B-B14F-4D97-AF65-F5344CB8AC3E}">
        <p14:creationId xmlns:p14="http://schemas.microsoft.com/office/powerpoint/2010/main" val="201420900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35</a:t>
            </a:fld>
            <a:endParaRPr lang="en-US" dirty="0"/>
          </a:p>
        </p:txBody>
      </p:sp>
    </p:spTree>
    <p:extLst>
      <p:ext uri="{BB962C8B-B14F-4D97-AF65-F5344CB8AC3E}">
        <p14:creationId xmlns:p14="http://schemas.microsoft.com/office/powerpoint/2010/main" val="210747535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36</a:t>
            </a:fld>
            <a:endParaRPr lang="en-US" dirty="0"/>
          </a:p>
        </p:txBody>
      </p:sp>
    </p:spTree>
    <p:extLst>
      <p:ext uri="{BB962C8B-B14F-4D97-AF65-F5344CB8AC3E}">
        <p14:creationId xmlns:p14="http://schemas.microsoft.com/office/powerpoint/2010/main" val="118006566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37</a:t>
            </a:fld>
            <a:endParaRPr lang="en-US" dirty="0"/>
          </a:p>
        </p:txBody>
      </p:sp>
    </p:spTree>
    <p:extLst>
      <p:ext uri="{BB962C8B-B14F-4D97-AF65-F5344CB8AC3E}">
        <p14:creationId xmlns:p14="http://schemas.microsoft.com/office/powerpoint/2010/main" val="90444714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38</a:t>
            </a:fld>
            <a:endParaRPr lang="en-US" dirty="0"/>
          </a:p>
        </p:txBody>
      </p:sp>
    </p:spTree>
    <p:extLst>
      <p:ext uri="{BB962C8B-B14F-4D97-AF65-F5344CB8AC3E}">
        <p14:creationId xmlns:p14="http://schemas.microsoft.com/office/powerpoint/2010/main" val="203959585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39</a:t>
            </a:fld>
            <a:endParaRPr lang="en-US" dirty="0"/>
          </a:p>
        </p:txBody>
      </p:sp>
    </p:spTree>
    <p:extLst>
      <p:ext uri="{BB962C8B-B14F-4D97-AF65-F5344CB8AC3E}">
        <p14:creationId xmlns:p14="http://schemas.microsoft.com/office/powerpoint/2010/main" val="352864403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40</a:t>
            </a:fld>
            <a:endParaRPr lang="en-US" dirty="0"/>
          </a:p>
        </p:txBody>
      </p:sp>
    </p:spTree>
    <p:extLst>
      <p:ext uri="{BB962C8B-B14F-4D97-AF65-F5344CB8AC3E}">
        <p14:creationId xmlns:p14="http://schemas.microsoft.com/office/powerpoint/2010/main" val="18689703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4</a:t>
            </a:fld>
            <a:endParaRPr lang="en-US" dirty="0"/>
          </a:p>
        </p:txBody>
      </p:sp>
    </p:spTree>
    <p:extLst>
      <p:ext uri="{BB962C8B-B14F-4D97-AF65-F5344CB8AC3E}">
        <p14:creationId xmlns:p14="http://schemas.microsoft.com/office/powerpoint/2010/main" val="402154962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41</a:t>
            </a:fld>
            <a:endParaRPr lang="en-US" dirty="0"/>
          </a:p>
        </p:txBody>
      </p:sp>
    </p:spTree>
    <p:extLst>
      <p:ext uri="{BB962C8B-B14F-4D97-AF65-F5344CB8AC3E}">
        <p14:creationId xmlns:p14="http://schemas.microsoft.com/office/powerpoint/2010/main" val="30297181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5</a:t>
            </a:fld>
            <a:endParaRPr lang="en-US" dirty="0"/>
          </a:p>
        </p:txBody>
      </p:sp>
    </p:spTree>
    <p:extLst>
      <p:ext uri="{BB962C8B-B14F-4D97-AF65-F5344CB8AC3E}">
        <p14:creationId xmlns:p14="http://schemas.microsoft.com/office/powerpoint/2010/main" val="35720398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6</a:t>
            </a:fld>
            <a:endParaRPr lang="en-US" dirty="0"/>
          </a:p>
        </p:txBody>
      </p:sp>
    </p:spTree>
    <p:extLst>
      <p:ext uri="{BB962C8B-B14F-4D97-AF65-F5344CB8AC3E}">
        <p14:creationId xmlns:p14="http://schemas.microsoft.com/office/powerpoint/2010/main" val="24646659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7</a:t>
            </a:fld>
            <a:endParaRPr lang="en-US" dirty="0"/>
          </a:p>
        </p:txBody>
      </p:sp>
    </p:spTree>
    <p:extLst>
      <p:ext uri="{BB962C8B-B14F-4D97-AF65-F5344CB8AC3E}">
        <p14:creationId xmlns:p14="http://schemas.microsoft.com/office/powerpoint/2010/main" val="42388592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8</a:t>
            </a:fld>
            <a:endParaRPr lang="en-US" dirty="0"/>
          </a:p>
        </p:txBody>
      </p:sp>
    </p:spTree>
    <p:extLst>
      <p:ext uri="{BB962C8B-B14F-4D97-AF65-F5344CB8AC3E}">
        <p14:creationId xmlns:p14="http://schemas.microsoft.com/office/powerpoint/2010/main" val="26029660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Discussion points: how many of you have worked on claims or appeals involving hearing loss or tinnitus? How many of your clients are service-connected for hearing loss, rated 0%? These are very common claims – and can be very difficult to prove. VA’s regulations also make it so that your hearing has to be really quite bad before you get a compensable rating. </a:t>
            </a:r>
          </a:p>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9</a:t>
            </a:fld>
            <a:endParaRPr lang="en-US" dirty="0"/>
          </a:p>
        </p:txBody>
      </p:sp>
    </p:spTree>
    <p:extLst>
      <p:ext uri="{BB962C8B-B14F-4D97-AF65-F5344CB8AC3E}">
        <p14:creationId xmlns:p14="http://schemas.microsoft.com/office/powerpoint/2010/main" val="4019067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0B79D8F2-9D62-457E-A8A5-1CFCFB4DDC19}" type="datetime1">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61CE863-DE84-4566-BAED-EC0646274CAE}" type="datetime1">
              <a:rPr lang="en-US" smtClean="0"/>
              <a:t>6/10/2024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6F320F8-8243-49E1-B923-C7420262822D}" type="datetime1">
              <a:rPr lang="en-US" smtClean="0"/>
              <a:t>6/10/2024</a:t>
            </a:fld>
            <a:endParaRPr lang="en-US" dirty="0"/>
          </a:p>
        </p:txBody>
      </p:sp>
      <p:sp>
        <p:nvSpPr>
          <p:cNvPr id="5" name="Footer Placeholder 4"/>
          <p:cNvSpPr>
            <a:spLocks noGrp="1"/>
          </p:cNvSpPr>
          <p:nvPr>
            <p:ph type="ftr" sz="quarter" idx="11"/>
          </p:nvPr>
        </p:nvSpPr>
        <p:spPr>
          <a:xfrm>
            <a:off x="2640597" y="6377459"/>
            <a:ext cx="3836404" cy="365125"/>
          </a:xfrm>
        </p:spPr>
        <p:txBody>
          <a:bodyPr/>
          <a:lstStyle/>
          <a:p>
            <a:endParaRPr lang="en-US" dirty="0"/>
          </a:p>
        </p:txBody>
      </p:sp>
      <p:sp>
        <p:nvSpPr>
          <p:cNvPr id="6" name="Slide Number Placeholder 5"/>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4CE385A-3EF2-472C-8C88-BDF4FEC79758}" type="datetime1">
              <a:rPr lang="en-US" smtClean="0"/>
              <a:t>6/10/2024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48625DA2-3637-4B93-B628-64DD0426BF7F}" type="datetime1">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8A09E29-CBDE-42CA-A5CE-5C11A4D54C65}" type="datetime1">
              <a:rPr lang="en-US" smtClean="0"/>
              <a:t>6/10/2024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2FC790FE-F1D0-48C9-912D-5538447AC6CE}" type="datetime1">
              <a:rPr lang="en-US" smtClean="0"/>
              <a:t>6/10/2024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346B2B8E-7A53-40E3-99AD-98A31BA5596D}" type="datetime1">
              <a:rPr lang="en-US" smtClean="0"/>
              <a:t>6/10/2024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5E2DE2-04DA-4657-868D-7BCC7B238FC8}" type="datetime1">
              <a:rPr lang="en-US" smtClean="0"/>
              <a:t>6/10/2024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64A983FA-531E-44A2-AB99-FB8075E18AA8}" type="datetime1">
              <a:rPr lang="en-US" smtClean="0"/>
              <a:t>6/10/2024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Drag picture to placeholder or click icon to add</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A5BDC587-E817-48C7-9CE8-877D38E55B27}" type="datetime1">
              <a:rPr lang="en-US" smtClean="0"/>
              <a:t>6/10/2024</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dirty="0"/>
          </a:p>
        </p:txBody>
      </p:sp>
      <p:sp>
        <p:nvSpPr>
          <p:cNvPr id="7" name="Slide Number Placeholder 6"/>
          <p:cNvSpPr>
            <a:spLocks noGrp="1"/>
          </p:cNvSpPr>
          <p:nvPr>
            <p:ph type="sldNum" sz="quarter" idx="12"/>
          </p:nvPr>
        </p:nvSpPr>
        <p:spPr>
          <a:xfrm>
            <a:off x="8339328" y="1170432"/>
            <a:ext cx="733864" cy="201168"/>
          </a:xfrm>
        </p:spPr>
        <p:txBody>
          <a:bodyPr/>
          <a:lstStyle/>
          <a:p>
            <a:fld id="{1B5C5464-0A0C-4F4F-8948-B8BFCC70FC1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2373BADF-0665-40D9-93B8-73E81665CDFB}" type="datetime1">
              <a:rPr lang="en-US" smtClean="0"/>
              <a:t>6/10/2024</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B5C5464-0A0C-4F4F-8948-B8BFCC70FC1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734" r:id="rId1"/>
    <p:sldLayoutId id="2147484735" r:id="rId2"/>
    <p:sldLayoutId id="2147484736" r:id="rId3"/>
    <p:sldLayoutId id="2147484737" r:id="rId4"/>
    <p:sldLayoutId id="2147484738" r:id="rId5"/>
    <p:sldLayoutId id="2147484739" r:id="rId6"/>
    <p:sldLayoutId id="2147484740" r:id="rId7"/>
    <p:sldLayoutId id="2147484741" r:id="rId8"/>
    <p:sldLayoutId id="2147484742" r:id="rId9"/>
    <p:sldLayoutId id="2147484743" r:id="rId10"/>
    <p:sldLayoutId id="2147484744" r:id="rId11"/>
  </p:sldLayoutIdLst>
  <p:hf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acrobat.adobe.com/link/track?uri=urn:aaid:scds:US:5cc6fd8f-b94d-31ed-89b2-ccfc509d5b29"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hyperlink" Target="https://www.vaoig.gov/reports/review/without-effective-controls-public-disability-benefits-questionnaires-continue-pose" TargetMode="External"/></Relationships>
</file>

<file path=ppt/slides/_rels/slide4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CACVSO@eagleveteranslaw.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3453" y="4038600"/>
            <a:ext cx="7924800" cy="1167283"/>
          </a:xfrm>
        </p:spPr>
        <p:txBody>
          <a:bodyPr>
            <a:noAutofit/>
          </a:bodyPr>
          <a:lstStyle/>
          <a:p>
            <a:pPr algn="ctr"/>
            <a:r>
              <a:rPr lang="en-US" sz="3200" dirty="0">
                <a:solidFill>
                  <a:schemeClr val="accent1"/>
                </a:solidFill>
              </a:rPr>
              <a:t>Best Advocacy Practices Re: </a:t>
            </a:r>
            <a:br>
              <a:rPr lang="en-US" sz="3200" dirty="0">
                <a:solidFill>
                  <a:schemeClr val="accent1"/>
                </a:solidFill>
              </a:rPr>
            </a:br>
            <a:r>
              <a:rPr lang="en-US" sz="3200" dirty="0">
                <a:solidFill>
                  <a:schemeClr val="accent1"/>
                </a:solidFill>
              </a:rPr>
              <a:t>C&amp;P Exams and Medical Opinions</a:t>
            </a:r>
          </a:p>
        </p:txBody>
      </p:sp>
      <p:sp>
        <p:nvSpPr>
          <p:cNvPr id="3" name="Subtitle 2"/>
          <p:cNvSpPr>
            <a:spLocks noGrp="1"/>
          </p:cNvSpPr>
          <p:nvPr>
            <p:ph type="subTitle" idx="1"/>
          </p:nvPr>
        </p:nvSpPr>
        <p:spPr>
          <a:xfrm>
            <a:off x="12584" y="3872591"/>
            <a:ext cx="9131416" cy="699408"/>
          </a:xfrm>
        </p:spPr>
        <p:txBody>
          <a:bodyPr>
            <a:noAutofit/>
          </a:bodyPr>
          <a:lstStyle/>
          <a:p>
            <a:pPr algn="ctr"/>
            <a:endParaRPr lang="en-US" sz="3200" dirty="0"/>
          </a:p>
          <a:p>
            <a:pPr algn="ctr"/>
            <a:endParaRPr lang="en-US" sz="2200" dirty="0"/>
          </a:p>
          <a:p>
            <a:pPr algn="ctr"/>
            <a:endParaRPr lang="en-US" sz="2200" dirty="0"/>
          </a:p>
          <a:p>
            <a:pPr algn="ctr"/>
            <a:r>
              <a:rPr lang="en-US" sz="2400" b="1" dirty="0"/>
              <a:t>Spring 2023 Professional Training Conference</a:t>
            </a:r>
          </a:p>
          <a:p>
            <a:pPr algn="ctr"/>
            <a:endParaRPr lang="en-US" sz="2200" dirty="0"/>
          </a:p>
          <a:p>
            <a:pPr algn="ctr"/>
            <a:r>
              <a:rPr lang="en-US" sz="2200" b="1" dirty="0"/>
              <a:t>Winter 2023 Professional Training Conference</a:t>
            </a:r>
          </a:p>
          <a:p>
            <a:pPr algn="ctr"/>
            <a:endParaRPr lang="en-US" sz="2200" dirty="0"/>
          </a:p>
          <a:p>
            <a:pPr algn="ctr"/>
            <a:endParaRPr lang="en-US" sz="2200" dirty="0"/>
          </a:p>
          <a:p>
            <a:pPr algn="ctr"/>
            <a:r>
              <a:rPr lang="en-US" sz="2200" b="1" dirty="0"/>
              <a:t>June 2024 Professional Training Conference</a:t>
            </a:r>
          </a:p>
          <a:p>
            <a:pPr algn="ctr"/>
            <a:endParaRPr lang="en-US" sz="2200" dirty="0"/>
          </a:p>
          <a:p>
            <a:pPr algn="ctr"/>
            <a:endParaRPr lang="en-US" sz="2200" dirty="0"/>
          </a:p>
          <a:p>
            <a:pPr algn="ctr"/>
            <a:endParaRPr lang="en-US" sz="2200" dirty="0"/>
          </a:p>
          <a:p>
            <a:pPr algn="ctr"/>
            <a:endParaRPr lang="en-US" sz="3200" dirty="0"/>
          </a:p>
          <a:p>
            <a:pPr algn="ctr"/>
            <a:endParaRPr lang="en-US" sz="3200" dirty="0"/>
          </a:p>
          <a:p>
            <a:pPr algn="ctr"/>
            <a:endParaRPr lang="en-US" sz="3200" dirty="0"/>
          </a:p>
        </p:txBody>
      </p:sp>
      <p:sp>
        <p:nvSpPr>
          <p:cNvPr id="6" name="TextBox 5"/>
          <p:cNvSpPr txBox="1"/>
          <p:nvPr/>
        </p:nvSpPr>
        <p:spPr>
          <a:xfrm>
            <a:off x="44392" y="5371893"/>
            <a:ext cx="9055216" cy="1384995"/>
          </a:xfrm>
          <a:prstGeom prst="rect">
            <a:avLst/>
          </a:prstGeom>
          <a:noFill/>
        </p:spPr>
        <p:txBody>
          <a:bodyPr wrap="square" rtlCol="0">
            <a:spAutoFit/>
          </a:bodyPr>
          <a:lstStyle/>
          <a:p>
            <a:pPr algn="ctr"/>
            <a:r>
              <a:rPr lang="en-US" sz="2800" dirty="0"/>
              <a:t>Presenters: </a:t>
            </a:r>
          </a:p>
          <a:p>
            <a:pPr algn="ctr"/>
            <a:r>
              <a:rPr lang="en-US" sz="2800" dirty="0"/>
              <a:t>   Katrina J. Eagle, Esq.</a:t>
            </a:r>
          </a:p>
          <a:p>
            <a:pPr algn="ctr"/>
            <a:r>
              <a:rPr lang="en-US" sz="2800" dirty="0"/>
              <a:t>Jim Radogna, VA Accredited Agent</a:t>
            </a:r>
          </a:p>
        </p:txBody>
      </p:sp>
      <p:pic>
        <p:nvPicPr>
          <p:cNvPr id="9" name="Picture 8" descr="A picture containing screenshot&#10;&#10;Description automatically generated">
            <a:extLst>
              <a:ext uri="{FF2B5EF4-FFF2-40B4-BE49-F238E27FC236}">
                <a16:creationId xmlns:a16="http://schemas.microsoft.com/office/drawing/2014/main" id="{C22FB30C-E3D4-41D7-B971-94873A88E0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76200"/>
            <a:ext cx="9144000" cy="1543050"/>
          </a:xfrm>
          <a:prstGeom prst="rect">
            <a:avLst/>
          </a:prstGeom>
        </p:spPr>
      </p:pic>
      <p:pic>
        <p:nvPicPr>
          <p:cNvPr id="5" name="Picture 4" descr="Logo, company name&#10;&#10;Description automatically generated">
            <a:extLst>
              <a:ext uri="{FF2B5EF4-FFF2-40B4-BE49-F238E27FC236}">
                <a16:creationId xmlns:a16="http://schemas.microsoft.com/office/drawing/2014/main" id="{33B5E080-E277-4777-8C00-A41AA8620E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48926" y="2255753"/>
            <a:ext cx="2046147" cy="1706647"/>
          </a:xfrm>
          <a:prstGeom prst="rect">
            <a:avLst/>
          </a:prstGeom>
        </p:spPr>
      </p:pic>
    </p:spTree>
    <p:extLst>
      <p:ext uri="{BB962C8B-B14F-4D97-AF65-F5344CB8AC3E}">
        <p14:creationId xmlns:p14="http://schemas.microsoft.com/office/powerpoint/2010/main" val="3052340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a:bodyPr>
          <a:lstStyle/>
          <a:p>
            <a:pPr algn="ctr"/>
            <a:r>
              <a:rPr lang="en-US" dirty="0">
                <a:solidFill>
                  <a:schemeClr val="accent1"/>
                </a:solidFill>
              </a:rPr>
              <a:t>Adequacy of  VA Exams</a:t>
            </a:r>
          </a:p>
        </p:txBody>
      </p:sp>
      <p:sp>
        <p:nvSpPr>
          <p:cNvPr id="3" name="Content Placeholder 2"/>
          <p:cNvSpPr>
            <a:spLocks noGrp="1"/>
          </p:cNvSpPr>
          <p:nvPr>
            <p:ph idx="1"/>
          </p:nvPr>
        </p:nvSpPr>
        <p:spPr>
          <a:xfrm>
            <a:off x="76200" y="1524000"/>
            <a:ext cx="8915400" cy="5105399"/>
          </a:xfrm>
        </p:spPr>
        <p:txBody>
          <a:bodyPr>
            <a:noAutofit/>
          </a:bodyPr>
          <a:lstStyle/>
          <a:p>
            <a:pPr marL="118872" indent="0">
              <a:buNone/>
            </a:pPr>
            <a:r>
              <a:rPr lang="en-US" dirty="0"/>
              <a:t>There is abundant case law protecting a Veteran’s right to an adequate VA exam. For example:</a:t>
            </a:r>
          </a:p>
          <a:p>
            <a:pPr marL="118872" indent="0">
              <a:buNone/>
            </a:pPr>
            <a:endParaRPr lang="en-US" dirty="0"/>
          </a:p>
          <a:p>
            <a:r>
              <a:rPr lang="en-US" i="1" dirty="0"/>
              <a:t>“When the VA provides a claimant with an </a:t>
            </a:r>
            <a:r>
              <a:rPr lang="en-US" i="1" u="sng" dirty="0"/>
              <a:t>examination or medical opinion</a:t>
            </a:r>
            <a:r>
              <a:rPr lang="en-US" i="1" dirty="0"/>
              <a:t>, it must ensure that the examination is adequate.” Barr v. Nicholson, 21 Vet. App. 303, 311 (2007)</a:t>
            </a:r>
          </a:p>
          <a:p>
            <a:endParaRPr lang="en-US" i="1" dirty="0"/>
          </a:p>
          <a:p>
            <a:pPr marL="118872" indent="0">
              <a:buNone/>
            </a:pPr>
            <a:r>
              <a:rPr lang="en-US" dirty="0"/>
              <a:t>So let’s take a look at what comprises an adequate VA exam…</a:t>
            </a:r>
          </a:p>
          <a:p>
            <a:pPr marL="118872" indent="0">
              <a:buNone/>
            </a:pPr>
            <a:endParaRPr lang="en-US" i="1" dirty="0"/>
          </a:p>
          <a:p>
            <a:pPr marL="118872" indent="0">
              <a:buNone/>
            </a:pPr>
            <a:endParaRPr lang="en-US" i="1" dirty="0"/>
          </a:p>
          <a:p>
            <a:pPr marL="118872" indent="0">
              <a:buNone/>
            </a:pPr>
            <a:endParaRPr lang="en-US" sz="2800" dirty="0"/>
          </a:p>
        </p:txBody>
      </p:sp>
      <p:sp>
        <p:nvSpPr>
          <p:cNvPr id="4" name="Slide Number Placeholder 3">
            <a:extLst>
              <a:ext uri="{FF2B5EF4-FFF2-40B4-BE49-F238E27FC236}">
                <a16:creationId xmlns:a16="http://schemas.microsoft.com/office/drawing/2014/main" id="{2F58FF10-ECC1-7214-F086-0222500D54BD}"/>
              </a:ext>
            </a:extLst>
          </p:cNvPr>
          <p:cNvSpPr>
            <a:spLocks noGrp="1"/>
          </p:cNvSpPr>
          <p:nvPr>
            <p:ph type="sldNum" sz="quarter" idx="12"/>
          </p:nvPr>
        </p:nvSpPr>
        <p:spPr/>
        <p:txBody>
          <a:bodyPr/>
          <a:lstStyle/>
          <a:p>
            <a:fld id="{1B5C5464-0A0C-4F4F-8948-B8BFCC70FC15}" type="slidenum">
              <a:rPr lang="en-US" smtClean="0"/>
              <a:pPr/>
              <a:t>10</a:t>
            </a:fld>
            <a:endParaRPr lang="en-US" dirty="0"/>
          </a:p>
        </p:txBody>
      </p:sp>
    </p:spTree>
    <p:extLst>
      <p:ext uri="{BB962C8B-B14F-4D97-AF65-F5344CB8AC3E}">
        <p14:creationId xmlns:p14="http://schemas.microsoft.com/office/powerpoint/2010/main" val="4659616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a:bodyPr>
          <a:lstStyle/>
          <a:p>
            <a:pPr algn="ctr"/>
            <a:r>
              <a:rPr lang="en-US" dirty="0">
                <a:solidFill>
                  <a:schemeClr val="accent1"/>
                </a:solidFill>
              </a:rPr>
              <a:t>Adequate Supporting Rationale</a:t>
            </a:r>
          </a:p>
        </p:txBody>
      </p:sp>
      <p:sp>
        <p:nvSpPr>
          <p:cNvPr id="3" name="Content Placeholder 2"/>
          <p:cNvSpPr>
            <a:spLocks noGrp="1"/>
          </p:cNvSpPr>
          <p:nvPr>
            <p:ph idx="1"/>
          </p:nvPr>
        </p:nvSpPr>
        <p:spPr>
          <a:xfrm>
            <a:off x="76200" y="1524000"/>
            <a:ext cx="8915400" cy="5105399"/>
          </a:xfrm>
        </p:spPr>
        <p:txBody>
          <a:bodyPr>
            <a:noAutofit/>
          </a:bodyPr>
          <a:lstStyle/>
          <a:p>
            <a:pPr marL="118872" indent="0">
              <a:buNone/>
            </a:pPr>
            <a:r>
              <a:rPr lang="en-US" sz="2800" b="1" dirty="0"/>
              <a:t>For an examination or nexus opinion to be adequate, the examiner must provide an </a:t>
            </a:r>
            <a:r>
              <a:rPr lang="en-US" sz="2800" b="1" u="sng" dirty="0"/>
              <a:t>adequate supporting rationale</a:t>
            </a:r>
            <a:r>
              <a:rPr lang="en-US" sz="2800" b="1" dirty="0"/>
              <a:t> for his or her conclusions.</a:t>
            </a:r>
          </a:p>
          <a:p>
            <a:pPr>
              <a:buFont typeface="Wingdings" panose="05000000000000000000" pitchFamily="2" charset="2"/>
              <a:buChar char="§"/>
            </a:pPr>
            <a:r>
              <a:rPr lang="en-US" sz="2800" dirty="0"/>
              <a:t>A mere conclusion by an examiner is insufficient to allow for an informed decision as to what weight to assign the examiner’s opinion. </a:t>
            </a:r>
            <a:r>
              <a:rPr lang="en-US" sz="2800" i="1" dirty="0" err="1"/>
              <a:t>Stefl</a:t>
            </a:r>
            <a:r>
              <a:rPr lang="en-US" sz="2800" i="1" dirty="0"/>
              <a:t> v. Nicholson, 21 Vet. App. 120, 124 (2007).</a:t>
            </a:r>
            <a:endParaRPr lang="en-US" sz="2800" dirty="0"/>
          </a:p>
          <a:p>
            <a:pPr>
              <a:buFont typeface="Wingdings" panose="05000000000000000000" pitchFamily="2" charset="2"/>
              <a:buChar char="§"/>
            </a:pPr>
            <a:r>
              <a:rPr lang="en-US" sz="2800" dirty="0"/>
              <a:t>An opinion must “contain not only clear conclusions with supporting data, but also a </a:t>
            </a:r>
            <a:r>
              <a:rPr lang="en-US" sz="2800" u="sng" dirty="0"/>
              <a:t>reasoned medical explanation </a:t>
            </a:r>
            <a:r>
              <a:rPr lang="en-US" sz="2800" dirty="0"/>
              <a:t>connecting the two.” </a:t>
            </a:r>
            <a:r>
              <a:rPr lang="en-US" sz="2800" i="1" dirty="0"/>
              <a:t>Nieves-Rodriguez, 22 Vet. App. at 301 (2008).</a:t>
            </a:r>
          </a:p>
        </p:txBody>
      </p:sp>
      <p:sp>
        <p:nvSpPr>
          <p:cNvPr id="4" name="Slide Number Placeholder 3">
            <a:extLst>
              <a:ext uri="{FF2B5EF4-FFF2-40B4-BE49-F238E27FC236}">
                <a16:creationId xmlns:a16="http://schemas.microsoft.com/office/drawing/2014/main" id="{80571911-2992-40C1-D02C-95C7302AA39A}"/>
              </a:ext>
            </a:extLst>
          </p:cNvPr>
          <p:cNvSpPr>
            <a:spLocks noGrp="1"/>
          </p:cNvSpPr>
          <p:nvPr>
            <p:ph type="sldNum" sz="quarter" idx="12"/>
          </p:nvPr>
        </p:nvSpPr>
        <p:spPr/>
        <p:txBody>
          <a:bodyPr/>
          <a:lstStyle/>
          <a:p>
            <a:fld id="{1B5C5464-0A0C-4F4F-8948-B8BFCC70FC15}" type="slidenum">
              <a:rPr lang="en-US" smtClean="0"/>
              <a:pPr/>
              <a:t>11</a:t>
            </a:fld>
            <a:endParaRPr lang="en-US" dirty="0"/>
          </a:p>
        </p:txBody>
      </p:sp>
    </p:spTree>
    <p:extLst>
      <p:ext uri="{BB962C8B-B14F-4D97-AF65-F5344CB8AC3E}">
        <p14:creationId xmlns:p14="http://schemas.microsoft.com/office/powerpoint/2010/main" val="109009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a:bodyPr>
          <a:lstStyle/>
          <a:p>
            <a:pPr algn="ctr"/>
            <a:r>
              <a:rPr lang="en-US" dirty="0">
                <a:solidFill>
                  <a:schemeClr val="accent1"/>
                </a:solidFill>
              </a:rPr>
              <a:t>Adequate Supporting Rationale</a:t>
            </a:r>
          </a:p>
        </p:txBody>
      </p:sp>
      <p:sp>
        <p:nvSpPr>
          <p:cNvPr id="3" name="Content Placeholder 2"/>
          <p:cNvSpPr>
            <a:spLocks noGrp="1"/>
          </p:cNvSpPr>
          <p:nvPr>
            <p:ph idx="1"/>
          </p:nvPr>
        </p:nvSpPr>
        <p:spPr>
          <a:xfrm>
            <a:off x="76200" y="1524000"/>
            <a:ext cx="9067800" cy="5105399"/>
          </a:xfrm>
        </p:spPr>
        <p:txBody>
          <a:bodyPr>
            <a:noAutofit/>
          </a:bodyPr>
          <a:lstStyle/>
          <a:p>
            <a:r>
              <a:rPr lang="en-US" sz="3000" i="1" dirty="0"/>
              <a:t>Jones v. Shinseki</a:t>
            </a:r>
            <a:r>
              <a:rPr lang="en-US" sz="3000" dirty="0"/>
              <a:t>, 23 Vet. App. 382, 390 (2010) (holding that it must be clear that an examiner has “</a:t>
            </a:r>
            <a:r>
              <a:rPr lang="en-US" sz="3000" u="sng" dirty="0"/>
              <a:t>considered all procurable and assembled data</a:t>
            </a:r>
            <a:r>
              <a:rPr lang="en-US" sz="3000" dirty="0"/>
              <a:t>” before stating that an opinion cannot be reached.”). </a:t>
            </a:r>
          </a:p>
          <a:p>
            <a:pPr marL="118872" indent="0">
              <a:buNone/>
            </a:pPr>
            <a:endParaRPr lang="en-US" sz="3000" dirty="0"/>
          </a:p>
          <a:p>
            <a:r>
              <a:rPr lang="en-US" sz="3000" dirty="0"/>
              <a:t>A medical opinion is </a:t>
            </a:r>
            <a:r>
              <a:rPr lang="en-US" sz="3000" u="sng" dirty="0"/>
              <a:t>inadequate</a:t>
            </a:r>
            <a:r>
              <a:rPr lang="en-US" sz="3000" dirty="0"/>
              <a:t> if it consists of only a </a:t>
            </a:r>
            <a:r>
              <a:rPr lang="en-US" sz="3000" u="sng" dirty="0"/>
              <a:t>conclusory statement </a:t>
            </a:r>
            <a:r>
              <a:rPr lang="en-US" sz="3000" dirty="0"/>
              <a:t>that the veteran’s disability is less likely than not related to military service, with </a:t>
            </a:r>
            <a:r>
              <a:rPr lang="en-US" sz="3000" u="sng" dirty="0"/>
              <a:t>no rationale</a:t>
            </a:r>
            <a:r>
              <a:rPr lang="en-US" sz="3000" dirty="0"/>
              <a:t> that supports the conclusion. </a:t>
            </a:r>
          </a:p>
          <a:p>
            <a:pPr marL="118872" indent="0">
              <a:buNone/>
            </a:pPr>
            <a:endParaRPr lang="en-US" sz="3000" b="1" i="1" dirty="0"/>
          </a:p>
          <a:p>
            <a:endParaRPr lang="en-US" sz="3000" b="1" dirty="0"/>
          </a:p>
          <a:p>
            <a:pPr marL="118872" indent="0">
              <a:buNone/>
            </a:pPr>
            <a:endParaRPr lang="en-US" sz="2800" b="1" i="1" dirty="0"/>
          </a:p>
        </p:txBody>
      </p:sp>
      <p:sp>
        <p:nvSpPr>
          <p:cNvPr id="4" name="Slide Number Placeholder 3">
            <a:extLst>
              <a:ext uri="{FF2B5EF4-FFF2-40B4-BE49-F238E27FC236}">
                <a16:creationId xmlns:a16="http://schemas.microsoft.com/office/drawing/2014/main" id="{4BEE44F7-2E70-2D08-A18E-957A029D0EC0}"/>
              </a:ext>
            </a:extLst>
          </p:cNvPr>
          <p:cNvSpPr>
            <a:spLocks noGrp="1"/>
          </p:cNvSpPr>
          <p:nvPr>
            <p:ph type="sldNum" sz="quarter" idx="12"/>
          </p:nvPr>
        </p:nvSpPr>
        <p:spPr/>
        <p:txBody>
          <a:bodyPr/>
          <a:lstStyle/>
          <a:p>
            <a:fld id="{1B5C5464-0A0C-4F4F-8948-B8BFCC70FC15}" type="slidenum">
              <a:rPr lang="en-US" smtClean="0"/>
              <a:pPr/>
              <a:t>12</a:t>
            </a:fld>
            <a:endParaRPr lang="en-US" dirty="0"/>
          </a:p>
        </p:txBody>
      </p:sp>
    </p:spTree>
    <p:extLst>
      <p:ext uri="{BB962C8B-B14F-4D97-AF65-F5344CB8AC3E}">
        <p14:creationId xmlns:p14="http://schemas.microsoft.com/office/powerpoint/2010/main" val="4353678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a:bodyPr>
          <a:lstStyle/>
          <a:p>
            <a:pPr algn="ctr"/>
            <a:r>
              <a:rPr lang="en-US" dirty="0">
                <a:solidFill>
                  <a:schemeClr val="accent1"/>
                </a:solidFill>
              </a:rPr>
              <a:t>Adequate Supporting Rationale</a:t>
            </a:r>
          </a:p>
        </p:txBody>
      </p:sp>
      <p:sp>
        <p:nvSpPr>
          <p:cNvPr id="3" name="Content Placeholder 2"/>
          <p:cNvSpPr>
            <a:spLocks noGrp="1"/>
          </p:cNvSpPr>
          <p:nvPr>
            <p:ph idx="1"/>
          </p:nvPr>
        </p:nvSpPr>
        <p:spPr>
          <a:xfrm>
            <a:off x="76200" y="1524000"/>
            <a:ext cx="9067800" cy="5105399"/>
          </a:xfrm>
        </p:spPr>
        <p:txBody>
          <a:bodyPr>
            <a:noAutofit/>
          </a:bodyPr>
          <a:lstStyle/>
          <a:p>
            <a:r>
              <a:rPr lang="en-US" sz="3000" dirty="0"/>
              <a:t>This requirement applies to </a:t>
            </a:r>
            <a:r>
              <a:rPr lang="en-US" sz="3000" u="sng" dirty="0"/>
              <a:t>BOTH</a:t>
            </a:r>
            <a:r>
              <a:rPr lang="en-US" sz="3000" dirty="0"/>
              <a:t> VA medical opinions and medical opinions submitted by the Veteran.</a:t>
            </a:r>
          </a:p>
          <a:p>
            <a:r>
              <a:rPr lang="en-US" sz="3000" dirty="0"/>
              <a:t>We commonly see treating physician letters that lack adequate supporting rationale.</a:t>
            </a:r>
          </a:p>
          <a:p>
            <a:r>
              <a:rPr lang="en-US" sz="3000" dirty="0"/>
              <a:t>Advocates must review and scrutinize the medical report for what it says and what it doesn’t say.</a:t>
            </a:r>
          </a:p>
          <a:p>
            <a:r>
              <a:rPr lang="en-US" sz="3000" dirty="0"/>
              <a:t>CVSOs: PLEASE do </a:t>
            </a:r>
            <a:r>
              <a:rPr lang="en-US" sz="3600" u="sng" dirty="0"/>
              <a:t>NOT</a:t>
            </a:r>
            <a:r>
              <a:rPr lang="en-US" sz="3000" dirty="0"/>
              <a:t> submit inadequate medical evidence! </a:t>
            </a:r>
          </a:p>
          <a:p>
            <a:pPr marL="118872" indent="0">
              <a:buNone/>
            </a:pPr>
            <a:endParaRPr lang="en-US" sz="3000" b="1" i="1" dirty="0"/>
          </a:p>
        </p:txBody>
      </p:sp>
      <p:sp>
        <p:nvSpPr>
          <p:cNvPr id="4" name="Slide Number Placeholder 3">
            <a:extLst>
              <a:ext uri="{FF2B5EF4-FFF2-40B4-BE49-F238E27FC236}">
                <a16:creationId xmlns:a16="http://schemas.microsoft.com/office/drawing/2014/main" id="{70C2EFFF-1C6E-4A95-BABD-FADBA85FD25C}"/>
              </a:ext>
            </a:extLst>
          </p:cNvPr>
          <p:cNvSpPr>
            <a:spLocks noGrp="1"/>
          </p:cNvSpPr>
          <p:nvPr>
            <p:ph type="sldNum" sz="quarter" idx="12"/>
          </p:nvPr>
        </p:nvSpPr>
        <p:spPr/>
        <p:txBody>
          <a:bodyPr/>
          <a:lstStyle/>
          <a:p>
            <a:fld id="{1B5C5464-0A0C-4F4F-8948-B8BFCC70FC15}" type="slidenum">
              <a:rPr lang="en-US" smtClean="0"/>
              <a:pPr/>
              <a:t>13</a:t>
            </a:fld>
            <a:endParaRPr lang="en-US" dirty="0"/>
          </a:p>
        </p:txBody>
      </p:sp>
    </p:spTree>
    <p:extLst>
      <p:ext uri="{BB962C8B-B14F-4D97-AF65-F5344CB8AC3E}">
        <p14:creationId xmlns:p14="http://schemas.microsoft.com/office/powerpoint/2010/main" val="103664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a:bodyPr>
          <a:lstStyle/>
          <a:p>
            <a:pPr algn="ctr"/>
            <a:r>
              <a:rPr lang="en-US" dirty="0">
                <a:solidFill>
                  <a:schemeClr val="accent1"/>
                </a:solidFill>
              </a:rPr>
              <a:t>Adequate Supporting Rationale</a:t>
            </a:r>
          </a:p>
        </p:txBody>
      </p:sp>
      <p:sp>
        <p:nvSpPr>
          <p:cNvPr id="3" name="Content Placeholder 2"/>
          <p:cNvSpPr>
            <a:spLocks noGrp="1"/>
          </p:cNvSpPr>
          <p:nvPr>
            <p:ph idx="1"/>
          </p:nvPr>
        </p:nvSpPr>
        <p:spPr>
          <a:xfrm>
            <a:off x="76200" y="1524000"/>
            <a:ext cx="9067800" cy="5105399"/>
          </a:xfrm>
        </p:spPr>
        <p:txBody>
          <a:bodyPr>
            <a:noAutofit/>
          </a:bodyPr>
          <a:lstStyle/>
          <a:p>
            <a:pPr marL="118872" indent="0">
              <a:buNone/>
            </a:pPr>
            <a:r>
              <a:rPr lang="en-US" sz="2100" b="1" dirty="0">
                <a:effectLst/>
              </a:rPr>
              <a:t>M21-1 V.ii.1.A.3.g.  Requirement for Supporting Rationale for Medical Opinions</a:t>
            </a:r>
            <a:endParaRPr lang="en-US" sz="2100" dirty="0">
              <a:effectLst/>
            </a:endParaRPr>
          </a:p>
          <a:p>
            <a:pPr marL="118872" indent="0">
              <a:buNone/>
            </a:pPr>
            <a:r>
              <a:rPr lang="en-US" sz="2100" dirty="0">
                <a:effectLst/>
              </a:rPr>
              <a:t>“When reviewing medical opinions, ensure the medical opinion responds to all questions asked in the examination request.  Medical reports including opinions </a:t>
            </a:r>
            <a:r>
              <a:rPr lang="en-US" sz="2100" b="1" dirty="0">
                <a:effectLst/>
              </a:rPr>
              <a:t>must provide a rationale </a:t>
            </a:r>
            <a:r>
              <a:rPr lang="en-US" sz="2100" dirty="0">
                <a:effectLst/>
              </a:rPr>
              <a:t>for any opinion rendered.  The rationale should</a:t>
            </a:r>
            <a:endParaRPr lang="en-US" sz="2100" dirty="0"/>
          </a:p>
          <a:p>
            <a:pPr lvl="1"/>
            <a:r>
              <a:rPr lang="en-US" sz="2100" dirty="0">
                <a:effectLst/>
              </a:rPr>
              <a:t>cite any general medical principles used to support the opinion</a:t>
            </a:r>
            <a:endParaRPr lang="en-US" sz="2100" dirty="0"/>
          </a:p>
          <a:p>
            <a:pPr lvl="1"/>
            <a:r>
              <a:rPr lang="en-US" sz="2100" dirty="0">
                <a:effectLst/>
              </a:rPr>
              <a:t>identify pertinent medical evidence and case-specific information relied on to support the opinion, and</a:t>
            </a:r>
            <a:endParaRPr lang="en-US" sz="2100" dirty="0"/>
          </a:p>
          <a:p>
            <a:pPr lvl="1"/>
            <a:r>
              <a:rPr lang="en-US" sz="2100" dirty="0">
                <a:effectLst/>
              </a:rPr>
              <a:t>demonstrate how the opinion was formulated.</a:t>
            </a:r>
            <a:endParaRPr lang="en-US" sz="2100" dirty="0"/>
          </a:p>
          <a:p>
            <a:pPr marL="118872" indent="0">
              <a:buNone/>
            </a:pPr>
            <a:r>
              <a:rPr lang="en-US" sz="2100" dirty="0">
                <a:effectLst/>
              </a:rPr>
              <a:t>A</a:t>
            </a:r>
            <a:r>
              <a:rPr lang="en-US" sz="2100" i="1" dirty="0">
                <a:effectLst/>
              </a:rPr>
              <a:t> rationale</a:t>
            </a:r>
            <a:r>
              <a:rPr lang="en-US" sz="2100" dirty="0">
                <a:effectLst/>
              </a:rPr>
              <a:t> for a medical opinion should include supportive argument for any opinions rendered or conclusions reached with an analysis that can be considered when weighing contradictory or conflicting opinions.  The rationale should provide clear conclusions based upon supporting data and analysis including a reasoned medical explanation connecting the two.”</a:t>
            </a:r>
            <a:endParaRPr lang="en-US" sz="2100" dirty="0"/>
          </a:p>
          <a:p>
            <a:pPr marL="118872" indent="0">
              <a:buNone/>
            </a:pPr>
            <a:endParaRPr lang="en-US" sz="2100" dirty="0"/>
          </a:p>
        </p:txBody>
      </p:sp>
      <p:sp>
        <p:nvSpPr>
          <p:cNvPr id="4" name="Slide Number Placeholder 3">
            <a:extLst>
              <a:ext uri="{FF2B5EF4-FFF2-40B4-BE49-F238E27FC236}">
                <a16:creationId xmlns:a16="http://schemas.microsoft.com/office/drawing/2014/main" id="{70C2EFFF-1C6E-4A95-BABD-FADBA85FD25C}"/>
              </a:ext>
            </a:extLst>
          </p:cNvPr>
          <p:cNvSpPr>
            <a:spLocks noGrp="1"/>
          </p:cNvSpPr>
          <p:nvPr>
            <p:ph type="sldNum" sz="quarter" idx="12"/>
          </p:nvPr>
        </p:nvSpPr>
        <p:spPr/>
        <p:txBody>
          <a:bodyPr/>
          <a:lstStyle/>
          <a:p>
            <a:fld id="{1B5C5464-0A0C-4F4F-8948-B8BFCC70FC15}" type="slidenum">
              <a:rPr lang="en-US" smtClean="0"/>
              <a:pPr/>
              <a:t>14</a:t>
            </a:fld>
            <a:endParaRPr lang="en-US" dirty="0"/>
          </a:p>
        </p:txBody>
      </p:sp>
    </p:spTree>
    <p:extLst>
      <p:ext uri="{BB962C8B-B14F-4D97-AF65-F5344CB8AC3E}">
        <p14:creationId xmlns:p14="http://schemas.microsoft.com/office/powerpoint/2010/main" val="2224731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139952"/>
          </a:xfrm>
        </p:spPr>
        <p:txBody>
          <a:bodyPr>
            <a:normAutofit/>
          </a:bodyPr>
          <a:lstStyle/>
          <a:p>
            <a:pPr algn="ctr"/>
            <a:r>
              <a:rPr lang="en-US" sz="4000" dirty="0">
                <a:solidFill>
                  <a:schemeClr val="accent1"/>
                </a:solidFill>
              </a:rPr>
              <a:t>Effects Upon Veteran’s Ordinary Activity</a:t>
            </a:r>
          </a:p>
        </p:txBody>
      </p:sp>
      <p:sp>
        <p:nvSpPr>
          <p:cNvPr id="3" name="Content Placeholder 2"/>
          <p:cNvSpPr>
            <a:spLocks noGrp="1"/>
          </p:cNvSpPr>
          <p:nvPr>
            <p:ph idx="1"/>
          </p:nvPr>
        </p:nvSpPr>
        <p:spPr>
          <a:xfrm>
            <a:off x="76200" y="1752600"/>
            <a:ext cx="8915400" cy="4876799"/>
          </a:xfrm>
        </p:spPr>
        <p:txBody>
          <a:bodyPr>
            <a:noAutofit/>
          </a:bodyPr>
          <a:lstStyle/>
          <a:p>
            <a:r>
              <a:rPr lang="en-US" b="1" dirty="0"/>
              <a:t>“The examination must contain not only a description of symptoms required to classify the veteran’s disability, but also a “full description of the effects of the disability upon the person’s </a:t>
            </a:r>
            <a:r>
              <a:rPr lang="en-US" b="1" u="sng" dirty="0"/>
              <a:t>ordinary activity</a:t>
            </a:r>
            <a:r>
              <a:rPr lang="en-US" b="1" dirty="0"/>
              <a:t>.” </a:t>
            </a:r>
            <a:r>
              <a:rPr lang="en-US" i="1" dirty="0" err="1"/>
              <a:t>Schafrath</a:t>
            </a:r>
            <a:r>
              <a:rPr lang="en-US" i="1" dirty="0"/>
              <a:t> v. </a:t>
            </a:r>
            <a:r>
              <a:rPr lang="en-US" i="1" dirty="0" err="1"/>
              <a:t>Derwinski</a:t>
            </a:r>
            <a:r>
              <a:rPr lang="en-US" dirty="0"/>
              <a:t>, 1 Vet. App. 589, 593 (1991) (quoting 38 C.F.R. § 4.10).</a:t>
            </a:r>
          </a:p>
          <a:p>
            <a:r>
              <a:rPr lang="en-US" dirty="0"/>
              <a:t>C&amp;P examiners often miss this step.</a:t>
            </a:r>
          </a:p>
          <a:p>
            <a:endParaRPr lang="en-US" dirty="0"/>
          </a:p>
          <a:p>
            <a:endParaRPr lang="en-US" dirty="0"/>
          </a:p>
          <a:p>
            <a:pPr marL="118872" indent="0">
              <a:buNone/>
            </a:pPr>
            <a:endParaRPr lang="en-US" sz="2800" dirty="0"/>
          </a:p>
        </p:txBody>
      </p:sp>
      <p:sp>
        <p:nvSpPr>
          <p:cNvPr id="4" name="Slide Number Placeholder 3">
            <a:extLst>
              <a:ext uri="{FF2B5EF4-FFF2-40B4-BE49-F238E27FC236}">
                <a16:creationId xmlns:a16="http://schemas.microsoft.com/office/drawing/2014/main" id="{9D7642FD-A5FB-235C-B45A-C9FD0B71BA25}"/>
              </a:ext>
            </a:extLst>
          </p:cNvPr>
          <p:cNvSpPr>
            <a:spLocks noGrp="1"/>
          </p:cNvSpPr>
          <p:nvPr>
            <p:ph type="sldNum" sz="quarter" idx="12"/>
          </p:nvPr>
        </p:nvSpPr>
        <p:spPr/>
        <p:txBody>
          <a:bodyPr/>
          <a:lstStyle/>
          <a:p>
            <a:fld id="{1B5C5464-0A0C-4F4F-8948-B8BFCC70FC15}" type="slidenum">
              <a:rPr lang="en-US" smtClean="0"/>
              <a:pPr/>
              <a:t>15</a:t>
            </a:fld>
            <a:endParaRPr lang="en-US" dirty="0"/>
          </a:p>
        </p:txBody>
      </p:sp>
    </p:spTree>
    <p:extLst>
      <p:ext uri="{BB962C8B-B14F-4D97-AF65-F5344CB8AC3E}">
        <p14:creationId xmlns:p14="http://schemas.microsoft.com/office/powerpoint/2010/main" val="25474577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rmAutofit/>
          </a:bodyPr>
          <a:lstStyle/>
          <a:p>
            <a:pPr algn="ctr"/>
            <a:r>
              <a:rPr lang="en-US" sz="4000" dirty="0">
                <a:solidFill>
                  <a:schemeClr val="accent1"/>
                </a:solidFill>
              </a:rPr>
              <a:t>Effects Upon Veteran’s Ordinary Activity</a:t>
            </a:r>
          </a:p>
        </p:txBody>
      </p:sp>
      <p:sp>
        <p:nvSpPr>
          <p:cNvPr id="3" name="Content Placeholder 2"/>
          <p:cNvSpPr>
            <a:spLocks noGrp="1"/>
          </p:cNvSpPr>
          <p:nvPr>
            <p:ph idx="1"/>
          </p:nvPr>
        </p:nvSpPr>
        <p:spPr>
          <a:xfrm>
            <a:off x="76200" y="1752600"/>
            <a:ext cx="8915400" cy="4876799"/>
          </a:xfrm>
        </p:spPr>
        <p:txBody>
          <a:bodyPr>
            <a:noAutofit/>
          </a:bodyPr>
          <a:lstStyle/>
          <a:p>
            <a:pPr marL="118872" indent="0">
              <a:buNone/>
            </a:pPr>
            <a:r>
              <a:rPr lang="en-US" b="1" dirty="0"/>
              <a:t>38 CFR § 4.10 - Functional impairment</a:t>
            </a:r>
          </a:p>
          <a:p>
            <a:pPr marL="118872" indent="0">
              <a:buNone/>
            </a:pPr>
            <a:r>
              <a:rPr lang="en-US" sz="2800" dirty="0"/>
              <a:t>The basis of disability evaluations is the ability of the </a:t>
            </a:r>
            <a:r>
              <a:rPr lang="en-US" sz="2800" b="1" i="1" u="sng" dirty="0"/>
              <a:t>body as a whole, or of the psyche</a:t>
            </a:r>
            <a:r>
              <a:rPr lang="en-US" sz="2800" dirty="0"/>
              <a:t>, or of a system or organ of the body to </a:t>
            </a:r>
            <a:r>
              <a:rPr lang="en-US" sz="2800" b="1" i="1" u="sng" dirty="0"/>
              <a:t>function under the ordinary conditions of daily life</a:t>
            </a:r>
            <a:r>
              <a:rPr lang="en-US" sz="2800" b="1" dirty="0"/>
              <a:t> </a:t>
            </a:r>
            <a:r>
              <a:rPr lang="en-US" sz="2800" dirty="0"/>
              <a:t>including employment. This imposes upon the medical examiner the responsibility of furnishing </a:t>
            </a:r>
            <a:r>
              <a:rPr lang="en-US" sz="2800" b="1" i="1" u="sng" dirty="0"/>
              <a:t>a full description of the effects of disability upon the person's ordinary activity</a:t>
            </a:r>
            <a:r>
              <a:rPr lang="en-US" sz="2800" dirty="0"/>
              <a:t>… a person </a:t>
            </a:r>
            <a:r>
              <a:rPr lang="en-US" sz="2800" b="1" i="1" u="sng" dirty="0"/>
              <a:t>may be too disabled to engage in employment although he or she is up and about and fairly comfortable at home or upon limited activity</a:t>
            </a:r>
            <a:r>
              <a:rPr lang="en-US" sz="2800" dirty="0"/>
              <a:t>. </a:t>
            </a:r>
          </a:p>
        </p:txBody>
      </p:sp>
      <p:sp>
        <p:nvSpPr>
          <p:cNvPr id="4" name="Slide Number Placeholder 3">
            <a:extLst>
              <a:ext uri="{FF2B5EF4-FFF2-40B4-BE49-F238E27FC236}">
                <a16:creationId xmlns:a16="http://schemas.microsoft.com/office/drawing/2014/main" id="{4D021C44-DB3C-EE4F-DE75-9B5C402DC6E3}"/>
              </a:ext>
            </a:extLst>
          </p:cNvPr>
          <p:cNvSpPr>
            <a:spLocks noGrp="1"/>
          </p:cNvSpPr>
          <p:nvPr>
            <p:ph type="sldNum" sz="quarter" idx="12"/>
          </p:nvPr>
        </p:nvSpPr>
        <p:spPr/>
        <p:txBody>
          <a:bodyPr/>
          <a:lstStyle/>
          <a:p>
            <a:fld id="{1B5C5464-0A0C-4F4F-8948-B8BFCC70FC15}" type="slidenum">
              <a:rPr lang="en-US" smtClean="0"/>
              <a:pPr/>
              <a:t>16</a:t>
            </a:fld>
            <a:endParaRPr lang="en-US" dirty="0"/>
          </a:p>
        </p:txBody>
      </p:sp>
    </p:spTree>
    <p:extLst>
      <p:ext uri="{BB962C8B-B14F-4D97-AF65-F5344CB8AC3E}">
        <p14:creationId xmlns:p14="http://schemas.microsoft.com/office/powerpoint/2010/main" val="832300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rmAutofit/>
          </a:bodyPr>
          <a:lstStyle/>
          <a:p>
            <a:pPr algn="ctr"/>
            <a:r>
              <a:rPr lang="en-US" sz="4000" dirty="0">
                <a:solidFill>
                  <a:schemeClr val="accent1"/>
                </a:solidFill>
              </a:rPr>
              <a:t>Effects Upon Veteran’s Ordinary Activity</a:t>
            </a:r>
          </a:p>
        </p:txBody>
      </p:sp>
      <p:sp>
        <p:nvSpPr>
          <p:cNvPr id="3" name="Content Placeholder 2"/>
          <p:cNvSpPr>
            <a:spLocks noGrp="1"/>
          </p:cNvSpPr>
          <p:nvPr>
            <p:ph idx="1"/>
          </p:nvPr>
        </p:nvSpPr>
        <p:spPr>
          <a:xfrm>
            <a:off x="76200" y="1752600"/>
            <a:ext cx="8915400" cy="4876799"/>
          </a:xfrm>
        </p:spPr>
        <p:txBody>
          <a:bodyPr>
            <a:noAutofit/>
          </a:bodyPr>
          <a:lstStyle/>
          <a:p>
            <a:pPr marL="118872" indent="0">
              <a:buNone/>
            </a:pPr>
            <a:r>
              <a:rPr kumimoji="0" lang="en-US" sz="2800" b="0" i="1"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DeLuca v. Brown</a:t>
            </a:r>
            <a:r>
              <a:rPr kumimoji="0" lang="en-US" sz="2800" b="0"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 8 Vet. App. 202, 206 (1995) states that “an examination must comply ‘with the requirements of § 4.40, and the medical examiner must be asked to express an opinion on whether pain could significantly limit functional ability” and such “determinations should, if feasible, be ‘portrayed’ … in terms of the degree of additional range-of-motion loss due to </a:t>
            </a:r>
            <a:r>
              <a:rPr kumimoji="0" lang="en-US" sz="2800" b="1"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pain on use </a:t>
            </a:r>
            <a:r>
              <a:rPr kumimoji="0" lang="en-US" sz="2800" b="0"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or </a:t>
            </a:r>
            <a:r>
              <a:rPr kumimoji="0" lang="en-US" sz="2800" b="1"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during flare-ups</a:t>
            </a:r>
            <a:r>
              <a:rPr kumimoji="0" lang="en-US" sz="2800"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a:t>
            </a:r>
            <a:r>
              <a:rPr kumimoji="0" lang="en-US" sz="2800" b="0"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a:t>
            </a:r>
            <a:endParaRPr lang="en-US" sz="2800" dirty="0"/>
          </a:p>
        </p:txBody>
      </p:sp>
      <p:sp>
        <p:nvSpPr>
          <p:cNvPr id="4" name="Slide Number Placeholder 3">
            <a:extLst>
              <a:ext uri="{FF2B5EF4-FFF2-40B4-BE49-F238E27FC236}">
                <a16:creationId xmlns:a16="http://schemas.microsoft.com/office/drawing/2014/main" id="{4D021C44-DB3C-EE4F-DE75-9B5C402DC6E3}"/>
              </a:ext>
            </a:extLst>
          </p:cNvPr>
          <p:cNvSpPr>
            <a:spLocks noGrp="1"/>
          </p:cNvSpPr>
          <p:nvPr>
            <p:ph type="sldNum" sz="quarter" idx="12"/>
          </p:nvPr>
        </p:nvSpPr>
        <p:spPr/>
        <p:txBody>
          <a:bodyPr/>
          <a:lstStyle/>
          <a:p>
            <a:fld id="{1B5C5464-0A0C-4F4F-8948-B8BFCC70FC15}" type="slidenum">
              <a:rPr lang="en-US" smtClean="0"/>
              <a:pPr/>
              <a:t>17</a:t>
            </a:fld>
            <a:endParaRPr lang="en-US" dirty="0"/>
          </a:p>
        </p:txBody>
      </p:sp>
    </p:spTree>
    <p:extLst>
      <p:ext uri="{BB962C8B-B14F-4D97-AF65-F5344CB8AC3E}">
        <p14:creationId xmlns:p14="http://schemas.microsoft.com/office/powerpoint/2010/main" val="41978391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rmAutofit/>
          </a:bodyPr>
          <a:lstStyle/>
          <a:p>
            <a:pPr algn="ctr"/>
            <a:r>
              <a:rPr lang="en-US" sz="4000" dirty="0">
                <a:solidFill>
                  <a:schemeClr val="accent1"/>
                </a:solidFill>
              </a:rPr>
              <a:t>Effects Upon Veteran’s Ordinary Activity</a:t>
            </a:r>
          </a:p>
        </p:txBody>
      </p:sp>
      <p:sp>
        <p:nvSpPr>
          <p:cNvPr id="3" name="Content Placeholder 2"/>
          <p:cNvSpPr>
            <a:spLocks noGrp="1"/>
          </p:cNvSpPr>
          <p:nvPr>
            <p:ph idx="1"/>
          </p:nvPr>
        </p:nvSpPr>
        <p:spPr>
          <a:xfrm>
            <a:off x="76200" y="1752600"/>
            <a:ext cx="8915400" cy="4876799"/>
          </a:xfrm>
        </p:spPr>
        <p:txBody>
          <a:bodyPr>
            <a:noAutofit/>
          </a:bodyPr>
          <a:lstStyle/>
          <a:p>
            <a:pPr marL="285750" marR="0" lvl="0" indent="-285750" algn="l" defTabSz="914400" rtl="0" eaLnBrk="1" fontAlgn="auto" latinLnBrk="0" hangingPunct="1">
              <a:lnSpc>
                <a:spcPct val="100000"/>
              </a:lnSpc>
              <a:spcBef>
                <a:spcPct val="0"/>
              </a:spcBef>
              <a:spcAft>
                <a:spcPct val="0"/>
              </a:spcAft>
              <a:buClrTx/>
              <a:buSzTx/>
              <a:buFont typeface="Wingdings" pitchFamily="2" charset="2"/>
              <a:buChar char="§"/>
              <a:defRPr/>
            </a:pPr>
            <a:r>
              <a:rPr kumimoji="0" lang="en-US" sz="2800" b="0" i="1"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Mitchell v. Shinseki</a:t>
            </a:r>
            <a:r>
              <a:rPr kumimoji="0" lang="en-US" sz="2800" b="0"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 25 Vet. App. 32, 44 (2011) states that the examiner must specifically indicate at “what point during the range of motion the [veteran] experience[s] any limitation of motion that [is] specifically </a:t>
            </a:r>
            <a:r>
              <a:rPr kumimoji="0" lang="en-US" sz="2800" b="1"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attributable to pain</a:t>
            </a:r>
            <a:r>
              <a:rPr kumimoji="0" lang="en-US" sz="2800" b="0"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 and that the examiner must provide the same level of detail when describing functional loss during </a:t>
            </a:r>
            <a:r>
              <a:rPr kumimoji="0" lang="en-US" sz="2800" b="1"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flareups</a:t>
            </a:r>
            <a:r>
              <a:rPr kumimoji="0" lang="en-US" sz="2800" b="0"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 or when the </a:t>
            </a:r>
            <a:r>
              <a:rPr kumimoji="0" lang="en-US" sz="2800" b="1"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joint is used repeatedly </a:t>
            </a:r>
            <a:r>
              <a:rPr kumimoji="0" lang="en-US" sz="2800" b="0"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over time, or explain why such information cannot “feasibly be provided.”</a:t>
            </a:r>
          </a:p>
        </p:txBody>
      </p:sp>
      <p:sp>
        <p:nvSpPr>
          <p:cNvPr id="4" name="Slide Number Placeholder 3">
            <a:extLst>
              <a:ext uri="{FF2B5EF4-FFF2-40B4-BE49-F238E27FC236}">
                <a16:creationId xmlns:a16="http://schemas.microsoft.com/office/drawing/2014/main" id="{4D021C44-DB3C-EE4F-DE75-9B5C402DC6E3}"/>
              </a:ext>
            </a:extLst>
          </p:cNvPr>
          <p:cNvSpPr>
            <a:spLocks noGrp="1"/>
          </p:cNvSpPr>
          <p:nvPr>
            <p:ph type="sldNum" sz="quarter" idx="12"/>
          </p:nvPr>
        </p:nvSpPr>
        <p:spPr/>
        <p:txBody>
          <a:bodyPr/>
          <a:lstStyle/>
          <a:p>
            <a:fld id="{1B5C5464-0A0C-4F4F-8948-B8BFCC70FC15}" type="slidenum">
              <a:rPr lang="en-US" smtClean="0"/>
              <a:pPr/>
              <a:t>18</a:t>
            </a:fld>
            <a:endParaRPr lang="en-US" dirty="0"/>
          </a:p>
        </p:txBody>
      </p:sp>
    </p:spTree>
    <p:extLst>
      <p:ext uri="{BB962C8B-B14F-4D97-AF65-F5344CB8AC3E}">
        <p14:creationId xmlns:p14="http://schemas.microsoft.com/office/powerpoint/2010/main" val="6984346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rmAutofit/>
          </a:bodyPr>
          <a:lstStyle/>
          <a:p>
            <a:pPr algn="ctr"/>
            <a:r>
              <a:rPr lang="en-US" sz="4000" dirty="0">
                <a:solidFill>
                  <a:schemeClr val="accent1"/>
                </a:solidFill>
              </a:rPr>
              <a:t>Effects Upon Veteran’s Ordinary Activity</a:t>
            </a:r>
          </a:p>
        </p:txBody>
      </p:sp>
      <p:sp>
        <p:nvSpPr>
          <p:cNvPr id="3" name="Content Placeholder 2"/>
          <p:cNvSpPr>
            <a:spLocks noGrp="1"/>
          </p:cNvSpPr>
          <p:nvPr>
            <p:ph idx="1"/>
          </p:nvPr>
        </p:nvSpPr>
        <p:spPr>
          <a:xfrm>
            <a:off x="76200" y="1752600"/>
            <a:ext cx="8915400" cy="4876799"/>
          </a:xfrm>
        </p:spPr>
        <p:txBody>
          <a:bodyPr>
            <a:noAutofit/>
          </a:bodyPr>
          <a:lstStyle/>
          <a:p>
            <a:pPr marL="285750" marR="0" lvl="0" indent="-285750" algn="l" defTabSz="914400" rtl="0" eaLnBrk="1" fontAlgn="auto" latinLnBrk="0" hangingPunct="1">
              <a:lnSpc>
                <a:spcPct val="100000"/>
              </a:lnSpc>
              <a:spcBef>
                <a:spcPct val="0"/>
              </a:spcBef>
              <a:spcAft>
                <a:spcPct val="0"/>
              </a:spcAft>
              <a:buSzTx/>
              <a:buFont typeface="Wingdings" pitchFamily="2" charset="2"/>
              <a:buChar char="§"/>
              <a:defRPr/>
            </a:pPr>
            <a:r>
              <a:rPr kumimoji="0" lang="en-US" sz="2700" b="0" i="1" u="none" strike="noStrike" kern="1200" cap="none" spc="0" normalizeH="0" baseline="0" noProof="0" dirty="0" err="1">
                <a:ln>
                  <a:noFill/>
                </a:ln>
                <a:solidFill>
                  <a:srgbClr val="212121"/>
                </a:solidFill>
                <a:effectLst/>
                <a:uLnTx/>
                <a:uFillTx/>
                <a:ea typeface="Linux Biolinum O" panose="020B0604020202020204" charset="0"/>
                <a:cs typeface="Linux Biolinum O" panose="020B0604020202020204" charset="0"/>
              </a:rPr>
              <a:t>Dallman</a:t>
            </a:r>
            <a:r>
              <a:rPr kumimoji="0" lang="en-US" sz="2700" b="0" i="1" u="none" strike="noStrike" kern="1200" cap="none" spc="0" normalizeH="0" baseline="0" noProof="0" dirty="0">
                <a:ln>
                  <a:noFill/>
                </a:ln>
                <a:solidFill>
                  <a:srgbClr val="212121"/>
                </a:solidFill>
                <a:effectLst/>
                <a:uLnTx/>
                <a:uFillTx/>
                <a:ea typeface="Linux Biolinum O" panose="020B0604020202020204" charset="0"/>
                <a:cs typeface="Linux Biolinum O" panose="020B0604020202020204" charset="0"/>
              </a:rPr>
              <a:t> v. Wilkie</a:t>
            </a:r>
            <a:r>
              <a:rPr kumimoji="0" lang="en-US" sz="2700" b="0" i="0" u="none" strike="noStrike" kern="1200" cap="none" spc="0" normalizeH="0" baseline="0" noProof="0" dirty="0">
                <a:ln>
                  <a:noFill/>
                </a:ln>
                <a:solidFill>
                  <a:srgbClr val="212121"/>
                </a:solidFill>
                <a:effectLst/>
                <a:uLnTx/>
                <a:uFillTx/>
                <a:ea typeface="Linux Biolinum O" panose="020B0604020202020204" charset="0"/>
                <a:cs typeface="Linux Biolinum O" panose="020B0604020202020204" charset="0"/>
              </a:rPr>
              <a:t>, 33 Vet. App. 101, 112 (2020) states that an adequate examination requires that the “joints involved should be tested for pain on both </a:t>
            </a:r>
            <a:r>
              <a:rPr kumimoji="0" lang="en-US" sz="2700" b="1" i="0" u="none" strike="noStrike" kern="1200" cap="none" spc="0" normalizeH="0" baseline="0" noProof="0" dirty="0">
                <a:ln>
                  <a:noFill/>
                </a:ln>
                <a:solidFill>
                  <a:srgbClr val="212121"/>
                </a:solidFill>
                <a:effectLst/>
                <a:uLnTx/>
                <a:uFillTx/>
                <a:ea typeface="Linux Biolinum O" panose="020B0604020202020204" charset="0"/>
                <a:cs typeface="Linux Biolinum O" panose="020B0604020202020204" charset="0"/>
              </a:rPr>
              <a:t>active and passive motion</a:t>
            </a:r>
            <a:r>
              <a:rPr kumimoji="0" lang="en-US" sz="2700" b="0" i="0" u="none" strike="noStrike" kern="1200" cap="none" spc="0" normalizeH="0" baseline="0" noProof="0" dirty="0">
                <a:ln>
                  <a:noFill/>
                </a:ln>
                <a:solidFill>
                  <a:srgbClr val="212121"/>
                </a:solidFill>
                <a:effectLst/>
                <a:uLnTx/>
                <a:uFillTx/>
                <a:ea typeface="Linux Biolinum O" panose="020B0604020202020204" charset="0"/>
                <a:cs typeface="Linux Biolinum O" panose="020B0604020202020204" charset="0"/>
              </a:rPr>
              <a:t>, in </a:t>
            </a:r>
            <a:r>
              <a:rPr kumimoji="0" lang="en-US" sz="2700" b="1" i="0" u="none" strike="noStrike" kern="1200" cap="none" spc="0" normalizeH="0" baseline="0" noProof="0" dirty="0">
                <a:ln>
                  <a:noFill/>
                </a:ln>
                <a:solidFill>
                  <a:srgbClr val="212121"/>
                </a:solidFill>
                <a:effectLst/>
                <a:uLnTx/>
                <a:uFillTx/>
                <a:ea typeface="Linux Biolinum O" panose="020B0604020202020204" charset="0"/>
                <a:cs typeface="Linux Biolinum O" panose="020B0604020202020204" charset="0"/>
              </a:rPr>
              <a:t>weight-bearing</a:t>
            </a:r>
            <a:r>
              <a:rPr kumimoji="0" lang="en-US" sz="2700" b="0" i="0" u="none" strike="noStrike" kern="1200" cap="none" spc="0" normalizeH="0" baseline="0" noProof="0" dirty="0">
                <a:ln>
                  <a:noFill/>
                </a:ln>
                <a:solidFill>
                  <a:srgbClr val="212121"/>
                </a:solidFill>
                <a:effectLst/>
                <a:uLnTx/>
                <a:uFillTx/>
                <a:ea typeface="Linux Biolinum O" panose="020B0604020202020204" charset="0"/>
                <a:cs typeface="Linux Biolinum O" panose="020B0604020202020204" charset="0"/>
              </a:rPr>
              <a:t> and </a:t>
            </a:r>
            <a:r>
              <a:rPr kumimoji="0" lang="en-US" sz="2700" b="1" i="0" u="none" strike="noStrike" kern="1200" cap="none" spc="0" normalizeH="0" baseline="0" noProof="0" dirty="0" err="1">
                <a:ln>
                  <a:noFill/>
                </a:ln>
                <a:solidFill>
                  <a:srgbClr val="212121"/>
                </a:solidFill>
                <a:effectLst/>
                <a:uLnTx/>
                <a:uFillTx/>
                <a:ea typeface="Linux Biolinum O" panose="020B0604020202020204" charset="0"/>
                <a:cs typeface="Linux Biolinum O" panose="020B0604020202020204" charset="0"/>
              </a:rPr>
              <a:t>nonweight</a:t>
            </a:r>
            <a:r>
              <a:rPr kumimoji="0" lang="en-US" sz="2700" b="1" i="0" u="none" strike="noStrike" kern="1200" cap="none" spc="0" normalizeH="0" baseline="0" noProof="0" dirty="0">
                <a:ln>
                  <a:noFill/>
                </a:ln>
                <a:solidFill>
                  <a:srgbClr val="212121"/>
                </a:solidFill>
                <a:effectLst/>
                <a:uLnTx/>
                <a:uFillTx/>
                <a:ea typeface="Linux Biolinum O" panose="020B0604020202020204" charset="0"/>
                <a:cs typeface="Linux Biolinum O" panose="020B0604020202020204" charset="0"/>
              </a:rPr>
              <a:t>-bearing</a:t>
            </a:r>
            <a:r>
              <a:rPr kumimoji="0" lang="en-US" sz="2700" b="0" i="0" u="none" strike="noStrike" kern="1200" cap="none" spc="0" normalizeH="0" baseline="0" noProof="0" dirty="0">
                <a:ln>
                  <a:noFill/>
                </a:ln>
                <a:solidFill>
                  <a:srgbClr val="212121"/>
                </a:solidFill>
                <a:effectLst/>
                <a:uLnTx/>
                <a:uFillTx/>
                <a:ea typeface="Linux Biolinum O" panose="020B0604020202020204" charset="0"/>
                <a:cs typeface="Linux Biolinum O" panose="020B0604020202020204" charset="0"/>
              </a:rPr>
              <a:t> and, if possible, with the range of the opposite undamaged joint.”).</a:t>
            </a:r>
          </a:p>
          <a:p>
            <a:pPr marL="0" marR="0" lvl="0" indent="0" algn="l" defTabSz="914400" rtl="0" eaLnBrk="1" fontAlgn="auto" latinLnBrk="0" hangingPunct="1">
              <a:lnSpc>
                <a:spcPct val="100000"/>
              </a:lnSpc>
              <a:spcBef>
                <a:spcPct val="0"/>
              </a:spcBef>
              <a:spcAft>
                <a:spcPct val="0"/>
              </a:spcAft>
              <a:buSzTx/>
              <a:buNone/>
              <a:defRPr/>
            </a:pPr>
            <a:endParaRPr kumimoji="0" lang="en-US" sz="2700" b="0" i="0" u="none" strike="noStrike" kern="1200" cap="none" spc="0" normalizeH="0" baseline="0" noProof="0" dirty="0">
              <a:ln>
                <a:noFill/>
              </a:ln>
              <a:solidFill>
                <a:srgbClr val="212121"/>
              </a:solidFill>
              <a:effectLst/>
              <a:uLnTx/>
              <a:uFillTx/>
              <a:ea typeface="Linux Biolinum O" panose="020B0604020202020204" charset="0"/>
              <a:cs typeface="Linux Biolinum O" panose="020B0604020202020204" charset="0"/>
            </a:endParaRPr>
          </a:p>
          <a:p>
            <a:pPr marL="285750" marR="0" lvl="0" indent="-285750" algn="l" defTabSz="914400" rtl="0" eaLnBrk="1" fontAlgn="auto" latinLnBrk="0" hangingPunct="1">
              <a:lnSpc>
                <a:spcPct val="100000"/>
              </a:lnSpc>
              <a:spcBef>
                <a:spcPct val="0"/>
              </a:spcBef>
              <a:spcAft>
                <a:spcPct val="0"/>
              </a:spcAft>
              <a:buSzTx/>
              <a:buFont typeface="Wingdings" pitchFamily="2" charset="2"/>
              <a:buChar char="§"/>
              <a:defRPr/>
            </a:pPr>
            <a:r>
              <a:rPr kumimoji="0" lang="en-US" sz="2700" b="0" i="1" u="none" strike="noStrike" kern="1200" cap="none" spc="0" normalizeH="0" baseline="0" noProof="0" dirty="0" err="1">
                <a:ln>
                  <a:noFill/>
                </a:ln>
                <a:solidFill>
                  <a:prstClr val="black"/>
                </a:solidFill>
                <a:effectLst/>
                <a:uLnTx/>
                <a:uFillTx/>
                <a:ea typeface="Linux Biolinum O" panose="020B0604020202020204" charset="0"/>
                <a:cs typeface="Linux Biolinum O" panose="020B0604020202020204" charset="0"/>
              </a:rPr>
              <a:t>Petitti</a:t>
            </a:r>
            <a:r>
              <a:rPr kumimoji="0" lang="en-US" sz="2700" b="0" i="1"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 v. McDonald</a:t>
            </a:r>
            <a:r>
              <a:rPr kumimoji="0" lang="en-US" sz="2700" b="0"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 27 Vet. App. 415, 427 (2015) states that the requirement of “objective” </a:t>
            </a:r>
            <a:r>
              <a:rPr kumimoji="0" lang="en-US" sz="2700" b="1"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confirmation of pain </a:t>
            </a:r>
            <a:r>
              <a:rPr kumimoji="0" lang="en-US" sz="2700" b="0"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does </a:t>
            </a:r>
            <a:r>
              <a:rPr kumimoji="0" lang="en-US" sz="2700" b="0" i="0"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NOT</a:t>
            </a:r>
            <a:r>
              <a:rPr kumimoji="0" lang="en-US" sz="2700" b="0"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 have to come from a doctor; </a:t>
            </a:r>
            <a:r>
              <a:rPr kumimoji="0" lang="en-US" sz="2700" b="1"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lay statements or other evidence</a:t>
            </a:r>
            <a:r>
              <a:rPr kumimoji="0" lang="en-US" sz="2700" b="0"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 can qualify as objective confirmation of a painful joint, and thus, painful motion.  </a:t>
            </a:r>
          </a:p>
        </p:txBody>
      </p:sp>
      <p:sp>
        <p:nvSpPr>
          <p:cNvPr id="4" name="Slide Number Placeholder 3">
            <a:extLst>
              <a:ext uri="{FF2B5EF4-FFF2-40B4-BE49-F238E27FC236}">
                <a16:creationId xmlns:a16="http://schemas.microsoft.com/office/drawing/2014/main" id="{4D021C44-DB3C-EE4F-DE75-9B5C402DC6E3}"/>
              </a:ext>
            </a:extLst>
          </p:cNvPr>
          <p:cNvSpPr>
            <a:spLocks noGrp="1"/>
          </p:cNvSpPr>
          <p:nvPr>
            <p:ph type="sldNum" sz="quarter" idx="12"/>
          </p:nvPr>
        </p:nvSpPr>
        <p:spPr/>
        <p:txBody>
          <a:bodyPr/>
          <a:lstStyle/>
          <a:p>
            <a:fld id="{1B5C5464-0A0C-4F4F-8948-B8BFCC70FC15}" type="slidenum">
              <a:rPr lang="en-US" smtClean="0"/>
              <a:pPr/>
              <a:t>19</a:t>
            </a:fld>
            <a:endParaRPr lang="en-US" dirty="0"/>
          </a:p>
        </p:txBody>
      </p:sp>
    </p:spTree>
    <p:extLst>
      <p:ext uri="{BB962C8B-B14F-4D97-AF65-F5344CB8AC3E}">
        <p14:creationId xmlns:p14="http://schemas.microsoft.com/office/powerpoint/2010/main" val="3246461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a:bodyPr>
          <a:lstStyle/>
          <a:p>
            <a:pPr algn="ctr"/>
            <a:r>
              <a:rPr lang="en-US" dirty="0">
                <a:solidFill>
                  <a:schemeClr val="accent1"/>
                </a:solidFill>
              </a:rPr>
              <a:t>The Facts About VA Exams…</a:t>
            </a:r>
          </a:p>
        </p:txBody>
      </p:sp>
      <p:sp>
        <p:nvSpPr>
          <p:cNvPr id="3" name="Content Placeholder 2"/>
          <p:cNvSpPr>
            <a:spLocks noGrp="1"/>
          </p:cNvSpPr>
          <p:nvPr>
            <p:ph idx="1"/>
          </p:nvPr>
        </p:nvSpPr>
        <p:spPr>
          <a:xfrm>
            <a:off x="76200" y="1600200"/>
            <a:ext cx="8915400" cy="5029199"/>
          </a:xfrm>
        </p:spPr>
        <p:txBody>
          <a:bodyPr>
            <a:noAutofit/>
          </a:bodyPr>
          <a:lstStyle/>
          <a:p>
            <a:r>
              <a:rPr lang="en-US" dirty="0"/>
              <a:t>An inadequate VA exam is one of the most common reasons for unjust service connection denials and improper ratings.</a:t>
            </a:r>
          </a:p>
          <a:p>
            <a:r>
              <a:rPr lang="en-US" dirty="0"/>
              <a:t>An inadequate VA exam is also one of the most common reasons for remands by the BVA. This is because they are SO COMMON!</a:t>
            </a:r>
          </a:p>
          <a:p>
            <a:r>
              <a:rPr lang="en-US" dirty="0"/>
              <a:t>Most inadequate VA exams are never challenged by Veterans or advocates.</a:t>
            </a:r>
          </a:p>
          <a:p>
            <a:r>
              <a:rPr lang="en-US" dirty="0"/>
              <a:t>Inadequate VA examinations CAN and SHOULD BE challenged EVERY TIME.</a:t>
            </a:r>
          </a:p>
          <a:p>
            <a:pPr marL="118872" indent="0">
              <a:buNone/>
            </a:pPr>
            <a:endParaRPr lang="en-US" i="1" dirty="0"/>
          </a:p>
          <a:p>
            <a:pPr marL="118872" indent="0">
              <a:buNone/>
            </a:pPr>
            <a:endParaRPr lang="en-US" sz="2800" dirty="0"/>
          </a:p>
        </p:txBody>
      </p:sp>
      <p:sp>
        <p:nvSpPr>
          <p:cNvPr id="4" name="Slide Number Placeholder 3">
            <a:extLst>
              <a:ext uri="{FF2B5EF4-FFF2-40B4-BE49-F238E27FC236}">
                <a16:creationId xmlns:a16="http://schemas.microsoft.com/office/drawing/2014/main" id="{5F4F02BB-FFA6-C572-6A72-240DE8447750}"/>
              </a:ext>
            </a:extLst>
          </p:cNvPr>
          <p:cNvSpPr>
            <a:spLocks noGrp="1"/>
          </p:cNvSpPr>
          <p:nvPr>
            <p:ph type="sldNum" sz="quarter" idx="12"/>
          </p:nvPr>
        </p:nvSpPr>
        <p:spPr/>
        <p:txBody>
          <a:bodyPr/>
          <a:lstStyle/>
          <a:p>
            <a:fld id="{1B5C5464-0A0C-4F4F-8948-B8BFCC70FC15}" type="slidenum">
              <a:rPr lang="en-US" smtClean="0"/>
              <a:pPr/>
              <a:t>2</a:t>
            </a:fld>
            <a:endParaRPr lang="en-US" dirty="0"/>
          </a:p>
        </p:txBody>
      </p:sp>
    </p:spTree>
    <p:extLst>
      <p:ext uri="{BB962C8B-B14F-4D97-AF65-F5344CB8AC3E}">
        <p14:creationId xmlns:p14="http://schemas.microsoft.com/office/powerpoint/2010/main" val="38965431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rmAutofit/>
          </a:bodyPr>
          <a:lstStyle/>
          <a:p>
            <a:pPr algn="ctr"/>
            <a:r>
              <a:rPr lang="en-US" sz="4000" dirty="0">
                <a:solidFill>
                  <a:schemeClr val="accent1"/>
                </a:solidFill>
              </a:rPr>
              <a:t>Effects Of Medication</a:t>
            </a:r>
          </a:p>
        </p:txBody>
      </p:sp>
      <p:sp>
        <p:nvSpPr>
          <p:cNvPr id="3" name="Content Placeholder 2"/>
          <p:cNvSpPr>
            <a:spLocks noGrp="1"/>
          </p:cNvSpPr>
          <p:nvPr>
            <p:ph idx="1"/>
          </p:nvPr>
        </p:nvSpPr>
        <p:spPr>
          <a:xfrm>
            <a:off x="76200" y="1447800"/>
            <a:ext cx="9067800" cy="5334000"/>
          </a:xfrm>
        </p:spPr>
        <p:txBody>
          <a:bodyPr>
            <a:noAutofit/>
          </a:bodyPr>
          <a:lstStyle/>
          <a:p>
            <a:pPr marL="0" marR="0">
              <a:spcBef>
                <a:spcPts val="0"/>
              </a:spcBef>
              <a:spcAft>
                <a:spcPts val="0"/>
              </a:spcAft>
            </a:pPr>
            <a:r>
              <a:rPr lang="en-US" sz="2100" dirty="0">
                <a:effectLst/>
                <a:ea typeface="Times New Roman" panose="02020603050405020304" pitchFamily="18" charset="0"/>
                <a:cs typeface="Times New Roman" panose="02020603050405020304" pitchFamily="18" charset="0"/>
              </a:rPr>
              <a:t>In </a:t>
            </a:r>
            <a:r>
              <a:rPr lang="en-US" sz="2100" i="1" dirty="0">
                <a:effectLst/>
                <a:ea typeface="Times New Roman" panose="02020603050405020304" pitchFamily="18" charset="0"/>
                <a:cs typeface="Times New Roman" panose="02020603050405020304" pitchFamily="18" charset="0"/>
              </a:rPr>
              <a:t>Jones v. Shinseki, 26 </a:t>
            </a:r>
            <a:r>
              <a:rPr lang="en-US" sz="2100" i="1" dirty="0" err="1">
                <a:effectLst/>
                <a:ea typeface="Times New Roman" panose="02020603050405020304" pitchFamily="18" charset="0"/>
                <a:cs typeface="Times New Roman" panose="02020603050405020304" pitchFamily="18" charset="0"/>
              </a:rPr>
              <a:t>Vet.App</a:t>
            </a:r>
            <a:r>
              <a:rPr lang="en-US" sz="2100" i="1" dirty="0">
                <a:effectLst/>
                <a:ea typeface="Times New Roman" panose="02020603050405020304" pitchFamily="18" charset="0"/>
                <a:cs typeface="Times New Roman" panose="02020603050405020304" pitchFamily="18" charset="0"/>
              </a:rPr>
              <a:t>. 56, 63 (2012), </a:t>
            </a:r>
            <a:r>
              <a:rPr lang="en-US" sz="2100" dirty="0">
                <a:effectLst/>
                <a:ea typeface="Times New Roman" panose="02020603050405020304" pitchFamily="18" charset="0"/>
                <a:cs typeface="Times New Roman" panose="02020603050405020304" pitchFamily="18" charset="0"/>
              </a:rPr>
              <a:t>the Court held that the veteran is entitled to a </a:t>
            </a:r>
            <a:r>
              <a:rPr lang="en-US" sz="2100" b="1" dirty="0">
                <a:effectLst/>
                <a:ea typeface="Times New Roman" panose="02020603050405020304" pitchFamily="18" charset="0"/>
                <a:cs typeface="Times New Roman" panose="02020603050405020304" pitchFamily="18" charset="0"/>
              </a:rPr>
              <a:t>rating based upon his unmedicated condition</a:t>
            </a:r>
            <a:r>
              <a:rPr lang="en-US" sz="2100" dirty="0">
                <a:effectLst/>
                <a:ea typeface="Times New Roman" panose="02020603050405020304" pitchFamily="18" charset="0"/>
                <a:cs typeface="Times New Roman" panose="02020603050405020304" pitchFamily="18" charset="0"/>
              </a:rPr>
              <a:t> if the effects of medication are not explicitly mentioned under the applicable diagnostic code of the rating schedule.</a:t>
            </a:r>
          </a:p>
          <a:p>
            <a:pPr marL="0"/>
            <a:r>
              <a:rPr lang="en-US" sz="2100" dirty="0">
                <a:ea typeface="Times New Roman" panose="02020603050405020304" pitchFamily="18" charset="0"/>
                <a:cs typeface="Times New Roman" panose="02020603050405020304" pitchFamily="18" charset="0"/>
              </a:rPr>
              <a:t>For example</a:t>
            </a:r>
            <a:r>
              <a:rPr lang="en-US" sz="2100" dirty="0">
                <a:effectLst/>
                <a:ea typeface="Times New Roman" panose="02020603050405020304" pitchFamily="18" charset="0"/>
                <a:cs typeface="Times New Roman" panose="02020603050405020304" pitchFamily="18" charset="0"/>
              </a:rPr>
              <a:t>, a veteran’s forward flexion of his service-connected spine must be measured according to his unmedicated condition. That is, his range-of-motion must consider the limitation caused by pain when not relieved by medication.</a:t>
            </a:r>
          </a:p>
          <a:p>
            <a:pPr marL="0" marR="0">
              <a:spcBef>
                <a:spcPts val="0"/>
              </a:spcBef>
              <a:spcAft>
                <a:spcPts val="0"/>
              </a:spcAft>
            </a:pPr>
            <a:r>
              <a:rPr lang="en-US" sz="2100" dirty="0">
                <a:effectLst/>
                <a:ea typeface="Times New Roman" panose="02020603050405020304" pitchFamily="18" charset="0"/>
                <a:cs typeface="Times New Roman" panose="02020603050405020304" pitchFamily="18" charset="0"/>
              </a:rPr>
              <a:t>Many veterans suffer severe side-effects from taking medication for their service-connected disabilities (e.g., sleep impairment, loss of cognitive function, anxiety, etc.) – consider secondary service connection.</a:t>
            </a:r>
            <a:endParaRPr lang="en-US" sz="21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2100" dirty="0">
                <a:ea typeface="Times New Roman" panose="02020603050405020304" pitchFamily="18" charset="0"/>
              </a:rPr>
              <a:t>Advise your veterans  to </a:t>
            </a:r>
            <a:r>
              <a:rPr lang="en-US" sz="2100" b="1" dirty="0">
                <a:ea typeface="Times New Roman" panose="02020603050405020304" pitchFamily="18" charset="0"/>
              </a:rPr>
              <a:t>tell</a:t>
            </a:r>
            <a:r>
              <a:rPr lang="en-US" sz="2100" dirty="0">
                <a:ea typeface="Times New Roman" panose="02020603050405020304" pitchFamily="18" charset="0"/>
              </a:rPr>
              <a:t> the C&amp;P examiner about how medication affects them!</a:t>
            </a:r>
          </a:p>
          <a:p>
            <a:pPr marL="0" marR="0">
              <a:spcBef>
                <a:spcPts val="0"/>
              </a:spcBef>
              <a:spcAft>
                <a:spcPts val="0"/>
              </a:spcAft>
            </a:pPr>
            <a:r>
              <a:rPr lang="en-US" sz="2100" dirty="0">
                <a:effectLst/>
                <a:ea typeface="Calibri" panose="020F0502020204030204" pitchFamily="34" charset="0"/>
                <a:cs typeface="Times New Roman" panose="02020603050405020304" pitchFamily="18" charset="0"/>
              </a:rPr>
              <a:t>NOTE: </a:t>
            </a:r>
            <a:r>
              <a:rPr lang="en-US" sz="2100" dirty="0">
                <a:ea typeface="Calibri" panose="020F0502020204030204" pitchFamily="34" charset="0"/>
                <a:cs typeface="Times New Roman" panose="02020603050405020304" pitchFamily="18" charset="0"/>
              </a:rPr>
              <a:t>There are some diagnostic codes that account for the ameliorative effects of medication, such as hypertension. That’s why a 0% rating for hypertension may be correct.</a:t>
            </a:r>
            <a:endParaRPr lang="en-US" sz="2100" dirty="0">
              <a:effectLst/>
              <a:ea typeface="Calibri" panose="020F0502020204030204" pitchFamily="34" charset="0"/>
              <a:cs typeface="Times New Roman" panose="02020603050405020304" pitchFamily="18" charset="0"/>
            </a:endParaRPr>
          </a:p>
          <a:p>
            <a:pPr marL="0" marR="0">
              <a:spcBef>
                <a:spcPts val="0"/>
              </a:spcBef>
              <a:spcAft>
                <a:spcPts val="0"/>
              </a:spcAft>
            </a:pPr>
            <a:endParaRPr lang="en-US" sz="2400" dirty="0">
              <a:effectLst/>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6DD19A28-93D1-2A1D-103D-E1C9FF595A08}"/>
              </a:ext>
            </a:extLst>
          </p:cNvPr>
          <p:cNvSpPr>
            <a:spLocks noGrp="1"/>
          </p:cNvSpPr>
          <p:nvPr>
            <p:ph type="sldNum" sz="quarter" idx="12"/>
          </p:nvPr>
        </p:nvSpPr>
        <p:spPr/>
        <p:txBody>
          <a:bodyPr/>
          <a:lstStyle/>
          <a:p>
            <a:fld id="{1B5C5464-0A0C-4F4F-8948-B8BFCC70FC15}" type="slidenum">
              <a:rPr lang="en-US" smtClean="0"/>
              <a:pPr/>
              <a:t>20</a:t>
            </a:fld>
            <a:endParaRPr lang="en-US" dirty="0"/>
          </a:p>
        </p:txBody>
      </p:sp>
    </p:spTree>
    <p:extLst>
      <p:ext uri="{BB962C8B-B14F-4D97-AF65-F5344CB8AC3E}">
        <p14:creationId xmlns:p14="http://schemas.microsoft.com/office/powerpoint/2010/main" val="11794410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a:bodyPr>
          <a:lstStyle/>
          <a:p>
            <a:pPr algn="ctr"/>
            <a:r>
              <a:rPr lang="en-US" dirty="0">
                <a:solidFill>
                  <a:schemeClr val="accent1"/>
                </a:solidFill>
              </a:rPr>
              <a:t>Thoroughness of  VA Exams</a:t>
            </a:r>
          </a:p>
        </p:txBody>
      </p:sp>
      <p:sp>
        <p:nvSpPr>
          <p:cNvPr id="3" name="Content Placeholder 2"/>
          <p:cNvSpPr>
            <a:spLocks noGrp="1"/>
          </p:cNvSpPr>
          <p:nvPr>
            <p:ph idx="1"/>
          </p:nvPr>
        </p:nvSpPr>
        <p:spPr>
          <a:xfrm>
            <a:off x="76200" y="1600200"/>
            <a:ext cx="8991600" cy="5257800"/>
          </a:xfrm>
        </p:spPr>
        <p:txBody>
          <a:bodyPr>
            <a:noAutofit/>
          </a:bodyPr>
          <a:lstStyle/>
          <a:p>
            <a:pPr marL="118872" indent="0">
              <a:buNone/>
            </a:pPr>
            <a:r>
              <a:rPr lang="en-US" b="1" dirty="0"/>
              <a:t>The examination must be thorough and contemporaneous, which includes taking into account </a:t>
            </a:r>
            <a:r>
              <a:rPr lang="en-US" b="1" u="sng" dirty="0"/>
              <a:t>all relevant medical history</a:t>
            </a:r>
            <a:r>
              <a:rPr lang="en-US" b="1" dirty="0"/>
              <a:t> </a:t>
            </a:r>
            <a:r>
              <a:rPr lang="en-US" sz="2800" i="1" dirty="0"/>
              <a:t>Nieves-Rodriguez v. Peake, 22 Vet. App. 295 (2008); </a:t>
            </a:r>
            <a:r>
              <a:rPr lang="en-US" sz="2800" i="1" dirty="0" err="1"/>
              <a:t>Ardison</a:t>
            </a:r>
            <a:r>
              <a:rPr lang="en-US" sz="2800" i="1" dirty="0"/>
              <a:t> v. Brown, 6 Vet. App. 405, 407 (1994). See </a:t>
            </a:r>
            <a:r>
              <a:rPr lang="en-US" sz="2800" i="1" dirty="0" err="1"/>
              <a:t>Colayong</a:t>
            </a:r>
            <a:r>
              <a:rPr lang="en-US" sz="2800" i="1" dirty="0"/>
              <a:t>, 12 Vet. App. at 532; Green v. </a:t>
            </a:r>
            <a:r>
              <a:rPr lang="en-US" sz="2800" i="1" dirty="0" err="1"/>
              <a:t>Derwinski</a:t>
            </a:r>
            <a:r>
              <a:rPr lang="en-US" sz="2800" i="1" dirty="0"/>
              <a:t>, 1 Vet. App. 121, 124 (1991).</a:t>
            </a:r>
          </a:p>
          <a:p>
            <a:pPr marL="118872" indent="0">
              <a:buNone/>
            </a:pPr>
            <a:endParaRPr lang="en-US" sz="2800" i="1" dirty="0"/>
          </a:p>
          <a:p>
            <a:r>
              <a:rPr lang="en-US" sz="2800" dirty="0"/>
              <a:t>In other words, just because the Veteran is functioning reasonably well on the day of the exam doesn’t diminish the fact that he or she could barely function for the previous three days – or for the following week.</a:t>
            </a:r>
          </a:p>
        </p:txBody>
      </p:sp>
      <p:sp>
        <p:nvSpPr>
          <p:cNvPr id="4" name="Slide Number Placeholder 3">
            <a:extLst>
              <a:ext uri="{FF2B5EF4-FFF2-40B4-BE49-F238E27FC236}">
                <a16:creationId xmlns:a16="http://schemas.microsoft.com/office/drawing/2014/main" id="{8BC72D7E-211D-2C8F-5637-0AD686572A10}"/>
              </a:ext>
            </a:extLst>
          </p:cNvPr>
          <p:cNvSpPr>
            <a:spLocks noGrp="1"/>
          </p:cNvSpPr>
          <p:nvPr>
            <p:ph type="sldNum" sz="quarter" idx="12"/>
          </p:nvPr>
        </p:nvSpPr>
        <p:spPr/>
        <p:txBody>
          <a:bodyPr/>
          <a:lstStyle/>
          <a:p>
            <a:fld id="{1B5C5464-0A0C-4F4F-8948-B8BFCC70FC15}" type="slidenum">
              <a:rPr lang="en-US" smtClean="0"/>
              <a:pPr/>
              <a:t>21</a:t>
            </a:fld>
            <a:endParaRPr lang="en-US" dirty="0"/>
          </a:p>
        </p:txBody>
      </p:sp>
    </p:spTree>
    <p:extLst>
      <p:ext uri="{BB962C8B-B14F-4D97-AF65-F5344CB8AC3E}">
        <p14:creationId xmlns:p14="http://schemas.microsoft.com/office/powerpoint/2010/main" val="6903672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a:bodyPr>
          <a:lstStyle/>
          <a:p>
            <a:pPr algn="ctr"/>
            <a:r>
              <a:rPr lang="en-US" dirty="0">
                <a:solidFill>
                  <a:schemeClr val="accent1"/>
                </a:solidFill>
              </a:rPr>
              <a:t>Factual Basis of  VA Exams</a:t>
            </a:r>
          </a:p>
        </p:txBody>
      </p:sp>
      <p:sp>
        <p:nvSpPr>
          <p:cNvPr id="3" name="Content Placeholder 2"/>
          <p:cNvSpPr>
            <a:spLocks noGrp="1"/>
          </p:cNvSpPr>
          <p:nvPr>
            <p:ph idx="1"/>
          </p:nvPr>
        </p:nvSpPr>
        <p:spPr>
          <a:xfrm>
            <a:off x="76200" y="1752600"/>
            <a:ext cx="8915400" cy="4876799"/>
          </a:xfrm>
        </p:spPr>
        <p:txBody>
          <a:bodyPr>
            <a:noAutofit/>
          </a:bodyPr>
          <a:lstStyle/>
          <a:p>
            <a:pPr marL="118872" indent="0">
              <a:buNone/>
            </a:pPr>
            <a:r>
              <a:rPr lang="en-US" b="1" dirty="0"/>
              <a:t>The examiner’s opinion must be based upon the facts in the particular case. </a:t>
            </a:r>
            <a:r>
              <a:rPr lang="en-US" i="1" dirty="0" err="1"/>
              <a:t>Bielby</a:t>
            </a:r>
            <a:r>
              <a:rPr lang="en-US" i="1" dirty="0"/>
              <a:t> v. Brown, 7 Vet. App. 260, 268 (1994)</a:t>
            </a:r>
          </a:p>
          <a:p>
            <a:pPr marL="118872" indent="0">
              <a:buNone/>
            </a:pPr>
            <a:endParaRPr lang="en-US" i="1" dirty="0"/>
          </a:p>
          <a:p>
            <a:r>
              <a:rPr lang="en-US" dirty="0"/>
              <a:t>Example: An examiner may not opine that a veteran’s disability is likely due to outside risk factors (e.g. DMII/obesity) without </a:t>
            </a:r>
            <a:r>
              <a:rPr lang="en-US" b="1" dirty="0"/>
              <a:t>also</a:t>
            </a:r>
            <a:r>
              <a:rPr lang="en-US" dirty="0"/>
              <a:t> addressing potential links to military service.</a:t>
            </a:r>
          </a:p>
        </p:txBody>
      </p:sp>
      <p:sp>
        <p:nvSpPr>
          <p:cNvPr id="4" name="Slide Number Placeholder 3">
            <a:extLst>
              <a:ext uri="{FF2B5EF4-FFF2-40B4-BE49-F238E27FC236}">
                <a16:creationId xmlns:a16="http://schemas.microsoft.com/office/drawing/2014/main" id="{F88C5DA5-B148-5FF1-78AF-4FFBF12DA935}"/>
              </a:ext>
            </a:extLst>
          </p:cNvPr>
          <p:cNvSpPr>
            <a:spLocks noGrp="1"/>
          </p:cNvSpPr>
          <p:nvPr>
            <p:ph type="sldNum" sz="quarter" idx="12"/>
          </p:nvPr>
        </p:nvSpPr>
        <p:spPr/>
        <p:txBody>
          <a:bodyPr/>
          <a:lstStyle/>
          <a:p>
            <a:fld id="{1B5C5464-0A0C-4F4F-8948-B8BFCC70FC15}" type="slidenum">
              <a:rPr lang="en-US" smtClean="0"/>
              <a:pPr/>
              <a:t>22</a:t>
            </a:fld>
            <a:endParaRPr lang="en-US" dirty="0"/>
          </a:p>
        </p:txBody>
      </p:sp>
    </p:spTree>
    <p:extLst>
      <p:ext uri="{BB962C8B-B14F-4D97-AF65-F5344CB8AC3E}">
        <p14:creationId xmlns:p14="http://schemas.microsoft.com/office/powerpoint/2010/main" val="28837915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a:bodyPr>
          <a:lstStyle/>
          <a:p>
            <a:pPr algn="ctr"/>
            <a:r>
              <a:rPr lang="en-US" dirty="0">
                <a:solidFill>
                  <a:schemeClr val="accent1"/>
                </a:solidFill>
              </a:rPr>
              <a:t>Accurate Facts in VA Exams</a:t>
            </a:r>
          </a:p>
        </p:txBody>
      </p:sp>
      <p:sp>
        <p:nvSpPr>
          <p:cNvPr id="3" name="Content Placeholder 2"/>
          <p:cNvSpPr>
            <a:spLocks noGrp="1"/>
          </p:cNvSpPr>
          <p:nvPr>
            <p:ph idx="1"/>
          </p:nvPr>
        </p:nvSpPr>
        <p:spPr>
          <a:xfrm>
            <a:off x="76200" y="1752600"/>
            <a:ext cx="8915400" cy="4876799"/>
          </a:xfrm>
        </p:spPr>
        <p:txBody>
          <a:bodyPr>
            <a:noAutofit/>
          </a:bodyPr>
          <a:lstStyle/>
          <a:p>
            <a:pPr marL="118872" indent="0">
              <a:buNone/>
            </a:pPr>
            <a:r>
              <a:rPr lang="en-US" sz="2800" dirty="0"/>
              <a:t>An examiner’s medical opinion that is not based upon accurate facts in the veteran’s claim cannot be used to deny the claim. “An opinion based on an inaccurate factual premise is entitled to </a:t>
            </a:r>
            <a:r>
              <a:rPr lang="en-US" sz="2800" b="1" dirty="0"/>
              <a:t>no probative value</a:t>
            </a:r>
            <a:r>
              <a:rPr lang="en-US" sz="2800" dirty="0"/>
              <a:t>” </a:t>
            </a:r>
            <a:r>
              <a:rPr lang="en-US" sz="2800" i="1" dirty="0" err="1"/>
              <a:t>Reonal</a:t>
            </a:r>
            <a:r>
              <a:rPr lang="en-US" sz="2800" i="1" dirty="0"/>
              <a:t> v. Brown, 5 Vet. App. 458, 461 (1993).</a:t>
            </a:r>
          </a:p>
          <a:p>
            <a:pPr marL="118872" indent="0">
              <a:buNone/>
            </a:pPr>
            <a:endParaRPr lang="en-US" i="1" dirty="0"/>
          </a:p>
          <a:p>
            <a:r>
              <a:rPr lang="en-US" sz="2800" i="1" dirty="0"/>
              <a:t>Example</a:t>
            </a:r>
            <a:r>
              <a:rPr lang="en-US" sz="2800" dirty="0"/>
              <a:t>: a VA examiner renders an opinion that the veteran’s COPD is not related to service but to smoking. However, there is no evidence that the veteran ever smoked or quit smoking 25 years ago.</a:t>
            </a:r>
          </a:p>
        </p:txBody>
      </p:sp>
      <p:sp>
        <p:nvSpPr>
          <p:cNvPr id="4" name="Slide Number Placeholder 3">
            <a:extLst>
              <a:ext uri="{FF2B5EF4-FFF2-40B4-BE49-F238E27FC236}">
                <a16:creationId xmlns:a16="http://schemas.microsoft.com/office/drawing/2014/main" id="{D1C555A2-C7C1-627F-F728-2A2656075A69}"/>
              </a:ext>
            </a:extLst>
          </p:cNvPr>
          <p:cNvSpPr>
            <a:spLocks noGrp="1"/>
          </p:cNvSpPr>
          <p:nvPr>
            <p:ph type="sldNum" sz="quarter" idx="12"/>
          </p:nvPr>
        </p:nvSpPr>
        <p:spPr/>
        <p:txBody>
          <a:bodyPr/>
          <a:lstStyle/>
          <a:p>
            <a:fld id="{1B5C5464-0A0C-4F4F-8948-B8BFCC70FC15}" type="slidenum">
              <a:rPr lang="en-US" smtClean="0"/>
              <a:pPr/>
              <a:t>23</a:t>
            </a:fld>
            <a:endParaRPr lang="en-US" dirty="0"/>
          </a:p>
        </p:txBody>
      </p:sp>
    </p:spTree>
    <p:extLst>
      <p:ext uri="{BB962C8B-B14F-4D97-AF65-F5344CB8AC3E}">
        <p14:creationId xmlns:p14="http://schemas.microsoft.com/office/powerpoint/2010/main" val="13707298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a:bodyPr>
          <a:lstStyle/>
          <a:p>
            <a:pPr algn="ctr"/>
            <a:r>
              <a:rPr lang="en-US" dirty="0">
                <a:solidFill>
                  <a:schemeClr val="accent1"/>
                </a:solidFill>
              </a:rPr>
              <a:t>Non-Medical Facts in VA Exams</a:t>
            </a:r>
          </a:p>
        </p:txBody>
      </p:sp>
      <p:sp>
        <p:nvSpPr>
          <p:cNvPr id="3" name="Content Placeholder 2"/>
          <p:cNvSpPr>
            <a:spLocks noGrp="1"/>
          </p:cNvSpPr>
          <p:nvPr>
            <p:ph idx="1"/>
          </p:nvPr>
        </p:nvSpPr>
        <p:spPr>
          <a:xfrm>
            <a:off x="76200" y="1752600"/>
            <a:ext cx="8915400" cy="4876799"/>
          </a:xfrm>
        </p:spPr>
        <p:txBody>
          <a:bodyPr>
            <a:noAutofit/>
          </a:bodyPr>
          <a:lstStyle/>
          <a:p>
            <a:r>
              <a:rPr lang="en-US" sz="2400" dirty="0"/>
              <a:t>In the CAVC case, </a:t>
            </a:r>
            <a:r>
              <a:rPr kumimoji="0" lang="en-US" sz="2400" b="0" i="1"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Sizemore v. Principi</a:t>
            </a:r>
            <a:r>
              <a:rPr kumimoji="0" lang="en-US" sz="2400" b="0"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 18 Vet. App. 264, 275 (2004), the examiner stated, “it seems a bit unusual that an artillery man would have personally killed eleven enemy soldiers unless they were being over run.”</a:t>
            </a:r>
          </a:p>
          <a:p>
            <a:r>
              <a:rPr kumimoji="0" lang="en-US" sz="2400" b="0"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The Court determined that </a:t>
            </a:r>
            <a:r>
              <a:rPr lang="en-US" sz="2400" dirty="0"/>
              <a:t>the examiner rendered a credibility determination, which he was not permitted to do.</a:t>
            </a:r>
          </a:p>
          <a:p>
            <a:r>
              <a:rPr lang="en-US" sz="2400" kern="100" dirty="0">
                <a:solidFill>
                  <a:srgbClr val="333333"/>
                </a:solidFill>
                <a:effectLst/>
                <a:ea typeface="Times New Roman" panose="02020603050405020304" pitchFamily="18" charset="0"/>
                <a:cs typeface="Times New Roman" panose="02020603050405020304" pitchFamily="18" charset="0"/>
              </a:rPr>
              <a:t>Another case</a:t>
            </a:r>
            <a:r>
              <a:rPr lang="en-US" sz="2400" i="1" kern="100" dirty="0">
                <a:solidFill>
                  <a:srgbClr val="333333"/>
                </a:solidFill>
                <a:effectLst/>
                <a:ea typeface="Times New Roman" panose="02020603050405020304" pitchFamily="18" charset="0"/>
                <a:cs typeface="Times New Roman" panose="02020603050405020304" pitchFamily="18" charset="0"/>
              </a:rPr>
              <a:t>, Moore v. Nicholson, 21 Vet.App. 211, 218 (2007) </a:t>
            </a:r>
            <a:r>
              <a:rPr lang="en-US" sz="2400" kern="100" dirty="0">
                <a:solidFill>
                  <a:srgbClr val="333333"/>
                </a:solidFill>
                <a:effectLst/>
                <a:ea typeface="Times New Roman" panose="02020603050405020304" pitchFamily="18" charset="0"/>
                <a:cs typeface="Times New Roman" panose="02020603050405020304" pitchFamily="18" charset="0"/>
              </a:rPr>
              <a:t>(contrasting the roles of medical examiners and VA adjudicators because </a:t>
            </a:r>
            <a:r>
              <a:rPr lang="en-US" sz="2400" b="1" kern="100" dirty="0">
                <a:solidFill>
                  <a:srgbClr val="333333"/>
                </a:solidFill>
                <a:effectLst/>
                <a:ea typeface="Times New Roman" panose="02020603050405020304" pitchFamily="18" charset="0"/>
                <a:cs typeface="Times New Roman" panose="02020603050405020304" pitchFamily="18" charset="0"/>
              </a:rPr>
              <a:t>the examiner made prohibited factual determinations, engaging in fact finding </a:t>
            </a:r>
            <a:r>
              <a:rPr lang="en-US" sz="2400" kern="100" dirty="0">
                <a:solidFill>
                  <a:srgbClr val="333333"/>
                </a:solidFill>
                <a:effectLst/>
                <a:ea typeface="Times New Roman" panose="02020603050405020304" pitchFamily="18" charset="0"/>
                <a:cs typeface="Times New Roman" panose="02020603050405020304" pitchFamily="18" charset="0"/>
              </a:rPr>
              <a:t>that is the province of VA adjudicators and the Board, </a:t>
            </a:r>
            <a:r>
              <a:rPr lang="en-US" sz="2400" b="1" kern="100" dirty="0">
                <a:solidFill>
                  <a:srgbClr val="333333"/>
                </a:solidFill>
                <a:effectLst/>
                <a:ea typeface="Times New Roman" panose="02020603050405020304" pitchFamily="18" charset="0"/>
                <a:cs typeface="Times New Roman" panose="02020603050405020304" pitchFamily="18" charset="0"/>
              </a:rPr>
              <a:t>the Board erred when it relied on that examination</a:t>
            </a:r>
            <a:r>
              <a:rPr lang="en-US" sz="2400" kern="100" dirty="0">
                <a:solidFill>
                  <a:srgbClr val="333333"/>
                </a:solidFill>
                <a:effectLst/>
                <a:ea typeface="Times New Roman" panose="02020603050405020304" pitchFamily="18" charset="0"/>
                <a:cs typeface="Times New Roman" panose="02020603050405020304" pitchFamily="18" charset="0"/>
              </a:rPr>
              <a:t> to conclude that the veteran does not have residuals of an in-service head injury, to include TBI.)</a:t>
            </a:r>
            <a:endParaRPr lang="en-US" sz="2400" kern="100" dirty="0">
              <a:effectLst/>
              <a:ea typeface="Calibri" panose="020F0502020204030204" pitchFamily="34" charset="0"/>
              <a:cs typeface="Times New Roman" panose="02020603050405020304" pitchFamily="18" charset="0"/>
            </a:endParaRPr>
          </a:p>
          <a:p>
            <a:endParaRPr kumimoji="0" lang="en-US" sz="2400" b="0"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endParaRPr>
          </a:p>
          <a:p>
            <a:pPr marL="118872" indent="0">
              <a:buNone/>
            </a:pPr>
            <a:r>
              <a:rPr kumimoji="0" lang="en-US" sz="2400" b="0"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 </a:t>
            </a:r>
            <a:endParaRPr lang="en-US" sz="2400" dirty="0"/>
          </a:p>
        </p:txBody>
      </p:sp>
      <p:sp>
        <p:nvSpPr>
          <p:cNvPr id="4" name="Slide Number Placeholder 3">
            <a:extLst>
              <a:ext uri="{FF2B5EF4-FFF2-40B4-BE49-F238E27FC236}">
                <a16:creationId xmlns:a16="http://schemas.microsoft.com/office/drawing/2014/main" id="{D1C555A2-C7C1-627F-F728-2A2656075A69}"/>
              </a:ext>
            </a:extLst>
          </p:cNvPr>
          <p:cNvSpPr>
            <a:spLocks noGrp="1"/>
          </p:cNvSpPr>
          <p:nvPr>
            <p:ph type="sldNum" sz="quarter" idx="12"/>
          </p:nvPr>
        </p:nvSpPr>
        <p:spPr/>
        <p:txBody>
          <a:bodyPr/>
          <a:lstStyle/>
          <a:p>
            <a:fld id="{1B5C5464-0A0C-4F4F-8948-B8BFCC70FC15}" type="slidenum">
              <a:rPr lang="en-US" smtClean="0"/>
              <a:pPr/>
              <a:t>24</a:t>
            </a:fld>
            <a:endParaRPr lang="en-US" dirty="0"/>
          </a:p>
        </p:txBody>
      </p:sp>
    </p:spTree>
    <p:extLst>
      <p:ext uri="{BB962C8B-B14F-4D97-AF65-F5344CB8AC3E}">
        <p14:creationId xmlns:p14="http://schemas.microsoft.com/office/powerpoint/2010/main" val="28268243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a:bodyPr>
          <a:lstStyle/>
          <a:p>
            <a:pPr algn="ctr"/>
            <a:r>
              <a:rPr lang="en-US" dirty="0">
                <a:solidFill>
                  <a:schemeClr val="accent1"/>
                </a:solidFill>
              </a:rPr>
              <a:t>Field of Inquiry by Examiner</a:t>
            </a:r>
          </a:p>
        </p:txBody>
      </p:sp>
      <p:sp>
        <p:nvSpPr>
          <p:cNvPr id="3" name="Content Placeholder 2"/>
          <p:cNvSpPr>
            <a:spLocks noGrp="1"/>
          </p:cNvSpPr>
          <p:nvPr>
            <p:ph idx="1"/>
          </p:nvPr>
        </p:nvSpPr>
        <p:spPr>
          <a:xfrm>
            <a:off x="76200" y="1524000"/>
            <a:ext cx="8915400" cy="5105399"/>
          </a:xfrm>
        </p:spPr>
        <p:txBody>
          <a:bodyPr>
            <a:noAutofit/>
          </a:bodyPr>
          <a:lstStyle/>
          <a:p>
            <a:pPr marL="118872" indent="0">
              <a:buNone/>
            </a:pPr>
            <a:r>
              <a:rPr lang="en-US" sz="2800" b="1" dirty="0"/>
              <a:t>An exam inquiry may not suggest an answer or limit the field of inquiry by the expert. Rather the VA must pose to the examiner a hypothetical question which fully and accurately reflects the disability picture. </a:t>
            </a:r>
            <a:endParaRPr lang="en-US" i="1" dirty="0"/>
          </a:p>
          <a:p>
            <a:r>
              <a:rPr lang="en-US" sz="2800" dirty="0"/>
              <a:t>Example of an improper inquiry: “Is the veteran’s back injury at least as likely as not connected to his military service or is it more likely connected to his post-service motor vehicle accident?”</a:t>
            </a:r>
          </a:p>
          <a:p>
            <a:pPr marL="118872" indent="0">
              <a:buNone/>
            </a:pPr>
            <a:r>
              <a:rPr lang="en-US" sz="2800" b="1" dirty="0"/>
              <a:t>And the examiner must answer all queries presented!</a:t>
            </a:r>
          </a:p>
          <a:p>
            <a:r>
              <a:rPr lang="en-US" sz="2800" dirty="0"/>
              <a:t>CVSOs should carefully scrutinize exam scheduling requests and object to any improper inquiry.</a:t>
            </a:r>
          </a:p>
        </p:txBody>
      </p:sp>
      <p:sp>
        <p:nvSpPr>
          <p:cNvPr id="4" name="Slide Number Placeholder 3">
            <a:extLst>
              <a:ext uri="{FF2B5EF4-FFF2-40B4-BE49-F238E27FC236}">
                <a16:creationId xmlns:a16="http://schemas.microsoft.com/office/drawing/2014/main" id="{0D149D62-A109-2106-471A-33B7A0A2D85F}"/>
              </a:ext>
            </a:extLst>
          </p:cNvPr>
          <p:cNvSpPr>
            <a:spLocks noGrp="1"/>
          </p:cNvSpPr>
          <p:nvPr>
            <p:ph type="sldNum" sz="quarter" idx="12"/>
          </p:nvPr>
        </p:nvSpPr>
        <p:spPr/>
        <p:txBody>
          <a:bodyPr/>
          <a:lstStyle/>
          <a:p>
            <a:fld id="{1B5C5464-0A0C-4F4F-8948-B8BFCC70FC15}" type="slidenum">
              <a:rPr lang="en-US" smtClean="0"/>
              <a:pPr/>
              <a:t>25</a:t>
            </a:fld>
            <a:endParaRPr lang="en-US" dirty="0"/>
          </a:p>
        </p:txBody>
      </p:sp>
    </p:spTree>
    <p:extLst>
      <p:ext uri="{BB962C8B-B14F-4D97-AF65-F5344CB8AC3E}">
        <p14:creationId xmlns:p14="http://schemas.microsoft.com/office/powerpoint/2010/main" val="10262841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a:bodyPr>
          <a:lstStyle/>
          <a:p>
            <a:pPr algn="ctr"/>
            <a:r>
              <a:rPr lang="en-US" dirty="0">
                <a:solidFill>
                  <a:schemeClr val="accent1"/>
                </a:solidFill>
              </a:rPr>
              <a:t>Evidentiary Standard</a:t>
            </a:r>
          </a:p>
        </p:txBody>
      </p:sp>
      <p:sp>
        <p:nvSpPr>
          <p:cNvPr id="3" name="Content Placeholder 2"/>
          <p:cNvSpPr>
            <a:spLocks noGrp="1"/>
          </p:cNvSpPr>
          <p:nvPr>
            <p:ph idx="1"/>
          </p:nvPr>
        </p:nvSpPr>
        <p:spPr>
          <a:xfrm>
            <a:off x="76200" y="1752600"/>
            <a:ext cx="8915400" cy="4876799"/>
          </a:xfrm>
        </p:spPr>
        <p:txBody>
          <a:bodyPr>
            <a:noAutofit/>
          </a:bodyPr>
          <a:lstStyle/>
          <a:p>
            <a:pPr marL="118872" indent="0">
              <a:buNone/>
            </a:pPr>
            <a:r>
              <a:rPr lang="en-US" sz="2700" b="1" dirty="0"/>
              <a:t>Examiners may not use an improperly high evidentiary standard such as “medical certainty.” </a:t>
            </a:r>
            <a:endParaRPr lang="en-US" sz="2700" b="1" i="1" dirty="0"/>
          </a:p>
          <a:p>
            <a:r>
              <a:rPr lang="en-US" sz="2700" i="1" dirty="0"/>
              <a:t>In Wise v. Shinseki, </a:t>
            </a:r>
            <a:r>
              <a:rPr lang="nb-NO" sz="2700" i="1" dirty="0"/>
              <a:t>26 Vet. App. 517, 531 (2014), the </a:t>
            </a:r>
            <a:r>
              <a:rPr kumimoji="0" lang="en-US" sz="2700" b="0"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examiner opined that PTSD was not “generally accepted in the scientific community” as a risk factor for cardiovascular disease, and as a result, the Board disregarded studies linking PTSD to cardiovascular problems.</a:t>
            </a:r>
          </a:p>
          <a:p>
            <a:r>
              <a:rPr lang="nb-NO" sz="2700" i="1" dirty="0"/>
              <a:t> The Court ruled that </a:t>
            </a:r>
            <a:r>
              <a:rPr lang="en-US" sz="2700" dirty="0"/>
              <a:t>“the Board, when evaluating that evidence, cannot demand a level of acceptance in the scientific community greater than the level of proof required by the </a:t>
            </a:r>
            <a:r>
              <a:rPr lang="en-US" sz="2700" b="1" dirty="0"/>
              <a:t>benefit of the doubt rule</a:t>
            </a:r>
            <a:r>
              <a:rPr lang="en-US" sz="2700" dirty="0"/>
              <a:t>.”</a:t>
            </a:r>
          </a:p>
        </p:txBody>
      </p:sp>
      <p:sp>
        <p:nvSpPr>
          <p:cNvPr id="4" name="Slide Number Placeholder 3">
            <a:extLst>
              <a:ext uri="{FF2B5EF4-FFF2-40B4-BE49-F238E27FC236}">
                <a16:creationId xmlns:a16="http://schemas.microsoft.com/office/drawing/2014/main" id="{D57A4677-3D9E-B99F-4B92-C09942A89A9A}"/>
              </a:ext>
            </a:extLst>
          </p:cNvPr>
          <p:cNvSpPr>
            <a:spLocks noGrp="1"/>
          </p:cNvSpPr>
          <p:nvPr>
            <p:ph type="sldNum" sz="quarter" idx="12"/>
          </p:nvPr>
        </p:nvSpPr>
        <p:spPr/>
        <p:txBody>
          <a:bodyPr/>
          <a:lstStyle/>
          <a:p>
            <a:fld id="{1B5C5464-0A0C-4F4F-8948-B8BFCC70FC15}" type="slidenum">
              <a:rPr lang="en-US" smtClean="0"/>
              <a:pPr/>
              <a:t>26</a:t>
            </a:fld>
            <a:endParaRPr lang="en-US" dirty="0"/>
          </a:p>
        </p:txBody>
      </p:sp>
    </p:spTree>
    <p:extLst>
      <p:ext uri="{BB962C8B-B14F-4D97-AF65-F5344CB8AC3E}">
        <p14:creationId xmlns:p14="http://schemas.microsoft.com/office/powerpoint/2010/main" val="15990607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4F0A1-A00A-42C9-A2EC-49952D658211}"/>
              </a:ext>
            </a:extLst>
          </p:cNvPr>
          <p:cNvSpPr>
            <a:spLocks noGrp="1"/>
          </p:cNvSpPr>
          <p:nvPr>
            <p:ph type="title"/>
          </p:nvPr>
        </p:nvSpPr>
        <p:spPr/>
        <p:txBody>
          <a:bodyPr/>
          <a:lstStyle/>
          <a:p>
            <a:r>
              <a:rPr lang="en-US" dirty="0">
                <a:solidFill>
                  <a:schemeClr val="accent1"/>
                </a:solidFill>
              </a:rPr>
              <a:t>QUESTIONS?</a:t>
            </a:r>
          </a:p>
        </p:txBody>
      </p:sp>
      <p:pic>
        <p:nvPicPr>
          <p:cNvPr id="8" name="Picture 7" descr="A picture containing drawing&#10;&#10;Description automatically generated">
            <a:extLst>
              <a:ext uri="{FF2B5EF4-FFF2-40B4-BE49-F238E27FC236}">
                <a16:creationId xmlns:a16="http://schemas.microsoft.com/office/drawing/2014/main" id="{958FFFF2-5064-4D60-86C7-E39FD7DFFC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00200"/>
            <a:ext cx="9144000" cy="5143500"/>
          </a:xfrm>
          <a:prstGeom prst="rect">
            <a:avLst/>
          </a:prstGeom>
        </p:spPr>
      </p:pic>
      <p:sp>
        <p:nvSpPr>
          <p:cNvPr id="3" name="Slide Number Placeholder 2">
            <a:extLst>
              <a:ext uri="{FF2B5EF4-FFF2-40B4-BE49-F238E27FC236}">
                <a16:creationId xmlns:a16="http://schemas.microsoft.com/office/drawing/2014/main" id="{7494E68B-0430-1AD3-2CC9-7F000CAD09D2}"/>
              </a:ext>
            </a:extLst>
          </p:cNvPr>
          <p:cNvSpPr>
            <a:spLocks noGrp="1"/>
          </p:cNvSpPr>
          <p:nvPr>
            <p:ph type="sldNum" sz="quarter" idx="12"/>
          </p:nvPr>
        </p:nvSpPr>
        <p:spPr/>
        <p:txBody>
          <a:bodyPr/>
          <a:lstStyle/>
          <a:p>
            <a:fld id="{1B5C5464-0A0C-4F4F-8948-B8BFCC70FC15}" type="slidenum">
              <a:rPr lang="en-US" smtClean="0"/>
              <a:pPr/>
              <a:t>27</a:t>
            </a:fld>
            <a:endParaRPr lang="en-US" dirty="0"/>
          </a:p>
        </p:txBody>
      </p:sp>
    </p:spTree>
    <p:extLst>
      <p:ext uri="{BB962C8B-B14F-4D97-AF65-F5344CB8AC3E}">
        <p14:creationId xmlns:p14="http://schemas.microsoft.com/office/powerpoint/2010/main" val="42628385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a:bodyPr>
          <a:lstStyle/>
          <a:p>
            <a:pPr algn="ctr"/>
            <a:r>
              <a:rPr lang="en-US" dirty="0">
                <a:solidFill>
                  <a:schemeClr val="accent1"/>
                </a:solidFill>
              </a:rPr>
              <a:t>Lay Evidence</a:t>
            </a:r>
          </a:p>
        </p:txBody>
      </p:sp>
      <p:sp>
        <p:nvSpPr>
          <p:cNvPr id="3" name="Content Placeholder 2"/>
          <p:cNvSpPr>
            <a:spLocks noGrp="1"/>
          </p:cNvSpPr>
          <p:nvPr>
            <p:ph idx="1"/>
          </p:nvPr>
        </p:nvSpPr>
        <p:spPr>
          <a:xfrm>
            <a:off x="76200" y="1600200"/>
            <a:ext cx="8991600" cy="5029199"/>
          </a:xfrm>
        </p:spPr>
        <p:txBody>
          <a:bodyPr>
            <a:noAutofit/>
          </a:bodyPr>
          <a:lstStyle/>
          <a:p>
            <a:pPr marL="118872" indent="0">
              <a:buNone/>
            </a:pPr>
            <a:r>
              <a:rPr lang="en-US" sz="3000" b="1" dirty="0"/>
              <a:t>Lay evidence </a:t>
            </a:r>
            <a:r>
              <a:rPr lang="en-US" sz="3000" b="1" u="sng" dirty="0"/>
              <a:t>must be considered </a:t>
            </a:r>
            <a:r>
              <a:rPr lang="en-US" sz="3000" b="1" dirty="0"/>
              <a:t>by the VA and an examination can be deemed inadequate if the examiner did not consider the veteran’s prior medical history and </a:t>
            </a:r>
            <a:r>
              <a:rPr lang="en-US" sz="3000" b="1" u="sng" dirty="0"/>
              <a:t>address relevant lay statements</a:t>
            </a:r>
            <a:r>
              <a:rPr lang="en-US" sz="3000" b="1" dirty="0"/>
              <a:t>. </a:t>
            </a:r>
            <a:endParaRPr lang="en-US" sz="3000" b="1" i="1" dirty="0"/>
          </a:p>
          <a:p>
            <a:pPr marL="118872" indent="0">
              <a:buNone/>
            </a:pPr>
            <a:endParaRPr lang="en-US" sz="3000" i="1" dirty="0"/>
          </a:p>
          <a:p>
            <a:r>
              <a:rPr lang="en-US" sz="2600" i="1" dirty="0"/>
              <a:t>Barr v. Nicholson, 21 Vet. App. 303, 311 (2007), Buchanan v. Nicholson, 451 F. 3d 1331, 1335-37 (Fed. Cir. 2006)</a:t>
            </a:r>
            <a:r>
              <a:rPr lang="en-US" sz="2600" dirty="0"/>
              <a:t> (holding that VA must consider lay evidence and it cannot determine that “lay evidence lacks credibility merely because it is unaccompanied by contemporaneous medical evidence”). </a:t>
            </a:r>
            <a:endParaRPr lang="en-US" sz="2600" i="1" dirty="0"/>
          </a:p>
        </p:txBody>
      </p:sp>
      <p:sp>
        <p:nvSpPr>
          <p:cNvPr id="4" name="Slide Number Placeholder 3">
            <a:extLst>
              <a:ext uri="{FF2B5EF4-FFF2-40B4-BE49-F238E27FC236}">
                <a16:creationId xmlns:a16="http://schemas.microsoft.com/office/drawing/2014/main" id="{5F691E73-4F5D-3C46-130B-B7E9E3AD7491}"/>
              </a:ext>
            </a:extLst>
          </p:cNvPr>
          <p:cNvSpPr>
            <a:spLocks noGrp="1"/>
          </p:cNvSpPr>
          <p:nvPr>
            <p:ph type="sldNum" sz="quarter" idx="12"/>
          </p:nvPr>
        </p:nvSpPr>
        <p:spPr/>
        <p:txBody>
          <a:bodyPr/>
          <a:lstStyle/>
          <a:p>
            <a:fld id="{1B5C5464-0A0C-4F4F-8948-B8BFCC70FC15}" type="slidenum">
              <a:rPr lang="en-US" smtClean="0"/>
              <a:pPr/>
              <a:t>28</a:t>
            </a:fld>
            <a:endParaRPr lang="en-US" dirty="0"/>
          </a:p>
        </p:txBody>
      </p:sp>
    </p:spTree>
    <p:extLst>
      <p:ext uri="{BB962C8B-B14F-4D97-AF65-F5344CB8AC3E}">
        <p14:creationId xmlns:p14="http://schemas.microsoft.com/office/powerpoint/2010/main" val="14663931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a:bodyPr>
          <a:lstStyle/>
          <a:p>
            <a:pPr algn="ctr"/>
            <a:r>
              <a:rPr lang="en-US" dirty="0">
                <a:solidFill>
                  <a:schemeClr val="accent1"/>
                </a:solidFill>
              </a:rPr>
              <a:t>Lay Evidence</a:t>
            </a:r>
          </a:p>
        </p:txBody>
      </p:sp>
      <p:sp>
        <p:nvSpPr>
          <p:cNvPr id="3" name="Content Placeholder 2"/>
          <p:cNvSpPr>
            <a:spLocks noGrp="1"/>
          </p:cNvSpPr>
          <p:nvPr>
            <p:ph idx="1"/>
          </p:nvPr>
        </p:nvSpPr>
        <p:spPr>
          <a:xfrm>
            <a:off x="76200" y="1600200"/>
            <a:ext cx="8991600" cy="5029199"/>
          </a:xfrm>
        </p:spPr>
        <p:txBody>
          <a:bodyPr>
            <a:noAutofit/>
          </a:bodyPr>
          <a:lstStyle/>
          <a:p>
            <a:pPr marL="118872" indent="0">
              <a:buNone/>
            </a:pPr>
            <a:r>
              <a:rPr lang="en-US" sz="2800" i="1" dirty="0"/>
              <a:t>Miller v. Wilkie, </a:t>
            </a:r>
            <a:r>
              <a:rPr lang="nb-NO" sz="2800" dirty="0"/>
              <a:t>32 Vet. App. 249, 260 (2020) </a:t>
            </a:r>
            <a:r>
              <a:rPr lang="en-US" sz="2800" dirty="0"/>
              <a:t>states that </a:t>
            </a:r>
            <a:r>
              <a:rPr kumimoji="0" lang="en-US" sz="2800" b="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a:t>
            </a:r>
            <a:r>
              <a:rPr kumimoji="0" lang="en-US" sz="2800" b="0"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where the examiner </a:t>
            </a:r>
            <a:r>
              <a:rPr kumimoji="0" lang="en-US" sz="2800" b="1"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failed to address the veteran's lay evidence </a:t>
            </a:r>
            <a:r>
              <a:rPr kumimoji="0" lang="en-US" sz="2800" b="0"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and the Board fails to find the veteran not credible or not competent to offer that lay evidence, the proper remedy is for VA to </a:t>
            </a:r>
            <a:r>
              <a:rPr kumimoji="0" lang="en-US" sz="2800" b="1"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obtain a new examination</a:t>
            </a:r>
            <a:r>
              <a:rPr kumimoji="0" lang="en-US" sz="2800" b="0"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a:t>
            </a:r>
          </a:p>
          <a:p>
            <a:pPr marL="118872" indent="0">
              <a:buNone/>
            </a:pPr>
            <a:endParaRPr lang="en-US" sz="2600" i="1" dirty="0"/>
          </a:p>
        </p:txBody>
      </p:sp>
      <p:sp>
        <p:nvSpPr>
          <p:cNvPr id="4" name="Slide Number Placeholder 3">
            <a:extLst>
              <a:ext uri="{FF2B5EF4-FFF2-40B4-BE49-F238E27FC236}">
                <a16:creationId xmlns:a16="http://schemas.microsoft.com/office/drawing/2014/main" id="{5F691E73-4F5D-3C46-130B-B7E9E3AD7491}"/>
              </a:ext>
            </a:extLst>
          </p:cNvPr>
          <p:cNvSpPr>
            <a:spLocks noGrp="1"/>
          </p:cNvSpPr>
          <p:nvPr>
            <p:ph type="sldNum" sz="quarter" idx="12"/>
          </p:nvPr>
        </p:nvSpPr>
        <p:spPr/>
        <p:txBody>
          <a:bodyPr/>
          <a:lstStyle/>
          <a:p>
            <a:fld id="{1B5C5464-0A0C-4F4F-8948-B8BFCC70FC15}" type="slidenum">
              <a:rPr lang="en-US" smtClean="0"/>
              <a:pPr/>
              <a:t>29</a:t>
            </a:fld>
            <a:endParaRPr lang="en-US" dirty="0"/>
          </a:p>
        </p:txBody>
      </p:sp>
    </p:spTree>
    <p:extLst>
      <p:ext uri="{BB962C8B-B14F-4D97-AF65-F5344CB8AC3E}">
        <p14:creationId xmlns:p14="http://schemas.microsoft.com/office/powerpoint/2010/main" val="2468119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fontScale="90000"/>
          </a:bodyPr>
          <a:lstStyle/>
          <a:p>
            <a:pPr algn="ctr"/>
            <a:r>
              <a:rPr lang="en-US" dirty="0">
                <a:solidFill>
                  <a:schemeClr val="accent1"/>
                </a:solidFill>
              </a:rPr>
              <a:t>But First, Is The VA Exam/Opinion Even Necessary?</a:t>
            </a:r>
          </a:p>
        </p:txBody>
      </p:sp>
      <p:sp>
        <p:nvSpPr>
          <p:cNvPr id="3" name="Content Placeholder 2"/>
          <p:cNvSpPr>
            <a:spLocks noGrp="1"/>
          </p:cNvSpPr>
          <p:nvPr>
            <p:ph idx="1"/>
          </p:nvPr>
        </p:nvSpPr>
        <p:spPr>
          <a:xfrm>
            <a:off x="76200" y="1600200"/>
            <a:ext cx="8915400" cy="5029199"/>
          </a:xfrm>
        </p:spPr>
        <p:txBody>
          <a:bodyPr>
            <a:noAutofit/>
          </a:bodyPr>
          <a:lstStyle/>
          <a:p>
            <a:pPr marL="0" marR="1239520" indent="0">
              <a:spcBef>
                <a:spcPts val="1000"/>
              </a:spcBef>
              <a:spcAft>
                <a:spcPts val="0"/>
              </a:spcAft>
              <a:buNone/>
            </a:pPr>
            <a:r>
              <a:rPr lang="en-US" sz="2200" b="1" dirty="0">
                <a:solidFill>
                  <a:srgbClr val="000000"/>
                </a:solidFill>
                <a:effectLst/>
                <a:ea typeface="Calibri" panose="020F0502020204030204" pitchFamily="34" charset="0"/>
              </a:rPr>
              <a:t>Here are the rules that VBA is </a:t>
            </a:r>
            <a:r>
              <a:rPr lang="en-US" sz="2200" b="1" u="sng" dirty="0">
                <a:solidFill>
                  <a:srgbClr val="000000"/>
                </a:solidFill>
                <a:effectLst/>
                <a:ea typeface="Calibri" panose="020F0502020204030204" pitchFamily="34" charset="0"/>
              </a:rPr>
              <a:t>supposed</a:t>
            </a:r>
            <a:r>
              <a:rPr lang="en-US" sz="2200" b="1" dirty="0">
                <a:solidFill>
                  <a:srgbClr val="000000"/>
                </a:solidFill>
                <a:effectLst/>
                <a:ea typeface="Calibri" panose="020F0502020204030204" pitchFamily="34" charset="0"/>
              </a:rPr>
              <a:t> to follow:</a:t>
            </a:r>
          </a:p>
          <a:p>
            <a:pPr marL="0" marR="1239520" indent="0">
              <a:spcBef>
                <a:spcPts val="1000"/>
              </a:spcBef>
              <a:spcAft>
                <a:spcPts val="0"/>
              </a:spcAft>
              <a:buNone/>
            </a:pPr>
            <a:r>
              <a:rPr lang="en-US" sz="2200" dirty="0">
                <a:solidFill>
                  <a:srgbClr val="000000"/>
                </a:solidFill>
                <a:effectLst/>
                <a:ea typeface="Calibri" panose="020F0502020204030204" pitchFamily="34" charset="0"/>
              </a:rPr>
              <a:t>1. </a:t>
            </a:r>
            <a:r>
              <a:rPr lang="en-US" sz="2200" b="1" dirty="0">
                <a:solidFill>
                  <a:srgbClr val="000000"/>
                </a:solidFill>
                <a:effectLst/>
                <a:ea typeface="Calibri" panose="020F0502020204030204" pitchFamily="34" charset="0"/>
              </a:rPr>
              <a:t>Reviewing Evidence Before Determining an Examination is Necessary</a:t>
            </a:r>
            <a:r>
              <a:rPr lang="en-US" sz="2200" dirty="0">
                <a:solidFill>
                  <a:srgbClr val="000000"/>
                </a:solidFill>
                <a:effectLst/>
                <a:ea typeface="Calibri" panose="020F0502020204030204" pitchFamily="34" charset="0"/>
              </a:rPr>
              <a:t> (M21-1, Part IV, Subpart i.1.A.1.c.)</a:t>
            </a:r>
          </a:p>
          <a:p>
            <a:pPr marL="777240" lvl="3">
              <a:spcBef>
                <a:spcPts val="0"/>
              </a:spcBef>
              <a:buClr>
                <a:schemeClr val="accent1"/>
              </a:buClr>
            </a:pPr>
            <a:r>
              <a:rPr lang="en-US" sz="2200" dirty="0">
                <a:effectLst/>
                <a:ea typeface="Calibri" panose="020F0502020204030204" pitchFamily="34" charset="0"/>
              </a:rPr>
              <a:t>“A medical opinion is only necessary when there is </a:t>
            </a:r>
            <a:r>
              <a:rPr lang="en-US" sz="2200" b="1" i="1" dirty="0">
                <a:effectLst/>
                <a:ea typeface="Calibri" panose="020F0502020204030204" pitchFamily="34" charset="0"/>
              </a:rPr>
              <a:t>not </a:t>
            </a:r>
            <a:r>
              <a:rPr lang="en-US" sz="2200" b="1" dirty="0">
                <a:effectLst/>
                <a:ea typeface="Calibri" panose="020F0502020204030204" pitchFamily="34" charset="0"/>
              </a:rPr>
              <a:t>sufficient medical evidence of record</a:t>
            </a:r>
            <a:r>
              <a:rPr lang="en-US" sz="2200" dirty="0">
                <a:effectLst/>
                <a:ea typeface="Calibri" panose="020F0502020204030204" pitchFamily="34" charset="0"/>
              </a:rPr>
              <a:t> to make a decision on the Claim.”</a:t>
            </a:r>
          </a:p>
          <a:p>
            <a:pPr marL="0" marR="0" indent="0">
              <a:spcBef>
                <a:spcPts val="0"/>
              </a:spcBef>
              <a:spcAft>
                <a:spcPts val="0"/>
              </a:spcAft>
              <a:buNone/>
            </a:pPr>
            <a:r>
              <a:rPr lang="en-US" sz="2200" dirty="0">
                <a:effectLst/>
                <a:ea typeface="Calibri" panose="020F0502020204030204" pitchFamily="34" charset="0"/>
              </a:rPr>
              <a:t> </a:t>
            </a:r>
          </a:p>
          <a:p>
            <a:pPr marL="0" marR="0" indent="0">
              <a:spcBef>
                <a:spcPts val="0"/>
              </a:spcBef>
              <a:spcAft>
                <a:spcPts val="0"/>
              </a:spcAft>
              <a:buNone/>
            </a:pPr>
            <a:r>
              <a:rPr lang="en-US" sz="2200" dirty="0">
                <a:solidFill>
                  <a:srgbClr val="000000"/>
                </a:solidFill>
                <a:effectLst/>
                <a:ea typeface="Calibri" panose="020F0502020204030204" pitchFamily="34" charset="0"/>
              </a:rPr>
              <a:t>2. </a:t>
            </a:r>
            <a:r>
              <a:rPr lang="en-US" sz="2200" b="1" dirty="0">
                <a:solidFill>
                  <a:srgbClr val="000000"/>
                </a:solidFill>
                <a:effectLst/>
                <a:ea typeface="Calibri" panose="020F0502020204030204" pitchFamily="34" charset="0"/>
              </a:rPr>
              <a:t>When Development to Obtain Additional Evidence May Be Needed</a:t>
            </a:r>
            <a:r>
              <a:rPr lang="en-US" sz="2200" dirty="0">
                <a:solidFill>
                  <a:srgbClr val="000000"/>
                </a:solidFill>
                <a:effectLst/>
                <a:ea typeface="Calibri" panose="020F0502020204030204" pitchFamily="34" charset="0"/>
              </a:rPr>
              <a:t> (M21-1 Part V, Subpart ii.3.B.1.a)</a:t>
            </a:r>
          </a:p>
          <a:p>
            <a:pPr marL="777240" lvl="3">
              <a:spcBef>
                <a:spcPts val="0"/>
              </a:spcBef>
              <a:buClr>
                <a:schemeClr val="accent1"/>
              </a:buClr>
            </a:pPr>
            <a:r>
              <a:rPr lang="en-US" sz="2200" dirty="0">
                <a:effectLst/>
                <a:ea typeface="Calibri" panose="020F0502020204030204" pitchFamily="34" charset="0"/>
              </a:rPr>
              <a:t>“Decision makers must maintain objectivity when assigning weight to a claimant’s evidence and </a:t>
            </a:r>
            <a:r>
              <a:rPr lang="en-US" sz="2200" b="1" dirty="0">
                <a:effectLst/>
                <a:ea typeface="Calibri" panose="020F0502020204030204" pitchFamily="34" charset="0"/>
              </a:rPr>
              <a:t>may not develop with </a:t>
            </a:r>
            <a:r>
              <a:rPr lang="en-US" sz="2200" b="1" i="1" dirty="0">
                <a:effectLst/>
                <a:ea typeface="Calibri" panose="020F0502020204030204" pitchFamily="34" charset="0"/>
              </a:rPr>
              <a:t>the purpose </a:t>
            </a:r>
            <a:r>
              <a:rPr lang="en-US" sz="2200" b="1" dirty="0">
                <a:effectLst/>
                <a:ea typeface="Calibri" panose="020F0502020204030204" pitchFamily="34" charset="0"/>
              </a:rPr>
              <a:t>of obtaining evidence to justify a denial of the claim</a:t>
            </a:r>
            <a:r>
              <a:rPr lang="en-US" sz="2200" dirty="0">
                <a:effectLst/>
                <a:ea typeface="Calibri" panose="020F0502020204030204" pitchFamily="34" charset="0"/>
              </a:rPr>
              <a:t>. Instead, decision makers must be able to support the determination that development is needed.”</a:t>
            </a:r>
          </a:p>
          <a:p>
            <a:pPr marL="118872" indent="0">
              <a:buNone/>
            </a:pPr>
            <a:endParaRPr lang="en-US" i="1" dirty="0"/>
          </a:p>
          <a:p>
            <a:pPr marL="118872" indent="0">
              <a:buNone/>
            </a:pPr>
            <a:endParaRPr lang="en-US" sz="2800" dirty="0"/>
          </a:p>
        </p:txBody>
      </p:sp>
      <p:sp>
        <p:nvSpPr>
          <p:cNvPr id="4" name="Slide Number Placeholder 3">
            <a:extLst>
              <a:ext uri="{FF2B5EF4-FFF2-40B4-BE49-F238E27FC236}">
                <a16:creationId xmlns:a16="http://schemas.microsoft.com/office/drawing/2014/main" id="{5F4F02BB-FFA6-C572-6A72-240DE8447750}"/>
              </a:ext>
            </a:extLst>
          </p:cNvPr>
          <p:cNvSpPr>
            <a:spLocks noGrp="1"/>
          </p:cNvSpPr>
          <p:nvPr>
            <p:ph type="sldNum" sz="quarter" idx="12"/>
          </p:nvPr>
        </p:nvSpPr>
        <p:spPr/>
        <p:txBody>
          <a:bodyPr/>
          <a:lstStyle/>
          <a:p>
            <a:fld id="{1B5C5464-0A0C-4F4F-8948-B8BFCC70FC15}" type="slidenum">
              <a:rPr lang="en-US" smtClean="0"/>
              <a:pPr/>
              <a:t>3</a:t>
            </a:fld>
            <a:endParaRPr lang="en-US" dirty="0"/>
          </a:p>
        </p:txBody>
      </p:sp>
    </p:spTree>
    <p:extLst>
      <p:ext uri="{BB962C8B-B14F-4D97-AF65-F5344CB8AC3E}">
        <p14:creationId xmlns:p14="http://schemas.microsoft.com/office/powerpoint/2010/main" val="27900029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a:bodyPr>
          <a:lstStyle/>
          <a:p>
            <a:pPr algn="ctr"/>
            <a:r>
              <a:rPr lang="en-US" dirty="0">
                <a:solidFill>
                  <a:schemeClr val="accent1"/>
                </a:solidFill>
              </a:rPr>
              <a:t>Lay Evidence Tips</a:t>
            </a:r>
          </a:p>
        </p:txBody>
      </p:sp>
      <p:sp>
        <p:nvSpPr>
          <p:cNvPr id="3" name="Content Placeholder 2"/>
          <p:cNvSpPr>
            <a:spLocks noGrp="1"/>
          </p:cNvSpPr>
          <p:nvPr>
            <p:ph idx="1"/>
          </p:nvPr>
        </p:nvSpPr>
        <p:spPr>
          <a:xfrm>
            <a:off x="76200" y="1447800"/>
            <a:ext cx="8991600" cy="5410200"/>
          </a:xfrm>
        </p:spPr>
        <p:txBody>
          <a:bodyPr>
            <a:noAutofit/>
          </a:bodyPr>
          <a:lstStyle/>
          <a:p>
            <a:r>
              <a:rPr lang="en-US" sz="2350" dirty="0"/>
              <a:t>First, we suggest having the veteran write a detailed lay statement about the severity of his or her condition and submitting it before attending C&amp;P exams.</a:t>
            </a:r>
          </a:p>
          <a:p>
            <a:r>
              <a:rPr lang="en-US" sz="2350" dirty="0"/>
              <a:t>Then prep Veteran For C&amp;P Exam:</a:t>
            </a:r>
          </a:p>
          <a:p>
            <a:pPr lvl="1"/>
            <a:r>
              <a:rPr lang="en-US" sz="2350" dirty="0"/>
              <a:t>Give Veteran blank copy of DBQ to review before exam</a:t>
            </a:r>
          </a:p>
          <a:p>
            <a:pPr lvl="1"/>
            <a:r>
              <a:rPr lang="en-US" sz="2350" dirty="0"/>
              <a:t>Describe worst days, not best</a:t>
            </a:r>
          </a:p>
          <a:p>
            <a:pPr lvl="1"/>
            <a:r>
              <a:rPr lang="en-US" sz="2350" dirty="0"/>
              <a:t>Discuss flare ups (frequency, etc.)</a:t>
            </a:r>
          </a:p>
          <a:p>
            <a:pPr lvl="1"/>
            <a:r>
              <a:rPr lang="en-US" sz="2350" dirty="0"/>
              <a:t>How disabilities affect ability to work and/or function </a:t>
            </a:r>
          </a:p>
          <a:p>
            <a:pPr lvl="1"/>
            <a:r>
              <a:rPr lang="en-US" sz="2350" dirty="0"/>
              <a:t>Advise Veteran to bring notes to exam (and make notes afterward about what was said at exam, what was measured/tested, etc.)</a:t>
            </a:r>
          </a:p>
          <a:p>
            <a:pPr lvl="1"/>
            <a:r>
              <a:rPr lang="en-US" sz="2350" dirty="0"/>
              <a:t>Explain that examiner may not have reviewed the file yet.</a:t>
            </a:r>
          </a:p>
          <a:p>
            <a:pPr lvl="1"/>
            <a:r>
              <a:rPr lang="en-US" sz="2350" dirty="0"/>
              <a:t>Explain that discussion with examiner MUST be consistent with lay statement(s)!</a:t>
            </a:r>
          </a:p>
          <a:p>
            <a:endParaRPr lang="en-US" sz="3000" dirty="0"/>
          </a:p>
          <a:p>
            <a:endParaRPr lang="en-US" sz="3000" dirty="0"/>
          </a:p>
          <a:p>
            <a:endParaRPr lang="en-US" sz="2600" dirty="0"/>
          </a:p>
        </p:txBody>
      </p:sp>
      <p:sp>
        <p:nvSpPr>
          <p:cNvPr id="4" name="Slide Number Placeholder 3">
            <a:extLst>
              <a:ext uri="{FF2B5EF4-FFF2-40B4-BE49-F238E27FC236}">
                <a16:creationId xmlns:a16="http://schemas.microsoft.com/office/drawing/2014/main" id="{74516332-33DD-B240-C09A-6CFA1B561552}"/>
              </a:ext>
            </a:extLst>
          </p:cNvPr>
          <p:cNvSpPr>
            <a:spLocks noGrp="1"/>
          </p:cNvSpPr>
          <p:nvPr>
            <p:ph type="sldNum" sz="quarter" idx="12"/>
          </p:nvPr>
        </p:nvSpPr>
        <p:spPr/>
        <p:txBody>
          <a:bodyPr/>
          <a:lstStyle/>
          <a:p>
            <a:fld id="{1B5C5464-0A0C-4F4F-8948-B8BFCC70FC15}" type="slidenum">
              <a:rPr lang="en-US" smtClean="0"/>
              <a:pPr/>
              <a:t>30</a:t>
            </a:fld>
            <a:endParaRPr lang="en-US" dirty="0"/>
          </a:p>
        </p:txBody>
      </p:sp>
    </p:spTree>
    <p:extLst>
      <p:ext uri="{BB962C8B-B14F-4D97-AF65-F5344CB8AC3E}">
        <p14:creationId xmlns:p14="http://schemas.microsoft.com/office/powerpoint/2010/main" val="42339956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a:bodyPr>
          <a:lstStyle/>
          <a:p>
            <a:pPr algn="ctr"/>
            <a:r>
              <a:rPr lang="en-US" dirty="0">
                <a:solidFill>
                  <a:schemeClr val="accent1"/>
                </a:solidFill>
              </a:rPr>
              <a:t>Resorting to Speculation</a:t>
            </a:r>
          </a:p>
        </p:txBody>
      </p:sp>
      <p:sp>
        <p:nvSpPr>
          <p:cNvPr id="3" name="Content Placeholder 2"/>
          <p:cNvSpPr>
            <a:spLocks noGrp="1"/>
          </p:cNvSpPr>
          <p:nvPr>
            <p:ph idx="1"/>
          </p:nvPr>
        </p:nvSpPr>
        <p:spPr>
          <a:xfrm>
            <a:off x="76200" y="1524000"/>
            <a:ext cx="8915400" cy="5257800"/>
          </a:xfrm>
        </p:spPr>
        <p:txBody>
          <a:bodyPr>
            <a:noAutofit/>
          </a:bodyPr>
          <a:lstStyle/>
          <a:p>
            <a:r>
              <a:rPr lang="en-US" b="1" dirty="0"/>
              <a:t>A medical opinion is inadequate if the examiner claims to be unable to provide a nexus opinion without “resorting to speculation</a:t>
            </a:r>
            <a:r>
              <a:rPr lang="en-US" dirty="0"/>
              <a:t>,” unless the examiner explains why any opinion would be speculative and is supported by an adequate medical rationale (e.g. reflects the limitations of knowledge in the medical community at large and not the limitation of knowledge of that particular examiner). </a:t>
            </a:r>
          </a:p>
          <a:p>
            <a:pPr marL="118872" indent="0">
              <a:buNone/>
            </a:pPr>
            <a:r>
              <a:rPr lang="en-US" i="1" dirty="0"/>
              <a:t>Jones v. Shinseki</a:t>
            </a:r>
            <a:r>
              <a:rPr lang="en-US" dirty="0"/>
              <a:t>, 23 Vet. App. 382, 390– 91 (2010)</a:t>
            </a:r>
          </a:p>
          <a:p>
            <a:endParaRPr lang="en-US" dirty="0"/>
          </a:p>
          <a:p>
            <a:pPr marL="118872" indent="0">
              <a:buNone/>
            </a:pPr>
            <a:endParaRPr lang="en-US" sz="2800" i="1" dirty="0"/>
          </a:p>
          <a:p>
            <a:pPr marL="118872" indent="0">
              <a:buNone/>
            </a:pPr>
            <a:endParaRPr lang="en-US" sz="2800" b="1" i="1" dirty="0"/>
          </a:p>
        </p:txBody>
      </p:sp>
      <p:sp>
        <p:nvSpPr>
          <p:cNvPr id="4" name="Slide Number Placeholder 3">
            <a:extLst>
              <a:ext uri="{FF2B5EF4-FFF2-40B4-BE49-F238E27FC236}">
                <a16:creationId xmlns:a16="http://schemas.microsoft.com/office/drawing/2014/main" id="{2A8FFA0A-1041-2177-EF55-8CCCA617AD1C}"/>
              </a:ext>
            </a:extLst>
          </p:cNvPr>
          <p:cNvSpPr>
            <a:spLocks noGrp="1"/>
          </p:cNvSpPr>
          <p:nvPr>
            <p:ph type="sldNum" sz="quarter" idx="12"/>
          </p:nvPr>
        </p:nvSpPr>
        <p:spPr/>
        <p:txBody>
          <a:bodyPr/>
          <a:lstStyle/>
          <a:p>
            <a:fld id="{1B5C5464-0A0C-4F4F-8948-B8BFCC70FC15}" type="slidenum">
              <a:rPr lang="en-US" smtClean="0"/>
              <a:pPr/>
              <a:t>31</a:t>
            </a:fld>
            <a:endParaRPr lang="en-US" dirty="0"/>
          </a:p>
        </p:txBody>
      </p:sp>
    </p:spTree>
    <p:extLst>
      <p:ext uri="{BB962C8B-B14F-4D97-AF65-F5344CB8AC3E}">
        <p14:creationId xmlns:p14="http://schemas.microsoft.com/office/powerpoint/2010/main" val="7483333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a:bodyPr>
          <a:lstStyle/>
          <a:p>
            <a:pPr algn="ctr"/>
            <a:r>
              <a:rPr lang="en-US" dirty="0">
                <a:solidFill>
                  <a:schemeClr val="accent1"/>
                </a:solidFill>
              </a:rPr>
              <a:t>Theories of Entitlement</a:t>
            </a:r>
          </a:p>
        </p:txBody>
      </p:sp>
      <p:sp>
        <p:nvSpPr>
          <p:cNvPr id="3" name="Content Placeholder 2"/>
          <p:cNvSpPr>
            <a:spLocks noGrp="1"/>
          </p:cNvSpPr>
          <p:nvPr>
            <p:ph idx="1"/>
          </p:nvPr>
        </p:nvSpPr>
        <p:spPr>
          <a:xfrm>
            <a:off x="0" y="1447800"/>
            <a:ext cx="9144000" cy="5181599"/>
          </a:xfrm>
        </p:spPr>
        <p:txBody>
          <a:bodyPr>
            <a:noAutofit/>
          </a:bodyPr>
          <a:lstStyle/>
          <a:p>
            <a:pPr marL="118872" indent="0">
              <a:buNone/>
            </a:pPr>
            <a:r>
              <a:rPr lang="en-US" sz="2700" dirty="0"/>
              <a:t>VA examiners frequently cite non-presumption as a reason for less likely than not… </a:t>
            </a:r>
          </a:p>
          <a:p>
            <a:pPr marL="118872" indent="0">
              <a:buNone/>
            </a:pPr>
            <a:r>
              <a:rPr lang="en-US" sz="2700" dirty="0"/>
              <a:t>…AND VA adjudicators frequently cite to M21 manual provision that lists “conditions determined to have no positive association with herbicide exposure”</a:t>
            </a:r>
          </a:p>
          <a:p>
            <a:pPr marL="118872" indent="0">
              <a:buNone/>
            </a:pPr>
            <a:endParaRPr lang="en-US" sz="2700" dirty="0"/>
          </a:p>
          <a:p>
            <a:pPr marL="118872" indent="0">
              <a:buNone/>
            </a:pPr>
            <a:r>
              <a:rPr lang="en-US" sz="2700" dirty="0"/>
              <a:t>CAVC found that “a medical condition is not presumptively related to herbicide exposure does not preclude a veteran from establishing </a:t>
            </a:r>
            <a:r>
              <a:rPr lang="en-US" sz="2700" b="1" u="heavy" dirty="0"/>
              <a:t>direct service connection</a:t>
            </a:r>
            <a:r>
              <a:rPr lang="en-US" sz="2700" dirty="0"/>
              <a:t> with proof of actual or direct causation” and that presumptive service connection “does not foreclose proof of </a:t>
            </a:r>
            <a:r>
              <a:rPr lang="en-US" sz="2700" b="1" u="heavy" dirty="0"/>
              <a:t>direct service connection</a:t>
            </a:r>
            <a:r>
              <a:rPr lang="en-US" sz="2700" dirty="0"/>
              <a:t>.” </a:t>
            </a:r>
            <a:r>
              <a:rPr lang="en-US" sz="2700" i="1" dirty="0"/>
              <a:t>See </a:t>
            </a:r>
            <a:r>
              <a:rPr lang="en-US" sz="2700" i="1" dirty="0" err="1"/>
              <a:t>Combee</a:t>
            </a:r>
            <a:r>
              <a:rPr lang="en-US" sz="2700" i="1" dirty="0"/>
              <a:t> v. Brown</a:t>
            </a:r>
            <a:r>
              <a:rPr lang="en-US" sz="2700" dirty="0"/>
              <a:t>, 34 F.3d 1039, 1042-1044 (Fed. Cir. 1994).</a:t>
            </a:r>
          </a:p>
          <a:p>
            <a:pPr marL="118872" indent="0">
              <a:buNone/>
            </a:pPr>
            <a:endParaRPr lang="en-US" sz="2700" dirty="0"/>
          </a:p>
          <a:p>
            <a:pPr marL="118872" indent="0">
              <a:buNone/>
            </a:pPr>
            <a:endParaRPr lang="en-US" sz="2700" dirty="0"/>
          </a:p>
          <a:p>
            <a:pPr marL="118872" indent="0">
              <a:buNone/>
            </a:pPr>
            <a:endParaRPr lang="en-US" sz="2700" i="1" dirty="0"/>
          </a:p>
        </p:txBody>
      </p:sp>
      <p:sp>
        <p:nvSpPr>
          <p:cNvPr id="4" name="Slide Number Placeholder 3">
            <a:extLst>
              <a:ext uri="{FF2B5EF4-FFF2-40B4-BE49-F238E27FC236}">
                <a16:creationId xmlns:a16="http://schemas.microsoft.com/office/drawing/2014/main" id="{92C694B1-615A-451F-FF90-21E9679D6491}"/>
              </a:ext>
            </a:extLst>
          </p:cNvPr>
          <p:cNvSpPr>
            <a:spLocks noGrp="1"/>
          </p:cNvSpPr>
          <p:nvPr>
            <p:ph type="sldNum" sz="quarter" idx="12"/>
          </p:nvPr>
        </p:nvSpPr>
        <p:spPr/>
        <p:txBody>
          <a:bodyPr/>
          <a:lstStyle/>
          <a:p>
            <a:fld id="{1B5C5464-0A0C-4F4F-8948-B8BFCC70FC15}" type="slidenum">
              <a:rPr lang="en-US" smtClean="0"/>
              <a:pPr/>
              <a:t>32</a:t>
            </a:fld>
            <a:endParaRPr lang="en-US" dirty="0"/>
          </a:p>
        </p:txBody>
      </p:sp>
    </p:spTree>
    <p:extLst>
      <p:ext uri="{BB962C8B-B14F-4D97-AF65-F5344CB8AC3E}">
        <p14:creationId xmlns:p14="http://schemas.microsoft.com/office/powerpoint/2010/main" val="10355745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a:bodyPr>
          <a:lstStyle/>
          <a:p>
            <a:pPr algn="ctr"/>
            <a:r>
              <a:rPr lang="en-US" dirty="0">
                <a:solidFill>
                  <a:schemeClr val="accent1"/>
                </a:solidFill>
              </a:rPr>
              <a:t>Theories of Entitlement</a:t>
            </a:r>
          </a:p>
        </p:txBody>
      </p:sp>
      <p:sp>
        <p:nvSpPr>
          <p:cNvPr id="3" name="Content Placeholder 2"/>
          <p:cNvSpPr>
            <a:spLocks noGrp="1"/>
          </p:cNvSpPr>
          <p:nvPr>
            <p:ph idx="1"/>
          </p:nvPr>
        </p:nvSpPr>
        <p:spPr>
          <a:xfrm>
            <a:off x="0" y="1447800"/>
            <a:ext cx="9144000" cy="5410200"/>
          </a:xfrm>
        </p:spPr>
        <p:txBody>
          <a:bodyPr>
            <a:noAutofit/>
          </a:bodyPr>
          <a:lstStyle/>
          <a:p>
            <a:pPr>
              <a:buFont typeface="Wingdings" panose="05000000000000000000" pitchFamily="2" charset="2"/>
              <a:buChar char="§"/>
            </a:pPr>
            <a:r>
              <a:rPr lang="en-US" sz="2800" i="1" dirty="0"/>
              <a:t>See also </a:t>
            </a:r>
            <a:r>
              <a:rPr lang="en-US" sz="2800" i="1" dirty="0" err="1"/>
              <a:t>Polovick</a:t>
            </a:r>
            <a:r>
              <a:rPr lang="en-US" sz="2800" i="1" dirty="0"/>
              <a:t> v. Shinseki</a:t>
            </a:r>
            <a:r>
              <a:rPr lang="en-US" sz="2800" dirty="0"/>
              <a:t>, 23 Vet. App. 48, 53 (2009) (holding a condition’s absence from the presumptive list does not preclude a Veteran from establishing </a:t>
            </a:r>
            <a:r>
              <a:rPr lang="en-US" sz="2800" b="1" u="heavy" dirty="0"/>
              <a:t>direct service connection</a:t>
            </a:r>
            <a:r>
              <a:rPr lang="en-US" sz="2800" dirty="0"/>
              <a:t> by showing that it is as likely as not that the condition is due to in-service herbicide exposure). </a:t>
            </a:r>
          </a:p>
          <a:p>
            <a:pPr>
              <a:buFont typeface="Wingdings" panose="05000000000000000000" pitchFamily="2" charset="2"/>
              <a:buChar char="§"/>
            </a:pPr>
            <a:r>
              <a:rPr lang="en-US" sz="2800" dirty="0">
                <a:effectLst/>
                <a:ea typeface="Calibri" panose="020F0502020204030204" pitchFamily="34" charset="0"/>
                <a:cs typeface="Times New Roman" panose="02020603050405020304" pitchFamily="18" charset="0"/>
              </a:rPr>
              <a:t>Since August 2012, </a:t>
            </a:r>
            <a:r>
              <a:rPr lang="en-US" sz="2800" b="1" u="heavy" dirty="0">
                <a:effectLst/>
                <a:ea typeface="Calibri" panose="020F0502020204030204" pitchFamily="34" charset="0"/>
                <a:cs typeface="Times New Roman" panose="02020603050405020304" pitchFamily="18" charset="0"/>
              </a:rPr>
              <a:t>the VA Secretary has specifically stated that even if there is not a positive statistical association between a given disease and Agent Orange exposure, that does not preclude VA from granting service connection for any such disease if the evidence otherwise supports service connection</a:t>
            </a:r>
            <a:r>
              <a:rPr lang="en-US" sz="2800" dirty="0">
                <a:effectLst/>
                <a:ea typeface="Calibri" panose="020F0502020204030204" pitchFamily="34" charset="0"/>
                <a:cs typeface="Times New Roman" panose="02020603050405020304" pitchFamily="18" charset="0"/>
              </a:rPr>
              <a:t>. </a:t>
            </a:r>
            <a:r>
              <a:rPr lang="en-US" sz="2800" i="1" dirty="0">
                <a:effectLst/>
                <a:ea typeface="Calibri" panose="020F0502020204030204" pitchFamily="34" charset="0"/>
                <a:cs typeface="Times New Roman" panose="02020603050405020304" pitchFamily="18" charset="0"/>
              </a:rPr>
              <a:t>See</a:t>
            </a:r>
            <a:r>
              <a:rPr lang="en-US" sz="2800" dirty="0">
                <a:effectLst/>
                <a:ea typeface="Calibri" panose="020F0502020204030204" pitchFamily="34" charset="0"/>
                <a:cs typeface="Times New Roman" panose="02020603050405020304" pitchFamily="18" charset="0"/>
              </a:rPr>
              <a:t> Update, 77 Fed. Reg. at 47924.</a:t>
            </a:r>
          </a:p>
          <a:p>
            <a:pPr>
              <a:buFont typeface="Wingdings" panose="05000000000000000000" pitchFamily="2" charset="2"/>
              <a:buChar char="§"/>
            </a:pPr>
            <a:endParaRPr lang="en-US" sz="2800" dirty="0"/>
          </a:p>
          <a:p>
            <a:pPr marL="118872" indent="0">
              <a:buNone/>
            </a:pPr>
            <a:endParaRPr lang="en-US" sz="2800" dirty="0"/>
          </a:p>
          <a:p>
            <a:pPr marL="118872" indent="0">
              <a:buNone/>
            </a:pPr>
            <a:endParaRPr lang="en-US" sz="2800" i="1" dirty="0"/>
          </a:p>
        </p:txBody>
      </p:sp>
      <p:sp>
        <p:nvSpPr>
          <p:cNvPr id="4" name="Slide Number Placeholder 3">
            <a:extLst>
              <a:ext uri="{FF2B5EF4-FFF2-40B4-BE49-F238E27FC236}">
                <a16:creationId xmlns:a16="http://schemas.microsoft.com/office/drawing/2014/main" id="{2A451BC5-AD9C-034A-7F40-0F06F0D46DCA}"/>
              </a:ext>
            </a:extLst>
          </p:cNvPr>
          <p:cNvSpPr>
            <a:spLocks noGrp="1"/>
          </p:cNvSpPr>
          <p:nvPr>
            <p:ph type="sldNum" sz="quarter" idx="12"/>
          </p:nvPr>
        </p:nvSpPr>
        <p:spPr/>
        <p:txBody>
          <a:bodyPr/>
          <a:lstStyle/>
          <a:p>
            <a:fld id="{1B5C5464-0A0C-4F4F-8948-B8BFCC70FC15}" type="slidenum">
              <a:rPr lang="en-US" smtClean="0"/>
              <a:pPr/>
              <a:t>33</a:t>
            </a:fld>
            <a:endParaRPr lang="en-US" dirty="0"/>
          </a:p>
        </p:txBody>
      </p:sp>
    </p:spTree>
    <p:extLst>
      <p:ext uri="{BB962C8B-B14F-4D97-AF65-F5344CB8AC3E}">
        <p14:creationId xmlns:p14="http://schemas.microsoft.com/office/powerpoint/2010/main" val="4240167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a:bodyPr>
          <a:lstStyle/>
          <a:p>
            <a:pPr algn="ctr"/>
            <a:r>
              <a:rPr lang="en-US" dirty="0">
                <a:solidFill>
                  <a:schemeClr val="accent1"/>
                </a:solidFill>
              </a:rPr>
              <a:t>Theories of Entitlement</a:t>
            </a:r>
          </a:p>
        </p:txBody>
      </p:sp>
      <p:sp>
        <p:nvSpPr>
          <p:cNvPr id="3" name="Content Placeholder 2"/>
          <p:cNvSpPr>
            <a:spLocks noGrp="1"/>
          </p:cNvSpPr>
          <p:nvPr>
            <p:ph idx="1"/>
          </p:nvPr>
        </p:nvSpPr>
        <p:spPr>
          <a:xfrm>
            <a:off x="0" y="1447800"/>
            <a:ext cx="9144000" cy="5410200"/>
          </a:xfrm>
        </p:spPr>
        <p:txBody>
          <a:bodyPr>
            <a:noAutofit/>
          </a:bodyPr>
          <a:lstStyle/>
          <a:p>
            <a:pPr marL="342900" indent="-342900">
              <a:spcBef>
                <a:spcPct val="0"/>
              </a:spcBef>
              <a:spcAft>
                <a:spcPct val="0"/>
              </a:spcAft>
              <a:buSzTx/>
              <a:defRPr/>
            </a:pPr>
            <a:r>
              <a:rPr kumimoji="0" lang="en-US" sz="2800" b="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In </a:t>
            </a:r>
            <a:r>
              <a:rPr kumimoji="0" lang="en-US" sz="2800" b="0" i="1"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El-Amin v. Shinseki</a:t>
            </a:r>
            <a:r>
              <a:rPr kumimoji="0" lang="en-US" sz="2800" b="0"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 26 Vet. App. 136 (2013), CAVC found that a medical opinion in a DIC claim was inadequate where the examiner concluded that the deceased veteran’s alcoholism was caused by factors other than his service-connected PTSD.</a:t>
            </a:r>
          </a:p>
          <a:p>
            <a:pPr marL="342900" indent="-342900">
              <a:spcBef>
                <a:spcPct val="0"/>
              </a:spcBef>
              <a:spcAft>
                <a:spcPct val="0"/>
              </a:spcAft>
              <a:buSzTx/>
              <a:defRPr/>
            </a:pPr>
            <a:r>
              <a:rPr kumimoji="0" lang="en-US" sz="2800" b="0" i="0" u="none" strike="noStrike" kern="1200" cap="none" spc="0" normalizeH="0" baseline="0" noProof="0" dirty="0">
                <a:ln>
                  <a:noFill/>
                </a:ln>
                <a:solidFill>
                  <a:prstClr val="black"/>
                </a:solidFill>
                <a:effectLst/>
                <a:uLnTx/>
                <a:uFillTx/>
                <a:ea typeface="Linux Biolinum O" panose="020B0604020202020204" charset="0"/>
                <a:cs typeface="Linux Biolinum O" panose="020B0604020202020204" charset="0"/>
              </a:rPr>
              <a:t>However, the examiner failed to opine on whether alcoholism was aggravated by PTSD, even though the claimant explicitly raised this theory.  </a:t>
            </a:r>
          </a:p>
          <a:p>
            <a:pPr>
              <a:buFont typeface="Wingdings" panose="05000000000000000000" pitchFamily="2" charset="2"/>
              <a:buChar char="§"/>
            </a:pPr>
            <a:endParaRPr lang="en-US" sz="2400" dirty="0"/>
          </a:p>
          <a:p>
            <a:pPr marL="118872" indent="0">
              <a:buNone/>
            </a:pPr>
            <a:endParaRPr lang="en-US" sz="2400" dirty="0"/>
          </a:p>
          <a:p>
            <a:pPr marL="118872" indent="0">
              <a:buNone/>
            </a:pPr>
            <a:endParaRPr lang="en-US" i="1" dirty="0"/>
          </a:p>
        </p:txBody>
      </p:sp>
      <p:sp>
        <p:nvSpPr>
          <p:cNvPr id="4" name="Slide Number Placeholder 3">
            <a:extLst>
              <a:ext uri="{FF2B5EF4-FFF2-40B4-BE49-F238E27FC236}">
                <a16:creationId xmlns:a16="http://schemas.microsoft.com/office/drawing/2014/main" id="{2A451BC5-AD9C-034A-7F40-0F06F0D46DCA}"/>
              </a:ext>
            </a:extLst>
          </p:cNvPr>
          <p:cNvSpPr>
            <a:spLocks noGrp="1"/>
          </p:cNvSpPr>
          <p:nvPr>
            <p:ph type="sldNum" sz="quarter" idx="12"/>
          </p:nvPr>
        </p:nvSpPr>
        <p:spPr/>
        <p:txBody>
          <a:bodyPr/>
          <a:lstStyle/>
          <a:p>
            <a:fld id="{1B5C5464-0A0C-4F4F-8948-B8BFCC70FC15}" type="slidenum">
              <a:rPr lang="en-US" smtClean="0"/>
              <a:pPr/>
              <a:t>34</a:t>
            </a:fld>
            <a:endParaRPr lang="en-US" dirty="0"/>
          </a:p>
        </p:txBody>
      </p:sp>
    </p:spTree>
    <p:extLst>
      <p:ext uri="{BB962C8B-B14F-4D97-AF65-F5344CB8AC3E}">
        <p14:creationId xmlns:p14="http://schemas.microsoft.com/office/powerpoint/2010/main" val="33571387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a:bodyPr>
          <a:lstStyle/>
          <a:p>
            <a:pPr algn="ctr"/>
            <a:r>
              <a:rPr lang="en-US" dirty="0">
                <a:solidFill>
                  <a:schemeClr val="accent1"/>
                </a:solidFill>
              </a:rPr>
              <a:t>Competency of VA Examiners</a:t>
            </a:r>
          </a:p>
        </p:txBody>
      </p:sp>
      <p:sp>
        <p:nvSpPr>
          <p:cNvPr id="3" name="Content Placeholder 2"/>
          <p:cNvSpPr>
            <a:spLocks noGrp="1"/>
          </p:cNvSpPr>
          <p:nvPr>
            <p:ph idx="1"/>
          </p:nvPr>
        </p:nvSpPr>
        <p:spPr>
          <a:xfrm>
            <a:off x="76200" y="1524000"/>
            <a:ext cx="8915400" cy="5334000"/>
          </a:xfrm>
        </p:spPr>
        <p:txBody>
          <a:bodyPr>
            <a:noAutofit/>
          </a:bodyPr>
          <a:lstStyle/>
          <a:p>
            <a:r>
              <a:rPr lang="en-US" sz="2800" dirty="0"/>
              <a:t>Where a medical examination and opinion is provided by a medical health professional who does not specialize in the type of disease or disorder in question, advocates may argue that the examiner was not qualified.</a:t>
            </a:r>
          </a:p>
          <a:p>
            <a:pPr marL="118872" indent="0">
              <a:buNone/>
            </a:pPr>
            <a:r>
              <a:rPr lang="en-US" sz="2800" dirty="0"/>
              <a:t> </a:t>
            </a:r>
          </a:p>
          <a:p>
            <a:r>
              <a:rPr lang="en-US" sz="2800" i="1" dirty="0"/>
              <a:t>Nieves-Rodriguez, 22 Vet. App. at 301</a:t>
            </a:r>
            <a:r>
              <a:rPr lang="en-US" sz="2800" dirty="0"/>
              <a:t> (“The probative value of medical opinion evidence is based on the physician’s knowledge and skill in analyzing the data”).</a:t>
            </a:r>
          </a:p>
        </p:txBody>
      </p:sp>
      <p:sp>
        <p:nvSpPr>
          <p:cNvPr id="4" name="Slide Number Placeholder 3">
            <a:extLst>
              <a:ext uri="{FF2B5EF4-FFF2-40B4-BE49-F238E27FC236}">
                <a16:creationId xmlns:a16="http://schemas.microsoft.com/office/drawing/2014/main" id="{292BDF8A-0D04-A0D6-F635-FB61AED1C682}"/>
              </a:ext>
            </a:extLst>
          </p:cNvPr>
          <p:cNvSpPr>
            <a:spLocks noGrp="1"/>
          </p:cNvSpPr>
          <p:nvPr>
            <p:ph type="sldNum" sz="quarter" idx="12"/>
          </p:nvPr>
        </p:nvSpPr>
        <p:spPr/>
        <p:txBody>
          <a:bodyPr/>
          <a:lstStyle/>
          <a:p>
            <a:fld id="{1B5C5464-0A0C-4F4F-8948-B8BFCC70FC15}" type="slidenum">
              <a:rPr lang="en-US" smtClean="0"/>
              <a:pPr/>
              <a:t>35</a:t>
            </a:fld>
            <a:endParaRPr lang="en-US" dirty="0"/>
          </a:p>
        </p:txBody>
      </p:sp>
    </p:spTree>
    <p:extLst>
      <p:ext uri="{BB962C8B-B14F-4D97-AF65-F5344CB8AC3E}">
        <p14:creationId xmlns:p14="http://schemas.microsoft.com/office/powerpoint/2010/main" val="28977414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rmAutofit/>
          </a:bodyPr>
          <a:lstStyle/>
          <a:p>
            <a:pPr algn="ctr"/>
            <a:r>
              <a:rPr lang="en-US" sz="3800" dirty="0">
                <a:solidFill>
                  <a:schemeClr val="accent1"/>
                </a:solidFill>
              </a:rPr>
              <a:t>Evidentiary Standard for Medical Opinions</a:t>
            </a:r>
          </a:p>
        </p:txBody>
      </p:sp>
      <p:sp>
        <p:nvSpPr>
          <p:cNvPr id="3" name="Content Placeholder 2"/>
          <p:cNvSpPr>
            <a:spLocks noGrp="1"/>
          </p:cNvSpPr>
          <p:nvPr>
            <p:ph idx="1"/>
          </p:nvPr>
        </p:nvSpPr>
        <p:spPr>
          <a:xfrm>
            <a:off x="76200" y="1447800"/>
            <a:ext cx="9067800" cy="5410200"/>
          </a:xfrm>
        </p:spPr>
        <p:txBody>
          <a:bodyPr>
            <a:noAutofit/>
          </a:bodyPr>
          <a:lstStyle/>
          <a:p>
            <a:pPr marL="118872" indent="0">
              <a:buNone/>
            </a:pPr>
            <a:r>
              <a:rPr lang="en-US" i="1" dirty="0"/>
              <a:t>38 USC § 5107(b); 38 CFR § 3.102</a:t>
            </a:r>
          </a:p>
          <a:p>
            <a:r>
              <a:rPr lang="en-US" dirty="0"/>
              <a:t>When there is an approximate balance of positive and negative evidence regarding any issue material to the determination of a matter, the Secretary </a:t>
            </a:r>
            <a:r>
              <a:rPr lang="en-US" b="1" dirty="0"/>
              <a:t>shall</a:t>
            </a:r>
            <a:r>
              <a:rPr lang="en-US" dirty="0"/>
              <a:t> give the benefit of the doubt to the claimant.</a:t>
            </a:r>
          </a:p>
          <a:p>
            <a:r>
              <a:rPr lang="en-US" dirty="0"/>
              <a:t>Words NOT to use: “it’s possible”, “may be”, “could be”.</a:t>
            </a:r>
          </a:p>
          <a:p>
            <a:r>
              <a:rPr lang="en-US" dirty="0"/>
              <a:t>Make sure treating health care providers understand this concept.</a:t>
            </a:r>
          </a:p>
          <a:p>
            <a:pPr marL="118872" indent="0">
              <a:buNone/>
            </a:pPr>
            <a:endParaRPr lang="en-US" b="1" i="1" dirty="0"/>
          </a:p>
        </p:txBody>
      </p:sp>
      <p:sp>
        <p:nvSpPr>
          <p:cNvPr id="4" name="Slide Number Placeholder 3">
            <a:extLst>
              <a:ext uri="{FF2B5EF4-FFF2-40B4-BE49-F238E27FC236}">
                <a16:creationId xmlns:a16="http://schemas.microsoft.com/office/drawing/2014/main" id="{938FF4C2-D6A9-B899-E220-607D2057E4D4}"/>
              </a:ext>
            </a:extLst>
          </p:cNvPr>
          <p:cNvSpPr>
            <a:spLocks noGrp="1"/>
          </p:cNvSpPr>
          <p:nvPr>
            <p:ph type="sldNum" sz="quarter" idx="12"/>
          </p:nvPr>
        </p:nvSpPr>
        <p:spPr/>
        <p:txBody>
          <a:bodyPr/>
          <a:lstStyle/>
          <a:p>
            <a:fld id="{1B5C5464-0A0C-4F4F-8948-B8BFCC70FC15}" type="slidenum">
              <a:rPr lang="en-US" smtClean="0"/>
              <a:pPr/>
              <a:t>36</a:t>
            </a:fld>
            <a:endParaRPr lang="en-US" dirty="0"/>
          </a:p>
        </p:txBody>
      </p:sp>
    </p:spTree>
    <p:extLst>
      <p:ext uri="{BB962C8B-B14F-4D97-AF65-F5344CB8AC3E}">
        <p14:creationId xmlns:p14="http://schemas.microsoft.com/office/powerpoint/2010/main" val="22916611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fontScale="90000"/>
          </a:bodyPr>
          <a:lstStyle/>
          <a:p>
            <a:pPr algn="ctr"/>
            <a:r>
              <a:rPr lang="en-US" dirty="0">
                <a:solidFill>
                  <a:schemeClr val="accent1"/>
                </a:solidFill>
              </a:rPr>
              <a:t>Challenging Adequacy of VA Exam</a:t>
            </a:r>
          </a:p>
        </p:txBody>
      </p:sp>
      <p:sp>
        <p:nvSpPr>
          <p:cNvPr id="3" name="Content Placeholder 2"/>
          <p:cNvSpPr>
            <a:spLocks noGrp="1"/>
          </p:cNvSpPr>
          <p:nvPr>
            <p:ph idx="1"/>
          </p:nvPr>
        </p:nvSpPr>
        <p:spPr>
          <a:xfrm>
            <a:off x="76200" y="1447800"/>
            <a:ext cx="9067800" cy="5410200"/>
          </a:xfrm>
        </p:spPr>
        <p:txBody>
          <a:bodyPr>
            <a:noAutofit/>
          </a:bodyPr>
          <a:lstStyle/>
          <a:p>
            <a:pPr>
              <a:buFont typeface="Wingdings" panose="05000000000000000000" pitchFamily="2" charset="2"/>
              <a:buChar char="§"/>
            </a:pPr>
            <a:r>
              <a:rPr lang="en-US" sz="3000" dirty="0"/>
              <a:t>For rating evaluation exams, make a persuasive argument as to why a VA examination was inadequate, and request that VA provide the claimant with a new examination as required under </a:t>
            </a:r>
            <a:r>
              <a:rPr lang="en-US" sz="3000" i="1" dirty="0"/>
              <a:t>Barr v. Nicholson</a:t>
            </a:r>
            <a:r>
              <a:rPr lang="en-US" sz="3000" dirty="0"/>
              <a:t>. </a:t>
            </a:r>
          </a:p>
          <a:p>
            <a:pPr>
              <a:buFont typeface="Wingdings" panose="05000000000000000000" pitchFamily="2" charset="2"/>
              <a:buChar char="§"/>
            </a:pPr>
            <a:r>
              <a:rPr lang="en-US" sz="3000" dirty="0"/>
              <a:t>For service-connection evaluations, we prefer to argue that VA grant the claim on the basis that our favorable medical opinion is more probative than the VA opinion.</a:t>
            </a:r>
          </a:p>
          <a:p>
            <a:pPr>
              <a:buFont typeface="Wingdings" panose="05000000000000000000" pitchFamily="2" charset="2"/>
              <a:buChar char="§"/>
            </a:pPr>
            <a:r>
              <a:rPr lang="en-US" sz="3000" dirty="0"/>
              <a:t>Chances are that a new C&amp;P exam will be unfavorable, so why add more negative evidence to the file?</a:t>
            </a:r>
          </a:p>
        </p:txBody>
      </p:sp>
      <p:sp>
        <p:nvSpPr>
          <p:cNvPr id="4" name="Slide Number Placeholder 3">
            <a:extLst>
              <a:ext uri="{FF2B5EF4-FFF2-40B4-BE49-F238E27FC236}">
                <a16:creationId xmlns:a16="http://schemas.microsoft.com/office/drawing/2014/main" id="{8D4BDF30-2630-6231-661E-3BA4EFF86027}"/>
              </a:ext>
            </a:extLst>
          </p:cNvPr>
          <p:cNvSpPr>
            <a:spLocks noGrp="1"/>
          </p:cNvSpPr>
          <p:nvPr>
            <p:ph type="sldNum" sz="quarter" idx="12"/>
          </p:nvPr>
        </p:nvSpPr>
        <p:spPr/>
        <p:txBody>
          <a:bodyPr/>
          <a:lstStyle/>
          <a:p>
            <a:fld id="{1B5C5464-0A0C-4F4F-8948-B8BFCC70FC15}" type="slidenum">
              <a:rPr lang="en-US" smtClean="0"/>
              <a:pPr/>
              <a:t>37</a:t>
            </a:fld>
            <a:endParaRPr lang="en-US" dirty="0"/>
          </a:p>
        </p:txBody>
      </p:sp>
    </p:spTree>
    <p:extLst>
      <p:ext uri="{BB962C8B-B14F-4D97-AF65-F5344CB8AC3E}">
        <p14:creationId xmlns:p14="http://schemas.microsoft.com/office/powerpoint/2010/main" val="33933163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rmAutofit fontScale="90000"/>
          </a:bodyPr>
          <a:lstStyle/>
          <a:p>
            <a:pPr algn="ctr"/>
            <a:r>
              <a:rPr lang="en-US" dirty="0">
                <a:solidFill>
                  <a:schemeClr val="accent1"/>
                </a:solidFill>
              </a:rPr>
              <a:t>Elements of a Winning Independent Medical Opinion</a:t>
            </a:r>
          </a:p>
        </p:txBody>
      </p:sp>
      <p:sp>
        <p:nvSpPr>
          <p:cNvPr id="3" name="Content Placeholder 2"/>
          <p:cNvSpPr>
            <a:spLocks noGrp="1"/>
          </p:cNvSpPr>
          <p:nvPr>
            <p:ph idx="1"/>
          </p:nvPr>
        </p:nvSpPr>
        <p:spPr>
          <a:xfrm>
            <a:off x="76200" y="1600200"/>
            <a:ext cx="8991600" cy="5257800"/>
          </a:xfrm>
        </p:spPr>
        <p:txBody>
          <a:bodyPr>
            <a:noAutofit/>
          </a:bodyPr>
          <a:lstStyle/>
          <a:p>
            <a:r>
              <a:rPr lang="en-US" sz="2800" dirty="0"/>
              <a:t>The opinion </a:t>
            </a:r>
            <a:r>
              <a:rPr lang="en-US" sz="2800" i="1" dirty="0"/>
              <a:t>should</a:t>
            </a:r>
            <a:r>
              <a:rPr lang="en-US" sz="2800" dirty="0"/>
              <a:t> be based on a review of the Veteran’s VA claims file (but is not required).</a:t>
            </a:r>
          </a:p>
          <a:p>
            <a:r>
              <a:rPr lang="en-US" sz="2800" dirty="0"/>
              <a:t>The opinion should not rely only on the Veteran’s statements concerning his or her medical history.</a:t>
            </a:r>
          </a:p>
          <a:p>
            <a:r>
              <a:rPr lang="en-US" sz="2800" dirty="0"/>
              <a:t>The professional should provide </a:t>
            </a:r>
            <a:r>
              <a:rPr lang="en-US" sz="2800" u="sng" dirty="0"/>
              <a:t>detailed</a:t>
            </a:r>
            <a:r>
              <a:rPr lang="en-US" sz="2800" dirty="0"/>
              <a:t> reasons to support his or her conclusions.</a:t>
            </a:r>
          </a:p>
          <a:p>
            <a:r>
              <a:rPr lang="en-US" sz="2800" dirty="0"/>
              <a:t>The opinion should not use speculative language such as “it could be” or “it may be” related to service.</a:t>
            </a:r>
          </a:p>
          <a:p>
            <a:r>
              <a:rPr lang="en-US" sz="2800" dirty="0"/>
              <a:t>The opinion should cite to multiple </a:t>
            </a:r>
            <a:r>
              <a:rPr lang="en-US" sz="2800" u="sng" dirty="0"/>
              <a:t>high-quality/peer reviewed</a:t>
            </a:r>
            <a:r>
              <a:rPr lang="en-US" sz="2800" dirty="0"/>
              <a:t> professional papers &amp; studies, medical treatises, etc.</a:t>
            </a:r>
          </a:p>
          <a:p>
            <a:r>
              <a:rPr lang="en-US" sz="2800" dirty="0"/>
              <a:t>Opinion should include writer’s CV.</a:t>
            </a:r>
          </a:p>
          <a:p>
            <a:pPr marL="633222" indent="-514350">
              <a:buFont typeface="+mj-lt"/>
              <a:buAutoNum type="arabicPeriod"/>
            </a:pPr>
            <a:endParaRPr lang="en-US" sz="2800" dirty="0"/>
          </a:p>
          <a:p>
            <a:pPr marL="118872" indent="0">
              <a:buNone/>
            </a:pPr>
            <a:endParaRPr lang="en-US" sz="2800" b="1" i="1" dirty="0"/>
          </a:p>
        </p:txBody>
      </p:sp>
      <p:sp>
        <p:nvSpPr>
          <p:cNvPr id="4" name="Slide Number Placeholder 3">
            <a:extLst>
              <a:ext uri="{FF2B5EF4-FFF2-40B4-BE49-F238E27FC236}">
                <a16:creationId xmlns:a16="http://schemas.microsoft.com/office/drawing/2014/main" id="{E34CA44C-5553-B48F-A251-6E4C49B869ED}"/>
              </a:ext>
            </a:extLst>
          </p:cNvPr>
          <p:cNvSpPr>
            <a:spLocks noGrp="1"/>
          </p:cNvSpPr>
          <p:nvPr>
            <p:ph type="sldNum" sz="quarter" idx="12"/>
          </p:nvPr>
        </p:nvSpPr>
        <p:spPr/>
        <p:txBody>
          <a:bodyPr/>
          <a:lstStyle/>
          <a:p>
            <a:fld id="{1B5C5464-0A0C-4F4F-8948-B8BFCC70FC15}" type="slidenum">
              <a:rPr lang="en-US" smtClean="0"/>
              <a:pPr/>
              <a:t>38</a:t>
            </a:fld>
            <a:endParaRPr lang="en-US" dirty="0"/>
          </a:p>
        </p:txBody>
      </p:sp>
    </p:spTree>
    <p:extLst>
      <p:ext uri="{BB962C8B-B14F-4D97-AF65-F5344CB8AC3E}">
        <p14:creationId xmlns:p14="http://schemas.microsoft.com/office/powerpoint/2010/main" val="18881663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rmAutofit fontScale="90000"/>
          </a:bodyPr>
          <a:lstStyle/>
          <a:p>
            <a:pPr algn="ctr"/>
            <a:r>
              <a:rPr lang="en-US" dirty="0">
                <a:solidFill>
                  <a:schemeClr val="accent1"/>
                </a:solidFill>
              </a:rPr>
              <a:t>Elements of a Winning Independent Medical Opinion</a:t>
            </a:r>
          </a:p>
        </p:txBody>
      </p:sp>
      <p:sp>
        <p:nvSpPr>
          <p:cNvPr id="3" name="Content Placeholder 2"/>
          <p:cNvSpPr>
            <a:spLocks noGrp="1"/>
          </p:cNvSpPr>
          <p:nvPr>
            <p:ph idx="1"/>
          </p:nvPr>
        </p:nvSpPr>
        <p:spPr>
          <a:xfrm>
            <a:off x="76200" y="1447800"/>
            <a:ext cx="8991600" cy="5410200"/>
          </a:xfrm>
        </p:spPr>
        <p:txBody>
          <a:bodyPr>
            <a:noAutofit/>
          </a:bodyPr>
          <a:lstStyle/>
          <a:p>
            <a:r>
              <a:rPr lang="en-US" sz="2800" dirty="0"/>
              <a:t>The opinion should address all unfavorable evidence and rebut or explain difference of opinions.</a:t>
            </a:r>
          </a:p>
          <a:p>
            <a:r>
              <a:rPr lang="en-US" sz="2800" dirty="0"/>
              <a:t>The opinion should address any long gaps of time between discharge and when the Veteran was initially diagnosed with his or her disability.</a:t>
            </a:r>
          </a:p>
          <a:p>
            <a:r>
              <a:rPr lang="en-US" sz="2800" dirty="0"/>
              <a:t>The professional should not rely on inaccurate facts when formulating his or her opinion.</a:t>
            </a:r>
          </a:p>
          <a:p>
            <a:r>
              <a:rPr lang="en-US" sz="2800" dirty="0"/>
              <a:t>If applicable, the opinion should address other potential causations of the disability (e.g. obesity, alcohol/tobacco use, family history) and discuss why they are less likely the cause of Veteran’s disability.</a:t>
            </a:r>
          </a:p>
          <a:p>
            <a:r>
              <a:rPr lang="en-US" sz="2800" dirty="0"/>
              <a:t>Internet articles are </a:t>
            </a:r>
            <a:r>
              <a:rPr lang="en-US" u="sng" dirty="0"/>
              <a:t>NOT</a:t>
            </a:r>
            <a:r>
              <a:rPr lang="en-US" sz="2800" dirty="0"/>
              <a:t> a substitute for a MNO!!!</a:t>
            </a:r>
          </a:p>
          <a:p>
            <a:endParaRPr lang="en-US" sz="3100" b="1" dirty="0"/>
          </a:p>
          <a:p>
            <a:pPr marL="633222" indent="-514350">
              <a:buFont typeface="+mj-lt"/>
              <a:buAutoNum type="arabicPeriod"/>
            </a:pPr>
            <a:endParaRPr lang="en-US" sz="2800" dirty="0"/>
          </a:p>
          <a:p>
            <a:pPr marL="118872" indent="0">
              <a:buNone/>
            </a:pPr>
            <a:endParaRPr lang="en-US" sz="2800" b="1" i="1" dirty="0"/>
          </a:p>
        </p:txBody>
      </p:sp>
      <p:sp>
        <p:nvSpPr>
          <p:cNvPr id="4" name="Slide Number Placeholder 3">
            <a:extLst>
              <a:ext uri="{FF2B5EF4-FFF2-40B4-BE49-F238E27FC236}">
                <a16:creationId xmlns:a16="http://schemas.microsoft.com/office/drawing/2014/main" id="{B1297B5D-DFB5-4CE9-C63C-D9CDD268EB43}"/>
              </a:ext>
            </a:extLst>
          </p:cNvPr>
          <p:cNvSpPr>
            <a:spLocks noGrp="1"/>
          </p:cNvSpPr>
          <p:nvPr>
            <p:ph type="sldNum" sz="quarter" idx="12"/>
          </p:nvPr>
        </p:nvSpPr>
        <p:spPr/>
        <p:txBody>
          <a:bodyPr/>
          <a:lstStyle/>
          <a:p>
            <a:fld id="{1B5C5464-0A0C-4F4F-8948-B8BFCC70FC15}" type="slidenum">
              <a:rPr lang="en-US" smtClean="0"/>
              <a:pPr/>
              <a:t>39</a:t>
            </a:fld>
            <a:endParaRPr lang="en-US" dirty="0"/>
          </a:p>
        </p:txBody>
      </p:sp>
    </p:spTree>
    <p:extLst>
      <p:ext uri="{BB962C8B-B14F-4D97-AF65-F5344CB8AC3E}">
        <p14:creationId xmlns:p14="http://schemas.microsoft.com/office/powerpoint/2010/main" val="694181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fontScale="90000"/>
          </a:bodyPr>
          <a:lstStyle/>
          <a:p>
            <a:pPr algn="ctr"/>
            <a:r>
              <a:rPr lang="en-US" dirty="0">
                <a:solidFill>
                  <a:schemeClr val="accent1"/>
                </a:solidFill>
              </a:rPr>
              <a:t>But First, Is The VA Exam/Opinion Even Necessary?</a:t>
            </a:r>
          </a:p>
        </p:txBody>
      </p:sp>
      <p:sp>
        <p:nvSpPr>
          <p:cNvPr id="3" name="Content Placeholder 2"/>
          <p:cNvSpPr>
            <a:spLocks noGrp="1"/>
          </p:cNvSpPr>
          <p:nvPr>
            <p:ph idx="1"/>
          </p:nvPr>
        </p:nvSpPr>
        <p:spPr>
          <a:xfrm>
            <a:off x="76200" y="1524000"/>
            <a:ext cx="8915400" cy="5105399"/>
          </a:xfrm>
        </p:spPr>
        <p:txBody>
          <a:bodyPr>
            <a:noAutofit/>
          </a:bodyPr>
          <a:lstStyle/>
          <a:p>
            <a:pPr marL="118872" indent="0">
              <a:buNone/>
            </a:pPr>
            <a:r>
              <a:rPr lang="en-US" sz="1900" b="1" dirty="0">
                <a:effectLst/>
              </a:rPr>
              <a:t>38 CFR § 3.326 Examinations.</a:t>
            </a:r>
          </a:p>
          <a:p>
            <a:r>
              <a:rPr lang="en-US" sz="1900" dirty="0"/>
              <a:t>For purposes of this section, the term examination includes periods of hospital observation when required by VA.</a:t>
            </a:r>
          </a:p>
          <a:p>
            <a:r>
              <a:rPr lang="en-US" sz="1900" dirty="0">
                <a:effectLst/>
              </a:rPr>
              <a:t>(a) Where there is a claim for disability compensation or pension but medical evidence accompanying the claim is not adequate for rating purposes, a Department of Veterans Affairs examination will be authorized. This paragraph applies to original and supplemental claims as well as claims for increase submitted by a veteran, surviving spouse, parent, or child. Individuals for whom an examination has been scheduled are required to report for the examination.</a:t>
            </a:r>
          </a:p>
          <a:p>
            <a:r>
              <a:rPr lang="en-US" sz="1900" dirty="0">
                <a:effectLst/>
              </a:rPr>
              <a:t>(b) </a:t>
            </a:r>
            <a:r>
              <a:rPr lang="en-US" sz="1900" b="1" dirty="0">
                <a:effectLst/>
              </a:rPr>
              <a:t>Provided that it is otherwise adequate for rating purposes</a:t>
            </a:r>
            <a:r>
              <a:rPr lang="en-US" sz="1900" dirty="0">
                <a:effectLst/>
              </a:rPr>
              <a:t>, </a:t>
            </a:r>
            <a:r>
              <a:rPr lang="en-US" sz="1900" b="1" dirty="0">
                <a:effectLst/>
              </a:rPr>
              <a:t>any</a:t>
            </a:r>
            <a:r>
              <a:rPr lang="en-US" sz="1900" dirty="0">
                <a:effectLst/>
              </a:rPr>
              <a:t> hospital report, or any </a:t>
            </a:r>
            <a:r>
              <a:rPr lang="en-US" sz="1900" b="1" dirty="0">
                <a:effectLst/>
              </a:rPr>
              <a:t>examination report</a:t>
            </a:r>
            <a:r>
              <a:rPr lang="en-US" sz="1900" dirty="0">
                <a:effectLst/>
              </a:rPr>
              <a:t>, from any government or </a:t>
            </a:r>
            <a:r>
              <a:rPr lang="en-US" sz="1900" b="1" dirty="0">
                <a:effectLst/>
              </a:rPr>
              <a:t>private institution may be accepted for rating a claim without further examination</a:t>
            </a:r>
            <a:r>
              <a:rPr lang="en-US" sz="1900" dirty="0">
                <a:effectLst/>
              </a:rPr>
              <a:t>. However, monetary benefits to a former prisoner of war will not be denied unless the claimant has been offered a complete physical examination conducted at a Department of Veterans Affairs hospital or outpatient clinic.</a:t>
            </a:r>
          </a:p>
          <a:p>
            <a:r>
              <a:rPr lang="en-US" sz="1900" dirty="0">
                <a:effectLst/>
              </a:rPr>
              <a:t>(c) </a:t>
            </a:r>
            <a:r>
              <a:rPr lang="en-US" sz="1900" b="1" dirty="0">
                <a:effectLst/>
              </a:rPr>
              <a:t>Provided that it is otherwise adequate for rating purposes, a statement from a private physician may be accepted for rating a claim without further examination</a:t>
            </a:r>
            <a:r>
              <a:rPr lang="en-US" sz="1900" dirty="0">
                <a:effectLst/>
              </a:rPr>
              <a:t>.</a:t>
            </a:r>
          </a:p>
          <a:p>
            <a:pPr marL="118872" indent="0">
              <a:buNone/>
            </a:pPr>
            <a:endParaRPr lang="en-US" i="1" dirty="0"/>
          </a:p>
          <a:p>
            <a:pPr marL="118872" indent="0">
              <a:buNone/>
            </a:pPr>
            <a:endParaRPr lang="en-US" sz="2800" dirty="0"/>
          </a:p>
        </p:txBody>
      </p:sp>
      <p:sp>
        <p:nvSpPr>
          <p:cNvPr id="4" name="Slide Number Placeholder 3">
            <a:extLst>
              <a:ext uri="{FF2B5EF4-FFF2-40B4-BE49-F238E27FC236}">
                <a16:creationId xmlns:a16="http://schemas.microsoft.com/office/drawing/2014/main" id="{5F4F02BB-FFA6-C572-6A72-240DE8447750}"/>
              </a:ext>
            </a:extLst>
          </p:cNvPr>
          <p:cNvSpPr>
            <a:spLocks noGrp="1"/>
          </p:cNvSpPr>
          <p:nvPr>
            <p:ph type="sldNum" sz="quarter" idx="12"/>
          </p:nvPr>
        </p:nvSpPr>
        <p:spPr/>
        <p:txBody>
          <a:bodyPr/>
          <a:lstStyle/>
          <a:p>
            <a:fld id="{1B5C5464-0A0C-4F4F-8948-B8BFCC70FC15}" type="slidenum">
              <a:rPr lang="en-US" smtClean="0"/>
              <a:pPr/>
              <a:t>4</a:t>
            </a:fld>
            <a:endParaRPr lang="en-US" dirty="0"/>
          </a:p>
        </p:txBody>
      </p:sp>
    </p:spTree>
    <p:extLst>
      <p:ext uri="{BB962C8B-B14F-4D97-AF65-F5344CB8AC3E}">
        <p14:creationId xmlns:p14="http://schemas.microsoft.com/office/powerpoint/2010/main" val="39026621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rmAutofit/>
          </a:bodyPr>
          <a:lstStyle/>
          <a:p>
            <a:pPr algn="ctr"/>
            <a:r>
              <a:rPr lang="en-US" sz="3600" dirty="0">
                <a:solidFill>
                  <a:schemeClr val="accent1"/>
                </a:solidFill>
              </a:rPr>
              <a:t>Can Your Claimant Afford NOT to Get an IMO?</a:t>
            </a:r>
          </a:p>
        </p:txBody>
      </p:sp>
      <p:sp>
        <p:nvSpPr>
          <p:cNvPr id="3" name="Content Placeholder 2"/>
          <p:cNvSpPr>
            <a:spLocks noGrp="1"/>
          </p:cNvSpPr>
          <p:nvPr>
            <p:ph idx="1"/>
          </p:nvPr>
        </p:nvSpPr>
        <p:spPr>
          <a:xfrm>
            <a:off x="0" y="1447800"/>
            <a:ext cx="9144000" cy="5410200"/>
          </a:xfrm>
        </p:spPr>
        <p:txBody>
          <a:bodyPr>
            <a:noAutofit/>
          </a:bodyPr>
          <a:lstStyle/>
          <a:p>
            <a:pPr marL="118872" indent="0">
              <a:buNone/>
            </a:pPr>
            <a:r>
              <a:rPr lang="en-US" sz="2600" dirty="0"/>
              <a:t>The question: Can your claimant prevail WITHOUT a medical opinion?</a:t>
            </a:r>
          </a:p>
          <a:p>
            <a:pPr marL="118872" indent="0">
              <a:buNone/>
            </a:pPr>
            <a:r>
              <a:rPr lang="en-US" sz="2600" dirty="0"/>
              <a:t>The choices:</a:t>
            </a:r>
          </a:p>
          <a:p>
            <a:r>
              <a:rPr lang="en-US" sz="2600" dirty="0"/>
              <a:t>Medical Opinion from treating health care provider.</a:t>
            </a:r>
          </a:p>
          <a:p>
            <a:r>
              <a:rPr lang="en-US" sz="2600" dirty="0"/>
              <a:t>Purchase medical opinion ($500 - $1500).</a:t>
            </a:r>
          </a:p>
          <a:p>
            <a:r>
              <a:rPr lang="en-US" sz="2600" dirty="0"/>
              <a:t>Sign up with unaccredited company providing medical opinion ($500 - $1500 upfront PLUS full amount of first 5 – 6 months of increase, some also charge $1000 or more for “educational” program) – NO access to Veteran’s VA file.</a:t>
            </a:r>
          </a:p>
          <a:p>
            <a:r>
              <a:rPr lang="en-US" sz="2600" dirty="0"/>
              <a:t>Retain an accredited attorney or agent – some don’t charge up front but will charge a percentage of any retroactive benefits granted. Full access to VA file and will handle all aspects of appeal. Earns NOTHING unless claimant wins.</a:t>
            </a:r>
          </a:p>
          <a:p>
            <a:endParaRPr lang="en-US" sz="2800" b="1" dirty="0"/>
          </a:p>
          <a:p>
            <a:endParaRPr lang="en-US" sz="3100" b="1" dirty="0"/>
          </a:p>
          <a:p>
            <a:pPr marL="633222" indent="-514350">
              <a:buFont typeface="+mj-lt"/>
              <a:buAutoNum type="arabicPeriod"/>
            </a:pPr>
            <a:endParaRPr lang="en-US" sz="2800" dirty="0"/>
          </a:p>
          <a:p>
            <a:pPr marL="118872" indent="0">
              <a:buNone/>
            </a:pPr>
            <a:endParaRPr lang="en-US" sz="2800" b="1" i="1" dirty="0"/>
          </a:p>
        </p:txBody>
      </p:sp>
      <p:sp>
        <p:nvSpPr>
          <p:cNvPr id="4" name="Slide Number Placeholder 3">
            <a:extLst>
              <a:ext uri="{FF2B5EF4-FFF2-40B4-BE49-F238E27FC236}">
                <a16:creationId xmlns:a16="http://schemas.microsoft.com/office/drawing/2014/main" id="{25EF955B-AC33-041D-54BE-EDA7EC992069}"/>
              </a:ext>
            </a:extLst>
          </p:cNvPr>
          <p:cNvSpPr>
            <a:spLocks noGrp="1"/>
          </p:cNvSpPr>
          <p:nvPr>
            <p:ph type="sldNum" sz="quarter" idx="12"/>
          </p:nvPr>
        </p:nvSpPr>
        <p:spPr/>
        <p:txBody>
          <a:bodyPr/>
          <a:lstStyle/>
          <a:p>
            <a:fld id="{1B5C5464-0A0C-4F4F-8948-B8BFCC70FC15}" type="slidenum">
              <a:rPr lang="en-US" smtClean="0"/>
              <a:pPr/>
              <a:t>40</a:t>
            </a:fld>
            <a:endParaRPr lang="en-US" dirty="0"/>
          </a:p>
        </p:txBody>
      </p:sp>
    </p:spTree>
    <p:extLst>
      <p:ext uri="{BB962C8B-B14F-4D97-AF65-F5344CB8AC3E}">
        <p14:creationId xmlns:p14="http://schemas.microsoft.com/office/powerpoint/2010/main" val="34146850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rmAutofit/>
          </a:bodyPr>
          <a:lstStyle/>
          <a:p>
            <a:pPr algn="ctr"/>
            <a:r>
              <a:rPr lang="en-US" dirty="0">
                <a:solidFill>
                  <a:schemeClr val="accent1"/>
                </a:solidFill>
              </a:rPr>
              <a:t>Final Thoughts</a:t>
            </a:r>
          </a:p>
        </p:txBody>
      </p:sp>
      <p:sp>
        <p:nvSpPr>
          <p:cNvPr id="3" name="Content Placeholder 2"/>
          <p:cNvSpPr>
            <a:spLocks noGrp="1"/>
          </p:cNvSpPr>
          <p:nvPr>
            <p:ph idx="1"/>
          </p:nvPr>
        </p:nvSpPr>
        <p:spPr>
          <a:xfrm>
            <a:off x="76200" y="1447800"/>
            <a:ext cx="8991600" cy="5410200"/>
          </a:xfrm>
        </p:spPr>
        <p:txBody>
          <a:bodyPr>
            <a:noAutofit/>
          </a:bodyPr>
          <a:lstStyle/>
          <a:p>
            <a:r>
              <a:rPr lang="en-US" sz="2700" dirty="0"/>
              <a:t>For further insight re problems identified by VA OIG, see “Contract Medical Exam Program Limitations Put Veterans At Risk For Inaccurate Claims Decisions”, Report #21-01237-127 (</a:t>
            </a:r>
            <a:r>
              <a:rPr lang="en-US" sz="2700"/>
              <a:t>6/8/2022): </a:t>
            </a:r>
            <a:r>
              <a:rPr lang="en-US" sz="2700" dirty="0">
                <a:hlinkClick r:id="rId3"/>
              </a:rPr>
              <a:t>https://acrobat.adobe.com/link/track?uri=urn:aaid:scds:US:5cc6fd8f-b94d-31ed-89b2-ccfc509d5b29</a:t>
            </a:r>
            <a:endParaRPr lang="en-US" sz="2700" dirty="0"/>
          </a:p>
          <a:p>
            <a:r>
              <a:rPr lang="en-US" sz="2700" dirty="0"/>
              <a:t>See also: “Without Effective Controls, Public Disability Benefits Questionnaires Continue to Pose a Significant Risk of Fraud to VA”, Report # 23-01690-31 (1/4/2024): </a:t>
            </a:r>
            <a:r>
              <a:rPr lang="en-US" sz="2700" dirty="0">
                <a:hlinkClick r:id="rId4"/>
              </a:rPr>
              <a:t>https://www.vaoig.gov/reports/review/without-effective-controls-public-disability-benefits-questionnaires-continue-pose</a:t>
            </a:r>
            <a:endParaRPr lang="en-US" sz="2700" dirty="0"/>
          </a:p>
          <a:p>
            <a:endParaRPr lang="en-US" sz="2700" b="1" dirty="0"/>
          </a:p>
          <a:p>
            <a:endParaRPr lang="en-US" sz="2700" dirty="0"/>
          </a:p>
          <a:p>
            <a:endParaRPr lang="en-US" sz="2700" dirty="0"/>
          </a:p>
          <a:p>
            <a:endParaRPr lang="en-US" sz="2700" b="1" dirty="0"/>
          </a:p>
          <a:p>
            <a:pPr marL="633222" indent="-514350">
              <a:buFont typeface="+mj-lt"/>
              <a:buAutoNum type="arabicPeriod"/>
            </a:pPr>
            <a:endParaRPr lang="en-US" sz="2700" dirty="0"/>
          </a:p>
          <a:p>
            <a:pPr marL="118872" indent="0">
              <a:buNone/>
            </a:pPr>
            <a:endParaRPr lang="en-US" sz="2700" b="1" i="1" dirty="0"/>
          </a:p>
        </p:txBody>
      </p:sp>
      <p:sp>
        <p:nvSpPr>
          <p:cNvPr id="4" name="Slide Number Placeholder 3">
            <a:extLst>
              <a:ext uri="{FF2B5EF4-FFF2-40B4-BE49-F238E27FC236}">
                <a16:creationId xmlns:a16="http://schemas.microsoft.com/office/drawing/2014/main" id="{59700D5D-5C07-57AE-BC53-B7814C552DF8}"/>
              </a:ext>
            </a:extLst>
          </p:cNvPr>
          <p:cNvSpPr>
            <a:spLocks noGrp="1"/>
          </p:cNvSpPr>
          <p:nvPr>
            <p:ph type="sldNum" sz="quarter" idx="12"/>
          </p:nvPr>
        </p:nvSpPr>
        <p:spPr/>
        <p:txBody>
          <a:bodyPr/>
          <a:lstStyle/>
          <a:p>
            <a:fld id="{1B5C5464-0A0C-4F4F-8948-B8BFCC70FC15}" type="slidenum">
              <a:rPr lang="en-US" smtClean="0"/>
              <a:pPr/>
              <a:t>41</a:t>
            </a:fld>
            <a:endParaRPr lang="en-US" dirty="0"/>
          </a:p>
        </p:txBody>
      </p:sp>
    </p:spTree>
    <p:extLst>
      <p:ext uri="{BB962C8B-B14F-4D97-AF65-F5344CB8AC3E}">
        <p14:creationId xmlns:p14="http://schemas.microsoft.com/office/powerpoint/2010/main" val="387063812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4F0A1-A00A-42C9-A2EC-49952D658211}"/>
              </a:ext>
            </a:extLst>
          </p:cNvPr>
          <p:cNvSpPr>
            <a:spLocks noGrp="1"/>
          </p:cNvSpPr>
          <p:nvPr>
            <p:ph type="title"/>
          </p:nvPr>
        </p:nvSpPr>
        <p:spPr/>
        <p:txBody>
          <a:bodyPr/>
          <a:lstStyle/>
          <a:p>
            <a:r>
              <a:rPr lang="en-US" dirty="0">
                <a:solidFill>
                  <a:schemeClr val="accent1"/>
                </a:solidFill>
              </a:rPr>
              <a:t>QUESTIONS?</a:t>
            </a:r>
          </a:p>
        </p:txBody>
      </p:sp>
      <p:pic>
        <p:nvPicPr>
          <p:cNvPr id="8" name="Picture 7" descr="A picture containing drawing&#10;&#10;Description automatically generated">
            <a:extLst>
              <a:ext uri="{FF2B5EF4-FFF2-40B4-BE49-F238E27FC236}">
                <a16:creationId xmlns:a16="http://schemas.microsoft.com/office/drawing/2014/main" id="{958FFFF2-5064-4D60-86C7-E39FD7DFFC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00200"/>
            <a:ext cx="9144000" cy="5143500"/>
          </a:xfrm>
          <a:prstGeom prst="rect">
            <a:avLst/>
          </a:prstGeom>
        </p:spPr>
      </p:pic>
      <p:sp>
        <p:nvSpPr>
          <p:cNvPr id="3" name="Slide Number Placeholder 2">
            <a:extLst>
              <a:ext uri="{FF2B5EF4-FFF2-40B4-BE49-F238E27FC236}">
                <a16:creationId xmlns:a16="http://schemas.microsoft.com/office/drawing/2014/main" id="{0E97BB41-3BEA-96D5-3F0B-696D782B02C2}"/>
              </a:ext>
            </a:extLst>
          </p:cNvPr>
          <p:cNvSpPr>
            <a:spLocks noGrp="1"/>
          </p:cNvSpPr>
          <p:nvPr>
            <p:ph type="sldNum" sz="quarter" idx="12"/>
          </p:nvPr>
        </p:nvSpPr>
        <p:spPr/>
        <p:txBody>
          <a:bodyPr/>
          <a:lstStyle/>
          <a:p>
            <a:fld id="{1B5C5464-0A0C-4F4F-8948-B8BFCC70FC15}" type="slidenum">
              <a:rPr lang="en-US" smtClean="0"/>
              <a:pPr/>
              <a:t>42</a:t>
            </a:fld>
            <a:endParaRPr lang="en-US" dirty="0"/>
          </a:p>
        </p:txBody>
      </p:sp>
    </p:spTree>
    <p:extLst>
      <p:ext uri="{BB962C8B-B14F-4D97-AF65-F5344CB8AC3E}">
        <p14:creationId xmlns:p14="http://schemas.microsoft.com/office/powerpoint/2010/main" val="6434288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More Questions? </a:t>
            </a:r>
          </a:p>
        </p:txBody>
      </p:sp>
      <p:sp>
        <p:nvSpPr>
          <p:cNvPr id="3" name="Content Placeholder 2"/>
          <p:cNvSpPr>
            <a:spLocks noGrp="1"/>
          </p:cNvSpPr>
          <p:nvPr>
            <p:ph idx="1"/>
          </p:nvPr>
        </p:nvSpPr>
        <p:spPr>
          <a:xfrm>
            <a:off x="76200" y="1408176"/>
            <a:ext cx="9067800" cy="5449823"/>
          </a:xfrm>
        </p:spPr>
        <p:txBody>
          <a:bodyPr>
            <a:normAutofit/>
          </a:bodyPr>
          <a:lstStyle/>
          <a:p>
            <a:pPr marL="118872" indent="0" algn="ctr">
              <a:buNone/>
            </a:pPr>
            <a:endParaRPr lang="en-US" sz="3400" b="1" dirty="0"/>
          </a:p>
          <a:p>
            <a:pPr marL="118872" indent="0" algn="ctr">
              <a:buNone/>
            </a:pPr>
            <a:r>
              <a:rPr lang="en-US" sz="3400" b="1" dirty="0"/>
              <a:t>Feel free to contact us about questions from this training or ANYTIME you have a question about a claim: </a:t>
            </a:r>
          </a:p>
          <a:p>
            <a:pPr marL="118872" indent="0" algn="ctr">
              <a:buNone/>
            </a:pPr>
            <a:endParaRPr lang="en-US" sz="3400" b="1" dirty="0"/>
          </a:p>
          <a:p>
            <a:pPr marL="118872" indent="0" algn="ctr">
              <a:buNone/>
            </a:pPr>
            <a:r>
              <a:rPr lang="en-US" sz="3400" b="1" dirty="0">
                <a:hlinkClick r:id="rId2"/>
              </a:rPr>
              <a:t>CACVSO@eagleveteranslaw.com</a:t>
            </a:r>
            <a:endParaRPr lang="en-US" sz="3400" b="1" dirty="0"/>
          </a:p>
          <a:p>
            <a:pPr marL="118872" indent="0" algn="ctr">
              <a:buNone/>
            </a:pPr>
            <a:endParaRPr lang="en-US" dirty="0"/>
          </a:p>
          <a:p>
            <a:pPr marL="118872" indent="0" algn="ctr">
              <a:buNone/>
            </a:pPr>
            <a:endParaRPr lang="en-US" dirty="0"/>
          </a:p>
          <a:p>
            <a:pPr marL="118872" indent="0" algn="ctr">
              <a:buNone/>
            </a:pPr>
            <a:endParaRPr lang="is-IS" dirty="0"/>
          </a:p>
        </p:txBody>
      </p:sp>
      <p:pic>
        <p:nvPicPr>
          <p:cNvPr id="5" name="Picture 4" descr="Logo, company name&#10;&#10;Description automatically generated">
            <a:extLst>
              <a:ext uri="{FF2B5EF4-FFF2-40B4-BE49-F238E27FC236}">
                <a16:creationId xmlns:a16="http://schemas.microsoft.com/office/drawing/2014/main" id="{DD7BEFD8-F200-4705-AA28-97BAF9793B1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48926" y="4846553"/>
            <a:ext cx="2046147" cy="1706647"/>
          </a:xfrm>
          <a:prstGeom prst="rect">
            <a:avLst/>
          </a:prstGeom>
        </p:spPr>
      </p:pic>
      <p:sp>
        <p:nvSpPr>
          <p:cNvPr id="4" name="Slide Number Placeholder 3">
            <a:extLst>
              <a:ext uri="{FF2B5EF4-FFF2-40B4-BE49-F238E27FC236}">
                <a16:creationId xmlns:a16="http://schemas.microsoft.com/office/drawing/2014/main" id="{C5E31012-0361-4ABF-8211-AEA4E578934E}"/>
              </a:ext>
            </a:extLst>
          </p:cNvPr>
          <p:cNvSpPr>
            <a:spLocks noGrp="1"/>
          </p:cNvSpPr>
          <p:nvPr>
            <p:ph type="sldNum" sz="quarter" idx="12"/>
          </p:nvPr>
        </p:nvSpPr>
        <p:spPr/>
        <p:txBody>
          <a:bodyPr/>
          <a:lstStyle/>
          <a:p>
            <a:fld id="{1B5C5464-0A0C-4F4F-8948-B8BFCC70FC15}" type="slidenum">
              <a:rPr lang="en-US" smtClean="0"/>
              <a:pPr/>
              <a:t>43</a:t>
            </a:fld>
            <a:endParaRPr lang="en-US" dirty="0"/>
          </a:p>
        </p:txBody>
      </p:sp>
    </p:spTree>
    <p:extLst>
      <p:ext uri="{BB962C8B-B14F-4D97-AF65-F5344CB8AC3E}">
        <p14:creationId xmlns:p14="http://schemas.microsoft.com/office/powerpoint/2010/main" val="651669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rmAutofit fontScale="90000"/>
          </a:bodyPr>
          <a:lstStyle/>
          <a:p>
            <a:pPr algn="ctr"/>
            <a:r>
              <a:rPr lang="en-US" dirty="0">
                <a:solidFill>
                  <a:schemeClr val="accent1"/>
                </a:solidFill>
              </a:rPr>
              <a:t>Can VA “Develop to Deny” With Additional Exams?</a:t>
            </a:r>
          </a:p>
        </p:txBody>
      </p:sp>
      <p:sp>
        <p:nvSpPr>
          <p:cNvPr id="3" name="Content Placeholder 2"/>
          <p:cNvSpPr>
            <a:spLocks noGrp="1"/>
          </p:cNvSpPr>
          <p:nvPr>
            <p:ph idx="1"/>
          </p:nvPr>
        </p:nvSpPr>
        <p:spPr>
          <a:xfrm>
            <a:off x="76200" y="1524000"/>
            <a:ext cx="8991600" cy="5334000"/>
          </a:xfrm>
        </p:spPr>
        <p:txBody>
          <a:bodyPr>
            <a:noAutofit/>
          </a:bodyPr>
          <a:lstStyle/>
          <a:p>
            <a:r>
              <a:rPr lang="en-US" sz="2600" dirty="0"/>
              <a:t>VA does have the authority to gather additional evidence through a VA exam that could result in the denial of a claim, but they cannot be arbitrary and capricious, and </a:t>
            </a:r>
            <a:r>
              <a:rPr lang="en-US" sz="2600" b="1" u="sng" dirty="0"/>
              <a:t>must</a:t>
            </a:r>
            <a:r>
              <a:rPr lang="en-US" sz="2600" b="1" dirty="0"/>
              <a:t> procure evidence in an </a:t>
            </a:r>
            <a:r>
              <a:rPr lang="en-US" sz="2600" b="1" u="sng" dirty="0"/>
              <a:t>impartial, unbiased, and neutral</a:t>
            </a:r>
            <a:r>
              <a:rPr lang="en-US" sz="2600" dirty="0"/>
              <a:t> manner. VA </a:t>
            </a:r>
            <a:r>
              <a:rPr lang="en-US" sz="2600" b="1" dirty="0"/>
              <a:t>cannot develop a claim merely to obtain negative evidence</a:t>
            </a:r>
            <a:r>
              <a:rPr lang="en-US" sz="2600" dirty="0"/>
              <a:t>. </a:t>
            </a:r>
            <a:r>
              <a:rPr lang="en-US" sz="2600" i="1" dirty="0"/>
              <a:t>Kowalski v. Nicholson, 19 Vet. App. 171, 177 (2005). Shoffner v. </a:t>
            </a:r>
            <a:r>
              <a:rPr lang="en-US" sz="2600" i="1" dirty="0" err="1"/>
              <a:t>Principi</a:t>
            </a:r>
            <a:r>
              <a:rPr lang="en-US" sz="2600" i="1" dirty="0"/>
              <a:t>, 16 Vet. App. 208, 213 (2002).</a:t>
            </a:r>
          </a:p>
          <a:p>
            <a:r>
              <a:rPr lang="en-US" sz="2600" dirty="0"/>
              <a:t>As much as we dislike VA “developing to deny” with unnecessary C&amp;P exams, they’re likely to get away with it.</a:t>
            </a:r>
          </a:p>
          <a:p>
            <a:r>
              <a:rPr lang="en-US" sz="2600" dirty="0"/>
              <a:t>VA has indicated that there is a concern about potential fraud in private medical evidence so they are just covering their bases by using C&amp;P exams for verification.</a:t>
            </a:r>
          </a:p>
          <a:p>
            <a:pPr marL="118872" indent="0">
              <a:buNone/>
            </a:pPr>
            <a:endParaRPr lang="en-US" sz="2800" dirty="0"/>
          </a:p>
          <a:p>
            <a:pPr marL="118872" indent="0">
              <a:buNone/>
            </a:pPr>
            <a:endParaRPr lang="en-US" sz="2800" b="1" i="1" dirty="0"/>
          </a:p>
        </p:txBody>
      </p:sp>
      <p:sp>
        <p:nvSpPr>
          <p:cNvPr id="4" name="Slide Number Placeholder 3">
            <a:extLst>
              <a:ext uri="{FF2B5EF4-FFF2-40B4-BE49-F238E27FC236}">
                <a16:creationId xmlns:a16="http://schemas.microsoft.com/office/drawing/2014/main" id="{FDDFC4AF-5296-5AEC-71DF-3B296D8F88EC}"/>
              </a:ext>
            </a:extLst>
          </p:cNvPr>
          <p:cNvSpPr>
            <a:spLocks noGrp="1"/>
          </p:cNvSpPr>
          <p:nvPr>
            <p:ph type="sldNum" sz="quarter" idx="12"/>
          </p:nvPr>
        </p:nvSpPr>
        <p:spPr/>
        <p:txBody>
          <a:bodyPr/>
          <a:lstStyle/>
          <a:p>
            <a:fld id="{1B5C5464-0A0C-4F4F-8948-B8BFCC70FC15}" type="slidenum">
              <a:rPr lang="en-US" smtClean="0"/>
              <a:pPr/>
              <a:t>5</a:t>
            </a:fld>
            <a:endParaRPr lang="en-US" dirty="0"/>
          </a:p>
        </p:txBody>
      </p:sp>
    </p:spTree>
    <p:extLst>
      <p:ext uri="{BB962C8B-B14F-4D97-AF65-F5344CB8AC3E}">
        <p14:creationId xmlns:p14="http://schemas.microsoft.com/office/powerpoint/2010/main" val="196399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139952"/>
          </a:xfrm>
        </p:spPr>
        <p:txBody>
          <a:bodyPr>
            <a:normAutofit fontScale="90000"/>
          </a:bodyPr>
          <a:lstStyle/>
          <a:p>
            <a:pPr algn="ctr"/>
            <a:r>
              <a:rPr lang="en-US" dirty="0">
                <a:solidFill>
                  <a:schemeClr val="accent1"/>
                </a:solidFill>
              </a:rPr>
              <a:t>Assessing the Exam Scheduling Request (ESR)</a:t>
            </a:r>
          </a:p>
        </p:txBody>
      </p:sp>
      <p:sp>
        <p:nvSpPr>
          <p:cNvPr id="3" name="Content Placeholder 2"/>
          <p:cNvSpPr>
            <a:spLocks noGrp="1"/>
          </p:cNvSpPr>
          <p:nvPr>
            <p:ph idx="1"/>
          </p:nvPr>
        </p:nvSpPr>
        <p:spPr>
          <a:xfrm>
            <a:off x="76200" y="1600200"/>
            <a:ext cx="8915400" cy="5029199"/>
          </a:xfrm>
        </p:spPr>
        <p:txBody>
          <a:bodyPr>
            <a:noAutofit/>
          </a:bodyPr>
          <a:lstStyle/>
          <a:p>
            <a:r>
              <a:rPr lang="en-US" sz="2600" dirty="0"/>
              <a:t>Carefully review the Exam Scheduling Request (ESR), including the documents tabbed for the Examiner to review.</a:t>
            </a:r>
          </a:p>
          <a:p>
            <a:r>
              <a:rPr lang="en-US" sz="2600" dirty="0"/>
              <a:t>Is a medical opinion being requested unnecessarily, e.g., condition is presumptive and Veteran’s in-service exposure is already conceded? (This is a HUGE problem since PACT Act, which we will cover tomorrow!)</a:t>
            </a:r>
          </a:p>
          <a:p>
            <a:r>
              <a:rPr lang="en-US" sz="2600" dirty="0"/>
              <a:t>Was all </a:t>
            </a:r>
            <a:r>
              <a:rPr lang="en-US" sz="2600" b="1" u="sng" dirty="0"/>
              <a:t>key</a:t>
            </a:r>
            <a:r>
              <a:rPr lang="en-US" sz="2600" dirty="0"/>
              <a:t> evidence tabbed for Examiner, especially private medical opinion?</a:t>
            </a:r>
          </a:p>
          <a:p>
            <a:r>
              <a:rPr lang="en-US" sz="2600" dirty="0"/>
              <a:t>Are </a:t>
            </a:r>
            <a:r>
              <a:rPr lang="en-US" sz="2600" b="1" u="sng" dirty="0"/>
              <a:t>all</a:t>
            </a:r>
            <a:r>
              <a:rPr lang="en-US" sz="2600" dirty="0"/>
              <a:t> the correct DBQs </a:t>
            </a:r>
            <a:r>
              <a:rPr lang="en-US" sz="2600"/>
              <a:t>ordered?</a:t>
            </a:r>
            <a:endParaRPr lang="en-US" sz="2600" dirty="0"/>
          </a:p>
          <a:p>
            <a:r>
              <a:rPr lang="en-US" sz="2600" dirty="0"/>
              <a:t>When challenging an unnecessary or inadequate ESR, we reach out to the person who ordered the exam and his or her supervisor (if it’s the same day).</a:t>
            </a:r>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800" dirty="0"/>
          </a:p>
        </p:txBody>
      </p:sp>
      <p:sp>
        <p:nvSpPr>
          <p:cNvPr id="4" name="Slide Number Placeholder 3">
            <a:extLst>
              <a:ext uri="{FF2B5EF4-FFF2-40B4-BE49-F238E27FC236}">
                <a16:creationId xmlns:a16="http://schemas.microsoft.com/office/drawing/2014/main" id="{5F4F02BB-FFA6-C572-6A72-240DE8447750}"/>
              </a:ext>
            </a:extLst>
          </p:cNvPr>
          <p:cNvSpPr>
            <a:spLocks noGrp="1"/>
          </p:cNvSpPr>
          <p:nvPr>
            <p:ph type="sldNum" sz="quarter" idx="12"/>
          </p:nvPr>
        </p:nvSpPr>
        <p:spPr/>
        <p:txBody>
          <a:bodyPr/>
          <a:lstStyle/>
          <a:p>
            <a:fld id="{1B5C5464-0A0C-4F4F-8948-B8BFCC70FC15}" type="slidenum">
              <a:rPr lang="en-US" smtClean="0"/>
              <a:pPr/>
              <a:t>6</a:t>
            </a:fld>
            <a:endParaRPr lang="en-US" dirty="0"/>
          </a:p>
        </p:txBody>
      </p:sp>
    </p:spTree>
    <p:extLst>
      <p:ext uri="{BB962C8B-B14F-4D97-AF65-F5344CB8AC3E}">
        <p14:creationId xmlns:p14="http://schemas.microsoft.com/office/powerpoint/2010/main" val="1122800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rmAutofit/>
          </a:bodyPr>
          <a:lstStyle/>
          <a:p>
            <a:pPr algn="ctr"/>
            <a:r>
              <a:rPr lang="en-US" sz="4300" dirty="0">
                <a:solidFill>
                  <a:schemeClr val="accent1"/>
                </a:solidFill>
              </a:rPr>
              <a:t>Common Problems With C&amp;P Exams</a:t>
            </a:r>
          </a:p>
        </p:txBody>
      </p:sp>
      <p:sp>
        <p:nvSpPr>
          <p:cNvPr id="3" name="Content Placeholder 2"/>
          <p:cNvSpPr>
            <a:spLocks noGrp="1"/>
          </p:cNvSpPr>
          <p:nvPr>
            <p:ph idx="1"/>
          </p:nvPr>
        </p:nvSpPr>
        <p:spPr>
          <a:xfrm>
            <a:off x="76200" y="1600200"/>
            <a:ext cx="8915400" cy="5029199"/>
          </a:xfrm>
        </p:spPr>
        <p:txBody>
          <a:bodyPr>
            <a:noAutofit/>
          </a:bodyPr>
          <a:lstStyle/>
          <a:p>
            <a:r>
              <a:rPr lang="en-US" sz="3000" dirty="0"/>
              <a:t>The examiner was </a:t>
            </a:r>
            <a:r>
              <a:rPr lang="en-US" sz="3000" b="1" dirty="0"/>
              <a:t>not qualified </a:t>
            </a:r>
            <a:r>
              <a:rPr lang="en-US" sz="3000" dirty="0"/>
              <a:t>to examine the disability (e.g., a NP opining on a complex neurological condition or cause of cancer; or a podiatrist performing a mental health exam).</a:t>
            </a:r>
          </a:p>
          <a:p>
            <a:r>
              <a:rPr lang="en-US" sz="3000" dirty="0"/>
              <a:t>Although there is a presumption of competence for VA examiners, once an examiner’s qualifications are challenged, the burden shifts to VA to prove competency.</a:t>
            </a:r>
          </a:p>
          <a:p>
            <a:r>
              <a:rPr lang="en-US" sz="3000" dirty="0"/>
              <a:t>Any challenge to an examiner’s qualifications must be made at the RO or BVA, not at the Court.</a:t>
            </a:r>
          </a:p>
          <a:p>
            <a:pPr marL="118872" indent="0">
              <a:buNone/>
            </a:pPr>
            <a:endParaRPr lang="en-US" i="1" dirty="0"/>
          </a:p>
          <a:p>
            <a:pPr marL="118872" indent="0">
              <a:buNone/>
            </a:pPr>
            <a:endParaRPr lang="en-US" sz="2800" dirty="0"/>
          </a:p>
        </p:txBody>
      </p:sp>
      <p:sp>
        <p:nvSpPr>
          <p:cNvPr id="4" name="Slide Number Placeholder 3">
            <a:extLst>
              <a:ext uri="{FF2B5EF4-FFF2-40B4-BE49-F238E27FC236}">
                <a16:creationId xmlns:a16="http://schemas.microsoft.com/office/drawing/2014/main" id="{A16C6B51-FCF9-1830-A657-ABB43A1EF032}"/>
              </a:ext>
            </a:extLst>
          </p:cNvPr>
          <p:cNvSpPr>
            <a:spLocks noGrp="1"/>
          </p:cNvSpPr>
          <p:nvPr>
            <p:ph type="sldNum" sz="quarter" idx="12"/>
          </p:nvPr>
        </p:nvSpPr>
        <p:spPr/>
        <p:txBody>
          <a:bodyPr/>
          <a:lstStyle/>
          <a:p>
            <a:fld id="{1B5C5464-0A0C-4F4F-8948-B8BFCC70FC15}" type="slidenum">
              <a:rPr lang="en-US" smtClean="0"/>
              <a:pPr/>
              <a:t>7</a:t>
            </a:fld>
            <a:endParaRPr lang="en-US" dirty="0"/>
          </a:p>
        </p:txBody>
      </p:sp>
    </p:spTree>
    <p:extLst>
      <p:ext uri="{BB962C8B-B14F-4D97-AF65-F5344CB8AC3E}">
        <p14:creationId xmlns:p14="http://schemas.microsoft.com/office/powerpoint/2010/main" val="3145329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rmAutofit/>
          </a:bodyPr>
          <a:lstStyle/>
          <a:p>
            <a:pPr algn="ctr"/>
            <a:r>
              <a:rPr lang="en-US" sz="4300" dirty="0">
                <a:solidFill>
                  <a:schemeClr val="accent1"/>
                </a:solidFill>
              </a:rPr>
              <a:t>Common Problems With C&amp;P Exams</a:t>
            </a:r>
          </a:p>
        </p:txBody>
      </p:sp>
      <p:sp>
        <p:nvSpPr>
          <p:cNvPr id="3" name="Content Placeholder 2"/>
          <p:cNvSpPr>
            <a:spLocks noGrp="1"/>
          </p:cNvSpPr>
          <p:nvPr>
            <p:ph idx="1"/>
          </p:nvPr>
        </p:nvSpPr>
        <p:spPr>
          <a:xfrm>
            <a:off x="76200" y="1600200"/>
            <a:ext cx="8915400" cy="5029199"/>
          </a:xfrm>
        </p:spPr>
        <p:txBody>
          <a:bodyPr>
            <a:noAutofit/>
          </a:bodyPr>
          <a:lstStyle/>
          <a:p>
            <a:r>
              <a:rPr lang="en-US" sz="3000" dirty="0"/>
              <a:t>The examiner provides little or limited </a:t>
            </a:r>
            <a:r>
              <a:rPr lang="en-US" sz="3000" b="1" dirty="0"/>
              <a:t>rationale</a:t>
            </a:r>
            <a:r>
              <a:rPr lang="en-US" sz="3000" dirty="0"/>
              <a:t> to support opinion.</a:t>
            </a:r>
          </a:p>
          <a:p>
            <a:r>
              <a:rPr lang="en-US" sz="3000" dirty="0"/>
              <a:t>The same holds true for private medical opinions (e.g., a nexus letter from a treating physician without rationale will likely be afforded little or no probative value).</a:t>
            </a:r>
          </a:p>
          <a:p>
            <a:r>
              <a:rPr lang="en-US" sz="3000" dirty="0"/>
              <a:t>NOTE: a medical opinion from a Nurse Practitioner or Physician Assistant with strong rationale will generally prevail over a doctor’s opinion that lacks rationale.</a:t>
            </a:r>
          </a:p>
          <a:p>
            <a:pPr marL="118872" indent="0">
              <a:buNone/>
            </a:pPr>
            <a:endParaRPr lang="en-US" i="1" dirty="0"/>
          </a:p>
          <a:p>
            <a:pPr marL="118872" indent="0">
              <a:buNone/>
            </a:pPr>
            <a:endParaRPr lang="en-US" sz="2800" dirty="0"/>
          </a:p>
        </p:txBody>
      </p:sp>
      <p:sp>
        <p:nvSpPr>
          <p:cNvPr id="4" name="Slide Number Placeholder 3">
            <a:extLst>
              <a:ext uri="{FF2B5EF4-FFF2-40B4-BE49-F238E27FC236}">
                <a16:creationId xmlns:a16="http://schemas.microsoft.com/office/drawing/2014/main" id="{A16C6B51-FCF9-1830-A657-ABB43A1EF032}"/>
              </a:ext>
            </a:extLst>
          </p:cNvPr>
          <p:cNvSpPr>
            <a:spLocks noGrp="1"/>
          </p:cNvSpPr>
          <p:nvPr>
            <p:ph type="sldNum" sz="quarter" idx="12"/>
          </p:nvPr>
        </p:nvSpPr>
        <p:spPr/>
        <p:txBody>
          <a:bodyPr/>
          <a:lstStyle/>
          <a:p>
            <a:fld id="{1B5C5464-0A0C-4F4F-8948-B8BFCC70FC15}" type="slidenum">
              <a:rPr lang="en-US" smtClean="0"/>
              <a:pPr/>
              <a:t>8</a:t>
            </a:fld>
            <a:endParaRPr lang="en-US" dirty="0"/>
          </a:p>
        </p:txBody>
      </p:sp>
    </p:spTree>
    <p:extLst>
      <p:ext uri="{BB962C8B-B14F-4D97-AF65-F5344CB8AC3E}">
        <p14:creationId xmlns:p14="http://schemas.microsoft.com/office/powerpoint/2010/main" val="4232070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139952"/>
          </a:xfrm>
        </p:spPr>
        <p:txBody>
          <a:bodyPr>
            <a:normAutofit/>
          </a:bodyPr>
          <a:lstStyle/>
          <a:p>
            <a:pPr algn="ctr"/>
            <a:r>
              <a:rPr lang="en-US" sz="4300" dirty="0">
                <a:solidFill>
                  <a:schemeClr val="accent1"/>
                </a:solidFill>
              </a:rPr>
              <a:t>Common Problems With C&amp;P Exams</a:t>
            </a:r>
          </a:p>
        </p:txBody>
      </p:sp>
      <p:sp>
        <p:nvSpPr>
          <p:cNvPr id="3" name="Content Placeholder 2"/>
          <p:cNvSpPr>
            <a:spLocks noGrp="1"/>
          </p:cNvSpPr>
          <p:nvPr>
            <p:ph idx="1"/>
          </p:nvPr>
        </p:nvSpPr>
        <p:spPr>
          <a:xfrm>
            <a:off x="76200" y="1600200"/>
            <a:ext cx="8915400" cy="5029199"/>
          </a:xfrm>
        </p:spPr>
        <p:txBody>
          <a:bodyPr>
            <a:noAutofit/>
          </a:bodyPr>
          <a:lstStyle/>
          <a:p>
            <a:r>
              <a:rPr lang="en-US" sz="2500" dirty="0"/>
              <a:t>The examiner provides irrelevant or outdated medical research as rationale.</a:t>
            </a:r>
          </a:p>
          <a:p>
            <a:r>
              <a:rPr lang="en-US" sz="2500" dirty="0"/>
              <a:t>The examiner ignores competent lay evidence.</a:t>
            </a:r>
          </a:p>
          <a:p>
            <a:r>
              <a:rPr lang="en-US" sz="2500" dirty="0"/>
              <a:t>The examiner ignores favorable medical information.</a:t>
            </a:r>
          </a:p>
          <a:p>
            <a:r>
              <a:rPr lang="en-US" sz="2500" dirty="0"/>
              <a:t>The examiner ignores, misstates or misinterprets what Veteran says.</a:t>
            </a:r>
          </a:p>
          <a:p>
            <a:r>
              <a:rPr lang="en-US" sz="2500" dirty="0"/>
              <a:t>The examiner opines on non-medical facts, such as whether a veteran served in a particular location.</a:t>
            </a:r>
          </a:p>
          <a:p>
            <a:r>
              <a:rPr lang="en-US" sz="2500" dirty="0"/>
              <a:t>The examiner fails to consider functional loss, such as lost range of motion due to pain, repeated motion or flare ups.</a:t>
            </a:r>
          </a:p>
          <a:p>
            <a:r>
              <a:rPr lang="en-US" sz="2500" dirty="0"/>
              <a:t>The examiner fails to address all theories of entitlement (e.g., addresses direct service connection for OSA but not SC secondary to PTSD when raised by the veteran).</a:t>
            </a:r>
          </a:p>
          <a:p>
            <a:pPr marL="118872" indent="0">
              <a:buNone/>
            </a:pPr>
            <a:endParaRPr lang="en-US" sz="2600" i="1" dirty="0"/>
          </a:p>
          <a:p>
            <a:pPr marL="118872" indent="0">
              <a:buNone/>
            </a:pPr>
            <a:endParaRPr lang="en-US" sz="2800" dirty="0"/>
          </a:p>
        </p:txBody>
      </p:sp>
      <p:sp>
        <p:nvSpPr>
          <p:cNvPr id="4" name="Slide Number Placeholder 3">
            <a:extLst>
              <a:ext uri="{FF2B5EF4-FFF2-40B4-BE49-F238E27FC236}">
                <a16:creationId xmlns:a16="http://schemas.microsoft.com/office/drawing/2014/main" id="{A16C6B51-FCF9-1830-A657-ABB43A1EF032}"/>
              </a:ext>
            </a:extLst>
          </p:cNvPr>
          <p:cNvSpPr>
            <a:spLocks noGrp="1"/>
          </p:cNvSpPr>
          <p:nvPr>
            <p:ph type="sldNum" sz="quarter" idx="12"/>
          </p:nvPr>
        </p:nvSpPr>
        <p:spPr/>
        <p:txBody>
          <a:bodyPr/>
          <a:lstStyle/>
          <a:p>
            <a:fld id="{1B5C5464-0A0C-4F4F-8948-B8BFCC70FC15}" type="slidenum">
              <a:rPr lang="en-US" smtClean="0"/>
              <a:pPr/>
              <a:t>9</a:t>
            </a:fld>
            <a:endParaRPr lang="en-US" dirty="0"/>
          </a:p>
        </p:txBody>
      </p:sp>
    </p:spTree>
    <p:extLst>
      <p:ext uri="{BB962C8B-B14F-4D97-AF65-F5344CB8AC3E}">
        <p14:creationId xmlns:p14="http://schemas.microsoft.com/office/powerpoint/2010/main" val="42133662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43697</TotalTime>
  <Words>6998</Words>
  <Application>Microsoft Office PowerPoint</Application>
  <PresentationFormat>On-screen Show (4:3)</PresentationFormat>
  <Paragraphs>346</Paragraphs>
  <Slides>43</Slides>
  <Notes>40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43</vt:i4>
      </vt:variant>
    </vt:vector>
  </HeadingPairs>
  <TitlesOfParts>
    <vt:vector size="52" baseType="lpstr">
      <vt:lpstr>Arial</vt:lpstr>
      <vt:lpstr>Calibri</vt:lpstr>
      <vt:lpstr>Corbel</vt:lpstr>
      <vt:lpstr>Linux Biolinum O</vt:lpstr>
      <vt:lpstr>Times New Roman</vt:lpstr>
      <vt:lpstr>Wingdings</vt:lpstr>
      <vt:lpstr>Wingdings 2</vt:lpstr>
      <vt:lpstr>Wingdings 3</vt:lpstr>
      <vt:lpstr>Module</vt:lpstr>
      <vt:lpstr>Best Advocacy Practices Re:  C&amp;P Exams and Medical Opinions</vt:lpstr>
      <vt:lpstr>The Facts About VA Exams…</vt:lpstr>
      <vt:lpstr>But First, Is The VA Exam/Opinion Even Necessary?</vt:lpstr>
      <vt:lpstr>But First, Is The VA Exam/Opinion Even Necessary?</vt:lpstr>
      <vt:lpstr>Can VA “Develop to Deny” With Additional Exams?</vt:lpstr>
      <vt:lpstr>Assessing the Exam Scheduling Request (ESR)</vt:lpstr>
      <vt:lpstr>Common Problems With C&amp;P Exams</vt:lpstr>
      <vt:lpstr>Common Problems With C&amp;P Exams</vt:lpstr>
      <vt:lpstr>Common Problems With C&amp;P Exams</vt:lpstr>
      <vt:lpstr>Adequacy of  VA Exams</vt:lpstr>
      <vt:lpstr>Adequate Supporting Rationale</vt:lpstr>
      <vt:lpstr>Adequate Supporting Rationale</vt:lpstr>
      <vt:lpstr>Adequate Supporting Rationale</vt:lpstr>
      <vt:lpstr>Adequate Supporting Rationale</vt:lpstr>
      <vt:lpstr>Effects Upon Veteran’s Ordinary Activity</vt:lpstr>
      <vt:lpstr>Effects Upon Veteran’s Ordinary Activity</vt:lpstr>
      <vt:lpstr>Effects Upon Veteran’s Ordinary Activity</vt:lpstr>
      <vt:lpstr>Effects Upon Veteran’s Ordinary Activity</vt:lpstr>
      <vt:lpstr>Effects Upon Veteran’s Ordinary Activity</vt:lpstr>
      <vt:lpstr>Effects Of Medication</vt:lpstr>
      <vt:lpstr>Thoroughness of  VA Exams</vt:lpstr>
      <vt:lpstr>Factual Basis of  VA Exams</vt:lpstr>
      <vt:lpstr>Accurate Facts in VA Exams</vt:lpstr>
      <vt:lpstr>Non-Medical Facts in VA Exams</vt:lpstr>
      <vt:lpstr>Field of Inquiry by Examiner</vt:lpstr>
      <vt:lpstr>Evidentiary Standard</vt:lpstr>
      <vt:lpstr>QUESTIONS?</vt:lpstr>
      <vt:lpstr>Lay Evidence</vt:lpstr>
      <vt:lpstr>Lay Evidence</vt:lpstr>
      <vt:lpstr>Lay Evidence Tips</vt:lpstr>
      <vt:lpstr>Resorting to Speculation</vt:lpstr>
      <vt:lpstr>Theories of Entitlement</vt:lpstr>
      <vt:lpstr>Theories of Entitlement</vt:lpstr>
      <vt:lpstr>Theories of Entitlement</vt:lpstr>
      <vt:lpstr>Competency of VA Examiners</vt:lpstr>
      <vt:lpstr>Evidentiary Standard for Medical Opinions</vt:lpstr>
      <vt:lpstr>Challenging Adequacy of VA Exam</vt:lpstr>
      <vt:lpstr>Elements of a Winning Independent Medical Opinion</vt:lpstr>
      <vt:lpstr>Elements of a Winning Independent Medical Opinion</vt:lpstr>
      <vt:lpstr>Can Your Claimant Afford NOT to Get an IMO?</vt:lpstr>
      <vt:lpstr>Final Thoughts</vt:lpstr>
      <vt:lpstr>QUESTIONS?</vt:lpstr>
      <vt:lpstr>More Questions? </vt:lpstr>
    </vt:vector>
  </TitlesOfParts>
  <Company>United States Court of Veteran Affairs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 Court of Appeals for Veterans Claims</dc:title>
  <dc:creator>anne stygles</dc:creator>
  <cp:lastModifiedBy>Jim Radogna</cp:lastModifiedBy>
  <cp:revision>1185</cp:revision>
  <dcterms:created xsi:type="dcterms:W3CDTF">2011-03-11T21:47:51Z</dcterms:created>
  <dcterms:modified xsi:type="dcterms:W3CDTF">2024-06-10T19:34:12Z</dcterms:modified>
</cp:coreProperties>
</file>