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7" r:id="rId10"/>
    <p:sldId id="268" r:id="rId11"/>
    <p:sldId id="269" r:id="rId12"/>
    <p:sldId id="265" r:id="rId13"/>
    <p:sldId id="264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FBE16-2E8F-44EF-B53D-8CA7E8F7A1F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E176E-4B96-4AAC-972F-122E62E99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19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Those are the issues. Each and every one of you have come here today because you probably know that there’s issues with veteran suicide.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E176E-4B96-4AAC-972F-122E62E998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5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Article 1.3 (commencing § 17510) chapter 1, Part 3, Division 7 of the Business &amp; Professions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E176E-4B96-4AAC-972F-122E62E998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6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6A543B-ACB4-6042-9A65-AC4F8CB49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347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A44B9E-F80A-8D4A-B6FB-23AE54345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9289"/>
            <a:ext cx="9144000" cy="1609490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38758-4649-1647-9E1F-18662609D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8711"/>
            <a:ext cx="9144000" cy="145151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9ECC371-2A06-144E-BC76-64A0E7141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6149" y="979226"/>
            <a:ext cx="26797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40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7583E-C2E8-CC49-948E-E3FD18EC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6B373-B838-BB45-9F8C-D18980150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43F5D0-66F2-4646-AD5A-793D334BB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00741"/>
            <a:ext cx="191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9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DE278-BD4D-DB4B-AD84-FE7BBD138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51726"/>
            <a:ext cx="10515600" cy="2048122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FC11B-C8EC-E04C-8029-6B6399CA115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825678"/>
            <a:ext cx="10515600" cy="11581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B8D42-39D7-2B47-AAFC-AB4D7E76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850" y="6173787"/>
            <a:ext cx="2743200" cy="365125"/>
          </a:xfrm>
        </p:spPr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4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B9062-5366-2048-9C47-2200E006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44F86-75BC-EE49-B2C5-A7C1693E9D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84FB96-F523-794E-B78A-3AF5168AC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1174-26B1-BF40-8FE4-86733EE4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6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8B1F-97F1-6747-8F81-261200B2A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2BC9D-3A25-C640-A866-89CEE5641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019"/>
            <a:ext cx="5157787" cy="551469"/>
          </a:xfrm>
        </p:spPr>
        <p:txBody>
          <a:bodyPr anchor="b"/>
          <a:lstStyle>
            <a:lvl1pPr marL="0" indent="0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19E235-D8E4-8D4B-95E7-19AB1CCB0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AA58D1-EFD4-D148-973E-3614F51CA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019"/>
            <a:ext cx="5183188" cy="551469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725D04-0C7E-4147-9419-E57C7302E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4BFCB-B4BB-904C-905B-06777CF8C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8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83B0-99F3-5D47-9F71-D63A9098D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61165-8359-E54B-BAA2-A253F37D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7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12AC9-FC91-5D4D-891A-2DDBB7D6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F948D-150D-564F-B8C6-EFFAC398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82E85-01F9-134C-8B3E-571364E25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5D68A-0040-7F4F-B7F3-8673704A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D2D51-C50C-A043-9529-641BADE3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4EDA7-4330-3A48-9291-AE2F80EC8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017F0-509B-CE40-90C0-F61E89329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6C44F-4FB3-794A-A28C-4C00F36F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6DE96B-1E7B-D644-9EF1-EF31FAE38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84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BC90055-8452-454D-AD91-FEC60D3B1B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1" y="0"/>
            <a:ext cx="12193471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88F5D-8D49-C54F-8A88-38BC47AC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A2864-383B-514B-BA5F-B90D3B631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3F5D0-66F2-4646-AD5A-793D334BB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00741"/>
            <a:ext cx="191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+mn-lt"/>
              </a:defRPr>
            </a:lvl1pPr>
          </a:lstStyle>
          <a:p>
            <a:fld id="{460B51A8-BBA8-4B08-9FE7-F22143BFA02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57539F-FF75-1646-AAA0-804F89758E7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755822" y="6295949"/>
            <a:ext cx="1168273" cy="49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86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93C22-27BC-3819-0EF1-E3DF8620DB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CVHI-MHS Grant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2801E5-CE2B-58B7-532B-BEA4C2A75E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California Department of Veterans Affairs</a:t>
            </a:r>
          </a:p>
          <a:p>
            <a:r>
              <a:rPr lang="en-US" dirty="0"/>
              <a:t>Veterans Services Division</a:t>
            </a:r>
          </a:p>
        </p:txBody>
      </p:sp>
    </p:spTree>
    <p:extLst>
      <p:ext uri="{BB962C8B-B14F-4D97-AF65-F5344CB8AC3E}">
        <p14:creationId xmlns:p14="http://schemas.microsoft.com/office/powerpoint/2010/main" val="1916505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588EB-5C56-CDB5-1520-388DF4387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Service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757BE-3385-9E29-E9A6-D85F1E007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Fully developed service(s) or practice(s) proposed</a:t>
            </a:r>
          </a:p>
          <a:p>
            <a:pPr lvl="1"/>
            <a:r>
              <a:rPr lang="en-US" dirty="0"/>
              <a:t>Detail alignment with mission, goals, and objectives</a:t>
            </a:r>
          </a:p>
          <a:p>
            <a:pPr lvl="1"/>
            <a:r>
              <a:rPr lang="en-US" dirty="0"/>
              <a:t>Present and relate evidence that service(s) or practice(s) is effective with target population</a:t>
            </a:r>
          </a:p>
          <a:p>
            <a:r>
              <a:rPr lang="en-US" dirty="0"/>
              <a:t>Organizational capacity detail for proposed engagement strategies and innovations</a:t>
            </a:r>
          </a:p>
          <a:p>
            <a:pPr lvl="1"/>
            <a:r>
              <a:rPr lang="en-US" dirty="0"/>
              <a:t>Present and relate evidence that capacity, strategies, and innovations are effective with target population</a:t>
            </a:r>
          </a:p>
          <a:p>
            <a:pPr lvl="1"/>
            <a:r>
              <a:rPr lang="en-US" dirty="0"/>
              <a:t>Proposals with multiple design solutions must present and relate evidence for each solution</a:t>
            </a:r>
          </a:p>
        </p:txBody>
      </p:sp>
    </p:spTree>
    <p:extLst>
      <p:ext uri="{BB962C8B-B14F-4D97-AF65-F5344CB8AC3E}">
        <p14:creationId xmlns:p14="http://schemas.microsoft.com/office/powerpoint/2010/main" val="354745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DBC9-01CA-E3E4-3AB7-17644A7A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07E1F-2D83-8241-8BEC-9F2BAE74D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 Collection Plan</a:t>
            </a:r>
          </a:p>
          <a:p>
            <a:pPr lvl="1"/>
            <a:r>
              <a:rPr lang="en-US" dirty="0"/>
              <a:t>Access data (appointment wait time, length of time served, client count, contact methods)</a:t>
            </a:r>
          </a:p>
          <a:p>
            <a:pPr lvl="1"/>
            <a:r>
              <a:rPr lang="en-US" dirty="0"/>
              <a:t>Outcome data (monitoring changes, remission)</a:t>
            </a:r>
          </a:p>
          <a:p>
            <a:pPr lvl="1"/>
            <a:r>
              <a:rPr lang="en-US" dirty="0"/>
              <a:t>Referral data (sources, out-referrals)</a:t>
            </a:r>
          </a:p>
          <a:p>
            <a:pPr lvl="1"/>
            <a:r>
              <a:rPr lang="en-US" dirty="0"/>
              <a:t>Demographic data</a:t>
            </a:r>
          </a:p>
          <a:p>
            <a:r>
              <a:rPr lang="en-US" dirty="0"/>
              <a:t>How will data be used (quality improvement)</a:t>
            </a:r>
          </a:p>
          <a:p>
            <a:r>
              <a:rPr lang="en-US" dirty="0"/>
              <a:t>Capable software solution, Manual for Grantees</a:t>
            </a:r>
          </a:p>
          <a:p>
            <a:r>
              <a:rPr lang="en-US" dirty="0"/>
              <a:t>Monthly collection, de-identified, aggregate</a:t>
            </a:r>
          </a:p>
          <a:p>
            <a:r>
              <a:rPr lang="en-US" dirty="0"/>
              <a:t>Optional assessment batteries (scales &amp; measures)</a:t>
            </a:r>
          </a:p>
        </p:txBody>
      </p:sp>
    </p:spTree>
    <p:extLst>
      <p:ext uri="{BB962C8B-B14F-4D97-AF65-F5344CB8AC3E}">
        <p14:creationId xmlns:p14="http://schemas.microsoft.com/office/powerpoint/2010/main" val="2932770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3B1B9-8418-67E8-B34A-D3D0C4145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Application Rating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AEC9D5-81E0-FABA-18B0-400D73A37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217457"/>
              </p:ext>
            </p:extLst>
          </p:nvPr>
        </p:nvGraphicFramePr>
        <p:xfrm>
          <a:off x="838200" y="1825625"/>
          <a:ext cx="10223754" cy="489712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965954">
                  <a:extLst>
                    <a:ext uri="{9D8B030D-6E8A-4147-A177-3AD203B41FA5}">
                      <a16:colId xmlns:a16="http://schemas.microsoft.com/office/drawing/2014/main" val="17572097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9638546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Scoring Category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Points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430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Background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15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90183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Organizational mission, strategic plan, and history of providing services.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178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Administration &amp; Staffing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15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3246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Organizational structure, recruiting practices, and IRS filing.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990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Proposal: Program Design (Section E)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35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5112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Goals, objectives, engagement methods, roles, responsibilities, geographic demonstration of need.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45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Proposal: Program Implementation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35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17226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Service delivery model and validation.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044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Proposal: Program Impact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35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53788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Data collection/handling plan, continuous quality improvement plan, and vision for resolving disparity.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79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Sustainment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15</a:t>
                      </a:r>
                    </a:p>
                  </a:txBody>
                  <a:tcPr>
                    <a:solidFill>
                      <a:srgbClr val="EFD4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212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832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0F205-2184-8202-5ABD-03AFA765F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Program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004AD-85F5-3D16-6D16-9838B3397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Operating agreement</a:t>
            </a:r>
          </a:p>
          <a:p>
            <a:r>
              <a:rPr lang="en-US" dirty="0"/>
              <a:t>Regular contact with CalVet</a:t>
            </a:r>
          </a:p>
          <a:p>
            <a:r>
              <a:rPr lang="en-US" dirty="0"/>
              <a:t>Site Visits</a:t>
            </a:r>
          </a:p>
        </p:txBody>
      </p:sp>
    </p:spTree>
    <p:extLst>
      <p:ext uri="{BB962C8B-B14F-4D97-AF65-F5344CB8AC3E}">
        <p14:creationId xmlns:p14="http://schemas.microsoft.com/office/powerpoint/2010/main" val="529494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93C22-27BC-3819-0EF1-E3DF8620DB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CVHI-MHS Grant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2801E5-CE2B-58B7-532B-BEA4C2A75E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276694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721B4-4FF8-3E0D-4C78-CEE56300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6A4F6-997B-F44E-964D-28C94F9D6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Culturally competent mental health care</a:t>
            </a:r>
          </a:p>
          <a:p>
            <a:r>
              <a:rPr lang="en-US" dirty="0"/>
              <a:t>Suicide rates 1.5x higher than non-veterans nationally</a:t>
            </a:r>
          </a:p>
          <a:p>
            <a:r>
              <a:rPr lang="en-US" dirty="0"/>
              <a:t>California Veteran suicide rate is double that of the population in general</a:t>
            </a:r>
          </a:p>
          <a:p>
            <a:r>
              <a:rPr lang="en-US" dirty="0"/>
              <a:t>Veterans face exacerbated mental &amp; physical health challenges due to military experiences, including Alcohol Use Disorder/Substance Use Disorder</a:t>
            </a:r>
          </a:p>
          <a:p>
            <a:r>
              <a:rPr lang="en-US" dirty="0"/>
              <a:t>Mental health disorders are strong risk factors for homelessness, all of which are strong indicators for suicide </a:t>
            </a:r>
          </a:p>
          <a:p>
            <a:r>
              <a:rPr lang="en-US" dirty="0"/>
              <a:t>Majority of veterans who die by suicide are not known by the VA</a:t>
            </a:r>
          </a:p>
          <a:p>
            <a:r>
              <a:rPr lang="en-US" dirty="0"/>
              <a:t>Mental health disorders likely underdiagnosed by VA, 40% of VHA enrolled veterans who die by suicide had no diagnosis</a:t>
            </a:r>
          </a:p>
        </p:txBody>
      </p:sp>
    </p:spTree>
    <p:extLst>
      <p:ext uri="{BB962C8B-B14F-4D97-AF65-F5344CB8AC3E}">
        <p14:creationId xmlns:p14="http://schemas.microsoft.com/office/powerpoint/2010/main" val="3595115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743E0-63DE-98BC-8965-471504E7A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D1A00-E113-5D34-BBB9-302C609E9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real about health care </a:t>
            </a:r>
            <a:r>
              <a:rPr lang="en-US" b="1" u="sng" dirty="0"/>
              <a:t>access</a:t>
            </a:r>
          </a:p>
          <a:p>
            <a:pPr lvl="1"/>
            <a:r>
              <a:rPr lang="en-US" dirty="0"/>
              <a:t>Actively bring the essential health care to underserved veterans. </a:t>
            </a:r>
          </a:p>
          <a:p>
            <a:pPr lvl="1"/>
            <a:r>
              <a:rPr lang="en-US" dirty="0"/>
              <a:t>Simply making it available has not worked.</a:t>
            </a:r>
          </a:p>
          <a:p>
            <a:endParaRPr lang="en-US" dirty="0"/>
          </a:p>
          <a:p>
            <a:r>
              <a:rPr lang="en-US" dirty="0"/>
              <a:t>Integrated care categories</a:t>
            </a:r>
          </a:p>
          <a:p>
            <a:pPr lvl="1"/>
            <a:r>
              <a:rPr lang="en-US" dirty="0"/>
              <a:t>Outreach</a:t>
            </a:r>
          </a:p>
          <a:p>
            <a:pPr lvl="1"/>
            <a:r>
              <a:rPr lang="en-US" dirty="0"/>
              <a:t>Case management</a:t>
            </a:r>
          </a:p>
          <a:p>
            <a:pPr lvl="1"/>
            <a:r>
              <a:rPr lang="en-US" dirty="0"/>
              <a:t>Outpatient mental health care</a:t>
            </a:r>
          </a:p>
          <a:p>
            <a:pPr lvl="1"/>
            <a:r>
              <a:rPr lang="en-US" dirty="0"/>
              <a:t>Peer Support</a:t>
            </a:r>
          </a:p>
          <a:p>
            <a:pPr lvl="1"/>
            <a:r>
              <a:rPr lang="en-US" dirty="0"/>
              <a:t>Nontraditional/Innovative Approaches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7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38DB6-914B-E89D-3F5A-672A692CC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3BB16-455A-10CF-12A7-D6C165271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Program Administration</a:t>
            </a:r>
          </a:p>
          <a:p>
            <a:pPr lvl="1"/>
            <a:r>
              <a:rPr lang="en-US" dirty="0"/>
              <a:t>Program/Clinical Director</a:t>
            </a:r>
          </a:p>
          <a:p>
            <a:pPr lvl="1"/>
            <a:r>
              <a:rPr lang="en-US" dirty="0"/>
              <a:t>Program Specialist</a:t>
            </a:r>
          </a:p>
          <a:p>
            <a:pPr lvl="1"/>
            <a:r>
              <a:rPr lang="en-US" dirty="0"/>
              <a:t>Intake Coordinator</a:t>
            </a:r>
          </a:p>
          <a:p>
            <a:r>
              <a:rPr lang="en-US" dirty="0"/>
              <a:t>Clinicians</a:t>
            </a:r>
          </a:p>
          <a:p>
            <a:pPr lvl="1"/>
            <a:r>
              <a:rPr lang="en-US" dirty="0"/>
              <a:t>Supervisory</a:t>
            </a:r>
          </a:p>
          <a:p>
            <a:pPr lvl="1"/>
            <a:r>
              <a:rPr lang="en-US" dirty="0"/>
              <a:t>Psychologists/Therapists</a:t>
            </a:r>
          </a:p>
          <a:p>
            <a:pPr lvl="1"/>
            <a:r>
              <a:rPr lang="en-US" dirty="0"/>
              <a:t>Proscribing Provider</a:t>
            </a:r>
          </a:p>
          <a:p>
            <a:r>
              <a:rPr lang="en-US" dirty="0"/>
              <a:t>Case Manager</a:t>
            </a:r>
          </a:p>
          <a:p>
            <a:r>
              <a:rPr lang="en-US" dirty="0"/>
              <a:t>Outreach and Peer Support staff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01613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A5AF-3A91-A38C-5E37-40887AA90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CHVI-MHS Grant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C9F0A-D16A-5630-700F-56495BB0E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$38 million </a:t>
            </a:r>
            <a:r>
              <a:rPr lang="en-US" dirty="0"/>
              <a:t>in grants focusing on prevention and early intervention solutions</a:t>
            </a:r>
          </a:p>
          <a:p>
            <a:pPr lvl="1"/>
            <a:r>
              <a:rPr lang="en-US" dirty="0"/>
              <a:t>Grantee funding match of 25% and 50% in years two and three respectively</a:t>
            </a:r>
          </a:p>
          <a:p>
            <a:r>
              <a:rPr lang="en-US" dirty="0"/>
              <a:t>Competitive application process</a:t>
            </a:r>
          </a:p>
          <a:p>
            <a:r>
              <a:rPr lang="en-US" dirty="0"/>
              <a:t>Service term: </a:t>
            </a:r>
            <a:r>
              <a:rPr lang="en-US" b="1" dirty="0"/>
              <a:t>3 years</a:t>
            </a:r>
          </a:p>
          <a:p>
            <a:r>
              <a:rPr lang="en-US" dirty="0"/>
              <a:t>Propose </a:t>
            </a:r>
            <a:r>
              <a:rPr lang="en-US" b="1" dirty="0"/>
              <a:t>service delivery model </a:t>
            </a:r>
            <a:r>
              <a:rPr lang="en-US" dirty="0"/>
              <a:t>among five program integrated care categories</a:t>
            </a:r>
          </a:p>
          <a:p>
            <a:r>
              <a:rPr lang="en-US" dirty="0"/>
              <a:t>Regular </a:t>
            </a:r>
            <a:r>
              <a:rPr lang="en-US" b="1" dirty="0"/>
              <a:t>engagement</a:t>
            </a:r>
            <a:r>
              <a:rPr lang="en-US" dirty="0"/>
              <a:t> with CalVet, including data collection and reporting</a:t>
            </a:r>
          </a:p>
        </p:txBody>
      </p:sp>
    </p:spTree>
    <p:extLst>
      <p:ext uri="{BB962C8B-B14F-4D97-AF65-F5344CB8AC3E}">
        <p14:creationId xmlns:p14="http://schemas.microsoft.com/office/powerpoint/2010/main" val="244685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03C5-9712-579A-E7DE-5EF8187F6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Program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0F8A-C69F-0084-D3BA-5F24B0A1C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Begin to expand </a:t>
            </a:r>
            <a:r>
              <a:rPr lang="en-US" sz="4000" b="1" dirty="0"/>
              <a:t>sustainable</a:t>
            </a:r>
            <a:r>
              <a:rPr lang="en-US" sz="4000" dirty="0"/>
              <a:t>, community-based mental health care and related resources for veterans and their families</a:t>
            </a:r>
          </a:p>
          <a:p>
            <a:r>
              <a:rPr lang="en-US" sz="4000" dirty="0"/>
              <a:t>Maximum </a:t>
            </a:r>
            <a:r>
              <a:rPr lang="en-US" sz="4000" b="1" dirty="0"/>
              <a:t>awareness</a:t>
            </a:r>
            <a:r>
              <a:rPr lang="en-US" sz="4000" dirty="0"/>
              <a:t> of culturally competent early interventions and supports</a:t>
            </a:r>
          </a:p>
          <a:p>
            <a:r>
              <a:rPr lang="en-US" sz="4000" b="1" dirty="0"/>
              <a:t>Equitable</a:t>
            </a:r>
            <a:r>
              <a:rPr lang="en-US" sz="4000" dirty="0"/>
              <a:t> distribution of funding across eight regions</a:t>
            </a:r>
          </a:p>
        </p:txBody>
      </p:sp>
    </p:spTree>
    <p:extLst>
      <p:ext uri="{BB962C8B-B14F-4D97-AF65-F5344CB8AC3E}">
        <p14:creationId xmlns:p14="http://schemas.microsoft.com/office/powerpoint/2010/main" val="105512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325D8-F8B4-DFE1-3D58-CAC81556C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Funding &amp;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D1257-A2B7-E0FF-0397-3397632C4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35757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$38 million total</a:t>
            </a:r>
          </a:p>
          <a:p>
            <a:r>
              <a:rPr lang="en-US" dirty="0"/>
              <a:t>Maximum grant amount: $4 million</a:t>
            </a:r>
          </a:p>
          <a:p>
            <a:pPr lvl="1"/>
            <a:r>
              <a:rPr lang="en-US" dirty="0"/>
              <a:t>15% purchases &amp; indirect costs</a:t>
            </a:r>
          </a:p>
          <a:p>
            <a:r>
              <a:rPr lang="en-US" dirty="0"/>
              <a:t>Applications pooled by region, highest rank in each region will be awarded</a:t>
            </a:r>
          </a:p>
          <a:p>
            <a:r>
              <a:rPr lang="en-US" dirty="0"/>
              <a:t>Remaining applications combined into single pool, with secondary awards decided by rank</a:t>
            </a:r>
          </a:p>
          <a:p>
            <a:r>
              <a:rPr lang="en-US" dirty="0"/>
              <a:t>To promote sustainability, grantee must partially match funds</a:t>
            </a:r>
          </a:p>
          <a:p>
            <a:pPr lvl="1"/>
            <a:r>
              <a:rPr lang="en-US" dirty="0"/>
              <a:t>Year 2: 25%, year 3: 50%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24DD74-34CD-89BA-C23E-F11E3AAC2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5103" y="1322961"/>
            <a:ext cx="4188012" cy="53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4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11C15-C291-440B-374B-23F1EA590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9162B-6C66-4286-F3A5-940ED0CEA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8992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Carefully review published NOFA</a:t>
            </a:r>
          </a:p>
          <a:p>
            <a:r>
              <a:rPr lang="en-US" sz="3400" dirty="0"/>
              <a:t>Prepare supporting documentation for </a:t>
            </a:r>
            <a:r>
              <a:rPr lang="en-US" sz="3400" b="1" dirty="0"/>
              <a:t>minimum qualifications</a:t>
            </a:r>
          </a:p>
          <a:p>
            <a:pPr lvl="1"/>
            <a:r>
              <a:rPr lang="en-US" sz="2900" dirty="0"/>
              <a:t>Non-profit, corporate status</a:t>
            </a:r>
          </a:p>
          <a:p>
            <a:pPr lvl="1"/>
            <a:r>
              <a:rPr lang="en-US" sz="2900" dirty="0"/>
              <a:t>Demonstration of knowledge, education, and cultural competency in providing services in support of the CalVet strategic plan or USDVA strategic plan, including:</a:t>
            </a:r>
          </a:p>
          <a:p>
            <a:pPr lvl="2"/>
            <a:r>
              <a:rPr lang="en-US" sz="2400" dirty="0"/>
              <a:t>Use of non-profit best practices consistent with AG’s Guide for Charities</a:t>
            </a:r>
          </a:p>
          <a:p>
            <a:pPr lvl="2"/>
            <a:r>
              <a:rPr lang="en-US" sz="2400" dirty="0"/>
              <a:t>Use of evidence-based practices</a:t>
            </a:r>
          </a:p>
          <a:p>
            <a:pPr lvl="1"/>
            <a:r>
              <a:rPr lang="en-US" sz="2900" dirty="0"/>
              <a:t>Evidence of organizational capacity to perform proposed services and meet funding match requirement</a:t>
            </a:r>
          </a:p>
          <a:p>
            <a:pPr lvl="1"/>
            <a:r>
              <a:rPr lang="en-US" sz="2900" dirty="0"/>
              <a:t>Evidence of a minimum of three (3) years of experience providing mental health care and/or related services </a:t>
            </a:r>
          </a:p>
          <a:p>
            <a:pPr lvl="1"/>
            <a:r>
              <a:rPr lang="en-US" sz="2900" dirty="0"/>
              <a:t>Evidence of effective service outcomes</a:t>
            </a:r>
          </a:p>
          <a:p>
            <a:pPr lvl="1"/>
            <a:r>
              <a:rPr lang="en-US" sz="2900" dirty="0"/>
              <a:t>Community endorsement demonstrating local/community presence</a:t>
            </a:r>
          </a:p>
          <a:p>
            <a:r>
              <a:rPr lang="en-US" sz="3400" dirty="0"/>
              <a:t>Complete application and submit by June 28, 2024</a:t>
            </a:r>
          </a:p>
          <a:p>
            <a:r>
              <a:rPr lang="en-US" sz="3400" dirty="0"/>
              <a:t>Rating and ranking with 150-point scoring protocol</a:t>
            </a:r>
          </a:p>
          <a:p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2188566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3C583-C982-1A74-C0F8-C5D2F4AA1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CVHI-MHS Grant Service Delivery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46230-546A-55CF-7782-66D7AAE81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/>
              <a:t>Required outreach element</a:t>
            </a:r>
          </a:p>
          <a:p>
            <a:pPr lvl="1"/>
            <a:r>
              <a:rPr lang="en-US" dirty="0"/>
              <a:t>Reach veterans who face barriers in accessing and using mental health services</a:t>
            </a:r>
          </a:p>
          <a:p>
            <a:pPr lvl="1"/>
            <a:r>
              <a:rPr lang="en-US" dirty="0"/>
              <a:t>Barriers can include language, sexual orientation, geography, religion, disabilities, gender dysphoria, race, and ethnicity</a:t>
            </a:r>
          </a:p>
          <a:p>
            <a:pPr lvl="1"/>
            <a:r>
              <a:rPr lang="en-US" dirty="0"/>
              <a:t>Engagement with CalVet, County, and relevant health care network that includes resources made available through the USDVA</a:t>
            </a:r>
          </a:p>
          <a:p>
            <a:pPr lvl="1"/>
            <a:r>
              <a:rPr lang="en-US" dirty="0"/>
              <a:t>Local presence for meetings, case management, and other services as proposed</a:t>
            </a:r>
          </a:p>
          <a:p>
            <a:r>
              <a:rPr lang="en-US" sz="3000" dirty="0"/>
              <a:t>Other design solutions include Case Management, Peer Support, Outpatient Clinical Services, and Nontraditional/Innovative interventions</a:t>
            </a:r>
          </a:p>
          <a:p>
            <a:r>
              <a:rPr lang="en-US" sz="3000" dirty="0"/>
              <a:t>Proposed service delivery model design in application will incorporate use of funded personnel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71130"/>
      </p:ext>
    </p:extLst>
  </p:cSld>
  <p:clrMapOvr>
    <a:masterClrMapping/>
  </p:clrMapOvr>
</p:sld>
</file>

<file path=ppt/theme/theme1.xml><?xml version="1.0" encoding="utf-8"?>
<a:theme xmlns:a="http://schemas.openxmlformats.org/drawingml/2006/main" name="CalVet PowerPoint Template - Light Background - Jan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CalVet PowerPoint Template - Light Background - Jan 2022</Template>
  <TotalTime>504</TotalTime>
  <Words>878</Words>
  <Application>Microsoft Office PowerPoint</Application>
  <PresentationFormat>Widescreen</PresentationFormat>
  <Paragraphs>120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Aptos</vt:lpstr>
      <vt:lpstr>Arial</vt:lpstr>
      <vt:lpstr>CalVet PowerPoint Template - Light Background - Jan 2022</vt:lpstr>
      <vt:lpstr>CVHI-MHS Grant</vt:lpstr>
      <vt:lpstr>Issues</vt:lpstr>
      <vt:lpstr>Solutions</vt:lpstr>
      <vt:lpstr>Personnel Needed</vt:lpstr>
      <vt:lpstr>CHVI-MHS Grant Program</vt:lpstr>
      <vt:lpstr>CVHI-MHS Grant Program Goals</vt:lpstr>
      <vt:lpstr>CVHI-MHS Grant Funding &amp; Distribution</vt:lpstr>
      <vt:lpstr>CVHI-MHS Grant Application Process</vt:lpstr>
      <vt:lpstr>CVHI-MHS Grant Service Delivery Design</vt:lpstr>
      <vt:lpstr>CVHI-MHS Grant Service Implementation</vt:lpstr>
      <vt:lpstr>CVHI-MHS Grant Impact</vt:lpstr>
      <vt:lpstr>CVHI-MHS Grant Application Rating</vt:lpstr>
      <vt:lpstr>CVHI-MHS Grant Program Monitoring</vt:lpstr>
      <vt:lpstr>CVHI-MHS Grant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CVHI-MHS Grant</dc:title>
  <dc:creator>sean johnson</dc:creator>
  <cp:lastModifiedBy>Albright, Alyssa@Calvet</cp:lastModifiedBy>
  <cp:revision>3</cp:revision>
  <dcterms:created xsi:type="dcterms:W3CDTF">2024-04-28T23:44:40Z</dcterms:created>
  <dcterms:modified xsi:type="dcterms:W3CDTF">2024-06-03T21:05:36Z</dcterms:modified>
</cp:coreProperties>
</file>