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429" r:id="rId5"/>
    <p:sldId id="338" r:id="rId6"/>
    <p:sldId id="336" r:id="rId7"/>
    <p:sldId id="436" r:id="rId8"/>
    <p:sldId id="323" r:id="rId9"/>
    <p:sldId id="437" r:id="rId10"/>
    <p:sldId id="438" r:id="rId11"/>
    <p:sldId id="43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4" autoAdjust="0"/>
    <p:restoredTop sz="86475" autoAdjust="0"/>
  </p:normalViewPr>
  <p:slideViewPr>
    <p:cSldViewPr snapToGrid="0">
      <p:cViewPr varScale="1">
        <p:scale>
          <a:sx n="67" d="100"/>
          <a:sy n="67" d="100"/>
        </p:scale>
        <p:origin x="69" y="294"/>
      </p:cViewPr>
      <p:guideLst/>
    </p:cSldViewPr>
  </p:slideViewPr>
  <p:outlineViewPr>
    <p:cViewPr>
      <p:scale>
        <a:sx n="33" d="100"/>
        <a:sy n="33" d="100"/>
      </p:scale>
      <p:origin x="0" y="-213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86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80EA3-1A71-4EDA-8A21-06204E27A43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43C3F-650B-4627-B4E2-B5BCB777E7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753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6A543B-ACB4-6042-9A65-AC4F8CB49F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44B9E-F80A-8D4A-B6FB-23AE54345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9289"/>
            <a:ext cx="9144000" cy="1609490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38758-4649-1647-9E1F-18662609D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8711"/>
            <a:ext cx="9144000" cy="145151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9ECC371-2A06-144E-BC76-64A0E7141F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56149" y="979226"/>
            <a:ext cx="26797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0586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583E-C2E8-CC49-948E-E3FD18EC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6B373-B838-BB45-9F8C-D18980150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0004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DE278-BD4D-DB4B-AD84-FE7BBD138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51726"/>
            <a:ext cx="10515600" cy="2048122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FC11B-C8EC-E04C-8029-6B6399CA115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825678"/>
            <a:ext cx="10515600" cy="11581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B8D42-39D7-2B47-AAFC-AB4D7E76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850" y="6173787"/>
            <a:ext cx="2743200" cy="365125"/>
          </a:xfrm>
        </p:spPr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4448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9062-5366-2048-9C47-2200E006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44F86-75BC-EE49-B2C5-A7C1693E9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84FB96-F523-794E-B78A-3AF5168AC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1174-26B1-BF40-8FE4-86733EE4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63619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8B1F-97F1-6747-8F81-261200B2A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2BC9D-3A25-C640-A866-89CEE5641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019"/>
            <a:ext cx="5157787" cy="551469"/>
          </a:xfrm>
        </p:spPr>
        <p:txBody>
          <a:bodyPr anchor="b"/>
          <a:lstStyle>
            <a:lvl1pPr marL="0" indent="0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9E235-D8E4-8D4B-95E7-19AB1CCB0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AA58D1-EFD4-D148-973E-3614F51C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019"/>
            <a:ext cx="5183188" cy="551469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725D04-0C7E-4147-9419-E57C7302E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4BFCB-B4BB-904C-905B-06777CF8C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1876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83B0-99F3-5D47-9F71-D63A9098D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61165-8359-E54B-BAA2-A253F37D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2487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12AC9-FC91-5D4D-891A-2DDBB7D6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5286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948D-150D-564F-B8C6-EFFAC398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82E85-01F9-134C-8B3E-571364E25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5D68A-0040-7F4F-B7F3-8673704A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D2D51-C50C-A043-9529-641BADE3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198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4EDA7-4330-3A48-9291-AE2F80EC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017F0-509B-CE40-90C0-F61E89329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6C44F-4FB3-794A-A28C-4C00F36F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6DE96B-1E7B-D644-9EF1-EF31FAE3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03708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BC90055-8452-454D-AD91-FEC60D3B1B2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88F5D-8D49-C54F-8A88-38BC47AC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A2864-383B-514B-BA5F-B90D3B631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+mn-lt"/>
              </a:defRPr>
            </a:lvl1pPr>
          </a:lstStyle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57539F-FF75-1646-AAA0-804F89758E7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755822" y="6295949"/>
            <a:ext cx="1168273" cy="49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0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BALINC@calvet.ca.gov" TargetMode="External"/><Relationship Id="rId3" Type="http://schemas.openxmlformats.org/officeDocument/2006/relationships/hyperlink" Target="mailto:IELINC@calvet.ca.gov" TargetMode="External"/><Relationship Id="rId7" Type="http://schemas.openxmlformats.org/officeDocument/2006/relationships/hyperlink" Target="mailto:CVLINC@calvet.ca.gov" TargetMode="External"/><Relationship Id="rId2" Type="http://schemas.openxmlformats.org/officeDocument/2006/relationships/hyperlink" Target="mailto:SDLINC@calvet.ca.gov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CLINC@calvet.ca.gov" TargetMode="External"/><Relationship Id="rId5" Type="http://schemas.openxmlformats.org/officeDocument/2006/relationships/hyperlink" Target="mailto:OCLINC@calvet.ca.gov" TargetMode="External"/><Relationship Id="rId10" Type="http://schemas.openxmlformats.org/officeDocument/2006/relationships/image" Target="../media/image5.jpeg"/><Relationship Id="rId4" Type="http://schemas.openxmlformats.org/officeDocument/2006/relationships/hyperlink" Target="mailto:LALINC@calvet.ca.gov" TargetMode="External"/><Relationship Id="rId9" Type="http://schemas.openxmlformats.org/officeDocument/2006/relationships/hyperlink" Target="mailto:NVLINC@calvet.c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ontact information" title=" Local Interagency Network Coordinator "/>
          <p:cNvSpPr>
            <a:spLocks noGrp="1"/>
          </p:cNvSpPr>
          <p:nvPr>
            <p:ph type="ctrTitle"/>
          </p:nvPr>
        </p:nvSpPr>
        <p:spPr>
          <a:xfrm>
            <a:off x="1524000" y="2422949"/>
            <a:ext cx="9144000" cy="1451517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/>
                <a:cs typeface="Arial"/>
              </a:rPr>
              <a:t> </a:t>
            </a:r>
            <a:br>
              <a:rPr lang="en-US" dirty="0">
                <a:latin typeface="Arial"/>
                <a:cs typeface="Arial"/>
              </a:rPr>
            </a:b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81150" y="4392998"/>
            <a:ext cx="9144000" cy="14515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Spring Training Conference</a:t>
            </a:r>
          </a:p>
          <a:p>
            <a:r>
              <a:rPr lang="en-US" dirty="0">
                <a:latin typeface="Arial"/>
                <a:cs typeface="Arial"/>
              </a:rPr>
              <a:t>June 10, 2024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F1BDBB-4742-4EF3-B659-B18B30A811B7}"/>
              </a:ext>
            </a:extLst>
          </p:cNvPr>
          <p:cNvSpPr/>
          <p:nvPr/>
        </p:nvSpPr>
        <p:spPr>
          <a:xfrm>
            <a:off x="2238375" y="2551027"/>
            <a:ext cx="771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Local Interagency Network Coordinators (LINCs)</a:t>
            </a:r>
          </a:p>
        </p:txBody>
      </p:sp>
    </p:spTree>
    <p:extLst>
      <p:ext uri="{BB962C8B-B14F-4D97-AF65-F5344CB8AC3E}">
        <p14:creationId xmlns:p14="http://schemas.microsoft.com/office/powerpoint/2010/main" val="40122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LINCs – What We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8147"/>
            <a:ext cx="10515600" cy="4607719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prstClr val="black"/>
                </a:solidFill>
              </a:rPr>
              <a:t>Provide outreach to service members, veterans, and their families</a:t>
            </a:r>
          </a:p>
          <a:p>
            <a:pPr lvl="0">
              <a:lnSpc>
                <a:spcPct val="100000"/>
              </a:lnSpc>
            </a:pPr>
            <a:r>
              <a:rPr lang="en-US" dirty="0">
                <a:solidFill>
                  <a:prstClr val="black"/>
                </a:solidFill>
              </a:rPr>
              <a:t>Understand what many veterans organizations do and do not do, by working, meeting and collaborating with them often </a:t>
            </a:r>
          </a:p>
          <a:p>
            <a:pPr lvl="0">
              <a:lnSpc>
                <a:spcPct val="100000"/>
              </a:lnSpc>
            </a:pPr>
            <a:r>
              <a:rPr lang="en-US" dirty="0">
                <a:solidFill>
                  <a:prstClr val="black"/>
                </a:solidFill>
              </a:rPr>
              <a:t>Make referrals with established service provider networks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prstClr val="black"/>
                </a:solidFill>
              </a:rPr>
              <a:t>Provide leadership and advocacy to local communities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prstClr val="black"/>
                </a:solidFill>
              </a:rPr>
              <a:t>Assist with local emergencies</a:t>
            </a:r>
          </a:p>
          <a:p>
            <a:pPr lvl="0">
              <a:lnSpc>
                <a:spcPct val="100000"/>
              </a:lnSpc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3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0031" y="1856509"/>
            <a:ext cx="19950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F243E"/>
                </a:solidFill>
              </a:rPr>
              <a:t>8 LINC Regions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996" y="124691"/>
            <a:ext cx="5090235" cy="663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3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B384-5D05-440F-AB4E-26F3CA97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LINCs Meet Two Significant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B2D5A-A5A4-4614-ADC0-F27AB31D6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connect veterans, active duty, reservists, national guard and their families to veteran benefits.</a:t>
            </a:r>
          </a:p>
          <a:p>
            <a:pPr lvl="1"/>
            <a:r>
              <a:rPr lang="en-US" dirty="0"/>
              <a:t>Areas include, VA Claims Processing, benefits acquisition, emergency housing, education, health care, mental health, employment assistance, and more.</a:t>
            </a:r>
          </a:p>
          <a:p>
            <a:pPr lvl="1"/>
            <a:endParaRPr lang="en-US" dirty="0"/>
          </a:p>
          <a:p>
            <a:r>
              <a:rPr lang="en-US" dirty="0"/>
              <a:t>They explain entire benefits process; </a:t>
            </a:r>
          </a:p>
          <a:p>
            <a:pPr lvl="1"/>
            <a:r>
              <a:rPr lang="en-US" b="1" i="1" dirty="0"/>
              <a:t>Federally</a:t>
            </a:r>
            <a:r>
              <a:rPr lang="en-US" dirty="0"/>
              <a:t> - various areas of VA, Congressional Reps </a:t>
            </a:r>
            <a:r>
              <a:rPr lang="en-US" b="1" i="1" dirty="0"/>
              <a:t>Statewide</a:t>
            </a:r>
            <a:r>
              <a:rPr lang="en-US" i="1" dirty="0"/>
              <a:t> </a:t>
            </a:r>
            <a:r>
              <a:rPr lang="en-US" dirty="0"/>
              <a:t>- CalVet, EDD, </a:t>
            </a:r>
            <a:r>
              <a:rPr lang="en-US" dirty="0" err="1"/>
              <a:t>DoR</a:t>
            </a:r>
            <a:r>
              <a:rPr lang="en-US" dirty="0"/>
              <a:t>, State School VRCs, </a:t>
            </a:r>
            <a:r>
              <a:rPr lang="en-US" b="1" i="1" dirty="0"/>
              <a:t>Regionally</a:t>
            </a:r>
            <a:r>
              <a:rPr lang="en-US" dirty="0"/>
              <a:t> – JVS, US Vets, Cohen Clinic, </a:t>
            </a:r>
            <a:r>
              <a:rPr lang="en-US" b="1" i="1" dirty="0"/>
              <a:t>Countywide</a:t>
            </a:r>
            <a:r>
              <a:rPr lang="en-US" dirty="0"/>
              <a:t> – MVA, VPAN, DMH and locally – services for specific cities.</a:t>
            </a:r>
          </a:p>
        </p:txBody>
      </p:sp>
    </p:spTree>
    <p:extLst>
      <p:ext uri="{BB962C8B-B14F-4D97-AF65-F5344CB8AC3E}">
        <p14:creationId xmlns:p14="http://schemas.microsoft.com/office/powerpoint/2010/main" val="77283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Most Common LINC Requests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979295"/>
            <a:ext cx="5157787" cy="4210368"/>
          </a:xfrm>
        </p:spPr>
        <p:txBody>
          <a:bodyPr>
            <a:normAutofit/>
          </a:bodyPr>
          <a:lstStyle/>
          <a:p>
            <a:r>
              <a:rPr lang="en-US" dirty="0"/>
              <a:t>VA/CA State Veteran Educational Funding Info</a:t>
            </a:r>
          </a:p>
          <a:p>
            <a:r>
              <a:rPr lang="en-US" dirty="0"/>
              <a:t>Understanding How VA works</a:t>
            </a:r>
          </a:p>
          <a:p>
            <a:r>
              <a:rPr lang="en-US" dirty="0"/>
              <a:t>Fed’l, State, County, City, NP Veteran Benefits Info</a:t>
            </a:r>
          </a:p>
          <a:p>
            <a:r>
              <a:rPr lang="en-US" dirty="0"/>
              <a:t>Contacts for Veteran Housing, Healthcare, Mental Health, Employment, &amp; Education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79294"/>
            <a:ext cx="5183188" cy="4210369"/>
          </a:xfrm>
        </p:spPr>
        <p:txBody>
          <a:bodyPr>
            <a:normAutofit/>
          </a:bodyPr>
          <a:lstStyle/>
          <a:p>
            <a:r>
              <a:rPr lang="en-US" dirty="0"/>
              <a:t>VA/CalVet Home Loan info</a:t>
            </a:r>
          </a:p>
          <a:p>
            <a:r>
              <a:rPr lang="en-US" dirty="0"/>
              <a:t>Description/Uses of CalTAP</a:t>
            </a:r>
          </a:p>
          <a:p>
            <a:r>
              <a:rPr lang="en-US" dirty="0"/>
              <a:t>Local College VRC Contacts</a:t>
            </a:r>
          </a:p>
          <a:p>
            <a:r>
              <a:rPr lang="en-US" dirty="0"/>
              <a:t>Distinction of benefits for Active Duty, Reserves &amp; NG</a:t>
            </a:r>
          </a:p>
          <a:p>
            <a:r>
              <a:rPr lang="en-US" dirty="0"/>
              <a:t>Assistance in acquiring various CalVet benefits and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244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CVSO Collaboration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D4ED773-07F7-4747-B73D-FE8D3921B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4088"/>
            <a:ext cx="10125868" cy="3684588"/>
          </a:xfrm>
        </p:spPr>
        <p:txBody>
          <a:bodyPr>
            <a:normAutofit/>
          </a:bodyPr>
          <a:lstStyle/>
          <a:p>
            <a:r>
              <a:rPr lang="en-US" sz="3200" dirty="0"/>
              <a:t>Alfred Sims – Solano County CVSO</a:t>
            </a:r>
          </a:p>
          <a:p>
            <a:r>
              <a:rPr lang="en-US" sz="3200" dirty="0"/>
              <a:t>Matt McCoy – Butte County CVSO</a:t>
            </a:r>
          </a:p>
          <a:p>
            <a:r>
              <a:rPr lang="en-US" sz="3200" dirty="0" err="1"/>
              <a:t>Darlyn</a:t>
            </a:r>
            <a:r>
              <a:rPr lang="en-US" sz="3200" dirty="0"/>
              <a:t> Escalante – Santa Clara County CVSO</a:t>
            </a:r>
          </a:p>
          <a:p>
            <a:r>
              <a:rPr lang="en-US" sz="3200" dirty="0"/>
              <a:t>Rochelle Arnold – Sacramento County CVSO</a:t>
            </a:r>
          </a:p>
        </p:txBody>
      </p:sp>
    </p:spTree>
    <p:extLst>
      <p:ext uri="{BB962C8B-B14F-4D97-AF65-F5344CB8AC3E}">
        <p14:creationId xmlns:p14="http://schemas.microsoft.com/office/powerpoint/2010/main" val="29634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B384-5D05-440F-AB4E-26F3CA97E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38677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 descr="Contact info"/>
          <p:cNvSpPr>
            <a:spLocks noGrp="1"/>
          </p:cNvSpPr>
          <p:nvPr>
            <p:ph idx="4294967295"/>
          </p:nvPr>
        </p:nvSpPr>
        <p:spPr>
          <a:xfrm>
            <a:off x="1146777" y="714375"/>
            <a:ext cx="5268311" cy="566499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>
                <a:latin typeface="Arial"/>
                <a:cs typeface="Arial"/>
              </a:rPr>
              <a:t>San Diego – Lance </a:t>
            </a:r>
            <a:r>
              <a:rPr lang="en-US" sz="2400" dirty="0" err="1">
                <a:latin typeface="Arial"/>
                <a:cs typeface="Arial"/>
              </a:rPr>
              <a:t>Iunker</a:t>
            </a:r>
            <a:endParaRPr lang="en-US" sz="2400" dirty="0">
              <a:latin typeface="Arial"/>
              <a:cs typeface="Arial"/>
            </a:endParaRPr>
          </a:p>
          <a:p>
            <a:pPr lvl="1"/>
            <a:r>
              <a:rPr lang="en-US" sz="1900" dirty="0">
                <a:latin typeface="Arial"/>
                <a:cs typeface="Arial"/>
                <a:hlinkClick r:id="rId2"/>
              </a:rPr>
              <a:t>SDLINC@calvet.ca.gov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Inland Empire – Merlene Steinbeck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3"/>
              </a:rPr>
              <a:t>IELINC@calvet.ca.gov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Los Angeles – Anthony Rodriguez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4"/>
              </a:rPr>
              <a:t>LALINC@calvet.ca.gov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Orange – Ben Gales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5"/>
              </a:rPr>
              <a:t>OCLINC@calvet.ca.gov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Central Coast – Calvin Angel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6"/>
              </a:rPr>
              <a:t>CCLINC@calvet.ca.gov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Central Valley – Annette </a:t>
            </a:r>
            <a:r>
              <a:rPr lang="en-US" sz="2400" dirty="0" err="1">
                <a:latin typeface="Arial"/>
                <a:cs typeface="Arial"/>
              </a:rPr>
              <a:t>Wholaver</a:t>
            </a:r>
            <a:endParaRPr lang="en-US" sz="2400" dirty="0">
              <a:latin typeface="Arial"/>
              <a:cs typeface="Arial"/>
            </a:endParaRPr>
          </a:p>
          <a:p>
            <a:pPr lvl="1"/>
            <a:r>
              <a:rPr lang="en-US" sz="1900" dirty="0">
                <a:latin typeface="Arial"/>
                <a:cs typeface="Arial"/>
                <a:hlinkClick r:id="rId7"/>
              </a:rPr>
              <a:t>CVLINC@calvet.ca.gov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Bay Area – Kevin Graves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8"/>
              </a:rPr>
              <a:t>BALINC@calvet.ca.gov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  <a:p>
            <a:r>
              <a:rPr lang="en-US" sz="2400" dirty="0">
                <a:latin typeface="Arial"/>
                <a:cs typeface="Arial"/>
              </a:rPr>
              <a:t>North Valley – Cole Wagenaar</a:t>
            </a:r>
          </a:p>
          <a:p>
            <a:pPr lvl="1"/>
            <a:r>
              <a:rPr lang="en-US" sz="1900" dirty="0">
                <a:latin typeface="Arial"/>
                <a:cs typeface="Arial"/>
                <a:hlinkClick r:id="rId9"/>
              </a:rPr>
              <a:t>NVLINC@calvet.ca.gov</a:t>
            </a:r>
            <a:r>
              <a:rPr lang="en-US" sz="1900" dirty="0">
                <a:latin typeface="Arial"/>
                <a:cs typeface="Arial"/>
              </a:rPr>
              <a:t> 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5F69215-ED36-4007-AAA7-D1C5C3AC56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3954" y="1526713"/>
            <a:ext cx="3841269" cy="390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3738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fb3f601-682b-4b24-a3a0-e0b0d0b660f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AF11560A9A3D42A6D720F5CE9EB9B4" ma:contentTypeVersion="15" ma:contentTypeDescription="Create a new document." ma:contentTypeScope="" ma:versionID="c32e16022c149fe9d156e6d161ad7d74">
  <xsd:schema xmlns:xsd="http://www.w3.org/2001/XMLSchema" xmlns:xs="http://www.w3.org/2001/XMLSchema" xmlns:p="http://schemas.microsoft.com/office/2006/metadata/properties" xmlns:ns3="efb3f601-682b-4b24-a3a0-e0b0d0b660f8" xmlns:ns4="cfa4c34f-4b31-43aa-aa45-0eba64f30d0d" targetNamespace="http://schemas.microsoft.com/office/2006/metadata/properties" ma:root="true" ma:fieldsID="53b0f4a037d7106275e3edb81c311f90" ns3:_="" ns4:_="">
    <xsd:import namespace="efb3f601-682b-4b24-a3a0-e0b0d0b660f8"/>
    <xsd:import namespace="cfa4c34f-4b31-43aa-aa45-0eba64f30d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3f601-682b-4b24-a3a0-e0b0d0b66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4c34f-4b31-43aa-aa45-0eba64f30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982283-A48F-44E1-B7C8-1178063D09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364508-80CA-42ED-8938-8928D866D953}">
  <ds:schemaRefs>
    <ds:schemaRef ds:uri="efb3f601-682b-4b24-a3a0-e0b0d0b660f8"/>
    <ds:schemaRef ds:uri="http://purl.org/dc/dcmitype/"/>
    <ds:schemaRef ds:uri="http://purl.org/dc/elements/1.1/"/>
    <ds:schemaRef ds:uri="http://schemas.microsoft.com/office/infopath/2007/PartnerControls"/>
    <ds:schemaRef ds:uri="cfa4c34f-4b31-43aa-aa45-0eba64f30d0d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8758BF4-E5ED-4D5E-91A8-B40B807690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b3f601-682b-4b24-a3a0-e0b0d0b660f8"/>
    <ds:schemaRef ds:uri="cfa4c34f-4b31-43aa-aa45-0eba64f30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374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2_Office Theme</vt:lpstr>
      <vt:lpstr>  </vt:lpstr>
      <vt:lpstr>LINCs – What We Do</vt:lpstr>
      <vt:lpstr>PowerPoint Presentation</vt:lpstr>
      <vt:lpstr>LINCs Meet Two Significant Needs</vt:lpstr>
      <vt:lpstr>Most Common LINC Requests</vt:lpstr>
      <vt:lpstr>CVSO Collaboration</vt:lpstr>
      <vt:lpstr>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Beale AFB January 18, 2023</dc:title>
  <dc:creator>Albright, Alyssa@Calvet</dc:creator>
  <cp:lastModifiedBy>Wagenaar, Cole@CalVet</cp:lastModifiedBy>
  <cp:revision>31</cp:revision>
  <dcterms:created xsi:type="dcterms:W3CDTF">2024-01-03T18:29:51Z</dcterms:created>
  <dcterms:modified xsi:type="dcterms:W3CDTF">2024-06-08T00:12:34Z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0x01010009AF11560A9A3D42A6D720F5CE9EB9B4</vt:lpwstr>
  </property>
  <property fmtid="{D5CDD505-2E9C-101B-9397-08002B2CF9AE}" pid="3" name="MediaServiceImageTags">
    <vt:lpwstr/>
  </property>
</Properties>
</file>