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4" r:id="rId8"/>
    <p:sldId id="265" r:id="rId9"/>
    <p:sldId id="266" r:id="rId10"/>
    <p:sldId id="267" r:id="rId11"/>
    <p:sldId id="268" r:id="rId12"/>
    <p:sldId id="260" r:id="rId13"/>
    <p:sldId id="261" r:id="rId14"/>
    <p:sldId id="262" r:id="rId15"/>
    <p:sldId id="26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05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203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51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20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27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335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715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31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91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38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55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17F56-2793-4886-AA91-58E83AEF6E08}" type="datetimeFigureOut">
              <a:rPr lang="en-US" smtClean="0"/>
              <a:t>06/10/2024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D431D07-EF0B-43A7-97D9-F57E2788838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776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69834E-5EEE-4D61-833E-049288964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E5D9BA-46E7-4BFA-9C74-75495BF6F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033D76-5800-44B6-AFE9-EE2106935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2D6F85-FFBA-4F81-AEE5-AAA17CB7A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B31514-E6DF-4357-9EEA-EFB798308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BE135E-4383-56CD-CF19-892B1AC60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071" y="1584552"/>
            <a:ext cx="9099255" cy="2537251"/>
          </a:xfrm>
        </p:spPr>
        <p:txBody>
          <a:bodyPr anchor="ctr">
            <a:normAutofit/>
          </a:bodyPr>
          <a:lstStyle/>
          <a:p>
            <a:pPr algn="ctr"/>
            <a:r>
              <a:rPr lang="en-US" sz="7200">
                <a:solidFill>
                  <a:srgbClr val="454545"/>
                </a:solidFill>
              </a:rPr>
              <a:t>Digestive system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E5A2C5-790F-DFA5-64AA-059019D9B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5372" y="4133234"/>
            <a:ext cx="9120954" cy="744373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1700">
                <a:solidFill>
                  <a:schemeClr val="accent1"/>
                </a:solidFill>
              </a:rPr>
              <a:t>June 2024</a:t>
            </a:r>
            <a:br>
              <a:rPr lang="en-US" sz="1700">
                <a:solidFill>
                  <a:schemeClr val="accent1"/>
                </a:solidFill>
              </a:rPr>
            </a:br>
            <a:r>
              <a:rPr lang="en-US" sz="1700">
                <a:solidFill>
                  <a:schemeClr val="accent1"/>
                </a:solidFill>
              </a:rPr>
              <a:t>Kimberly Dickerson, DRO/RQRS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C401D57-600A-4C91-AC9A-14CA1ED6F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12BDC66-00FA-4A3F-9BC7-BE05FF770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90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20BF7-B842-E0C8-F36D-C058AD1C1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DC 7338 Hernias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6288900-A273-74D4-C0FA-230305280B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1580" y="1889326"/>
            <a:ext cx="4557334" cy="2905425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345E274-26A8-16F5-CB05-3684186B9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580" y="4767606"/>
            <a:ext cx="4557334" cy="12858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AE0411E-D125-157C-E779-6D7C06A7B6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1578" y="6023145"/>
            <a:ext cx="4557333" cy="3714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0588C2D-F811-4A11-9E12-345F26BF21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9893" y="1889326"/>
            <a:ext cx="4438650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048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13F48-A0F8-5B5A-40CB-573B0E926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What do we do now for all those claims pending before 5/19/2024?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153B9-D552-3EFD-2683-4F856A320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u="sng" dirty="0"/>
              <a:t>For claims pending prior to 5/19/2024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Eff 05/19/2024, the DBQs have been changed to accommodate the new criteria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Exams must include BOTH the criteria for the digestive condition BEFORE the change and AFTER the change to the rating schedule.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This will likely result in lots of deferred decisions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Consideration must be given to the criteria before and after the change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The higher evaluation will be assigned based on whichever will warrant a higher evaluation—old or new criteria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 ratings, a discussion of both the old and new criteria must be given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Ratings in existence prior to the change in the rating schedule cannot be reduced simply because the criteria changed (38 CFR 3.951)</a:t>
            </a:r>
          </a:p>
          <a:p>
            <a:pPr marL="0" indent="0" algn="ctr">
              <a:buNone/>
            </a:pPr>
            <a:r>
              <a:rPr lang="en-US" b="1" i="1" u="sng" dirty="0">
                <a:solidFill>
                  <a:srgbClr val="FF0000"/>
                </a:solidFill>
              </a:rPr>
              <a:t>***This is the SAME guidance for every change in the rating schedule***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02602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1F850-2F4E-7A6B-BE9C-9412A8BA8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about </a:t>
            </a:r>
            <a:r>
              <a:rPr lang="en-US" i="1" u="sng" dirty="0"/>
              <a:t>new or increase </a:t>
            </a:r>
            <a:r>
              <a:rPr lang="en-US" dirty="0"/>
              <a:t>claims received on or after 5/19/2024?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63673-2084-E694-2F2D-14D6AF689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For claims received on or after 5/19/2024: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Only the new criteria will be used to evaluate disabilities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law does not allow for a reduction solely based on a change in the criteria (38 CFR 3.951)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law does not allow for a reduction based on </a:t>
            </a:r>
            <a:r>
              <a:rPr lang="en-US" b="1" i="1" u="sng" dirty="0">
                <a:solidFill>
                  <a:srgbClr val="FF0000"/>
                </a:solidFill>
              </a:rPr>
              <a:t>one</a:t>
            </a:r>
            <a:r>
              <a:rPr lang="en-US" dirty="0"/>
              <a:t> exam for evaluations that have been in effect for more than 5 years (38 CFR 3.44)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If the new criteria provides a higher evaluation, we will assign it.  If it would be a lower evaluation, we will continue the prior evaluation (**</a:t>
            </a:r>
            <a:r>
              <a:rPr lang="en-US" i="1" dirty="0"/>
              <a:t>the first time, see last statement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63935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6104B-6B5D-6C17-23E5-261B544BC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B5F95-FC45-2771-D9A5-221FFCE27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**Not new**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B6D41B-808D-F79E-62FD-27699FCC8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579" y="2472612"/>
            <a:ext cx="9603275" cy="250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50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EA869E1-F851-4A52-92F5-77E592B76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083AD55-8296-44BD-8E14-DD2DDBC35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BF46B26-15FC-4C5A-94FA-AE9ED64B5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12F6065-5345-44BD-B66E-5487CCD7A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79E1FA4-890B-4B99-B1AD-AA4B78666B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BEE58B7-C53C-4E7B-A78E-2C44E3E05C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925206-907D-2629-D22F-3A2C3A62B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424" y="4460798"/>
            <a:ext cx="8637073" cy="558063"/>
          </a:xfrm>
        </p:spPr>
        <p:txBody>
          <a:bodyPr vert="horz" lIns="91440" tIns="45720" rIns="91440" bIns="0" rtlCol="0" anchor="b">
            <a:normAutofit/>
          </a:bodyPr>
          <a:lstStyle/>
          <a:p>
            <a:pPr algn="ctr"/>
            <a:r>
              <a:rPr lang="en-US" sz="3600" dirty="0"/>
              <a:t>Effective dates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4BA1F0E-270C-4AB7-809E-DBD5AB896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64906" y="323838"/>
            <a:ext cx="8661501" cy="3652791"/>
            <a:chOff x="7773058" y="600024"/>
            <a:chExt cx="3630912" cy="522248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753DA19-3231-4BF9-80B9-6200D2367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3058" y="600024"/>
              <a:ext cx="3630912" cy="5222486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41F8506-51A0-4CD0-889F-826E9E678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04482" y="1062693"/>
              <a:ext cx="3367301" cy="429234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29BCA0E2-0826-4688-8066-477F24371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44322" y="822145"/>
            <a:ext cx="7702878" cy="2662923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8FCB66-A551-9529-8EBB-EAFBCDF8A3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6324" y="1004223"/>
            <a:ext cx="3372559" cy="2369223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551D76B-6F05-21AA-6840-9A6F02CD21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417779" y="1083353"/>
            <a:ext cx="3843061" cy="1961019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C3F4B1E-3EAB-415B-825A-464AAF1D7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76728" y="5027185"/>
            <a:ext cx="864301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2" name="Picture 31">
            <a:extLst>
              <a:ext uri="{FF2B5EF4-FFF2-40B4-BE49-F238E27FC236}">
                <a16:creationId xmlns:a16="http://schemas.microsoft.com/office/drawing/2014/main" id="{6B708961-E777-4956-A983-78A4F532F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9D3B50E-372C-47D8-BC90-104318AD8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484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67691-C6E4-EDC9-3706-6914C057D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Got all that?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1926F32-6F36-1460-D4C0-B6D654FB35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5045" y="1869917"/>
            <a:ext cx="6105435" cy="418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25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90FE4-A300-63B0-F639-C041B9884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Purpose of the change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1DE837E-85EF-B38A-EC10-470438FB6D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5027" y="2110146"/>
            <a:ext cx="7811592" cy="3073792"/>
          </a:xfrm>
        </p:spPr>
      </p:pic>
    </p:spTree>
    <p:extLst>
      <p:ext uri="{BB962C8B-B14F-4D97-AF65-F5344CB8AC3E}">
        <p14:creationId xmlns:p14="http://schemas.microsoft.com/office/powerpoint/2010/main" val="343401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FC47A-7372-D1E4-567F-29ADE969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Digestive Rating Schedule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5DDBD-3016-655C-E012-79CB14E5A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40899"/>
            <a:ext cx="9603275" cy="3450613"/>
          </a:xfrm>
        </p:spPr>
        <p:txBody>
          <a:bodyPr/>
          <a:lstStyle/>
          <a:p>
            <a:r>
              <a:rPr lang="en-US" dirty="0"/>
              <a:t>05/22/1964 (</a:t>
            </a:r>
            <a:r>
              <a:rPr lang="en-US" i="1" dirty="0"/>
              <a:t>earliest listed in 38 CFR 4.114 </a:t>
            </a:r>
            <a:r>
              <a:rPr lang="en-US" i="1" dirty="0" err="1"/>
              <a:t>eCFR</a:t>
            </a:r>
            <a:r>
              <a:rPr lang="en-US" dirty="0"/>
              <a:t>)</a:t>
            </a:r>
          </a:p>
          <a:p>
            <a:r>
              <a:rPr lang="en-US" dirty="0"/>
              <a:t>03/11/1969</a:t>
            </a:r>
          </a:p>
          <a:p>
            <a:r>
              <a:rPr lang="en-US" dirty="0"/>
              <a:t>09/15/1975</a:t>
            </a:r>
          </a:p>
          <a:p>
            <a:r>
              <a:rPr lang="en-US" dirty="0"/>
              <a:t>03/18/1976</a:t>
            </a:r>
          </a:p>
          <a:p>
            <a:r>
              <a:rPr lang="en-US" dirty="0"/>
              <a:t>05/31/2001</a:t>
            </a:r>
          </a:p>
          <a:p>
            <a:r>
              <a:rPr lang="en-US" dirty="0"/>
              <a:t>05/19/2024</a:t>
            </a:r>
          </a:p>
        </p:txBody>
      </p:sp>
    </p:spTree>
    <p:extLst>
      <p:ext uri="{BB962C8B-B14F-4D97-AF65-F5344CB8AC3E}">
        <p14:creationId xmlns:p14="http://schemas.microsoft.com/office/powerpoint/2010/main" val="2115955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F3CD4C-15E9-31CB-18D1-15A92892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Digestive Change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Effective </a:t>
            </a:r>
            <a:r>
              <a:rPr lang="en-US" u="sng" dirty="0">
                <a:solidFill>
                  <a:srgbClr val="FFFFFF"/>
                </a:solidFill>
              </a:rPr>
              <a:t>May 19, 2024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B2B8B-1A6A-F79A-062D-D975D32E3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77281"/>
            <a:ext cx="6034827" cy="6680719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The Schedule for Rating Disabilities of the Digestive System changed effective 5/19/2024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Completely new rule for defining “weight loss and nutrition” under 4.112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4.114 intro changed for which DCs can be separate and which cannot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BRAND NEW DC: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highlight>
                  <a:srgbClr val="FFFF00"/>
                </a:highlight>
              </a:rPr>
              <a:t>DC 7206 GERD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7207 Barrett’s Esophagus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7303 Chronic complications of upper GI surgery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7352 Pancreas transplant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7355 Celiac disease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7356 Gastrointestinal dysmotility syndrome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7357 Post pancreatectomy syndrome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Only 4 DCs remained unchanged: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7311 Residuals of injury to the liver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7331 Peritonitis, tuberculosis, active or inactive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7342 </a:t>
            </a:r>
            <a:r>
              <a:rPr lang="en-US" sz="1600" dirty="0" err="1"/>
              <a:t>Visceroptosis</a:t>
            </a:r>
            <a:r>
              <a:rPr lang="en-US" sz="1600" dirty="0"/>
              <a:t>, symptomatic, marked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DC 7343 Malignant neoplasms of the digestive system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49416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752C1-9A88-EBDA-032C-D09CB3714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Weight loss and nutrition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D4557-3C15-47AE-37B3-C9609DFA6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38 CFR 4.112: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“Substantial Weight Loss” means involuntary loss greater than 20% of baseline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“Minor Weight Loss” means involuntary loss between 10-20% of baseline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“Baseline Weight” means clinically documented average weight for 2 years preceding onset of illness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“Undernutrition” means deficiency resulting from insufficient intake of one or multiple essential nutrients, or the inability of the body to absorb, utilize, or retain such nutrients.</a:t>
            </a:r>
          </a:p>
        </p:txBody>
      </p:sp>
    </p:spTree>
    <p:extLst>
      <p:ext uri="{BB962C8B-B14F-4D97-AF65-F5344CB8AC3E}">
        <p14:creationId xmlns:p14="http://schemas.microsoft.com/office/powerpoint/2010/main" val="3350903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4C75E2B-CACA-478C-B26B-182AF87A1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0FF2874-547C-4D14-9E18-28B19002F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6CF827D-A163-47F7-BD87-34EB4FA7D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299D9A9-1DA8-433D-A9BC-FB48D93D4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F45214A-7E27-4FBD-9626-4FB63E184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5948B8F-BEF9-411A-AFF5-EB8682D23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E55AC8-148E-EE4A-F5E6-C17D81016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728" y="4613198"/>
            <a:ext cx="8654522" cy="84469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dirty="0"/>
              <a:t>Separate or combined evaluations?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56E9442-4072-4A0B-B37D-0B5BFCEED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12888" y="323838"/>
            <a:ext cx="6753096" cy="3652791"/>
            <a:chOff x="8170453" y="600024"/>
            <a:chExt cx="2830906" cy="522248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ED24DB1-81C7-424C-8473-A0037A4055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70453" y="600024"/>
              <a:ext cx="2830906" cy="5222486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87F533B-5070-45AE-A893-2DC9DC729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01079" y="1062693"/>
              <a:ext cx="2566189" cy="429234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A77DDB2-71A6-D5DB-1C69-4E468828B1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9780" y="1003236"/>
            <a:ext cx="5472440" cy="2290228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3512805-6A13-4DEE-95A1-C67719E74F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76728" y="4460798"/>
            <a:ext cx="864301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975557E8-F310-43E6-9E6B-DA4691821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672E9A2-3D4F-4010-A5D0-72E72775A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58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88DAF-3FF7-57E3-DA8F-6D9A71B49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48310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DC 7206  GERD (finally, right?  Or not?)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ADF5680-A027-9D7F-693B-64A77B6FA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1579" y="1853967"/>
            <a:ext cx="4378770" cy="4199514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F468FD-7B41-2493-8574-1DC1155AE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216" y="1853967"/>
            <a:ext cx="4487204" cy="762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32A3C29-8D64-65E1-B543-ADCD73B657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3215" y="2615967"/>
            <a:ext cx="4487205" cy="3437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643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051F-A716-F2B1-405F-0B2BEF24B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DC 7319 IBS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075373-728A-D825-AB7A-C818BBC501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0849" y="1853754"/>
            <a:ext cx="9321282" cy="34496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510CF8-1548-3F30-48B9-1EDC98FA1C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7107" y="5303392"/>
            <a:ext cx="4585024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676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D86A7-129E-C08F-A3CD-E4A8BB630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DC 7336 Hemorrhoids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CA6F2EF-C41F-8342-DBC9-D00DB6054D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2125" y="1931437"/>
            <a:ext cx="8982075" cy="3629607"/>
          </a:xfrm>
        </p:spPr>
      </p:pic>
    </p:spTree>
    <p:extLst>
      <p:ext uri="{BB962C8B-B14F-4D97-AF65-F5344CB8AC3E}">
        <p14:creationId xmlns:p14="http://schemas.microsoft.com/office/powerpoint/2010/main" val="421119164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196</TotalTime>
  <Words>544</Words>
  <Application>Microsoft Office PowerPoint</Application>
  <PresentationFormat>Widescreen</PresentationFormat>
  <Paragraphs>58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Gill Sans MT</vt:lpstr>
      <vt:lpstr>Wingdings</vt:lpstr>
      <vt:lpstr>Gallery</vt:lpstr>
      <vt:lpstr>Digestive system change</vt:lpstr>
      <vt:lpstr>Purpose of the change</vt:lpstr>
      <vt:lpstr>Digestive Rating Schedule Changes</vt:lpstr>
      <vt:lpstr>Digestive Change Effective May 19, 2024 Highlights</vt:lpstr>
      <vt:lpstr>Weight loss and nutrition</vt:lpstr>
      <vt:lpstr>Separate or combined evaluations?</vt:lpstr>
      <vt:lpstr>DC 7206  GERD (finally, right?  Or not?)</vt:lpstr>
      <vt:lpstr>DC 7319 IBS</vt:lpstr>
      <vt:lpstr>DC 7336 Hemorrhoids</vt:lpstr>
      <vt:lpstr>DC 7338 Hernias</vt:lpstr>
      <vt:lpstr>What do we do now for all those claims pending before 5/19/2024? </vt:lpstr>
      <vt:lpstr>What about new or increase claims received on or after 5/19/2024?</vt:lpstr>
      <vt:lpstr>Also…</vt:lpstr>
      <vt:lpstr>Effective dates</vt:lpstr>
      <vt:lpstr>Got all that?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Digestive system change</dc:title>
  <dc:creator>Dickerson, Kimberly, VBAOAKL</dc:creator>
  <cp:lastModifiedBy>Dickerson, Kimberly, VBAOAKL</cp:lastModifiedBy>
  <cp:revision>14</cp:revision>
  <dcterms:created xsi:type="dcterms:W3CDTF">2024-06-10T14:57:28Z</dcterms:created>
  <dcterms:modified xsi:type="dcterms:W3CDTF">2024-06-10T18:13:47Z</dcterms:modified>
</cp:coreProperties>
</file>