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66" r:id="rId5"/>
    <p:sldId id="282" r:id="rId6"/>
    <p:sldId id="298" r:id="rId7"/>
    <p:sldId id="283" r:id="rId8"/>
    <p:sldId id="261" r:id="rId9"/>
    <p:sldId id="1030" r:id="rId10"/>
    <p:sldId id="1027" r:id="rId11"/>
    <p:sldId id="675" r:id="rId12"/>
    <p:sldId id="1032" r:id="rId13"/>
    <p:sldId id="1028" r:id="rId14"/>
    <p:sldId id="1033" r:id="rId15"/>
    <p:sldId id="1031" r:id="rId16"/>
    <p:sldId id="1029"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p:restoredTop sz="94674"/>
  </p:normalViewPr>
  <p:slideViewPr>
    <p:cSldViewPr snapToGrid="0" snapToObjects="1">
      <p:cViewPr varScale="1">
        <p:scale>
          <a:sx n="103" d="100"/>
          <a:sy n="103" d="100"/>
        </p:scale>
        <p:origin x="90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1" d="100"/>
          <a:sy n="151"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err="1"/>
              <a:t>CalTAP</a:t>
            </a:r>
            <a:r>
              <a:rPr lang="en-US" sz="3200" b="1" baseline="0" dirty="0"/>
              <a:t> Outreach </a:t>
            </a:r>
            <a:r>
              <a:rPr lang="en-US" sz="3200" b="1" dirty="0"/>
              <a:t>2018-2023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671983733426537E-2"/>
          <c:y val="0.10025548874337532"/>
          <c:w val="0.93057529527559057"/>
          <c:h val="0.77869188123204469"/>
        </c:manualLayout>
      </c:layout>
      <c:barChart>
        <c:barDir val="col"/>
        <c:grouping val="clustered"/>
        <c:varyColors val="0"/>
        <c:ser>
          <c:idx val="0"/>
          <c:order val="0"/>
          <c:tx>
            <c:strRef>
              <c:f>Sheet1!$B$1</c:f>
              <c:strCache>
                <c:ptCount val="1"/>
                <c:pt idx="0">
                  <c:v>2018</c:v>
                </c:pt>
              </c:strCache>
            </c:strRef>
          </c:tx>
          <c:spPr>
            <a:solidFill>
              <a:schemeClr val="accent1">
                <a:shade val="50000"/>
              </a:schemeClr>
            </a:solidFill>
            <a:ln>
              <a:noFill/>
            </a:ln>
            <a:effectLst/>
          </c:spPr>
          <c:invertIfNegative val="0"/>
          <c:dLbls>
            <c:dLbl>
              <c:idx val="0"/>
              <c:layout>
                <c:manualLayout>
                  <c:x val="-3.9292734897074418E-3"/>
                  <c:y val="1.49679960610536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Total Events</c:v>
                </c:pt>
              </c:strCache>
            </c:strRef>
          </c:cat>
          <c:val>
            <c:numRef>
              <c:f>Sheet1!$B$2:$B$4</c:f>
              <c:numCache>
                <c:formatCode>General</c:formatCode>
                <c:ptCount val="1"/>
                <c:pt idx="0">
                  <c:v>28</c:v>
                </c:pt>
              </c:numCache>
            </c:numRef>
          </c:val>
          <c:extLst>
            <c:ext xmlns:c16="http://schemas.microsoft.com/office/drawing/2014/chart" uri="{C3380CC4-5D6E-409C-BE32-E72D297353CC}">
              <c16:uniqueId val="{00000000-5B34-48B5-8FAA-7538B74803AB}"/>
            </c:ext>
          </c:extLst>
        </c:ser>
        <c:ser>
          <c:idx val="1"/>
          <c:order val="1"/>
          <c:tx>
            <c:strRef>
              <c:f>Sheet1!$C$1</c:f>
              <c:strCache>
                <c:ptCount val="1"/>
                <c:pt idx="0">
                  <c:v>2019</c:v>
                </c:pt>
              </c:strCache>
            </c:strRef>
          </c:tx>
          <c:spPr>
            <a:solidFill>
              <a:schemeClr val="accent1">
                <a:shade val="70000"/>
              </a:schemeClr>
            </a:solidFill>
            <a:ln>
              <a:noFill/>
            </a:ln>
            <a:effectLst/>
          </c:spPr>
          <c:invertIfNegative val="0"/>
          <c:dLbls>
            <c:dLbl>
              <c:idx val="0"/>
              <c:layout>
                <c:manualLayout>
                  <c:x val="-3.9292734897074175E-3"/>
                  <c:y val="3.46627277203340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Total Events</c:v>
                </c:pt>
              </c:strCache>
            </c:strRef>
          </c:cat>
          <c:val>
            <c:numRef>
              <c:f>Sheet1!$C$2:$C$4</c:f>
              <c:numCache>
                <c:formatCode>General</c:formatCode>
                <c:ptCount val="1"/>
                <c:pt idx="0">
                  <c:v>57</c:v>
                </c:pt>
              </c:numCache>
            </c:numRef>
          </c:val>
          <c:extLst>
            <c:ext xmlns:c16="http://schemas.microsoft.com/office/drawing/2014/chart" uri="{C3380CC4-5D6E-409C-BE32-E72D297353CC}">
              <c16:uniqueId val="{00000001-5B34-48B5-8FAA-7538B74803AB}"/>
            </c:ext>
          </c:extLst>
        </c:ser>
        <c:ser>
          <c:idx val="2"/>
          <c:order val="2"/>
          <c:tx>
            <c:strRef>
              <c:f>Sheet1!$D$1</c:f>
              <c:strCache>
                <c:ptCount val="1"/>
                <c:pt idx="0">
                  <c:v>2020</c:v>
                </c:pt>
              </c:strCache>
            </c:strRef>
          </c:tx>
          <c:spPr>
            <a:solidFill>
              <a:schemeClr val="accent1">
                <a:shade val="90000"/>
              </a:schemeClr>
            </a:solidFill>
            <a:ln>
              <a:noFill/>
            </a:ln>
            <a:effectLst/>
          </c:spPr>
          <c:invertIfNegative val="0"/>
          <c:dLbls>
            <c:dLbl>
              <c:idx val="0"/>
              <c:layout>
                <c:manualLayout>
                  <c:x val="2.6195156598049453E-3"/>
                  <c:y val="5.43574593796155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Total Events</c:v>
                </c:pt>
              </c:strCache>
            </c:strRef>
          </c:cat>
          <c:val>
            <c:numRef>
              <c:f>Sheet1!$D$2:$D$4</c:f>
              <c:numCache>
                <c:formatCode>General</c:formatCode>
                <c:ptCount val="1"/>
                <c:pt idx="0">
                  <c:v>196</c:v>
                </c:pt>
              </c:numCache>
            </c:numRef>
          </c:val>
          <c:extLst>
            <c:ext xmlns:c16="http://schemas.microsoft.com/office/drawing/2014/chart" uri="{C3380CC4-5D6E-409C-BE32-E72D297353CC}">
              <c16:uniqueId val="{00000003-5B34-48B5-8FAA-7538B74803AB}"/>
            </c:ext>
          </c:extLst>
        </c:ser>
        <c:ser>
          <c:idx val="3"/>
          <c:order val="3"/>
          <c:tx>
            <c:strRef>
              <c:f>Sheet1!$E$1</c:f>
              <c:strCache>
                <c:ptCount val="1"/>
                <c:pt idx="0">
                  <c:v>2021</c:v>
                </c:pt>
              </c:strCache>
            </c:strRef>
          </c:tx>
          <c:spPr>
            <a:solidFill>
              <a:schemeClr val="accent1">
                <a:tint val="90000"/>
              </a:schemeClr>
            </a:solidFill>
            <a:ln>
              <a:noFill/>
            </a:ln>
            <a:effectLst/>
          </c:spPr>
          <c:invertIfNegative val="0"/>
          <c:dLbls>
            <c:dLbl>
              <c:idx val="0"/>
              <c:layout>
                <c:manualLayout>
                  <c:x val="0"/>
                  <c:y val="-2.4421467257508796E-3"/>
                </c:manualLayout>
              </c:layout>
              <c:tx>
                <c:rich>
                  <a:bodyPr/>
                  <a:lstStyle/>
                  <a:p>
                    <a:fld id="{4F513C50-89AF-47C5-9416-6826F6D528DD}"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Total Events</c:v>
                </c:pt>
              </c:strCache>
            </c:strRef>
          </c:cat>
          <c:val>
            <c:numRef>
              <c:f>Sheet1!$E$2:$E$4</c:f>
              <c:numCache>
                <c:formatCode>General</c:formatCode>
                <c:ptCount val="1"/>
                <c:pt idx="0">
                  <c:v>201</c:v>
                </c:pt>
              </c:numCache>
            </c:numRef>
          </c:val>
          <c:extLst>
            <c:ext xmlns:c16="http://schemas.microsoft.com/office/drawing/2014/chart" uri="{C3380CC4-5D6E-409C-BE32-E72D297353CC}">
              <c16:uniqueId val="{00000004-5B34-48B5-8FAA-7538B74803AB}"/>
            </c:ext>
          </c:extLst>
        </c:ser>
        <c:ser>
          <c:idx val="4"/>
          <c:order val="4"/>
          <c:tx>
            <c:strRef>
              <c:f>Sheet1!$F$1</c:f>
              <c:strCache>
                <c:ptCount val="1"/>
                <c:pt idx="0">
                  <c:v>2022</c:v>
                </c:pt>
              </c:strCache>
            </c:strRef>
          </c:tx>
          <c:spPr>
            <a:solidFill>
              <a:schemeClr val="accent1">
                <a:tint val="70000"/>
              </a:schemeClr>
            </a:solidFill>
            <a:ln>
              <a:noFill/>
            </a:ln>
            <a:effectLst/>
          </c:spPr>
          <c:invertIfNegative val="0"/>
          <c:dLbls>
            <c:dLbl>
              <c:idx val="0"/>
              <c:layout>
                <c:manualLayout>
                  <c:x val="-4.8023898986911523E-17"/>
                  <c:y val="-2.4421467257508618E-3"/>
                </c:manualLayout>
              </c:layout>
              <c:tx>
                <c:rich>
                  <a:bodyPr/>
                  <a:lstStyle/>
                  <a:p>
                    <a:fld id="{1D9CEF45-0B48-4F38-9587-ED7593FA2090}"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Total Events</c:v>
                </c:pt>
              </c:strCache>
            </c:strRef>
          </c:cat>
          <c:val>
            <c:numRef>
              <c:f>Sheet1!$F$2:$F$4</c:f>
              <c:numCache>
                <c:formatCode>General</c:formatCode>
                <c:ptCount val="1"/>
                <c:pt idx="0">
                  <c:v>184</c:v>
                </c:pt>
              </c:numCache>
            </c:numRef>
          </c:val>
          <c:extLst>
            <c:ext xmlns:c16="http://schemas.microsoft.com/office/drawing/2014/chart" uri="{C3380CC4-5D6E-409C-BE32-E72D297353CC}">
              <c16:uniqueId val="{00000005-5B34-48B5-8FAA-7538B74803AB}"/>
            </c:ext>
          </c:extLst>
        </c:ser>
        <c:ser>
          <c:idx val="5"/>
          <c:order val="5"/>
          <c:tx>
            <c:strRef>
              <c:f>Sheet1!$G$1</c:f>
              <c:strCache>
                <c:ptCount val="1"/>
                <c:pt idx="0">
                  <c:v>2023</c:v>
                </c:pt>
              </c:strCache>
            </c:strRef>
          </c:tx>
          <c:spPr>
            <a:solidFill>
              <a:schemeClr val="accent1">
                <a:tint val="50000"/>
              </a:schemeClr>
            </a:solidFill>
            <a:ln>
              <a:noFill/>
            </a:ln>
            <a:effectLst/>
          </c:spPr>
          <c:invertIfNegative val="0"/>
          <c:dLbls>
            <c:dLbl>
              <c:idx val="0"/>
              <c:layout>
                <c:manualLayout>
                  <c:x val="0"/>
                  <c:y val="-2.4421467257508618E-3"/>
                </c:manualLayout>
              </c:layout>
              <c:tx>
                <c:rich>
                  <a:bodyPr/>
                  <a:lstStyle/>
                  <a:p>
                    <a:fld id="{A5451D39-D409-4382-8780-883B06D45090}"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Total Events</c:v>
                </c:pt>
              </c:strCache>
            </c:strRef>
          </c:cat>
          <c:val>
            <c:numRef>
              <c:f>Sheet1!$G$2:$G$4</c:f>
              <c:numCache>
                <c:formatCode>General</c:formatCode>
                <c:ptCount val="1"/>
                <c:pt idx="0">
                  <c:v>204</c:v>
                </c:pt>
              </c:numCache>
            </c:numRef>
          </c:val>
          <c:extLst>
            <c:ext xmlns:c16="http://schemas.microsoft.com/office/drawing/2014/chart" uri="{C3380CC4-5D6E-409C-BE32-E72D297353CC}">
              <c16:uniqueId val="{00000006-5B34-48B5-8FAA-7538B74803AB}"/>
            </c:ext>
          </c:extLst>
        </c:ser>
        <c:dLbls>
          <c:dLblPos val="inEnd"/>
          <c:showLegendKey val="0"/>
          <c:showVal val="1"/>
          <c:showCatName val="0"/>
          <c:showSerName val="0"/>
          <c:showPercent val="0"/>
          <c:showBubbleSize val="0"/>
        </c:dLbls>
        <c:gapWidth val="219"/>
        <c:overlap val="-27"/>
        <c:axId val="1130941327"/>
        <c:axId val="1327014847"/>
      </c:barChart>
      <c:catAx>
        <c:axId val="113094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014847"/>
        <c:crosses val="autoZero"/>
        <c:auto val="1"/>
        <c:lblAlgn val="ctr"/>
        <c:lblOffset val="100"/>
        <c:noMultiLvlLbl val="0"/>
      </c:catAx>
      <c:valAx>
        <c:axId val="132701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094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a:t>CVSO Support 2018-2023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62204724409447E-2"/>
          <c:y val="9.631649259864096E-2"/>
          <c:w val="0.93057529527559057"/>
          <c:h val="0.77869188123204469"/>
        </c:manualLayout>
      </c:layout>
      <c:barChart>
        <c:barDir val="col"/>
        <c:grouping val="clustered"/>
        <c:varyColors val="0"/>
        <c:ser>
          <c:idx val="0"/>
          <c:order val="0"/>
          <c:tx>
            <c:strRef>
              <c:f>Sheet1!$B$1</c:f>
              <c:strCache>
                <c:ptCount val="1"/>
                <c:pt idx="0">
                  <c:v>2018</c:v>
                </c:pt>
              </c:strCache>
            </c:strRef>
          </c:tx>
          <c:spPr>
            <a:solidFill>
              <a:schemeClr val="accent1">
                <a:shade val="50000"/>
              </a:schemeClr>
            </a:solidFill>
            <a:ln>
              <a:noFill/>
            </a:ln>
            <a:effectLst/>
          </c:spPr>
          <c:invertIfNegative val="0"/>
          <c:dLbls>
            <c:dLbl>
              <c:idx val="0"/>
              <c:layout>
                <c:manualLayout>
                  <c:x val="-3.9292734897074418E-3"/>
                  <c:y val="1.49679960610536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Department of Defense</c:v>
                </c:pt>
                <c:pt idx="1">
                  <c:v>Institutions of Higher Learning</c:v>
                </c:pt>
              </c:strCache>
            </c:strRef>
          </c:cat>
          <c:val>
            <c:numRef>
              <c:f>Sheet1!$B$2:$B$5</c:f>
              <c:numCache>
                <c:formatCode>General</c:formatCode>
                <c:ptCount val="2"/>
                <c:pt idx="0">
                  <c:v>28</c:v>
                </c:pt>
                <c:pt idx="1">
                  <c:v>0</c:v>
                </c:pt>
              </c:numCache>
            </c:numRef>
          </c:val>
          <c:extLst>
            <c:ext xmlns:c16="http://schemas.microsoft.com/office/drawing/2014/chart" uri="{C3380CC4-5D6E-409C-BE32-E72D297353CC}">
              <c16:uniqueId val="{00000000-5B34-48B5-8FAA-7538B74803AB}"/>
            </c:ext>
          </c:extLst>
        </c:ser>
        <c:ser>
          <c:idx val="1"/>
          <c:order val="1"/>
          <c:tx>
            <c:strRef>
              <c:f>Sheet1!$C$1</c:f>
              <c:strCache>
                <c:ptCount val="1"/>
                <c:pt idx="0">
                  <c:v>2019</c:v>
                </c:pt>
              </c:strCache>
            </c:strRef>
          </c:tx>
          <c:spPr>
            <a:solidFill>
              <a:schemeClr val="accent1">
                <a:shade val="70000"/>
              </a:schemeClr>
            </a:solidFill>
            <a:ln>
              <a:noFill/>
            </a:ln>
            <a:effectLst/>
          </c:spPr>
          <c:invertIfNegative val="0"/>
          <c:dLbls>
            <c:dLbl>
              <c:idx val="0"/>
              <c:layout>
                <c:manualLayout>
                  <c:x val="-3.9292734897074175E-3"/>
                  <c:y val="3.46627277203340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Department of Defense</c:v>
                </c:pt>
                <c:pt idx="1">
                  <c:v>Institutions of Higher Learning</c:v>
                </c:pt>
              </c:strCache>
            </c:strRef>
          </c:cat>
          <c:val>
            <c:numRef>
              <c:f>Sheet1!$C$2:$C$5</c:f>
              <c:numCache>
                <c:formatCode>General</c:formatCode>
                <c:ptCount val="2"/>
                <c:pt idx="0">
                  <c:v>50</c:v>
                </c:pt>
                <c:pt idx="1">
                  <c:v>0</c:v>
                </c:pt>
              </c:numCache>
            </c:numRef>
          </c:val>
          <c:extLst>
            <c:ext xmlns:c16="http://schemas.microsoft.com/office/drawing/2014/chart" uri="{C3380CC4-5D6E-409C-BE32-E72D297353CC}">
              <c16:uniqueId val="{00000001-5B34-48B5-8FAA-7538B74803AB}"/>
            </c:ext>
          </c:extLst>
        </c:ser>
        <c:ser>
          <c:idx val="2"/>
          <c:order val="2"/>
          <c:tx>
            <c:strRef>
              <c:f>Sheet1!$D$1</c:f>
              <c:strCache>
                <c:ptCount val="1"/>
                <c:pt idx="0">
                  <c:v>2020</c:v>
                </c:pt>
              </c:strCache>
            </c:strRef>
          </c:tx>
          <c:spPr>
            <a:solidFill>
              <a:schemeClr val="accent1">
                <a:shade val="90000"/>
              </a:schemeClr>
            </a:solidFill>
            <a:ln>
              <a:noFill/>
            </a:ln>
            <a:effectLst/>
          </c:spPr>
          <c:invertIfNegative val="0"/>
          <c:dLbls>
            <c:dLbl>
              <c:idx val="0"/>
              <c:layout>
                <c:manualLayout>
                  <c:x val="2.6195156598049453E-3"/>
                  <c:y val="5.43574593796155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34-48B5-8FAA-7538B74803AB}"/>
                </c:ext>
              </c:extLst>
            </c:dLbl>
            <c:dLbl>
              <c:idx val="1"/>
              <c:layout>
                <c:manualLayout>
                  <c:x val="-2.6195156598049453E-3"/>
                  <c:y val="-2.729348639396441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Department of Defense</c:v>
                </c:pt>
                <c:pt idx="1">
                  <c:v>Institutions of Higher Learning</c:v>
                </c:pt>
              </c:strCache>
            </c:strRef>
          </c:cat>
          <c:val>
            <c:numRef>
              <c:f>Sheet1!$D$2:$D$5</c:f>
              <c:numCache>
                <c:formatCode>General</c:formatCode>
                <c:ptCount val="2"/>
                <c:pt idx="0">
                  <c:v>73</c:v>
                </c:pt>
                <c:pt idx="1">
                  <c:v>3</c:v>
                </c:pt>
              </c:numCache>
            </c:numRef>
          </c:val>
          <c:extLst>
            <c:ext xmlns:c16="http://schemas.microsoft.com/office/drawing/2014/chart" uri="{C3380CC4-5D6E-409C-BE32-E72D297353CC}">
              <c16:uniqueId val="{00000003-5B34-48B5-8FAA-7538B74803AB}"/>
            </c:ext>
          </c:extLst>
        </c:ser>
        <c:ser>
          <c:idx val="3"/>
          <c:order val="3"/>
          <c:tx>
            <c:strRef>
              <c:f>Sheet1!$E$1</c:f>
              <c:strCache>
                <c:ptCount val="1"/>
                <c:pt idx="0">
                  <c:v>2021</c:v>
                </c:pt>
              </c:strCache>
            </c:strRef>
          </c:tx>
          <c:spPr>
            <a:solidFill>
              <a:schemeClr val="accent1">
                <a:tint val="90000"/>
              </a:schemeClr>
            </a:solidFill>
            <a:ln>
              <a:noFill/>
            </a:ln>
            <a:effectLst/>
          </c:spPr>
          <c:invertIfNegative val="0"/>
          <c:dLbls>
            <c:dLbl>
              <c:idx val="0"/>
              <c:layout>
                <c:manualLayout>
                  <c:x val="0"/>
                  <c:y val="-2.4421467257508796E-3"/>
                </c:manualLayout>
              </c:layout>
              <c:tx>
                <c:rich>
                  <a:bodyPr/>
                  <a:lstStyle/>
                  <a:p>
                    <a:fld id="{4F513C50-89AF-47C5-9416-6826F6D528DD}"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B34-48B5-8FAA-7538B74803AB}"/>
                </c:ext>
              </c:extLst>
            </c:dLbl>
            <c:dLbl>
              <c:idx val="1"/>
              <c:layout>
                <c:manualLayout>
                  <c:x val="2.6195156598049453E-3"/>
                  <c:y val="-2.33343801005671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Department of Defense</c:v>
                </c:pt>
                <c:pt idx="1">
                  <c:v>Institutions of Higher Learning</c:v>
                </c:pt>
              </c:strCache>
            </c:strRef>
          </c:cat>
          <c:val>
            <c:numRef>
              <c:f>Sheet1!$E$2:$E$5</c:f>
              <c:numCache>
                <c:formatCode>General</c:formatCode>
                <c:ptCount val="2"/>
                <c:pt idx="0">
                  <c:v>93</c:v>
                </c:pt>
                <c:pt idx="1">
                  <c:v>4</c:v>
                </c:pt>
              </c:numCache>
            </c:numRef>
          </c:val>
          <c:extLst>
            <c:ext xmlns:c16="http://schemas.microsoft.com/office/drawing/2014/chart" uri="{C3380CC4-5D6E-409C-BE32-E72D297353CC}">
              <c16:uniqueId val="{00000004-5B34-48B5-8FAA-7538B74803AB}"/>
            </c:ext>
          </c:extLst>
        </c:ser>
        <c:ser>
          <c:idx val="4"/>
          <c:order val="4"/>
          <c:tx>
            <c:strRef>
              <c:f>Sheet1!$F$1</c:f>
              <c:strCache>
                <c:ptCount val="1"/>
                <c:pt idx="0">
                  <c:v>2022</c:v>
                </c:pt>
              </c:strCache>
            </c:strRef>
          </c:tx>
          <c:spPr>
            <a:solidFill>
              <a:schemeClr val="accent1">
                <a:tint val="70000"/>
              </a:schemeClr>
            </a:solidFill>
            <a:ln>
              <a:noFill/>
            </a:ln>
            <a:effectLst/>
          </c:spPr>
          <c:invertIfNegative val="0"/>
          <c:dLbls>
            <c:dLbl>
              <c:idx val="0"/>
              <c:layout>
                <c:manualLayout>
                  <c:x val="-4.8023898986911523E-17"/>
                  <c:y val="-2.4421467257508618E-3"/>
                </c:manualLayout>
              </c:layout>
              <c:tx>
                <c:rich>
                  <a:bodyPr/>
                  <a:lstStyle/>
                  <a:p>
                    <a:fld id="{1D9CEF45-0B48-4F38-9587-ED7593FA2090}"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B34-48B5-8FAA-7538B74803AB}"/>
                </c:ext>
              </c:extLst>
            </c:dLbl>
            <c:dLbl>
              <c:idx val="1"/>
              <c:layout>
                <c:manualLayout>
                  <c:x val="-9.6047797973823046E-17"/>
                  <c:y val="-8.24185750784120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Department of Defense</c:v>
                </c:pt>
                <c:pt idx="1">
                  <c:v>Institutions of Higher Learning</c:v>
                </c:pt>
              </c:strCache>
            </c:strRef>
          </c:cat>
          <c:val>
            <c:numRef>
              <c:f>Sheet1!$F$2:$F$5</c:f>
              <c:numCache>
                <c:formatCode>General</c:formatCode>
                <c:ptCount val="2"/>
                <c:pt idx="0">
                  <c:v>74</c:v>
                </c:pt>
                <c:pt idx="1">
                  <c:v>4</c:v>
                </c:pt>
              </c:numCache>
            </c:numRef>
          </c:val>
          <c:extLst>
            <c:ext xmlns:c16="http://schemas.microsoft.com/office/drawing/2014/chart" uri="{C3380CC4-5D6E-409C-BE32-E72D297353CC}">
              <c16:uniqueId val="{00000005-5B34-48B5-8FAA-7538B74803AB}"/>
            </c:ext>
          </c:extLst>
        </c:ser>
        <c:ser>
          <c:idx val="5"/>
          <c:order val="5"/>
          <c:tx>
            <c:strRef>
              <c:f>Sheet1!$G$1</c:f>
              <c:strCache>
                <c:ptCount val="1"/>
                <c:pt idx="0">
                  <c:v>2023</c:v>
                </c:pt>
              </c:strCache>
            </c:strRef>
          </c:tx>
          <c:spPr>
            <a:solidFill>
              <a:schemeClr val="accent1">
                <a:tint val="50000"/>
              </a:schemeClr>
            </a:solidFill>
            <a:ln>
              <a:noFill/>
            </a:ln>
            <a:effectLst/>
          </c:spPr>
          <c:invertIfNegative val="0"/>
          <c:dLbls>
            <c:dLbl>
              <c:idx val="0"/>
              <c:layout>
                <c:manualLayout>
                  <c:x val="0"/>
                  <c:y val="-2.4421467257508618E-3"/>
                </c:manualLayout>
              </c:layout>
              <c:tx>
                <c:rich>
                  <a:bodyPr/>
                  <a:lstStyle/>
                  <a:p>
                    <a:fld id="{A5451D39-D409-4382-8780-883B06D45090}"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B34-48B5-8FAA-7538B74803AB}"/>
                </c:ext>
              </c:extLst>
            </c:dLbl>
            <c:dLbl>
              <c:idx val="1"/>
              <c:layout>
                <c:manualLayout>
                  <c:x val="-1.9209559594764609E-16"/>
                  <c:y val="1.49679960610536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34-48B5-8FAA-7538B74803A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Department of Defense</c:v>
                </c:pt>
                <c:pt idx="1">
                  <c:v>Institutions of Higher Learning</c:v>
                </c:pt>
              </c:strCache>
            </c:strRef>
          </c:cat>
          <c:val>
            <c:numRef>
              <c:f>Sheet1!$G$2:$G$5</c:f>
              <c:numCache>
                <c:formatCode>General</c:formatCode>
                <c:ptCount val="2"/>
                <c:pt idx="0">
                  <c:v>53</c:v>
                </c:pt>
                <c:pt idx="1">
                  <c:v>6</c:v>
                </c:pt>
              </c:numCache>
            </c:numRef>
          </c:val>
          <c:extLst>
            <c:ext xmlns:c16="http://schemas.microsoft.com/office/drawing/2014/chart" uri="{C3380CC4-5D6E-409C-BE32-E72D297353CC}">
              <c16:uniqueId val="{00000006-5B34-48B5-8FAA-7538B74803AB}"/>
            </c:ext>
          </c:extLst>
        </c:ser>
        <c:dLbls>
          <c:dLblPos val="inEnd"/>
          <c:showLegendKey val="0"/>
          <c:showVal val="1"/>
          <c:showCatName val="0"/>
          <c:showSerName val="0"/>
          <c:showPercent val="0"/>
          <c:showBubbleSize val="0"/>
        </c:dLbls>
        <c:gapWidth val="219"/>
        <c:overlap val="-27"/>
        <c:axId val="1130941327"/>
        <c:axId val="1327014847"/>
      </c:barChart>
      <c:catAx>
        <c:axId val="1130941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014847"/>
        <c:crosses val="autoZero"/>
        <c:auto val="1"/>
        <c:lblAlgn val="ctr"/>
        <c:lblOffset val="100"/>
        <c:noMultiLvlLbl val="0"/>
      </c:catAx>
      <c:valAx>
        <c:axId val="132701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0941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0.79211</cdr:x>
      <cdr:y>0.81016</cdr:y>
    </cdr:from>
    <cdr:to>
      <cdr:x>0.86428</cdr:x>
      <cdr:y>0.85502</cdr:y>
    </cdr:to>
    <cdr:sp macro="" textlink="">
      <cdr:nvSpPr>
        <cdr:cNvPr id="2" name="TextBox 1">
          <a:extLst xmlns:a="http://schemas.openxmlformats.org/drawingml/2006/main">
            <a:ext uri="{FF2B5EF4-FFF2-40B4-BE49-F238E27FC236}">
              <a16:creationId xmlns:a16="http://schemas.microsoft.com/office/drawing/2014/main" id="{BC8A3577-1CFF-4BE9-B10D-0B6E4E6AE507}"/>
            </a:ext>
          </a:extLst>
        </cdr:cNvPr>
        <cdr:cNvSpPr txBox="1"/>
      </cdr:nvSpPr>
      <cdr:spPr>
        <a:xfrm xmlns:a="http://schemas.openxmlformats.org/drawingml/2006/main">
          <a:off x="7680650" y="5224286"/>
          <a:ext cx="699795" cy="2892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5,929</a:t>
          </a:r>
        </a:p>
      </cdr:txBody>
    </cdr:sp>
  </cdr:relSizeAnchor>
  <cdr:relSizeAnchor xmlns:cdr="http://schemas.openxmlformats.org/drawingml/2006/chartDrawing">
    <cdr:from>
      <cdr:x>0.30659</cdr:x>
      <cdr:y>0.81732</cdr:y>
    </cdr:from>
    <cdr:to>
      <cdr:x>0.37876</cdr:x>
      <cdr:y>0.86217</cdr:y>
    </cdr:to>
    <cdr:sp macro="" textlink="">
      <cdr:nvSpPr>
        <cdr:cNvPr id="3" name="TextBox 1">
          <a:extLst xmlns:a="http://schemas.openxmlformats.org/drawingml/2006/main">
            <a:ext uri="{FF2B5EF4-FFF2-40B4-BE49-F238E27FC236}">
              <a16:creationId xmlns:a16="http://schemas.microsoft.com/office/drawing/2014/main" id="{5782F886-DC1C-4793-A511-40D74D07B5F1}"/>
            </a:ext>
          </a:extLst>
        </cdr:cNvPr>
        <cdr:cNvSpPr txBox="1"/>
      </cdr:nvSpPr>
      <cdr:spPr>
        <a:xfrm xmlns:a="http://schemas.openxmlformats.org/drawingml/2006/main">
          <a:off x="2972838" y="5270419"/>
          <a:ext cx="699795" cy="289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1,943</a:t>
          </a:r>
        </a:p>
      </cdr:txBody>
    </cdr:sp>
  </cdr:relSizeAnchor>
  <cdr:relSizeAnchor xmlns:cdr="http://schemas.openxmlformats.org/drawingml/2006/chartDrawing">
    <cdr:from>
      <cdr:x>0.42783</cdr:x>
      <cdr:y>0.81507</cdr:y>
    </cdr:from>
    <cdr:to>
      <cdr:x>0.5</cdr:x>
      <cdr:y>0.85992</cdr:y>
    </cdr:to>
    <cdr:sp macro="" textlink="">
      <cdr:nvSpPr>
        <cdr:cNvPr id="4" name="TextBox 1">
          <a:extLst xmlns:a="http://schemas.openxmlformats.org/drawingml/2006/main">
            <a:ext uri="{FF2B5EF4-FFF2-40B4-BE49-F238E27FC236}">
              <a16:creationId xmlns:a16="http://schemas.microsoft.com/office/drawing/2014/main" id="{C83EAF46-C862-4C1F-A46D-3E68B33406B2}"/>
            </a:ext>
          </a:extLst>
        </cdr:cNvPr>
        <cdr:cNvSpPr txBox="1"/>
      </cdr:nvSpPr>
      <cdr:spPr>
        <a:xfrm xmlns:a="http://schemas.openxmlformats.org/drawingml/2006/main">
          <a:off x="4148429" y="5255905"/>
          <a:ext cx="699795" cy="289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6,219</a:t>
          </a:r>
        </a:p>
      </cdr:txBody>
    </cdr:sp>
  </cdr:relSizeAnchor>
  <cdr:relSizeAnchor xmlns:cdr="http://schemas.openxmlformats.org/drawingml/2006/chartDrawing">
    <cdr:from>
      <cdr:x>0.67172</cdr:x>
      <cdr:y>0.80928</cdr:y>
    </cdr:from>
    <cdr:to>
      <cdr:x>0.74389</cdr:x>
      <cdr:y>0.85414</cdr:y>
    </cdr:to>
    <cdr:sp macro="" textlink="">
      <cdr:nvSpPr>
        <cdr:cNvPr id="5" name="TextBox 1">
          <a:extLst xmlns:a="http://schemas.openxmlformats.org/drawingml/2006/main">
            <a:ext uri="{FF2B5EF4-FFF2-40B4-BE49-F238E27FC236}">
              <a16:creationId xmlns:a16="http://schemas.microsoft.com/office/drawing/2014/main" id="{C83EAF46-C862-4C1F-A46D-3E68B33406B2}"/>
            </a:ext>
          </a:extLst>
        </cdr:cNvPr>
        <cdr:cNvSpPr txBox="1"/>
      </cdr:nvSpPr>
      <cdr:spPr>
        <a:xfrm xmlns:a="http://schemas.openxmlformats.org/drawingml/2006/main">
          <a:off x="6513288" y="5218583"/>
          <a:ext cx="699795" cy="289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6,855</a:t>
          </a:r>
        </a:p>
      </cdr:txBody>
    </cdr:sp>
  </cdr:relSizeAnchor>
  <cdr:relSizeAnchor xmlns:cdr="http://schemas.openxmlformats.org/drawingml/2006/chartDrawing">
    <cdr:from>
      <cdr:x>0.54224</cdr:x>
      <cdr:y>0.81137</cdr:y>
    </cdr:from>
    <cdr:to>
      <cdr:x>0.61441</cdr:x>
      <cdr:y>0.85623</cdr:y>
    </cdr:to>
    <cdr:sp macro="" textlink="">
      <cdr:nvSpPr>
        <cdr:cNvPr id="6" name="TextBox 1">
          <a:extLst xmlns:a="http://schemas.openxmlformats.org/drawingml/2006/main">
            <a:ext uri="{FF2B5EF4-FFF2-40B4-BE49-F238E27FC236}">
              <a16:creationId xmlns:a16="http://schemas.microsoft.com/office/drawing/2014/main" id="{EF129DD4-C348-4D74-8A82-BD4B92149220}"/>
            </a:ext>
          </a:extLst>
        </cdr:cNvPr>
        <cdr:cNvSpPr txBox="1"/>
      </cdr:nvSpPr>
      <cdr:spPr>
        <a:xfrm xmlns:a="http://schemas.openxmlformats.org/drawingml/2006/main">
          <a:off x="5257800" y="5232061"/>
          <a:ext cx="699795" cy="289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6,577</a:t>
          </a:r>
        </a:p>
      </cdr:txBody>
    </cdr:sp>
  </cdr:relSizeAnchor>
  <cdr:relSizeAnchor xmlns:cdr="http://schemas.openxmlformats.org/drawingml/2006/chartDrawing">
    <cdr:from>
      <cdr:x>0.17422</cdr:x>
      <cdr:y>0.8252</cdr:y>
    </cdr:from>
    <cdr:to>
      <cdr:x>0.24639</cdr:x>
      <cdr:y>0.87005</cdr:y>
    </cdr:to>
    <cdr:sp macro="" textlink="">
      <cdr:nvSpPr>
        <cdr:cNvPr id="7" name="TextBox 1">
          <a:extLst xmlns:a="http://schemas.openxmlformats.org/drawingml/2006/main">
            <a:ext uri="{FF2B5EF4-FFF2-40B4-BE49-F238E27FC236}">
              <a16:creationId xmlns:a16="http://schemas.microsoft.com/office/drawing/2014/main" id="{9CD12581-01AE-413F-9C8F-F2025D97A235}"/>
            </a:ext>
          </a:extLst>
        </cdr:cNvPr>
        <cdr:cNvSpPr txBox="1"/>
      </cdr:nvSpPr>
      <cdr:spPr>
        <a:xfrm xmlns:a="http://schemas.openxmlformats.org/drawingml/2006/main">
          <a:off x="1689361" y="5321219"/>
          <a:ext cx="699795" cy="2892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1,007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EEA06-7460-3646-8F46-27528A2942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431B9D-C735-514F-96BF-6F71BB75C5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B8C0CE-A3CC-264C-951B-72E0B90C2F9C}" type="datetimeFigureOut">
              <a:rPr lang="en-US" smtClean="0"/>
              <a:t>2/12/2024</a:t>
            </a:fld>
            <a:endParaRPr lang="en-US"/>
          </a:p>
        </p:txBody>
      </p:sp>
      <p:sp>
        <p:nvSpPr>
          <p:cNvPr id="4" name="Footer Placeholder 3">
            <a:extLst>
              <a:ext uri="{FF2B5EF4-FFF2-40B4-BE49-F238E27FC236}">
                <a16:creationId xmlns:a16="http://schemas.microsoft.com/office/drawing/2014/main" id="{A5021168-04A3-314B-9F48-B01EDFBB0C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376AB3-C27F-A84B-8B6C-00179B4E6D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010D81-8AB5-324B-9673-7BB4E4AA7BFC}" type="slidenum">
              <a:rPr lang="en-US" smtClean="0"/>
              <a:t>‹#›</a:t>
            </a:fld>
            <a:endParaRPr lang="en-US"/>
          </a:p>
        </p:txBody>
      </p:sp>
    </p:spTree>
    <p:extLst>
      <p:ext uri="{BB962C8B-B14F-4D97-AF65-F5344CB8AC3E}">
        <p14:creationId xmlns:p14="http://schemas.microsoft.com/office/powerpoint/2010/main" val="207084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E0F05-7A2B-D743-8ED8-9B387668E360}"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52B4-B5DF-B445-9363-1F18C798BAE0}" type="slidenum">
              <a:rPr lang="en-US" smtClean="0"/>
              <a:t>‹#›</a:t>
            </a:fld>
            <a:endParaRPr lang="en-US"/>
          </a:p>
        </p:txBody>
      </p:sp>
    </p:spTree>
    <p:extLst>
      <p:ext uri="{BB962C8B-B14F-4D97-AF65-F5344CB8AC3E}">
        <p14:creationId xmlns:p14="http://schemas.microsoft.com/office/powerpoint/2010/main" val="371217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do it</a:t>
            </a:r>
          </a:p>
        </p:txBody>
      </p:sp>
      <p:sp>
        <p:nvSpPr>
          <p:cNvPr id="4" name="Slide Number Placeholder 3"/>
          <p:cNvSpPr>
            <a:spLocks noGrp="1"/>
          </p:cNvSpPr>
          <p:nvPr>
            <p:ph type="sldNum" sz="quarter" idx="5"/>
          </p:nvPr>
        </p:nvSpPr>
        <p:spPr/>
        <p:txBody>
          <a:bodyPr/>
          <a:lstStyle/>
          <a:p>
            <a:fld id="{88AD52B4-B5DF-B445-9363-1F18C798BAE0}" type="slidenum">
              <a:rPr lang="en-US" smtClean="0"/>
              <a:t>3</a:t>
            </a:fld>
            <a:endParaRPr lang="en-US"/>
          </a:p>
        </p:txBody>
      </p:sp>
    </p:spTree>
    <p:extLst>
      <p:ext uri="{BB962C8B-B14F-4D97-AF65-F5344CB8AC3E}">
        <p14:creationId xmlns:p14="http://schemas.microsoft.com/office/powerpoint/2010/main" val="263529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moments that matter.</a:t>
            </a:r>
          </a:p>
        </p:txBody>
      </p:sp>
      <p:sp>
        <p:nvSpPr>
          <p:cNvPr id="4" name="Slide Number Placeholder 3"/>
          <p:cNvSpPr>
            <a:spLocks noGrp="1"/>
          </p:cNvSpPr>
          <p:nvPr>
            <p:ph type="sldNum" sz="quarter" idx="5"/>
          </p:nvPr>
        </p:nvSpPr>
        <p:spPr/>
        <p:txBody>
          <a:bodyPr/>
          <a:lstStyle/>
          <a:p>
            <a:fld id="{E3F16E67-1CB2-4147-B26D-920913563DC3}" type="slidenum">
              <a:rPr lang="en-US" smtClean="0"/>
              <a:t>5</a:t>
            </a:fld>
            <a:endParaRPr lang="en-US"/>
          </a:p>
        </p:txBody>
      </p:sp>
    </p:spTree>
    <p:extLst>
      <p:ext uri="{BB962C8B-B14F-4D97-AF65-F5344CB8AC3E}">
        <p14:creationId xmlns:p14="http://schemas.microsoft.com/office/powerpoint/2010/main" val="158921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16E67-1CB2-4147-B26D-920913563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05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based system of care</a:t>
            </a:r>
          </a:p>
        </p:txBody>
      </p:sp>
      <p:sp>
        <p:nvSpPr>
          <p:cNvPr id="4" name="Slide Number Placeholder 3"/>
          <p:cNvSpPr>
            <a:spLocks noGrp="1"/>
          </p:cNvSpPr>
          <p:nvPr>
            <p:ph type="sldNum" sz="quarter" idx="5"/>
          </p:nvPr>
        </p:nvSpPr>
        <p:spPr/>
        <p:txBody>
          <a:bodyPr/>
          <a:lstStyle/>
          <a:p>
            <a:fld id="{E3F16E67-1CB2-4147-B26D-920913563DC3}" type="slidenum">
              <a:rPr lang="en-US" smtClean="0"/>
              <a:t>8</a:t>
            </a:fld>
            <a:endParaRPr lang="en-US"/>
          </a:p>
        </p:txBody>
      </p:sp>
    </p:spTree>
    <p:extLst>
      <p:ext uri="{BB962C8B-B14F-4D97-AF65-F5344CB8AC3E}">
        <p14:creationId xmlns:p14="http://schemas.microsoft.com/office/powerpoint/2010/main" val="1956444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6A543B-ACB4-6042-9A65-AC4F8CB49F64}"/>
              </a:ext>
            </a:extLst>
          </p:cNvPr>
          <p:cNvPicPr>
            <a:picLocks noChangeAspect="1"/>
          </p:cNvPicPr>
          <p:nvPr userDrawn="1"/>
        </p:nvPicPr>
        <p:blipFill>
          <a:blip r:embed="rId2"/>
          <a:stretch>
            <a:fillRect/>
          </a:stretch>
        </p:blipFill>
        <p:spPr>
          <a:xfrm>
            <a:off x="-1" y="0"/>
            <a:ext cx="12193471" cy="6858000"/>
          </a:xfrm>
          <a:prstGeom prst="rect">
            <a:avLst/>
          </a:prstGeom>
        </p:spPr>
      </p:pic>
      <p:sp>
        <p:nvSpPr>
          <p:cNvPr id="2" name="Title 1">
            <a:extLst>
              <a:ext uri="{FF2B5EF4-FFF2-40B4-BE49-F238E27FC236}">
                <a16:creationId xmlns:a16="http://schemas.microsoft.com/office/drawing/2014/main" id="{59A44B9E-F80A-8D4A-B6FB-23AE54345396}"/>
              </a:ext>
            </a:extLst>
          </p:cNvPr>
          <p:cNvSpPr>
            <a:spLocks noGrp="1"/>
          </p:cNvSpPr>
          <p:nvPr>
            <p:ph type="ctrTitle"/>
          </p:nvPr>
        </p:nvSpPr>
        <p:spPr>
          <a:xfrm>
            <a:off x="1524000" y="2479289"/>
            <a:ext cx="9144000" cy="1609490"/>
          </a:xfrm>
        </p:spPr>
        <p:txBody>
          <a:bodyPr anchor="b">
            <a:normAutofit/>
          </a:bodyPr>
          <a:lstStyle>
            <a:lvl1pPr algn="ctr">
              <a:defRPr sz="4000">
                <a:solidFill>
                  <a:schemeClr val="tx1"/>
                </a:solidFill>
              </a:defRPr>
            </a:lvl1pPr>
          </a:lstStyle>
          <a:p>
            <a:endParaRPr lang="en-US" dirty="0"/>
          </a:p>
        </p:txBody>
      </p:sp>
      <p:sp>
        <p:nvSpPr>
          <p:cNvPr id="3" name="Subtitle 2">
            <a:extLst>
              <a:ext uri="{FF2B5EF4-FFF2-40B4-BE49-F238E27FC236}">
                <a16:creationId xmlns:a16="http://schemas.microsoft.com/office/drawing/2014/main" id="{11838758-4649-1647-9E1F-18662609D173}"/>
              </a:ext>
            </a:extLst>
          </p:cNvPr>
          <p:cNvSpPr>
            <a:spLocks noGrp="1"/>
          </p:cNvSpPr>
          <p:nvPr>
            <p:ph type="subTitle" idx="1"/>
          </p:nvPr>
        </p:nvSpPr>
        <p:spPr>
          <a:xfrm>
            <a:off x="1524000" y="4378711"/>
            <a:ext cx="9144000" cy="1451517"/>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09ECC371-2A06-144E-BC76-64A0E7141F2E}"/>
              </a:ext>
            </a:extLst>
          </p:cNvPr>
          <p:cNvPicPr>
            <a:picLocks noChangeAspect="1"/>
          </p:cNvPicPr>
          <p:nvPr userDrawn="1"/>
        </p:nvPicPr>
        <p:blipFill>
          <a:blip r:embed="rId3"/>
          <a:stretch>
            <a:fillRect/>
          </a:stretch>
        </p:blipFill>
        <p:spPr>
          <a:xfrm>
            <a:off x="4756149" y="979226"/>
            <a:ext cx="2679700" cy="1130300"/>
          </a:xfrm>
          <a:prstGeom prst="rect">
            <a:avLst/>
          </a:prstGeom>
        </p:spPr>
      </p:pic>
    </p:spTree>
    <p:extLst>
      <p:ext uri="{BB962C8B-B14F-4D97-AF65-F5344CB8AC3E}">
        <p14:creationId xmlns:p14="http://schemas.microsoft.com/office/powerpoint/2010/main" val="2380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83E-C2E8-CC49-948E-E3FD18EC8BFB}"/>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A66B373-B838-BB45-9F8C-D18980150F3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id="{7A43F5D0-66F2-4646-AD5A-793D334BBFC7}"/>
              </a:ext>
            </a:extLst>
          </p:cNvPr>
          <p:cNvSpPr>
            <a:spLocks noGrp="1"/>
          </p:cNvSpPr>
          <p:nvPr>
            <p:ph type="sldNum" sz="quarter" idx="4"/>
          </p:nvPr>
        </p:nvSpPr>
        <p:spPr>
          <a:xfrm>
            <a:off x="838200" y="6300741"/>
            <a:ext cx="1917192" cy="365125"/>
          </a:xfrm>
          <a:prstGeom prst="rect">
            <a:avLst/>
          </a:prstGeom>
        </p:spPr>
        <p:txBody>
          <a:bodyPr vert="horz" lIns="91440" tIns="45720" rIns="91440" bIns="45720" rtlCol="0" anchor="ctr"/>
          <a:lstStyle>
            <a:lvl1pPr algn="l">
              <a:defRPr sz="1200" b="1">
                <a:solidFill>
                  <a:schemeClr val="bg1"/>
                </a:solidFill>
                <a:latin typeface="+mn-lt"/>
              </a:defRPr>
            </a:lvl1pPr>
          </a:lstStyle>
          <a:p>
            <a:fld id="{97FF4E7B-DCA9-F44E-AACB-DE6F576A2003}" type="slidenum">
              <a:rPr lang="en-US" smtClean="0"/>
              <a:pPr/>
              <a:t>‹#›</a:t>
            </a:fld>
            <a:endParaRPr lang="en-US" dirty="0"/>
          </a:p>
        </p:txBody>
      </p:sp>
    </p:spTree>
    <p:extLst>
      <p:ext uri="{BB962C8B-B14F-4D97-AF65-F5344CB8AC3E}">
        <p14:creationId xmlns:p14="http://schemas.microsoft.com/office/powerpoint/2010/main" val="4416627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278-BD4D-DB4B-AD84-FE7BBD138338}"/>
              </a:ext>
            </a:extLst>
          </p:cNvPr>
          <p:cNvSpPr>
            <a:spLocks noGrp="1"/>
          </p:cNvSpPr>
          <p:nvPr>
            <p:ph type="title"/>
          </p:nvPr>
        </p:nvSpPr>
        <p:spPr>
          <a:xfrm>
            <a:off x="831850" y="1151726"/>
            <a:ext cx="10515600" cy="2048122"/>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3A2FC11B-C8EC-E04C-8029-6B6399CA1151}"/>
              </a:ext>
            </a:extLst>
          </p:cNvPr>
          <p:cNvSpPr>
            <a:spLocks noGrp="1"/>
          </p:cNvSpPr>
          <p:nvPr>
            <p:ph type="body" idx="1" hasCustomPrompt="1"/>
          </p:nvPr>
        </p:nvSpPr>
        <p:spPr>
          <a:xfrm>
            <a:off x="831850" y="3825678"/>
            <a:ext cx="10515600" cy="1158152"/>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49FB8D42-39D7-2B47-AAFC-AB4D7E76E8B7}"/>
              </a:ext>
            </a:extLst>
          </p:cNvPr>
          <p:cNvSpPr>
            <a:spLocks noGrp="1"/>
          </p:cNvSpPr>
          <p:nvPr>
            <p:ph type="sldNum" sz="quarter" idx="12"/>
          </p:nvPr>
        </p:nvSpPr>
        <p:spPr>
          <a:xfrm>
            <a:off x="831850" y="6173787"/>
            <a:ext cx="2743200" cy="365125"/>
          </a:xfrm>
        </p:spPr>
        <p:txBody>
          <a:bodyPr/>
          <a:lstStyle/>
          <a:p>
            <a:fld id="{97FF4E7B-DCA9-F44E-AACB-DE6F576A2003}" type="slidenum">
              <a:rPr lang="en-US" smtClean="0"/>
              <a:t>‹#›</a:t>
            </a:fld>
            <a:endParaRPr lang="en-US"/>
          </a:p>
        </p:txBody>
      </p:sp>
    </p:spTree>
    <p:extLst>
      <p:ext uri="{BB962C8B-B14F-4D97-AF65-F5344CB8AC3E}">
        <p14:creationId xmlns:p14="http://schemas.microsoft.com/office/powerpoint/2010/main" val="1554090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9062-5366-2048-9C47-2200E0060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44F86-75BC-EE49-B2C5-A7C1693E9DE0}"/>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5D84FB96-F523-794E-B78A-3AF5168AC0B6}"/>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p:txBody>
      </p:sp>
      <p:sp>
        <p:nvSpPr>
          <p:cNvPr id="7" name="Slide Number Placeholder 6">
            <a:extLst>
              <a:ext uri="{FF2B5EF4-FFF2-40B4-BE49-F238E27FC236}">
                <a16:creationId xmlns:a16="http://schemas.microsoft.com/office/drawing/2014/main" id="{D64C1174-26B1-BF40-8FE4-86733EE44602}"/>
              </a:ext>
            </a:extLst>
          </p:cNvPr>
          <p:cNvSpPr>
            <a:spLocks noGrp="1"/>
          </p:cNvSpPr>
          <p:nvPr>
            <p:ph type="sldNum" sz="quarter" idx="12"/>
          </p:nvPr>
        </p:nvSpPr>
        <p:spPr/>
        <p:txBody>
          <a:bodyPr/>
          <a:lstStyle/>
          <a:p>
            <a:fld id="{97FF4E7B-DCA9-F44E-AACB-DE6F576A2003}" type="slidenum">
              <a:rPr lang="en-US" smtClean="0"/>
              <a:t>‹#›</a:t>
            </a:fld>
            <a:endParaRPr lang="en-US"/>
          </a:p>
        </p:txBody>
      </p:sp>
    </p:spTree>
    <p:extLst>
      <p:ext uri="{BB962C8B-B14F-4D97-AF65-F5344CB8AC3E}">
        <p14:creationId xmlns:p14="http://schemas.microsoft.com/office/powerpoint/2010/main" val="379246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48B1F-97F1-6747-8F81-261200B2AFC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A72BC9D-3A25-C640-A866-89CEE564153C}"/>
              </a:ext>
            </a:extLst>
          </p:cNvPr>
          <p:cNvSpPr>
            <a:spLocks noGrp="1"/>
          </p:cNvSpPr>
          <p:nvPr>
            <p:ph type="body" idx="1"/>
          </p:nvPr>
        </p:nvSpPr>
        <p:spPr>
          <a:xfrm>
            <a:off x="839788" y="1752019"/>
            <a:ext cx="5157787" cy="551469"/>
          </a:xfrm>
        </p:spPr>
        <p:txBody>
          <a:bodyPr anchor="b"/>
          <a:lstStyle>
            <a:lvl1pPr marL="0" indent="0">
              <a:buNone/>
              <a:defRPr sz="24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419E235-D8E4-8D4B-95E7-19AB1CCB092D}"/>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FBAA58D1-EFD4-D148-973E-3614F51CA37B}"/>
              </a:ext>
            </a:extLst>
          </p:cNvPr>
          <p:cNvSpPr>
            <a:spLocks noGrp="1"/>
          </p:cNvSpPr>
          <p:nvPr>
            <p:ph type="body" sz="quarter" idx="3"/>
          </p:nvPr>
        </p:nvSpPr>
        <p:spPr>
          <a:xfrm>
            <a:off x="6172200" y="1752019"/>
            <a:ext cx="5183188" cy="551469"/>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6725D04-0C7E-4147-9419-E57C7302E7AE}"/>
              </a:ext>
            </a:extLst>
          </p:cNvPr>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48C4BFCB-B4BB-904C-905B-06777CF8C98F}"/>
              </a:ext>
            </a:extLst>
          </p:cNvPr>
          <p:cNvSpPr>
            <a:spLocks noGrp="1"/>
          </p:cNvSpPr>
          <p:nvPr>
            <p:ph type="sldNum" sz="quarter" idx="12"/>
          </p:nvPr>
        </p:nvSpPr>
        <p:spPr/>
        <p:txBody>
          <a:bodyPr/>
          <a:lstStyle/>
          <a:p>
            <a:fld id="{97FF4E7B-DCA9-F44E-AACB-DE6F576A2003}" type="slidenum">
              <a:rPr lang="en-US" smtClean="0"/>
              <a:t>‹#›</a:t>
            </a:fld>
            <a:endParaRPr lang="en-US"/>
          </a:p>
        </p:txBody>
      </p:sp>
    </p:spTree>
    <p:extLst>
      <p:ext uri="{BB962C8B-B14F-4D97-AF65-F5344CB8AC3E}">
        <p14:creationId xmlns:p14="http://schemas.microsoft.com/office/powerpoint/2010/main" val="15625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83B0-99F3-5D47-9F71-D63A9098D2FC}"/>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5" name="Slide Number Placeholder 4">
            <a:extLst>
              <a:ext uri="{FF2B5EF4-FFF2-40B4-BE49-F238E27FC236}">
                <a16:creationId xmlns:a16="http://schemas.microsoft.com/office/drawing/2014/main" id="{F1861165-8359-E54B-BAA2-A253F37D3F1A}"/>
              </a:ext>
            </a:extLst>
          </p:cNvPr>
          <p:cNvSpPr>
            <a:spLocks noGrp="1"/>
          </p:cNvSpPr>
          <p:nvPr>
            <p:ph type="sldNum" sz="quarter" idx="12"/>
          </p:nvPr>
        </p:nvSpPr>
        <p:spPr/>
        <p:txBody>
          <a:bodyPr/>
          <a:lstStyle/>
          <a:p>
            <a:fld id="{97FF4E7B-DCA9-F44E-AACB-DE6F576A2003}" type="slidenum">
              <a:rPr lang="en-US" smtClean="0"/>
              <a:t>‹#›</a:t>
            </a:fld>
            <a:endParaRPr lang="en-US"/>
          </a:p>
        </p:txBody>
      </p:sp>
    </p:spTree>
    <p:extLst>
      <p:ext uri="{BB962C8B-B14F-4D97-AF65-F5344CB8AC3E}">
        <p14:creationId xmlns:p14="http://schemas.microsoft.com/office/powerpoint/2010/main" val="156475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412AC9-FC91-5D4D-891A-2DDBB7D6B4E4}"/>
              </a:ext>
            </a:extLst>
          </p:cNvPr>
          <p:cNvSpPr>
            <a:spLocks noGrp="1"/>
          </p:cNvSpPr>
          <p:nvPr>
            <p:ph type="sldNum" sz="quarter" idx="12"/>
          </p:nvPr>
        </p:nvSpPr>
        <p:spPr/>
        <p:txBody>
          <a:bodyPr/>
          <a:lstStyle/>
          <a:p>
            <a:fld id="{97FF4E7B-DCA9-F44E-AACB-DE6F576A2003}" type="slidenum">
              <a:rPr lang="en-US" smtClean="0"/>
              <a:t>‹#›</a:t>
            </a:fld>
            <a:endParaRPr lang="en-US"/>
          </a:p>
        </p:txBody>
      </p:sp>
    </p:spTree>
    <p:extLst>
      <p:ext uri="{BB962C8B-B14F-4D97-AF65-F5344CB8AC3E}">
        <p14:creationId xmlns:p14="http://schemas.microsoft.com/office/powerpoint/2010/main" val="383022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948D-150D-564F-B8C6-EFFAC3981483}"/>
              </a:ext>
            </a:extLst>
          </p:cNvPr>
          <p:cNvSpPr>
            <a:spLocks noGrp="1"/>
          </p:cNvSpPr>
          <p:nvPr>
            <p:ph type="title"/>
          </p:nvPr>
        </p:nvSpPr>
        <p:spPr>
          <a:xfrm>
            <a:off x="839788" y="589823"/>
            <a:ext cx="3932237" cy="116219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B782E85-01F9-134C-8B3E-571364E25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FE25D68A-0040-7F4F-B7F3-8673704A2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1D9D2D51-C50C-A043-9529-641BADE3A6C2}"/>
              </a:ext>
            </a:extLst>
          </p:cNvPr>
          <p:cNvSpPr>
            <a:spLocks noGrp="1"/>
          </p:cNvSpPr>
          <p:nvPr>
            <p:ph type="sldNum" sz="quarter" idx="12"/>
          </p:nvPr>
        </p:nvSpPr>
        <p:spPr/>
        <p:txBody>
          <a:bodyPr/>
          <a:lstStyle/>
          <a:p>
            <a:fld id="{97FF4E7B-DCA9-F44E-AACB-DE6F576A2003}" type="slidenum">
              <a:rPr lang="en-US" smtClean="0"/>
              <a:t>‹#›</a:t>
            </a:fld>
            <a:endParaRPr lang="en-US"/>
          </a:p>
        </p:txBody>
      </p:sp>
    </p:spTree>
    <p:extLst>
      <p:ext uri="{BB962C8B-B14F-4D97-AF65-F5344CB8AC3E}">
        <p14:creationId xmlns:p14="http://schemas.microsoft.com/office/powerpoint/2010/main" val="242000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1F4EDA7-4330-3A48-9291-AE2F80EC8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3017F0-509B-CE40-90C0-F61E89329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5BD6C44F-4FB3-794A-A28C-4C00F36F9484}"/>
              </a:ext>
            </a:extLst>
          </p:cNvPr>
          <p:cNvSpPr>
            <a:spLocks noGrp="1"/>
          </p:cNvSpPr>
          <p:nvPr>
            <p:ph type="sldNum" sz="quarter" idx="12"/>
          </p:nvPr>
        </p:nvSpPr>
        <p:spPr/>
        <p:txBody>
          <a:bodyPr/>
          <a:lstStyle/>
          <a:p>
            <a:fld id="{97FF4E7B-DCA9-F44E-AACB-DE6F576A2003}" type="slidenum">
              <a:rPr lang="en-US" smtClean="0"/>
              <a:t>‹#›</a:t>
            </a:fld>
            <a:endParaRPr lang="en-US"/>
          </a:p>
        </p:txBody>
      </p:sp>
      <p:sp>
        <p:nvSpPr>
          <p:cNvPr id="8" name="Title 1">
            <a:extLst>
              <a:ext uri="{FF2B5EF4-FFF2-40B4-BE49-F238E27FC236}">
                <a16:creationId xmlns:a16="http://schemas.microsoft.com/office/drawing/2014/main" id="{316DE96B-1E7B-D644-9EF1-EF31FAE385F6}"/>
              </a:ext>
            </a:extLst>
          </p:cNvPr>
          <p:cNvSpPr>
            <a:spLocks noGrp="1"/>
          </p:cNvSpPr>
          <p:nvPr>
            <p:ph type="title"/>
          </p:nvPr>
        </p:nvSpPr>
        <p:spPr>
          <a:xfrm>
            <a:off x="839788" y="589823"/>
            <a:ext cx="3932237" cy="1162195"/>
          </a:xfrm>
        </p:spPr>
        <p:txBody>
          <a:bodyPr anchor="b"/>
          <a:lstStyle>
            <a:lvl1pPr>
              <a:defRPr sz="3200"/>
            </a:lvl1pPr>
          </a:lstStyle>
          <a:p>
            <a:r>
              <a:rPr lang="en-US" dirty="0"/>
              <a:t>Click to edit Master title style</a:t>
            </a:r>
          </a:p>
        </p:txBody>
      </p:sp>
    </p:spTree>
    <p:extLst>
      <p:ext uri="{BB962C8B-B14F-4D97-AF65-F5344CB8AC3E}">
        <p14:creationId xmlns:p14="http://schemas.microsoft.com/office/powerpoint/2010/main" val="284906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C90055-8452-454D-AD91-FEC60D3B1B29}"/>
              </a:ext>
            </a:extLst>
          </p:cNvPr>
          <p:cNvPicPr>
            <a:picLocks noChangeAspect="1"/>
          </p:cNvPicPr>
          <p:nvPr userDrawn="1"/>
        </p:nvPicPr>
        <p:blipFill>
          <a:blip r:embed="rId11"/>
          <a:stretch>
            <a:fillRect/>
          </a:stretch>
        </p:blipFill>
        <p:spPr>
          <a:xfrm>
            <a:off x="-1" y="0"/>
            <a:ext cx="12193471" cy="6858000"/>
          </a:xfrm>
          <a:prstGeom prst="rect">
            <a:avLst/>
          </a:prstGeom>
        </p:spPr>
      </p:pic>
      <p:sp>
        <p:nvSpPr>
          <p:cNvPr id="2" name="Title Placeholder 1">
            <a:extLst>
              <a:ext uri="{FF2B5EF4-FFF2-40B4-BE49-F238E27FC236}">
                <a16:creationId xmlns:a16="http://schemas.microsoft.com/office/drawing/2014/main" id="{51988F5D-8D49-C54F-8A88-38BC47ACD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AA2864-383B-514B-BA5F-B90D3B631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A43F5D0-66F2-4646-AD5A-793D334BBFC7}"/>
              </a:ext>
            </a:extLst>
          </p:cNvPr>
          <p:cNvSpPr>
            <a:spLocks noGrp="1"/>
          </p:cNvSpPr>
          <p:nvPr>
            <p:ph type="sldNum" sz="quarter" idx="4"/>
          </p:nvPr>
        </p:nvSpPr>
        <p:spPr>
          <a:xfrm>
            <a:off x="838200" y="6300741"/>
            <a:ext cx="1917192" cy="365125"/>
          </a:xfrm>
          <a:prstGeom prst="rect">
            <a:avLst/>
          </a:prstGeom>
        </p:spPr>
        <p:txBody>
          <a:bodyPr vert="horz" lIns="91440" tIns="45720" rIns="91440" bIns="45720" rtlCol="0" anchor="ctr"/>
          <a:lstStyle>
            <a:lvl1pPr algn="l">
              <a:defRPr sz="1200" b="1">
                <a:solidFill>
                  <a:schemeClr val="tx1"/>
                </a:solidFill>
                <a:latin typeface="+mn-lt"/>
              </a:defRPr>
            </a:lvl1pPr>
          </a:lstStyle>
          <a:p>
            <a:fld id="{97FF4E7B-DCA9-F44E-AACB-DE6F576A2003}" type="slidenum">
              <a:rPr lang="en-US" smtClean="0"/>
              <a:pPr/>
              <a:t>‹#›</a:t>
            </a:fld>
            <a:endParaRPr lang="en-US" dirty="0"/>
          </a:p>
        </p:txBody>
      </p:sp>
      <p:pic>
        <p:nvPicPr>
          <p:cNvPr id="11" name="Picture 10">
            <a:extLst>
              <a:ext uri="{FF2B5EF4-FFF2-40B4-BE49-F238E27FC236}">
                <a16:creationId xmlns:a16="http://schemas.microsoft.com/office/drawing/2014/main" id="{B957539F-FF75-1646-AAA0-804F89758E7D}"/>
              </a:ext>
            </a:extLst>
          </p:cNvPr>
          <p:cNvPicPr>
            <a:picLocks noChangeAspect="1"/>
          </p:cNvPicPr>
          <p:nvPr userDrawn="1"/>
        </p:nvPicPr>
        <p:blipFill>
          <a:blip r:embed="rId12"/>
          <a:stretch>
            <a:fillRect/>
          </a:stretch>
        </p:blipFill>
        <p:spPr>
          <a:xfrm>
            <a:off x="10755822" y="6295949"/>
            <a:ext cx="1168273" cy="492779"/>
          </a:xfrm>
          <a:prstGeom prst="rect">
            <a:avLst/>
          </a:prstGeom>
        </p:spPr>
      </p:pic>
    </p:spTree>
    <p:extLst>
      <p:ext uri="{BB962C8B-B14F-4D97-AF65-F5344CB8AC3E}">
        <p14:creationId xmlns:p14="http://schemas.microsoft.com/office/powerpoint/2010/main" val="96608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California Transition Assistance Program (</a:t>
            </a:r>
            <a:r>
              <a:rPr lang="en-US" dirty="0" err="1"/>
              <a:t>CalTAP</a:t>
            </a:r>
            <a:r>
              <a:rPr lang="en-US" dirty="0"/>
              <a:t>) Overview</a:t>
            </a:r>
          </a:p>
        </p:txBody>
      </p:sp>
      <p:sp>
        <p:nvSpPr>
          <p:cNvPr id="3" name="Subtitle 2"/>
          <p:cNvSpPr>
            <a:spLocks noGrp="1"/>
          </p:cNvSpPr>
          <p:nvPr>
            <p:ph type="subTitle" idx="1"/>
          </p:nvPr>
        </p:nvSpPr>
        <p:spPr/>
        <p:txBody>
          <a:bodyPr/>
          <a:lstStyle/>
          <a:p>
            <a:r>
              <a:rPr lang="en-US" dirty="0"/>
              <a:t>Alyssa Albright</a:t>
            </a:r>
          </a:p>
          <a:p>
            <a:r>
              <a:rPr lang="en-US" sz="2000" dirty="0"/>
              <a:t>Training and Evaluation, </a:t>
            </a:r>
            <a:r>
              <a:rPr lang="en-US" sz="2000" dirty="0" err="1"/>
              <a:t>CalTAP</a:t>
            </a:r>
            <a:endParaRPr lang="en-US" sz="2000" dirty="0"/>
          </a:p>
        </p:txBody>
      </p:sp>
    </p:spTree>
    <p:extLst>
      <p:ext uri="{BB962C8B-B14F-4D97-AF65-F5344CB8AC3E}">
        <p14:creationId xmlns:p14="http://schemas.microsoft.com/office/powerpoint/2010/main" val="403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CF1154-DE88-426E-95BA-FD78CABB3E06}"/>
              </a:ext>
            </a:extLst>
          </p:cNvPr>
          <p:cNvSpPr>
            <a:spLocks noGrp="1"/>
          </p:cNvSpPr>
          <p:nvPr>
            <p:ph type="sldNum" sz="quarter" idx="4"/>
          </p:nvPr>
        </p:nvSpPr>
        <p:spPr/>
        <p:txBody>
          <a:bodyPr/>
          <a:lstStyle/>
          <a:p>
            <a:fld id="{97FF4E7B-DCA9-F44E-AACB-DE6F576A2003}" type="slidenum">
              <a:rPr lang="en-US" smtClean="0"/>
              <a:pPr/>
              <a:t>10</a:t>
            </a:fld>
            <a:endParaRPr lang="en-US" dirty="0"/>
          </a:p>
        </p:txBody>
      </p:sp>
      <p:graphicFrame>
        <p:nvGraphicFramePr>
          <p:cNvPr id="13" name="Chart 12">
            <a:extLst>
              <a:ext uri="{FF2B5EF4-FFF2-40B4-BE49-F238E27FC236}">
                <a16:creationId xmlns:a16="http://schemas.microsoft.com/office/drawing/2014/main" id="{F09D537A-4561-4632-B8F3-B00A6CA9034E}"/>
              </a:ext>
            </a:extLst>
          </p:cNvPr>
          <p:cNvGraphicFramePr/>
          <p:nvPr>
            <p:extLst>
              <p:ext uri="{D42A27DB-BD31-4B8C-83A1-F6EECF244321}">
                <p14:modId xmlns:p14="http://schemas.microsoft.com/office/powerpoint/2010/main" val="1943109827"/>
              </p:ext>
            </p:extLst>
          </p:nvPr>
        </p:nvGraphicFramePr>
        <p:xfrm>
          <a:off x="838200" y="192134"/>
          <a:ext cx="9696449" cy="6448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26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CF1154-DE88-426E-95BA-FD78CABB3E06}"/>
              </a:ext>
            </a:extLst>
          </p:cNvPr>
          <p:cNvSpPr>
            <a:spLocks noGrp="1"/>
          </p:cNvSpPr>
          <p:nvPr>
            <p:ph type="sldNum" sz="quarter" idx="4"/>
          </p:nvPr>
        </p:nvSpPr>
        <p:spPr/>
        <p:txBody>
          <a:bodyPr/>
          <a:lstStyle/>
          <a:p>
            <a:fld id="{97FF4E7B-DCA9-F44E-AACB-DE6F576A2003}" type="slidenum">
              <a:rPr lang="en-US" smtClean="0"/>
              <a:pPr/>
              <a:t>11</a:t>
            </a:fld>
            <a:endParaRPr lang="en-US" dirty="0"/>
          </a:p>
        </p:txBody>
      </p:sp>
      <p:graphicFrame>
        <p:nvGraphicFramePr>
          <p:cNvPr id="13" name="Chart 12">
            <a:extLst>
              <a:ext uri="{FF2B5EF4-FFF2-40B4-BE49-F238E27FC236}">
                <a16:creationId xmlns:a16="http://schemas.microsoft.com/office/drawing/2014/main" id="{F09D537A-4561-4632-B8F3-B00A6CA9034E}"/>
              </a:ext>
            </a:extLst>
          </p:cNvPr>
          <p:cNvGraphicFramePr/>
          <p:nvPr/>
        </p:nvGraphicFramePr>
        <p:xfrm>
          <a:off x="838200" y="192134"/>
          <a:ext cx="9696449" cy="6448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48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58C6-05A8-4EC5-950A-0BB548C9A249}"/>
              </a:ext>
            </a:extLst>
          </p:cNvPr>
          <p:cNvSpPr>
            <a:spLocks noGrp="1"/>
          </p:cNvSpPr>
          <p:nvPr>
            <p:ph type="title"/>
          </p:nvPr>
        </p:nvSpPr>
        <p:spPr/>
        <p:txBody>
          <a:bodyPr/>
          <a:lstStyle/>
          <a:p>
            <a:r>
              <a:rPr lang="en-US" dirty="0"/>
              <a:t>Upcoming Events</a:t>
            </a:r>
          </a:p>
        </p:txBody>
      </p:sp>
      <p:graphicFrame>
        <p:nvGraphicFramePr>
          <p:cNvPr id="15" name="Content Placeholder 14">
            <a:extLst>
              <a:ext uri="{FF2B5EF4-FFF2-40B4-BE49-F238E27FC236}">
                <a16:creationId xmlns:a16="http://schemas.microsoft.com/office/drawing/2014/main" id="{56D72524-B30D-456D-8E01-8B5C29FAE01A}"/>
              </a:ext>
            </a:extLst>
          </p:cNvPr>
          <p:cNvGraphicFramePr>
            <a:graphicFrameLocks noGrp="1"/>
          </p:cNvGraphicFramePr>
          <p:nvPr>
            <p:ph sz="half" idx="2"/>
            <p:extLst>
              <p:ext uri="{D42A27DB-BD31-4B8C-83A1-F6EECF244321}">
                <p14:modId xmlns:p14="http://schemas.microsoft.com/office/powerpoint/2010/main" val="2904120990"/>
              </p:ext>
            </p:extLst>
          </p:nvPr>
        </p:nvGraphicFramePr>
        <p:xfrm>
          <a:off x="6214188" y="1960212"/>
          <a:ext cx="3498979" cy="4532661"/>
        </p:xfrm>
        <a:graphic>
          <a:graphicData uri="http://schemas.openxmlformats.org/drawingml/2006/table">
            <a:tbl>
              <a:tblPr firstRow="1" firstCol="1" bandRow="1">
                <a:tableStyleId>{B301B821-A1FF-4177-AEE7-76D212191A09}</a:tableStyleId>
              </a:tblPr>
              <a:tblGrid>
                <a:gridCol w="2447716">
                  <a:extLst>
                    <a:ext uri="{9D8B030D-6E8A-4147-A177-3AD203B41FA5}">
                      <a16:colId xmlns:a16="http://schemas.microsoft.com/office/drawing/2014/main" val="3678214676"/>
                    </a:ext>
                  </a:extLst>
                </a:gridCol>
                <a:gridCol w="1051263">
                  <a:extLst>
                    <a:ext uri="{9D8B030D-6E8A-4147-A177-3AD203B41FA5}">
                      <a16:colId xmlns:a16="http://schemas.microsoft.com/office/drawing/2014/main" val="3660524874"/>
                    </a:ext>
                  </a:extLst>
                </a:gridCol>
              </a:tblGrid>
              <a:tr h="412061">
                <a:tc>
                  <a:txBody>
                    <a:bodyPr/>
                    <a:lstStyle/>
                    <a:p>
                      <a:pPr algn="l" fontAlgn="ctr"/>
                      <a:r>
                        <a:rPr lang="en-US" sz="1200" u="none" strike="noStrike" kern="1200" dirty="0">
                          <a:effectLst/>
                        </a:rPr>
                        <a:t>Location</a:t>
                      </a:r>
                      <a:endParaRPr lang="en-US" sz="1200" b="1" u="none" strike="noStrike" kern="1200" dirty="0">
                        <a:solidFill>
                          <a:schemeClr val="lt1"/>
                        </a:solidFill>
                        <a:effectLst/>
                        <a:latin typeface="+mn-lt"/>
                        <a:ea typeface="+mn-ea"/>
                        <a:cs typeface="+mn-cs"/>
                      </a:endParaRPr>
                    </a:p>
                  </a:txBody>
                  <a:tcPr marL="9418" marR="9418" marT="9418" marB="0" anchor="ctr"/>
                </a:tc>
                <a:tc>
                  <a:txBody>
                    <a:bodyPr/>
                    <a:lstStyle/>
                    <a:p>
                      <a:pPr algn="l" fontAlgn="ctr"/>
                      <a:r>
                        <a:rPr lang="en-US" sz="1200" u="none" strike="noStrike">
                          <a:effectLst/>
                        </a:rPr>
                        <a:t>Date of Event</a:t>
                      </a:r>
                      <a:endParaRPr lang="en-US" sz="1200" b="1" i="0" u="none" strike="noStrike">
                        <a:solidFill>
                          <a:srgbClr val="000000"/>
                        </a:solidFill>
                        <a:effectLst/>
                        <a:latin typeface="Arial" panose="020B0604020202020204" pitchFamily="34" charset="0"/>
                      </a:endParaRPr>
                    </a:p>
                  </a:txBody>
                  <a:tcPr marL="9418" marR="9418" marT="9418" marB="0" anchor="ctr"/>
                </a:tc>
                <a:extLst>
                  <a:ext uri="{0D108BD9-81ED-4DB2-BD59-A6C34878D82A}">
                    <a16:rowId xmlns:a16="http://schemas.microsoft.com/office/drawing/2014/main" val="2771119069"/>
                  </a:ext>
                </a:extLst>
              </a:tr>
              <a:tr h="206030">
                <a:tc>
                  <a:txBody>
                    <a:bodyPr/>
                    <a:lstStyle/>
                    <a:p>
                      <a:pPr algn="l" fontAlgn="t"/>
                      <a:r>
                        <a:rPr lang="en-US" sz="1200" u="none" strike="noStrike" dirty="0">
                          <a:effectLst/>
                        </a:rPr>
                        <a:t>Fort Irwin</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6/17/2024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713778987"/>
                  </a:ext>
                </a:extLst>
              </a:tr>
              <a:tr h="206030">
                <a:tc>
                  <a:txBody>
                    <a:bodyPr/>
                    <a:lstStyle/>
                    <a:p>
                      <a:pPr algn="l" fontAlgn="t"/>
                      <a:r>
                        <a:rPr lang="en-US" sz="1200" u="none" strike="noStrike" dirty="0">
                          <a:effectLst/>
                        </a:rPr>
                        <a:t>Camp Pendleton</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7/2/2024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958864703"/>
                  </a:ext>
                </a:extLst>
              </a:tr>
              <a:tr h="206030">
                <a:tc>
                  <a:txBody>
                    <a:bodyPr/>
                    <a:lstStyle/>
                    <a:p>
                      <a:pPr algn="l" fontAlgn="t"/>
                      <a:r>
                        <a:rPr lang="en-US" sz="1200" u="none" strike="noStrike" dirty="0">
                          <a:effectLst/>
                        </a:rPr>
                        <a:t>Beale AFB</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7/25/2024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062157273"/>
                  </a:ext>
                </a:extLst>
              </a:tr>
              <a:tr h="206030">
                <a:tc>
                  <a:txBody>
                    <a:bodyPr/>
                    <a:lstStyle/>
                    <a:p>
                      <a:pPr algn="l" fontAlgn="t"/>
                      <a:r>
                        <a:rPr lang="en-US" sz="1200" u="none" strike="noStrike" dirty="0">
                          <a:effectLst/>
                        </a:rPr>
                        <a:t>ATG San Diego</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7/30/2024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60562594"/>
                  </a:ext>
                </a:extLst>
              </a:tr>
              <a:tr h="206030">
                <a:tc>
                  <a:txBody>
                    <a:bodyPr/>
                    <a:lstStyle/>
                    <a:p>
                      <a:pPr algn="l" fontAlgn="t"/>
                      <a:r>
                        <a:rPr lang="en-US" sz="1200" u="none" strike="noStrike" dirty="0">
                          <a:effectLst/>
                        </a:rPr>
                        <a:t>Miramar</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8/8/2024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700350695"/>
                  </a:ext>
                </a:extLst>
              </a:tr>
              <a:tr h="206030">
                <a:tc>
                  <a:txBody>
                    <a:bodyPr/>
                    <a:lstStyle/>
                    <a:p>
                      <a:pPr algn="l" fontAlgn="t"/>
                      <a:r>
                        <a:rPr lang="en-US" sz="1200" u="none" strike="noStrike" dirty="0">
                          <a:effectLst/>
                        </a:rPr>
                        <a:t>Ventura</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8/14/2024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45928458"/>
                  </a:ext>
                </a:extLst>
              </a:tr>
              <a:tr h="206030">
                <a:tc>
                  <a:txBody>
                    <a:bodyPr/>
                    <a:lstStyle/>
                    <a:p>
                      <a:pPr algn="l" fontAlgn="t"/>
                      <a:r>
                        <a:rPr lang="en-US" sz="1200" u="none" strike="noStrike" dirty="0">
                          <a:effectLst/>
                        </a:rPr>
                        <a:t>Marine Corps Recruit Depot</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8/27/2024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786674216"/>
                  </a:ext>
                </a:extLst>
              </a:tr>
              <a:tr h="206030">
                <a:tc>
                  <a:txBody>
                    <a:bodyPr/>
                    <a:lstStyle/>
                    <a:p>
                      <a:pPr algn="l" fontAlgn="t"/>
                      <a:r>
                        <a:rPr lang="en-US" sz="1200" u="none" strike="noStrike" dirty="0">
                          <a:effectLst/>
                        </a:rPr>
                        <a:t>Fort Irwin</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9/4/2024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389050672"/>
                  </a:ext>
                </a:extLst>
              </a:tr>
              <a:tr h="206030">
                <a:tc>
                  <a:txBody>
                    <a:bodyPr/>
                    <a:lstStyle/>
                    <a:p>
                      <a:pPr algn="l" fontAlgn="t"/>
                      <a:r>
                        <a:rPr lang="en-US" sz="1200" u="none" strike="noStrike" dirty="0">
                          <a:effectLst/>
                        </a:rPr>
                        <a:t>March</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9/13/2024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065932575"/>
                  </a:ext>
                </a:extLst>
              </a:tr>
              <a:tr h="206030">
                <a:tc>
                  <a:txBody>
                    <a:bodyPr/>
                    <a:lstStyle/>
                    <a:p>
                      <a:pPr algn="l" fontAlgn="t"/>
                      <a:r>
                        <a:rPr lang="en-US" sz="1200" u="none" strike="noStrike" dirty="0">
                          <a:effectLst/>
                        </a:rPr>
                        <a:t>Twentynine Palms</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9/19/2024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536120271"/>
                  </a:ext>
                </a:extLst>
              </a:tr>
              <a:tr h="206030">
                <a:tc>
                  <a:txBody>
                    <a:bodyPr/>
                    <a:lstStyle/>
                    <a:p>
                      <a:pPr algn="l" fontAlgn="t"/>
                      <a:r>
                        <a:rPr lang="en-US" sz="1200" u="none" strike="noStrike" dirty="0">
                          <a:effectLst/>
                        </a:rPr>
                        <a:t>Lemoore</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9/21/2024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322205313"/>
                  </a:ext>
                </a:extLst>
              </a:tr>
              <a:tr h="206030">
                <a:tc>
                  <a:txBody>
                    <a:bodyPr/>
                    <a:lstStyle/>
                    <a:p>
                      <a:pPr algn="l" fontAlgn="t"/>
                      <a:r>
                        <a:rPr lang="en-US" sz="1200" u="none" strike="noStrike">
                          <a:effectLst/>
                        </a:rPr>
                        <a:t>Vandenberg</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9/27/2024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937368535"/>
                  </a:ext>
                </a:extLst>
              </a:tr>
              <a:tr h="206030">
                <a:tc>
                  <a:txBody>
                    <a:bodyPr/>
                    <a:lstStyle/>
                    <a:p>
                      <a:pPr algn="l" fontAlgn="t"/>
                      <a:r>
                        <a:rPr lang="en-US" sz="1200" u="none" strike="noStrike">
                          <a:effectLst/>
                        </a:rPr>
                        <a:t>Los Angeles SFB</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10/3/2024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132495339"/>
                  </a:ext>
                </a:extLst>
              </a:tr>
              <a:tr h="206030">
                <a:tc>
                  <a:txBody>
                    <a:bodyPr/>
                    <a:lstStyle/>
                    <a:p>
                      <a:pPr algn="l" fontAlgn="t"/>
                      <a:r>
                        <a:rPr lang="en-US" sz="1200" u="none" strike="noStrike">
                          <a:effectLst/>
                        </a:rPr>
                        <a:t>Beale AFB</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10/15/2024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213556970"/>
                  </a:ext>
                </a:extLst>
              </a:tr>
              <a:tr h="206030">
                <a:tc>
                  <a:txBody>
                    <a:bodyPr/>
                    <a:lstStyle/>
                    <a:p>
                      <a:pPr algn="l" fontAlgn="t"/>
                      <a:r>
                        <a:rPr lang="en-US" sz="1200" u="none" strike="noStrike">
                          <a:effectLst/>
                        </a:rPr>
                        <a:t>Camp Pendleton</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10/17/2024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262438034"/>
                  </a:ext>
                </a:extLst>
              </a:tr>
              <a:tr h="206030">
                <a:tc>
                  <a:txBody>
                    <a:bodyPr/>
                    <a:lstStyle/>
                    <a:p>
                      <a:pPr algn="l" fontAlgn="t"/>
                      <a:r>
                        <a:rPr lang="en-US" sz="1200" u="none" strike="noStrike">
                          <a:effectLst/>
                        </a:rPr>
                        <a:t>Marine Corps Recruit Depot</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10/27/2024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513728131"/>
                  </a:ext>
                </a:extLst>
              </a:tr>
              <a:tr h="206030">
                <a:tc>
                  <a:txBody>
                    <a:bodyPr/>
                    <a:lstStyle/>
                    <a:p>
                      <a:pPr algn="l" fontAlgn="t"/>
                      <a:r>
                        <a:rPr lang="en-US" sz="1200" u="none" strike="noStrike">
                          <a:effectLst/>
                        </a:rPr>
                        <a:t>Ventura</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11/13/2024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502382655"/>
                  </a:ext>
                </a:extLst>
              </a:tr>
              <a:tr h="206030">
                <a:tc>
                  <a:txBody>
                    <a:bodyPr/>
                    <a:lstStyle/>
                    <a:p>
                      <a:pPr algn="l" fontAlgn="t"/>
                      <a:r>
                        <a:rPr lang="en-US" sz="1200" u="none" strike="noStrike">
                          <a:effectLst/>
                        </a:rPr>
                        <a:t>Miramar</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11/14/2024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158263195"/>
                  </a:ext>
                </a:extLst>
              </a:tr>
              <a:tr h="206030">
                <a:tc>
                  <a:txBody>
                    <a:bodyPr/>
                    <a:lstStyle/>
                    <a:p>
                      <a:pPr algn="l" fontAlgn="t"/>
                      <a:r>
                        <a:rPr lang="en-US" sz="1200" u="none" strike="noStrike" dirty="0">
                          <a:effectLst/>
                        </a:rPr>
                        <a:t>ATG San Diego</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12/3/2024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4244525244"/>
                  </a:ext>
                </a:extLst>
              </a:tr>
              <a:tr h="206030">
                <a:tc>
                  <a:txBody>
                    <a:bodyPr/>
                    <a:lstStyle/>
                    <a:p>
                      <a:pPr algn="l" fontAlgn="t"/>
                      <a:r>
                        <a:rPr lang="en-US" sz="1200" u="none" strike="noStrike">
                          <a:effectLst/>
                        </a:rPr>
                        <a:t>Fort Irwin </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12/13/2024 </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924574991"/>
                  </a:ext>
                </a:extLst>
              </a:tr>
            </a:tbl>
          </a:graphicData>
        </a:graphic>
      </p:graphicFrame>
      <p:sp>
        <p:nvSpPr>
          <p:cNvPr id="4" name="Slide Number Placeholder 3">
            <a:extLst>
              <a:ext uri="{FF2B5EF4-FFF2-40B4-BE49-F238E27FC236}">
                <a16:creationId xmlns:a16="http://schemas.microsoft.com/office/drawing/2014/main" id="{81E71C95-A4E7-48A6-A025-697F4D021CB5}"/>
              </a:ext>
            </a:extLst>
          </p:cNvPr>
          <p:cNvSpPr>
            <a:spLocks noGrp="1"/>
          </p:cNvSpPr>
          <p:nvPr>
            <p:ph type="sldNum" sz="quarter" idx="12"/>
          </p:nvPr>
        </p:nvSpPr>
        <p:spPr/>
        <p:txBody>
          <a:bodyPr/>
          <a:lstStyle/>
          <a:p>
            <a:fld id="{97FF4E7B-DCA9-F44E-AACB-DE6F576A2003}" type="slidenum">
              <a:rPr lang="en-US" smtClean="0">
                <a:solidFill>
                  <a:schemeClr val="bg1"/>
                </a:solidFill>
              </a:rPr>
              <a:pPr/>
              <a:t>12</a:t>
            </a:fld>
            <a:endParaRPr lang="en-US" dirty="0">
              <a:solidFill>
                <a:schemeClr val="bg1"/>
              </a:solidFill>
            </a:endParaRPr>
          </a:p>
        </p:txBody>
      </p:sp>
      <p:graphicFrame>
        <p:nvGraphicFramePr>
          <p:cNvPr id="13" name="Content Placeholder 12">
            <a:extLst>
              <a:ext uri="{FF2B5EF4-FFF2-40B4-BE49-F238E27FC236}">
                <a16:creationId xmlns:a16="http://schemas.microsoft.com/office/drawing/2014/main" id="{73946316-31A9-4F99-A0B6-93107C458FCC}"/>
              </a:ext>
            </a:extLst>
          </p:cNvPr>
          <p:cNvGraphicFramePr>
            <a:graphicFrameLocks noGrp="1"/>
          </p:cNvGraphicFramePr>
          <p:nvPr>
            <p:ph sz="half" idx="1"/>
            <p:extLst>
              <p:ext uri="{D42A27DB-BD31-4B8C-83A1-F6EECF244321}">
                <p14:modId xmlns:p14="http://schemas.microsoft.com/office/powerpoint/2010/main" val="3364968328"/>
              </p:ext>
            </p:extLst>
          </p:nvPr>
        </p:nvGraphicFramePr>
        <p:xfrm>
          <a:off x="1796796" y="1960211"/>
          <a:ext cx="3857555" cy="4547906"/>
        </p:xfrm>
        <a:graphic>
          <a:graphicData uri="http://schemas.openxmlformats.org/drawingml/2006/table">
            <a:tbl>
              <a:tblPr firstRow="1" firstCol="1" bandRow="1">
                <a:tableStyleId>{B301B821-A1FF-4177-AEE7-76D212191A09}</a:tableStyleId>
              </a:tblPr>
              <a:tblGrid>
                <a:gridCol w="2605102">
                  <a:extLst>
                    <a:ext uri="{9D8B030D-6E8A-4147-A177-3AD203B41FA5}">
                      <a16:colId xmlns:a16="http://schemas.microsoft.com/office/drawing/2014/main" val="66452534"/>
                    </a:ext>
                  </a:extLst>
                </a:gridCol>
                <a:gridCol w="1252453">
                  <a:extLst>
                    <a:ext uri="{9D8B030D-6E8A-4147-A177-3AD203B41FA5}">
                      <a16:colId xmlns:a16="http://schemas.microsoft.com/office/drawing/2014/main" val="98672208"/>
                    </a:ext>
                  </a:extLst>
                </a:gridCol>
              </a:tblGrid>
              <a:tr h="413446">
                <a:tc>
                  <a:txBody>
                    <a:bodyPr/>
                    <a:lstStyle/>
                    <a:p>
                      <a:pPr algn="l" fontAlgn="ctr"/>
                      <a:r>
                        <a:rPr lang="en-US" sz="1200" u="none" strike="noStrike" dirty="0">
                          <a:effectLst/>
                        </a:rPr>
                        <a:t>Location</a:t>
                      </a:r>
                      <a:endParaRPr lang="en-US" sz="1200" b="1" i="0" u="none" strike="noStrike" dirty="0">
                        <a:solidFill>
                          <a:srgbClr val="000000"/>
                        </a:solidFill>
                        <a:effectLst/>
                        <a:latin typeface="Arial" panose="020B0604020202020204" pitchFamily="34" charset="0"/>
                      </a:endParaRPr>
                    </a:p>
                  </a:txBody>
                  <a:tcPr marL="9418" marR="9418" marT="9418" marB="0" anchor="ctr"/>
                </a:tc>
                <a:tc>
                  <a:txBody>
                    <a:bodyPr/>
                    <a:lstStyle/>
                    <a:p>
                      <a:pPr algn="l" fontAlgn="ctr"/>
                      <a:r>
                        <a:rPr lang="en-US" sz="1200" u="none" strike="noStrike" dirty="0">
                          <a:effectLst/>
                        </a:rPr>
                        <a:t>Date of Event</a:t>
                      </a:r>
                      <a:endParaRPr lang="en-US" sz="1200" b="1" i="0" u="none" strike="noStrike" dirty="0">
                        <a:solidFill>
                          <a:srgbClr val="000000"/>
                        </a:solidFill>
                        <a:effectLst/>
                        <a:latin typeface="Arial" panose="020B0604020202020204" pitchFamily="34" charset="0"/>
                      </a:endParaRPr>
                    </a:p>
                  </a:txBody>
                  <a:tcPr marL="9418" marR="9418" marT="9418" marB="0" anchor="ctr"/>
                </a:tc>
                <a:extLst>
                  <a:ext uri="{0D108BD9-81ED-4DB2-BD59-A6C34878D82A}">
                    <a16:rowId xmlns:a16="http://schemas.microsoft.com/office/drawing/2014/main" val="4196447186"/>
                  </a:ext>
                </a:extLst>
              </a:tr>
              <a:tr h="206723">
                <a:tc>
                  <a:txBody>
                    <a:bodyPr/>
                    <a:lstStyle/>
                    <a:p>
                      <a:pPr algn="l" fontAlgn="t"/>
                      <a:r>
                        <a:rPr lang="en-US" sz="1200" u="none" strike="noStrike" dirty="0">
                          <a:effectLst/>
                        </a:rPr>
                        <a:t>Miramar</a:t>
                      </a:r>
                      <a:endParaRPr lang="en-US" sz="1200" b="0" i="0" u="none" strike="noStrike" dirty="0">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2/12/2024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73959764"/>
                  </a:ext>
                </a:extLst>
              </a:tr>
              <a:tr h="206723">
                <a:tc>
                  <a:txBody>
                    <a:bodyPr/>
                    <a:lstStyle/>
                    <a:p>
                      <a:pPr algn="l" fontAlgn="t"/>
                      <a:r>
                        <a:rPr lang="en-US" sz="1200" u="none" strike="noStrike">
                          <a:effectLst/>
                        </a:rPr>
                        <a:t>Lemoore</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2/21/2024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555667622"/>
                  </a:ext>
                </a:extLst>
              </a:tr>
              <a:tr h="206723">
                <a:tc>
                  <a:txBody>
                    <a:bodyPr/>
                    <a:lstStyle/>
                    <a:p>
                      <a:pPr algn="l" fontAlgn="t"/>
                      <a:r>
                        <a:rPr lang="en-US" sz="1200" u="none" strike="noStrike">
                          <a:effectLst/>
                        </a:rPr>
                        <a:t>Camp Pendleton</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2/23/2024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863107108"/>
                  </a:ext>
                </a:extLst>
              </a:tr>
              <a:tr h="206723">
                <a:tc>
                  <a:txBody>
                    <a:bodyPr/>
                    <a:lstStyle/>
                    <a:p>
                      <a:pPr algn="l" fontAlgn="t"/>
                      <a:r>
                        <a:rPr lang="en-US" sz="1200" u="none" strike="noStrike">
                          <a:effectLst/>
                        </a:rPr>
                        <a:t>Marine Corps Recruit Depot</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2/27/2024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584909874"/>
                  </a:ext>
                </a:extLst>
              </a:tr>
              <a:tr h="206723">
                <a:tc>
                  <a:txBody>
                    <a:bodyPr/>
                    <a:lstStyle/>
                    <a:p>
                      <a:pPr algn="l" fontAlgn="t"/>
                      <a:r>
                        <a:rPr lang="en-US" sz="1200" u="none" strike="noStrike">
                          <a:effectLst/>
                        </a:rPr>
                        <a:t>Ventura </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2/28/2024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973105877"/>
                  </a:ext>
                </a:extLst>
              </a:tr>
              <a:tr h="206723">
                <a:tc>
                  <a:txBody>
                    <a:bodyPr/>
                    <a:lstStyle/>
                    <a:p>
                      <a:pPr algn="l" fontAlgn="t"/>
                      <a:r>
                        <a:rPr lang="en-US" sz="1200" u="none" strike="noStrike">
                          <a:effectLst/>
                        </a:rPr>
                        <a:t>Los Angeles SFB</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2/29/2024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435286244"/>
                  </a:ext>
                </a:extLst>
              </a:tr>
              <a:tr h="206723">
                <a:tc>
                  <a:txBody>
                    <a:bodyPr/>
                    <a:lstStyle/>
                    <a:p>
                      <a:pPr algn="l" fontAlgn="t"/>
                      <a:r>
                        <a:rPr lang="en-US" sz="1200" u="none" strike="noStrike">
                          <a:effectLst/>
                        </a:rPr>
                        <a:t>Fort Irwin</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3/1/2024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561812137"/>
                  </a:ext>
                </a:extLst>
              </a:tr>
              <a:tr h="206723">
                <a:tc>
                  <a:txBody>
                    <a:bodyPr/>
                    <a:lstStyle/>
                    <a:p>
                      <a:pPr algn="l" fontAlgn="t"/>
                      <a:r>
                        <a:rPr lang="en-US" sz="1200" u="none" strike="noStrike">
                          <a:effectLst/>
                        </a:rPr>
                        <a:t>Beale ANG</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3/2/2024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184123194"/>
                  </a:ext>
                </a:extLst>
              </a:tr>
              <a:tr h="206723">
                <a:tc>
                  <a:txBody>
                    <a:bodyPr/>
                    <a:lstStyle/>
                    <a:p>
                      <a:pPr algn="l" fontAlgn="t"/>
                      <a:r>
                        <a:rPr lang="en-US" sz="1200" u="none" strike="noStrike">
                          <a:effectLst/>
                        </a:rPr>
                        <a:t>March ARB</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3/7/2024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158913962"/>
                  </a:ext>
                </a:extLst>
              </a:tr>
              <a:tr h="206723">
                <a:tc>
                  <a:txBody>
                    <a:bodyPr/>
                    <a:lstStyle/>
                    <a:p>
                      <a:pPr algn="l" fontAlgn="t"/>
                      <a:r>
                        <a:rPr lang="en-US" sz="1200" u="none" strike="noStrike">
                          <a:effectLst/>
                        </a:rPr>
                        <a:t>Twentynine Palms</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3/14/2024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206487402"/>
                  </a:ext>
                </a:extLst>
              </a:tr>
              <a:tr h="206723">
                <a:tc>
                  <a:txBody>
                    <a:bodyPr/>
                    <a:lstStyle/>
                    <a:p>
                      <a:pPr algn="l" fontAlgn="t"/>
                      <a:r>
                        <a:rPr lang="en-US" sz="1200" u="none" strike="noStrike">
                          <a:effectLst/>
                        </a:rPr>
                        <a:t>Vandenberg</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3/29/2024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95345087"/>
                  </a:ext>
                </a:extLst>
              </a:tr>
              <a:tr h="206723">
                <a:tc>
                  <a:txBody>
                    <a:bodyPr/>
                    <a:lstStyle/>
                    <a:p>
                      <a:pPr algn="l" fontAlgn="t"/>
                      <a:r>
                        <a:rPr lang="en-US" sz="1200" u="none" strike="noStrike">
                          <a:effectLst/>
                        </a:rPr>
                        <a:t>Lemoore</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4/3/2024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268985228"/>
                  </a:ext>
                </a:extLst>
              </a:tr>
              <a:tr h="206723">
                <a:tc>
                  <a:txBody>
                    <a:bodyPr/>
                    <a:lstStyle/>
                    <a:p>
                      <a:pPr algn="l" fontAlgn="t"/>
                      <a:r>
                        <a:rPr lang="en-US" sz="1200" u="none" strike="noStrike">
                          <a:effectLst/>
                        </a:rPr>
                        <a:t>Beale AFB</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4/18/2024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192080879"/>
                  </a:ext>
                </a:extLst>
              </a:tr>
              <a:tr h="206723">
                <a:tc>
                  <a:txBody>
                    <a:bodyPr/>
                    <a:lstStyle/>
                    <a:p>
                      <a:pPr algn="l" fontAlgn="t"/>
                      <a:r>
                        <a:rPr lang="en-US" sz="1200" u="none" strike="noStrike">
                          <a:effectLst/>
                        </a:rPr>
                        <a:t>ATG San Diego</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4/30/2024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2273374658"/>
                  </a:ext>
                </a:extLst>
              </a:tr>
              <a:tr h="206723">
                <a:tc>
                  <a:txBody>
                    <a:bodyPr/>
                    <a:lstStyle/>
                    <a:p>
                      <a:pPr algn="l" fontAlgn="t"/>
                      <a:r>
                        <a:rPr lang="en-US" sz="1200" u="none" strike="noStrike">
                          <a:effectLst/>
                        </a:rPr>
                        <a:t>Ventura</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5/15/2024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518556237"/>
                  </a:ext>
                </a:extLst>
              </a:tr>
              <a:tr h="206723">
                <a:tc>
                  <a:txBody>
                    <a:bodyPr/>
                    <a:lstStyle/>
                    <a:p>
                      <a:pPr algn="l" fontAlgn="t"/>
                      <a:r>
                        <a:rPr lang="en-US" sz="1200" u="none" strike="noStrike">
                          <a:effectLst/>
                        </a:rPr>
                        <a:t>Marine Corps Recruit Depot</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5/21/2024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1699569069"/>
                  </a:ext>
                </a:extLst>
              </a:tr>
              <a:tr h="206723">
                <a:tc>
                  <a:txBody>
                    <a:bodyPr/>
                    <a:lstStyle/>
                    <a:p>
                      <a:pPr algn="l" fontAlgn="t"/>
                      <a:r>
                        <a:rPr lang="en-US" sz="1200" u="none" strike="noStrike">
                          <a:effectLst/>
                        </a:rPr>
                        <a:t>Miramar</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5/23/2024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308636344"/>
                  </a:ext>
                </a:extLst>
              </a:tr>
              <a:tr h="206723">
                <a:tc>
                  <a:txBody>
                    <a:bodyPr/>
                    <a:lstStyle/>
                    <a:p>
                      <a:pPr algn="l" fontAlgn="t"/>
                      <a:r>
                        <a:rPr lang="en-US" sz="1200" u="none" strike="noStrike">
                          <a:effectLst/>
                        </a:rPr>
                        <a:t>Camp Pendleton</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5/30/2024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352869655"/>
                  </a:ext>
                </a:extLst>
              </a:tr>
              <a:tr h="206723">
                <a:tc>
                  <a:txBody>
                    <a:bodyPr/>
                    <a:lstStyle/>
                    <a:p>
                      <a:pPr algn="l" fontAlgn="t"/>
                      <a:r>
                        <a:rPr lang="en-US" sz="1200" u="none" strike="noStrike">
                          <a:effectLst/>
                        </a:rPr>
                        <a:t>Lemoore</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a:effectLst/>
                        </a:rPr>
                        <a:t>6/5/2024</a:t>
                      </a:r>
                      <a:endParaRPr lang="en-US" sz="1200" b="0" i="0" u="none" strike="noStrike">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3439532075"/>
                  </a:ext>
                </a:extLst>
              </a:tr>
              <a:tr h="206723">
                <a:tc>
                  <a:txBody>
                    <a:bodyPr/>
                    <a:lstStyle/>
                    <a:p>
                      <a:pPr algn="l" fontAlgn="t"/>
                      <a:r>
                        <a:rPr lang="en-US" sz="1200" u="none" strike="noStrike">
                          <a:effectLst/>
                        </a:rPr>
                        <a:t>Los Angeles SFB</a:t>
                      </a:r>
                      <a:endParaRPr lang="en-US" sz="1200" b="0" i="0" u="none" strike="noStrike">
                        <a:solidFill>
                          <a:srgbClr val="000000"/>
                        </a:solidFill>
                        <a:effectLst/>
                        <a:latin typeface="Arial" panose="020B0604020202020204" pitchFamily="34" charset="0"/>
                      </a:endParaRPr>
                    </a:p>
                  </a:txBody>
                  <a:tcPr marL="9418" marR="9418" marT="9418" marB="0"/>
                </a:tc>
                <a:tc>
                  <a:txBody>
                    <a:bodyPr/>
                    <a:lstStyle/>
                    <a:p>
                      <a:pPr algn="ctr" fontAlgn="t"/>
                      <a:r>
                        <a:rPr lang="en-US" sz="1200" u="none" strike="noStrike" dirty="0">
                          <a:effectLst/>
                        </a:rPr>
                        <a:t>6/6/2024</a:t>
                      </a:r>
                      <a:endParaRPr lang="en-US" sz="1200" b="0" i="0" u="none" strike="noStrike" dirty="0">
                        <a:solidFill>
                          <a:srgbClr val="000000"/>
                        </a:solidFill>
                        <a:effectLst/>
                        <a:latin typeface="Arial" panose="020B0604020202020204" pitchFamily="34" charset="0"/>
                      </a:endParaRPr>
                    </a:p>
                  </a:txBody>
                  <a:tcPr marL="9418" marR="9418" marT="9418" marB="0"/>
                </a:tc>
                <a:extLst>
                  <a:ext uri="{0D108BD9-81ED-4DB2-BD59-A6C34878D82A}">
                    <a16:rowId xmlns:a16="http://schemas.microsoft.com/office/drawing/2014/main" val="913768949"/>
                  </a:ext>
                </a:extLst>
              </a:tr>
            </a:tbl>
          </a:graphicData>
        </a:graphic>
      </p:graphicFrame>
    </p:spTree>
    <p:extLst>
      <p:ext uri="{BB962C8B-B14F-4D97-AF65-F5344CB8AC3E}">
        <p14:creationId xmlns:p14="http://schemas.microsoft.com/office/powerpoint/2010/main" val="324621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1FB7-8F0A-4D75-88CF-64E810DCB8BF}"/>
              </a:ext>
            </a:extLst>
          </p:cNvPr>
          <p:cNvSpPr>
            <a:spLocks noGrp="1"/>
          </p:cNvSpPr>
          <p:nvPr>
            <p:ph type="title"/>
          </p:nvPr>
        </p:nvSpPr>
        <p:spPr/>
        <p:txBody>
          <a:bodyPr/>
          <a:lstStyle/>
          <a:p>
            <a:r>
              <a:rPr lang="en-US" dirty="0"/>
              <a:t>Future Collaboration</a:t>
            </a:r>
          </a:p>
        </p:txBody>
      </p:sp>
      <p:sp>
        <p:nvSpPr>
          <p:cNvPr id="3" name="Content Placeholder 2">
            <a:extLst>
              <a:ext uri="{FF2B5EF4-FFF2-40B4-BE49-F238E27FC236}">
                <a16:creationId xmlns:a16="http://schemas.microsoft.com/office/drawing/2014/main" id="{16966577-374B-481D-9971-0F323FABD9FA}"/>
              </a:ext>
            </a:extLst>
          </p:cNvPr>
          <p:cNvSpPr>
            <a:spLocks noGrp="1"/>
          </p:cNvSpPr>
          <p:nvPr>
            <p:ph idx="1"/>
          </p:nvPr>
        </p:nvSpPr>
        <p:spPr/>
        <p:txBody>
          <a:bodyPr/>
          <a:lstStyle/>
          <a:p>
            <a:r>
              <a:rPr lang="en-US" dirty="0"/>
              <a:t>Quick Survey</a:t>
            </a:r>
          </a:p>
          <a:p>
            <a:endParaRPr lang="en-US" dirty="0"/>
          </a:p>
        </p:txBody>
      </p:sp>
      <p:sp>
        <p:nvSpPr>
          <p:cNvPr id="4" name="Slide Number Placeholder 3">
            <a:extLst>
              <a:ext uri="{FF2B5EF4-FFF2-40B4-BE49-F238E27FC236}">
                <a16:creationId xmlns:a16="http://schemas.microsoft.com/office/drawing/2014/main" id="{28AA1DDE-2107-4E4C-88E3-19C4C4875DE0}"/>
              </a:ext>
            </a:extLst>
          </p:cNvPr>
          <p:cNvSpPr>
            <a:spLocks noGrp="1"/>
          </p:cNvSpPr>
          <p:nvPr>
            <p:ph type="sldNum" sz="quarter" idx="4"/>
          </p:nvPr>
        </p:nvSpPr>
        <p:spPr/>
        <p:txBody>
          <a:bodyPr/>
          <a:lstStyle/>
          <a:p>
            <a:fld id="{97FF4E7B-DCA9-F44E-AACB-DE6F576A2003}" type="slidenum">
              <a:rPr lang="en-US" smtClean="0"/>
              <a:pPr/>
              <a:t>13</a:t>
            </a:fld>
            <a:endParaRPr lang="en-US" dirty="0"/>
          </a:p>
        </p:txBody>
      </p:sp>
    </p:spTree>
    <p:extLst>
      <p:ext uri="{BB962C8B-B14F-4D97-AF65-F5344CB8AC3E}">
        <p14:creationId xmlns:p14="http://schemas.microsoft.com/office/powerpoint/2010/main" val="2512469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6345" y="1423723"/>
            <a:ext cx="9238593" cy="31636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Thank you for your continued support.</a:t>
            </a:r>
          </a:p>
          <a:p>
            <a:pPr algn="ctr"/>
            <a:endParaRPr lang="en-US" sz="3000" dirty="0"/>
          </a:p>
          <a:p>
            <a:pPr algn="ctr"/>
            <a:endParaRPr lang="en-US" sz="3000" dirty="0"/>
          </a:p>
          <a:p>
            <a:pPr algn="ctr"/>
            <a:r>
              <a:rPr lang="en-US" sz="3000" dirty="0">
                <a:solidFill>
                  <a:schemeClr val="bg1"/>
                </a:solidFill>
              </a:rPr>
              <a:t>Alyssa.Albright@calvet.ca.gov</a:t>
            </a:r>
          </a:p>
          <a:p>
            <a:pPr algn="ctr"/>
            <a:r>
              <a:rPr lang="en-US" sz="3000" dirty="0">
                <a:solidFill>
                  <a:schemeClr val="bg1"/>
                </a:solidFill>
              </a:rPr>
              <a:t>Training &amp; Evaluation, </a:t>
            </a:r>
            <a:r>
              <a:rPr lang="en-US" sz="3000" dirty="0" err="1">
                <a:solidFill>
                  <a:schemeClr val="bg1"/>
                </a:solidFill>
              </a:rPr>
              <a:t>CalTAP</a:t>
            </a:r>
            <a:endParaRPr lang="en-US" sz="3000" dirty="0">
              <a:solidFill>
                <a:schemeClr val="bg1"/>
              </a:solidFill>
            </a:endParaRPr>
          </a:p>
          <a:p>
            <a:pPr algn="ctr"/>
            <a:r>
              <a:rPr lang="en-US" sz="3000" dirty="0"/>
              <a:t>916-809-0016</a:t>
            </a:r>
          </a:p>
        </p:txBody>
      </p:sp>
    </p:spTree>
    <p:extLst>
      <p:ext uri="{BB962C8B-B14F-4D97-AF65-F5344CB8AC3E}">
        <p14:creationId xmlns:p14="http://schemas.microsoft.com/office/powerpoint/2010/main" val="109419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91DB-D8CE-42EE-AA3E-9BDE79EFBC5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AC407D5-A215-425D-975E-6AE360A4DB3C}"/>
              </a:ext>
            </a:extLst>
          </p:cNvPr>
          <p:cNvSpPr>
            <a:spLocks noGrp="1"/>
          </p:cNvSpPr>
          <p:nvPr>
            <p:ph idx="1"/>
          </p:nvPr>
        </p:nvSpPr>
        <p:spPr/>
        <p:txBody>
          <a:bodyPr/>
          <a:lstStyle/>
          <a:p>
            <a:r>
              <a:rPr lang="en-US" dirty="0" err="1"/>
              <a:t>CalTAP</a:t>
            </a:r>
            <a:r>
              <a:rPr lang="en-US" dirty="0"/>
              <a:t> Mission</a:t>
            </a:r>
          </a:p>
          <a:p>
            <a:r>
              <a:rPr lang="en-US" dirty="0"/>
              <a:t>Thank You </a:t>
            </a:r>
          </a:p>
          <a:p>
            <a:r>
              <a:rPr lang="en-US" dirty="0"/>
              <a:t>Upcoming Events</a:t>
            </a:r>
          </a:p>
          <a:p>
            <a:r>
              <a:rPr lang="en-US" dirty="0"/>
              <a:t>Future Collaboration</a:t>
            </a:r>
          </a:p>
          <a:p>
            <a:endParaRPr lang="en-US" dirty="0"/>
          </a:p>
        </p:txBody>
      </p:sp>
      <p:sp>
        <p:nvSpPr>
          <p:cNvPr id="4" name="Slide Number Placeholder 3">
            <a:extLst>
              <a:ext uri="{FF2B5EF4-FFF2-40B4-BE49-F238E27FC236}">
                <a16:creationId xmlns:a16="http://schemas.microsoft.com/office/drawing/2014/main" id="{FEF8EE96-597E-412F-8A1E-CDACB6B7609B}"/>
              </a:ext>
            </a:extLst>
          </p:cNvPr>
          <p:cNvSpPr>
            <a:spLocks noGrp="1"/>
          </p:cNvSpPr>
          <p:nvPr>
            <p:ph type="sldNum" sz="quarter" idx="4"/>
          </p:nvPr>
        </p:nvSpPr>
        <p:spPr/>
        <p:txBody>
          <a:bodyPr/>
          <a:lstStyle/>
          <a:p>
            <a:fld id="{97FF4E7B-DCA9-F44E-AACB-DE6F576A2003}" type="slidenum">
              <a:rPr lang="en-US" smtClean="0"/>
              <a:pPr/>
              <a:t>2</a:t>
            </a:fld>
            <a:endParaRPr lang="en-US" dirty="0"/>
          </a:p>
        </p:txBody>
      </p:sp>
    </p:spTree>
    <p:extLst>
      <p:ext uri="{BB962C8B-B14F-4D97-AF65-F5344CB8AC3E}">
        <p14:creationId xmlns:p14="http://schemas.microsoft.com/office/powerpoint/2010/main" val="30153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CalTAP</a:t>
            </a:r>
            <a:r>
              <a:rPr lang="en-US" dirty="0"/>
              <a:t> Mission</a:t>
            </a:r>
            <a:endParaRPr lang="en-US" sz="3000" dirty="0"/>
          </a:p>
        </p:txBody>
      </p:sp>
      <p:sp>
        <p:nvSpPr>
          <p:cNvPr id="3" name="Content Placeholder 2"/>
          <p:cNvSpPr>
            <a:spLocks noGrp="1"/>
          </p:cNvSpPr>
          <p:nvPr>
            <p:ph idx="1"/>
          </p:nvPr>
        </p:nvSpPr>
        <p:spPr/>
        <p:txBody>
          <a:bodyPr>
            <a:noAutofit/>
          </a:bodyPr>
          <a:lstStyle/>
          <a:p>
            <a:pPr>
              <a:lnSpc>
                <a:spcPct val="100000"/>
              </a:lnSpc>
              <a:spcBef>
                <a:spcPts val="0"/>
              </a:spcBef>
            </a:pPr>
            <a:r>
              <a:rPr lang="en-US" dirty="0"/>
              <a:t>Connect service members, veterans, and their families of all eras to their earned benefits-via pathways</a:t>
            </a:r>
          </a:p>
          <a:p>
            <a:pPr marL="0" indent="0">
              <a:lnSpc>
                <a:spcPct val="100000"/>
              </a:lnSpc>
              <a:spcBef>
                <a:spcPts val="0"/>
              </a:spcBef>
              <a:buNone/>
            </a:pPr>
            <a:endParaRPr lang="en-US" dirty="0"/>
          </a:p>
          <a:p>
            <a:pPr lvl="1">
              <a:lnSpc>
                <a:spcPct val="100000"/>
              </a:lnSpc>
              <a:spcBef>
                <a:spcPts val="0"/>
              </a:spcBef>
            </a:pPr>
            <a:r>
              <a:rPr lang="en-US" dirty="0"/>
              <a:t>Online Curriculum</a:t>
            </a:r>
          </a:p>
          <a:p>
            <a:pPr lvl="1">
              <a:lnSpc>
                <a:spcPct val="100000"/>
              </a:lnSpc>
              <a:spcBef>
                <a:spcPts val="0"/>
              </a:spcBef>
            </a:pPr>
            <a:r>
              <a:rPr lang="en-US" dirty="0"/>
              <a:t>Virtual/Hybrid Workshops</a:t>
            </a:r>
          </a:p>
          <a:p>
            <a:pPr lvl="2">
              <a:lnSpc>
                <a:spcPct val="100000"/>
              </a:lnSpc>
              <a:spcBef>
                <a:spcPts val="0"/>
              </a:spcBef>
              <a:buFont typeface="Wingdings" panose="05000000000000000000" pitchFamily="2" charset="2"/>
              <a:buChar char="§"/>
            </a:pPr>
            <a:r>
              <a:rPr lang="en-US" dirty="0"/>
              <a:t>Department of Defense Installations (DoD)</a:t>
            </a:r>
          </a:p>
          <a:p>
            <a:pPr lvl="2">
              <a:lnSpc>
                <a:spcPct val="100000"/>
              </a:lnSpc>
              <a:spcBef>
                <a:spcPts val="0"/>
              </a:spcBef>
              <a:buFont typeface="Wingdings" panose="05000000000000000000" pitchFamily="2" charset="2"/>
              <a:buChar char="§"/>
            </a:pPr>
            <a:r>
              <a:rPr lang="en-US" dirty="0"/>
              <a:t>Institutions of Higher Learning/California Community Colleges</a:t>
            </a:r>
          </a:p>
          <a:p>
            <a:pPr lvl="2">
              <a:lnSpc>
                <a:spcPct val="100000"/>
              </a:lnSpc>
              <a:spcBef>
                <a:spcPts val="0"/>
              </a:spcBef>
              <a:buFont typeface="Wingdings" panose="05000000000000000000" pitchFamily="2" charset="2"/>
              <a:buChar char="§"/>
            </a:pPr>
            <a:r>
              <a:rPr lang="en-US" dirty="0"/>
              <a:t>CalTAP 360-Specialized Trainings</a:t>
            </a:r>
            <a:endParaRPr lang="en-US" sz="2400" dirty="0"/>
          </a:p>
          <a:p>
            <a:pPr lvl="1">
              <a:lnSpc>
                <a:spcPct val="100000"/>
              </a:lnSpc>
              <a:spcBef>
                <a:spcPts val="0"/>
              </a:spcBef>
            </a:pPr>
            <a:r>
              <a:rPr lang="en-US" dirty="0"/>
              <a:t>In-Person Workshops</a:t>
            </a:r>
          </a:p>
          <a:p>
            <a:pPr lvl="2">
              <a:lnSpc>
                <a:spcPct val="100000"/>
              </a:lnSpc>
              <a:spcBef>
                <a:spcPts val="0"/>
              </a:spcBef>
              <a:buFont typeface="Wingdings" panose="05000000000000000000" pitchFamily="2" charset="2"/>
              <a:buChar char="§"/>
            </a:pPr>
            <a:r>
              <a:rPr lang="en-US" dirty="0"/>
              <a:t>Department of Defense Installations (DoD)</a:t>
            </a:r>
          </a:p>
          <a:p>
            <a:pPr lvl="2">
              <a:lnSpc>
                <a:spcPct val="100000"/>
              </a:lnSpc>
              <a:spcBef>
                <a:spcPts val="0"/>
              </a:spcBef>
              <a:buFont typeface="Wingdings" panose="05000000000000000000" pitchFamily="2" charset="2"/>
              <a:buChar char="§"/>
            </a:pPr>
            <a:r>
              <a:rPr lang="en-US" dirty="0"/>
              <a:t>Institutions of Higher Learning/California Community Colleges </a:t>
            </a:r>
          </a:p>
        </p:txBody>
      </p:sp>
      <p:sp>
        <p:nvSpPr>
          <p:cNvPr id="4" name="Slide Number Placeholder 3"/>
          <p:cNvSpPr>
            <a:spLocks noGrp="1"/>
          </p:cNvSpPr>
          <p:nvPr>
            <p:ph type="sldNum" sz="quarter" idx="4"/>
          </p:nvPr>
        </p:nvSpPr>
        <p:spPr/>
        <p:txBody>
          <a:bodyPr/>
          <a:lstStyle/>
          <a:p>
            <a:endParaRPr lang="en-US" dirty="0"/>
          </a:p>
        </p:txBody>
      </p:sp>
    </p:spTree>
    <p:extLst>
      <p:ext uri="{BB962C8B-B14F-4D97-AF65-F5344CB8AC3E}">
        <p14:creationId xmlns:p14="http://schemas.microsoft.com/office/powerpoint/2010/main" val="89936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F610-49D3-4B4A-9A65-D4B841293A88}"/>
              </a:ext>
            </a:extLst>
          </p:cNvPr>
          <p:cNvSpPr>
            <a:spLocks noGrp="1"/>
          </p:cNvSpPr>
          <p:nvPr>
            <p:ph type="title"/>
          </p:nvPr>
        </p:nvSpPr>
        <p:spPr/>
        <p:txBody>
          <a:bodyPr/>
          <a:lstStyle/>
          <a:p>
            <a:r>
              <a:rPr lang="en-US" dirty="0" err="1"/>
              <a:t>CalTAP</a:t>
            </a:r>
            <a:r>
              <a:rPr lang="en-US" dirty="0"/>
              <a:t> Pathways</a:t>
            </a:r>
          </a:p>
        </p:txBody>
      </p:sp>
      <p:sp>
        <p:nvSpPr>
          <p:cNvPr id="3" name="Content Placeholder 2">
            <a:extLst>
              <a:ext uri="{FF2B5EF4-FFF2-40B4-BE49-F238E27FC236}">
                <a16:creationId xmlns:a16="http://schemas.microsoft.com/office/drawing/2014/main" id="{09E00EC7-0DD0-4ED3-9023-56A2916B1446}"/>
              </a:ext>
            </a:extLst>
          </p:cNvPr>
          <p:cNvSpPr>
            <a:spLocks noGrp="1"/>
          </p:cNvSpPr>
          <p:nvPr>
            <p:ph idx="1"/>
          </p:nvPr>
        </p:nvSpPr>
        <p:spPr/>
        <p:txBody>
          <a:bodyPr/>
          <a:lstStyle/>
          <a:p>
            <a:pPr marL="0" indent="0">
              <a:lnSpc>
                <a:spcPct val="100000"/>
              </a:lnSpc>
              <a:spcBef>
                <a:spcPts val="0"/>
              </a:spcBef>
              <a:buNone/>
            </a:pPr>
            <a:r>
              <a:rPr lang="en-US" sz="2400" dirty="0">
                <a:cs typeface="Times" panose="02020603050405020304" pitchFamily="18" charset="0"/>
              </a:rPr>
              <a:t>Designed to inform and connect veterans of all eras to their earned federal and state benefits as well as provide continued support and assistance as their needs change over time through five pathways:</a:t>
            </a:r>
          </a:p>
          <a:p>
            <a:pPr marL="256032" lvl="1" indent="-457200">
              <a:lnSpc>
                <a:spcPct val="100000"/>
              </a:lnSpc>
              <a:spcBef>
                <a:spcPts val="0"/>
              </a:spcBef>
              <a:spcAft>
                <a:spcPts val="1200"/>
              </a:spcAft>
            </a:pPr>
            <a:endParaRPr lang="en-US" sz="200" dirty="0">
              <a:cs typeface="Times" panose="02020603050405020304" pitchFamily="18" charset="0"/>
            </a:endParaRPr>
          </a:p>
          <a:p>
            <a:pPr marL="256032" lvl="1" indent="-457200">
              <a:lnSpc>
                <a:spcPct val="100000"/>
              </a:lnSpc>
              <a:spcBef>
                <a:spcPts val="0"/>
              </a:spcBef>
              <a:spcAft>
                <a:spcPts val="1200"/>
              </a:spcAft>
            </a:pPr>
            <a:r>
              <a:rPr lang="en-US" dirty="0">
                <a:cs typeface="Times" panose="02020603050405020304" pitchFamily="18" charset="0"/>
              </a:rPr>
              <a:t>Core Curriculum</a:t>
            </a:r>
          </a:p>
          <a:p>
            <a:pPr marL="256032" lvl="1" indent="-457200">
              <a:lnSpc>
                <a:spcPct val="100000"/>
              </a:lnSpc>
              <a:spcBef>
                <a:spcPts val="0"/>
              </a:spcBef>
              <a:spcAft>
                <a:spcPts val="1200"/>
              </a:spcAft>
            </a:pPr>
            <a:r>
              <a:rPr lang="en-US" dirty="0">
                <a:cs typeface="Times" panose="02020603050405020304" pitchFamily="18" charset="0"/>
              </a:rPr>
              <a:t>Education</a:t>
            </a:r>
          </a:p>
          <a:p>
            <a:pPr marL="256032" lvl="1" indent="-457200">
              <a:lnSpc>
                <a:spcPct val="100000"/>
              </a:lnSpc>
              <a:spcBef>
                <a:spcPts val="0"/>
              </a:spcBef>
              <a:spcAft>
                <a:spcPts val="1200"/>
              </a:spcAft>
            </a:pPr>
            <a:r>
              <a:rPr lang="en-US" dirty="0">
                <a:cs typeface="Times" panose="02020603050405020304" pitchFamily="18" charset="0"/>
              </a:rPr>
              <a:t>Employment</a:t>
            </a:r>
          </a:p>
          <a:p>
            <a:pPr marL="256032" lvl="1" indent="-457200">
              <a:lnSpc>
                <a:spcPct val="100000"/>
              </a:lnSpc>
              <a:spcBef>
                <a:spcPts val="0"/>
              </a:spcBef>
              <a:spcAft>
                <a:spcPts val="1200"/>
              </a:spcAft>
            </a:pPr>
            <a:r>
              <a:rPr lang="en-US" dirty="0">
                <a:cs typeface="Times" panose="02020603050405020304" pitchFamily="18" charset="0"/>
              </a:rPr>
              <a:t>Entrepreneurship</a:t>
            </a:r>
          </a:p>
          <a:p>
            <a:pPr marL="256032" lvl="1" indent="-457200">
              <a:lnSpc>
                <a:spcPct val="100000"/>
              </a:lnSpc>
              <a:spcBef>
                <a:spcPts val="0"/>
              </a:spcBef>
              <a:spcAft>
                <a:spcPts val="1200"/>
              </a:spcAft>
            </a:pPr>
            <a:r>
              <a:rPr lang="en-US" dirty="0">
                <a:cs typeface="Times" panose="02020603050405020304" pitchFamily="18" charset="0"/>
              </a:rPr>
              <a:t>Veteran Cultural Competency for Service Providers</a:t>
            </a:r>
          </a:p>
          <a:p>
            <a:pPr marL="0" lvl="0" indent="0">
              <a:lnSpc>
                <a:spcPct val="100000"/>
              </a:lnSpc>
              <a:spcBef>
                <a:spcPct val="20000"/>
              </a:spcBef>
              <a:buNone/>
              <a:defRPr/>
            </a:pPr>
            <a:endParaRPr lang="en-US" sz="3600" dirty="0">
              <a:solidFill>
                <a:sysClr val="windowText" lastClr="000000"/>
              </a:solidFill>
            </a:endParaRPr>
          </a:p>
          <a:p>
            <a:endParaRPr lang="en-US" sz="3200" dirty="0"/>
          </a:p>
          <a:p>
            <a:endParaRPr lang="en-US" dirty="0"/>
          </a:p>
        </p:txBody>
      </p:sp>
      <p:sp>
        <p:nvSpPr>
          <p:cNvPr id="4" name="Slide Number Placeholder 3">
            <a:extLst>
              <a:ext uri="{FF2B5EF4-FFF2-40B4-BE49-F238E27FC236}">
                <a16:creationId xmlns:a16="http://schemas.microsoft.com/office/drawing/2014/main" id="{72419302-8416-4589-817C-3494EEDBCC72}"/>
              </a:ext>
            </a:extLst>
          </p:cNvPr>
          <p:cNvSpPr>
            <a:spLocks noGrp="1"/>
          </p:cNvSpPr>
          <p:nvPr>
            <p:ph type="sldNum" sz="quarter" idx="4"/>
          </p:nvPr>
        </p:nvSpPr>
        <p:spPr/>
        <p:txBody>
          <a:bodyPr/>
          <a:lstStyle/>
          <a:p>
            <a:fld id="{97FF4E7B-DCA9-F44E-AACB-DE6F576A2003}" type="slidenum">
              <a:rPr lang="en-US" smtClean="0"/>
              <a:pPr/>
              <a:t>4</a:t>
            </a:fld>
            <a:endParaRPr lang="en-US" dirty="0"/>
          </a:p>
        </p:txBody>
      </p:sp>
    </p:spTree>
    <p:extLst>
      <p:ext uri="{BB962C8B-B14F-4D97-AF65-F5344CB8AC3E}">
        <p14:creationId xmlns:p14="http://schemas.microsoft.com/office/powerpoint/2010/main" val="134378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B05C-B1C6-A844-A9E7-3A8651143FE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BAC1558-FE77-EE4A-B32D-90D5843DBEF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D975184-E01E-0B48-8EEA-563764BA4ED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278068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EC1A-FAD4-4D4B-AAEC-153C92AB193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11B676D-926D-4A18-BCB4-C6B3FA171B47}"/>
              </a:ext>
            </a:extLst>
          </p:cNvPr>
          <p:cNvSpPr>
            <a:spLocks noGrp="1"/>
          </p:cNvSpPr>
          <p:nvPr>
            <p:ph type="sldNum" sz="quarter" idx="4"/>
          </p:nvPr>
        </p:nvSpPr>
        <p:spPr/>
        <p:txBody>
          <a:bodyPr/>
          <a:lstStyle/>
          <a:p>
            <a:fld id="{97FF4E7B-DCA9-F44E-AACB-DE6F576A2003}" type="slidenum">
              <a:rPr lang="en-US" smtClean="0"/>
              <a:pPr/>
              <a:t>6</a:t>
            </a:fld>
            <a:endParaRPr lang="en-US" dirty="0"/>
          </a:p>
        </p:txBody>
      </p:sp>
      <p:sp>
        <p:nvSpPr>
          <p:cNvPr id="8" name="Content Placeholder 7">
            <a:extLst>
              <a:ext uri="{FF2B5EF4-FFF2-40B4-BE49-F238E27FC236}">
                <a16:creationId xmlns:a16="http://schemas.microsoft.com/office/drawing/2014/main" id="{BA103D2F-ACF0-4711-8122-275BBE1E0D0D}"/>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C3C4889F-1A2E-4B1C-B162-F2D523BA1007}"/>
              </a:ext>
            </a:extLst>
          </p:cNvPr>
          <p:cNvPicPr>
            <a:picLocks noChangeAspect="1"/>
          </p:cNvPicPr>
          <p:nvPr/>
        </p:nvPicPr>
        <p:blipFill>
          <a:blip r:embed="rId2"/>
          <a:stretch>
            <a:fillRect/>
          </a:stretch>
        </p:blipFill>
        <p:spPr>
          <a:xfrm>
            <a:off x="3437340" y="0"/>
            <a:ext cx="5317320" cy="6858000"/>
          </a:xfrm>
          <a:prstGeom prst="rect">
            <a:avLst/>
          </a:prstGeom>
        </p:spPr>
      </p:pic>
    </p:spTree>
    <p:extLst>
      <p:ext uri="{BB962C8B-B14F-4D97-AF65-F5344CB8AC3E}">
        <p14:creationId xmlns:p14="http://schemas.microsoft.com/office/powerpoint/2010/main" val="61094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LINC’s"/>
          <p:cNvSpPr>
            <a:spLocks noGrp="1"/>
          </p:cNvSpPr>
          <p:nvPr>
            <p:ph type="title"/>
          </p:nvPr>
        </p:nvSpPr>
        <p:spPr/>
        <p:txBody>
          <a:bodyPr>
            <a:normAutofit/>
          </a:bodyPr>
          <a:lstStyle/>
          <a:p>
            <a:r>
              <a:rPr lang="en-US" dirty="0">
                <a:cs typeface="Calibri" panose="020F0502020204030204" pitchFamily="34" charset="0"/>
              </a:rPr>
              <a:t>Local Interagency Network Coordinators (LINCS)</a:t>
            </a:r>
            <a:endParaRPr lang="en-US" dirty="0">
              <a:latin typeface="+mj-lt"/>
              <a:cs typeface="Calibri" panose="020F0502020204030204" pitchFamily="34" charset="0"/>
            </a:endParaRPr>
          </a:p>
        </p:txBody>
      </p:sp>
      <p:sp>
        <p:nvSpPr>
          <p:cNvPr id="3" name="Content Placeholder 2" descr="Provide outreach to service members, veterans, and their families&#10;Make referrals and work directly with established service provider networks&#10;Assist with local emergencies&#10;Provide leadership and advocacy to local communities &#10;"/>
          <p:cNvSpPr>
            <a:spLocks noGrp="1"/>
          </p:cNvSpPr>
          <p:nvPr>
            <p:ph idx="1"/>
          </p:nvPr>
        </p:nvSpPr>
        <p:spPr/>
        <p:txBody>
          <a:bodyPr>
            <a:normAutofit/>
          </a:bodyPr>
          <a:lstStyle/>
          <a:p>
            <a:pPr>
              <a:lnSpc>
                <a:spcPct val="150000"/>
              </a:lnSpc>
            </a:pPr>
            <a:r>
              <a:rPr lang="en-US" sz="2400" dirty="0">
                <a:latin typeface="+mn-lt"/>
              </a:rPr>
              <a:t>Provide outreach to service members, veterans, and their families</a:t>
            </a:r>
          </a:p>
          <a:p>
            <a:pPr>
              <a:lnSpc>
                <a:spcPct val="150000"/>
              </a:lnSpc>
            </a:pPr>
            <a:r>
              <a:rPr lang="en-US" sz="2400" dirty="0">
                <a:latin typeface="+mn-lt"/>
              </a:rPr>
              <a:t>Make referrals and work directly with established service provider networks</a:t>
            </a:r>
          </a:p>
          <a:p>
            <a:pPr>
              <a:lnSpc>
                <a:spcPct val="150000"/>
              </a:lnSpc>
            </a:pPr>
            <a:r>
              <a:rPr lang="en-US" sz="2400" dirty="0">
                <a:latin typeface="+mn-lt"/>
              </a:rPr>
              <a:t>Assist with local emergencies</a:t>
            </a:r>
          </a:p>
          <a:p>
            <a:pPr>
              <a:lnSpc>
                <a:spcPct val="150000"/>
              </a:lnSpc>
            </a:pPr>
            <a:r>
              <a:rPr lang="en-US" sz="2400" dirty="0">
                <a:latin typeface="+mn-lt"/>
              </a:rPr>
              <a:t>Provide leadership and advocacy to local communities </a:t>
            </a:r>
          </a:p>
        </p:txBody>
      </p:sp>
    </p:spTree>
    <p:extLst>
      <p:ext uri="{BB962C8B-B14F-4D97-AF65-F5344CB8AC3E}">
        <p14:creationId xmlns:p14="http://schemas.microsoft.com/office/powerpoint/2010/main" val="293014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1DEC-3DCF-43CD-8EB0-E385984232CC}"/>
              </a:ext>
            </a:extLst>
          </p:cNvPr>
          <p:cNvSpPr>
            <a:spLocks noGrp="1"/>
          </p:cNvSpPr>
          <p:nvPr>
            <p:ph type="title"/>
          </p:nvPr>
        </p:nvSpPr>
        <p:spPr/>
        <p:txBody>
          <a:bodyPr/>
          <a:lstStyle/>
          <a:p>
            <a:r>
              <a:rPr lang="en-US" dirty="0"/>
              <a:t>Community Partners: Federal, State, Local</a:t>
            </a:r>
          </a:p>
        </p:txBody>
      </p:sp>
      <p:sp>
        <p:nvSpPr>
          <p:cNvPr id="5" name="Content Placeholder 4">
            <a:extLst>
              <a:ext uri="{FF2B5EF4-FFF2-40B4-BE49-F238E27FC236}">
                <a16:creationId xmlns:a16="http://schemas.microsoft.com/office/drawing/2014/main" id="{1B8A0F92-FC93-4668-AD2E-BE42892E96AA}"/>
              </a:ext>
            </a:extLst>
          </p:cNvPr>
          <p:cNvSpPr>
            <a:spLocks noGrp="1"/>
          </p:cNvSpPr>
          <p:nvPr>
            <p:ph idx="1"/>
          </p:nvPr>
        </p:nvSpPr>
        <p:spPr/>
        <p:txBody>
          <a:bodyPr>
            <a:normAutofit/>
          </a:bodyPr>
          <a:lstStyle/>
          <a:p>
            <a:r>
              <a:rPr lang="en-US" sz="2400" dirty="0"/>
              <a:t>Veteran Readiness &amp; Employment</a:t>
            </a:r>
          </a:p>
          <a:p>
            <a:r>
              <a:rPr lang="en-US" sz="2400" dirty="0"/>
              <a:t>Department of Labor Veterans</a:t>
            </a:r>
          </a:p>
          <a:p>
            <a:r>
              <a:rPr lang="en-US" sz="2400" dirty="0"/>
              <a:t>US Vets Outside the Wire</a:t>
            </a:r>
          </a:p>
          <a:p>
            <a:r>
              <a:rPr lang="en-US" sz="2400" dirty="0"/>
              <a:t>Work for Warriors</a:t>
            </a:r>
          </a:p>
          <a:p>
            <a:r>
              <a:rPr lang="en-US" sz="2400" dirty="0"/>
              <a:t>Employment Development Department</a:t>
            </a:r>
          </a:p>
          <a:p>
            <a:r>
              <a:rPr lang="en-US" sz="2400" dirty="0"/>
              <a:t>Veterans Legal Institute </a:t>
            </a:r>
          </a:p>
          <a:p>
            <a:r>
              <a:rPr lang="en-US" sz="2400" dirty="0"/>
              <a:t>Swords to Plowshares</a:t>
            </a:r>
          </a:p>
          <a:p>
            <a:r>
              <a:rPr lang="en-US" sz="2400" dirty="0"/>
              <a:t>California Institutions of Higher Learning </a:t>
            </a:r>
          </a:p>
          <a:p>
            <a:pPr marL="0" indent="0">
              <a:buNone/>
            </a:pPr>
            <a:endParaRPr lang="en-US" dirty="0"/>
          </a:p>
        </p:txBody>
      </p:sp>
      <p:sp>
        <p:nvSpPr>
          <p:cNvPr id="4" name="Content Placeholder 3">
            <a:extLst>
              <a:ext uri="{FF2B5EF4-FFF2-40B4-BE49-F238E27FC236}">
                <a16:creationId xmlns:a16="http://schemas.microsoft.com/office/drawing/2014/main" id="{5D6318DF-59D0-4661-8BD1-39A6784C21EF}"/>
              </a:ext>
            </a:extLst>
          </p:cNvPr>
          <p:cNvSpPr>
            <a:spLocks noGrp="1"/>
          </p:cNvSpPr>
          <p:nvPr>
            <p:ph sz="half" idx="4294967295"/>
          </p:nvPr>
        </p:nvSpPr>
        <p:spPr>
          <a:xfrm>
            <a:off x="7010400" y="1825625"/>
            <a:ext cx="5181600" cy="4351338"/>
          </a:xfrm>
        </p:spPr>
        <p:txBody>
          <a:bodyPr>
            <a:normAutofit/>
          </a:bodyPr>
          <a:lstStyle/>
          <a:p>
            <a:r>
              <a:rPr lang="en-US" sz="2400" dirty="0"/>
              <a:t>County Veteran Service Offices</a:t>
            </a:r>
          </a:p>
          <a:p>
            <a:r>
              <a:rPr lang="en-US" sz="2400" dirty="0"/>
              <a:t>VA HealthCare Administration</a:t>
            </a:r>
          </a:p>
          <a:p>
            <a:r>
              <a:rPr lang="en-US" sz="2400" dirty="0"/>
              <a:t>Vet Centers</a:t>
            </a:r>
          </a:p>
          <a:p>
            <a:r>
              <a:rPr lang="en-US" sz="2400" dirty="0"/>
              <a:t>Support The Enlisted Project</a:t>
            </a:r>
          </a:p>
          <a:p>
            <a:r>
              <a:rPr lang="en-US" sz="2400" dirty="0"/>
              <a:t>US Customs &amp; Boarder Protection</a:t>
            </a:r>
          </a:p>
          <a:p>
            <a:r>
              <a:rPr lang="en-US" sz="2400" dirty="0"/>
              <a:t>California Department of Corrections &amp; Rehabilitation</a:t>
            </a:r>
          </a:p>
          <a:p>
            <a:r>
              <a:rPr lang="en-US" sz="2400" dirty="0"/>
              <a:t>Veteran Business Outreach Centers</a:t>
            </a:r>
          </a:p>
          <a:p>
            <a:r>
              <a:rPr lang="en-US" sz="2400" dirty="0"/>
              <a:t>Small Business Administration </a:t>
            </a:r>
          </a:p>
          <a:p>
            <a:endParaRPr lang="en-US" sz="2400" dirty="0"/>
          </a:p>
        </p:txBody>
      </p:sp>
    </p:spTree>
    <p:extLst>
      <p:ext uri="{BB962C8B-B14F-4D97-AF65-F5344CB8AC3E}">
        <p14:creationId xmlns:p14="http://schemas.microsoft.com/office/powerpoint/2010/main" val="363004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123-2BF2-4CD7-A2B2-04F2EA86B8B6}"/>
              </a:ext>
            </a:extLst>
          </p:cNvPr>
          <p:cNvSpPr>
            <a:spLocks noGrp="1"/>
          </p:cNvSpPr>
          <p:nvPr>
            <p:ph type="title"/>
          </p:nvPr>
        </p:nvSpPr>
        <p:spPr/>
        <p:txBody>
          <a:bodyPr/>
          <a:lstStyle/>
          <a:p>
            <a:r>
              <a:rPr lang="en-US" dirty="0"/>
              <a:t>County Veteran Service Office Support</a:t>
            </a:r>
          </a:p>
        </p:txBody>
      </p:sp>
      <p:sp>
        <p:nvSpPr>
          <p:cNvPr id="3" name="Content Placeholder 2">
            <a:extLst>
              <a:ext uri="{FF2B5EF4-FFF2-40B4-BE49-F238E27FC236}">
                <a16:creationId xmlns:a16="http://schemas.microsoft.com/office/drawing/2014/main" id="{76D09568-AEFA-4F0C-B7A5-872FAEEB42D5}"/>
              </a:ext>
            </a:extLst>
          </p:cNvPr>
          <p:cNvSpPr>
            <a:spLocks noGrp="1"/>
          </p:cNvSpPr>
          <p:nvPr>
            <p:ph idx="1"/>
          </p:nvPr>
        </p:nvSpPr>
        <p:spPr>
          <a:xfrm>
            <a:off x="3753239" y="2570871"/>
            <a:ext cx="4330959" cy="1716257"/>
          </a:xfrm>
        </p:spPr>
        <p:txBody>
          <a:bodyPr>
            <a:normAutofit/>
          </a:bodyPr>
          <a:lstStyle/>
          <a:p>
            <a:pPr marL="0" indent="0">
              <a:buNone/>
            </a:pPr>
            <a:r>
              <a:rPr lang="en-US" sz="6600" dirty="0"/>
              <a:t>Thank You</a:t>
            </a:r>
          </a:p>
        </p:txBody>
      </p:sp>
      <p:sp>
        <p:nvSpPr>
          <p:cNvPr id="4" name="Slide Number Placeholder 3">
            <a:extLst>
              <a:ext uri="{FF2B5EF4-FFF2-40B4-BE49-F238E27FC236}">
                <a16:creationId xmlns:a16="http://schemas.microsoft.com/office/drawing/2014/main" id="{7E2402FB-6B9B-455D-B9DF-EF1DBA0BA209}"/>
              </a:ext>
            </a:extLst>
          </p:cNvPr>
          <p:cNvSpPr>
            <a:spLocks noGrp="1"/>
          </p:cNvSpPr>
          <p:nvPr>
            <p:ph type="sldNum" sz="quarter" idx="4"/>
          </p:nvPr>
        </p:nvSpPr>
        <p:spPr/>
        <p:txBody>
          <a:bodyPr/>
          <a:lstStyle/>
          <a:p>
            <a:fld id="{97FF4E7B-DCA9-F44E-AACB-DE6F576A2003}" type="slidenum">
              <a:rPr lang="en-US" smtClean="0"/>
              <a:pPr/>
              <a:t>9</a:t>
            </a:fld>
            <a:endParaRPr lang="en-US" dirty="0"/>
          </a:p>
        </p:txBody>
      </p:sp>
    </p:spTree>
    <p:extLst>
      <p:ext uri="{BB962C8B-B14F-4D97-AF65-F5344CB8AC3E}">
        <p14:creationId xmlns:p14="http://schemas.microsoft.com/office/powerpoint/2010/main" val="2045918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tra Document" ma:contentTypeID="0x010100CF4B0DAC8E3699418255BAA92A09091C00E15688F92A45E642BB6DC6FF87306C84" ma:contentTypeVersion="66" ma:contentTypeDescription="" ma:contentTypeScope="" ma:versionID="9fffd745372e7e7bc49897cf643930bf">
  <xsd:schema xmlns:xsd="http://www.w3.org/2001/XMLSchema" xmlns:xs="http://www.w3.org/2001/XMLSchema" xmlns:p="http://schemas.microsoft.com/office/2006/metadata/properties" xmlns:ns2="5f63e703-7e0e-44c4-898d-908942703ff7" xmlns:ns3="d191bf29-9b1d-43ea-bf87-c4293e91be95" targetNamespace="http://schemas.microsoft.com/office/2006/metadata/properties" ma:root="true" ma:fieldsID="ec2911f1bbec96b81b3bae11c0149f91" ns2:_="" ns3:_="">
    <xsd:import namespace="5f63e703-7e0e-44c4-898d-908942703ff7"/>
    <xsd:import namespace="d191bf29-9b1d-43ea-bf87-c4293e91be95"/>
    <xsd:element name="properties">
      <xsd:complexType>
        <xsd:sequence>
          <xsd:element name="documentManagement">
            <xsd:complexType>
              <xsd:all>
                <xsd:element ref="ns2:FormNo" minOccurs="0"/>
                <xsd:element ref="ns2:DocumentType" minOccurs="0"/>
                <xsd:element ref="ns2:DocumentProgram" minOccurs="0"/>
                <xsd:element ref="ns2:DocumentKeyword" minOccurs="0"/>
                <xsd:element ref="ns2:DocumentDescription" minOccurs="0"/>
                <xsd:element ref="ns3:MediaServiceMetadata" minOccurs="0"/>
                <xsd:element ref="ns3:MediaServiceFastMetadata" minOccurs="0"/>
                <xsd:element ref="ns2:TaxCatchAllLabel" minOccurs="0"/>
                <xsd:element ref="ns2:d8bfcb89da9449c1b8a57ab713643b6f" minOccurs="0"/>
                <xsd:element ref="ns2:TaxCatchAll" minOccurs="0"/>
                <xsd:element ref="ns2:b3a3448fad0642bfa664d030db61acd1"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3e703-7e0e-44c4-898d-908942703ff7" elementFormDefault="qualified">
    <xsd:import namespace="http://schemas.microsoft.com/office/2006/documentManagement/types"/>
    <xsd:import namespace="http://schemas.microsoft.com/office/infopath/2007/PartnerControls"/>
    <xsd:element name="FormNo" ma:index="2" nillable="true" ma:displayName="Form No." ma:description="See the iCalVet Document Field Manual for more information." ma:indexed="true" ma:internalName="FormNo">
      <xsd:simpleType>
        <xsd:restriction base="dms:Text">
          <xsd:maxLength value="25"/>
        </xsd:restriction>
      </xsd:simpleType>
    </xsd:element>
    <xsd:element name="DocumentType" ma:index="3" nillable="true" ma:displayName="Document Type" ma:description="See the iCalVet Document Field Manual for more information." ma:internalName="DocumentType">
      <xsd:complexType>
        <xsd:complexContent>
          <xsd:extension base="dms:MultiChoice">
            <xsd:sequence>
              <xsd:element name="Value" maxOccurs="unbounded" minOccurs="0" nillable="true">
                <xsd:simpleType>
                  <xsd:restriction base="dms:Choice">
                    <xsd:enumeration value="Announcement"/>
                    <xsd:enumeration value="Contract"/>
                    <xsd:enumeration value="Directory"/>
                    <xsd:enumeration value="Flowchart"/>
                    <xsd:enumeration value="Form"/>
                    <xsd:enumeration value="Instructions"/>
                    <xsd:enumeration value="List"/>
                    <xsd:enumeration value="Policy"/>
                    <xsd:enumeration value="Presentation"/>
                    <xsd:enumeration value="Publication"/>
                    <xsd:enumeration value="Sample"/>
                    <xsd:enumeration value="Schedule"/>
                    <xsd:enumeration value="Timesheet"/>
                    <xsd:enumeration value="Video"/>
                    <xsd:enumeration value="Other"/>
                  </xsd:restriction>
                </xsd:simpleType>
              </xsd:element>
            </xsd:sequence>
          </xsd:extension>
        </xsd:complexContent>
      </xsd:complexType>
    </xsd:element>
    <xsd:element name="DocumentProgram" ma:index="4" nillable="true" ma:displayName="Document Program" ma:description="If you see a program that should be here, let ADS know." ma:internalName="DocumentProgram">
      <xsd:complexType>
        <xsd:complexContent>
          <xsd:extension base="dms:MultiChoice">
            <xsd:sequence>
              <xsd:element name="Value" maxOccurs="unbounded" minOccurs="0" nillable="true">
                <xsd:simpleType>
                  <xsd:restriction base="dms:Choice">
                    <xsd:enumeration value="Admin"/>
                    <xsd:enumeration value="CBO - Central Business Office"/>
                    <xsd:enumeration value="Communications"/>
                    <xsd:enumeration value="Compliance and Ethics"/>
                    <xsd:enumeration value="DAC - Disability Advisory Committee"/>
                    <xsd:enumeration value="EAP - Employee Assistance Program"/>
                    <xsd:enumeration value="EEO and Civil Rights"/>
                    <xsd:enumeration value="F&amp;H - Farm and Home"/>
                    <xsd:enumeration value="Finance"/>
                    <xsd:enumeration value="Healthier-U"/>
                    <xsd:enumeration value="HIPAA and Privacy"/>
                    <xsd:enumeration value="HQ Facilities"/>
                    <xsd:enumeration value="HR - Human Resources"/>
                    <xsd:enumeration value="HR - Training"/>
                    <xsd:enumeration value="ISD - Information Services"/>
                    <xsd:enumeration value="ISD - PMO"/>
                    <xsd:enumeration value="Legal"/>
                    <xsd:enumeration value="Minority Vets"/>
                    <xsd:enumeration value="OAE - Office of Audits and Evaluations"/>
                    <xsd:enumeration value="RA - Reasonable Accommodation"/>
                    <xsd:enumeration value="Records Management"/>
                    <xsd:enumeration value="VHC"/>
                    <xsd:enumeration value="Women Vets"/>
                    <xsd:enumeration value="Workers Compensation"/>
                    <xsd:enumeration value="Other Program"/>
                  </xsd:restriction>
                </xsd:simpleType>
              </xsd:element>
            </xsd:sequence>
          </xsd:extension>
        </xsd:complexContent>
      </xsd:complexType>
    </xsd:element>
    <xsd:element name="DocumentKeyword" ma:index="5" nillable="true" ma:displayName="Document Keyword" ma:description="If a keyword is not available, please submit your suggestion to ADS via a ServiceNow ticket." ma:internalName="DocumentKeyword">
      <xsd:complexType>
        <xsd:complexContent>
          <xsd:extension base="dms:MultiChoice">
            <xsd:sequence>
              <xsd:element name="Value" maxOccurs="unbounded" minOccurs="0" nillable="true">
                <xsd:simpleType>
                  <xsd:restriction base="dms:Choice">
                    <xsd:enumeration value="ADA"/>
                    <xsd:enumeration value="Admin Manual"/>
                    <xsd:enumeration value="Authorization"/>
                    <xsd:enumeration value="Branding"/>
                    <xsd:enumeration value="Compliance - LTC Survey Pathways"/>
                    <xsd:enumeration value="COVID-19"/>
                    <xsd:enumeration value="Department"/>
                    <xsd:enumeration value="Disclosure"/>
                    <xsd:enumeration value="DVBE - Disabled Veteran Business Enterprise"/>
                    <xsd:enumeration value="EAP Flyer"/>
                    <xsd:enumeration value="Employee Benefits &amp; Human Resources"/>
                    <xsd:enumeration value="Event"/>
                    <xsd:enumeration value="Examinations"/>
                    <xsd:enumeration value="External"/>
                    <xsd:enumeration value="Feedback"/>
                    <xsd:enumeration value="Fleet"/>
                    <xsd:enumeration value="FI$Cal"/>
                    <xsd:enumeration value="Governance"/>
                    <xsd:enumeration value="Hardware/Software"/>
                    <xsd:enumeration value="Headquarters (HQ)"/>
                    <xsd:enumeration value="Health and Safety"/>
                    <xsd:enumeration value="HR - Announcement"/>
                    <xsd:enumeration value="HR - Directives"/>
                    <xsd:enumeration value="HR - Email Templates"/>
                    <xsd:enumeration value="HR - Family Medical and Leave Act"/>
                    <xsd:enumeration value="HR - Informational Emails"/>
                    <xsd:enumeration value="HR - Managers and Supervisors Toolbox"/>
                    <xsd:enumeration value="HR - Memo"/>
                    <xsd:enumeration value="HR - Timesheet"/>
                    <xsd:enumeration value="Information Technology"/>
                    <xsd:enumeration value="NEO (New Employee Orientation)"/>
                    <xsd:enumeration value="Onboarding/Training"/>
                    <xsd:enumeration value="Privacy/Security"/>
                    <xsd:enumeration value="Procurement"/>
                    <xsd:enumeration value="Recognition"/>
                    <xsd:enumeration value="SB - Small Business"/>
                    <xsd:enumeration value="Supervisor/Manager"/>
                    <xsd:enumeration value="Telework"/>
                    <xsd:enumeration value="Travel"/>
                    <xsd:enumeration value="Workplace Rights"/>
                  </xsd:restriction>
                </xsd:simpleType>
              </xsd:element>
            </xsd:sequence>
          </xsd:extension>
        </xsd:complexContent>
      </xsd:complexType>
    </xsd:element>
    <xsd:element name="DocumentDescription" ma:index="6" nillable="true" ma:displayName="Document Description" ma:description="See the iCalVet Document Field Manual for more information." ma:internalName="DocumentDescription">
      <xsd:simpleType>
        <xsd:restriction base="dms:Text">
          <xsd:maxLength value="255"/>
        </xsd:restriction>
      </xsd:simpleType>
    </xsd:element>
    <xsd:element name="TaxCatchAllLabel" ma:index="13" nillable="true" ma:displayName="Taxonomy Catch All Column1" ma:hidden="true" ma:list="{0efec7d5-054a-4b28-a033-2e9949c7b345}" ma:internalName="TaxCatchAllLabel" ma:readOnly="true" ma:showField="CatchAllDataLabel" ma:web="5f63e703-7e0e-44c4-898d-908942703ff7">
      <xsd:complexType>
        <xsd:complexContent>
          <xsd:extension base="dms:MultiChoiceLookup">
            <xsd:sequence>
              <xsd:element name="Value" type="dms:Lookup" maxOccurs="unbounded" minOccurs="0" nillable="true"/>
            </xsd:sequence>
          </xsd:extension>
        </xsd:complexContent>
      </xsd:complexType>
    </xsd:element>
    <xsd:element name="d8bfcb89da9449c1b8a57ab713643b6f" ma:index="16" nillable="true" ma:taxonomy="true" ma:internalName="d8bfcb89da9449c1b8a57ab713643b6f" ma:taxonomyFieldName="GroupingCategory" ma:displayName="Grouping Category" ma:readOnly="false" ma:default="" ma:fieldId="{d8bfcb89-da94-49c1-b8a5-7ab713643b6f}" ma:sspId="81a0c189-d1a0-4fd9-8bc8-011ffc414a8e" ma:termSetId="26f1401a-a801-4bf7-8c36-9c5add37b8b3"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0efec7d5-054a-4b28-a033-2e9949c7b345}" ma:internalName="TaxCatchAll" ma:readOnly="false" ma:showField="CatchAllData" ma:web="5f63e703-7e0e-44c4-898d-908942703ff7">
      <xsd:complexType>
        <xsd:complexContent>
          <xsd:extension base="dms:MultiChoiceLookup">
            <xsd:sequence>
              <xsd:element name="Value" type="dms:Lookup" maxOccurs="unbounded" minOccurs="0" nillable="true"/>
            </xsd:sequence>
          </xsd:extension>
        </xsd:complexContent>
      </xsd:complexType>
    </xsd:element>
    <xsd:element name="b3a3448fad0642bfa664d030db61acd1" ma:index="20" nillable="true" ma:taxonomy="true" ma:internalName="b3a3448fad0642bfa664d030db61acd1" ma:taxonomyFieldName="CDVADocumentType" ma:displayName="CDVA Document Type" ma:readOnly="false" ma:default="1;#Other Document|eb9b3622-9309-4b78-a246-cc0e7e22aef0" ma:fieldId="{b3a3448f-ad06-42bf-a664-d030db61acd1}" ma:sspId="81a0c189-d1a0-4fd9-8bc8-011ffc414a8e" ma:termSetId="91d90b74-4515-41ec-85fc-91e6bdec30d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91bf29-9b1d-43ea-bf87-c4293e91be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ype xmlns="5f63e703-7e0e-44c4-898d-908942703ff7">
      <Value>Instructions</Value>
      <Value>Sample</Value>
    </DocumentType>
    <FormNo xmlns="5f63e703-7e0e-44c4-898d-908942703ff7" xsi:nil="true"/>
    <DocumentDescription xmlns="5f63e703-7e0e-44c4-898d-908942703ff7">Standardized PowerPoint template for use by all CalVet divisions.</DocumentDescription>
    <b3a3448fad0642bfa664d030db61acd1 xmlns="5f63e703-7e0e-44c4-898d-908942703ff7">
      <Terms xmlns="http://schemas.microsoft.com/office/infopath/2007/PartnerControls">
        <TermInfo xmlns="http://schemas.microsoft.com/office/infopath/2007/PartnerControls">
          <TermName xmlns="http://schemas.microsoft.com/office/infopath/2007/PartnerControls">Other Document</TermName>
          <TermId xmlns="http://schemas.microsoft.com/office/infopath/2007/PartnerControls">eb9b3622-9309-4b78-a246-cc0e7e22aef0</TermId>
        </TermInfo>
      </Terms>
    </b3a3448fad0642bfa664d030db61acd1>
    <DocumentProgram xmlns="5f63e703-7e0e-44c4-898d-908942703ff7">
      <Value>Communications</Value>
    </DocumentProgram>
    <DocumentKeyword xmlns="5f63e703-7e0e-44c4-898d-908942703ff7">
      <Value>Branding</Value>
      <Value>Onboarding/Training</Value>
    </DocumentKeyword>
    <d8bfcb89da9449c1b8a57ab713643b6f xmlns="5f63e703-7e0e-44c4-898d-908942703ff7">
      <Terms xmlns="http://schemas.microsoft.com/office/infopath/2007/PartnerControls">
        <TermInfo xmlns="http://schemas.microsoft.com/office/infopath/2007/PartnerControls">
          <TermName xmlns="http://schemas.microsoft.com/office/infopath/2007/PartnerControls">Department</TermName>
          <TermId xmlns="http://schemas.microsoft.com/office/infopath/2007/PartnerControls">e081aab3-ebde-4797-91ab-e5e81dd3e920</TermId>
        </TermInfo>
      </Terms>
    </d8bfcb89da9449c1b8a57ab713643b6f>
    <TaxCatchAll xmlns="5f63e703-7e0e-44c4-898d-908942703ff7">
      <Value>1</Value>
      <Value>15</Value>
    </TaxCatchAll>
  </documentManagement>
</p:properties>
</file>

<file path=customXml/itemProps1.xml><?xml version="1.0" encoding="utf-8"?>
<ds:datastoreItem xmlns:ds="http://schemas.openxmlformats.org/officeDocument/2006/customXml" ds:itemID="{4EF2A6F3-11E6-4F0C-B406-E6F7ECEFAA17}">
  <ds:schemaRefs>
    <ds:schemaRef ds:uri="http://schemas.microsoft.com/sharepoint/v3/contenttype/forms"/>
  </ds:schemaRefs>
</ds:datastoreItem>
</file>

<file path=customXml/itemProps2.xml><?xml version="1.0" encoding="utf-8"?>
<ds:datastoreItem xmlns:ds="http://schemas.openxmlformats.org/officeDocument/2006/customXml" ds:itemID="{C66A2BE3-3517-4051-879A-6C9DD2B86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63e703-7e0e-44c4-898d-908942703ff7"/>
    <ds:schemaRef ds:uri="d191bf29-9b1d-43ea-bf87-c4293e91be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0BCAE-7ADC-4024-A3BB-AAD68D88F973}">
  <ds:schemaRef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purl.org/dc/dcmitype/"/>
    <ds:schemaRef ds:uri="d191bf29-9b1d-43ea-bf87-c4293e91be95"/>
    <ds:schemaRef ds:uri="http://schemas.microsoft.com/office/infopath/2007/PartnerControls"/>
    <ds:schemaRef ds:uri="5f63e703-7e0e-44c4-898d-908942703ff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1398</TotalTime>
  <Words>456</Words>
  <Application>Microsoft Office PowerPoint</Application>
  <PresentationFormat>Widescreen</PresentationFormat>
  <Paragraphs>184</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vt:lpstr>
      <vt:lpstr>Wingdings</vt:lpstr>
      <vt:lpstr>Office Theme</vt:lpstr>
      <vt:lpstr>California Transition Assistance Program (CalTAP) Overview</vt:lpstr>
      <vt:lpstr>Agenda</vt:lpstr>
      <vt:lpstr>CalTAP Mission</vt:lpstr>
      <vt:lpstr>CalTAP Pathways</vt:lpstr>
      <vt:lpstr>PowerPoint Presentation</vt:lpstr>
      <vt:lpstr>PowerPoint Presentation</vt:lpstr>
      <vt:lpstr>Local Interagency Network Coordinators (LINCS)</vt:lpstr>
      <vt:lpstr>Community Partners: Federal, State, Local</vt:lpstr>
      <vt:lpstr>County Veteran Service Office Support</vt:lpstr>
      <vt:lpstr>PowerPoint Presentation</vt:lpstr>
      <vt:lpstr>PowerPoint Presentation</vt:lpstr>
      <vt:lpstr>Upcoming Events</vt:lpstr>
      <vt:lpstr>Future Collaboration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Light Background</dc:title>
  <dc:creator>Dr. No</dc:creator>
  <cp:lastModifiedBy>Albright, Alyssa@Calvet</cp:lastModifiedBy>
  <cp:revision>111</cp:revision>
  <dcterms:created xsi:type="dcterms:W3CDTF">2020-04-14T18:28:35Z</dcterms:created>
  <dcterms:modified xsi:type="dcterms:W3CDTF">2024-02-12T22:47:33Z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Order">
    <vt:r8>40400</vt:r8>
  </property>
  <property fmtid="{D5CDD505-2E9C-101B-9397-08002B2CF9AE}" pid="4" name="URL">
    <vt:lpwstr/>
  </property>
  <property fmtid="{D5CDD505-2E9C-101B-9397-08002B2CF9AE}" pid="5" name="OpenNewWindow">
    <vt:bool>false</vt:bool>
  </property>
  <property fmtid="{D5CDD505-2E9C-101B-9397-08002B2CF9AE}" pid="6" name="ContentTypeId">
    <vt:lpwstr>0x010100CF4B0DAC8E3699418255BAA92A09091C00E15688F92A45E642BB6DC6FF87306C84</vt:lpwstr>
  </property>
  <property fmtid="{D5CDD505-2E9C-101B-9397-08002B2CF9AE}" pid="7" name="IsRolledUp">
    <vt:bool>false</vt:bool>
  </property>
  <property fmtid="{D5CDD505-2E9C-101B-9397-08002B2CF9AE}" pid="8" name="CDVADocumentType">
    <vt:lpwstr>1;#Other Document|eb9b3622-9309-4b78-a246-cc0e7e22aef0</vt:lpwstr>
  </property>
  <property fmtid="{D5CDD505-2E9C-101B-9397-08002B2CF9AE}" pid="9" name="GroupingCategory">
    <vt:lpwstr>15;#Department|e081aab3-ebde-4797-91ab-e5e81dd3e920</vt:lpwstr>
  </property>
  <property fmtid="{D5CDD505-2E9C-101B-9397-08002B2CF9AE}" pid="10" name="DocumentLastModifed">
    <vt:filetime>2020-05-05T07:00:00Z</vt:filetime>
  </property>
</Properties>
</file>