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1580" r:id="rId5"/>
    <p:sldId id="1679" r:id="rId6"/>
    <p:sldId id="1680" r:id="rId7"/>
    <p:sldId id="1681" r:id="rId8"/>
    <p:sldId id="1682" r:id="rId9"/>
    <p:sldId id="1574" r:id="rId10"/>
    <p:sldId id="1573" r:id="rId11"/>
    <p:sldId id="1683" r:id="rId12"/>
    <p:sldId id="1686" r:id="rId13"/>
    <p:sldId id="1571" r:id="rId14"/>
    <p:sldId id="1570" r:id="rId15"/>
    <p:sldId id="1687" r:id="rId16"/>
    <p:sldId id="1688" r:id="rId17"/>
    <p:sldId id="1684" r:id="rId18"/>
    <p:sldId id="1568" r:id="rId19"/>
    <p:sldId id="1567" r:id="rId20"/>
    <p:sldId id="1566" r:id="rId21"/>
    <p:sldId id="1565" r:id="rId22"/>
    <p:sldId id="1685" r:id="rId23"/>
    <p:sldId id="1692" r:id="rId24"/>
    <p:sldId id="1562" r:id="rId25"/>
    <p:sldId id="1561" r:id="rId26"/>
    <p:sldId id="1560" r:id="rId27"/>
    <p:sldId id="1689" r:id="rId28"/>
    <p:sldId id="1691" r:id="rId29"/>
    <p:sldId id="155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3" d="100"/>
          <a:sy n="63" d="100"/>
        </p:scale>
        <p:origin x="7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dquist, Jennifer@Calvet" userId="aec3af81-8dd1-46da-8a3f-cb3d693f598c" providerId="ADAL" clId="{DF667ADD-D14B-49F6-9835-5BD678BD79BC}"/>
    <pc:docChg chg="delSld delMainMaster">
      <pc:chgData name="Rudquist, Jennifer@Calvet" userId="aec3af81-8dd1-46da-8a3f-cb3d693f598c" providerId="ADAL" clId="{DF667ADD-D14B-49F6-9835-5BD678BD79BC}" dt="2024-09-10T19:03:08.809" v="12" actId="2696"/>
      <pc:docMkLst>
        <pc:docMk/>
      </pc:docMkLst>
      <pc:sldChg chg="del">
        <pc:chgData name="Rudquist, Jennifer@Calvet" userId="aec3af81-8dd1-46da-8a3f-cb3d693f598c" providerId="ADAL" clId="{DF667ADD-D14B-49F6-9835-5BD678BD79BC}" dt="2024-09-10T19:03:08.789" v="0" actId="2696"/>
        <pc:sldMkLst>
          <pc:docMk/>
          <pc:sldMk cId="3203073361" sldId="256"/>
        </pc:sldMkLst>
      </pc:sldChg>
      <pc:sldMasterChg chg="del delSldLayout">
        <pc:chgData name="Rudquist, Jennifer@Calvet" userId="aec3af81-8dd1-46da-8a3f-cb3d693f598c" providerId="ADAL" clId="{DF667ADD-D14B-49F6-9835-5BD678BD79BC}" dt="2024-09-10T19:03:08.809" v="12" actId="2696"/>
        <pc:sldMasterMkLst>
          <pc:docMk/>
          <pc:sldMasterMk cId="2018681546" sldId="2147483648"/>
        </pc:sldMasterMkLst>
        <pc:sldLayoutChg chg="del">
          <pc:chgData name="Rudquist, Jennifer@Calvet" userId="aec3af81-8dd1-46da-8a3f-cb3d693f598c" providerId="ADAL" clId="{DF667ADD-D14B-49F6-9835-5BD678BD79BC}" dt="2024-09-10T19:03:08.791" v="1" actId="2696"/>
          <pc:sldLayoutMkLst>
            <pc:docMk/>
            <pc:sldMasterMk cId="2018681546" sldId="2147483648"/>
            <pc:sldLayoutMk cId="3104097813" sldId="2147483649"/>
          </pc:sldLayoutMkLst>
        </pc:sldLayoutChg>
        <pc:sldLayoutChg chg="del">
          <pc:chgData name="Rudquist, Jennifer@Calvet" userId="aec3af81-8dd1-46da-8a3f-cb3d693f598c" providerId="ADAL" clId="{DF667ADD-D14B-49F6-9835-5BD678BD79BC}" dt="2024-09-10T19:03:08.792" v="2" actId="2696"/>
          <pc:sldLayoutMkLst>
            <pc:docMk/>
            <pc:sldMasterMk cId="2018681546" sldId="2147483648"/>
            <pc:sldLayoutMk cId="1535646661" sldId="2147483650"/>
          </pc:sldLayoutMkLst>
        </pc:sldLayoutChg>
        <pc:sldLayoutChg chg="del">
          <pc:chgData name="Rudquist, Jennifer@Calvet" userId="aec3af81-8dd1-46da-8a3f-cb3d693f598c" providerId="ADAL" clId="{DF667ADD-D14B-49F6-9835-5BD678BD79BC}" dt="2024-09-10T19:03:08.794" v="3" actId="2696"/>
          <pc:sldLayoutMkLst>
            <pc:docMk/>
            <pc:sldMasterMk cId="2018681546" sldId="2147483648"/>
            <pc:sldLayoutMk cId="400710357" sldId="2147483651"/>
          </pc:sldLayoutMkLst>
        </pc:sldLayoutChg>
        <pc:sldLayoutChg chg="del">
          <pc:chgData name="Rudquist, Jennifer@Calvet" userId="aec3af81-8dd1-46da-8a3f-cb3d693f598c" providerId="ADAL" clId="{DF667ADD-D14B-49F6-9835-5BD678BD79BC}" dt="2024-09-10T19:03:08.795" v="4" actId="2696"/>
          <pc:sldLayoutMkLst>
            <pc:docMk/>
            <pc:sldMasterMk cId="2018681546" sldId="2147483648"/>
            <pc:sldLayoutMk cId="276787876" sldId="2147483652"/>
          </pc:sldLayoutMkLst>
        </pc:sldLayoutChg>
        <pc:sldLayoutChg chg="del">
          <pc:chgData name="Rudquist, Jennifer@Calvet" userId="aec3af81-8dd1-46da-8a3f-cb3d693f598c" providerId="ADAL" clId="{DF667ADD-D14B-49F6-9835-5BD678BD79BC}" dt="2024-09-10T19:03:08.796" v="5" actId="2696"/>
          <pc:sldLayoutMkLst>
            <pc:docMk/>
            <pc:sldMasterMk cId="2018681546" sldId="2147483648"/>
            <pc:sldLayoutMk cId="1110758681" sldId="2147483653"/>
          </pc:sldLayoutMkLst>
        </pc:sldLayoutChg>
        <pc:sldLayoutChg chg="del">
          <pc:chgData name="Rudquist, Jennifer@Calvet" userId="aec3af81-8dd1-46da-8a3f-cb3d693f598c" providerId="ADAL" clId="{DF667ADD-D14B-49F6-9835-5BD678BD79BC}" dt="2024-09-10T19:03:08.797" v="6" actId="2696"/>
          <pc:sldLayoutMkLst>
            <pc:docMk/>
            <pc:sldMasterMk cId="2018681546" sldId="2147483648"/>
            <pc:sldLayoutMk cId="4069515795" sldId="2147483654"/>
          </pc:sldLayoutMkLst>
        </pc:sldLayoutChg>
        <pc:sldLayoutChg chg="del">
          <pc:chgData name="Rudquist, Jennifer@Calvet" userId="aec3af81-8dd1-46da-8a3f-cb3d693f598c" providerId="ADAL" clId="{DF667ADD-D14B-49F6-9835-5BD678BD79BC}" dt="2024-09-10T19:03:08.798" v="7" actId="2696"/>
          <pc:sldLayoutMkLst>
            <pc:docMk/>
            <pc:sldMasterMk cId="2018681546" sldId="2147483648"/>
            <pc:sldLayoutMk cId="2970646574" sldId="2147483655"/>
          </pc:sldLayoutMkLst>
        </pc:sldLayoutChg>
        <pc:sldLayoutChg chg="del">
          <pc:chgData name="Rudquist, Jennifer@Calvet" userId="aec3af81-8dd1-46da-8a3f-cb3d693f598c" providerId="ADAL" clId="{DF667ADD-D14B-49F6-9835-5BD678BD79BC}" dt="2024-09-10T19:03:08.799" v="8" actId="2696"/>
          <pc:sldLayoutMkLst>
            <pc:docMk/>
            <pc:sldMasterMk cId="2018681546" sldId="2147483648"/>
            <pc:sldLayoutMk cId="3994851142" sldId="2147483656"/>
          </pc:sldLayoutMkLst>
        </pc:sldLayoutChg>
        <pc:sldLayoutChg chg="del">
          <pc:chgData name="Rudquist, Jennifer@Calvet" userId="aec3af81-8dd1-46da-8a3f-cb3d693f598c" providerId="ADAL" clId="{DF667ADD-D14B-49F6-9835-5BD678BD79BC}" dt="2024-09-10T19:03:08.801" v="9" actId="2696"/>
          <pc:sldLayoutMkLst>
            <pc:docMk/>
            <pc:sldMasterMk cId="2018681546" sldId="2147483648"/>
            <pc:sldLayoutMk cId="1765879160" sldId="2147483657"/>
          </pc:sldLayoutMkLst>
        </pc:sldLayoutChg>
        <pc:sldLayoutChg chg="del">
          <pc:chgData name="Rudquist, Jennifer@Calvet" userId="aec3af81-8dd1-46da-8a3f-cb3d693f598c" providerId="ADAL" clId="{DF667ADD-D14B-49F6-9835-5BD678BD79BC}" dt="2024-09-10T19:03:08.802" v="10" actId="2696"/>
          <pc:sldLayoutMkLst>
            <pc:docMk/>
            <pc:sldMasterMk cId="2018681546" sldId="2147483648"/>
            <pc:sldLayoutMk cId="1877752150" sldId="2147483658"/>
          </pc:sldLayoutMkLst>
        </pc:sldLayoutChg>
        <pc:sldLayoutChg chg="del">
          <pc:chgData name="Rudquist, Jennifer@Calvet" userId="aec3af81-8dd1-46da-8a3f-cb3d693f598c" providerId="ADAL" clId="{DF667ADD-D14B-49F6-9835-5BD678BD79BC}" dt="2024-09-10T19:03:08.803" v="11" actId="2696"/>
          <pc:sldLayoutMkLst>
            <pc:docMk/>
            <pc:sldMasterMk cId="2018681546" sldId="2147483648"/>
            <pc:sldLayoutMk cId="2883836813" sldId="2147483659"/>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svg"/><Relationship Id="rId1" Type="http://schemas.openxmlformats.org/officeDocument/2006/relationships/image" Target="../media/image5.png"/><Relationship Id="rId6" Type="http://schemas.openxmlformats.org/officeDocument/2006/relationships/image" Target="../media/image17.svg"/><Relationship Id="rId5" Type="http://schemas.openxmlformats.org/officeDocument/2006/relationships/image" Target="../media/image7.png"/><Relationship Id="rId4" Type="http://schemas.openxmlformats.org/officeDocument/2006/relationships/image" Target="../media/image15.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svg"/><Relationship Id="rId1" Type="http://schemas.openxmlformats.org/officeDocument/2006/relationships/image" Target="../media/image13.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svg"/><Relationship Id="rId1" Type="http://schemas.openxmlformats.org/officeDocument/2006/relationships/image" Target="../media/image5.png"/><Relationship Id="rId6" Type="http://schemas.openxmlformats.org/officeDocument/2006/relationships/image" Target="../media/image17.svg"/><Relationship Id="rId5" Type="http://schemas.openxmlformats.org/officeDocument/2006/relationships/image" Target="../media/image7.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svg"/><Relationship Id="rId1" Type="http://schemas.openxmlformats.org/officeDocument/2006/relationships/image" Target="../media/image13.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D04096-90B1-4A19-B91B-D34E8D035FF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8A486E8-BF11-4CB2-B58D-2832B3F5E2DF}">
      <dgm:prSet/>
      <dgm:spPr/>
      <dgm:t>
        <a:bodyPr/>
        <a:lstStyle/>
        <a:p>
          <a:r>
            <a:rPr lang="en-US"/>
            <a:t>VA is a federal benefit that can be used to purchase a home anywhere in the US.</a:t>
          </a:r>
        </a:p>
      </dgm:t>
    </dgm:pt>
    <dgm:pt modelId="{516C7311-F063-45E0-A433-3BA84EE15FF5}" type="parTrans" cxnId="{3FADD468-4311-419C-A8DF-D2C74331BE35}">
      <dgm:prSet/>
      <dgm:spPr/>
      <dgm:t>
        <a:bodyPr/>
        <a:lstStyle/>
        <a:p>
          <a:endParaRPr lang="en-US"/>
        </a:p>
      </dgm:t>
    </dgm:pt>
    <dgm:pt modelId="{BE99209D-8025-435F-8B9A-72A69032B0B0}" type="sibTrans" cxnId="{3FADD468-4311-419C-A8DF-D2C74331BE35}">
      <dgm:prSet/>
      <dgm:spPr/>
      <dgm:t>
        <a:bodyPr/>
        <a:lstStyle/>
        <a:p>
          <a:endParaRPr lang="en-US"/>
        </a:p>
      </dgm:t>
    </dgm:pt>
    <dgm:pt modelId="{9F366CAC-8FC2-46E1-8463-745291E322E1}">
      <dgm:prSet/>
      <dgm:spPr/>
      <dgm:t>
        <a:bodyPr/>
        <a:lstStyle/>
        <a:p>
          <a:r>
            <a:rPr lang="en-US"/>
            <a:t>VA is a loan guaranty not a loan.</a:t>
          </a:r>
        </a:p>
      </dgm:t>
    </dgm:pt>
    <dgm:pt modelId="{C48C7076-555E-4894-9FE7-98B42FB59799}" type="parTrans" cxnId="{9EFC8CB3-0A69-45FE-93E1-87586D75063F}">
      <dgm:prSet/>
      <dgm:spPr/>
      <dgm:t>
        <a:bodyPr/>
        <a:lstStyle/>
        <a:p>
          <a:endParaRPr lang="en-US"/>
        </a:p>
      </dgm:t>
    </dgm:pt>
    <dgm:pt modelId="{DBCE9BC2-1018-4DBA-845C-5BA6158D0DAF}" type="sibTrans" cxnId="{9EFC8CB3-0A69-45FE-93E1-87586D75063F}">
      <dgm:prSet/>
      <dgm:spPr/>
      <dgm:t>
        <a:bodyPr/>
        <a:lstStyle/>
        <a:p>
          <a:endParaRPr lang="en-US"/>
        </a:p>
      </dgm:t>
    </dgm:pt>
    <dgm:pt modelId="{AF13E427-AE5F-40A9-BD14-F8D8893C7AB7}">
      <dgm:prSet/>
      <dgm:spPr/>
      <dgm:t>
        <a:bodyPr/>
        <a:lstStyle/>
        <a:p>
          <a:pPr rtl="0"/>
          <a:r>
            <a:rPr lang="en-US"/>
            <a:t>CalVet is a state benefit and we fund all our loans through the  sale </a:t>
          </a:r>
          <a:r>
            <a:rPr lang="en-US">
              <a:latin typeface="Arial" panose="020B0604020202020204"/>
            </a:rPr>
            <a:t>of tax-exempt</a:t>
          </a:r>
          <a:r>
            <a:rPr lang="en-US"/>
            <a:t> bonds at no cost to the taxpayers of </a:t>
          </a:r>
          <a:r>
            <a:rPr lang="en-US">
              <a:latin typeface="Arial" panose="020B0604020202020204"/>
            </a:rPr>
            <a:t>thestate</a:t>
          </a:r>
          <a:r>
            <a:rPr lang="en-US"/>
            <a:t> of California.</a:t>
          </a:r>
        </a:p>
      </dgm:t>
    </dgm:pt>
    <dgm:pt modelId="{2B402522-E4AA-4D65-B7B2-74C4F11A014E}" type="parTrans" cxnId="{5B8E8461-5D23-4FC7-BAC0-99E1887F5E44}">
      <dgm:prSet/>
      <dgm:spPr/>
      <dgm:t>
        <a:bodyPr/>
        <a:lstStyle/>
        <a:p>
          <a:endParaRPr lang="en-US"/>
        </a:p>
      </dgm:t>
    </dgm:pt>
    <dgm:pt modelId="{1F849E3C-8379-4884-8875-56DA31AE2023}" type="sibTrans" cxnId="{5B8E8461-5D23-4FC7-BAC0-99E1887F5E44}">
      <dgm:prSet/>
      <dgm:spPr/>
      <dgm:t>
        <a:bodyPr/>
        <a:lstStyle/>
        <a:p>
          <a:endParaRPr lang="en-US"/>
        </a:p>
      </dgm:t>
    </dgm:pt>
    <dgm:pt modelId="{7C2A1474-4922-47B3-BEB0-7B9B41BC42E2}" type="pres">
      <dgm:prSet presAssocID="{12D04096-90B1-4A19-B91B-D34E8D035FFC}" presName="root" presStyleCnt="0">
        <dgm:presLayoutVars>
          <dgm:dir/>
          <dgm:resizeHandles val="exact"/>
        </dgm:presLayoutVars>
      </dgm:prSet>
      <dgm:spPr/>
      <dgm:t>
        <a:bodyPr/>
        <a:lstStyle/>
        <a:p>
          <a:endParaRPr lang="en-US"/>
        </a:p>
      </dgm:t>
    </dgm:pt>
    <dgm:pt modelId="{44369A08-86BC-4749-B0AD-0CFD696C81D7}" type="pres">
      <dgm:prSet presAssocID="{18A486E8-BF11-4CB2-B58D-2832B3F5E2DF}" presName="compNode" presStyleCnt="0"/>
      <dgm:spPr/>
    </dgm:pt>
    <dgm:pt modelId="{39F212CA-54E6-44EC-9F00-6CAF0A0DDAA5}" type="pres">
      <dgm:prSet presAssocID="{18A486E8-BF11-4CB2-B58D-2832B3F5E2DF}" presName="bgRect" presStyleLbl="bgShp" presStyleIdx="0" presStyleCnt="3"/>
      <dgm:spPr/>
    </dgm:pt>
    <dgm:pt modelId="{42DB87BA-0939-438F-994D-9EC0A5275A62}" type="pres">
      <dgm:prSet presAssocID="{18A486E8-BF11-4CB2-B58D-2832B3F5E2DF}" presName="iconRect" presStyleLbl="node1" presStyleIdx="0" presStyleCnt="3"/>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Building"/>
        </a:ext>
      </dgm:extLst>
    </dgm:pt>
    <dgm:pt modelId="{DA7A85D0-A811-426F-B273-473C712ED450}" type="pres">
      <dgm:prSet presAssocID="{18A486E8-BF11-4CB2-B58D-2832B3F5E2DF}" presName="spaceRect" presStyleCnt="0"/>
      <dgm:spPr/>
    </dgm:pt>
    <dgm:pt modelId="{5156C5FB-46AF-4677-8034-2CA9955B2176}" type="pres">
      <dgm:prSet presAssocID="{18A486E8-BF11-4CB2-B58D-2832B3F5E2DF}" presName="parTx" presStyleLbl="revTx" presStyleIdx="0" presStyleCnt="3">
        <dgm:presLayoutVars>
          <dgm:chMax val="0"/>
          <dgm:chPref val="0"/>
        </dgm:presLayoutVars>
      </dgm:prSet>
      <dgm:spPr/>
      <dgm:t>
        <a:bodyPr/>
        <a:lstStyle/>
        <a:p>
          <a:endParaRPr lang="en-US"/>
        </a:p>
      </dgm:t>
    </dgm:pt>
    <dgm:pt modelId="{5065F403-1C1A-44BF-AEA1-8A2BEE8F6CE2}" type="pres">
      <dgm:prSet presAssocID="{BE99209D-8025-435F-8B9A-72A69032B0B0}" presName="sibTrans" presStyleCnt="0"/>
      <dgm:spPr/>
    </dgm:pt>
    <dgm:pt modelId="{28732875-B808-4964-A376-1450740616E3}" type="pres">
      <dgm:prSet presAssocID="{9F366CAC-8FC2-46E1-8463-745291E322E1}" presName="compNode" presStyleCnt="0"/>
      <dgm:spPr/>
    </dgm:pt>
    <dgm:pt modelId="{C05B98F4-7070-4951-B9A5-A712D5E32448}" type="pres">
      <dgm:prSet presAssocID="{9F366CAC-8FC2-46E1-8463-745291E322E1}" presName="bgRect" presStyleLbl="bgShp" presStyleIdx="1" presStyleCnt="3"/>
      <dgm:spPr/>
    </dgm:pt>
    <dgm:pt modelId="{8126F880-5191-4886-A6A8-6DBA6D79AEFC}" type="pres">
      <dgm:prSet presAssocID="{9F366CAC-8FC2-46E1-8463-745291E322E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Bank Check"/>
        </a:ext>
      </dgm:extLst>
    </dgm:pt>
    <dgm:pt modelId="{1B3D30D1-F80A-490E-BDC8-AB3BB9902D4D}" type="pres">
      <dgm:prSet presAssocID="{9F366CAC-8FC2-46E1-8463-745291E322E1}" presName="spaceRect" presStyleCnt="0"/>
      <dgm:spPr/>
    </dgm:pt>
    <dgm:pt modelId="{6AE0E32E-A65A-48A5-A807-8ED7C06433B2}" type="pres">
      <dgm:prSet presAssocID="{9F366CAC-8FC2-46E1-8463-745291E322E1}" presName="parTx" presStyleLbl="revTx" presStyleIdx="1" presStyleCnt="3">
        <dgm:presLayoutVars>
          <dgm:chMax val="0"/>
          <dgm:chPref val="0"/>
        </dgm:presLayoutVars>
      </dgm:prSet>
      <dgm:spPr/>
      <dgm:t>
        <a:bodyPr/>
        <a:lstStyle/>
        <a:p>
          <a:endParaRPr lang="en-US"/>
        </a:p>
      </dgm:t>
    </dgm:pt>
    <dgm:pt modelId="{167D35E6-3DCE-48F2-85BE-E0B17547268C}" type="pres">
      <dgm:prSet presAssocID="{DBCE9BC2-1018-4DBA-845C-5BA6158D0DAF}" presName="sibTrans" presStyleCnt="0"/>
      <dgm:spPr/>
    </dgm:pt>
    <dgm:pt modelId="{761F2428-38DF-4AB6-BBEB-48CA129DE6AE}" type="pres">
      <dgm:prSet presAssocID="{AF13E427-AE5F-40A9-BD14-F8D8893C7AB7}" presName="compNode" presStyleCnt="0"/>
      <dgm:spPr/>
    </dgm:pt>
    <dgm:pt modelId="{811D3F29-DB5E-4968-9AF9-E94BE60C6F2F}" type="pres">
      <dgm:prSet presAssocID="{AF13E427-AE5F-40A9-BD14-F8D8893C7AB7}" presName="bgRect" presStyleLbl="bgShp" presStyleIdx="2" presStyleCnt="3"/>
      <dgm:spPr/>
    </dgm:pt>
    <dgm:pt modelId="{3AEB07BE-3720-4595-B261-D0FB340CC571}" type="pres">
      <dgm:prSet presAssocID="{AF13E427-AE5F-40A9-BD14-F8D8893C7AB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Dollar"/>
        </a:ext>
      </dgm:extLst>
    </dgm:pt>
    <dgm:pt modelId="{42B8AFE6-7D08-48B4-A622-578AC547E9D6}" type="pres">
      <dgm:prSet presAssocID="{AF13E427-AE5F-40A9-BD14-F8D8893C7AB7}" presName="spaceRect" presStyleCnt="0"/>
      <dgm:spPr/>
    </dgm:pt>
    <dgm:pt modelId="{B92A45D1-B7AC-4CBE-A5ED-B2BB0931B436}" type="pres">
      <dgm:prSet presAssocID="{AF13E427-AE5F-40A9-BD14-F8D8893C7AB7}" presName="parTx" presStyleLbl="revTx" presStyleIdx="2" presStyleCnt="3">
        <dgm:presLayoutVars>
          <dgm:chMax val="0"/>
          <dgm:chPref val="0"/>
        </dgm:presLayoutVars>
      </dgm:prSet>
      <dgm:spPr/>
      <dgm:t>
        <a:bodyPr/>
        <a:lstStyle/>
        <a:p>
          <a:endParaRPr lang="en-US"/>
        </a:p>
      </dgm:t>
    </dgm:pt>
  </dgm:ptLst>
  <dgm:cxnLst>
    <dgm:cxn modelId="{E413DBD0-8DB9-4ED3-A5F8-2269693F74E5}" type="presOf" srcId="{9F366CAC-8FC2-46E1-8463-745291E322E1}" destId="{6AE0E32E-A65A-48A5-A807-8ED7C06433B2}" srcOrd="0" destOrd="0" presId="urn:microsoft.com/office/officeart/2018/2/layout/IconVerticalSolidList"/>
    <dgm:cxn modelId="{5B8E8461-5D23-4FC7-BAC0-99E1887F5E44}" srcId="{12D04096-90B1-4A19-B91B-D34E8D035FFC}" destId="{AF13E427-AE5F-40A9-BD14-F8D8893C7AB7}" srcOrd="2" destOrd="0" parTransId="{2B402522-E4AA-4D65-B7B2-74C4F11A014E}" sibTransId="{1F849E3C-8379-4884-8875-56DA31AE2023}"/>
    <dgm:cxn modelId="{F4FAEFD2-1C48-4572-85AD-57FBA1F41DD0}" type="presOf" srcId="{AF13E427-AE5F-40A9-BD14-F8D8893C7AB7}" destId="{B92A45D1-B7AC-4CBE-A5ED-B2BB0931B436}" srcOrd="0" destOrd="0" presId="urn:microsoft.com/office/officeart/2018/2/layout/IconVerticalSolidList"/>
    <dgm:cxn modelId="{FAD55C72-0437-4F48-87DD-67554001716C}" type="presOf" srcId="{12D04096-90B1-4A19-B91B-D34E8D035FFC}" destId="{7C2A1474-4922-47B3-BEB0-7B9B41BC42E2}" srcOrd="0" destOrd="0" presId="urn:microsoft.com/office/officeart/2018/2/layout/IconVerticalSolidList"/>
    <dgm:cxn modelId="{9EFC8CB3-0A69-45FE-93E1-87586D75063F}" srcId="{12D04096-90B1-4A19-B91B-D34E8D035FFC}" destId="{9F366CAC-8FC2-46E1-8463-745291E322E1}" srcOrd="1" destOrd="0" parTransId="{C48C7076-555E-4894-9FE7-98B42FB59799}" sibTransId="{DBCE9BC2-1018-4DBA-845C-5BA6158D0DAF}"/>
    <dgm:cxn modelId="{3FADD468-4311-419C-A8DF-D2C74331BE35}" srcId="{12D04096-90B1-4A19-B91B-D34E8D035FFC}" destId="{18A486E8-BF11-4CB2-B58D-2832B3F5E2DF}" srcOrd="0" destOrd="0" parTransId="{516C7311-F063-45E0-A433-3BA84EE15FF5}" sibTransId="{BE99209D-8025-435F-8B9A-72A69032B0B0}"/>
    <dgm:cxn modelId="{F9A96BEF-F5DD-4C9D-A15F-001B8865360B}" type="presOf" srcId="{18A486E8-BF11-4CB2-B58D-2832B3F5E2DF}" destId="{5156C5FB-46AF-4677-8034-2CA9955B2176}" srcOrd="0" destOrd="0" presId="urn:microsoft.com/office/officeart/2018/2/layout/IconVerticalSolidList"/>
    <dgm:cxn modelId="{BBD6418E-F009-4AF2-9B50-32539AB7F235}" type="presParOf" srcId="{7C2A1474-4922-47B3-BEB0-7B9B41BC42E2}" destId="{44369A08-86BC-4749-B0AD-0CFD696C81D7}" srcOrd="0" destOrd="0" presId="urn:microsoft.com/office/officeart/2018/2/layout/IconVerticalSolidList"/>
    <dgm:cxn modelId="{8EF14B7F-8E08-4C6F-8AAF-48B970297240}" type="presParOf" srcId="{44369A08-86BC-4749-B0AD-0CFD696C81D7}" destId="{39F212CA-54E6-44EC-9F00-6CAF0A0DDAA5}" srcOrd="0" destOrd="0" presId="urn:microsoft.com/office/officeart/2018/2/layout/IconVerticalSolidList"/>
    <dgm:cxn modelId="{C37EC2AD-59A7-4F38-9B6B-FF40D77A7C57}" type="presParOf" srcId="{44369A08-86BC-4749-B0AD-0CFD696C81D7}" destId="{42DB87BA-0939-438F-994D-9EC0A5275A62}" srcOrd="1" destOrd="0" presId="urn:microsoft.com/office/officeart/2018/2/layout/IconVerticalSolidList"/>
    <dgm:cxn modelId="{B52C839A-6C41-4E93-AF91-7CCA3E335758}" type="presParOf" srcId="{44369A08-86BC-4749-B0AD-0CFD696C81D7}" destId="{DA7A85D0-A811-426F-B273-473C712ED450}" srcOrd="2" destOrd="0" presId="urn:microsoft.com/office/officeart/2018/2/layout/IconVerticalSolidList"/>
    <dgm:cxn modelId="{A76554C4-A8CA-4AF4-9E03-F9D5052B086D}" type="presParOf" srcId="{44369A08-86BC-4749-B0AD-0CFD696C81D7}" destId="{5156C5FB-46AF-4677-8034-2CA9955B2176}" srcOrd="3" destOrd="0" presId="urn:microsoft.com/office/officeart/2018/2/layout/IconVerticalSolidList"/>
    <dgm:cxn modelId="{F70BDE25-F712-42B6-A852-2817696B4507}" type="presParOf" srcId="{7C2A1474-4922-47B3-BEB0-7B9B41BC42E2}" destId="{5065F403-1C1A-44BF-AEA1-8A2BEE8F6CE2}" srcOrd="1" destOrd="0" presId="urn:microsoft.com/office/officeart/2018/2/layout/IconVerticalSolidList"/>
    <dgm:cxn modelId="{19FBEB29-91E8-49DA-819A-B9BBA80FCCE0}" type="presParOf" srcId="{7C2A1474-4922-47B3-BEB0-7B9B41BC42E2}" destId="{28732875-B808-4964-A376-1450740616E3}" srcOrd="2" destOrd="0" presId="urn:microsoft.com/office/officeart/2018/2/layout/IconVerticalSolidList"/>
    <dgm:cxn modelId="{48BEE95D-4194-4E74-89FB-1012C3ECBC03}" type="presParOf" srcId="{28732875-B808-4964-A376-1450740616E3}" destId="{C05B98F4-7070-4951-B9A5-A712D5E32448}" srcOrd="0" destOrd="0" presId="urn:microsoft.com/office/officeart/2018/2/layout/IconVerticalSolidList"/>
    <dgm:cxn modelId="{7ABA868D-6E57-4B85-90B3-F46808669B81}" type="presParOf" srcId="{28732875-B808-4964-A376-1450740616E3}" destId="{8126F880-5191-4886-A6A8-6DBA6D79AEFC}" srcOrd="1" destOrd="0" presId="urn:microsoft.com/office/officeart/2018/2/layout/IconVerticalSolidList"/>
    <dgm:cxn modelId="{64E0BD22-3846-404C-A84A-54D7EE9CCB4F}" type="presParOf" srcId="{28732875-B808-4964-A376-1450740616E3}" destId="{1B3D30D1-F80A-490E-BDC8-AB3BB9902D4D}" srcOrd="2" destOrd="0" presId="urn:microsoft.com/office/officeart/2018/2/layout/IconVerticalSolidList"/>
    <dgm:cxn modelId="{25C2DE86-A890-4402-93A9-31CC0C745798}" type="presParOf" srcId="{28732875-B808-4964-A376-1450740616E3}" destId="{6AE0E32E-A65A-48A5-A807-8ED7C06433B2}" srcOrd="3" destOrd="0" presId="urn:microsoft.com/office/officeart/2018/2/layout/IconVerticalSolidList"/>
    <dgm:cxn modelId="{6EBF8A34-DD48-4CA1-A881-71FB8CAF4C85}" type="presParOf" srcId="{7C2A1474-4922-47B3-BEB0-7B9B41BC42E2}" destId="{167D35E6-3DCE-48F2-85BE-E0B17547268C}" srcOrd="3" destOrd="0" presId="urn:microsoft.com/office/officeart/2018/2/layout/IconVerticalSolidList"/>
    <dgm:cxn modelId="{194BABB4-171C-4B95-88BC-31B42F1FC5D4}" type="presParOf" srcId="{7C2A1474-4922-47B3-BEB0-7B9B41BC42E2}" destId="{761F2428-38DF-4AB6-BBEB-48CA129DE6AE}" srcOrd="4" destOrd="0" presId="urn:microsoft.com/office/officeart/2018/2/layout/IconVerticalSolidList"/>
    <dgm:cxn modelId="{2F8EEBC8-4137-4F9D-AC1C-488EF42F811B}" type="presParOf" srcId="{761F2428-38DF-4AB6-BBEB-48CA129DE6AE}" destId="{811D3F29-DB5E-4968-9AF9-E94BE60C6F2F}" srcOrd="0" destOrd="0" presId="urn:microsoft.com/office/officeart/2018/2/layout/IconVerticalSolidList"/>
    <dgm:cxn modelId="{D88898CB-84BD-4357-B7D6-5E3DA76D1E59}" type="presParOf" srcId="{761F2428-38DF-4AB6-BBEB-48CA129DE6AE}" destId="{3AEB07BE-3720-4595-B261-D0FB340CC571}" srcOrd="1" destOrd="0" presId="urn:microsoft.com/office/officeart/2018/2/layout/IconVerticalSolidList"/>
    <dgm:cxn modelId="{3F0BA6AD-E981-4892-B21C-E50246300F73}" type="presParOf" srcId="{761F2428-38DF-4AB6-BBEB-48CA129DE6AE}" destId="{42B8AFE6-7D08-48B4-A622-578AC547E9D6}" srcOrd="2" destOrd="0" presId="urn:microsoft.com/office/officeart/2018/2/layout/IconVerticalSolidList"/>
    <dgm:cxn modelId="{6E72BF13-D7E0-4F7F-A1C7-BA63B9F91DE0}" type="presParOf" srcId="{761F2428-38DF-4AB6-BBEB-48CA129DE6AE}" destId="{B92A45D1-B7AC-4CBE-A5ED-B2BB0931B43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5AEE81-694B-4CC6-B1EC-9F393E73354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D86D262-D70D-43E6-BC9B-8DA86D0FA0ED}">
      <dgm:prSet/>
      <dgm:spPr/>
      <dgm:t>
        <a:bodyPr/>
        <a:lstStyle/>
        <a:p>
          <a:r>
            <a:rPr lang="en-US"/>
            <a:t>CalVet has the unusual ability to help veterans who  experienced a short sale or foreclosure while using their VA  loan eligibility.</a:t>
          </a:r>
        </a:p>
      </dgm:t>
    </dgm:pt>
    <dgm:pt modelId="{C00C102D-70B1-49E0-B4B1-11F2B67AAAA8}" type="parTrans" cxnId="{BCD975B0-5FFF-4505-BF6C-8A03F007658D}">
      <dgm:prSet/>
      <dgm:spPr/>
      <dgm:t>
        <a:bodyPr/>
        <a:lstStyle/>
        <a:p>
          <a:endParaRPr lang="en-US"/>
        </a:p>
      </dgm:t>
    </dgm:pt>
    <dgm:pt modelId="{BCB746BF-7670-4F09-B5BC-498C6F6E42D0}" type="sibTrans" cxnId="{BCD975B0-5FFF-4505-BF6C-8A03F007658D}">
      <dgm:prSet/>
      <dgm:spPr/>
      <dgm:t>
        <a:bodyPr/>
        <a:lstStyle/>
        <a:p>
          <a:endParaRPr lang="en-US"/>
        </a:p>
      </dgm:t>
    </dgm:pt>
    <dgm:pt modelId="{0D243DCB-31E3-4A93-9A22-56E418CD0A87}">
      <dgm:prSet/>
      <dgm:spPr/>
      <dgm:t>
        <a:bodyPr/>
        <a:lstStyle/>
        <a:p>
          <a:r>
            <a:rPr lang="en-US"/>
            <a:t>CalVet may stretch remaining eligibility or offer a  compromise with a down payment.</a:t>
          </a:r>
        </a:p>
      </dgm:t>
    </dgm:pt>
    <dgm:pt modelId="{B640C56E-7E5B-4B02-A066-82353A7DB00B}" type="parTrans" cxnId="{A5D8AF63-C223-4E58-A175-B1EBC8FE860A}">
      <dgm:prSet/>
      <dgm:spPr/>
      <dgm:t>
        <a:bodyPr/>
        <a:lstStyle/>
        <a:p>
          <a:endParaRPr lang="en-US"/>
        </a:p>
      </dgm:t>
    </dgm:pt>
    <dgm:pt modelId="{1D058274-E552-4F87-98FB-2F39345C2AEB}" type="sibTrans" cxnId="{A5D8AF63-C223-4E58-A175-B1EBC8FE860A}">
      <dgm:prSet/>
      <dgm:spPr/>
      <dgm:t>
        <a:bodyPr/>
        <a:lstStyle/>
        <a:p>
          <a:endParaRPr lang="en-US"/>
        </a:p>
      </dgm:t>
    </dgm:pt>
    <dgm:pt modelId="{E109B126-1BF2-4A1D-9CD3-73325D20BD9F}" type="pres">
      <dgm:prSet presAssocID="{1D5AEE81-694B-4CC6-B1EC-9F393E733545}" presName="root" presStyleCnt="0">
        <dgm:presLayoutVars>
          <dgm:dir/>
          <dgm:resizeHandles val="exact"/>
        </dgm:presLayoutVars>
      </dgm:prSet>
      <dgm:spPr/>
      <dgm:t>
        <a:bodyPr/>
        <a:lstStyle/>
        <a:p>
          <a:endParaRPr lang="en-US"/>
        </a:p>
      </dgm:t>
    </dgm:pt>
    <dgm:pt modelId="{90416DE1-EC65-4B22-BE6D-A309A742F504}" type="pres">
      <dgm:prSet presAssocID="{8D86D262-D70D-43E6-BC9B-8DA86D0FA0ED}" presName="compNode" presStyleCnt="0"/>
      <dgm:spPr/>
    </dgm:pt>
    <dgm:pt modelId="{1AC59305-F666-44AB-A144-49023F3AC4C2}" type="pres">
      <dgm:prSet presAssocID="{8D86D262-D70D-43E6-BC9B-8DA86D0FA0ED}" presName="bgRect" presStyleLbl="bgShp" presStyleIdx="0" presStyleCnt="2"/>
      <dgm:spPr/>
    </dgm:pt>
    <dgm:pt modelId="{BEC2B871-83A7-4CCE-B7D3-2A3746A861E6}" type="pres">
      <dgm:prSet presAssocID="{8D86D262-D70D-43E6-BC9B-8DA86D0FA0E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House"/>
        </a:ext>
      </dgm:extLst>
    </dgm:pt>
    <dgm:pt modelId="{BE55E6F3-65D3-4627-9B6D-A298687F2E02}" type="pres">
      <dgm:prSet presAssocID="{8D86D262-D70D-43E6-BC9B-8DA86D0FA0ED}" presName="spaceRect" presStyleCnt="0"/>
      <dgm:spPr/>
    </dgm:pt>
    <dgm:pt modelId="{61988733-3E69-4E16-96B1-15292ADDA800}" type="pres">
      <dgm:prSet presAssocID="{8D86D262-D70D-43E6-BC9B-8DA86D0FA0ED}" presName="parTx" presStyleLbl="revTx" presStyleIdx="0" presStyleCnt="2">
        <dgm:presLayoutVars>
          <dgm:chMax val="0"/>
          <dgm:chPref val="0"/>
        </dgm:presLayoutVars>
      </dgm:prSet>
      <dgm:spPr/>
      <dgm:t>
        <a:bodyPr/>
        <a:lstStyle/>
        <a:p>
          <a:endParaRPr lang="en-US"/>
        </a:p>
      </dgm:t>
    </dgm:pt>
    <dgm:pt modelId="{115D67F8-D453-4866-BBD3-0368550BC411}" type="pres">
      <dgm:prSet presAssocID="{BCB746BF-7670-4F09-B5BC-498C6F6E42D0}" presName="sibTrans" presStyleCnt="0"/>
      <dgm:spPr/>
    </dgm:pt>
    <dgm:pt modelId="{4F2E042A-53D7-40E8-AEB8-F123DA785798}" type="pres">
      <dgm:prSet presAssocID="{0D243DCB-31E3-4A93-9A22-56E418CD0A87}" presName="compNode" presStyleCnt="0"/>
      <dgm:spPr/>
    </dgm:pt>
    <dgm:pt modelId="{CCBD10D0-CD18-4908-85FA-5616AAEC35CB}" type="pres">
      <dgm:prSet presAssocID="{0D243DCB-31E3-4A93-9A22-56E418CD0A87}" presName="bgRect" presStyleLbl="bgShp" presStyleIdx="1" presStyleCnt="2"/>
      <dgm:spPr/>
    </dgm:pt>
    <dgm:pt modelId="{CBB6AA74-2436-4FEE-919D-B38D07BC07FD}" type="pres">
      <dgm:prSet presAssocID="{0D243DCB-31E3-4A93-9A22-56E418CD0A87}" presName="iconRect" presStyleLbl="node1" presStyleIdx="1" presStyleCnt="2"/>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Ruble"/>
        </a:ext>
      </dgm:extLst>
    </dgm:pt>
    <dgm:pt modelId="{FAD749A6-DC93-48C0-B27A-0A3576952BDB}" type="pres">
      <dgm:prSet presAssocID="{0D243DCB-31E3-4A93-9A22-56E418CD0A87}" presName="spaceRect" presStyleCnt="0"/>
      <dgm:spPr/>
    </dgm:pt>
    <dgm:pt modelId="{9594A264-C5FF-49ED-830E-7EAC87CF83D1}" type="pres">
      <dgm:prSet presAssocID="{0D243DCB-31E3-4A93-9A22-56E418CD0A87}" presName="parTx" presStyleLbl="revTx" presStyleIdx="1" presStyleCnt="2">
        <dgm:presLayoutVars>
          <dgm:chMax val="0"/>
          <dgm:chPref val="0"/>
        </dgm:presLayoutVars>
      </dgm:prSet>
      <dgm:spPr/>
      <dgm:t>
        <a:bodyPr/>
        <a:lstStyle/>
        <a:p>
          <a:endParaRPr lang="en-US"/>
        </a:p>
      </dgm:t>
    </dgm:pt>
  </dgm:ptLst>
  <dgm:cxnLst>
    <dgm:cxn modelId="{A5D8AF63-C223-4E58-A175-B1EBC8FE860A}" srcId="{1D5AEE81-694B-4CC6-B1EC-9F393E733545}" destId="{0D243DCB-31E3-4A93-9A22-56E418CD0A87}" srcOrd="1" destOrd="0" parTransId="{B640C56E-7E5B-4B02-A066-82353A7DB00B}" sibTransId="{1D058274-E552-4F87-98FB-2F39345C2AEB}"/>
    <dgm:cxn modelId="{6143F743-F6C5-4471-A8E5-738BF0431315}" type="presOf" srcId="{8D86D262-D70D-43E6-BC9B-8DA86D0FA0ED}" destId="{61988733-3E69-4E16-96B1-15292ADDA800}" srcOrd="0" destOrd="0" presId="urn:microsoft.com/office/officeart/2018/2/layout/IconVerticalSolidList"/>
    <dgm:cxn modelId="{157C6A27-F82E-4B00-B19B-8F47254F2BF7}" type="presOf" srcId="{0D243DCB-31E3-4A93-9A22-56E418CD0A87}" destId="{9594A264-C5FF-49ED-830E-7EAC87CF83D1}" srcOrd="0" destOrd="0" presId="urn:microsoft.com/office/officeart/2018/2/layout/IconVerticalSolidList"/>
    <dgm:cxn modelId="{3DC48FCE-156D-4951-9194-4A142BAC9CCD}" type="presOf" srcId="{1D5AEE81-694B-4CC6-B1EC-9F393E733545}" destId="{E109B126-1BF2-4A1D-9CD3-73325D20BD9F}" srcOrd="0" destOrd="0" presId="urn:microsoft.com/office/officeart/2018/2/layout/IconVerticalSolidList"/>
    <dgm:cxn modelId="{BCD975B0-5FFF-4505-BF6C-8A03F007658D}" srcId="{1D5AEE81-694B-4CC6-B1EC-9F393E733545}" destId="{8D86D262-D70D-43E6-BC9B-8DA86D0FA0ED}" srcOrd="0" destOrd="0" parTransId="{C00C102D-70B1-49E0-B4B1-11F2B67AAAA8}" sibTransId="{BCB746BF-7670-4F09-B5BC-498C6F6E42D0}"/>
    <dgm:cxn modelId="{F0EE1939-E2EA-4EF7-854D-AD36BF2D54DD}" type="presParOf" srcId="{E109B126-1BF2-4A1D-9CD3-73325D20BD9F}" destId="{90416DE1-EC65-4B22-BE6D-A309A742F504}" srcOrd="0" destOrd="0" presId="urn:microsoft.com/office/officeart/2018/2/layout/IconVerticalSolidList"/>
    <dgm:cxn modelId="{7F0554E6-ECF7-41B5-8808-60E7B6A37E68}" type="presParOf" srcId="{90416DE1-EC65-4B22-BE6D-A309A742F504}" destId="{1AC59305-F666-44AB-A144-49023F3AC4C2}" srcOrd="0" destOrd="0" presId="urn:microsoft.com/office/officeart/2018/2/layout/IconVerticalSolidList"/>
    <dgm:cxn modelId="{0FD1F021-5D83-4D44-A037-74F028D4FDC9}" type="presParOf" srcId="{90416DE1-EC65-4B22-BE6D-A309A742F504}" destId="{BEC2B871-83A7-4CCE-B7D3-2A3746A861E6}" srcOrd="1" destOrd="0" presId="urn:microsoft.com/office/officeart/2018/2/layout/IconVerticalSolidList"/>
    <dgm:cxn modelId="{BC63BC4B-995C-4BD9-9791-DC88AA8FA3E0}" type="presParOf" srcId="{90416DE1-EC65-4B22-BE6D-A309A742F504}" destId="{BE55E6F3-65D3-4627-9B6D-A298687F2E02}" srcOrd="2" destOrd="0" presId="urn:microsoft.com/office/officeart/2018/2/layout/IconVerticalSolidList"/>
    <dgm:cxn modelId="{8985923C-3431-428D-BD09-F87BC9DE7CF7}" type="presParOf" srcId="{90416DE1-EC65-4B22-BE6D-A309A742F504}" destId="{61988733-3E69-4E16-96B1-15292ADDA800}" srcOrd="3" destOrd="0" presId="urn:microsoft.com/office/officeart/2018/2/layout/IconVerticalSolidList"/>
    <dgm:cxn modelId="{0FEE96DF-99CE-4AAD-BED2-AA0DD26F5910}" type="presParOf" srcId="{E109B126-1BF2-4A1D-9CD3-73325D20BD9F}" destId="{115D67F8-D453-4866-BBD3-0368550BC411}" srcOrd="1" destOrd="0" presId="urn:microsoft.com/office/officeart/2018/2/layout/IconVerticalSolidList"/>
    <dgm:cxn modelId="{26743427-144D-4280-AA63-B706DB8EA5F3}" type="presParOf" srcId="{E109B126-1BF2-4A1D-9CD3-73325D20BD9F}" destId="{4F2E042A-53D7-40E8-AEB8-F123DA785798}" srcOrd="2" destOrd="0" presId="urn:microsoft.com/office/officeart/2018/2/layout/IconVerticalSolidList"/>
    <dgm:cxn modelId="{1E447FC7-C862-4929-84E0-0FDA950662AC}" type="presParOf" srcId="{4F2E042A-53D7-40E8-AEB8-F123DA785798}" destId="{CCBD10D0-CD18-4908-85FA-5616AAEC35CB}" srcOrd="0" destOrd="0" presId="urn:microsoft.com/office/officeart/2018/2/layout/IconVerticalSolidList"/>
    <dgm:cxn modelId="{C8D20F2A-B265-4433-AA95-EF2403DCFAC1}" type="presParOf" srcId="{4F2E042A-53D7-40E8-AEB8-F123DA785798}" destId="{CBB6AA74-2436-4FEE-919D-B38D07BC07FD}" srcOrd="1" destOrd="0" presId="urn:microsoft.com/office/officeart/2018/2/layout/IconVerticalSolidList"/>
    <dgm:cxn modelId="{61DF61B8-487A-4BE8-8359-16F8103E7A64}" type="presParOf" srcId="{4F2E042A-53D7-40E8-AEB8-F123DA785798}" destId="{FAD749A6-DC93-48C0-B27A-0A3576952BDB}" srcOrd="2" destOrd="0" presId="urn:microsoft.com/office/officeart/2018/2/layout/IconVerticalSolidList"/>
    <dgm:cxn modelId="{CBEABFDA-0BC7-41D7-8BFA-892738850443}" type="presParOf" srcId="{4F2E042A-53D7-40E8-AEB8-F123DA785798}" destId="{9594A264-C5FF-49ED-830E-7EAC87CF83D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C13C02-1553-4AB0-BC3F-85E820141815}"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36050911-1208-49A1-9FA2-C3AF76248190}">
      <dgm:prSet/>
      <dgm:spPr/>
      <dgm:t>
        <a:bodyPr/>
        <a:lstStyle/>
        <a:p>
          <a:pPr>
            <a:defRPr b="1"/>
          </a:pPr>
          <a:r>
            <a:rPr lang="en-US"/>
            <a:t>CalVet Home Loans provides veteran friendly underwriting  terms.</a:t>
          </a:r>
        </a:p>
      </dgm:t>
    </dgm:pt>
    <dgm:pt modelId="{571A99A2-E978-4523-A67B-EB3D5B9F684A}" type="parTrans" cxnId="{3C5EE2DC-3274-4FA0-B807-3368C0063B3C}">
      <dgm:prSet/>
      <dgm:spPr/>
      <dgm:t>
        <a:bodyPr/>
        <a:lstStyle/>
        <a:p>
          <a:endParaRPr lang="en-US"/>
        </a:p>
      </dgm:t>
    </dgm:pt>
    <dgm:pt modelId="{9F6D0608-81F4-4FE1-94D4-145C5A9955CE}" type="sibTrans" cxnId="{3C5EE2DC-3274-4FA0-B807-3368C0063B3C}">
      <dgm:prSet/>
      <dgm:spPr/>
      <dgm:t>
        <a:bodyPr/>
        <a:lstStyle/>
        <a:p>
          <a:endParaRPr lang="en-US"/>
        </a:p>
      </dgm:t>
    </dgm:pt>
    <dgm:pt modelId="{EDA4E4D5-027D-43EA-83B7-A65B0120D915}">
      <dgm:prSet/>
      <dgm:spPr/>
      <dgm:t>
        <a:bodyPr/>
        <a:lstStyle/>
        <a:p>
          <a:pPr>
            <a:defRPr b="1"/>
          </a:pPr>
          <a:r>
            <a:rPr lang="en-US"/>
            <a:t>CalVet owns and services the loan for the life of the loan.</a:t>
          </a:r>
        </a:p>
      </dgm:t>
    </dgm:pt>
    <dgm:pt modelId="{4EDD1AE8-B317-4120-B420-436613E7C98A}" type="parTrans" cxnId="{B267BBFD-FE91-4CCC-8C31-F01D81F3E0D7}">
      <dgm:prSet/>
      <dgm:spPr/>
      <dgm:t>
        <a:bodyPr/>
        <a:lstStyle/>
        <a:p>
          <a:endParaRPr lang="en-US"/>
        </a:p>
      </dgm:t>
    </dgm:pt>
    <dgm:pt modelId="{CE950E26-591C-4061-BD05-94A78183563B}" type="sibTrans" cxnId="{B267BBFD-FE91-4CCC-8C31-F01D81F3E0D7}">
      <dgm:prSet/>
      <dgm:spPr/>
      <dgm:t>
        <a:bodyPr/>
        <a:lstStyle/>
        <a:p>
          <a:endParaRPr lang="en-US"/>
        </a:p>
      </dgm:t>
    </dgm:pt>
    <dgm:pt modelId="{6BE5092C-25E1-4CFF-984C-B2A63043A93E}">
      <dgm:prSet/>
      <dgm:spPr/>
      <dgm:t>
        <a:bodyPr/>
        <a:lstStyle/>
        <a:p>
          <a:pPr>
            <a:defRPr b="1"/>
          </a:pPr>
          <a:r>
            <a:rPr lang="en-US"/>
            <a:t>CalVet provides superior insurance products</a:t>
          </a:r>
        </a:p>
      </dgm:t>
    </dgm:pt>
    <dgm:pt modelId="{5B124E67-070C-43BF-918E-C1DF396BC6C1}" type="parTrans" cxnId="{C4BEBE9B-0304-4CC1-90C6-E190F4C5AE2A}">
      <dgm:prSet/>
      <dgm:spPr/>
      <dgm:t>
        <a:bodyPr/>
        <a:lstStyle/>
        <a:p>
          <a:endParaRPr lang="en-US"/>
        </a:p>
      </dgm:t>
    </dgm:pt>
    <dgm:pt modelId="{EF481E2D-7E18-4B97-8DE8-42F6B7D39D4B}" type="sibTrans" cxnId="{C4BEBE9B-0304-4CC1-90C6-E190F4C5AE2A}">
      <dgm:prSet/>
      <dgm:spPr/>
      <dgm:t>
        <a:bodyPr/>
        <a:lstStyle/>
        <a:p>
          <a:endParaRPr lang="en-US"/>
        </a:p>
      </dgm:t>
    </dgm:pt>
    <dgm:pt modelId="{D4FFC5C7-409B-4D7B-B934-92270916EFF1}">
      <dgm:prSet/>
      <dgm:spPr/>
      <dgm:t>
        <a:bodyPr/>
        <a:lstStyle/>
        <a:p>
          <a:r>
            <a:rPr lang="en-US"/>
            <a:t>Low deductible, full replacement fire, hazard, earthquake  and flood insurance.</a:t>
          </a:r>
        </a:p>
      </dgm:t>
    </dgm:pt>
    <dgm:pt modelId="{5213D959-34AA-4860-82B3-431A7586C116}" type="parTrans" cxnId="{23FF1DAC-0F53-4D93-87AB-AE24C1E8B97E}">
      <dgm:prSet/>
      <dgm:spPr/>
      <dgm:t>
        <a:bodyPr/>
        <a:lstStyle/>
        <a:p>
          <a:endParaRPr lang="en-US"/>
        </a:p>
      </dgm:t>
    </dgm:pt>
    <dgm:pt modelId="{07D716A8-3EFB-4FA4-9A3B-814AAD494CB4}" type="sibTrans" cxnId="{23FF1DAC-0F53-4D93-87AB-AE24C1E8B97E}">
      <dgm:prSet/>
      <dgm:spPr/>
      <dgm:t>
        <a:bodyPr/>
        <a:lstStyle/>
        <a:p>
          <a:endParaRPr lang="en-US"/>
        </a:p>
      </dgm:t>
    </dgm:pt>
    <dgm:pt modelId="{D8C29542-3BF9-4DCA-ACFB-C1D13A62F7F2}">
      <dgm:prSet/>
      <dgm:spPr/>
      <dgm:t>
        <a:bodyPr/>
        <a:lstStyle/>
        <a:p>
          <a:r>
            <a:rPr lang="en-US"/>
            <a:t>CalVet guarantees the home will be rebuilt in full with  material of like kind and quality, (guaranteed replacement  cost), subject to the deductible and special conditions.</a:t>
          </a:r>
        </a:p>
      </dgm:t>
    </dgm:pt>
    <dgm:pt modelId="{A70D4408-6BF2-4923-BD54-560ED6178E95}" type="parTrans" cxnId="{E1D3333B-2BEC-4E94-AD2A-48DABCEFFDB5}">
      <dgm:prSet/>
      <dgm:spPr/>
      <dgm:t>
        <a:bodyPr/>
        <a:lstStyle/>
        <a:p>
          <a:endParaRPr lang="en-US"/>
        </a:p>
      </dgm:t>
    </dgm:pt>
    <dgm:pt modelId="{DD73AEB4-A356-4706-BB91-611A01BD3686}" type="sibTrans" cxnId="{E1D3333B-2BEC-4E94-AD2A-48DABCEFFDB5}">
      <dgm:prSet/>
      <dgm:spPr/>
      <dgm:t>
        <a:bodyPr/>
        <a:lstStyle/>
        <a:p>
          <a:endParaRPr lang="en-US"/>
        </a:p>
      </dgm:t>
    </dgm:pt>
    <dgm:pt modelId="{1C3779AD-8989-4835-84A7-96DA9CB891E6}" type="pres">
      <dgm:prSet presAssocID="{04C13C02-1553-4AB0-BC3F-85E820141815}" presName="linear" presStyleCnt="0">
        <dgm:presLayoutVars>
          <dgm:animLvl val="lvl"/>
          <dgm:resizeHandles val="exact"/>
        </dgm:presLayoutVars>
      </dgm:prSet>
      <dgm:spPr/>
      <dgm:t>
        <a:bodyPr/>
        <a:lstStyle/>
        <a:p>
          <a:endParaRPr lang="en-US"/>
        </a:p>
      </dgm:t>
    </dgm:pt>
    <dgm:pt modelId="{18121637-8B0B-4426-8B4B-0CFA06F54B6A}" type="pres">
      <dgm:prSet presAssocID="{36050911-1208-49A1-9FA2-C3AF76248190}" presName="parentText" presStyleLbl="node1" presStyleIdx="0" presStyleCnt="3">
        <dgm:presLayoutVars>
          <dgm:chMax val="0"/>
          <dgm:bulletEnabled val="1"/>
        </dgm:presLayoutVars>
      </dgm:prSet>
      <dgm:spPr/>
      <dgm:t>
        <a:bodyPr/>
        <a:lstStyle/>
        <a:p>
          <a:endParaRPr lang="en-US"/>
        </a:p>
      </dgm:t>
    </dgm:pt>
    <dgm:pt modelId="{24A59DE4-5061-4565-B993-40D1186321D2}" type="pres">
      <dgm:prSet presAssocID="{9F6D0608-81F4-4FE1-94D4-145C5A9955CE}" presName="spacer" presStyleCnt="0"/>
      <dgm:spPr/>
    </dgm:pt>
    <dgm:pt modelId="{E42B9481-3AF0-4220-BDE6-00564E9C139F}" type="pres">
      <dgm:prSet presAssocID="{EDA4E4D5-027D-43EA-83B7-A65B0120D915}" presName="parentText" presStyleLbl="node1" presStyleIdx="1" presStyleCnt="3">
        <dgm:presLayoutVars>
          <dgm:chMax val="0"/>
          <dgm:bulletEnabled val="1"/>
        </dgm:presLayoutVars>
      </dgm:prSet>
      <dgm:spPr/>
      <dgm:t>
        <a:bodyPr/>
        <a:lstStyle/>
        <a:p>
          <a:endParaRPr lang="en-US"/>
        </a:p>
      </dgm:t>
    </dgm:pt>
    <dgm:pt modelId="{7ED23C53-1904-4DFE-BAEA-229A688AB8C5}" type="pres">
      <dgm:prSet presAssocID="{CE950E26-591C-4061-BD05-94A78183563B}" presName="spacer" presStyleCnt="0"/>
      <dgm:spPr/>
    </dgm:pt>
    <dgm:pt modelId="{30740885-AEF2-49EE-B2FC-7AAF1C9C4C19}" type="pres">
      <dgm:prSet presAssocID="{6BE5092C-25E1-4CFF-984C-B2A63043A93E}" presName="parentText" presStyleLbl="node1" presStyleIdx="2" presStyleCnt="3">
        <dgm:presLayoutVars>
          <dgm:chMax val="0"/>
          <dgm:bulletEnabled val="1"/>
        </dgm:presLayoutVars>
      </dgm:prSet>
      <dgm:spPr/>
      <dgm:t>
        <a:bodyPr/>
        <a:lstStyle/>
        <a:p>
          <a:endParaRPr lang="en-US"/>
        </a:p>
      </dgm:t>
    </dgm:pt>
    <dgm:pt modelId="{ADFB8814-4C95-4FBB-8E15-AF6C423F1AB1}" type="pres">
      <dgm:prSet presAssocID="{6BE5092C-25E1-4CFF-984C-B2A63043A93E}" presName="childText" presStyleLbl="revTx" presStyleIdx="0" presStyleCnt="1">
        <dgm:presLayoutVars>
          <dgm:bulletEnabled val="1"/>
        </dgm:presLayoutVars>
      </dgm:prSet>
      <dgm:spPr/>
      <dgm:t>
        <a:bodyPr/>
        <a:lstStyle/>
        <a:p>
          <a:endParaRPr lang="en-US"/>
        </a:p>
      </dgm:t>
    </dgm:pt>
  </dgm:ptLst>
  <dgm:cxnLst>
    <dgm:cxn modelId="{3C5EE2DC-3274-4FA0-B807-3368C0063B3C}" srcId="{04C13C02-1553-4AB0-BC3F-85E820141815}" destId="{36050911-1208-49A1-9FA2-C3AF76248190}" srcOrd="0" destOrd="0" parTransId="{571A99A2-E978-4523-A67B-EB3D5B9F684A}" sibTransId="{9F6D0608-81F4-4FE1-94D4-145C5A9955CE}"/>
    <dgm:cxn modelId="{CAFC60D7-E08B-497F-AEA7-E5C3DF0F2A15}" type="presOf" srcId="{6BE5092C-25E1-4CFF-984C-B2A63043A93E}" destId="{30740885-AEF2-49EE-B2FC-7AAF1C9C4C19}" srcOrd="0" destOrd="0" presId="urn:microsoft.com/office/officeart/2005/8/layout/vList2"/>
    <dgm:cxn modelId="{BDF4544E-AB6C-40D1-8548-062F07899ECD}" type="presOf" srcId="{D8C29542-3BF9-4DCA-ACFB-C1D13A62F7F2}" destId="{ADFB8814-4C95-4FBB-8E15-AF6C423F1AB1}" srcOrd="0" destOrd="1" presId="urn:microsoft.com/office/officeart/2005/8/layout/vList2"/>
    <dgm:cxn modelId="{B267BBFD-FE91-4CCC-8C31-F01D81F3E0D7}" srcId="{04C13C02-1553-4AB0-BC3F-85E820141815}" destId="{EDA4E4D5-027D-43EA-83B7-A65B0120D915}" srcOrd="1" destOrd="0" parTransId="{4EDD1AE8-B317-4120-B420-436613E7C98A}" sibTransId="{CE950E26-591C-4061-BD05-94A78183563B}"/>
    <dgm:cxn modelId="{1ED6EF6A-DEBF-4CF0-9476-304E8F48DD38}" type="presOf" srcId="{36050911-1208-49A1-9FA2-C3AF76248190}" destId="{18121637-8B0B-4426-8B4B-0CFA06F54B6A}" srcOrd="0" destOrd="0" presId="urn:microsoft.com/office/officeart/2005/8/layout/vList2"/>
    <dgm:cxn modelId="{E1D3333B-2BEC-4E94-AD2A-48DABCEFFDB5}" srcId="{6BE5092C-25E1-4CFF-984C-B2A63043A93E}" destId="{D8C29542-3BF9-4DCA-ACFB-C1D13A62F7F2}" srcOrd="1" destOrd="0" parTransId="{A70D4408-6BF2-4923-BD54-560ED6178E95}" sibTransId="{DD73AEB4-A356-4706-BB91-611A01BD3686}"/>
    <dgm:cxn modelId="{B52F18B7-5CF3-4F2F-AFC3-8CB195D6807C}" type="presOf" srcId="{D4FFC5C7-409B-4D7B-B934-92270916EFF1}" destId="{ADFB8814-4C95-4FBB-8E15-AF6C423F1AB1}" srcOrd="0" destOrd="0" presId="urn:microsoft.com/office/officeart/2005/8/layout/vList2"/>
    <dgm:cxn modelId="{23FF1DAC-0F53-4D93-87AB-AE24C1E8B97E}" srcId="{6BE5092C-25E1-4CFF-984C-B2A63043A93E}" destId="{D4FFC5C7-409B-4D7B-B934-92270916EFF1}" srcOrd="0" destOrd="0" parTransId="{5213D959-34AA-4860-82B3-431A7586C116}" sibTransId="{07D716A8-3EFB-4FA4-9A3B-814AAD494CB4}"/>
    <dgm:cxn modelId="{F053564E-4771-4411-8064-5030678E0C7D}" type="presOf" srcId="{04C13C02-1553-4AB0-BC3F-85E820141815}" destId="{1C3779AD-8989-4835-84A7-96DA9CB891E6}" srcOrd="0" destOrd="0" presId="urn:microsoft.com/office/officeart/2005/8/layout/vList2"/>
    <dgm:cxn modelId="{C4BEBE9B-0304-4CC1-90C6-E190F4C5AE2A}" srcId="{04C13C02-1553-4AB0-BC3F-85E820141815}" destId="{6BE5092C-25E1-4CFF-984C-B2A63043A93E}" srcOrd="2" destOrd="0" parTransId="{5B124E67-070C-43BF-918E-C1DF396BC6C1}" sibTransId="{EF481E2D-7E18-4B97-8DE8-42F6B7D39D4B}"/>
    <dgm:cxn modelId="{EE5F9667-238E-4D11-A2F2-FABE81FF334A}" type="presOf" srcId="{EDA4E4D5-027D-43EA-83B7-A65B0120D915}" destId="{E42B9481-3AF0-4220-BDE6-00564E9C139F}" srcOrd="0" destOrd="0" presId="urn:microsoft.com/office/officeart/2005/8/layout/vList2"/>
    <dgm:cxn modelId="{8C02F9AD-AE73-48D2-8293-608751F059E4}" type="presParOf" srcId="{1C3779AD-8989-4835-84A7-96DA9CB891E6}" destId="{18121637-8B0B-4426-8B4B-0CFA06F54B6A}" srcOrd="0" destOrd="0" presId="urn:microsoft.com/office/officeart/2005/8/layout/vList2"/>
    <dgm:cxn modelId="{49141E0C-3614-4B25-AFC7-6E7925490D60}" type="presParOf" srcId="{1C3779AD-8989-4835-84A7-96DA9CB891E6}" destId="{24A59DE4-5061-4565-B993-40D1186321D2}" srcOrd="1" destOrd="0" presId="urn:microsoft.com/office/officeart/2005/8/layout/vList2"/>
    <dgm:cxn modelId="{9832644D-F8F7-4DD2-8D70-7F4B5D8B8EC6}" type="presParOf" srcId="{1C3779AD-8989-4835-84A7-96DA9CB891E6}" destId="{E42B9481-3AF0-4220-BDE6-00564E9C139F}" srcOrd="2" destOrd="0" presId="urn:microsoft.com/office/officeart/2005/8/layout/vList2"/>
    <dgm:cxn modelId="{5BED4280-C02E-4F97-A611-DA0816A6FD85}" type="presParOf" srcId="{1C3779AD-8989-4835-84A7-96DA9CB891E6}" destId="{7ED23C53-1904-4DFE-BAEA-229A688AB8C5}" srcOrd="3" destOrd="0" presId="urn:microsoft.com/office/officeart/2005/8/layout/vList2"/>
    <dgm:cxn modelId="{B126E889-78A7-413F-8B21-DB54295302E1}" type="presParOf" srcId="{1C3779AD-8989-4835-84A7-96DA9CB891E6}" destId="{30740885-AEF2-49EE-B2FC-7AAF1C9C4C19}" srcOrd="4" destOrd="0" presId="urn:microsoft.com/office/officeart/2005/8/layout/vList2"/>
    <dgm:cxn modelId="{47D722E8-9448-4DA5-B46D-ACA65092596C}" type="presParOf" srcId="{1C3779AD-8989-4835-84A7-96DA9CB891E6}" destId="{ADFB8814-4C95-4FBB-8E15-AF6C423F1AB1}"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212CA-54E6-44EC-9F00-6CAF0A0DDAA5}">
      <dsp:nvSpPr>
        <dsp:cNvPr id="0" name=""/>
        <dsp:cNvSpPr/>
      </dsp:nvSpPr>
      <dsp:spPr>
        <a:xfrm>
          <a:off x="0" y="717"/>
          <a:ext cx="6902734"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DB87BA-0939-438F-994D-9EC0A5275A62}">
      <dsp:nvSpPr>
        <dsp:cNvPr id="0" name=""/>
        <dsp:cNvSpPr/>
      </dsp:nvSpPr>
      <dsp:spPr>
        <a:xfrm>
          <a:off x="507973" y="378548"/>
          <a:ext cx="923587" cy="923587"/>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56C5FB-46AF-4677-8034-2CA9955B2176}">
      <dsp:nvSpPr>
        <dsp:cNvPr id="0" name=""/>
        <dsp:cNvSpPr/>
      </dsp:nvSpPr>
      <dsp:spPr>
        <a:xfrm>
          <a:off x="1939533" y="717"/>
          <a:ext cx="4963200"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lvl="0" algn="l" defTabSz="933450">
            <a:lnSpc>
              <a:spcPct val="90000"/>
            </a:lnSpc>
            <a:spcBef>
              <a:spcPct val="0"/>
            </a:spcBef>
            <a:spcAft>
              <a:spcPct val="35000"/>
            </a:spcAft>
          </a:pPr>
          <a:r>
            <a:rPr lang="en-US" sz="2100" kern="1200"/>
            <a:t>VA is a federal benefit that can be used to purchase a home anywhere in the US.</a:t>
          </a:r>
        </a:p>
      </dsp:txBody>
      <dsp:txXfrm>
        <a:off x="1939533" y="717"/>
        <a:ext cx="4963200" cy="1679249"/>
      </dsp:txXfrm>
    </dsp:sp>
    <dsp:sp modelId="{C05B98F4-7070-4951-B9A5-A712D5E32448}">
      <dsp:nvSpPr>
        <dsp:cNvPr id="0" name=""/>
        <dsp:cNvSpPr/>
      </dsp:nvSpPr>
      <dsp:spPr>
        <a:xfrm>
          <a:off x="0" y="2099779"/>
          <a:ext cx="6902734"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26F880-5191-4886-A6A8-6DBA6D79AEFC}">
      <dsp:nvSpPr>
        <dsp:cNvPr id="0" name=""/>
        <dsp:cNvSpPr/>
      </dsp:nvSpPr>
      <dsp:spPr>
        <a:xfrm>
          <a:off x="507973" y="2477610"/>
          <a:ext cx="923587" cy="9235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E0E32E-A65A-48A5-A807-8ED7C06433B2}">
      <dsp:nvSpPr>
        <dsp:cNvPr id="0" name=""/>
        <dsp:cNvSpPr/>
      </dsp:nvSpPr>
      <dsp:spPr>
        <a:xfrm>
          <a:off x="1939533" y="2099779"/>
          <a:ext cx="4963200"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lvl="0" algn="l" defTabSz="933450">
            <a:lnSpc>
              <a:spcPct val="90000"/>
            </a:lnSpc>
            <a:spcBef>
              <a:spcPct val="0"/>
            </a:spcBef>
            <a:spcAft>
              <a:spcPct val="35000"/>
            </a:spcAft>
          </a:pPr>
          <a:r>
            <a:rPr lang="en-US" sz="2100" kern="1200"/>
            <a:t>VA is a loan guaranty not a loan.</a:t>
          </a:r>
        </a:p>
      </dsp:txBody>
      <dsp:txXfrm>
        <a:off x="1939533" y="2099779"/>
        <a:ext cx="4963200" cy="1679249"/>
      </dsp:txXfrm>
    </dsp:sp>
    <dsp:sp modelId="{811D3F29-DB5E-4968-9AF9-E94BE60C6F2F}">
      <dsp:nvSpPr>
        <dsp:cNvPr id="0" name=""/>
        <dsp:cNvSpPr/>
      </dsp:nvSpPr>
      <dsp:spPr>
        <a:xfrm>
          <a:off x="0" y="4198841"/>
          <a:ext cx="6902734" cy="167924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EB07BE-3720-4595-B261-D0FB340CC571}">
      <dsp:nvSpPr>
        <dsp:cNvPr id="0" name=""/>
        <dsp:cNvSpPr/>
      </dsp:nvSpPr>
      <dsp:spPr>
        <a:xfrm>
          <a:off x="507973" y="4576672"/>
          <a:ext cx="923587" cy="923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2A45D1-B7AC-4CBE-A5ED-B2BB0931B436}">
      <dsp:nvSpPr>
        <dsp:cNvPr id="0" name=""/>
        <dsp:cNvSpPr/>
      </dsp:nvSpPr>
      <dsp:spPr>
        <a:xfrm>
          <a:off x="1939533" y="4198841"/>
          <a:ext cx="4963200"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lvl="0" algn="l" defTabSz="933450" rtl="0">
            <a:lnSpc>
              <a:spcPct val="90000"/>
            </a:lnSpc>
            <a:spcBef>
              <a:spcPct val="0"/>
            </a:spcBef>
            <a:spcAft>
              <a:spcPct val="35000"/>
            </a:spcAft>
          </a:pPr>
          <a:r>
            <a:rPr lang="en-US" sz="2100" kern="1200"/>
            <a:t>CalVet is a state benefit and we fund all our loans through the  sale </a:t>
          </a:r>
          <a:r>
            <a:rPr lang="en-US" sz="2100" kern="1200">
              <a:latin typeface="Arial" panose="020B0604020202020204"/>
            </a:rPr>
            <a:t>of tax-exempt</a:t>
          </a:r>
          <a:r>
            <a:rPr lang="en-US" sz="2100" kern="1200"/>
            <a:t> bonds at no cost to the taxpayers of </a:t>
          </a:r>
          <a:r>
            <a:rPr lang="en-US" sz="2100" kern="1200">
              <a:latin typeface="Arial" panose="020B0604020202020204"/>
            </a:rPr>
            <a:t>thestate</a:t>
          </a:r>
          <a:r>
            <a:rPr lang="en-US" sz="2100" kern="1200"/>
            <a:t> of California.</a:t>
          </a:r>
        </a:p>
      </dsp:txBody>
      <dsp:txXfrm>
        <a:off x="1939533" y="4198841"/>
        <a:ext cx="4963200" cy="1679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C59305-F666-44AB-A144-49023F3AC4C2}">
      <dsp:nvSpPr>
        <dsp:cNvPr id="0" name=""/>
        <dsp:cNvSpPr/>
      </dsp:nvSpPr>
      <dsp:spPr>
        <a:xfrm>
          <a:off x="0" y="707092"/>
          <a:ext cx="10515600" cy="130540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C2B871-83A7-4CCE-B7D3-2A3746A861E6}">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1988733-3E69-4E16-96B1-15292ADDA800}">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lvl="0" algn="l" defTabSz="1111250">
            <a:lnSpc>
              <a:spcPct val="90000"/>
            </a:lnSpc>
            <a:spcBef>
              <a:spcPct val="0"/>
            </a:spcBef>
            <a:spcAft>
              <a:spcPct val="35000"/>
            </a:spcAft>
          </a:pPr>
          <a:r>
            <a:rPr lang="en-US" sz="2500" kern="1200"/>
            <a:t>CalVet has the unusual ability to help veterans who  experienced a short sale or foreclosure while using their VA  loan eligibility.</a:t>
          </a:r>
        </a:p>
      </dsp:txBody>
      <dsp:txXfrm>
        <a:off x="1507738" y="707092"/>
        <a:ext cx="9007861" cy="1305401"/>
      </dsp:txXfrm>
    </dsp:sp>
    <dsp:sp modelId="{CCBD10D0-CD18-4908-85FA-5616AAEC35CB}">
      <dsp:nvSpPr>
        <dsp:cNvPr id="0" name=""/>
        <dsp:cNvSpPr/>
      </dsp:nvSpPr>
      <dsp:spPr>
        <a:xfrm>
          <a:off x="0" y="2338844"/>
          <a:ext cx="10515600" cy="130540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B6AA74-2436-4FEE-919D-B38D07BC07FD}">
      <dsp:nvSpPr>
        <dsp:cNvPr id="0" name=""/>
        <dsp:cNvSpPr/>
      </dsp:nvSpPr>
      <dsp:spPr>
        <a:xfrm>
          <a:off x="394883" y="2632559"/>
          <a:ext cx="717970" cy="717970"/>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94A264-C5FF-49ED-830E-7EAC87CF83D1}">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lvl="0" algn="l" defTabSz="1111250">
            <a:lnSpc>
              <a:spcPct val="90000"/>
            </a:lnSpc>
            <a:spcBef>
              <a:spcPct val="0"/>
            </a:spcBef>
            <a:spcAft>
              <a:spcPct val="35000"/>
            </a:spcAft>
          </a:pPr>
          <a:r>
            <a:rPr lang="en-US" sz="2500" kern="1200"/>
            <a:t>CalVet may stretch remaining eligibility or offer a  compromise with a down payment.</a:t>
          </a:r>
        </a:p>
      </dsp:txBody>
      <dsp:txXfrm>
        <a:off x="1507738" y="2338844"/>
        <a:ext cx="9007861" cy="13054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21637-8B0B-4426-8B4B-0CFA06F54B6A}">
      <dsp:nvSpPr>
        <dsp:cNvPr id="0" name=""/>
        <dsp:cNvSpPr/>
      </dsp:nvSpPr>
      <dsp:spPr>
        <a:xfrm>
          <a:off x="0" y="68360"/>
          <a:ext cx="6666833" cy="10810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defRPr b="1"/>
          </a:pPr>
          <a:r>
            <a:rPr lang="en-US" sz="2800" kern="1200"/>
            <a:t>CalVet Home Loans provides veteran friendly underwriting  terms.</a:t>
          </a:r>
        </a:p>
      </dsp:txBody>
      <dsp:txXfrm>
        <a:off x="52774" y="121134"/>
        <a:ext cx="6561285" cy="975532"/>
      </dsp:txXfrm>
    </dsp:sp>
    <dsp:sp modelId="{E42B9481-3AF0-4220-BDE6-00564E9C139F}">
      <dsp:nvSpPr>
        <dsp:cNvPr id="0" name=""/>
        <dsp:cNvSpPr/>
      </dsp:nvSpPr>
      <dsp:spPr>
        <a:xfrm>
          <a:off x="0" y="1230080"/>
          <a:ext cx="6666833" cy="1081080"/>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defRPr b="1"/>
          </a:pPr>
          <a:r>
            <a:rPr lang="en-US" sz="2800" kern="1200"/>
            <a:t>CalVet owns and services the loan for the life of the loan.</a:t>
          </a:r>
        </a:p>
      </dsp:txBody>
      <dsp:txXfrm>
        <a:off x="52774" y="1282854"/>
        <a:ext cx="6561285" cy="975532"/>
      </dsp:txXfrm>
    </dsp:sp>
    <dsp:sp modelId="{30740885-AEF2-49EE-B2FC-7AAF1C9C4C19}">
      <dsp:nvSpPr>
        <dsp:cNvPr id="0" name=""/>
        <dsp:cNvSpPr/>
      </dsp:nvSpPr>
      <dsp:spPr>
        <a:xfrm>
          <a:off x="0" y="2391799"/>
          <a:ext cx="6666833" cy="108108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defRPr b="1"/>
          </a:pPr>
          <a:r>
            <a:rPr lang="en-US" sz="2800" kern="1200"/>
            <a:t>CalVet provides superior insurance products</a:t>
          </a:r>
        </a:p>
      </dsp:txBody>
      <dsp:txXfrm>
        <a:off x="52774" y="2444573"/>
        <a:ext cx="6561285" cy="975532"/>
      </dsp:txXfrm>
    </dsp:sp>
    <dsp:sp modelId="{ADFB8814-4C95-4FBB-8E15-AF6C423F1AB1}">
      <dsp:nvSpPr>
        <dsp:cNvPr id="0" name=""/>
        <dsp:cNvSpPr/>
      </dsp:nvSpPr>
      <dsp:spPr>
        <a:xfrm>
          <a:off x="0" y="3472880"/>
          <a:ext cx="6666833" cy="1912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Low deductible, full replacement fire, hazard, earthquake  and flood insurance.</a:t>
          </a:r>
        </a:p>
        <a:p>
          <a:pPr marL="228600" lvl="1" indent="-228600" algn="l" defTabSz="977900">
            <a:lnSpc>
              <a:spcPct val="90000"/>
            </a:lnSpc>
            <a:spcBef>
              <a:spcPct val="0"/>
            </a:spcBef>
            <a:spcAft>
              <a:spcPct val="20000"/>
            </a:spcAft>
            <a:buChar char="••"/>
          </a:pPr>
          <a:r>
            <a:rPr lang="en-US" sz="2200" kern="1200"/>
            <a:t>CalVet guarantees the home will be rebuilt in full with  material of like kind and quality, (guaranteed replacement  cost), subject to the deductible and special conditions.</a:t>
          </a:r>
        </a:p>
      </dsp:txBody>
      <dsp:txXfrm>
        <a:off x="0" y="3472880"/>
        <a:ext cx="6666833" cy="19126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05406D-8854-43DB-BC16-D723C8304F18}"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963882-C002-4DA7-ADE7-AEBA24B43D64}" type="slidenum">
              <a:rPr lang="en-US" smtClean="0"/>
              <a:t>‹#›</a:t>
            </a:fld>
            <a:endParaRPr lang="en-US"/>
          </a:p>
        </p:txBody>
      </p:sp>
    </p:spTree>
    <p:extLst>
      <p:ext uri="{BB962C8B-B14F-4D97-AF65-F5344CB8AC3E}">
        <p14:creationId xmlns:p14="http://schemas.microsoft.com/office/powerpoint/2010/main" val="3873870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16E67-1CB2-4147-B26D-920913563D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292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E6A543B-ACB4-6042-9A65-AC4F8CB49F64}"/>
              </a:ext>
            </a:extLst>
          </p:cNvPr>
          <p:cNvPicPr>
            <a:picLocks noChangeAspect="1"/>
          </p:cNvPicPr>
          <p:nvPr userDrawn="1"/>
        </p:nvPicPr>
        <p:blipFill>
          <a:blip r:embed="rId2"/>
          <a:stretch>
            <a:fillRect/>
          </a:stretch>
        </p:blipFill>
        <p:spPr>
          <a:xfrm>
            <a:off x="-1" y="0"/>
            <a:ext cx="12193471" cy="6858000"/>
          </a:xfrm>
          <a:prstGeom prst="rect">
            <a:avLst/>
          </a:prstGeom>
        </p:spPr>
      </p:pic>
      <p:sp>
        <p:nvSpPr>
          <p:cNvPr id="2" name="Title 1">
            <a:extLst>
              <a:ext uri="{FF2B5EF4-FFF2-40B4-BE49-F238E27FC236}">
                <a16:creationId xmlns:a16="http://schemas.microsoft.com/office/drawing/2014/main" id="{59A44B9E-F80A-8D4A-B6FB-23AE54345396}"/>
              </a:ext>
            </a:extLst>
          </p:cNvPr>
          <p:cNvSpPr>
            <a:spLocks noGrp="1"/>
          </p:cNvSpPr>
          <p:nvPr>
            <p:ph type="ctrTitle"/>
          </p:nvPr>
        </p:nvSpPr>
        <p:spPr>
          <a:xfrm>
            <a:off x="1524000" y="2479289"/>
            <a:ext cx="9144000" cy="1609490"/>
          </a:xfrm>
        </p:spPr>
        <p:txBody>
          <a:bodyPr anchor="b">
            <a:normAutofit/>
          </a:bodyPr>
          <a:lstStyle>
            <a:lvl1pPr algn="ctr">
              <a:defRPr sz="4000">
                <a:solidFill>
                  <a:schemeClr val="tx1"/>
                </a:solidFill>
              </a:defRPr>
            </a:lvl1pPr>
          </a:lstStyle>
          <a:p>
            <a:endParaRPr lang="en-US"/>
          </a:p>
        </p:txBody>
      </p:sp>
      <p:sp>
        <p:nvSpPr>
          <p:cNvPr id="3" name="Subtitle 2">
            <a:extLst>
              <a:ext uri="{FF2B5EF4-FFF2-40B4-BE49-F238E27FC236}">
                <a16:creationId xmlns:a16="http://schemas.microsoft.com/office/drawing/2014/main" id="{11838758-4649-1647-9E1F-18662609D173}"/>
              </a:ext>
            </a:extLst>
          </p:cNvPr>
          <p:cNvSpPr>
            <a:spLocks noGrp="1"/>
          </p:cNvSpPr>
          <p:nvPr>
            <p:ph type="subTitle" idx="1"/>
          </p:nvPr>
        </p:nvSpPr>
        <p:spPr>
          <a:xfrm>
            <a:off x="1524000" y="4378711"/>
            <a:ext cx="9144000" cy="1451517"/>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Picture 14">
            <a:extLst>
              <a:ext uri="{FF2B5EF4-FFF2-40B4-BE49-F238E27FC236}">
                <a16:creationId xmlns:a16="http://schemas.microsoft.com/office/drawing/2014/main" id="{09ECC371-2A06-144E-BC76-64A0E7141F2E}"/>
              </a:ext>
            </a:extLst>
          </p:cNvPr>
          <p:cNvPicPr>
            <a:picLocks noChangeAspect="1"/>
          </p:cNvPicPr>
          <p:nvPr userDrawn="1"/>
        </p:nvPicPr>
        <p:blipFill>
          <a:blip r:embed="rId3"/>
          <a:stretch>
            <a:fillRect/>
          </a:stretch>
        </p:blipFill>
        <p:spPr>
          <a:xfrm>
            <a:off x="4756149" y="979226"/>
            <a:ext cx="2679700" cy="1130300"/>
          </a:xfrm>
          <a:prstGeom prst="rect">
            <a:avLst/>
          </a:prstGeom>
        </p:spPr>
      </p:pic>
    </p:spTree>
    <p:extLst>
      <p:ext uri="{BB962C8B-B14F-4D97-AF65-F5344CB8AC3E}">
        <p14:creationId xmlns:p14="http://schemas.microsoft.com/office/powerpoint/2010/main" val="162301979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E6A543B-ACB4-6042-9A65-AC4F8CB49F64}"/>
              </a:ext>
            </a:extLst>
          </p:cNvPr>
          <p:cNvPicPr>
            <a:picLocks noChangeAspect="1"/>
          </p:cNvPicPr>
          <p:nvPr userDrawn="1"/>
        </p:nvPicPr>
        <p:blipFill>
          <a:blip r:embed="rId2"/>
          <a:stretch>
            <a:fillRect/>
          </a:stretch>
        </p:blipFill>
        <p:spPr>
          <a:xfrm>
            <a:off x="-1" y="0"/>
            <a:ext cx="12193471" cy="6858000"/>
          </a:xfrm>
          <a:prstGeom prst="rect">
            <a:avLst/>
          </a:prstGeom>
        </p:spPr>
      </p:pic>
      <p:sp>
        <p:nvSpPr>
          <p:cNvPr id="2" name="Title 1">
            <a:extLst>
              <a:ext uri="{FF2B5EF4-FFF2-40B4-BE49-F238E27FC236}">
                <a16:creationId xmlns:a16="http://schemas.microsoft.com/office/drawing/2014/main" id="{59A44B9E-F80A-8D4A-B6FB-23AE54345396}"/>
              </a:ext>
            </a:extLst>
          </p:cNvPr>
          <p:cNvSpPr>
            <a:spLocks noGrp="1"/>
          </p:cNvSpPr>
          <p:nvPr>
            <p:ph type="ctrTitle"/>
          </p:nvPr>
        </p:nvSpPr>
        <p:spPr>
          <a:xfrm>
            <a:off x="1524000" y="2479289"/>
            <a:ext cx="9144000" cy="1609490"/>
          </a:xfrm>
        </p:spPr>
        <p:txBody>
          <a:bodyPr anchor="b">
            <a:normAutofit/>
          </a:bodyPr>
          <a:lstStyle>
            <a:lvl1pPr algn="ctr">
              <a:defRPr sz="4000">
                <a:solidFill>
                  <a:schemeClr val="tx1"/>
                </a:solidFill>
              </a:defRPr>
            </a:lvl1pPr>
          </a:lstStyle>
          <a:p>
            <a:endParaRPr lang="en-US"/>
          </a:p>
        </p:txBody>
      </p:sp>
      <p:sp>
        <p:nvSpPr>
          <p:cNvPr id="3" name="Subtitle 2">
            <a:extLst>
              <a:ext uri="{FF2B5EF4-FFF2-40B4-BE49-F238E27FC236}">
                <a16:creationId xmlns:a16="http://schemas.microsoft.com/office/drawing/2014/main" id="{11838758-4649-1647-9E1F-18662609D173}"/>
              </a:ext>
            </a:extLst>
          </p:cNvPr>
          <p:cNvSpPr>
            <a:spLocks noGrp="1"/>
          </p:cNvSpPr>
          <p:nvPr>
            <p:ph type="subTitle" idx="1"/>
          </p:nvPr>
        </p:nvSpPr>
        <p:spPr>
          <a:xfrm>
            <a:off x="1524000" y="4378711"/>
            <a:ext cx="9144000" cy="1451517"/>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Picture 14">
            <a:extLst>
              <a:ext uri="{FF2B5EF4-FFF2-40B4-BE49-F238E27FC236}">
                <a16:creationId xmlns:a16="http://schemas.microsoft.com/office/drawing/2014/main" id="{09ECC371-2A06-144E-BC76-64A0E7141F2E}"/>
              </a:ext>
            </a:extLst>
          </p:cNvPr>
          <p:cNvPicPr>
            <a:picLocks noChangeAspect="1"/>
          </p:cNvPicPr>
          <p:nvPr userDrawn="1"/>
        </p:nvPicPr>
        <p:blipFill>
          <a:blip r:embed="rId3"/>
          <a:stretch>
            <a:fillRect/>
          </a:stretch>
        </p:blipFill>
        <p:spPr>
          <a:xfrm>
            <a:off x="4756149" y="979226"/>
            <a:ext cx="2679700" cy="1130300"/>
          </a:xfrm>
          <a:prstGeom prst="rect">
            <a:avLst/>
          </a:prstGeom>
        </p:spPr>
      </p:pic>
    </p:spTree>
    <p:extLst>
      <p:ext uri="{BB962C8B-B14F-4D97-AF65-F5344CB8AC3E}">
        <p14:creationId xmlns:p14="http://schemas.microsoft.com/office/powerpoint/2010/main" val="3936520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583E-C2E8-CC49-948E-E3FD18EC8BFB}"/>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A66B373-B838-BB45-9F8C-D18980150F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7A43F5D0-66F2-4646-AD5A-793D334BBFC7}"/>
              </a:ext>
            </a:extLst>
          </p:cNvPr>
          <p:cNvSpPr>
            <a:spLocks noGrp="1"/>
          </p:cNvSpPr>
          <p:nvPr>
            <p:ph type="sldNum" sz="quarter" idx="4"/>
          </p:nvPr>
        </p:nvSpPr>
        <p:spPr>
          <a:xfrm>
            <a:off x="838200" y="6300741"/>
            <a:ext cx="1917192" cy="365125"/>
          </a:xfrm>
          <a:prstGeom prst="rect">
            <a:avLst/>
          </a:prstGeom>
        </p:spPr>
        <p:txBody>
          <a:bodyPr vert="horz" lIns="91440" tIns="45720" rIns="91440" bIns="45720" rtlCol="0" anchor="ctr"/>
          <a:lstStyle>
            <a:lvl1pPr algn="l">
              <a:defRPr sz="1200" b="1">
                <a:solidFill>
                  <a:schemeClr val="bg1"/>
                </a:solidFill>
                <a:latin typeface="+mn-lt"/>
              </a:defRPr>
            </a:lvl1pPr>
          </a:lstStyle>
          <a:p>
            <a:fld id="{97FF4E7B-DCA9-F44E-AACB-DE6F576A2003}" type="slidenum">
              <a:rPr lang="en-US" smtClean="0"/>
              <a:pPr/>
              <a:t>‹#›</a:t>
            </a:fld>
            <a:endParaRPr lang="en-US"/>
          </a:p>
        </p:txBody>
      </p:sp>
    </p:spTree>
    <p:extLst>
      <p:ext uri="{BB962C8B-B14F-4D97-AF65-F5344CB8AC3E}">
        <p14:creationId xmlns:p14="http://schemas.microsoft.com/office/powerpoint/2010/main" val="285231605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DE278-BD4D-DB4B-AD84-FE7BBD138338}"/>
              </a:ext>
            </a:extLst>
          </p:cNvPr>
          <p:cNvSpPr>
            <a:spLocks noGrp="1"/>
          </p:cNvSpPr>
          <p:nvPr>
            <p:ph type="title"/>
          </p:nvPr>
        </p:nvSpPr>
        <p:spPr>
          <a:xfrm>
            <a:off x="831850" y="1151726"/>
            <a:ext cx="10515600" cy="2048122"/>
          </a:xfrm>
        </p:spPr>
        <p:txBody>
          <a:bodyPr anchor="b">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3A2FC11B-C8EC-E04C-8029-6B6399CA1151}"/>
              </a:ext>
            </a:extLst>
          </p:cNvPr>
          <p:cNvSpPr>
            <a:spLocks noGrp="1"/>
          </p:cNvSpPr>
          <p:nvPr>
            <p:ph type="body" idx="1" hasCustomPrompt="1"/>
          </p:nvPr>
        </p:nvSpPr>
        <p:spPr>
          <a:xfrm>
            <a:off x="831850" y="3825678"/>
            <a:ext cx="10515600" cy="115815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49FB8D42-39D7-2B47-AAFC-AB4D7E76E8B7}"/>
              </a:ext>
            </a:extLst>
          </p:cNvPr>
          <p:cNvSpPr>
            <a:spLocks noGrp="1"/>
          </p:cNvSpPr>
          <p:nvPr>
            <p:ph type="sldNum" sz="quarter" idx="12"/>
          </p:nvPr>
        </p:nvSpPr>
        <p:spPr>
          <a:xfrm>
            <a:off x="831850" y="6173787"/>
            <a:ext cx="2743200" cy="365125"/>
          </a:xfrm>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2550943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9062-5366-2048-9C47-2200E00609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44F86-75BC-EE49-B2C5-A7C1693E9DE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5D84FB96-F523-794E-B78A-3AF5168AC0B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D64C1174-26B1-BF40-8FE4-86733EE44602}"/>
              </a:ext>
            </a:extLst>
          </p:cNvPr>
          <p:cNvSpPr>
            <a:spLocks noGrp="1"/>
          </p:cNvSpPr>
          <p:nvPr>
            <p:ph type="sldNum" sz="quarter" idx="12"/>
          </p:nvPr>
        </p:nvSpPr>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3996104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48B1F-97F1-6747-8F81-261200B2AF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72BC9D-3A25-C640-A866-89CEE564153C}"/>
              </a:ext>
            </a:extLst>
          </p:cNvPr>
          <p:cNvSpPr>
            <a:spLocks noGrp="1"/>
          </p:cNvSpPr>
          <p:nvPr>
            <p:ph type="body" idx="1"/>
          </p:nvPr>
        </p:nvSpPr>
        <p:spPr>
          <a:xfrm>
            <a:off x="839788" y="1752019"/>
            <a:ext cx="5157787" cy="551469"/>
          </a:xfrm>
        </p:spPr>
        <p:txBody>
          <a:bodyPr anchor="b"/>
          <a:lstStyle>
            <a:lvl1pPr marL="0" indent="0">
              <a:buNone/>
              <a:defRPr sz="24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419E235-D8E4-8D4B-95E7-19AB1CCB092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BAA58D1-EFD4-D148-973E-3614F51CA37B}"/>
              </a:ext>
            </a:extLst>
          </p:cNvPr>
          <p:cNvSpPr>
            <a:spLocks noGrp="1"/>
          </p:cNvSpPr>
          <p:nvPr>
            <p:ph type="body" sz="quarter" idx="3"/>
          </p:nvPr>
        </p:nvSpPr>
        <p:spPr>
          <a:xfrm>
            <a:off x="6172200" y="1752019"/>
            <a:ext cx="5183188" cy="551469"/>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725D04-0C7E-4147-9419-E57C7302E7A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48C4BFCB-B4BB-904C-905B-06777CF8C98F}"/>
              </a:ext>
            </a:extLst>
          </p:cNvPr>
          <p:cNvSpPr>
            <a:spLocks noGrp="1"/>
          </p:cNvSpPr>
          <p:nvPr>
            <p:ph type="sldNum" sz="quarter" idx="12"/>
          </p:nvPr>
        </p:nvSpPr>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303095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83B0-99F3-5D47-9F71-D63A9098D2FC}"/>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5" name="Slide Number Placeholder 4">
            <a:extLst>
              <a:ext uri="{FF2B5EF4-FFF2-40B4-BE49-F238E27FC236}">
                <a16:creationId xmlns:a16="http://schemas.microsoft.com/office/drawing/2014/main" id="{F1861165-8359-E54B-BAA2-A253F37D3F1A}"/>
              </a:ext>
            </a:extLst>
          </p:cNvPr>
          <p:cNvSpPr>
            <a:spLocks noGrp="1"/>
          </p:cNvSpPr>
          <p:nvPr>
            <p:ph type="sldNum" sz="quarter" idx="12"/>
          </p:nvPr>
        </p:nvSpPr>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166014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412AC9-FC91-5D4D-891A-2DDBB7D6B4E4}"/>
              </a:ext>
            </a:extLst>
          </p:cNvPr>
          <p:cNvSpPr>
            <a:spLocks noGrp="1"/>
          </p:cNvSpPr>
          <p:nvPr>
            <p:ph type="sldNum" sz="quarter" idx="12"/>
          </p:nvPr>
        </p:nvSpPr>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1007406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948D-150D-564F-B8C6-EFFAC3981483}"/>
              </a:ext>
            </a:extLst>
          </p:cNvPr>
          <p:cNvSpPr>
            <a:spLocks noGrp="1"/>
          </p:cNvSpPr>
          <p:nvPr>
            <p:ph type="title"/>
          </p:nvPr>
        </p:nvSpPr>
        <p:spPr>
          <a:xfrm>
            <a:off x="839788" y="589823"/>
            <a:ext cx="3932237" cy="116219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782E85-01F9-134C-8B3E-571364E25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FE25D68A-0040-7F4F-B7F3-8673704A2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1D9D2D51-C50C-A043-9529-641BADE3A6C2}"/>
              </a:ext>
            </a:extLst>
          </p:cNvPr>
          <p:cNvSpPr>
            <a:spLocks noGrp="1"/>
          </p:cNvSpPr>
          <p:nvPr>
            <p:ph type="sldNum" sz="quarter" idx="12"/>
          </p:nvPr>
        </p:nvSpPr>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3676129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1F4EDA7-4330-3A48-9291-AE2F80EC89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3017F0-509B-CE40-90C0-F61E89329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5BD6C44F-4FB3-794A-A28C-4C00F36F9484}"/>
              </a:ext>
            </a:extLst>
          </p:cNvPr>
          <p:cNvSpPr>
            <a:spLocks noGrp="1"/>
          </p:cNvSpPr>
          <p:nvPr>
            <p:ph type="sldNum" sz="quarter" idx="12"/>
          </p:nvPr>
        </p:nvSpPr>
        <p:spPr/>
        <p:txBody>
          <a:bodyPr/>
          <a:lstStyle/>
          <a:p>
            <a:fld id="{97FF4E7B-DCA9-F44E-AACB-DE6F576A2003}" type="slidenum">
              <a:rPr lang="en-US" smtClean="0"/>
              <a:t>‹#›</a:t>
            </a:fld>
            <a:endParaRPr lang="en-US"/>
          </a:p>
        </p:txBody>
      </p:sp>
      <p:sp>
        <p:nvSpPr>
          <p:cNvPr id="8" name="Title 1">
            <a:extLst>
              <a:ext uri="{FF2B5EF4-FFF2-40B4-BE49-F238E27FC236}">
                <a16:creationId xmlns:a16="http://schemas.microsoft.com/office/drawing/2014/main" id="{316DE96B-1E7B-D644-9EF1-EF31FAE385F6}"/>
              </a:ext>
            </a:extLst>
          </p:cNvPr>
          <p:cNvSpPr>
            <a:spLocks noGrp="1"/>
          </p:cNvSpPr>
          <p:nvPr>
            <p:ph type="title"/>
          </p:nvPr>
        </p:nvSpPr>
        <p:spPr>
          <a:xfrm>
            <a:off x="839788" y="589823"/>
            <a:ext cx="3932237" cy="1162195"/>
          </a:xfrm>
        </p:spPr>
        <p:txBody>
          <a:bodyPr anchor="b"/>
          <a:lstStyle>
            <a:lvl1pPr>
              <a:defRPr sz="3200"/>
            </a:lvl1pPr>
          </a:lstStyle>
          <a:p>
            <a:r>
              <a:rPr lang="en-US"/>
              <a:t>Click to edit Master title style</a:t>
            </a:r>
          </a:p>
        </p:txBody>
      </p:sp>
    </p:spTree>
    <p:extLst>
      <p:ext uri="{BB962C8B-B14F-4D97-AF65-F5344CB8AC3E}">
        <p14:creationId xmlns:p14="http://schemas.microsoft.com/office/powerpoint/2010/main" val="3547024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583E-C2E8-CC49-948E-E3FD18EC8BFB}"/>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A66B373-B838-BB45-9F8C-D18980150F3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7A43F5D0-66F2-4646-AD5A-793D334BBFC7}"/>
              </a:ext>
            </a:extLst>
          </p:cNvPr>
          <p:cNvSpPr>
            <a:spLocks noGrp="1"/>
          </p:cNvSpPr>
          <p:nvPr>
            <p:ph type="sldNum" sz="quarter" idx="4"/>
          </p:nvPr>
        </p:nvSpPr>
        <p:spPr>
          <a:xfrm>
            <a:off x="838200" y="6300741"/>
            <a:ext cx="1917192" cy="365125"/>
          </a:xfrm>
          <a:prstGeom prst="rect">
            <a:avLst/>
          </a:prstGeom>
        </p:spPr>
        <p:txBody>
          <a:bodyPr vert="horz" lIns="91440" tIns="45720" rIns="91440" bIns="45720" rtlCol="0" anchor="ctr"/>
          <a:lstStyle>
            <a:lvl1pPr algn="l">
              <a:defRPr sz="1200" b="1">
                <a:solidFill>
                  <a:schemeClr val="bg1"/>
                </a:solidFill>
                <a:latin typeface="+mn-lt"/>
              </a:defRPr>
            </a:lvl1pPr>
          </a:lstStyle>
          <a:p>
            <a:fld id="{97FF4E7B-DCA9-F44E-AACB-DE6F576A2003}" type="slidenum">
              <a:rPr lang="en-US" smtClean="0"/>
              <a:pPr/>
              <a:t>‹#›</a:t>
            </a:fld>
            <a:endParaRPr lang="en-US"/>
          </a:p>
        </p:txBody>
      </p:sp>
    </p:spTree>
    <p:extLst>
      <p:ext uri="{BB962C8B-B14F-4D97-AF65-F5344CB8AC3E}">
        <p14:creationId xmlns:p14="http://schemas.microsoft.com/office/powerpoint/2010/main" val="426353334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DE278-BD4D-DB4B-AD84-FE7BBD138338}"/>
              </a:ext>
            </a:extLst>
          </p:cNvPr>
          <p:cNvSpPr>
            <a:spLocks noGrp="1"/>
          </p:cNvSpPr>
          <p:nvPr>
            <p:ph type="title"/>
          </p:nvPr>
        </p:nvSpPr>
        <p:spPr>
          <a:xfrm>
            <a:off x="831850" y="1151726"/>
            <a:ext cx="10515600" cy="2048122"/>
          </a:xfrm>
        </p:spPr>
        <p:txBody>
          <a:bodyPr anchor="b">
            <a:normAutofit/>
          </a:bodyPr>
          <a:lstStyle>
            <a:lvl1pPr>
              <a:defRPr sz="4000"/>
            </a:lvl1pPr>
          </a:lstStyle>
          <a:p>
            <a:r>
              <a:rPr lang="en-US"/>
              <a:t>Click to edit Master title style</a:t>
            </a:r>
          </a:p>
        </p:txBody>
      </p:sp>
      <p:sp>
        <p:nvSpPr>
          <p:cNvPr id="3" name="Text Placeholder 2">
            <a:extLst>
              <a:ext uri="{FF2B5EF4-FFF2-40B4-BE49-F238E27FC236}">
                <a16:creationId xmlns:a16="http://schemas.microsoft.com/office/drawing/2014/main" id="{3A2FC11B-C8EC-E04C-8029-6B6399CA1151}"/>
              </a:ext>
            </a:extLst>
          </p:cNvPr>
          <p:cNvSpPr>
            <a:spLocks noGrp="1"/>
          </p:cNvSpPr>
          <p:nvPr>
            <p:ph type="body" idx="1" hasCustomPrompt="1"/>
          </p:nvPr>
        </p:nvSpPr>
        <p:spPr>
          <a:xfrm>
            <a:off x="831850" y="3825678"/>
            <a:ext cx="10515600" cy="1158152"/>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49FB8D42-39D7-2B47-AAFC-AB4D7E76E8B7}"/>
              </a:ext>
            </a:extLst>
          </p:cNvPr>
          <p:cNvSpPr>
            <a:spLocks noGrp="1"/>
          </p:cNvSpPr>
          <p:nvPr>
            <p:ph type="sldNum" sz="quarter" idx="12"/>
          </p:nvPr>
        </p:nvSpPr>
        <p:spPr>
          <a:xfrm>
            <a:off x="831850" y="6173787"/>
            <a:ext cx="2743200" cy="365125"/>
          </a:xfrm>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394004950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B9062-5366-2048-9C47-2200E00609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44F86-75BC-EE49-B2C5-A7C1693E9DE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5D84FB96-F523-794E-B78A-3AF5168AC0B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p:txBody>
      </p:sp>
      <p:sp>
        <p:nvSpPr>
          <p:cNvPr id="7" name="Slide Number Placeholder 6">
            <a:extLst>
              <a:ext uri="{FF2B5EF4-FFF2-40B4-BE49-F238E27FC236}">
                <a16:creationId xmlns:a16="http://schemas.microsoft.com/office/drawing/2014/main" id="{D64C1174-26B1-BF40-8FE4-86733EE44602}"/>
              </a:ext>
            </a:extLst>
          </p:cNvPr>
          <p:cNvSpPr>
            <a:spLocks noGrp="1"/>
          </p:cNvSpPr>
          <p:nvPr>
            <p:ph type="sldNum" sz="quarter" idx="12"/>
          </p:nvPr>
        </p:nvSpPr>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113935905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48B1F-97F1-6747-8F81-261200B2AF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72BC9D-3A25-C640-A866-89CEE564153C}"/>
              </a:ext>
            </a:extLst>
          </p:cNvPr>
          <p:cNvSpPr>
            <a:spLocks noGrp="1"/>
          </p:cNvSpPr>
          <p:nvPr>
            <p:ph type="body" idx="1"/>
          </p:nvPr>
        </p:nvSpPr>
        <p:spPr>
          <a:xfrm>
            <a:off x="839788" y="1752019"/>
            <a:ext cx="5157787" cy="551469"/>
          </a:xfrm>
        </p:spPr>
        <p:txBody>
          <a:bodyPr anchor="b"/>
          <a:lstStyle>
            <a:lvl1pPr marL="0" indent="0">
              <a:buNone/>
              <a:defRPr sz="2400" b="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419E235-D8E4-8D4B-95E7-19AB1CCB092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FBAA58D1-EFD4-D148-973E-3614F51CA37B}"/>
              </a:ext>
            </a:extLst>
          </p:cNvPr>
          <p:cNvSpPr>
            <a:spLocks noGrp="1"/>
          </p:cNvSpPr>
          <p:nvPr>
            <p:ph type="body" sz="quarter" idx="3"/>
          </p:nvPr>
        </p:nvSpPr>
        <p:spPr>
          <a:xfrm>
            <a:off x="6172200" y="1752019"/>
            <a:ext cx="5183188" cy="551469"/>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725D04-0C7E-4147-9419-E57C7302E7A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p:txBody>
      </p:sp>
      <p:sp>
        <p:nvSpPr>
          <p:cNvPr id="9" name="Slide Number Placeholder 8">
            <a:extLst>
              <a:ext uri="{FF2B5EF4-FFF2-40B4-BE49-F238E27FC236}">
                <a16:creationId xmlns:a16="http://schemas.microsoft.com/office/drawing/2014/main" id="{48C4BFCB-B4BB-904C-905B-06777CF8C98F}"/>
              </a:ext>
            </a:extLst>
          </p:cNvPr>
          <p:cNvSpPr>
            <a:spLocks noGrp="1"/>
          </p:cNvSpPr>
          <p:nvPr>
            <p:ph type="sldNum" sz="quarter" idx="12"/>
          </p:nvPr>
        </p:nvSpPr>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46620078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F83B0-99F3-5D47-9F71-D63A9098D2FC}"/>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5" name="Slide Number Placeholder 4">
            <a:extLst>
              <a:ext uri="{FF2B5EF4-FFF2-40B4-BE49-F238E27FC236}">
                <a16:creationId xmlns:a16="http://schemas.microsoft.com/office/drawing/2014/main" id="{F1861165-8359-E54B-BAA2-A253F37D3F1A}"/>
              </a:ext>
            </a:extLst>
          </p:cNvPr>
          <p:cNvSpPr>
            <a:spLocks noGrp="1"/>
          </p:cNvSpPr>
          <p:nvPr>
            <p:ph type="sldNum" sz="quarter" idx="12"/>
          </p:nvPr>
        </p:nvSpPr>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294985271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412AC9-FC91-5D4D-891A-2DDBB7D6B4E4}"/>
              </a:ext>
            </a:extLst>
          </p:cNvPr>
          <p:cNvSpPr>
            <a:spLocks noGrp="1"/>
          </p:cNvSpPr>
          <p:nvPr>
            <p:ph type="sldNum" sz="quarter" idx="12"/>
          </p:nvPr>
        </p:nvSpPr>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197752664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F948D-150D-564F-B8C6-EFFAC3981483}"/>
              </a:ext>
            </a:extLst>
          </p:cNvPr>
          <p:cNvSpPr>
            <a:spLocks noGrp="1"/>
          </p:cNvSpPr>
          <p:nvPr>
            <p:ph type="title"/>
          </p:nvPr>
        </p:nvSpPr>
        <p:spPr>
          <a:xfrm>
            <a:off x="839788" y="589823"/>
            <a:ext cx="3932237" cy="116219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782E85-01F9-134C-8B3E-571364E25D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FE25D68A-0040-7F4F-B7F3-8673704A2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1D9D2D51-C50C-A043-9529-641BADE3A6C2}"/>
              </a:ext>
            </a:extLst>
          </p:cNvPr>
          <p:cNvSpPr>
            <a:spLocks noGrp="1"/>
          </p:cNvSpPr>
          <p:nvPr>
            <p:ph type="sldNum" sz="quarter" idx="12"/>
          </p:nvPr>
        </p:nvSpPr>
        <p:spPr/>
        <p:txBody>
          <a:bodyPr/>
          <a:lstStyle/>
          <a:p>
            <a:fld id="{97FF4E7B-DCA9-F44E-AACB-DE6F576A2003}" type="slidenum">
              <a:rPr lang="en-US" smtClean="0"/>
              <a:t>‹#›</a:t>
            </a:fld>
            <a:endParaRPr lang="en-US"/>
          </a:p>
        </p:txBody>
      </p:sp>
    </p:spTree>
    <p:extLst>
      <p:ext uri="{BB962C8B-B14F-4D97-AF65-F5344CB8AC3E}">
        <p14:creationId xmlns:p14="http://schemas.microsoft.com/office/powerpoint/2010/main" val="426887441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1F4EDA7-4330-3A48-9291-AE2F80EC89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3017F0-509B-CE40-90C0-F61E89329F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5BD6C44F-4FB3-794A-A28C-4C00F36F9484}"/>
              </a:ext>
            </a:extLst>
          </p:cNvPr>
          <p:cNvSpPr>
            <a:spLocks noGrp="1"/>
          </p:cNvSpPr>
          <p:nvPr>
            <p:ph type="sldNum" sz="quarter" idx="12"/>
          </p:nvPr>
        </p:nvSpPr>
        <p:spPr/>
        <p:txBody>
          <a:bodyPr/>
          <a:lstStyle/>
          <a:p>
            <a:fld id="{97FF4E7B-DCA9-F44E-AACB-DE6F576A2003}" type="slidenum">
              <a:rPr lang="en-US" smtClean="0"/>
              <a:t>‹#›</a:t>
            </a:fld>
            <a:endParaRPr lang="en-US"/>
          </a:p>
        </p:txBody>
      </p:sp>
      <p:sp>
        <p:nvSpPr>
          <p:cNvPr id="8" name="Title 1">
            <a:extLst>
              <a:ext uri="{FF2B5EF4-FFF2-40B4-BE49-F238E27FC236}">
                <a16:creationId xmlns:a16="http://schemas.microsoft.com/office/drawing/2014/main" id="{316DE96B-1E7B-D644-9EF1-EF31FAE385F6}"/>
              </a:ext>
            </a:extLst>
          </p:cNvPr>
          <p:cNvSpPr>
            <a:spLocks noGrp="1"/>
          </p:cNvSpPr>
          <p:nvPr>
            <p:ph type="title"/>
          </p:nvPr>
        </p:nvSpPr>
        <p:spPr>
          <a:xfrm>
            <a:off x="839788" y="589823"/>
            <a:ext cx="3932237" cy="1162195"/>
          </a:xfrm>
        </p:spPr>
        <p:txBody>
          <a:bodyPr anchor="b"/>
          <a:lstStyle>
            <a:lvl1pPr>
              <a:defRPr sz="3200"/>
            </a:lvl1pPr>
          </a:lstStyle>
          <a:p>
            <a:r>
              <a:rPr lang="en-US"/>
              <a:t>Click to edit Master title style</a:t>
            </a:r>
          </a:p>
        </p:txBody>
      </p:sp>
    </p:spTree>
    <p:extLst>
      <p:ext uri="{BB962C8B-B14F-4D97-AF65-F5344CB8AC3E}">
        <p14:creationId xmlns:p14="http://schemas.microsoft.com/office/powerpoint/2010/main" val="238563999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C90055-8452-454D-AD91-FEC60D3B1B29}"/>
              </a:ext>
            </a:extLst>
          </p:cNvPr>
          <p:cNvPicPr>
            <a:picLocks noChangeAspect="1"/>
          </p:cNvPicPr>
          <p:nvPr userDrawn="1"/>
        </p:nvPicPr>
        <p:blipFill>
          <a:blip r:embed="rId20"/>
          <a:stretch>
            <a:fillRect/>
          </a:stretch>
        </p:blipFill>
        <p:spPr>
          <a:xfrm>
            <a:off x="-1" y="0"/>
            <a:ext cx="12193471" cy="6858000"/>
          </a:xfrm>
          <a:prstGeom prst="rect">
            <a:avLst/>
          </a:prstGeom>
        </p:spPr>
      </p:pic>
      <p:sp>
        <p:nvSpPr>
          <p:cNvPr id="2" name="Title Placeholder 1">
            <a:extLst>
              <a:ext uri="{FF2B5EF4-FFF2-40B4-BE49-F238E27FC236}">
                <a16:creationId xmlns:a16="http://schemas.microsoft.com/office/drawing/2014/main" id="{51988F5D-8D49-C54F-8A88-38BC47ACD6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AA2864-383B-514B-BA5F-B90D3B6319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A43F5D0-66F2-4646-AD5A-793D334BBFC7}"/>
              </a:ext>
            </a:extLst>
          </p:cNvPr>
          <p:cNvSpPr>
            <a:spLocks noGrp="1"/>
          </p:cNvSpPr>
          <p:nvPr>
            <p:ph type="sldNum" sz="quarter" idx="4"/>
          </p:nvPr>
        </p:nvSpPr>
        <p:spPr>
          <a:xfrm>
            <a:off x="838200" y="6300741"/>
            <a:ext cx="1917192" cy="365125"/>
          </a:xfrm>
          <a:prstGeom prst="rect">
            <a:avLst/>
          </a:prstGeom>
        </p:spPr>
        <p:txBody>
          <a:bodyPr vert="horz" lIns="91440" tIns="45720" rIns="91440" bIns="45720" rtlCol="0" anchor="ctr"/>
          <a:lstStyle>
            <a:lvl1pPr algn="l">
              <a:defRPr sz="1200" b="1">
                <a:solidFill>
                  <a:schemeClr val="tx1"/>
                </a:solidFill>
                <a:latin typeface="+mn-lt"/>
              </a:defRPr>
            </a:lvl1pPr>
          </a:lstStyle>
          <a:p>
            <a:fld id="{97FF4E7B-DCA9-F44E-AACB-DE6F576A2003}" type="slidenum">
              <a:rPr lang="en-US" smtClean="0"/>
              <a:pPr/>
              <a:t>‹#›</a:t>
            </a:fld>
            <a:endParaRPr lang="en-US"/>
          </a:p>
        </p:txBody>
      </p:sp>
      <p:pic>
        <p:nvPicPr>
          <p:cNvPr id="11" name="Picture 10">
            <a:extLst>
              <a:ext uri="{FF2B5EF4-FFF2-40B4-BE49-F238E27FC236}">
                <a16:creationId xmlns:a16="http://schemas.microsoft.com/office/drawing/2014/main" id="{B957539F-FF75-1646-AAA0-804F89758E7D}"/>
              </a:ext>
            </a:extLst>
          </p:cNvPr>
          <p:cNvPicPr>
            <a:picLocks noChangeAspect="1"/>
          </p:cNvPicPr>
          <p:nvPr userDrawn="1"/>
        </p:nvPicPr>
        <p:blipFill>
          <a:blip r:embed="rId21"/>
          <a:stretch>
            <a:fillRect/>
          </a:stretch>
        </p:blipFill>
        <p:spPr>
          <a:xfrm>
            <a:off x="10755822" y="6295949"/>
            <a:ext cx="1168273" cy="492779"/>
          </a:xfrm>
          <a:prstGeom prst="rect">
            <a:avLst/>
          </a:prstGeom>
        </p:spPr>
      </p:pic>
    </p:spTree>
    <p:extLst>
      <p:ext uri="{BB962C8B-B14F-4D97-AF65-F5344CB8AC3E}">
        <p14:creationId xmlns:p14="http://schemas.microsoft.com/office/powerpoint/2010/main" val="1699390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0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diagramLayout" Target="../diagrams/layout3.xml"/><Relationship Id="rId7" Type="http://schemas.openxmlformats.org/officeDocument/2006/relationships/image" Target="../media/image22.png"/><Relationship Id="rId12" Type="http://schemas.openxmlformats.org/officeDocument/2006/relationships/image" Target="../media/image39.sv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image" Target="../media/image24.png"/><Relationship Id="rId5" Type="http://schemas.openxmlformats.org/officeDocument/2006/relationships/diagramColors" Target="../diagrams/colors3.xml"/><Relationship Id="rId10" Type="http://schemas.openxmlformats.org/officeDocument/2006/relationships/image" Target="../media/image37.svg"/><Relationship Id="rId4" Type="http://schemas.openxmlformats.org/officeDocument/2006/relationships/diagramQuickStyle" Target="../diagrams/quickStyle3.xml"/><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8.emf"/></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calvet.ca.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2.svg"/><Relationship Id="rId5" Type="http://schemas.openxmlformats.org/officeDocument/2006/relationships/diagramColors" Target="../diagrams/colors1.xml"/><Relationship Id="rId10" Type="http://schemas.openxmlformats.org/officeDocument/2006/relationships/image" Target="../media/image11.png"/><Relationship Id="rId4" Type="http://schemas.openxmlformats.org/officeDocument/2006/relationships/diagramQuickStyle" Target="../diagrams/quickStyle1.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432304"/>
            <a:ext cx="9144000" cy="822960"/>
          </a:xfrm>
        </p:spPr>
        <p:txBody>
          <a:bodyPr>
            <a:normAutofit/>
          </a:bodyPr>
          <a:lstStyle/>
          <a:p>
            <a:r>
              <a:rPr lang="en-US" sz="4000">
                <a:latin typeface="Arial" panose="020B0604020202020204" pitchFamily="34" charset="0"/>
                <a:cs typeface="Arial" panose="020B0604020202020204" pitchFamily="34" charset="0"/>
              </a:rPr>
              <a:t>CalVet Home Loans</a:t>
            </a:r>
          </a:p>
        </p:txBody>
      </p:sp>
      <p:sp>
        <p:nvSpPr>
          <p:cNvPr id="3" name="Subtitle 2"/>
          <p:cNvSpPr>
            <a:spLocks noGrp="1"/>
          </p:cNvSpPr>
          <p:nvPr>
            <p:ph type="subTitle" idx="1"/>
          </p:nvPr>
        </p:nvSpPr>
        <p:spPr>
          <a:xfrm>
            <a:off x="1423358" y="3875503"/>
            <a:ext cx="9144000" cy="1451517"/>
          </a:xfrm>
        </p:spPr>
        <p:txBody>
          <a:bodyPr>
            <a:normAutofit/>
          </a:bodyPr>
          <a:lstStyle/>
          <a:p>
            <a:r>
              <a:rPr lang="en-US" sz="2800">
                <a:latin typeface="Arial" panose="020B0604020202020204" pitchFamily="34" charset="0"/>
                <a:cs typeface="Arial" panose="020B0604020202020204" pitchFamily="34" charset="0"/>
              </a:rPr>
              <a:t>Brad Pedersen</a:t>
            </a:r>
          </a:p>
          <a:p>
            <a:r>
              <a:rPr lang="en-US" sz="2800">
                <a:latin typeface="Arial" panose="020B0604020202020204" pitchFamily="34" charset="0"/>
                <a:cs typeface="Arial" panose="020B0604020202020204" pitchFamily="34" charset="0"/>
              </a:rPr>
              <a:t>CalVet Home Loans</a:t>
            </a:r>
          </a:p>
          <a:p>
            <a:endParaRPr lang="en-US"/>
          </a:p>
        </p:txBody>
      </p:sp>
    </p:spTree>
    <p:extLst>
      <p:ext uri="{BB962C8B-B14F-4D97-AF65-F5344CB8AC3E}">
        <p14:creationId xmlns:p14="http://schemas.microsoft.com/office/powerpoint/2010/main" val="8092620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485BB7-C3BC-2E92-9908-7A5FEBDD07B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7FF4E7B-DCA9-F44E-AACB-DE6F576A2003}" type="slidenum">
              <a:rPr kumimoji="0" lang="en-US" sz="1200" b="1"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a:extLst>
              <a:ext uri="{FF2B5EF4-FFF2-40B4-BE49-F238E27FC236}">
                <a16:creationId xmlns:a16="http://schemas.microsoft.com/office/drawing/2014/main" id="{F00DDB6A-8E3C-FB3B-DAFF-A3B3E813E6E6}"/>
              </a:ext>
            </a:extLst>
          </p:cNvPr>
          <p:cNvPicPr>
            <a:picLocks noChangeAspect="1"/>
          </p:cNvPicPr>
          <p:nvPr/>
        </p:nvPicPr>
        <p:blipFill>
          <a:blip r:embed="rId2"/>
          <a:stretch>
            <a:fillRect/>
          </a:stretch>
        </p:blipFill>
        <p:spPr>
          <a:xfrm>
            <a:off x="-48683" y="-66813"/>
            <a:ext cx="12236449" cy="6885792"/>
          </a:xfrm>
          <a:prstGeom prst="rect">
            <a:avLst/>
          </a:prstGeom>
        </p:spPr>
      </p:pic>
    </p:spTree>
    <p:extLst>
      <p:ext uri="{BB962C8B-B14F-4D97-AF65-F5344CB8AC3E}">
        <p14:creationId xmlns:p14="http://schemas.microsoft.com/office/powerpoint/2010/main" val="12428828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4347FF-269A-4F94-D4F3-53CAADFE4CEF}"/>
              </a:ext>
            </a:extLst>
          </p:cNvPr>
          <p:cNvPicPr>
            <a:picLocks noChangeAspect="1"/>
          </p:cNvPicPr>
          <p:nvPr/>
        </p:nvPicPr>
        <p:blipFill>
          <a:blip r:embed="rId2"/>
          <a:stretch>
            <a:fillRect/>
          </a:stretch>
        </p:blipFill>
        <p:spPr>
          <a:xfrm>
            <a:off x="35984" y="373"/>
            <a:ext cx="12141199" cy="6857254"/>
          </a:xfrm>
          <a:prstGeom prst="rect">
            <a:avLst/>
          </a:prstGeom>
        </p:spPr>
      </p:pic>
    </p:spTree>
    <p:extLst>
      <p:ext uri="{BB962C8B-B14F-4D97-AF65-F5344CB8AC3E}">
        <p14:creationId xmlns:p14="http://schemas.microsoft.com/office/powerpoint/2010/main" val="24307579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8800" y="-1318260"/>
            <a:ext cx="9845040" cy="8051800"/>
          </a:xfrm>
          <a:prstGeom prst="rect">
            <a:avLst/>
          </a:prstGeom>
        </p:spPr>
      </p:pic>
    </p:spTree>
    <p:extLst>
      <p:ext uri="{BB962C8B-B14F-4D97-AF65-F5344CB8AC3E}">
        <p14:creationId xmlns:p14="http://schemas.microsoft.com/office/powerpoint/2010/main" val="21105460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201" y="91440"/>
            <a:ext cx="11795760" cy="6654799"/>
          </a:xfrm>
          <a:prstGeom prst="rect">
            <a:avLst/>
          </a:prstGeom>
        </p:spPr>
      </p:pic>
    </p:spTree>
    <p:extLst>
      <p:ext uri="{BB962C8B-B14F-4D97-AF65-F5344CB8AC3E}">
        <p14:creationId xmlns:p14="http://schemas.microsoft.com/office/powerpoint/2010/main" val="2761460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802" y="-2804"/>
            <a:ext cx="8774385" cy="750439"/>
          </a:xfrm>
          <a:prstGeom prst="rect">
            <a:avLst/>
          </a:prstGeom>
        </p:spPr>
        <p:txBody>
          <a:bodyPr vert="horz" lIns="0" tIns="12065" rIns="0" bIns="0" rtlCol="0" anchor="b">
            <a:normAutofit/>
          </a:bodyPr>
          <a:lstStyle/>
          <a:p>
            <a:pPr marL="12700" algn="r">
              <a:spcBef>
                <a:spcPts val="95"/>
              </a:spcBef>
            </a:pPr>
            <a:r>
              <a:rPr lang="en-US" spc="-5">
                <a:latin typeface="Arial"/>
                <a:cs typeface="Arial"/>
              </a:rPr>
              <a:t>Quick</a:t>
            </a:r>
            <a:r>
              <a:rPr lang="en-US" spc="15">
                <a:latin typeface="Arial"/>
                <a:cs typeface="Arial"/>
              </a:rPr>
              <a:t> </a:t>
            </a:r>
            <a:r>
              <a:rPr lang="en-US" spc="-5">
                <a:latin typeface="Arial"/>
                <a:cs typeface="Arial"/>
              </a:rPr>
              <a:t>Review:</a:t>
            </a:r>
            <a:r>
              <a:rPr lang="en-US" spc="25">
                <a:latin typeface="Arial"/>
                <a:cs typeface="Arial"/>
              </a:rPr>
              <a:t> </a:t>
            </a:r>
            <a:r>
              <a:rPr lang="en-US" spc="-5">
                <a:latin typeface="Arial"/>
                <a:cs typeface="Arial"/>
              </a:rPr>
              <a:t>What</a:t>
            </a:r>
            <a:r>
              <a:rPr lang="en-US" spc="5">
                <a:latin typeface="Arial"/>
                <a:cs typeface="Arial"/>
              </a:rPr>
              <a:t> </a:t>
            </a:r>
            <a:r>
              <a:rPr lang="en-US" spc="-5">
                <a:latin typeface="Arial"/>
                <a:cs typeface="Arial"/>
              </a:rPr>
              <a:t>are</a:t>
            </a:r>
            <a:r>
              <a:rPr lang="en-US" spc="25">
                <a:latin typeface="Arial"/>
                <a:cs typeface="Arial"/>
              </a:rPr>
              <a:t> </a:t>
            </a:r>
            <a:r>
              <a:rPr lang="en-US" spc="-5">
                <a:latin typeface="Arial"/>
                <a:cs typeface="Arial"/>
              </a:rPr>
              <a:t>the</a:t>
            </a:r>
            <a:r>
              <a:rPr lang="en-US" spc="25">
                <a:latin typeface="Arial"/>
                <a:cs typeface="Arial"/>
              </a:rPr>
              <a:t> </a:t>
            </a:r>
            <a:r>
              <a:rPr lang="en-US" spc="-5">
                <a:latin typeface="Arial"/>
                <a:cs typeface="Arial"/>
              </a:rPr>
              <a:t>benefits?</a:t>
            </a:r>
            <a:endParaRPr lang="en-US">
              <a:latin typeface="Arial"/>
              <a:cs typeface="Arial"/>
            </a:endParaRPr>
          </a:p>
        </p:txBody>
      </p:sp>
      <p:graphicFrame>
        <p:nvGraphicFramePr>
          <p:cNvPr id="6" name="Content Placeholder 3">
            <a:extLst>
              <a:ext uri="{FF2B5EF4-FFF2-40B4-BE49-F238E27FC236}">
                <a16:creationId xmlns:a16="http://schemas.microsoft.com/office/drawing/2014/main" id="{9027266C-B260-5D3E-7DBA-C0BF2C88BE34}"/>
              </a:ext>
            </a:extLst>
          </p:cNvPr>
          <p:cNvGraphicFramePr>
            <a:graphicFrameLocks noGrp="1"/>
          </p:cNvGraphicFramePr>
          <p:nvPr>
            <p:ph idx="1"/>
            <p:extLst/>
          </p:nvPr>
        </p:nvGraphicFramePr>
        <p:xfrm>
          <a:off x="3411532" y="10552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 name="Graphic 19" descr="Pen with solid fill">
            <a:extLst>
              <a:ext uri="{FF2B5EF4-FFF2-40B4-BE49-F238E27FC236}">
                <a16:creationId xmlns:a16="http://schemas.microsoft.com/office/drawing/2014/main" id="{7A21AFF5-BBE0-0381-CD82-8CC4B73FA98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2326640" y="1244600"/>
            <a:ext cx="914400" cy="914400"/>
          </a:xfrm>
          <a:prstGeom prst="rect">
            <a:avLst/>
          </a:prstGeom>
        </p:spPr>
      </p:pic>
      <p:pic>
        <p:nvPicPr>
          <p:cNvPr id="21" name="Graphic 20" descr="Handshake with solid fill">
            <a:extLst>
              <a:ext uri="{FF2B5EF4-FFF2-40B4-BE49-F238E27FC236}">
                <a16:creationId xmlns:a16="http://schemas.microsoft.com/office/drawing/2014/main" id="{FB5A50C4-0A71-0C58-C781-1664C0550438}"/>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2326640" y="2311400"/>
            <a:ext cx="1005840" cy="1005840"/>
          </a:xfrm>
          <a:prstGeom prst="rect">
            <a:avLst/>
          </a:prstGeom>
        </p:spPr>
      </p:pic>
      <p:pic>
        <p:nvPicPr>
          <p:cNvPr id="22" name="Graphic 21" descr="Firefighter female with solid fill">
            <a:extLst>
              <a:ext uri="{FF2B5EF4-FFF2-40B4-BE49-F238E27FC236}">
                <a16:creationId xmlns:a16="http://schemas.microsoft.com/office/drawing/2014/main" id="{BE118D56-FAC2-FF7C-F72D-20FDCC61E5B6}"/>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2326640" y="3510280"/>
            <a:ext cx="914400" cy="914400"/>
          </a:xfrm>
          <a:prstGeom prst="rect">
            <a:avLst/>
          </a:prstGeom>
        </p:spPr>
      </p:pic>
    </p:spTree>
    <p:extLst>
      <p:ext uri="{BB962C8B-B14F-4D97-AF65-F5344CB8AC3E}">
        <p14:creationId xmlns:p14="http://schemas.microsoft.com/office/powerpoint/2010/main" val="2729961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4971" y="634386"/>
            <a:ext cx="11245084" cy="4893647"/>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From: Veteran</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Sent: </a:t>
            </a: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Tuesday, August 17, 2021 9:22 AM</a:t>
            </a:r>
            <a:endParaRPr kumimoji="0" lang="en-US" sz="2000" b="1"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To: </a:t>
            </a:r>
            <a:r>
              <a:rPr kumimoji="0" lang="en-US" sz="2000" b="0" i="0" u="none" strike="noStrike" kern="1200" cap="none" spc="0" normalizeH="0" baseline="0" noProof="0" err="1">
                <a:ln>
                  <a:noFill/>
                </a:ln>
                <a:solidFill>
                  <a:prstClr val="black"/>
                </a:solidFill>
                <a:effectLst/>
                <a:uLnTx/>
                <a:uFillTx/>
                <a:latin typeface="Arial" panose="020B0604020202020204"/>
                <a:ea typeface="+mn-ea"/>
                <a:cs typeface="+mn-cs"/>
              </a:rPr>
              <a:t>NVLINC@CalVet</a:t>
            </a: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 &lt;NVLINC@calvet.ca.gov&gt;</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Subject: Fire</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a:ea typeface="+mn-ea"/>
                <a:cs typeface="+mn-cs"/>
              </a:rPr>
              <a:t>CAUTION: This email originated from outside of CalVet! Do not click links, open attachments, or reply, unless you recognize the sender's email address and know the content is safe!</a:t>
            </a:r>
            <a:endParaRPr kumimoji="0" lang="en-US" sz="16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Hi, my name is “Veteran”.  I live/lived ------------------------------------------ Grizzly Flats Ca 95636</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We’re </a:t>
            </a:r>
            <a:r>
              <a:rPr kumimoji="0" lang="en-US" sz="2000" b="0" i="0" u="none" strike="noStrike" kern="1200" cap="none" spc="0" normalizeH="0" baseline="0" noProof="0" err="1">
                <a:ln>
                  <a:noFill/>
                </a:ln>
                <a:solidFill>
                  <a:prstClr val="black"/>
                </a:solidFill>
                <a:effectLst/>
                <a:uLnTx/>
                <a:uFillTx/>
                <a:latin typeface="Arial" panose="020B0604020202020204"/>
                <a:ea typeface="+mn-ea"/>
                <a:cs typeface="+mn-cs"/>
              </a:rPr>
              <a:t>we’re</a:t>
            </a: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 evacuated under order from the Caldor fire last night. The home is under a Calvet loan. I haven’t ever missed one payment. We are in need of help please?</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Living in my home was my wife, L. My 89 year old mother. And my daughter.  Im afraid we’re now homeless, and don’t know what to do. </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I can be reached at --- --- ----</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Thank you for your time </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p:txBody>
      </p:sp>
    </p:spTree>
    <p:extLst>
      <p:ext uri="{BB962C8B-B14F-4D97-AF65-F5344CB8AC3E}">
        <p14:creationId xmlns:p14="http://schemas.microsoft.com/office/powerpoint/2010/main" val="2837387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9817" y="485451"/>
            <a:ext cx="11852365" cy="741741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From:  </a:t>
            </a:r>
            <a:r>
              <a:rPr kumimoji="0" lang="en-US" sz="1600" b="0" i="0" u="none" strike="noStrike" kern="1200" cap="none" spc="0" normalizeH="0" baseline="0" noProof="0" dirty="0" err="1">
                <a:ln>
                  <a:noFill/>
                </a:ln>
                <a:solidFill>
                  <a:prstClr val="black"/>
                </a:solidFill>
                <a:effectLst/>
                <a:uLnTx/>
                <a:uFillTx/>
                <a:latin typeface="Arial" panose="020B0604020202020204"/>
                <a:ea typeface="+mn-ea"/>
                <a:cs typeface="+mn-cs"/>
              </a:rPr>
              <a:t>Cole@CalVet</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 </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Sent: Tuesday, August 17, 2021 10:01 AM</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To: Veteran&gt;</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Subject: RE: Fire</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Veteran,</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If you need a safe place to go immediately there is an evacuation center at the Diamond Springs Fire hall 3734 China Garden Road, Diamond Springs, CA 95619.</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Once you’re safe please reach out to the CalVet insurance provider at 800-626-1613.  You can also call the CalVet Home Loans Protection Unit at 866-421-6978.</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I’ve also attached a veteran’s resources sheet for El Dorado County.  In the housing section there are numbers for Volunteers of America (916-228-3153) and El Dorado Veteran Resources (530-621-5146). Both of these may have additional resources for veterans.</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I’m going to call your phone after I send this to talk it through.</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Cole </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North Valley LINC</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California Department of Veterans Affairs</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mn-cs"/>
              </a:rPr>
              <a:t>1227 O Street, Sacramento, CA 95814</a:t>
            </a:r>
            <a:endPar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Serving California’s Veterans and Their Families.</a:t>
            </a:r>
          </a:p>
        </p:txBody>
      </p:sp>
    </p:spTree>
    <p:extLst>
      <p:ext uri="{BB962C8B-B14F-4D97-AF65-F5344CB8AC3E}">
        <p14:creationId xmlns:p14="http://schemas.microsoft.com/office/powerpoint/2010/main" val="15678425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4651" y="569501"/>
            <a:ext cx="11782697" cy="535531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From: </a:t>
            </a:r>
            <a:r>
              <a:rPr kumimoji="0" lang="en-US" sz="1800" b="0" i="0" u="none" strike="noStrike" kern="1200" cap="none" spc="0" normalizeH="0" baseline="0" noProof="0" err="1">
                <a:ln>
                  <a:noFill/>
                </a:ln>
                <a:solidFill>
                  <a:prstClr val="black"/>
                </a:solidFill>
                <a:effectLst/>
                <a:uLnTx/>
                <a:uFillTx/>
                <a:latin typeface="Arial" panose="020B0604020202020204"/>
                <a:ea typeface="+mn-ea"/>
                <a:cs typeface="+mn-cs"/>
              </a:rPr>
              <a:t>Cole@CalVet</a:t>
            </a: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 &lt;Cole.@calvet.ca.gov&gt; </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Sent: Tuesday, August 17, 2021 10:17 AM</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To:  </a:t>
            </a:r>
            <a:r>
              <a:rPr kumimoji="0" lang="en-US" sz="1800" b="0" i="0" u="none" strike="noStrike" kern="1200" cap="none" spc="0" normalizeH="0" baseline="0" noProof="0" err="1">
                <a:ln>
                  <a:noFill/>
                </a:ln>
                <a:solidFill>
                  <a:prstClr val="black"/>
                </a:solidFill>
                <a:effectLst/>
                <a:uLnTx/>
                <a:uFillTx/>
                <a:latin typeface="Arial" panose="020B0604020202020204"/>
                <a:ea typeface="+mn-ea"/>
                <a:cs typeface="+mn-cs"/>
              </a:rPr>
              <a:t>Steve@CalVet</a:t>
            </a: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 &lt;Steve@CalVet.ca.gov&gt;</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Cc:  </a:t>
            </a:r>
            <a:r>
              <a:rPr kumimoji="0" lang="en-US" sz="1800" b="0" i="0" u="none" strike="noStrike" kern="1200" cap="none" spc="0" normalizeH="0" baseline="0" noProof="0" err="1">
                <a:ln>
                  <a:noFill/>
                </a:ln>
                <a:solidFill>
                  <a:prstClr val="black"/>
                </a:solidFill>
                <a:effectLst/>
                <a:uLnTx/>
                <a:uFillTx/>
                <a:latin typeface="Arial" panose="020B0604020202020204"/>
                <a:ea typeface="+mn-ea"/>
                <a:cs typeface="+mn-cs"/>
              </a:rPr>
              <a:t>Patrick@Calvet</a:t>
            </a: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 &lt;Patrick@calvet.ca.gov&gt;;  </a:t>
            </a:r>
            <a:r>
              <a:rPr kumimoji="0" lang="en-US" sz="1800" b="0" i="0" u="none" strike="noStrike" kern="1200" cap="none" spc="0" normalizeH="0" baseline="0" noProof="0" err="1">
                <a:ln>
                  <a:noFill/>
                </a:ln>
                <a:solidFill>
                  <a:prstClr val="black"/>
                </a:solidFill>
                <a:effectLst/>
                <a:uLnTx/>
                <a:uFillTx/>
                <a:latin typeface="Arial" panose="020B0604020202020204"/>
                <a:ea typeface="+mn-ea"/>
                <a:cs typeface="+mn-cs"/>
              </a:rPr>
              <a:t>Gary@CalVet</a:t>
            </a: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 &lt;Gary@calvet.ca.gov&gt;</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Subject: FW: Fire</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Steve,</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Just as a heads up, I spoke to this veteran by phone this morning. He and his family are safe now, but he may have lost his home in the Calder Fire (El Dorado County) last night. I gave him the number for the insurance company and the Home Protection Unit. Just let me know if there’s any other way for me to help out.</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Cole </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North Valley LINC</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California Department of Veterans Affairs</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1227 O Street, Sacramento, CA 95814</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Serving California’s Veterans and Their Families.</a:t>
            </a: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Arial"/>
            </a:endParaRPr>
          </a:p>
        </p:txBody>
      </p:sp>
    </p:spTree>
    <p:extLst>
      <p:ext uri="{BB962C8B-B14F-4D97-AF65-F5344CB8AC3E}">
        <p14:creationId xmlns:p14="http://schemas.microsoft.com/office/powerpoint/2010/main" val="19116019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503" y="335846"/>
            <a:ext cx="11974286" cy="6186309"/>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From: </a:t>
            </a:r>
            <a:r>
              <a:rPr kumimoji="0" lang="en-US" sz="2000" b="0" i="0" u="none" strike="noStrike" kern="1200" cap="none" spc="0" normalizeH="0" baseline="0" noProof="0" err="1">
                <a:ln>
                  <a:noFill/>
                </a:ln>
                <a:solidFill>
                  <a:prstClr val="black"/>
                </a:solidFill>
                <a:effectLst/>
                <a:uLnTx/>
                <a:uFillTx/>
                <a:latin typeface="Arial" panose="020B0604020202020204"/>
                <a:ea typeface="+mn-ea"/>
                <a:cs typeface="+mn-cs"/>
              </a:rPr>
              <a:t>Gary@CalVet</a:t>
            </a: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 </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Sent: Tuesday, August 17, 2021 11:01 AM</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To: </a:t>
            </a:r>
            <a:r>
              <a:rPr kumimoji="0" lang="en-US" sz="2000" b="0" i="0" u="none" strike="noStrike" kern="1200" cap="none" spc="0" normalizeH="0" baseline="0" noProof="0" err="1">
                <a:ln>
                  <a:noFill/>
                </a:ln>
                <a:solidFill>
                  <a:prstClr val="black"/>
                </a:solidFill>
                <a:effectLst/>
                <a:uLnTx/>
                <a:uFillTx/>
                <a:latin typeface="Arial" panose="020B0604020202020204"/>
                <a:ea typeface="+mn-ea"/>
                <a:cs typeface="+mn-cs"/>
              </a:rPr>
              <a:t>Cole@CalVet</a:t>
            </a: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 &lt;Cole.@calvet.ca.gov&gt;;  </a:t>
            </a:r>
            <a:r>
              <a:rPr kumimoji="0" lang="en-US" sz="2000" b="0" i="0" u="none" strike="noStrike" kern="1200" cap="none" spc="0" normalizeH="0" baseline="0" noProof="0" err="1">
                <a:ln>
                  <a:noFill/>
                </a:ln>
                <a:solidFill>
                  <a:prstClr val="black"/>
                </a:solidFill>
                <a:effectLst/>
                <a:uLnTx/>
                <a:uFillTx/>
                <a:latin typeface="Arial" panose="020B0604020202020204"/>
                <a:ea typeface="+mn-ea"/>
                <a:cs typeface="+mn-cs"/>
              </a:rPr>
              <a:t>Steve@CalVet</a:t>
            </a: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 &lt;Steve.@CalVet.ca.gov&gt;</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Cc: </a:t>
            </a:r>
            <a:r>
              <a:rPr kumimoji="0" lang="en-US" sz="2000" b="0" i="0" u="none" strike="noStrike" kern="1200" cap="none" spc="0" normalizeH="0" baseline="0" noProof="0" err="1">
                <a:ln>
                  <a:noFill/>
                </a:ln>
                <a:solidFill>
                  <a:prstClr val="black"/>
                </a:solidFill>
                <a:effectLst/>
                <a:uLnTx/>
                <a:uFillTx/>
                <a:latin typeface="Arial" panose="020B0604020202020204"/>
                <a:ea typeface="+mn-ea"/>
                <a:cs typeface="+mn-cs"/>
              </a:rPr>
              <a:t>Patrick@Calvet</a:t>
            </a: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 &lt;Patrick.@calvet.ca.gov&gt;</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Subject: RE: Fire</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Hi Cole,</a:t>
            </a:r>
            <a:endParaRPr kumimoji="0" lang="en-US" sz="2000" b="1"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Steve has already been in touch with “</a:t>
            </a:r>
            <a:r>
              <a:rPr kumimoji="0" lang="en-US" sz="2000" b="1" i="1" u="none" strike="noStrike" kern="1200" cap="none" spc="0" normalizeH="0" baseline="0" noProof="0">
                <a:ln>
                  <a:noFill/>
                </a:ln>
                <a:solidFill>
                  <a:prstClr val="black"/>
                </a:solidFill>
                <a:effectLst/>
                <a:uLnTx/>
                <a:uFillTx/>
                <a:latin typeface="Arial" panose="020B0604020202020204"/>
                <a:ea typeface="+mn-ea"/>
                <a:cs typeface="+mn-cs"/>
              </a:rPr>
              <a:t>the Veteran</a:t>
            </a: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 this morning and CalVet will provide him housing as long as he is evacuated.  If his home is a total loss</a:t>
            </a:r>
            <a:r>
              <a:rPr kumimoji="0" lang="en-US" sz="2000" b="1" i="1" u="none" strike="noStrike" kern="1200" cap="none" spc="0" normalizeH="0" baseline="0" noProof="0">
                <a:ln>
                  <a:noFill/>
                </a:ln>
                <a:solidFill>
                  <a:prstClr val="black"/>
                </a:solidFill>
                <a:effectLst/>
                <a:uLnTx/>
                <a:uFillTx/>
                <a:latin typeface="Arial" panose="020B0604020202020204"/>
                <a:ea typeface="+mn-ea"/>
                <a:cs typeface="+mn-cs"/>
              </a:rPr>
              <a:t>, we will be with him every step of the way.  </a:t>
            </a: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Thank you for the heads up.</a:t>
            </a:r>
            <a:endParaRPr kumimoji="0" lang="en-US" sz="2000" b="1"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Thank you,</a:t>
            </a:r>
            <a:endParaRPr kumimoji="0" lang="en-US" sz="2000" b="1"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Gary </a:t>
            </a:r>
            <a:endParaRPr kumimoji="0" lang="en-US" sz="2000" b="1"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Loan Production Operations Manager</a:t>
            </a:r>
            <a:endParaRPr kumimoji="0" lang="en-US" sz="2000" b="1"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California Department of Veterans Affairs</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CalVet Home Loan Division</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a:ea typeface="+mn-ea"/>
                <a:cs typeface="+mn-cs"/>
              </a:rPr>
              <a:t>Gary@calvet.ca.gov           </a:t>
            </a: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20231896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80985" y="264475"/>
            <a:ext cx="10637096" cy="1454051"/>
          </a:xfrm>
          <a:prstGeom prst="rect">
            <a:avLst/>
          </a:prstGeom>
        </p:spPr>
        <p:txBody>
          <a:bodyPr vert="horz" lIns="0" tIns="12065" rIns="0" bIns="0" rtlCol="0">
            <a:normAutofit/>
          </a:bodyPr>
          <a:lstStyle/>
          <a:p>
            <a:pPr marL="2540">
              <a:spcBef>
                <a:spcPts val="95"/>
              </a:spcBef>
            </a:pPr>
            <a:r>
              <a:rPr lang="en-US" b="1" spc="-5">
                <a:latin typeface="Arial"/>
                <a:cs typeface="Arial"/>
              </a:rPr>
              <a:t>Ask</a:t>
            </a:r>
            <a:r>
              <a:rPr lang="en-US" b="1" spc="-20">
                <a:latin typeface="Arial"/>
                <a:cs typeface="Arial"/>
              </a:rPr>
              <a:t> </a:t>
            </a:r>
            <a:r>
              <a:rPr lang="en-US" b="1" spc="-5">
                <a:latin typeface="Arial"/>
                <a:cs typeface="Arial"/>
              </a:rPr>
              <a:t>For</a:t>
            </a:r>
            <a:r>
              <a:rPr lang="en-US" b="1" spc="-10">
                <a:latin typeface="Arial"/>
                <a:cs typeface="Arial"/>
              </a:rPr>
              <a:t> </a:t>
            </a:r>
            <a:r>
              <a:rPr lang="en-US" b="1" spc="-5">
                <a:latin typeface="Arial"/>
                <a:cs typeface="Arial"/>
              </a:rPr>
              <a:t>Help!!!</a:t>
            </a:r>
            <a:r>
              <a:rPr lang="en-US">
                <a:latin typeface="Arial"/>
                <a:cs typeface="Arial"/>
              </a:rPr>
              <a:t/>
            </a:r>
            <a:br>
              <a:rPr lang="en-US">
                <a:latin typeface="Arial"/>
                <a:cs typeface="Arial"/>
              </a:rPr>
            </a:br>
            <a:r>
              <a:rPr lang="en-US" spc="-10">
                <a:latin typeface="Arial"/>
                <a:cs typeface="Arial"/>
              </a:rPr>
              <a:t>Down</a:t>
            </a:r>
            <a:r>
              <a:rPr lang="en-US" spc="10">
                <a:latin typeface="Arial"/>
                <a:cs typeface="Arial"/>
              </a:rPr>
              <a:t> </a:t>
            </a:r>
            <a:r>
              <a:rPr lang="en-US" spc="-5">
                <a:latin typeface="Arial"/>
                <a:cs typeface="Arial"/>
              </a:rPr>
              <a:t>Payment</a:t>
            </a:r>
            <a:r>
              <a:rPr lang="en-US" spc="5">
                <a:latin typeface="Arial"/>
                <a:cs typeface="Arial"/>
              </a:rPr>
              <a:t> </a:t>
            </a:r>
            <a:r>
              <a:rPr lang="en-US" spc="-5">
                <a:latin typeface="Arial"/>
                <a:cs typeface="Arial"/>
              </a:rPr>
              <a:t>&amp;</a:t>
            </a:r>
            <a:r>
              <a:rPr lang="en-US" spc="-10">
                <a:latin typeface="Arial"/>
                <a:cs typeface="Arial"/>
              </a:rPr>
              <a:t> </a:t>
            </a:r>
            <a:r>
              <a:rPr lang="en-US" spc="-5">
                <a:latin typeface="Arial"/>
                <a:cs typeface="Arial"/>
              </a:rPr>
              <a:t>Costs</a:t>
            </a:r>
            <a:r>
              <a:rPr lang="en-US" spc="-225">
                <a:latin typeface="Arial"/>
                <a:cs typeface="Arial"/>
              </a:rPr>
              <a:t> </a:t>
            </a:r>
            <a:r>
              <a:rPr lang="en-US">
                <a:latin typeface="Arial"/>
                <a:cs typeface="Arial"/>
              </a:rPr>
              <a:t>Assistance</a:t>
            </a:r>
            <a:r>
              <a:rPr lang="en-US" spc="-25">
                <a:latin typeface="Arial"/>
                <a:cs typeface="Arial"/>
              </a:rPr>
              <a:t> </a:t>
            </a:r>
            <a:r>
              <a:rPr lang="en-US" spc="-5">
                <a:latin typeface="Arial"/>
                <a:cs typeface="Arial"/>
              </a:rPr>
              <a:t>Programs</a:t>
            </a:r>
            <a:endParaRPr lang="en-US">
              <a:latin typeface="Arial"/>
              <a:cs typeface="Arial"/>
            </a:endParaRPr>
          </a:p>
        </p:txBody>
      </p:sp>
      <p:pic>
        <p:nvPicPr>
          <p:cNvPr id="8" name="Graphic 7" descr="Bank Check">
            <a:extLst>
              <a:ext uri="{FF2B5EF4-FFF2-40B4-BE49-F238E27FC236}">
                <a16:creationId xmlns:a16="http://schemas.microsoft.com/office/drawing/2014/main" id="{E65D4F72-A98F-A7D6-2E7A-365D963C5F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78951" y="1844646"/>
            <a:ext cx="3620021" cy="3620021"/>
          </a:xfrm>
          <a:prstGeom prst="rect">
            <a:avLst/>
          </a:prstGeom>
        </p:spPr>
      </p:pic>
      <p:sp>
        <p:nvSpPr>
          <p:cNvPr id="4" name="Content Placeholder 3"/>
          <p:cNvSpPr>
            <a:spLocks noGrp="1"/>
          </p:cNvSpPr>
          <p:nvPr>
            <p:ph idx="1"/>
          </p:nvPr>
        </p:nvSpPr>
        <p:spPr>
          <a:xfrm>
            <a:off x="4038254" y="2076242"/>
            <a:ext cx="7974778" cy="3639289"/>
          </a:xfrm>
        </p:spPr>
        <p:txBody>
          <a:bodyPr vert="horz" lIns="91440" tIns="45720" rIns="91440" bIns="45720" rtlCol="0" anchor="ctr">
            <a:noAutofit/>
          </a:bodyPr>
          <a:lstStyle/>
          <a:p>
            <a:pPr marL="241300" lvl="0" indent="-229235">
              <a:spcBef>
                <a:spcPts val="755"/>
              </a:spcBef>
              <a:buFontTx/>
              <a:buChar char="•"/>
              <a:tabLst>
                <a:tab pos="241935" algn="l"/>
              </a:tabLst>
              <a:defRPr/>
            </a:pPr>
            <a:r>
              <a:rPr lang="en-US" spc="-30">
                <a:latin typeface="Arial"/>
                <a:cs typeface="Arial"/>
              </a:rPr>
              <a:t>CalVet</a:t>
            </a:r>
            <a:r>
              <a:rPr lang="en-US" spc="15">
                <a:latin typeface="Arial"/>
                <a:cs typeface="Arial"/>
              </a:rPr>
              <a:t> </a:t>
            </a:r>
            <a:r>
              <a:rPr lang="en-US" spc="-5">
                <a:latin typeface="Arial"/>
                <a:cs typeface="Arial"/>
              </a:rPr>
              <a:t>has</a:t>
            </a:r>
            <a:r>
              <a:rPr lang="en-US" spc="-10">
                <a:latin typeface="Arial"/>
                <a:cs typeface="Arial"/>
              </a:rPr>
              <a:t> </a:t>
            </a:r>
            <a:r>
              <a:rPr lang="en-US">
                <a:latin typeface="Arial"/>
                <a:cs typeface="Arial"/>
              </a:rPr>
              <a:t>various programs</a:t>
            </a:r>
            <a:r>
              <a:rPr lang="en-US" spc="10">
                <a:latin typeface="Arial"/>
                <a:cs typeface="Arial"/>
              </a:rPr>
              <a:t> </a:t>
            </a:r>
            <a:r>
              <a:rPr lang="en-US" spc="-5">
                <a:latin typeface="Arial"/>
                <a:cs typeface="Arial"/>
              </a:rPr>
              <a:t>call</a:t>
            </a:r>
            <a:r>
              <a:rPr lang="en-US" spc="5">
                <a:latin typeface="Arial"/>
                <a:cs typeface="Arial"/>
              </a:rPr>
              <a:t> </a:t>
            </a:r>
            <a:r>
              <a:rPr lang="en-US" spc="-5">
                <a:latin typeface="Arial"/>
                <a:cs typeface="Arial"/>
              </a:rPr>
              <a:t>for </a:t>
            </a:r>
            <a:r>
              <a:rPr lang="en-US">
                <a:latin typeface="Arial"/>
                <a:cs typeface="Arial"/>
              </a:rPr>
              <a:t>current</a:t>
            </a:r>
            <a:r>
              <a:rPr lang="en-US" spc="-10">
                <a:latin typeface="Arial"/>
                <a:cs typeface="Arial"/>
              </a:rPr>
              <a:t> </a:t>
            </a:r>
            <a:r>
              <a:rPr lang="en-US">
                <a:latin typeface="Arial"/>
                <a:cs typeface="Arial"/>
              </a:rPr>
              <a:t>updates</a:t>
            </a:r>
          </a:p>
          <a:p>
            <a:pPr marL="241300" lvl="0" indent="-229235">
              <a:spcBef>
                <a:spcPts val="755"/>
              </a:spcBef>
              <a:buFontTx/>
              <a:buChar char="•"/>
              <a:tabLst>
                <a:tab pos="241935" algn="l"/>
              </a:tabLst>
              <a:defRPr/>
            </a:pPr>
            <a:r>
              <a:rPr lang="en-US" spc="-5">
                <a:latin typeface="Arial"/>
                <a:cs typeface="Arial"/>
              </a:rPr>
              <a:t>3%</a:t>
            </a:r>
            <a:r>
              <a:rPr lang="en-US" spc="-10">
                <a:latin typeface="Arial"/>
                <a:cs typeface="Arial"/>
              </a:rPr>
              <a:t> </a:t>
            </a:r>
            <a:r>
              <a:rPr lang="en-US">
                <a:latin typeface="Arial"/>
                <a:cs typeface="Arial"/>
              </a:rPr>
              <a:t>deferred payment</a:t>
            </a:r>
            <a:r>
              <a:rPr lang="en-US" spc="5">
                <a:latin typeface="Arial"/>
                <a:cs typeface="Arial"/>
              </a:rPr>
              <a:t> </a:t>
            </a:r>
            <a:r>
              <a:rPr lang="en-US">
                <a:latin typeface="Arial"/>
                <a:cs typeface="Arial"/>
              </a:rPr>
              <a:t>loan</a:t>
            </a:r>
            <a:r>
              <a:rPr lang="en-US" spc="-5">
                <a:latin typeface="Arial"/>
                <a:cs typeface="Arial"/>
              </a:rPr>
              <a:t> </a:t>
            </a:r>
            <a:r>
              <a:rPr lang="en-US">
                <a:latin typeface="Arial"/>
                <a:cs typeface="Arial"/>
              </a:rPr>
              <a:t>for</a:t>
            </a:r>
            <a:r>
              <a:rPr lang="en-US" spc="-5">
                <a:latin typeface="Arial"/>
                <a:cs typeface="Arial"/>
              </a:rPr>
              <a:t> closing</a:t>
            </a:r>
            <a:r>
              <a:rPr lang="en-US">
                <a:latin typeface="Arial"/>
                <a:cs typeface="Arial"/>
              </a:rPr>
              <a:t> fees</a:t>
            </a:r>
          </a:p>
          <a:p>
            <a:pPr marL="241300" lvl="0" indent="-229235">
              <a:spcBef>
                <a:spcPts val="675"/>
              </a:spcBef>
              <a:buFontTx/>
              <a:buChar char="•"/>
              <a:tabLst>
                <a:tab pos="241935" algn="l"/>
              </a:tabLst>
              <a:defRPr/>
            </a:pPr>
            <a:r>
              <a:rPr lang="en-US" spc="-5">
                <a:latin typeface="Arial"/>
                <a:cs typeface="Arial"/>
              </a:rPr>
              <a:t>Realtor</a:t>
            </a:r>
            <a:r>
              <a:rPr lang="en-US" spc="10">
                <a:latin typeface="Arial"/>
                <a:cs typeface="Arial"/>
              </a:rPr>
              <a:t> </a:t>
            </a:r>
            <a:r>
              <a:rPr lang="en-US" spc="-5">
                <a:latin typeface="Arial"/>
                <a:cs typeface="Arial"/>
              </a:rPr>
              <a:t>groups </a:t>
            </a:r>
            <a:r>
              <a:rPr lang="en-US">
                <a:latin typeface="Arial"/>
                <a:cs typeface="Arial"/>
              </a:rPr>
              <a:t>assistance</a:t>
            </a:r>
          </a:p>
          <a:p>
            <a:pPr marL="241300" lvl="0" indent="-229235">
              <a:spcBef>
                <a:spcPts val="660"/>
              </a:spcBef>
              <a:buFontTx/>
              <a:buChar char="•"/>
              <a:tabLst>
                <a:tab pos="241935" algn="l"/>
              </a:tabLst>
              <a:defRPr/>
            </a:pPr>
            <a:r>
              <a:rPr lang="en-US" spc="-30">
                <a:latin typeface="Arial"/>
                <a:cs typeface="Arial"/>
              </a:rPr>
              <a:t>CalHFA</a:t>
            </a:r>
            <a:r>
              <a:rPr lang="en-US" spc="-145">
                <a:latin typeface="Arial"/>
                <a:cs typeface="Arial"/>
              </a:rPr>
              <a:t> </a:t>
            </a:r>
            <a:r>
              <a:rPr lang="en-US" spc="-5">
                <a:latin typeface="Arial"/>
                <a:cs typeface="Arial"/>
              </a:rPr>
              <a:t>programs</a:t>
            </a:r>
            <a:endParaRPr lang="en-US">
              <a:latin typeface="Arial"/>
              <a:cs typeface="Arial"/>
            </a:endParaRPr>
          </a:p>
          <a:p>
            <a:pPr marL="241300" lvl="0" indent="-229235">
              <a:spcBef>
                <a:spcPts val="660"/>
              </a:spcBef>
              <a:buFontTx/>
              <a:buChar char="•"/>
              <a:tabLst>
                <a:tab pos="241935" algn="l"/>
              </a:tabLst>
              <a:defRPr/>
            </a:pPr>
            <a:r>
              <a:rPr lang="en-US" spc="-5">
                <a:latin typeface="Arial"/>
                <a:cs typeface="Arial"/>
              </a:rPr>
              <a:t>Counties</a:t>
            </a:r>
            <a:r>
              <a:rPr lang="en-US">
                <a:latin typeface="Arial"/>
                <a:cs typeface="Arial"/>
              </a:rPr>
              <a:t> Mortgage</a:t>
            </a:r>
            <a:r>
              <a:rPr lang="en-US" spc="-135">
                <a:latin typeface="Arial"/>
                <a:cs typeface="Arial"/>
              </a:rPr>
              <a:t> </a:t>
            </a:r>
            <a:r>
              <a:rPr lang="en-US">
                <a:latin typeface="Arial"/>
                <a:cs typeface="Arial"/>
              </a:rPr>
              <a:t>Assistance</a:t>
            </a:r>
            <a:r>
              <a:rPr lang="en-US" spc="-10">
                <a:latin typeface="Arial"/>
                <a:cs typeface="Arial"/>
              </a:rPr>
              <a:t> </a:t>
            </a:r>
            <a:r>
              <a:rPr lang="en-US" spc="-5">
                <a:latin typeface="Arial"/>
                <a:cs typeface="Arial"/>
              </a:rPr>
              <a:t>Program</a:t>
            </a:r>
            <a:r>
              <a:rPr lang="en-US" spc="5">
                <a:latin typeface="Arial"/>
                <a:cs typeface="Arial"/>
              </a:rPr>
              <a:t> </a:t>
            </a:r>
            <a:r>
              <a:rPr lang="en-US" spc="-5">
                <a:latin typeface="Arial"/>
                <a:cs typeface="Arial"/>
              </a:rPr>
              <a:t>(MAP)</a:t>
            </a:r>
            <a:endParaRPr lang="en-US">
              <a:latin typeface="Arial"/>
              <a:cs typeface="Arial"/>
            </a:endParaRPr>
          </a:p>
          <a:p>
            <a:pPr marL="241300" lvl="0" indent="-229235">
              <a:spcBef>
                <a:spcPts val="675"/>
              </a:spcBef>
              <a:buFontTx/>
              <a:buChar char="•"/>
              <a:tabLst>
                <a:tab pos="241935" algn="l"/>
              </a:tabLst>
              <a:defRPr/>
            </a:pPr>
            <a:r>
              <a:rPr lang="en-US" spc="-10">
                <a:latin typeface="Arial"/>
                <a:cs typeface="Arial"/>
              </a:rPr>
              <a:t>Workforce</a:t>
            </a:r>
            <a:r>
              <a:rPr lang="en-US" spc="5">
                <a:latin typeface="Arial"/>
                <a:cs typeface="Arial"/>
              </a:rPr>
              <a:t> </a:t>
            </a:r>
            <a:r>
              <a:rPr lang="en-US" spc="-5">
                <a:latin typeface="Arial"/>
                <a:cs typeface="Arial"/>
              </a:rPr>
              <a:t>Initiative</a:t>
            </a:r>
            <a:r>
              <a:rPr lang="en-US" spc="10">
                <a:latin typeface="Arial"/>
                <a:cs typeface="Arial"/>
              </a:rPr>
              <a:t> </a:t>
            </a:r>
            <a:r>
              <a:rPr lang="en-US" spc="-5">
                <a:latin typeface="Arial"/>
                <a:cs typeface="Arial"/>
              </a:rPr>
              <a:t>Subsidy</a:t>
            </a:r>
            <a:r>
              <a:rPr lang="en-US" spc="15">
                <a:latin typeface="Arial"/>
                <a:cs typeface="Arial"/>
              </a:rPr>
              <a:t> </a:t>
            </a:r>
            <a:r>
              <a:rPr lang="en-US">
                <a:latin typeface="Arial"/>
                <a:cs typeface="Arial"/>
              </a:rPr>
              <a:t>for</a:t>
            </a:r>
            <a:r>
              <a:rPr lang="en-US" spc="10">
                <a:latin typeface="Arial"/>
                <a:cs typeface="Arial"/>
              </a:rPr>
              <a:t> </a:t>
            </a:r>
            <a:r>
              <a:rPr lang="en-US" spc="-5">
                <a:latin typeface="Arial"/>
                <a:cs typeface="Arial"/>
              </a:rPr>
              <a:t>Homeownership</a:t>
            </a:r>
            <a:r>
              <a:rPr lang="en-US" spc="55">
                <a:latin typeface="Arial"/>
                <a:cs typeface="Arial"/>
              </a:rPr>
              <a:t> </a:t>
            </a:r>
            <a:r>
              <a:rPr lang="en-US" spc="-5">
                <a:latin typeface="Arial"/>
                <a:cs typeface="Arial"/>
              </a:rPr>
              <a:t>(WISH)</a:t>
            </a:r>
            <a:endParaRPr lang="en-US">
              <a:latin typeface="Arial"/>
              <a:cs typeface="Arial"/>
            </a:endParaRPr>
          </a:p>
        </p:txBody>
      </p:sp>
    </p:spTree>
    <p:extLst>
      <p:ext uri="{BB962C8B-B14F-4D97-AF65-F5344CB8AC3E}">
        <p14:creationId xmlns:p14="http://schemas.microsoft.com/office/powerpoint/2010/main" val="29664546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02905" y="261088"/>
            <a:ext cx="4977976" cy="1454051"/>
          </a:xfrm>
          <a:prstGeom prst="rect">
            <a:avLst/>
          </a:prstGeom>
        </p:spPr>
        <p:txBody>
          <a:bodyPr vert="horz" lIns="0" tIns="12065" rIns="0" bIns="0" rtlCol="0">
            <a:normAutofit/>
          </a:bodyPr>
          <a:lstStyle/>
          <a:p>
            <a:pPr marL="12700">
              <a:spcBef>
                <a:spcPts val="95"/>
              </a:spcBef>
            </a:pPr>
            <a:r>
              <a:rPr lang="en-US" spc="-40">
                <a:latin typeface="Arial"/>
                <a:cs typeface="Arial"/>
              </a:rPr>
              <a:t>CalVet </a:t>
            </a:r>
            <a:r>
              <a:rPr lang="en-US" spc="-5">
                <a:latin typeface="Arial"/>
                <a:cs typeface="Arial"/>
              </a:rPr>
              <a:t>Home</a:t>
            </a:r>
            <a:r>
              <a:rPr lang="en-US" spc="-20">
                <a:latin typeface="Arial"/>
                <a:cs typeface="Arial"/>
              </a:rPr>
              <a:t> </a:t>
            </a:r>
            <a:r>
              <a:rPr lang="en-US" spc="-5">
                <a:latin typeface="Arial"/>
                <a:cs typeface="Arial"/>
              </a:rPr>
              <a:t>Loans</a:t>
            </a:r>
            <a:endParaRPr lang="en-US">
              <a:latin typeface="Arial"/>
              <a:cs typeface="Arial"/>
            </a:endParaRPr>
          </a:p>
        </p:txBody>
      </p:sp>
      <p:pic>
        <p:nvPicPr>
          <p:cNvPr id="8" name="Graphic 7" descr="House">
            <a:extLst>
              <a:ext uri="{FF2B5EF4-FFF2-40B4-BE49-F238E27FC236}">
                <a16:creationId xmlns:a16="http://schemas.microsoft.com/office/drawing/2014/main" id="{EA22D703-6EE9-8D96-5C6B-F1D2068E7F1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86951" y="1793846"/>
            <a:ext cx="3620021" cy="3620021"/>
          </a:xfrm>
          <a:prstGeom prst="rect">
            <a:avLst/>
          </a:prstGeom>
        </p:spPr>
      </p:pic>
      <p:sp>
        <p:nvSpPr>
          <p:cNvPr id="4" name="Content Placeholder 3"/>
          <p:cNvSpPr>
            <a:spLocks noGrp="1"/>
          </p:cNvSpPr>
          <p:nvPr>
            <p:ph idx="1"/>
          </p:nvPr>
        </p:nvSpPr>
        <p:spPr>
          <a:xfrm>
            <a:off x="4422641" y="2421682"/>
            <a:ext cx="7280510" cy="3639289"/>
          </a:xfrm>
        </p:spPr>
        <p:txBody>
          <a:bodyPr anchor="ctr">
            <a:normAutofit/>
          </a:bodyPr>
          <a:lstStyle/>
          <a:p>
            <a:pPr marL="12700" marR="5080" lvl="0" indent="0">
              <a:spcBef>
                <a:spcPts val="480"/>
              </a:spcBef>
              <a:buNone/>
              <a:defRPr/>
            </a:pPr>
            <a:r>
              <a:rPr lang="en-US" spc="-30">
                <a:latin typeface="Arial"/>
                <a:cs typeface="Arial"/>
              </a:rPr>
              <a:t>CalVet</a:t>
            </a:r>
            <a:r>
              <a:rPr lang="en-US" spc="15">
                <a:latin typeface="Arial"/>
                <a:cs typeface="Arial"/>
              </a:rPr>
              <a:t> </a:t>
            </a:r>
            <a:r>
              <a:rPr lang="en-US" spc="-5">
                <a:latin typeface="Arial"/>
                <a:cs typeface="Arial"/>
              </a:rPr>
              <a:t>Home</a:t>
            </a:r>
            <a:r>
              <a:rPr lang="en-US" spc="15">
                <a:latin typeface="Arial"/>
                <a:cs typeface="Arial"/>
              </a:rPr>
              <a:t> </a:t>
            </a:r>
            <a:r>
              <a:rPr lang="en-US" spc="-5">
                <a:latin typeface="Arial"/>
                <a:cs typeface="Arial"/>
              </a:rPr>
              <a:t>Loans</a:t>
            </a:r>
            <a:r>
              <a:rPr lang="en-US" spc="5">
                <a:latin typeface="Arial"/>
                <a:cs typeface="Arial"/>
              </a:rPr>
              <a:t> </a:t>
            </a:r>
            <a:r>
              <a:rPr lang="en-US" spc="-5">
                <a:latin typeface="Arial"/>
                <a:cs typeface="Arial"/>
              </a:rPr>
              <a:t>is</a:t>
            </a:r>
            <a:r>
              <a:rPr lang="en-US" spc="10">
                <a:latin typeface="Arial"/>
                <a:cs typeface="Arial"/>
              </a:rPr>
              <a:t> </a:t>
            </a:r>
            <a:r>
              <a:rPr lang="en-US" spc="-5">
                <a:latin typeface="Arial"/>
                <a:cs typeface="Arial"/>
              </a:rPr>
              <a:t>a</a:t>
            </a:r>
            <a:r>
              <a:rPr lang="en-US" spc="5">
                <a:latin typeface="Arial"/>
                <a:cs typeface="Arial"/>
              </a:rPr>
              <a:t> </a:t>
            </a:r>
            <a:r>
              <a:rPr lang="en-US" spc="-5">
                <a:latin typeface="Arial"/>
                <a:cs typeface="Arial"/>
              </a:rPr>
              <a:t>state</a:t>
            </a:r>
            <a:r>
              <a:rPr lang="en-US" spc="-15">
                <a:latin typeface="Arial"/>
                <a:cs typeface="Arial"/>
              </a:rPr>
              <a:t> </a:t>
            </a:r>
            <a:r>
              <a:rPr lang="en-US" spc="-5">
                <a:latin typeface="Arial"/>
                <a:cs typeface="Arial"/>
              </a:rPr>
              <a:t>agency</a:t>
            </a:r>
            <a:r>
              <a:rPr lang="en-US" spc="10">
                <a:latin typeface="Arial"/>
                <a:cs typeface="Arial"/>
              </a:rPr>
              <a:t> </a:t>
            </a:r>
            <a:r>
              <a:rPr lang="en-US">
                <a:latin typeface="Arial"/>
                <a:cs typeface="Arial"/>
              </a:rPr>
              <a:t>dedicated</a:t>
            </a:r>
            <a:r>
              <a:rPr lang="en-US" spc="10">
                <a:latin typeface="Arial"/>
                <a:cs typeface="Arial"/>
              </a:rPr>
              <a:t> </a:t>
            </a:r>
            <a:r>
              <a:rPr lang="en-US" spc="-5">
                <a:latin typeface="Arial"/>
                <a:cs typeface="Arial"/>
              </a:rPr>
              <a:t>to</a:t>
            </a:r>
            <a:r>
              <a:rPr lang="en-US" spc="5">
                <a:latin typeface="Arial"/>
                <a:cs typeface="Arial"/>
              </a:rPr>
              <a:t> </a:t>
            </a:r>
            <a:r>
              <a:rPr lang="en-US">
                <a:latin typeface="Arial"/>
                <a:cs typeface="Arial"/>
              </a:rPr>
              <a:t>providing </a:t>
            </a:r>
            <a:r>
              <a:rPr lang="en-US" spc="15">
                <a:latin typeface="Arial"/>
                <a:cs typeface="Arial"/>
              </a:rPr>
              <a:t>low- </a:t>
            </a:r>
            <a:r>
              <a:rPr lang="en-US" spc="-765">
                <a:latin typeface="Arial"/>
                <a:cs typeface="Arial"/>
              </a:rPr>
              <a:t> </a:t>
            </a:r>
            <a:r>
              <a:rPr lang="en-US">
                <a:latin typeface="Arial"/>
                <a:cs typeface="Arial"/>
              </a:rPr>
              <a:t>cost</a:t>
            </a:r>
            <a:r>
              <a:rPr lang="en-US" spc="-5">
                <a:latin typeface="Arial"/>
                <a:cs typeface="Arial"/>
              </a:rPr>
              <a:t> home</a:t>
            </a:r>
            <a:r>
              <a:rPr lang="en-US" spc="15">
                <a:latin typeface="Arial"/>
                <a:cs typeface="Arial"/>
              </a:rPr>
              <a:t> </a:t>
            </a:r>
            <a:r>
              <a:rPr lang="en-US" spc="-5">
                <a:latin typeface="Arial"/>
                <a:cs typeface="Arial"/>
              </a:rPr>
              <a:t>loans</a:t>
            </a:r>
            <a:r>
              <a:rPr lang="en-US" spc="5">
                <a:latin typeface="Arial"/>
                <a:cs typeface="Arial"/>
              </a:rPr>
              <a:t> </a:t>
            </a:r>
            <a:r>
              <a:rPr lang="en-US" spc="-5">
                <a:latin typeface="Arial"/>
                <a:cs typeface="Arial"/>
              </a:rPr>
              <a:t>to</a:t>
            </a:r>
            <a:r>
              <a:rPr lang="en-US">
                <a:latin typeface="Arial"/>
                <a:cs typeface="Arial"/>
              </a:rPr>
              <a:t> veterans</a:t>
            </a:r>
            <a:r>
              <a:rPr lang="en-US" spc="5">
                <a:latin typeface="Arial"/>
                <a:cs typeface="Arial"/>
              </a:rPr>
              <a:t> </a:t>
            </a:r>
            <a:r>
              <a:rPr lang="en-US">
                <a:latin typeface="Arial"/>
                <a:cs typeface="Arial"/>
              </a:rPr>
              <a:t>purchasing</a:t>
            </a:r>
            <a:r>
              <a:rPr lang="en-US" spc="5">
                <a:latin typeface="Arial"/>
                <a:cs typeface="Arial"/>
              </a:rPr>
              <a:t> </a:t>
            </a:r>
            <a:r>
              <a:rPr lang="en-US" spc="-5">
                <a:latin typeface="Arial"/>
                <a:cs typeface="Arial"/>
              </a:rPr>
              <a:t>homes</a:t>
            </a:r>
            <a:r>
              <a:rPr lang="en-US" spc="15">
                <a:latin typeface="Arial"/>
                <a:cs typeface="Arial"/>
              </a:rPr>
              <a:t> </a:t>
            </a:r>
            <a:r>
              <a:rPr lang="en-US" spc="-5">
                <a:latin typeface="Arial"/>
                <a:cs typeface="Arial"/>
              </a:rPr>
              <a:t>in</a:t>
            </a:r>
            <a:r>
              <a:rPr lang="en-US">
                <a:latin typeface="Arial"/>
                <a:cs typeface="Arial"/>
              </a:rPr>
              <a:t> California. </a:t>
            </a:r>
            <a:r>
              <a:rPr lang="en-US" spc="-5">
                <a:latin typeface="Arial"/>
                <a:cs typeface="Arial"/>
              </a:rPr>
              <a:t>This</a:t>
            </a:r>
            <a:r>
              <a:rPr lang="en-US" spc="5">
                <a:latin typeface="Arial"/>
                <a:cs typeface="Arial"/>
              </a:rPr>
              <a:t> </a:t>
            </a:r>
            <a:r>
              <a:rPr lang="en-US" spc="-5">
                <a:latin typeface="Arial"/>
                <a:cs typeface="Arial"/>
              </a:rPr>
              <a:t>benefit</a:t>
            </a:r>
            <a:r>
              <a:rPr lang="en-US" spc="5">
                <a:latin typeface="Arial"/>
                <a:cs typeface="Arial"/>
              </a:rPr>
              <a:t> </a:t>
            </a:r>
            <a:r>
              <a:rPr lang="en-US" spc="-5">
                <a:latin typeface="Arial"/>
                <a:cs typeface="Arial"/>
              </a:rPr>
              <a:t>is </a:t>
            </a:r>
            <a:r>
              <a:rPr lang="en-US" spc="-10">
                <a:latin typeface="Arial"/>
                <a:cs typeface="Arial"/>
              </a:rPr>
              <a:t>offered</a:t>
            </a:r>
            <a:r>
              <a:rPr lang="en-US" spc="5">
                <a:latin typeface="Arial"/>
                <a:cs typeface="Arial"/>
              </a:rPr>
              <a:t> </a:t>
            </a:r>
            <a:r>
              <a:rPr lang="en-US" spc="-5">
                <a:latin typeface="Arial"/>
                <a:cs typeface="Arial"/>
              </a:rPr>
              <a:t>to </a:t>
            </a:r>
            <a:r>
              <a:rPr lang="en-US">
                <a:latin typeface="Arial"/>
                <a:cs typeface="Arial"/>
              </a:rPr>
              <a:t>veterans</a:t>
            </a:r>
            <a:r>
              <a:rPr lang="en-US" spc="5">
                <a:latin typeface="Arial"/>
                <a:cs typeface="Arial"/>
              </a:rPr>
              <a:t> </a:t>
            </a:r>
            <a:r>
              <a:rPr lang="en-US" spc="-5">
                <a:latin typeface="Arial"/>
                <a:cs typeface="Arial"/>
              </a:rPr>
              <a:t>as a </a:t>
            </a:r>
            <a:r>
              <a:rPr lang="en-US">
                <a:latin typeface="Arial"/>
                <a:cs typeface="Arial"/>
              </a:rPr>
              <a:t>“thank</a:t>
            </a:r>
            <a:r>
              <a:rPr lang="en-US" spc="5">
                <a:latin typeface="Arial"/>
                <a:cs typeface="Arial"/>
              </a:rPr>
              <a:t> </a:t>
            </a:r>
            <a:r>
              <a:rPr lang="en-US" spc="-5">
                <a:latin typeface="Arial"/>
                <a:cs typeface="Arial"/>
              </a:rPr>
              <a:t>you” for </a:t>
            </a:r>
            <a:r>
              <a:rPr lang="en-US" spc="-765">
                <a:latin typeface="Arial"/>
                <a:cs typeface="Arial"/>
              </a:rPr>
              <a:t> </a:t>
            </a:r>
            <a:r>
              <a:rPr lang="en-US" spc="-5">
                <a:latin typeface="Arial"/>
                <a:cs typeface="Arial"/>
              </a:rPr>
              <a:t>the</a:t>
            </a:r>
            <a:r>
              <a:rPr lang="en-US" spc="5">
                <a:latin typeface="Arial"/>
                <a:cs typeface="Arial"/>
              </a:rPr>
              <a:t> </a:t>
            </a:r>
            <a:r>
              <a:rPr lang="en-US">
                <a:latin typeface="Arial"/>
                <a:cs typeface="Arial"/>
              </a:rPr>
              <a:t>sacrifices</a:t>
            </a:r>
            <a:r>
              <a:rPr lang="en-US" spc="-15">
                <a:latin typeface="Arial"/>
                <a:cs typeface="Arial"/>
              </a:rPr>
              <a:t> </a:t>
            </a:r>
            <a:r>
              <a:rPr lang="en-US" spc="-5">
                <a:latin typeface="Arial"/>
                <a:cs typeface="Arial"/>
              </a:rPr>
              <a:t>made</a:t>
            </a:r>
            <a:r>
              <a:rPr lang="en-US" spc="15">
                <a:latin typeface="Arial"/>
                <a:cs typeface="Arial"/>
              </a:rPr>
              <a:t> </a:t>
            </a:r>
            <a:r>
              <a:rPr lang="en-US" spc="-5">
                <a:latin typeface="Arial"/>
                <a:cs typeface="Arial"/>
              </a:rPr>
              <a:t>for</a:t>
            </a:r>
            <a:r>
              <a:rPr lang="en-US" spc="10">
                <a:latin typeface="Arial"/>
                <a:cs typeface="Arial"/>
              </a:rPr>
              <a:t> </a:t>
            </a:r>
            <a:r>
              <a:rPr lang="en-US">
                <a:latin typeface="Arial"/>
                <a:cs typeface="Arial"/>
              </a:rPr>
              <a:t>our</a:t>
            </a:r>
            <a:r>
              <a:rPr lang="en-US" spc="-10">
                <a:latin typeface="Arial"/>
                <a:cs typeface="Arial"/>
              </a:rPr>
              <a:t> </a:t>
            </a:r>
            <a:r>
              <a:rPr lang="en-US">
                <a:latin typeface="Arial"/>
                <a:cs typeface="Arial"/>
              </a:rPr>
              <a:t>state</a:t>
            </a:r>
            <a:r>
              <a:rPr lang="en-US" spc="-5">
                <a:latin typeface="Arial"/>
                <a:cs typeface="Arial"/>
              </a:rPr>
              <a:t> and</a:t>
            </a:r>
            <a:r>
              <a:rPr lang="en-US" spc="5">
                <a:latin typeface="Arial"/>
                <a:cs typeface="Arial"/>
              </a:rPr>
              <a:t> </a:t>
            </a:r>
            <a:r>
              <a:rPr lang="en-US">
                <a:latin typeface="Arial"/>
                <a:cs typeface="Arial"/>
              </a:rPr>
              <a:t>nation.</a:t>
            </a:r>
          </a:p>
        </p:txBody>
      </p:sp>
    </p:spTree>
    <p:extLst>
      <p:ext uri="{BB962C8B-B14F-4D97-AF65-F5344CB8AC3E}">
        <p14:creationId xmlns:p14="http://schemas.microsoft.com/office/powerpoint/2010/main" val="39869381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56480" y="1145064"/>
            <a:ext cx="2509519" cy="369332"/>
          </a:xfrm>
          <a:prstGeom prst="rect">
            <a:avLst/>
          </a:prstGeom>
        </p:spPr>
        <p:txBody>
          <a:bodyPr wrap="square">
            <a:spAutoFit/>
          </a:bodyPr>
          <a:lstStyle/>
          <a:p>
            <a:r>
              <a:rPr lang="en-US" dirty="0"/>
              <a:t>VA Form 26-10291</a:t>
            </a:r>
          </a:p>
        </p:txBody>
      </p:sp>
      <p:sp>
        <p:nvSpPr>
          <p:cNvPr id="3" name="Rectangle 2"/>
          <p:cNvSpPr/>
          <p:nvPr/>
        </p:nvSpPr>
        <p:spPr>
          <a:xfrm>
            <a:off x="1971040" y="2123440"/>
            <a:ext cx="9204959" cy="4431983"/>
          </a:xfrm>
          <a:prstGeom prst="rect">
            <a:avLst/>
          </a:prstGeom>
        </p:spPr>
        <p:txBody>
          <a:bodyPr wrap="square">
            <a:spAutoFit/>
          </a:bodyPr>
          <a:lstStyle/>
          <a:p>
            <a:r>
              <a:rPr lang="en-US" dirty="0"/>
              <a:t>One feature of your Department of Veterans Affairs (VA)-guaranteed loan is that the loan is assumable. An assumption is where a purchaser agrees to purchase your home by taking over your mortgage obligation and property ownership. If the assumer (purchaser) is an eligible Veteran with sufficient entitlement, your assumption may also include a Substitution of Entitlement (SOE). The assumer (purchaser) must meet VA's SOE requirements listed below. </a:t>
            </a:r>
            <a:r>
              <a:rPr lang="en-US" b="1" dirty="0"/>
              <a:t>Any qualified purchaser (including a non-Veteran) may assume the remaining balance of your VA-guaranteed loan. The purchaser must meet VA's credit and income underwriting standards and the loan must be current at the time of closing. </a:t>
            </a:r>
            <a:r>
              <a:rPr lang="en-US" dirty="0"/>
              <a:t>If the assumption is approved, you will no longer be responsible for the mortgage payment on the VA-guaranteed loan</a:t>
            </a:r>
            <a:r>
              <a:rPr lang="en-US" b="1" dirty="0"/>
              <a:t>. </a:t>
            </a:r>
            <a:r>
              <a:rPr lang="en-US" sz="2800" b="1" dirty="0"/>
              <a:t>However, your entitlement will still be tied to the loan unless the assumption includes a SOE. </a:t>
            </a:r>
            <a:r>
              <a:rPr lang="en-US" dirty="0"/>
              <a:t>To complete an assumption with a SOE, the assumer must be an eligible Veteran who meets VA's SOE requirements and who is willing to substitute their entitlement for yours. </a:t>
            </a:r>
            <a:r>
              <a:rPr lang="en-US" dirty="0" smtClean="0"/>
              <a:t>… (partial form)</a:t>
            </a:r>
            <a:endParaRPr lang="en-US" dirty="0"/>
          </a:p>
        </p:txBody>
      </p:sp>
    </p:spTree>
    <p:extLst>
      <p:ext uri="{BB962C8B-B14F-4D97-AF65-F5344CB8AC3E}">
        <p14:creationId xmlns:p14="http://schemas.microsoft.com/office/powerpoint/2010/main" val="1143388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66184" y="2956305"/>
            <a:ext cx="3667760" cy="635000"/>
          </a:xfrm>
          <a:prstGeom prst="rect">
            <a:avLst/>
          </a:prstGeom>
        </p:spPr>
        <p:txBody>
          <a:bodyPr vert="horz" wrap="square" lIns="0" tIns="12065" rIns="0" bIns="0" rtlCol="0">
            <a:spAutoFit/>
          </a:bodyPr>
          <a:lstStyle/>
          <a:p>
            <a:pPr marL="12700">
              <a:lnSpc>
                <a:spcPct val="100000"/>
              </a:lnSpc>
              <a:spcBef>
                <a:spcPts val="95"/>
              </a:spcBef>
            </a:pPr>
            <a:r>
              <a:rPr sz="4000" spc="-5"/>
              <a:t>How</a:t>
            </a:r>
            <a:r>
              <a:rPr sz="4000" spc="-20"/>
              <a:t> </a:t>
            </a:r>
            <a:r>
              <a:rPr sz="4000" spc="-5"/>
              <a:t>do</a:t>
            </a:r>
            <a:r>
              <a:rPr sz="4000" spc="-10"/>
              <a:t> </a:t>
            </a:r>
            <a:r>
              <a:rPr sz="4000" spc="-5"/>
              <a:t>I</a:t>
            </a:r>
            <a:r>
              <a:rPr sz="4000" spc="-25"/>
              <a:t> </a:t>
            </a:r>
            <a:r>
              <a:rPr sz="4000" spc="-5"/>
              <a:t>apply?</a:t>
            </a:r>
            <a:endParaRPr sz="4000"/>
          </a:p>
        </p:txBody>
      </p:sp>
    </p:spTree>
    <p:extLst>
      <p:ext uri="{BB962C8B-B14F-4D97-AF65-F5344CB8AC3E}">
        <p14:creationId xmlns:p14="http://schemas.microsoft.com/office/powerpoint/2010/main" val="35398197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32231" y="531876"/>
            <a:ext cx="11504930" cy="5552440"/>
            <a:chOff x="332231" y="531876"/>
            <a:chExt cx="11504930" cy="5552440"/>
          </a:xfrm>
        </p:grpSpPr>
        <p:pic>
          <p:nvPicPr>
            <p:cNvPr id="3" name="object 3"/>
            <p:cNvPicPr/>
            <p:nvPr/>
          </p:nvPicPr>
          <p:blipFill>
            <a:blip r:embed="rId2" cstate="print"/>
            <a:stretch>
              <a:fillRect/>
            </a:stretch>
          </p:blipFill>
          <p:spPr>
            <a:xfrm>
              <a:off x="332231" y="531876"/>
              <a:ext cx="11504676" cy="5532120"/>
            </a:xfrm>
            <a:prstGeom prst="rect">
              <a:avLst/>
            </a:prstGeom>
          </p:spPr>
        </p:pic>
        <p:sp>
          <p:nvSpPr>
            <p:cNvPr id="4" name="object 4"/>
            <p:cNvSpPr/>
            <p:nvPr/>
          </p:nvSpPr>
          <p:spPr>
            <a:xfrm>
              <a:off x="4639817" y="5503926"/>
              <a:ext cx="1297305" cy="561340"/>
            </a:xfrm>
            <a:custGeom>
              <a:avLst/>
              <a:gdLst/>
              <a:ahLst/>
              <a:cxnLst/>
              <a:rect l="l" t="t" r="r" b="b"/>
              <a:pathLst>
                <a:path w="1297304" h="561339">
                  <a:moveTo>
                    <a:pt x="0" y="280416"/>
                  </a:moveTo>
                  <a:lnTo>
                    <a:pt x="13174" y="223904"/>
                  </a:lnTo>
                  <a:lnTo>
                    <a:pt x="50958" y="171267"/>
                  </a:lnTo>
                  <a:lnTo>
                    <a:pt x="110745" y="123635"/>
                  </a:lnTo>
                  <a:lnTo>
                    <a:pt x="148075" y="102047"/>
                  </a:lnTo>
                  <a:lnTo>
                    <a:pt x="189928" y="82134"/>
                  </a:lnTo>
                  <a:lnTo>
                    <a:pt x="235978" y="64035"/>
                  </a:lnTo>
                  <a:lnTo>
                    <a:pt x="285898" y="47892"/>
                  </a:lnTo>
                  <a:lnTo>
                    <a:pt x="339364" y="33845"/>
                  </a:lnTo>
                  <a:lnTo>
                    <a:pt x="396049" y="22037"/>
                  </a:lnTo>
                  <a:lnTo>
                    <a:pt x="455627" y="12607"/>
                  </a:lnTo>
                  <a:lnTo>
                    <a:pt x="517773" y="5697"/>
                  </a:lnTo>
                  <a:lnTo>
                    <a:pt x="582159" y="1447"/>
                  </a:lnTo>
                  <a:lnTo>
                    <a:pt x="648462" y="0"/>
                  </a:lnTo>
                  <a:lnTo>
                    <a:pt x="714764" y="1447"/>
                  </a:lnTo>
                  <a:lnTo>
                    <a:pt x="779150" y="5697"/>
                  </a:lnTo>
                  <a:lnTo>
                    <a:pt x="841296" y="12607"/>
                  </a:lnTo>
                  <a:lnTo>
                    <a:pt x="900874" y="22037"/>
                  </a:lnTo>
                  <a:lnTo>
                    <a:pt x="957559" y="33845"/>
                  </a:lnTo>
                  <a:lnTo>
                    <a:pt x="1011025" y="47892"/>
                  </a:lnTo>
                  <a:lnTo>
                    <a:pt x="1060945" y="64035"/>
                  </a:lnTo>
                  <a:lnTo>
                    <a:pt x="1106995" y="82134"/>
                  </a:lnTo>
                  <a:lnTo>
                    <a:pt x="1148848" y="102047"/>
                  </a:lnTo>
                  <a:lnTo>
                    <a:pt x="1186178" y="123635"/>
                  </a:lnTo>
                  <a:lnTo>
                    <a:pt x="1218659" y="146755"/>
                  </a:lnTo>
                  <a:lnTo>
                    <a:pt x="1267770" y="197030"/>
                  </a:lnTo>
                  <a:lnTo>
                    <a:pt x="1293576" y="251746"/>
                  </a:lnTo>
                  <a:lnTo>
                    <a:pt x="1296924" y="280416"/>
                  </a:lnTo>
                  <a:lnTo>
                    <a:pt x="1293576" y="309085"/>
                  </a:lnTo>
                  <a:lnTo>
                    <a:pt x="1267770" y="363801"/>
                  </a:lnTo>
                  <a:lnTo>
                    <a:pt x="1218659" y="414076"/>
                  </a:lnTo>
                  <a:lnTo>
                    <a:pt x="1186178" y="437196"/>
                  </a:lnTo>
                  <a:lnTo>
                    <a:pt x="1148848" y="458784"/>
                  </a:lnTo>
                  <a:lnTo>
                    <a:pt x="1106995" y="478697"/>
                  </a:lnTo>
                  <a:lnTo>
                    <a:pt x="1060945" y="496796"/>
                  </a:lnTo>
                  <a:lnTo>
                    <a:pt x="1011025" y="512939"/>
                  </a:lnTo>
                  <a:lnTo>
                    <a:pt x="957559" y="526986"/>
                  </a:lnTo>
                  <a:lnTo>
                    <a:pt x="900874" y="538794"/>
                  </a:lnTo>
                  <a:lnTo>
                    <a:pt x="841296" y="548224"/>
                  </a:lnTo>
                  <a:lnTo>
                    <a:pt x="779150" y="555134"/>
                  </a:lnTo>
                  <a:lnTo>
                    <a:pt x="714764" y="559384"/>
                  </a:lnTo>
                  <a:lnTo>
                    <a:pt x="648462" y="560832"/>
                  </a:lnTo>
                  <a:lnTo>
                    <a:pt x="582159" y="559384"/>
                  </a:lnTo>
                  <a:lnTo>
                    <a:pt x="517773" y="555134"/>
                  </a:lnTo>
                  <a:lnTo>
                    <a:pt x="455627" y="548224"/>
                  </a:lnTo>
                  <a:lnTo>
                    <a:pt x="396049" y="538794"/>
                  </a:lnTo>
                  <a:lnTo>
                    <a:pt x="339364" y="526986"/>
                  </a:lnTo>
                  <a:lnTo>
                    <a:pt x="285898" y="512939"/>
                  </a:lnTo>
                  <a:lnTo>
                    <a:pt x="235978" y="496796"/>
                  </a:lnTo>
                  <a:lnTo>
                    <a:pt x="189928" y="478697"/>
                  </a:lnTo>
                  <a:lnTo>
                    <a:pt x="148075" y="458784"/>
                  </a:lnTo>
                  <a:lnTo>
                    <a:pt x="110745" y="437196"/>
                  </a:lnTo>
                  <a:lnTo>
                    <a:pt x="78264" y="414076"/>
                  </a:lnTo>
                  <a:lnTo>
                    <a:pt x="29153" y="363801"/>
                  </a:lnTo>
                  <a:lnTo>
                    <a:pt x="3347" y="309085"/>
                  </a:lnTo>
                  <a:lnTo>
                    <a:pt x="0" y="280416"/>
                  </a:lnTo>
                  <a:close/>
                </a:path>
              </a:pathLst>
            </a:custGeom>
            <a:ln w="38099">
              <a:solidFill>
                <a:srgbClr val="FFFF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94658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46347" y="217931"/>
            <a:ext cx="5099304" cy="6446520"/>
          </a:xfrm>
          <a:prstGeom prst="rect">
            <a:avLst/>
          </a:prstGeom>
        </p:spPr>
      </p:pic>
    </p:spTree>
    <p:extLst>
      <p:ext uri="{BB962C8B-B14F-4D97-AF65-F5344CB8AC3E}">
        <p14:creationId xmlns:p14="http://schemas.microsoft.com/office/powerpoint/2010/main" val="2752903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521252559"/>
              </p:ext>
            </p:extLst>
          </p:nvPr>
        </p:nvGraphicFramePr>
        <p:xfrm>
          <a:off x="98424" y="98425"/>
          <a:ext cx="8324216" cy="6538782"/>
        </p:xfrm>
        <a:graphic>
          <a:graphicData uri="http://schemas.openxmlformats.org/presentationml/2006/ole">
            <mc:AlternateContent xmlns:mc="http://schemas.openxmlformats.org/markup-compatibility/2006">
              <mc:Choice xmlns:v="urn:schemas-microsoft-com:vml" Requires="v">
                <p:oleObj spid="_x0000_s1028" name="Acrobat Document" r:id="rId3" imgW="3885966" imgH="5029042" progId="Acrobat.Document.DC">
                  <p:embed/>
                </p:oleObj>
              </mc:Choice>
              <mc:Fallback>
                <p:oleObj name="Acrobat Document" r:id="rId3" imgW="3885966" imgH="5029042" progId="Acrobat.Document.DC">
                  <p:embed/>
                  <p:pic>
                    <p:nvPicPr>
                      <p:cNvPr id="0" name=""/>
                      <p:cNvPicPr/>
                      <p:nvPr/>
                    </p:nvPicPr>
                    <p:blipFill>
                      <a:blip r:embed="rId4"/>
                      <a:stretch>
                        <a:fillRect/>
                      </a:stretch>
                    </p:blipFill>
                    <p:spPr>
                      <a:xfrm>
                        <a:off x="98424" y="98425"/>
                        <a:ext cx="8324216" cy="6538782"/>
                      </a:xfrm>
                      <a:prstGeom prst="rect">
                        <a:avLst/>
                      </a:prstGeom>
                    </p:spPr>
                  </p:pic>
                </p:oleObj>
              </mc:Fallback>
            </mc:AlternateContent>
          </a:graphicData>
        </a:graphic>
      </p:graphicFrame>
    </p:spTree>
    <p:extLst>
      <p:ext uri="{BB962C8B-B14F-4D97-AF65-F5344CB8AC3E}">
        <p14:creationId xmlns:p14="http://schemas.microsoft.com/office/powerpoint/2010/main" val="31681159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0560" y="45465"/>
            <a:ext cx="8382001" cy="6734400"/>
          </a:xfrm>
          <a:prstGeom prst="rect">
            <a:avLst/>
          </a:prstGeom>
        </p:spPr>
      </p:pic>
    </p:spTree>
    <p:extLst>
      <p:ext uri="{BB962C8B-B14F-4D97-AF65-F5344CB8AC3E}">
        <p14:creationId xmlns:p14="http://schemas.microsoft.com/office/powerpoint/2010/main" val="350724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38724" y="389450"/>
            <a:ext cx="9744207" cy="627736"/>
          </a:xfrm>
          <a:prstGeom prst="rect">
            <a:avLst/>
          </a:prstGeom>
        </p:spPr>
        <p:txBody>
          <a:bodyPr vert="horz" wrap="square" lIns="0" tIns="12065" rIns="0" bIns="0" rtlCol="0">
            <a:spAutoFit/>
          </a:bodyPr>
          <a:lstStyle/>
          <a:p>
            <a:pPr marL="12700">
              <a:lnSpc>
                <a:spcPct val="100000"/>
              </a:lnSpc>
              <a:spcBef>
                <a:spcPts val="95"/>
              </a:spcBef>
            </a:pPr>
            <a:r>
              <a:t>California</a:t>
            </a:r>
            <a:r>
              <a:rPr spc="10"/>
              <a:t> </a:t>
            </a:r>
            <a:r>
              <a:rPr spc="-5"/>
              <a:t>Department</a:t>
            </a:r>
            <a:r>
              <a:rPr spc="25"/>
              <a:t> </a:t>
            </a:r>
            <a:r>
              <a:rPr spc="-5"/>
              <a:t>of</a:t>
            </a:r>
            <a:r>
              <a:t> </a:t>
            </a:r>
            <a:r>
              <a:rPr spc="-25"/>
              <a:t>Veterans</a:t>
            </a:r>
            <a:r>
              <a:rPr spc="-150"/>
              <a:t> </a:t>
            </a:r>
            <a:r>
              <a:rPr spc="-10"/>
              <a:t>Affairs</a:t>
            </a:r>
          </a:p>
        </p:txBody>
      </p:sp>
      <p:sp>
        <p:nvSpPr>
          <p:cNvPr id="3" name="object 3"/>
          <p:cNvSpPr txBox="1"/>
          <p:nvPr/>
        </p:nvSpPr>
        <p:spPr>
          <a:xfrm>
            <a:off x="1100998" y="1577755"/>
            <a:ext cx="5298862" cy="4461734"/>
          </a:xfrm>
          <a:prstGeom prst="rect">
            <a:avLst/>
          </a:prstGeom>
        </p:spPr>
        <p:txBody>
          <a:bodyPr vert="horz" wrap="square" lIns="0" tIns="66040" rIns="0" bIns="0" rtlCol="0" anchor="t">
            <a:spAutoFit/>
          </a:bodyPr>
          <a:lstStyle/>
          <a:p>
            <a:pPr marL="1270" marR="0" lvl="0" indent="0" algn="ctr" defTabSz="914400" rtl="0" eaLnBrk="1" fontAlgn="auto" latinLnBrk="0" hangingPunct="1">
              <a:lnSpc>
                <a:spcPct val="100000"/>
              </a:lnSpc>
              <a:spcBef>
                <a:spcPts val="520"/>
              </a:spcBef>
              <a:spcAft>
                <a:spcPts val="0"/>
              </a:spcAft>
              <a:buClrTx/>
              <a:buSzTx/>
              <a:buFontTx/>
              <a:buNone/>
              <a:tabLst/>
              <a:defRPr/>
            </a:pPr>
            <a:r>
              <a:rPr kumimoji="0" lang="en-US" sz="2400" b="1" i="0" u="none" strike="noStrike" kern="1200" cap="none" spc="-5" normalizeH="0" baseline="0" noProof="0">
                <a:ln>
                  <a:noFill/>
                </a:ln>
                <a:solidFill>
                  <a:prstClr val="black"/>
                </a:solidFill>
                <a:effectLst/>
                <a:uLnTx/>
                <a:uFillTx/>
                <a:latin typeface="Arial"/>
                <a:ea typeface="+mn-ea"/>
                <a:cs typeface="Arial"/>
              </a:rPr>
              <a:t>CalVet Home Loans</a:t>
            </a:r>
          </a:p>
          <a:p>
            <a:pPr marL="1270" marR="0" lvl="0" indent="0" algn="ctr" defTabSz="914400" rtl="0" eaLnBrk="1" fontAlgn="auto" latinLnBrk="0" hangingPunct="1">
              <a:lnSpc>
                <a:spcPct val="100000"/>
              </a:lnSpc>
              <a:spcBef>
                <a:spcPts val="520"/>
              </a:spcBef>
              <a:spcAft>
                <a:spcPts val="0"/>
              </a:spcAft>
              <a:buClrTx/>
              <a:buSzTx/>
              <a:buFontTx/>
              <a:buNone/>
              <a:tabLst/>
              <a:defRPr/>
            </a:pPr>
            <a:r>
              <a:rPr kumimoji="0" sz="2400" b="0" i="0" u="none" strike="noStrike" kern="1200" cap="none" spc="-5" normalizeH="0" baseline="0" noProof="0">
                <a:ln>
                  <a:noFill/>
                </a:ln>
                <a:solidFill>
                  <a:prstClr val="black"/>
                </a:solidFill>
                <a:effectLst/>
                <a:uLnTx/>
                <a:uFillTx/>
                <a:latin typeface="Arial"/>
                <a:ea typeface="+mn-ea"/>
                <a:cs typeface="Arial"/>
              </a:rPr>
              <a:t>1-800-952-5626</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270" marR="0" lvl="0" indent="0" algn="ctr" defTabSz="914400" rtl="0" eaLnBrk="1" fontAlgn="auto" latinLnBrk="0" hangingPunct="1">
              <a:lnSpc>
                <a:spcPct val="100000"/>
              </a:lnSpc>
              <a:spcBef>
                <a:spcPts val="420"/>
              </a:spcBef>
              <a:spcAft>
                <a:spcPts val="0"/>
              </a:spcAft>
              <a:buClrTx/>
              <a:buSzTx/>
              <a:buFontTx/>
              <a:buNone/>
              <a:tabLst/>
              <a:defRPr/>
            </a:pPr>
            <a:r>
              <a:rPr kumimoji="0" sz="2400" b="0" i="0" u="none" strike="noStrike" kern="1200" cap="none" spc="-10" normalizeH="0" baseline="0" noProof="0">
                <a:ln>
                  <a:noFill/>
                </a:ln>
                <a:solidFill>
                  <a:srgbClr val="FFFFFF"/>
                </a:solidFill>
                <a:effectLst/>
                <a:uLnTx/>
                <a:uFillTx/>
                <a:latin typeface="Arial"/>
                <a:ea typeface="+mn-ea"/>
                <a:cs typeface="Arial"/>
                <a:hlinkClick r:id="rId2"/>
              </a:rPr>
              <a:t>www.calvet.ca.gov</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3200" b="0" i="0" u="none" strike="noStrike" kern="1200" cap="none" spc="0" normalizeH="0" baseline="0" noProof="0">
              <a:ln>
                <a:noFill/>
              </a:ln>
              <a:solidFill>
                <a:prstClr val="black"/>
              </a:solidFill>
              <a:effectLst/>
              <a:uLnTx/>
              <a:uFillTx/>
              <a:latin typeface="Arial"/>
              <a:ea typeface="+mn-ea"/>
              <a:cs typeface="Arial"/>
            </a:endParaRPr>
          </a:p>
          <a:p>
            <a:pPr marL="1056005"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a:ea typeface="+mn-ea"/>
                <a:cs typeface="Arial"/>
              </a:rPr>
              <a:t>    </a:t>
            </a:r>
            <a:r>
              <a:rPr kumimoji="0" lang="en-US" sz="2400" b="0" i="0" u="none" strike="noStrike" kern="1200" cap="none" spc="0" normalizeH="0" baseline="0" noProof="0">
                <a:ln>
                  <a:noFill/>
                </a:ln>
                <a:solidFill>
                  <a:prstClr val="black"/>
                </a:solidFill>
                <a:effectLst/>
                <a:uLnTx/>
                <a:uFillTx/>
                <a:latin typeface="Arial"/>
                <a:ea typeface="+mn-ea"/>
                <a:cs typeface="Arial"/>
              </a:rPr>
              <a:t>  </a:t>
            </a:r>
            <a:r>
              <a:rPr kumimoji="0" sz="2400" b="0" i="0" u="none" strike="noStrike" kern="1200" cap="none" spc="0" normalizeH="0" baseline="0" noProof="0">
                <a:ln>
                  <a:noFill/>
                </a:ln>
                <a:solidFill>
                  <a:prstClr val="black"/>
                </a:solidFill>
                <a:effectLst/>
                <a:uLnTx/>
                <a:uFillTx/>
                <a:latin typeface="Arial"/>
                <a:ea typeface="+mn-ea"/>
                <a:cs typeface="Arial"/>
              </a:rPr>
              <a:t>Brad</a:t>
            </a:r>
            <a:r>
              <a:rPr kumimoji="0" sz="2400" b="0" i="0" u="none" strike="noStrike" kern="1200" cap="none" spc="-25" normalizeH="0" baseline="0" noProof="0">
                <a:ln>
                  <a:noFill/>
                </a:ln>
                <a:solidFill>
                  <a:prstClr val="black"/>
                </a:solidFill>
                <a:effectLst/>
                <a:uLnTx/>
                <a:uFillTx/>
                <a:latin typeface="Arial"/>
                <a:ea typeface="+mn-ea"/>
                <a:cs typeface="Arial"/>
              </a:rPr>
              <a:t> </a:t>
            </a:r>
            <a:r>
              <a:rPr kumimoji="0" sz="2400" b="0" i="0" u="none" strike="noStrike" kern="1200" cap="none" spc="-5" normalizeH="0" baseline="0" noProof="0">
                <a:ln>
                  <a:noFill/>
                </a:ln>
                <a:solidFill>
                  <a:prstClr val="black"/>
                </a:solidFill>
                <a:effectLst/>
                <a:uLnTx/>
                <a:uFillTx/>
                <a:latin typeface="Arial"/>
                <a:ea typeface="+mn-ea"/>
                <a:cs typeface="Arial"/>
              </a:rPr>
              <a:t>Pedersen</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989330" marR="0" lvl="0" indent="0" algn="l" defTabSz="914400" rtl="0" eaLnBrk="1" fontAlgn="auto" latinLnBrk="0" hangingPunct="1">
              <a:lnSpc>
                <a:spcPct val="100000"/>
              </a:lnSpc>
              <a:spcBef>
                <a:spcPts val="425"/>
              </a:spcBef>
              <a:spcAft>
                <a:spcPts val="0"/>
              </a:spcAft>
              <a:buClrTx/>
              <a:buSzTx/>
              <a:buFontTx/>
              <a:buNone/>
              <a:tabLst/>
              <a:defRPr/>
            </a:pPr>
            <a:r>
              <a:rPr kumimoji="0" lang="en-US" sz="2400" b="0" i="0" u="none" strike="noStrike" kern="1200" cap="none" spc="-5" normalizeH="0" baseline="0" noProof="0">
                <a:ln>
                  <a:noFill/>
                </a:ln>
                <a:solidFill>
                  <a:prstClr val="black"/>
                </a:solidFill>
                <a:effectLst/>
                <a:uLnTx/>
                <a:uFillTx/>
                <a:latin typeface="Arial"/>
                <a:ea typeface="+mn-ea"/>
                <a:cs typeface="Arial"/>
              </a:rPr>
              <a:t>      (866) 653-2510</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030605" marR="0" lvl="0" indent="0" algn="l" defTabSz="914400" rtl="0" eaLnBrk="1" fontAlgn="auto" latinLnBrk="0" hangingPunct="1">
              <a:lnSpc>
                <a:spcPct val="100000"/>
              </a:lnSpc>
              <a:spcBef>
                <a:spcPts val="430"/>
              </a:spcBef>
              <a:spcAft>
                <a:spcPts val="0"/>
              </a:spcAft>
              <a:buClrTx/>
              <a:buSzTx/>
              <a:buFontTx/>
              <a:buNone/>
              <a:tabLst/>
              <a:defRPr/>
            </a:pPr>
            <a:r>
              <a:rPr kumimoji="0" lang="en-US" sz="2400" b="0" i="0" u="none" strike="noStrike" kern="1200" cap="none" spc="-5" normalizeH="0" baseline="0" noProof="0">
                <a:ln>
                  <a:noFill/>
                </a:ln>
                <a:solidFill>
                  <a:prstClr val="black"/>
                </a:solidFill>
                <a:effectLst/>
                <a:uLnTx/>
                <a:uFillTx/>
                <a:latin typeface="Arial"/>
                <a:ea typeface="+mn-ea"/>
                <a:cs typeface="Arial"/>
              </a:rPr>
              <a:t>      </a:t>
            </a:r>
            <a:r>
              <a:rPr kumimoji="0" sz="2400" b="0" i="0" u="none" strike="noStrike" kern="1200" cap="none" spc="-5" normalizeH="0" baseline="0" noProof="0">
                <a:ln>
                  <a:noFill/>
                </a:ln>
                <a:solidFill>
                  <a:prstClr val="black"/>
                </a:solidFill>
                <a:effectLst/>
                <a:uLnTx/>
                <a:uFillTx/>
                <a:latin typeface="Arial"/>
                <a:ea typeface="+mn-ea"/>
                <a:cs typeface="Arial"/>
              </a:rPr>
              <a:t>(916)</a:t>
            </a:r>
            <a:r>
              <a:rPr kumimoji="0" sz="2400" b="0" i="0" u="none" strike="noStrike" kern="1200" cap="none" spc="-10" normalizeH="0" baseline="0" noProof="0">
                <a:ln>
                  <a:noFill/>
                </a:ln>
                <a:solidFill>
                  <a:prstClr val="black"/>
                </a:solidFill>
                <a:effectLst/>
                <a:uLnTx/>
                <a:uFillTx/>
                <a:latin typeface="Arial"/>
                <a:ea typeface="+mn-ea"/>
                <a:cs typeface="Arial"/>
              </a:rPr>
              <a:t> </a:t>
            </a:r>
            <a:r>
              <a:rPr kumimoji="0" sz="2400" b="0" i="0" u="none" strike="noStrike" kern="1200" cap="none" spc="-5" normalizeH="0" baseline="0" noProof="0">
                <a:ln>
                  <a:noFill/>
                </a:ln>
                <a:solidFill>
                  <a:prstClr val="black"/>
                </a:solidFill>
                <a:effectLst/>
                <a:uLnTx/>
                <a:uFillTx/>
                <a:latin typeface="Arial"/>
                <a:ea typeface="+mn-ea"/>
                <a:cs typeface="Arial"/>
              </a:rPr>
              <a:t>747-4137</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37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ctr"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5" normalizeH="0" baseline="0" noProof="0">
                <a:ln>
                  <a:noFill/>
                </a:ln>
                <a:solidFill>
                  <a:prstClr val="black"/>
                </a:solidFill>
                <a:effectLst/>
                <a:uLnTx/>
                <a:uFillTx/>
                <a:latin typeface="Arial"/>
                <a:ea typeface="+mn-ea"/>
                <a:cs typeface="Arial"/>
              </a:rPr>
              <a:t>b</a:t>
            </a:r>
            <a:r>
              <a:rPr kumimoji="0" sz="2400" b="0" i="0" u="none" strike="noStrike" kern="1200" cap="none" spc="-5" normalizeH="0" baseline="0" noProof="0">
                <a:ln>
                  <a:noFill/>
                </a:ln>
                <a:solidFill>
                  <a:prstClr val="black"/>
                </a:solidFill>
                <a:effectLst/>
                <a:uLnTx/>
                <a:uFillTx/>
                <a:latin typeface="Arial"/>
                <a:ea typeface="+mn-ea"/>
                <a:cs typeface="Arial"/>
              </a:rPr>
              <a:t>rad.</a:t>
            </a:r>
            <a:r>
              <a:rPr kumimoji="0" lang="en-US" sz="2400" b="0" i="0" u="none" strike="noStrike" kern="1200" cap="none" spc="-5" normalizeH="0" baseline="0" noProof="0">
                <a:ln>
                  <a:noFill/>
                </a:ln>
                <a:solidFill>
                  <a:prstClr val="black"/>
                </a:solidFill>
                <a:effectLst/>
                <a:uLnTx/>
                <a:uFillTx/>
                <a:latin typeface="Arial"/>
                <a:ea typeface="+mn-ea"/>
                <a:cs typeface="Arial"/>
              </a:rPr>
              <a:t>p</a:t>
            </a:r>
            <a:r>
              <a:rPr kumimoji="0" sz="2400" b="0" i="0" u="none" strike="noStrike" kern="1200" cap="none" spc="-5" normalizeH="0" baseline="0" noProof="0">
                <a:ln>
                  <a:noFill/>
                </a:ln>
                <a:solidFill>
                  <a:prstClr val="black"/>
                </a:solidFill>
                <a:effectLst/>
                <a:uLnTx/>
                <a:uFillTx/>
                <a:latin typeface="Arial"/>
                <a:ea typeface="+mn-ea"/>
                <a:cs typeface="Arial"/>
              </a:rPr>
              <a:t>edersen@calvet.ca.gov</a:t>
            </a:r>
            <a:endParaRPr kumimoji="0" lang="en-US" sz="240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ctr" defTabSz="914400" rtl="0" eaLnBrk="1" fontAlgn="auto" latinLnBrk="0" hangingPunct="1">
              <a:lnSpc>
                <a:spcPct val="80000"/>
              </a:lnSpc>
              <a:spcBef>
                <a:spcPts val="0"/>
              </a:spcBef>
              <a:spcAft>
                <a:spcPts val="0"/>
              </a:spcAft>
              <a:buClrTx/>
              <a:buSzTx/>
              <a:buFontTx/>
              <a:buNone/>
              <a:tabLst/>
              <a:defRPr/>
            </a:pPr>
            <a:endParaRPr kumimoji="0" lang="en-US" sz="2400" b="0" i="0" u="none" strike="noStrike" kern="1200" cap="none" spc="-5" normalizeH="0" baseline="0" noProof="0">
              <a:ln>
                <a:noFill/>
              </a:ln>
              <a:solidFill>
                <a:prstClr val="black"/>
              </a:solidFill>
              <a:effectLst/>
              <a:uLnTx/>
              <a:uFillTx/>
              <a:latin typeface="Arial"/>
              <a:ea typeface="+mn-ea"/>
              <a:cs typeface="Arial"/>
            </a:endParaRPr>
          </a:p>
          <a:p>
            <a:pPr marL="12700" marR="5080" lvl="0" indent="0" algn="ctr" defTabSz="914400" rtl="0" eaLnBrk="1" fontAlgn="auto" latinLnBrk="0" hangingPunct="1">
              <a:lnSpc>
                <a:spcPct val="80000"/>
              </a:lnSpc>
              <a:spcBef>
                <a:spcPts val="0"/>
              </a:spcBef>
              <a:spcAft>
                <a:spcPts val="0"/>
              </a:spcAft>
              <a:buClrTx/>
              <a:buSzTx/>
              <a:buFontTx/>
              <a:buNone/>
              <a:tabLst/>
              <a:defRPr/>
            </a:pPr>
            <a:r>
              <a:rPr kumimoji="0" lang="en-US" sz="2400" b="0" i="0" u="none" strike="noStrike" kern="1200" cap="none" spc="-5" normalizeH="0" baseline="0" noProof="0">
                <a:ln>
                  <a:noFill/>
                </a:ln>
                <a:solidFill>
                  <a:prstClr val="black"/>
                </a:solidFill>
                <a:effectLst/>
                <a:uLnTx/>
                <a:uFillTx/>
                <a:latin typeface="Arial"/>
                <a:ea typeface="+mn-ea"/>
                <a:cs typeface="Arial"/>
              </a:rPr>
              <a:t> </a:t>
            </a:r>
            <a:r>
              <a:rPr kumimoji="0" sz="2400" b="0" i="0" u="none" strike="noStrike" kern="1200" cap="none" spc="-655" normalizeH="0" baseline="0" noProof="0">
                <a:ln>
                  <a:noFill/>
                </a:ln>
                <a:solidFill>
                  <a:prstClr val="black"/>
                </a:solidFill>
                <a:effectLst/>
                <a:uLnTx/>
                <a:uFillTx/>
                <a:latin typeface="Arial"/>
                <a:ea typeface="+mn-ea"/>
                <a:cs typeface="Arial"/>
              </a:rPr>
              <a:t> </a:t>
            </a:r>
            <a:r>
              <a:rPr kumimoji="0" sz="2400" b="0" i="0" u="none" strike="noStrike" kern="1200" cap="none" spc="-10" normalizeH="0" baseline="0" noProof="0">
                <a:ln>
                  <a:noFill/>
                </a:ln>
                <a:solidFill>
                  <a:prstClr val="black"/>
                </a:solidFill>
                <a:effectLst/>
                <a:uLnTx/>
                <a:uFillTx/>
                <a:latin typeface="Arial"/>
                <a:ea typeface="+mn-ea"/>
                <a:cs typeface="Arial"/>
              </a:rPr>
              <a:t>www.calvet.ca.gov/homeloans</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pic>
        <p:nvPicPr>
          <p:cNvPr id="4" name="Picture 5">
            <a:extLst>
              <a:ext uri="{FF2B5EF4-FFF2-40B4-BE49-F238E27FC236}">
                <a16:creationId xmlns:a16="http://schemas.microsoft.com/office/drawing/2014/main" id="{25FB19F4-C5DD-0470-F7FF-4090388E5435}"/>
              </a:ext>
            </a:extLst>
          </p:cNvPr>
          <p:cNvPicPr>
            <a:picLocks noChangeAspect="1"/>
          </p:cNvPicPr>
          <p:nvPr/>
        </p:nvPicPr>
        <p:blipFill>
          <a:blip r:embed="rId3"/>
          <a:stretch>
            <a:fillRect/>
          </a:stretch>
        </p:blipFill>
        <p:spPr>
          <a:xfrm>
            <a:off x="7237862" y="1192700"/>
            <a:ext cx="4437797" cy="4563587"/>
          </a:xfrm>
          <a:prstGeom prst="rect">
            <a:avLst/>
          </a:prstGeom>
        </p:spPr>
      </p:pic>
    </p:spTree>
    <p:extLst>
      <p:ext uri="{BB962C8B-B14F-4D97-AF65-F5344CB8AC3E}">
        <p14:creationId xmlns:p14="http://schemas.microsoft.com/office/powerpoint/2010/main" val="40224775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69333" y="179696"/>
            <a:ext cx="4377266" cy="2028318"/>
          </a:xfrm>
          <a:prstGeom prst="rect">
            <a:avLst/>
          </a:prstGeom>
        </p:spPr>
        <p:txBody>
          <a:bodyPr vert="horz" lIns="0" tIns="12700" rIns="0" bIns="0" rtlCol="0">
            <a:normAutofit/>
          </a:bodyPr>
          <a:lstStyle/>
          <a:p>
            <a:pPr marL="12700">
              <a:spcBef>
                <a:spcPts val="100"/>
              </a:spcBef>
            </a:pPr>
            <a:r>
              <a:rPr lang="en-US">
                <a:latin typeface="Arial"/>
                <a:cs typeface="Arial"/>
              </a:rPr>
              <a:t>What</a:t>
            </a:r>
            <a:r>
              <a:rPr lang="en-US" spc="-5">
                <a:latin typeface="Arial"/>
                <a:cs typeface="Arial"/>
              </a:rPr>
              <a:t> is</a:t>
            </a:r>
            <a:r>
              <a:rPr lang="en-US">
                <a:latin typeface="Arial"/>
                <a:cs typeface="Arial"/>
              </a:rPr>
              <a:t> the </a:t>
            </a:r>
            <a:r>
              <a:rPr lang="en-US" spc="-10">
                <a:latin typeface="Arial"/>
                <a:cs typeface="Arial"/>
              </a:rPr>
              <a:t>difference</a:t>
            </a:r>
            <a:r>
              <a:rPr lang="en-US">
                <a:latin typeface="Arial"/>
                <a:cs typeface="Arial"/>
              </a:rPr>
              <a:t> between</a:t>
            </a:r>
            <a:r>
              <a:rPr lang="en-US" spc="-15">
                <a:latin typeface="Arial"/>
                <a:cs typeface="Arial"/>
              </a:rPr>
              <a:t> </a:t>
            </a:r>
            <a:r>
              <a:rPr lang="en-US" spc="-35">
                <a:latin typeface="Arial"/>
                <a:cs typeface="Arial"/>
              </a:rPr>
              <a:t>CalVet</a:t>
            </a:r>
            <a:r>
              <a:rPr lang="en-US" spc="-20">
                <a:latin typeface="Arial"/>
                <a:cs typeface="Arial"/>
              </a:rPr>
              <a:t> </a:t>
            </a:r>
            <a:r>
              <a:rPr lang="en-US" spc="-5">
                <a:latin typeface="Arial"/>
                <a:cs typeface="Arial"/>
              </a:rPr>
              <a:t>and</a:t>
            </a:r>
            <a:r>
              <a:rPr lang="en-US" spc="10">
                <a:latin typeface="Arial"/>
                <a:cs typeface="Arial"/>
              </a:rPr>
              <a:t> </a:t>
            </a:r>
            <a:r>
              <a:rPr lang="en-US" spc="-95">
                <a:latin typeface="Arial"/>
                <a:cs typeface="Arial"/>
              </a:rPr>
              <a:t>VA?</a:t>
            </a:r>
            <a:endParaRPr lang="en-US">
              <a:latin typeface="Arial"/>
              <a:cs typeface="Arial"/>
            </a:endParaRPr>
          </a:p>
        </p:txBody>
      </p:sp>
      <p:graphicFrame>
        <p:nvGraphicFramePr>
          <p:cNvPr id="38" name="Content Placeholder 3">
            <a:extLst>
              <a:ext uri="{FF2B5EF4-FFF2-40B4-BE49-F238E27FC236}">
                <a16:creationId xmlns:a16="http://schemas.microsoft.com/office/drawing/2014/main" id="{515025F2-296B-058E-B22F-285679A4BC44}"/>
              </a:ext>
            </a:extLst>
          </p:cNvPr>
          <p:cNvGraphicFramePr>
            <a:graphicFrameLocks noGrp="1"/>
          </p:cNvGraphicFramePr>
          <p:nvPr>
            <p:ph idx="1"/>
            <p:extLst/>
          </p:nvPr>
        </p:nvGraphicFramePr>
        <p:xfrm>
          <a:off x="4933805" y="350540"/>
          <a:ext cx="6902734"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4" name="Picture 133">
            <a:extLst>
              <a:ext uri="{FF2B5EF4-FFF2-40B4-BE49-F238E27FC236}">
                <a16:creationId xmlns:a16="http://schemas.microsoft.com/office/drawing/2014/main" id="{EC9506D7-BD44-80AF-F416-2B096626F411}"/>
              </a:ext>
            </a:extLst>
          </p:cNvPr>
          <p:cNvPicPr>
            <a:picLocks noChangeAspect="1"/>
          </p:cNvPicPr>
          <p:nvPr/>
        </p:nvPicPr>
        <p:blipFill>
          <a:blip r:embed="rId7"/>
          <a:stretch>
            <a:fillRect/>
          </a:stretch>
        </p:blipFill>
        <p:spPr>
          <a:xfrm rot="7680000">
            <a:off x="340254" y="2081742"/>
            <a:ext cx="1707092" cy="2448983"/>
          </a:xfrm>
          <a:prstGeom prst="rect">
            <a:avLst/>
          </a:prstGeom>
        </p:spPr>
      </p:pic>
      <p:pic>
        <p:nvPicPr>
          <p:cNvPr id="135" name="Picture 134">
            <a:extLst>
              <a:ext uri="{FF2B5EF4-FFF2-40B4-BE49-F238E27FC236}">
                <a16:creationId xmlns:a16="http://schemas.microsoft.com/office/drawing/2014/main" id="{C6896132-36E6-EB92-AF34-DC93D958B00C}"/>
              </a:ext>
            </a:extLst>
          </p:cNvPr>
          <p:cNvPicPr>
            <a:picLocks noChangeAspect="1"/>
          </p:cNvPicPr>
          <p:nvPr/>
        </p:nvPicPr>
        <p:blipFill>
          <a:blip r:embed="rId7"/>
          <a:stretch>
            <a:fillRect/>
          </a:stretch>
        </p:blipFill>
        <p:spPr>
          <a:xfrm rot="13380000">
            <a:off x="2423054" y="2030941"/>
            <a:ext cx="1673226" cy="2457450"/>
          </a:xfrm>
          <a:prstGeom prst="rect">
            <a:avLst/>
          </a:prstGeom>
        </p:spPr>
      </p:pic>
      <p:sp>
        <p:nvSpPr>
          <p:cNvPr id="149" name="Oval 148">
            <a:extLst>
              <a:ext uri="{FF2B5EF4-FFF2-40B4-BE49-F238E27FC236}">
                <a16:creationId xmlns:a16="http://schemas.microsoft.com/office/drawing/2014/main" id="{4827A6A7-C90F-6972-A24A-5F9F965BC1EA}"/>
              </a:ext>
            </a:extLst>
          </p:cNvPr>
          <p:cNvSpPr/>
          <p:nvPr/>
        </p:nvSpPr>
        <p:spPr>
          <a:xfrm rot="18600000">
            <a:off x="730932" y="3150806"/>
            <a:ext cx="1253067" cy="4741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0" name="Oval 149">
            <a:extLst>
              <a:ext uri="{FF2B5EF4-FFF2-40B4-BE49-F238E27FC236}">
                <a16:creationId xmlns:a16="http://schemas.microsoft.com/office/drawing/2014/main" id="{C6CF6685-D9FC-070C-F86B-18315F843D91}"/>
              </a:ext>
            </a:extLst>
          </p:cNvPr>
          <p:cNvSpPr/>
          <p:nvPr/>
        </p:nvSpPr>
        <p:spPr>
          <a:xfrm rot="2520000">
            <a:off x="2567067" y="3223464"/>
            <a:ext cx="1092200" cy="34713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51" name="Picture 150">
            <a:extLst>
              <a:ext uri="{FF2B5EF4-FFF2-40B4-BE49-F238E27FC236}">
                <a16:creationId xmlns:a16="http://schemas.microsoft.com/office/drawing/2014/main" id="{F9DCC980-CE53-2DF9-1A6D-71901AAA5DF4}"/>
              </a:ext>
            </a:extLst>
          </p:cNvPr>
          <p:cNvPicPr>
            <a:picLocks noChangeAspect="1"/>
          </p:cNvPicPr>
          <p:nvPr/>
        </p:nvPicPr>
        <p:blipFill>
          <a:blip r:embed="rId8"/>
          <a:stretch>
            <a:fillRect/>
          </a:stretch>
        </p:blipFill>
        <p:spPr>
          <a:xfrm>
            <a:off x="1194531" y="4233334"/>
            <a:ext cx="2326868" cy="2362200"/>
          </a:xfrm>
          <a:prstGeom prst="rect">
            <a:avLst/>
          </a:prstGeom>
        </p:spPr>
      </p:pic>
      <p:pic>
        <p:nvPicPr>
          <p:cNvPr id="303" name="Picture 302">
            <a:extLst>
              <a:ext uri="{FF2B5EF4-FFF2-40B4-BE49-F238E27FC236}">
                <a16:creationId xmlns:a16="http://schemas.microsoft.com/office/drawing/2014/main" id="{061CAE6F-8D96-042F-7B06-55C156C7BF1E}"/>
              </a:ext>
            </a:extLst>
          </p:cNvPr>
          <p:cNvPicPr>
            <a:picLocks noChangeAspect="1"/>
          </p:cNvPicPr>
          <p:nvPr/>
        </p:nvPicPr>
        <p:blipFill>
          <a:blip r:embed="rId9"/>
          <a:stretch>
            <a:fillRect/>
          </a:stretch>
        </p:blipFill>
        <p:spPr>
          <a:xfrm rot="18900000">
            <a:off x="3117738" y="2803576"/>
            <a:ext cx="1036320" cy="194508"/>
          </a:xfrm>
          <a:prstGeom prst="rect">
            <a:avLst/>
          </a:prstGeom>
        </p:spPr>
      </p:pic>
      <p:pic>
        <p:nvPicPr>
          <p:cNvPr id="304" name="Graphic 303">
            <a:extLst>
              <a:ext uri="{FF2B5EF4-FFF2-40B4-BE49-F238E27FC236}">
                <a16:creationId xmlns:a16="http://schemas.microsoft.com/office/drawing/2014/main" id="{391DFFC4-F3D8-ED1E-443E-B1CF2B7EB15A}"/>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rot="2160000">
            <a:off x="338488" y="2487220"/>
            <a:ext cx="863600" cy="833120"/>
          </a:xfrm>
          <a:prstGeom prst="rect">
            <a:avLst/>
          </a:prstGeom>
        </p:spPr>
      </p:pic>
    </p:spTree>
    <p:extLst>
      <p:ext uri="{BB962C8B-B14F-4D97-AF65-F5344CB8AC3E}">
        <p14:creationId xmlns:p14="http://schemas.microsoft.com/office/powerpoint/2010/main" val="30640351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26705" y="-1379"/>
            <a:ext cx="6671309" cy="1454051"/>
          </a:xfrm>
          <a:prstGeom prst="rect">
            <a:avLst/>
          </a:prstGeom>
        </p:spPr>
        <p:txBody>
          <a:bodyPr vert="horz" lIns="0" tIns="12065" rIns="0" bIns="0" rtlCol="0">
            <a:normAutofit/>
          </a:bodyPr>
          <a:lstStyle/>
          <a:p>
            <a:pPr marL="12700">
              <a:spcBef>
                <a:spcPts val="95"/>
              </a:spcBef>
            </a:pPr>
            <a:r>
              <a:rPr lang="en-US" spc="-5">
                <a:latin typeface="Arial"/>
                <a:cs typeface="Arial"/>
              </a:rPr>
              <a:t>So</a:t>
            </a:r>
            <a:r>
              <a:rPr lang="en-US" spc="-10">
                <a:latin typeface="Arial"/>
                <a:cs typeface="Arial"/>
              </a:rPr>
              <a:t> </a:t>
            </a:r>
            <a:r>
              <a:rPr lang="en-US" spc="-5">
                <a:latin typeface="Arial"/>
                <a:cs typeface="Arial"/>
              </a:rPr>
              <a:t>How Do</a:t>
            </a:r>
            <a:r>
              <a:rPr lang="en-US" spc="10">
                <a:latin typeface="Arial"/>
                <a:cs typeface="Arial"/>
              </a:rPr>
              <a:t> </a:t>
            </a:r>
            <a:r>
              <a:rPr lang="en-US" spc="-45">
                <a:latin typeface="Arial"/>
                <a:cs typeface="Arial"/>
              </a:rPr>
              <a:t>We</a:t>
            </a:r>
            <a:r>
              <a:rPr lang="en-US">
                <a:latin typeface="Arial"/>
                <a:cs typeface="Arial"/>
              </a:rPr>
              <a:t> </a:t>
            </a:r>
            <a:r>
              <a:rPr lang="en-US" spc="-5">
                <a:latin typeface="Arial"/>
                <a:cs typeface="Arial"/>
              </a:rPr>
              <a:t>Underwrite?</a:t>
            </a:r>
            <a:endParaRPr lang="en-US">
              <a:latin typeface="Arial"/>
              <a:cs typeface="Arial"/>
            </a:endParaRPr>
          </a:p>
        </p:txBody>
      </p:sp>
      <p:pic>
        <p:nvPicPr>
          <p:cNvPr id="10" name="Graphic 9" descr="Clipboard with solid fill">
            <a:extLst>
              <a:ext uri="{FF2B5EF4-FFF2-40B4-BE49-F238E27FC236}">
                <a16:creationId xmlns:a16="http://schemas.microsoft.com/office/drawing/2014/main" id="{B3297BD6-DE30-381E-87B1-9836F25A5CC5}"/>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686951" y="1793846"/>
            <a:ext cx="3620021" cy="3620021"/>
          </a:xfrm>
          <a:prstGeom prst="rect">
            <a:avLst/>
          </a:prstGeom>
        </p:spPr>
      </p:pic>
      <p:sp>
        <p:nvSpPr>
          <p:cNvPr id="6" name="Content Placeholder 5"/>
          <p:cNvSpPr>
            <a:spLocks noGrp="1"/>
          </p:cNvSpPr>
          <p:nvPr>
            <p:ph idx="1"/>
          </p:nvPr>
        </p:nvSpPr>
        <p:spPr>
          <a:xfrm>
            <a:off x="4312574" y="2006815"/>
            <a:ext cx="7475244" cy="3639289"/>
          </a:xfrm>
        </p:spPr>
        <p:txBody>
          <a:bodyPr vert="horz" lIns="91440" tIns="45720" rIns="91440" bIns="45720" rtlCol="0" anchor="ctr">
            <a:noAutofit/>
          </a:bodyPr>
          <a:lstStyle/>
          <a:p>
            <a:pPr marL="12700" marR="5080" lvl="0" indent="0">
              <a:spcBef>
                <a:spcPts val="430"/>
              </a:spcBef>
              <a:buNone/>
              <a:tabLst>
                <a:tab pos="10134600" algn="l"/>
              </a:tabLst>
              <a:defRPr/>
            </a:pPr>
            <a:r>
              <a:rPr lang="en-US" sz="2400" spc="-30">
                <a:latin typeface="Arial"/>
                <a:cs typeface="Arial"/>
              </a:rPr>
              <a:t>CalVet</a:t>
            </a:r>
            <a:r>
              <a:rPr lang="en-US" sz="2400" spc="25">
                <a:latin typeface="Arial"/>
                <a:cs typeface="Arial"/>
              </a:rPr>
              <a:t> </a:t>
            </a:r>
            <a:r>
              <a:rPr lang="en-US" sz="2400" b="1" spc="-5">
                <a:latin typeface="Arial"/>
                <a:cs typeface="Arial"/>
              </a:rPr>
              <a:t>manually</a:t>
            </a:r>
            <a:r>
              <a:rPr lang="en-US" sz="2400" b="1" spc="20">
                <a:latin typeface="Arial"/>
                <a:cs typeface="Arial"/>
              </a:rPr>
              <a:t> </a:t>
            </a:r>
            <a:r>
              <a:rPr lang="en-US" sz="2400" b="1" spc="-5">
                <a:latin typeface="Arial"/>
                <a:cs typeface="Arial"/>
              </a:rPr>
              <a:t>underwrites</a:t>
            </a:r>
            <a:r>
              <a:rPr lang="en-US" sz="2400" b="1" spc="30">
                <a:latin typeface="Arial"/>
                <a:cs typeface="Arial"/>
              </a:rPr>
              <a:t> </a:t>
            </a:r>
            <a:r>
              <a:rPr lang="en-US" sz="2400">
                <a:latin typeface="Arial"/>
                <a:cs typeface="Arial"/>
              </a:rPr>
              <a:t>every</a:t>
            </a:r>
            <a:r>
              <a:rPr lang="en-US" sz="2400" spc="5">
                <a:latin typeface="Arial"/>
                <a:cs typeface="Arial"/>
              </a:rPr>
              <a:t> </a:t>
            </a:r>
            <a:r>
              <a:rPr lang="en-US" sz="2400">
                <a:latin typeface="Arial"/>
                <a:cs typeface="Arial"/>
              </a:rPr>
              <a:t>loan</a:t>
            </a:r>
            <a:r>
              <a:rPr lang="en-US" sz="2400" spc="10">
                <a:latin typeface="Arial"/>
                <a:cs typeface="Arial"/>
              </a:rPr>
              <a:t> </a:t>
            </a:r>
            <a:r>
              <a:rPr lang="en-US" sz="2400" spc="-5">
                <a:latin typeface="Arial"/>
                <a:cs typeface="Arial"/>
              </a:rPr>
              <a:t>to</a:t>
            </a:r>
            <a:r>
              <a:rPr lang="en-US" sz="2400" spc="10">
                <a:latin typeface="Arial"/>
                <a:cs typeface="Arial"/>
              </a:rPr>
              <a:t> </a:t>
            </a:r>
            <a:r>
              <a:rPr lang="en-US" sz="2400">
                <a:latin typeface="Arial"/>
                <a:cs typeface="Arial"/>
              </a:rPr>
              <a:t>expand</a:t>
            </a:r>
            <a:r>
              <a:rPr lang="en-US" sz="2400" spc="10">
                <a:latin typeface="Arial"/>
                <a:cs typeface="Arial"/>
              </a:rPr>
              <a:t> </a:t>
            </a:r>
            <a:r>
              <a:rPr lang="en-US" sz="2400" spc="-5">
                <a:latin typeface="Arial"/>
                <a:cs typeface="Arial"/>
              </a:rPr>
              <a:t>the </a:t>
            </a:r>
            <a:r>
              <a:rPr lang="en-US" sz="2400">
                <a:latin typeface="Arial"/>
                <a:cs typeface="Arial"/>
              </a:rPr>
              <a:t> </a:t>
            </a:r>
            <a:r>
              <a:rPr lang="en-US" sz="2400" spc="-10">
                <a:latin typeface="Arial"/>
                <a:cs typeface="Arial"/>
              </a:rPr>
              <a:t>hom</a:t>
            </a:r>
            <a:r>
              <a:rPr lang="en-US" sz="2400">
                <a:latin typeface="Arial"/>
                <a:cs typeface="Arial"/>
              </a:rPr>
              <a:t>e</a:t>
            </a:r>
            <a:r>
              <a:rPr lang="en-US" sz="2400" spc="-10">
                <a:latin typeface="Arial"/>
                <a:cs typeface="Arial"/>
              </a:rPr>
              <a:t>own</a:t>
            </a:r>
            <a:r>
              <a:rPr lang="en-US" sz="2400">
                <a:latin typeface="Arial"/>
                <a:cs typeface="Arial"/>
              </a:rPr>
              <a:t>e</a:t>
            </a:r>
            <a:r>
              <a:rPr lang="en-US" sz="2400" spc="-5">
                <a:latin typeface="Arial"/>
                <a:cs typeface="Arial"/>
              </a:rPr>
              <a:t>r</a:t>
            </a:r>
            <a:r>
              <a:rPr lang="en-US" sz="2400" spc="35">
                <a:latin typeface="Arial"/>
                <a:cs typeface="Arial"/>
              </a:rPr>
              <a:t> </a:t>
            </a:r>
            <a:r>
              <a:rPr lang="en-US" sz="2400" spc="-10">
                <a:latin typeface="Arial"/>
                <a:cs typeface="Arial"/>
              </a:rPr>
              <a:t>be</a:t>
            </a:r>
            <a:r>
              <a:rPr lang="en-US" sz="2400">
                <a:latin typeface="Arial"/>
                <a:cs typeface="Arial"/>
              </a:rPr>
              <a:t>n</a:t>
            </a:r>
            <a:r>
              <a:rPr lang="en-US" sz="2400" spc="-10">
                <a:latin typeface="Arial"/>
                <a:cs typeface="Arial"/>
              </a:rPr>
              <a:t>ef</a:t>
            </a:r>
            <a:r>
              <a:rPr lang="en-US" sz="2400">
                <a:latin typeface="Arial"/>
                <a:cs typeface="Arial"/>
              </a:rPr>
              <a:t>i</a:t>
            </a:r>
            <a:r>
              <a:rPr lang="en-US" sz="2400" spc="-5">
                <a:latin typeface="Arial"/>
                <a:cs typeface="Arial"/>
              </a:rPr>
              <a:t>t</a:t>
            </a:r>
            <a:r>
              <a:rPr lang="en-US" sz="2400">
                <a:latin typeface="Arial"/>
                <a:cs typeface="Arial"/>
              </a:rPr>
              <a:t> </a:t>
            </a:r>
            <a:r>
              <a:rPr lang="en-US" sz="2400" spc="-5">
                <a:latin typeface="Arial"/>
                <a:cs typeface="Arial"/>
              </a:rPr>
              <a:t>to</a:t>
            </a:r>
            <a:r>
              <a:rPr lang="en-US" sz="2400">
                <a:latin typeface="Arial"/>
                <a:cs typeface="Arial"/>
              </a:rPr>
              <a:t> </a:t>
            </a:r>
            <a:r>
              <a:rPr lang="en-US" sz="2400" spc="-10">
                <a:latin typeface="Arial"/>
                <a:cs typeface="Arial"/>
              </a:rPr>
              <a:t>in</a:t>
            </a:r>
            <a:r>
              <a:rPr lang="en-US" sz="2400">
                <a:latin typeface="Arial"/>
                <a:cs typeface="Arial"/>
              </a:rPr>
              <a:t>c</a:t>
            </a:r>
            <a:r>
              <a:rPr lang="en-US" sz="2400" spc="-10">
                <a:latin typeface="Arial"/>
                <a:cs typeface="Arial"/>
              </a:rPr>
              <a:t>lu</a:t>
            </a:r>
            <a:r>
              <a:rPr lang="en-US" sz="2400">
                <a:latin typeface="Arial"/>
                <a:cs typeface="Arial"/>
              </a:rPr>
              <a:t>d</a:t>
            </a:r>
            <a:r>
              <a:rPr lang="en-US" sz="2400" spc="-5">
                <a:latin typeface="Arial"/>
                <a:cs typeface="Arial"/>
              </a:rPr>
              <a:t>e </a:t>
            </a:r>
            <a:r>
              <a:rPr lang="en-US" sz="2400">
                <a:latin typeface="Arial"/>
                <a:cs typeface="Arial"/>
              </a:rPr>
              <a:t>“</a:t>
            </a:r>
            <a:r>
              <a:rPr lang="en-US" sz="2400" spc="-5">
                <a:latin typeface="Arial"/>
                <a:cs typeface="Arial"/>
              </a:rPr>
              <a:t>c</a:t>
            </a:r>
            <a:r>
              <a:rPr lang="en-US" sz="2400">
                <a:latin typeface="Arial"/>
                <a:cs typeface="Arial"/>
              </a:rPr>
              <a:t>o</a:t>
            </a:r>
            <a:r>
              <a:rPr lang="en-US" sz="2400" spc="-5">
                <a:latin typeface="Arial"/>
                <a:cs typeface="Arial"/>
              </a:rPr>
              <a:t>mpl</a:t>
            </a:r>
            <a:r>
              <a:rPr lang="en-US" sz="2400">
                <a:latin typeface="Arial"/>
                <a:cs typeface="Arial"/>
              </a:rPr>
              <a:t>e</a:t>
            </a:r>
            <a:r>
              <a:rPr lang="en-US" sz="2400" spc="-5">
                <a:latin typeface="Arial"/>
                <a:cs typeface="Arial"/>
              </a:rPr>
              <a:t>x</a:t>
            </a:r>
            <a:r>
              <a:rPr lang="en-US" sz="2400">
                <a:latin typeface="Arial"/>
                <a:cs typeface="Arial"/>
              </a:rPr>
              <a:t> c</a:t>
            </a:r>
            <a:r>
              <a:rPr lang="en-US" sz="2400" spc="-5">
                <a:latin typeface="Arial"/>
                <a:cs typeface="Arial"/>
              </a:rPr>
              <a:t>re</a:t>
            </a:r>
            <a:r>
              <a:rPr lang="en-US" sz="2400">
                <a:latin typeface="Arial"/>
                <a:cs typeface="Arial"/>
              </a:rPr>
              <a:t>d</a:t>
            </a:r>
            <a:r>
              <a:rPr lang="en-US" sz="2400" spc="-10">
                <a:latin typeface="Arial"/>
                <a:cs typeface="Arial"/>
              </a:rPr>
              <a:t>i</a:t>
            </a:r>
            <a:r>
              <a:rPr lang="en-US" sz="2400" spc="-5">
                <a:latin typeface="Arial"/>
                <a:cs typeface="Arial"/>
              </a:rPr>
              <a:t>t </a:t>
            </a:r>
            <a:r>
              <a:rPr lang="en-US" sz="2400">
                <a:latin typeface="Arial"/>
                <a:cs typeface="Arial"/>
              </a:rPr>
              <a:t>p</a:t>
            </a:r>
            <a:r>
              <a:rPr lang="en-US" sz="2400" spc="-5">
                <a:latin typeface="Arial"/>
                <a:cs typeface="Arial"/>
              </a:rPr>
              <a:t>ro</a:t>
            </a:r>
            <a:r>
              <a:rPr lang="en-US" sz="2400">
                <a:latin typeface="Arial"/>
                <a:cs typeface="Arial"/>
              </a:rPr>
              <a:t>f</a:t>
            </a:r>
            <a:r>
              <a:rPr lang="en-US" sz="2400" spc="-10">
                <a:latin typeface="Arial"/>
                <a:cs typeface="Arial"/>
              </a:rPr>
              <a:t>il</a:t>
            </a:r>
            <a:r>
              <a:rPr lang="en-US" sz="2400">
                <a:latin typeface="Arial"/>
                <a:cs typeface="Arial"/>
              </a:rPr>
              <a:t>e</a:t>
            </a:r>
            <a:r>
              <a:rPr lang="en-US" sz="2400" spc="-5">
                <a:latin typeface="Arial"/>
                <a:cs typeface="Arial"/>
              </a:rPr>
              <a:t>”</a:t>
            </a:r>
            <a:r>
              <a:rPr lang="en-US" sz="2400">
                <a:latin typeface="Arial"/>
                <a:cs typeface="Arial"/>
              </a:rPr>
              <a:t> v</a:t>
            </a:r>
            <a:r>
              <a:rPr lang="en-US" sz="2400" spc="-10">
                <a:latin typeface="Arial"/>
                <a:cs typeface="Arial"/>
              </a:rPr>
              <a:t>et</a:t>
            </a:r>
            <a:r>
              <a:rPr lang="en-US" sz="2400">
                <a:latin typeface="Arial"/>
                <a:cs typeface="Arial"/>
              </a:rPr>
              <a:t>e</a:t>
            </a:r>
            <a:r>
              <a:rPr lang="en-US" sz="2400" spc="-5">
                <a:latin typeface="Arial"/>
                <a:cs typeface="Arial"/>
              </a:rPr>
              <a:t>ra</a:t>
            </a:r>
            <a:r>
              <a:rPr lang="en-US" sz="2400">
                <a:latin typeface="Arial"/>
                <a:cs typeface="Arial"/>
              </a:rPr>
              <a:t>n</a:t>
            </a:r>
            <a:r>
              <a:rPr lang="en-US" sz="2400" spc="-5">
                <a:latin typeface="Arial"/>
                <a:cs typeface="Arial"/>
              </a:rPr>
              <a:t>s.</a:t>
            </a:r>
            <a:r>
              <a:rPr lang="en-US" sz="2400">
                <a:latin typeface="Arial"/>
                <a:cs typeface="Arial"/>
              </a:rPr>
              <a:t> It </a:t>
            </a:r>
            <a:r>
              <a:rPr lang="en-US" sz="2400" spc="-5">
                <a:latin typeface="Arial"/>
                <a:cs typeface="Arial"/>
              </a:rPr>
              <a:t>is</a:t>
            </a:r>
            <a:r>
              <a:rPr lang="en-US" sz="2400" spc="-10">
                <a:latin typeface="Arial"/>
                <a:cs typeface="Arial"/>
              </a:rPr>
              <a:t> </a:t>
            </a:r>
            <a:r>
              <a:rPr lang="en-US" sz="2400" spc="-5">
                <a:latin typeface="Arial"/>
                <a:cs typeface="Arial"/>
              </a:rPr>
              <a:t>a </a:t>
            </a:r>
            <a:r>
              <a:rPr lang="en-US" sz="2400">
                <a:latin typeface="Arial"/>
                <a:cs typeface="Arial"/>
              </a:rPr>
              <a:t>very</a:t>
            </a:r>
            <a:r>
              <a:rPr lang="en-US" sz="2400" spc="-5">
                <a:latin typeface="Arial"/>
                <a:cs typeface="Arial"/>
              </a:rPr>
              <a:t> personal</a:t>
            </a:r>
            <a:r>
              <a:rPr lang="en-US" sz="2400" spc="10">
                <a:latin typeface="Arial"/>
                <a:cs typeface="Arial"/>
              </a:rPr>
              <a:t> </a:t>
            </a:r>
            <a:r>
              <a:rPr lang="en-US" sz="2400" spc="-5">
                <a:latin typeface="Arial"/>
                <a:cs typeface="Arial"/>
              </a:rPr>
              <a:t>process.</a:t>
            </a:r>
            <a:endParaRPr lang="en-US" sz="2400">
              <a:latin typeface="Arial"/>
              <a:cs typeface="Arial"/>
            </a:endParaRPr>
          </a:p>
          <a:p>
            <a:pPr marL="698500" lvl="0" indent="-229235">
              <a:spcBef>
                <a:spcPts val="1230"/>
              </a:spcBef>
              <a:buFontTx/>
              <a:buChar char="•"/>
              <a:tabLst>
                <a:tab pos="699135" algn="l"/>
              </a:tabLst>
              <a:defRPr/>
            </a:pPr>
            <a:r>
              <a:rPr lang="en-US" sz="2400" spc="-5">
                <a:latin typeface="Arial"/>
                <a:cs typeface="Arial"/>
              </a:rPr>
              <a:t>Fo</a:t>
            </a:r>
            <a:r>
              <a:rPr lang="en-US" sz="2400" spc="-15">
                <a:latin typeface="Arial"/>
                <a:cs typeface="Arial"/>
              </a:rPr>
              <a:t>l</a:t>
            </a:r>
            <a:r>
              <a:rPr lang="en-US" sz="2400" spc="-5">
                <a:latin typeface="Arial"/>
                <a:cs typeface="Arial"/>
              </a:rPr>
              <a:t>l</a:t>
            </a:r>
            <a:r>
              <a:rPr lang="en-US" sz="2400" spc="-15">
                <a:latin typeface="Arial"/>
                <a:cs typeface="Arial"/>
              </a:rPr>
              <a:t>o</a:t>
            </a:r>
            <a:r>
              <a:rPr lang="en-US" sz="2400" spc="-5">
                <a:latin typeface="Arial"/>
                <a:cs typeface="Arial"/>
              </a:rPr>
              <a:t>w</a:t>
            </a:r>
            <a:r>
              <a:rPr lang="en-US" sz="2400" spc="20">
                <a:latin typeface="Arial"/>
                <a:cs typeface="Arial"/>
              </a:rPr>
              <a:t> </a:t>
            </a:r>
            <a:r>
              <a:rPr lang="en-US" sz="2400">
                <a:latin typeface="Arial"/>
                <a:cs typeface="Arial"/>
              </a:rPr>
              <a:t>Fe</a:t>
            </a:r>
            <a:r>
              <a:rPr lang="en-US" sz="2400" spc="-10">
                <a:latin typeface="Arial"/>
                <a:cs typeface="Arial"/>
              </a:rPr>
              <a:t>d</a:t>
            </a:r>
            <a:r>
              <a:rPr lang="en-US" sz="2400" spc="-5">
                <a:latin typeface="Arial"/>
                <a:cs typeface="Arial"/>
              </a:rPr>
              <a:t>eral</a:t>
            </a:r>
            <a:r>
              <a:rPr lang="en-US" sz="2400" spc="20">
                <a:latin typeface="Arial"/>
                <a:cs typeface="Arial"/>
              </a:rPr>
              <a:t> </a:t>
            </a:r>
            <a:r>
              <a:rPr lang="en-US" sz="2400" spc="-185">
                <a:latin typeface="Arial"/>
                <a:cs typeface="Arial"/>
              </a:rPr>
              <a:t>V</a:t>
            </a:r>
            <a:r>
              <a:rPr lang="en-US" sz="2400">
                <a:latin typeface="Arial"/>
                <a:cs typeface="Arial"/>
              </a:rPr>
              <a:t>A</a:t>
            </a:r>
            <a:r>
              <a:rPr lang="en-US" sz="2400" spc="-140">
                <a:latin typeface="Arial"/>
                <a:cs typeface="Arial"/>
              </a:rPr>
              <a:t> </a:t>
            </a:r>
            <a:r>
              <a:rPr lang="en-US" sz="2400" spc="-5">
                <a:latin typeface="Arial"/>
                <a:cs typeface="Arial"/>
              </a:rPr>
              <a:t>guid</a:t>
            </a:r>
            <a:r>
              <a:rPr lang="en-US" sz="2400" spc="-15">
                <a:latin typeface="Arial"/>
                <a:cs typeface="Arial"/>
              </a:rPr>
              <a:t>e</a:t>
            </a:r>
            <a:r>
              <a:rPr lang="en-US" sz="2400" spc="-5">
                <a:latin typeface="Arial"/>
                <a:cs typeface="Arial"/>
              </a:rPr>
              <a:t>l</a:t>
            </a:r>
            <a:r>
              <a:rPr lang="en-US" sz="2400" spc="-15">
                <a:latin typeface="Arial"/>
                <a:cs typeface="Arial"/>
              </a:rPr>
              <a:t>i</a:t>
            </a:r>
            <a:r>
              <a:rPr lang="en-US" sz="2400" spc="-5">
                <a:latin typeface="Arial"/>
                <a:cs typeface="Arial"/>
              </a:rPr>
              <a:t>nes</a:t>
            </a:r>
            <a:endParaRPr lang="en-US" sz="2400">
              <a:latin typeface="Arial"/>
              <a:cs typeface="Arial"/>
            </a:endParaRPr>
          </a:p>
          <a:p>
            <a:pPr marL="1155700" lvl="1" indent="-229235">
              <a:spcBef>
                <a:spcPts val="265"/>
              </a:spcBef>
              <a:buFontTx/>
              <a:buChar char="•"/>
              <a:tabLst>
                <a:tab pos="1155700" algn="l"/>
                <a:tab pos="1156335" algn="l"/>
              </a:tabLst>
              <a:defRPr/>
            </a:pPr>
            <a:r>
              <a:rPr lang="en-US" spc="-150">
                <a:latin typeface="Arial"/>
                <a:cs typeface="Arial"/>
              </a:rPr>
              <a:t>V</a:t>
            </a:r>
            <a:r>
              <a:rPr lang="en-US">
                <a:latin typeface="Arial"/>
                <a:cs typeface="Arial"/>
              </a:rPr>
              <a:t>A</a:t>
            </a:r>
            <a:r>
              <a:rPr lang="en-US" spc="-114">
                <a:latin typeface="Arial"/>
                <a:cs typeface="Arial"/>
              </a:rPr>
              <a:t> </a:t>
            </a:r>
            <a:r>
              <a:rPr lang="en-US">
                <a:latin typeface="Arial"/>
                <a:cs typeface="Arial"/>
              </a:rPr>
              <a:t>handbo</a:t>
            </a:r>
            <a:r>
              <a:rPr lang="en-US" spc="5">
                <a:latin typeface="Arial"/>
                <a:cs typeface="Arial"/>
              </a:rPr>
              <a:t>o</a:t>
            </a:r>
            <a:r>
              <a:rPr lang="en-US">
                <a:latin typeface="Arial"/>
                <a:cs typeface="Arial"/>
              </a:rPr>
              <a:t>k</a:t>
            </a:r>
            <a:r>
              <a:rPr lang="en-US" spc="-35">
                <a:latin typeface="Arial"/>
                <a:cs typeface="Arial"/>
              </a:rPr>
              <a:t> </a:t>
            </a:r>
            <a:r>
              <a:rPr lang="en-US">
                <a:latin typeface="Arial"/>
                <a:cs typeface="Arial"/>
              </a:rPr>
              <a:t>for</a:t>
            </a:r>
            <a:r>
              <a:rPr lang="en-US" spc="-15">
                <a:latin typeface="Arial"/>
                <a:cs typeface="Arial"/>
              </a:rPr>
              <a:t> </a:t>
            </a:r>
            <a:r>
              <a:rPr lang="en-US">
                <a:latin typeface="Arial"/>
                <a:cs typeface="Arial"/>
              </a:rPr>
              <a:t>s</a:t>
            </a:r>
            <a:r>
              <a:rPr lang="en-US" spc="5">
                <a:latin typeface="Arial"/>
                <a:cs typeface="Arial"/>
              </a:rPr>
              <a:t>o</a:t>
            </a:r>
            <a:r>
              <a:rPr lang="en-US">
                <a:latin typeface="Arial"/>
                <a:cs typeface="Arial"/>
              </a:rPr>
              <a:t>urce</a:t>
            </a:r>
            <a:r>
              <a:rPr lang="en-US" spc="-35">
                <a:latin typeface="Arial"/>
                <a:cs typeface="Arial"/>
              </a:rPr>
              <a:t> </a:t>
            </a:r>
            <a:r>
              <a:rPr lang="en-US">
                <a:latin typeface="Arial"/>
                <a:cs typeface="Arial"/>
              </a:rPr>
              <a:t>do</a:t>
            </a:r>
            <a:r>
              <a:rPr lang="en-US" spc="5">
                <a:latin typeface="Arial"/>
                <a:cs typeface="Arial"/>
              </a:rPr>
              <a:t>c</a:t>
            </a:r>
            <a:r>
              <a:rPr lang="en-US">
                <a:latin typeface="Arial"/>
                <a:cs typeface="Arial"/>
              </a:rPr>
              <a:t>ument</a:t>
            </a:r>
          </a:p>
          <a:p>
            <a:pPr marL="698500" lvl="0" indent="-229235">
              <a:spcBef>
                <a:spcPts val="200"/>
              </a:spcBef>
              <a:buFontTx/>
              <a:buChar char="•"/>
              <a:tabLst>
                <a:tab pos="699135" algn="l"/>
              </a:tabLst>
              <a:defRPr/>
            </a:pPr>
            <a:r>
              <a:rPr lang="en-US" sz="2400">
                <a:latin typeface="Arial"/>
                <a:cs typeface="Arial"/>
              </a:rPr>
              <a:t>No</a:t>
            </a:r>
            <a:r>
              <a:rPr lang="en-US" sz="2400" spc="-15">
                <a:latin typeface="Arial"/>
                <a:cs typeface="Arial"/>
              </a:rPr>
              <a:t> </a:t>
            </a:r>
            <a:r>
              <a:rPr lang="en-US" sz="2400">
                <a:latin typeface="Arial"/>
                <a:cs typeface="Arial"/>
              </a:rPr>
              <a:t>automated </a:t>
            </a:r>
            <a:r>
              <a:rPr lang="en-US" sz="2400" spc="-5">
                <a:latin typeface="Arial"/>
                <a:cs typeface="Arial"/>
              </a:rPr>
              <a:t>underwriting</a:t>
            </a:r>
            <a:r>
              <a:rPr lang="en-US" sz="2400" spc="20">
                <a:latin typeface="Arial"/>
                <a:cs typeface="Arial"/>
              </a:rPr>
              <a:t> </a:t>
            </a:r>
            <a:r>
              <a:rPr lang="en-US" sz="2400">
                <a:latin typeface="Arial"/>
                <a:cs typeface="Arial"/>
              </a:rPr>
              <a:t>systems</a:t>
            </a:r>
            <a:r>
              <a:rPr lang="en-US" sz="2400" spc="-15">
                <a:latin typeface="Arial"/>
                <a:cs typeface="Arial"/>
              </a:rPr>
              <a:t> </a:t>
            </a:r>
            <a:r>
              <a:rPr lang="en-US" sz="2400">
                <a:latin typeface="Arial"/>
                <a:cs typeface="Arial"/>
              </a:rPr>
              <a:t>are </a:t>
            </a:r>
            <a:r>
              <a:rPr lang="en-US" sz="2400" spc="-5">
                <a:latin typeface="Arial"/>
                <a:cs typeface="Arial"/>
              </a:rPr>
              <a:t>used</a:t>
            </a:r>
            <a:endParaRPr lang="en-US" sz="2400">
              <a:latin typeface="Arial"/>
              <a:cs typeface="Arial"/>
            </a:endParaRPr>
          </a:p>
          <a:p>
            <a:pPr marL="698500" lvl="0" indent="-229235">
              <a:spcBef>
                <a:spcPts val="220"/>
              </a:spcBef>
              <a:buFontTx/>
              <a:buChar char="•"/>
              <a:tabLst>
                <a:tab pos="699135" algn="l"/>
              </a:tabLst>
              <a:defRPr/>
            </a:pPr>
            <a:r>
              <a:rPr lang="en-US" sz="2400" spc="-5">
                <a:latin typeface="Arial"/>
                <a:cs typeface="Arial"/>
              </a:rPr>
              <a:t>No</a:t>
            </a:r>
            <a:r>
              <a:rPr lang="en-US" sz="2400" spc="-15">
                <a:latin typeface="Arial"/>
                <a:cs typeface="Arial"/>
              </a:rPr>
              <a:t> </a:t>
            </a:r>
            <a:r>
              <a:rPr lang="en-US" sz="2400" spc="-5">
                <a:latin typeface="Arial"/>
                <a:cs typeface="Arial"/>
              </a:rPr>
              <a:t>minimum</a:t>
            </a:r>
            <a:r>
              <a:rPr lang="en-US" sz="2400" spc="10">
                <a:latin typeface="Arial"/>
                <a:cs typeface="Arial"/>
              </a:rPr>
              <a:t> </a:t>
            </a:r>
            <a:r>
              <a:rPr lang="en-US" sz="2400">
                <a:latin typeface="Arial"/>
                <a:cs typeface="Arial"/>
              </a:rPr>
              <a:t>FICO</a:t>
            </a:r>
            <a:r>
              <a:rPr lang="en-US" sz="2400" spc="-25">
                <a:latin typeface="Arial"/>
                <a:cs typeface="Arial"/>
              </a:rPr>
              <a:t> </a:t>
            </a:r>
            <a:r>
              <a:rPr lang="en-US" sz="2400" spc="-5">
                <a:latin typeface="Arial"/>
                <a:cs typeface="Arial"/>
              </a:rPr>
              <a:t>scores</a:t>
            </a:r>
            <a:endParaRPr lang="en-US" sz="2400">
              <a:latin typeface="Arial"/>
              <a:cs typeface="Arial"/>
            </a:endParaRPr>
          </a:p>
          <a:p>
            <a:pPr marL="698500" lvl="0" indent="-229235">
              <a:spcBef>
                <a:spcPts val="204"/>
              </a:spcBef>
              <a:buFontTx/>
              <a:buChar char="•"/>
              <a:tabLst>
                <a:tab pos="699135" algn="l"/>
              </a:tabLst>
              <a:defRPr/>
            </a:pPr>
            <a:r>
              <a:rPr lang="en-US" sz="2400" spc="-5">
                <a:latin typeface="Arial"/>
                <a:cs typeface="Arial"/>
              </a:rPr>
              <a:t>No</a:t>
            </a:r>
            <a:r>
              <a:rPr lang="en-US" sz="2400" spc="-10">
                <a:latin typeface="Arial"/>
                <a:cs typeface="Arial"/>
              </a:rPr>
              <a:t> </a:t>
            </a:r>
            <a:r>
              <a:rPr lang="en-US" sz="2400" spc="-5">
                <a:latin typeface="Arial"/>
                <a:cs typeface="Arial"/>
              </a:rPr>
              <a:t>pricing</a:t>
            </a:r>
            <a:r>
              <a:rPr lang="en-US" sz="2400" spc="25">
                <a:latin typeface="Arial"/>
                <a:cs typeface="Arial"/>
              </a:rPr>
              <a:t> </a:t>
            </a:r>
            <a:r>
              <a:rPr lang="en-US" sz="2400" spc="-5">
                <a:latin typeface="Arial"/>
                <a:cs typeface="Arial"/>
              </a:rPr>
              <a:t>overlays</a:t>
            </a:r>
            <a:r>
              <a:rPr lang="en-US" sz="2400" spc="5">
                <a:latin typeface="Arial"/>
                <a:cs typeface="Arial"/>
              </a:rPr>
              <a:t> </a:t>
            </a:r>
            <a:r>
              <a:rPr lang="en-US" sz="2400">
                <a:latin typeface="Arial"/>
                <a:cs typeface="Arial"/>
              </a:rPr>
              <a:t>for</a:t>
            </a:r>
            <a:r>
              <a:rPr lang="en-US" sz="2400" spc="10">
                <a:latin typeface="Arial"/>
                <a:cs typeface="Arial"/>
              </a:rPr>
              <a:t> </a:t>
            </a:r>
            <a:r>
              <a:rPr lang="en-US" sz="2400" spc="-5">
                <a:latin typeface="Arial"/>
                <a:cs typeface="Arial"/>
              </a:rPr>
              <a:t>income,</a:t>
            </a:r>
            <a:r>
              <a:rPr lang="en-US" sz="2400" spc="5">
                <a:latin typeface="Arial"/>
                <a:cs typeface="Arial"/>
              </a:rPr>
              <a:t> </a:t>
            </a:r>
            <a:r>
              <a:rPr lang="en-US" sz="2400">
                <a:latin typeface="Arial"/>
                <a:cs typeface="Arial"/>
              </a:rPr>
              <a:t>asset,</a:t>
            </a:r>
            <a:r>
              <a:rPr lang="en-US" sz="2400" spc="5">
                <a:latin typeface="Arial"/>
                <a:cs typeface="Arial"/>
              </a:rPr>
              <a:t> </a:t>
            </a:r>
            <a:r>
              <a:rPr lang="en-US" sz="2400" spc="-5">
                <a:latin typeface="Arial"/>
                <a:cs typeface="Arial"/>
              </a:rPr>
              <a:t>employment</a:t>
            </a:r>
            <a:endParaRPr lang="en-US" sz="2400">
              <a:latin typeface="Arial"/>
              <a:cs typeface="Arial"/>
            </a:endParaRPr>
          </a:p>
          <a:p>
            <a:pPr marL="698500" marR="43180" lvl="0">
              <a:spcBef>
                <a:spcPts val="545"/>
              </a:spcBef>
              <a:buFontTx/>
              <a:buChar char="•"/>
              <a:tabLst>
                <a:tab pos="699135" algn="l"/>
              </a:tabLst>
              <a:defRPr/>
            </a:pPr>
            <a:r>
              <a:rPr lang="en-US" sz="2400">
                <a:latin typeface="Arial"/>
                <a:cs typeface="Arial"/>
              </a:rPr>
              <a:t>Property</a:t>
            </a:r>
            <a:r>
              <a:rPr lang="en-US" sz="2400" spc="10">
                <a:latin typeface="Arial"/>
                <a:cs typeface="Arial"/>
              </a:rPr>
              <a:t> </a:t>
            </a:r>
            <a:r>
              <a:rPr lang="en-US" sz="2400" spc="-5">
                <a:latin typeface="Arial"/>
                <a:cs typeface="Arial"/>
              </a:rPr>
              <a:t>appraisals</a:t>
            </a:r>
            <a:r>
              <a:rPr lang="en-US" sz="2400" spc="45">
                <a:latin typeface="Arial"/>
                <a:cs typeface="Arial"/>
              </a:rPr>
              <a:t> </a:t>
            </a:r>
            <a:r>
              <a:rPr lang="en-US" sz="2400" spc="-5">
                <a:latin typeface="Arial"/>
                <a:cs typeface="Arial"/>
              </a:rPr>
              <a:t>are</a:t>
            </a:r>
            <a:r>
              <a:rPr lang="en-US" sz="2400" spc="15">
                <a:latin typeface="Arial"/>
                <a:cs typeface="Arial"/>
              </a:rPr>
              <a:t> </a:t>
            </a:r>
            <a:r>
              <a:rPr lang="en-US" sz="2400" spc="-5">
                <a:latin typeface="Arial"/>
                <a:cs typeface="Arial"/>
              </a:rPr>
              <a:t>accepted</a:t>
            </a:r>
            <a:r>
              <a:rPr lang="en-US" sz="2400" spc="20">
                <a:latin typeface="Arial"/>
                <a:cs typeface="Arial"/>
              </a:rPr>
              <a:t> </a:t>
            </a:r>
            <a:r>
              <a:rPr lang="en-US" sz="2400" spc="-5">
                <a:latin typeface="Arial"/>
                <a:cs typeface="Arial"/>
              </a:rPr>
              <a:t>with</a:t>
            </a:r>
            <a:r>
              <a:rPr lang="en-US" sz="2400" spc="15">
                <a:latin typeface="Arial"/>
                <a:cs typeface="Arial"/>
              </a:rPr>
              <a:t> </a:t>
            </a:r>
            <a:r>
              <a:rPr lang="en-US" sz="2400" spc="-5">
                <a:latin typeface="Arial"/>
                <a:cs typeface="Arial"/>
              </a:rPr>
              <a:t>no</a:t>
            </a:r>
            <a:r>
              <a:rPr lang="en-US" sz="2400" spc="15">
                <a:latin typeface="Arial"/>
                <a:cs typeface="Arial"/>
              </a:rPr>
              <a:t> </a:t>
            </a:r>
            <a:r>
              <a:rPr lang="en-US" sz="2400" spc="-5">
                <a:latin typeface="Arial"/>
                <a:cs typeface="Arial"/>
              </a:rPr>
              <a:t>additional</a:t>
            </a:r>
            <a:r>
              <a:rPr lang="en-US" sz="2400" spc="45">
                <a:latin typeface="Arial"/>
                <a:cs typeface="Arial"/>
              </a:rPr>
              <a:t> </a:t>
            </a:r>
            <a:r>
              <a:rPr lang="en-US" sz="2400" spc="-5">
                <a:latin typeface="Arial"/>
                <a:cs typeface="Arial"/>
              </a:rPr>
              <a:t>overlays</a:t>
            </a:r>
            <a:r>
              <a:rPr lang="en-US" sz="2400" spc="20">
                <a:latin typeface="Arial"/>
                <a:cs typeface="Arial"/>
              </a:rPr>
              <a:t> </a:t>
            </a:r>
            <a:r>
              <a:rPr lang="en-US" sz="2400" spc="-5">
                <a:latin typeface="Arial"/>
                <a:cs typeface="Arial"/>
              </a:rPr>
              <a:t>other</a:t>
            </a:r>
            <a:r>
              <a:rPr lang="en-US" sz="2400" spc="10">
                <a:latin typeface="Arial"/>
                <a:cs typeface="Arial"/>
              </a:rPr>
              <a:t> </a:t>
            </a:r>
            <a:r>
              <a:rPr lang="en-US" sz="2400" spc="-5">
                <a:latin typeface="Arial"/>
                <a:cs typeface="Arial"/>
              </a:rPr>
              <a:t>than </a:t>
            </a:r>
            <a:r>
              <a:rPr lang="en-US" sz="2400" spc="-655">
                <a:latin typeface="Arial"/>
                <a:cs typeface="Arial"/>
              </a:rPr>
              <a:t> </a:t>
            </a:r>
            <a:r>
              <a:rPr lang="en-US" sz="2400" spc="-5">
                <a:latin typeface="Arial"/>
                <a:cs typeface="Arial"/>
              </a:rPr>
              <a:t>health</a:t>
            </a:r>
            <a:r>
              <a:rPr lang="en-US" sz="2400" spc="5">
                <a:latin typeface="Arial"/>
                <a:cs typeface="Arial"/>
              </a:rPr>
              <a:t> </a:t>
            </a:r>
            <a:r>
              <a:rPr lang="en-US" sz="2400" spc="-5">
                <a:latin typeface="Arial"/>
                <a:cs typeface="Arial"/>
              </a:rPr>
              <a:t>and</a:t>
            </a:r>
            <a:r>
              <a:rPr lang="en-US" sz="2400" spc="5">
                <a:latin typeface="Arial"/>
                <a:cs typeface="Arial"/>
              </a:rPr>
              <a:t> </a:t>
            </a:r>
            <a:r>
              <a:rPr lang="en-US" sz="2400">
                <a:latin typeface="Arial"/>
                <a:cs typeface="Arial"/>
              </a:rPr>
              <a:t>safety</a:t>
            </a:r>
            <a:r>
              <a:rPr lang="en-US" sz="2400" spc="-15">
                <a:latin typeface="Arial"/>
                <a:cs typeface="Arial"/>
              </a:rPr>
              <a:t> </a:t>
            </a:r>
            <a:r>
              <a:rPr lang="en-US" sz="2400">
                <a:latin typeface="Arial"/>
                <a:cs typeface="Arial"/>
              </a:rPr>
              <a:t>items</a:t>
            </a:r>
          </a:p>
        </p:txBody>
      </p:sp>
      <p:sp>
        <p:nvSpPr>
          <p:cNvPr id="4" name="object 4"/>
          <p:cNvSpPr txBox="1"/>
          <p:nvPr/>
        </p:nvSpPr>
        <p:spPr>
          <a:xfrm>
            <a:off x="916939" y="6375908"/>
            <a:ext cx="110489"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a:ln>
                  <a:noFill/>
                </a:ln>
                <a:solidFill>
                  <a:prstClr val="black"/>
                </a:solidFill>
                <a:effectLst/>
                <a:uLnTx/>
                <a:uFillTx/>
                <a:latin typeface="Arial"/>
                <a:ea typeface="+mn-ea"/>
                <a:cs typeface="Arial"/>
              </a:rPr>
              <a:t>5</a:t>
            </a:r>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12861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65125"/>
            <a:ext cx="10515600" cy="1325563"/>
          </a:xfrm>
          <a:prstGeom prst="rect">
            <a:avLst/>
          </a:prstGeom>
        </p:spPr>
        <p:txBody>
          <a:bodyPr vert="horz" lIns="0" tIns="12065" rIns="0" bIns="0" rtlCol="0">
            <a:normAutofit/>
          </a:bodyPr>
          <a:lstStyle/>
          <a:p>
            <a:pPr marL="12700" algn="ctr">
              <a:spcBef>
                <a:spcPts val="95"/>
              </a:spcBef>
            </a:pPr>
            <a:r>
              <a:rPr lang="en-US" spc="-5"/>
              <a:t>Short</a:t>
            </a:r>
            <a:r>
              <a:rPr lang="en-US" spc="20"/>
              <a:t> </a:t>
            </a:r>
            <a:r>
              <a:rPr lang="en-US" spc="-5"/>
              <a:t>Sale,</a:t>
            </a:r>
            <a:r>
              <a:rPr lang="en-US" spc="5"/>
              <a:t> </a:t>
            </a:r>
            <a:r>
              <a:rPr lang="en-US" spc="-5"/>
              <a:t>Foreclosure,</a:t>
            </a:r>
            <a:r>
              <a:rPr lang="en-US" spc="30"/>
              <a:t> </a:t>
            </a:r>
            <a:r>
              <a:rPr lang="en-US" spc="-155"/>
              <a:t>VA</a:t>
            </a:r>
            <a:r>
              <a:rPr lang="en-US" spc="-215"/>
              <a:t> </a:t>
            </a:r>
            <a:r>
              <a:rPr lang="en-US" spc="-5"/>
              <a:t>loan</a:t>
            </a:r>
            <a:r>
              <a:rPr lang="en-US" spc="5"/>
              <a:t> </a:t>
            </a:r>
            <a:r>
              <a:rPr lang="en-US" spc="-5"/>
              <a:t>in</a:t>
            </a:r>
            <a:r>
              <a:rPr lang="en-US" spc="5"/>
              <a:t> </a:t>
            </a:r>
            <a:r>
              <a:rPr lang="en-US"/>
              <a:t>use</a:t>
            </a:r>
          </a:p>
        </p:txBody>
      </p:sp>
      <p:graphicFrame>
        <p:nvGraphicFramePr>
          <p:cNvPr id="6" name="Content Placeholder 3">
            <a:extLst>
              <a:ext uri="{FF2B5EF4-FFF2-40B4-BE49-F238E27FC236}">
                <a16:creationId xmlns:a16="http://schemas.microsoft.com/office/drawing/2014/main" id="{7F4B81C5-B7E9-B1F3-28CC-EAD14DF3B05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9632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a:latin typeface="Arial" panose="020B0604020202020204" pitchFamily="34" charset="0"/>
                <a:cs typeface="Arial" panose="020B0604020202020204" pitchFamily="34" charset="0"/>
              </a:rPr>
              <a:t>The </a:t>
            </a:r>
            <a:r>
              <a:rPr lang="en-US" sz="4000" err="1">
                <a:latin typeface="Arial" panose="020B0604020202020204" pitchFamily="34" charset="0"/>
                <a:cs typeface="Arial" panose="020B0604020202020204" pitchFamily="34" charset="0"/>
              </a:rPr>
              <a:t>CalVet</a:t>
            </a:r>
            <a:r>
              <a:rPr lang="en-US" sz="4000">
                <a:latin typeface="Arial" panose="020B0604020202020204" pitchFamily="34" charset="0"/>
                <a:cs typeface="Arial" panose="020B0604020202020204" pitchFamily="34" charset="0"/>
              </a:rPr>
              <a:t> Loan Limits  </a:t>
            </a:r>
          </a:p>
        </p:txBody>
      </p:sp>
      <p:sp>
        <p:nvSpPr>
          <p:cNvPr id="3" name="Content Placeholder 2"/>
          <p:cNvSpPr>
            <a:spLocks noGrp="1"/>
          </p:cNvSpPr>
          <p:nvPr>
            <p:ph idx="1"/>
          </p:nvPr>
        </p:nvSpPr>
        <p:spPr>
          <a:xfrm>
            <a:off x="1158240" y="1508760"/>
            <a:ext cx="9784080" cy="4358335"/>
          </a:xfrm>
        </p:spPr>
        <p:txBody>
          <a:bodyPr vert="horz" lIns="91440" tIns="45720" rIns="91440" bIns="45720" rtlCol="0" anchor="t">
            <a:normAutofit/>
          </a:bodyPr>
          <a:lstStyle/>
          <a:p>
            <a:pPr marL="0" indent="0" algn="ctr">
              <a:buNone/>
            </a:pPr>
            <a:endParaRPr lang="en-US">
              <a:latin typeface="Arial" panose="020B0604020202020204" pitchFamily="34" charset="0"/>
              <a:cs typeface="Arial" panose="020B0604020202020204" pitchFamily="34" charset="0"/>
            </a:endParaRPr>
          </a:p>
          <a:p>
            <a:pPr marL="0" indent="0" algn="ctr">
              <a:buNone/>
            </a:pPr>
            <a:r>
              <a:rPr lang="en-US"/>
              <a:t>Maximum Loan Amount:</a:t>
            </a:r>
            <a:r>
              <a:rPr lang="en-US">
                <a:latin typeface="Arial" panose="020B0604020202020204" pitchFamily="34" charset="0"/>
                <a:cs typeface="Arial" panose="020B0604020202020204" pitchFamily="34" charset="0"/>
              </a:rPr>
              <a:t> </a:t>
            </a:r>
          </a:p>
          <a:p>
            <a:pPr marL="0" indent="0" algn="ctr">
              <a:buNone/>
            </a:pPr>
            <a:endParaRPr lang="en-US">
              <a:latin typeface="Arial" panose="020B0604020202020204" pitchFamily="34" charset="0"/>
              <a:cs typeface="Arial" panose="020B0604020202020204" pitchFamily="34" charset="0"/>
            </a:endParaRPr>
          </a:p>
          <a:p>
            <a:pPr marL="0" indent="0" algn="ctr">
              <a:buNone/>
            </a:pPr>
            <a:r>
              <a:rPr lang="en-US" sz="3600" b="1">
                <a:latin typeface="Arial"/>
                <a:cs typeface="Arial"/>
              </a:rPr>
              <a:t> $958,187  </a:t>
            </a:r>
            <a:r>
              <a:rPr lang="en-US" sz="3600">
                <a:latin typeface="Arial"/>
                <a:cs typeface="Arial"/>
              </a:rPr>
              <a:t>to </a:t>
            </a:r>
            <a:r>
              <a:rPr lang="en-US" sz="3600" b="1">
                <a:latin typeface="Arial"/>
                <a:cs typeface="Arial"/>
              </a:rPr>
              <a:t>$1,437,281</a:t>
            </a:r>
          </a:p>
          <a:p>
            <a:pPr algn="ctr"/>
            <a:endParaRPr lang="en-US">
              <a:latin typeface="Arial" panose="020B0604020202020204" pitchFamily="34" charset="0"/>
              <a:cs typeface="Arial" panose="020B0604020202020204" pitchFamily="34" charset="0"/>
            </a:endParaRPr>
          </a:p>
          <a:p>
            <a:pPr marL="0" indent="0" algn="ctr">
              <a:buNone/>
            </a:pPr>
            <a:r>
              <a:rPr lang="en-US">
                <a:latin typeface="Arial"/>
                <a:cs typeface="Arial"/>
              </a:rPr>
              <a:t>Depending upon the county property is located in.</a:t>
            </a:r>
          </a:p>
          <a:p>
            <a:pPr marL="411480" lvl="1" indent="0" algn="ctr">
              <a:buNone/>
            </a:pPr>
            <a:endParaRPr lang="en-US"/>
          </a:p>
          <a:p>
            <a:pPr lvl="1"/>
            <a:endParaRPr lang="en-US"/>
          </a:p>
          <a:p>
            <a:pPr marL="0" indent="0">
              <a:buNone/>
            </a:pPr>
            <a:endParaRPr lang="en-US"/>
          </a:p>
          <a:p>
            <a:endParaRPr lang="en-US"/>
          </a:p>
          <a:p>
            <a:pPr marL="0" indent="0">
              <a:buNone/>
            </a:pPr>
            <a:endParaRPr lang="en-US"/>
          </a:p>
        </p:txBody>
      </p:sp>
    </p:spTree>
    <p:extLst>
      <p:ext uri="{BB962C8B-B14F-4D97-AF65-F5344CB8AC3E}">
        <p14:creationId xmlns:p14="http://schemas.microsoft.com/office/powerpoint/2010/main" val="2465624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2B051724-AC20-4CF1-B036-5621297EB8D4}"/>
              </a:ext>
            </a:extLst>
          </p:cNvPr>
          <p:cNvSpPr/>
          <p:nvPr/>
        </p:nvSpPr>
        <p:spPr>
          <a:xfrm>
            <a:off x="5078353" y="2209269"/>
            <a:ext cx="2796363" cy="318977"/>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FF00"/>
                </a:solidFill>
              </a:ln>
              <a:no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4056755F-9BA3-64F0-F09A-CDD72D629D0D}"/>
              </a:ext>
            </a:extLst>
          </p:cNvPr>
          <p:cNvPicPr>
            <a:picLocks noChangeAspect="1"/>
          </p:cNvPicPr>
          <p:nvPr/>
        </p:nvPicPr>
        <p:blipFill>
          <a:blip r:embed="rId3"/>
          <a:stretch>
            <a:fillRect/>
          </a:stretch>
        </p:blipFill>
        <p:spPr>
          <a:xfrm>
            <a:off x="3762126" y="0"/>
            <a:ext cx="4667749" cy="6858000"/>
          </a:xfrm>
          <a:prstGeom prst="rect">
            <a:avLst/>
          </a:prstGeom>
        </p:spPr>
      </p:pic>
      <p:sp>
        <p:nvSpPr>
          <p:cNvPr id="3" name="Oval 2">
            <a:extLst>
              <a:ext uri="{FF2B5EF4-FFF2-40B4-BE49-F238E27FC236}">
                <a16:creationId xmlns:a16="http://schemas.microsoft.com/office/drawing/2014/main" id="{E8B14FB8-1F80-656B-1CC5-5CA64F1746F7}"/>
              </a:ext>
            </a:extLst>
          </p:cNvPr>
          <p:cNvSpPr/>
          <p:nvPr/>
        </p:nvSpPr>
        <p:spPr>
          <a:xfrm>
            <a:off x="5659395" y="2125362"/>
            <a:ext cx="2814143" cy="41026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59627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80985" y="427035"/>
            <a:ext cx="6410536" cy="1454051"/>
          </a:xfrm>
          <a:prstGeom prst="rect">
            <a:avLst/>
          </a:prstGeom>
        </p:spPr>
        <p:txBody>
          <a:bodyPr vert="horz" lIns="0" tIns="12065" rIns="0" bIns="0" rtlCol="0">
            <a:normAutofit/>
          </a:bodyPr>
          <a:lstStyle/>
          <a:p>
            <a:pPr marL="12700">
              <a:spcBef>
                <a:spcPts val="95"/>
              </a:spcBef>
            </a:pPr>
            <a:r>
              <a:rPr lang="en-US" spc="-45">
                <a:latin typeface="Arial"/>
                <a:cs typeface="Arial"/>
              </a:rPr>
              <a:t>We</a:t>
            </a:r>
            <a:r>
              <a:rPr lang="en-US" spc="-10">
                <a:latin typeface="Arial"/>
                <a:cs typeface="Arial"/>
              </a:rPr>
              <a:t> </a:t>
            </a:r>
            <a:r>
              <a:rPr lang="en-US" spc="-5">
                <a:latin typeface="Arial"/>
                <a:cs typeface="Arial"/>
              </a:rPr>
              <a:t>Really</a:t>
            </a:r>
            <a:r>
              <a:rPr lang="en-US" spc="-15">
                <a:latin typeface="Arial"/>
                <a:cs typeface="Arial"/>
              </a:rPr>
              <a:t> </a:t>
            </a:r>
            <a:r>
              <a:rPr lang="en-US" spc="-5">
                <a:latin typeface="Arial"/>
                <a:cs typeface="Arial"/>
              </a:rPr>
              <a:t>Do Care</a:t>
            </a:r>
            <a:endParaRPr lang="en-US">
              <a:latin typeface="Arial"/>
              <a:cs typeface="Arial"/>
            </a:endParaRPr>
          </a:p>
        </p:txBody>
      </p:sp>
      <p:pic>
        <p:nvPicPr>
          <p:cNvPr id="8" name="Graphic 7" descr="Care with solid fill">
            <a:extLst>
              <a:ext uri="{FF2B5EF4-FFF2-40B4-BE49-F238E27FC236}">
                <a16:creationId xmlns:a16="http://schemas.microsoft.com/office/drawing/2014/main" id="{F50AE530-6EB4-FB80-318A-09E62800355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78951" y="1793846"/>
            <a:ext cx="3620021" cy="3620021"/>
          </a:xfrm>
          <a:prstGeom prst="rect">
            <a:avLst/>
          </a:prstGeom>
        </p:spPr>
      </p:pic>
      <p:sp>
        <p:nvSpPr>
          <p:cNvPr id="4" name="Content Placeholder 3"/>
          <p:cNvSpPr>
            <a:spLocks noGrp="1"/>
          </p:cNvSpPr>
          <p:nvPr>
            <p:ph idx="1"/>
          </p:nvPr>
        </p:nvSpPr>
        <p:spPr>
          <a:xfrm>
            <a:off x="3987454" y="1791762"/>
            <a:ext cx="7659818" cy="4391129"/>
          </a:xfrm>
        </p:spPr>
        <p:txBody>
          <a:bodyPr vert="horz" lIns="91440" tIns="45720" rIns="91440" bIns="45720" rtlCol="0" anchor="ctr">
            <a:noAutofit/>
          </a:bodyPr>
          <a:lstStyle/>
          <a:p>
            <a:pPr marL="0" indent="0">
              <a:buNone/>
            </a:pPr>
            <a:r>
              <a:rPr lang="en-US" spc="-30">
                <a:latin typeface="Arial"/>
                <a:cs typeface="Arial"/>
              </a:rPr>
              <a:t>CalVet</a:t>
            </a:r>
            <a:r>
              <a:rPr lang="en-US" spc="25">
                <a:latin typeface="Arial"/>
                <a:cs typeface="Arial"/>
              </a:rPr>
              <a:t> </a:t>
            </a:r>
            <a:r>
              <a:rPr lang="en-US" spc="-5">
                <a:latin typeface="Arial"/>
                <a:cs typeface="Arial"/>
              </a:rPr>
              <a:t>has </a:t>
            </a:r>
            <a:r>
              <a:rPr lang="en-US" spc="-765">
                <a:latin typeface="Arial"/>
                <a:cs typeface="Arial"/>
              </a:rPr>
              <a:t> </a:t>
            </a:r>
            <a:r>
              <a:rPr lang="en-US">
                <a:latin typeface="Arial"/>
                <a:cs typeface="Arial"/>
              </a:rPr>
              <a:t>consistently</a:t>
            </a:r>
            <a:r>
              <a:rPr lang="en-US" spc="-15">
                <a:latin typeface="Arial"/>
                <a:cs typeface="Arial"/>
              </a:rPr>
              <a:t> </a:t>
            </a:r>
            <a:r>
              <a:rPr lang="en-US">
                <a:latin typeface="Arial"/>
                <a:cs typeface="Arial"/>
              </a:rPr>
              <a:t>sustained</a:t>
            </a:r>
            <a:r>
              <a:rPr lang="en-US" spc="5">
                <a:latin typeface="Arial"/>
                <a:cs typeface="Arial"/>
              </a:rPr>
              <a:t> </a:t>
            </a:r>
            <a:r>
              <a:rPr lang="en-US">
                <a:latin typeface="Arial"/>
                <a:cs typeface="Arial"/>
              </a:rPr>
              <a:t>one</a:t>
            </a:r>
            <a:r>
              <a:rPr lang="en-US" spc="5">
                <a:latin typeface="Arial"/>
                <a:cs typeface="Arial"/>
              </a:rPr>
              <a:t> </a:t>
            </a:r>
            <a:r>
              <a:rPr lang="en-US" spc="-5">
                <a:latin typeface="Arial"/>
                <a:cs typeface="Arial"/>
              </a:rPr>
              <a:t>of</a:t>
            </a:r>
            <a:r>
              <a:rPr lang="en-US" spc="5">
                <a:latin typeface="Arial"/>
                <a:cs typeface="Arial"/>
              </a:rPr>
              <a:t> </a:t>
            </a:r>
            <a:r>
              <a:rPr lang="en-US">
                <a:latin typeface="Arial"/>
                <a:cs typeface="Arial"/>
              </a:rPr>
              <a:t>the</a:t>
            </a:r>
            <a:r>
              <a:rPr lang="en-US" spc="35">
                <a:latin typeface="Arial"/>
                <a:cs typeface="Arial"/>
              </a:rPr>
              <a:t> </a:t>
            </a:r>
            <a:r>
              <a:rPr lang="en-US" b="1" spc="-5">
                <a:latin typeface="Arial"/>
                <a:cs typeface="Arial"/>
              </a:rPr>
              <a:t>lowest</a:t>
            </a:r>
            <a:r>
              <a:rPr lang="en-US" b="1" spc="15">
                <a:latin typeface="Arial"/>
                <a:cs typeface="Arial"/>
              </a:rPr>
              <a:t> </a:t>
            </a:r>
            <a:r>
              <a:rPr lang="en-US" b="1" spc="-5">
                <a:latin typeface="Arial"/>
                <a:cs typeface="Arial"/>
              </a:rPr>
              <a:t>cancellation</a:t>
            </a:r>
            <a:r>
              <a:rPr lang="en-US" b="1" spc="15">
                <a:latin typeface="Arial"/>
                <a:cs typeface="Arial"/>
              </a:rPr>
              <a:t> </a:t>
            </a:r>
            <a:r>
              <a:rPr lang="en-US" b="1" spc="-5">
                <a:latin typeface="Arial"/>
                <a:cs typeface="Arial"/>
              </a:rPr>
              <a:t>rates</a:t>
            </a:r>
            <a:r>
              <a:rPr lang="en-US" b="1" spc="25">
                <a:latin typeface="Arial"/>
                <a:cs typeface="Arial"/>
              </a:rPr>
              <a:t> </a:t>
            </a:r>
            <a:r>
              <a:rPr lang="en-US">
                <a:latin typeface="Arial"/>
                <a:cs typeface="Arial"/>
              </a:rPr>
              <a:t>as </a:t>
            </a:r>
            <a:r>
              <a:rPr lang="en-US" spc="5">
                <a:latin typeface="Arial"/>
                <a:cs typeface="Arial"/>
              </a:rPr>
              <a:t> </a:t>
            </a:r>
            <a:r>
              <a:rPr lang="en-US">
                <a:latin typeface="Arial"/>
                <a:cs typeface="Arial"/>
              </a:rPr>
              <a:t>reported in</a:t>
            </a:r>
            <a:r>
              <a:rPr lang="en-US" spc="5">
                <a:latin typeface="Arial"/>
                <a:cs typeface="Arial"/>
              </a:rPr>
              <a:t> </a:t>
            </a:r>
            <a:r>
              <a:rPr lang="en-US" spc="-5">
                <a:latin typeface="Arial"/>
                <a:cs typeface="Arial"/>
              </a:rPr>
              <a:t>the</a:t>
            </a:r>
            <a:r>
              <a:rPr lang="en-US" spc="10">
                <a:latin typeface="Arial"/>
                <a:cs typeface="Arial"/>
              </a:rPr>
              <a:t> </a:t>
            </a:r>
            <a:r>
              <a:rPr lang="en-US" spc="-5">
                <a:latin typeface="Arial"/>
                <a:cs typeface="Arial"/>
              </a:rPr>
              <a:t>National</a:t>
            </a:r>
            <a:r>
              <a:rPr lang="en-US" spc="20">
                <a:latin typeface="Arial"/>
                <a:cs typeface="Arial"/>
              </a:rPr>
              <a:t> </a:t>
            </a:r>
            <a:r>
              <a:rPr lang="en-US" spc="-5">
                <a:latin typeface="Arial"/>
                <a:cs typeface="Arial"/>
              </a:rPr>
              <a:t>Delinquency</a:t>
            </a:r>
            <a:r>
              <a:rPr lang="en-US" spc="20">
                <a:latin typeface="Arial"/>
                <a:cs typeface="Arial"/>
              </a:rPr>
              <a:t> </a:t>
            </a:r>
            <a:r>
              <a:rPr lang="en-US" spc="-5">
                <a:latin typeface="Arial"/>
                <a:cs typeface="Arial"/>
              </a:rPr>
              <a:t>Survey</a:t>
            </a:r>
            <a:r>
              <a:rPr lang="en-US" spc="15">
                <a:latin typeface="Arial"/>
                <a:cs typeface="Arial"/>
              </a:rPr>
              <a:t> </a:t>
            </a:r>
            <a:r>
              <a:rPr lang="en-US" spc="-5">
                <a:latin typeface="Arial"/>
                <a:cs typeface="Arial"/>
              </a:rPr>
              <a:t>conducted</a:t>
            </a:r>
            <a:r>
              <a:rPr lang="en-US" spc="5">
                <a:latin typeface="Arial"/>
                <a:cs typeface="Arial"/>
              </a:rPr>
              <a:t> </a:t>
            </a:r>
            <a:r>
              <a:rPr lang="en-US" spc="-5">
                <a:latin typeface="Arial"/>
                <a:cs typeface="Arial"/>
              </a:rPr>
              <a:t>by</a:t>
            </a:r>
            <a:r>
              <a:rPr lang="en-US" spc="10">
                <a:latin typeface="Arial"/>
                <a:cs typeface="Arial"/>
              </a:rPr>
              <a:t> </a:t>
            </a:r>
            <a:r>
              <a:rPr lang="en-US" spc="-5">
                <a:latin typeface="Arial"/>
                <a:cs typeface="Arial"/>
              </a:rPr>
              <a:t>the </a:t>
            </a:r>
            <a:r>
              <a:rPr lang="en-US">
                <a:latin typeface="Arial"/>
                <a:cs typeface="Arial"/>
              </a:rPr>
              <a:t> </a:t>
            </a:r>
            <a:r>
              <a:rPr lang="en-US" spc="-5">
                <a:latin typeface="Arial"/>
                <a:cs typeface="Arial"/>
              </a:rPr>
              <a:t>Mortgage</a:t>
            </a:r>
            <a:r>
              <a:rPr lang="en-US" spc="20">
                <a:latin typeface="Arial"/>
                <a:cs typeface="Arial"/>
              </a:rPr>
              <a:t> </a:t>
            </a:r>
            <a:r>
              <a:rPr lang="en-US" spc="-5">
                <a:latin typeface="Arial"/>
                <a:cs typeface="Arial"/>
              </a:rPr>
              <a:t>Bankers</a:t>
            </a:r>
            <a:r>
              <a:rPr lang="en-US" spc="-145">
                <a:latin typeface="Arial"/>
                <a:cs typeface="Arial"/>
              </a:rPr>
              <a:t> </a:t>
            </a:r>
            <a:r>
              <a:rPr lang="en-US" spc="-5">
                <a:latin typeface="Arial"/>
                <a:cs typeface="Arial"/>
              </a:rPr>
              <a:t>Association.</a:t>
            </a:r>
            <a:r>
              <a:rPr lang="en-US" spc="-45">
                <a:latin typeface="Arial"/>
                <a:cs typeface="Arial"/>
              </a:rPr>
              <a:t> </a:t>
            </a:r>
            <a:endParaRPr lang="en-US"/>
          </a:p>
          <a:p>
            <a:pPr lvl="1"/>
            <a:r>
              <a:rPr lang="en-US" sz="2800" spc="-5">
                <a:latin typeface="Arial"/>
                <a:cs typeface="Arial"/>
              </a:rPr>
              <a:t>This</a:t>
            </a:r>
            <a:r>
              <a:rPr lang="en-US" sz="2800" spc="15">
                <a:latin typeface="Arial"/>
                <a:cs typeface="Arial"/>
              </a:rPr>
              <a:t> </a:t>
            </a:r>
            <a:r>
              <a:rPr lang="en-US" sz="2800" spc="-5">
                <a:latin typeface="Arial"/>
                <a:cs typeface="Arial"/>
              </a:rPr>
              <a:t>is</a:t>
            </a:r>
            <a:r>
              <a:rPr lang="en-US" sz="2800" spc="40">
                <a:latin typeface="Arial"/>
                <a:cs typeface="Arial"/>
              </a:rPr>
              <a:t> </a:t>
            </a:r>
            <a:r>
              <a:rPr lang="en-US" sz="2800" b="1" spc="-5" err="1">
                <a:latin typeface="Arial"/>
                <a:cs typeface="Arial"/>
              </a:rPr>
              <a:t>measureable</a:t>
            </a:r>
            <a:r>
              <a:rPr lang="en-US" sz="2800" b="1" spc="40">
                <a:latin typeface="Arial"/>
                <a:cs typeface="Arial"/>
              </a:rPr>
              <a:t> </a:t>
            </a:r>
            <a:r>
              <a:rPr lang="en-US" sz="2800" b="1" spc="-5">
                <a:latin typeface="Arial"/>
                <a:cs typeface="Arial"/>
              </a:rPr>
              <a:t>proof</a:t>
            </a:r>
            <a:r>
              <a:rPr lang="en-US" sz="2800" b="1" spc="55">
                <a:latin typeface="Arial"/>
                <a:cs typeface="Arial"/>
              </a:rPr>
              <a:t> </a:t>
            </a:r>
            <a:r>
              <a:rPr lang="en-US" sz="2800" spc="-5">
                <a:latin typeface="Arial"/>
                <a:cs typeface="Arial"/>
              </a:rPr>
              <a:t>of </a:t>
            </a:r>
            <a:r>
              <a:rPr lang="en-US" sz="2800">
                <a:latin typeface="Arial"/>
                <a:cs typeface="Arial"/>
              </a:rPr>
              <a:t> </a:t>
            </a:r>
            <a:r>
              <a:rPr lang="en-US" sz="2800" spc="-30">
                <a:latin typeface="Arial"/>
                <a:cs typeface="Arial"/>
              </a:rPr>
              <a:t>CalVet’s</a:t>
            </a:r>
            <a:r>
              <a:rPr lang="en-US" sz="2800" spc="10">
                <a:latin typeface="Arial"/>
                <a:cs typeface="Arial"/>
              </a:rPr>
              <a:t> </a:t>
            </a:r>
            <a:r>
              <a:rPr lang="en-US" sz="2800" spc="-5">
                <a:latin typeface="Arial"/>
                <a:cs typeface="Arial"/>
              </a:rPr>
              <a:t>commitment</a:t>
            </a:r>
            <a:r>
              <a:rPr lang="en-US" sz="2800" spc="30">
                <a:latin typeface="Arial"/>
                <a:cs typeface="Arial"/>
              </a:rPr>
              <a:t> </a:t>
            </a:r>
            <a:r>
              <a:rPr lang="en-US" sz="2800" spc="-5">
                <a:latin typeface="Arial"/>
                <a:cs typeface="Arial"/>
              </a:rPr>
              <a:t>to</a:t>
            </a:r>
            <a:r>
              <a:rPr lang="en-US" sz="2800" spc="10">
                <a:latin typeface="Arial"/>
                <a:cs typeface="Arial"/>
              </a:rPr>
              <a:t> </a:t>
            </a:r>
            <a:r>
              <a:rPr lang="en-US" sz="2800" spc="-5">
                <a:latin typeface="Arial"/>
                <a:cs typeface="Arial"/>
              </a:rPr>
              <a:t>keep</a:t>
            </a:r>
            <a:r>
              <a:rPr lang="en-US" sz="2800" spc="10">
                <a:latin typeface="Arial"/>
                <a:cs typeface="Arial"/>
              </a:rPr>
              <a:t> </a:t>
            </a:r>
            <a:r>
              <a:rPr lang="en-US" sz="2800" spc="-5">
                <a:latin typeface="Arial"/>
                <a:cs typeface="Arial"/>
              </a:rPr>
              <a:t>veterans</a:t>
            </a:r>
            <a:r>
              <a:rPr lang="en-US" sz="2800" spc="10">
                <a:latin typeface="Arial"/>
                <a:cs typeface="Arial"/>
              </a:rPr>
              <a:t> </a:t>
            </a:r>
            <a:r>
              <a:rPr lang="en-US" sz="2800" spc="-5">
                <a:latin typeface="Arial"/>
                <a:cs typeface="Arial"/>
              </a:rPr>
              <a:t>and</a:t>
            </a:r>
            <a:r>
              <a:rPr lang="en-US" sz="2800" spc="5">
                <a:latin typeface="Arial"/>
                <a:cs typeface="Arial"/>
              </a:rPr>
              <a:t> </a:t>
            </a:r>
            <a:r>
              <a:rPr lang="en-US" sz="2800" spc="-5">
                <a:latin typeface="Arial"/>
                <a:cs typeface="Arial"/>
              </a:rPr>
              <a:t>their</a:t>
            </a:r>
            <a:r>
              <a:rPr lang="en-US" sz="2800" spc="10">
                <a:latin typeface="Arial"/>
                <a:cs typeface="Arial"/>
              </a:rPr>
              <a:t> </a:t>
            </a:r>
            <a:r>
              <a:rPr lang="en-US" sz="2800" spc="-5">
                <a:latin typeface="Arial"/>
                <a:cs typeface="Arial"/>
              </a:rPr>
              <a:t>families</a:t>
            </a:r>
            <a:r>
              <a:rPr lang="en-US" sz="2800" spc="10">
                <a:latin typeface="Arial"/>
                <a:cs typeface="Arial"/>
              </a:rPr>
              <a:t> </a:t>
            </a:r>
            <a:r>
              <a:rPr lang="en-US" sz="2800" spc="-5">
                <a:latin typeface="Arial"/>
                <a:cs typeface="Arial"/>
              </a:rPr>
              <a:t>in</a:t>
            </a:r>
            <a:r>
              <a:rPr lang="en-US" sz="2800" spc="15">
                <a:latin typeface="Arial"/>
                <a:cs typeface="Arial"/>
              </a:rPr>
              <a:t> </a:t>
            </a:r>
            <a:r>
              <a:rPr lang="en-US" sz="2800" spc="-5">
                <a:latin typeface="Arial"/>
                <a:cs typeface="Arial"/>
              </a:rPr>
              <a:t>their </a:t>
            </a:r>
            <a:r>
              <a:rPr lang="en-US" sz="2800">
                <a:latin typeface="Arial"/>
                <a:cs typeface="Arial"/>
              </a:rPr>
              <a:t> homes.</a:t>
            </a:r>
            <a:r>
              <a:rPr lang="en-US" sz="2800" spc="-5">
                <a:latin typeface="Arial"/>
                <a:cs typeface="Arial"/>
              </a:rPr>
              <a:t> (Cancellation</a:t>
            </a:r>
            <a:r>
              <a:rPr lang="en-US" sz="2800" spc="15">
                <a:latin typeface="Arial"/>
                <a:cs typeface="Arial"/>
              </a:rPr>
              <a:t> </a:t>
            </a:r>
            <a:r>
              <a:rPr lang="en-US" sz="2800" spc="-5">
                <a:latin typeface="Arial"/>
                <a:cs typeface="Arial"/>
              </a:rPr>
              <a:t>compares</a:t>
            </a:r>
            <a:r>
              <a:rPr lang="en-US" sz="2800" spc="15">
                <a:latin typeface="Arial"/>
                <a:cs typeface="Arial"/>
              </a:rPr>
              <a:t> </a:t>
            </a:r>
            <a:r>
              <a:rPr lang="en-US" sz="2800" spc="-5">
                <a:latin typeface="Arial"/>
                <a:cs typeface="Arial"/>
              </a:rPr>
              <a:t>to</a:t>
            </a:r>
            <a:r>
              <a:rPr lang="en-US" sz="2800" spc="5">
                <a:latin typeface="Arial"/>
                <a:cs typeface="Arial"/>
              </a:rPr>
              <a:t> </a:t>
            </a:r>
            <a:r>
              <a:rPr lang="en-US" sz="2800">
                <a:latin typeface="Arial"/>
                <a:cs typeface="Arial"/>
              </a:rPr>
              <a:t>foreclosure.)</a:t>
            </a:r>
            <a:endParaRPr lang="en-US" sz="2800"/>
          </a:p>
        </p:txBody>
      </p:sp>
    </p:spTree>
    <p:extLst>
      <p:ext uri="{BB962C8B-B14F-4D97-AF65-F5344CB8AC3E}">
        <p14:creationId xmlns:p14="http://schemas.microsoft.com/office/powerpoint/2010/main" val="41734066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63520" y="0"/>
            <a:ext cx="6307455" cy="7254240"/>
          </a:xfrm>
          <a:prstGeom prst="rect">
            <a:avLst/>
          </a:prstGeom>
        </p:spPr>
      </p:pic>
    </p:spTree>
    <p:extLst>
      <p:ext uri="{BB962C8B-B14F-4D97-AF65-F5344CB8AC3E}">
        <p14:creationId xmlns:p14="http://schemas.microsoft.com/office/powerpoint/2010/main" val="4026104410"/>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AA55D25078924188707348D9283477" ma:contentTypeVersion="15" ma:contentTypeDescription="Create a new document." ma:contentTypeScope="" ma:versionID="a4576505ffd4ca006e935088ac6ff251">
  <xsd:schema xmlns:xsd="http://www.w3.org/2001/XMLSchema" xmlns:xs="http://www.w3.org/2001/XMLSchema" xmlns:p="http://schemas.microsoft.com/office/2006/metadata/properties" xmlns:ns3="6cc802f1-ccc2-4669-aa60-4646122c181d" xmlns:ns4="4ad5ff77-125c-46f6-8d16-0b8b90905ea4" targetNamespace="http://schemas.microsoft.com/office/2006/metadata/properties" ma:root="true" ma:fieldsID="e55950f4f11053ec232b7438c1ddf612" ns3:_="" ns4:_="">
    <xsd:import namespace="6cc802f1-ccc2-4669-aa60-4646122c181d"/>
    <xsd:import namespace="4ad5ff77-125c-46f6-8d16-0b8b90905ea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c802f1-ccc2-4669-aa60-4646122c181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d5ff77-125c-46f6-8d16-0b8b90905ea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ad5ff77-125c-46f6-8d16-0b8b90905ea4" xsi:nil="true"/>
  </documentManagement>
</p:properties>
</file>

<file path=customXml/itemProps1.xml><?xml version="1.0" encoding="utf-8"?>
<ds:datastoreItem xmlns:ds="http://schemas.openxmlformats.org/officeDocument/2006/customXml" ds:itemID="{A204BADA-8486-4690-9E2F-305346AA34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c802f1-ccc2-4669-aa60-4646122c181d"/>
    <ds:schemaRef ds:uri="4ad5ff77-125c-46f6-8d16-0b8b90905e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8C8257-1667-4068-8EED-5A28A2EE82FA}">
  <ds:schemaRefs>
    <ds:schemaRef ds:uri="http://schemas.microsoft.com/sharepoint/v3/contenttype/forms"/>
  </ds:schemaRefs>
</ds:datastoreItem>
</file>

<file path=customXml/itemProps3.xml><?xml version="1.0" encoding="utf-8"?>
<ds:datastoreItem xmlns:ds="http://schemas.openxmlformats.org/officeDocument/2006/customXml" ds:itemID="{F123A0D5-E061-4F98-B14B-17801E4BA74E}">
  <ds:schemaRefs>
    <ds:schemaRef ds:uri="4ad5ff77-125c-46f6-8d16-0b8b90905ea4"/>
    <ds:schemaRef ds:uri="http://schemas.microsoft.com/office/infopath/2007/PartnerControls"/>
    <ds:schemaRef ds:uri="http://www.w3.org/XML/1998/namespace"/>
    <ds:schemaRef ds:uri="http://schemas.microsoft.com/office/2006/documentManagement/types"/>
    <ds:schemaRef ds:uri="http://purl.org/dc/dcmitype/"/>
    <ds:schemaRef ds:uri="http://schemas.microsoft.com/office/2006/metadata/properties"/>
    <ds:schemaRef ds:uri="http://purl.org/dc/terms/"/>
    <ds:schemaRef ds:uri="http://schemas.openxmlformats.org/package/2006/metadata/core-properties"/>
    <ds:schemaRef ds:uri="6cc802f1-ccc2-4669-aa60-4646122c181d"/>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1420</TotalTime>
  <Words>1302</Words>
  <Application>Microsoft Office PowerPoint</Application>
  <PresentationFormat>Widescreen</PresentationFormat>
  <Paragraphs>137</Paragraphs>
  <Slides>26</Slides>
  <Notes>1</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0" baseType="lpstr">
      <vt:lpstr>Arial</vt:lpstr>
      <vt:lpstr>Calibri</vt:lpstr>
      <vt:lpstr>2_Office Theme</vt:lpstr>
      <vt:lpstr>Adobe Acrobat Document</vt:lpstr>
      <vt:lpstr>CalVet Home Loans</vt:lpstr>
      <vt:lpstr>CalVet Home Loans</vt:lpstr>
      <vt:lpstr>What is the difference between CalVet and VA?</vt:lpstr>
      <vt:lpstr>So How Do We Underwrite?</vt:lpstr>
      <vt:lpstr>Short Sale, Foreclosure, VA loan in use</vt:lpstr>
      <vt:lpstr>The CalVet Loan Limits  </vt:lpstr>
      <vt:lpstr>PowerPoint Presentation</vt:lpstr>
      <vt:lpstr>We Really Do Care</vt:lpstr>
      <vt:lpstr>PowerPoint Presentation</vt:lpstr>
      <vt:lpstr>PowerPoint Presentation</vt:lpstr>
      <vt:lpstr>PowerPoint Presentation</vt:lpstr>
      <vt:lpstr>PowerPoint Presentation</vt:lpstr>
      <vt:lpstr>PowerPoint Presentation</vt:lpstr>
      <vt:lpstr>Quick Review: What are the benefits?</vt:lpstr>
      <vt:lpstr>PowerPoint Presentation</vt:lpstr>
      <vt:lpstr>PowerPoint Presentation</vt:lpstr>
      <vt:lpstr>PowerPoint Presentation</vt:lpstr>
      <vt:lpstr>PowerPoint Presentation</vt:lpstr>
      <vt:lpstr>Ask For Help!!! Down Payment &amp; Costs Assistance Programs</vt:lpstr>
      <vt:lpstr>PowerPoint Presentation</vt:lpstr>
      <vt:lpstr>How do I apply?</vt:lpstr>
      <vt:lpstr>PowerPoint Presentation</vt:lpstr>
      <vt:lpstr>PowerPoint Presentation</vt:lpstr>
      <vt:lpstr>PowerPoint Presentation</vt:lpstr>
      <vt:lpstr>PowerPoint Presentation</vt:lpstr>
      <vt:lpstr>California Department of Veterans Affairs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Rudquist, Jennifer@Calvet</dc:creator>
  <cp:lastModifiedBy>Pedersen, Brad@CalVet</cp:lastModifiedBy>
  <cp:revision>9</cp:revision>
  <dcterms:created xsi:type="dcterms:W3CDTF">2024-09-10T19:01:43Z</dcterms:created>
  <dcterms:modified xsi:type="dcterms:W3CDTF">2024-10-21T16:23:28Z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0x010100B2AA55D25078924188707348D9283477</vt:lpwstr>
  </property>
</Properties>
</file>