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2.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3.xml" ContentType="application/vnd.openxmlformats-officedocument.themeOverride+xml"/>
  <Override PartName="/ppt/drawings/drawing2.xml" ContentType="application/vnd.openxmlformats-officedocument.drawingml.chartshapes+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4.xml" ContentType="application/vnd.openxmlformats-officedocument.themeOverr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5.xml" ContentType="application/vnd.openxmlformats-officedocument.themeOverride+xml"/>
  <Override PartName="/ppt/drawings/drawing3.xml" ContentType="application/vnd.openxmlformats-officedocument.drawingml.chartshapes+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6.xml" ContentType="application/vnd.openxmlformats-officedocument.themeOverride+xml"/>
  <Override PartName="/ppt/drawings/drawing4.xml" ContentType="application/vnd.openxmlformats-officedocument.drawingml.chartshapes+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7">
  <p:sldMasterIdLst>
    <p:sldMasterId id="2147483648" r:id="rId4"/>
  </p:sldMasterIdLst>
  <p:notesMasterIdLst>
    <p:notesMasterId r:id="rId73"/>
  </p:notesMasterIdLst>
  <p:handoutMasterIdLst>
    <p:handoutMasterId r:id="rId74"/>
  </p:handoutMasterIdLst>
  <p:sldIdLst>
    <p:sldId id="256" r:id="rId5"/>
    <p:sldId id="269" r:id="rId6"/>
    <p:sldId id="273" r:id="rId7"/>
    <p:sldId id="282" r:id="rId8"/>
    <p:sldId id="286" r:id="rId9"/>
    <p:sldId id="283" r:id="rId10"/>
    <p:sldId id="287" r:id="rId11"/>
    <p:sldId id="284" r:id="rId12"/>
    <p:sldId id="288" r:id="rId13"/>
    <p:sldId id="289" r:id="rId14"/>
    <p:sldId id="290" r:id="rId15"/>
    <p:sldId id="285" r:id="rId16"/>
    <p:sldId id="349" r:id="rId17"/>
    <p:sldId id="292" r:id="rId18"/>
    <p:sldId id="272" r:id="rId19"/>
    <p:sldId id="293" r:id="rId20"/>
    <p:sldId id="294" r:id="rId21"/>
    <p:sldId id="297" r:id="rId22"/>
    <p:sldId id="295" r:id="rId23"/>
    <p:sldId id="296" r:id="rId24"/>
    <p:sldId id="341" r:id="rId25"/>
    <p:sldId id="299" r:id="rId26"/>
    <p:sldId id="298" r:id="rId27"/>
    <p:sldId id="300" r:id="rId28"/>
    <p:sldId id="301" r:id="rId29"/>
    <p:sldId id="303" r:id="rId30"/>
    <p:sldId id="302" r:id="rId31"/>
    <p:sldId id="305" r:id="rId32"/>
    <p:sldId id="304" r:id="rId33"/>
    <p:sldId id="342" r:id="rId34"/>
    <p:sldId id="307" r:id="rId35"/>
    <p:sldId id="306" r:id="rId36"/>
    <p:sldId id="308" r:id="rId37"/>
    <p:sldId id="309" r:id="rId38"/>
    <p:sldId id="343" r:id="rId39"/>
    <p:sldId id="310" r:id="rId40"/>
    <p:sldId id="311" r:id="rId41"/>
    <p:sldId id="312" r:id="rId42"/>
    <p:sldId id="313" r:id="rId43"/>
    <p:sldId id="314" r:id="rId44"/>
    <p:sldId id="344" r:id="rId45"/>
    <p:sldId id="315" r:id="rId46"/>
    <p:sldId id="316" r:id="rId47"/>
    <p:sldId id="317" r:id="rId48"/>
    <p:sldId id="318" r:id="rId49"/>
    <p:sldId id="345" r:id="rId50"/>
    <p:sldId id="319" r:id="rId51"/>
    <p:sldId id="320" r:id="rId52"/>
    <p:sldId id="321" r:id="rId53"/>
    <p:sldId id="322" r:id="rId54"/>
    <p:sldId id="346" r:id="rId55"/>
    <p:sldId id="323" r:id="rId56"/>
    <p:sldId id="324" r:id="rId57"/>
    <p:sldId id="325" r:id="rId58"/>
    <p:sldId id="326" r:id="rId59"/>
    <p:sldId id="327" r:id="rId60"/>
    <p:sldId id="328" r:id="rId61"/>
    <p:sldId id="330" r:id="rId62"/>
    <p:sldId id="331" r:id="rId63"/>
    <p:sldId id="332" r:id="rId64"/>
    <p:sldId id="329" r:id="rId65"/>
    <p:sldId id="333" r:id="rId66"/>
    <p:sldId id="334" r:id="rId67"/>
    <p:sldId id="336" r:id="rId68"/>
    <p:sldId id="347" r:id="rId69"/>
    <p:sldId id="338" r:id="rId70"/>
    <p:sldId id="339" r:id="rId71"/>
    <p:sldId id="348" r:id="rId7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6" autoAdjust="0"/>
    <p:restoredTop sz="94674"/>
  </p:normalViewPr>
  <p:slideViewPr>
    <p:cSldViewPr snapToGrid="0" snapToObjects="1">
      <p:cViewPr varScale="1">
        <p:scale>
          <a:sx n="72" d="100"/>
          <a:sy n="72" d="100"/>
        </p:scale>
        <p:origin x="798"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51" d="100"/>
          <a:sy n="151" d="100"/>
        </p:scale>
        <p:origin x="4704" y="192"/>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viewProps" Target="view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embeddings/oleObject1.bin"/></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oleObject" Target="../embeddings/oleObject2.bin"/></Relationships>
</file>

<file path=ppt/charts/_rels/chart11.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8.%20LGBTQIA+.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10.%20Disability.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3.xml"/><Relationship Id="rId1" Type="http://schemas.microsoft.com/office/2011/relationships/chartStyle" Target="style13.xml"/><Relationship Id="rId5" Type="http://schemas.openxmlformats.org/officeDocument/2006/relationships/chartUserShapes" Target="../drawings/drawing2.xml"/><Relationship Id="rId4" Type="http://schemas.openxmlformats.org/officeDocument/2006/relationships/oleObject" Target="../embeddings/oleObject3.bin"/></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oleObject" Target="../embeddings/oleObject4.bin"/></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5.xml"/><Relationship Id="rId1" Type="http://schemas.microsoft.com/office/2011/relationships/chartStyle" Target="style15.xml"/><Relationship Id="rId5" Type="http://schemas.openxmlformats.org/officeDocument/2006/relationships/chartUserShapes" Target="../drawings/drawing3.xml"/><Relationship Id="rId4" Type="http://schemas.openxmlformats.org/officeDocument/2006/relationships/oleObject" Target="file:///\\cslfileserver3\CRB\CRB%2001a%20CURRENT%20REQUESTS\Women%20Veterans%20Survey%202023-24,%20PRasada%20YGojnic\Results\Data%20Analysis\3-%20Data%20analysis%20by%20category\11.%20Mental%20Behavioral%20Health.xlsx" TargetMode="Externa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6.xml"/><Relationship Id="rId1" Type="http://schemas.microsoft.com/office/2011/relationships/chartStyle" Target="style16.xml"/><Relationship Id="rId5" Type="http://schemas.openxmlformats.org/officeDocument/2006/relationships/chartUserShapes" Target="../drawings/drawing4.xml"/><Relationship Id="rId4" Type="http://schemas.openxmlformats.org/officeDocument/2006/relationships/oleObject" Target="../embeddings/oleObject5.bin"/></Relationships>
</file>

<file path=ppt/charts/_rels/chart17.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11.%20Mental%20Behavioral%20Health.xlsx" TargetMode="External"/><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2.%20Veteran%20Benefits%20&amp;%20Services%20w%20chart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3.%20Health%20Care%20Acces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3.%20Health%20Care%20Acces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4.%20Housing.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4.%20Housing.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5.%20Childcare.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5.%20Childcare.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slfileserver3\CRB\CRB%2001a%20CURRENT%20REQUESTS\Women%20Veterans%20Survey%202023-24,%20PRasada%20YGojnic\Results\Data%20Analysis\3-%20Data%20analysis%20by%20category\5.%20Childcare.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0264031899858671"/>
          <c:y val="0.16369258530183728"/>
          <c:w val="0.55367521367521366"/>
          <c:h val="0.80524305555555553"/>
        </c:manualLayout>
      </c:layout>
      <c:barChart>
        <c:barDir val="bar"/>
        <c:grouping val="stacked"/>
        <c:varyColors val="0"/>
        <c:ser>
          <c:idx val="0"/>
          <c:order val="0"/>
          <c:tx>
            <c:strRef>
              <c:f>'Services_eligibility ALL'!$R$28</c:f>
              <c:strCache>
                <c:ptCount val="1"/>
                <c:pt idx="0">
                  <c:v>Used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'Services_eligibility ALL'!$Y$29:$Y$45</c:f>
              <c:strCache>
                <c:ptCount val="17"/>
                <c:pt idx="0">
                  <c:v>DVBE Program</c:v>
                </c:pt>
                <c:pt idx="1">
                  <c:v>CalVet Minority and Underrepresented</c:v>
                </c:pt>
                <c:pt idx="2">
                  <c:v>Non-Resident College Fee Waiver</c:v>
                </c:pt>
                <c:pt idx="3">
                  <c:v>BOE: Business Tax, etc. Exemptions</c:v>
                </c:pt>
                <c:pt idx="4">
                  <c:v>CalVet Vets Home of CA</c:v>
                </c:pt>
                <c:pt idx="5">
                  <c:v>CDFW: Disabled Vet Reduced-fee Licenses</c:v>
                </c:pt>
                <c:pt idx="6">
                  <c:v>CalVet Claims Representative</c:v>
                </c:pt>
                <c:pt idx="7">
                  <c:v>Property Tax Exemptions</c:v>
                </c:pt>
                <c:pt idx="8">
                  <c:v>CalVet Women Veterans Affairs</c:v>
                </c:pt>
                <c:pt idx="9">
                  <c:v>College Fee Waiver for Veterans' Dependents</c:v>
                </c:pt>
                <c:pt idx="10">
                  <c:v>EDD: Employment Assistance</c:v>
                </c:pt>
                <c:pt idx="11">
                  <c:v>DMV: Disabled Vets Plates and Fees Exemption</c:v>
                </c:pt>
                <c:pt idx="12">
                  <c:v>EDD: Unemployment Benefits</c:v>
                </c:pt>
                <c:pt idx="13">
                  <c:v>CalVet Home Loans</c:v>
                </c:pt>
                <c:pt idx="14">
                  <c:v>CA Parks and Rec: Distinguished Veteran Pass</c:v>
                </c:pt>
                <c:pt idx="15">
                  <c:v>County Veterans Service Officer (CVSO)</c:v>
                </c:pt>
                <c:pt idx="16">
                  <c:v>DMV: Veteran License and ID Card</c:v>
                </c:pt>
              </c:strCache>
            </c:strRef>
          </c:cat>
          <c:val>
            <c:numRef>
              <c:f>'Services_eligibility ALL'!$R$29:$R$45</c:f>
              <c:numCache>
                <c:formatCode>0.0%</c:formatCode>
                <c:ptCount val="17"/>
                <c:pt idx="0">
                  <c:v>5.6850715746421268E-2</c:v>
                </c:pt>
                <c:pt idx="1">
                  <c:v>5.8292282430213463E-2</c:v>
                </c:pt>
                <c:pt idx="2">
                  <c:v>6.2012320328542092E-2</c:v>
                </c:pt>
                <c:pt idx="3">
                  <c:v>9.1754244139046079E-2</c:v>
                </c:pt>
                <c:pt idx="4">
                  <c:v>0.10341985990935311</c:v>
                </c:pt>
                <c:pt idx="5">
                  <c:v>0.16023007395234182</c:v>
                </c:pt>
                <c:pt idx="6">
                  <c:v>0.19588477366255144</c:v>
                </c:pt>
                <c:pt idx="7">
                  <c:v>0.22779136104319478</c:v>
                </c:pt>
                <c:pt idx="8">
                  <c:v>0.22979072630283134</c:v>
                </c:pt>
                <c:pt idx="9">
                  <c:v>0.23955773955773957</c:v>
                </c:pt>
                <c:pt idx="10">
                  <c:v>0.24661469019286009</c:v>
                </c:pt>
                <c:pt idx="11">
                  <c:v>0.24846751123825092</c:v>
                </c:pt>
                <c:pt idx="12">
                  <c:v>0.26460905349794239</c:v>
                </c:pt>
                <c:pt idx="13">
                  <c:v>0.27049180327868855</c:v>
                </c:pt>
                <c:pt idx="14">
                  <c:v>0.30791190864600326</c:v>
                </c:pt>
                <c:pt idx="15">
                  <c:v>0.40557148709545271</c:v>
                </c:pt>
                <c:pt idx="16">
                  <c:v>0.51586655817738003</c:v>
                </c:pt>
              </c:numCache>
            </c:numRef>
          </c:val>
          <c:extLst>
            <c:ext xmlns:c16="http://schemas.microsoft.com/office/drawing/2014/chart" uri="{C3380CC4-5D6E-409C-BE32-E72D297353CC}">
              <c16:uniqueId val="{00000000-3BA1-44DA-9FC9-655417BF2F3C}"/>
            </c:ext>
          </c:extLst>
        </c:ser>
        <c:ser>
          <c:idx val="6"/>
          <c:order val="1"/>
          <c:tx>
            <c:strRef>
              <c:f>'Services_eligibility ALL'!$Z$28</c:f>
              <c:strCache>
                <c:ptCount val="1"/>
                <c:pt idx="0">
                  <c:v>Blank</c:v>
                </c:pt>
              </c:strCache>
            </c:strRef>
          </c:tx>
          <c:spPr>
            <a:noFill/>
            <a:ln>
              <a:noFill/>
            </a:ln>
            <a:effectLst/>
          </c:spPr>
          <c:invertIfNegative val="0"/>
          <c:cat>
            <c:strRef>
              <c:f>'Services_eligibility ALL'!$Y$29:$Y$45</c:f>
              <c:strCache>
                <c:ptCount val="17"/>
                <c:pt idx="0">
                  <c:v>DVBE Program</c:v>
                </c:pt>
                <c:pt idx="1">
                  <c:v>CalVet Minority and Underrepresented</c:v>
                </c:pt>
                <c:pt idx="2">
                  <c:v>Non-Resident College Fee Waiver</c:v>
                </c:pt>
                <c:pt idx="3">
                  <c:v>BOE: Business Tax, etc. Exemptions</c:v>
                </c:pt>
                <c:pt idx="4">
                  <c:v>CalVet Vets Home of CA</c:v>
                </c:pt>
                <c:pt idx="5">
                  <c:v>CDFW: Disabled Vet Reduced-fee Licenses</c:v>
                </c:pt>
                <c:pt idx="6">
                  <c:v>CalVet Claims Representative</c:v>
                </c:pt>
                <c:pt idx="7">
                  <c:v>Property Tax Exemptions</c:v>
                </c:pt>
                <c:pt idx="8">
                  <c:v>CalVet Women Veterans Affairs</c:v>
                </c:pt>
                <c:pt idx="9">
                  <c:v>College Fee Waiver for Veterans' Dependents</c:v>
                </c:pt>
                <c:pt idx="10">
                  <c:v>EDD: Employment Assistance</c:v>
                </c:pt>
                <c:pt idx="11">
                  <c:v>DMV: Disabled Vets Plates and Fees Exemption</c:v>
                </c:pt>
                <c:pt idx="12">
                  <c:v>EDD: Unemployment Benefits</c:v>
                </c:pt>
                <c:pt idx="13">
                  <c:v>CalVet Home Loans</c:v>
                </c:pt>
                <c:pt idx="14">
                  <c:v>CA Parks and Rec: Distinguished Veteran Pass</c:v>
                </c:pt>
                <c:pt idx="15">
                  <c:v>County Veterans Service Officer (CVSO)</c:v>
                </c:pt>
                <c:pt idx="16">
                  <c:v>DMV: Veteran License and ID Card</c:v>
                </c:pt>
              </c:strCache>
            </c:strRef>
          </c:cat>
          <c:val>
            <c:numRef>
              <c:f>'Services_eligibility ALL'!$Z$29:$Z$45</c:f>
              <c:numCache>
                <c:formatCode>0.0%</c:formatCode>
                <c:ptCount val="17"/>
                <c:pt idx="0">
                  <c:v>0.52024539877300613</c:v>
                </c:pt>
                <c:pt idx="1">
                  <c:v>0.70525451559934316</c:v>
                </c:pt>
                <c:pt idx="2">
                  <c:v>0.46817248459958938</c:v>
                </c:pt>
                <c:pt idx="3">
                  <c:v>0.63379143088116408</c:v>
                </c:pt>
                <c:pt idx="4">
                  <c:v>0.57148743304491134</c:v>
                </c:pt>
                <c:pt idx="5">
                  <c:v>0.45686113393590799</c:v>
                </c:pt>
                <c:pt idx="6">
                  <c:v>0.60370370370370363</c:v>
                </c:pt>
                <c:pt idx="7">
                  <c:v>0.54156479217603914</c:v>
                </c:pt>
                <c:pt idx="8">
                  <c:v>0.66803446860894544</c:v>
                </c:pt>
                <c:pt idx="9">
                  <c:v>0.39066339066339062</c:v>
                </c:pt>
                <c:pt idx="10">
                  <c:v>0.37792367665162085</c:v>
                </c:pt>
                <c:pt idx="11">
                  <c:v>0.37433592153657536</c:v>
                </c:pt>
                <c:pt idx="12">
                  <c:v>0.33374485596707826</c:v>
                </c:pt>
                <c:pt idx="13">
                  <c:v>0.45327868852459008</c:v>
                </c:pt>
                <c:pt idx="14">
                  <c:v>0.57626427406199021</c:v>
                </c:pt>
                <c:pt idx="15">
                  <c:v>0.48709545268332644</c:v>
                </c:pt>
                <c:pt idx="16">
                  <c:v>0.40724165988608618</c:v>
                </c:pt>
              </c:numCache>
            </c:numRef>
          </c:val>
          <c:extLst>
            <c:ext xmlns:c16="http://schemas.microsoft.com/office/drawing/2014/chart" uri="{C3380CC4-5D6E-409C-BE32-E72D297353CC}">
              <c16:uniqueId val="{00000001-3BA1-44DA-9FC9-655417BF2F3C}"/>
            </c:ext>
          </c:extLst>
        </c:ser>
        <c:ser>
          <c:idx val="2"/>
          <c:order val="2"/>
          <c:tx>
            <c:strRef>
              <c:f>'Services_eligibility ALL'!$AA$28</c:f>
              <c:strCache>
                <c:ptCount val="1"/>
                <c:pt idx="0">
                  <c:v>Did Not Need/Qualify</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'Services_eligibility ALL'!$Y$29:$Y$45</c:f>
              <c:strCache>
                <c:ptCount val="17"/>
                <c:pt idx="0">
                  <c:v>DVBE Program</c:v>
                </c:pt>
                <c:pt idx="1">
                  <c:v>CalVet Minority and Underrepresented</c:v>
                </c:pt>
                <c:pt idx="2">
                  <c:v>Non-Resident College Fee Waiver</c:v>
                </c:pt>
                <c:pt idx="3">
                  <c:v>BOE: Business Tax, etc. Exemptions</c:v>
                </c:pt>
                <c:pt idx="4">
                  <c:v>CalVet Vets Home of CA</c:v>
                </c:pt>
                <c:pt idx="5">
                  <c:v>CDFW: Disabled Vet Reduced-fee Licenses</c:v>
                </c:pt>
                <c:pt idx="6">
                  <c:v>CalVet Claims Representative</c:v>
                </c:pt>
                <c:pt idx="7">
                  <c:v>Property Tax Exemptions</c:v>
                </c:pt>
                <c:pt idx="8">
                  <c:v>CalVet Women Veterans Affairs</c:v>
                </c:pt>
                <c:pt idx="9">
                  <c:v>College Fee Waiver for Veterans' Dependents</c:v>
                </c:pt>
                <c:pt idx="10">
                  <c:v>EDD: Employment Assistance</c:v>
                </c:pt>
                <c:pt idx="11">
                  <c:v>DMV: Disabled Vets Plates and Fees Exemption</c:v>
                </c:pt>
                <c:pt idx="12">
                  <c:v>EDD: Unemployment Benefits</c:v>
                </c:pt>
                <c:pt idx="13">
                  <c:v>CalVet Home Loans</c:v>
                </c:pt>
                <c:pt idx="14">
                  <c:v>CA Parks and Rec: Distinguished Veteran Pass</c:v>
                </c:pt>
                <c:pt idx="15">
                  <c:v>County Veterans Service Officer (CVSO)</c:v>
                </c:pt>
                <c:pt idx="16">
                  <c:v>DMV: Veteran License and ID Card</c:v>
                </c:pt>
              </c:strCache>
            </c:strRef>
          </c:cat>
          <c:val>
            <c:numRef>
              <c:f>'Services_eligibility ALL'!$AA$29:$AA$45</c:f>
              <c:numCache>
                <c:formatCode>0.0%</c:formatCode>
                <c:ptCount val="17"/>
                <c:pt idx="0">
                  <c:v>0.42290388548057262</c:v>
                </c:pt>
                <c:pt idx="1">
                  <c:v>0.23645320197044337</c:v>
                </c:pt>
                <c:pt idx="2">
                  <c:v>0.46981519507186859</c:v>
                </c:pt>
                <c:pt idx="3">
                  <c:v>0.27445432497978983</c:v>
                </c:pt>
                <c:pt idx="4">
                  <c:v>0.32509270704573551</c:v>
                </c:pt>
                <c:pt idx="5">
                  <c:v>0.38290879211175022</c:v>
                </c:pt>
                <c:pt idx="6">
                  <c:v>0.20041152263374487</c:v>
                </c:pt>
                <c:pt idx="7">
                  <c:v>0.2306438467807661</c:v>
                </c:pt>
                <c:pt idx="8">
                  <c:v>0.10217480508822323</c:v>
                </c:pt>
                <c:pt idx="9">
                  <c:v>0.36977886977886976</c:v>
                </c:pt>
                <c:pt idx="10">
                  <c:v>0.37546163315551906</c:v>
                </c:pt>
                <c:pt idx="11">
                  <c:v>0.3771965672251737</c:v>
                </c:pt>
                <c:pt idx="12">
                  <c:v>0.40164609053497946</c:v>
                </c:pt>
                <c:pt idx="13">
                  <c:v>0.27622950819672132</c:v>
                </c:pt>
                <c:pt idx="14">
                  <c:v>0.11582381729200653</c:v>
                </c:pt>
                <c:pt idx="15">
                  <c:v>0.10733306022122081</c:v>
                </c:pt>
                <c:pt idx="16">
                  <c:v>7.689178193653376E-2</c:v>
                </c:pt>
              </c:numCache>
            </c:numRef>
          </c:val>
          <c:extLst>
            <c:ext xmlns:c16="http://schemas.microsoft.com/office/drawing/2014/chart" uri="{C3380CC4-5D6E-409C-BE32-E72D297353CC}">
              <c16:uniqueId val="{00000002-3BA1-44DA-9FC9-655417BF2F3C}"/>
            </c:ext>
          </c:extLst>
        </c:ser>
        <c:ser>
          <c:idx val="1"/>
          <c:order val="3"/>
          <c:tx>
            <c:strRef>
              <c:f>'Services_eligibility ALL'!$S$28</c:f>
              <c:strCache>
                <c:ptCount val="1"/>
                <c:pt idx="0">
                  <c:v>Did Not Know</c:v>
                </c:pt>
              </c:strCache>
            </c:strRef>
          </c:tx>
          <c:spPr>
            <a:solidFill>
              <a:schemeClr val="accent5">
                <a:lumMod val="50000"/>
              </a:schemeClr>
            </a:solidFill>
            <a:ln>
              <a:noFill/>
            </a:ln>
            <a:effectLst/>
          </c:spPr>
          <c:invertIfNegative val="0"/>
          <c:dLbls>
            <c:dLbl>
              <c:idx val="0"/>
              <c:tx>
                <c:rich>
                  <a:bodyPr/>
                  <a:lstStyle/>
                  <a:p>
                    <a:fld id="{660A1EBC-173C-4EB2-869D-9355FD363CDD}"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3BA1-44DA-9FC9-655417BF2F3C}"/>
                </c:ext>
              </c:extLst>
            </c:dLbl>
            <c:dLbl>
              <c:idx val="1"/>
              <c:tx>
                <c:rich>
                  <a:bodyPr/>
                  <a:lstStyle/>
                  <a:p>
                    <a:fld id="{B5247A8D-9268-45C7-BACF-5D58BD16089A}"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3BA1-44DA-9FC9-655417BF2F3C}"/>
                </c:ext>
              </c:extLst>
            </c:dLbl>
            <c:dLbl>
              <c:idx val="2"/>
              <c:tx>
                <c:rich>
                  <a:bodyPr/>
                  <a:lstStyle/>
                  <a:p>
                    <a:fld id="{83106C1C-E3A4-4869-9FB4-C0E09ADC16CB}"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3BA1-44DA-9FC9-655417BF2F3C}"/>
                </c:ext>
              </c:extLst>
            </c:dLbl>
            <c:dLbl>
              <c:idx val="3"/>
              <c:tx>
                <c:rich>
                  <a:bodyPr/>
                  <a:lstStyle/>
                  <a:p>
                    <a:fld id="{CAAAF77B-1CDB-497A-8AE3-ADDDA583F456}"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3BA1-44DA-9FC9-655417BF2F3C}"/>
                </c:ext>
              </c:extLst>
            </c:dLbl>
            <c:dLbl>
              <c:idx val="4"/>
              <c:tx>
                <c:rich>
                  <a:bodyPr/>
                  <a:lstStyle/>
                  <a:p>
                    <a:fld id="{1E7DB26D-4385-4D2E-A0C7-0DB40AC04D25}"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3BA1-44DA-9FC9-655417BF2F3C}"/>
                </c:ext>
              </c:extLst>
            </c:dLbl>
            <c:dLbl>
              <c:idx val="5"/>
              <c:tx>
                <c:rich>
                  <a:bodyPr/>
                  <a:lstStyle/>
                  <a:p>
                    <a:fld id="{8EE565A1-FD63-4F57-9C9B-3073EA50ACC8}"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3BA1-44DA-9FC9-655417BF2F3C}"/>
                </c:ext>
              </c:extLst>
            </c:dLbl>
            <c:dLbl>
              <c:idx val="6"/>
              <c:tx>
                <c:rich>
                  <a:bodyPr/>
                  <a:lstStyle/>
                  <a:p>
                    <a:fld id="{E688B968-9DF3-4E92-ACF1-DAD7DE352F66}"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3BA1-44DA-9FC9-655417BF2F3C}"/>
                </c:ext>
              </c:extLst>
            </c:dLbl>
            <c:dLbl>
              <c:idx val="7"/>
              <c:tx>
                <c:rich>
                  <a:bodyPr/>
                  <a:lstStyle/>
                  <a:p>
                    <a:fld id="{CC9BD3D0-0336-42EB-ACC1-F25CD7AF8B24}"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3BA1-44DA-9FC9-655417BF2F3C}"/>
                </c:ext>
              </c:extLst>
            </c:dLbl>
            <c:dLbl>
              <c:idx val="8"/>
              <c:tx>
                <c:rich>
                  <a:bodyPr/>
                  <a:lstStyle/>
                  <a:p>
                    <a:fld id="{A7620623-7047-4158-AA34-55D25C6C866D}"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3BA1-44DA-9FC9-655417BF2F3C}"/>
                </c:ext>
              </c:extLst>
            </c:dLbl>
            <c:dLbl>
              <c:idx val="9"/>
              <c:tx>
                <c:rich>
                  <a:bodyPr/>
                  <a:lstStyle/>
                  <a:p>
                    <a:fld id="{174E2D68-3400-4777-BB04-A907988D4850}"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3BA1-44DA-9FC9-655417BF2F3C}"/>
                </c:ext>
              </c:extLst>
            </c:dLbl>
            <c:dLbl>
              <c:idx val="10"/>
              <c:tx>
                <c:rich>
                  <a:bodyPr/>
                  <a:lstStyle/>
                  <a:p>
                    <a:fld id="{3CFCA695-7641-4247-BC47-BA3526EA2C6F}"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3BA1-44DA-9FC9-655417BF2F3C}"/>
                </c:ext>
              </c:extLst>
            </c:dLbl>
            <c:dLbl>
              <c:idx val="11"/>
              <c:tx>
                <c:rich>
                  <a:bodyPr/>
                  <a:lstStyle/>
                  <a:p>
                    <a:fld id="{A152D8D3-D479-4937-8002-25354CB52067}"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3BA1-44DA-9FC9-655417BF2F3C}"/>
                </c:ext>
              </c:extLst>
            </c:dLbl>
            <c:dLbl>
              <c:idx val="12"/>
              <c:tx>
                <c:rich>
                  <a:bodyPr/>
                  <a:lstStyle/>
                  <a:p>
                    <a:fld id="{ECE19CB3-B28A-4338-ABAA-F564F52590E5}"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3BA1-44DA-9FC9-655417BF2F3C}"/>
                </c:ext>
              </c:extLst>
            </c:dLbl>
            <c:dLbl>
              <c:idx val="13"/>
              <c:tx>
                <c:rich>
                  <a:bodyPr/>
                  <a:lstStyle/>
                  <a:p>
                    <a:fld id="{5327AD9B-3D29-4F00-9416-AFB379692501}"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3BA1-44DA-9FC9-655417BF2F3C}"/>
                </c:ext>
              </c:extLst>
            </c:dLbl>
            <c:dLbl>
              <c:idx val="14"/>
              <c:tx>
                <c:rich>
                  <a:bodyPr/>
                  <a:lstStyle/>
                  <a:p>
                    <a:fld id="{9F2AA6C5-B6D1-4093-BB7E-9D318D9D06B1}"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3BA1-44DA-9FC9-655417BF2F3C}"/>
                </c:ext>
              </c:extLst>
            </c:dLbl>
            <c:dLbl>
              <c:idx val="15"/>
              <c:tx>
                <c:rich>
                  <a:bodyPr/>
                  <a:lstStyle/>
                  <a:p>
                    <a:fld id="{E76D14B3-1900-4B4C-890A-6B32F1B772A4}"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3BA1-44DA-9FC9-655417BF2F3C}"/>
                </c:ext>
              </c:extLst>
            </c:dLbl>
            <c:dLbl>
              <c:idx val="16"/>
              <c:tx>
                <c:rich>
                  <a:bodyPr/>
                  <a:lstStyle/>
                  <a:p>
                    <a:fld id="{EEF14E56-AEE7-4894-A3B0-07726D5E5276}"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3BA1-44DA-9FC9-655417BF2F3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'Services_eligibility ALL'!$Y$29:$Y$45</c:f>
              <c:strCache>
                <c:ptCount val="17"/>
                <c:pt idx="0">
                  <c:v>DVBE Program</c:v>
                </c:pt>
                <c:pt idx="1">
                  <c:v>CalVet Minority and Underrepresented</c:v>
                </c:pt>
                <c:pt idx="2">
                  <c:v>Non-Resident College Fee Waiver</c:v>
                </c:pt>
                <c:pt idx="3">
                  <c:v>BOE: Business Tax, etc. Exemptions</c:v>
                </c:pt>
                <c:pt idx="4">
                  <c:v>CalVet Vets Home of CA</c:v>
                </c:pt>
                <c:pt idx="5">
                  <c:v>CDFW: Disabled Vet Reduced-fee Licenses</c:v>
                </c:pt>
                <c:pt idx="6">
                  <c:v>CalVet Claims Representative</c:v>
                </c:pt>
                <c:pt idx="7">
                  <c:v>Property Tax Exemptions</c:v>
                </c:pt>
                <c:pt idx="8">
                  <c:v>CalVet Women Veterans Affairs</c:v>
                </c:pt>
                <c:pt idx="9">
                  <c:v>College Fee Waiver for Veterans' Dependents</c:v>
                </c:pt>
                <c:pt idx="10">
                  <c:v>EDD: Employment Assistance</c:v>
                </c:pt>
                <c:pt idx="11">
                  <c:v>DMV: Disabled Vets Plates and Fees Exemption</c:v>
                </c:pt>
                <c:pt idx="12">
                  <c:v>EDD: Unemployment Benefits</c:v>
                </c:pt>
                <c:pt idx="13">
                  <c:v>CalVet Home Loans</c:v>
                </c:pt>
                <c:pt idx="14">
                  <c:v>CA Parks and Rec: Distinguished Veteran Pass</c:v>
                </c:pt>
                <c:pt idx="15">
                  <c:v>County Veterans Service Officer (CVSO)</c:v>
                </c:pt>
                <c:pt idx="16">
                  <c:v>DMV: Veteran License and ID Card</c:v>
                </c:pt>
              </c:strCache>
            </c:strRef>
          </c:cat>
          <c:val>
            <c:numRef>
              <c:f>'Services_eligibility ALL'!$S$29:$S$45</c:f>
              <c:numCache>
                <c:formatCode>0.0%</c:formatCode>
                <c:ptCount val="17"/>
                <c:pt idx="0">
                  <c:v>-0.48302658486707567</c:v>
                </c:pt>
                <c:pt idx="1">
                  <c:v>-0.66502463054187189</c:v>
                </c:pt>
                <c:pt idx="2">
                  <c:v>-0.44394250513347022</c:v>
                </c:pt>
                <c:pt idx="3">
                  <c:v>-0.59781729991915922</c:v>
                </c:pt>
                <c:pt idx="4">
                  <c:v>-0.51874742480428515</c:v>
                </c:pt>
                <c:pt idx="5">
                  <c:v>-0.41659819227608874</c:v>
                </c:pt>
                <c:pt idx="6">
                  <c:v>-0.531275720164609</c:v>
                </c:pt>
                <c:pt idx="7">
                  <c:v>-0.49511002444987773</c:v>
                </c:pt>
                <c:pt idx="8">
                  <c:v>-0.59089043906442351</c:v>
                </c:pt>
                <c:pt idx="9">
                  <c:v>-0.32841932841932842</c:v>
                </c:pt>
                <c:pt idx="10">
                  <c:v>-0.33196553139105456</c:v>
                </c:pt>
                <c:pt idx="11">
                  <c:v>-0.29750715161422148</c:v>
                </c:pt>
                <c:pt idx="12">
                  <c:v>-0.28559670781893004</c:v>
                </c:pt>
                <c:pt idx="13">
                  <c:v>-0.32663934426229507</c:v>
                </c:pt>
                <c:pt idx="14">
                  <c:v>-0.5171288743882545</c:v>
                </c:pt>
                <c:pt idx="15">
                  <c:v>-0.39983613273248669</c:v>
                </c:pt>
                <c:pt idx="16">
                  <c:v>-0.24938974776240846</c:v>
                </c:pt>
              </c:numCache>
            </c:numRef>
          </c:val>
          <c:extLst>
            <c:ext xmlns:c15="http://schemas.microsoft.com/office/drawing/2012/chart" uri="{02D57815-91ED-43cb-92C2-25804820EDAC}">
              <c15:datalabelsRange>
                <c15:f>'Services_eligibility ALL'!$K$29:$K$45</c15:f>
                <c15:dlblRangeCache>
                  <c:ptCount val="17"/>
                  <c:pt idx="0">
                    <c:v>48.3%</c:v>
                  </c:pt>
                  <c:pt idx="1">
                    <c:v>66.5%</c:v>
                  </c:pt>
                  <c:pt idx="2">
                    <c:v>44.4%</c:v>
                  </c:pt>
                  <c:pt idx="3">
                    <c:v>59.8%</c:v>
                  </c:pt>
                  <c:pt idx="4">
                    <c:v>51.9%</c:v>
                  </c:pt>
                  <c:pt idx="5">
                    <c:v>41.7%</c:v>
                  </c:pt>
                  <c:pt idx="6">
                    <c:v>53.1%</c:v>
                  </c:pt>
                  <c:pt idx="7">
                    <c:v>49.5%</c:v>
                  </c:pt>
                  <c:pt idx="8">
                    <c:v>59.1%</c:v>
                  </c:pt>
                  <c:pt idx="9">
                    <c:v>32.8%</c:v>
                  </c:pt>
                  <c:pt idx="10">
                    <c:v>33.2%</c:v>
                  </c:pt>
                  <c:pt idx="11">
                    <c:v>29.8%</c:v>
                  </c:pt>
                  <c:pt idx="12">
                    <c:v>28.6%</c:v>
                  </c:pt>
                  <c:pt idx="13">
                    <c:v>32.7%</c:v>
                  </c:pt>
                  <c:pt idx="14">
                    <c:v>51.7%</c:v>
                  </c:pt>
                  <c:pt idx="15">
                    <c:v>40.0%</c:v>
                  </c:pt>
                  <c:pt idx="16">
                    <c:v>24.9%</c:v>
                  </c:pt>
                </c15:dlblRangeCache>
              </c15:datalabelsRange>
            </c:ext>
            <c:ext xmlns:c16="http://schemas.microsoft.com/office/drawing/2014/chart" uri="{C3380CC4-5D6E-409C-BE32-E72D297353CC}">
              <c16:uniqueId val="{00000014-3BA1-44DA-9FC9-655417BF2F3C}"/>
            </c:ext>
          </c:extLst>
        </c:ser>
        <c:ser>
          <c:idx val="4"/>
          <c:order val="4"/>
          <c:tx>
            <c:strRef>
              <c:f>'Services_eligibility ALL'!$V$28</c:f>
              <c:strCache>
                <c:ptCount val="1"/>
                <c:pt idx="0">
                  <c:v>Challenges Receiving</c:v>
                </c:pt>
              </c:strCache>
            </c:strRef>
          </c:tx>
          <c:spPr>
            <a:solidFill>
              <a:schemeClr val="accent5">
                <a:lumMod val="60000"/>
                <a:lumOff val="40000"/>
              </a:schemeClr>
            </a:solidFill>
            <a:ln>
              <a:noFill/>
            </a:ln>
            <a:effectLst/>
          </c:spPr>
          <c:invertIfNegative val="0"/>
          <c:cat>
            <c:strRef>
              <c:f>'Services_eligibility ALL'!$Y$29:$Y$45</c:f>
              <c:strCache>
                <c:ptCount val="17"/>
                <c:pt idx="0">
                  <c:v>DVBE Program</c:v>
                </c:pt>
                <c:pt idx="1">
                  <c:v>CalVet Minority and Underrepresented</c:v>
                </c:pt>
                <c:pt idx="2">
                  <c:v>Non-Resident College Fee Waiver</c:v>
                </c:pt>
                <c:pt idx="3">
                  <c:v>BOE: Business Tax, etc. Exemptions</c:v>
                </c:pt>
                <c:pt idx="4">
                  <c:v>CalVet Vets Home of CA</c:v>
                </c:pt>
                <c:pt idx="5">
                  <c:v>CDFW: Disabled Vet Reduced-fee Licenses</c:v>
                </c:pt>
                <c:pt idx="6">
                  <c:v>CalVet Claims Representative</c:v>
                </c:pt>
                <c:pt idx="7">
                  <c:v>Property Tax Exemptions</c:v>
                </c:pt>
                <c:pt idx="8">
                  <c:v>CalVet Women Veterans Affairs</c:v>
                </c:pt>
                <c:pt idx="9">
                  <c:v>College Fee Waiver for Veterans' Dependents</c:v>
                </c:pt>
                <c:pt idx="10">
                  <c:v>EDD: Employment Assistance</c:v>
                </c:pt>
                <c:pt idx="11">
                  <c:v>DMV: Disabled Vets Plates and Fees Exemption</c:v>
                </c:pt>
                <c:pt idx="12">
                  <c:v>EDD: Unemployment Benefits</c:v>
                </c:pt>
                <c:pt idx="13">
                  <c:v>CalVet Home Loans</c:v>
                </c:pt>
                <c:pt idx="14">
                  <c:v>CA Parks and Rec: Distinguished Veteran Pass</c:v>
                </c:pt>
                <c:pt idx="15">
                  <c:v>County Veterans Service Officer (CVSO)</c:v>
                </c:pt>
                <c:pt idx="16">
                  <c:v>DMV: Veteran License and ID Card</c:v>
                </c:pt>
              </c:strCache>
            </c:strRef>
          </c:cat>
          <c:val>
            <c:numRef>
              <c:f>'Services_eligibility ALL'!$V$29:$V$45</c:f>
              <c:numCache>
                <c:formatCode>0.0%</c:formatCode>
                <c:ptCount val="17"/>
                <c:pt idx="0">
                  <c:v>-2.4130879345603273E-2</c:v>
                </c:pt>
                <c:pt idx="1">
                  <c:v>-1.929392446633826E-2</c:v>
                </c:pt>
                <c:pt idx="2">
                  <c:v>-1.1498973305954825E-2</c:v>
                </c:pt>
                <c:pt idx="3">
                  <c:v>-2.4656426839126919E-2</c:v>
                </c:pt>
                <c:pt idx="4">
                  <c:v>-2.595797280593325E-2</c:v>
                </c:pt>
                <c:pt idx="5">
                  <c:v>-2.0953163516844699E-2</c:v>
                </c:pt>
                <c:pt idx="6">
                  <c:v>-4.5267489711934158E-2</c:v>
                </c:pt>
                <c:pt idx="7">
                  <c:v>-2.893235533822331E-2</c:v>
                </c:pt>
                <c:pt idx="8">
                  <c:v>-3.528929011079196E-2</c:v>
                </c:pt>
                <c:pt idx="9">
                  <c:v>-3.1122031122031123E-2</c:v>
                </c:pt>
                <c:pt idx="10">
                  <c:v>-3.4058268362741076E-2</c:v>
                </c:pt>
                <c:pt idx="11">
                  <c:v>-5.1900286064568861E-2</c:v>
                </c:pt>
                <c:pt idx="12">
                  <c:v>-3.292181069958848E-2</c:v>
                </c:pt>
                <c:pt idx="13">
                  <c:v>-6.4754098360655737E-2</c:v>
                </c:pt>
                <c:pt idx="14">
                  <c:v>-2.9771615008156605E-2</c:v>
                </c:pt>
                <c:pt idx="15">
                  <c:v>-5.4895534616960263E-2</c:v>
                </c:pt>
                <c:pt idx="16">
                  <c:v>-0.11310008136696502</c:v>
                </c:pt>
              </c:numCache>
            </c:numRef>
          </c:val>
          <c:extLst>
            <c:ext xmlns:c16="http://schemas.microsoft.com/office/drawing/2014/chart" uri="{C3380CC4-5D6E-409C-BE32-E72D297353CC}">
              <c16:uniqueId val="{00000015-3BA1-44DA-9FC9-655417BF2F3C}"/>
            </c:ext>
          </c:extLst>
        </c:ser>
        <c:ser>
          <c:idx val="5"/>
          <c:order val="5"/>
          <c:tx>
            <c:strRef>
              <c:f>'Services_eligibility ALL'!$W$28</c:f>
              <c:strCache>
                <c:ptCount val="1"/>
                <c:pt idx="0">
                  <c:v>Did Not - Other</c:v>
                </c:pt>
              </c:strCache>
            </c:strRef>
          </c:tx>
          <c:spPr>
            <a:solidFill>
              <a:schemeClr val="accent5">
                <a:lumMod val="20000"/>
                <a:lumOff val="80000"/>
              </a:schemeClr>
            </a:solidFill>
            <a:ln>
              <a:noFill/>
            </a:ln>
            <a:effectLst/>
          </c:spPr>
          <c:invertIfNegative val="0"/>
          <c:cat>
            <c:strRef>
              <c:f>'Services_eligibility ALL'!$Y$29:$Y$45</c:f>
              <c:strCache>
                <c:ptCount val="17"/>
                <c:pt idx="0">
                  <c:v>DVBE Program</c:v>
                </c:pt>
                <c:pt idx="1">
                  <c:v>CalVet Minority and Underrepresented</c:v>
                </c:pt>
                <c:pt idx="2">
                  <c:v>Non-Resident College Fee Waiver</c:v>
                </c:pt>
                <c:pt idx="3">
                  <c:v>BOE: Business Tax, etc. Exemptions</c:v>
                </c:pt>
                <c:pt idx="4">
                  <c:v>CalVet Vets Home of CA</c:v>
                </c:pt>
                <c:pt idx="5">
                  <c:v>CDFW: Disabled Vet Reduced-fee Licenses</c:v>
                </c:pt>
                <c:pt idx="6">
                  <c:v>CalVet Claims Representative</c:v>
                </c:pt>
                <c:pt idx="7">
                  <c:v>Property Tax Exemptions</c:v>
                </c:pt>
                <c:pt idx="8">
                  <c:v>CalVet Women Veterans Affairs</c:v>
                </c:pt>
                <c:pt idx="9">
                  <c:v>College Fee Waiver for Veterans' Dependents</c:v>
                </c:pt>
                <c:pt idx="10">
                  <c:v>EDD: Employment Assistance</c:v>
                </c:pt>
                <c:pt idx="11">
                  <c:v>DMV: Disabled Vets Plates and Fees Exemption</c:v>
                </c:pt>
                <c:pt idx="12">
                  <c:v>EDD: Unemployment Benefits</c:v>
                </c:pt>
                <c:pt idx="13">
                  <c:v>CalVet Home Loans</c:v>
                </c:pt>
                <c:pt idx="14">
                  <c:v>CA Parks and Rec: Distinguished Veteran Pass</c:v>
                </c:pt>
                <c:pt idx="15">
                  <c:v>County Veterans Service Officer (CVSO)</c:v>
                </c:pt>
                <c:pt idx="16">
                  <c:v>DMV: Veteran License and ID Card</c:v>
                </c:pt>
              </c:strCache>
            </c:strRef>
          </c:cat>
          <c:val>
            <c:numRef>
              <c:f>'Services_eligibility ALL'!$W$29:$W$45</c:f>
              <c:numCache>
                <c:formatCode>0.0%</c:formatCode>
                <c:ptCount val="17"/>
                <c:pt idx="0">
                  <c:v>-1.3087934560327199E-2</c:v>
                </c:pt>
                <c:pt idx="1">
                  <c:v>-2.0935960591133004E-2</c:v>
                </c:pt>
                <c:pt idx="2">
                  <c:v>-1.273100616016427E-2</c:v>
                </c:pt>
                <c:pt idx="3">
                  <c:v>-1.131770412287793E-2</c:v>
                </c:pt>
                <c:pt idx="4">
                  <c:v>-2.6782035434693038E-2</c:v>
                </c:pt>
                <c:pt idx="5">
                  <c:v>-1.9309778142974528E-2</c:v>
                </c:pt>
                <c:pt idx="6">
                  <c:v>-2.7160493827160494E-2</c:v>
                </c:pt>
                <c:pt idx="7">
                  <c:v>-1.7522412387938061E-2</c:v>
                </c:pt>
                <c:pt idx="8">
                  <c:v>-4.1854739433729998E-2</c:v>
                </c:pt>
                <c:pt idx="9">
                  <c:v>-3.1122031122031123E-2</c:v>
                </c:pt>
                <c:pt idx="10">
                  <c:v>-1.1899876897825195E-2</c:v>
                </c:pt>
                <c:pt idx="11">
                  <c:v>-2.4928483857785042E-2</c:v>
                </c:pt>
                <c:pt idx="12">
                  <c:v>-1.5226337448559672E-2</c:v>
                </c:pt>
                <c:pt idx="13">
                  <c:v>-6.1885245901639345E-2</c:v>
                </c:pt>
                <c:pt idx="14">
                  <c:v>-2.936378466557912E-2</c:v>
                </c:pt>
                <c:pt idx="15">
                  <c:v>-3.2363785333879555E-2</c:v>
                </c:pt>
                <c:pt idx="16">
                  <c:v>-4.4751830756712775E-2</c:v>
                </c:pt>
              </c:numCache>
            </c:numRef>
          </c:val>
          <c:extLst>
            <c:ext xmlns:c16="http://schemas.microsoft.com/office/drawing/2014/chart" uri="{C3380CC4-5D6E-409C-BE32-E72D297353CC}">
              <c16:uniqueId val="{00000016-3BA1-44DA-9FC9-655417BF2F3C}"/>
            </c:ext>
          </c:extLst>
        </c:ser>
        <c:dLbls>
          <c:showLegendKey val="0"/>
          <c:showVal val="0"/>
          <c:showCatName val="0"/>
          <c:showSerName val="0"/>
          <c:showPercent val="0"/>
          <c:showBubbleSize val="0"/>
        </c:dLbls>
        <c:gapWidth val="0"/>
        <c:overlap val="100"/>
        <c:axId val="1396990527"/>
        <c:axId val="1396982847"/>
      </c:barChart>
      <c:catAx>
        <c:axId val="13969905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96982847"/>
        <c:crosses val="autoZero"/>
        <c:auto val="1"/>
        <c:lblAlgn val="ctr"/>
        <c:lblOffset val="100"/>
        <c:noMultiLvlLbl val="0"/>
      </c:catAx>
      <c:valAx>
        <c:axId val="1396982847"/>
        <c:scaling>
          <c:orientation val="minMax"/>
          <c:max val="1"/>
        </c:scaling>
        <c:delete val="1"/>
        <c:axPos val="b"/>
        <c:numFmt formatCode="0.0%" sourceLinked="1"/>
        <c:majorTickMark val="out"/>
        <c:minorTickMark val="none"/>
        <c:tickLblPos val="nextTo"/>
        <c:crossAx val="1396990527"/>
        <c:crosses val="autoZero"/>
        <c:crossBetween val="between"/>
      </c:valAx>
      <c:spPr>
        <a:solidFill>
          <a:schemeClr val="bg1">
            <a:lumMod val="65000"/>
          </a:schemeClr>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sz="1600" b="0" i="0" u="none" strike="noStrike" kern="1200" spc="0" baseline="0">
                <a:solidFill>
                  <a:schemeClr val="tx1">
                    <a:lumMod val="65000"/>
                    <a:lumOff val="35000"/>
                  </a:schemeClr>
                </a:solidFill>
                <a:latin typeface="+mn-lt"/>
                <a:ea typeface="+mn-ea"/>
                <a:cs typeface="+mn-cs"/>
              </a:defRPr>
            </a:pPr>
            <a:r>
              <a:rPr lang="en-US" sz="1600"/>
              <a:t>Do you consider yourself to be </a:t>
            </a:r>
            <a:br>
              <a:rPr lang="en-US" sz="1600"/>
            </a:br>
            <a:r>
              <a:rPr lang="en-US" sz="1600"/>
              <a:t>LGBTQIA+?</a:t>
            </a:r>
          </a:p>
        </c:rich>
      </c:tx>
      <c:layout>
        <c:manualLayout>
          <c:xMode val="edge"/>
          <c:yMode val="edge"/>
          <c:x val="1.5843932969917211E-2"/>
          <c:y val="2.7777777777777776E-2"/>
        </c:manualLayout>
      </c:layout>
      <c:overlay val="0"/>
      <c:spPr>
        <a:noFill/>
        <a:ln>
          <a:noFill/>
        </a:ln>
        <a:effectLst/>
      </c:spPr>
      <c:txPr>
        <a:bodyPr rot="0" spcFirstLastPara="1" vertOverflow="ellipsis" vert="horz" wrap="square" anchor="ctr" anchorCtr="1"/>
        <a:lstStyle/>
        <a:p>
          <a:pPr algn="l">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4555967777060541E-2"/>
          <c:y val="0.19885403907844854"/>
          <c:w val="0.84968780650090348"/>
          <c:h val="0.76121843102945463"/>
        </c:manualLayout>
      </c:layout>
      <c:pieChart>
        <c:varyColors val="1"/>
        <c:ser>
          <c:idx val="0"/>
          <c:order val="0"/>
          <c:tx>
            <c:strRef>
              <c:f>'LGBTQIA+_Q1-3'!$E$4</c:f>
              <c:strCache>
                <c:ptCount val="1"/>
                <c:pt idx="0">
                  <c:v>LGBTQIA</c:v>
                </c:pt>
              </c:strCache>
            </c:strRef>
          </c:tx>
          <c:spPr>
            <a:solidFill>
              <a:schemeClr val="tx2"/>
            </a:solidFill>
          </c:spPr>
          <c:dPt>
            <c:idx val="0"/>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2BC2-4C39-BE8F-719DF2726BB7}"/>
              </c:ext>
            </c:extLst>
          </c:dPt>
          <c:dPt>
            <c:idx val="1"/>
            <c:bubble3D val="0"/>
            <c:spPr>
              <a:solidFill>
                <a:schemeClr val="accent6"/>
              </a:solidFill>
              <a:ln w="19050">
                <a:solidFill>
                  <a:schemeClr val="lt1"/>
                </a:solidFill>
              </a:ln>
              <a:effectLst/>
            </c:spPr>
            <c:extLst>
              <c:ext xmlns:c16="http://schemas.microsoft.com/office/drawing/2014/chart" uri="{C3380CC4-5D6E-409C-BE32-E72D297353CC}">
                <c16:uniqueId val="{00000003-2BC2-4C39-BE8F-719DF2726BB7}"/>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2BC2-4C39-BE8F-719DF2726BB7}"/>
              </c:ext>
            </c:extLst>
          </c:dPt>
          <c:dLbls>
            <c:dLbl>
              <c:idx val="0"/>
              <c:layout>
                <c:manualLayout>
                  <c:x val="5.4646847028736789E-2"/>
                  <c:y val="1.1574074074074073E-3"/>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2BC2-4C39-BE8F-719DF2726BB7}"/>
                </c:ext>
              </c:extLst>
            </c:dLbl>
            <c:dLbl>
              <c:idx val="2"/>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BC2-4C39-BE8F-719DF2726BB7}"/>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'LGBTQIA+_Q1-3'!$D$5:$D$7</c:f>
              <c:strCache>
                <c:ptCount val="3"/>
                <c:pt idx="0">
                  <c:v>Decline to state.</c:v>
                </c:pt>
                <c:pt idx="1">
                  <c:v>No</c:v>
                </c:pt>
                <c:pt idx="2">
                  <c:v>Yes</c:v>
                </c:pt>
              </c:strCache>
            </c:strRef>
          </c:cat>
          <c:val>
            <c:numRef>
              <c:f>'LGBTQIA+_Q1-3'!$E$5:$E$7</c:f>
              <c:numCache>
                <c:formatCode>0.0%</c:formatCode>
                <c:ptCount val="3"/>
                <c:pt idx="0">
                  <c:v>4.397098821396192E-2</c:v>
                </c:pt>
                <c:pt idx="1">
                  <c:v>0.79147778785131462</c:v>
                </c:pt>
                <c:pt idx="2">
                  <c:v>0.16455122393472349</c:v>
                </c:pt>
              </c:numCache>
            </c:numRef>
          </c:val>
          <c:extLst>
            <c:ext xmlns:c16="http://schemas.microsoft.com/office/drawing/2014/chart" uri="{C3380CC4-5D6E-409C-BE32-E72D297353CC}">
              <c16:uniqueId val="{00000006-2BC2-4C39-BE8F-719DF2726BB7}"/>
            </c:ext>
          </c:extLst>
        </c:ser>
        <c:dLbls>
          <c:showLegendKey val="0"/>
          <c:showVal val="0"/>
          <c:showCatName val="0"/>
          <c:showSerName val="0"/>
          <c:showPercent val="0"/>
          <c:showBubbleSize val="0"/>
          <c:showLeaderLines val="1"/>
        </c:dLbls>
        <c:firstSliceAng val="27"/>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a:t>Did you consider yourself to be LGBTQIA+ during your service?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0850101536791834E-2"/>
          <c:y val="0"/>
          <c:w val="0.95299145299145294"/>
          <c:h val="0.8644061679790026"/>
        </c:manualLayout>
      </c:layout>
      <c:barChart>
        <c:barDir val="col"/>
        <c:grouping val="stacked"/>
        <c:varyColors val="0"/>
        <c:ser>
          <c:idx val="1"/>
          <c:order val="0"/>
          <c:spPr>
            <a:noFill/>
            <a:ln>
              <a:noFill/>
            </a:ln>
            <a:effectLst/>
          </c:spPr>
          <c:invertIfNegative val="0"/>
          <c:cat>
            <c:strRef>
              <c:f>'LGBTQIA+_Q1-3'!$H$18:$H$21</c:f>
              <c:strCache>
                <c:ptCount val="4"/>
                <c:pt idx="0">
                  <c:v>During my entire service.</c:v>
                </c:pt>
                <c:pt idx="1">
                  <c:v>For part of my service.</c:v>
                </c:pt>
                <c:pt idx="2">
                  <c:v>No</c:v>
                </c:pt>
                <c:pt idx="3">
                  <c:v>Total </c:v>
                </c:pt>
              </c:strCache>
            </c:strRef>
          </c:cat>
          <c:val>
            <c:numRef>
              <c:f>'LGBTQIA+_Q1-3'!$J$18:$J$21</c:f>
              <c:numCache>
                <c:formatCode>0.0%</c:formatCode>
                <c:ptCount val="4"/>
                <c:pt idx="1">
                  <c:v>0.58356164383561648</c:v>
                </c:pt>
                <c:pt idx="2">
                  <c:v>0.852054794520548</c:v>
                </c:pt>
              </c:numCache>
            </c:numRef>
          </c:val>
          <c:extLst>
            <c:ext xmlns:c16="http://schemas.microsoft.com/office/drawing/2014/chart" uri="{C3380CC4-5D6E-409C-BE32-E72D297353CC}">
              <c16:uniqueId val="{00000000-50AC-455D-A3D0-1A7896087BE9}"/>
            </c:ext>
          </c:extLst>
        </c:ser>
        <c:ser>
          <c:idx val="0"/>
          <c:order val="1"/>
          <c:spPr>
            <a:solidFill>
              <a:schemeClr val="accent1"/>
            </a:solidFill>
            <a:ln>
              <a:solidFill>
                <a:schemeClr val="tx2"/>
              </a:solidFill>
            </a:ln>
            <a:effectLst/>
          </c:spPr>
          <c:invertIfNegative val="0"/>
          <c:dPt>
            <c:idx val="3"/>
            <c:invertIfNegative val="0"/>
            <c:bubble3D val="0"/>
            <c:spPr>
              <a:solidFill>
                <a:schemeClr val="accent5">
                  <a:lumMod val="50000"/>
                </a:schemeClr>
              </a:solidFill>
              <a:ln>
                <a:solidFill>
                  <a:schemeClr val="tx2"/>
                </a:solidFill>
              </a:ln>
              <a:effectLst/>
            </c:spPr>
            <c:extLst>
              <c:ext xmlns:c16="http://schemas.microsoft.com/office/drawing/2014/chart" uri="{C3380CC4-5D6E-409C-BE32-E72D297353CC}">
                <c16:uniqueId val="{00000002-50AC-455D-A3D0-1A7896087BE9}"/>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'LGBTQIA+_Q1-3'!$H$18:$H$21</c:f>
              <c:strCache>
                <c:ptCount val="4"/>
                <c:pt idx="0">
                  <c:v>During my entire service.</c:v>
                </c:pt>
                <c:pt idx="1">
                  <c:v>For part of my service.</c:v>
                </c:pt>
                <c:pt idx="2">
                  <c:v>No</c:v>
                </c:pt>
                <c:pt idx="3">
                  <c:v>Total </c:v>
                </c:pt>
              </c:strCache>
            </c:strRef>
          </c:cat>
          <c:val>
            <c:numRef>
              <c:f>'LGBTQIA+_Q1-3'!$I$18:$I$21</c:f>
              <c:numCache>
                <c:formatCode>0.0%</c:formatCode>
                <c:ptCount val="4"/>
                <c:pt idx="0">
                  <c:v>0.58356164383561648</c:v>
                </c:pt>
                <c:pt idx="1">
                  <c:v>0.26849315068493151</c:v>
                </c:pt>
                <c:pt idx="2">
                  <c:v>0.14794520547945206</c:v>
                </c:pt>
                <c:pt idx="3">
                  <c:v>1</c:v>
                </c:pt>
              </c:numCache>
            </c:numRef>
          </c:val>
          <c:extLst>
            <c:ext xmlns:c16="http://schemas.microsoft.com/office/drawing/2014/chart" uri="{C3380CC4-5D6E-409C-BE32-E72D297353CC}">
              <c16:uniqueId val="{00000003-50AC-455D-A3D0-1A7896087BE9}"/>
            </c:ext>
          </c:extLst>
        </c:ser>
        <c:dLbls>
          <c:showLegendKey val="0"/>
          <c:showVal val="0"/>
          <c:showCatName val="0"/>
          <c:showSerName val="0"/>
          <c:showPercent val="0"/>
          <c:showBubbleSize val="0"/>
        </c:dLbls>
        <c:gapWidth val="150"/>
        <c:overlap val="100"/>
        <c:axId val="1529660607"/>
        <c:axId val="1529654847"/>
      </c:barChart>
      <c:lineChart>
        <c:grouping val="standard"/>
        <c:varyColors val="0"/>
        <c:ser>
          <c:idx val="2"/>
          <c:order val="2"/>
          <c:spPr>
            <a:ln w="19050" cap="rnd">
              <a:solidFill>
                <a:schemeClr val="tx2"/>
              </a:solidFill>
              <a:prstDash val="dash"/>
              <a:round/>
            </a:ln>
            <a:effectLst/>
          </c:spPr>
          <c:marker>
            <c:symbol val="none"/>
          </c:marker>
          <c:cat>
            <c:strRef>
              <c:f>'LGBTQIA+_Q1-3'!$H$18:$H$21</c:f>
              <c:strCache>
                <c:ptCount val="4"/>
                <c:pt idx="0">
                  <c:v>During my entire service.</c:v>
                </c:pt>
                <c:pt idx="1">
                  <c:v>For part of my service.</c:v>
                </c:pt>
                <c:pt idx="2">
                  <c:v>No</c:v>
                </c:pt>
                <c:pt idx="3">
                  <c:v>Total </c:v>
                </c:pt>
              </c:strCache>
            </c:strRef>
          </c:cat>
          <c:val>
            <c:numRef>
              <c:f>'LGBTQIA+_Q1-3'!$K$18:$K$21</c:f>
              <c:numCache>
                <c:formatCode>0.0%</c:formatCode>
                <c:ptCount val="4"/>
                <c:pt idx="0">
                  <c:v>0.58356164383561648</c:v>
                </c:pt>
                <c:pt idx="1">
                  <c:v>0.58356164383561648</c:v>
                </c:pt>
              </c:numCache>
            </c:numRef>
          </c:val>
          <c:smooth val="0"/>
          <c:extLst>
            <c:ext xmlns:c16="http://schemas.microsoft.com/office/drawing/2014/chart" uri="{C3380CC4-5D6E-409C-BE32-E72D297353CC}">
              <c16:uniqueId val="{00000004-50AC-455D-A3D0-1A7896087BE9}"/>
            </c:ext>
          </c:extLst>
        </c:ser>
        <c:ser>
          <c:idx val="3"/>
          <c:order val="3"/>
          <c:spPr>
            <a:ln w="19050" cap="rnd">
              <a:solidFill>
                <a:schemeClr val="tx2"/>
              </a:solidFill>
              <a:prstDash val="dash"/>
              <a:round/>
            </a:ln>
            <a:effectLst/>
          </c:spPr>
          <c:marker>
            <c:symbol val="none"/>
          </c:marker>
          <c:cat>
            <c:strRef>
              <c:f>'LGBTQIA+_Q1-3'!$H$18:$H$21</c:f>
              <c:strCache>
                <c:ptCount val="4"/>
                <c:pt idx="0">
                  <c:v>During my entire service.</c:v>
                </c:pt>
                <c:pt idx="1">
                  <c:v>For part of my service.</c:v>
                </c:pt>
                <c:pt idx="2">
                  <c:v>No</c:v>
                </c:pt>
                <c:pt idx="3">
                  <c:v>Total </c:v>
                </c:pt>
              </c:strCache>
            </c:strRef>
          </c:cat>
          <c:val>
            <c:numRef>
              <c:f>'LGBTQIA+_Q1-3'!$L$18:$L$21</c:f>
              <c:numCache>
                <c:formatCode>0.0%</c:formatCode>
                <c:ptCount val="4"/>
                <c:pt idx="1">
                  <c:v>0.852054794520548</c:v>
                </c:pt>
                <c:pt idx="2">
                  <c:v>0.852054794520548</c:v>
                </c:pt>
              </c:numCache>
            </c:numRef>
          </c:val>
          <c:smooth val="0"/>
          <c:extLst>
            <c:ext xmlns:c16="http://schemas.microsoft.com/office/drawing/2014/chart" uri="{C3380CC4-5D6E-409C-BE32-E72D297353CC}">
              <c16:uniqueId val="{00000005-50AC-455D-A3D0-1A7896087BE9}"/>
            </c:ext>
          </c:extLst>
        </c:ser>
        <c:ser>
          <c:idx val="4"/>
          <c:order val="4"/>
          <c:spPr>
            <a:ln w="19050" cap="rnd">
              <a:solidFill>
                <a:schemeClr val="tx2"/>
              </a:solidFill>
              <a:prstDash val="dash"/>
              <a:round/>
            </a:ln>
            <a:effectLst/>
          </c:spPr>
          <c:marker>
            <c:symbol val="none"/>
          </c:marker>
          <c:cat>
            <c:strRef>
              <c:f>'LGBTQIA+_Q1-3'!$H$18:$H$21</c:f>
              <c:strCache>
                <c:ptCount val="4"/>
                <c:pt idx="0">
                  <c:v>During my entire service.</c:v>
                </c:pt>
                <c:pt idx="1">
                  <c:v>For part of my service.</c:v>
                </c:pt>
                <c:pt idx="2">
                  <c:v>No</c:v>
                </c:pt>
                <c:pt idx="3">
                  <c:v>Total </c:v>
                </c:pt>
              </c:strCache>
            </c:strRef>
          </c:cat>
          <c:val>
            <c:numRef>
              <c:f>'LGBTQIA+_Q1-3'!$M$18:$M$21</c:f>
              <c:numCache>
                <c:formatCode>General</c:formatCode>
                <c:ptCount val="4"/>
                <c:pt idx="2" formatCode="0.0%">
                  <c:v>1</c:v>
                </c:pt>
                <c:pt idx="3" formatCode="0.0%">
                  <c:v>1</c:v>
                </c:pt>
              </c:numCache>
            </c:numRef>
          </c:val>
          <c:smooth val="0"/>
          <c:extLst>
            <c:ext xmlns:c16="http://schemas.microsoft.com/office/drawing/2014/chart" uri="{C3380CC4-5D6E-409C-BE32-E72D297353CC}">
              <c16:uniqueId val="{00000006-50AC-455D-A3D0-1A7896087BE9}"/>
            </c:ext>
          </c:extLst>
        </c:ser>
        <c:dLbls>
          <c:showLegendKey val="0"/>
          <c:showVal val="0"/>
          <c:showCatName val="0"/>
          <c:showSerName val="0"/>
          <c:showPercent val="0"/>
          <c:showBubbleSize val="0"/>
        </c:dLbls>
        <c:marker val="1"/>
        <c:smooth val="0"/>
        <c:axId val="1529660607"/>
        <c:axId val="1529654847"/>
      </c:lineChart>
      <c:catAx>
        <c:axId val="15296606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29654847"/>
        <c:crosses val="autoZero"/>
        <c:auto val="1"/>
        <c:lblAlgn val="ctr"/>
        <c:lblOffset val="100"/>
        <c:noMultiLvlLbl val="0"/>
      </c:catAx>
      <c:valAx>
        <c:axId val="1529654847"/>
        <c:scaling>
          <c:orientation val="minMax"/>
        </c:scaling>
        <c:delete val="1"/>
        <c:axPos val="l"/>
        <c:numFmt formatCode="0.0%" sourceLinked="1"/>
        <c:majorTickMark val="none"/>
        <c:minorTickMark val="none"/>
        <c:tickLblPos val="nextTo"/>
        <c:crossAx val="15296606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Have you filed a service-related disability claim?</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ofPieChart>
        <c:ofPieType val="bar"/>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E6A-426E-82F1-2FC15017477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E6A-426E-82F1-2FC15017477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E6A-426E-82F1-2FC15017477A}"/>
              </c:ext>
            </c:extLst>
          </c:dPt>
          <c:dPt>
            <c:idx val="3"/>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7-6E6A-426E-82F1-2FC15017477A}"/>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E6A-426E-82F1-2FC15017477A}"/>
                </c:ext>
              </c:extLst>
            </c:dLbl>
            <c:dLbl>
              <c:idx val="1"/>
              <c:layout>
                <c:manualLayout>
                  <c:x val="-3.1939198193282982E-2"/>
                  <c:y val="-0.1388888888888889"/>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fld id="{D24F75EB-E28D-46A8-A06B-706E3E14E9D5}" type="CATEGORYNAME">
                      <a:rPr lang="en-US" sz="1600">
                        <a:solidFill>
                          <a:schemeClr val="tx1"/>
                        </a:solidFill>
                      </a:rPr>
                      <a:pPr>
                        <a:defRPr sz="1600">
                          <a:solidFill>
                            <a:schemeClr val="tx1"/>
                          </a:solidFill>
                        </a:defRPr>
                      </a:pPr>
                      <a:t>[CATEGORY NAME]</a:t>
                    </a:fld>
                    <a:endParaRPr lang="en-US" sz="1600" baseline="0">
                      <a:solidFill>
                        <a:schemeClr val="tx1"/>
                      </a:solidFill>
                    </a:endParaRPr>
                  </a:p>
                  <a:p>
                    <a:pPr>
                      <a:defRPr sz="1600">
                        <a:solidFill>
                          <a:schemeClr val="tx1"/>
                        </a:solidFill>
                      </a:defRPr>
                    </a:pPr>
                    <a:fld id="{B0A6D9B2-4034-422B-9100-46F3A12AA1EB}" type="VALUE">
                      <a:rPr lang="en-US" sz="1600">
                        <a:solidFill>
                          <a:schemeClr val="tx1"/>
                        </a:solidFill>
                      </a:rPr>
                      <a:pPr>
                        <a:defRPr sz="1600">
                          <a:solidFill>
                            <a:schemeClr val="tx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3-6E6A-426E-82F1-2FC15017477A}"/>
                </c:ext>
              </c:extLst>
            </c:dLbl>
            <c:dLbl>
              <c:idx val="2"/>
              <c:tx>
                <c:rich>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fld id="{C8D5E924-EDDC-4B2A-9838-0E877BF17670}" type="CATEGORYNAME">
                      <a:rPr lang="en-US" sz="1600"/>
                      <a:pPr>
                        <a:defRPr sz="1600">
                          <a:solidFill>
                            <a:schemeClr val="bg1"/>
                          </a:solidFill>
                        </a:defRPr>
                      </a:pPr>
                      <a:t>[CATEGORY NAME]</a:t>
                    </a:fld>
                    <a:r>
                      <a:rPr lang="en-US" sz="1600" baseline="0"/>
                      <a:t>
</a:t>
                    </a:r>
                    <a:fld id="{D1B4AF38-95EA-4851-9935-F20C8A5C2CE5}" type="VALUE">
                      <a:rPr lang="en-US" sz="1600" baseline="0"/>
                      <a:pPr>
                        <a:defRPr sz="1600">
                          <a:solidFill>
                            <a:schemeClr val="bg1"/>
                          </a:solidFill>
                        </a:defRPr>
                      </a:pPr>
                      <a:t>[VALUE]</a:t>
                    </a:fld>
                    <a:endParaRPr lang="en-US" sz="1600" baseline="0"/>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6E6A-426E-82F1-2FC15017477A}"/>
                </c:ext>
              </c:extLst>
            </c:dLbl>
            <c:dLbl>
              <c:idx val="3"/>
              <c:delete val="1"/>
              <c:extLst>
                <c:ext xmlns:c15="http://schemas.microsoft.com/office/drawing/2012/chart" uri="{CE6537A1-D6FC-4f65-9D91-7224C49458BB}"/>
                <c:ext xmlns:c16="http://schemas.microsoft.com/office/drawing/2014/chart" uri="{C3380CC4-5D6E-409C-BE32-E72D297353CC}">
                  <c16:uniqueId val="{00000007-6E6A-426E-82F1-2FC15017477A}"/>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Disability!$F$5:$F$7</c:f>
              <c:strCache>
                <c:ptCount val="3"/>
                <c:pt idx="0">
                  <c:v>Yes</c:v>
                </c:pt>
                <c:pt idx="1">
                  <c:v>No, 
connect 
w/ CalVet</c:v>
                </c:pt>
                <c:pt idx="2">
                  <c:v>No service-related Disability</c:v>
                </c:pt>
              </c:strCache>
            </c:strRef>
          </c:cat>
          <c:val>
            <c:numRef>
              <c:f>Disability!$G$5:$G$7</c:f>
              <c:numCache>
                <c:formatCode>0.0%</c:formatCode>
                <c:ptCount val="3"/>
                <c:pt idx="0">
                  <c:v>0.74412296564195302</c:v>
                </c:pt>
                <c:pt idx="1">
                  <c:v>8.4990958408679929E-2</c:v>
                </c:pt>
                <c:pt idx="2">
                  <c:v>0.17088607594936708</c:v>
                </c:pt>
              </c:numCache>
            </c:numRef>
          </c:val>
          <c:extLst>
            <c:ext xmlns:c16="http://schemas.microsoft.com/office/drawing/2014/chart" uri="{C3380CC4-5D6E-409C-BE32-E72D297353CC}">
              <c16:uniqueId val="{00000008-6E6A-426E-82F1-2FC15017477A}"/>
            </c:ext>
          </c:extLst>
        </c:ser>
        <c:dLbls>
          <c:showLegendKey val="0"/>
          <c:showVal val="0"/>
          <c:showCatName val="0"/>
          <c:showSerName val="0"/>
          <c:showPercent val="0"/>
          <c:showBubbleSize val="0"/>
          <c:showLeaderLines val="1"/>
        </c:dLbls>
        <c:gapWidth val="150"/>
        <c:splitType val="pos"/>
        <c:splitPos val="2"/>
        <c:secondPieSize val="75"/>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How would you rate your experince?</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216922403930278"/>
          <c:y val="0.17171296296296296"/>
          <c:w val="0.67571000740292075"/>
          <c:h val="0.72125801983085447"/>
        </c:manualLayout>
      </c:layout>
      <c:barChart>
        <c:barDir val="bar"/>
        <c:grouping val="stacked"/>
        <c:varyColors val="0"/>
        <c:ser>
          <c:idx val="2"/>
          <c:order val="0"/>
          <c:tx>
            <c:strRef>
              <c:f>Disability!$P$24</c:f>
              <c:strCache>
                <c:ptCount val="1"/>
                <c:pt idx="0">
                  <c:v>Fair</c:v>
                </c:pt>
              </c:strCache>
            </c:strRef>
          </c:tx>
          <c:spPr>
            <a:solidFill>
              <a:schemeClr val="bg1">
                <a:lumMod val="85000"/>
              </a:schemeClr>
            </a:solidFill>
            <a:ln>
              <a:noFill/>
            </a:ln>
            <a:effectLst/>
          </c:spPr>
          <c:invertIfNegative val="0"/>
          <c:dLbls>
            <c:dLbl>
              <c:idx val="0"/>
              <c:tx>
                <c:rich>
                  <a:bodyPr/>
                  <a:lstStyle/>
                  <a:p>
                    <a:fld id="{AE6E708A-3E84-4330-B846-3CA0C448468C}"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F322-49B8-9C12-83C29B227B25}"/>
                </c:ext>
              </c:extLst>
            </c:dLbl>
            <c:dLbl>
              <c:idx val="1"/>
              <c:tx>
                <c:rich>
                  <a:bodyPr/>
                  <a:lstStyle/>
                  <a:p>
                    <a:fld id="{D2C20E63-81C0-4A48-AAF1-639FD858F3FB}"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F322-49B8-9C12-83C29B227B25}"/>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Disability!$Q$21:$R$21</c:f>
              <c:strCache>
                <c:ptCount val="2"/>
                <c:pt idx="0">
                  <c:v>Overall experience applying 
for a service-connected disability?</c:v>
                </c:pt>
                <c:pt idx="1">
                  <c:v>Quality of assistance 
you received?</c:v>
                </c:pt>
              </c:strCache>
            </c:strRef>
          </c:cat>
          <c:val>
            <c:numRef>
              <c:f>Disability!$Q$24:$R$24</c:f>
              <c:numCache>
                <c:formatCode>0.0%</c:formatCode>
                <c:ptCount val="2"/>
                <c:pt idx="0">
                  <c:v>0.13440492476060192</c:v>
                </c:pt>
                <c:pt idx="1">
                  <c:v>9.2691622103386814E-2</c:v>
                </c:pt>
              </c:numCache>
            </c:numRef>
          </c:val>
          <c:extLst>
            <c:ext xmlns:c15="http://schemas.microsoft.com/office/drawing/2012/chart" uri="{02D57815-91ED-43cb-92C2-25804820EDAC}">
              <c15:datalabelsRange>
                <c15:f>Disability!$M$24:$N$24</c15:f>
                <c15:dlblRangeCache>
                  <c:ptCount val="2"/>
                  <c:pt idx="0">
                    <c:v>26.9%</c:v>
                  </c:pt>
                  <c:pt idx="1">
                    <c:v>18.5%</c:v>
                  </c:pt>
                </c15:dlblRangeCache>
              </c15:datalabelsRange>
            </c:ext>
            <c:ext xmlns:c16="http://schemas.microsoft.com/office/drawing/2014/chart" uri="{C3380CC4-5D6E-409C-BE32-E72D297353CC}">
              <c16:uniqueId val="{00000002-F322-49B8-9C12-83C29B227B25}"/>
            </c:ext>
          </c:extLst>
        </c:ser>
        <c:ser>
          <c:idx val="1"/>
          <c:order val="1"/>
          <c:tx>
            <c:strRef>
              <c:f>Disability!$P$23</c:f>
              <c:strCache>
                <c:ptCount val="1"/>
                <c:pt idx="0">
                  <c:v>Good</c:v>
                </c:pt>
              </c:strCache>
            </c:strRef>
          </c:tx>
          <c:spPr>
            <a:solidFill>
              <a:schemeClr val="accent4">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Disability!$Q$21:$R$21</c:f>
              <c:strCache>
                <c:ptCount val="2"/>
                <c:pt idx="0">
                  <c:v>Overall experience applying 
for a service-connected disability?</c:v>
                </c:pt>
                <c:pt idx="1">
                  <c:v>Quality of assistance 
you received?</c:v>
                </c:pt>
              </c:strCache>
            </c:strRef>
          </c:cat>
          <c:val>
            <c:numRef>
              <c:f>Disability!$Q$23:$R$23</c:f>
              <c:numCache>
                <c:formatCode>0.0%</c:formatCode>
                <c:ptCount val="2"/>
                <c:pt idx="0">
                  <c:v>0.28864569083447333</c:v>
                </c:pt>
                <c:pt idx="1">
                  <c:v>0.32174688057041001</c:v>
                </c:pt>
              </c:numCache>
            </c:numRef>
          </c:val>
          <c:extLst>
            <c:ext xmlns:c16="http://schemas.microsoft.com/office/drawing/2014/chart" uri="{C3380CC4-5D6E-409C-BE32-E72D297353CC}">
              <c16:uniqueId val="{00000003-F322-49B8-9C12-83C29B227B25}"/>
            </c:ext>
          </c:extLst>
        </c:ser>
        <c:ser>
          <c:idx val="0"/>
          <c:order val="2"/>
          <c:tx>
            <c:strRef>
              <c:f>Disability!$P$22</c:f>
              <c:strCache>
                <c:ptCount val="1"/>
                <c:pt idx="0">
                  <c:v>Excellent</c:v>
                </c:pt>
              </c:strCache>
            </c:strRef>
          </c:tx>
          <c:spPr>
            <a:solidFill>
              <a:schemeClr val="accent4"/>
            </a:solidFill>
            <a:ln>
              <a:noFill/>
            </a:ln>
            <a:effectLst/>
          </c:spPr>
          <c:invertIfNegative val="0"/>
          <c:dLbls>
            <c:dLbl>
              <c:idx val="0"/>
              <c:layout>
                <c:manualLayout>
                  <c:x val="7.3287235469867831E-2"/>
                  <c:y val="0"/>
                </c:manualLayout>
              </c:layout>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F322-49B8-9C12-83C29B227B25}"/>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Disability!$Q$21:$R$21</c:f>
              <c:strCache>
                <c:ptCount val="2"/>
                <c:pt idx="0">
                  <c:v>Overall experience applying 
for a service-connected disability?</c:v>
                </c:pt>
                <c:pt idx="1">
                  <c:v>Quality of assistance 
you received?</c:v>
                </c:pt>
              </c:strCache>
            </c:strRef>
          </c:cat>
          <c:val>
            <c:numRef>
              <c:f>Disability!$Q$22:$R$22</c:f>
              <c:numCache>
                <c:formatCode>0.0%</c:formatCode>
                <c:ptCount val="2"/>
                <c:pt idx="0">
                  <c:v>0.12038303693570451</c:v>
                </c:pt>
                <c:pt idx="1">
                  <c:v>0.35204991087344029</c:v>
                </c:pt>
              </c:numCache>
            </c:numRef>
          </c:val>
          <c:extLst>
            <c:ext xmlns:c16="http://schemas.microsoft.com/office/drawing/2014/chart" uri="{C3380CC4-5D6E-409C-BE32-E72D297353CC}">
              <c16:uniqueId val="{00000004-F322-49B8-9C12-83C29B227B25}"/>
            </c:ext>
          </c:extLst>
        </c:ser>
        <c:ser>
          <c:idx val="3"/>
          <c:order val="3"/>
          <c:tx>
            <c:strRef>
              <c:f>Disability!$P$25</c:f>
              <c:strCache>
                <c:ptCount val="1"/>
              </c:strCache>
            </c:strRef>
          </c:tx>
          <c:spPr>
            <a:solidFill>
              <a:schemeClr val="bg1">
                <a:lumMod val="85000"/>
              </a:schemeClr>
            </a:solidFill>
            <a:ln>
              <a:noFill/>
            </a:ln>
            <a:effectLst/>
          </c:spPr>
          <c:invertIfNegative val="0"/>
          <c:cat>
            <c:strRef>
              <c:f>Disability!$Q$21:$R$21</c:f>
              <c:strCache>
                <c:ptCount val="2"/>
                <c:pt idx="0">
                  <c:v>Overall experience applying 
for a service-connected disability?</c:v>
                </c:pt>
                <c:pt idx="1">
                  <c:v>Quality of assistance 
you received?</c:v>
                </c:pt>
              </c:strCache>
            </c:strRef>
          </c:cat>
          <c:val>
            <c:numRef>
              <c:f>Disability!$Q$25:$R$25</c:f>
              <c:numCache>
                <c:formatCode>0.0%</c:formatCode>
                <c:ptCount val="2"/>
                <c:pt idx="0">
                  <c:v>-0.13440492476060192</c:v>
                </c:pt>
                <c:pt idx="1">
                  <c:v>-9.2691622103386814E-2</c:v>
                </c:pt>
              </c:numCache>
            </c:numRef>
          </c:val>
          <c:extLst>
            <c:ext xmlns:c16="http://schemas.microsoft.com/office/drawing/2014/chart" uri="{C3380CC4-5D6E-409C-BE32-E72D297353CC}">
              <c16:uniqueId val="{00000005-F322-49B8-9C12-83C29B227B25}"/>
            </c:ext>
          </c:extLst>
        </c:ser>
        <c:ser>
          <c:idx val="4"/>
          <c:order val="4"/>
          <c:tx>
            <c:strRef>
              <c:f>Disability!$P$26</c:f>
              <c:strCache>
                <c:ptCount val="1"/>
                <c:pt idx="0">
                  <c:v>Poor</c:v>
                </c:pt>
              </c:strCache>
            </c:strRef>
          </c:tx>
          <c:spPr>
            <a:solidFill>
              <a:schemeClr val="accent6"/>
            </a:solidFill>
            <a:ln>
              <a:noFill/>
            </a:ln>
            <a:effectLst/>
          </c:spPr>
          <c:invertIfNegative val="0"/>
          <c:dLbls>
            <c:dLbl>
              <c:idx val="0"/>
              <c:tx>
                <c:rich>
                  <a:bodyPr/>
                  <a:lstStyle/>
                  <a:p>
                    <a:fld id="{2F023304-621F-4A19-8F79-439F971FDF6A}"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F322-49B8-9C12-83C29B227B25}"/>
                </c:ext>
              </c:extLst>
            </c:dLbl>
            <c:dLbl>
              <c:idx val="1"/>
              <c:layout>
                <c:manualLayout>
                  <c:x val="8.5470085470084681E-3"/>
                  <c:y val="8.4875562720133283E-17"/>
                </c:manualLayout>
              </c:layout>
              <c:tx>
                <c:rich>
                  <a:bodyPr/>
                  <a:lstStyle/>
                  <a:p>
                    <a:fld id="{269C3C35-78D6-490B-8468-43422112CDAF}"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F322-49B8-9C12-83C29B227B25}"/>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Disability!$Q$21:$R$21</c:f>
              <c:strCache>
                <c:ptCount val="2"/>
                <c:pt idx="0">
                  <c:v>Overall experience applying 
for a service-connected disability?</c:v>
                </c:pt>
                <c:pt idx="1">
                  <c:v>Quality of assistance 
you received?</c:v>
                </c:pt>
              </c:strCache>
            </c:strRef>
          </c:cat>
          <c:val>
            <c:numRef>
              <c:f>Disability!$Q$26:$R$26</c:f>
              <c:numCache>
                <c:formatCode>0.0%</c:formatCode>
                <c:ptCount val="2"/>
                <c:pt idx="0">
                  <c:v>-0.16621067031463749</c:v>
                </c:pt>
                <c:pt idx="1">
                  <c:v>-7.130124777183601E-2</c:v>
                </c:pt>
              </c:numCache>
            </c:numRef>
          </c:val>
          <c:extLst>
            <c:ext xmlns:c15="http://schemas.microsoft.com/office/drawing/2012/chart" uri="{02D57815-91ED-43cb-92C2-25804820EDAC}">
              <c15:datalabelsRange>
                <c15:f>Disability!$M$25:$N$25</c15:f>
                <c15:dlblRangeCache>
                  <c:ptCount val="2"/>
                  <c:pt idx="0">
                    <c:v>16.6%</c:v>
                  </c:pt>
                  <c:pt idx="1">
                    <c:v>7.1%</c:v>
                  </c:pt>
                </c15:dlblRangeCache>
              </c15:datalabelsRange>
            </c:ext>
            <c:ext xmlns:c16="http://schemas.microsoft.com/office/drawing/2014/chart" uri="{C3380CC4-5D6E-409C-BE32-E72D297353CC}">
              <c16:uniqueId val="{00000008-F322-49B8-9C12-83C29B227B25}"/>
            </c:ext>
          </c:extLst>
        </c:ser>
        <c:ser>
          <c:idx val="5"/>
          <c:order val="5"/>
          <c:tx>
            <c:strRef>
              <c:f>Disability!$P$27</c:f>
              <c:strCache>
                <c:ptCount val="1"/>
                <c:pt idx="0">
                  <c:v>Very Poor</c:v>
                </c:pt>
              </c:strCache>
            </c:strRef>
          </c:tx>
          <c:spPr>
            <a:solidFill>
              <a:schemeClr val="accent5"/>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fld id="{2931BB07-2D9D-4818-9828-4BC69F207531}" type="CELLRANGE">
                      <a:rPr lang="en-US"/>
                      <a:pPr>
                        <a:defRPr sz="1400">
                          <a:solidFill>
                            <a:schemeClr val="bg1"/>
                          </a:solidFill>
                        </a:defRPr>
                      </a:pPr>
                      <a:t>[CELLRANGE]</a:t>
                    </a:fld>
                    <a:endParaRPr lang="en-US"/>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F322-49B8-9C12-83C29B227B25}"/>
                </c:ext>
              </c:extLst>
            </c:dLbl>
            <c:dLbl>
              <c:idx val="1"/>
              <c:layout>
                <c:manualLayout>
                  <c:x val="-4.2735042735042736E-2"/>
                  <c:y val="8.4875562720133283E-17"/>
                </c:manualLayout>
              </c:layout>
              <c:tx>
                <c:rich>
                  <a:bodyPr/>
                  <a:lstStyle/>
                  <a:p>
                    <a:fld id="{50FC30AA-4CA2-4F4F-9F9D-6A8740FF913D}" type="CELLRANGE">
                      <a:rPr lang="en-US"/>
                      <a:pPr/>
                      <a:t>[CELLRANGE]</a:t>
                    </a:fld>
                    <a:endParaRPr lang="en-US"/>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F322-49B8-9C12-83C29B227B25}"/>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Disability!$Q$21:$R$21</c:f>
              <c:strCache>
                <c:ptCount val="2"/>
                <c:pt idx="0">
                  <c:v>Overall experience applying 
for a service-connected disability?</c:v>
                </c:pt>
                <c:pt idx="1">
                  <c:v>Quality of assistance 
you received?</c:v>
                </c:pt>
              </c:strCache>
            </c:strRef>
          </c:cat>
          <c:val>
            <c:numRef>
              <c:f>Disability!$Q$27:$R$27</c:f>
              <c:numCache>
                <c:formatCode>0.0%</c:formatCode>
                <c:ptCount val="2"/>
                <c:pt idx="0">
                  <c:v>-0.15595075239398085</c:v>
                </c:pt>
                <c:pt idx="1">
                  <c:v>-6.9518716577540107E-2</c:v>
                </c:pt>
              </c:numCache>
            </c:numRef>
          </c:val>
          <c:extLst>
            <c:ext xmlns:c15="http://schemas.microsoft.com/office/drawing/2012/chart" uri="{02D57815-91ED-43cb-92C2-25804820EDAC}">
              <c15:datalabelsRange>
                <c15:f>Disability!$M$26:$N$26</c15:f>
                <c15:dlblRangeCache>
                  <c:ptCount val="2"/>
                  <c:pt idx="0">
                    <c:v>15.6%</c:v>
                  </c:pt>
                  <c:pt idx="1">
                    <c:v>7.0%</c:v>
                  </c:pt>
                </c15:dlblRangeCache>
              </c15:datalabelsRange>
            </c:ext>
            <c:ext xmlns:c16="http://schemas.microsoft.com/office/drawing/2014/chart" uri="{C3380CC4-5D6E-409C-BE32-E72D297353CC}">
              <c16:uniqueId val="{0000000B-F322-49B8-9C12-83C29B227B25}"/>
            </c:ext>
          </c:extLst>
        </c:ser>
        <c:dLbls>
          <c:showLegendKey val="0"/>
          <c:showVal val="0"/>
          <c:showCatName val="0"/>
          <c:showSerName val="0"/>
          <c:showPercent val="0"/>
          <c:showBubbleSize val="0"/>
        </c:dLbls>
        <c:gapWidth val="150"/>
        <c:overlap val="100"/>
        <c:axId val="1540055615"/>
        <c:axId val="1540059455"/>
      </c:barChart>
      <c:catAx>
        <c:axId val="1540055615"/>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40059455"/>
        <c:crosses val="autoZero"/>
        <c:auto val="1"/>
        <c:lblAlgn val="ctr"/>
        <c:lblOffset val="100"/>
        <c:noMultiLvlLbl val="0"/>
      </c:catAx>
      <c:valAx>
        <c:axId val="1540059455"/>
        <c:scaling>
          <c:orientation val="minMax"/>
        </c:scaling>
        <c:delete val="1"/>
        <c:axPos val="b"/>
        <c:numFmt formatCode="0.0%" sourceLinked="1"/>
        <c:majorTickMark val="none"/>
        <c:minorTickMark val="none"/>
        <c:tickLblPos val="nextTo"/>
        <c:crossAx val="1540055615"/>
        <c:crosses val="max"/>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u="none" strike="noStrike" kern="1200" spc="0" baseline="0">
                <a:solidFill>
                  <a:sysClr val="windowText" lastClr="000000">
                    <a:lumMod val="65000"/>
                    <a:lumOff val="35000"/>
                  </a:sysClr>
                </a:solidFill>
              </a:rPr>
              <a:t>Disability Rating Distribution among</a:t>
            </a:r>
            <a:br>
              <a:rPr lang="en-US" sz="1600" b="0" i="0" u="none" strike="noStrike" kern="1200" spc="0" baseline="0">
                <a:solidFill>
                  <a:sysClr val="windowText" lastClr="000000">
                    <a:lumMod val="65000"/>
                    <a:lumOff val="35000"/>
                  </a:sysClr>
                </a:solidFill>
              </a:rPr>
            </a:br>
            <a:r>
              <a:rPr lang="en-US" sz="1600" b="1" i="0" u="none" strike="noStrike" kern="1200" spc="0" baseline="0">
                <a:solidFill>
                  <a:schemeClr val="accent1"/>
                </a:solidFill>
              </a:rPr>
              <a:t>Survey Respondents </a:t>
            </a:r>
            <a:r>
              <a:rPr lang="en-US" sz="1600" b="0" i="0" u="none" strike="noStrike" kern="1200" spc="0" baseline="0">
                <a:solidFill>
                  <a:sysClr val="windowText" lastClr="000000">
                    <a:lumMod val="65000"/>
                    <a:lumOff val="35000"/>
                  </a:sysClr>
                </a:solidFill>
              </a:rPr>
              <a:t>and </a:t>
            </a:r>
            <a:r>
              <a:rPr lang="en-US" sz="1600" b="1" i="0" u="none" strike="noStrike" kern="1200" spc="0" baseline="0">
                <a:solidFill>
                  <a:schemeClr val="accent6"/>
                </a:solidFill>
              </a:rPr>
              <a:t>VA data</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5756780402449699E-2"/>
          <c:y val="0.14898148148148149"/>
          <c:w val="0.91073894609327677"/>
          <c:h val="0.67822543015456405"/>
        </c:manualLayout>
      </c:layout>
      <c:barChart>
        <c:barDir val="col"/>
        <c:grouping val="clustered"/>
        <c:varyColors val="0"/>
        <c:ser>
          <c:idx val="0"/>
          <c:order val="0"/>
          <c:tx>
            <c:strRef>
              <c:f>Disability!$G$45</c:f>
              <c:strCache>
                <c:ptCount val="1"/>
                <c:pt idx="0">
                  <c:v>Respondents</c:v>
                </c:pt>
              </c:strCache>
            </c:strRef>
          </c:tx>
          <c:spPr>
            <a:solidFill>
              <a:schemeClr val="accent1"/>
            </a:solidFill>
            <a:ln>
              <a:noFill/>
            </a:ln>
            <a:effectLst/>
          </c:spPr>
          <c:invertIfNegative val="0"/>
          <c:cat>
            <c:numRef>
              <c:f>Disability!$F$46:$F$55</c:f>
              <c:numCache>
                <c:formatCode>0%</c:formatCode>
                <c:ptCount val="10"/>
                <c:pt idx="0">
                  <c:v>0.1</c:v>
                </c:pt>
                <c:pt idx="1">
                  <c:v>0.2</c:v>
                </c:pt>
                <c:pt idx="2">
                  <c:v>0.3</c:v>
                </c:pt>
                <c:pt idx="3">
                  <c:v>0.4</c:v>
                </c:pt>
                <c:pt idx="4">
                  <c:v>0.5</c:v>
                </c:pt>
                <c:pt idx="5">
                  <c:v>0.6</c:v>
                </c:pt>
                <c:pt idx="6">
                  <c:v>0.7</c:v>
                </c:pt>
                <c:pt idx="7">
                  <c:v>0.8</c:v>
                </c:pt>
                <c:pt idx="8">
                  <c:v>0.9</c:v>
                </c:pt>
                <c:pt idx="9">
                  <c:v>1</c:v>
                </c:pt>
              </c:numCache>
            </c:numRef>
          </c:cat>
          <c:val>
            <c:numRef>
              <c:f>Disability!$G$46:$G$55</c:f>
              <c:numCache>
                <c:formatCode>0.0%</c:formatCode>
                <c:ptCount val="10"/>
                <c:pt idx="0">
                  <c:v>8.1339712918660281E-2</c:v>
                </c:pt>
                <c:pt idx="1">
                  <c:v>4.0669856459330141E-2</c:v>
                </c:pt>
                <c:pt idx="2">
                  <c:v>4.704944178628389E-2</c:v>
                </c:pt>
                <c:pt idx="3">
                  <c:v>3.5087719298245612E-2</c:v>
                </c:pt>
                <c:pt idx="4">
                  <c:v>5.5821371610845293E-2</c:v>
                </c:pt>
                <c:pt idx="5">
                  <c:v>6.6985645933014357E-2</c:v>
                </c:pt>
                <c:pt idx="6">
                  <c:v>9.569377990430622E-2</c:v>
                </c:pt>
                <c:pt idx="7">
                  <c:v>9.7288676236044661E-2</c:v>
                </c:pt>
                <c:pt idx="8">
                  <c:v>0.12200956937799043</c:v>
                </c:pt>
                <c:pt idx="9">
                  <c:v>0.35805422647527912</c:v>
                </c:pt>
              </c:numCache>
            </c:numRef>
          </c:val>
          <c:extLst>
            <c:ext xmlns:c16="http://schemas.microsoft.com/office/drawing/2014/chart" uri="{C3380CC4-5D6E-409C-BE32-E72D297353CC}">
              <c16:uniqueId val="{00000000-D5BE-4EEC-AEA8-D42883311DEA}"/>
            </c:ext>
          </c:extLst>
        </c:ser>
        <c:ser>
          <c:idx val="1"/>
          <c:order val="1"/>
          <c:tx>
            <c:strRef>
              <c:f>Disability!$H$45</c:f>
              <c:strCache>
                <c:ptCount val="1"/>
                <c:pt idx="0">
                  <c:v>VA Recipients</c:v>
                </c:pt>
              </c:strCache>
            </c:strRef>
          </c:tx>
          <c:spPr>
            <a:solidFill>
              <a:schemeClr val="accent6"/>
            </a:solidFill>
            <a:ln>
              <a:noFill/>
            </a:ln>
            <a:effectLst/>
          </c:spPr>
          <c:invertIfNegative val="0"/>
          <c:cat>
            <c:numRef>
              <c:f>Disability!$F$46:$F$55</c:f>
              <c:numCache>
                <c:formatCode>0%</c:formatCode>
                <c:ptCount val="10"/>
                <c:pt idx="0">
                  <c:v>0.1</c:v>
                </c:pt>
                <c:pt idx="1">
                  <c:v>0.2</c:v>
                </c:pt>
                <c:pt idx="2">
                  <c:v>0.3</c:v>
                </c:pt>
                <c:pt idx="3">
                  <c:v>0.4</c:v>
                </c:pt>
                <c:pt idx="4">
                  <c:v>0.5</c:v>
                </c:pt>
                <c:pt idx="5">
                  <c:v>0.6</c:v>
                </c:pt>
                <c:pt idx="6">
                  <c:v>0.7</c:v>
                </c:pt>
                <c:pt idx="7">
                  <c:v>0.8</c:v>
                </c:pt>
                <c:pt idx="8">
                  <c:v>0.9</c:v>
                </c:pt>
                <c:pt idx="9">
                  <c:v>1</c:v>
                </c:pt>
              </c:numCache>
            </c:numRef>
          </c:cat>
          <c:val>
            <c:numRef>
              <c:f>Disability!$H$46:$H$55</c:f>
              <c:numCache>
                <c:formatCode>0.0%</c:formatCode>
                <c:ptCount val="10"/>
                <c:pt idx="0">
                  <c:v>9.1600000000000001E-2</c:v>
                </c:pt>
                <c:pt idx="1">
                  <c:v>5.16E-2</c:v>
                </c:pt>
                <c:pt idx="2">
                  <c:v>5.8000000000000003E-2</c:v>
                </c:pt>
                <c:pt idx="3">
                  <c:v>5.8599999999999999E-2</c:v>
                </c:pt>
                <c:pt idx="4">
                  <c:v>5.8599999999999999E-2</c:v>
                </c:pt>
                <c:pt idx="5">
                  <c:v>7.6799999999999993E-2</c:v>
                </c:pt>
                <c:pt idx="6">
                  <c:v>0.10929999999999999</c:v>
                </c:pt>
                <c:pt idx="7">
                  <c:v>0.11559999999999999</c:v>
                </c:pt>
                <c:pt idx="8">
                  <c:v>0.12479999999999999</c:v>
                </c:pt>
                <c:pt idx="9">
                  <c:v>0.2545</c:v>
                </c:pt>
              </c:numCache>
            </c:numRef>
          </c:val>
          <c:extLst>
            <c:ext xmlns:c16="http://schemas.microsoft.com/office/drawing/2014/chart" uri="{C3380CC4-5D6E-409C-BE32-E72D297353CC}">
              <c16:uniqueId val="{00000001-D5BE-4EEC-AEA8-D42883311DEA}"/>
            </c:ext>
          </c:extLst>
        </c:ser>
        <c:dLbls>
          <c:showLegendKey val="0"/>
          <c:showVal val="0"/>
          <c:showCatName val="0"/>
          <c:showSerName val="0"/>
          <c:showPercent val="0"/>
          <c:showBubbleSize val="0"/>
        </c:dLbls>
        <c:gapWidth val="219"/>
        <c:overlap val="-27"/>
        <c:axId val="172260432"/>
        <c:axId val="172259952"/>
      </c:barChart>
      <c:catAx>
        <c:axId val="17226043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Disability Rating</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2259952"/>
        <c:crosses val="autoZero"/>
        <c:auto val="1"/>
        <c:lblAlgn val="ctr"/>
        <c:lblOffset val="100"/>
        <c:noMultiLvlLbl val="0"/>
      </c:catAx>
      <c:valAx>
        <c:axId val="172259952"/>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2260432"/>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Do you have symptoms</a:t>
            </a:r>
            <a:r>
              <a:rPr lang="en-US" sz="1600" baseline="0"/>
              <a:t> and/or diagnosis of </a:t>
            </a:r>
            <a:br>
              <a:rPr lang="en-US" sz="1600" baseline="0"/>
            </a:br>
            <a:r>
              <a:rPr lang="en-US" sz="1600"/>
              <a:t>mental health issues?</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9914529914529916E-2"/>
          <c:y val="0.22025471247912193"/>
          <c:w val="0.94871794871794868"/>
          <c:h val="0.76890658554044378"/>
        </c:manualLayout>
      </c:layout>
      <c:ofPieChart>
        <c:ofPieType val="bar"/>
        <c:varyColors val="1"/>
        <c:ser>
          <c:idx val="0"/>
          <c:order val="0"/>
          <c:dPt>
            <c:idx val="0"/>
            <c:bubble3D val="0"/>
            <c:spPr>
              <a:solidFill>
                <a:schemeClr val="accent4"/>
              </a:solidFill>
              <a:ln w="19050">
                <a:solidFill>
                  <a:schemeClr val="lt1"/>
                </a:solidFill>
              </a:ln>
              <a:effectLst/>
            </c:spPr>
            <c:extLst>
              <c:ext xmlns:c16="http://schemas.microsoft.com/office/drawing/2014/chart" uri="{C3380CC4-5D6E-409C-BE32-E72D297353CC}">
                <c16:uniqueId val="{00000001-B7AA-4BBB-83A8-78CAE3F9A85A}"/>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B7AA-4BBB-83A8-78CAE3F9A85A}"/>
              </c:ext>
            </c:extLst>
          </c:dPt>
          <c:dPt>
            <c:idx val="2"/>
            <c:bubble3D val="0"/>
            <c:spPr>
              <a:noFill/>
              <a:ln w="19050">
                <a:solidFill>
                  <a:schemeClr val="accent6">
                    <a:lumMod val="40000"/>
                    <a:lumOff val="60000"/>
                  </a:schemeClr>
                </a:solidFill>
              </a:ln>
              <a:effectLst/>
            </c:spPr>
            <c:extLst>
              <c:ext xmlns:c16="http://schemas.microsoft.com/office/drawing/2014/chart" uri="{C3380CC4-5D6E-409C-BE32-E72D297353CC}">
                <c16:uniqueId val="{00000005-B7AA-4BBB-83A8-78CAE3F9A85A}"/>
              </c:ext>
            </c:extLst>
          </c:dPt>
          <c:dPt>
            <c:idx val="3"/>
            <c:bubble3D val="0"/>
            <c:spPr>
              <a:solidFill>
                <a:schemeClr val="accent6"/>
              </a:solidFill>
              <a:ln w="19050">
                <a:solidFill>
                  <a:schemeClr val="lt1"/>
                </a:solidFill>
              </a:ln>
              <a:effectLst/>
            </c:spPr>
            <c:extLst>
              <c:ext xmlns:c16="http://schemas.microsoft.com/office/drawing/2014/chart" uri="{C3380CC4-5D6E-409C-BE32-E72D297353CC}">
                <c16:uniqueId val="{00000007-B7AA-4BBB-83A8-78CAE3F9A85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7AA-4BBB-83A8-78CAE3F9A85A}"/>
              </c:ext>
            </c:extLst>
          </c:dPt>
          <c:dPt>
            <c:idx val="5"/>
            <c:bubble3D val="0"/>
            <c:spPr>
              <a:solidFill>
                <a:schemeClr val="accent5">
                  <a:lumMod val="50000"/>
                </a:schemeClr>
              </a:solidFill>
              <a:ln w="19050">
                <a:solidFill>
                  <a:schemeClr val="lt1"/>
                </a:solidFill>
              </a:ln>
              <a:effectLst/>
            </c:spPr>
            <c:extLst>
              <c:ext xmlns:c16="http://schemas.microsoft.com/office/drawing/2014/chart" uri="{C3380CC4-5D6E-409C-BE32-E72D297353CC}">
                <c16:uniqueId val="{0000000B-B7AA-4BBB-83A8-78CAE3F9A85A}"/>
              </c:ext>
            </c:extLst>
          </c:dPt>
          <c:dPt>
            <c:idx val="6"/>
            <c:bubble3D val="0"/>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D-B7AA-4BBB-83A8-78CAE3F9A85A}"/>
              </c:ext>
            </c:extLst>
          </c:dPt>
          <c:dLbls>
            <c:dLbl>
              <c:idx val="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AA-4BBB-83A8-78CAE3F9A85A}"/>
                </c:ext>
              </c:extLst>
            </c:dLbl>
            <c:dLbl>
              <c:idx val="1"/>
              <c:layout>
                <c:manualLayout>
                  <c:x val="1.2913554074971379E-2"/>
                  <c:y val="2.415427238261884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B7AA-4BBB-83A8-78CAE3F9A85A}"/>
                </c:ext>
              </c:extLst>
            </c:dLbl>
            <c:dLbl>
              <c:idx val="2"/>
              <c:layout>
                <c:manualLayout>
                  <c:x val="0"/>
                  <c:y val="-3.8299663299663299E-2"/>
                </c:manualLayout>
              </c:layout>
              <c:spPr>
                <a:noFill/>
                <a:ln>
                  <a:noFill/>
                </a:ln>
                <a:effectLst/>
              </c:spPr>
              <c:txPr>
                <a:bodyPr rot="0" spcFirstLastPara="1" vertOverflow="ellipsis" vert="horz" wrap="square" lIns="38100" tIns="19050" rIns="38100" bIns="19050" anchor="ctr" anchorCtr="0">
                  <a:spAutoFit/>
                </a:bodyPr>
                <a:lstStyle/>
                <a:p>
                  <a:pPr algn="l">
                    <a:defRPr sz="900" b="0" i="0" u="none" strike="noStrike" kern="1200" baseline="0">
                      <a:solidFill>
                        <a:schemeClr val="tx1">
                          <a:lumMod val="65000"/>
                          <a:lumOff val="35000"/>
                        </a:schemeClr>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B7AA-4BBB-83A8-78CAE3F9A85A}"/>
                </c:ext>
              </c:extLst>
            </c:dLbl>
            <c:dLbl>
              <c:idx val="3"/>
              <c:layout>
                <c:manualLayout>
                  <c:x val="-0.28915657177468201"/>
                  <c:y val="9.2592592592592587E-3"/>
                </c:manualLayout>
              </c:layout>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baseline="0">
                      <a:solidFill>
                        <a:schemeClr val="tx1">
                          <a:lumMod val="65000"/>
                          <a:lumOff val="35000"/>
                        </a:schemeClr>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B7AA-4BBB-83A8-78CAE3F9A85A}"/>
                </c:ext>
              </c:extLst>
            </c:dLbl>
            <c:dLbl>
              <c:idx val="4"/>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7AA-4BBB-83A8-78CAE3F9A85A}"/>
                </c:ext>
              </c:extLst>
            </c:dLbl>
            <c:dLbl>
              <c:idx val="5"/>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7AA-4BBB-83A8-78CAE3F9A85A}"/>
                </c:ext>
              </c:extLst>
            </c:dLbl>
            <c:dLbl>
              <c:idx val="6"/>
              <c:tx>
                <c:rich>
                  <a:bodyPr/>
                  <a:lstStyle/>
                  <a:p>
                    <a:r>
                      <a:rPr lang="en-US"/>
                      <a:t>Yes</a:t>
                    </a:r>
                    <a:br>
                      <a:rPr lang="en-US"/>
                    </a:br>
                    <a:fld id="{E8822AF1-403A-4AA9-98C8-2DC8F18EA0C8}" type="VALUE">
                      <a:rPr lang="en-US"/>
                      <a:pPr/>
                      <a:t>[VALUE]</a:t>
                    </a:fld>
                    <a:endParaRPr lang="en-US"/>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D-B7AA-4BBB-83A8-78CAE3F9A85A}"/>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65000"/>
                        <a:lumOff val="35000"/>
                      </a:schemeClr>
                    </a:solidFill>
                    <a:latin typeface="+mn-lt"/>
                    <a:ea typeface="+mn-ea"/>
                    <a:cs typeface="+mn-cs"/>
                  </a:defRPr>
                </a:pPr>
                <a:endParaRPr lang="en-US"/>
              </a:p>
            </c:txPr>
            <c:dLblPos val="ct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'Mental Health'!$J$14:$J$19</c:f>
              <c:strCache>
                <c:ptCount val="6"/>
                <c:pt idx="0">
                  <c:v>No</c:v>
                </c:pt>
                <c:pt idx="1">
                  <c:v>Unsure</c:v>
                </c:pt>
                <c:pt idx="2">
                  <c:v>Don't want 
to discuss</c:v>
                </c:pt>
                <c:pt idx="3">
                  <c:v>No Diagnosis</c:v>
                </c:pt>
                <c:pt idx="4">
                  <c:v>Not in Treatment</c:v>
                </c:pt>
                <c:pt idx="5">
                  <c:v>In Treatment</c:v>
                </c:pt>
              </c:strCache>
            </c:strRef>
          </c:cat>
          <c:val>
            <c:numRef>
              <c:f>'Mental Health'!$K$14:$K$19</c:f>
              <c:numCache>
                <c:formatCode>0.0%</c:formatCode>
                <c:ptCount val="6"/>
                <c:pt idx="0">
                  <c:v>0.25598722724853645</c:v>
                </c:pt>
                <c:pt idx="1">
                  <c:v>4.5769026077700906E-2</c:v>
                </c:pt>
                <c:pt idx="2">
                  <c:v>3.5657264502394891E-2</c:v>
                </c:pt>
                <c:pt idx="3">
                  <c:v>7.4507716870675894E-2</c:v>
                </c:pt>
                <c:pt idx="4">
                  <c:v>0.15167642362959022</c:v>
                </c:pt>
                <c:pt idx="5">
                  <c:v>0.43640234167110165</c:v>
                </c:pt>
              </c:numCache>
            </c:numRef>
          </c:val>
          <c:extLst>
            <c:ext xmlns:c16="http://schemas.microsoft.com/office/drawing/2014/chart" uri="{C3380CC4-5D6E-409C-BE32-E72D297353CC}">
              <c16:uniqueId val="{0000000E-B7AA-4BBB-83A8-78CAE3F9A85A}"/>
            </c:ext>
          </c:extLst>
        </c:ser>
        <c:dLbls>
          <c:showLegendKey val="0"/>
          <c:showVal val="0"/>
          <c:showCatName val="0"/>
          <c:showSerName val="0"/>
          <c:showPercent val="0"/>
          <c:showBubbleSize val="0"/>
          <c:showLeaderLines val="1"/>
        </c:dLbls>
        <c:gapWidth val="100"/>
        <c:splitType val="pos"/>
        <c:splitPos val="4"/>
        <c:secondPieSize val="75"/>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Do you have symptoms</a:t>
            </a:r>
            <a:r>
              <a:rPr lang="en-US" sz="1600" baseline="0"/>
              <a:t> and/ or diagnosis of </a:t>
            </a:r>
            <a:br>
              <a:rPr lang="en-US" sz="1600" baseline="0"/>
            </a:br>
            <a:r>
              <a:rPr lang="en-US" sz="1600"/>
              <a:t>behavioral health issues?</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9914529914529916E-2"/>
          <c:y val="0.22025471247912193"/>
          <c:w val="0.94871794871794868"/>
          <c:h val="0.76890658554044378"/>
        </c:manualLayout>
      </c:layout>
      <c:ofPieChart>
        <c:ofPieType val="bar"/>
        <c:varyColors val="1"/>
        <c:ser>
          <c:idx val="0"/>
          <c:order val="0"/>
          <c:dPt>
            <c:idx val="0"/>
            <c:bubble3D val="0"/>
            <c:spPr>
              <a:solidFill>
                <a:schemeClr val="accent4"/>
              </a:solidFill>
              <a:ln w="19050">
                <a:solidFill>
                  <a:schemeClr val="lt1"/>
                </a:solidFill>
              </a:ln>
              <a:effectLst/>
            </c:spPr>
            <c:extLst>
              <c:ext xmlns:c16="http://schemas.microsoft.com/office/drawing/2014/chart" uri="{C3380CC4-5D6E-409C-BE32-E72D297353CC}">
                <c16:uniqueId val="{00000001-4A8E-4D6C-84C0-A8E117F3B397}"/>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4A8E-4D6C-84C0-A8E117F3B397}"/>
              </c:ext>
            </c:extLst>
          </c:dPt>
          <c:dPt>
            <c:idx val="2"/>
            <c:bubble3D val="0"/>
            <c:spPr>
              <a:solidFill>
                <a:schemeClr val="bg1"/>
              </a:solidFill>
              <a:ln w="19050">
                <a:solidFill>
                  <a:schemeClr val="accent6">
                    <a:lumMod val="40000"/>
                    <a:lumOff val="60000"/>
                  </a:schemeClr>
                </a:solidFill>
              </a:ln>
              <a:effectLst/>
            </c:spPr>
            <c:extLst>
              <c:ext xmlns:c16="http://schemas.microsoft.com/office/drawing/2014/chart" uri="{C3380CC4-5D6E-409C-BE32-E72D297353CC}">
                <c16:uniqueId val="{00000005-4A8E-4D6C-84C0-A8E117F3B397}"/>
              </c:ext>
            </c:extLst>
          </c:dPt>
          <c:dPt>
            <c:idx val="3"/>
            <c:bubble3D val="0"/>
            <c:spPr>
              <a:solidFill>
                <a:schemeClr val="accent6"/>
              </a:solidFill>
              <a:ln w="19050">
                <a:solidFill>
                  <a:schemeClr val="lt1"/>
                </a:solidFill>
              </a:ln>
              <a:effectLst/>
            </c:spPr>
            <c:extLst>
              <c:ext xmlns:c16="http://schemas.microsoft.com/office/drawing/2014/chart" uri="{C3380CC4-5D6E-409C-BE32-E72D297353CC}">
                <c16:uniqueId val="{00000007-4A8E-4D6C-84C0-A8E117F3B397}"/>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4A8E-4D6C-84C0-A8E117F3B397}"/>
              </c:ext>
            </c:extLst>
          </c:dPt>
          <c:dPt>
            <c:idx val="5"/>
            <c:bubble3D val="0"/>
            <c:spPr>
              <a:solidFill>
                <a:schemeClr val="accent5">
                  <a:lumMod val="50000"/>
                </a:schemeClr>
              </a:solidFill>
              <a:ln w="19050">
                <a:solidFill>
                  <a:schemeClr val="lt1"/>
                </a:solidFill>
              </a:ln>
              <a:effectLst/>
            </c:spPr>
            <c:extLst>
              <c:ext xmlns:c16="http://schemas.microsoft.com/office/drawing/2014/chart" uri="{C3380CC4-5D6E-409C-BE32-E72D297353CC}">
                <c16:uniqueId val="{0000000B-4A8E-4D6C-84C0-A8E117F3B397}"/>
              </c:ext>
            </c:extLst>
          </c:dPt>
          <c:dPt>
            <c:idx val="6"/>
            <c:bubble3D val="0"/>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D-4A8E-4D6C-84C0-A8E117F3B397}"/>
              </c:ext>
            </c:extLst>
          </c:dPt>
          <c:dLbls>
            <c:dLbl>
              <c:idx val="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A8E-4D6C-84C0-A8E117F3B397}"/>
                </c:ext>
              </c:extLst>
            </c:dLbl>
            <c:dLbl>
              <c:idx val="1"/>
              <c:layout>
                <c:manualLayout>
                  <c:x val="-2.2242075509792045E-2"/>
                  <c:y val="1.6089334986972782E-2"/>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65000"/>
                          <a:lumOff val="35000"/>
                        </a:schemeClr>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4A8E-4D6C-84C0-A8E117F3B397}"/>
                </c:ext>
              </c:extLst>
            </c:dLbl>
            <c:dLbl>
              <c:idx val="2"/>
              <c:layout>
                <c:manualLayout>
                  <c:x val="-8.4191399152044747E-4"/>
                  <c:y val="-9.768009768009770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4A8E-4D6C-84C0-A8E117F3B397}"/>
                </c:ext>
              </c:extLst>
            </c:dLbl>
            <c:dLbl>
              <c:idx val="4"/>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A8E-4D6C-84C0-A8E117F3B397}"/>
                </c:ext>
              </c:extLst>
            </c:dLbl>
            <c:dLbl>
              <c:idx val="5"/>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A8E-4D6C-84C0-A8E117F3B397}"/>
                </c:ext>
              </c:extLst>
            </c:dLbl>
            <c:dLbl>
              <c:idx val="6"/>
              <c:tx>
                <c:rich>
                  <a:bodyPr rot="0" spcFirstLastPara="1" vertOverflow="ellipsis" vert="horz" wrap="square" lIns="38100" tIns="19050" rIns="38100" bIns="19050" anchor="ctr" anchorCtr="1">
                    <a:spAutoFit/>
                  </a:bodyPr>
                  <a:lstStyle/>
                  <a:p>
                    <a:pPr>
                      <a:defRPr sz="1200" b="0" i="0" u="none" strike="noStrike" kern="1200" baseline="0">
                        <a:solidFill>
                          <a:schemeClr val="tx1">
                            <a:lumMod val="65000"/>
                            <a:lumOff val="35000"/>
                          </a:schemeClr>
                        </a:solidFill>
                        <a:latin typeface="+mn-lt"/>
                        <a:ea typeface="+mn-ea"/>
                        <a:cs typeface="+mn-cs"/>
                      </a:defRPr>
                    </a:pPr>
                    <a:r>
                      <a:rPr lang="en-US"/>
                      <a:t>Yes</a:t>
                    </a:r>
                  </a:p>
                  <a:p>
                    <a:pPr>
                      <a:defRPr sz="1200"/>
                    </a:pPr>
                    <a:fld id="{E9DC96BA-88E9-4A34-952B-0F6DBD881053}" type="VALUE">
                      <a:rPr lang="en-US"/>
                      <a:pPr>
                        <a:defRPr sz="1200"/>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65000"/>
                          <a:lumOff val="35000"/>
                        </a:schemeClr>
                      </a:solidFill>
                      <a:latin typeface="+mn-lt"/>
                      <a:ea typeface="+mn-ea"/>
                      <a:cs typeface="+mn-cs"/>
                    </a:defRPr>
                  </a:pPr>
                  <a:endParaRPr lang="en-US"/>
                </a:p>
              </c:txPr>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D-4A8E-4D6C-84C0-A8E117F3B39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65000"/>
                        <a:lumOff val="35000"/>
                      </a:schemeClr>
                    </a:solidFill>
                    <a:latin typeface="+mn-lt"/>
                    <a:ea typeface="+mn-ea"/>
                    <a:cs typeface="+mn-cs"/>
                  </a:defRPr>
                </a:pPr>
                <a:endParaRPr lang="en-US"/>
              </a:p>
            </c:txPr>
            <c:dLblPos val="ct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'Behavioral Health'!$L$5:$L$10</c:f>
              <c:strCache>
                <c:ptCount val="6"/>
                <c:pt idx="0">
                  <c:v>No</c:v>
                </c:pt>
                <c:pt idx="1">
                  <c:v>Unsure</c:v>
                </c:pt>
                <c:pt idx="2">
                  <c:v>Don't want 
to discuss</c:v>
                </c:pt>
                <c:pt idx="3">
                  <c:v>No Diagnosis</c:v>
                </c:pt>
                <c:pt idx="4">
                  <c:v>Not in Treatment</c:v>
                </c:pt>
                <c:pt idx="5">
                  <c:v>In Treatment</c:v>
                </c:pt>
              </c:strCache>
            </c:strRef>
          </c:cat>
          <c:val>
            <c:numRef>
              <c:f>'Behavioral Health'!$M$5:$M$10</c:f>
              <c:numCache>
                <c:formatCode>0.0%</c:formatCode>
                <c:ptCount val="6"/>
                <c:pt idx="0">
                  <c:v>0.62144772117962466</c:v>
                </c:pt>
                <c:pt idx="1">
                  <c:v>4.8793565683646116E-2</c:v>
                </c:pt>
                <c:pt idx="2">
                  <c:v>4.1286863270777477E-2</c:v>
                </c:pt>
                <c:pt idx="3">
                  <c:v>8.6863270777479892E-2</c:v>
                </c:pt>
                <c:pt idx="4">
                  <c:v>5.5764075067024126E-2</c:v>
                </c:pt>
                <c:pt idx="5">
                  <c:v>0.14584450402144772</c:v>
                </c:pt>
              </c:numCache>
            </c:numRef>
          </c:val>
          <c:extLst>
            <c:ext xmlns:c16="http://schemas.microsoft.com/office/drawing/2014/chart" uri="{C3380CC4-5D6E-409C-BE32-E72D297353CC}">
              <c16:uniqueId val="{0000000E-4A8E-4D6C-84C0-A8E117F3B397}"/>
            </c:ext>
          </c:extLst>
        </c:ser>
        <c:dLbls>
          <c:showLegendKey val="0"/>
          <c:showVal val="0"/>
          <c:showCatName val="0"/>
          <c:showSerName val="0"/>
          <c:showPercent val="0"/>
          <c:showBubbleSize val="0"/>
          <c:showLeaderLines val="1"/>
        </c:dLbls>
        <c:gapWidth val="100"/>
        <c:splitType val="pos"/>
        <c:splitPos val="4"/>
        <c:secondPieSize val="75"/>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a:solidFill>
                  <a:schemeClr val="tx2"/>
                </a:solidFill>
              </a:rPr>
              <a:t>Mental</a:t>
            </a:r>
            <a:r>
              <a:rPr lang="en-US" sz="1600"/>
              <a:t> &amp; </a:t>
            </a:r>
            <a:r>
              <a:rPr lang="en-US" sz="1600" b="1">
                <a:solidFill>
                  <a:schemeClr val="accent2"/>
                </a:solidFill>
              </a:rPr>
              <a:t>Behavioral</a:t>
            </a:r>
            <a:r>
              <a:rPr lang="en-US" sz="1600" baseline="0"/>
              <a:t> Health Issues Related to:</a:t>
            </a:r>
            <a:endParaRPr lang="en-US" sz="1600"/>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'Behavioral Health'!$D$45</c:f>
              <c:strCache>
                <c:ptCount val="1"/>
                <c:pt idx="0">
                  <c:v>Mental Health</c:v>
                </c:pt>
              </c:strCache>
            </c:strRef>
          </c:tx>
          <c:spPr>
            <a:solidFill>
              <a:schemeClr val="accent1"/>
            </a:solidFill>
            <a:ln w="19050">
              <a:solidFill>
                <a:schemeClr val="lt1"/>
              </a:solidFill>
            </a:ln>
            <a:effectLst/>
          </c:spPr>
          <c:invertIfNegative val="0"/>
          <c:dLbls>
            <c:numFmt formatCode="0.0%" sourceLinked="0"/>
            <c:spPr>
              <a:noFill/>
              <a:ln>
                <a:noFill/>
              </a:ln>
              <a:effectLst/>
            </c:spPr>
            <c:txPr>
              <a:bodyPr rot="-5400000" spcFirstLastPara="1" vertOverflow="ellipsis"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'Behavioral Health'!$C$46:$C$51</c:f>
              <c:strCache>
                <c:ptCount val="6"/>
                <c:pt idx="0">
                  <c:v>Sexual Assault during service</c:v>
                </c:pt>
                <c:pt idx="1">
                  <c:v>Combat-related events</c:v>
                </c:pt>
                <c:pt idx="2">
                  <c:v>Noncombat-related events</c:v>
                </c:pt>
                <c:pt idx="3">
                  <c:v>Physical Assault during service</c:v>
                </c:pt>
                <c:pt idx="4">
                  <c:v>Other service-related events</c:v>
                </c:pt>
                <c:pt idx="5">
                  <c:v>Nonservice-related events</c:v>
                </c:pt>
              </c:strCache>
            </c:strRef>
          </c:cat>
          <c:val>
            <c:numRef>
              <c:f>'Behavioral Health'!$D$46:$D$51</c:f>
              <c:numCache>
                <c:formatCode>General</c:formatCode>
                <c:ptCount val="6"/>
                <c:pt idx="0">
                  <c:v>0.63866231647634586</c:v>
                </c:pt>
                <c:pt idx="1">
                  <c:v>0.63458401305057099</c:v>
                </c:pt>
                <c:pt idx="2">
                  <c:v>0.5195758564437194</c:v>
                </c:pt>
                <c:pt idx="3">
                  <c:v>0.28140293637846658</c:v>
                </c:pt>
                <c:pt idx="4">
                  <c:v>0.16476345840130505</c:v>
                </c:pt>
                <c:pt idx="5">
                  <c:v>0.34665579119086459</c:v>
                </c:pt>
              </c:numCache>
            </c:numRef>
          </c:val>
          <c:extLst>
            <c:ext xmlns:c16="http://schemas.microsoft.com/office/drawing/2014/chart" uri="{C3380CC4-5D6E-409C-BE32-E72D297353CC}">
              <c16:uniqueId val="{00000000-12B0-4E27-A678-7C8B518E7ABC}"/>
            </c:ext>
          </c:extLst>
        </c:ser>
        <c:ser>
          <c:idx val="1"/>
          <c:order val="1"/>
          <c:tx>
            <c:strRef>
              <c:f>'Behavioral Health'!$E$45</c:f>
              <c:strCache>
                <c:ptCount val="1"/>
                <c:pt idx="0">
                  <c:v>Behavioral Health</c:v>
                </c:pt>
              </c:strCache>
            </c:strRef>
          </c:tx>
          <c:spPr>
            <a:solidFill>
              <a:schemeClr val="accent2"/>
            </a:solidFill>
            <a:ln w="19050">
              <a:solidFill>
                <a:schemeClr val="lt1"/>
              </a:solidFill>
            </a:ln>
            <a:effectLst/>
          </c:spPr>
          <c:invertIfNegative val="0"/>
          <c:dLbls>
            <c:numFmt formatCode="0.0%" sourceLinked="0"/>
            <c:spPr>
              <a:noFill/>
              <a:ln>
                <a:noFill/>
              </a:ln>
              <a:effectLst/>
            </c:spPr>
            <c:txPr>
              <a:bodyPr rot="-5400000" spcFirstLastPara="1" vertOverflow="ellipsis"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'Behavioral Health'!$C$46:$C$51</c:f>
              <c:strCache>
                <c:ptCount val="6"/>
                <c:pt idx="0">
                  <c:v>Sexual Assault during service</c:v>
                </c:pt>
                <c:pt idx="1">
                  <c:v>Combat-related events</c:v>
                </c:pt>
                <c:pt idx="2">
                  <c:v>Noncombat-related events</c:v>
                </c:pt>
                <c:pt idx="3">
                  <c:v>Physical Assault during service</c:v>
                </c:pt>
                <c:pt idx="4">
                  <c:v>Other service-related events</c:v>
                </c:pt>
                <c:pt idx="5">
                  <c:v>Nonservice-related events</c:v>
                </c:pt>
              </c:strCache>
            </c:strRef>
          </c:cat>
          <c:val>
            <c:numRef>
              <c:f>'Behavioral Health'!$E$46:$E$51</c:f>
              <c:numCache>
                <c:formatCode>General</c:formatCode>
                <c:ptCount val="6"/>
                <c:pt idx="0">
                  <c:v>0.6886326194398682</c:v>
                </c:pt>
                <c:pt idx="1">
                  <c:v>0.60955518945634268</c:v>
                </c:pt>
                <c:pt idx="2">
                  <c:v>0.53871499176276771</c:v>
                </c:pt>
                <c:pt idx="3">
                  <c:v>0.32784184514003295</c:v>
                </c:pt>
                <c:pt idx="4">
                  <c:v>0.13673805601317957</c:v>
                </c:pt>
                <c:pt idx="5">
                  <c:v>0.34266886326194401</c:v>
                </c:pt>
              </c:numCache>
            </c:numRef>
          </c:val>
          <c:extLst>
            <c:ext xmlns:c16="http://schemas.microsoft.com/office/drawing/2014/chart" uri="{C3380CC4-5D6E-409C-BE32-E72D297353CC}">
              <c16:uniqueId val="{00000001-12B0-4E27-A678-7C8B518E7ABC}"/>
            </c:ext>
          </c:extLst>
        </c:ser>
        <c:dLbls>
          <c:showLegendKey val="0"/>
          <c:showVal val="0"/>
          <c:showCatName val="0"/>
          <c:showSerName val="0"/>
          <c:showPercent val="0"/>
          <c:showBubbleSize val="0"/>
        </c:dLbls>
        <c:gapWidth val="150"/>
        <c:axId val="849495551"/>
        <c:axId val="849500351"/>
      </c:barChart>
      <c:catAx>
        <c:axId val="849495551"/>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49500351"/>
        <c:crosses val="autoZero"/>
        <c:auto val="1"/>
        <c:lblAlgn val="ctr"/>
        <c:lblOffset val="100"/>
        <c:noMultiLvlLbl val="0"/>
      </c:catAx>
      <c:valAx>
        <c:axId val="849500351"/>
        <c:scaling>
          <c:orientation val="minMax"/>
        </c:scaling>
        <c:delete val="1"/>
        <c:axPos val="l"/>
        <c:numFmt formatCode="General" sourceLinked="1"/>
        <c:majorTickMark val="out"/>
        <c:minorTickMark val="none"/>
        <c:tickLblPos val="nextTo"/>
        <c:crossAx val="849495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Percent Contacted Organization</a:t>
            </a:r>
          </a:p>
          <a:p>
            <a:pPr>
              <a:defRPr sz="1800"/>
            </a:pPr>
            <a:r>
              <a:rPr lang="en-US" sz="1800" i="1"/>
              <a:t>Multiple</a:t>
            </a:r>
            <a:r>
              <a:rPr lang="en-US" sz="1800" i="1" baseline="0"/>
              <a:t> Selections Allowed, Sums to more than 100%</a:t>
            </a:r>
            <a:endParaRPr lang="en-US" sz="1800" i="1"/>
          </a:p>
        </c:rich>
      </c:tx>
      <c:layout>
        <c:manualLayout>
          <c:xMode val="edge"/>
          <c:yMode val="edge"/>
          <c:x val="0.39311975065616805"/>
          <c:y val="1.4814814814814815E-2"/>
        </c:manualLayout>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'Benefit eligibility ALL'!$O$18</c:f>
              <c:strCache>
                <c:ptCount val="1"/>
                <c:pt idx="0">
                  <c:v>Contacted</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'Benefit eligibility ALL'!$N$19:$N$26</c:f>
              <c:strCache>
                <c:ptCount val="8"/>
                <c:pt idx="0">
                  <c:v>VA Hospital or Clinic</c:v>
                </c:pt>
                <c:pt idx="1">
                  <c:v>VA Regional Office</c:v>
                </c:pt>
                <c:pt idx="2">
                  <c:v>CVSO</c:v>
                </c:pt>
                <c:pt idx="3">
                  <c:v>CalVet</c:v>
                </c:pt>
                <c:pt idx="4">
                  <c:v>VA Vet Center</c:v>
                </c:pt>
                <c:pt idx="5">
                  <c:v>Vets Service Org</c:v>
                </c:pt>
                <c:pt idx="6">
                  <c:v>EDD</c:v>
                </c:pt>
                <c:pt idx="7">
                  <c:v>College Vet Resource Cntr</c:v>
                </c:pt>
              </c:strCache>
            </c:strRef>
          </c:cat>
          <c:val>
            <c:numRef>
              <c:f>'Benefit eligibility ALL'!$O$19:$O$26</c:f>
              <c:numCache>
                <c:formatCode>0%</c:formatCode>
                <c:ptCount val="8"/>
                <c:pt idx="0">
                  <c:v>0.81837248322147649</c:v>
                </c:pt>
                <c:pt idx="1">
                  <c:v>0.54354228018510731</c:v>
                </c:pt>
                <c:pt idx="2">
                  <c:v>0.52439024390243905</c:v>
                </c:pt>
                <c:pt idx="3">
                  <c:v>0.52093802345058626</c:v>
                </c:pt>
                <c:pt idx="4">
                  <c:v>0.46274343776460625</c:v>
                </c:pt>
                <c:pt idx="5">
                  <c:v>0.44210526315789472</c:v>
                </c:pt>
                <c:pt idx="6">
                  <c:v>0.40059096665259603</c:v>
                </c:pt>
                <c:pt idx="7">
                  <c:v>0.3892190152801358</c:v>
                </c:pt>
              </c:numCache>
            </c:numRef>
          </c:val>
          <c:extLst>
            <c:ext xmlns:c16="http://schemas.microsoft.com/office/drawing/2014/chart" uri="{C3380CC4-5D6E-409C-BE32-E72D297353CC}">
              <c16:uniqueId val="{00000000-C1E1-4576-8324-EEB1BE684354}"/>
            </c:ext>
          </c:extLst>
        </c:ser>
        <c:dLbls>
          <c:showLegendKey val="0"/>
          <c:showVal val="0"/>
          <c:showCatName val="0"/>
          <c:showSerName val="0"/>
          <c:showPercent val="0"/>
          <c:showBubbleSize val="0"/>
        </c:dLbls>
        <c:gapWidth val="219"/>
        <c:overlap val="-27"/>
        <c:axId val="695551487"/>
        <c:axId val="695551967"/>
      </c:barChart>
      <c:catAx>
        <c:axId val="6955514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95551967"/>
        <c:crosses val="autoZero"/>
        <c:auto val="1"/>
        <c:lblAlgn val="ctr"/>
        <c:lblOffset val="100"/>
        <c:noMultiLvlLbl val="0"/>
      </c:catAx>
      <c:valAx>
        <c:axId val="695551967"/>
        <c:scaling>
          <c:orientation val="minMax"/>
        </c:scaling>
        <c:delete val="1"/>
        <c:axPos val="l"/>
        <c:numFmt formatCode="0%" sourceLinked="1"/>
        <c:majorTickMark val="none"/>
        <c:minorTickMark val="none"/>
        <c:tickLblPos val="nextTo"/>
        <c:crossAx val="6955514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Most Common</a:t>
            </a:r>
            <a:r>
              <a:rPr lang="en-US" sz="1600" baseline="0" dirty="0"/>
              <a:t> Service-Connected Health Conditions</a:t>
            </a:r>
            <a:endParaRPr lang="en-US" sz="1600" dirty="0"/>
          </a:p>
        </c:rich>
      </c:tx>
      <c:layout>
        <c:manualLayout>
          <c:xMode val="edge"/>
          <c:yMode val="edge"/>
          <c:x val="0.17632478632478632"/>
          <c:y val="0"/>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38246180765866"/>
          <c:y val="0.11776578268012204"/>
          <c:w val="0.66875546806649167"/>
          <c:h val="0.66597800597619494"/>
        </c:manualLayout>
      </c:layout>
      <c:barChart>
        <c:barDir val="bar"/>
        <c:grouping val="clustered"/>
        <c:varyColors val="0"/>
        <c:ser>
          <c:idx val="0"/>
          <c:order val="0"/>
          <c:tx>
            <c:strRef>
              <c:f>'Summary Charts_health condition'!$K$2</c:f>
              <c:strCache>
                <c:ptCount val="1"/>
                <c:pt idx="0">
                  <c:v>Currently Affecting Health Status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 Charts_health condition'!$J$3:$J$9</c:f>
              <c:strCache>
                <c:ptCount val="7"/>
                <c:pt idx="0">
                  <c:v>MST</c:v>
                </c:pt>
                <c:pt idx="1">
                  <c:v>Musculoskeletal Disorders</c:v>
                </c:pt>
                <c:pt idx="2">
                  <c:v>PTSD</c:v>
                </c:pt>
                <c:pt idx="3">
                  <c:v>Adjusting to Physical Limitations</c:v>
                </c:pt>
                <c:pt idx="4">
                  <c:v>Depression</c:v>
                </c:pt>
                <c:pt idx="5">
                  <c:v>Anxiety</c:v>
                </c:pt>
                <c:pt idx="6">
                  <c:v>Sleep Disorders</c:v>
                </c:pt>
              </c:strCache>
            </c:strRef>
          </c:cat>
          <c:val>
            <c:numRef>
              <c:f>'Summary Charts_health condition'!$K$3:$K$9</c:f>
              <c:numCache>
                <c:formatCode>0.0%</c:formatCode>
                <c:ptCount val="7"/>
                <c:pt idx="0">
                  <c:v>0.29759615384615401</c:v>
                </c:pt>
                <c:pt idx="1">
                  <c:v>0.38571428571428573</c:v>
                </c:pt>
                <c:pt idx="2">
                  <c:v>0.38583690987124464</c:v>
                </c:pt>
                <c:pt idx="3">
                  <c:v>0.399896265560166</c:v>
                </c:pt>
                <c:pt idx="4">
                  <c:v>0.40285354595048256</c:v>
                </c:pt>
                <c:pt idx="5">
                  <c:v>0.451338199513382</c:v>
                </c:pt>
                <c:pt idx="6">
                  <c:v>0.46718146718146719</c:v>
                </c:pt>
              </c:numCache>
            </c:numRef>
          </c:val>
          <c:extLst>
            <c:ext xmlns:c16="http://schemas.microsoft.com/office/drawing/2014/chart" uri="{C3380CC4-5D6E-409C-BE32-E72D297353CC}">
              <c16:uniqueId val="{00000000-9BB1-412E-A862-2C55515E357B}"/>
            </c:ext>
          </c:extLst>
        </c:ser>
        <c:ser>
          <c:idx val="1"/>
          <c:order val="1"/>
          <c:tx>
            <c:strRef>
              <c:f>'Summary Charts_health condition'!$L$2</c:f>
              <c:strCache>
                <c:ptCount val="1"/>
                <c:pt idx="0">
                  <c:v>Service-connected Condition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 Charts_health condition'!$J$3:$J$9</c:f>
              <c:strCache>
                <c:ptCount val="7"/>
                <c:pt idx="0">
                  <c:v>MST</c:v>
                </c:pt>
                <c:pt idx="1">
                  <c:v>Musculoskeletal Disorders</c:v>
                </c:pt>
                <c:pt idx="2">
                  <c:v>PTSD</c:v>
                </c:pt>
                <c:pt idx="3">
                  <c:v>Adjusting to Physical Limitations</c:v>
                </c:pt>
                <c:pt idx="4">
                  <c:v>Depression</c:v>
                </c:pt>
                <c:pt idx="5">
                  <c:v>Anxiety</c:v>
                </c:pt>
                <c:pt idx="6">
                  <c:v>Sleep Disorders</c:v>
                </c:pt>
              </c:strCache>
            </c:strRef>
          </c:cat>
          <c:val>
            <c:numRef>
              <c:f>'Summary Charts_health condition'!$L$3:$L$9</c:f>
              <c:numCache>
                <c:formatCode>0.0%</c:formatCode>
                <c:ptCount val="7"/>
                <c:pt idx="0">
                  <c:v>0.23749999999999999</c:v>
                </c:pt>
                <c:pt idx="1">
                  <c:v>0.24876847290640394</c:v>
                </c:pt>
                <c:pt idx="2">
                  <c:v>0.27639484978540774</c:v>
                </c:pt>
                <c:pt idx="3">
                  <c:v>0.22717842323651452</c:v>
                </c:pt>
                <c:pt idx="4">
                  <c:v>0.24800671422576584</c:v>
                </c:pt>
                <c:pt idx="5">
                  <c:v>0.25223033252230331</c:v>
                </c:pt>
                <c:pt idx="6">
                  <c:v>0.18484555984555984</c:v>
                </c:pt>
              </c:numCache>
            </c:numRef>
          </c:val>
          <c:extLst>
            <c:ext xmlns:c16="http://schemas.microsoft.com/office/drawing/2014/chart" uri="{C3380CC4-5D6E-409C-BE32-E72D297353CC}">
              <c16:uniqueId val="{00000001-9BB1-412E-A862-2C55515E357B}"/>
            </c:ext>
          </c:extLst>
        </c:ser>
        <c:dLbls>
          <c:showLegendKey val="0"/>
          <c:showVal val="0"/>
          <c:showCatName val="0"/>
          <c:showSerName val="0"/>
          <c:showPercent val="0"/>
          <c:showBubbleSize val="0"/>
        </c:dLbls>
        <c:gapWidth val="50"/>
        <c:overlap val="100"/>
        <c:axId val="248232447"/>
        <c:axId val="248232927"/>
      </c:barChart>
      <c:catAx>
        <c:axId val="24823244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48232927"/>
        <c:crosses val="autoZero"/>
        <c:auto val="1"/>
        <c:lblAlgn val="ctr"/>
        <c:lblOffset val="100"/>
        <c:noMultiLvlLbl val="0"/>
      </c:catAx>
      <c:valAx>
        <c:axId val="248232927"/>
        <c:scaling>
          <c:orientation val="minMax"/>
        </c:scaling>
        <c:delete val="0"/>
        <c:axPos val="b"/>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482324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VA Health Care System Use and Overall Care Rating </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'Access_coverage ALL'!$K$16</c:f>
              <c:strCache>
                <c:ptCount val="1"/>
                <c:pt idx="0">
                  <c:v>%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'Access_coverage ALL'!$J$17:$J$25</c:f>
              <c:strCache>
                <c:ptCount val="9"/>
                <c:pt idx="0">
                  <c:v>VA Central California Health Care System </c:v>
                </c:pt>
                <c:pt idx="1">
                  <c:v>VA San Francisco Health Care System </c:v>
                </c:pt>
                <c:pt idx="2">
                  <c:v>VA Palo Alto Health Care System </c:v>
                </c:pt>
                <c:pt idx="3">
                  <c:v>VA Long Beach Health Care System </c:v>
                </c:pt>
                <c:pt idx="4">
                  <c:v>VA Loma Linda Health Care System </c:v>
                </c:pt>
                <c:pt idx="5">
                  <c:v>VA Greater Los Angeles Health Care System </c:v>
                </c:pt>
                <c:pt idx="6">
                  <c:v>Other </c:v>
                </c:pt>
                <c:pt idx="7">
                  <c:v>VA San Diego Health Care System </c:v>
                </c:pt>
                <c:pt idx="8">
                  <c:v>VA Northern California Health Care System </c:v>
                </c:pt>
              </c:strCache>
            </c:strRef>
          </c:cat>
          <c:val>
            <c:numRef>
              <c:f>'Access_coverage ALL'!$K$17:$K$25</c:f>
              <c:numCache>
                <c:formatCode>0.0%</c:formatCode>
                <c:ptCount val="9"/>
                <c:pt idx="0">
                  <c:v>4.7673750717978171E-2</c:v>
                </c:pt>
                <c:pt idx="1">
                  <c:v>5.7438253877082138E-2</c:v>
                </c:pt>
                <c:pt idx="2">
                  <c:v>7.0649052268811033E-2</c:v>
                </c:pt>
                <c:pt idx="3">
                  <c:v>8.7880528431935667E-2</c:v>
                </c:pt>
                <c:pt idx="4">
                  <c:v>0.11947156806433085</c:v>
                </c:pt>
                <c:pt idx="5">
                  <c:v>0.13555427914991383</c:v>
                </c:pt>
                <c:pt idx="6">
                  <c:v>0.15106260769672603</c:v>
                </c:pt>
                <c:pt idx="7">
                  <c:v>0.16312464101091326</c:v>
                </c:pt>
                <c:pt idx="8">
                  <c:v>0.16714531878230901</c:v>
                </c:pt>
              </c:numCache>
            </c:numRef>
          </c:val>
          <c:extLst>
            <c:ext xmlns:c16="http://schemas.microsoft.com/office/drawing/2014/chart" uri="{C3380CC4-5D6E-409C-BE32-E72D297353CC}">
              <c16:uniqueId val="{00000000-EB63-4C3B-9B85-E198788E99B6}"/>
            </c:ext>
          </c:extLst>
        </c:ser>
        <c:dLbls>
          <c:dLblPos val="outEnd"/>
          <c:showLegendKey val="0"/>
          <c:showVal val="1"/>
          <c:showCatName val="0"/>
          <c:showSerName val="0"/>
          <c:showPercent val="0"/>
          <c:showBubbleSize val="0"/>
        </c:dLbls>
        <c:gapWidth val="50"/>
        <c:axId val="1201585551"/>
        <c:axId val="1201586031"/>
      </c:barChart>
      <c:catAx>
        <c:axId val="120158555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01586031"/>
        <c:crosses val="autoZero"/>
        <c:auto val="1"/>
        <c:lblAlgn val="ctr"/>
        <c:lblOffset val="100"/>
        <c:noMultiLvlLbl val="0"/>
      </c:catAx>
      <c:valAx>
        <c:axId val="1201586031"/>
        <c:scaling>
          <c:orientation val="minMax"/>
        </c:scaling>
        <c:delete val="1"/>
        <c:axPos val="b"/>
        <c:numFmt formatCode="0.0%" sourceLinked="1"/>
        <c:majorTickMark val="none"/>
        <c:minorTickMark val="none"/>
        <c:tickLblPos val="nextTo"/>
        <c:crossAx val="1201585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Have You ever</a:t>
            </a:r>
            <a:r>
              <a:rPr lang="en-US" sz="1600" baseline="0" dirty="0"/>
              <a:t> experienced homelessness or housing instability?</a:t>
            </a:r>
            <a:endParaRPr lang="en-US" sz="1600" dirty="0"/>
          </a:p>
        </c:rich>
      </c:tx>
      <c:layout>
        <c:manualLayout>
          <c:xMode val="edge"/>
          <c:yMode val="edge"/>
          <c:x val="0.14174958069192939"/>
          <c:y val="0.18224892330112188"/>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8457458442694663"/>
          <c:y val="0.33334755030621166"/>
          <c:w val="0.66665244969378823"/>
          <c:h val="0.66665244969378823"/>
        </c:manualLayout>
      </c:layout>
      <c:pieChart>
        <c:varyColors val="1"/>
        <c:ser>
          <c:idx val="0"/>
          <c:order val="0"/>
          <c:dPt>
            <c:idx val="0"/>
            <c:bubble3D val="0"/>
            <c:spPr>
              <a:solidFill>
                <a:schemeClr val="accent5"/>
              </a:solidFill>
              <a:ln w="19050">
                <a:solidFill>
                  <a:schemeClr val="lt1"/>
                </a:solidFill>
              </a:ln>
              <a:effectLst/>
            </c:spPr>
            <c:extLst>
              <c:ext xmlns:c16="http://schemas.microsoft.com/office/drawing/2014/chart" uri="{C3380CC4-5D6E-409C-BE32-E72D297353CC}">
                <c16:uniqueId val="{00000001-B624-45B1-9C5C-7CEDA7186DB2}"/>
              </c:ext>
            </c:extLst>
          </c:dPt>
          <c:dPt>
            <c:idx val="1"/>
            <c:bubble3D val="0"/>
            <c:spPr>
              <a:solidFill>
                <a:schemeClr val="accent4">
                  <a:lumMod val="20000"/>
                  <a:lumOff val="80000"/>
                </a:schemeClr>
              </a:solidFill>
              <a:ln w="19050">
                <a:solidFill>
                  <a:schemeClr val="lt1"/>
                </a:solidFill>
              </a:ln>
              <a:effectLst/>
            </c:spPr>
            <c:extLst>
              <c:ext xmlns:c16="http://schemas.microsoft.com/office/drawing/2014/chart" uri="{C3380CC4-5D6E-409C-BE32-E72D297353CC}">
                <c16:uniqueId val="{00000003-B624-45B1-9C5C-7CEDA7186DB2}"/>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624-45B1-9C5C-7CEDA7186DB2}"/>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Housing!$I$28:$I$29</c:f>
              <c:strCache>
                <c:ptCount val="2"/>
                <c:pt idx="0">
                  <c:v>Yes</c:v>
                </c:pt>
                <c:pt idx="1">
                  <c:v>Never</c:v>
                </c:pt>
              </c:strCache>
            </c:strRef>
          </c:cat>
          <c:val>
            <c:numRef>
              <c:f>Housing!$J$28:$J$29</c:f>
              <c:numCache>
                <c:formatCode>0.0%</c:formatCode>
                <c:ptCount val="2"/>
                <c:pt idx="0">
                  <c:v>0.32305630026809651</c:v>
                </c:pt>
                <c:pt idx="1">
                  <c:v>0.67694369973190349</c:v>
                </c:pt>
              </c:numCache>
            </c:numRef>
          </c:val>
          <c:extLst>
            <c:ext xmlns:c16="http://schemas.microsoft.com/office/drawing/2014/chart" uri="{C3380CC4-5D6E-409C-BE32-E72D297353CC}">
              <c16:uniqueId val="{00000004-B624-45B1-9C5C-7CEDA7186DB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When</a:t>
            </a:r>
            <a:r>
              <a:rPr lang="en-US" sz="1600" baseline="0" dirty="0"/>
              <a:t> do you experienced homelessness or housing instability?</a:t>
            </a:r>
          </a:p>
          <a:p>
            <a:pPr>
              <a:defRPr sz="1600"/>
            </a:pPr>
            <a:r>
              <a:rPr lang="en-US" sz="1600" i="1" baseline="0" dirty="0"/>
              <a:t>Multiple answers allowed, sums to more than 100%</a:t>
            </a:r>
            <a:endParaRPr lang="en-US" sz="1600" i="1" dirty="0"/>
          </a:p>
        </c:rich>
      </c:tx>
      <c:layout>
        <c:manualLayout>
          <c:xMode val="edge"/>
          <c:yMode val="edge"/>
          <c:x val="0.14499282491570961"/>
          <c:y val="0.1801018125677995"/>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1056065908428127E-2"/>
          <c:y val="0.33334755030621166"/>
          <c:w val="0.91600247885680952"/>
          <c:h val="0.66665244969378823"/>
        </c:manualLayout>
      </c:layout>
      <c:barChart>
        <c:barDir val="col"/>
        <c:grouping val="clustered"/>
        <c:varyColors val="0"/>
        <c:ser>
          <c:idx val="0"/>
          <c:order val="0"/>
          <c:spPr>
            <a:solidFill>
              <a:schemeClr val="accent1"/>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Housing!$M$28:$M$30</c:f>
              <c:strCache>
                <c:ptCount val="3"/>
                <c:pt idx="0">
                  <c:v>Before Serving</c:v>
                </c:pt>
                <c:pt idx="1">
                  <c:v>While Serving</c:v>
                </c:pt>
                <c:pt idx="2">
                  <c:v>After Separating</c:v>
                </c:pt>
              </c:strCache>
            </c:strRef>
          </c:cat>
          <c:val>
            <c:numRef>
              <c:f>Housing!$N$28:$N$30</c:f>
              <c:numCache>
                <c:formatCode>0.0%</c:formatCode>
                <c:ptCount val="3"/>
                <c:pt idx="0">
                  <c:v>0.19778699861687413</c:v>
                </c:pt>
                <c:pt idx="1">
                  <c:v>0.10096818810511757</c:v>
                </c:pt>
                <c:pt idx="2">
                  <c:v>0.81051175656984786</c:v>
                </c:pt>
              </c:numCache>
            </c:numRef>
          </c:val>
          <c:extLst>
            <c:ext xmlns:c16="http://schemas.microsoft.com/office/drawing/2014/chart" uri="{C3380CC4-5D6E-409C-BE32-E72D297353CC}">
              <c16:uniqueId val="{00000000-CF5B-434E-B3F6-6C6EE1998C6F}"/>
            </c:ext>
          </c:extLst>
        </c:ser>
        <c:dLbls>
          <c:showLegendKey val="0"/>
          <c:showVal val="0"/>
          <c:showCatName val="0"/>
          <c:showSerName val="0"/>
          <c:showPercent val="0"/>
          <c:showBubbleSize val="0"/>
        </c:dLbls>
        <c:gapWidth val="100"/>
        <c:axId val="454399232"/>
        <c:axId val="1652498640"/>
      </c:barChart>
      <c:catAx>
        <c:axId val="4543992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52498640"/>
        <c:crosses val="autoZero"/>
        <c:auto val="1"/>
        <c:lblAlgn val="ctr"/>
        <c:lblOffset val="100"/>
        <c:noMultiLvlLbl val="0"/>
      </c:catAx>
      <c:valAx>
        <c:axId val="1652498640"/>
        <c:scaling>
          <c:orientation val="minMax"/>
        </c:scaling>
        <c:delete val="1"/>
        <c:axPos val="l"/>
        <c:numFmt formatCode="0.0%" sourceLinked="1"/>
        <c:majorTickMark val="out"/>
        <c:minorTickMark val="none"/>
        <c:tickLblPos val="nextTo"/>
        <c:crossAx val="4543992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dirty="0"/>
              <a:t>Number of Kids</a:t>
            </a:r>
            <a:r>
              <a:rPr lang="en-US" sz="1600" baseline="0" dirty="0"/>
              <a:t> in Household That Use Childcare</a:t>
            </a:r>
          </a:p>
          <a:p>
            <a:pPr>
              <a:defRPr/>
            </a:pPr>
            <a:r>
              <a:rPr lang="en-US" sz="1600" i="1" baseline="0" dirty="0"/>
              <a:t>Percentage among those with children that use care</a:t>
            </a:r>
            <a:endParaRPr lang="en-US" sz="1600" i="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3504273504273504E-2"/>
          <c:y val="0.30350403642726476"/>
          <c:w val="0.95299145299145294"/>
          <c:h val="0.47930336832895887"/>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childcare_ALL!$H$6:$H$13</c:f>
              <c:numCache>
                <c:formatCode>General</c:formatCode>
                <c:ptCount val="8"/>
                <c:pt idx="0">
                  <c:v>1</c:v>
                </c:pt>
                <c:pt idx="1">
                  <c:v>2</c:v>
                </c:pt>
                <c:pt idx="2">
                  <c:v>3</c:v>
                </c:pt>
                <c:pt idx="3">
                  <c:v>4</c:v>
                </c:pt>
                <c:pt idx="4">
                  <c:v>5</c:v>
                </c:pt>
                <c:pt idx="5">
                  <c:v>6</c:v>
                </c:pt>
                <c:pt idx="6">
                  <c:v>7</c:v>
                </c:pt>
                <c:pt idx="7">
                  <c:v>8</c:v>
                </c:pt>
              </c:numCache>
            </c:numRef>
          </c:cat>
          <c:val>
            <c:numRef>
              <c:f>childcare_ALL!$I$6:$I$13</c:f>
              <c:numCache>
                <c:formatCode>0.0%</c:formatCode>
                <c:ptCount val="8"/>
                <c:pt idx="0">
                  <c:v>0.25966850828729282</c:v>
                </c:pt>
                <c:pt idx="1">
                  <c:v>0.37569060773480661</c:v>
                </c:pt>
                <c:pt idx="2">
                  <c:v>0.21546961325966851</c:v>
                </c:pt>
                <c:pt idx="3">
                  <c:v>6.6298342541436461E-2</c:v>
                </c:pt>
                <c:pt idx="4">
                  <c:v>9.2081031307550652E-3</c:v>
                </c:pt>
                <c:pt idx="5">
                  <c:v>3.3149171270718231E-2</c:v>
                </c:pt>
                <c:pt idx="6">
                  <c:v>2.5782688766114181E-2</c:v>
                </c:pt>
                <c:pt idx="7">
                  <c:v>1.4732965009208104E-2</c:v>
                </c:pt>
              </c:numCache>
            </c:numRef>
          </c:val>
          <c:extLst>
            <c:ext xmlns:c16="http://schemas.microsoft.com/office/drawing/2014/chart" uri="{C3380CC4-5D6E-409C-BE32-E72D297353CC}">
              <c16:uniqueId val="{00000000-6E41-4BBD-BEEF-9F21137A422A}"/>
            </c:ext>
          </c:extLst>
        </c:ser>
        <c:dLbls>
          <c:dLblPos val="outEnd"/>
          <c:showLegendKey val="0"/>
          <c:showVal val="1"/>
          <c:showCatName val="0"/>
          <c:showSerName val="0"/>
          <c:showPercent val="0"/>
          <c:showBubbleSize val="0"/>
        </c:dLbls>
        <c:gapWidth val="219"/>
        <c:overlap val="-27"/>
        <c:axId val="1168481663"/>
        <c:axId val="1168471103"/>
      </c:barChart>
      <c:catAx>
        <c:axId val="1168481663"/>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Number of children that use childcare</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168471103"/>
        <c:crosses val="autoZero"/>
        <c:auto val="1"/>
        <c:lblAlgn val="ctr"/>
        <c:lblOffset val="100"/>
        <c:noMultiLvlLbl val="0"/>
      </c:catAx>
      <c:valAx>
        <c:axId val="1168471103"/>
        <c:scaling>
          <c:orientation val="minMax"/>
        </c:scaling>
        <c:delete val="1"/>
        <c:axPos val="l"/>
        <c:numFmt formatCode="0.0%" sourceLinked="1"/>
        <c:majorTickMark val="none"/>
        <c:minorTickMark val="none"/>
        <c:tickLblPos val="nextTo"/>
        <c:crossAx val="1168481663"/>
        <c:crosses val="autoZero"/>
        <c:crossBetween val="between"/>
      </c:valAx>
      <c:spPr>
        <a:noFill/>
        <a:ln w="25400">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dirty="0"/>
              <a:t>Childcare Location</a:t>
            </a:r>
          </a:p>
          <a:p>
            <a:pPr>
              <a:defRPr/>
            </a:pPr>
            <a:r>
              <a:rPr lang="en-US" sz="1600" i="1" dirty="0"/>
              <a:t>Multiple answers</a:t>
            </a:r>
            <a:r>
              <a:rPr lang="en-US" sz="1600" i="1" baseline="0" dirty="0"/>
              <a:t> allowed, sums to more than 100%</a:t>
            </a:r>
            <a:endParaRPr lang="en-US" sz="1600" i="1" dirty="0"/>
          </a:p>
        </c:rich>
      </c:tx>
      <c:layout>
        <c:manualLayout>
          <c:xMode val="edge"/>
          <c:yMode val="edge"/>
          <c:x val="0.30695045931758524"/>
          <c:y val="9.259264659821907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291825821237586E-2"/>
          <c:y val="0.125080927384077"/>
          <c:w val="0.94397759103641454"/>
          <c:h val="0.64828783902012255"/>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childcare_ALL!$A$61:$G$61</c:f>
              <c:strCache>
                <c:ptCount val="7"/>
                <c:pt idx="0">
                  <c:v> Childcare facility</c:v>
                </c:pt>
                <c:pt idx="1">
                  <c:v>Your home (relative/friend)</c:v>
                </c:pt>
                <c:pt idx="2">
                  <c:v>Your home (Other person)</c:v>
                </c:pt>
                <c:pt idx="3">
                  <c:v>Caregiver home (relative/friend)</c:v>
                </c:pt>
                <c:pt idx="4">
                  <c:v>Caregiver home (Other person)</c:v>
                </c:pt>
                <c:pt idx="5">
                  <c:v>Seeking new provider</c:v>
                </c:pt>
                <c:pt idx="6">
                  <c:v>Other - childcare</c:v>
                </c:pt>
              </c:strCache>
            </c:strRef>
          </c:cat>
          <c:val>
            <c:numRef>
              <c:f>childcare_ALL!$A$62:$G$62</c:f>
              <c:numCache>
                <c:formatCode>0.0%</c:formatCode>
                <c:ptCount val="7"/>
                <c:pt idx="0">
                  <c:v>0.36524822695035464</c:v>
                </c:pt>
                <c:pt idx="1">
                  <c:v>0.32978723404255317</c:v>
                </c:pt>
                <c:pt idx="2">
                  <c:v>7.4468085106382975E-2</c:v>
                </c:pt>
                <c:pt idx="3">
                  <c:v>0.14184397163120568</c:v>
                </c:pt>
                <c:pt idx="4">
                  <c:v>4.6099290780141841E-2</c:v>
                </c:pt>
                <c:pt idx="5">
                  <c:v>6.0283687943262408E-2</c:v>
                </c:pt>
                <c:pt idx="6">
                  <c:v>0.30851063829787234</c:v>
                </c:pt>
              </c:numCache>
            </c:numRef>
          </c:val>
          <c:extLst>
            <c:ext xmlns:c16="http://schemas.microsoft.com/office/drawing/2014/chart" uri="{C3380CC4-5D6E-409C-BE32-E72D297353CC}">
              <c16:uniqueId val="{00000000-56AA-4061-9814-879AE9991DCE}"/>
            </c:ext>
          </c:extLst>
        </c:ser>
        <c:dLbls>
          <c:dLblPos val="outEnd"/>
          <c:showLegendKey val="0"/>
          <c:showVal val="1"/>
          <c:showCatName val="0"/>
          <c:showSerName val="0"/>
          <c:showPercent val="0"/>
          <c:showBubbleSize val="0"/>
        </c:dLbls>
        <c:gapWidth val="219"/>
        <c:overlap val="-27"/>
        <c:axId val="1168482623"/>
        <c:axId val="1168476383"/>
      </c:barChart>
      <c:catAx>
        <c:axId val="116848262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168476383"/>
        <c:crosses val="autoZero"/>
        <c:auto val="1"/>
        <c:lblAlgn val="ctr"/>
        <c:lblOffset val="100"/>
        <c:noMultiLvlLbl val="0"/>
      </c:catAx>
      <c:valAx>
        <c:axId val="1168476383"/>
        <c:scaling>
          <c:orientation val="minMax"/>
        </c:scaling>
        <c:delete val="1"/>
        <c:axPos val="l"/>
        <c:numFmt formatCode="0.0%" sourceLinked="1"/>
        <c:majorTickMark val="none"/>
        <c:minorTickMark val="none"/>
        <c:tickLblPos val="nextTo"/>
        <c:crossAx val="1168482623"/>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Average Number Hours Per Week Need to Use Childcare</a:t>
            </a:r>
          </a:p>
        </c:rich>
      </c:tx>
      <c:layout>
        <c:manualLayout>
          <c:xMode val="edge"/>
          <c:yMode val="edge"/>
          <c:x val="0.31114058398950128"/>
          <c:y val="3.2855436081242535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3504273504273504E-2"/>
          <c:y val="0.26304012345679018"/>
          <c:w val="0.95299145299145294"/>
          <c:h val="0.59654114416253512"/>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childcare_ALL!$H$23:$H$28</c:f>
              <c:strCache>
                <c:ptCount val="6"/>
                <c:pt idx="0">
                  <c:v>0</c:v>
                </c:pt>
                <c:pt idx="1">
                  <c:v>1-10</c:v>
                </c:pt>
                <c:pt idx="2">
                  <c:v>11-20</c:v>
                </c:pt>
                <c:pt idx="3">
                  <c:v>21-30</c:v>
                </c:pt>
                <c:pt idx="4">
                  <c:v>31-40</c:v>
                </c:pt>
                <c:pt idx="5">
                  <c:v>Over 40</c:v>
                </c:pt>
              </c:strCache>
              <c:extLst/>
            </c:strRef>
          </c:cat>
          <c:val>
            <c:numRef>
              <c:f>childcare_ALL!$I$23:$I$28</c:f>
              <c:numCache>
                <c:formatCode>0.0%</c:formatCode>
                <c:ptCount val="6"/>
                <c:pt idx="0">
                  <c:v>0.20567375886524822</c:v>
                </c:pt>
                <c:pt idx="1">
                  <c:v>0.24822695035460993</c:v>
                </c:pt>
                <c:pt idx="2">
                  <c:v>0.18085106382978725</c:v>
                </c:pt>
                <c:pt idx="3">
                  <c:v>8.8652482269503549E-2</c:v>
                </c:pt>
                <c:pt idx="4">
                  <c:v>0.12411347517730496</c:v>
                </c:pt>
                <c:pt idx="5">
                  <c:v>0.1524822695035464</c:v>
                </c:pt>
              </c:numCache>
              <c:extLst/>
            </c:numRef>
          </c:val>
          <c:extLst>
            <c:ext xmlns:c16="http://schemas.microsoft.com/office/drawing/2014/chart" uri="{C3380CC4-5D6E-409C-BE32-E72D297353CC}">
              <c16:uniqueId val="{00000000-799C-4338-94FF-6C5156F71CCC}"/>
            </c:ext>
          </c:extLst>
        </c:ser>
        <c:dLbls>
          <c:dLblPos val="outEnd"/>
          <c:showLegendKey val="0"/>
          <c:showVal val="1"/>
          <c:showCatName val="0"/>
          <c:showSerName val="0"/>
          <c:showPercent val="0"/>
          <c:showBubbleSize val="0"/>
        </c:dLbls>
        <c:gapWidth val="219"/>
        <c:overlap val="-27"/>
        <c:axId val="1201584111"/>
        <c:axId val="1201589391"/>
      </c:barChart>
      <c:catAx>
        <c:axId val="12015841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01589391"/>
        <c:crosses val="autoZero"/>
        <c:auto val="1"/>
        <c:lblAlgn val="ctr"/>
        <c:lblOffset val="100"/>
        <c:noMultiLvlLbl val="0"/>
      </c:catAx>
      <c:valAx>
        <c:axId val="1201589391"/>
        <c:scaling>
          <c:orientation val="minMax"/>
        </c:scaling>
        <c:delete val="1"/>
        <c:axPos val="l"/>
        <c:numFmt formatCode="0.0%" sourceLinked="1"/>
        <c:majorTickMark val="none"/>
        <c:minorTickMark val="none"/>
        <c:tickLblPos val="nextTo"/>
        <c:crossAx val="1201584111"/>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40"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40"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4.png"/></Relationships>
</file>

<file path=ppt/drawings/drawing1.xml><?xml version="1.0" encoding="utf-8"?>
<c:userShapes xmlns:c="http://schemas.openxmlformats.org/drawingml/2006/chart">
  <cdr:relSizeAnchor xmlns:cdr="http://schemas.openxmlformats.org/drawingml/2006/chartDrawing">
    <cdr:from>
      <cdr:x>0.46053</cdr:x>
      <cdr:y>0.06051</cdr:y>
    </cdr:from>
    <cdr:to>
      <cdr:x>0.79612</cdr:x>
      <cdr:y>0.12885</cdr:y>
    </cdr:to>
    <cdr:pic>
      <cdr:nvPicPr>
        <cdr:cNvPr id="2" name="chart">
          <a:extLst xmlns:a="http://schemas.openxmlformats.org/drawingml/2006/main">
            <a:ext uri="{FF2B5EF4-FFF2-40B4-BE49-F238E27FC236}">
              <a16:creationId xmlns:a16="http://schemas.microsoft.com/office/drawing/2014/main" id="{A6D175EC-0291-9482-2291-60E6F684431D}"/>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5614827" y="414952"/>
          <a:ext cx="4091432" cy="468676"/>
        </a:xfrm>
        <a:prstGeom xmlns:a="http://schemas.openxmlformats.org/drawingml/2006/main" prst="rect">
          <a:avLst/>
        </a:prstGeom>
      </cdr:spPr>
    </cdr:pic>
  </cdr:relSizeAnchor>
  <cdr:relSizeAnchor xmlns:cdr="http://schemas.openxmlformats.org/drawingml/2006/chartDrawing">
    <cdr:from>
      <cdr:x>0.94872</cdr:x>
      <cdr:y>0.16276</cdr:y>
    </cdr:from>
    <cdr:to>
      <cdr:x>0.99199</cdr:x>
      <cdr:y>0.96484</cdr:y>
    </cdr:to>
    <cdr:sp macro="" textlink="">
      <cdr:nvSpPr>
        <cdr:cNvPr id="3" name="TextBox 2">
          <a:extLst xmlns:a="http://schemas.openxmlformats.org/drawingml/2006/main">
            <a:ext uri="{FF2B5EF4-FFF2-40B4-BE49-F238E27FC236}">
              <a16:creationId xmlns:a16="http://schemas.microsoft.com/office/drawing/2014/main" id="{F238711E-EA87-8B4E-6281-3CE0A0FBC622}"/>
            </a:ext>
          </a:extLst>
        </cdr:cNvPr>
        <cdr:cNvSpPr txBox="1"/>
      </cdr:nvSpPr>
      <cdr:spPr>
        <a:xfrm xmlns:a="http://schemas.openxmlformats.org/drawingml/2006/main" rot="5400000">
          <a:off x="4300538" y="1933576"/>
          <a:ext cx="2933700" cy="2571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900" b="1" dirty="0">
              <a:solidFill>
                <a:schemeClr val="bg1">
                  <a:lumMod val="50000"/>
                </a:schemeClr>
              </a:solidFill>
            </a:rPr>
            <a:t>Not</a:t>
          </a:r>
          <a:r>
            <a:rPr lang="en-US" sz="900" b="1" baseline="0" dirty="0">
              <a:solidFill>
                <a:schemeClr val="bg1">
                  <a:lumMod val="50000"/>
                </a:schemeClr>
              </a:solidFill>
            </a:rPr>
            <a:t> Needed/Eligible</a:t>
          </a:r>
          <a:endParaRPr lang="en-US" sz="900" b="1" dirty="0">
            <a:solidFill>
              <a:schemeClr val="bg1">
                <a:lumMod val="50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0.42647</cdr:x>
      <cdr:y>0.81875</cdr:y>
    </cdr:from>
    <cdr:to>
      <cdr:x>0.64602</cdr:x>
      <cdr:y>1</cdr:y>
    </cdr:to>
    <cdr:sp macro="" textlink="">
      <cdr:nvSpPr>
        <cdr:cNvPr id="2" name="TextBox 1">
          <a:extLst xmlns:a="http://schemas.openxmlformats.org/drawingml/2006/main">
            <a:ext uri="{FF2B5EF4-FFF2-40B4-BE49-F238E27FC236}">
              <a16:creationId xmlns:a16="http://schemas.microsoft.com/office/drawing/2014/main" id="{E78BFCAA-B8EC-A9B8-1929-946F901528B9}"/>
            </a:ext>
          </a:extLst>
        </cdr:cNvPr>
        <cdr:cNvSpPr txBox="1"/>
      </cdr:nvSpPr>
      <cdr:spPr>
        <a:xfrm xmlns:a="http://schemas.openxmlformats.org/drawingml/2006/main">
          <a:off x="2534765" y="1871663"/>
          <a:ext cx="1304917" cy="41433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a:solidFill>
                <a:schemeClr val="accent5"/>
              </a:solidFill>
            </a:rPr>
            <a:t>Negative</a:t>
          </a:r>
          <a:r>
            <a:rPr lang="en-US" sz="1100" b="1"/>
            <a:t>    </a:t>
          </a:r>
          <a:r>
            <a:rPr lang="en-US" sz="1100" b="1">
              <a:solidFill>
                <a:schemeClr val="accent4"/>
              </a:solidFill>
            </a:rPr>
            <a:t>Positive</a:t>
          </a:r>
        </a:p>
      </cdr:txBody>
    </cdr:sp>
  </cdr:relSizeAnchor>
  <cdr:relSizeAnchor xmlns:cdr="http://schemas.openxmlformats.org/drawingml/2006/chartDrawing">
    <cdr:from>
      <cdr:x>0.54087</cdr:x>
      <cdr:y>0.82869</cdr:y>
    </cdr:from>
    <cdr:to>
      <cdr:x>0.69472</cdr:x>
      <cdr:y>0.82869</cdr:y>
    </cdr:to>
    <cdr:cxnSp macro="">
      <cdr:nvCxnSpPr>
        <cdr:cNvPr id="3" name="Straight Arrow Connector 2">
          <a:extLst xmlns:a="http://schemas.openxmlformats.org/drawingml/2006/main">
            <a:ext uri="{FF2B5EF4-FFF2-40B4-BE49-F238E27FC236}">
              <a16:creationId xmlns:a16="http://schemas.microsoft.com/office/drawing/2014/main" id="{CE521BE1-A837-17D7-6EF6-24B0EB6A2EF7}"/>
            </a:ext>
          </a:extLst>
        </cdr:cNvPr>
        <cdr:cNvCxnSpPr/>
      </cdr:nvCxnSpPr>
      <cdr:spPr>
        <a:xfrm xmlns:a="http://schemas.openxmlformats.org/drawingml/2006/main">
          <a:off x="3214719" y="1894387"/>
          <a:ext cx="914423" cy="0"/>
        </a:xfrm>
        <a:prstGeom xmlns:a="http://schemas.openxmlformats.org/drawingml/2006/main" prst="straightConnector1">
          <a:avLst/>
        </a:prstGeom>
        <a:ln xmlns:a="http://schemas.openxmlformats.org/drawingml/2006/main" w="38100">
          <a:solidFill>
            <a:schemeClr val="accent4"/>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0.38614</cdr:x>
      <cdr:y>0.82778</cdr:y>
    </cdr:from>
    <cdr:to>
      <cdr:x>0.53999</cdr:x>
      <cdr:y>0.82778</cdr:y>
    </cdr:to>
    <cdr:cxnSp macro="">
      <cdr:nvCxnSpPr>
        <cdr:cNvPr id="4" name="Straight Arrow Connector 3">
          <a:extLst xmlns:a="http://schemas.openxmlformats.org/drawingml/2006/main">
            <a:ext uri="{FF2B5EF4-FFF2-40B4-BE49-F238E27FC236}">
              <a16:creationId xmlns:a16="http://schemas.microsoft.com/office/drawing/2014/main" id="{33C6C7B8-7914-269F-9A67-410F91F6B3B6}"/>
            </a:ext>
          </a:extLst>
        </cdr:cNvPr>
        <cdr:cNvCxnSpPr/>
      </cdr:nvCxnSpPr>
      <cdr:spPr>
        <a:xfrm xmlns:a="http://schemas.openxmlformats.org/drawingml/2006/main" flipH="1">
          <a:off x="2295059" y="1892305"/>
          <a:ext cx="914423" cy="0"/>
        </a:xfrm>
        <a:prstGeom xmlns:a="http://schemas.openxmlformats.org/drawingml/2006/main" prst="straightConnector1">
          <a:avLst/>
        </a:prstGeom>
        <a:ln xmlns:a="http://schemas.openxmlformats.org/drawingml/2006/main" w="38100">
          <a:solidFill>
            <a:schemeClr val="accent5"/>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0.88034</cdr:x>
      <cdr:y>0.40694</cdr:y>
    </cdr:from>
    <cdr:to>
      <cdr:x>0.92842</cdr:x>
      <cdr:y>0.66171</cdr:y>
    </cdr:to>
    <cdr:sp macro="" textlink="">
      <cdr:nvSpPr>
        <cdr:cNvPr id="2" name="TextBox 1">
          <a:extLst xmlns:a="http://schemas.openxmlformats.org/drawingml/2006/main">
            <a:ext uri="{FF2B5EF4-FFF2-40B4-BE49-F238E27FC236}">
              <a16:creationId xmlns:a16="http://schemas.microsoft.com/office/drawing/2014/main" id="{6140D5B6-B6B5-448D-4248-A90731BB4F81}"/>
            </a:ext>
          </a:extLst>
        </cdr:cNvPr>
        <cdr:cNvSpPr txBox="1"/>
      </cdr:nvSpPr>
      <cdr:spPr>
        <a:xfrm xmlns:a="http://schemas.openxmlformats.org/drawingml/2006/main">
          <a:off x="5232400" y="1460500"/>
          <a:ext cx="285750" cy="914400"/>
        </a:xfrm>
        <a:prstGeom xmlns:a="http://schemas.openxmlformats.org/drawingml/2006/main" prst="rect">
          <a:avLst/>
        </a:prstGeom>
      </cdr:spPr>
      <cdr:txBody>
        <a:bodyPr xmlns:a="http://schemas.openxmlformats.org/drawingml/2006/main" vert="vert"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b="1" dirty="0">
              <a:solidFill>
                <a:schemeClr val="accent5">
                  <a:lumMod val="75000"/>
                </a:schemeClr>
              </a:solidFill>
            </a:rPr>
            <a:t>Diagnosed &gt;&gt;</a:t>
          </a:r>
        </a:p>
      </cdr:txBody>
    </cdr:sp>
  </cdr:relSizeAnchor>
</c:userShapes>
</file>

<file path=ppt/drawings/drawing4.xml><?xml version="1.0" encoding="utf-8"?>
<c:userShapes xmlns:c="http://schemas.openxmlformats.org/drawingml/2006/chart">
  <cdr:relSizeAnchor xmlns:cdr="http://schemas.openxmlformats.org/drawingml/2006/chartDrawing">
    <cdr:from>
      <cdr:x>0.94124</cdr:x>
      <cdr:y>0.53877</cdr:y>
    </cdr:from>
    <cdr:to>
      <cdr:x>0.98932</cdr:x>
      <cdr:y>0.75855</cdr:y>
    </cdr:to>
    <cdr:sp macro="" textlink="">
      <cdr:nvSpPr>
        <cdr:cNvPr id="2" name="TextBox 1">
          <a:extLst xmlns:a="http://schemas.openxmlformats.org/drawingml/2006/main">
            <a:ext uri="{FF2B5EF4-FFF2-40B4-BE49-F238E27FC236}">
              <a16:creationId xmlns:a16="http://schemas.microsoft.com/office/drawing/2014/main" id="{6140D5B6-B6B5-448D-4248-A90731BB4F81}"/>
            </a:ext>
          </a:extLst>
        </cdr:cNvPr>
        <cdr:cNvSpPr txBox="1"/>
      </cdr:nvSpPr>
      <cdr:spPr>
        <a:xfrm xmlns:a="http://schemas.openxmlformats.org/drawingml/2006/main">
          <a:off x="5594350" y="2241550"/>
          <a:ext cx="285750" cy="914400"/>
        </a:xfrm>
        <a:prstGeom xmlns:a="http://schemas.openxmlformats.org/drawingml/2006/main" prst="rect">
          <a:avLst/>
        </a:prstGeom>
      </cdr:spPr>
      <cdr:txBody>
        <a:bodyPr xmlns:a="http://schemas.openxmlformats.org/drawingml/2006/main" vert="vert"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b="1">
              <a:solidFill>
                <a:schemeClr val="accent5">
                  <a:lumMod val="75000"/>
                </a:schemeClr>
              </a:solidFill>
            </a:rPr>
            <a:t>Diagnosed &gt;&gt;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AEEA06-7460-3646-8F46-27528A29423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A431B9D-C735-514F-96BF-6F71BB75C57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B8C0CE-A3CC-264C-951B-72E0B90C2F9C}" type="datetimeFigureOut">
              <a:rPr lang="en-US" smtClean="0"/>
              <a:t>10/15/2024</a:t>
            </a:fld>
            <a:endParaRPr lang="en-US"/>
          </a:p>
        </p:txBody>
      </p:sp>
      <p:sp>
        <p:nvSpPr>
          <p:cNvPr id="4" name="Footer Placeholder 3">
            <a:extLst>
              <a:ext uri="{FF2B5EF4-FFF2-40B4-BE49-F238E27FC236}">
                <a16:creationId xmlns:a16="http://schemas.microsoft.com/office/drawing/2014/main" id="{A5021168-04A3-314B-9F48-B01EDFBB0C2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A376AB3-C27F-A84B-8B6C-00179B4E6D4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010D81-8AB5-324B-9673-7BB4E4AA7BFC}" type="slidenum">
              <a:rPr lang="en-US" smtClean="0"/>
              <a:t>‹#›</a:t>
            </a:fld>
            <a:endParaRPr lang="en-US"/>
          </a:p>
        </p:txBody>
      </p:sp>
    </p:spTree>
    <p:extLst>
      <p:ext uri="{BB962C8B-B14F-4D97-AF65-F5344CB8AC3E}">
        <p14:creationId xmlns:p14="http://schemas.microsoft.com/office/powerpoint/2010/main" val="2070842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8E0F05-7A2B-D743-8ED8-9B387668E360}" type="datetimeFigureOut">
              <a:rPr lang="en-US" smtClean="0"/>
              <a:t>10/15/2024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AD52B4-B5DF-B445-9363-1F18C798BAE0}" type="slidenum">
              <a:rPr lang="en-US" smtClean="0"/>
              <a:t>‹#›</a:t>
            </a:fld>
            <a:endParaRPr lang="en-US"/>
          </a:p>
        </p:txBody>
      </p:sp>
    </p:spTree>
    <p:extLst>
      <p:ext uri="{BB962C8B-B14F-4D97-AF65-F5344CB8AC3E}">
        <p14:creationId xmlns:p14="http://schemas.microsoft.com/office/powerpoint/2010/main" val="3712173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1</a:t>
            </a:fld>
            <a:endParaRPr lang="en-US"/>
          </a:p>
        </p:txBody>
      </p:sp>
    </p:spTree>
    <p:extLst>
      <p:ext uri="{BB962C8B-B14F-4D97-AF65-F5344CB8AC3E}">
        <p14:creationId xmlns:p14="http://schemas.microsoft.com/office/powerpoint/2010/main" val="1457068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25</a:t>
            </a:fld>
            <a:endParaRPr lang="en-US"/>
          </a:p>
        </p:txBody>
      </p:sp>
    </p:spTree>
    <p:extLst>
      <p:ext uri="{BB962C8B-B14F-4D97-AF65-F5344CB8AC3E}">
        <p14:creationId xmlns:p14="http://schemas.microsoft.com/office/powerpoint/2010/main" val="2431619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26</a:t>
            </a:fld>
            <a:endParaRPr lang="en-US"/>
          </a:p>
        </p:txBody>
      </p:sp>
    </p:spTree>
    <p:extLst>
      <p:ext uri="{BB962C8B-B14F-4D97-AF65-F5344CB8AC3E}">
        <p14:creationId xmlns:p14="http://schemas.microsoft.com/office/powerpoint/2010/main" val="3458486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57</a:t>
            </a:fld>
            <a:endParaRPr lang="en-US"/>
          </a:p>
        </p:txBody>
      </p:sp>
    </p:spTree>
    <p:extLst>
      <p:ext uri="{BB962C8B-B14F-4D97-AF65-F5344CB8AC3E}">
        <p14:creationId xmlns:p14="http://schemas.microsoft.com/office/powerpoint/2010/main" val="4122420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61</a:t>
            </a:fld>
            <a:endParaRPr lang="en-US"/>
          </a:p>
        </p:txBody>
      </p:sp>
    </p:spTree>
    <p:extLst>
      <p:ext uri="{BB962C8B-B14F-4D97-AF65-F5344CB8AC3E}">
        <p14:creationId xmlns:p14="http://schemas.microsoft.com/office/powerpoint/2010/main" val="379736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68</a:t>
            </a:fld>
            <a:endParaRPr lang="en-US"/>
          </a:p>
        </p:txBody>
      </p:sp>
    </p:spTree>
    <p:extLst>
      <p:ext uri="{BB962C8B-B14F-4D97-AF65-F5344CB8AC3E}">
        <p14:creationId xmlns:p14="http://schemas.microsoft.com/office/powerpoint/2010/main" val="18186464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E6A543B-ACB4-6042-9A65-AC4F8CB49F64}"/>
              </a:ext>
            </a:extLst>
          </p:cNvPr>
          <p:cNvPicPr>
            <a:picLocks noChangeAspect="1"/>
          </p:cNvPicPr>
          <p:nvPr userDrawn="1"/>
        </p:nvPicPr>
        <p:blipFill>
          <a:blip r:embed="rId2"/>
          <a:stretch>
            <a:fillRect/>
          </a:stretch>
        </p:blipFill>
        <p:spPr>
          <a:xfrm>
            <a:off x="-1" y="0"/>
            <a:ext cx="12193471" cy="6858000"/>
          </a:xfrm>
          <a:prstGeom prst="rect">
            <a:avLst/>
          </a:prstGeom>
        </p:spPr>
      </p:pic>
      <p:sp>
        <p:nvSpPr>
          <p:cNvPr id="2" name="Title 1">
            <a:extLst>
              <a:ext uri="{FF2B5EF4-FFF2-40B4-BE49-F238E27FC236}">
                <a16:creationId xmlns:a16="http://schemas.microsoft.com/office/drawing/2014/main" id="{59A44B9E-F80A-8D4A-B6FB-23AE54345396}"/>
              </a:ext>
            </a:extLst>
          </p:cNvPr>
          <p:cNvSpPr>
            <a:spLocks noGrp="1"/>
          </p:cNvSpPr>
          <p:nvPr>
            <p:ph type="ctrTitle"/>
          </p:nvPr>
        </p:nvSpPr>
        <p:spPr>
          <a:xfrm>
            <a:off x="1524000" y="2479289"/>
            <a:ext cx="9144000" cy="1609490"/>
          </a:xfrm>
        </p:spPr>
        <p:txBody>
          <a:bodyPr anchor="b">
            <a:normAutofit/>
          </a:bodyPr>
          <a:lstStyle>
            <a:lvl1pPr algn="ctr">
              <a:defRPr sz="4000">
                <a:solidFill>
                  <a:schemeClr val="tx1"/>
                </a:solidFill>
              </a:defRPr>
            </a:lvl1pPr>
          </a:lstStyle>
          <a:p>
            <a:endParaRPr lang="en-US" dirty="0"/>
          </a:p>
        </p:txBody>
      </p:sp>
      <p:sp>
        <p:nvSpPr>
          <p:cNvPr id="3" name="Subtitle 2">
            <a:extLst>
              <a:ext uri="{FF2B5EF4-FFF2-40B4-BE49-F238E27FC236}">
                <a16:creationId xmlns:a16="http://schemas.microsoft.com/office/drawing/2014/main" id="{11838758-4649-1647-9E1F-18662609D173}"/>
              </a:ext>
            </a:extLst>
          </p:cNvPr>
          <p:cNvSpPr>
            <a:spLocks noGrp="1"/>
          </p:cNvSpPr>
          <p:nvPr>
            <p:ph type="subTitle" idx="1"/>
          </p:nvPr>
        </p:nvSpPr>
        <p:spPr>
          <a:xfrm>
            <a:off x="1524000" y="4378711"/>
            <a:ext cx="9144000" cy="1451517"/>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5" name="Picture 14">
            <a:extLst>
              <a:ext uri="{FF2B5EF4-FFF2-40B4-BE49-F238E27FC236}">
                <a16:creationId xmlns:a16="http://schemas.microsoft.com/office/drawing/2014/main" id="{09ECC371-2A06-144E-BC76-64A0E7141F2E}"/>
              </a:ext>
            </a:extLst>
          </p:cNvPr>
          <p:cNvPicPr>
            <a:picLocks noChangeAspect="1"/>
          </p:cNvPicPr>
          <p:nvPr userDrawn="1"/>
        </p:nvPicPr>
        <p:blipFill>
          <a:blip r:embed="rId3"/>
          <a:stretch>
            <a:fillRect/>
          </a:stretch>
        </p:blipFill>
        <p:spPr>
          <a:xfrm>
            <a:off x="4756149" y="979226"/>
            <a:ext cx="2679700" cy="1130300"/>
          </a:xfrm>
          <a:prstGeom prst="rect">
            <a:avLst/>
          </a:prstGeom>
        </p:spPr>
      </p:pic>
    </p:spTree>
    <p:extLst>
      <p:ext uri="{BB962C8B-B14F-4D97-AF65-F5344CB8AC3E}">
        <p14:creationId xmlns:p14="http://schemas.microsoft.com/office/powerpoint/2010/main" val="238064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7583E-C2E8-CC49-948E-E3FD18EC8BFB}"/>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FA66B373-B838-BB45-9F8C-D18980150F30}"/>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p:txBody>
      </p:sp>
      <p:sp>
        <p:nvSpPr>
          <p:cNvPr id="4" name="Slide Number Placeholder 5">
            <a:extLst>
              <a:ext uri="{FF2B5EF4-FFF2-40B4-BE49-F238E27FC236}">
                <a16:creationId xmlns:a16="http://schemas.microsoft.com/office/drawing/2014/main" id="{7A43F5D0-66F2-4646-AD5A-793D334BBFC7}"/>
              </a:ext>
            </a:extLst>
          </p:cNvPr>
          <p:cNvSpPr>
            <a:spLocks noGrp="1"/>
          </p:cNvSpPr>
          <p:nvPr>
            <p:ph type="sldNum" sz="quarter" idx="4"/>
          </p:nvPr>
        </p:nvSpPr>
        <p:spPr>
          <a:xfrm>
            <a:off x="838200" y="6300741"/>
            <a:ext cx="1917192" cy="365125"/>
          </a:xfrm>
          <a:prstGeom prst="rect">
            <a:avLst/>
          </a:prstGeom>
        </p:spPr>
        <p:txBody>
          <a:bodyPr vert="horz" lIns="91440" tIns="45720" rIns="91440" bIns="45720" rtlCol="0" anchor="ctr"/>
          <a:lstStyle>
            <a:lvl1pPr algn="l">
              <a:defRPr sz="1200" b="1">
                <a:solidFill>
                  <a:schemeClr val="bg1"/>
                </a:solidFill>
                <a:latin typeface="+mn-lt"/>
              </a:defRPr>
            </a:lvl1p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44166274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DE278-BD4D-DB4B-AD84-FE7BBD138338}"/>
              </a:ext>
            </a:extLst>
          </p:cNvPr>
          <p:cNvSpPr>
            <a:spLocks noGrp="1"/>
          </p:cNvSpPr>
          <p:nvPr>
            <p:ph type="title"/>
          </p:nvPr>
        </p:nvSpPr>
        <p:spPr>
          <a:xfrm>
            <a:off x="831850" y="1151726"/>
            <a:ext cx="10515600" cy="2048122"/>
          </a:xfrm>
        </p:spPr>
        <p:txBody>
          <a:bodyPr anchor="b">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3A2FC11B-C8EC-E04C-8029-6B6399CA1151}"/>
              </a:ext>
            </a:extLst>
          </p:cNvPr>
          <p:cNvSpPr>
            <a:spLocks noGrp="1"/>
          </p:cNvSpPr>
          <p:nvPr>
            <p:ph type="body" idx="1" hasCustomPrompt="1"/>
          </p:nvPr>
        </p:nvSpPr>
        <p:spPr>
          <a:xfrm>
            <a:off x="831850" y="3825678"/>
            <a:ext cx="10515600" cy="1158152"/>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6" name="Slide Number Placeholder 5">
            <a:extLst>
              <a:ext uri="{FF2B5EF4-FFF2-40B4-BE49-F238E27FC236}">
                <a16:creationId xmlns:a16="http://schemas.microsoft.com/office/drawing/2014/main" id="{49FB8D42-39D7-2B47-AAFC-AB4D7E76E8B7}"/>
              </a:ext>
            </a:extLst>
          </p:cNvPr>
          <p:cNvSpPr>
            <a:spLocks noGrp="1"/>
          </p:cNvSpPr>
          <p:nvPr>
            <p:ph type="sldNum" sz="quarter" idx="12"/>
          </p:nvPr>
        </p:nvSpPr>
        <p:spPr>
          <a:xfrm>
            <a:off x="831850" y="6173787"/>
            <a:ext cx="2743200" cy="365125"/>
          </a:xfrm>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1554090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B9062-5366-2048-9C47-2200E00609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E44F86-75BC-EE49-B2C5-A7C1693E9DE0}"/>
              </a:ext>
            </a:extLst>
          </p:cNvPr>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p:txBody>
      </p:sp>
      <p:sp>
        <p:nvSpPr>
          <p:cNvPr id="4" name="Content Placeholder 3">
            <a:extLst>
              <a:ext uri="{FF2B5EF4-FFF2-40B4-BE49-F238E27FC236}">
                <a16:creationId xmlns:a16="http://schemas.microsoft.com/office/drawing/2014/main" id="{5D84FB96-F523-794E-B78A-3AF5168AC0B6}"/>
              </a:ext>
            </a:extLst>
          </p:cNvPr>
          <p:cNvSpPr>
            <a:spLocks noGrp="1"/>
          </p:cNvSpPr>
          <p:nvPr>
            <p:ph sz="half" idx="2"/>
          </p:nvPr>
        </p:nvSpPr>
        <p:spPr>
          <a:xfrm>
            <a:off x="6172200" y="1825625"/>
            <a:ext cx="5181600" cy="4351338"/>
          </a:xfrm>
        </p:spPr>
        <p:txBody>
          <a:bodyPr/>
          <a:lstStyle/>
          <a:p>
            <a:pPr lvl="0"/>
            <a:r>
              <a:rPr lang="en-US" dirty="0"/>
              <a:t>Edit Master text styles</a:t>
            </a:r>
          </a:p>
          <a:p>
            <a:pPr lvl="1"/>
            <a:r>
              <a:rPr lang="en-US" dirty="0"/>
              <a:t>Second level</a:t>
            </a:r>
          </a:p>
          <a:p>
            <a:pPr lvl="2"/>
            <a:r>
              <a:rPr lang="en-US" dirty="0"/>
              <a:t>Third level</a:t>
            </a:r>
          </a:p>
        </p:txBody>
      </p:sp>
      <p:sp>
        <p:nvSpPr>
          <p:cNvPr id="7" name="Slide Number Placeholder 6">
            <a:extLst>
              <a:ext uri="{FF2B5EF4-FFF2-40B4-BE49-F238E27FC236}">
                <a16:creationId xmlns:a16="http://schemas.microsoft.com/office/drawing/2014/main" id="{D64C1174-26B1-BF40-8FE4-86733EE44602}"/>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792463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48B1F-97F1-6747-8F81-261200B2AFCB}"/>
              </a:ext>
            </a:extLst>
          </p:cNvPr>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A72BC9D-3A25-C640-A866-89CEE564153C}"/>
              </a:ext>
            </a:extLst>
          </p:cNvPr>
          <p:cNvSpPr>
            <a:spLocks noGrp="1"/>
          </p:cNvSpPr>
          <p:nvPr>
            <p:ph type="body" idx="1"/>
          </p:nvPr>
        </p:nvSpPr>
        <p:spPr>
          <a:xfrm>
            <a:off x="839788" y="1752019"/>
            <a:ext cx="5157787" cy="551469"/>
          </a:xfrm>
        </p:spPr>
        <p:txBody>
          <a:bodyPr anchor="b"/>
          <a:lstStyle>
            <a:lvl1pPr marL="0" indent="0">
              <a:buNone/>
              <a:defRPr sz="2400" b="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E419E235-D8E4-8D4B-95E7-19AB1CCB092D}"/>
              </a:ext>
            </a:extLst>
          </p:cNvPr>
          <p:cNvSpPr>
            <a:spLocks noGrp="1"/>
          </p:cNvSpPr>
          <p:nvPr>
            <p:ph sz="half" idx="2"/>
          </p:nvPr>
        </p:nvSpPr>
        <p:spPr>
          <a:xfrm>
            <a:off x="839788" y="2505075"/>
            <a:ext cx="5157787" cy="3684588"/>
          </a:xfrm>
        </p:spPr>
        <p:txBody>
          <a:bodyPr/>
          <a:lstStyle/>
          <a:p>
            <a:pPr lvl="0"/>
            <a:r>
              <a:rPr lang="en-US" dirty="0"/>
              <a:t>Edit Master text styles</a:t>
            </a:r>
          </a:p>
          <a:p>
            <a:pPr lvl="1"/>
            <a:r>
              <a:rPr lang="en-US" dirty="0"/>
              <a:t>Second level</a:t>
            </a:r>
          </a:p>
          <a:p>
            <a:pPr lvl="2"/>
            <a:r>
              <a:rPr lang="en-US" dirty="0"/>
              <a:t>Third level</a:t>
            </a:r>
          </a:p>
        </p:txBody>
      </p:sp>
      <p:sp>
        <p:nvSpPr>
          <p:cNvPr id="5" name="Text Placeholder 4">
            <a:extLst>
              <a:ext uri="{FF2B5EF4-FFF2-40B4-BE49-F238E27FC236}">
                <a16:creationId xmlns:a16="http://schemas.microsoft.com/office/drawing/2014/main" id="{FBAA58D1-EFD4-D148-973E-3614F51CA37B}"/>
              </a:ext>
            </a:extLst>
          </p:cNvPr>
          <p:cNvSpPr>
            <a:spLocks noGrp="1"/>
          </p:cNvSpPr>
          <p:nvPr>
            <p:ph type="body" sz="quarter" idx="3"/>
          </p:nvPr>
        </p:nvSpPr>
        <p:spPr>
          <a:xfrm>
            <a:off x="6172200" y="1752019"/>
            <a:ext cx="5183188" cy="551469"/>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46725D04-0C7E-4147-9419-E57C7302E7AE}"/>
              </a:ext>
            </a:extLst>
          </p:cNvPr>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p:txBody>
      </p:sp>
      <p:sp>
        <p:nvSpPr>
          <p:cNvPr id="9" name="Slide Number Placeholder 8">
            <a:extLst>
              <a:ext uri="{FF2B5EF4-FFF2-40B4-BE49-F238E27FC236}">
                <a16:creationId xmlns:a16="http://schemas.microsoft.com/office/drawing/2014/main" id="{48C4BFCB-B4BB-904C-905B-06777CF8C98F}"/>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1562595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F83B0-99F3-5D47-9F71-D63A9098D2FC}"/>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5" name="Slide Number Placeholder 4">
            <a:extLst>
              <a:ext uri="{FF2B5EF4-FFF2-40B4-BE49-F238E27FC236}">
                <a16:creationId xmlns:a16="http://schemas.microsoft.com/office/drawing/2014/main" id="{F1861165-8359-E54B-BAA2-A253F37D3F1A}"/>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1564754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412AC9-FC91-5D4D-891A-2DDBB7D6B4E4}"/>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83022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F948D-150D-564F-B8C6-EFFAC3981483}"/>
              </a:ext>
            </a:extLst>
          </p:cNvPr>
          <p:cNvSpPr>
            <a:spLocks noGrp="1"/>
          </p:cNvSpPr>
          <p:nvPr>
            <p:ph type="title"/>
          </p:nvPr>
        </p:nvSpPr>
        <p:spPr>
          <a:xfrm>
            <a:off x="839788" y="589823"/>
            <a:ext cx="3932237" cy="1162195"/>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CB782E85-01F9-134C-8B3E-571364E25D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p:txBody>
      </p:sp>
      <p:sp>
        <p:nvSpPr>
          <p:cNvPr id="4" name="Text Placeholder 3">
            <a:extLst>
              <a:ext uri="{FF2B5EF4-FFF2-40B4-BE49-F238E27FC236}">
                <a16:creationId xmlns:a16="http://schemas.microsoft.com/office/drawing/2014/main" id="{FE25D68A-0040-7F4F-B7F3-8673704A20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1D9D2D51-C50C-A043-9529-641BADE3A6C2}"/>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2420008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1F4EDA7-4330-3A48-9291-AE2F80EC89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3017F0-509B-CE40-90C0-F61E89329F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5BD6C44F-4FB3-794A-A28C-4C00F36F9484}"/>
              </a:ext>
            </a:extLst>
          </p:cNvPr>
          <p:cNvSpPr>
            <a:spLocks noGrp="1"/>
          </p:cNvSpPr>
          <p:nvPr>
            <p:ph type="sldNum" sz="quarter" idx="12"/>
          </p:nvPr>
        </p:nvSpPr>
        <p:spPr/>
        <p:txBody>
          <a:bodyPr/>
          <a:lstStyle/>
          <a:p>
            <a:fld id="{97FF4E7B-DCA9-F44E-AACB-DE6F576A2003}" type="slidenum">
              <a:rPr lang="en-US" smtClean="0"/>
              <a:t>‹#›</a:t>
            </a:fld>
            <a:endParaRPr lang="en-US"/>
          </a:p>
        </p:txBody>
      </p:sp>
      <p:sp>
        <p:nvSpPr>
          <p:cNvPr id="8" name="Title 1">
            <a:extLst>
              <a:ext uri="{FF2B5EF4-FFF2-40B4-BE49-F238E27FC236}">
                <a16:creationId xmlns:a16="http://schemas.microsoft.com/office/drawing/2014/main" id="{316DE96B-1E7B-D644-9EF1-EF31FAE385F6}"/>
              </a:ext>
            </a:extLst>
          </p:cNvPr>
          <p:cNvSpPr>
            <a:spLocks noGrp="1"/>
          </p:cNvSpPr>
          <p:nvPr>
            <p:ph type="title"/>
          </p:nvPr>
        </p:nvSpPr>
        <p:spPr>
          <a:xfrm>
            <a:off x="839788" y="589823"/>
            <a:ext cx="3932237" cy="1162195"/>
          </a:xfrm>
        </p:spPr>
        <p:txBody>
          <a:bodyPr anchor="b"/>
          <a:lstStyle>
            <a:lvl1pPr>
              <a:defRPr sz="3200"/>
            </a:lvl1pPr>
          </a:lstStyle>
          <a:p>
            <a:r>
              <a:rPr lang="en-US" dirty="0"/>
              <a:t>Click to edit Master title style</a:t>
            </a:r>
          </a:p>
        </p:txBody>
      </p:sp>
    </p:spTree>
    <p:extLst>
      <p:ext uri="{BB962C8B-B14F-4D97-AF65-F5344CB8AC3E}">
        <p14:creationId xmlns:p14="http://schemas.microsoft.com/office/powerpoint/2010/main" val="2849064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BC90055-8452-454D-AD91-FEC60D3B1B29}"/>
              </a:ext>
            </a:extLst>
          </p:cNvPr>
          <p:cNvPicPr>
            <a:picLocks noChangeAspect="1"/>
          </p:cNvPicPr>
          <p:nvPr userDrawn="1"/>
        </p:nvPicPr>
        <p:blipFill>
          <a:blip r:embed="rId11"/>
          <a:stretch>
            <a:fillRect/>
          </a:stretch>
        </p:blipFill>
        <p:spPr>
          <a:xfrm>
            <a:off x="-1" y="0"/>
            <a:ext cx="12193471" cy="6858000"/>
          </a:xfrm>
          <a:prstGeom prst="rect">
            <a:avLst/>
          </a:prstGeom>
        </p:spPr>
      </p:pic>
      <p:sp>
        <p:nvSpPr>
          <p:cNvPr id="2" name="Title Placeholder 1">
            <a:extLst>
              <a:ext uri="{FF2B5EF4-FFF2-40B4-BE49-F238E27FC236}">
                <a16:creationId xmlns:a16="http://schemas.microsoft.com/office/drawing/2014/main" id="{51988F5D-8D49-C54F-8A88-38BC47ACD6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6AA2864-383B-514B-BA5F-B90D3B6319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A43F5D0-66F2-4646-AD5A-793D334BBFC7}"/>
              </a:ext>
            </a:extLst>
          </p:cNvPr>
          <p:cNvSpPr>
            <a:spLocks noGrp="1"/>
          </p:cNvSpPr>
          <p:nvPr>
            <p:ph type="sldNum" sz="quarter" idx="4"/>
          </p:nvPr>
        </p:nvSpPr>
        <p:spPr>
          <a:xfrm>
            <a:off x="838200" y="6300741"/>
            <a:ext cx="1917192" cy="365125"/>
          </a:xfrm>
          <a:prstGeom prst="rect">
            <a:avLst/>
          </a:prstGeom>
        </p:spPr>
        <p:txBody>
          <a:bodyPr vert="horz" lIns="91440" tIns="45720" rIns="91440" bIns="45720" rtlCol="0" anchor="ctr"/>
          <a:lstStyle>
            <a:lvl1pPr algn="l">
              <a:defRPr sz="1200" b="1">
                <a:solidFill>
                  <a:schemeClr val="tx1"/>
                </a:solidFill>
                <a:latin typeface="+mn-lt"/>
              </a:defRPr>
            </a:lvl1pPr>
          </a:lstStyle>
          <a:p>
            <a:fld id="{97FF4E7B-DCA9-F44E-AACB-DE6F576A2003}" type="slidenum">
              <a:rPr lang="en-US" smtClean="0"/>
              <a:pPr/>
              <a:t>‹#›</a:t>
            </a:fld>
            <a:endParaRPr lang="en-US" dirty="0"/>
          </a:p>
        </p:txBody>
      </p:sp>
      <p:pic>
        <p:nvPicPr>
          <p:cNvPr id="11" name="Picture 10">
            <a:extLst>
              <a:ext uri="{FF2B5EF4-FFF2-40B4-BE49-F238E27FC236}">
                <a16:creationId xmlns:a16="http://schemas.microsoft.com/office/drawing/2014/main" id="{B957539F-FF75-1646-AAA0-804F89758E7D}"/>
              </a:ext>
            </a:extLst>
          </p:cNvPr>
          <p:cNvPicPr>
            <a:picLocks noChangeAspect="1"/>
          </p:cNvPicPr>
          <p:nvPr userDrawn="1"/>
        </p:nvPicPr>
        <p:blipFill>
          <a:blip r:embed="rId12"/>
          <a:stretch>
            <a:fillRect/>
          </a:stretch>
        </p:blipFill>
        <p:spPr>
          <a:xfrm>
            <a:off x="10755822" y="6295949"/>
            <a:ext cx="1168273" cy="492779"/>
          </a:xfrm>
          <a:prstGeom prst="rect">
            <a:avLst/>
          </a:prstGeom>
        </p:spPr>
      </p:pic>
    </p:spTree>
    <p:extLst>
      <p:ext uri="{BB962C8B-B14F-4D97-AF65-F5344CB8AC3E}">
        <p14:creationId xmlns:p14="http://schemas.microsoft.com/office/powerpoint/2010/main" val="966081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6E11-F03F-E943-9775-60407757278D}"/>
              </a:ext>
            </a:extLst>
          </p:cNvPr>
          <p:cNvSpPr>
            <a:spLocks noGrp="1"/>
          </p:cNvSpPr>
          <p:nvPr>
            <p:ph type="ctrTitle"/>
          </p:nvPr>
        </p:nvSpPr>
        <p:spPr>
          <a:xfrm>
            <a:off x="1524000" y="2314922"/>
            <a:ext cx="9144000" cy="1602872"/>
          </a:xfrm>
        </p:spPr>
        <p:txBody>
          <a:bodyPr>
            <a:normAutofit/>
          </a:bodyPr>
          <a:lstStyle/>
          <a:p>
            <a:r>
              <a:rPr lang="en-US" dirty="0"/>
              <a:t>California Women Veterans </a:t>
            </a:r>
          </a:p>
        </p:txBody>
      </p:sp>
      <p:sp>
        <p:nvSpPr>
          <p:cNvPr id="3" name="Subtitle 2">
            <a:extLst>
              <a:ext uri="{FF2B5EF4-FFF2-40B4-BE49-F238E27FC236}">
                <a16:creationId xmlns:a16="http://schemas.microsoft.com/office/drawing/2014/main" id="{5B9F232B-4872-4241-8BE2-B842D301802D}"/>
              </a:ext>
            </a:extLst>
          </p:cNvPr>
          <p:cNvSpPr>
            <a:spLocks noGrp="1"/>
          </p:cNvSpPr>
          <p:nvPr>
            <p:ph type="subTitle" idx="1"/>
          </p:nvPr>
        </p:nvSpPr>
        <p:spPr>
          <a:xfrm>
            <a:off x="1524000" y="4285979"/>
            <a:ext cx="9144000" cy="1655762"/>
          </a:xfrm>
        </p:spPr>
        <p:txBody>
          <a:bodyPr>
            <a:normAutofit/>
          </a:bodyPr>
          <a:lstStyle/>
          <a:p>
            <a:r>
              <a:rPr lang="en-US" dirty="0"/>
              <a:t>2024 Survey Results</a:t>
            </a:r>
          </a:p>
          <a:p>
            <a:r>
              <a:rPr lang="en-US" dirty="0"/>
              <a:t>Adriana Griffin</a:t>
            </a:r>
          </a:p>
          <a:p>
            <a:r>
              <a:rPr lang="en-US" dirty="0"/>
              <a:t>Women Veterans Affairs </a:t>
            </a:r>
          </a:p>
        </p:txBody>
      </p:sp>
    </p:spTree>
    <p:extLst>
      <p:ext uri="{BB962C8B-B14F-4D97-AF65-F5344CB8AC3E}">
        <p14:creationId xmlns:p14="http://schemas.microsoft.com/office/powerpoint/2010/main" val="4042890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 (2013 </a:t>
            </a:r>
            <a:r>
              <a:rPr lang="en-US" dirty="0" err="1"/>
              <a:t>cont</a:t>
            </a:r>
            <a:r>
              <a:rPr lang="en-US" dirty="0"/>
              <a:t>)</a:t>
            </a:r>
          </a:p>
        </p:txBody>
      </p:sp>
      <p:sp>
        <p:nvSpPr>
          <p:cNvPr id="3" name="Content Placeholder 2"/>
          <p:cNvSpPr>
            <a:spLocks noGrp="1"/>
          </p:cNvSpPr>
          <p:nvPr>
            <p:ph idx="1"/>
          </p:nvPr>
        </p:nvSpPr>
        <p:spPr/>
        <p:txBody>
          <a:bodyPr>
            <a:normAutofit lnSpcReduction="10000"/>
          </a:bodyPr>
          <a:lstStyle/>
          <a:p>
            <a:r>
              <a:rPr lang="en-US" dirty="0"/>
              <a:t>Childcare needs significantly impacted employment and healthcare decisions for about half of the respondents who reported using childcare.</a:t>
            </a:r>
          </a:p>
          <a:p>
            <a:r>
              <a:rPr lang="en-US" dirty="0"/>
              <a:t>Higher unemployment rates were reported among non-white respondents, those discharged with enlisted ranks, and those who experienced sexual harassment, assault, PTSD, or had a service-connected disability.</a:t>
            </a:r>
          </a:p>
          <a:p>
            <a:r>
              <a:rPr lang="en-US" dirty="0"/>
              <a:t>LBGTQIA respondents were less likely to be aware of and utilize state veteran benefits and more likely to have experienced housing issues, sexual harassment, and sexual assault than the average respondent.</a:t>
            </a:r>
          </a:p>
        </p:txBody>
      </p:sp>
      <p:sp>
        <p:nvSpPr>
          <p:cNvPr id="4" name="Slide Number Placeholder 3"/>
          <p:cNvSpPr>
            <a:spLocks noGrp="1"/>
          </p:cNvSpPr>
          <p:nvPr>
            <p:ph type="sldNum" sz="quarter" idx="4"/>
          </p:nvPr>
        </p:nvSpPr>
        <p:spPr/>
        <p:txBody>
          <a:bodyPr/>
          <a:lstStyle/>
          <a:p>
            <a:fld id="{97FF4E7B-DCA9-F44E-AACB-DE6F576A2003}" type="slidenum">
              <a:rPr lang="en-US" smtClean="0"/>
              <a:pPr/>
              <a:t>10</a:t>
            </a:fld>
            <a:endParaRPr lang="en-US" dirty="0"/>
          </a:p>
        </p:txBody>
      </p:sp>
    </p:spTree>
    <p:extLst>
      <p:ext uri="{BB962C8B-B14F-4D97-AF65-F5344CB8AC3E}">
        <p14:creationId xmlns:p14="http://schemas.microsoft.com/office/powerpoint/2010/main" val="3522932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Response</a:t>
            </a:r>
          </a:p>
        </p:txBody>
      </p:sp>
      <p:sp>
        <p:nvSpPr>
          <p:cNvPr id="3" name="Content Placeholder 2"/>
          <p:cNvSpPr>
            <a:spLocks noGrp="1"/>
          </p:cNvSpPr>
          <p:nvPr>
            <p:ph idx="1"/>
          </p:nvPr>
        </p:nvSpPr>
        <p:spPr/>
        <p:txBody>
          <a:bodyPr>
            <a:normAutofit/>
          </a:bodyPr>
          <a:lstStyle/>
          <a:p>
            <a:r>
              <a:rPr lang="en-US" dirty="0"/>
              <a:t>Investments in a Community-Based System of Care</a:t>
            </a:r>
          </a:p>
          <a:p>
            <a:pPr lvl="1"/>
            <a:r>
              <a:rPr lang="en-US" dirty="0"/>
              <a:t>CalVet Women Veterans Roster / Tool Kit</a:t>
            </a:r>
          </a:p>
          <a:p>
            <a:pPr lvl="1"/>
            <a:r>
              <a:rPr lang="en-US" dirty="0"/>
              <a:t>California Transition Assistance Program (</a:t>
            </a:r>
            <a:r>
              <a:rPr lang="en-US" dirty="0" err="1"/>
              <a:t>CalTAP</a:t>
            </a:r>
            <a:r>
              <a:rPr lang="en-US" dirty="0"/>
              <a:t>)</a:t>
            </a:r>
          </a:p>
          <a:p>
            <a:pPr lvl="1"/>
            <a:r>
              <a:rPr lang="en-US" dirty="0"/>
              <a:t>Trauma Informed Outpatient Psychotherapy, MST Counseling, and Legal services</a:t>
            </a:r>
          </a:p>
          <a:p>
            <a:pPr lvl="1"/>
            <a:r>
              <a:rPr lang="en-US" dirty="0"/>
              <a:t>Veteran Housing and Homelessness Prevention Program</a:t>
            </a:r>
          </a:p>
          <a:p>
            <a:r>
              <a:rPr lang="en-US" dirty="0"/>
              <a:t>Greater Coordination with Claims Agents</a:t>
            </a:r>
          </a:p>
          <a:p>
            <a:pPr lvl="1"/>
            <a:r>
              <a:rPr lang="en-US" dirty="0"/>
              <a:t>Fighting the claims backlog through strike teams</a:t>
            </a:r>
          </a:p>
          <a:p>
            <a:pPr lvl="1"/>
            <a:r>
              <a:rPr lang="en-US" dirty="0"/>
              <a:t>Increase training for CVSOs regarding the needs of women veteran</a:t>
            </a:r>
          </a:p>
          <a:p>
            <a:pPr lvl="1"/>
            <a:endParaRPr lang="en-US" dirty="0"/>
          </a:p>
          <a:p>
            <a:pPr lvl="1"/>
            <a:endParaRPr lang="en-US" dirty="0"/>
          </a:p>
          <a:p>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11</a:t>
            </a:fld>
            <a:endParaRPr lang="en-US" dirty="0"/>
          </a:p>
        </p:txBody>
      </p:sp>
    </p:spTree>
    <p:extLst>
      <p:ext uri="{BB962C8B-B14F-4D97-AF65-F5344CB8AC3E}">
        <p14:creationId xmlns:p14="http://schemas.microsoft.com/office/powerpoint/2010/main" val="760405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 (2024)</a:t>
            </a:r>
          </a:p>
        </p:txBody>
      </p:sp>
      <p:sp>
        <p:nvSpPr>
          <p:cNvPr id="3" name="Content Placeholder 2"/>
          <p:cNvSpPr>
            <a:spLocks noGrp="1"/>
          </p:cNvSpPr>
          <p:nvPr>
            <p:ph idx="1"/>
          </p:nvPr>
        </p:nvSpPr>
        <p:spPr/>
        <p:txBody>
          <a:bodyPr>
            <a:normAutofit/>
          </a:bodyPr>
          <a:lstStyle/>
          <a:p>
            <a:r>
              <a:rPr lang="en-US" dirty="0"/>
              <a:t>CRB + CalVet + </a:t>
            </a:r>
            <a:r>
              <a:rPr lang="en-US" dirty="0" err="1"/>
              <a:t>VetFund</a:t>
            </a:r>
            <a:r>
              <a:rPr lang="en-US" dirty="0"/>
              <a:t> Foundation </a:t>
            </a:r>
          </a:p>
          <a:p>
            <a:r>
              <a:rPr lang="en-US" dirty="0"/>
              <a:t>The survey was launched on January 23, 2024</a:t>
            </a:r>
          </a:p>
          <a:p>
            <a:r>
              <a:rPr lang="en-US" dirty="0"/>
              <a:t>The survey closed on June 11, 2024. </a:t>
            </a:r>
          </a:p>
          <a:p>
            <a:pPr lvl="1"/>
            <a:r>
              <a:rPr lang="en-US" dirty="0"/>
              <a:t>Approximately 1.4 million emails were sent to encourage survey participation.</a:t>
            </a:r>
          </a:p>
          <a:p>
            <a:r>
              <a:rPr lang="en-US" dirty="0"/>
              <a:t>3,822 individuals responded to the survey</a:t>
            </a:r>
          </a:p>
          <a:p>
            <a:pPr lvl="1"/>
            <a:r>
              <a:rPr lang="en-US" dirty="0"/>
              <a:t>2,716 qualified</a:t>
            </a:r>
          </a:p>
        </p:txBody>
      </p:sp>
      <p:sp>
        <p:nvSpPr>
          <p:cNvPr id="4" name="Slide Number Placeholder 3"/>
          <p:cNvSpPr>
            <a:spLocks noGrp="1"/>
          </p:cNvSpPr>
          <p:nvPr>
            <p:ph type="sldNum" sz="quarter" idx="4"/>
          </p:nvPr>
        </p:nvSpPr>
        <p:spPr/>
        <p:txBody>
          <a:bodyPr/>
          <a:lstStyle/>
          <a:p>
            <a:fld id="{97FF4E7B-DCA9-F44E-AACB-DE6F576A2003}" type="slidenum">
              <a:rPr lang="en-US" smtClean="0"/>
              <a:pPr/>
              <a:t>12</a:t>
            </a:fld>
            <a:endParaRPr lang="en-US" dirty="0"/>
          </a:p>
        </p:txBody>
      </p:sp>
    </p:spTree>
    <p:extLst>
      <p:ext uri="{BB962C8B-B14F-4D97-AF65-F5344CB8AC3E}">
        <p14:creationId xmlns:p14="http://schemas.microsoft.com/office/powerpoint/2010/main" val="3098179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 (2024)</a:t>
            </a:r>
          </a:p>
        </p:txBody>
      </p:sp>
      <p:sp>
        <p:nvSpPr>
          <p:cNvPr id="3" name="Content Placeholder 2"/>
          <p:cNvSpPr>
            <a:spLocks noGrp="1"/>
          </p:cNvSpPr>
          <p:nvPr>
            <p:ph idx="1"/>
          </p:nvPr>
        </p:nvSpPr>
        <p:spPr/>
        <p:txBody>
          <a:bodyPr>
            <a:normAutofit lnSpcReduction="10000"/>
          </a:bodyPr>
          <a:lstStyle/>
          <a:p>
            <a:r>
              <a:rPr lang="en-US" dirty="0"/>
              <a:t>CRB worked closely with CalVet and the VetFund Foundation to develop the survey instrument in the fall of 2023.</a:t>
            </a:r>
          </a:p>
          <a:p>
            <a:r>
              <a:rPr lang="en-US" dirty="0"/>
              <a:t>The survey was launched on January 23, 2024, with outreach efforts using emails, electronic media, posters, and service providers.</a:t>
            </a:r>
          </a:p>
          <a:p>
            <a:r>
              <a:rPr lang="en-US" dirty="0"/>
              <a:t>The survey closed on June 11, 2024. Approximately 1.4 million emails were sent to encourage potential respondents to complete or share the survey.</a:t>
            </a:r>
          </a:p>
          <a:p>
            <a:r>
              <a:rPr lang="en-US" dirty="0"/>
              <a:t>3,822 individuals responded to the survey, yielding 2,716 qualified responses after removing those not identifying as women or had no branch of service.</a:t>
            </a:r>
          </a:p>
        </p:txBody>
      </p:sp>
      <p:sp>
        <p:nvSpPr>
          <p:cNvPr id="4" name="Slide Number Placeholder 3"/>
          <p:cNvSpPr>
            <a:spLocks noGrp="1"/>
          </p:cNvSpPr>
          <p:nvPr>
            <p:ph type="sldNum" sz="quarter" idx="4"/>
          </p:nvPr>
        </p:nvSpPr>
        <p:spPr/>
        <p:txBody>
          <a:bodyPr/>
          <a:lstStyle/>
          <a:p>
            <a:fld id="{97FF4E7B-DCA9-F44E-AACB-DE6F576A2003}" type="slidenum">
              <a:rPr lang="en-US" smtClean="0"/>
              <a:pPr/>
              <a:t>13</a:t>
            </a:fld>
            <a:endParaRPr lang="en-US" dirty="0"/>
          </a:p>
        </p:txBody>
      </p:sp>
    </p:spTree>
    <p:extLst>
      <p:ext uri="{BB962C8B-B14F-4D97-AF65-F5344CB8AC3E}">
        <p14:creationId xmlns:p14="http://schemas.microsoft.com/office/powerpoint/2010/main" val="3342428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Took the Survey (2024)</a:t>
            </a:r>
          </a:p>
        </p:txBody>
      </p:sp>
      <p:sp>
        <p:nvSpPr>
          <p:cNvPr id="3" name="Content Placeholder 2"/>
          <p:cNvSpPr>
            <a:spLocks noGrp="1"/>
          </p:cNvSpPr>
          <p:nvPr>
            <p:ph idx="1"/>
          </p:nvPr>
        </p:nvSpPr>
        <p:spPr/>
        <p:txBody>
          <a:bodyPr>
            <a:normAutofit/>
          </a:bodyPr>
          <a:lstStyle/>
          <a:p>
            <a:r>
              <a:rPr lang="en-US" dirty="0"/>
              <a:t>36% Army, 25% Air Force, 29% Navy, and 11% Marine Corps</a:t>
            </a:r>
          </a:p>
          <a:p>
            <a:r>
              <a:rPr lang="en-US" dirty="0"/>
              <a:t>Average length of service: 10.9 years</a:t>
            </a:r>
          </a:p>
          <a:p>
            <a:r>
              <a:rPr lang="en-US" dirty="0"/>
              <a:t>83% enlisted / 15% officer</a:t>
            </a:r>
          </a:p>
          <a:p>
            <a:r>
              <a:rPr lang="en-US" dirty="0"/>
              <a:t>96.8% Honorable discharge, 2.1% General discharge, and less than 1% received an entry-level separation or other than honorable discharge.</a:t>
            </a:r>
          </a:p>
          <a:p>
            <a:r>
              <a:rPr lang="en-US" dirty="0"/>
              <a:t>43 Active Duty respondents – 28 planned to stay in CA</a:t>
            </a:r>
          </a:p>
          <a:p>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14</a:t>
            </a:fld>
            <a:endParaRPr lang="en-US" dirty="0"/>
          </a:p>
        </p:txBody>
      </p:sp>
    </p:spTree>
    <p:extLst>
      <p:ext uri="{BB962C8B-B14F-4D97-AF65-F5344CB8AC3E}">
        <p14:creationId xmlns:p14="http://schemas.microsoft.com/office/powerpoint/2010/main" val="1796994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 Delivery</a:t>
            </a:r>
          </a:p>
        </p:txBody>
      </p:sp>
      <p:sp>
        <p:nvSpPr>
          <p:cNvPr id="3" name="Text Placeholder 2"/>
          <p:cNvSpPr>
            <a:spLocks noGrp="1"/>
          </p:cNvSpPr>
          <p:nvPr>
            <p:ph type="body" idx="1"/>
          </p:nvPr>
        </p:nvSpPr>
        <p:spPr/>
        <p:txBody>
          <a:bodyPr/>
          <a:lstStyle/>
          <a:p>
            <a:r>
              <a:rPr lang="en-US" dirty="0"/>
              <a:t>Key Findings</a:t>
            </a:r>
          </a:p>
        </p:txBody>
      </p:sp>
    </p:spTree>
    <p:extLst>
      <p:ext uri="{BB962C8B-B14F-4D97-AF65-F5344CB8AC3E}">
        <p14:creationId xmlns:p14="http://schemas.microsoft.com/office/powerpoint/2010/main" val="2884254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16</a:t>
            </a:fld>
            <a:endParaRPr lang="en-US" dirty="0"/>
          </a:p>
        </p:txBody>
      </p:sp>
      <p:sp>
        <p:nvSpPr>
          <p:cNvPr id="15" name="Rectangle 6">
            <a:extLst>
              <a:ext uri="{FF2B5EF4-FFF2-40B4-BE49-F238E27FC236}">
                <a16:creationId xmlns:a16="http://schemas.microsoft.com/office/drawing/2014/main" id="{FC93C46B-011C-4A2E-9FE8-2336ADF054FE}"/>
              </a:ext>
            </a:extLst>
          </p:cNvPr>
          <p:cNvSpPr>
            <a:spLocks noChangeArrowheads="1"/>
          </p:cNvSpPr>
          <p:nvPr/>
        </p:nvSpPr>
        <p:spPr bwMode="auto">
          <a:xfrm>
            <a:off x="3063875" y="22537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18" name="Chart 17">
            <a:extLst>
              <a:ext uri="{FF2B5EF4-FFF2-40B4-BE49-F238E27FC236}">
                <a16:creationId xmlns:a16="http://schemas.microsoft.com/office/drawing/2014/main" id="{5671FDCA-05CE-4CAD-29F9-40D7BAF931D1}"/>
              </a:ext>
            </a:extLst>
          </p:cNvPr>
          <p:cNvGraphicFramePr/>
          <p:nvPr>
            <p:extLst>
              <p:ext uri="{D42A27DB-BD31-4B8C-83A1-F6EECF244321}">
                <p14:modId xmlns:p14="http://schemas.microsoft.com/office/powerpoint/2010/main" val="3735239895"/>
              </p:ext>
            </p:extLst>
          </p:nvPr>
        </p:nvGraphicFramePr>
        <p:xfrm>
          <a:off x="0" y="0"/>
          <a:ext cx="12192000" cy="68579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34447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17</a:t>
            </a:fld>
            <a:endParaRPr lang="en-US" dirty="0"/>
          </a:p>
        </p:txBody>
      </p:sp>
      <p:sp>
        <p:nvSpPr>
          <p:cNvPr id="15" name="Rectangle 6">
            <a:extLst>
              <a:ext uri="{FF2B5EF4-FFF2-40B4-BE49-F238E27FC236}">
                <a16:creationId xmlns:a16="http://schemas.microsoft.com/office/drawing/2014/main" id="{FC93C46B-011C-4A2E-9FE8-2336ADF054FE}"/>
              </a:ext>
            </a:extLst>
          </p:cNvPr>
          <p:cNvSpPr>
            <a:spLocks noChangeArrowheads="1"/>
          </p:cNvSpPr>
          <p:nvPr/>
        </p:nvSpPr>
        <p:spPr bwMode="auto">
          <a:xfrm>
            <a:off x="3063875" y="22537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13" name="Table 12">
            <a:extLst>
              <a:ext uri="{FF2B5EF4-FFF2-40B4-BE49-F238E27FC236}">
                <a16:creationId xmlns:a16="http://schemas.microsoft.com/office/drawing/2014/main" id="{5B8200FE-9035-40DE-BA27-57B98B9A8427}"/>
              </a:ext>
            </a:extLst>
          </p:cNvPr>
          <p:cNvGraphicFramePr>
            <a:graphicFrameLocks noGrp="1"/>
          </p:cNvGraphicFramePr>
          <p:nvPr>
            <p:extLst>
              <p:ext uri="{D42A27DB-BD31-4B8C-83A1-F6EECF244321}">
                <p14:modId xmlns:p14="http://schemas.microsoft.com/office/powerpoint/2010/main" val="2875258728"/>
              </p:ext>
            </p:extLst>
          </p:nvPr>
        </p:nvGraphicFramePr>
        <p:xfrm>
          <a:off x="2" y="0"/>
          <a:ext cx="10670958" cy="6857994"/>
        </p:xfrm>
        <a:graphic>
          <a:graphicData uri="http://schemas.openxmlformats.org/drawingml/2006/table">
            <a:tbl>
              <a:tblPr firstRow="1" firstCol="1" bandRow="1"/>
              <a:tblGrid>
                <a:gridCol w="5531600">
                  <a:extLst>
                    <a:ext uri="{9D8B030D-6E8A-4147-A177-3AD203B41FA5}">
                      <a16:colId xmlns:a16="http://schemas.microsoft.com/office/drawing/2014/main" val="3157292463"/>
                    </a:ext>
                  </a:extLst>
                </a:gridCol>
                <a:gridCol w="1284001">
                  <a:extLst>
                    <a:ext uri="{9D8B030D-6E8A-4147-A177-3AD203B41FA5}">
                      <a16:colId xmlns:a16="http://schemas.microsoft.com/office/drawing/2014/main" val="3236942599"/>
                    </a:ext>
                  </a:extLst>
                </a:gridCol>
                <a:gridCol w="1285119">
                  <a:extLst>
                    <a:ext uri="{9D8B030D-6E8A-4147-A177-3AD203B41FA5}">
                      <a16:colId xmlns:a16="http://schemas.microsoft.com/office/drawing/2014/main" val="3831103701"/>
                    </a:ext>
                  </a:extLst>
                </a:gridCol>
                <a:gridCol w="1285119">
                  <a:extLst>
                    <a:ext uri="{9D8B030D-6E8A-4147-A177-3AD203B41FA5}">
                      <a16:colId xmlns:a16="http://schemas.microsoft.com/office/drawing/2014/main" val="3382150824"/>
                    </a:ext>
                  </a:extLst>
                </a:gridCol>
                <a:gridCol w="1285119">
                  <a:extLst>
                    <a:ext uri="{9D8B030D-6E8A-4147-A177-3AD203B41FA5}">
                      <a16:colId xmlns:a16="http://schemas.microsoft.com/office/drawing/2014/main" val="3230385516"/>
                    </a:ext>
                  </a:extLst>
                </a:gridCol>
              </a:tblGrid>
              <a:tr h="363728">
                <a:tc>
                  <a:txBody>
                    <a:bodyPr/>
                    <a:lstStyle/>
                    <a:p>
                      <a:pPr marL="0" marR="0" algn="r">
                        <a:lnSpc>
                          <a:spcPct val="107000"/>
                        </a:lnSpc>
                        <a:spcBef>
                          <a:spcPts val="0"/>
                        </a:spcBef>
                        <a:spcAft>
                          <a:spcPts val="0"/>
                        </a:spcAft>
                      </a:pPr>
                      <a:endParaRPr lang="en-US" sz="11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2830094826"/>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BOE: Business License, Tax &amp; Fee Exemption</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9.2%</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1.2%</a:t>
                      </a:r>
                      <a:r>
                        <a:rPr lang="en-US" sz="12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3558683293"/>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CalVet Home Loans</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27.0%</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11.1%</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15.1%</a:t>
                      </a:r>
                      <a:r>
                        <a:rPr lang="en-US" sz="12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1980583685"/>
                  </a:ext>
                </a:extLst>
              </a:tr>
              <a:tr h="473759">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CalVet Women Veterans Affairs</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23.0%</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4042745379"/>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CalVet Minority and Underrepresented Veterans Affairs</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5.8%</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2187217293"/>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CalVet Veterans Homes of CA</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10.3%</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11.1%</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12.8%</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318693015"/>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CalVet Claims Representative</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19.6%</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3204142333"/>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CVSO</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40.6%</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33.3%</a:t>
                      </a:r>
                      <a:r>
                        <a:rPr lang="en-US" sz="12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1191057901"/>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College Fee Waiver for Dependents</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24.0%</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32.6%</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708290283"/>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Non-Resident College Fee Waiver</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6.2%</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7.0%</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4191591429"/>
                  </a:ext>
                </a:extLst>
              </a:tr>
              <a:tr h="363728">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EDD: Employment Assistance</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24.7%</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2307598693"/>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EDD: Unemployment Benefits</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26.5%</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332651501"/>
                  </a:ext>
                </a:extLst>
              </a:tr>
              <a:tr h="362550">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CDFW: Disabled Veteran Sport Fishing and Hunting License</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16.0%</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1.2%</a:t>
                      </a:r>
                      <a:r>
                        <a:rPr lang="en-US" sz="12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3652196662"/>
                  </a:ext>
                </a:extLst>
              </a:tr>
              <a:tr h="363728">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DMV: Veteran Designation on Driver’s License </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51.6%</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452322021"/>
                  </a:ext>
                </a:extLst>
              </a:tr>
              <a:tr h="565765">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DMV: Disabled Veterans License Plate and Registration Fee Exemption</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24.8%</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11.7%</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4084193872"/>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Property Tax Exemptions</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22.8%</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14.0%</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985268646"/>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DVBE Program</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5.7%</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2.8%</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2.3%</a:t>
                      </a:r>
                      <a:r>
                        <a:rPr lang="en-US" sz="12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97028972"/>
                  </a:ext>
                </a:extLst>
              </a:tr>
              <a:tr h="36372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Parks Distinguished Veteran Pass</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30.8%</a:t>
                      </a:r>
                      <a:endParaRPr lang="en-US" sz="20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11.6%</a:t>
                      </a:r>
                      <a:endParaRPr lang="en-US" sz="20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786270273"/>
                  </a:ext>
                </a:extLst>
              </a:tr>
            </a:tbl>
          </a:graphicData>
        </a:graphic>
      </p:graphicFrame>
    </p:spTree>
    <p:extLst>
      <p:ext uri="{BB962C8B-B14F-4D97-AF65-F5344CB8AC3E}">
        <p14:creationId xmlns:p14="http://schemas.microsoft.com/office/powerpoint/2010/main" val="3649970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18</a:t>
            </a:fld>
            <a:endParaRPr lang="en-US" dirty="0"/>
          </a:p>
        </p:txBody>
      </p:sp>
      <p:sp>
        <p:nvSpPr>
          <p:cNvPr id="15" name="Rectangle 6">
            <a:extLst>
              <a:ext uri="{FF2B5EF4-FFF2-40B4-BE49-F238E27FC236}">
                <a16:creationId xmlns:a16="http://schemas.microsoft.com/office/drawing/2014/main" id="{FC93C46B-011C-4A2E-9FE8-2336ADF054FE}"/>
              </a:ext>
            </a:extLst>
          </p:cNvPr>
          <p:cNvSpPr>
            <a:spLocks noChangeArrowheads="1"/>
          </p:cNvSpPr>
          <p:nvPr/>
        </p:nvSpPr>
        <p:spPr bwMode="auto">
          <a:xfrm>
            <a:off x="3063875" y="22537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6" name="Chart 5">
            <a:extLst>
              <a:ext uri="{FF2B5EF4-FFF2-40B4-BE49-F238E27FC236}">
                <a16:creationId xmlns:a16="http://schemas.microsoft.com/office/drawing/2014/main" id="{08259FDC-59BC-963C-4736-666D5D677528}"/>
              </a:ext>
            </a:extLst>
          </p:cNvPr>
          <p:cNvGraphicFramePr/>
          <p:nvPr>
            <p:extLst>
              <p:ext uri="{D42A27DB-BD31-4B8C-83A1-F6EECF244321}">
                <p14:modId xmlns:p14="http://schemas.microsoft.com/office/powerpoint/2010/main" val="4057930510"/>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86362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 Delivery (2024)</a:t>
            </a:r>
          </a:p>
        </p:txBody>
      </p:sp>
      <p:sp>
        <p:nvSpPr>
          <p:cNvPr id="3" name="Content Placeholder 2"/>
          <p:cNvSpPr>
            <a:spLocks noGrp="1"/>
          </p:cNvSpPr>
          <p:nvPr>
            <p:ph idx="1"/>
          </p:nvPr>
        </p:nvSpPr>
        <p:spPr/>
        <p:txBody>
          <a:bodyPr>
            <a:normAutofit/>
          </a:bodyPr>
          <a:lstStyle/>
          <a:p>
            <a:r>
              <a:rPr lang="en-US" dirty="0"/>
              <a:t>In the 2009 and 2011 reports, 24% and 20% of respondents, respectively, indicated they used a claims representative, though it wasn’t specified whether the service was accessed through CalVet or a CVSO.</a:t>
            </a:r>
          </a:p>
          <a:p>
            <a:r>
              <a:rPr lang="en-US" dirty="0"/>
              <a:t>High levels of interaction with VHA and county-level programs</a:t>
            </a:r>
          </a:p>
          <a:p>
            <a:r>
              <a:rPr lang="en-US" dirty="0"/>
              <a:t>“Please get the info out more widely to vets who do not go online to access services.”</a:t>
            </a:r>
          </a:p>
          <a:p>
            <a:r>
              <a:rPr lang="en-US" dirty="0"/>
              <a:t>"The next women vet events should promote these programs and process applications for these different services.“</a:t>
            </a:r>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19</a:t>
            </a:fld>
            <a:endParaRPr lang="en-US" dirty="0"/>
          </a:p>
        </p:txBody>
      </p:sp>
    </p:spTree>
    <p:extLst>
      <p:ext uri="{BB962C8B-B14F-4D97-AF65-F5344CB8AC3E}">
        <p14:creationId xmlns:p14="http://schemas.microsoft.com/office/powerpoint/2010/main" val="1134344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9991"/>
          </a:xfrm>
        </p:spPr>
        <p:txBody>
          <a:bodyPr/>
          <a:lstStyle/>
          <a:p>
            <a:r>
              <a:rPr lang="en-US" dirty="0"/>
              <a:t>Overview</a:t>
            </a:r>
          </a:p>
        </p:txBody>
      </p:sp>
      <p:sp>
        <p:nvSpPr>
          <p:cNvPr id="3" name="Content Placeholder 2"/>
          <p:cNvSpPr>
            <a:spLocks noGrp="1"/>
          </p:cNvSpPr>
          <p:nvPr>
            <p:ph idx="1"/>
          </p:nvPr>
        </p:nvSpPr>
        <p:spPr>
          <a:xfrm>
            <a:off x="838200" y="1524003"/>
            <a:ext cx="10515600" cy="4547860"/>
          </a:xfrm>
        </p:spPr>
        <p:txBody>
          <a:bodyPr>
            <a:normAutofit/>
          </a:bodyPr>
          <a:lstStyle/>
          <a:p>
            <a:pPr>
              <a:lnSpc>
                <a:spcPct val="200000"/>
              </a:lnSpc>
            </a:pPr>
            <a:r>
              <a:rPr lang="en-US" dirty="0"/>
              <a:t>History</a:t>
            </a:r>
          </a:p>
          <a:p>
            <a:pPr>
              <a:lnSpc>
                <a:spcPct val="200000"/>
              </a:lnSpc>
            </a:pPr>
            <a:r>
              <a:rPr lang="en-US" dirty="0"/>
              <a:t>2024 Structure</a:t>
            </a:r>
          </a:p>
          <a:p>
            <a:pPr>
              <a:lnSpc>
                <a:spcPct val="200000"/>
              </a:lnSpc>
            </a:pPr>
            <a:r>
              <a:rPr lang="en-US" dirty="0"/>
              <a:t>Summary of Key Findings</a:t>
            </a:r>
          </a:p>
          <a:p>
            <a:pPr>
              <a:lnSpc>
                <a:spcPct val="200000"/>
              </a:lnSpc>
            </a:pPr>
            <a:r>
              <a:rPr lang="en-US" dirty="0"/>
              <a:t>Implications</a:t>
            </a:r>
          </a:p>
        </p:txBody>
      </p:sp>
      <p:sp>
        <p:nvSpPr>
          <p:cNvPr id="4" name="Slide Number Placeholder 3"/>
          <p:cNvSpPr>
            <a:spLocks noGrp="1"/>
          </p:cNvSpPr>
          <p:nvPr>
            <p:ph type="sldNum" sz="quarter" idx="4"/>
          </p:nvPr>
        </p:nvSpPr>
        <p:spPr/>
        <p:txBody>
          <a:bodyPr/>
          <a:lstStyle/>
          <a:p>
            <a:fld id="{97FF4E7B-DCA9-F44E-AACB-DE6F576A2003}" type="slidenum">
              <a:rPr lang="en-US" smtClean="0"/>
              <a:pPr/>
              <a:t>2</a:t>
            </a:fld>
            <a:endParaRPr lang="en-US" dirty="0"/>
          </a:p>
        </p:txBody>
      </p:sp>
    </p:spTree>
    <p:extLst>
      <p:ext uri="{BB962C8B-B14F-4D97-AF65-F5344CB8AC3E}">
        <p14:creationId xmlns:p14="http://schemas.microsoft.com/office/powerpoint/2010/main" val="1714340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 Delivery (2024)</a:t>
            </a:r>
          </a:p>
        </p:txBody>
      </p:sp>
      <p:sp>
        <p:nvSpPr>
          <p:cNvPr id="3" name="Content Placeholder 2"/>
          <p:cNvSpPr>
            <a:spLocks noGrp="1"/>
          </p:cNvSpPr>
          <p:nvPr>
            <p:ph idx="1"/>
          </p:nvPr>
        </p:nvSpPr>
        <p:spPr/>
        <p:txBody>
          <a:bodyPr>
            <a:normAutofit fontScale="92500" lnSpcReduction="10000"/>
          </a:bodyPr>
          <a:lstStyle/>
          <a:p>
            <a:r>
              <a:rPr lang="en-US" dirty="0"/>
              <a:t>More than one-third of respondents reported mixed experiences with specific VHA hospitals or clinics, vet centers, and overall medical care.</a:t>
            </a:r>
          </a:p>
          <a:p>
            <a:r>
              <a:rPr lang="en-US" dirty="0"/>
              <a:t>The second most common theme, mentioned by roughly a quarter of respondents, was the support they received or the ongoing need for assistance in securing specific benefits.</a:t>
            </a:r>
          </a:p>
          <a:p>
            <a:r>
              <a:rPr lang="en-US" dirty="0"/>
              <a:t>Respondents reported challenges navigating the VA system, including difficulties in filing disability claims, finding competent mental health providers, or locating knowledgeable advocates. </a:t>
            </a:r>
          </a:p>
          <a:p>
            <a:r>
              <a:rPr lang="en-US" dirty="0"/>
              <a:t>Approximately 2,374 respondents, representing 87.4% of the total, completed all components of these questions.</a:t>
            </a:r>
          </a:p>
        </p:txBody>
      </p:sp>
      <p:sp>
        <p:nvSpPr>
          <p:cNvPr id="4" name="Slide Number Placeholder 3"/>
          <p:cNvSpPr>
            <a:spLocks noGrp="1"/>
          </p:cNvSpPr>
          <p:nvPr>
            <p:ph type="sldNum" sz="quarter" idx="4"/>
          </p:nvPr>
        </p:nvSpPr>
        <p:spPr/>
        <p:txBody>
          <a:bodyPr/>
          <a:lstStyle/>
          <a:p>
            <a:fld id="{97FF4E7B-DCA9-F44E-AACB-DE6F576A2003}" type="slidenum">
              <a:rPr lang="en-US" smtClean="0"/>
              <a:pPr/>
              <a:t>20</a:t>
            </a:fld>
            <a:endParaRPr lang="en-US" dirty="0"/>
          </a:p>
        </p:txBody>
      </p:sp>
    </p:spTree>
    <p:extLst>
      <p:ext uri="{BB962C8B-B14F-4D97-AF65-F5344CB8AC3E}">
        <p14:creationId xmlns:p14="http://schemas.microsoft.com/office/powerpoint/2010/main" val="3435623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 Delivery (2024)</a:t>
            </a:r>
          </a:p>
        </p:txBody>
      </p:sp>
      <p:sp>
        <p:nvSpPr>
          <p:cNvPr id="3" name="Content Placeholder 2"/>
          <p:cNvSpPr>
            <a:spLocks noGrp="1"/>
          </p:cNvSpPr>
          <p:nvPr>
            <p:ph idx="1"/>
          </p:nvPr>
        </p:nvSpPr>
        <p:spPr/>
        <p:txBody>
          <a:bodyPr>
            <a:normAutofit/>
          </a:bodyPr>
          <a:lstStyle/>
          <a:p>
            <a:r>
              <a:rPr lang="en-US" dirty="0"/>
              <a:t>Continue strong outreach and community coordination to affirm veteran status among women veterans and focus on reducing the stigma surrounding benefits access.</a:t>
            </a:r>
          </a:p>
          <a:p>
            <a:r>
              <a:rPr lang="en-US" dirty="0"/>
              <a:t>Increase training for intake and service staff on women-specific medical and behavioral health needs, especially in relation to PACT Act presumptive conditions as more women veterans access benefits and services.</a:t>
            </a:r>
          </a:p>
          <a:p>
            <a:pPr marL="0" indent="0">
              <a:buNone/>
            </a:pPr>
            <a:endParaRPr lang="en-US" dirty="0"/>
          </a:p>
          <a:p>
            <a:endParaRPr lang="en-US" dirty="0"/>
          </a:p>
          <a:p>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21</a:t>
            </a:fld>
            <a:endParaRPr lang="en-US" dirty="0"/>
          </a:p>
        </p:txBody>
      </p:sp>
    </p:spTree>
    <p:extLst>
      <p:ext uri="{BB962C8B-B14F-4D97-AF65-F5344CB8AC3E}">
        <p14:creationId xmlns:p14="http://schemas.microsoft.com/office/powerpoint/2010/main" val="16288689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Healthcare</a:t>
            </a:r>
          </a:p>
        </p:txBody>
      </p:sp>
      <p:sp>
        <p:nvSpPr>
          <p:cNvPr id="3" name="Text Placeholder 2"/>
          <p:cNvSpPr>
            <a:spLocks noGrp="1"/>
          </p:cNvSpPr>
          <p:nvPr>
            <p:ph type="body" idx="1"/>
          </p:nvPr>
        </p:nvSpPr>
        <p:spPr/>
        <p:txBody>
          <a:bodyPr/>
          <a:lstStyle/>
          <a:p>
            <a:r>
              <a:rPr lang="en-US" dirty="0"/>
              <a:t>Key Findings</a:t>
            </a:r>
          </a:p>
        </p:txBody>
      </p:sp>
    </p:spTree>
    <p:extLst>
      <p:ext uri="{BB962C8B-B14F-4D97-AF65-F5344CB8AC3E}">
        <p14:creationId xmlns:p14="http://schemas.microsoft.com/office/powerpoint/2010/main" val="20250273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Healthcare Access (2024)</a:t>
            </a:r>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23</a:t>
            </a:fld>
            <a:endParaRPr lang="en-US" dirty="0"/>
          </a:p>
        </p:txBody>
      </p:sp>
      <p:graphicFrame>
        <p:nvGraphicFramePr>
          <p:cNvPr id="5" name="Chart 4">
            <a:extLst>
              <a:ext uri="{FF2B5EF4-FFF2-40B4-BE49-F238E27FC236}">
                <a16:creationId xmlns:a16="http://schemas.microsoft.com/office/drawing/2014/main" id="{DA7C56DC-40A6-A11E-DF0B-0FBA85091933}"/>
              </a:ext>
            </a:extLst>
          </p:cNvPr>
          <p:cNvGraphicFramePr/>
          <p:nvPr>
            <p:extLst>
              <p:ext uri="{D42A27DB-BD31-4B8C-83A1-F6EECF244321}">
                <p14:modId xmlns:p14="http://schemas.microsoft.com/office/powerpoint/2010/main" val="2970491051"/>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157715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24</a:t>
            </a:fld>
            <a:endParaRPr lang="en-US" dirty="0"/>
          </a:p>
        </p:txBody>
      </p:sp>
      <p:graphicFrame>
        <p:nvGraphicFramePr>
          <p:cNvPr id="7" name="Table 6">
            <a:extLst>
              <a:ext uri="{FF2B5EF4-FFF2-40B4-BE49-F238E27FC236}">
                <a16:creationId xmlns:a16="http://schemas.microsoft.com/office/drawing/2014/main" id="{1B13DBC4-337E-45F1-8C62-9B44AAF573D0}"/>
              </a:ext>
            </a:extLst>
          </p:cNvPr>
          <p:cNvGraphicFramePr>
            <a:graphicFrameLocks noGrp="1"/>
          </p:cNvGraphicFramePr>
          <p:nvPr>
            <p:extLst>
              <p:ext uri="{D42A27DB-BD31-4B8C-83A1-F6EECF244321}">
                <p14:modId xmlns:p14="http://schemas.microsoft.com/office/powerpoint/2010/main" val="4256959804"/>
              </p:ext>
            </p:extLst>
          </p:nvPr>
        </p:nvGraphicFramePr>
        <p:xfrm>
          <a:off x="1" y="-2"/>
          <a:ext cx="10772453" cy="6857998"/>
        </p:xfrm>
        <a:graphic>
          <a:graphicData uri="http://schemas.openxmlformats.org/drawingml/2006/table">
            <a:tbl>
              <a:tblPr firstRow="1" firstCol="1" bandRow="1"/>
              <a:tblGrid>
                <a:gridCol w="3995499">
                  <a:extLst>
                    <a:ext uri="{9D8B030D-6E8A-4147-A177-3AD203B41FA5}">
                      <a16:colId xmlns:a16="http://schemas.microsoft.com/office/drawing/2014/main" val="3521186464"/>
                    </a:ext>
                  </a:extLst>
                </a:gridCol>
                <a:gridCol w="1693953">
                  <a:extLst>
                    <a:ext uri="{9D8B030D-6E8A-4147-A177-3AD203B41FA5}">
                      <a16:colId xmlns:a16="http://schemas.microsoft.com/office/drawing/2014/main" val="2967839298"/>
                    </a:ext>
                  </a:extLst>
                </a:gridCol>
                <a:gridCol w="1693953">
                  <a:extLst>
                    <a:ext uri="{9D8B030D-6E8A-4147-A177-3AD203B41FA5}">
                      <a16:colId xmlns:a16="http://schemas.microsoft.com/office/drawing/2014/main" val="4133999295"/>
                    </a:ext>
                  </a:extLst>
                </a:gridCol>
                <a:gridCol w="1693953">
                  <a:extLst>
                    <a:ext uri="{9D8B030D-6E8A-4147-A177-3AD203B41FA5}">
                      <a16:colId xmlns:a16="http://schemas.microsoft.com/office/drawing/2014/main" val="2840938068"/>
                    </a:ext>
                  </a:extLst>
                </a:gridCol>
                <a:gridCol w="1695095">
                  <a:extLst>
                    <a:ext uri="{9D8B030D-6E8A-4147-A177-3AD203B41FA5}">
                      <a16:colId xmlns:a16="http://schemas.microsoft.com/office/drawing/2014/main" val="4069585959"/>
                    </a:ext>
                  </a:extLst>
                </a:gridCol>
              </a:tblGrid>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8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2283899179"/>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Amputations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0.5%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1.7%</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2640655260"/>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Head Injuries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15.0%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9.6%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3107047049"/>
                  </a:ext>
                </a:extLst>
              </a:tr>
              <a:tr h="382792">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Musculoskeletal Disorders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38.6%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32.5%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22.6%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850084401"/>
                  </a:ext>
                </a:extLst>
              </a:tr>
              <a:tr h="293841">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Adjusting to Physical Limitations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40.0%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25.6%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20.9%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3860846622"/>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Alopecia</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2055360562"/>
                  </a:ext>
                </a:extLst>
              </a:tr>
              <a:tr h="255717">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Cardiac Issues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18.7%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10.6%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10.4%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3819802240"/>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Diabetes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22.0%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17.4%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1150304491"/>
                  </a:ext>
                </a:extLst>
              </a:tr>
              <a:tr h="255717">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Lung Problems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21.5%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10.4%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2666212053"/>
                  </a:ext>
                </a:extLst>
              </a:tr>
              <a:tr h="382792">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Urological Problems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16.9%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7.0%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535406822"/>
                  </a:ext>
                </a:extLst>
              </a:tr>
              <a:tr h="269881">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Urinary Incontinence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29.0%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2372458973"/>
                  </a:ext>
                </a:extLst>
              </a:tr>
              <a:tr h="382792">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Gynecological Problems </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21.7%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14.1%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30.4%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1624366602"/>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Infertility</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8.9%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1123345801"/>
                  </a:ext>
                </a:extLst>
              </a:tr>
              <a:tr h="382792">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Sexual Dysfunction</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26.7%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322644891"/>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Sleep Disorders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46.7%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36.2%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34.8%</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3684388100"/>
                  </a:ext>
                </a:extLst>
              </a:tr>
              <a:tr h="255717">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Anxiety</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45.1%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38.0%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41.7%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898809517"/>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Depression</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40.3%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39.4%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49.6%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1433159591"/>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MST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29.8%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23.2%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27.0%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2586427287"/>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PTSD</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38.6%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28.4%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33.9%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2228547845"/>
                  </a:ext>
                </a:extLst>
              </a:tr>
              <a:tr h="27980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Substance Use/Dependency</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8.1%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5.8%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3548984495"/>
                  </a:ext>
                </a:extLst>
              </a:tr>
              <a:tr h="313288">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Suicidal Ideation/Behaviors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10.0%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1576593416"/>
                  </a:ext>
                </a:extLst>
              </a:tr>
              <a:tr h="314106">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Stressors of Single Parenting</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13.4%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11.2%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11.3%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2363227717"/>
                  </a:ext>
                </a:extLst>
              </a:tr>
              <a:tr h="275869">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Guilt for Leaving Family for Deployment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8.7%</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tcPr>
                </a:tc>
                <a:extLst>
                  <a:ext uri="{0D108BD9-81ED-4DB2-BD59-A6C34878D82A}">
                    <a16:rowId xmlns:a16="http://schemas.microsoft.com/office/drawing/2014/main" val="2318576516"/>
                  </a:ext>
                </a:extLst>
              </a:tr>
              <a:tr h="25571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Other</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12.9%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16.5%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52384" marR="52384" marT="0" marB="0">
                    <a:lnL>
                      <a:noFill/>
                    </a:lnL>
                    <a:lnR>
                      <a:noFill/>
                    </a:lnR>
                    <a:lnT>
                      <a:noFill/>
                    </a:lnT>
                    <a:lnB>
                      <a:noFill/>
                    </a:lnB>
                    <a:solidFill>
                      <a:srgbClr val="AEE4FF"/>
                    </a:solidFill>
                  </a:tcPr>
                </a:tc>
                <a:extLst>
                  <a:ext uri="{0D108BD9-81ED-4DB2-BD59-A6C34878D82A}">
                    <a16:rowId xmlns:a16="http://schemas.microsoft.com/office/drawing/2014/main" val="2477366122"/>
                  </a:ext>
                </a:extLst>
              </a:tr>
            </a:tbl>
          </a:graphicData>
        </a:graphic>
      </p:graphicFrame>
    </p:spTree>
    <p:extLst>
      <p:ext uri="{BB962C8B-B14F-4D97-AF65-F5344CB8AC3E}">
        <p14:creationId xmlns:p14="http://schemas.microsoft.com/office/powerpoint/2010/main" val="36040301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25</a:t>
            </a:fld>
            <a:endParaRPr lang="en-US" dirty="0"/>
          </a:p>
        </p:txBody>
      </p:sp>
      <p:graphicFrame>
        <p:nvGraphicFramePr>
          <p:cNvPr id="25" name="Content Placeholder 24">
            <a:extLst>
              <a:ext uri="{FF2B5EF4-FFF2-40B4-BE49-F238E27FC236}">
                <a16:creationId xmlns:a16="http://schemas.microsoft.com/office/drawing/2014/main" id="{5640D958-0E6E-4E5E-9710-5E2A992E0589}"/>
              </a:ext>
            </a:extLst>
          </p:cNvPr>
          <p:cNvGraphicFramePr>
            <a:graphicFrameLocks noGrp="1"/>
          </p:cNvGraphicFramePr>
          <p:nvPr>
            <p:ph idx="1"/>
            <p:extLst>
              <p:ext uri="{D42A27DB-BD31-4B8C-83A1-F6EECF244321}">
                <p14:modId xmlns:p14="http://schemas.microsoft.com/office/powerpoint/2010/main" val="1318917368"/>
              </p:ext>
            </p:extLst>
          </p:nvPr>
        </p:nvGraphicFramePr>
        <p:xfrm>
          <a:off x="11826" y="534256"/>
          <a:ext cx="12192001" cy="1996464"/>
        </p:xfrm>
        <a:graphic>
          <a:graphicData uri="http://schemas.openxmlformats.org/drawingml/2006/table">
            <a:tbl>
              <a:tblPr firstRow="1" firstCol="1" bandRow="1"/>
              <a:tblGrid>
                <a:gridCol w="2156021">
                  <a:extLst>
                    <a:ext uri="{9D8B030D-6E8A-4147-A177-3AD203B41FA5}">
                      <a16:colId xmlns:a16="http://schemas.microsoft.com/office/drawing/2014/main" val="4261642457"/>
                    </a:ext>
                  </a:extLst>
                </a:gridCol>
                <a:gridCol w="3155563">
                  <a:extLst>
                    <a:ext uri="{9D8B030D-6E8A-4147-A177-3AD203B41FA5}">
                      <a16:colId xmlns:a16="http://schemas.microsoft.com/office/drawing/2014/main" val="1219182319"/>
                    </a:ext>
                  </a:extLst>
                </a:gridCol>
                <a:gridCol w="2293902">
                  <a:extLst>
                    <a:ext uri="{9D8B030D-6E8A-4147-A177-3AD203B41FA5}">
                      <a16:colId xmlns:a16="http://schemas.microsoft.com/office/drawing/2014/main" val="3351741421"/>
                    </a:ext>
                  </a:extLst>
                </a:gridCol>
                <a:gridCol w="2292613">
                  <a:extLst>
                    <a:ext uri="{9D8B030D-6E8A-4147-A177-3AD203B41FA5}">
                      <a16:colId xmlns:a16="http://schemas.microsoft.com/office/drawing/2014/main" val="1318307753"/>
                    </a:ext>
                  </a:extLst>
                </a:gridCol>
                <a:gridCol w="2293902">
                  <a:extLst>
                    <a:ext uri="{9D8B030D-6E8A-4147-A177-3AD203B41FA5}">
                      <a16:colId xmlns:a16="http://schemas.microsoft.com/office/drawing/2014/main" val="2522832196"/>
                    </a:ext>
                  </a:extLst>
                </a:gridCol>
              </a:tblGrid>
              <a:tr h="218124">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423521759"/>
                  </a:ext>
                </a:extLst>
              </a:tr>
              <a:tr h="446379">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Employer Insurance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34.4%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2503916946"/>
                  </a:ext>
                </a:extLst>
              </a:tr>
              <a:tr h="303580">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Medicare/Medicaid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32.8%</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tcPr>
                </a:tc>
                <a:extLst>
                  <a:ext uri="{0D108BD9-81ED-4DB2-BD59-A6C34878D82A}">
                    <a16:rowId xmlns:a16="http://schemas.microsoft.com/office/drawing/2014/main" val="2143310349"/>
                  </a:ext>
                </a:extLst>
              </a:tr>
              <a:tr h="218124">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Tricare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27.9%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solidFill>
                      <a:srgbClr val="AEE4FF"/>
                    </a:solidFill>
                  </a:tcPr>
                </a:tc>
                <a:extLst>
                  <a:ext uri="{0D108BD9-81ED-4DB2-BD59-A6C34878D82A}">
                    <a16:rowId xmlns:a16="http://schemas.microsoft.com/office/drawing/2014/main" val="3667822682"/>
                  </a:ext>
                </a:extLst>
              </a:tr>
              <a:tr h="247990">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VA Health Care </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66.3%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47%</a:t>
                      </a: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tcPr>
                </a:tc>
                <a:extLst>
                  <a:ext uri="{0D108BD9-81ED-4DB2-BD59-A6C34878D82A}">
                    <a16:rowId xmlns:a16="http://schemas.microsoft.com/office/drawing/2014/main" val="2742673738"/>
                  </a:ext>
                </a:extLst>
              </a:tr>
              <a:tr h="218124">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Uninsured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solidFill>
                      <a:srgbClr val="AEE4FF"/>
                    </a:solidFill>
                  </a:tcPr>
                </a:tc>
                <a:extLst>
                  <a:ext uri="{0D108BD9-81ED-4DB2-BD59-A6C34878D82A}">
                    <a16:rowId xmlns:a16="http://schemas.microsoft.com/office/drawing/2014/main" val="455783308"/>
                  </a:ext>
                </a:extLst>
              </a:tr>
              <a:tr h="19333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Other</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7.0%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a:noFill/>
                    </a:lnL>
                    <a:lnR>
                      <a:noFill/>
                    </a:lnR>
                    <a:lnT>
                      <a:noFill/>
                    </a:lnT>
                    <a:lnB>
                      <a:noFill/>
                    </a:lnB>
                  </a:tcPr>
                </a:tc>
                <a:extLst>
                  <a:ext uri="{0D108BD9-81ED-4DB2-BD59-A6C34878D82A}">
                    <a16:rowId xmlns:a16="http://schemas.microsoft.com/office/drawing/2014/main" val="1042977047"/>
                  </a:ext>
                </a:extLst>
              </a:tr>
            </a:tbl>
          </a:graphicData>
        </a:graphic>
      </p:graphicFrame>
      <p:sp>
        <p:nvSpPr>
          <p:cNvPr id="26" name="Rectangle 16">
            <a:extLst>
              <a:ext uri="{FF2B5EF4-FFF2-40B4-BE49-F238E27FC236}">
                <a16:creationId xmlns:a16="http://schemas.microsoft.com/office/drawing/2014/main" id="{6CE30434-C242-45AB-BCB5-C4E323C5E7D3}"/>
              </a:ext>
            </a:extLst>
          </p:cNvPr>
          <p:cNvSpPr>
            <a:spLocks noChangeArrowheads="1"/>
          </p:cNvSpPr>
          <p:nvPr/>
        </p:nvSpPr>
        <p:spPr bwMode="auto">
          <a:xfrm>
            <a:off x="4595813" y="32115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31" name="Table 30">
            <a:extLst>
              <a:ext uri="{FF2B5EF4-FFF2-40B4-BE49-F238E27FC236}">
                <a16:creationId xmlns:a16="http://schemas.microsoft.com/office/drawing/2014/main" id="{DBC5F119-18BD-49CF-B1BE-2A0273575D56}"/>
              </a:ext>
            </a:extLst>
          </p:cNvPr>
          <p:cNvGraphicFramePr>
            <a:graphicFrameLocks noGrp="1"/>
          </p:cNvGraphicFramePr>
          <p:nvPr>
            <p:extLst>
              <p:ext uri="{D42A27DB-BD31-4B8C-83A1-F6EECF244321}">
                <p14:modId xmlns:p14="http://schemas.microsoft.com/office/powerpoint/2010/main" val="3138821972"/>
              </p:ext>
            </p:extLst>
          </p:nvPr>
        </p:nvGraphicFramePr>
        <p:xfrm>
          <a:off x="-10274" y="2870272"/>
          <a:ext cx="12207411" cy="1117455"/>
        </p:xfrm>
        <a:graphic>
          <a:graphicData uri="http://schemas.openxmlformats.org/drawingml/2006/table">
            <a:tbl>
              <a:tblPr firstRow="1" firstCol="1" bandRow="1"/>
              <a:tblGrid>
                <a:gridCol w="2187000">
                  <a:extLst>
                    <a:ext uri="{9D8B030D-6E8A-4147-A177-3AD203B41FA5}">
                      <a16:colId xmlns:a16="http://schemas.microsoft.com/office/drawing/2014/main" val="2257768018"/>
                    </a:ext>
                  </a:extLst>
                </a:gridCol>
                <a:gridCol w="3005455">
                  <a:extLst>
                    <a:ext uri="{9D8B030D-6E8A-4147-A177-3AD203B41FA5}">
                      <a16:colId xmlns:a16="http://schemas.microsoft.com/office/drawing/2014/main" val="3776519488"/>
                    </a:ext>
                  </a:extLst>
                </a:gridCol>
                <a:gridCol w="2528267">
                  <a:extLst>
                    <a:ext uri="{9D8B030D-6E8A-4147-A177-3AD203B41FA5}">
                      <a16:colId xmlns:a16="http://schemas.microsoft.com/office/drawing/2014/main" val="1577050047"/>
                    </a:ext>
                  </a:extLst>
                </a:gridCol>
                <a:gridCol w="2080286">
                  <a:extLst>
                    <a:ext uri="{9D8B030D-6E8A-4147-A177-3AD203B41FA5}">
                      <a16:colId xmlns:a16="http://schemas.microsoft.com/office/drawing/2014/main" val="2464475290"/>
                    </a:ext>
                  </a:extLst>
                </a:gridCol>
                <a:gridCol w="2406403">
                  <a:extLst>
                    <a:ext uri="{9D8B030D-6E8A-4147-A177-3AD203B41FA5}">
                      <a16:colId xmlns:a16="http://schemas.microsoft.com/office/drawing/2014/main" val="487373346"/>
                    </a:ext>
                  </a:extLst>
                </a:gridCol>
              </a:tblGrid>
              <a:tr h="254665">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4056384379"/>
                  </a:ext>
                </a:extLst>
              </a:tr>
              <a:tr h="431395">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Yes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76.7%</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61.8%</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1863763291"/>
                  </a:ext>
                </a:extLst>
              </a:tr>
              <a:tr h="431395">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No</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23.3%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38.2%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2261345281"/>
                  </a:ext>
                </a:extLst>
              </a:tr>
            </a:tbl>
          </a:graphicData>
        </a:graphic>
      </p:graphicFrame>
      <p:graphicFrame>
        <p:nvGraphicFramePr>
          <p:cNvPr id="35" name="Table 34">
            <a:extLst>
              <a:ext uri="{FF2B5EF4-FFF2-40B4-BE49-F238E27FC236}">
                <a16:creationId xmlns:a16="http://schemas.microsoft.com/office/drawing/2014/main" id="{D7959A1D-28F6-4F74-A622-2D3116ABD923}"/>
              </a:ext>
            </a:extLst>
          </p:cNvPr>
          <p:cNvGraphicFramePr>
            <a:graphicFrameLocks noGrp="1"/>
          </p:cNvGraphicFramePr>
          <p:nvPr>
            <p:extLst>
              <p:ext uri="{D42A27DB-BD31-4B8C-83A1-F6EECF244321}">
                <p14:modId xmlns:p14="http://schemas.microsoft.com/office/powerpoint/2010/main" val="3383415307"/>
              </p:ext>
            </p:extLst>
          </p:nvPr>
        </p:nvGraphicFramePr>
        <p:xfrm>
          <a:off x="0" y="4425357"/>
          <a:ext cx="12192000" cy="2195417"/>
        </p:xfrm>
        <a:graphic>
          <a:graphicData uri="http://schemas.openxmlformats.org/drawingml/2006/table">
            <a:tbl>
              <a:tblPr firstRow="1" firstCol="1" bandRow="1"/>
              <a:tblGrid>
                <a:gridCol w="2178121">
                  <a:extLst>
                    <a:ext uri="{9D8B030D-6E8A-4147-A177-3AD203B41FA5}">
                      <a16:colId xmlns:a16="http://schemas.microsoft.com/office/drawing/2014/main" val="2103411176"/>
                    </a:ext>
                  </a:extLst>
                </a:gridCol>
                <a:gridCol w="3092286">
                  <a:extLst>
                    <a:ext uri="{9D8B030D-6E8A-4147-A177-3AD203B41FA5}">
                      <a16:colId xmlns:a16="http://schemas.microsoft.com/office/drawing/2014/main" val="202959305"/>
                    </a:ext>
                  </a:extLst>
                </a:gridCol>
                <a:gridCol w="2335079">
                  <a:extLst>
                    <a:ext uri="{9D8B030D-6E8A-4147-A177-3AD203B41FA5}">
                      <a16:colId xmlns:a16="http://schemas.microsoft.com/office/drawing/2014/main" val="4051347746"/>
                    </a:ext>
                  </a:extLst>
                </a:gridCol>
                <a:gridCol w="2292613">
                  <a:extLst>
                    <a:ext uri="{9D8B030D-6E8A-4147-A177-3AD203B41FA5}">
                      <a16:colId xmlns:a16="http://schemas.microsoft.com/office/drawing/2014/main" val="1993530171"/>
                    </a:ext>
                  </a:extLst>
                </a:gridCol>
                <a:gridCol w="2293901">
                  <a:extLst>
                    <a:ext uri="{9D8B030D-6E8A-4147-A177-3AD203B41FA5}">
                      <a16:colId xmlns:a16="http://schemas.microsoft.com/office/drawing/2014/main" val="3634411836"/>
                    </a:ext>
                  </a:extLst>
                </a:gridCol>
              </a:tblGrid>
              <a:tr h="233973">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116664709"/>
                  </a:ext>
                </a:extLst>
              </a:tr>
              <a:tr h="486529">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Very accessible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50.7%</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56.9%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3660071412"/>
                  </a:ext>
                </a:extLst>
              </a:tr>
              <a:tr h="486529">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Somewhat accessible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40.9%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31.6%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135840392"/>
                  </a:ext>
                </a:extLst>
              </a:tr>
              <a:tr h="486529">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Not accessible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6.8%</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extLst>
                  <a:ext uri="{0D108BD9-81ED-4DB2-BD59-A6C34878D82A}">
                    <a16:rowId xmlns:a16="http://schemas.microsoft.com/office/drawing/2014/main" val="1157667522"/>
                  </a:ext>
                </a:extLst>
              </a:tr>
              <a:tr h="486529">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Don’t know </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7.8%</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866896339"/>
                  </a:ext>
                </a:extLst>
              </a:tr>
            </a:tbl>
          </a:graphicData>
        </a:graphic>
      </p:graphicFrame>
      <p:sp>
        <p:nvSpPr>
          <p:cNvPr id="36" name="TextBox 35">
            <a:extLst>
              <a:ext uri="{FF2B5EF4-FFF2-40B4-BE49-F238E27FC236}">
                <a16:creationId xmlns:a16="http://schemas.microsoft.com/office/drawing/2014/main" id="{5793B6BE-C8D1-4895-BEBF-8CEC65295197}"/>
              </a:ext>
            </a:extLst>
          </p:cNvPr>
          <p:cNvSpPr txBox="1"/>
          <p:nvPr/>
        </p:nvSpPr>
        <p:spPr>
          <a:xfrm>
            <a:off x="3024642" y="116196"/>
            <a:ext cx="6166367" cy="369332"/>
          </a:xfrm>
          <a:prstGeom prst="rect">
            <a:avLst/>
          </a:prstGeom>
          <a:noFill/>
        </p:spPr>
        <p:txBody>
          <a:bodyPr wrap="square" rtlCol="0">
            <a:spAutoFit/>
          </a:bodyPr>
          <a:lstStyle/>
          <a:p>
            <a:pPr algn="ctr"/>
            <a:r>
              <a:rPr lang="en-US" dirty="0"/>
              <a:t>Which Best Describes Your Current Healthcare Provider?</a:t>
            </a:r>
          </a:p>
        </p:txBody>
      </p:sp>
      <p:sp>
        <p:nvSpPr>
          <p:cNvPr id="38" name="TextBox 37">
            <a:extLst>
              <a:ext uri="{FF2B5EF4-FFF2-40B4-BE49-F238E27FC236}">
                <a16:creationId xmlns:a16="http://schemas.microsoft.com/office/drawing/2014/main" id="{B5EFBAA8-4FB3-4E8F-9FDD-F17F9B4D48F2}"/>
              </a:ext>
            </a:extLst>
          </p:cNvPr>
          <p:cNvSpPr txBox="1"/>
          <p:nvPr/>
        </p:nvSpPr>
        <p:spPr>
          <a:xfrm>
            <a:off x="4625424" y="2515830"/>
            <a:ext cx="2964804" cy="369332"/>
          </a:xfrm>
          <a:prstGeom prst="rect">
            <a:avLst/>
          </a:prstGeom>
          <a:noFill/>
        </p:spPr>
        <p:txBody>
          <a:bodyPr wrap="square" rtlCol="0">
            <a:spAutoFit/>
          </a:bodyPr>
          <a:lstStyle/>
          <a:p>
            <a:pPr algn="ctr"/>
            <a:r>
              <a:rPr lang="en-US" dirty="0"/>
              <a:t>Have You Ever Used VHA?</a:t>
            </a:r>
          </a:p>
        </p:txBody>
      </p:sp>
      <p:sp>
        <p:nvSpPr>
          <p:cNvPr id="39" name="TextBox 38">
            <a:extLst>
              <a:ext uri="{FF2B5EF4-FFF2-40B4-BE49-F238E27FC236}">
                <a16:creationId xmlns:a16="http://schemas.microsoft.com/office/drawing/2014/main" id="{A754436B-BEA7-4730-B641-DD1A783985DD}"/>
              </a:ext>
            </a:extLst>
          </p:cNvPr>
          <p:cNvSpPr txBox="1"/>
          <p:nvPr/>
        </p:nvSpPr>
        <p:spPr>
          <a:xfrm>
            <a:off x="3010247" y="4006501"/>
            <a:ext cx="6166367" cy="369332"/>
          </a:xfrm>
          <a:prstGeom prst="rect">
            <a:avLst/>
          </a:prstGeom>
          <a:noFill/>
        </p:spPr>
        <p:txBody>
          <a:bodyPr wrap="square" rtlCol="0">
            <a:spAutoFit/>
          </a:bodyPr>
          <a:lstStyle/>
          <a:p>
            <a:pPr algn="ctr"/>
            <a:r>
              <a:rPr lang="en-US" dirty="0"/>
              <a:t>Accessibility of Closest VHA Facility</a:t>
            </a:r>
          </a:p>
        </p:txBody>
      </p:sp>
    </p:spTree>
    <p:extLst>
      <p:ext uri="{BB962C8B-B14F-4D97-AF65-F5344CB8AC3E}">
        <p14:creationId xmlns:p14="http://schemas.microsoft.com/office/powerpoint/2010/main" val="35786509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26</a:t>
            </a:fld>
            <a:endParaRPr lang="en-US" dirty="0"/>
          </a:p>
        </p:txBody>
      </p:sp>
      <p:sp>
        <p:nvSpPr>
          <p:cNvPr id="26" name="Rectangle 16">
            <a:extLst>
              <a:ext uri="{FF2B5EF4-FFF2-40B4-BE49-F238E27FC236}">
                <a16:creationId xmlns:a16="http://schemas.microsoft.com/office/drawing/2014/main" id="{6CE30434-C242-45AB-BCB5-C4E323C5E7D3}"/>
              </a:ext>
            </a:extLst>
          </p:cNvPr>
          <p:cNvSpPr>
            <a:spLocks noChangeArrowheads="1"/>
          </p:cNvSpPr>
          <p:nvPr/>
        </p:nvSpPr>
        <p:spPr bwMode="auto">
          <a:xfrm>
            <a:off x="4595813" y="32115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8" name="Chart 7">
            <a:extLst>
              <a:ext uri="{FF2B5EF4-FFF2-40B4-BE49-F238E27FC236}">
                <a16:creationId xmlns:a16="http://schemas.microsoft.com/office/drawing/2014/main" id="{FD0AE4A7-C729-5E82-40FD-C2AF5ECDEF9D}"/>
              </a:ext>
            </a:extLst>
          </p:cNvPr>
          <p:cNvGraphicFramePr/>
          <p:nvPr>
            <p:extLst>
              <p:ext uri="{D42A27DB-BD31-4B8C-83A1-F6EECF244321}">
                <p14:modId xmlns:p14="http://schemas.microsoft.com/office/powerpoint/2010/main" val="10652062"/>
              </p:ext>
            </p:extLst>
          </p:nvPr>
        </p:nvGraphicFramePr>
        <p:xfrm>
          <a:off x="0" y="1"/>
          <a:ext cx="12192000" cy="46593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Table 11">
            <a:extLst>
              <a:ext uri="{FF2B5EF4-FFF2-40B4-BE49-F238E27FC236}">
                <a16:creationId xmlns:a16="http://schemas.microsoft.com/office/drawing/2014/main" id="{E0504B7D-BEFE-408C-B259-D4E6A8CF644D}"/>
              </a:ext>
            </a:extLst>
          </p:cNvPr>
          <p:cNvGraphicFramePr>
            <a:graphicFrameLocks noGrp="1"/>
          </p:cNvGraphicFramePr>
          <p:nvPr>
            <p:extLst>
              <p:ext uri="{D42A27DB-BD31-4B8C-83A1-F6EECF244321}">
                <p14:modId xmlns:p14="http://schemas.microsoft.com/office/powerpoint/2010/main" val="3734037605"/>
              </p:ext>
            </p:extLst>
          </p:nvPr>
        </p:nvGraphicFramePr>
        <p:xfrm>
          <a:off x="7545" y="4661333"/>
          <a:ext cx="10684268" cy="2198670"/>
        </p:xfrm>
        <a:graphic>
          <a:graphicData uri="http://schemas.openxmlformats.org/drawingml/2006/table">
            <a:tbl>
              <a:tblPr firstRow="1" firstCol="1" bandRow="1"/>
              <a:tblGrid>
                <a:gridCol w="1831588">
                  <a:extLst>
                    <a:ext uri="{9D8B030D-6E8A-4147-A177-3AD203B41FA5}">
                      <a16:colId xmlns:a16="http://schemas.microsoft.com/office/drawing/2014/main" val="1599767779"/>
                    </a:ext>
                  </a:extLst>
                </a:gridCol>
                <a:gridCol w="2212606">
                  <a:extLst>
                    <a:ext uri="{9D8B030D-6E8A-4147-A177-3AD203B41FA5}">
                      <a16:colId xmlns:a16="http://schemas.microsoft.com/office/drawing/2014/main" val="611726531"/>
                    </a:ext>
                  </a:extLst>
                </a:gridCol>
                <a:gridCol w="2213734">
                  <a:extLst>
                    <a:ext uri="{9D8B030D-6E8A-4147-A177-3AD203B41FA5}">
                      <a16:colId xmlns:a16="http://schemas.microsoft.com/office/drawing/2014/main" val="3378985328"/>
                    </a:ext>
                  </a:extLst>
                </a:gridCol>
                <a:gridCol w="2212606">
                  <a:extLst>
                    <a:ext uri="{9D8B030D-6E8A-4147-A177-3AD203B41FA5}">
                      <a16:colId xmlns:a16="http://schemas.microsoft.com/office/drawing/2014/main" val="1672303303"/>
                    </a:ext>
                  </a:extLst>
                </a:gridCol>
                <a:gridCol w="2213734">
                  <a:extLst>
                    <a:ext uri="{9D8B030D-6E8A-4147-A177-3AD203B41FA5}">
                      <a16:colId xmlns:a16="http://schemas.microsoft.com/office/drawing/2014/main" val="1109725146"/>
                    </a:ext>
                  </a:extLst>
                </a:gridCol>
              </a:tblGrid>
              <a:tr h="366445">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3434803418"/>
                  </a:ext>
                </a:extLst>
              </a:tr>
              <a:tr h="366445">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Excellent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38.7%</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26.8%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26.9%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1598457208"/>
                  </a:ext>
                </a:extLst>
              </a:tr>
              <a:tr h="366445">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Good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35.3%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35.0%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31.5%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482944147"/>
                  </a:ext>
                </a:extLst>
              </a:tr>
              <a:tr h="366445">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Average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13.7%</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19.2%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23.1%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extLst>
                  <a:ext uri="{0D108BD9-81ED-4DB2-BD59-A6C34878D82A}">
                    <a16:rowId xmlns:a16="http://schemas.microsoft.com/office/drawing/2014/main" val="731811569"/>
                  </a:ext>
                </a:extLst>
              </a:tr>
              <a:tr h="366445">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Fair</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8%</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10.8%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10.2%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1713142334"/>
                  </a:ext>
                </a:extLst>
              </a:tr>
              <a:tr h="366445">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Poor</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7%</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8.2%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8.3%</a:t>
                      </a: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a:noFill/>
                    </a:lnL>
                    <a:lnR>
                      <a:noFill/>
                    </a:lnR>
                    <a:lnT>
                      <a:noFill/>
                    </a:lnT>
                    <a:lnB>
                      <a:noFill/>
                    </a:lnB>
                    <a:solidFill>
                      <a:srgbClr val="AEE4FF"/>
                    </a:solidFill>
                  </a:tcPr>
                </a:tc>
                <a:extLst>
                  <a:ext uri="{0D108BD9-81ED-4DB2-BD59-A6C34878D82A}">
                    <a16:rowId xmlns:a16="http://schemas.microsoft.com/office/drawing/2014/main" val="2593609456"/>
                  </a:ext>
                </a:extLst>
              </a:tr>
            </a:tbl>
          </a:graphicData>
        </a:graphic>
      </p:graphicFrame>
    </p:spTree>
    <p:extLst>
      <p:ext uri="{BB962C8B-B14F-4D97-AF65-F5344CB8AC3E}">
        <p14:creationId xmlns:p14="http://schemas.microsoft.com/office/powerpoint/2010/main" val="41951780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Healthcare (2024)</a:t>
            </a:r>
          </a:p>
        </p:txBody>
      </p:sp>
      <p:sp>
        <p:nvSpPr>
          <p:cNvPr id="3" name="Content Placeholder 2"/>
          <p:cNvSpPr>
            <a:spLocks noGrp="1"/>
          </p:cNvSpPr>
          <p:nvPr>
            <p:ph idx="1"/>
          </p:nvPr>
        </p:nvSpPr>
        <p:spPr/>
        <p:txBody>
          <a:bodyPr>
            <a:normAutofit/>
          </a:bodyPr>
          <a:lstStyle/>
          <a:p>
            <a:r>
              <a:rPr lang="en-US" dirty="0"/>
              <a:t>Mental and physical service-connected disabling conditions affect the quality of life for over half of respondents.</a:t>
            </a:r>
          </a:p>
          <a:p>
            <a:r>
              <a:rPr lang="en-US" dirty="0"/>
              <a:t>Increased reporting of adverse health conditions across the board. </a:t>
            </a:r>
          </a:p>
          <a:p>
            <a:r>
              <a:rPr lang="en-US" dirty="0"/>
              <a:t>10% of respondents self-reported experiencing suicidal ideation.</a:t>
            </a:r>
          </a:p>
          <a:p>
            <a:r>
              <a:rPr lang="en-US" dirty="0"/>
              <a:t>Increased utilization of VHA services.</a:t>
            </a:r>
          </a:p>
          <a:p>
            <a:r>
              <a:rPr lang="en-US" dirty="0"/>
              <a:t>Steady improvements in reported quality of care since 2009.</a:t>
            </a:r>
          </a:p>
        </p:txBody>
      </p:sp>
      <p:sp>
        <p:nvSpPr>
          <p:cNvPr id="4" name="Slide Number Placeholder 3"/>
          <p:cNvSpPr>
            <a:spLocks noGrp="1"/>
          </p:cNvSpPr>
          <p:nvPr>
            <p:ph type="sldNum" sz="quarter" idx="4"/>
          </p:nvPr>
        </p:nvSpPr>
        <p:spPr/>
        <p:txBody>
          <a:bodyPr/>
          <a:lstStyle/>
          <a:p>
            <a:fld id="{97FF4E7B-DCA9-F44E-AACB-DE6F576A2003}" type="slidenum">
              <a:rPr lang="en-US" smtClean="0"/>
              <a:pPr/>
              <a:t>27</a:t>
            </a:fld>
            <a:endParaRPr lang="en-US" dirty="0"/>
          </a:p>
        </p:txBody>
      </p:sp>
    </p:spTree>
    <p:extLst>
      <p:ext uri="{BB962C8B-B14F-4D97-AF65-F5344CB8AC3E}">
        <p14:creationId xmlns:p14="http://schemas.microsoft.com/office/powerpoint/2010/main" val="3433808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Healthcare Themes (2024)</a:t>
            </a:r>
          </a:p>
        </p:txBody>
      </p:sp>
      <p:sp>
        <p:nvSpPr>
          <p:cNvPr id="3" name="Content Placeholder 2"/>
          <p:cNvSpPr>
            <a:spLocks noGrp="1"/>
          </p:cNvSpPr>
          <p:nvPr>
            <p:ph idx="1"/>
          </p:nvPr>
        </p:nvSpPr>
        <p:spPr/>
        <p:txBody>
          <a:bodyPr>
            <a:normAutofit fontScale="77500" lnSpcReduction="20000"/>
          </a:bodyPr>
          <a:lstStyle/>
          <a:p>
            <a:r>
              <a:rPr lang="en-US" dirty="0"/>
              <a:t>“It would be nice if those of us who are many miles from the closest hospital could cross over systems and use the closest clinic...” </a:t>
            </a:r>
          </a:p>
          <a:p>
            <a:r>
              <a:rPr lang="en-US" dirty="0"/>
              <a:t>“It would be better if there were more providers so that the wait times to see the provider would be within a month instead of waiting several months before an appointment.”  </a:t>
            </a:r>
          </a:p>
          <a:p>
            <a:r>
              <a:rPr lang="en-US" dirty="0"/>
              <a:t>“It's just very hard to get appointments that work (with) my work schedule. I find that most appointments are only between 0900hrs and 1530hrs.” </a:t>
            </a:r>
          </a:p>
          <a:p>
            <a:r>
              <a:rPr lang="en-US" dirty="0"/>
              <a:t>“The medical staff has been excellent. When I tell people the quality of care, they look at me in disbelief. The issues have been with the bureaucracy part.”</a:t>
            </a:r>
          </a:p>
          <a:p>
            <a:r>
              <a:rPr lang="en-US" dirty="0"/>
              <a:t>“System was difficult to get in to initially, but once in VA System care has been very good. Love my providers, all have been very caring and professional.”</a:t>
            </a:r>
          </a:p>
          <a:p>
            <a:r>
              <a:rPr lang="en-US" dirty="0"/>
              <a:t>“I prefer to use the VA Healthcare System rather than Community Care. The latter is problematic with getting medication and them not sharing medical records with VA. Also they keep trying to bill the veteran patients.”</a:t>
            </a:r>
          </a:p>
        </p:txBody>
      </p:sp>
      <p:sp>
        <p:nvSpPr>
          <p:cNvPr id="4" name="Slide Number Placeholder 3"/>
          <p:cNvSpPr>
            <a:spLocks noGrp="1"/>
          </p:cNvSpPr>
          <p:nvPr>
            <p:ph type="sldNum" sz="quarter" idx="4"/>
          </p:nvPr>
        </p:nvSpPr>
        <p:spPr/>
        <p:txBody>
          <a:bodyPr/>
          <a:lstStyle/>
          <a:p>
            <a:fld id="{97FF4E7B-DCA9-F44E-AACB-DE6F576A2003}" type="slidenum">
              <a:rPr lang="en-US" smtClean="0"/>
              <a:pPr/>
              <a:t>28</a:t>
            </a:fld>
            <a:endParaRPr lang="en-US" dirty="0"/>
          </a:p>
        </p:txBody>
      </p:sp>
    </p:spTree>
    <p:extLst>
      <p:ext uri="{BB962C8B-B14F-4D97-AF65-F5344CB8AC3E}">
        <p14:creationId xmlns:p14="http://schemas.microsoft.com/office/powerpoint/2010/main" val="2023363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Healthcare Themes (2024)</a:t>
            </a:r>
          </a:p>
        </p:txBody>
      </p:sp>
      <p:sp>
        <p:nvSpPr>
          <p:cNvPr id="3" name="Content Placeholder 2"/>
          <p:cNvSpPr>
            <a:spLocks noGrp="1"/>
          </p:cNvSpPr>
          <p:nvPr>
            <p:ph idx="1"/>
          </p:nvPr>
        </p:nvSpPr>
        <p:spPr/>
        <p:txBody>
          <a:bodyPr>
            <a:normAutofit fontScale="85000" lnSpcReduction="10000"/>
          </a:bodyPr>
          <a:lstStyle/>
          <a:p>
            <a:r>
              <a:rPr lang="en-US" dirty="0"/>
              <a:t>Desire for more female doctors, particularly in women's healthcare settings, along with a lack of choice in selecting doctors and a need for more physicians in specialty care; a need for better care coordination and concerns about high turnover rates among providers.  </a:t>
            </a:r>
          </a:p>
          <a:p>
            <a:r>
              <a:rPr lang="en-US" dirty="0"/>
              <a:t>Long wait times and the need for more appointment availability, alongside challenges in scheduling due to transportation and childcare constraints.</a:t>
            </a:r>
          </a:p>
          <a:p>
            <a:r>
              <a:rPr lang="en-US" dirty="0"/>
              <a:t>Challenges in accessing specialty care or community care referrals, and navigating care or transportation for those living far from VA facilities.</a:t>
            </a:r>
          </a:p>
          <a:p>
            <a:r>
              <a:rPr lang="en-US" dirty="0"/>
              <a:t>Discontent with the community care system, referral processes, and insurance issues related to secondary coverage like Medicare or Tricare, along with a need for improved transportation services.</a:t>
            </a:r>
          </a:p>
        </p:txBody>
      </p:sp>
      <p:sp>
        <p:nvSpPr>
          <p:cNvPr id="4" name="Slide Number Placeholder 3"/>
          <p:cNvSpPr>
            <a:spLocks noGrp="1"/>
          </p:cNvSpPr>
          <p:nvPr>
            <p:ph type="sldNum" sz="quarter" idx="4"/>
          </p:nvPr>
        </p:nvSpPr>
        <p:spPr/>
        <p:txBody>
          <a:bodyPr/>
          <a:lstStyle/>
          <a:p>
            <a:fld id="{97FF4E7B-DCA9-F44E-AACB-DE6F576A2003}" type="slidenum">
              <a:rPr lang="en-US" smtClean="0"/>
              <a:pPr/>
              <a:t>29</a:t>
            </a:fld>
            <a:endParaRPr lang="en-US" dirty="0"/>
          </a:p>
        </p:txBody>
      </p:sp>
    </p:spTree>
    <p:extLst>
      <p:ext uri="{BB962C8B-B14F-4D97-AF65-F5344CB8AC3E}">
        <p14:creationId xmlns:p14="http://schemas.microsoft.com/office/powerpoint/2010/main" val="2349064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a:t>
            </a:r>
          </a:p>
        </p:txBody>
      </p:sp>
      <p:sp>
        <p:nvSpPr>
          <p:cNvPr id="3" name="Content Placeholder 2"/>
          <p:cNvSpPr>
            <a:spLocks noGrp="1"/>
          </p:cNvSpPr>
          <p:nvPr>
            <p:ph idx="1"/>
          </p:nvPr>
        </p:nvSpPr>
        <p:spPr/>
        <p:txBody>
          <a:bodyPr/>
          <a:lstStyle/>
          <a:p>
            <a:r>
              <a:rPr lang="en-US" dirty="0"/>
              <a:t>Surveys occurred in 2009, 2011 (published 2012) and 2013 (published 2014), prior to the current survey (2024)</a:t>
            </a:r>
          </a:p>
          <a:p>
            <a:r>
              <a:rPr lang="en-US" dirty="0"/>
              <a:t>The 2024 California Women Veterans survey is the fourth in a series of surveys undertaken by the State of California.</a:t>
            </a:r>
          </a:p>
          <a:p>
            <a:r>
              <a:rPr lang="en-US" dirty="0"/>
              <a:t>Partnerships between the California Department of Veterans Affairs (CalVet), the California Commission on the Status of Women and Girls, and the California State Library’s California Research Bureau (CRB).</a:t>
            </a:r>
          </a:p>
          <a:p>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3</a:t>
            </a:fld>
            <a:endParaRPr lang="en-US" dirty="0"/>
          </a:p>
        </p:txBody>
      </p:sp>
    </p:spTree>
    <p:extLst>
      <p:ext uri="{BB962C8B-B14F-4D97-AF65-F5344CB8AC3E}">
        <p14:creationId xmlns:p14="http://schemas.microsoft.com/office/powerpoint/2010/main" val="3910674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Healthcare Themes (2024)</a:t>
            </a:r>
          </a:p>
        </p:txBody>
      </p:sp>
      <p:sp>
        <p:nvSpPr>
          <p:cNvPr id="3" name="Content Placeholder 2"/>
          <p:cNvSpPr>
            <a:spLocks noGrp="1"/>
          </p:cNvSpPr>
          <p:nvPr>
            <p:ph idx="1"/>
          </p:nvPr>
        </p:nvSpPr>
        <p:spPr/>
        <p:txBody>
          <a:bodyPr>
            <a:normAutofit/>
          </a:bodyPr>
          <a:lstStyle/>
          <a:p>
            <a:r>
              <a:rPr lang="en-US" dirty="0"/>
              <a:t>Collaborate with VHA and community providers to maintain and enhance positive progress in quality of care ratings.</a:t>
            </a:r>
          </a:p>
          <a:p>
            <a:r>
              <a:rPr lang="en-US" dirty="0"/>
              <a:t>Increase outreach efforts and establish more women veteran-specific Peer Support roles within federal, state, and community-based organizations (CBOs) to facilitate navigation through the community-based system of care.</a:t>
            </a:r>
          </a:p>
        </p:txBody>
      </p:sp>
      <p:sp>
        <p:nvSpPr>
          <p:cNvPr id="4" name="Slide Number Placeholder 3"/>
          <p:cNvSpPr>
            <a:spLocks noGrp="1"/>
          </p:cNvSpPr>
          <p:nvPr>
            <p:ph type="sldNum" sz="quarter" idx="4"/>
          </p:nvPr>
        </p:nvSpPr>
        <p:spPr/>
        <p:txBody>
          <a:bodyPr/>
          <a:lstStyle/>
          <a:p>
            <a:fld id="{97FF4E7B-DCA9-F44E-AACB-DE6F576A2003}" type="slidenum">
              <a:rPr lang="en-US" smtClean="0"/>
              <a:pPr/>
              <a:t>30</a:t>
            </a:fld>
            <a:endParaRPr lang="en-US" dirty="0"/>
          </a:p>
        </p:txBody>
      </p:sp>
    </p:spTree>
    <p:extLst>
      <p:ext uri="{BB962C8B-B14F-4D97-AF65-F5344CB8AC3E}">
        <p14:creationId xmlns:p14="http://schemas.microsoft.com/office/powerpoint/2010/main" val="17804941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Housing</a:t>
            </a:r>
          </a:p>
        </p:txBody>
      </p:sp>
      <p:sp>
        <p:nvSpPr>
          <p:cNvPr id="3" name="Text Placeholder 2"/>
          <p:cNvSpPr>
            <a:spLocks noGrp="1"/>
          </p:cNvSpPr>
          <p:nvPr>
            <p:ph type="body" idx="1"/>
          </p:nvPr>
        </p:nvSpPr>
        <p:spPr/>
        <p:txBody>
          <a:bodyPr/>
          <a:lstStyle/>
          <a:p>
            <a:r>
              <a:rPr lang="en-US" dirty="0"/>
              <a:t>Key Findings</a:t>
            </a:r>
          </a:p>
        </p:txBody>
      </p:sp>
    </p:spTree>
    <p:extLst>
      <p:ext uri="{BB962C8B-B14F-4D97-AF65-F5344CB8AC3E}">
        <p14:creationId xmlns:p14="http://schemas.microsoft.com/office/powerpoint/2010/main" val="35737400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32</a:t>
            </a:fld>
            <a:endParaRPr lang="en-US" dirty="0"/>
          </a:p>
        </p:txBody>
      </p:sp>
      <p:graphicFrame>
        <p:nvGraphicFramePr>
          <p:cNvPr id="9" name="Chart 8">
            <a:extLst>
              <a:ext uri="{FF2B5EF4-FFF2-40B4-BE49-F238E27FC236}">
                <a16:creationId xmlns:a16="http://schemas.microsoft.com/office/drawing/2014/main" id="{97D7E3F9-C62C-FF10-B61E-A2079C34CC3D}"/>
              </a:ext>
            </a:extLst>
          </p:cNvPr>
          <p:cNvGraphicFramePr/>
          <p:nvPr>
            <p:extLst>
              <p:ext uri="{D42A27DB-BD31-4B8C-83A1-F6EECF244321}">
                <p14:modId xmlns:p14="http://schemas.microsoft.com/office/powerpoint/2010/main" val="2547954706"/>
              </p:ext>
            </p:extLst>
          </p:nvPr>
        </p:nvGraphicFramePr>
        <p:xfrm>
          <a:off x="12192" y="0"/>
          <a:ext cx="5700239" cy="68400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95304A65-49F3-484C-AA69-5326B6152871}"/>
              </a:ext>
            </a:extLst>
          </p:cNvPr>
          <p:cNvGraphicFramePr/>
          <p:nvPr>
            <p:extLst>
              <p:ext uri="{D42A27DB-BD31-4B8C-83A1-F6EECF244321}">
                <p14:modId xmlns:p14="http://schemas.microsoft.com/office/powerpoint/2010/main" val="780088166"/>
              </p:ext>
            </p:extLst>
          </p:nvPr>
        </p:nvGraphicFramePr>
        <p:xfrm>
          <a:off x="5640512" y="0"/>
          <a:ext cx="6539296" cy="68400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675942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33</a:t>
            </a:fld>
            <a:endParaRPr lang="en-US" dirty="0"/>
          </a:p>
        </p:txBody>
      </p:sp>
      <p:graphicFrame>
        <p:nvGraphicFramePr>
          <p:cNvPr id="12" name="Table 11">
            <a:extLst>
              <a:ext uri="{FF2B5EF4-FFF2-40B4-BE49-F238E27FC236}">
                <a16:creationId xmlns:a16="http://schemas.microsoft.com/office/drawing/2014/main" id="{67D803B1-AF54-4D84-A7B0-CB725A67D225}"/>
              </a:ext>
            </a:extLst>
          </p:cNvPr>
          <p:cNvGraphicFramePr>
            <a:graphicFrameLocks noGrp="1"/>
          </p:cNvGraphicFramePr>
          <p:nvPr>
            <p:extLst>
              <p:ext uri="{D42A27DB-BD31-4B8C-83A1-F6EECF244321}">
                <p14:modId xmlns:p14="http://schemas.microsoft.com/office/powerpoint/2010/main" val="2092927452"/>
              </p:ext>
            </p:extLst>
          </p:nvPr>
        </p:nvGraphicFramePr>
        <p:xfrm>
          <a:off x="0" y="1860"/>
          <a:ext cx="6095999" cy="6893362"/>
        </p:xfrm>
        <a:graphic>
          <a:graphicData uri="http://schemas.openxmlformats.org/drawingml/2006/table">
            <a:tbl>
              <a:tblPr firstRow="1" firstCol="1" bandRow="1"/>
              <a:tblGrid>
                <a:gridCol w="2496455">
                  <a:extLst>
                    <a:ext uri="{9D8B030D-6E8A-4147-A177-3AD203B41FA5}">
                      <a16:colId xmlns:a16="http://schemas.microsoft.com/office/drawing/2014/main" val="3766526306"/>
                    </a:ext>
                  </a:extLst>
                </a:gridCol>
                <a:gridCol w="899886">
                  <a:extLst>
                    <a:ext uri="{9D8B030D-6E8A-4147-A177-3AD203B41FA5}">
                      <a16:colId xmlns:a16="http://schemas.microsoft.com/office/drawing/2014/main" val="4125378467"/>
                    </a:ext>
                  </a:extLst>
                </a:gridCol>
                <a:gridCol w="899886">
                  <a:extLst>
                    <a:ext uri="{9D8B030D-6E8A-4147-A177-3AD203B41FA5}">
                      <a16:colId xmlns:a16="http://schemas.microsoft.com/office/drawing/2014/main" val="1846522815"/>
                    </a:ext>
                  </a:extLst>
                </a:gridCol>
                <a:gridCol w="899886">
                  <a:extLst>
                    <a:ext uri="{9D8B030D-6E8A-4147-A177-3AD203B41FA5}">
                      <a16:colId xmlns:a16="http://schemas.microsoft.com/office/drawing/2014/main" val="180390112"/>
                    </a:ext>
                  </a:extLst>
                </a:gridCol>
                <a:gridCol w="899886">
                  <a:extLst>
                    <a:ext uri="{9D8B030D-6E8A-4147-A177-3AD203B41FA5}">
                      <a16:colId xmlns:a16="http://schemas.microsoft.com/office/drawing/2014/main" val="1092727946"/>
                    </a:ext>
                  </a:extLst>
                </a:gridCol>
              </a:tblGrid>
              <a:tr h="24564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3739212197"/>
                  </a:ext>
                </a:extLst>
              </a:tr>
              <a:tr h="24564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Not Experienced</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3085118993"/>
                  </a:ext>
                </a:extLst>
              </a:tr>
              <a:tr h="482546">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Lived in motel or hotel </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26.0%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extLst>
                  <a:ext uri="{0D108BD9-81ED-4DB2-BD59-A6C34878D82A}">
                    <a16:rowId xmlns:a16="http://schemas.microsoft.com/office/drawing/2014/main" val="3225276997"/>
                  </a:ext>
                </a:extLst>
              </a:tr>
              <a:tr h="482546">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Home foreclosed upon</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10.5%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extLst>
                  <a:ext uri="{0D108BD9-81ED-4DB2-BD59-A6C34878D82A}">
                    <a16:rowId xmlns:a16="http://schemas.microsoft.com/office/drawing/2014/main" val="3255358902"/>
                  </a:ext>
                </a:extLst>
              </a:tr>
              <a:tr h="729296">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Moved in with someone to share expenses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41.0%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extLst>
                  <a:ext uri="{0D108BD9-81ED-4DB2-BD59-A6C34878D82A}">
                    <a16:rowId xmlns:a16="http://schemas.microsoft.com/office/drawing/2014/main" val="3926391553"/>
                  </a:ext>
                </a:extLst>
              </a:tr>
              <a:tr h="502744">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Moved in with friends or relatives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60.1%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extLst>
                  <a:ext uri="{0D108BD9-81ED-4DB2-BD59-A6C34878D82A}">
                    <a16:rowId xmlns:a16="http://schemas.microsoft.com/office/drawing/2014/main" val="1819363961"/>
                  </a:ext>
                </a:extLst>
              </a:tr>
              <a:tr h="482546">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Couch-surfed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extLst>
                  <a:ext uri="{0D108BD9-81ED-4DB2-BD59-A6C34878D82A}">
                    <a16:rowId xmlns:a16="http://schemas.microsoft.com/office/drawing/2014/main" val="410049246"/>
                  </a:ext>
                </a:extLst>
              </a:tr>
              <a:tr h="502744">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Evicted from a rental property</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15.1%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extLst>
                  <a:ext uri="{0D108BD9-81ED-4DB2-BD59-A6C34878D82A}">
                    <a16:rowId xmlns:a16="http://schemas.microsoft.com/office/drawing/2014/main" val="2060656161"/>
                  </a:ext>
                </a:extLst>
              </a:tr>
              <a:tr h="729296">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Moved because could no longer afford home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36.7%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extLst>
                  <a:ext uri="{0D108BD9-81ED-4DB2-BD59-A6C34878D82A}">
                    <a16:rowId xmlns:a16="http://schemas.microsoft.com/office/drawing/2014/main" val="3774962643"/>
                  </a:ext>
                </a:extLst>
              </a:tr>
              <a:tr h="502744">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Behind on rent or mortgage payments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34.8%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extLst>
                  <a:ext uri="{0D108BD9-81ED-4DB2-BD59-A6C34878D82A}">
                    <a16:rowId xmlns:a16="http://schemas.microsoft.com/office/drawing/2014/main" val="3231225873"/>
                  </a:ext>
                </a:extLst>
              </a:tr>
              <a:tr h="482546">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Lived in vehicle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29.1%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extLst>
                  <a:ext uri="{0D108BD9-81ED-4DB2-BD59-A6C34878D82A}">
                    <a16:rowId xmlns:a16="http://schemas.microsoft.com/office/drawing/2014/main" val="3199461743"/>
                  </a:ext>
                </a:extLst>
              </a:tr>
              <a:tr h="482546">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Lived on street or in parks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extLst>
                  <a:ext uri="{0D108BD9-81ED-4DB2-BD59-A6C34878D82A}">
                    <a16:rowId xmlns:a16="http://schemas.microsoft.com/office/drawing/2014/main" val="3780667251"/>
                  </a:ext>
                </a:extLst>
              </a:tr>
              <a:tr h="502744">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Sometimes stayed in a shelter</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14.1%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tcPr>
                </a:tc>
                <a:extLst>
                  <a:ext uri="{0D108BD9-81ED-4DB2-BD59-A6C34878D82A}">
                    <a16:rowId xmlns:a16="http://schemas.microsoft.com/office/drawing/2014/main" val="3968965064"/>
                  </a:ext>
                </a:extLst>
              </a:tr>
              <a:tr h="482546">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Other</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15.7%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6841" marR="66841" marT="0" marB="0" anchor="ctr">
                    <a:lnL>
                      <a:noFill/>
                    </a:lnL>
                    <a:lnR>
                      <a:noFill/>
                    </a:lnR>
                    <a:lnT>
                      <a:noFill/>
                    </a:lnT>
                    <a:lnB>
                      <a:noFill/>
                    </a:lnB>
                    <a:solidFill>
                      <a:srgbClr val="AEE4FF"/>
                    </a:solidFill>
                  </a:tcPr>
                </a:tc>
                <a:extLst>
                  <a:ext uri="{0D108BD9-81ED-4DB2-BD59-A6C34878D82A}">
                    <a16:rowId xmlns:a16="http://schemas.microsoft.com/office/drawing/2014/main" val="4230271826"/>
                  </a:ext>
                </a:extLst>
              </a:tr>
            </a:tbl>
          </a:graphicData>
        </a:graphic>
      </p:graphicFrame>
      <p:sp>
        <p:nvSpPr>
          <p:cNvPr id="15" name="TextBox 14">
            <a:extLst>
              <a:ext uri="{FF2B5EF4-FFF2-40B4-BE49-F238E27FC236}">
                <a16:creationId xmlns:a16="http://schemas.microsoft.com/office/drawing/2014/main" id="{366DD110-18B6-4FA7-89E9-2DFFD6C821C5}"/>
              </a:ext>
            </a:extLst>
          </p:cNvPr>
          <p:cNvSpPr txBox="1"/>
          <p:nvPr/>
        </p:nvSpPr>
        <p:spPr>
          <a:xfrm>
            <a:off x="6431622" y="785973"/>
            <a:ext cx="5393933" cy="501675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N= 608 (Those indicating experiencing homelessness or housing instability)</a:t>
            </a:r>
          </a:p>
          <a:p>
            <a:pPr marL="285750" indent="-285750">
              <a:spcAft>
                <a:spcPts val="1200"/>
              </a:spcAft>
              <a:buFont typeface="Arial" panose="020B0604020202020204" pitchFamily="34" charset="0"/>
              <a:buChar char="•"/>
            </a:pPr>
            <a:r>
              <a:rPr lang="en-US" sz="2000" dirty="0"/>
              <a:t>In the 2013 survey, 21% of respondents experienced homelessness after separation and 60% experienced housing instability after separation.</a:t>
            </a:r>
          </a:p>
          <a:p>
            <a:pPr marL="285750" indent="-285750">
              <a:spcAft>
                <a:spcPts val="1200"/>
              </a:spcAft>
              <a:buFont typeface="Arial" panose="020B0604020202020204" pitchFamily="34" charset="0"/>
              <a:buChar char="•"/>
            </a:pPr>
            <a:r>
              <a:rPr lang="en-US" sz="2000" dirty="0"/>
              <a:t>Less than half of respondents (46.1%) sought services to help with homelessness or housing instability (280).</a:t>
            </a:r>
          </a:p>
          <a:p>
            <a:pPr marL="285750" indent="-285750">
              <a:spcAft>
                <a:spcPts val="1200"/>
              </a:spcAft>
              <a:buFont typeface="Arial" panose="020B0604020202020204" pitchFamily="34" charset="0"/>
              <a:buChar char="•"/>
            </a:pPr>
            <a:r>
              <a:rPr lang="en-US" sz="2000" dirty="0"/>
              <a:t>The most sought services were the VA (42.5%), an “Other” service (41.8%), and U.S. Department of Housing and Urban Development (HUD) (25.7%). </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28286567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Housing (2024)</a:t>
            </a:r>
          </a:p>
        </p:txBody>
      </p:sp>
      <p:sp>
        <p:nvSpPr>
          <p:cNvPr id="3" name="Content Placeholder 2"/>
          <p:cNvSpPr>
            <a:spLocks noGrp="1"/>
          </p:cNvSpPr>
          <p:nvPr>
            <p:ph idx="1"/>
          </p:nvPr>
        </p:nvSpPr>
        <p:spPr/>
        <p:txBody>
          <a:bodyPr>
            <a:normAutofit/>
          </a:bodyPr>
          <a:lstStyle/>
          <a:p>
            <a:r>
              <a:rPr lang="en-US" dirty="0"/>
              <a:t>Increase in reported housing instability among respondents from 20% in 2013 to 32% in 2024</a:t>
            </a:r>
          </a:p>
          <a:p>
            <a:pPr lvl="1"/>
            <a:r>
              <a:rPr lang="en-US" dirty="0"/>
              <a:t>Correlates with findings in the 2023 Annual Homelessness Assessment Report on women veteran homelessness.</a:t>
            </a:r>
          </a:p>
          <a:p>
            <a:r>
              <a:rPr lang="en-US" dirty="0"/>
              <a:t>11% of respondents who sought veteran assistance reported feeling ignored or having a poor experience.</a:t>
            </a:r>
          </a:p>
          <a:p>
            <a:r>
              <a:rPr lang="en-US" dirty="0"/>
              <a:t>Only 13% of respondents reported receiving assistance from either veteran or civilian community-based organizations.</a:t>
            </a:r>
          </a:p>
          <a:p>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34</a:t>
            </a:fld>
            <a:endParaRPr lang="en-US" dirty="0"/>
          </a:p>
        </p:txBody>
      </p:sp>
    </p:spTree>
    <p:extLst>
      <p:ext uri="{BB962C8B-B14F-4D97-AF65-F5344CB8AC3E}">
        <p14:creationId xmlns:p14="http://schemas.microsoft.com/office/powerpoint/2010/main" val="7888073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Housing (2024)</a:t>
            </a:r>
          </a:p>
        </p:txBody>
      </p:sp>
      <p:sp>
        <p:nvSpPr>
          <p:cNvPr id="3" name="Content Placeholder 2"/>
          <p:cNvSpPr>
            <a:spLocks noGrp="1"/>
          </p:cNvSpPr>
          <p:nvPr>
            <p:ph idx="1"/>
          </p:nvPr>
        </p:nvSpPr>
        <p:spPr/>
        <p:txBody>
          <a:bodyPr>
            <a:normAutofit/>
          </a:bodyPr>
          <a:lstStyle/>
          <a:p>
            <a:r>
              <a:rPr lang="en-US" dirty="0"/>
              <a:t>Expand access to women-specific Grant and Per Diem (GPD), Supportive Services for Veteran Families (SSVF), and Permanent Supportive Housing (PSH) options across the state.</a:t>
            </a:r>
          </a:p>
          <a:p>
            <a:r>
              <a:rPr lang="en-US" dirty="0"/>
              <a:t>Ensure that supportive service providers offer women veteran-specific training.</a:t>
            </a:r>
          </a:p>
          <a:p>
            <a:r>
              <a:rPr lang="en-US" dirty="0"/>
              <a:t>Enhance data sharing with the Department of Defense (DoD) to enable programs like CalTAP to provide early access to community-based systems of care during the transition process. </a:t>
            </a:r>
          </a:p>
          <a:p>
            <a:r>
              <a:rPr lang="en-US" dirty="0"/>
              <a:t>Increase access to claims agents who specialize in women-specific health conditions.</a:t>
            </a:r>
          </a:p>
        </p:txBody>
      </p:sp>
      <p:sp>
        <p:nvSpPr>
          <p:cNvPr id="4" name="Slide Number Placeholder 3"/>
          <p:cNvSpPr>
            <a:spLocks noGrp="1"/>
          </p:cNvSpPr>
          <p:nvPr>
            <p:ph type="sldNum" sz="quarter" idx="4"/>
          </p:nvPr>
        </p:nvSpPr>
        <p:spPr/>
        <p:txBody>
          <a:bodyPr/>
          <a:lstStyle/>
          <a:p>
            <a:fld id="{97FF4E7B-DCA9-F44E-AACB-DE6F576A2003}" type="slidenum">
              <a:rPr lang="en-US" smtClean="0"/>
              <a:pPr/>
              <a:t>35</a:t>
            </a:fld>
            <a:endParaRPr lang="en-US" dirty="0"/>
          </a:p>
        </p:txBody>
      </p:sp>
    </p:spTree>
    <p:extLst>
      <p:ext uri="{BB962C8B-B14F-4D97-AF65-F5344CB8AC3E}">
        <p14:creationId xmlns:p14="http://schemas.microsoft.com/office/powerpoint/2010/main" val="39333500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Childcare</a:t>
            </a:r>
          </a:p>
        </p:txBody>
      </p:sp>
      <p:sp>
        <p:nvSpPr>
          <p:cNvPr id="3" name="Text Placeholder 2"/>
          <p:cNvSpPr>
            <a:spLocks noGrp="1"/>
          </p:cNvSpPr>
          <p:nvPr>
            <p:ph type="body" idx="1"/>
          </p:nvPr>
        </p:nvSpPr>
        <p:spPr/>
        <p:txBody>
          <a:bodyPr/>
          <a:lstStyle/>
          <a:p>
            <a:r>
              <a:rPr lang="en-US" dirty="0"/>
              <a:t>Key Findings</a:t>
            </a:r>
          </a:p>
        </p:txBody>
      </p:sp>
    </p:spTree>
    <p:extLst>
      <p:ext uri="{BB962C8B-B14F-4D97-AF65-F5344CB8AC3E}">
        <p14:creationId xmlns:p14="http://schemas.microsoft.com/office/powerpoint/2010/main" val="8203034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37</a:t>
            </a:fld>
            <a:endParaRPr lang="en-US" dirty="0"/>
          </a:p>
        </p:txBody>
      </p:sp>
      <p:graphicFrame>
        <p:nvGraphicFramePr>
          <p:cNvPr id="7" name="Chart 6">
            <a:extLst>
              <a:ext uri="{FF2B5EF4-FFF2-40B4-BE49-F238E27FC236}">
                <a16:creationId xmlns:a16="http://schemas.microsoft.com/office/drawing/2014/main" id="{DBB3CA05-0A5D-7375-B707-B2EF462F9D5E}"/>
              </a:ext>
            </a:extLst>
          </p:cNvPr>
          <p:cNvGraphicFramePr/>
          <p:nvPr>
            <p:extLst>
              <p:ext uri="{D42A27DB-BD31-4B8C-83A1-F6EECF244321}">
                <p14:modId xmlns:p14="http://schemas.microsoft.com/office/powerpoint/2010/main" val="2730096356"/>
              </p:ext>
            </p:extLst>
          </p:nvPr>
        </p:nvGraphicFramePr>
        <p:xfrm>
          <a:off x="-1" y="0"/>
          <a:ext cx="12192001" cy="3429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6BAF0CC2-7647-C545-6600-EEC9A0EA0A06}"/>
              </a:ext>
            </a:extLst>
          </p:cNvPr>
          <p:cNvGraphicFramePr/>
          <p:nvPr>
            <p:extLst>
              <p:ext uri="{D42A27DB-BD31-4B8C-83A1-F6EECF244321}">
                <p14:modId xmlns:p14="http://schemas.microsoft.com/office/powerpoint/2010/main" val="614591595"/>
              </p:ext>
            </p:extLst>
          </p:nvPr>
        </p:nvGraphicFramePr>
        <p:xfrm>
          <a:off x="0" y="3429000"/>
          <a:ext cx="12192000" cy="342899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217724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38</a:t>
            </a:fld>
            <a:endParaRPr lang="en-US" dirty="0"/>
          </a:p>
        </p:txBody>
      </p:sp>
      <p:graphicFrame>
        <p:nvGraphicFramePr>
          <p:cNvPr id="8" name="Table 7">
            <a:extLst>
              <a:ext uri="{FF2B5EF4-FFF2-40B4-BE49-F238E27FC236}">
                <a16:creationId xmlns:a16="http://schemas.microsoft.com/office/drawing/2014/main" id="{AB046E79-1ACB-4A1C-A91C-3DECBDB8F211}"/>
              </a:ext>
            </a:extLst>
          </p:cNvPr>
          <p:cNvGraphicFramePr>
            <a:graphicFrameLocks noGrp="1"/>
          </p:cNvGraphicFramePr>
          <p:nvPr>
            <p:extLst>
              <p:ext uri="{D42A27DB-BD31-4B8C-83A1-F6EECF244321}">
                <p14:modId xmlns:p14="http://schemas.microsoft.com/office/powerpoint/2010/main" val="2151877030"/>
              </p:ext>
            </p:extLst>
          </p:nvPr>
        </p:nvGraphicFramePr>
        <p:xfrm>
          <a:off x="0" y="4266620"/>
          <a:ext cx="10618343" cy="2597422"/>
        </p:xfrm>
        <a:graphic>
          <a:graphicData uri="http://schemas.openxmlformats.org/drawingml/2006/table">
            <a:tbl>
              <a:tblPr firstRow="1" firstCol="1" bandRow="1"/>
              <a:tblGrid>
                <a:gridCol w="3331574">
                  <a:extLst>
                    <a:ext uri="{9D8B030D-6E8A-4147-A177-3AD203B41FA5}">
                      <a16:colId xmlns:a16="http://schemas.microsoft.com/office/drawing/2014/main" val="3294178806"/>
                    </a:ext>
                  </a:extLst>
                </a:gridCol>
                <a:gridCol w="1821412">
                  <a:extLst>
                    <a:ext uri="{9D8B030D-6E8A-4147-A177-3AD203B41FA5}">
                      <a16:colId xmlns:a16="http://schemas.microsoft.com/office/drawing/2014/main" val="846104700"/>
                    </a:ext>
                  </a:extLst>
                </a:gridCol>
                <a:gridCol w="1821412">
                  <a:extLst>
                    <a:ext uri="{9D8B030D-6E8A-4147-A177-3AD203B41FA5}">
                      <a16:colId xmlns:a16="http://schemas.microsoft.com/office/drawing/2014/main" val="1195910187"/>
                    </a:ext>
                  </a:extLst>
                </a:gridCol>
                <a:gridCol w="1821412">
                  <a:extLst>
                    <a:ext uri="{9D8B030D-6E8A-4147-A177-3AD203B41FA5}">
                      <a16:colId xmlns:a16="http://schemas.microsoft.com/office/drawing/2014/main" val="4228595952"/>
                    </a:ext>
                  </a:extLst>
                </a:gridCol>
                <a:gridCol w="1822533">
                  <a:extLst>
                    <a:ext uri="{9D8B030D-6E8A-4147-A177-3AD203B41FA5}">
                      <a16:colId xmlns:a16="http://schemas.microsoft.com/office/drawing/2014/main" val="1420565857"/>
                    </a:ext>
                  </a:extLst>
                </a:gridCol>
              </a:tblGrid>
              <a:tr h="243259">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3291860852"/>
                  </a:ext>
                </a:extLst>
              </a:tr>
              <a:tr h="590381">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Childcare Facility</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36.5%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386022496"/>
                  </a:ext>
                </a:extLst>
              </a:tr>
              <a:tr h="590381">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Respondent’s home </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40.4%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24%</a:t>
                      </a: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1856341364"/>
                  </a:ext>
                </a:extLst>
              </a:tr>
              <a:tr h="590381">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Caregiver’s home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18.8%</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854612694"/>
                  </a:ext>
                </a:extLst>
              </a:tr>
              <a:tr h="288489">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No childcare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46%</a:t>
                      </a: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570570377"/>
                  </a:ext>
                </a:extLst>
              </a:tr>
              <a:tr h="288489">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Other</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3677110453"/>
                  </a:ext>
                </a:extLst>
              </a:tr>
            </a:tbl>
          </a:graphicData>
        </a:graphic>
      </p:graphicFrame>
      <p:graphicFrame>
        <p:nvGraphicFramePr>
          <p:cNvPr id="11" name="Chart 10">
            <a:extLst>
              <a:ext uri="{FF2B5EF4-FFF2-40B4-BE49-F238E27FC236}">
                <a16:creationId xmlns:a16="http://schemas.microsoft.com/office/drawing/2014/main" id="{53B19389-C935-FCB0-B7AF-C5949AC2351B}"/>
              </a:ext>
            </a:extLst>
          </p:cNvPr>
          <p:cNvGraphicFramePr/>
          <p:nvPr>
            <p:extLst>
              <p:ext uri="{D42A27DB-BD31-4B8C-83A1-F6EECF244321}">
                <p14:modId xmlns:p14="http://schemas.microsoft.com/office/powerpoint/2010/main" val="147869954"/>
              </p:ext>
            </p:extLst>
          </p:nvPr>
        </p:nvGraphicFramePr>
        <p:xfrm>
          <a:off x="0" y="0"/>
          <a:ext cx="12192000" cy="3832261"/>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AB8BAD00-8131-4CDB-AFC4-ED4A159B4379}"/>
              </a:ext>
            </a:extLst>
          </p:cNvPr>
          <p:cNvSpPr txBox="1"/>
          <p:nvPr/>
        </p:nvSpPr>
        <p:spPr>
          <a:xfrm>
            <a:off x="4618672" y="3895411"/>
            <a:ext cx="2954655" cy="369332"/>
          </a:xfrm>
          <a:prstGeom prst="rect">
            <a:avLst/>
          </a:prstGeom>
          <a:noFill/>
        </p:spPr>
        <p:txBody>
          <a:bodyPr wrap="none" rtlCol="0">
            <a:spAutoFit/>
          </a:bodyPr>
          <a:lstStyle/>
          <a:p>
            <a:pPr algn="ctr"/>
            <a:r>
              <a:rPr lang="en-US" dirty="0"/>
              <a:t>Primary Childcare Location</a:t>
            </a:r>
          </a:p>
        </p:txBody>
      </p:sp>
    </p:spTree>
    <p:extLst>
      <p:ext uri="{BB962C8B-B14F-4D97-AF65-F5344CB8AC3E}">
        <p14:creationId xmlns:p14="http://schemas.microsoft.com/office/powerpoint/2010/main" val="41130100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39</a:t>
            </a:fld>
            <a:endParaRPr lang="en-US" dirty="0"/>
          </a:p>
        </p:txBody>
      </p:sp>
      <p:sp>
        <p:nvSpPr>
          <p:cNvPr id="12" name="TextBox 11">
            <a:extLst>
              <a:ext uri="{FF2B5EF4-FFF2-40B4-BE49-F238E27FC236}">
                <a16:creationId xmlns:a16="http://schemas.microsoft.com/office/drawing/2014/main" id="{AB8BAD00-8131-4CDB-AFC4-ED4A159B4379}"/>
              </a:ext>
            </a:extLst>
          </p:cNvPr>
          <p:cNvSpPr txBox="1"/>
          <p:nvPr/>
        </p:nvSpPr>
        <p:spPr>
          <a:xfrm>
            <a:off x="3357557" y="0"/>
            <a:ext cx="5476885" cy="369332"/>
          </a:xfrm>
          <a:prstGeom prst="rect">
            <a:avLst/>
          </a:prstGeom>
          <a:noFill/>
        </p:spPr>
        <p:txBody>
          <a:bodyPr wrap="none" rtlCol="0">
            <a:spAutoFit/>
          </a:bodyPr>
          <a:lstStyle/>
          <a:p>
            <a:pPr algn="ctr"/>
            <a:r>
              <a:rPr lang="en-US" dirty="0"/>
              <a:t>Need for Child Care Affected Health Care Decisions</a:t>
            </a:r>
          </a:p>
        </p:txBody>
      </p:sp>
      <p:graphicFrame>
        <p:nvGraphicFramePr>
          <p:cNvPr id="6" name="Table 5">
            <a:extLst>
              <a:ext uri="{FF2B5EF4-FFF2-40B4-BE49-F238E27FC236}">
                <a16:creationId xmlns:a16="http://schemas.microsoft.com/office/drawing/2014/main" id="{DCBB9DB4-D7B0-40CE-ABDA-6D1DE9058507}"/>
              </a:ext>
            </a:extLst>
          </p:cNvPr>
          <p:cNvGraphicFramePr>
            <a:graphicFrameLocks noGrp="1"/>
          </p:cNvGraphicFramePr>
          <p:nvPr>
            <p:extLst>
              <p:ext uri="{D42A27DB-BD31-4B8C-83A1-F6EECF244321}">
                <p14:modId xmlns:p14="http://schemas.microsoft.com/office/powerpoint/2010/main" val="282577249"/>
              </p:ext>
            </p:extLst>
          </p:nvPr>
        </p:nvGraphicFramePr>
        <p:xfrm>
          <a:off x="-1" y="366258"/>
          <a:ext cx="10706471" cy="2266437"/>
        </p:xfrm>
        <a:graphic>
          <a:graphicData uri="http://schemas.openxmlformats.org/drawingml/2006/table">
            <a:tbl>
              <a:tblPr firstRow="1" firstCol="1" bandRow="1"/>
              <a:tblGrid>
                <a:gridCol w="2676615">
                  <a:extLst>
                    <a:ext uri="{9D8B030D-6E8A-4147-A177-3AD203B41FA5}">
                      <a16:colId xmlns:a16="http://schemas.microsoft.com/office/drawing/2014/main" val="848732709"/>
                    </a:ext>
                  </a:extLst>
                </a:gridCol>
                <a:gridCol w="2007464">
                  <a:extLst>
                    <a:ext uri="{9D8B030D-6E8A-4147-A177-3AD203B41FA5}">
                      <a16:colId xmlns:a16="http://schemas.microsoft.com/office/drawing/2014/main" val="2854916682"/>
                    </a:ext>
                  </a:extLst>
                </a:gridCol>
                <a:gridCol w="2007464">
                  <a:extLst>
                    <a:ext uri="{9D8B030D-6E8A-4147-A177-3AD203B41FA5}">
                      <a16:colId xmlns:a16="http://schemas.microsoft.com/office/drawing/2014/main" val="3999292686"/>
                    </a:ext>
                  </a:extLst>
                </a:gridCol>
                <a:gridCol w="2007464">
                  <a:extLst>
                    <a:ext uri="{9D8B030D-6E8A-4147-A177-3AD203B41FA5}">
                      <a16:colId xmlns:a16="http://schemas.microsoft.com/office/drawing/2014/main" val="1819712694"/>
                    </a:ext>
                  </a:extLst>
                </a:gridCol>
                <a:gridCol w="2007464">
                  <a:extLst>
                    <a:ext uri="{9D8B030D-6E8A-4147-A177-3AD203B41FA5}">
                      <a16:colId xmlns:a16="http://schemas.microsoft.com/office/drawing/2014/main" val="3876414696"/>
                    </a:ext>
                  </a:extLst>
                </a:gridCol>
              </a:tblGrid>
              <a:tr h="21208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3524113355"/>
                  </a:ext>
                </a:extLst>
              </a:tr>
              <a:tr h="391864">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Appointment times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66.9%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782194316"/>
                  </a:ext>
                </a:extLst>
              </a:tr>
              <a:tr h="391864">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Afford healthcare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22.9%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34%</a:t>
                      </a: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1149559074"/>
                  </a:ext>
                </a:extLst>
              </a:tr>
              <a:tr h="592243">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Health care services performed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37.5%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583870217"/>
                  </a:ext>
                </a:extLst>
              </a:tr>
              <a:tr h="391864">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Location of healthcare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38.9%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4027547094"/>
                  </a:ext>
                </a:extLst>
              </a:tr>
              <a:tr h="212087">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Other</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5.5%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3070394907"/>
                  </a:ext>
                </a:extLst>
              </a:tr>
            </a:tbl>
          </a:graphicData>
        </a:graphic>
      </p:graphicFrame>
      <p:sp>
        <p:nvSpPr>
          <p:cNvPr id="13" name="TextBox 12">
            <a:extLst>
              <a:ext uri="{FF2B5EF4-FFF2-40B4-BE49-F238E27FC236}">
                <a16:creationId xmlns:a16="http://schemas.microsoft.com/office/drawing/2014/main" id="{53FDEA3F-338A-46E5-A16C-CA71B64A64F9}"/>
              </a:ext>
            </a:extLst>
          </p:cNvPr>
          <p:cNvSpPr txBox="1"/>
          <p:nvPr/>
        </p:nvSpPr>
        <p:spPr>
          <a:xfrm>
            <a:off x="3331908" y="2649361"/>
            <a:ext cx="5528181" cy="369332"/>
          </a:xfrm>
          <a:prstGeom prst="rect">
            <a:avLst/>
          </a:prstGeom>
          <a:noFill/>
        </p:spPr>
        <p:txBody>
          <a:bodyPr wrap="none" rtlCol="0">
            <a:spAutoFit/>
          </a:bodyPr>
          <a:lstStyle/>
          <a:p>
            <a:pPr algn="ctr"/>
            <a:r>
              <a:rPr lang="en-US" dirty="0"/>
              <a:t>Need for Child Care Affected Employment Decisions</a:t>
            </a:r>
          </a:p>
        </p:txBody>
      </p:sp>
      <p:graphicFrame>
        <p:nvGraphicFramePr>
          <p:cNvPr id="14" name="Table 13">
            <a:extLst>
              <a:ext uri="{FF2B5EF4-FFF2-40B4-BE49-F238E27FC236}">
                <a16:creationId xmlns:a16="http://schemas.microsoft.com/office/drawing/2014/main" id="{54040800-923F-4661-ABED-47DCD4094520}"/>
              </a:ext>
            </a:extLst>
          </p:cNvPr>
          <p:cNvGraphicFramePr>
            <a:graphicFrameLocks noGrp="1"/>
          </p:cNvGraphicFramePr>
          <p:nvPr>
            <p:extLst>
              <p:ext uri="{D42A27DB-BD31-4B8C-83A1-F6EECF244321}">
                <p14:modId xmlns:p14="http://schemas.microsoft.com/office/powerpoint/2010/main" val="2941678196"/>
              </p:ext>
            </p:extLst>
          </p:nvPr>
        </p:nvGraphicFramePr>
        <p:xfrm>
          <a:off x="-2" y="3017853"/>
          <a:ext cx="10706472" cy="3890493"/>
        </p:xfrm>
        <a:graphic>
          <a:graphicData uri="http://schemas.openxmlformats.org/drawingml/2006/table">
            <a:tbl>
              <a:tblPr firstRow="1" firstCol="1" bandRow="1"/>
              <a:tblGrid>
                <a:gridCol w="2693161">
                  <a:extLst>
                    <a:ext uri="{9D8B030D-6E8A-4147-A177-3AD203B41FA5}">
                      <a16:colId xmlns:a16="http://schemas.microsoft.com/office/drawing/2014/main" val="4196406105"/>
                    </a:ext>
                  </a:extLst>
                </a:gridCol>
                <a:gridCol w="1872129">
                  <a:extLst>
                    <a:ext uri="{9D8B030D-6E8A-4147-A177-3AD203B41FA5}">
                      <a16:colId xmlns:a16="http://schemas.microsoft.com/office/drawing/2014/main" val="1263059022"/>
                    </a:ext>
                  </a:extLst>
                </a:gridCol>
                <a:gridCol w="2214976">
                  <a:extLst>
                    <a:ext uri="{9D8B030D-6E8A-4147-A177-3AD203B41FA5}">
                      <a16:colId xmlns:a16="http://schemas.microsoft.com/office/drawing/2014/main" val="681382910"/>
                    </a:ext>
                  </a:extLst>
                </a:gridCol>
                <a:gridCol w="1930774">
                  <a:extLst>
                    <a:ext uri="{9D8B030D-6E8A-4147-A177-3AD203B41FA5}">
                      <a16:colId xmlns:a16="http://schemas.microsoft.com/office/drawing/2014/main" val="3889674283"/>
                    </a:ext>
                  </a:extLst>
                </a:gridCol>
                <a:gridCol w="1995432">
                  <a:extLst>
                    <a:ext uri="{9D8B030D-6E8A-4147-A177-3AD203B41FA5}">
                      <a16:colId xmlns:a16="http://schemas.microsoft.com/office/drawing/2014/main" val="1175816591"/>
                    </a:ext>
                  </a:extLst>
                </a:gridCol>
              </a:tblGrid>
              <a:tr h="242157">
                <a:tc>
                  <a:txBody>
                    <a:bodyPr/>
                    <a:lstStyle/>
                    <a:p>
                      <a:pPr marL="0" marR="0" algn="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2807689032"/>
                  </a:ext>
                </a:extLst>
              </a:tr>
              <a:tr h="242157">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Location of job</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39.6%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54%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2893512660"/>
                  </a:ext>
                </a:extLst>
              </a:tr>
              <a:tr h="242157">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Left service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28.4%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725570055"/>
                  </a:ext>
                </a:extLst>
              </a:tr>
              <a:tr h="426753">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Refused job because of salary</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28.4%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56122455"/>
                  </a:ext>
                </a:extLst>
              </a:tr>
              <a:tr h="426753">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Worked more hours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20.5%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958495400"/>
                  </a:ext>
                </a:extLst>
              </a:tr>
              <a:tr h="426753">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Took a job did not want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16.5%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18%</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3726195570"/>
                  </a:ext>
                </a:extLst>
              </a:tr>
              <a:tr h="495601">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Worked more jobs than wanted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10.1%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9%</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925301455"/>
                  </a:ext>
                </a:extLst>
              </a:tr>
              <a:tr h="426753">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Child-care related benefits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1936668111"/>
                  </a:ext>
                </a:extLst>
              </a:tr>
              <a:tr h="426753">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Took lower paying job</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11.5%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1030321564"/>
                  </a:ext>
                </a:extLst>
              </a:tr>
              <a:tr h="242157">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Left workforce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17.3%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91410671"/>
                  </a:ext>
                </a:extLst>
              </a:tr>
              <a:tr h="242157">
                <a:tc>
                  <a:txBody>
                    <a:bodyPr/>
                    <a:lstStyle/>
                    <a:p>
                      <a:pPr marL="0" marR="0" algn="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Other</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10.1%</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2670413111"/>
                  </a:ext>
                </a:extLst>
              </a:tr>
            </a:tbl>
          </a:graphicData>
        </a:graphic>
      </p:graphicFrame>
    </p:spTree>
    <p:extLst>
      <p:ext uri="{BB962C8B-B14F-4D97-AF65-F5344CB8AC3E}">
        <p14:creationId xmlns:p14="http://schemas.microsoft.com/office/powerpoint/2010/main" val="3227429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 (2009)</a:t>
            </a:r>
          </a:p>
        </p:txBody>
      </p:sp>
      <p:sp>
        <p:nvSpPr>
          <p:cNvPr id="3" name="Content Placeholder 2"/>
          <p:cNvSpPr>
            <a:spLocks noGrp="1"/>
          </p:cNvSpPr>
          <p:nvPr>
            <p:ph idx="1"/>
          </p:nvPr>
        </p:nvSpPr>
        <p:spPr/>
        <p:txBody>
          <a:bodyPr>
            <a:normAutofit/>
          </a:bodyPr>
          <a:lstStyle/>
          <a:p>
            <a:r>
              <a:rPr lang="en-US" dirty="0"/>
              <a:t>The 2009 survey, “California's Women Veterans: The Challenges and Needs of Those Who Served,” was requested by then </a:t>
            </a:r>
            <a:r>
              <a:rPr lang="en-US" dirty="0" err="1"/>
              <a:t>Assemblymember</a:t>
            </a:r>
            <a:r>
              <a:rPr lang="en-US" dirty="0"/>
              <a:t> Lois </a:t>
            </a:r>
            <a:r>
              <a:rPr lang="en-US" dirty="0" err="1"/>
              <a:t>Wolk</a:t>
            </a:r>
            <a:r>
              <a:rPr lang="en-US" dirty="0"/>
              <a:t>.</a:t>
            </a:r>
          </a:p>
          <a:p>
            <a:r>
              <a:rPr lang="en-US" dirty="0"/>
              <a:t>The survey, which was published in August 2009, collected 155 responses from California’s women veterans with 35 questions covering peer support; family issues; physical, mental, and behavioral health; homelessness and housing; employment and training; and education.</a:t>
            </a:r>
          </a:p>
          <a:p>
            <a:r>
              <a:rPr lang="en-US" dirty="0"/>
              <a:t>Data was collected through printed surveys.</a:t>
            </a:r>
          </a:p>
        </p:txBody>
      </p:sp>
      <p:sp>
        <p:nvSpPr>
          <p:cNvPr id="4" name="Slide Number Placeholder 3"/>
          <p:cNvSpPr>
            <a:spLocks noGrp="1"/>
          </p:cNvSpPr>
          <p:nvPr>
            <p:ph type="sldNum" sz="quarter" idx="4"/>
          </p:nvPr>
        </p:nvSpPr>
        <p:spPr/>
        <p:txBody>
          <a:bodyPr/>
          <a:lstStyle/>
          <a:p>
            <a:fld id="{97FF4E7B-DCA9-F44E-AACB-DE6F576A2003}" type="slidenum">
              <a:rPr lang="en-US" smtClean="0"/>
              <a:pPr/>
              <a:t>4</a:t>
            </a:fld>
            <a:endParaRPr lang="en-US" dirty="0"/>
          </a:p>
        </p:txBody>
      </p:sp>
    </p:spTree>
    <p:extLst>
      <p:ext uri="{BB962C8B-B14F-4D97-AF65-F5344CB8AC3E}">
        <p14:creationId xmlns:p14="http://schemas.microsoft.com/office/powerpoint/2010/main" val="32149074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Childcare (2024)</a:t>
            </a:r>
          </a:p>
        </p:txBody>
      </p:sp>
      <p:sp>
        <p:nvSpPr>
          <p:cNvPr id="3" name="Content Placeholder 2"/>
          <p:cNvSpPr>
            <a:spLocks noGrp="1"/>
          </p:cNvSpPr>
          <p:nvPr>
            <p:ph idx="1"/>
          </p:nvPr>
        </p:nvSpPr>
        <p:spPr/>
        <p:txBody>
          <a:bodyPr>
            <a:normAutofit fontScale="92500"/>
          </a:bodyPr>
          <a:lstStyle/>
          <a:p>
            <a:r>
              <a:rPr lang="en-US" dirty="0"/>
              <a:t>298 respondents (14.6%) reported having children in their households who utilize childcare</a:t>
            </a:r>
          </a:p>
          <a:p>
            <a:r>
              <a:rPr lang="en-US" dirty="0"/>
              <a:t>All childcare options have increased since 2013, while reports of “no childcare” have decreased significantly.</a:t>
            </a:r>
          </a:p>
          <a:p>
            <a:r>
              <a:rPr lang="en-US" dirty="0"/>
              <a:t>Respondents in both the 2013 and 2024 surveys reported needing an average of approximately 28 hours of childcare per week. </a:t>
            </a:r>
          </a:p>
          <a:p>
            <a:r>
              <a:rPr lang="en-US" dirty="0"/>
              <a:t>Increase in reported average childcare costs from $510 in 2013 to $916 in 2024</a:t>
            </a:r>
          </a:p>
          <a:p>
            <a:r>
              <a:rPr lang="en-US" dirty="0"/>
              <a:t>28.4% of respondents declined job offers due to salaries being insufficient to cover childcare costs.</a:t>
            </a:r>
          </a:p>
        </p:txBody>
      </p:sp>
      <p:sp>
        <p:nvSpPr>
          <p:cNvPr id="4" name="Slide Number Placeholder 3"/>
          <p:cNvSpPr>
            <a:spLocks noGrp="1"/>
          </p:cNvSpPr>
          <p:nvPr>
            <p:ph type="sldNum" sz="quarter" idx="4"/>
          </p:nvPr>
        </p:nvSpPr>
        <p:spPr/>
        <p:txBody>
          <a:bodyPr/>
          <a:lstStyle/>
          <a:p>
            <a:fld id="{97FF4E7B-DCA9-F44E-AACB-DE6F576A2003}" type="slidenum">
              <a:rPr lang="en-US" smtClean="0"/>
              <a:pPr/>
              <a:t>40</a:t>
            </a:fld>
            <a:endParaRPr lang="en-US" dirty="0"/>
          </a:p>
        </p:txBody>
      </p:sp>
    </p:spTree>
    <p:extLst>
      <p:ext uri="{BB962C8B-B14F-4D97-AF65-F5344CB8AC3E}">
        <p14:creationId xmlns:p14="http://schemas.microsoft.com/office/powerpoint/2010/main" val="8274059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Childcare (2024)</a:t>
            </a:r>
          </a:p>
        </p:txBody>
      </p:sp>
      <p:sp>
        <p:nvSpPr>
          <p:cNvPr id="3" name="Content Placeholder 2"/>
          <p:cNvSpPr>
            <a:spLocks noGrp="1"/>
          </p:cNvSpPr>
          <p:nvPr>
            <p:ph idx="1"/>
          </p:nvPr>
        </p:nvSpPr>
        <p:spPr/>
        <p:txBody>
          <a:bodyPr>
            <a:normAutofit/>
          </a:bodyPr>
          <a:lstStyle/>
          <a:p>
            <a:r>
              <a:rPr lang="en-US" dirty="0"/>
              <a:t>Significant increase in childcare costs since 2013.</a:t>
            </a:r>
          </a:p>
          <a:p>
            <a:r>
              <a:rPr lang="en-US" dirty="0"/>
              <a:t>No notable decrease in demand for childcare since 2013.</a:t>
            </a:r>
          </a:p>
          <a:p>
            <a:r>
              <a:rPr lang="en-US" dirty="0"/>
              <a:t>How can veterans with the most serious service-connected disabilities receive greater assistance with childcare?</a:t>
            </a:r>
          </a:p>
        </p:txBody>
      </p:sp>
      <p:sp>
        <p:nvSpPr>
          <p:cNvPr id="4" name="Slide Number Placeholder 3"/>
          <p:cNvSpPr>
            <a:spLocks noGrp="1"/>
          </p:cNvSpPr>
          <p:nvPr>
            <p:ph type="sldNum" sz="quarter" idx="4"/>
          </p:nvPr>
        </p:nvSpPr>
        <p:spPr/>
        <p:txBody>
          <a:bodyPr/>
          <a:lstStyle/>
          <a:p>
            <a:fld id="{97FF4E7B-DCA9-F44E-AACB-DE6F576A2003}" type="slidenum">
              <a:rPr lang="en-US" smtClean="0"/>
              <a:pPr/>
              <a:t>41</a:t>
            </a:fld>
            <a:endParaRPr lang="en-US" dirty="0"/>
          </a:p>
        </p:txBody>
      </p:sp>
    </p:spTree>
    <p:extLst>
      <p:ext uri="{BB962C8B-B14F-4D97-AF65-F5344CB8AC3E}">
        <p14:creationId xmlns:p14="http://schemas.microsoft.com/office/powerpoint/2010/main" val="21728934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LGBTQIA+</a:t>
            </a:r>
          </a:p>
        </p:txBody>
      </p:sp>
      <p:sp>
        <p:nvSpPr>
          <p:cNvPr id="3" name="Text Placeholder 2"/>
          <p:cNvSpPr>
            <a:spLocks noGrp="1"/>
          </p:cNvSpPr>
          <p:nvPr>
            <p:ph type="body" idx="1"/>
          </p:nvPr>
        </p:nvSpPr>
        <p:spPr/>
        <p:txBody>
          <a:bodyPr/>
          <a:lstStyle/>
          <a:p>
            <a:r>
              <a:rPr lang="en-US" dirty="0"/>
              <a:t>Key Findings</a:t>
            </a:r>
          </a:p>
        </p:txBody>
      </p:sp>
    </p:spTree>
    <p:extLst>
      <p:ext uri="{BB962C8B-B14F-4D97-AF65-F5344CB8AC3E}">
        <p14:creationId xmlns:p14="http://schemas.microsoft.com/office/powerpoint/2010/main" val="5079501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43</a:t>
            </a:fld>
            <a:endParaRPr lang="en-US" dirty="0"/>
          </a:p>
        </p:txBody>
      </p:sp>
      <p:graphicFrame>
        <p:nvGraphicFramePr>
          <p:cNvPr id="10" name="Chart 9">
            <a:extLst>
              <a:ext uri="{FF2B5EF4-FFF2-40B4-BE49-F238E27FC236}">
                <a16:creationId xmlns:a16="http://schemas.microsoft.com/office/drawing/2014/main" id="{ED300BFC-257A-9595-873E-6656E3FA40A0}"/>
              </a:ext>
            </a:extLst>
          </p:cNvPr>
          <p:cNvGraphicFramePr/>
          <p:nvPr>
            <p:extLst>
              <p:ext uri="{D42A27DB-BD31-4B8C-83A1-F6EECF244321}">
                <p14:modId xmlns:p14="http://schemas.microsoft.com/office/powerpoint/2010/main" val="62278818"/>
              </p:ext>
            </p:extLst>
          </p:nvPr>
        </p:nvGraphicFramePr>
        <p:xfrm>
          <a:off x="6096000" y="0"/>
          <a:ext cx="6096000" cy="400949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705A0137-B4A3-5981-87BA-E0DD60245E75}"/>
              </a:ext>
            </a:extLst>
          </p:cNvPr>
          <p:cNvGraphicFramePr/>
          <p:nvPr>
            <p:extLst>
              <p:ext uri="{D42A27DB-BD31-4B8C-83A1-F6EECF244321}">
                <p14:modId xmlns:p14="http://schemas.microsoft.com/office/powerpoint/2010/main" val="3682409610"/>
              </p:ext>
            </p:extLst>
          </p:nvPr>
        </p:nvGraphicFramePr>
        <p:xfrm>
          <a:off x="6096000" y="4009490"/>
          <a:ext cx="6096000" cy="286135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Table 16">
            <a:extLst>
              <a:ext uri="{FF2B5EF4-FFF2-40B4-BE49-F238E27FC236}">
                <a16:creationId xmlns:a16="http://schemas.microsoft.com/office/drawing/2014/main" id="{28C430B8-57B8-4476-B267-E5F080D9A445}"/>
              </a:ext>
            </a:extLst>
          </p:cNvPr>
          <p:cNvGraphicFramePr>
            <a:graphicFrameLocks noGrp="1"/>
          </p:cNvGraphicFramePr>
          <p:nvPr>
            <p:extLst>
              <p:ext uri="{D42A27DB-BD31-4B8C-83A1-F6EECF244321}">
                <p14:modId xmlns:p14="http://schemas.microsoft.com/office/powerpoint/2010/main" val="3601166366"/>
              </p:ext>
            </p:extLst>
          </p:nvPr>
        </p:nvGraphicFramePr>
        <p:xfrm>
          <a:off x="-1" y="698643"/>
          <a:ext cx="6096001" cy="6161814"/>
        </p:xfrm>
        <a:graphic>
          <a:graphicData uri="http://schemas.openxmlformats.org/drawingml/2006/table">
            <a:tbl>
              <a:tblPr firstRow="1" firstCol="1" bandRow="1"/>
              <a:tblGrid>
                <a:gridCol w="3168629">
                  <a:extLst>
                    <a:ext uri="{9D8B030D-6E8A-4147-A177-3AD203B41FA5}">
                      <a16:colId xmlns:a16="http://schemas.microsoft.com/office/drawing/2014/main" val="2155720004"/>
                    </a:ext>
                  </a:extLst>
                </a:gridCol>
                <a:gridCol w="731520">
                  <a:extLst>
                    <a:ext uri="{9D8B030D-6E8A-4147-A177-3AD203B41FA5}">
                      <a16:colId xmlns:a16="http://schemas.microsoft.com/office/drawing/2014/main" val="2585304662"/>
                    </a:ext>
                  </a:extLst>
                </a:gridCol>
                <a:gridCol w="732166">
                  <a:extLst>
                    <a:ext uri="{9D8B030D-6E8A-4147-A177-3AD203B41FA5}">
                      <a16:colId xmlns:a16="http://schemas.microsoft.com/office/drawing/2014/main" val="1736102831"/>
                    </a:ext>
                  </a:extLst>
                </a:gridCol>
                <a:gridCol w="731520">
                  <a:extLst>
                    <a:ext uri="{9D8B030D-6E8A-4147-A177-3AD203B41FA5}">
                      <a16:colId xmlns:a16="http://schemas.microsoft.com/office/drawing/2014/main" val="2049680672"/>
                    </a:ext>
                  </a:extLst>
                </a:gridCol>
                <a:gridCol w="732166">
                  <a:extLst>
                    <a:ext uri="{9D8B030D-6E8A-4147-A177-3AD203B41FA5}">
                      <a16:colId xmlns:a16="http://schemas.microsoft.com/office/drawing/2014/main" val="3350571869"/>
                    </a:ext>
                  </a:extLst>
                </a:gridCol>
              </a:tblGrid>
              <a:tr h="246841">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593247713"/>
                  </a:ext>
                </a:extLst>
              </a:tr>
              <a:tr h="62162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Involuntarily separated</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7.1%</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1191045135"/>
                  </a:ext>
                </a:extLst>
              </a:tr>
              <a:tr h="62162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Felt retaliated against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31.2%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37%</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2300506380"/>
                  </a:ext>
                </a:extLst>
              </a:tr>
              <a:tr h="93949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Article 15/Nonjudicial punishment/Captain’s Mast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850307163"/>
                  </a:ext>
                </a:extLst>
              </a:tr>
              <a:tr h="62162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Promotion withheld</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13.8%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2005108108"/>
                  </a:ext>
                </a:extLst>
              </a:tr>
              <a:tr h="62162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Threats/harassment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34.4%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969073963"/>
                  </a:ext>
                </a:extLst>
              </a:tr>
              <a:tr h="62162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Violence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15.4%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3556729003"/>
                  </a:ext>
                </a:extLst>
              </a:tr>
              <a:tr h="62162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Involuntarily transferred</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1234369505"/>
                  </a:ext>
                </a:extLst>
              </a:tr>
              <a:tr h="62162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Character of discharge not “Honorable”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1138063013"/>
                  </a:ext>
                </a:extLst>
              </a:tr>
              <a:tr h="621627">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Other</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19.0%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782200507"/>
                  </a:ext>
                </a:extLst>
              </a:tr>
            </a:tbl>
          </a:graphicData>
        </a:graphic>
      </p:graphicFrame>
      <p:sp>
        <p:nvSpPr>
          <p:cNvPr id="20" name="TextBox 19">
            <a:extLst>
              <a:ext uri="{FF2B5EF4-FFF2-40B4-BE49-F238E27FC236}">
                <a16:creationId xmlns:a16="http://schemas.microsoft.com/office/drawing/2014/main" id="{5B81872E-8F0C-47C3-8F14-ED009E8AA77D}"/>
              </a:ext>
            </a:extLst>
          </p:cNvPr>
          <p:cNvSpPr txBox="1"/>
          <p:nvPr/>
        </p:nvSpPr>
        <p:spPr>
          <a:xfrm>
            <a:off x="807643" y="192134"/>
            <a:ext cx="4480714" cy="369332"/>
          </a:xfrm>
          <a:prstGeom prst="rect">
            <a:avLst/>
          </a:prstGeom>
          <a:noFill/>
        </p:spPr>
        <p:txBody>
          <a:bodyPr wrap="none" rtlCol="0">
            <a:spAutoFit/>
          </a:bodyPr>
          <a:lstStyle/>
          <a:p>
            <a:pPr algn="ctr"/>
            <a:r>
              <a:rPr lang="en-US" dirty="0"/>
              <a:t>Experiences of Sexual Identity/Orientation</a:t>
            </a:r>
          </a:p>
        </p:txBody>
      </p:sp>
    </p:spTree>
    <p:extLst>
      <p:ext uri="{BB962C8B-B14F-4D97-AF65-F5344CB8AC3E}">
        <p14:creationId xmlns:p14="http://schemas.microsoft.com/office/powerpoint/2010/main" val="374610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LGBTQIA+ (2024)</a:t>
            </a:r>
          </a:p>
        </p:txBody>
      </p:sp>
      <p:sp>
        <p:nvSpPr>
          <p:cNvPr id="3" name="Content Placeholder 2"/>
          <p:cNvSpPr>
            <a:spLocks noGrp="1"/>
          </p:cNvSpPr>
          <p:nvPr>
            <p:ph idx="1"/>
          </p:nvPr>
        </p:nvSpPr>
        <p:spPr/>
        <p:txBody>
          <a:bodyPr>
            <a:normAutofit/>
          </a:bodyPr>
          <a:lstStyle/>
          <a:p>
            <a:r>
              <a:rPr lang="en-US" dirty="0"/>
              <a:t>55.1% of respondents identifying as LGBTQIA+ reported that their service was not impacted by Don’t Ask, Don’t Tell (DADT).</a:t>
            </a:r>
          </a:p>
          <a:p>
            <a:r>
              <a:rPr lang="en-US" dirty="0"/>
              <a:t>27.6% of respondents stated they left or were discharged from service due to these policies.</a:t>
            </a:r>
          </a:p>
          <a:p>
            <a:r>
              <a:rPr lang="en-US" dirty="0"/>
              <a:t>17.3% of respondents cited other reasons for being impacted by DADT.</a:t>
            </a:r>
          </a:p>
          <a:p>
            <a:r>
              <a:rPr lang="en-US" dirty="0"/>
              <a:t>Sample size: N=363</a:t>
            </a:r>
          </a:p>
        </p:txBody>
      </p:sp>
      <p:sp>
        <p:nvSpPr>
          <p:cNvPr id="4" name="Slide Number Placeholder 3"/>
          <p:cNvSpPr>
            <a:spLocks noGrp="1"/>
          </p:cNvSpPr>
          <p:nvPr>
            <p:ph type="sldNum" sz="quarter" idx="4"/>
          </p:nvPr>
        </p:nvSpPr>
        <p:spPr/>
        <p:txBody>
          <a:bodyPr/>
          <a:lstStyle/>
          <a:p>
            <a:fld id="{97FF4E7B-DCA9-F44E-AACB-DE6F576A2003}" type="slidenum">
              <a:rPr lang="en-US" smtClean="0"/>
              <a:pPr/>
              <a:t>44</a:t>
            </a:fld>
            <a:endParaRPr lang="en-US" dirty="0"/>
          </a:p>
        </p:txBody>
      </p:sp>
    </p:spTree>
    <p:extLst>
      <p:ext uri="{BB962C8B-B14F-4D97-AF65-F5344CB8AC3E}">
        <p14:creationId xmlns:p14="http://schemas.microsoft.com/office/powerpoint/2010/main" val="14464621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LGBTQIA+ (2024)</a:t>
            </a:r>
          </a:p>
        </p:txBody>
      </p:sp>
      <p:sp>
        <p:nvSpPr>
          <p:cNvPr id="3" name="Content Placeholder 2"/>
          <p:cNvSpPr>
            <a:spLocks noGrp="1"/>
          </p:cNvSpPr>
          <p:nvPr>
            <p:ph idx="1"/>
          </p:nvPr>
        </p:nvSpPr>
        <p:spPr/>
        <p:txBody>
          <a:bodyPr>
            <a:normAutofit lnSpcReduction="10000"/>
          </a:bodyPr>
          <a:lstStyle/>
          <a:p>
            <a:r>
              <a:rPr lang="en-US" dirty="0"/>
              <a:t>Over 30% of respondents affected by DADT reported feeling constant stress from having to conceal their sexual identity.</a:t>
            </a:r>
          </a:p>
          <a:p>
            <a:r>
              <a:rPr lang="en-US" dirty="0"/>
              <a:t>Coming out as LGBTQIA+ led to punishment, investigation, involuntary separation, less than honorable discharge, discrimination, and retaliation.</a:t>
            </a:r>
          </a:p>
          <a:p>
            <a:r>
              <a:rPr lang="en-US" dirty="0"/>
              <a:t>Nearly 15% of comments referenced receiving continuous threats and harassment based on perceived LGBTQIA+ status.</a:t>
            </a:r>
          </a:p>
          <a:p>
            <a:r>
              <a:rPr lang="en-US" dirty="0"/>
              <a:t>More than 80% of LGBTQIA+ respondents identified their sexual orientation during military service.</a:t>
            </a:r>
          </a:p>
          <a:p>
            <a:r>
              <a:rPr lang="en-US" dirty="0"/>
              <a:t>Little to no improvement in reported negative experiences.</a:t>
            </a:r>
          </a:p>
        </p:txBody>
      </p:sp>
      <p:sp>
        <p:nvSpPr>
          <p:cNvPr id="4" name="Slide Number Placeholder 3"/>
          <p:cNvSpPr>
            <a:spLocks noGrp="1"/>
          </p:cNvSpPr>
          <p:nvPr>
            <p:ph type="sldNum" sz="quarter" idx="4"/>
          </p:nvPr>
        </p:nvSpPr>
        <p:spPr/>
        <p:txBody>
          <a:bodyPr/>
          <a:lstStyle/>
          <a:p>
            <a:fld id="{97FF4E7B-DCA9-F44E-AACB-DE6F576A2003}" type="slidenum">
              <a:rPr lang="en-US" smtClean="0"/>
              <a:pPr/>
              <a:t>45</a:t>
            </a:fld>
            <a:endParaRPr lang="en-US" dirty="0"/>
          </a:p>
        </p:txBody>
      </p:sp>
    </p:spTree>
    <p:extLst>
      <p:ext uri="{BB962C8B-B14F-4D97-AF65-F5344CB8AC3E}">
        <p14:creationId xmlns:p14="http://schemas.microsoft.com/office/powerpoint/2010/main" val="33482189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LGBTQIA+ (2024)</a:t>
            </a:r>
          </a:p>
        </p:txBody>
      </p:sp>
      <p:sp>
        <p:nvSpPr>
          <p:cNvPr id="3" name="Content Placeholder 2"/>
          <p:cNvSpPr>
            <a:spLocks noGrp="1"/>
          </p:cNvSpPr>
          <p:nvPr>
            <p:ph idx="1"/>
          </p:nvPr>
        </p:nvSpPr>
        <p:spPr/>
        <p:txBody>
          <a:bodyPr>
            <a:normAutofit/>
          </a:bodyPr>
          <a:lstStyle/>
          <a:p>
            <a:r>
              <a:rPr lang="en-US" dirty="0"/>
              <a:t>Significant reporting of LGBTQIA+ status during military service, with minimal improvement in the experiences of these individuals since 2013.</a:t>
            </a:r>
          </a:p>
          <a:p>
            <a:r>
              <a:rPr lang="en-US" dirty="0"/>
              <a:t>Ensure programs supporting LGBTQIA+ veterans during the military-to-civilian transition are equipped with the necessary competency and knowledge to provide exceptional service and advocacy.</a:t>
            </a:r>
          </a:p>
          <a:p>
            <a:r>
              <a:rPr lang="en-US" dirty="0"/>
              <a:t>Need for specialized outreach and peer support to enhance inclusion and community engagement.</a:t>
            </a:r>
          </a:p>
        </p:txBody>
      </p:sp>
      <p:sp>
        <p:nvSpPr>
          <p:cNvPr id="4" name="Slide Number Placeholder 3"/>
          <p:cNvSpPr>
            <a:spLocks noGrp="1"/>
          </p:cNvSpPr>
          <p:nvPr>
            <p:ph type="sldNum" sz="quarter" idx="4"/>
          </p:nvPr>
        </p:nvSpPr>
        <p:spPr/>
        <p:txBody>
          <a:bodyPr/>
          <a:lstStyle/>
          <a:p>
            <a:fld id="{97FF4E7B-DCA9-F44E-AACB-DE6F576A2003}" type="slidenum">
              <a:rPr lang="en-US" smtClean="0"/>
              <a:pPr/>
              <a:t>46</a:t>
            </a:fld>
            <a:endParaRPr lang="en-US" dirty="0"/>
          </a:p>
        </p:txBody>
      </p:sp>
    </p:spTree>
    <p:extLst>
      <p:ext uri="{BB962C8B-B14F-4D97-AF65-F5344CB8AC3E}">
        <p14:creationId xmlns:p14="http://schemas.microsoft.com/office/powerpoint/2010/main" val="4812735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Service-Connected Disability</a:t>
            </a:r>
          </a:p>
        </p:txBody>
      </p:sp>
      <p:sp>
        <p:nvSpPr>
          <p:cNvPr id="3" name="Text Placeholder 2"/>
          <p:cNvSpPr>
            <a:spLocks noGrp="1"/>
          </p:cNvSpPr>
          <p:nvPr>
            <p:ph type="body" idx="1"/>
          </p:nvPr>
        </p:nvSpPr>
        <p:spPr/>
        <p:txBody>
          <a:bodyPr/>
          <a:lstStyle/>
          <a:p>
            <a:r>
              <a:rPr lang="en-US" dirty="0"/>
              <a:t>Key Findings</a:t>
            </a:r>
          </a:p>
        </p:txBody>
      </p:sp>
    </p:spTree>
    <p:extLst>
      <p:ext uri="{BB962C8B-B14F-4D97-AF65-F5344CB8AC3E}">
        <p14:creationId xmlns:p14="http://schemas.microsoft.com/office/powerpoint/2010/main" val="39022945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48</a:t>
            </a:fld>
            <a:endParaRPr lang="en-US" dirty="0"/>
          </a:p>
        </p:txBody>
      </p:sp>
      <p:graphicFrame>
        <p:nvGraphicFramePr>
          <p:cNvPr id="9" name="Chart 8">
            <a:extLst>
              <a:ext uri="{FF2B5EF4-FFF2-40B4-BE49-F238E27FC236}">
                <a16:creationId xmlns:a16="http://schemas.microsoft.com/office/drawing/2014/main" id="{6B5A5484-07E1-D24D-2F43-1D856334D496}"/>
              </a:ext>
            </a:extLst>
          </p:cNvPr>
          <p:cNvGraphicFramePr/>
          <p:nvPr>
            <p:extLst>
              <p:ext uri="{D42A27DB-BD31-4B8C-83A1-F6EECF244321}">
                <p14:modId xmlns:p14="http://schemas.microsoft.com/office/powerpoint/2010/main" val="2743605569"/>
              </p:ext>
            </p:extLst>
          </p:nvPr>
        </p:nvGraphicFramePr>
        <p:xfrm>
          <a:off x="0" y="0"/>
          <a:ext cx="5260370" cy="685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Table 12">
            <a:extLst>
              <a:ext uri="{FF2B5EF4-FFF2-40B4-BE49-F238E27FC236}">
                <a16:creationId xmlns:a16="http://schemas.microsoft.com/office/drawing/2014/main" id="{B1B278F7-35DD-4FC3-80BF-851F66709E8B}"/>
              </a:ext>
            </a:extLst>
          </p:cNvPr>
          <p:cNvGraphicFramePr>
            <a:graphicFrameLocks noGrp="1"/>
          </p:cNvGraphicFramePr>
          <p:nvPr>
            <p:extLst>
              <p:ext uri="{D42A27DB-BD31-4B8C-83A1-F6EECF244321}">
                <p14:modId xmlns:p14="http://schemas.microsoft.com/office/powerpoint/2010/main" val="3266544445"/>
              </p:ext>
            </p:extLst>
          </p:nvPr>
        </p:nvGraphicFramePr>
        <p:xfrm>
          <a:off x="5260370" y="863030"/>
          <a:ext cx="6931629" cy="1705510"/>
        </p:xfrm>
        <a:graphic>
          <a:graphicData uri="http://schemas.openxmlformats.org/drawingml/2006/table">
            <a:tbl>
              <a:tblPr firstRow="1" firstCol="1" bandRow="1"/>
              <a:tblGrid>
                <a:gridCol w="2681101">
                  <a:extLst>
                    <a:ext uri="{9D8B030D-6E8A-4147-A177-3AD203B41FA5}">
                      <a16:colId xmlns:a16="http://schemas.microsoft.com/office/drawing/2014/main" val="3805297112"/>
                    </a:ext>
                  </a:extLst>
                </a:gridCol>
                <a:gridCol w="1062269">
                  <a:extLst>
                    <a:ext uri="{9D8B030D-6E8A-4147-A177-3AD203B41FA5}">
                      <a16:colId xmlns:a16="http://schemas.microsoft.com/office/drawing/2014/main" val="2412484844"/>
                    </a:ext>
                  </a:extLst>
                </a:gridCol>
                <a:gridCol w="1062995">
                  <a:extLst>
                    <a:ext uri="{9D8B030D-6E8A-4147-A177-3AD203B41FA5}">
                      <a16:colId xmlns:a16="http://schemas.microsoft.com/office/drawing/2014/main" val="901854962"/>
                    </a:ext>
                  </a:extLst>
                </a:gridCol>
                <a:gridCol w="1062269">
                  <a:extLst>
                    <a:ext uri="{9D8B030D-6E8A-4147-A177-3AD203B41FA5}">
                      <a16:colId xmlns:a16="http://schemas.microsoft.com/office/drawing/2014/main" val="1794455039"/>
                    </a:ext>
                  </a:extLst>
                </a:gridCol>
                <a:gridCol w="1062995">
                  <a:extLst>
                    <a:ext uri="{9D8B030D-6E8A-4147-A177-3AD203B41FA5}">
                      <a16:colId xmlns:a16="http://schemas.microsoft.com/office/drawing/2014/main" val="2053920964"/>
                    </a:ext>
                  </a:extLst>
                </a:gridCol>
              </a:tblGrid>
              <a:tr h="559833">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707828388"/>
                  </a:ext>
                </a:extLst>
              </a:tr>
              <a:tr h="1145677">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Yes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74 .4%</a:t>
                      </a: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53%</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57.9%</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3725667852"/>
                  </a:ext>
                </a:extLst>
              </a:tr>
            </a:tbl>
          </a:graphicData>
        </a:graphic>
      </p:graphicFrame>
      <p:graphicFrame>
        <p:nvGraphicFramePr>
          <p:cNvPr id="17" name="Chart 16">
            <a:extLst>
              <a:ext uri="{FF2B5EF4-FFF2-40B4-BE49-F238E27FC236}">
                <a16:creationId xmlns:a16="http://schemas.microsoft.com/office/drawing/2014/main" id="{3FD92C29-6E9D-8DCC-B051-5F0C34CD5E06}"/>
              </a:ext>
            </a:extLst>
          </p:cNvPr>
          <p:cNvGraphicFramePr/>
          <p:nvPr>
            <p:extLst>
              <p:ext uri="{D42A27DB-BD31-4B8C-83A1-F6EECF244321}">
                <p14:modId xmlns:p14="http://schemas.microsoft.com/office/powerpoint/2010/main" val="1768060773"/>
              </p:ext>
            </p:extLst>
          </p:nvPr>
        </p:nvGraphicFramePr>
        <p:xfrm>
          <a:off x="5260371" y="2568540"/>
          <a:ext cx="6931630" cy="4289460"/>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a:extLst>
              <a:ext uri="{FF2B5EF4-FFF2-40B4-BE49-F238E27FC236}">
                <a16:creationId xmlns:a16="http://schemas.microsoft.com/office/drawing/2014/main" id="{0D04A5D8-C0E7-494F-BC62-8140C8545F7E}"/>
              </a:ext>
            </a:extLst>
          </p:cNvPr>
          <p:cNvSpPr txBox="1"/>
          <p:nvPr/>
        </p:nvSpPr>
        <p:spPr>
          <a:xfrm>
            <a:off x="7063483" y="488022"/>
            <a:ext cx="4070345" cy="369332"/>
          </a:xfrm>
          <a:prstGeom prst="rect">
            <a:avLst/>
          </a:prstGeom>
          <a:noFill/>
        </p:spPr>
        <p:txBody>
          <a:bodyPr wrap="none" rtlCol="0">
            <a:spAutoFit/>
          </a:bodyPr>
          <a:lstStyle/>
          <a:p>
            <a:pPr algn="ctr"/>
            <a:r>
              <a:rPr lang="en-US" dirty="0"/>
              <a:t>Filed Service-related Disability Claim </a:t>
            </a:r>
          </a:p>
        </p:txBody>
      </p:sp>
    </p:spTree>
    <p:extLst>
      <p:ext uri="{BB962C8B-B14F-4D97-AF65-F5344CB8AC3E}">
        <p14:creationId xmlns:p14="http://schemas.microsoft.com/office/powerpoint/2010/main" val="35638724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69041765-6CB6-1E12-7250-6FDA85EBE526}"/>
              </a:ext>
            </a:extLst>
          </p:cNvPr>
          <p:cNvGraphicFramePr/>
          <p:nvPr>
            <p:extLst>
              <p:ext uri="{D42A27DB-BD31-4B8C-83A1-F6EECF244321}">
                <p14:modId xmlns:p14="http://schemas.microsoft.com/office/powerpoint/2010/main" val="2083084238"/>
              </p:ext>
            </p:extLst>
          </p:nvPr>
        </p:nvGraphicFramePr>
        <p:xfrm>
          <a:off x="0" y="3149028"/>
          <a:ext cx="12192000" cy="37089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Table 10">
            <a:extLst>
              <a:ext uri="{FF2B5EF4-FFF2-40B4-BE49-F238E27FC236}">
                <a16:creationId xmlns:a16="http://schemas.microsoft.com/office/drawing/2014/main" id="{8A688657-E218-4D6F-92CB-D1CEBDF4D43D}"/>
              </a:ext>
            </a:extLst>
          </p:cNvPr>
          <p:cNvGraphicFramePr>
            <a:graphicFrameLocks noGrp="1"/>
          </p:cNvGraphicFramePr>
          <p:nvPr>
            <p:extLst>
              <p:ext uri="{D42A27DB-BD31-4B8C-83A1-F6EECF244321}">
                <p14:modId xmlns:p14="http://schemas.microsoft.com/office/powerpoint/2010/main" val="678748686"/>
              </p:ext>
            </p:extLst>
          </p:nvPr>
        </p:nvGraphicFramePr>
        <p:xfrm>
          <a:off x="0" y="518308"/>
          <a:ext cx="12191999" cy="2630720"/>
        </p:xfrm>
        <a:graphic>
          <a:graphicData uri="http://schemas.openxmlformats.org/drawingml/2006/table">
            <a:tbl>
              <a:tblPr firstRow="1" firstCol="1" bandRow="1"/>
              <a:tblGrid>
                <a:gridCol w="3251199">
                  <a:extLst>
                    <a:ext uri="{9D8B030D-6E8A-4147-A177-3AD203B41FA5}">
                      <a16:colId xmlns:a16="http://schemas.microsoft.com/office/drawing/2014/main" val="585570318"/>
                    </a:ext>
                  </a:extLst>
                </a:gridCol>
                <a:gridCol w="2234554">
                  <a:extLst>
                    <a:ext uri="{9D8B030D-6E8A-4147-A177-3AD203B41FA5}">
                      <a16:colId xmlns:a16="http://schemas.microsoft.com/office/drawing/2014/main" val="3281020037"/>
                    </a:ext>
                  </a:extLst>
                </a:gridCol>
                <a:gridCol w="2235846">
                  <a:extLst>
                    <a:ext uri="{9D8B030D-6E8A-4147-A177-3AD203B41FA5}">
                      <a16:colId xmlns:a16="http://schemas.microsoft.com/office/drawing/2014/main" val="800502136"/>
                    </a:ext>
                  </a:extLst>
                </a:gridCol>
                <a:gridCol w="2234554">
                  <a:extLst>
                    <a:ext uri="{9D8B030D-6E8A-4147-A177-3AD203B41FA5}">
                      <a16:colId xmlns:a16="http://schemas.microsoft.com/office/drawing/2014/main" val="1619270173"/>
                    </a:ext>
                  </a:extLst>
                </a:gridCol>
                <a:gridCol w="2235846">
                  <a:extLst>
                    <a:ext uri="{9D8B030D-6E8A-4147-A177-3AD203B41FA5}">
                      <a16:colId xmlns:a16="http://schemas.microsoft.com/office/drawing/2014/main" val="2555169995"/>
                    </a:ext>
                  </a:extLst>
                </a:gridCol>
              </a:tblGrid>
              <a:tr h="526144">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1381678710"/>
                  </a:ext>
                </a:extLst>
              </a:tr>
              <a:tr h="526144">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859579443"/>
                  </a:ext>
                </a:extLst>
              </a:tr>
              <a:tr h="526144">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10%-20%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11.7%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23.7%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1214383801"/>
                  </a:ext>
                </a:extLst>
              </a:tr>
              <a:tr h="526144">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30%-60%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19.6%</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38.0%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099398734"/>
                  </a:ext>
                </a:extLst>
              </a:tr>
              <a:tr h="526144">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70%-100%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64.4%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28.7%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2558522113"/>
                  </a:ext>
                </a:extLst>
              </a:tr>
            </a:tbl>
          </a:graphicData>
        </a:graphic>
      </p:graphicFrame>
      <p:sp>
        <p:nvSpPr>
          <p:cNvPr id="12" name="TextBox 11">
            <a:extLst>
              <a:ext uri="{FF2B5EF4-FFF2-40B4-BE49-F238E27FC236}">
                <a16:creationId xmlns:a16="http://schemas.microsoft.com/office/drawing/2014/main" id="{95C77A41-ED9C-4C9C-95BE-FDA1B85690B2}"/>
              </a:ext>
            </a:extLst>
          </p:cNvPr>
          <p:cNvSpPr txBox="1"/>
          <p:nvPr/>
        </p:nvSpPr>
        <p:spPr>
          <a:xfrm>
            <a:off x="3736686" y="148976"/>
            <a:ext cx="4718628" cy="369332"/>
          </a:xfrm>
          <a:prstGeom prst="rect">
            <a:avLst/>
          </a:prstGeom>
          <a:noFill/>
        </p:spPr>
        <p:txBody>
          <a:bodyPr wrap="square" rtlCol="0">
            <a:spAutoFit/>
          </a:bodyPr>
          <a:lstStyle/>
          <a:p>
            <a:pPr algn="ctr"/>
            <a:r>
              <a:rPr lang="en-US" dirty="0"/>
              <a:t>Service-connected Disability Rating; n=1398</a:t>
            </a:r>
          </a:p>
        </p:txBody>
      </p:sp>
    </p:spTree>
    <p:extLst>
      <p:ext uri="{BB962C8B-B14F-4D97-AF65-F5344CB8AC3E}">
        <p14:creationId xmlns:p14="http://schemas.microsoft.com/office/powerpoint/2010/main" val="1101149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 (2009)</a:t>
            </a:r>
          </a:p>
        </p:txBody>
      </p:sp>
      <p:sp>
        <p:nvSpPr>
          <p:cNvPr id="3" name="Content Placeholder 2"/>
          <p:cNvSpPr>
            <a:spLocks noGrp="1"/>
          </p:cNvSpPr>
          <p:nvPr>
            <p:ph idx="1"/>
          </p:nvPr>
        </p:nvSpPr>
        <p:spPr/>
        <p:txBody>
          <a:bodyPr>
            <a:normAutofit lnSpcReduction="10000"/>
          </a:bodyPr>
          <a:lstStyle/>
          <a:p>
            <a:r>
              <a:rPr lang="en-US" dirty="0"/>
              <a:t>Challenges surrounding veteran identity, recognition, and reintegration into non-veteran peer groups.</a:t>
            </a:r>
          </a:p>
          <a:p>
            <a:r>
              <a:rPr lang="en-US" dirty="0"/>
              <a:t>Physical ailments from military service exacerbated by equipment designed primarily for men.</a:t>
            </a:r>
          </a:p>
          <a:p>
            <a:r>
              <a:rPr lang="en-US" dirty="0"/>
              <a:t>Need for greater gender-specific healthcare services and healthcare staff trained in understanding the unique experiences and needs within USDVA.</a:t>
            </a:r>
          </a:p>
          <a:p>
            <a:r>
              <a:rPr lang="en-US" dirty="0"/>
              <a:t>Prevalence of MST, and prolonged behavioral health challenges.</a:t>
            </a:r>
          </a:p>
          <a:p>
            <a:r>
              <a:rPr lang="en-US" dirty="0"/>
              <a:t>Increased risk of housing instability and homelessness.</a:t>
            </a:r>
          </a:p>
          <a:p>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5</a:t>
            </a:fld>
            <a:endParaRPr lang="en-US" dirty="0"/>
          </a:p>
        </p:txBody>
      </p:sp>
    </p:spTree>
    <p:extLst>
      <p:ext uri="{BB962C8B-B14F-4D97-AF65-F5344CB8AC3E}">
        <p14:creationId xmlns:p14="http://schemas.microsoft.com/office/powerpoint/2010/main" val="2628309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Service-Connected Disability (2024)</a:t>
            </a:r>
          </a:p>
        </p:txBody>
      </p:sp>
      <p:sp>
        <p:nvSpPr>
          <p:cNvPr id="3" name="Content Placeholder 2"/>
          <p:cNvSpPr>
            <a:spLocks noGrp="1"/>
          </p:cNvSpPr>
          <p:nvPr>
            <p:ph idx="1"/>
          </p:nvPr>
        </p:nvSpPr>
        <p:spPr/>
        <p:txBody>
          <a:bodyPr>
            <a:normAutofit fontScale="92500"/>
          </a:bodyPr>
          <a:lstStyle/>
          <a:p>
            <a:r>
              <a:rPr lang="en-US" dirty="0"/>
              <a:t>Among the respondents, </a:t>
            </a:r>
            <a:r>
              <a:rPr lang="en-US" b="1" dirty="0"/>
              <a:t>74.4%</a:t>
            </a:r>
            <a:r>
              <a:rPr lang="en-US" dirty="0"/>
              <a:t> filed a service-related disability claim. Notably, for those who exited service since </a:t>
            </a:r>
            <a:r>
              <a:rPr lang="en-US" b="1" dirty="0"/>
              <a:t>2013</a:t>
            </a:r>
            <a:r>
              <a:rPr lang="en-US" dirty="0"/>
              <a:t>, this figure increased to </a:t>
            </a:r>
            <a:r>
              <a:rPr lang="en-US" b="1" dirty="0"/>
              <a:t>85.4%.</a:t>
            </a:r>
          </a:p>
          <a:p>
            <a:r>
              <a:rPr lang="en-US" b="1" dirty="0"/>
              <a:t>40.9%</a:t>
            </a:r>
            <a:r>
              <a:rPr lang="en-US" dirty="0"/>
              <a:t> reported a positive experience with the claims process, with </a:t>
            </a:r>
            <a:r>
              <a:rPr lang="en-US" b="1" dirty="0"/>
              <a:t>12.0%</a:t>
            </a:r>
            <a:r>
              <a:rPr lang="en-US" dirty="0"/>
              <a:t> Excellent and </a:t>
            </a:r>
            <a:r>
              <a:rPr lang="en-US" b="1" dirty="0"/>
              <a:t>28.9%</a:t>
            </a:r>
            <a:r>
              <a:rPr lang="en-US" dirty="0"/>
              <a:t> Good. Conversely, </a:t>
            </a:r>
            <a:r>
              <a:rPr lang="en-US" b="1" dirty="0"/>
              <a:t>26.9%</a:t>
            </a:r>
            <a:r>
              <a:rPr lang="en-US" dirty="0"/>
              <a:t> described their experience as fair, while </a:t>
            </a:r>
            <a:r>
              <a:rPr lang="en-US" b="1" dirty="0"/>
              <a:t>32.2%</a:t>
            </a:r>
            <a:r>
              <a:rPr lang="en-US" dirty="0"/>
              <a:t> reported a negative experience, including </a:t>
            </a:r>
            <a:r>
              <a:rPr lang="en-US" b="1" dirty="0"/>
              <a:t>16.6%</a:t>
            </a:r>
            <a:r>
              <a:rPr lang="en-US" dirty="0"/>
              <a:t> Poor and </a:t>
            </a:r>
            <a:r>
              <a:rPr lang="en-US" b="1" dirty="0"/>
              <a:t>15.6%</a:t>
            </a:r>
            <a:r>
              <a:rPr lang="en-US" dirty="0"/>
              <a:t> Very Poor.</a:t>
            </a:r>
          </a:p>
          <a:p>
            <a:r>
              <a:rPr lang="en-US" dirty="0"/>
              <a:t>Most respondents received assistance from their CVSO (</a:t>
            </a:r>
            <a:r>
              <a:rPr lang="en-US" b="1" dirty="0"/>
              <a:t>38.4%</a:t>
            </a:r>
            <a:r>
              <a:rPr lang="en-US" dirty="0"/>
              <a:t>), a VA-accredited Veteran Service Organization (</a:t>
            </a:r>
            <a:r>
              <a:rPr lang="en-US" b="1" dirty="0"/>
              <a:t>34.3%</a:t>
            </a:r>
            <a:r>
              <a:rPr lang="en-US" dirty="0"/>
              <a:t>), or other unspecified sources (</a:t>
            </a:r>
            <a:r>
              <a:rPr lang="en-US" b="1" dirty="0"/>
              <a:t>28.9%</a:t>
            </a:r>
            <a:r>
              <a:rPr lang="en-US" dirty="0"/>
              <a:t>). Additionally, approximately </a:t>
            </a:r>
            <a:r>
              <a:rPr lang="en-US" b="1" dirty="0"/>
              <a:t>19.0%</a:t>
            </a:r>
            <a:r>
              <a:rPr lang="en-US" dirty="0"/>
              <a:t> of respondents (214) utilized more than one provider for assistance. </a:t>
            </a:r>
          </a:p>
        </p:txBody>
      </p:sp>
      <p:sp>
        <p:nvSpPr>
          <p:cNvPr id="4" name="Slide Number Placeholder 3"/>
          <p:cNvSpPr>
            <a:spLocks noGrp="1"/>
          </p:cNvSpPr>
          <p:nvPr>
            <p:ph type="sldNum" sz="quarter" idx="4"/>
          </p:nvPr>
        </p:nvSpPr>
        <p:spPr/>
        <p:txBody>
          <a:bodyPr/>
          <a:lstStyle/>
          <a:p>
            <a:fld id="{97FF4E7B-DCA9-F44E-AACB-DE6F576A2003}" type="slidenum">
              <a:rPr lang="en-US" smtClean="0"/>
              <a:pPr/>
              <a:t>50</a:t>
            </a:fld>
            <a:endParaRPr lang="en-US" dirty="0"/>
          </a:p>
        </p:txBody>
      </p:sp>
    </p:spTree>
    <p:extLst>
      <p:ext uri="{BB962C8B-B14F-4D97-AF65-F5344CB8AC3E}">
        <p14:creationId xmlns:p14="http://schemas.microsoft.com/office/powerpoint/2010/main" val="11321038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Service-Connected Disability (2024)</a:t>
            </a:r>
          </a:p>
        </p:txBody>
      </p:sp>
      <p:sp>
        <p:nvSpPr>
          <p:cNvPr id="3" name="Content Placeholder 2"/>
          <p:cNvSpPr>
            <a:spLocks noGrp="1"/>
          </p:cNvSpPr>
          <p:nvPr>
            <p:ph idx="1"/>
          </p:nvPr>
        </p:nvSpPr>
        <p:spPr/>
        <p:txBody>
          <a:bodyPr>
            <a:normAutofit/>
          </a:bodyPr>
          <a:lstStyle/>
          <a:p>
            <a:r>
              <a:rPr lang="en-US" dirty="0"/>
              <a:t>Continue efforts to train and accredit Veteran Service Representatives in County Veteran Service Offices.</a:t>
            </a:r>
          </a:p>
          <a:p>
            <a:pPr lvl="1"/>
            <a:r>
              <a:rPr lang="en-US" dirty="0"/>
              <a:t>Ensure they are equipped to meet the specialized needs of women veterans for accurate and timely claims development and support.</a:t>
            </a:r>
          </a:p>
          <a:p>
            <a:r>
              <a:rPr lang="en-US" dirty="0"/>
              <a:t>Increase outreach initiatives to rural and tribal areas of the state.</a:t>
            </a:r>
          </a:p>
        </p:txBody>
      </p:sp>
      <p:sp>
        <p:nvSpPr>
          <p:cNvPr id="4" name="Slide Number Placeholder 3"/>
          <p:cNvSpPr>
            <a:spLocks noGrp="1"/>
          </p:cNvSpPr>
          <p:nvPr>
            <p:ph type="sldNum" sz="quarter" idx="4"/>
          </p:nvPr>
        </p:nvSpPr>
        <p:spPr/>
        <p:txBody>
          <a:bodyPr/>
          <a:lstStyle/>
          <a:p>
            <a:fld id="{97FF4E7B-DCA9-F44E-AACB-DE6F576A2003}" type="slidenum">
              <a:rPr lang="en-US" smtClean="0"/>
              <a:pPr/>
              <a:t>51</a:t>
            </a:fld>
            <a:endParaRPr lang="en-US" dirty="0"/>
          </a:p>
        </p:txBody>
      </p:sp>
    </p:spTree>
    <p:extLst>
      <p:ext uri="{BB962C8B-B14F-4D97-AF65-F5344CB8AC3E}">
        <p14:creationId xmlns:p14="http://schemas.microsoft.com/office/powerpoint/2010/main" val="8211050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Behavioral Health</a:t>
            </a:r>
          </a:p>
        </p:txBody>
      </p:sp>
      <p:sp>
        <p:nvSpPr>
          <p:cNvPr id="3" name="Text Placeholder 2"/>
          <p:cNvSpPr>
            <a:spLocks noGrp="1"/>
          </p:cNvSpPr>
          <p:nvPr>
            <p:ph type="body" idx="1"/>
          </p:nvPr>
        </p:nvSpPr>
        <p:spPr/>
        <p:txBody>
          <a:bodyPr/>
          <a:lstStyle/>
          <a:p>
            <a:r>
              <a:rPr lang="en-US" dirty="0"/>
              <a:t>Key Findings</a:t>
            </a:r>
          </a:p>
        </p:txBody>
      </p:sp>
    </p:spTree>
    <p:extLst>
      <p:ext uri="{BB962C8B-B14F-4D97-AF65-F5344CB8AC3E}">
        <p14:creationId xmlns:p14="http://schemas.microsoft.com/office/powerpoint/2010/main" val="36370061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5F16091C-06AA-8149-81CA-C37BE01ACE22}"/>
              </a:ext>
            </a:extLst>
          </p:cNvPr>
          <p:cNvGraphicFramePr/>
          <p:nvPr>
            <p:extLst>
              <p:ext uri="{D42A27DB-BD31-4B8C-83A1-F6EECF244321}">
                <p14:modId xmlns:p14="http://schemas.microsoft.com/office/powerpoint/2010/main" val="3342103990"/>
              </p:ext>
            </p:extLst>
          </p:nvPr>
        </p:nvGraphicFramePr>
        <p:xfrm>
          <a:off x="-1" y="-1"/>
          <a:ext cx="6685926" cy="40697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10A57E49-7E3C-4A57-B9CB-826594328F62}"/>
              </a:ext>
            </a:extLst>
          </p:cNvPr>
          <p:cNvGraphicFramePr/>
          <p:nvPr>
            <p:extLst>
              <p:ext uri="{D42A27DB-BD31-4B8C-83A1-F6EECF244321}">
                <p14:modId xmlns:p14="http://schemas.microsoft.com/office/powerpoint/2010/main" val="3904908770"/>
              </p:ext>
            </p:extLst>
          </p:nvPr>
        </p:nvGraphicFramePr>
        <p:xfrm>
          <a:off x="5948737" y="2739414"/>
          <a:ext cx="6243263" cy="4118586"/>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A7955CBE-5A6F-4523-BDBC-ACDA8BC79C3C}"/>
              </a:ext>
            </a:extLst>
          </p:cNvPr>
          <p:cNvSpPr txBox="1"/>
          <p:nvPr/>
        </p:nvSpPr>
        <p:spPr>
          <a:xfrm>
            <a:off x="2952041" y="4043418"/>
            <a:ext cx="998991" cy="369332"/>
          </a:xfrm>
          <a:prstGeom prst="rect">
            <a:avLst/>
          </a:prstGeom>
          <a:noFill/>
        </p:spPr>
        <p:txBody>
          <a:bodyPr wrap="none" rtlCol="0">
            <a:spAutoFit/>
          </a:bodyPr>
          <a:lstStyle/>
          <a:p>
            <a:r>
              <a:rPr lang="en-US" dirty="0"/>
              <a:t>N=1226</a:t>
            </a:r>
          </a:p>
        </p:txBody>
      </p:sp>
      <p:sp>
        <p:nvSpPr>
          <p:cNvPr id="10" name="TextBox 9">
            <a:extLst>
              <a:ext uri="{FF2B5EF4-FFF2-40B4-BE49-F238E27FC236}">
                <a16:creationId xmlns:a16="http://schemas.microsoft.com/office/drawing/2014/main" id="{C6633ED5-9DC7-4C23-9FA8-E31DAAF07A6A}"/>
              </a:ext>
            </a:extLst>
          </p:cNvPr>
          <p:cNvSpPr txBox="1"/>
          <p:nvPr/>
        </p:nvSpPr>
        <p:spPr>
          <a:xfrm>
            <a:off x="9003587" y="2370082"/>
            <a:ext cx="870751" cy="369332"/>
          </a:xfrm>
          <a:prstGeom prst="rect">
            <a:avLst/>
          </a:prstGeom>
          <a:noFill/>
        </p:spPr>
        <p:txBody>
          <a:bodyPr wrap="none" rtlCol="0">
            <a:spAutoFit/>
          </a:bodyPr>
          <a:lstStyle/>
          <a:p>
            <a:r>
              <a:rPr lang="en-US" dirty="0"/>
              <a:t>N=607</a:t>
            </a:r>
          </a:p>
        </p:txBody>
      </p:sp>
    </p:spTree>
    <p:extLst>
      <p:ext uri="{BB962C8B-B14F-4D97-AF65-F5344CB8AC3E}">
        <p14:creationId xmlns:p14="http://schemas.microsoft.com/office/powerpoint/2010/main" val="328597679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2DFCCB13-BE0E-4B5E-8A82-0FC64237DA09}"/>
              </a:ext>
            </a:extLst>
          </p:cNvPr>
          <p:cNvGraphicFramePr/>
          <p:nvPr>
            <p:extLst>
              <p:ext uri="{D42A27DB-BD31-4B8C-83A1-F6EECF244321}">
                <p14:modId xmlns:p14="http://schemas.microsoft.com/office/powerpoint/2010/main" val="3204730274"/>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35639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Mental and Behavioral Health (2024)</a:t>
            </a:r>
          </a:p>
        </p:txBody>
      </p:sp>
      <p:sp>
        <p:nvSpPr>
          <p:cNvPr id="3" name="Content Placeholder 2"/>
          <p:cNvSpPr>
            <a:spLocks noGrp="1"/>
          </p:cNvSpPr>
          <p:nvPr>
            <p:ph idx="1"/>
          </p:nvPr>
        </p:nvSpPr>
        <p:spPr/>
        <p:txBody>
          <a:bodyPr>
            <a:normAutofit lnSpcReduction="10000"/>
          </a:bodyPr>
          <a:lstStyle/>
          <a:p>
            <a:r>
              <a:rPr lang="en-US" b="1" dirty="0"/>
              <a:t>Connection to Service</a:t>
            </a:r>
            <a:r>
              <a:rPr lang="en-US" dirty="0"/>
              <a:t>: The majority of respondents link their behavioral health issues to their service experience.</a:t>
            </a:r>
          </a:p>
          <a:p>
            <a:r>
              <a:rPr lang="en-US" b="1" dirty="0"/>
              <a:t>Assault Attribution</a:t>
            </a:r>
            <a:r>
              <a:rPr lang="en-US" dirty="0"/>
              <a:t>: Respondents are somewhat more inclined to attribute their behavioral health challenges to experiences of sexual and/or physical assault during service compared to those citing general mental health issues.</a:t>
            </a:r>
          </a:p>
          <a:p>
            <a:r>
              <a:rPr lang="en-US" b="1" dirty="0"/>
              <a:t>Diagnosis and Treatment</a:t>
            </a:r>
            <a:r>
              <a:rPr lang="en-US" dirty="0"/>
              <a:t>: Individuals experiencing behavioral health issues are less likely to have received a diagnosis or treatment. Approximately 62.1% of respondents have not reported symptoms or been diagnosed with a behavioral health issue.</a:t>
            </a:r>
          </a:p>
        </p:txBody>
      </p:sp>
      <p:sp>
        <p:nvSpPr>
          <p:cNvPr id="4" name="Slide Number Placeholder 3"/>
          <p:cNvSpPr>
            <a:spLocks noGrp="1"/>
          </p:cNvSpPr>
          <p:nvPr>
            <p:ph type="sldNum" sz="quarter" idx="4"/>
          </p:nvPr>
        </p:nvSpPr>
        <p:spPr/>
        <p:txBody>
          <a:bodyPr/>
          <a:lstStyle/>
          <a:p>
            <a:fld id="{97FF4E7B-DCA9-F44E-AACB-DE6F576A2003}" type="slidenum">
              <a:rPr lang="en-US" smtClean="0"/>
              <a:pPr/>
              <a:t>55</a:t>
            </a:fld>
            <a:endParaRPr lang="en-US" dirty="0"/>
          </a:p>
        </p:txBody>
      </p:sp>
    </p:spTree>
    <p:extLst>
      <p:ext uri="{BB962C8B-B14F-4D97-AF65-F5344CB8AC3E}">
        <p14:creationId xmlns:p14="http://schemas.microsoft.com/office/powerpoint/2010/main" val="28337082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Military Sexual Trauma - Harassment</a:t>
            </a:r>
          </a:p>
        </p:txBody>
      </p:sp>
      <p:sp>
        <p:nvSpPr>
          <p:cNvPr id="3" name="Text Placeholder 2"/>
          <p:cNvSpPr>
            <a:spLocks noGrp="1"/>
          </p:cNvSpPr>
          <p:nvPr>
            <p:ph type="body" idx="1"/>
          </p:nvPr>
        </p:nvSpPr>
        <p:spPr/>
        <p:txBody>
          <a:bodyPr/>
          <a:lstStyle/>
          <a:p>
            <a:r>
              <a:rPr lang="en-US" dirty="0"/>
              <a:t>Key Findings</a:t>
            </a:r>
          </a:p>
        </p:txBody>
      </p:sp>
    </p:spTree>
    <p:extLst>
      <p:ext uri="{BB962C8B-B14F-4D97-AF65-F5344CB8AC3E}">
        <p14:creationId xmlns:p14="http://schemas.microsoft.com/office/powerpoint/2010/main" val="29135564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7955CBE-5A6F-4523-BDBC-ACDA8BC79C3C}"/>
              </a:ext>
            </a:extLst>
          </p:cNvPr>
          <p:cNvSpPr txBox="1"/>
          <p:nvPr/>
        </p:nvSpPr>
        <p:spPr>
          <a:xfrm>
            <a:off x="871763" y="18878"/>
            <a:ext cx="4352474" cy="369332"/>
          </a:xfrm>
          <a:prstGeom prst="rect">
            <a:avLst/>
          </a:prstGeom>
          <a:noFill/>
        </p:spPr>
        <p:txBody>
          <a:bodyPr wrap="none" rtlCol="0">
            <a:spAutoFit/>
          </a:bodyPr>
          <a:lstStyle/>
          <a:p>
            <a:r>
              <a:rPr lang="en-US" dirty="0"/>
              <a:t>Did you experience sexual harassment? </a:t>
            </a:r>
          </a:p>
        </p:txBody>
      </p:sp>
      <p:sp>
        <p:nvSpPr>
          <p:cNvPr id="10" name="TextBox 9">
            <a:extLst>
              <a:ext uri="{FF2B5EF4-FFF2-40B4-BE49-F238E27FC236}">
                <a16:creationId xmlns:a16="http://schemas.microsoft.com/office/drawing/2014/main" id="{C6633ED5-9DC7-4C23-9FA8-E31DAAF07A6A}"/>
              </a:ext>
            </a:extLst>
          </p:cNvPr>
          <p:cNvSpPr txBox="1"/>
          <p:nvPr/>
        </p:nvSpPr>
        <p:spPr>
          <a:xfrm>
            <a:off x="1705324" y="1555991"/>
            <a:ext cx="2685351" cy="369332"/>
          </a:xfrm>
          <a:prstGeom prst="rect">
            <a:avLst/>
          </a:prstGeom>
          <a:noFill/>
        </p:spPr>
        <p:txBody>
          <a:bodyPr wrap="none" rtlCol="0">
            <a:spAutoFit/>
          </a:bodyPr>
          <a:lstStyle/>
          <a:p>
            <a:r>
              <a:rPr lang="en-US" dirty="0"/>
              <a:t>Did you seek treatment?</a:t>
            </a:r>
          </a:p>
        </p:txBody>
      </p:sp>
      <p:graphicFrame>
        <p:nvGraphicFramePr>
          <p:cNvPr id="12" name="Table 11">
            <a:extLst>
              <a:ext uri="{FF2B5EF4-FFF2-40B4-BE49-F238E27FC236}">
                <a16:creationId xmlns:a16="http://schemas.microsoft.com/office/drawing/2014/main" id="{DE3B1F66-752A-4B0F-A4F1-ED9F17ABC951}"/>
              </a:ext>
            </a:extLst>
          </p:cNvPr>
          <p:cNvGraphicFramePr>
            <a:graphicFrameLocks noGrp="1"/>
          </p:cNvGraphicFramePr>
          <p:nvPr>
            <p:extLst>
              <p:ext uri="{D42A27DB-BD31-4B8C-83A1-F6EECF244321}">
                <p14:modId xmlns:p14="http://schemas.microsoft.com/office/powerpoint/2010/main" val="2203700936"/>
              </p:ext>
            </p:extLst>
          </p:nvPr>
        </p:nvGraphicFramePr>
        <p:xfrm>
          <a:off x="0" y="388210"/>
          <a:ext cx="6096001" cy="890918"/>
        </p:xfrm>
        <a:graphic>
          <a:graphicData uri="http://schemas.openxmlformats.org/drawingml/2006/table">
            <a:tbl>
              <a:tblPr firstRow="1" firstCol="1" bandRow="1"/>
              <a:tblGrid>
                <a:gridCol w="1509485">
                  <a:extLst>
                    <a:ext uri="{9D8B030D-6E8A-4147-A177-3AD203B41FA5}">
                      <a16:colId xmlns:a16="http://schemas.microsoft.com/office/drawing/2014/main" val="419151094"/>
                    </a:ext>
                  </a:extLst>
                </a:gridCol>
                <a:gridCol w="1146307">
                  <a:extLst>
                    <a:ext uri="{9D8B030D-6E8A-4147-A177-3AD203B41FA5}">
                      <a16:colId xmlns:a16="http://schemas.microsoft.com/office/drawing/2014/main" val="687742842"/>
                    </a:ext>
                  </a:extLst>
                </a:gridCol>
                <a:gridCol w="1146951">
                  <a:extLst>
                    <a:ext uri="{9D8B030D-6E8A-4147-A177-3AD203B41FA5}">
                      <a16:colId xmlns:a16="http://schemas.microsoft.com/office/drawing/2014/main" val="860582690"/>
                    </a:ext>
                  </a:extLst>
                </a:gridCol>
                <a:gridCol w="1146307">
                  <a:extLst>
                    <a:ext uri="{9D8B030D-6E8A-4147-A177-3AD203B41FA5}">
                      <a16:colId xmlns:a16="http://schemas.microsoft.com/office/drawing/2014/main" val="873376114"/>
                    </a:ext>
                  </a:extLst>
                </a:gridCol>
                <a:gridCol w="1146951">
                  <a:extLst>
                    <a:ext uri="{9D8B030D-6E8A-4147-A177-3AD203B41FA5}">
                      <a16:colId xmlns:a16="http://schemas.microsoft.com/office/drawing/2014/main" val="3937938848"/>
                    </a:ext>
                  </a:extLst>
                </a:gridCol>
              </a:tblGrid>
              <a:tr h="445459">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603959246"/>
                  </a:ext>
                </a:extLst>
              </a:tr>
              <a:tr h="445459">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Yes</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78.6</a:t>
                      </a: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73%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61.3%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53.2%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900060137"/>
                  </a:ext>
                </a:extLst>
              </a:tr>
            </a:tbl>
          </a:graphicData>
        </a:graphic>
      </p:graphicFrame>
      <p:sp>
        <p:nvSpPr>
          <p:cNvPr id="13" name="Rectangle 6">
            <a:extLst>
              <a:ext uri="{FF2B5EF4-FFF2-40B4-BE49-F238E27FC236}">
                <a16:creationId xmlns:a16="http://schemas.microsoft.com/office/drawing/2014/main" id="{96CD9C63-55DA-4CC1-9663-ED8684EC9E96}"/>
              </a:ext>
            </a:extLst>
          </p:cNvPr>
          <p:cNvSpPr>
            <a:spLocks noChangeArrowheads="1"/>
          </p:cNvSpPr>
          <p:nvPr/>
        </p:nvSpPr>
        <p:spPr bwMode="auto">
          <a:xfrm>
            <a:off x="4595813" y="38449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21" name="Table 20">
            <a:extLst>
              <a:ext uri="{FF2B5EF4-FFF2-40B4-BE49-F238E27FC236}">
                <a16:creationId xmlns:a16="http://schemas.microsoft.com/office/drawing/2014/main" id="{18839505-35CA-4475-8369-6487A0E41E11}"/>
              </a:ext>
            </a:extLst>
          </p:cNvPr>
          <p:cNvGraphicFramePr>
            <a:graphicFrameLocks noGrp="1"/>
          </p:cNvGraphicFramePr>
          <p:nvPr>
            <p:extLst>
              <p:ext uri="{D42A27DB-BD31-4B8C-83A1-F6EECF244321}">
                <p14:modId xmlns:p14="http://schemas.microsoft.com/office/powerpoint/2010/main" val="1796798081"/>
              </p:ext>
            </p:extLst>
          </p:nvPr>
        </p:nvGraphicFramePr>
        <p:xfrm>
          <a:off x="0" y="1925323"/>
          <a:ext cx="6096001" cy="2096984"/>
        </p:xfrm>
        <a:graphic>
          <a:graphicData uri="http://schemas.openxmlformats.org/drawingml/2006/table">
            <a:tbl>
              <a:tblPr firstRow="1" firstCol="1" bandRow="1"/>
              <a:tblGrid>
                <a:gridCol w="3105509">
                  <a:extLst>
                    <a:ext uri="{9D8B030D-6E8A-4147-A177-3AD203B41FA5}">
                      <a16:colId xmlns:a16="http://schemas.microsoft.com/office/drawing/2014/main" val="1068173907"/>
                    </a:ext>
                  </a:extLst>
                </a:gridCol>
                <a:gridCol w="747623">
                  <a:extLst>
                    <a:ext uri="{9D8B030D-6E8A-4147-A177-3AD203B41FA5}">
                      <a16:colId xmlns:a16="http://schemas.microsoft.com/office/drawing/2014/main" val="3161156609"/>
                    </a:ext>
                  </a:extLst>
                </a:gridCol>
                <a:gridCol w="747623">
                  <a:extLst>
                    <a:ext uri="{9D8B030D-6E8A-4147-A177-3AD203B41FA5}">
                      <a16:colId xmlns:a16="http://schemas.microsoft.com/office/drawing/2014/main" val="4110829792"/>
                    </a:ext>
                  </a:extLst>
                </a:gridCol>
                <a:gridCol w="747623">
                  <a:extLst>
                    <a:ext uri="{9D8B030D-6E8A-4147-A177-3AD203B41FA5}">
                      <a16:colId xmlns:a16="http://schemas.microsoft.com/office/drawing/2014/main" val="1937516873"/>
                    </a:ext>
                  </a:extLst>
                </a:gridCol>
                <a:gridCol w="747623">
                  <a:extLst>
                    <a:ext uri="{9D8B030D-6E8A-4147-A177-3AD203B41FA5}">
                      <a16:colId xmlns:a16="http://schemas.microsoft.com/office/drawing/2014/main" val="2115063920"/>
                    </a:ext>
                  </a:extLst>
                </a:gridCol>
              </a:tblGrid>
              <a:tr h="524246">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 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3562569157"/>
                  </a:ext>
                </a:extLst>
              </a:tr>
              <a:tr h="524246">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Did not seek treatment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71.3%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78%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146810289"/>
                  </a:ext>
                </a:extLst>
              </a:tr>
              <a:tr h="524246">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Sought treatment and received services needed</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11</a:t>
                      </a: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4184949094"/>
                  </a:ext>
                </a:extLst>
              </a:tr>
              <a:tr h="524246">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Sought treatment but did not receive services needed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17.7%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350342902"/>
                  </a:ext>
                </a:extLst>
              </a:tr>
            </a:tbl>
          </a:graphicData>
        </a:graphic>
      </p:graphicFrame>
      <p:graphicFrame>
        <p:nvGraphicFramePr>
          <p:cNvPr id="29" name="Table 28">
            <a:extLst>
              <a:ext uri="{FF2B5EF4-FFF2-40B4-BE49-F238E27FC236}">
                <a16:creationId xmlns:a16="http://schemas.microsoft.com/office/drawing/2014/main" id="{B200AD7B-973D-46AC-81FC-F76F0EA85E50}"/>
              </a:ext>
            </a:extLst>
          </p:cNvPr>
          <p:cNvGraphicFramePr>
            <a:graphicFrameLocks noGrp="1"/>
          </p:cNvGraphicFramePr>
          <p:nvPr>
            <p:extLst>
              <p:ext uri="{D42A27DB-BD31-4B8C-83A1-F6EECF244321}">
                <p14:modId xmlns:p14="http://schemas.microsoft.com/office/powerpoint/2010/main" val="226482770"/>
              </p:ext>
            </p:extLst>
          </p:nvPr>
        </p:nvGraphicFramePr>
        <p:xfrm>
          <a:off x="0" y="4452766"/>
          <a:ext cx="6096000" cy="2405232"/>
        </p:xfrm>
        <a:graphic>
          <a:graphicData uri="http://schemas.openxmlformats.org/drawingml/2006/table">
            <a:tbl>
              <a:tblPr firstRow="1" firstCol="1" bandRow="1"/>
              <a:tblGrid>
                <a:gridCol w="1939707">
                  <a:extLst>
                    <a:ext uri="{9D8B030D-6E8A-4147-A177-3AD203B41FA5}">
                      <a16:colId xmlns:a16="http://schemas.microsoft.com/office/drawing/2014/main" val="2621718959"/>
                    </a:ext>
                  </a:extLst>
                </a:gridCol>
                <a:gridCol w="182972">
                  <a:extLst>
                    <a:ext uri="{9D8B030D-6E8A-4147-A177-3AD203B41FA5}">
                      <a16:colId xmlns:a16="http://schemas.microsoft.com/office/drawing/2014/main" val="1191724556"/>
                    </a:ext>
                  </a:extLst>
                </a:gridCol>
                <a:gridCol w="1108403">
                  <a:extLst>
                    <a:ext uri="{9D8B030D-6E8A-4147-A177-3AD203B41FA5}">
                      <a16:colId xmlns:a16="http://schemas.microsoft.com/office/drawing/2014/main" val="3919335140"/>
                    </a:ext>
                  </a:extLst>
                </a:gridCol>
                <a:gridCol w="969854">
                  <a:extLst>
                    <a:ext uri="{9D8B030D-6E8A-4147-A177-3AD203B41FA5}">
                      <a16:colId xmlns:a16="http://schemas.microsoft.com/office/drawing/2014/main" val="248749386"/>
                    </a:ext>
                  </a:extLst>
                </a:gridCol>
                <a:gridCol w="969854">
                  <a:extLst>
                    <a:ext uri="{9D8B030D-6E8A-4147-A177-3AD203B41FA5}">
                      <a16:colId xmlns:a16="http://schemas.microsoft.com/office/drawing/2014/main" val="2922108724"/>
                    </a:ext>
                  </a:extLst>
                </a:gridCol>
                <a:gridCol w="925210">
                  <a:extLst>
                    <a:ext uri="{9D8B030D-6E8A-4147-A177-3AD203B41FA5}">
                      <a16:colId xmlns:a16="http://schemas.microsoft.com/office/drawing/2014/main" val="3385576296"/>
                    </a:ext>
                  </a:extLst>
                </a:gridCol>
              </a:tblGrid>
              <a:tr h="689445">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gridSpan="2">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2033014311"/>
                  </a:ext>
                </a:extLst>
              </a:tr>
              <a:tr h="336897">
                <a:tc gridSpan="2">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Did not report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hMerge="1">
                  <a:txBody>
                    <a:bodyPr/>
                    <a:lstStyle/>
                    <a:p>
                      <a:endParaRPr lang="en-US"/>
                    </a:p>
                  </a:txBody>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68.2%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821609947"/>
                  </a:ext>
                </a:extLst>
              </a:tr>
              <a:tr h="689445">
                <a:tc gridSpan="2">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Reported but not resolved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hMerge="1">
                  <a:txBody>
                    <a:bodyPr/>
                    <a:lstStyle/>
                    <a:p>
                      <a:endParaRPr lang="en-US"/>
                    </a:p>
                  </a:txBody>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25.7</a:t>
                      </a: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2487931759"/>
                  </a:ext>
                </a:extLst>
              </a:tr>
              <a:tr h="689445">
                <a:tc gridSpan="2">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Reported and resolved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hMerge="1">
                  <a:txBody>
                    <a:bodyPr/>
                    <a:lstStyle/>
                    <a:p>
                      <a:endParaRPr lang="en-US"/>
                    </a:p>
                  </a:txBody>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774496628"/>
                  </a:ext>
                </a:extLst>
              </a:tr>
            </a:tbl>
          </a:graphicData>
        </a:graphic>
      </p:graphicFrame>
      <p:sp>
        <p:nvSpPr>
          <p:cNvPr id="35" name="TextBox 34">
            <a:extLst>
              <a:ext uri="{FF2B5EF4-FFF2-40B4-BE49-F238E27FC236}">
                <a16:creationId xmlns:a16="http://schemas.microsoft.com/office/drawing/2014/main" id="{8DD32FB3-7545-4D78-914F-6409402148A0}"/>
              </a:ext>
            </a:extLst>
          </p:cNvPr>
          <p:cNvSpPr txBox="1"/>
          <p:nvPr/>
        </p:nvSpPr>
        <p:spPr>
          <a:xfrm>
            <a:off x="1705324" y="4052870"/>
            <a:ext cx="3416320" cy="369332"/>
          </a:xfrm>
          <a:prstGeom prst="rect">
            <a:avLst/>
          </a:prstGeom>
          <a:noFill/>
        </p:spPr>
        <p:txBody>
          <a:bodyPr wrap="none" rtlCol="0">
            <a:spAutoFit/>
          </a:bodyPr>
          <a:lstStyle/>
          <a:p>
            <a:r>
              <a:rPr lang="en-US" dirty="0"/>
              <a:t>Did you report the harassment?</a:t>
            </a:r>
          </a:p>
        </p:txBody>
      </p:sp>
      <p:graphicFrame>
        <p:nvGraphicFramePr>
          <p:cNvPr id="39" name="Table 38">
            <a:extLst>
              <a:ext uri="{FF2B5EF4-FFF2-40B4-BE49-F238E27FC236}">
                <a16:creationId xmlns:a16="http://schemas.microsoft.com/office/drawing/2014/main" id="{8D543BF7-B4E7-4B82-92BE-1ACF1D9D86A6}"/>
              </a:ext>
            </a:extLst>
          </p:cNvPr>
          <p:cNvGraphicFramePr>
            <a:graphicFrameLocks noGrp="1"/>
          </p:cNvGraphicFramePr>
          <p:nvPr>
            <p:extLst>
              <p:ext uri="{D42A27DB-BD31-4B8C-83A1-F6EECF244321}">
                <p14:modId xmlns:p14="http://schemas.microsoft.com/office/powerpoint/2010/main" val="1067891506"/>
              </p:ext>
            </p:extLst>
          </p:nvPr>
        </p:nvGraphicFramePr>
        <p:xfrm>
          <a:off x="6096001" y="388209"/>
          <a:ext cx="6096000" cy="6469794"/>
        </p:xfrm>
        <a:graphic>
          <a:graphicData uri="http://schemas.openxmlformats.org/drawingml/2006/table">
            <a:tbl>
              <a:tblPr firstRow="1" firstCol="1" bandRow="1"/>
              <a:tblGrid>
                <a:gridCol w="2242868">
                  <a:extLst>
                    <a:ext uri="{9D8B030D-6E8A-4147-A177-3AD203B41FA5}">
                      <a16:colId xmlns:a16="http://schemas.microsoft.com/office/drawing/2014/main" val="1982838220"/>
                    </a:ext>
                  </a:extLst>
                </a:gridCol>
                <a:gridCol w="962963">
                  <a:extLst>
                    <a:ext uri="{9D8B030D-6E8A-4147-A177-3AD203B41FA5}">
                      <a16:colId xmlns:a16="http://schemas.microsoft.com/office/drawing/2014/main" val="3163897346"/>
                    </a:ext>
                  </a:extLst>
                </a:gridCol>
                <a:gridCol w="963603">
                  <a:extLst>
                    <a:ext uri="{9D8B030D-6E8A-4147-A177-3AD203B41FA5}">
                      <a16:colId xmlns:a16="http://schemas.microsoft.com/office/drawing/2014/main" val="3745935220"/>
                    </a:ext>
                  </a:extLst>
                </a:gridCol>
                <a:gridCol w="962963">
                  <a:extLst>
                    <a:ext uri="{9D8B030D-6E8A-4147-A177-3AD203B41FA5}">
                      <a16:colId xmlns:a16="http://schemas.microsoft.com/office/drawing/2014/main" val="123763679"/>
                    </a:ext>
                  </a:extLst>
                </a:gridCol>
                <a:gridCol w="963603">
                  <a:extLst>
                    <a:ext uri="{9D8B030D-6E8A-4147-A177-3AD203B41FA5}">
                      <a16:colId xmlns:a16="http://schemas.microsoft.com/office/drawing/2014/main" val="2283112741"/>
                    </a:ext>
                  </a:extLst>
                </a:gridCol>
              </a:tblGrid>
              <a:tr h="435395">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1572509027"/>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Involuntarily separated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8.7%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2525866080"/>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Felt retaliated against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60.9%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56%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1512179468"/>
                  </a:ext>
                </a:extLst>
              </a:tr>
              <a:tr h="1283285">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Article 15/Nonjudicial punishment/Captain’s Mast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9.8%</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1359017324"/>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Promotion withheld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21.6</a:t>
                      </a: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22%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162701937"/>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Threats/harassment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40.7%</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1551494677"/>
                  </a:ext>
                </a:extLst>
              </a:tr>
              <a:tr h="310020">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Violence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16.2%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3561349732"/>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Involuntarily transferred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16.9%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788661518"/>
                  </a:ext>
                </a:extLst>
              </a:tr>
              <a:tr h="958864">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Character of discharge not “Honorable”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209548284"/>
                  </a:ext>
                </a:extLst>
              </a:tr>
              <a:tr h="310020">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Other</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31.1%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1663568796"/>
                  </a:ext>
                </a:extLst>
              </a:tr>
            </a:tbl>
          </a:graphicData>
        </a:graphic>
      </p:graphicFrame>
      <p:sp>
        <p:nvSpPr>
          <p:cNvPr id="45" name="TextBox 44">
            <a:extLst>
              <a:ext uri="{FF2B5EF4-FFF2-40B4-BE49-F238E27FC236}">
                <a16:creationId xmlns:a16="http://schemas.microsoft.com/office/drawing/2014/main" id="{0F488D21-0259-4B40-97E5-66347FE2F01E}"/>
              </a:ext>
            </a:extLst>
          </p:cNvPr>
          <p:cNvSpPr txBox="1"/>
          <p:nvPr/>
        </p:nvSpPr>
        <p:spPr>
          <a:xfrm>
            <a:off x="6608167" y="18878"/>
            <a:ext cx="5468164" cy="369332"/>
          </a:xfrm>
          <a:prstGeom prst="rect">
            <a:avLst/>
          </a:prstGeom>
          <a:noFill/>
        </p:spPr>
        <p:txBody>
          <a:bodyPr wrap="none" rtlCol="0">
            <a:spAutoFit/>
          </a:bodyPr>
          <a:lstStyle/>
          <a:p>
            <a:r>
              <a:rPr lang="en-US" dirty="0"/>
              <a:t>Did you experience any repercussions for reporting </a:t>
            </a:r>
          </a:p>
        </p:txBody>
      </p:sp>
    </p:spTree>
    <p:extLst>
      <p:ext uri="{BB962C8B-B14F-4D97-AF65-F5344CB8AC3E}">
        <p14:creationId xmlns:p14="http://schemas.microsoft.com/office/powerpoint/2010/main" val="28369163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MST – Harassment (2024)</a:t>
            </a:r>
          </a:p>
        </p:txBody>
      </p:sp>
      <p:sp>
        <p:nvSpPr>
          <p:cNvPr id="3" name="Content Placeholder 2"/>
          <p:cNvSpPr>
            <a:spLocks noGrp="1"/>
          </p:cNvSpPr>
          <p:nvPr>
            <p:ph idx="1"/>
          </p:nvPr>
        </p:nvSpPr>
        <p:spPr/>
        <p:txBody>
          <a:bodyPr>
            <a:normAutofit fontScale="70000" lnSpcReduction="20000"/>
          </a:bodyPr>
          <a:lstStyle/>
          <a:p>
            <a:r>
              <a:rPr lang="en-US" dirty="0"/>
              <a:t>N=2191</a:t>
            </a:r>
          </a:p>
          <a:p>
            <a:r>
              <a:rPr lang="en-US" b="1" dirty="0"/>
              <a:t>Increased Reporting</a:t>
            </a:r>
            <a:r>
              <a:rPr lang="en-US" dirty="0"/>
              <a:t>: The 2009 survey showed combined percentages for sexual harassment, assault, and trauma. Notable rise in the identification of sexual harassment incidents.</a:t>
            </a:r>
          </a:p>
          <a:p>
            <a:r>
              <a:rPr lang="en-US" b="1" dirty="0"/>
              <a:t>Barriers to Treatment</a:t>
            </a:r>
            <a:r>
              <a:rPr lang="en-US" dirty="0"/>
              <a:t>: More than half of respondents believed that seeking treatment would lead to no action being taken. Key reasons for not seeking treatment included:</a:t>
            </a:r>
          </a:p>
          <a:p>
            <a:r>
              <a:rPr lang="en-US" dirty="0"/>
              <a:t>41.6% feared retaliation.</a:t>
            </a:r>
          </a:p>
          <a:p>
            <a:r>
              <a:rPr lang="en-US" dirty="0"/>
              <a:t>33.7% preferred to forget the incident.</a:t>
            </a:r>
          </a:p>
          <a:p>
            <a:r>
              <a:rPr lang="en-US" dirty="0"/>
              <a:t>47.4% cited multiple reasons for not seeking help.</a:t>
            </a:r>
          </a:p>
          <a:p>
            <a:r>
              <a:rPr lang="en-US" b="1" dirty="0"/>
              <a:t>Underreporting of Sexual Harassment</a:t>
            </a:r>
            <a:r>
              <a:rPr lang="en-US" dirty="0"/>
              <a:t>: Approximately 59.7% of respondents did not report incidents of sexual harassment because they anticipated inaction, while 49.9% feared retaliation and 40.3% wanted to forget the experience. </a:t>
            </a:r>
          </a:p>
          <a:p>
            <a:r>
              <a:rPr lang="en-US" b="1" dirty="0"/>
              <a:t>Perpetrator Accountability</a:t>
            </a:r>
            <a:r>
              <a:rPr lang="en-US" dirty="0"/>
              <a:t>: Many respondents who experienced inaction reported that there were no repercussions for the perpetrator, indicating that incidents were often ignored, swept under the rug, or allowed to continue without resolution.</a:t>
            </a:r>
          </a:p>
        </p:txBody>
      </p:sp>
      <p:sp>
        <p:nvSpPr>
          <p:cNvPr id="4" name="Slide Number Placeholder 3"/>
          <p:cNvSpPr>
            <a:spLocks noGrp="1"/>
          </p:cNvSpPr>
          <p:nvPr>
            <p:ph type="sldNum" sz="quarter" idx="4"/>
          </p:nvPr>
        </p:nvSpPr>
        <p:spPr/>
        <p:txBody>
          <a:bodyPr/>
          <a:lstStyle/>
          <a:p>
            <a:fld id="{97FF4E7B-DCA9-F44E-AACB-DE6F576A2003}" type="slidenum">
              <a:rPr lang="en-US" smtClean="0"/>
              <a:pPr/>
              <a:t>58</a:t>
            </a:fld>
            <a:endParaRPr lang="en-US" dirty="0"/>
          </a:p>
        </p:txBody>
      </p:sp>
    </p:spTree>
    <p:extLst>
      <p:ext uri="{BB962C8B-B14F-4D97-AF65-F5344CB8AC3E}">
        <p14:creationId xmlns:p14="http://schemas.microsoft.com/office/powerpoint/2010/main" val="361632154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MST – Harassment (2024)</a:t>
            </a:r>
          </a:p>
        </p:txBody>
      </p:sp>
      <p:sp>
        <p:nvSpPr>
          <p:cNvPr id="3" name="Content Placeholder 2"/>
          <p:cNvSpPr>
            <a:spLocks noGrp="1"/>
          </p:cNvSpPr>
          <p:nvPr>
            <p:ph idx="1"/>
          </p:nvPr>
        </p:nvSpPr>
        <p:spPr/>
        <p:txBody>
          <a:bodyPr>
            <a:normAutofit/>
          </a:bodyPr>
          <a:lstStyle/>
          <a:p>
            <a:r>
              <a:rPr lang="en-US" dirty="0"/>
              <a:t>“As a woman in heavily male dominated career fields sexual harassment was a regular thing. I like all my other female peers just kept our heads down and kept going, it’s just what you do and did…”</a:t>
            </a:r>
          </a:p>
          <a:p>
            <a:r>
              <a:rPr lang="en-US" dirty="0"/>
              <a:t>“It will never resolve unless there is actual punishment for the crimes constantly being committed.  It starts in the highest ranks."</a:t>
            </a:r>
          </a:p>
        </p:txBody>
      </p:sp>
      <p:sp>
        <p:nvSpPr>
          <p:cNvPr id="4" name="Slide Number Placeholder 3"/>
          <p:cNvSpPr>
            <a:spLocks noGrp="1"/>
          </p:cNvSpPr>
          <p:nvPr>
            <p:ph type="sldNum" sz="quarter" idx="4"/>
          </p:nvPr>
        </p:nvSpPr>
        <p:spPr/>
        <p:txBody>
          <a:bodyPr/>
          <a:lstStyle/>
          <a:p>
            <a:fld id="{97FF4E7B-DCA9-F44E-AACB-DE6F576A2003}" type="slidenum">
              <a:rPr lang="en-US" smtClean="0"/>
              <a:pPr/>
              <a:t>59</a:t>
            </a:fld>
            <a:endParaRPr lang="en-US" dirty="0"/>
          </a:p>
        </p:txBody>
      </p:sp>
    </p:spTree>
    <p:extLst>
      <p:ext uri="{BB962C8B-B14F-4D97-AF65-F5344CB8AC3E}">
        <p14:creationId xmlns:p14="http://schemas.microsoft.com/office/powerpoint/2010/main" val="1878475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 (2011)</a:t>
            </a:r>
          </a:p>
        </p:txBody>
      </p:sp>
      <p:sp>
        <p:nvSpPr>
          <p:cNvPr id="3" name="Content Placeholder 2"/>
          <p:cNvSpPr>
            <a:spLocks noGrp="1"/>
          </p:cNvSpPr>
          <p:nvPr>
            <p:ph idx="1"/>
          </p:nvPr>
        </p:nvSpPr>
        <p:spPr/>
        <p:txBody>
          <a:bodyPr>
            <a:normAutofit lnSpcReduction="10000"/>
          </a:bodyPr>
          <a:lstStyle/>
          <a:p>
            <a:r>
              <a:rPr lang="en-US" dirty="0"/>
              <a:t>“California's Women Veterans: Responses to the 2011 Survey” (published 2012), sought to address gaps in data that surfaced during a series of meetings and subsequent survey of women veterans carried out by the U.S. Department of Veterans Affairs between 2009 and 2011.</a:t>
            </a:r>
          </a:p>
          <a:p>
            <a:r>
              <a:rPr lang="en-US" dirty="0"/>
              <a:t>CalVet partnered with the California Commission on the Status of Women, requesting that the California Research Bureau conduct a follow-up survey.</a:t>
            </a:r>
          </a:p>
          <a:p>
            <a:r>
              <a:rPr lang="en-US" dirty="0"/>
              <a:t>The survey collected 910 responses from California’s women veterans with 42 questions. Data was collected electronically and through printed surveys.</a:t>
            </a:r>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6</a:t>
            </a:fld>
            <a:endParaRPr lang="en-US" dirty="0"/>
          </a:p>
        </p:txBody>
      </p:sp>
    </p:spTree>
    <p:extLst>
      <p:ext uri="{BB962C8B-B14F-4D97-AF65-F5344CB8AC3E}">
        <p14:creationId xmlns:p14="http://schemas.microsoft.com/office/powerpoint/2010/main" val="23428407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Military Sexual Trauma - Assault</a:t>
            </a:r>
          </a:p>
        </p:txBody>
      </p:sp>
      <p:sp>
        <p:nvSpPr>
          <p:cNvPr id="3" name="Text Placeholder 2"/>
          <p:cNvSpPr>
            <a:spLocks noGrp="1"/>
          </p:cNvSpPr>
          <p:nvPr>
            <p:ph type="body" idx="1"/>
          </p:nvPr>
        </p:nvSpPr>
        <p:spPr/>
        <p:txBody>
          <a:bodyPr/>
          <a:lstStyle/>
          <a:p>
            <a:r>
              <a:rPr lang="en-US" dirty="0"/>
              <a:t>Key Findings</a:t>
            </a:r>
          </a:p>
        </p:txBody>
      </p:sp>
    </p:spTree>
    <p:extLst>
      <p:ext uri="{BB962C8B-B14F-4D97-AF65-F5344CB8AC3E}">
        <p14:creationId xmlns:p14="http://schemas.microsoft.com/office/powerpoint/2010/main" val="32254058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7955CBE-5A6F-4523-BDBC-ACDA8BC79C3C}"/>
              </a:ext>
            </a:extLst>
          </p:cNvPr>
          <p:cNvSpPr txBox="1"/>
          <p:nvPr/>
        </p:nvSpPr>
        <p:spPr>
          <a:xfrm>
            <a:off x="871763" y="18878"/>
            <a:ext cx="3877985" cy="369332"/>
          </a:xfrm>
          <a:prstGeom prst="rect">
            <a:avLst/>
          </a:prstGeom>
          <a:noFill/>
        </p:spPr>
        <p:txBody>
          <a:bodyPr wrap="none" rtlCol="0">
            <a:spAutoFit/>
          </a:bodyPr>
          <a:lstStyle/>
          <a:p>
            <a:r>
              <a:rPr lang="en-US" dirty="0"/>
              <a:t>Did you experience sexual assault? </a:t>
            </a:r>
          </a:p>
        </p:txBody>
      </p:sp>
      <p:sp>
        <p:nvSpPr>
          <p:cNvPr id="10" name="TextBox 9">
            <a:extLst>
              <a:ext uri="{FF2B5EF4-FFF2-40B4-BE49-F238E27FC236}">
                <a16:creationId xmlns:a16="http://schemas.microsoft.com/office/drawing/2014/main" id="{C6633ED5-9DC7-4C23-9FA8-E31DAAF07A6A}"/>
              </a:ext>
            </a:extLst>
          </p:cNvPr>
          <p:cNvSpPr txBox="1"/>
          <p:nvPr/>
        </p:nvSpPr>
        <p:spPr>
          <a:xfrm>
            <a:off x="1705324" y="1555991"/>
            <a:ext cx="2685351" cy="369332"/>
          </a:xfrm>
          <a:prstGeom prst="rect">
            <a:avLst/>
          </a:prstGeom>
          <a:noFill/>
        </p:spPr>
        <p:txBody>
          <a:bodyPr wrap="none" rtlCol="0">
            <a:spAutoFit/>
          </a:bodyPr>
          <a:lstStyle/>
          <a:p>
            <a:r>
              <a:rPr lang="en-US" dirty="0"/>
              <a:t>Did you seek treatment?</a:t>
            </a:r>
          </a:p>
        </p:txBody>
      </p:sp>
      <p:graphicFrame>
        <p:nvGraphicFramePr>
          <p:cNvPr id="12" name="Table 11">
            <a:extLst>
              <a:ext uri="{FF2B5EF4-FFF2-40B4-BE49-F238E27FC236}">
                <a16:creationId xmlns:a16="http://schemas.microsoft.com/office/drawing/2014/main" id="{DE3B1F66-752A-4B0F-A4F1-ED9F17ABC951}"/>
              </a:ext>
            </a:extLst>
          </p:cNvPr>
          <p:cNvGraphicFramePr>
            <a:graphicFrameLocks noGrp="1"/>
          </p:cNvGraphicFramePr>
          <p:nvPr>
            <p:extLst>
              <p:ext uri="{D42A27DB-BD31-4B8C-83A1-F6EECF244321}">
                <p14:modId xmlns:p14="http://schemas.microsoft.com/office/powerpoint/2010/main" val="710847229"/>
              </p:ext>
            </p:extLst>
          </p:nvPr>
        </p:nvGraphicFramePr>
        <p:xfrm>
          <a:off x="0" y="388210"/>
          <a:ext cx="6096001" cy="890918"/>
        </p:xfrm>
        <a:graphic>
          <a:graphicData uri="http://schemas.openxmlformats.org/drawingml/2006/table">
            <a:tbl>
              <a:tblPr firstRow="1" firstCol="1" bandRow="1"/>
              <a:tblGrid>
                <a:gridCol w="1509485">
                  <a:extLst>
                    <a:ext uri="{9D8B030D-6E8A-4147-A177-3AD203B41FA5}">
                      <a16:colId xmlns:a16="http://schemas.microsoft.com/office/drawing/2014/main" val="419151094"/>
                    </a:ext>
                  </a:extLst>
                </a:gridCol>
                <a:gridCol w="1146307">
                  <a:extLst>
                    <a:ext uri="{9D8B030D-6E8A-4147-A177-3AD203B41FA5}">
                      <a16:colId xmlns:a16="http://schemas.microsoft.com/office/drawing/2014/main" val="687742842"/>
                    </a:ext>
                  </a:extLst>
                </a:gridCol>
                <a:gridCol w="1146951">
                  <a:extLst>
                    <a:ext uri="{9D8B030D-6E8A-4147-A177-3AD203B41FA5}">
                      <a16:colId xmlns:a16="http://schemas.microsoft.com/office/drawing/2014/main" val="860582690"/>
                    </a:ext>
                  </a:extLst>
                </a:gridCol>
                <a:gridCol w="1146307">
                  <a:extLst>
                    <a:ext uri="{9D8B030D-6E8A-4147-A177-3AD203B41FA5}">
                      <a16:colId xmlns:a16="http://schemas.microsoft.com/office/drawing/2014/main" val="873376114"/>
                    </a:ext>
                  </a:extLst>
                </a:gridCol>
                <a:gridCol w="1146951">
                  <a:extLst>
                    <a:ext uri="{9D8B030D-6E8A-4147-A177-3AD203B41FA5}">
                      <a16:colId xmlns:a16="http://schemas.microsoft.com/office/drawing/2014/main" val="3937938848"/>
                    </a:ext>
                  </a:extLst>
                </a:gridCol>
              </a:tblGrid>
              <a:tr h="445459">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603959246"/>
                  </a:ext>
                </a:extLst>
              </a:tr>
              <a:tr h="445459">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Yes</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51.7</a:t>
                      </a: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 </a:t>
                      </a: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40%</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37%</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53.2%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900060137"/>
                  </a:ext>
                </a:extLst>
              </a:tr>
            </a:tbl>
          </a:graphicData>
        </a:graphic>
      </p:graphicFrame>
      <p:sp>
        <p:nvSpPr>
          <p:cNvPr id="13" name="Rectangle 6">
            <a:extLst>
              <a:ext uri="{FF2B5EF4-FFF2-40B4-BE49-F238E27FC236}">
                <a16:creationId xmlns:a16="http://schemas.microsoft.com/office/drawing/2014/main" id="{96CD9C63-55DA-4CC1-9663-ED8684EC9E96}"/>
              </a:ext>
            </a:extLst>
          </p:cNvPr>
          <p:cNvSpPr>
            <a:spLocks noChangeArrowheads="1"/>
          </p:cNvSpPr>
          <p:nvPr/>
        </p:nvSpPr>
        <p:spPr bwMode="auto">
          <a:xfrm>
            <a:off x="4595813" y="38449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21" name="Table 20">
            <a:extLst>
              <a:ext uri="{FF2B5EF4-FFF2-40B4-BE49-F238E27FC236}">
                <a16:creationId xmlns:a16="http://schemas.microsoft.com/office/drawing/2014/main" id="{18839505-35CA-4475-8369-6487A0E41E11}"/>
              </a:ext>
            </a:extLst>
          </p:cNvPr>
          <p:cNvGraphicFramePr>
            <a:graphicFrameLocks noGrp="1"/>
          </p:cNvGraphicFramePr>
          <p:nvPr>
            <p:extLst>
              <p:ext uri="{D42A27DB-BD31-4B8C-83A1-F6EECF244321}">
                <p14:modId xmlns:p14="http://schemas.microsoft.com/office/powerpoint/2010/main" val="1032647801"/>
              </p:ext>
            </p:extLst>
          </p:nvPr>
        </p:nvGraphicFramePr>
        <p:xfrm>
          <a:off x="0" y="1925323"/>
          <a:ext cx="6096001" cy="2096984"/>
        </p:xfrm>
        <a:graphic>
          <a:graphicData uri="http://schemas.openxmlformats.org/drawingml/2006/table">
            <a:tbl>
              <a:tblPr firstRow="1" firstCol="1" bandRow="1"/>
              <a:tblGrid>
                <a:gridCol w="3105509">
                  <a:extLst>
                    <a:ext uri="{9D8B030D-6E8A-4147-A177-3AD203B41FA5}">
                      <a16:colId xmlns:a16="http://schemas.microsoft.com/office/drawing/2014/main" val="1068173907"/>
                    </a:ext>
                  </a:extLst>
                </a:gridCol>
                <a:gridCol w="747623">
                  <a:extLst>
                    <a:ext uri="{9D8B030D-6E8A-4147-A177-3AD203B41FA5}">
                      <a16:colId xmlns:a16="http://schemas.microsoft.com/office/drawing/2014/main" val="3161156609"/>
                    </a:ext>
                  </a:extLst>
                </a:gridCol>
                <a:gridCol w="747623">
                  <a:extLst>
                    <a:ext uri="{9D8B030D-6E8A-4147-A177-3AD203B41FA5}">
                      <a16:colId xmlns:a16="http://schemas.microsoft.com/office/drawing/2014/main" val="4110829792"/>
                    </a:ext>
                  </a:extLst>
                </a:gridCol>
                <a:gridCol w="747623">
                  <a:extLst>
                    <a:ext uri="{9D8B030D-6E8A-4147-A177-3AD203B41FA5}">
                      <a16:colId xmlns:a16="http://schemas.microsoft.com/office/drawing/2014/main" val="1937516873"/>
                    </a:ext>
                  </a:extLst>
                </a:gridCol>
                <a:gridCol w="747623">
                  <a:extLst>
                    <a:ext uri="{9D8B030D-6E8A-4147-A177-3AD203B41FA5}">
                      <a16:colId xmlns:a16="http://schemas.microsoft.com/office/drawing/2014/main" val="2115063920"/>
                    </a:ext>
                  </a:extLst>
                </a:gridCol>
              </a:tblGrid>
              <a:tr h="524246">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 Response</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3562569157"/>
                  </a:ext>
                </a:extLst>
              </a:tr>
              <a:tr h="524246">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Did not seek treatment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65.5%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73%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146810289"/>
                  </a:ext>
                </a:extLst>
              </a:tr>
              <a:tr h="524246">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Sought treatment and received services needed</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12.8%</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4184949094"/>
                  </a:ext>
                </a:extLst>
              </a:tr>
              <a:tr h="524246">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Sought treatment but did not receive services needed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21.1%</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350342902"/>
                  </a:ext>
                </a:extLst>
              </a:tr>
            </a:tbl>
          </a:graphicData>
        </a:graphic>
      </p:graphicFrame>
      <p:graphicFrame>
        <p:nvGraphicFramePr>
          <p:cNvPr id="29" name="Table 28">
            <a:extLst>
              <a:ext uri="{FF2B5EF4-FFF2-40B4-BE49-F238E27FC236}">
                <a16:creationId xmlns:a16="http://schemas.microsoft.com/office/drawing/2014/main" id="{B200AD7B-973D-46AC-81FC-F76F0EA85E50}"/>
              </a:ext>
            </a:extLst>
          </p:cNvPr>
          <p:cNvGraphicFramePr>
            <a:graphicFrameLocks noGrp="1"/>
          </p:cNvGraphicFramePr>
          <p:nvPr>
            <p:extLst>
              <p:ext uri="{D42A27DB-BD31-4B8C-83A1-F6EECF244321}">
                <p14:modId xmlns:p14="http://schemas.microsoft.com/office/powerpoint/2010/main" val="294555014"/>
              </p:ext>
            </p:extLst>
          </p:nvPr>
        </p:nvGraphicFramePr>
        <p:xfrm>
          <a:off x="0" y="4452766"/>
          <a:ext cx="6096000" cy="2405232"/>
        </p:xfrm>
        <a:graphic>
          <a:graphicData uri="http://schemas.openxmlformats.org/drawingml/2006/table">
            <a:tbl>
              <a:tblPr firstRow="1" firstCol="1" bandRow="1"/>
              <a:tblGrid>
                <a:gridCol w="1939707">
                  <a:extLst>
                    <a:ext uri="{9D8B030D-6E8A-4147-A177-3AD203B41FA5}">
                      <a16:colId xmlns:a16="http://schemas.microsoft.com/office/drawing/2014/main" val="2621718959"/>
                    </a:ext>
                  </a:extLst>
                </a:gridCol>
                <a:gridCol w="182972">
                  <a:extLst>
                    <a:ext uri="{9D8B030D-6E8A-4147-A177-3AD203B41FA5}">
                      <a16:colId xmlns:a16="http://schemas.microsoft.com/office/drawing/2014/main" val="1191724556"/>
                    </a:ext>
                  </a:extLst>
                </a:gridCol>
                <a:gridCol w="1108403">
                  <a:extLst>
                    <a:ext uri="{9D8B030D-6E8A-4147-A177-3AD203B41FA5}">
                      <a16:colId xmlns:a16="http://schemas.microsoft.com/office/drawing/2014/main" val="3919335140"/>
                    </a:ext>
                  </a:extLst>
                </a:gridCol>
                <a:gridCol w="969854">
                  <a:extLst>
                    <a:ext uri="{9D8B030D-6E8A-4147-A177-3AD203B41FA5}">
                      <a16:colId xmlns:a16="http://schemas.microsoft.com/office/drawing/2014/main" val="248749386"/>
                    </a:ext>
                  </a:extLst>
                </a:gridCol>
                <a:gridCol w="969854">
                  <a:extLst>
                    <a:ext uri="{9D8B030D-6E8A-4147-A177-3AD203B41FA5}">
                      <a16:colId xmlns:a16="http://schemas.microsoft.com/office/drawing/2014/main" val="2922108724"/>
                    </a:ext>
                  </a:extLst>
                </a:gridCol>
                <a:gridCol w="925210">
                  <a:extLst>
                    <a:ext uri="{9D8B030D-6E8A-4147-A177-3AD203B41FA5}">
                      <a16:colId xmlns:a16="http://schemas.microsoft.com/office/drawing/2014/main" val="3385576296"/>
                    </a:ext>
                  </a:extLst>
                </a:gridCol>
              </a:tblGrid>
              <a:tr h="689445">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gridSpan="2">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2033014311"/>
                  </a:ext>
                </a:extLst>
              </a:tr>
              <a:tr h="336897">
                <a:tc gridSpan="2">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Did not report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hMerge="1">
                  <a:txBody>
                    <a:bodyPr/>
                    <a:lstStyle/>
                    <a:p>
                      <a:endParaRPr lang="en-US"/>
                    </a:p>
                  </a:txBody>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68.3%</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821609947"/>
                  </a:ext>
                </a:extLst>
              </a:tr>
              <a:tr h="689445">
                <a:tc gridSpan="2">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Reported but not resolved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hMerge="1">
                  <a:txBody>
                    <a:bodyPr/>
                    <a:lstStyle/>
                    <a:p>
                      <a:endParaRPr lang="en-US"/>
                    </a:p>
                  </a:txBody>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27.5%</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31%</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tcPr>
                </a:tc>
                <a:extLst>
                  <a:ext uri="{0D108BD9-81ED-4DB2-BD59-A6C34878D82A}">
                    <a16:rowId xmlns:a16="http://schemas.microsoft.com/office/drawing/2014/main" val="2487931759"/>
                  </a:ext>
                </a:extLst>
              </a:tr>
              <a:tr h="689445">
                <a:tc gridSpan="2">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Reported and resolved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hMerge="1">
                  <a:txBody>
                    <a:bodyPr/>
                    <a:lstStyle/>
                    <a:p>
                      <a:endParaRPr lang="en-US"/>
                    </a:p>
                  </a:txBody>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4.2%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2%</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774496628"/>
                  </a:ext>
                </a:extLst>
              </a:tr>
            </a:tbl>
          </a:graphicData>
        </a:graphic>
      </p:graphicFrame>
      <p:sp>
        <p:nvSpPr>
          <p:cNvPr id="35" name="TextBox 34">
            <a:extLst>
              <a:ext uri="{FF2B5EF4-FFF2-40B4-BE49-F238E27FC236}">
                <a16:creationId xmlns:a16="http://schemas.microsoft.com/office/drawing/2014/main" id="{8DD32FB3-7545-4D78-914F-6409402148A0}"/>
              </a:ext>
            </a:extLst>
          </p:cNvPr>
          <p:cNvSpPr txBox="1"/>
          <p:nvPr/>
        </p:nvSpPr>
        <p:spPr>
          <a:xfrm>
            <a:off x="1705324" y="4052870"/>
            <a:ext cx="2941831" cy="369332"/>
          </a:xfrm>
          <a:prstGeom prst="rect">
            <a:avLst/>
          </a:prstGeom>
          <a:noFill/>
        </p:spPr>
        <p:txBody>
          <a:bodyPr wrap="none" rtlCol="0">
            <a:spAutoFit/>
          </a:bodyPr>
          <a:lstStyle/>
          <a:p>
            <a:r>
              <a:rPr lang="en-US" dirty="0"/>
              <a:t>Did you report the assault?</a:t>
            </a:r>
          </a:p>
        </p:txBody>
      </p:sp>
      <p:graphicFrame>
        <p:nvGraphicFramePr>
          <p:cNvPr id="39" name="Table 38">
            <a:extLst>
              <a:ext uri="{FF2B5EF4-FFF2-40B4-BE49-F238E27FC236}">
                <a16:creationId xmlns:a16="http://schemas.microsoft.com/office/drawing/2014/main" id="{8D543BF7-B4E7-4B82-92BE-1ACF1D9D86A6}"/>
              </a:ext>
            </a:extLst>
          </p:cNvPr>
          <p:cNvGraphicFramePr>
            <a:graphicFrameLocks noGrp="1"/>
          </p:cNvGraphicFramePr>
          <p:nvPr>
            <p:extLst>
              <p:ext uri="{D42A27DB-BD31-4B8C-83A1-F6EECF244321}">
                <p14:modId xmlns:p14="http://schemas.microsoft.com/office/powerpoint/2010/main" val="457934413"/>
              </p:ext>
            </p:extLst>
          </p:nvPr>
        </p:nvGraphicFramePr>
        <p:xfrm>
          <a:off x="6096001" y="388209"/>
          <a:ext cx="6096000" cy="6469794"/>
        </p:xfrm>
        <a:graphic>
          <a:graphicData uri="http://schemas.openxmlformats.org/drawingml/2006/table">
            <a:tbl>
              <a:tblPr firstRow="1" firstCol="1" bandRow="1"/>
              <a:tblGrid>
                <a:gridCol w="2242868">
                  <a:extLst>
                    <a:ext uri="{9D8B030D-6E8A-4147-A177-3AD203B41FA5}">
                      <a16:colId xmlns:a16="http://schemas.microsoft.com/office/drawing/2014/main" val="1982838220"/>
                    </a:ext>
                  </a:extLst>
                </a:gridCol>
                <a:gridCol w="962963">
                  <a:extLst>
                    <a:ext uri="{9D8B030D-6E8A-4147-A177-3AD203B41FA5}">
                      <a16:colId xmlns:a16="http://schemas.microsoft.com/office/drawing/2014/main" val="3163897346"/>
                    </a:ext>
                  </a:extLst>
                </a:gridCol>
                <a:gridCol w="963603">
                  <a:extLst>
                    <a:ext uri="{9D8B030D-6E8A-4147-A177-3AD203B41FA5}">
                      <a16:colId xmlns:a16="http://schemas.microsoft.com/office/drawing/2014/main" val="3745935220"/>
                    </a:ext>
                  </a:extLst>
                </a:gridCol>
                <a:gridCol w="962963">
                  <a:extLst>
                    <a:ext uri="{9D8B030D-6E8A-4147-A177-3AD203B41FA5}">
                      <a16:colId xmlns:a16="http://schemas.microsoft.com/office/drawing/2014/main" val="123763679"/>
                    </a:ext>
                  </a:extLst>
                </a:gridCol>
                <a:gridCol w="963603">
                  <a:extLst>
                    <a:ext uri="{9D8B030D-6E8A-4147-A177-3AD203B41FA5}">
                      <a16:colId xmlns:a16="http://schemas.microsoft.com/office/drawing/2014/main" val="2283112741"/>
                    </a:ext>
                  </a:extLst>
                </a:gridCol>
              </a:tblGrid>
              <a:tr h="435395">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Response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2024</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2009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4669"/>
                      </a:solidFill>
                      <a:prstDash val="solid"/>
                      <a:round/>
                      <a:headEnd type="none" w="med" len="med"/>
                      <a:tailEnd type="none" w="med" len="med"/>
                    </a:lnB>
                    <a:solidFill>
                      <a:srgbClr val="FFFFFF"/>
                    </a:solidFill>
                  </a:tcPr>
                </a:tc>
                <a:extLst>
                  <a:ext uri="{0D108BD9-81ED-4DB2-BD59-A6C34878D82A}">
                    <a16:rowId xmlns:a16="http://schemas.microsoft.com/office/drawing/2014/main" val="1572509027"/>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Involuntarily separated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w="12700" cap="flat" cmpd="sng" algn="ctr">
                      <a:solidFill>
                        <a:srgbClr val="004669"/>
                      </a:solidFill>
                      <a:prstDash val="solid"/>
                      <a:round/>
                      <a:headEnd type="none" w="med" len="med"/>
                      <a:tailEnd type="none" w="med" len="med"/>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17.2%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19%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4669"/>
                      </a:solidFill>
                      <a:prstDash val="solid"/>
                      <a:round/>
                      <a:headEnd type="none" w="med" len="med"/>
                      <a:tailEnd type="none" w="med" len="med"/>
                    </a:lnT>
                    <a:lnB>
                      <a:noFill/>
                    </a:lnB>
                    <a:solidFill>
                      <a:srgbClr val="AEE4FF"/>
                    </a:solidFill>
                  </a:tcPr>
                </a:tc>
                <a:extLst>
                  <a:ext uri="{0D108BD9-81ED-4DB2-BD59-A6C34878D82A}">
                    <a16:rowId xmlns:a16="http://schemas.microsoft.com/office/drawing/2014/main" val="2525866080"/>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Felt retaliated against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71.1%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63%</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1512179468"/>
                  </a:ext>
                </a:extLst>
              </a:tr>
              <a:tr h="1283285">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Article 15/Nonjudicial punishment/Captain’s Mast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14.6%</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13%</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1359017324"/>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Promotion withheld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28.9%</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24%</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162701937"/>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Threats/harassment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55.2%</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41%</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1551494677"/>
                  </a:ext>
                </a:extLst>
              </a:tr>
              <a:tr h="310020">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Violence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23.0%</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22%</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3561349732"/>
                  </a:ext>
                </a:extLst>
              </a:tr>
              <a:tr h="634442">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Involuntarily transferred</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24.3%</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19%</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2788661518"/>
                  </a:ext>
                </a:extLst>
              </a:tr>
              <a:tr h="958864">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Character of discharge not “Honorable”</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7.5%</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rPr>
                        <a:t>5%</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209548284"/>
                  </a:ext>
                </a:extLst>
              </a:tr>
              <a:tr h="310020">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Other</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12700" cap="flat" cmpd="sng" algn="ctr">
                      <a:solidFill>
                        <a:srgbClr val="004669"/>
                      </a:solidFill>
                      <a:prstDash val="solid"/>
                      <a:round/>
                      <a:headEnd type="none" w="med" len="med"/>
                      <a:tailEnd type="none" w="med" len="med"/>
                    </a:lnR>
                    <a:lnT>
                      <a:noFill/>
                    </a:lnT>
                    <a:lnB>
                      <a:noFill/>
                    </a:lnB>
                    <a:solidFill>
                      <a:srgbClr val="FFFF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Yu Gothic Light" panose="020B0300000000000000" pitchFamily="34" charset="-128"/>
                          <a:cs typeface="Times New Roman" panose="02020603050405020304" pitchFamily="18" charset="0"/>
                        </a:rPr>
                        <a:t>30.1%</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4669"/>
                      </a:solidFill>
                      <a:prstDash val="solid"/>
                      <a:round/>
                      <a:headEnd type="none" w="med" len="med"/>
                      <a:tailEnd type="none" w="med" len="med"/>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tc>
                  <a:txBody>
                    <a:bodyPr/>
                    <a:lstStyle/>
                    <a:p>
                      <a:pPr marL="0" marR="0" algn="ctr">
                        <a:lnSpc>
                          <a:spcPct val="107000"/>
                        </a:lnSpc>
                        <a:spcBef>
                          <a:spcPts val="0"/>
                        </a:spcBef>
                        <a:spcAft>
                          <a:spcPts val="0"/>
                        </a:spcAft>
                      </a:pPr>
                      <a:r>
                        <a:rPr lang="en-US" sz="1600" i="1" dirty="0">
                          <a:solidFill>
                            <a:srgbClr val="00344E"/>
                          </a:solidFill>
                          <a:effectLst/>
                          <a:latin typeface="Calibri" panose="020F0502020204030204" pitchFamily="34" charset="0"/>
                          <a:ea typeface="Calibri" panose="020F0502020204030204" pitchFamily="34" charset="0"/>
                          <a:cs typeface="Arial" panose="020B0604020202020204" pitchFamily="34" charset="0"/>
                        </a:rPr>
                        <a:t>--</a:t>
                      </a:r>
                      <a:endParaRPr lang="en-US" sz="1600" dirty="0">
                        <a:solidFill>
                          <a:srgbClr val="00344E"/>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AEE4FF"/>
                    </a:solidFill>
                  </a:tcPr>
                </a:tc>
                <a:extLst>
                  <a:ext uri="{0D108BD9-81ED-4DB2-BD59-A6C34878D82A}">
                    <a16:rowId xmlns:a16="http://schemas.microsoft.com/office/drawing/2014/main" val="1663568796"/>
                  </a:ext>
                </a:extLst>
              </a:tr>
            </a:tbl>
          </a:graphicData>
        </a:graphic>
      </p:graphicFrame>
      <p:sp>
        <p:nvSpPr>
          <p:cNvPr id="45" name="TextBox 44">
            <a:extLst>
              <a:ext uri="{FF2B5EF4-FFF2-40B4-BE49-F238E27FC236}">
                <a16:creationId xmlns:a16="http://schemas.microsoft.com/office/drawing/2014/main" id="{0F488D21-0259-4B40-97E5-66347FE2F01E}"/>
              </a:ext>
            </a:extLst>
          </p:cNvPr>
          <p:cNvSpPr txBox="1"/>
          <p:nvPr/>
        </p:nvSpPr>
        <p:spPr>
          <a:xfrm>
            <a:off x="6608167" y="18878"/>
            <a:ext cx="5468164" cy="369332"/>
          </a:xfrm>
          <a:prstGeom prst="rect">
            <a:avLst/>
          </a:prstGeom>
          <a:noFill/>
        </p:spPr>
        <p:txBody>
          <a:bodyPr wrap="none" rtlCol="0">
            <a:spAutoFit/>
          </a:bodyPr>
          <a:lstStyle/>
          <a:p>
            <a:r>
              <a:rPr lang="en-US" dirty="0"/>
              <a:t>Did you experience any repercussions for reporting </a:t>
            </a:r>
          </a:p>
        </p:txBody>
      </p:sp>
    </p:spTree>
    <p:extLst>
      <p:ext uri="{BB962C8B-B14F-4D97-AF65-F5344CB8AC3E}">
        <p14:creationId xmlns:p14="http://schemas.microsoft.com/office/powerpoint/2010/main" val="26661079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MST – Assault (2024)</a:t>
            </a:r>
          </a:p>
        </p:txBody>
      </p:sp>
      <p:sp>
        <p:nvSpPr>
          <p:cNvPr id="3" name="Content Placeholder 2"/>
          <p:cNvSpPr>
            <a:spLocks noGrp="1"/>
          </p:cNvSpPr>
          <p:nvPr>
            <p:ph idx="1"/>
          </p:nvPr>
        </p:nvSpPr>
        <p:spPr/>
        <p:txBody>
          <a:bodyPr>
            <a:normAutofit fontScale="85000" lnSpcReduction="10000"/>
          </a:bodyPr>
          <a:lstStyle/>
          <a:p>
            <a:r>
              <a:rPr lang="en-US" dirty="0"/>
              <a:t>N=1350</a:t>
            </a:r>
          </a:p>
          <a:p>
            <a:r>
              <a:rPr lang="en-US" b="1" dirty="0"/>
              <a:t>Prevalence of Sexual Assault</a:t>
            </a:r>
            <a:r>
              <a:rPr lang="en-US" dirty="0"/>
              <a:t>:</a:t>
            </a:r>
          </a:p>
          <a:p>
            <a:pPr lvl="1"/>
            <a:r>
              <a:rPr lang="en-US" dirty="0"/>
              <a:t>51.7% of the sample reported experiencing sexual assault during their service.</a:t>
            </a:r>
          </a:p>
          <a:p>
            <a:pPr lvl="1"/>
            <a:r>
              <a:rPr lang="en-US" dirty="0"/>
              <a:t>Among respondents who exited service since 2013, 53.9% reported similar experiences</a:t>
            </a:r>
            <a:endParaRPr lang="en-US" b="1" dirty="0"/>
          </a:p>
          <a:p>
            <a:r>
              <a:rPr lang="en-US" b="1" dirty="0"/>
              <a:t>Treatment Seeking Behavior</a:t>
            </a:r>
            <a:r>
              <a:rPr lang="en-US" dirty="0"/>
              <a:t>:</a:t>
            </a:r>
          </a:p>
          <a:p>
            <a:pPr lvl="1"/>
            <a:r>
              <a:rPr lang="en-US" dirty="0"/>
              <a:t>A significant 65.5% did not seek treatment for their experiences.</a:t>
            </a:r>
          </a:p>
          <a:p>
            <a:pPr lvl="1"/>
            <a:r>
              <a:rPr lang="en-US" dirty="0"/>
              <a:t>21.1% of respondents reported not receiving the necessary services.</a:t>
            </a:r>
          </a:p>
          <a:p>
            <a:pPr lvl="1"/>
            <a:r>
              <a:rPr lang="en-US" dirty="0"/>
              <a:t>Only 12.8% sought treatment and received the services they needed.</a:t>
            </a:r>
            <a:endParaRPr lang="en-US" b="1" dirty="0"/>
          </a:p>
          <a:p>
            <a:r>
              <a:rPr lang="en-US" b="1" dirty="0"/>
              <a:t>Treatment Locations</a:t>
            </a:r>
            <a:r>
              <a:rPr lang="en-US" dirty="0"/>
              <a:t>:</a:t>
            </a:r>
          </a:p>
          <a:p>
            <a:pPr lvl="1"/>
            <a:r>
              <a:rPr lang="en-US" dirty="0"/>
              <a:t>43.1% of respondents sought treatment at military facilities.</a:t>
            </a:r>
          </a:p>
          <a:p>
            <a:pPr lvl="1"/>
            <a:r>
              <a:rPr lang="en-US" dirty="0"/>
              <a:t>32.2% accessed services through the VA.</a:t>
            </a:r>
          </a:p>
          <a:p>
            <a:pPr lvl="1"/>
            <a:r>
              <a:rPr lang="en-US" dirty="0"/>
              <a:t>24.2% received support at a Vet Center.</a:t>
            </a:r>
          </a:p>
          <a:p>
            <a:endParaRPr lang="en-US" dirty="0"/>
          </a:p>
          <a:p>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62</a:t>
            </a:fld>
            <a:endParaRPr lang="en-US" dirty="0"/>
          </a:p>
        </p:txBody>
      </p:sp>
    </p:spTree>
    <p:extLst>
      <p:ext uri="{BB962C8B-B14F-4D97-AF65-F5344CB8AC3E}">
        <p14:creationId xmlns:p14="http://schemas.microsoft.com/office/powerpoint/2010/main" val="8898042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MST – Assault (2024)</a:t>
            </a:r>
          </a:p>
        </p:txBody>
      </p:sp>
      <p:sp>
        <p:nvSpPr>
          <p:cNvPr id="3" name="Content Placeholder 2"/>
          <p:cNvSpPr>
            <a:spLocks noGrp="1"/>
          </p:cNvSpPr>
          <p:nvPr>
            <p:ph idx="1"/>
          </p:nvPr>
        </p:nvSpPr>
        <p:spPr/>
        <p:txBody>
          <a:bodyPr>
            <a:normAutofit fontScale="92500" lnSpcReduction="20000"/>
          </a:bodyPr>
          <a:lstStyle/>
          <a:p>
            <a:r>
              <a:rPr lang="en-US" b="1" dirty="0"/>
              <a:t>Underreporting</a:t>
            </a:r>
            <a:r>
              <a:rPr lang="en-US" dirty="0"/>
              <a:t>: 68.3% of respondents did not report their sexual assault experiences.</a:t>
            </a:r>
          </a:p>
          <a:p>
            <a:pPr lvl="1"/>
            <a:r>
              <a:rPr lang="en-US" dirty="0"/>
              <a:t>Only 4.2% expressed satisfaction with the resolution of their cases. </a:t>
            </a:r>
          </a:p>
          <a:p>
            <a:pPr lvl="1"/>
            <a:r>
              <a:rPr lang="en-US" dirty="0"/>
              <a:t>27.5% reported the sexual assault but found the resolution unsatisfactory.</a:t>
            </a:r>
          </a:p>
          <a:p>
            <a:r>
              <a:rPr lang="en-US" b="1" dirty="0"/>
              <a:t>Retaliation and Harassment</a:t>
            </a:r>
            <a:r>
              <a:rPr lang="en-US" dirty="0"/>
              <a:t>:</a:t>
            </a:r>
          </a:p>
          <a:p>
            <a:pPr lvl="1"/>
            <a:r>
              <a:rPr lang="en-US" dirty="0"/>
              <a:t>71.1% of respondents felt they faced retaliation after reporting.</a:t>
            </a:r>
          </a:p>
          <a:p>
            <a:pPr lvl="1"/>
            <a:r>
              <a:rPr lang="en-US" b="1" dirty="0"/>
              <a:t>Types of Retaliation</a:t>
            </a:r>
            <a:r>
              <a:rPr lang="en-US" dirty="0"/>
              <a:t>:</a:t>
            </a:r>
          </a:p>
          <a:p>
            <a:pPr marL="1200150" lvl="2" indent="-285750"/>
            <a:r>
              <a:rPr lang="en-US" dirty="0"/>
              <a:t>55.2% experienced threats and harassment.</a:t>
            </a:r>
          </a:p>
          <a:p>
            <a:pPr marL="1200150" lvl="2" indent="-285750"/>
            <a:r>
              <a:rPr lang="en-US" dirty="0"/>
              <a:t>30.1% encountered other forms of retaliation not specified in the survey.</a:t>
            </a:r>
          </a:p>
          <a:p>
            <a:r>
              <a:rPr lang="en-US" b="1" dirty="0"/>
              <a:t>Common Experiences</a:t>
            </a:r>
            <a:r>
              <a:rPr lang="en-US" dirty="0"/>
              <a:t>: Respondents frequently cited the following:</a:t>
            </a:r>
          </a:p>
          <a:p>
            <a:pPr lvl="1">
              <a:buFont typeface="+mj-lt"/>
              <a:buAutoNum type="arabicPeriod"/>
            </a:pPr>
            <a:r>
              <a:rPr lang="en-US" dirty="0"/>
              <a:t>Inaction or ignorance from military leadership, with many stating their issues were swept under the rug.</a:t>
            </a:r>
          </a:p>
          <a:p>
            <a:pPr lvl="1">
              <a:buFont typeface="+mj-lt"/>
              <a:buAutoNum type="arabicPeriod"/>
            </a:pPr>
            <a:r>
              <a:rPr lang="en-US" dirty="0"/>
              <a:t>Threats against reporting the incident or an overall fear of filing a report.</a:t>
            </a:r>
          </a:p>
        </p:txBody>
      </p:sp>
      <p:sp>
        <p:nvSpPr>
          <p:cNvPr id="4" name="Slide Number Placeholder 3"/>
          <p:cNvSpPr>
            <a:spLocks noGrp="1"/>
          </p:cNvSpPr>
          <p:nvPr>
            <p:ph type="sldNum" sz="quarter" idx="4"/>
          </p:nvPr>
        </p:nvSpPr>
        <p:spPr/>
        <p:txBody>
          <a:bodyPr/>
          <a:lstStyle/>
          <a:p>
            <a:fld id="{97FF4E7B-DCA9-F44E-AACB-DE6F576A2003}" type="slidenum">
              <a:rPr lang="en-US" smtClean="0"/>
              <a:pPr/>
              <a:t>63</a:t>
            </a:fld>
            <a:endParaRPr lang="en-US" dirty="0"/>
          </a:p>
        </p:txBody>
      </p:sp>
    </p:spTree>
    <p:extLst>
      <p:ext uri="{BB962C8B-B14F-4D97-AF65-F5344CB8AC3E}">
        <p14:creationId xmlns:p14="http://schemas.microsoft.com/office/powerpoint/2010/main" val="20896943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MST – Assault (2024)</a:t>
            </a:r>
          </a:p>
        </p:txBody>
      </p:sp>
      <p:sp>
        <p:nvSpPr>
          <p:cNvPr id="3" name="Content Placeholder 2"/>
          <p:cNvSpPr>
            <a:spLocks noGrp="1"/>
          </p:cNvSpPr>
          <p:nvPr>
            <p:ph idx="1"/>
          </p:nvPr>
        </p:nvSpPr>
        <p:spPr/>
        <p:txBody>
          <a:bodyPr>
            <a:normAutofit/>
          </a:bodyPr>
          <a:lstStyle/>
          <a:p>
            <a:r>
              <a:rPr lang="en-US" b="1" dirty="0"/>
              <a:t>Long-term Impact of Incidents</a:t>
            </a:r>
            <a:r>
              <a:rPr lang="en-US" dirty="0"/>
              <a:t>:</a:t>
            </a:r>
          </a:p>
          <a:p>
            <a:pPr lvl="1"/>
            <a:r>
              <a:rPr lang="en-US" dirty="0"/>
              <a:t>Many respondents reported that one or multiple incidents have resulted in lifelong trauma, often manifesting as PTSD.</a:t>
            </a:r>
          </a:p>
          <a:p>
            <a:r>
              <a:rPr lang="en-US" b="1" dirty="0"/>
              <a:t>Perceptions of Institutional Response</a:t>
            </a:r>
            <a:r>
              <a:rPr lang="en-US" dirty="0"/>
              <a:t>:</a:t>
            </a:r>
          </a:p>
          <a:p>
            <a:pPr lvl="1"/>
            <a:r>
              <a:rPr lang="en-US" dirty="0"/>
              <a:t>A recurring theme is the perception that the military and VA often sweep reports of sexual assault under the rug, neglecting the support needs of victims.</a:t>
            </a:r>
          </a:p>
          <a:p>
            <a:r>
              <a:rPr lang="en-US" b="1" dirty="0"/>
              <a:t>Cultural Norms</a:t>
            </a:r>
            <a:r>
              <a:rPr lang="en-US" dirty="0"/>
              <a:t>:</a:t>
            </a:r>
          </a:p>
          <a:p>
            <a:pPr lvl="1"/>
            <a:r>
              <a:rPr lang="en-US" dirty="0"/>
              <a:t>A significant number of respondents noted that incidents of sexual assault are prevalent in military culture, with the belief that speaking out may inflict more harm on the victim than on the perpetrator.</a:t>
            </a:r>
          </a:p>
        </p:txBody>
      </p:sp>
      <p:sp>
        <p:nvSpPr>
          <p:cNvPr id="4" name="Slide Number Placeholder 3"/>
          <p:cNvSpPr>
            <a:spLocks noGrp="1"/>
          </p:cNvSpPr>
          <p:nvPr>
            <p:ph type="sldNum" sz="quarter" idx="4"/>
          </p:nvPr>
        </p:nvSpPr>
        <p:spPr/>
        <p:txBody>
          <a:bodyPr/>
          <a:lstStyle/>
          <a:p>
            <a:fld id="{97FF4E7B-DCA9-F44E-AACB-DE6F576A2003}" type="slidenum">
              <a:rPr lang="en-US" smtClean="0"/>
              <a:pPr/>
              <a:t>64</a:t>
            </a:fld>
            <a:endParaRPr lang="en-US" dirty="0"/>
          </a:p>
        </p:txBody>
      </p:sp>
    </p:spTree>
    <p:extLst>
      <p:ext uri="{BB962C8B-B14F-4D97-AF65-F5344CB8AC3E}">
        <p14:creationId xmlns:p14="http://schemas.microsoft.com/office/powerpoint/2010/main" val="64036596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Mental/Behavioral/MST (2024)</a:t>
            </a:r>
          </a:p>
        </p:txBody>
      </p:sp>
      <p:sp>
        <p:nvSpPr>
          <p:cNvPr id="3" name="Content Placeholder 2"/>
          <p:cNvSpPr>
            <a:spLocks noGrp="1"/>
          </p:cNvSpPr>
          <p:nvPr>
            <p:ph idx="1"/>
          </p:nvPr>
        </p:nvSpPr>
        <p:spPr/>
        <p:txBody>
          <a:bodyPr>
            <a:normAutofit lnSpcReduction="10000"/>
          </a:bodyPr>
          <a:lstStyle/>
          <a:p>
            <a:r>
              <a:rPr lang="en-US" b="1" dirty="0"/>
              <a:t>Collaboration with DoD</a:t>
            </a:r>
            <a:r>
              <a:rPr lang="en-US" dirty="0"/>
              <a:t>:</a:t>
            </a:r>
          </a:p>
          <a:p>
            <a:pPr lvl="1"/>
            <a:r>
              <a:rPr lang="en-US" dirty="0"/>
              <a:t>Strengthen partnerships with DoD sexual assault programs to ensure the collection of essential evidence for claims support during the transition from military to civilian life.</a:t>
            </a:r>
          </a:p>
          <a:p>
            <a:r>
              <a:rPr lang="en-US" b="1" dirty="0"/>
              <a:t>Program Alignment</a:t>
            </a:r>
            <a:r>
              <a:rPr lang="en-US" dirty="0"/>
              <a:t>:</a:t>
            </a:r>
          </a:p>
          <a:p>
            <a:pPr lvl="1"/>
            <a:r>
              <a:rPr lang="en-US" dirty="0"/>
              <a:t>Align initiatives such as CVHI, VSSR, and MHSA Grants to provide timely and culturally sensitive outpatient psychotherapy tailored specifically for women veterans.</a:t>
            </a:r>
          </a:p>
          <a:p>
            <a:r>
              <a:rPr lang="en-US" b="1" dirty="0"/>
              <a:t>Advocacy for Legal Services</a:t>
            </a:r>
            <a:r>
              <a:rPr lang="en-US" dirty="0"/>
              <a:t>:</a:t>
            </a:r>
          </a:p>
          <a:p>
            <a:pPr lvl="1"/>
            <a:r>
              <a:rPr lang="en-US" dirty="0"/>
              <a:t>Advocate for increased access to pro bono legal services to assist with discharge upgrades, housing protections, and other civil and family litigation needs.</a:t>
            </a:r>
          </a:p>
        </p:txBody>
      </p:sp>
      <p:sp>
        <p:nvSpPr>
          <p:cNvPr id="4" name="Slide Number Placeholder 3"/>
          <p:cNvSpPr>
            <a:spLocks noGrp="1"/>
          </p:cNvSpPr>
          <p:nvPr>
            <p:ph type="sldNum" sz="quarter" idx="4"/>
          </p:nvPr>
        </p:nvSpPr>
        <p:spPr/>
        <p:txBody>
          <a:bodyPr/>
          <a:lstStyle/>
          <a:p>
            <a:fld id="{97FF4E7B-DCA9-F44E-AACB-DE6F576A2003}" type="slidenum">
              <a:rPr lang="en-US" smtClean="0"/>
              <a:pPr/>
              <a:t>65</a:t>
            </a:fld>
            <a:endParaRPr lang="en-US" dirty="0"/>
          </a:p>
        </p:txBody>
      </p:sp>
    </p:spTree>
    <p:extLst>
      <p:ext uri="{BB962C8B-B14F-4D97-AF65-F5344CB8AC3E}">
        <p14:creationId xmlns:p14="http://schemas.microsoft.com/office/powerpoint/2010/main" val="19502444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Her own words</a:t>
            </a:r>
          </a:p>
        </p:txBody>
      </p:sp>
      <p:sp>
        <p:nvSpPr>
          <p:cNvPr id="3" name="Text Placeholder 2"/>
          <p:cNvSpPr>
            <a:spLocks noGrp="1"/>
          </p:cNvSpPr>
          <p:nvPr>
            <p:ph type="body" idx="1"/>
          </p:nvPr>
        </p:nvSpPr>
        <p:spPr/>
        <p:txBody>
          <a:bodyPr/>
          <a:lstStyle/>
          <a:p>
            <a:r>
              <a:rPr lang="en-US" dirty="0"/>
              <a:t>Quotes</a:t>
            </a:r>
          </a:p>
        </p:txBody>
      </p:sp>
    </p:spTree>
    <p:extLst>
      <p:ext uri="{BB962C8B-B14F-4D97-AF65-F5344CB8AC3E}">
        <p14:creationId xmlns:p14="http://schemas.microsoft.com/office/powerpoint/2010/main" val="180942483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Her Words (2024)</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“A women's-only standalone clinic with all of the equipment required. More gynecological services. More proactive holistic treatments for women's health … More female gynecologists who specialize in rape and sexual assault. More immediate care for </a:t>
            </a:r>
            <a:r>
              <a:rPr lang="en-US" dirty="0" err="1"/>
              <a:t>gyno</a:t>
            </a:r>
            <a:r>
              <a:rPr lang="en-US" dirty="0"/>
              <a:t> and urinary issues…”</a:t>
            </a:r>
          </a:p>
          <a:p>
            <a:pPr marL="0" indent="0">
              <a:buNone/>
            </a:pPr>
            <a:r>
              <a:rPr lang="en-US" dirty="0"/>
              <a:t>“This was difficult but thank you for doing this!  I hope I did OK and maybe I can move forward in healing somehow and help other female veterans…”</a:t>
            </a:r>
          </a:p>
          <a:p>
            <a:pPr marL="0" indent="0">
              <a:buNone/>
            </a:pPr>
            <a:r>
              <a:rPr lang="en-US" dirty="0"/>
              <a:t>“All. It would be very helpful if there were transition centers for all returning soldiers to go to for an orientation type meeting where all this information could be shared. Maybe have it separate just for women and just for men.”</a:t>
            </a:r>
          </a:p>
          <a:p>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67</a:t>
            </a:fld>
            <a:endParaRPr lang="en-US" dirty="0"/>
          </a:p>
        </p:txBody>
      </p:sp>
    </p:spTree>
    <p:extLst>
      <p:ext uri="{BB962C8B-B14F-4D97-AF65-F5344CB8AC3E}">
        <p14:creationId xmlns:p14="http://schemas.microsoft.com/office/powerpoint/2010/main" val="35269013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6E11-F03F-E943-9775-60407757278D}"/>
              </a:ext>
            </a:extLst>
          </p:cNvPr>
          <p:cNvSpPr>
            <a:spLocks noGrp="1"/>
          </p:cNvSpPr>
          <p:nvPr>
            <p:ph type="ctrTitle"/>
          </p:nvPr>
        </p:nvSpPr>
        <p:spPr>
          <a:xfrm>
            <a:off x="1524000" y="2314922"/>
            <a:ext cx="9144000" cy="1602872"/>
          </a:xfrm>
        </p:spPr>
        <p:txBody>
          <a:bodyPr>
            <a:normAutofit/>
          </a:bodyPr>
          <a:lstStyle/>
          <a:p>
            <a:r>
              <a:rPr lang="en-US" dirty="0"/>
              <a:t>Thank you</a:t>
            </a:r>
          </a:p>
        </p:txBody>
      </p:sp>
    </p:spTree>
    <p:extLst>
      <p:ext uri="{BB962C8B-B14F-4D97-AF65-F5344CB8AC3E}">
        <p14:creationId xmlns:p14="http://schemas.microsoft.com/office/powerpoint/2010/main" val="717693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 (2011)</a:t>
            </a:r>
          </a:p>
        </p:txBody>
      </p:sp>
      <p:sp>
        <p:nvSpPr>
          <p:cNvPr id="3" name="Content Placeholder 2"/>
          <p:cNvSpPr>
            <a:spLocks noGrp="1"/>
          </p:cNvSpPr>
          <p:nvPr>
            <p:ph idx="1"/>
          </p:nvPr>
        </p:nvSpPr>
        <p:spPr/>
        <p:txBody>
          <a:bodyPr>
            <a:normAutofit/>
          </a:bodyPr>
          <a:lstStyle/>
          <a:p>
            <a:r>
              <a:rPr lang="en-US" dirty="0"/>
              <a:t>Lack of knowledge about available state and federal benefits.</a:t>
            </a:r>
          </a:p>
          <a:p>
            <a:r>
              <a:rPr lang="en-US" dirty="0"/>
              <a:t>Need for stronger connections to services, especially during the military-to-civilian transition.</a:t>
            </a:r>
          </a:p>
          <a:p>
            <a:r>
              <a:rPr lang="en-US" dirty="0"/>
              <a:t>Lack of services tailored to the unique needs of women veterans, including gender-specific healthcare and support for Military Sexual Trauma (MST).</a:t>
            </a:r>
          </a:p>
        </p:txBody>
      </p:sp>
      <p:sp>
        <p:nvSpPr>
          <p:cNvPr id="4" name="Slide Number Placeholder 3"/>
          <p:cNvSpPr>
            <a:spLocks noGrp="1"/>
          </p:cNvSpPr>
          <p:nvPr>
            <p:ph type="sldNum" sz="quarter" idx="4"/>
          </p:nvPr>
        </p:nvSpPr>
        <p:spPr/>
        <p:txBody>
          <a:bodyPr/>
          <a:lstStyle/>
          <a:p>
            <a:fld id="{97FF4E7B-DCA9-F44E-AACB-DE6F576A2003}" type="slidenum">
              <a:rPr lang="en-US" smtClean="0"/>
              <a:pPr/>
              <a:t>7</a:t>
            </a:fld>
            <a:endParaRPr lang="en-US" dirty="0"/>
          </a:p>
        </p:txBody>
      </p:sp>
    </p:spTree>
    <p:extLst>
      <p:ext uri="{BB962C8B-B14F-4D97-AF65-F5344CB8AC3E}">
        <p14:creationId xmlns:p14="http://schemas.microsoft.com/office/powerpoint/2010/main" val="2366481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 (2013)</a:t>
            </a:r>
          </a:p>
        </p:txBody>
      </p:sp>
      <p:sp>
        <p:nvSpPr>
          <p:cNvPr id="3" name="Content Placeholder 2"/>
          <p:cNvSpPr>
            <a:spLocks noGrp="1"/>
          </p:cNvSpPr>
          <p:nvPr>
            <p:ph idx="1"/>
          </p:nvPr>
        </p:nvSpPr>
        <p:spPr/>
        <p:txBody>
          <a:bodyPr>
            <a:normAutofit/>
          </a:bodyPr>
          <a:lstStyle/>
          <a:p>
            <a:r>
              <a:rPr lang="en-US" dirty="0"/>
              <a:t>The third iteration of the survey, “California's Women Veterans: Responses to the 2013 Survey,” a joint request by CalVet and the California Commission on the Status of Women and Girls.</a:t>
            </a:r>
          </a:p>
          <a:p>
            <a:r>
              <a:rPr lang="en-US" dirty="0"/>
              <a:t>Built on previous iterations by offering a new expanded set of questions based on the lessons learned in 2009 and 2011, as well as feedback from members of the California women veterans community.</a:t>
            </a:r>
          </a:p>
          <a:p>
            <a:r>
              <a:rPr lang="en-US" dirty="0"/>
              <a:t>The survey collected over 900 responses from California’s women veterans with 60 questions. Data was collected electronically and through printed surveys.</a:t>
            </a:r>
          </a:p>
        </p:txBody>
      </p:sp>
      <p:sp>
        <p:nvSpPr>
          <p:cNvPr id="4" name="Slide Number Placeholder 3"/>
          <p:cNvSpPr>
            <a:spLocks noGrp="1"/>
          </p:cNvSpPr>
          <p:nvPr>
            <p:ph type="sldNum" sz="quarter" idx="4"/>
          </p:nvPr>
        </p:nvSpPr>
        <p:spPr/>
        <p:txBody>
          <a:bodyPr/>
          <a:lstStyle/>
          <a:p>
            <a:fld id="{97FF4E7B-DCA9-F44E-AACB-DE6F576A2003}" type="slidenum">
              <a:rPr lang="en-US" smtClean="0"/>
              <a:pPr/>
              <a:t>8</a:t>
            </a:fld>
            <a:endParaRPr lang="en-US" dirty="0"/>
          </a:p>
        </p:txBody>
      </p:sp>
    </p:spTree>
    <p:extLst>
      <p:ext uri="{BB962C8B-B14F-4D97-AF65-F5344CB8AC3E}">
        <p14:creationId xmlns:p14="http://schemas.microsoft.com/office/powerpoint/2010/main" val="261834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 (2013)</a:t>
            </a:r>
          </a:p>
        </p:txBody>
      </p:sp>
      <p:sp>
        <p:nvSpPr>
          <p:cNvPr id="3" name="Content Placeholder 2"/>
          <p:cNvSpPr>
            <a:spLocks noGrp="1"/>
          </p:cNvSpPr>
          <p:nvPr>
            <p:ph idx="1"/>
          </p:nvPr>
        </p:nvSpPr>
        <p:spPr/>
        <p:txBody>
          <a:bodyPr>
            <a:normAutofit/>
          </a:bodyPr>
          <a:lstStyle/>
          <a:p>
            <a:r>
              <a:rPr lang="en-US" dirty="0"/>
              <a:t>Low overall awareness of state veteran benefits, with knowledge varying by demographic and service-related characteristics.</a:t>
            </a:r>
          </a:p>
          <a:p>
            <a:r>
              <a:rPr lang="en-US" dirty="0"/>
              <a:t>Respondents who experienced MST and had a service-connected disability were more likely to report housing instability than the average respondent.</a:t>
            </a:r>
          </a:p>
          <a:p>
            <a:r>
              <a:rPr lang="en-US" dirty="0"/>
              <a:t>The majority of respondents who experienced sexual harassment or sexual assault did not report the incidents, and those who did often experienced at least one form of retaliation.</a:t>
            </a:r>
          </a:p>
        </p:txBody>
      </p:sp>
      <p:sp>
        <p:nvSpPr>
          <p:cNvPr id="4" name="Slide Number Placeholder 3"/>
          <p:cNvSpPr>
            <a:spLocks noGrp="1"/>
          </p:cNvSpPr>
          <p:nvPr>
            <p:ph type="sldNum" sz="quarter" idx="4"/>
          </p:nvPr>
        </p:nvSpPr>
        <p:spPr/>
        <p:txBody>
          <a:bodyPr/>
          <a:lstStyle/>
          <a:p>
            <a:fld id="{97FF4E7B-DCA9-F44E-AACB-DE6F576A2003}" type="slidenum">
              <a:rPr lang="en-US" smtClean="0"/>
              <a:pPr/>
              <a:t>9</a:t>
            </a:fld>
            <a:endParaRPr lang="en-US" dirty="0"/>
          </a:p>
        </p:txBody>
      </p:sp>
    </p:spTree>
    <p:extLst>
      <p:ext uri="{BB962C8B-B14F-4D97-AF65-F5344CB8AC3E}">
        <p14:creationId xmlns:p14="http://schemas.microsoft.com/office/powerpoint/2010/main" val="4965961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RB Colors">
    <a:dk1>
      <a:sysClr val="windowText" lastClr="000000"/>
    </a:dk1>
    <a:lt1>
      <a:sysClr val="window" lastClr="FFFFFF"/>
    </a:lt1>
    <a:dk2>
      <a:srgbClr val="004669"/>
    </a:dk2>
    <a:lt2>
      <a:srgbClr val="FFC073"/>
    </a:lt2>
    <a:accent1>
      <a:srgbClr val="004669"/>
    </a:accent1>
    <a:accent2>
      <a:srgbClr val="F7951E"/>
    </a:accent2>
    <a:accent3>
      <a:srgbClr val="001C29"/>
    </a:accent3>
    <a:accent4>
      <a:srgbClr val="0070A6"/>
    </a:accent4>
    <a:accent5>
      <a:srgbClr val="A15700"/>
    </a:accent5>
    <a:accent6>
      <a:srgbClr val="FFC073"/>
    </a:accent6>
    <a:hlink>
      <a:srgbClr val="004669"/>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CRB Colors">
    <a:dk1>
      <a:sysClr val="windowText" lastClr="000000"/>
    </a:dk1>
    <a:lt1>
      <a:sysClr val="window" lastClr="FFFFFF"/>
    </a:lt1>
    <a:dk2>
      <a:srgbClr val="004669"/>
    </a:dk2>
    <a:lt2>
      <a:srgbClr val="FFC073"/>
    </a:lt2>
    <a:accent1>
      <a:srgbClr val="004669"/>
    </a:accent1>
    <a:accent2>
      <a:srgbClr val="F7951E"/>
    </a:accent2>
    <a:accent3>
      <a:srgbClr val="001C29"/>
    </a:accent3>
    <a:accent4>
      <a:srgbClr val="0070A6"/>
    </a:accent4>
    <a:accent5>
      <a:srgbClr val="A15700"/>
    </a:accent5>
    <a:accent6>
      <a:srgbClr val="FFC073"/>
    </a:accent6>
    <a:hlink>
      <a:srgbClr val="004669"/>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CRB Colors">
    <a:dk1>
      <a:sysClr val="windowText" lastClr="000000"/>
    </a:dk1>
    <a:lt1>
      <a:sysClr val="window" lastClr="FFFFFF"/>
    </a:lt1>
    <a:dk2>
      <a:srgbClr val="004669"/>
    </a:dk2>
    <a:lt2>
      <a:srgbClr val="FFC073"/>
    </a:lt2>
    <a:accent1>
      <a:srgbClr val="004669"/>
    </a:accent1>
    <a:accent2>
      <a:srgbClr val="F7951E"/>
    </a:accent2>
    <a:accent3>
      <a:srgbClr val="001C29"/>
    </a:accent3>
    <a:accent4>
      <a:srgbClr val="0070A6"/>
    </a:accent4>
    <a:accent5>
      <a:srgbClr val="A15700"/>
    </a:accent5>
    <a:accent6>
      <a:srgbClr val="FFC073"/>
    </a:accent6>
    <a:hlink>
      <a:srgbClr val="004669"/>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CRB Colors">
    <a:dk1>
      <a:sysClr val="windowText" lastClr="000000"/>
    </a:dk1>
    <a:lt1>
      <a:sysClr val="window" lastClr="FFFFFF"/>
    </a:lt1>
    <a:dk2>
      <a:srgbClr val="004669"/>
    </a:dk2>
    <a:lt2>
      <a:srgbClr val="FFC073"/>
    </a:lt2>
    <a:accent1>
      <a:srgbClr val="004669"/>
    </a:accent1>
    <a:accent2>
      <a:srgbClr val="F7951E"/>
    </a:accent2>
    <a:accent3>
      <a:srgbClr val="001C29"/>
    </a:accent3>
    <a:accent4>
      <a:srgbClr val="0070A6"/>
    </a:accent4>
    <a:accent5>
      <a:srgbClr val="A15700"/>
    </a:accent5>
    <a:accent6>
      <a:srgbClr val="FFC073"/>
    </a:accent6>
    <a:hlink>
      <a:srgbClr val="004669"/>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CRB Colors">
    <a:dk1>
      <a:sysClr val="windowText" lastClr="000000"/>
    </a:dk1>
    <a:lt1>
      <a:sysClr val="window" lastClr="FFFFFF"/>
    </a:lt1>
    <a:dk2>
      <a:srgbClr val="004669"/>
    </a:dk2>
    <a:lt2>
      <a:srgbClr val="FFC073"/>
    </a:lt2>
    <a:accent1>
      <a:srgbClr val="004669"/>
    </a:accent1>
    <a:accent2>
      <a:srgbClr val="F7951E"/>
    </a:accent2>
    <a:accent3>
      <a:srgbClr val="001C29"/>
    </a:accent3>
    <a:accent4>
      <a:srgbClr val="0070A6"/>
    </a:accent4>
    <a:accent5>
      <a:srgbClr val="A15700"/>
    </a:accent5>
    <a:accent6>
      <a:srgbClr val="FFC073"/>
    </a:accent6>
    <a:hlink>
      <a:srgbClr val="004669"/>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CRB Colors">
    <a:dk1>
      <a:sysClr val="windowText" lastClr="000000"/>
    </a:dk1>
    <a:lt1>
      <a:sysClr val="window" lastClr="FFFFFF"/>
    </a:lt1>
    <a:dk2>
      <a:srgbClr val="004669"/>
    </a:dk2>
    <a:lt2>
      <a:srgbClr val="FFC073"/>
    </a:lt2>
    <a:accent1>
      <a:srgbClr val="004669"/>
    </a:accent1>
    <a:accent2>
      <a:srgbClr val="F7951E"/>
    </a:accent2>
    <a:accent3>
      <a:srgbClr val="001C29"/>
    </a:accent3>
    <a:accent4>
      <a:srgbClr val="0070A6"/>
    </a:accent4>
    <a:accent5>
      <a:srgbClr val="A15700"/>
    </a:accent5>
    <a:accent6>
      <a:srgbClr val="FFC073"/>
    </a:accent6>
    <a:hlink>
      <a:srgbClr val="004669"/>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ocumentType xmlns="5f63e703-7e0e-44c4-898d-908942703ff7">
      <Value>Instructions</Value>
      <Value>Sample</Value>
    </DocumentType>
    <FormNo xmlns="5f63e703-7e0e-44c4-898d-908942703ff7" xsi:nil="true"/>
    <DocumentDescription xmlns="5f63e703-7e0e-44c4-898d-908942703ff7">Standardized PowerPoint template for use by all CalVet divisions.</DocumentDescription>
    <DocumentProgram xmlns="5f63e703-7e0e-44c4-898d-908942703ff7">
      <Value>Communications</Value>
    </DocumentProgram>
    <DocumentKeyword xmlns="5f63e703-7e0e-44c4-898d-908942703ff7">
      <Value>Branding</Value>
      <Value>Onboarding/Training</Value>
    </DocumentKeyword>
    <TaxCatchAll xmlns="5f63e703-7e0e-44c4-898d-908942703ff7">
      <Value>1</Value>
      <Value>15</Value>
    </TaxCatchAl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Intra Document" ma:contentTypeID="0x010100CF4B0DAC8E3699418255BAA92A09091C00E15688F92A45E642BB6DC6FF87306C84" ma:contentTypeVersion="67" ma:contentTypeDescription="" ma:contentTypeScope="" ma:versionID="bcdb6886bfae099444b17ec6acf01014">
  <xsd:schema xmlns:xsd="http://www.w3.org/2001/XMLSchema" xmlns:xs="http://www.w3.org/2001/XMLSchema" xmlns:p="http://schemas.microsoft.com/office/2006/metadata/properties" xmlns:ns2="5f63e703-7e0e-44c4-898d-908942703ff7" xmlns:ns3="d191bf29-9b1d-43ea-bf87-c4293e91be95" targetNamespace="http://schemas.microsoft.com/office/2006/metadata/properties" ma:root="true" ma:fieldsID="da34d9c5ce527d73c75c90962244ff82" ns2:_="" ns3:_="">
    <xsd:import namespace="5f63e703-7e0e-44c4-898d-908942703ff7"/>
    <xsd:import namespace="d191bf29-9b1d-43ea-bf87-c4293e91be95"/>
    <xsd:element name="properties">
      <xsd:complexType>
        <xsd:sequence>
          <xsd:element name="documentManagement">
            <xsd:complexType>
              <xsd:all>
                <xsd:element ref="ns2:FormNo" minOccurs="0"/>
                <xsd:element ref="ns2:DocumentType" minOccurs="0"/>
                <xsd:element ref="ns2:DocumentProgram" minOccurs="0"/>
                <xsd:element ref="ns2:DocumentKeyword" minOccurs="0"/>
                <xsd:element ref="ns2:DocumentDescription" minOccurs="0"/>
                <xsd:element ref="ns3:MediaServiceMetadata" minOccurs="0"/>
                <xsd:element ref="ns3:MediaServiceFastMetadata" minOccurs="0"/>
                <xsd:element ref="ns2:TaxCatchAllLabel"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63e703-7e0e-44c4-898d-908942703ff7" elementFormDefault="qualified">
    <xsd:import namespace="http://schemas.microsoft.com/office/2006/documentManagement/types"/>
    <xsd:import namespace="http://schemas.microsoft.com/office/infopath/2007/PartnerControls"/>
    <xsd:element name="FormNo" ma:index="2" nillable="true" ma:displayName="Form No." ma:description="See the iCalVet Document Field Manual for more information." ma:indexed="true" ma:internalName="FormNo">
      <xsd:simpleType>
        <xsd:restriction base="dms:Text">
          <xsd:maxLength value="25"/>
        </xsd:restriction>
      </xsd:simpleType>
    </xsd:element>
    <xsd:element name="DocumentType" ma:index="3" nillable="true" ma:displayName="Document Type" ma:description="See the iCalVet Document Field Manual for more information." ma:internalName="DocumentType">
      <xsd:complexType>
        <xsd:complexContent>
          <xsd:extension base="dms:MultiChoice">
            <xsd:sequence>
              <xsd:element name="Value" maxOccurs="unbounded" minOccurs="0" nillable="true">
                <xsd:simpleType>
                  <xsd:restriction base="dms:Choice">
                    <xsd:enumeration value="Announcement"/>
                    <xsd:enumeration value="Contract"/>
                    <xsd:enumeration value="Directory"/>
                    <xsd:enumeration value="Flowchart"/>
                    <xsd:enumeration value="Form"/>
                    <xsd:enumeration value="Instructions"/>
                    <xsd:enumeration value="List"/>
                    <xsd:enumeration value="Policy"/>
                    <xsd:enumeration value="Presentation"/>
                    <xsd:enumeration value="Publication"/>
                    <xsd:enumeration value="Sample"/>
                    <xsd:enumeration value="Schedule"/>
                    <xsd:enumeration value="Timesheet"/>
                    <xsd:enumeration value="Video"/>
                    <xsd:enumeration value="Other"/>
                  </xsd:restriction>
                </xsd:simpleType>
              </xsd:element>
            </xsd:sequence>
          </xsd:extension>
        </xsd:complexContent>
      </xsd:complexType>
    </xsd:element>
    <xsd:element name="DocumentProgram" ma:index="4" nillable="true" ma:displayName="Document Program" ma:description="If you see a program that should be here, let ADS know." ma:internalName="DocumentProgram">
      <xsd:complexType>
        <xsd:complexContent>
          <xsd:extension base="dms:MultiChoice">
            <xsd:sequence>
              <xsd:element name="Value" maxOccurs="unbounded" minOccurs="0" nillable="true">
                <xsd:simpleType>
                  <xsd:restriction base="dms:Choice">
                    <xsd:enumeration value="Admin"/>
                    <xsd:enumeration value="CBO - Central Business Office"/>
                    <xsd:enumeration value="Communications"/>
                    <xsd:enumeration value="Compliance and Ethics"/>
                    <xsd:enumeration value="DAC - Disability Advisory Committee"/>
                    <xsd:enumeration value="EAP - Employee Assistance Program"/>
                    <xsd:enumeration value="EEO and Civil Rights"/>
                    <xsd:enumeration value="F&amp;H - Farm and Home"/>
                    <xsd:enumeration value="Finance"/>
                    <xsd:enumeration value="Healthier-U"/>
                    <xsd:enumeration value="HIPAA and Privacy"/>
                    <xsd:enumeration value="HQ Facilities"/>
                    <xsd:enumeration value="HR - Human Resources"/>
                    <xsd:enumeration value="HR - Training"/>
                    <xsd:enumeration value="ITB - Information Technology"/>
                    <xsd:enumeration value="ITB - PMO"/>
                    <xsd:enumeration value="Legal"/>
                    <xsd:enumeration value="Minority Vets"/>
                    <xsd:enumeration value="OAE - Office of Audits and Evaluations"/>
                    <xsd:enumeration value="RA - Reasonable Accommodation"/>
                    <xsd:enumeration value="Records Management"/>
                    <xsd:enumeration value="VHC"/>
                    <xsd:enumeration value="Women Vets"/>
                    <xsd:enumeration value="Workers Compensation"/>
                    <xsd:enumeration value="Other Program"/>
                  </xsd:restriction>
                </xsd:simpleType>
              </xsd:element>
            </xsd:sequence>
          </xsd:extension>
        </xsd:complexContent>
      </xsd:complexType>
    </xsd:element>
    <xsd:element name="DocumentKeyword" ma:index="5" nillable="true" ma:displayName="Document Keyword" ma:description="If a keyword is not available, please submit your suggestion to ADS via a ServiceNow ticket." ma:internalName="DocumentKeyword">
      <xsd:complexType>
        <xsd:complexContent>
          <xsd:extension base="dms:MultiChoice">
            <xsd:sequence>
              <xsd:element name="Value" maxOccurs="unbounded" minOccurs="0" nillable="true">
                <xsd:simpleType>
                  <xsd:restriction base="dms:Choice">
                    <xsd:enumeration value="ADA"/>
                    <xsd:enumeration value="Admin Manual"/>
                    <xsd:enumeration value="Authorization"/>
                    <xsd:enumeration value="Branding"/>
                    <xsd:enumeration value="Calendar"/>
                    <xsd:enumeration value="Compliance - LTC Survey Pathways"/>
                    <xsd:enumeration value="COVID-19"/>
                    <xsd:enumeration value="Department"/>
                    <xsd:enumeration value="Disclosure"/>
                    <xsd:enumeration value="DVBE - Disabled Veteran Business Enterprise"/>
                    <xsd:enumeration value="EAP Flyer"/>
                    <xsd:enumeration value="Employee Benefits &amp; Human Resources"/>
                    <xsd:enumeration value="Event"/>
                    <xsd:enumeration value="Examinations"/>
                    <xsd:enumeration value="External"/>
                    <xsd:enumeration value="Feedback"/>
                    <xsd:enumeration value="Fleet"/>
                    <xsd:enumeration value="FI$Cal"/>
                    <xsd:enumeration value="Governance"/>
                    <xsd:enumeration value="Hardware/Software"/>
                    <xsd:enumeration value="Headquarters (HQ)"/>
                    <xsd:enumeration value="Health and Safety"/>
                    <xsd:enumeration value="HR - Announcement"/>
                    <xsd:enumeration value="HR - Directives"/>
                    <xsd:enumeration value="HR - Email Templates"/>
                    <xsd:enumeration value="HR - Family Medical and Leave Act"/>
                    <xsd:enumeration value="HR - Informational Emails"/>
                    <xsd:enumeration value="HR - Managers and Supervisors Toolbox"/>
                    <xsd:enumeration value="HR - Memo"/>
                    <xsd:enumeration value="HR - Timesheet"/>
                    <xsd:enumeration value="Information Technology"/>
                    <xsd:enumeration value="Interview Materials"/>
                    <xsd:enumeration value="Mentoring Program"/>
                    <xsd:enumeration value="NEO (New Employee Orientation)"/>
                    <xsd:enumeration value="Onboarding/Training"/>
                    <xsd:enumeration value="Org Chart"/>
                    <xsd:enumeration value="Privacy/Security"/>
                    <xsd:enumeration value="Procurement"/>
                    <xsd:enumeration value="Recognition"/>
                    <xsd:enumeration value="SB - Small Business"/>
                    <xsd:enumeration value="Supervisor/Manager"/>
                    <xsd:enumeration value="Telework"/>
                    <xsd:enumeration value="Travel"/>
                    <xsd:enumeration value="Workplace Rights"/>
                  </xsd:restriction>
                </xsd:simpleType>
              </xsd:element>
            </xsd:sequence>
          </xsd:extension>
        </xsd:complexContent>
      </xsd:complexType>
    </xsd:element>
    <xsd:element name="DocumentDescription" ma:index="6" nillable="true" ma:displayName="Document Description" ma:description="See the iCalVet Document Field Manual for more information." ma:internalName="DocumentDescription">
      <xsd:simpleType>
        <xsd:restriction base="dms:Text">
          <xsd:maxLength value="255"/>
        </xsd:restriction>
      </xsd:simpleType>
    </xsd:element>
    <xsd:element name="TaxCatchAllLabel" ma:index="11" nillable="true" ma:displayName="Taxonomy Catch All Column1" ma:hidden="true" ma:list="{0efec7d5-054a-4b28-a033-2e9949c7b345}" ma:internalName="TaxCatchAllLabel" ma:readOnly="true" ma:showField="CatchAllDataLabel" ma:web="5f63e703-7e0e-44c4-898d-908942703ff7">
      <xsd:complexType>
        <xsd:complexContent>
          <xsd:extension base="dms:MultiChoiceLookup">
            <xsd:sequence>
              <xsd:element name="Value" type="dms:Lookup" maxOccurs="unbounded" minOccurs="0" nillable="true"/>
            </xsd:sequence>
          </xsd:extension>
        </xsd:complexContent>
      </xsd:complexType>
    </xsd:element>
    <xsd:element name="TaxCatchAll" ma:index="14" nillable="true" ma:displayName="Taxonomy Catch All Column" ma:hidden="true" ma:list="{0efec7d5-054a-4b28-a033-2e9949c7b345}" ma:internalName="TaxCatchAll" ma:readOnly="false" ma:showField="CatchAllData" ma:web="5f63e703-7e0e-44c4-898d-908942703ff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191bf29-9b1d-43ea-bf87-c4293e91be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E0BCAE-7ADC-4024-A3BB-AAD68D88F973}">
  <ds:schemaRefs>
    <ds:schemaRef ds:uri="http://schemas.openxmlformats.org/package/2006/metadata/core-properties"/>
    <ds:schemaRef ds:uri="http://schemas.microsoft.com/office/2006/documentManagement/types"/>
    <ds:schemaRef ds:uri="5f63e703-7e0e-44c4-898d-908942703ff7"/>
    <ds:schemaRef ds:uri="http://schemas.microsoft.com/office/2006/metadata/properties"/>
    <ds:schemaRef ds:uri="d191bf29-9b1d-43ea-bf87-c4293e91be95"/>
    <ds:schemaRef ds:uri="http://schemas.microsoft.com/office/infopath/2007/PartnerControls"/>
    <ds:schemaRef ds:uri="http://purl.org/dc/elements/1.1/"/>
    <ds:schemaRef ds:uri="http://www.w3.org/XML/1998/namespace"/>
    <ds:schemaRef ds:uri="http://purl.org/dc/dcmitype/"/>
    <ds:schemaRef ds:uri="http://purl.org/dc/terms/"/>
  </ds:schemaRefs>
</ds:datastoreItem>
</file>

<file path=customXml/itemProps2.xml><?xml version="1.0" encoding="utf-8"?>
<ds:datastoreItem xmlns:ds="http://schemas.openxmlformats.org/officeDocument/2006/customXml" ds:itemID="{4EF2A6F3-11E6-4F0C-B406-E6F7ECEFAA17}">
  <ds:schemaRefs>
    <ds:schemaRef ds:uri="http://schemas.microsoft.com/sharepoint/v3/contenttype/forms"/>
  </ds:schemaRefs>
</ds:datastoreItem>
</file>

<file path=customXml/itemProps3.xml><?xml version="1.0" encoding="utf-8"?>
<ds:datastoreItem xmlns:ds="http://schemas.openxmlformats.org/officeDocument/2006/customXml" ds:itemID="{D36EBA8F-246B-4A94-AE7B-00D4DB4735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63e703-7e0e-44c4-898d-908942703ff7"/>
    <ds:schemaRef ds:uri="d191bf29-9b1d-43ea-bf87-c4293e91be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3005</TotalTime>
  <Words>5159</Words>
  <Application>Microsoft Office PowerPoint</Application>
  <PresentationFormat>Widescreen</PresentationFormat>
  <Paragraphs>1148</Paragraphs>
  <Slides>68</Slides>
  <Notes>6</Notes>
  <HiddenSlides>29</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Yu Gothic Light</vt:lpstr>
      <vt:lpstr>Arial</vt:lpstr>
      <vt:lpstr>Calibri</vt:lpstr>
      <vt:lpstr>Times New Roman</vt:lpstr>
      <vt:lpstr>Office Theme</vt:lpstr>
      <vt:lpstr>California Women Veterans </vt:lpstr>
      <vt:lpstr>Overview</vt:lpstr>
      <vt:lpstr>History</vt:lpstr>
      <vt:lpstr>History (2009)</vt:lpstr>
      <vt:lpstr>Findings (2009)</vt:lpstr>
      <vt:lpstr>History (2011)</vt:lpstr>
      <vt:lpstr>Findings (2011)</vt:lpstr>
      <vt:lpstr>History (2013)</vt:lpstr>
      <vt:lpstr>Findings (2013)</vt:lpstr>
      <vt:lpstr>Findings (2013 cont)</vt:lpstr>
      <vt:lpstr>State Response</vt:lpstr>
      <vt:lpstr>Methodology (2024)</vt:lpstr>
      <vt:lpstr>Methodology (2024)</vt:lpstr>
      <vt:lpstr>Who Took the Survey (2024)</vt:lpstr>
      <vt:lpstr>Service Delivery</vt:lpstr>
      <vt:lpstr>PowerPoint Presentation</vt:lpstr>
      <vt:lpstr>PowerPoint Presentation</vt:lpstr>
      <vt:lpstr>PowerPoint Presentation</vt:lpstr>
      <vt:lpstr>Service Delivery (2024)</vt:lpstr>
      <vt:lpstr>Service Delivery (2024)</vt:lpstr>
      <vt:lpstr>Service Delivery (2024)</vt:lpstr>
      <vt:lpstr>Healthcare</vt:lpstr>
      <vt:lpstr>Healthcare Access (2024)</vt:lpstr>
      <vt:lpstr>PowerPoint Presentation</vt:lpstr>
      <vt:lpstr>PowerPoint Presentation</vt:lpstr>
      <vt:lpstr>PowerPoint Presentation</vt:lpstr>
      <vt:lpstr>Healthcare (2024)</vt:lpstr>
      <vt:lpstr>Healthcare Themes (2024)</vt:lpstr>
      <vt:lpstr>Healthcare Themes (2024)</vt:lpstr>
      <vt:lpstr>Healthcare Themes (2024)</vt:lpstr>
      <vt:lpstr>Housing</vt:lpstr>
      <vt:lpstr>PowerPoint Presentation</vt:lpstr>
      <vt:lpstr>PowerPoint Presentation</vt:lpstr>
      <vt:lpstr>Housing (2024)</vt:lpstr>
      <vt:lpstr>Housing (2024)</vt:lpstr>
      <vt:lpstr>Childcare</vt:lpstr>
      <vt:lpstr>PowerPoint Presentation</vt:lpstr>
      <vt:lpstr>PowerPoint Presentation</vt:lpstr>
      <vt:lpstr>PowerPoint Presentation</vt:lpstr>
      <vt:lpstr>Childcare (2024)</vt:lpstr>
      <vt:lpstr>Childcare (2024)</vt:lpstr>
      <vt:lpstr>LGBTQIA+</vt:lpstr>
      <vt:lpstr>PowerPoint Presentation</vt:lpstr>
      <vt:lpstr>LGBTQIA+ (2024)</vt:lpstr>
      <vt:lpstr>LGBTQIA+ (2024)</vt:lpstr>
      <vt:lpstr>LGBTQIA+ (2024)</vt:lpstr>
      <vt:lpstr>Service-Connected Disability</vt:lpstr>
      <vt:lpstr>PowerPoint Presentation</vt:lpstr>
      <vt:lpstr>PowerPoint Presentation</vt:lpstr>
      <vt:lpstr>Service-Connected Disability (2024)</vt:lpstr>
      <vt:lpstr>Service-Connected Disability (2024)</vt:lpstr>
      <vt:lpstr>Behavioral Health</vt:lpstr>
      <vt:lpstr>PowerPoint Presentation</vt:lpstr>
      <vt:lpstr>PowerPoint Presentation</vt:lpstr>
      <vt:lpstr>Mental and Behavioral Health (2024)</vt:lpstr>
      <vt:lpstr>Military Sexual Trauma - Harassment</vt:lpstr>
      <vt:lpstr>PowerPoint Presentation</vt:lpstr>
      <vt:lpstr>MST – Harassment (2024)</vt:lpstr>
      <vt:lpstr>MST – Harassment (2024)</vt:lpstr>
      <vt:lpstr>Military Sexual Trauma - Assault</vt:lpstr>
      <vt:lpstr>PowerPoint Presentation</vt:lpstr>
      <vt:lpstr>MST – Assault (2024)</vt:lpstr>
      <vt:lpstr>MST – Assault (2024)</vt:lpstr>
      <vt:lpstr>MST – Assault (2024)</vt:lpstr>
      <vt:lpstr>Mental/Behavioral/MST (2024)</vt:lpstr>
      <vt:lpstr>In Her own words</vt:lpstr>
      <vt:lpstr>Her Words (2024)</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Light Background</dc:title>
  <dc:creator>Dr. No</dc:creator>
  <cp:lastModifiedBy>Griffin, Adriana@Calvet</cp:lastModifiedBy>
  <cp:revision>160</cp:revision>
  <dcterms:created xsi:type="dcterms:W3CDTF">2020-04-14T18:28:35Z</dcterms:created>
  <dcterms:modified xsi:type="dcterms:W3CDTF">2024-10-15T18:00:45Z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Order">
    <vt:r8>40400</vt:r8>
  </property>
  <property fmtid="{D5CDD505-2E9C-101B-9397-08002B2CF9AE}" pid="4" name="URL">
    <vt:lpwstr/>
  </property>
  <property fmtid="{D5CDD505-2E9C-101B-9397-08002B2CF9AE}" pid="5" name="OpenNewWindow">
    <vt:bool>false</vt:bool>
  </property>
  <property fmtid="{D5CDD505-2E9C-101B-9397-08002B2CF9AE}" pid="6" name="ContentTypeId">
    <vt:lpwstr>0x010100CF4B0DAC8E3699418255BAA92A09091C00E15688F92A45E642BB6DC6FF87306C84</vt:lpwstr>
  </property>
  <property fmtid="{D5CDD505-2E9C-101B-9397-08002B2CF9AE}" pid="7" name="IsRolledUp">
    <vt:bool>false</vt:bool>
  </property>
  <property fmtid="{D5CDD505-2E9C-101B-9397-08002B2CF9AE}" pid="8" name="CDVADocumentType">
    <vt:lpwstr>1;#Other Document|eb9b3622-9309-4b78-a246-cc0e7e22aef0</vt:lpwstr>
  </property>
  <property fmtid="{D5CDD505-2E9C-101B-9397-08002B2CF9AE}" pid="9" name="GroupingCategory">
    <vt:lpwstr>15;#Department|e081aab3-ebde-4797-91ab-e5e81dd3e920</vt:lpwstr>
  </property>
  <property fmtid="{D5CDD505-2E9C-101B-9397-08002B2CF9AE}" pid="10" name="DocumentLastModifed">
    <vt:filetime>2020-05-05T07:00:00Z</vt:filetime>
  </property>
  <property fmtid="{D5CDD505-2E9C-101B-9397-08002B2CF9AE}" pid="11" name="d8bfcb89da9449c1b8a57ab713643b6f">
    <vt:lpwstr>Department|e081aab3-ebde-4797-91ab-e5e81dd3e920</vt:lpwstr>
  </property>
  <property fmtid="{D5CDD505-2E9C-101B-9397-08002B2CF9AE}" pid="12" name="b3a3448fad0642bfa664d030db61acd1">
    <vt:lpwstr>Other Document|eb9b3622-9309-4b78-a246-cc0e7e22aef0</vt:lpwstr>
  </property>
</Properties>
</file>