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61" r:id="rId8"/>
    <p:sldId id="259" r:id="rId9"/>
    <p:sldId id="262" r:id="rId10"/>
    <p:sldId id="268" r:id="rId11"/>
    <p:sldId id="269" r:id="rId12"/>
    <p:sldId id="302" r:id="rId13"/>
    <p:sldId id="303" r:id="rId14"/>
    <p:sldId id="277" r:id="rId15"/>
    <p:sldId id="294" r:id="rId16"/>
    <p:sldId id="290" r:id="rId17"/>
    <p:sldId id="270" r:id="rId18"/>
    <p:sldId id="291" r:id="rId19"/>
    <p:sldId id="286" r:id="rId20"/>
    <p:sldId id="287" r:id="rId21"/>
    <p:sldId id="288" r:id="rId22"/>
    <p:sldId id="289" r:id="rId23"/>
    <p:sldId id="278" r:id="rId24"/>
    <p:sldId id="279" r:id="rId25"/>
    <p:sldId id="293" r:id="rId26"/>
    <p:sldId id="292" r:id="rId27"/>
    <p:sldId id="281" r:id="rId28"/>
    <p:sldId id="284" r:id="rId29"/>
    <p:sldId id="285" r:id="rId30"/>
    <p:sldId id="295" r:id="rId31"/>
    <p:sldId id="296" r:id="rId32"/>
    <p:sldId id="297" r:id="rId33"/>
    <p:sldId id="300" r:id="rId34"/>
    <p:sldId id="298" r:id="rId35"/>
    <p:sldId id="299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78193" autoAdjust="0"/>
  </p:normalViewPr>
  <p:slideViewPr>
    <p:cSldViewPr>
      <p:cViewPr varScale="1">
        <p:scale>
          <a:sx n="86" d="100"/>
          <a:sy n="86" d="100"/>
        </p:scale>
        <p:origin x="15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B26F67-2518-4233-A5D2-DE010D40CA66}" type="parTrans" cxnId="{13A5309D-AB7D-491D-B2AC-DE0C8D3952F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57E389-1B86-4BC7-90D5-B6BC63595571}">
      <dgm:prSet phldrT="[Text]" custT="1"/>
      <dgm:spPr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800" b="1">
              <a:latin typeface="Arial" pitchFamily="34" charset="0"/>
              <a:cs typeface="Arial" pitchFamily="34" charset="0"/>
            </a:rPr>
            <a:t>RO/RPO Receives information</a:t>
          </a:r>
        </a:p>
      </dgm:t>
    </dgm:pt>
    <dgm:pt modelId="{0D19ABDD-FEA8-42F2-9AF4-D266CDA8DAB8}" type="parTrans" cxnId="{4DAF2DBB-0F9E-45A7-B841-2F1D255C86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Education Certification</a:t>
          </a:r>
        </a:p>
      </dgm:t>
    </dgm:pt>
    <dgm:pt modelId="{63772945-C682-48D4-B123-688AEE0DA67E}" type="sibTrans" cxnId="{4DAF2DBB-0F9E-45A7-B841-2F1D255C86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0BB42B5-7954-4781-B058-FA08FC0C7AFF}" type="parTrans" cxnId="{7D412B52-DFE2-46A5-97E1-3D7F986B0CC2}">
      <dgm:prSet/>
      <dgm:spPr/>
      <dgm:t>
        <a:bodyPr/>
        <a:lstStyle/>
        <a:p>
          <a:endParaRPr lang="en-US"/>
        </a:p>
      </dgm:t>
    </dgm:pt>
    <dgm:pt modelId="{83570A06-354E-49D6-84E4-730867157B45}">
      <dgm:prSet phldrT="[Text]" custT="1"/>
      <dgm:spPr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Change in circumstances affecting benefit eligibility or entitlement</a:t>
          </a:r>
        </a:p>
      </dgm:t>
    </dgm:pt>
    <dgm:pt modelId="{B7D0887D-2E44-4E70-BDF8-C267C56602B8}" type="sibTrans" cxnId="{7D412B52-DFE2-46A5-97E1-3D7F986B0CC2}">
      <dgm:prSet/>
      <dgm:spPr/>
      <dgm:t>
        <a:bodyPr/>
        <a:lstStyle/>
        <a:p>
          <a:endParaRPr lang="en-US"/>
        </a:p>
      </dgm:t>
    </dgm:pt>
    <dgm:pt modelId="{0FB89AE3-B0A2-424F-9616-4F09F7723A82}" type="sibTrans" cxnId="{13A5309D-AB7D-491D-B2AC-DE0C8D3952F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946240-145E-42EB-9A13-88B51A73E998}" type="parTrans" cxnId="{834F07F1-B903-423C-97FB-85DE9EFB04B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>
            <a:buNone/>
          </a:pPr>
          <a:r>
            <a:rPr lang="en-US" sz="1800" b="1">
              <a:latin typeface="Arial" pitchFamily="34" charset="0"/>
              <a:cs typeface="Arial" pitchFamily="34" charset="0"/>
            </a:rPr>
            <a:t>RO/RPO Processes Claim/Award</a:t>
          </a:r>
        </a:p>
      </dgm:t>
    </dgm:pt>
    <dgm:pt modelId="{131BCF25-10B8-4B02-9413-5D859C261F99}" type="parTrans" cxnId="{569C5CE5-1C4C-47EA-A065-F11070ADC66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Evaluates eligibility/ entitlement </a:t>
          </a:r>
        </a:p>
      </dgm:t>
    </dgm:pt>
    <dgm:pt modelId="{246F149D-35C8-4D6F-BB87-765B9CBF4016}" type="sibTrans" cxnId="{569C5CE5-1C4C-47EA-A065-F11070ADC66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BAAFD5F-89AF-442E-8D5F-76776EA739E1}" type="parTrans" cxnId="{33C3DE7A-CBCF-4E83-AFE0-C9736DD317D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Issues payments and establishes debts</a:t>
          </a:r>
        </a:p>
      </dgm:t>
    </dgm:pt>
    <dgm:pt modelId="{7ADE3E98-5500-458D-A65F-0D8BA709122C}" type="sibTrans" cxnId="{33C3DE7A-CBCF-4E83-AFE0-C9736DD317D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F38677-9A60-4C9A-B94E-27CC49D76456}" type="parTrans" cxnId="{123021BE-2C7D-4D51-A0B4-AE426D6219F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Sends a letter when payments are issued or debt created</a:t>
          </a:r>
        </a:p>
      </dgm:t>
    </dgm:pt>
    <dgm:pt modelId="{9C948305-20D7-418F-AF6E-2BBEEB1C350F}" type="sibTrans" cxnId="{123021BE-2C7D-4D51-A0B4-AE426D6219F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89EDE4C-2DC4-4F4B-930C-206FC45077C9}" type="sibTrans" cxnId="{834F07F1-B903-423C-97FB-85DE9EFB04B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EF1295B-488E-4BEF-A62B-A2DD4B238D47}" type="parTrans" cxnId="{F4A228BA-B749-4A5F-8FD3-0C7D3A7F30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800" b="1">
              <a:latin typeface="Arial" pitchFamily="34" charset="0"/>
              <a:cs typeface="Arial" pitchFamily="34" charset="0"/>
            </a:rPr>
            <a:t>DMC Collects Debts</a:t>
          </a:r>
        </a:p>
      </dgm:t>
    </dgm:pt>
    <dgm:pt modelId="{5C35CE15-2E9B-411C-9463-DC4DA4D47720}" type="parTrans" cxnId="{8324CB32-B346-41D1-B8AF-03174B1CDF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Sends collection letters for debts</a:t>
          </a:r>
        </a:p>
      </dgm:t>
    </dgm:pt>
    <dgm:pt modelId="{357268AB-98CE-4DF1-9F1F-EFD6B1C90088}" type="sibTrans" cxnId="{8324CB32-B346-41D1-B8AF-03174B1CDF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7BE0CCD-CDBE-4B85-AC95-43E34C55CD46}" type="parTrans" cxnId="{EBFB98FB-BBE9-42C2-9A9C-B3644EA6080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sz="1600">
              <a:latin typeface="Arial" pitchFamily="34" charset="0"/>
              <a:cs typeface="Arial" pitchFamily="34" charset="0"/>
            </a:rPr>
            <a:t>Processes collection actions</a:t>
          </a:r>
        </a:p>
      </dgm:t>
    </dgm:pt>
    <dgm:pt modelId="{1403A2FE-C8AD-48FB-94ED-BB556D1A01E8}" type="sibTrans" cxnId="{EBFB98FB-BBE9-42C2-9A9C-B3644EA6080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EC6E02F-4CB6-48B8-8C81-4C4C0D9B339D}" type="parTrans" cxnId="{08EE631C-C41F-42FB-8EBD-831E9C96F78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A3441C7-C3B8-451D-88A8-448F481D6931}">
      <dgm:prSet phldrT="[Text]" custT="1"/>
      <dgm:spPr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en-US" sz="1500">
            <a:latin typeface="Arial" pitchFamily="34" charset="0"/>
            <a:cs typeface="Arial" pitchFamily="34" charset="0"/>
          </a:endParaRPr>
        </a:p>
      </dgm:t>
    </dgm:pt>
    <dgm:pt modelId="{0189FE67-AAF4-488A-B5FD-5E8327C9C22C}" type="sibTrans" cxnId="{08EE631C-C41F-42FB-8EBD-831E9C96F78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C9FB15B-B463-451A-8F92-2C957DB86E2A}" type="sibTrans" cxnId="{F4A228BA-B749-4A5F-8FD3-0C7D3A7F30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 custScaleX="123026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X="115693" custScaleY="159091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 custScaleX="122929">
        <dgm:presLayoutVars>
          <dgm:bulletEnabled val="1"/>
        </dgm:presLayoutVars>
      </dgm:prSet>
      <dgm:spPr/>
    </dgm:pt>
  </dgm:ptLst>
  <dgm:cxnLst>
    <dgm:cxn modelId="{BD004000-C9DA-47FF-B748-8EF49EF052BF}" type="presOf" srcId="{7657E389-1B86-4BC7-90D5-B6BC63595571}" destId="{FD30DC8F-C459-4219-ADF6-E18E65337B9B}" srcOrd="0" destOrd="0" presId="urn:microsoft.com/office/officeart/2005/8/layout/hProcess9"/>
    <dgm:cxn modelId="{919D5800-9EF7-4759-9C6E-B8AF796AC378}" type="presOf" srcId="{CD7A6891-DF09-4701-B03E-3BEA295EED2F}" destId="{A1A6FA3C-9054-4874-8A82-05509D51562B}" srcOrd="0" destOrd="0" presId="urn:microsoft.com/office/officeart/2005/8/layout/hProcess9"/>
    <dgm:cxn modelId="{08EE631C-C41F-42FB-8EBD-831E9C96F780}" srcId="{CD7A6891-DF09-4701-B03E-3BEA295EED2F}" destId="{EA3441C7-C3B8-451D-88A8-448F481D6931}" srcOrd="2" destOrd="0" parTransId="{3EC6E02F-4CB6-48B8-8C81-4C4C0D9B339D}" sibTransId="{0189FE67-AAF4-488A-B5FD-5E8327C9C22C}"/>
    <dgm:cxn modelId="{8324CB32-B346-41D1-B8AF-03174B1CDF17}" srcId="{CD7A6891-DF09-4701-B03E-3BEA295EED2F}" destId="{B9D92A0E-16EF-47DC-AD7F-2A328A5C3EEC}" srcOrd="0" destOrd="0" parTransId="{5C35CE15-2E9B-411C-9463-DC4DA4D47720}" sibTransId="{357268AB-98CE-4DF1-9F1F-EFD6B1C90088}"/>
    <dgm:cxn modelId="{126B2F3D-8CBA-4798-B879-01F997572958}" type="presOf" srcId="{967EB1B1-7871-4534-8474-B0D5F2835ABC}" destId="{A1A6FA3C-9054-4874-8A82-05509D51562B}" srcOrd="0" destOrd="2" presId="urn:microsoft.com/office/officeart/2005/8/layout/hProcess9"/>
    <dgm:cxn modelId="{D3F8EA4C-8152-4861-8596-39B09EAB0DBE}" type="presOf" srcId="{B9C65E22-4EE6-4C77-AA8E-EBA3417014DA}" destId="{31F79062-1E1F-47FA-A426-365D0AEE193E}" srcOrd="0" destOrd="0" presId="urn:microsoft.com/office/officeart/2005/8/layout/hProcess9"/>
    <dgm:cxn modelId="{D243F14D-D5C9-48B1-BC95-1C27EA63225C}" type="presOf" srcId="{26D6CE02-9D80-4EE5-AC60-704F2D20AB0E}" destId="{A150E185-CD57-4BB1-BA93-02973DE9A7DE}" srcOrd="0" destOrd="3" presId="urn:microsoft.com/office/officeart/2005/8/layout/hProcess9"/>
    <dgm:cxn modelId="{A4E91C50-48A6-4E07-909D-4D06CBFFED5A}" type="presOf" srcId="{EA3441C7-C3B8-451D-88A8-448F481D6931}" destId="{A1A6FA3C-9054-4874-8A82-05509D51562B}" srcOrd="0" destOrd="3" presId="urn:microsoft.com/office/officeart/2005/8/layout/hProcess9"/>
    <dgm:cxn modelId="{7D412B52-DFE2-46A5-97E1-3D7F986B0CC2}" srcId="{7657E389-1B86-4BC7-90D5-B6BC63595571}" destId="{83570A06-354E-49D6-84E4-730867157B45}" srcOrd="1" destOrd="0" parTransId="{E0BB42B5-7954-4781-B058-FA08FC0C7AFF}" sibTransId="{B7D0887D-2E44-4E70-BDF8-C267C56602B8}"/>
    <dgm:cxn modelId="{78A77874-AA32-4456-879A-A908BCBA27F3}" type="presOf" srcId="{B9D92A0E-16EF-47DC-AD7F-2A328A5C3EEC}" destId="{A1A6FA3C-9054-4874-8A82-05509D51562B}" srcOrd="0" destOrd="1" presId="urn:microsoft.com/office/officeart/2005/8/layout/hProcess9"/>
    <dgm:cxn modelId="{33C3DE7A-CBCF-4E83-AFE0-C9736DD317D2}" srcId="{A835A852-8E8E-4FAF-B764-DE5400A7EA0D}" destId="{C5C3207F-7601-4EE6-A967-A4EB33AE189C}" srcOrd="1" destOrd="0" parTransId="{6BAAFD5F-89AF-442E-8D5F-76776EA739E1}" sibTransId="{7ADE3E98-5500-458D-A65F-0D8BA709122C}"/>
    <dgm:cxn modelId="{13A5309D-AB7D-491D-B2AC-DE0C8D3952FB}" srcId="{B9C65E22-4EE6-4C77-AA8E-EBA3417014DA}" destId="{7657E389-1B86-4BC7-90D5-B6BC63595571}" srcOrd="0" destOrd="0" parTransId="{1CB26F67-2518-4233-A5D2-DE010D40CA66}" sibTransId="{0FB89AE3-B0A2-424F-9616-4F09F7723A82}"/>
    <dgm:cxn modelId="{C6BE67A6-025D-455A-AA27-EB9B5C6B5655}" type="presOf" srcId="{C5C3207F-7601-4EE6-A967-A4EB33AE189C}" destId="{A150E185-CD57-4BB1-BA93-02973DE9A7DE}" srcOrd="0" destOrd="2" presId="urn:microsoft.com/office/officeart/2005/8/layout/hProcess9"/>
    <dgm:cxn modelId="{F4A228BA-B749-4A5F-8FD3-0C7D3A7F306C}" srcId="{B9C65E22-4EE6-4C77-AA8E-EBA3417014DA}" destId="{CD7A6891-DF09-4701-B03E-3BEA295EED2F}" srcOrd="2" destOrd="0" parTransId="{AEF1295B-488E-4BEF-A62B-A2DD4B238D47}" sibTransId="{FC9FB15B-B463-451A-8F92-2C957DB86E2A}"/>
    <dgm:cxn modelId="{4DAF2DBB-0F9E-45A7-B841-2F1D255C8643}" srcId="{7657E389-1B86-4BC7-90D5-B6BC63595571}" destId="{848BE5FB-FC01-4189-A2F9-520DC1C8E9B9}" srcOrd="0" destOrd="0" parTransId="{0D19ABDD-FEA8-42F2-9AF4-D266CDA8DAB8}" sibTransId="{63772945-C682-48D4-B123-688AEE0DA67E}"/>
    <dgm:cxn modelId="{123021BE-2C7D-4D51-A0B4-AE426D6219F3}" srcId="{A835A852-8E8E-4FAF-B764-DE5400A7EA0D}" destId="{26D6CE02-9D80-4EE5-AC60-704F2D20AB0E}" srcOrd="2" destOrd="0" parTransId="{ABF38677-9A60-4C9A-B94E-27CC49D76456}" sibTransId="{9C948305-20D7-418F-AF6E-2BBEEB1C350F}"/>
    <dgm:cxn modelId="{365063C4-AA28-4ACF-8D74-E612817195ED}" type="presOf" srcId="{848BE5FB-FC01-4189-A2F9-520DC1C8E9B9}" destId="{FD30DC8F-C459-4219-ADF6-E18E65337B9B}" srcOrd="0" destOrd="1" presId="urn:microsoft.com/office/officeart/2005/8/layout/hProcess9"/>
    <dgm:cxn modelId="{8D571ED6-232E-4A57-B400-B1889A75A050}" type="presOf" srcId="{83570A06-354E-49D6-84E4-730867157B45}" destId="{FD30DC8F-C459-4219-ADF6-E18E65337B9B}" srcOrd="0" destOrd="2" presId="urn:microsoft.com/office/officeart/2005/8/layout/hProcess9"/>
    <dgm:cxn modelId="{E23C7CDA-24D5-4928-8C53-278C48F8641B}" type="presOf" srcId="{7891ED30-5C92-4A55-B170-CE303550083A}" destId="{A150E185-CD57-4BB1-BA93-02973DE9A7DE}" srcOrd="0" destOrd="1" presId="urn:microsoft.com/office/officeart/2005/8/layout/hProcess9"/>
    <dgm:cxn modelId="{569C5CE5-1C4C-47EA-A065-F11070ADC669}" srcId="{A835A852-8E8E-4FAF-B764-DE5400A7EA0D}" destId="{7891ED30-5C92-4A55-B170-CE303550083A}" srcOrd="0" destOrd="0" parTransId="{131BCF25-10B8-4B02-9413-5D859C261F99}" sibTransId="{246F149D-35C8-4D6F-BB87-765B9CBF4016}"/>
    <dgm:cxn modelId="{834F07F1-B903-423C-97FB-85DE9EFB04B4}" srcId="{B9C65E22-4EE6-4C77-AA8E-EBA3417014DA}" destId="{A835A852-8E8E-4FAF-B764-DE5400A7EA0D}" srcOrd="1" destOrd="0" parTransId="{EB946240-145E-42EB-9A13-88B51A73E998}" sibTransId="{D89EDE4C-2DC4-4F4B-930C-206FC45077C9}"/>
    <dgm:cxn modelId="{407E1EF2-A17B-460E-9444-599E57B2FA97}" type="presOf" srcId="{A835A852-8E8E-4FAF-B764-DE5400A7EA0D}" destId="{A150E185-CD57-4BB1-BA93-02973DE9A7DE}" srcOrd="0" destOrd="0" presId="urn:microsoft.com/office/officeart/2005/8/layout/hProcess9"/>
    <dgm:cxn modelId="{EBFB98FB-BBE9-42C2-9A9C-B3644EA6080B}" srcId="{CD7A6891-DF09-4701-B03E-3BEA295EED2F}" destId="{967EB1B1-7871-4534-8474-B0D5F2835ABC}" srcOrd="1" destOrd="0" parTransId="{B7BE0CCD-CDBE-4B85-AC95-43E34C55CD46}" sibTransId="{1403A2FE-C8AD-48FB-94ED-BB556D1A01E8}"/>
    <dgm:cxn modelId="{22650342-F823-4D7B-8957-7903D8BF91F4}" type="presParOf" srcId="{31F79062-1E1F-47FA-A426-365D0AEE193E}" destId="{C18EFC32-46C0-4426-A813-9A268EF6320A}" srcOrd="0" destOrd="0" presId="urn:microsoft.com/office/officeart/2005/8/layout/hProcess9"/>
    <dgm:cxn modelId="{7FCA8F9A-CF97-43D7-8B75-8A07747C9DD2}" type="presParOf" srcId="{31F79062-1E1F-47FA-A426-365D0AEE193E}" destId="{513295BB-659B-471E-A16B-1BA1F268D20B}" srcOrd="1" destOrd="0" presId="urn:microsoft.com/office/officeart/2005/8/layout/hProcess9"/>
    <dgm:cxn modelId="{7D6E0CD3-C5B2-4575-A855-A5DC18489F4E}" type="presParOf" srcId="{513295BB-659B-471E-A16B-1BA1F268D20B}" destId="{FD30DC8F-C459-4219-ADF6-E18E65337B9B}" srcOrd="0" destOrd="0" presId="urn:microsoft.com/office/officeart/2005/8/layout/hProcess9"/>
    <dgm:cxn modelId="{6C29DC7D-2874-438F-A681-C47A80449D5B}" type="presParOf" srcId="{513295BB-659B-471E-A16B-1BA1F268D20B}" destId="{03AD5214-E8F2-43F9-9667-119C4F7C1349}" srcOrd="1" destOrd="0" presId="urn:microsoft.com/office/officeart/2005/8/layout/hProcess9"/>
    <dgm:cxn modelId="{323CB4BD-98C3-4794-8822-3D4936CD80B9}" type="presParOf" srcId="{513295BB-659B-471E-A16B-1BA1F268D20B}" destId="{A150E185-CD57-4BB1-BA93-02973DE9A7DE}" srcOrd="2" destOrd="0" presId="urn:microsoft.com/office/officeart/2005/8/layout/hProcess9"/>
    <dgm:cxn modelId="{08183DB5-FCB4-4D46-B6C3-CB310D6B2C9C}" type="presParOf" srcId="{513295BB-659B-471E-A16B-1BA1F268D20B}" destId="{1F6CF183-E518-4FA3-A5B9-6CFCCC209481}" srcOrd="3" destOrd="0" presId="urn:microsoft.com/office/officeart/2005/8/layout/hProcess9"/>
    <dgm:cxn modelId="{B9BB960A-96A3-4E34-B06D-CEBCEFDB3C63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7FCBA-39DA-4629-9BBD-AEC5D032263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C2ADCF-1BF2-4199-9C93-DF2477AE93FA}" type="parTrans" cxnId="{EBD2220D-F19C-4A70-938C-C376B45358F6}">
      <dgm:prSet/>
      <dgm:spPr/>
      <dgm:t>
        <a:bodyPr/>
        <a:lstStyle/>
        <a:p>
          <a:endParaRPr lang="en-US"/>
        </a:p>
      </dgm:t>
    </dgm:pt>
    <dgm:pt modelId="{F64C171F-2572-445F-B942-FC9058FAE739}">
      <dgm:prSet phldrT="[Text]"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b="1">
              <a:latin typeface="Arial" pitchFamily="34" charset="0"/>
              <a:cs typeface="Arial" pitchFamily="34" charset="0"/>
            </a:rPr>
            <a:t>Compensation/ Pension</a:t>
          </a:r>
        </a:p>
      </dgm:t>
    </dgm:pt>
    <dgm:pt modelId="{1A29C5E8-FCDF-4B5A-8D56-004E316FACEA}" type="parTrans" cxnId="{CA545762-D998-4514-9EBD-5E6A45AE8AAE}">
      <dgm:prSet/>
      <dgm:spPr/>
      <dgm:t>
        <a:bodyPr/>
        <a:lstStyle/>
        <a:p>
          <a:endParaRPr lang="en-US"/>
        </a:p>
      </dgm:t>
    </dgm:pt>
    <dgm:pt modelId="{36FE0EAD-5BE8-4144-8E2B-090BD4E8092F}">
      <dgm:prSet phldrT="[Text]"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Changes in income or net worth</a:t>
          </a:r>
        </a:p>
      </dgm:t>
    </dgm:pt>
    <dgm:pt modelId="{1663823B-CB77-4591-801A-0920D152704F}" type="sibTrans" cxnId="{CA545762-D998-4514-9EBD-5E6A45AE8AAE}">
      <dgm:prSet/>
      <dgm:spPr/>
      <dgm:t>
        <a:bodyPr/>
        <a:lstStyle/>
        <a:p>
          <a:endParaRPr lang="en-US"/>
        </a:p>
      </dgm:t>
    </dgm:pt>
    <dgm:pt modelId="{0A55E6BF-D17A-44B8-87DE-A9BCBC74AEA1}" type="parTrans" cxnId="{B2D78260-DDF3-4937-BA09-11782E05EFFD}">
      <dgm:prSet/>
      <dgm:spPr/>
      <dgm:t>
        <a:bodyPr/>
        <a:lstStyle/>
        <a:p>
          <a:endParaRPr lang="en-US"/>
        </a:p>
      </dgm:t>
    </dgm:pt>
    <dgm:pt modelId="{83177CEB-F262-4F7E-966D-94173423442D}">
      <dgm:prSet phldrT="[Text]"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Active-duty time or drill pay days</a:t>
          </a:r>
        </a:p>
      </dgm:t>
    </dgm:pt>
    <dgm:pt modelId="{8E6A3107-D33B-4070-9452-FB64BDA9E8DE}" type="sibTrans" cxnId="{B2D78260-DDF3-4937-BA09-11782E05EFFD}">
      <dgm:prSet/>
      <dgm:spPr/>
      <dgm:t>
        <a:bodyPr/>
        <a:lstStyle/>
        <a:p>
          <a:endParaRPr lang="en-US"/>
        </a:p>
      </dgm:t>
    </dgm:pt>
    <dgm:pt modelId="{711F35FB-EF8A-4A15-8961-DF4176C7F9F4}" type="parTrans" cxnId="{95649D50-9C3F-48E8-A453-E11D7747DF00}">
      <dgm:prSet/>
      <dgm:spPr/>
      <dgm:t>
        <a:bodyPr/>
        <a:lstStyle/>
        <a:p>
          <a:endParaRPr lang="en-US"/>
        </a:p>
      </dgm:t>
    </dgm:pt>
    <dgm:pt modelId="{6D6234D7-D1C7-4C4B-BBC4-0C0EEEBD66F1}">
      <dgm:prSet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Change in dependency</a:t>
          </a:r>
        </a:p>
      </dgm:t>
    </dgm:pt>
    <dgm:pt modelId="{947D91AE-E97E-41F1-8764-B3B1F00D08BC}" type="sibTrans" cxnId="{95649D50-9C3F-48E8-A453-E11D7747DF00}">
      <dgm:prSet/>
      <dgm:spPr/>
      <dgm:t>
        <a:bodyPr/>
        <a:lstStyle/>
        <a:p>
          <a:endParaRPr lang="en-US"/>
        </a:p>
      </dgm:t>
    </dgm:pt>
    <dgm:pt modelId="{AD1F76E6-A5A7-43B0-AB25-C9B82AF7FEDC}" type="parTrans" cxnId="{8A12A40B-B072-4EC1-BA26-8D734FA363C4}">
      <dgm:prSet/>
      <dgm:spPr/>
      <dgm:t>
        <a:bodyPr/>
        <a:lstStyle/>
        <a:p>
          <a:endParaRPr lang="en-US"/>
        </a:p>
      </dgm:t>
    </dgm:pt>
    <dgm:pt modelId="{34DF9C93-B012-4A23-9B56-472E12873229}">
      <dgm:prSet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Fugitive felon status or incarceration</a:t>
          </a:r>
        </a:p>
      </dgm:t>
    </dgm:pt>
    <dgm:pt modelId="{4B075DB7-A8C1-40A6-872E-0403CC0EB0AD}" type="sibTrans" cxnId="{8A12A40B-B072-4EC1-BA26-8D734FA363C4}">
      <dgm:prSet/>
      <dgm:spPr/>
      <dgm:t>
        <a:bodyPr/>
        <a:lstStyle/>
        <a:p>
          <a:endParaRPr lang="en-US"/>
        </a:p>
      </dgm:t>
    </dgm:pt>
    <dgm:pt modelId="{63F504D9-B64D-4222-B75C-4454F439EB6E}" type="parTrans" cxnId="{FB2A95A2-AF97-4162-AF24-C5BDFFED573C}">
      <dgm:prSet/>
      <dgm:spPr/>
      <dgm:t>
        <a:bodyPr/>
        <a:lstStyle/>
        <a:p>
          <a:endParaRPr lang="en-US"/>
        </a:p>
      </dgm:t>
    </dgm:pt>
    <dgm:pt modelId="{9251E97B-98C8-4F13-BDFF-B542BBEB4EC4}">
      <dgm:prSet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Payments issued after death of beneficiary </a:t>
          </a:r>
        </a:p>
      </dgm:t>
    </dgm:pt>
    <dgm:pt modelId="{AF3747E9-B6DE-487C-88F3-63E20ED32A7D}" type="sibTrans" cxnId="{FB2A95A2-AF97-4162-AF24-C5BDFFED573C}">
      <dgm:prSet/>
      <dgm:spPr/>
      <dgm:t>
        <a:bodyPr/>
        <a:lstStyle/>
        <a:p>
          <a:endParaRPr lang="en-US"/>
        </a:p>
      </dgm:t>
    </dgm:pt>
    <dgm:pt modelId="{ACDAF92A-10CE-41AA-8225-FFC8E4D4F20C}" type="sibTrans" cxnId="{EBD2220D-F19C-4A70-938C-C376B45358F6}">
      <dgm:prSet/>
      <dgm:spPr/>
      <dgm:t>
        <a:bodyPr/>
        <a:lstStyle/>
        <a:p>
          <a:endParaRPr lang="en-US"/>
        </a:p>
      </dgm:t>
    </dgm:pt>
    <dgm:pt modelId="{3021A129-BB6A-48F9-AE51-9A8359F92A58}" type="parTrans" cxnId="{4C943598-2A57-4814-BD95-82DA5E7D18CE}">
      <dgm:prSet/>
      <dgm:spPr/>
      <dgm:t>
        <a:bodyPr/>
        <a:lstStyle/>
        <a:p>
          <a:endParaRPr lang="en-US"/>
        </a:p>
      </dgm:t>
    </dgm:pt>
    <dgm:pt modelId="{B256C492-9489-4368-99D6-368881593C24}">
      <dgm:prSet phldrT="[Text]"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b="1">
              <a:latin typeface="Arial" pitchFamily="34" charset="0"/>
              <a:cs typeface="Arial" pitchFamily="34" charset="0"/>
            </a:rPr>
            <a:t>Education</a:t>
          </a:r>
        </a:p>
      </dgm:t>
    </dgm:pt>
    <dgm:pt modelId="{53684F9C-C3E0-45B7-8A2D-BFF90D53AE11}" type="parTrans" cxnId="{ECDCC983-5514-42FA-A3D3-063C264827CA}">
      <dgm:prSet/>
      <dgm:spPr/>
      <dgm:t>
        <a:bodyPr/>
        <a:lstStyle/>
        <a:p>
          <a:endParaRPr lang="en-US"/>
        </a:p>
      </dgm:t>
    </dgm:pt>
    <dgm:pt modelId="{87F2FA62-8085-4CBC-AD92-CCA8D127F5F6}">
      <dgm:prSet phldrT="[Text]"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Withdrawal from class</a:t>
          </a:r>
        </a:p>
      </dgm:t>
    </dgm:pt>
    <dgm:pt modelId="{ABD3B4C0-F908-42BA-B482-52465E8D7083}" type="sibTrans" cxnId="{ECDCC983-5514-42FA-A3D3-063C264827CA}">
      <dgm:prSet/>
      <dgm:spPr/>
      <dgm:t>
        <a:bodyPr/>
        <a:lstStyle/>
        <a:p>
          <a:endParaRPr lang="en-US"/>
        </a:p>
      </dgm:t>
    </dgm:pt>
    <dgm:pt modelId="{6F5F92C6-6039-4565-81E8-A138B9F9DB26}" type="parTrans" cxnId="{0F406C4C-7064-45CC-8BC4-1B9AD974BE8C}">
      <dgm:prSet/>
      <dgm:spPr/>
      <dgm:t>
        <a:bodyPr/>
        <a:lstStyle/>
        <a:p>
          <a:endParaRPr lang="en-US"/>
        </a:p>
      </dgm:t>
    </dgm:pt>
    <dgm:pt modelId="{DF52ED2F-250F-448E-97E6-C515B4A2B362}">
      <dgm:prSet phldrT="[Text]"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Not attending class</a:t>
          </a:r>
        </a:p>
      </dgm:t>
    </dgm:pt>
    <dgm:pt modelId="{3CE07CA2-6E72-4CBE-BBE4-CE2562357509}" type="sibTrans" cxnId="{0F406C4C-7064-45CC-8BC4-1B9AD974BE8C}">
      <dgm:prSet/>
      <dgm:spPr/>
      <dgm:t>
        <a:bodyPr/>
        <a:lstStyle/>
        <a:p>
          <a:endParaRPr lang="en-US"/>
        </a:p>
      </dgm:t>
    </dgm:pt>
    <dgm:pt modelId="{DA62908F-0CC0-495C-BF09-AF4F9E469773}" type="parTrans" cxnId="{2EA1406C-B0FB-4D1B-B312-D8340B9A77F2}">
      <dgm:prSet/>
      <dgm:spPr/>
      <dgm:t>
        <a:bodyPr/>
        <a:lstStyle/>
        <a:p>
          <a:endParaRPr lang="en-US"/>
        </a:p>
      </dgm:t>
    </dgm:pt>
    <dgm:pt modelId="{AE71598E-C291-4378-9EF8-DF894541C4BB}">
      <dgm:prSet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Class did not count toward graduation</a:t>
          </a:r>
        </a:p>
      </dgm:t>
    </dgm:pt>
    <dgm:pt modelId="{DF74930E-18D2-4332-B3A7-E24681ECAEF8}" type="sibTrans" cxnId="{2EA1406C-B0FB-4D1B-B312-D8340B9A77F2}">
      <dgm:prSet/>
      <dgm:spPr/>
      <dgm:t>
        <a:bodyPr/>
        <a:lstStyle/>
        <a:p>
          <a:endParaRPr lang="en-US"/>
        </a:p>
      </dgm:t>
    </dgm:pt>
    <dgm:pt modelId="{804CDB9E-17A6-4ECE-81F9-07785F40B6C6}" type="parTrans" cxnId="{D89E2648-E7E5-44E7-BB00-827260ED43A3}">
      <dgm:prSet/>
      <dgm:spPr/>
      <dgm:t>
        <a:bodyPr/>
        <a:lstStyle/>
        <a:p>
          <a:endParaRPr lang="en-US"/>
        </a:p>
      </dgm:t>
    </dgm:pt>
    <dgm:pt modelId="{70E46CB4-6D12-4A6B-90A4-BAE3327A91B3}">
      <dgm:prSet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Change in active-duty status</a:t>
          </a:r>
        </a:p>
      </dgm:t>
    </dgm:pt>
    <dgm:pt modelId="{80594998-97AA-445C-A9FF-0E7B0648884E}" type="sibTrans" cxnId="{D89E2648-E7E5-44E7-BB00-827260ED43A3}">
      <dgm:prSet/>
      <dgm:spPr/>
      <dgm:t>
        <a:bodyPr/>
        <a:lstStyle/>
        <a:p>
          <a:endParaRPr lang="en-US"/>
        </a:p>
      </dgm:t>
    </dgm:pt>
    <dgm:pt modelId="{F5F0FFB9-163E-4DE8-9F06-3D32CFF6FDB9}" type="sibTrans" cxnId="{4C943598-2A57-4814-BD95-82DA5E7D18CE}">
      <dgm:prSet/>
      <dgm:spPr/>
      <dgm:t>
        <a:bodyPr/>
        <a:lstStyle/>
        <a:p>
          <a:endParaRPr lang="en-US"/>
        </a:p>
      </dgm:t>
    </dgm:pt>
    <dgm:pt modelId="{B55B0F13-1457-4DEC-A17E-4F95883283E7}" type="parTrans" cxnId="{C234827E-E5EB-45D0-8A7C-214E3D8AF824}">
      <dgm:prSet/>
      <dgm:spPr/>
      <dgm:t>
        <a:bodyPr/>
        <a:lstStyle/>
        <a:p>
          <a:endParaRPr lang="en-US"/>
        </a:p>
      </dgm:t>
    </dgm:pt>
    <dgm:pt modelId="{66718614-72EF-40B6-AE3B-97F338A2B094}">
      <dgm:prSet/>
      <dgm:spPr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 b="1">
              <a:latin typeface="Arial" pitchFamily="34" charset="0"/>
              <a:cs typeface="Arial" pitchFamily="34" charset="0"/>
            </a:rPr>
            <a:t>General</a:t>
          </a:r>
        </a:p>
      </dgm:t>
    </dgm:pt>
    <dgm:pt modelId="{F644A8CA-AEA3-42B7-B2C2-9DB559968AE0}" type="parTrans" cxnId="{EC23BC29-CE6D-4B71-BF70-7C704ADFAC6A}">
      <dgm:prSet/>
      <dgm:spPr/>
      <dgm:t>
        <a:bodyPr/>
        <a:lstStyle/>
        <a:p>
          <a:endParaRPr lang="en-US"/>
        </a:p>
      </dgm:t>
    </dgm:pt>
    <dgm:pt modelId="{A44351E5-5AF9-41BC-B2ED-181B85B19231}">
      <dgm:prSet/>
      <dgm:spPr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Failure to obtain Release of Home Loan Liability</a:t>
          </a:r>
        </a:p>
      </dgm:t>
    </dgm:pt>
    <dgm:pt modelId="{9D863D4D-6586-4DA4-91E8-9BF13024AFC4}" type="sibTrans" cxnId="{EC23BC29-CE6D-4B71-BF70-7C704ADFAC6A}">
      <dgm:prSet/>
      <dgm:spPr/>
      <dgm:t>
        <a:bodyPr/>
        <a:lstStyle/>
        <a:p>
          <a:endParaRPr lang="en-US"/>
        </a:p>
      </dgm:t>
    </dgm:pt>
    <dgm:pt modelId="{7D1338F9-7A1C-4BB8-A361-F2350A445649}" type="parTrans" cxnId="{3E17C489-17AF-42C1-8C96-4F9FB14C6C0D}">
      <dgm:prSet/>
      <dgm:spPr/>
      <dgm:t>
        <a:bodyPr/>
        <a:lstStyle/>
        <a:p>
          <a:endParaRPr lang="en-US"/>
        </a:p>
      </dgm:t>
    </dgm:pt>
    <dgm:pt modelId="{5A48EA98-CE6E-4986-A115-A98747A5838A}">
      <dgm:prSet/>
      <dgm:spPr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>
              <a:latin typeface="Arial" pitchFamily="34" charset="0"/>
              <a:cs typeface="Arial" pitchFamily="34" charset="0"/>
            </a:rPr>
            <a:t>Duplicate or erroneous payments issued</a:t>
          </a:r>
        </a:p>
      </dgm:t>
    </dgm:pt>
    <dgm:pt modelId="{46EF8575-CB9C-441B-B172-0A8BBBC831E5}" type="sibTrans" cxnId="{3E17C489-17AF-42C1-8C96-4F9FB14C6C0D}">
      <dgm:prSet/>
      <dgm:spPr/>
      <dgm:t>
        <a:bodyPr/>
        <a:lstStyle/>
        <a:p>
          <a:endParaRPr lang="en-US"/>
        </a:p>
      </dgm:t>
    </dgm:pt>
    <dgm:pt modelId="{7EDF31E9-6A59-4096-86B1-C704E6E1AD2C}" type="sibTrans" cxnId="{C234827E-E5EB-45D0-8A7C-214E3D8AF824}">
      <dgm:prSet/>
      <dgm:spPr/>
      <dgm:t>
        <a:bodyPr/>
        <a:lstStyle/>
        <a:p>
          <a:endParaRPr lang="en-US"/>
        </a:p>
      </dgm:t>
    </dgm:pt>
    <dgm:pt modelId="{2EC503A7-EDBA-41F0-8117-8697E5BECC54}" type="pres">
      <dgm:prSet presAssocID="{8287FCBA-39DA-4629-9BBD-AEC5D0322631}" presName="Name0" presStyleCnt="0">
        <dgm:presLayoutVars>
          <dgm:dir/>
          <dgm:resizeHandles val="exact"/>
        </dgm:presLayoutVars>
      </dgm:prSet>
      <dgm:spPr/>
    </dgm:pt>
    <dgm:pt modelId="{C3302737-0CA2-45D0-AEBF-CC67CDA3065F}" type="pres">
      <dgm:prSet presAssocID="{F64C171F-2572-445F-B942-FC9058FAE739}" presName="node" presStyleLbl="node1" presStyleIdx="0" presStyleCnt="3">
        <dgm:presLayoutVars>
          <dgm:bulletEnabled val="1"/>
        </dgm:presLayoutVars>
      </dgm:prSet>
      <dgm:spPr/>
    </dgm:pt>
    <dgm:pt modelId="{D93EE44D-8941-4CF1-AAEB-73EEF70E6DEB}" type="pres">
      <dgm:prSet presAssocID="{ACDAF92A-10CE-41AA-8225-FFC8E4D4F20C}" presName="sibTrans" presStyleCnt="0"/>
      <dgm:spPr/>
    </dgm:pt>
    <dgm:pt modelId="{0746910F-FDF8-4806-BDCC-56A5C25D30BF}" type="pres">
      <dgm:prSet presAssocID="{B256C492-9489-4368-99D6-368881593C24}" presName="node" presStyleLbl="node1" presStyleIdx="1" presStyleCnt="3">
        <dgm:presLayoutVars>
          <dgm:bulletEnabled val="1"/>
        </dgm:presLayoutVars>
      </dgm:prSet>
      <dgm:spPr/>
    </dgm:pt>
    <dgm:pt modelId="{3399DE51-F036-4DFF-BE52-CA98AAA6E1A2}" type="pres">
      <dgm:prSet presAssocID="{F5F0FFB9-163E-4DE8-9F06-3D32CFF6FDB9}" presName="sibTrans" presStyleCnt="0"/>
      <dgm:spPr/>
    </dgm:pt>
    <dgm:pt modelId="{3B89F227-7A05-4360-A489-6FB6AD4F067E}" type="pres">
      <dgm:prSet presAssocID="{66718614-72EF-40B6-AE3B-97F338A2B094}" presName="node" presStyleLbl="node1" presStyleIdx="2" presStyleCnt="3">
        <dgm:presLayoutVars>
          <dgm:bulletEnabled val="1"/>
        </dgm:presLayoutVars>
      </dgm:prSet>
      <dgm:spPr/>
    </dgm:pt>
  </dgm:ptLst>
  <dgm:cxnLst>
    <dgm:cxn modelId="{8A12A40B-B072-4EC1-BA26-8D734FA363C4}" srcId="{F64C171F-2572-445F-B942-FC9058FAE739}" destId="{34DF9C93-B012-4A23-9B56-472E12873229}" srcOrd="3" destOrd="0" parTransId="{AD1F76E6-A5A7-43B0-AB25-C9B82AF7FEDC}" sibTransId="{4B075DB7-A8C1-40A6-872E-0403CC0EB0AD}"/>
    <dgm:cxn modelId="{5A2FDC0B-6050-49F4-8B1C-3750A5D2DB93}" type="presOf" srcId="{36FE0EAD-5BE8-4144-8E2B-090BD4E8092F}" destId="{C3302737-0CA2-45D0-AEBF-CC67CDA3065F}" srcOrd="0" destOrd="1" presId="urn:microsoft.com/office/officeart/2005/8/layout/hList6"/>
    <dgm:cxn modelId="{EBD2220D-F19C-4A70-938C-C376B45358F6}" srcId="{8287FCBA-39DA-4629-9BBD-AEC5D0322631}" destId="{F64C171F-2572-445F-B942-FC9058FAE739}" srcOrd="0" destOrd="0" parTransId="{CCC2ADCF-1BF2-4199-9C93-DF2477AE93FA}" sibTransId="{ACDAF92A-10CE-41AA-8225-FFC8E4D4F20C}"/>
    <dgm:cxn modelId="{BF4EB517-3063-4A5F-9E0A-9D6DEA5751F1}" type="presOf" srcId="{AE71598E-C291-4378-9EF8-DF894541C4BB}" destId="{0746910F-FDF8-4806-BDCC-56A5C25D30BF}" srcOrd="0" destOrd="3" presId="urn:microsoft.com/office/officeart/2005/8/layout/hList6"/>
    <dgm:cxn modelId="{EC23BC29-CE6D-4B71-BF70-7C704ADFAC6A}" srcId="{66718614-72EF-40B6-AE3B-97F338A2B094}" destId="{A44351E5-5AF9-41BC-B2ED-181B85B19231}" srcOrd="0" destOrd="0" parTransId="{F644A8CA-AEA3-42B7-B2C2-9DB559968AE0}" sibTransId="{9D863D4D-6586-4DA4-91E8-9BF13024AFC4}"/>
    <dgm:cxn modelId="{67106F36-B407-490D-9FA5-07676BB623F1}" type="presOf" srcId="{8287FCBA-39DA-4629-9BBD-AEC5D0322631}" destId="{2EC503A7-EDBA-41F0-8117-8697E5BECC54}" srcOrd="0" destOrd="0" presId="urn:microsoft.com/office/officeart/2005/8/layout/hList6"/>
    <dgm:cxn modelId="{E0A0EA3D-C3AF-4665-988C-2FAE384E8D3B}" type="presOf" srcId="{34DF9C93-B012-4A23-9B56-472E12873229}" destId="{C3302737-0CA2-45D0-AEBF-CC67CDA3065F}" srcOrd="0" destOrd="4" presId="urn:microsoft.com/office/officeart/2005/8/layout/hList6"/>
    <dgm:cxn modelId="{27EBA140-265B-413B-AFCD-8A4730561A99}" type="presOf" srcId="{B256C492-9489-4368-99D6-368881593C24}" destId="{0746910F-FDF8-4806-BDCC-56A5C25D30BF}" srcOrd="0" destOrd="0" presId="urn:microsoft.com/office/officeart/2005/8/layout/hList6"/>
    <dgm:cxn modelId="{B2D78260-DDF3-4937-BA09-11782E05EFFD}" srcId="{F64C171F-2572-445F-B942-FC9058FAE739}" destId="{83177CEB-F262-4F7E-966D-94173423442D}" srcOrd="1" destOrd="0" parTransId="{0A55E6BF-D17A-44B8-87DE-A9BCBC74AEA1}" sibTransId="{8E6A3107-D33B-4070-9452-FB64BDA9E8DE}"/>
    <dgm:cxn modelId="{0CBBD741-5AF3-490F-AC56-8A468424CA58}" type="presOf" srcId="{83177CEB-F262-4F7E-966D-94173423442D}" destId="{C3302737-0CA2-45D0-AEBF-CC67CDA3065F}" srcOrd="0" destOrd="2" presId="urn:microsoft.com/office/officeart/2005/8/layout/hList6"/>
    <dgm:cxn modelId="{CA545762-D998-4514-9EBD-5E6A45AE8AAE}" srcId="{F64C171F-2572-445F-B942-FC9058FAE739}" destId="{36FE0EAD-5BE8-4144-8E2B-090BD4E8092F}" srcOrd="0" destOrd="0" parTransId="{1A29C5E8-FCDF-4B5A-8D56-004E316FACEA}" sibTransId="{1663823B-CB77-4591-801A-0920D152704F}"/>
    <dgm:cxn modelId="{D89E2648-E7E5-44E7-BB00-827260ED43A3}" srcId="{B256C492-9489-4368-99D6-368881593C24}" destId="{70E46CB4-6D12-4A6B-90A4-BAE3327A91B3}" srcOrd="3" destOrd="0" parTransId="{804CDB9E-17A6-4ECE-81F9-07785F40B6C6}" sibTransId="{80594998-97AA-445C-A9FF-0E7B0648884E}"/>
    <dgm:cxn modelId="{2EA1406C-B0FB-4D1B-B312-D8340B9A77F2}" srcId="{B256C492-9489-4368-99D6-368881593C24}" destId="{AE71598E-C291-4378-9EF8-DF894541C4BB}" srcOrd="2" destOrd="0" parTransId="{DA62908F-0CC0-495C-BF09-AF4F9E469773}" sibTransId="{DF74930E-18D2-4332-B3A7-E24681ECAEF8}"/>
    <dgm:cxn modelId="{0F406C4C-7064-45CC-8BC4-1B9AD974BE8C}" srcId="{B256C492-9489-4368-99D6-368881593C24}" destId="{DF52ED2F-250F-448E-97E6-C515B4A2B362}" srcOrd="1" destOrd="0" parTransId="{6F5F92C6-6039-4565-81E8-A138B9F9DB26}" sibTransId="{3CE07CA2-6E72-4CBE-BBE4-CE2562357509}"/>
    <dgm:cxn modelId="{95649D50-9C3F-48E8-A453-E11D7747DF00}" srcId="{F64C171F-2572-445F-B942-FC9058FAE739}" destId="{6D6234D7-D1C7-4C4B-BBC4-0C0EEEBD66F1}" srcOrd="2" destOrd="0" parTransId="{711F35FB-EF8A-4A15-8961-DF4176C7F9F4}" sibTransId="{947D91AE-E97E-41F1-8764-B3B1F00D08BC}"/>
    <dgm:cxn modelId="{8CFCAF56-8CE8-4658-9F42-4B9BC4C9D2BF}" type="presOf" srcId="{A44351E5-5AF9-41BC-B2ED-181B85B19231}" destId="{3B89F227-7A05-4360-A489-6FB6AD4F067E}" srcOrd="0" destOrd="1" presId="urn:microsoft.com/office/officeart/2005/8/layout/hList6"/>
    <dgm:cxn modelId="{C234827E-E5EB-45D0-8A7C-214E3D8AF824}" srcId="{8287FCBA-39DA-4629-9BBD-AEC5D0322631}" destId="{66718614-72EF-40B6-AE3B-97F338A2B094}" srcOrd="2" destOrd="0" parTransId="{B55B0F13-1457-4DEC-A17E-4F95883283E7}" sibTransId="{7EDF31E9-6A59-4096-86B1-C704E6E1AD2C}"/>
    <dgm:cxn modelId="{409EBE81-0E66-4063-901B-AC752C095EC7}" type="presOf" srcId="{9251E97B-98C8-4F13-BDFF-B542BBEB4EC4}" destId="{C3302737-0CA2-45D0-AEBF-CC67CDA3065F}" srcOrd="0" destOrd="5" presId="urn:microsoft.com/office/officeart/2005/8/layout/hList6"/>
    <dgm:cxn modelId="{ECDCC983-5514-42FA-A3D3-063C264827CA}" srcId="{B256C492-9489-4368-99D6-368881593C24}" destId="{87F2FA62-8085-4CBC-AD92-CCA8D127F5F6}" srcOrd="0" destOrd="0" parTransId="{53684F9C-C3E0-45B7-8A2D-BFF90D53AE11}" sibTransId="{ABD3B4C0-F908-42BA-B482-52465E8D7083}"/>
    <dgm:cxn modelId="{A0BCDD83-B257-46D7-BBC5-5F66FA67D2DC}" type="presOf" srcId="{87F2FA62-8085-4CBC-AD92-CCA8D127F5F6}" destId="{0746910F-FDF8-4806-BDCC-56A5C25D30BF}" srcOrd="0" destOrd="1" presId="urn:microsoft.com/office/officeart/2005/8/layout/hList6"/>
    <dgm:cxn modelId="{3E17C489-17AF-42C1-8C96-4F9FB14C6C0D}" srcId="{66718614-72EF-40B6-AE3B-97F338A2B094}" destId="{5A48EA98-CE6E-4986-A115-A98747A5838A}" srcOrd="1" destOrd="0" parTransId="{7D1338F9-7A1C-4BB8-A361-F2350A445649}" sibTransId="{46EF8575-CB9C-441B-B172-0A8BBBC831E5}"/>
    <dgm:cxn modelId="{B7161A8A-53C3-4BB5-833B-B97CDEF185A8}" type="presOf" srcId="{66718614-72EF-40B6-AE3B-97F338A2B094}" destId="{3B89F227-7A05-4360-A489-6FB6AD4F067E}" srcOrd="0" destOrd="0" presId="urn:microsoft.com/office/officeart/2005/8/layout/hList6"/>
    <dgm:cxn modelId="{908A488D-50CF-4A72-B72D-3369F81198F6}" type="presOf" srcId="{DF52ED2F-250F-448E-97E6-C515B4A2B362}" destId="{0746910F-FDF8-4806-BDCC-56A5C25D30BF}" srcOrd="0" destOrd="2" presId="urn:microsoft.com/office/officeart/2005/8/layout/hList6"/>
    <dgm:cxn modelId="{4C943598-2A57-4814-BD95-82DA5E7D18CE}" srcId="{8287FCBA-39DA-4629-9BBD-AEC5D0322631}" destId="{B256C492-9489-4368-99D6-368881593C24}" srcOrd="1" destOrd="0" parTransId="{3021A129-BB6A-48F9-AE51-9A8359F92A58}" sibTransId="{F5F0FFB9-163E-4DE8-9F06-3D32CFF6FDB9}"/>
    <dgm:cxn modelId="{FB2A95A2-AF97-4162-AF24-C5BDFFED573C}" srcId="{F64C171F-2572-445F-B942-FC9058FAE739}" destId="{9251E97B-98C8-4F13-BDFF-B542BBEB4EC4}" srcOrd="4" destOrd="0" parTransId="{63F504D9-B64D-4222-B75C-4454F439EB6E}" sibTransId="{AF3747E9-B6DE-487C-88F3-63E20ED32A7D}"/>
    <dgm:cxn modelId="{3C1036A7-F45F-47E1-815E-C891454BA0EC}" type="presOf" srcId="{F64C171F-2572-445F-B942-FC9058FAE739}" destId="{C3302737-0CA2-45D0-AEBF-CC67CDA3065F}" srcOrd="0" destOrd="0" presId="urn:microsoft.com/office/officeart/2005/8/layout/hList6"/>
    <dgm:cxn modelId="{1EFDBFB0-C736-41C0-9F48-BBE6CF4801D7}" type="presOf" srcId="{6D6234D7-D1C7-4C4B-BBC4-0C0EEEBD66F1}" destId="{C3302737-0CA2-45D0-AEBF-CC67CDA3065F}" srcOrd="0" destOrd="3" presId="urn:microsoft.com/office/officeart/2005/8/layout/hList6"/>
    <dgm:cxn modelId="{3F8D9FB6-7E88-4539-A5AE-0B81DA4529A0}" type="presOf" srcId="{5A48EA98-CE6E-4986-A115-A98747A5838A}" destId="{3B89F227-7A05-4360-A489-6FB6AD4F067E}" srcOrd="0" destOrd="2" presId="urn:microsoft.com/office/officeart/2005/8/layout/hList6"/>
    <dgm:cxn modelId="{91E138CE-64BB-4269-8C27-1F4AA181BBE2}" type="presOf" srcId="{70E46CB4-6D12-4A6B-90A4-BAE3327A91B3}" destId="{0746910F-FDF8-4806-BDCC-56A5C25D30BF}" srcOrd="0" destOrd="4" presId="urn:microsoft.com/office/officeart/2005/8/layout/hList6"/>
    <dgm:cxn modelId="{2867EA4A-05D2-4AA5-825C-CF7CDF3EF1BE}" type="presParOf" srcId="{2EC503A7-EDBA-41F0-8117-8697E5BECC54}" destId="{C3302737-0CA2-45D0-AEBF-CC67CDA3065F}" srcOrd="0" destOrd="0" presId="urn:microsoft.com/office/officeart/2005/8/layout/hList6"/>
    <dgm:cxn modelId="{BAC5ADEF-6FBE-42AF-AE65-252D73ECB36B}" type="presParOf" srcId="{2EC503A7-EDBA-41F0-8117-8697E5BECC54}" destId="{D93EE44D-8941-4CF1-AAEB-73EEF70E6DEB}" srcOrd="1" destOrd="0" presId="urn:microsoft.com/office/officeart/2005/8/layout/hList6"/>
    <dgm:cxn modelId="{A2A6655C-FF45-45F6-A17C-20BC7B793F63}" type="presParOf" srcId="{2EC503A7-EDBA-41F0-8117-8697E5BECC54}" destId="{0746910F-FDF8-4806-BDCC-56A5C25D30BF}" srcOrd="2" destOrd="0" presId="urn:microsoft.com/office/officeart/2005/8/layout/hList6"/>
    <dgm:cxn modelId="{3375B6E0-366F-4505-87E2-266274B22ED2}" type="presParOf" srcId="{2EC503A7-EDBA-41F0-8117-8697E5BECC54}" destId="{3399DE51-F036-4DFF-BE52-CA98AAA6E1A2}" srcOrd="3" destOrd="0" presId="urn:microsoft.com/office/officeart/2005/8/layout/hList6"/>
    <dgm:cxn modelId="{85B67B2D-D165-47A5-8995-1B0F8D5A3328}" type="presParOf" srcId="{2EC503A7-EDBA-41F0-8117-8697E5BECC54}" destId="{3B89F227-7A05-4360-A489-6FB6AD4F06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5E7A3D6-CEC2-4944-B2CE-C2C6D73B89A9}" type="parTrans" cxnId="{A1AE115F-B2F0-449B-B851-50B1C6614D93}">
      <dgm:prSet/>
      <dgm:spPr/>
      <dgm:t>
        <a:bodyPr/>
        <a:lstStyle/>
        <a:p>
          <a:endParaRPr lang="en-US"/>
        </a:p>
      </dgm:t>
    </dgm:pt>
    <dgm:pt modelId="{18530C11-D504-47EB-A7B1-20055CCCCFA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83BE"/>
        </a:solidFill>
        <a:ln>
          <a:noFill/>
        </a:ln>
      </dgm:spPr>
      <dgm:t>
        <a:bodyPr/>
        <a:lstStyle/>
        <a:p>
          <a:r>
            <a:rPr lang="en-US" sz="1600" b="1">
              <a:latin typeface="Arial" pitchFamily="34" charset="0"/>
              <a:cs typeface="Arial" pitchFamily="34" charset="0"/>
            </a:rPr>
            <a:t>  </a:t>
          </a:r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DMC Sends 1</a:t>
          </a:r>
          <a:r>
            <a:rPr lang="en-US" sz="1600" b="1" baseline="300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Letter</a:t>
          </a:r>
        </a:p>
      </dgm:t>
    </dgm:pt>
    <dgm:pt modelId="{F492D874-FA2B-447D-A0A7-C3E1996D3E8B}" type="sibTrans" cxnId="{A1AE115F-B2F0-449B-B851-50B1C6614D93}">
      <dgm:prSet custT="1"/>
      <dgm:spPr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3F72">
              <a:alpha val="90000"/>
            </a:srgbClr>
          </a:solidFill>
        </a:ln>
      </dgm:spPr>
      <dgm:t>
        <a:bodyPr/>
        <a:lstStyle/>
        <a:p>
          <a:r>
            <a:rPr lang="en-US" sz="1400" b="1">
              <a:latin typeface="Arial" pitchFamily="34" charset="0"/>
              <a:cs typeface="Arial" pitchFamily="34" charset="0"/>
            </a:rPr>
            <a:t>30 or 90 days</a:t>
          </a:r>
        </a:p>
      </dgm:t>
    </dgm:pt>
    <dgm:pt modelId="{B9D7025C-30D2-4A53-8E9A-639CC9ECE48D}" type="parTrans" cxnId="{AAA56EDA-5609-4F61-9C4F-ACD31B95909D}">
      <dgm:prSet/>
      <dgm:spPr/>
      <dgm:t>
        <a:bodyPr/>
        <a:lstStyle/>
        <a:p>
          <a:endParaRPr lang="en-US"/>
        </a:p>
      </dgm:t>
    </dgm:pt>
    <dgm:pt modelId="{DB906368-C174-4A8F-A86A-F9F9FDB89D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4B5055"/>
        </a:solidFill>
        <a:ln>
          <a:noFill/>
        </a:ln>
      </dgm:spPr>
      <dgm:t>
        <a:bodyPr/>
        <a:lstStyle/>
        <a:p>
          <a:pPr algn="l"/>
          <a:r>
            <a:rPr lang="en-US" sz="2100">
              <a:solidFill>
                <a:schemeClr val="bg1"/>
              </a:solidFill>
            </a:rPr>
            <a:t>      </a:t>
          </a:r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DMC Sends 2nd Letter</a:t>
          </a:r>
        </a:p>
      </dgm:t>
    </dgm:pt>
    <dgm:pt modelId="{F25149E2-539C-4CBA-A87B-B7887F3ED9E9}" type="sibTrans" cxnId="{AAA56EDA-5609-4F61-9C4F-ACD31B95909D}">
      <dgm:prSet custT="1"/>
      <dgm:spPr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3F72">
              <a:alpha val="90000"/>
            </a:srgbClr>
          </a:solidFill>
        </a:ln>
      </dgm:spPr>
      <dgm:t>
        <a:bodyPr/>
        <a:lstStyle/>
        <a:p>
          <a:r>
            <a:rPr lang="en-US" sz="1400" b="1">
              <a:latin typeface="Arial" pitchFamily="34" charset="0"/>
              <a:cs typeface="Arial" pitchFamily="34" charset="0"/>
            </a:rPr>
            <a:t>30 days</a:t>
          </a:r>
        </a:p>
      </dgm:t>
    </dgm:pt>
    <dgm:pt modelId="{3F753493-E42D-4049-9904-B602022D160C}" type="parTrans" cxnId="{E08F1867-72D1-4B23-8DE5-860D7BF0E079}">
      <dgm:prSet/>
      <dgm:spPr/>
      <dgm:t>
        <a:bodyPr/>
        <a:lstStyle/>
        <a:p>
          <a:endParaRPr lang="en-US"/>
        </a:p>
      </dgm:t>
    </dgm:pt>
    <dgm:pt modelId="{28A33D8E-7322-4322-B9CF-89761D4B5E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3F72"/>
        </a:solidFill>
        <a:ln>
          <a:noFill/>
        </a:ln>
      </dgm:spPr>
      <dgm:t>
        <a:bodyPr/>
        <a:lstStyle/>
        <a:p>
          <a:r>
            <a:rPr lang="en-US" sz="1600" b="1">
              <a:latin typeface="Arial" pitchFamily="34" charset="0"/>
              <a:cs typeface="Arial" pitchFamily="34" charset="0"/>
            </a:rPr>
            <a:t>      </a:t>
          </a:r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DMC Sends 3</a:t>
          </a:r>
          <a:r>
            <a:rPr lang="en-US" sz="1600" b="1" baseline="300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rd</a:t>
          </a:r>
          <a:r>
            <a: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Letter</a:t>
          </a:r>
        </a:p>
      </dgm:t>
    </dgm:pt>
    <dgm:pt modelId="{425AA931-AB1F-4FB6-8DA3-21722544740E}" type="sibTrans" cxnId="{E08F1867-72D1-4B23-8DE5-860D7BF0E079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000" b="1">
            <a:latin typeface="Arial" pitchFamily="34" charset="0"/>
            <a:cs typeface="Arial" pitchFamily="34" charset="0"/>
          </a:endParaRPr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45A5DF96-75B3-4495-99BF-AD8FE6ADCBE4}" type="pres">
      <dgm:prSet presAssocID="{BE5733FC-F8FF-421C-BD7D-0E9ADA1C6315}" presName="ThreeNodes_1" presStyleLbl="node1" presStyleIdx="0" presStyleCnt="3" custScaleX="45787">
        <dgm:presLayoutVars>
          <dgm:bulletEnabled val="1"/>
        </dgm:presLayoutVars>
      </dgm:prSet>
      <dgm:spPr>
        <a:prstGeom prst="rightArrow">
          <a:avLst/>
        </a:prstGeom>
      </dgm:spPr>
    </dgm:pt>
    <dgm:pt modelId="{0EEBCBA5-A230-4711-A159-145967129E5D}" type="pres">
      <dgm:prSet presAssocID="{BE5733FC-F8FF-421C-BD7D-0E9ADA1C6315}" presName="ThreeNodes_2" presStyleLbl="node1" presStyleIdx="1" presStyleCnt="3" custScaleX="48331" custLinFactNeighborX="-1095">
        <dgm:presLayoutVars>
          <dgm:bulletEnabled val="1"/>
        </dgm:presLayoutVars>
      </dgm:prSet>
      <dgm:spPr>
        <a:prstGeom prst="rightArrow">
          <a:avLst/>
        </a:prstGeom>
      </dgm:spPr>
    </dgm:pt>
    <dgm:pt modelId="{65150699-9B0A-4CE0-9B62-5AE386CF3A09}" type="pres">
      <dgm:prSet presAssocID="{BE5733FC-F8FF-421C-BD7D-0E9ADA1C6315}" presName="ThreeNodes_3" presStyleLbl="node1" presStyleIdx="2" presStyleCnt="3" custScaleX="45278">
        <dgm:presLayoutVars>
          <dgm:bulletEnabled val="1"/>
        </dgm:presLayoutVars>
      </dgm:prSet>
      <dgm:spPr>
        <a:prstGeom prst="rightArrow">
          <a:avLst/>
        </a:prstGeom>
      </dgm:spPr>
    </dgm:pt>
    <dgm:pt modelId="{C0AAB607-D039-4B05-A155-89F704918220}" type="pres">
      <dgm:prSet presAssocID="{BE5733FC-F8FF-421C-BD7D-0E9ADA1C6315}" presName="ThreeConn_1-2" presStyleLbl="fgAccFollowNode1" presStyleIdx="0" presStyleCnt="2" custScaleX="135827" custLinFactX="-181638" custLinFactNeighborX="-200000" custLinFactNeighborY="337">
        <dgm:presLayoutVars>
          <dgm:bulletEnabled val="1"/>
        </dgm:presLayoutVars>
      </dgm:prSet>
      <dgm:spPr/>
    </dgm:pt>
    <dgm:pt modelId="{25B8808E-253A-4487-8196-76926395FDA1}" type="pres">
      <dgm:prSet presAssocID="{BE5733FC-F8FF-421C-BD7D-0E9ADA1C6315}" presName="ThreeConn_2-3" presStyleLbl="fgAccFollowNode1" presStyleIdx="1" presStyleCnt="2" custScaleX="135827" custLinFactX="-200000" custLinFactNeighborX="-206574" custLinFactNeighborY="2435">
        <dgm:presLayoutVars>
          <dgm:bulletEnabled val="1"/>
        </dgm:presLayoutVars>
      </dgm:prSet>
      <dgm:spPr/>
    </dgm:pt>
    <dgm:pt modelId="{80E90F32-F8FB-482F-8D34-71EFBE67DF9E}" type="pres">
      <dgm:prSet presAssocID="{BE5733FC-F8FF-421C-BD7D-0E9ADA1C6315}" presName="ThreeNodes_1_text" presStyleLbl="node1" presStyleIdx="2" presStyleCnt="3">
        <dgm:presLayoutVars>
          <dgm:bulletEnabled val="1"/>
        </dgm:presLayoutVars>
      </dgm:prSet>
      <dgm:spPr/>
    </dgm:pt>
    <dgm:pt modelId="{FD6E92F5-00E8-4CBA-86E3-B38B40E02A0F}" type="pres">
      <dgm:prSet presAssocID="{BE5733FC-F8FF-421C-BD7D-0E9ADA1C6315}" presName="ThreeNodes_2_text" presStyleLbl="node1" presStyleIdx="2" presStyleCnt="3">
        <dgm:presLayoutVars>
          <dgm:bulletEnabled val="1"/>
        </dgm:presLayoutVars>
      </dgm:prSet>
      <dgm:spPr/>
    </dgm:pt>
    <dgm:pt modelId="{FD9331AF-0C18-4B38-9AEA-F80AA4ECBBCD}" type="pres">
      <dgm:prSet presAssocID="{BE5733FC-F8FF-421C-BD7D-0E9ADA1C63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6AE4104-B7B2-4749-88C5-F05849E78526}" type="presOf" srcId="{F25149E2-539C-4CBA-A87B-B7887F3ED9E9}" destId="{25B8808E-253A-4487-8196-76926395FDA1}" srcOrd="0" destOrd="0" presId="urn:microsoft.com/office/officeart/2005/8/layout/vProcess5"/>
    <dgm:cxn modelId="{F219FF1B-B0FC-4E01-B2AE-60A5ECBF4694}" type="presOf" srcId="{DB906368-C174-4A8F-A86A-F9F9FDB89D63}" destId="{0EEBCBA5-A230-4711-A159-145967129E5D}" srcOrd="0" destOrd="0" presId="urn:microsoft.com/office/officeart/2005/8/layout/vProcess5"/>
    <dgm:cxn modelId="{AE8EBF1E-CC14-41EC-8086-ACC7A58E52E0}" type="presOf" srcId="{28A33D8E-7322-4322-B9CF-89761D4B5E63}" destId="{65150699-9B0A-4CE0-9B62-5AE386CF3A09}" srcOrd="0" destOrd="0" presId="urn:microsoft.com/office/officeart/2005/8/layout/vProcess5"/>
    <dgm:cxn modelId="{C935E820-51D9-4C77-B524-68671EDDD431}" type="presOf" srcId="{18530C11-D504-47EB-A7B1-20055CCCCFA2}" destId="{45A5DF96-75B3-4495-99BF-AD8FE6ADCBE4}" srcOrd="0" destOrd="0" presId="urn:microsoft.com/office/officeart/2005/8/layout/vProcess5"/>
    <dgm:cxn modelId="{A9529A2A-AD4D-4A18-B90C-A7040D7C76BE}" type="presOf" srcId="{F492D874-FA2B-447D-A0A7-C3E1996D3E8B}" destId="{C0AAB607-D039-4B05-A155-89F704918220}" srcOrd="0" destOrd="0" presId="urn:microsoft.com/office/officeart/2005/8/layout/vProcess5"/>
    <dgm:cxn modelId="{A1AE115F-B2F0-449B-B851-50B1C6614D93}" srcId="{BE5733FC-F8FF-421C-BD7D-0E9ADA1C6315}" destId="{18530C11-D504-47EB-A7B1-20055CCCCFA2}" srcOrd="0" destOrd="0" parTransId="{55E7A3D6-CEC2-4944-B2CE-C2C6D73B89A9}" sibTransId="{F492D874-FA2B-447D-A0A7-C3E1996D3E8B}"/>
    <dgm:cxn modelId="{18B46C65-552F-41C0-8DDB-25C874D59E62}" type="presOf" srcId="{BE5733FC-F8FF-421C-BD7D-0E9ADA1C6315}" destId="{BB31074D-1F9E-4EBE-9D7A-089ABB5547E2}" srcOrd="0" destOrd="0" presId="urn:microsoft.com/office/officeart/2005/8/layout/vProcess5"/>
    <dgm:cxn modelId="{E08F1867-72D1-4B23-8DE5-860D7BF0E079}" srcId="{BE5733FC-F8FF-421C-BD7D-0E9ADA1C6315}" destId="{28A33D8E-7322-4322-B9CF-89761D4B5E63}" srcOrd="2" destOrd="0" parTransId="{3F753493-E42D-4049-9904-B602022D160C}" sibTransId="{425AA931-AB1F-4FB6-8DA3-21722544740E}"/>
    <dgm:cxn modelId="{E00F108B-F0BA-49C6-B491-156B68E373DA}" type="presOf" srcId="{28A33D8E-7322-4322-B9CF-89761D4B5E63}" destId="{FD9331AF-0C18-4B38-9AEA-F80AA4ECBBCD}" srcOrd="1" destOrd="0" presId="urn:microsoft.com/office/officeart/2005/8/layout/vProcess5"/>
    <dgm:cxn modelId="{AEA881B9-A3E6-4C3C-BD69-2EF7F5577EA6}" type="presOf" srcId="{18530C11-D504-47EB-A7B1-20055CCCCFA2}" destId="{80E90F32-F8FB-482F-8D34-71EFBE67DF9E}" srcOrd="1" destOrd="0" presId="urn:microsoft.com/office/officeart/2005/8/layout/vProcess5"/>
    <dgm:cxn modelId="{AAA56EDA-5609-4F61-9C4F-ACD31B95909D}" srcId="{BE5733FC-F8FF-421C-BD7D-0E9ADA1C6315}" destId="{DB906368-C174-4A8F-A86A-F9F9FDB89D63}" srcOrd="1" destOrd="0" parTransId="{B9D7025C-30D2-4A53-8E9A-639CC9ECE48D}" sibTransId="{F25149E2-539C-4CBA-A87B-B7887F3ED9E9}"/>
    <dgm:cxn modelId="{C401E6E2-03B4-4A19-9B45-3477157B8B34}" type="presOf" srcId="{DB906368-C174-4A8F-A86A-F9F9FDB89D63}" destId="{FD6E92F5-00E8-4CBA-86E3-B38B40E02A0F}" srcOrd="1" destOrd="0" presId="urn:microsoft.com/office/officeart/2005/8/layout/vProcess5"/>
    <dgm:cxn modelId="{525C8834-9AC0-4D95-89BC-8EE645A79663}" type="presParOf" srcId="{BB31074D-1F9E-4EBE-9D7A-089ABB5547E2}" destId="{4E2E556B-FCA4-4D6F-B510-6020C93B8B5C}" srcOrd="0" destOrd="0" presId="urn:microsoft.com/office/officeart/2005/8/layout/vProcess5"/>
    <dgm:cxn modelId="{062EDEAE-FAEE-462C-B2AA-C06ADCF75478}" type="presParOf" srcId="{BB31074D-1F9E-4EBE-9D7A-089ABB5547E2}" destId="{45A5DF96-75B3-4495-99BF-AD8FE6ADCBE4}" srcOrd="1" destOrd="0" presId="urn:microsoft.com/office/officeart/2005/8/layout/vProcess5"/>
    <dgm:cxn modelId="{06448780-A297-4655-BD35-89380DBAD152}" type="presParOf" srcId="{BB31074D-1F9E-4EBE-9D7A-089ABB5547E2}" destId="{0EEBCBA5-A230-4711-A159-145967129E5D}" srcOrd="2" destOrd="0" presId="urn:microsoft.com/office/officeart/2005/8/layout/vProcess5"/>
    <dgm:cxn modelId="{3BDA0473-39BB-4932-B99D-0363CD0FE97C}" type="presParOf" srcId="{BB31074D-1F9E-4EBE-9D7A-089ABB5547E2}" destId="{65150699-9B0A-4CE0-9B62-5AE386CF3A09}" srcOrd="3" destOrd="0" presId="urn:microsoft.com/office/officeart/2005/8/layout/vProcess5"/>
    <dgm:cxn modelId="{5108F096-34F1-41F1-9C4E-F5D269F0A67A}" type="presParOf" srcId="{BB31074D-1F9E-4EBE-9D7A-089ABB5547E2}" destId="{C0AAB607-D039-4B05-A155-89F704918220}" srcOrd="4" destOrd="0" presId="urn:microsoft.com/office/officeart/2005/8/layout/vProcess5"/>
    <dgm:cxn modelId="{765BE12A-353F-4496-B92F-989B41AD13FA}" type="presParOf" srcId="{BB31074D-1F9E-4EBE-9D7A-089ABB5547E2}" destId="{25B8808E-253A-4487-8196-76926395FDA1}" srcOrd="5" destOrd="0" presId="urn:microsoft.com/office/officeart/2005/8/layout/vProcess5"/>
    <dgm:cxn modelId="{FB0CB5BB-7D09-41E9-AB0D-9E8202C38BAD}" type="presParOf" srcId="{BB31074D-1F9E-4EBE-9D7A-089ABB5547E2}" destId="{80E90F32-F8FB-482F-8D34-71EFBE67DF9E}" srcOrd="6" destOrd="0" presId="urn:microsoft.com/office/officeart/2005/8/layout/vProcess5"/>
    <dgm:cxn modelId="{96FD19C9-6C6A-4362-88BD-8237FF01DFA3}" type="presParOf" srcId="{BB31074D-1F9E-4EBE-9D7A-089ABB5547E2}" destId="{FD6E92F5-00E8-4CBA-86E3-B38B40E02A0F}" srcOrd="7" destOrd="0" presId="urn:microsoft.com/office/officeart/2005/8/layout/vProcess5"/>
    <dgm:cxn modelId="{73CD0116-B3FB-4C9C-AE34-89DE7831014A}" type="presParOf" srcId="{BB31074D-1F9E-4EBE-9D7A-089ABB5547E2}" destId="{FD9331AF-0C18-4B38-9AEA-F80AA4ECBB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CD9DD-B243-46FE-816A-CFDE8D1C4F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8ED40-8D7B-4958-8F7D-A3DF2A32BCEB}" type="parTrans" cxnId="{F58EFA56-EAFB-426E-87A8-416A4A08E8C9}">
      <dgm:prSet/>
      <dgm:spPr/>
      <dgm:t>
        <a:bodyPr/>
        <a:lstStyle/>
        <a:p>
          <a:endParaRPr lang="en-US"/>
        </a:p>
      </dgm:t>
    </dgm:pt>
    <dgm:pt modelId="{67B28579-DA69-453E-9195-D4CC3B9CE216}">
      <dgm:prSet phldrT="[Text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>
              <a:solidFill>
                <a:srgbClr val="002060"/>
              </a:solidFill>
              <a:latin typeface="+mj-lt"/>
              <a:cs typeface="Arial" pitchFamily="34" charset="0"/>
            </a:rPr>
            <a:t>DMC sends Debt Notice</a:t>
          </a:r>
        </a:p>
      </dgm:t>
    </dgm:pt>
    <dgm:pt modelId="{2B5E8D36-C41A-46EF-BC65-06EF8194261B}" type="parTrans" cxnId="{443F70FB-2DF7-4922-90D7-A5F68A578BBF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B50F67C-16AC-4F74-9F5D-E8853D413C7E}">
      <dgm:prSet phldrT="[Text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b="1">
              <a:solidFill>
                <a:srgbClr val="002060"/>
              </a:solidFill>
              <a:latin typeface="+mj-lt"/>
              <a:cs typeface="Arial" pitchFamily="34" charset="0"/>
            </a:rPr>
            <a:t>Debtor contacts DMC</a:t>
          </a:r>
        </a:p>
      </dgm:t>
    </dgm:pt>
    <dgm:pt modelId="{1D0961B2-CF09-4B2A-84FD-F312A6AD612F}" type="parTrans" cxnId="{E02E1C2A-EF24-4E8C-BA3A-314F8C69A391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7BFD16C-7054-46B4-A7D7-D6E3D451E8EE}">
      <dgm:prSet phldrT="[Text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2000" b="1">
              <a:solidFill>
                <a:srgbClr val="002060"/>
              </a:solidFill>
              <a:latin typeface="+mj-lt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Pay In Full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Benefits Offset in Full or in Part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Payment plan</a:t>
          </a:r>
        </a:p>
        <a:p>
          <a:pPr algn="l">
            <a:lnSpc>
              <a:spcPct val="100000"/>
            </a:lnSpc>
            <a:spcAft>
              <a:spcPts val="756"/>
            </a:spcAft>
          </a:pP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Compromise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Waiver/Waiver Reconsideration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Dispute</a:t>
          </a:r>
        </a:p>
        <a:p>
          <a:pPr algn="l">
            <a:lnSpc>
              <a:spcPct val="90000"/>
            </a:lnSpc>
            <a:spcAft>
              <a:spcPts val="756"/>
            </a:spcAft>
          </a:pP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Temporary Suspension</a:t>
          </a:r>
        </a:p>
      </dgm:t>
    </dgm:pt>
    <dgm:pt modelId="{81DF23FE-BD15-41FB-ABB9-55C664BB2748}" type="sibTrans" cxnId="{E02E1C2A-EF24-4E8C-BA3A-314F8C69A391}">
      <dgm:prSet/>
      <dgm:spPr/>
      <dgm:t>
        <a:bodyPr/>
        <a:lstStyle/>
        <a:p>
          <a:endParaRPr lang="en-US"/>
        </a:p>
      </dgm:t>
    </dgm:pt>
    <dgm:pt modelId="{4BC7A209-AD78-4E3F-B917-5A40EEE624BF}" type="sibTrans" cxnId="{443F70FB-2DF7-4922-90D7-A5F68A578BBF}">
      <dgm:prSet/>
      <dgm:spPr/>
      <dgm:t>
        <a:bodyPr/>
        <a:lstStyle/>
        <a:p>
          <a:endParaRPr lang="en-US"/>
        </a:p>
      </dgm:t>
    </dgm:pt>
    <dgm:pt modelId="{A554600E-3BBA-4910-B583-935F80D375B9}" type="parTrans" cxnId="{F70301E9-D25C-4D55-90FA-A67F6718FD08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6C4D37FB-6CEC-4110-A3AA-A051B0DEBFCB}">
      <dgm:prSet phldrT="[Text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b="1">
              <a:solidFill>
                <a:srgbClr val="002060"/>
              </a:solidFill>
              <a:latin typeface="+mj-lt"/>
              <a:cs typeface="Arial" pitchFamily="34" charset="0"/>
            </a:rPr>
            <a:t>No Action/Payment</a:t>
          </a:r>
        </a:p>
      </dgm:t>
    </dgm:pt>
    <dgm:pt modelId="{83884C70-ABB2-46F5-BE27-9F557428FCB0}" type="parTrans" cxnId="{80532950-57A5-46B1-B40D-435EC509F8A4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C6A3AC3-11BD-47A7-BC63-2A9A7E2F7C41}">
      <dgm:prSet phldrT="[Text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Benefits offset in Full</a:t>
          </a:r>
        </a:p>
        <a:p>
          <a:pPr algn="l"/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Referral to:</a:t>
          </a:r>
        </a:p>
        <a:p>
          <a:pPr algn="l"/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  - TOP</a:t>
          </a:r>
        </a:p>
        <a:p>
          <a:pPr algn="l"/>
          <a:r>
            <a:rPr lang="en-US" sz="1800" b="1">
              <a:solidFill>
                <a:srgbClr val="002060"/>
              </a:solidFill>
              <a:latin typeface="+mj-lt"/>
              <a:cs typeface="Arial" pitchFamily="34" charset="0"/>
            </a:rPr>
            <a:t>  - Cross-Servicing     </a:t>
          </a:r>
          <a:r>
            <a:rPr lang="en-US" sz="1800" b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</a:t>
          </a:r>
          <a:r>
            <a:rPr lang="en-US" sz="1800" b="1">
              <a:latin typeface="Arial" pitchFamily="34" charset="0"/>
              <a:cs typeface="Arial" pitchFamily="34" charset="0"/>
            </a:rPr>
            <a:t>                                                               </a:t>
          </a:r>
        </a:p>
      </dgm:t>
    </dgm:pt>
    <dgm:pt modelId="{4FA59149-13DD-47E1-8E1F-772108A7CF06}" type="sibTrans" cxnId="{80532950-57A5-46B1-B40D-435EC509F8A4}">
      <dgm:prSet/>
      <dgm:spPr/>
      <dgm:t>
        <a:bodyPr/>
        <a:lstStyle/>
        <a:p>
          <a:endParaRPr lang="en-US"/>
        </a:p>
      </dgm:t>
    </dgm:pt>
    <dgm:pt modelId="{B9D9FCC3-7C8B-420C-997E-0528A73375A0}" type="sibTrans" cxnId="{F70301E9-D25C-4D55-90FA-A67F6718FD08}">
      <dgm:prSet/>
      <dgm:spPr/>
      <dgm:t>
        <a:bodyPr/>
        <a:lstStyle/>
        <a:p>
          <a:endParaRPr lang="en-US"/>
        </a:p>
      </dgm:t>
    </dgm:pt>
    <dgm:pt modelId="{B9EA181F-0341-4234-88A2-865AC7AB9101}" type="sibTrans" cxnId="{F58EFA56-EAFB-426E-87A8-416A4A08E8C9}">
      <dgm:prSet/>
      <dgm:spPr/>
      <dgm:t>
        <a:bodyPr/>
        <a:lstStyle/>
        <a:p>
          <a:endParaRPr lang="en-US"/>
        </a:p>
      </dgm:t>
    </dgm:pt>
    <dgm:pt modelId="{65F8AE81-7D6B-448C-B38A-03E211F1F73F}" type="pres">
      <dgm:prSet presAssocID="{7E6CD9DD-B243-46FE-816A-CFDE8D1C4F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1F41BC-1F47-48D7-A71F-AC41DB0A7884}" type="pres">
      <dgm:prSet presAssocID="{67B28579-DA69-453E-9195-D4CC3B9CE216}" presName="hierRoot1" presStyleCnt="0"/>
      <dgm:spPr/>
    </dgm:pt>
    <dgm:pt modelId="{652CD579-1308-45C8-9EB6-91E3CC8308F1}" type="pres">
      <dgm:prSet presAssocID="{67B28579-DA69-453E-9195-D4CC3B9CE216}" presName="composite" presStyleCnt="0"/>
      <dgm:spPr/>
    </dgm:pt>
    <dgm:pt modelId="{1B88E427-DB90-4361-9FD4-199465DA214B}" type="pres">
      <dgm:prSet presAssocID="{67B28579-DA69-453E-9195-D4CC3B9CE216}" presName="background" presStyleLbl="node0" presStyleIdx="0" presStyleCnt="1"/>
      <dgm:spPr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</dgm:pt>
    <dgm:pt modelId="{36439564-BDBA-41F4-9C0B-0043208C871F}" type="pres">
      <dgm:prSet presAssocID="{67B28579-DA69-453E-9195-D4CC3B9CE216}" presName="text" presStyleLbl="fgAcc0" presStyleIdx="0" presStyleCnt="1" custScaleX="256366" custScaleY="49067">
        <dgm:presLayoutVars>
          <dgm:chPref val="3"/>
        </dgm:presLayoutVars>
      </dgm:prSet>
      <dgm:spPr/>
    </dgm:pt>
    <dgm:pt modelId="{6101A4F1-9C59-4E3A-B4F9-3475D045711F}" type="pres">
      <dgm:prSet presAssocID="{67B28579-DA69-453E-9195-D4CC3B9CE216}" presName="hierChild2" presStyleCnt="0"/>
      <dgm:spPr/>
    </dgm:pt>
    <dgm:pt modelId="{EA2105AC-31DC-4E30-AD98-E9E4D0E539CA}" type="pres">
      <dgm:prSet presAssocID="{2B5E8D36-C41A-46EF-BC65-06EF8194261B}" presName="Name10" presStyleLbl="parChTrans1D2" presStyleIdx="0" presStyleCnt="2"/>
      <dgm:spPr/>
    </dgm:pt>
    <dgm:pt modelId="{A42D20C6-1F45-4A4A-8A61-ED0A5CB48C2B}" type="pres">
      <dgm:prSet presAssocID="{3B50F67C-16AC-4F74-9F5D-E8853D413C7E}" presName="hierRoot2" presStyleCnt="0"/>
      <dgm:spPr/>
    </dgm:pt>
    <dgm:pt modelId="{F3C3D58F-0ED2-4F53-9186-7304B32CDB1D}" type="pres">
      <dgm:prSet presAssocID="{3B50F67C-16AC-4F74-9F5D-E8853D413C7E}" presName="composite2" presStyleCnt="0"/>
      <dgm:spPr/>
    </dgm:pt>
    <dgm:pt modelId="{96067D3C-0E4A-4180-A477-BC5DB8AE7FA7}" type="pres">
      <dgm:prSet presAssocID="{3B50F67C-16AC-4F74-9F5D-E8853D413C7E}" presName="background2" presStyleLbl="node2" presStyleIdx="0" presStyleCnt="2"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</dgm:pt>
    <dgm:pt modelId="{142E02D6-2E98-42E3-A875-B60DE85D1DA5}" type="pres">
      <dgm:prSet presAssocID="{3B50F67C-16AC-4F74-9F5D-E8853D413C7E}" presName="text2" presStyleLbl="fgAcc2" presStyleIdx="0" presStyleCnt="2" custScaleX="193641" custScaleY="49256">
        <dgm:presLayoutVars>
          <dgm:chPref val="3"/>
        </dgm:presLayoutVars>
      </dgm:prSet>
      <dgm:spPr/>
    </dgm:pt>
    <dgm:pt modelId="{640571ED-1D27-4D0B-BC5B-FB59494E3CE9}" type="pres">
      <dgm:prSet presAssocID="{3B50F67C-16AC-4F74-9F5D-E8853D413C7E}" presName="hierChild3" presStyleCnt="0"/>
      <dgm:spPr/>
    </dgm:pt>
    <dgm:pt modelId="{72300E1F-5976-4E36-920B-A5B90B8153C7}" type="pres">
      <dgm:prSet presAssocID="{1D0961B2-CF09-4B2A-84FD-F312A6AD612F}" presName="Name17" presStyleLbl="parChTrans1D3" presStyleIdx="0" presStyleCnt="2"/>
      <dgm:spPr/>
    </dgm:pt>
    <dgm:pt modelId="{306B0B55-BF63-4B36-A42E-F1B765319B73}" type="pres">
      <dgm:prSet presAssocID="{17BFD16C-7054-46B4-A7D7-D6E3D451E8EE}" presName="hierRoot3" presStyleCnt="0"/>
      <dgm:spPr/>
    </dgm:pt>
    <dgm:pt modelId="{D39699BD-178E-4278-BF5C-E549CCC87703}" type="pres">
      <dgm:prSet presAssocID="{17BFD16C-7054-46B4-A7D7-D6E3D451E8EE}" presName="composite3" presStyleCnt="0"/>
      <dgm:spPr/>
    </dgm:pt>
    <dgm:pt modelId="{8D675673-1525-43B8-9721-FD92977CC32D}" type="pres">
      <dgm:prSet presAssocID="{17BFD16C-7054-46B4-A7D7-D6E3D451E8EE}" presName="background3" presStyleLbl="node3" presStyleIdx="0" presStyleCnt="2"/>
      <dgm:spPr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</dgm:pt>
    <dgm:pt modelId="{A91E0A3F-5D2D-410E-B9F7-05EE91594043}" type="pres">
      <dgm:prSet presAssocID="{17BFD16C-7054-46B4-A7D7-D6E3D451E8EE}" presName="text3" presStyleLbl="fgAcc3" presStyleIdx="0" presStyleCnt="2" custScaleX="215377" custScaleY="236028" custLinFactNeighborX="-243" custLinFactNeighborY="-17187">
        <dgm:presLayoutVars>
          <dgm:chPref val="3"/>
        </dgm:presLayoutVars>
      </dgm:prSet>
      <dgm:spPr/>
    </dgm:pt>
    <dgm:pt modelId="{A4803552-4F12-4894-B7BB-9625B9C1DD22}" type="pres">
      <dgm:prSet presAssocID="{17BFD16C-7054-46B4-A7D7-D6E3D451E8EE}" presName="hierChild4" presStyleCnt="0"/>
      <dgm:spPr/>
    </dgm:pt>
    <dgm:pt modelId="{D4E033E0-17E4-42CF-B1F7-04CEF634B1D6}" type="pres">
      <dgm:prSet presAssocID="{A554600E-3BBA-4910-B583-935F80D375B9}" presName="Name10" presStyleLbl="parChTrans1D2" presStyleIdx="1" presStyleCnt="2"/>
      <dgm:spPr/>
    </dgm:pt>
    <dgm:pt modelId="{61D57E90-3088-4DEE-9B6C-F45DFFD2D511}" type="pres">
      <dgm:prSet presAssocID="{6C4D37FB-6CEC-4110-A3AA-A051B0DEBFCB}" presName="hierRoot2" presStyleCnt="0"/>
      <dgm:spPr/>
    </dgm:pt>
    <dgm:pt modelId="{779C6D8A-437E-4F70-ACD4-278D5477EE55}" type="pres">
      <dgm:prSet presAssocID="{6C4D37FB-6CEC-4110-A3AA-A051B0DEBFCB}" presName="composite2" presStyleCnt="0"/>
      <dgm:spPr/>
    </dgm:pt>
    <dgm:pt modelId="{A548BD0E-E7C8-4375-9897-80CC9D37DAC7}" type="pres">
      <dgm:prSet presAssocID="{6C4D37FB-6CEC-4110-A3AA-A051B0DEBFCB}" presName="background2" presStyleLbl="node2" presStyleIdx="1" presStyleCnt="2"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</dgm:pt>
    <dgm:pt modelId="{0FAC8D37-0704-4BA9-A1CA-39983DB82795}" type="pres">
      <dgm:prSet presAssocID="{6C4D37FB-6CEC-4110-A3AA-A051B0DEBFCB}" presName="text2" presStyleLbl="fgAcc2" presStyleIdx="1" presStyleCnt="2" custScaleX="199591" custScaleY="48857">
        <dgm:presLayoutVars>
          <dgm:chPref val="3"/>
        </dgm:presLayoutVars>
      </dgm:prSet>
      <dgm:spPr/>
    </dgm:pt>
    <dgm:pt modelId="{E5EE93A3-B074-416F-87B8-66D5367AE2AB}" type="pres">
      <dgm:prSet presAssocID="{6C4D37FB-6CEC-4110-A3AA-A051B0DEBFCB}" presName="hierChild3" presStyleCnt="0"/>
      <dgm:spPr/>
    </dgm:pt>
    <dgm:pt modelId="{9D52130C-5A4B-4750-844F-7CE472F6A586}" type="pres">
      <dgm:prSet presAssocID="{83884C70-ABB2-46F5-BE27-9F557428FCB0}" presName="Name17" presStyleLbl="parChTrans1D3" presStyleIdx="1" presStyleCnt="2"/>
      <dgm:spPr/>
    </dgm:pt>
    <dgm:pt modelId="{8A674869-0E2E-47ED-A5C9-D626C4EB8E79}" type="pres">
      <dgm:prSet presAssocID="{BC6A3AC3-11BD-47A7-BC63-2A9A7E2F7C41}" presName="hierRoot3" presStyleCnt="0"/>
      <dgm:spPr/>
    </dgm:pt>
    <dgm:pt modelId="{2C25AC24-E513-496F-8BD8-E2B8E12A6287}" type="pres">
      <dgm:prSet presAssocID="{BC6A3AC3-11BD-47A7-BC63-2A9A7E2F7C41}" presName="composite3" presStyleCnt="0"/>
      <dgm:spPr/>
    </dgm:pt>
    <dgm:pt modelId="{F09FC131-2284-4C76-B854-F3B2DB0C0517}" type="pres">
      <dgm:prSet presAssocID="{BC6A3AC3-11BD-47A7-BC63-2A9A7E2F7C41}" presName="background3" presStyleLbl="node3" presStyleIdx="1" presStyleCnt="2"/>
      <dgm:spPr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</dgm:pt>
    <dgm:pt modelId="{84729032-C153-4CCB-9239-E159F7D952AA}" type="pres">
      <dgm:prSet presAssocID="{BC6A3AC3-11BD-47A7-BC63-2A9A7E2F7C41}" presName="text3" presStyleLbl="fgAcc3" presStyleIdx="1" presStyleCnt="2" custScaleX="189422" custScaleY="212483" custLinFactNeighborX="819" custLinFactNeighborY="-19103">
        <dgm:presLayoutVars>
          <dgm:chPref val="3"/>
        </dgm:presLayoutVars>
      </dgm:prSet>
      <dgm:spPr/>
    </dgm:pt>
    <dgm:pt modelId="{F52B3062-5461-4B56-8086-1AD7523ADBAA}" type="pres">
      <dgm:prSet presAssocID="{BC6A3AC3-11BD-47A7-BC63-2A9A7E2F7C41}" presName="hierChild4" presStyleCnt="0"/>
      <dgm:spPr/>
    </dgm:pt>
  </dgm:ptLst>
  <dgm:cxnLst>
    <dgm:cxn modelId="{E02E1C2A-EF24-4E8C-BA3A-314F8C69A391}" srcId="{3B50F67C-16AC-4F74-9F5D-E8853D413C7E}" destId="{17BFD16C-7054-46B4-A7D7-D6E3D451E8EE}" srcOrd="0" destOrd="0" parTransId="{1D0961B2-CF09-4B2A-84FD-F312A6AD612F}" sibTransId="{81DF23FE-BD15-41FB-ABB9-55C664BB2748}"/>
    <dgm:cxn modelId="{07ED745C-9D49-4EF9-AE6B-0998C88C92EC}" type="presOf" srcId="{6C4D37FB-6CEC-4110-A3AA-A051B0DEBFCB}" destId="{0FAC8D37-0704-4BA9-A1CA-39983DB82795}" srcOrd="0" destOrd="0" presId="urn:microsoft.com/office/officeart/2005/8/layout/hierarchy1"/>
    <dgm:cxn modelId="{8CE3C741-44C7-4898-8C76-8DA65C4574D6}" type="presOf" srcId="{A554600E-3BBA-4910-B583-935F80D375B9}" destId="{D4E033E0-17E4-42CF-B1F7-04CEF634B1D6}" srcOrd="0" destOrd="0" presId="urn:microsoft.com/office/officeart/2005/8/layout/hierarchy1"/>
    <dgm:cxn modelId="{E8FF5A67-EF06-4812-A3BE-54645C8CE5D7}" type="presOf" srcId="{2B5E8D36-C41A-46EF-BC65-06EF8194261B}" destId="{EA2105AC-31DC-4E30-AD98-E9E4D0E539CA}" srcOrd="0" destOrd="0" presId="urn:microsoft.com/office/officeart/2005/8/layout/hierarchy1"/>
    <dgm:cxn modelId="{80532950-57A5-46B1-B40D-435EC509F8A4}" srcId="{6C4D37FB-6CEC-4110-A3AA-A051B0DEBFCB}" destId="{BC6A3AC3-11BD-47A7-BC63-2A9A7E2F7C41}" srcOrd="0" destOrd="0" parTransId="{83884C70-ABB2-46F5-BE27-9F557428FCB0}" sibTransId="{4FA59149-13DD-47E1-8E1F-772108A7CF06}"/>
    <dgm:cxn modelId="{F58EFA56-EAFB-426E-87A8-416A4A08E8C9}" srcId="{7E6CD9DD-B243-46FE-816A-CFDE8D1C4F10}" destId="{67B28579-DA69-453E-9195-D4CC3B9CE216}" srcOrd="0" destOrd="0" parTransId="{DDC8ED40-8D7B-4958-8F7D-A3DF2A32BCEB}" sibTransId="{B9EA181F-0341-4234-88A2-865AC7AB9101}"/>
    <dgm:cxn modelId="{2CF1A657-EBBC-4EAB-9F3D-48BA64E7D030}" type="presOf" srcId="{83884C70-ABB2-46F5-BE27-9F557428FCB0}" destId="{9D52130C-5A4B-4750-844F-7CE472F6A586}" srcOrd="0" destOrd="0" presId="urn:microsoft.com/office/officeart/2005/8/layout/hierarchy1"/>
    <dgm:cxn modelId="{247DC38A-5378-494D-872A-C251DF203F76}" type="presOf" srcId="{1D0961B2-CF09-4B2A-84FD-F312A6AD612F}" destId="{72300E1F-5976-4E36-920B-A5B90B8153C7}" srcOrd="0" destOrd="0" presId="urn:microsoft.com/office/officeart/2005/8/layout/hierarchy1"/>
    <dgm:cxn modelId="{08FF719C-4A74-4401-94CF-89BD60225A5C}" type="presOf" srcId="{7E6CD9DD-B243-46FE-816A-CFDE8D1C4F10}" destId="{65F8AE81-7D6B-448C-B38A-03E211F1F73F}" srcOrd="0" destOrd="0" presId="urn:microsoft.com/office/officeart/2005/8/layout/hierarchy1"/>
    <dgm:cxn modelId="{919CCE9F-0B0B-4176-BBDE-392B1FF1A79C}" type="presOf" srcId="{17BFD16C-7054-46B4-A7D7-D6E3D451E8EE}" destId="{A91E0A3F-5D2D-410E-B9F7-05EE91594043}" srcOrd="0" destOrd="0" presId="urn:microsoft.com/office/officeart/2005/8/layout/hierarchy1"/>
    <dgm:cxn modelId="{C9C67CCF-62F1-4B14-9332-FE171F474B2D}" type="presOf" srcId="{BC6A3AC3-11BD-47A7-BC63-2A9A7E2F7C41}" destId="{84729032-C153-4CCB-9239-E159F7D952AA}" srcOrd="0" destOrd="0" presId="urn:microsoft.com/office/officeart/2005/8/layout/hierarchy1"/>
    <dgm:cxn modelId="{6B08B5D5-CAF8-4C9A-9F7F-EC6D459DA159}" type="presOf" srcId="{67B28579-DA69-453E-9195-D4CC3B9CE216}" destId="{36439564-BDBA-41F4-9C0B-0043208C871F}" srcOrd="0" destOrd="0" presId="urn:microsoft.com/office/officeart/2005/8/layout/hierarchy1"/>
    <dgm:cxn modelId="{550FB6DC-AE1F-46D0-9D65-500ED44DD9EA}" type="presOf" srcId="{3B50F67C-16AC-4F74-9F5D-E8853D413C7E}" destId="{142E02D6-2E98-42E3-A875-B60DE85D1DA5}" srcOrd="0" destOrd="0" presId="urn:microsoft.com/office/officeart/2005/8/layout/hierarchy1"/>
    <dgm:cxn modelId="{F70301E9-D25C-4D55-90FA-A67F6718FD08}" srcId="{67B28579-DA69-453E-9195-D4CC3B9CE216}" destId="{6C4D37FB-6CEC-4110-A3AA-A051B0DEBFCB}" srcOrd="1" destOrd="0" parTransId="{A554600E-3BBA-4910-B583-935F80D375B9}" sibTransId="{B9D9FCC3-7C8B-420C-997E-0528A73375A0}"/>
    <dgm:cxn modelId="{443F70FB-2DF7-4922-90D7-A5F68A578BBF}" srcId="{67B28579-DA69-453E-9195-D4CC3B9CE216}" destId="{3B50F67C-16AC-4F74-9F5D-E8853D413C7E}" srcOrd="0" destOrd="0" parTransId="{2B5E8D36-C41A-46EF-BC65-06EF8194261B}" sibTransId="{4BC7A209-AD78-4E3F-B917-5A40EEE624BF}"/>
    <dgm:cxn modelId="{B85B3F16-2D01-46F4-BF71-A383C3DC59E5}" type="presParOf" srcId="{65F8AE81-7D6B-448C-B38A-03E211F1F73F}" destId="{B31F41BC-1F47-48D7-A71F-AC41DB0A7884}" srcOrd="0" destOrd="0" presId="urn:microsoft.com/office/officeart/2005/8/layout/hierarchy1"/>
    <dgm:cxn modelId="{D33078A1-00AB-4CC3-9951-496BDD3CCFB8}" type="presParOf" srcId="{B31F41BC-1F47-48D7-A71F-AC41DB0A7884}" destId="{652CD579-1308-45C8-9EB6-91E3CC8308F1}" srcOrd="0" destOrd="0" presId="urn:microsoft.com/office/officeart/2005/8/layout/hierarchy1"/>
    <dgm:cxn modelId="{A8AC51E4-AEE4-4DC1-A03E-55B6CA58DAAD}" type="presParOf" srcId="{652CD579-1308-45C8-9EB6-91E3CC8308F1}" destId="{1B88E427-DB90-4361-9FD4-199465DA214B}" srcOrd="0" destOrd="0" presId="urn:microsoft.com/office/officeart/2005/8/layout/hierarchy1"/>
    <dgm:cxn modelId="{A7C099C1-8527-4B02-92BA-49B953D51864}" type="presParOf" srcId="{652CD579-1308-45C8-9EB6-91E3CC8308F1}" destId="{36439564-BDBA-41F4-9C0B-0043208C871F}" srcOrd="1" destOrd="0" presId="urn:microsoft.com/office/officeart/2005/8/layout/hierarchy1"/>
    <dgm:cxn modelId="{596D6851-2E2B-4E2E-9C86-882CB1C39B5E}" type="presParOf" srcId="{B31F41BC-1F47-48D7-A71F-AC41DB0A7884}" destId="{6101A4F1-9C59-4E3A-B4F9-3475D045711F}" srcOrd="1" destOrd="0" presId="urn:microsoft.com/office/officeart/2005/8/layout/hierarchy1"/>
    <dgm:cxn modelId="{2320B123-1D61-49A4-ADC6-6A1351709EC7}" type="presParOf" srcId="{6101A4F1-9C59-4E3A-B4F9-3475D045711F}" destId="{EA2105AC-31DC-4E30-AD98-E9E4D0E539CA}" srcOrd="0" destOrd="0" presId="urn:microsoft.com/office/officeart/2005/8/layout/hierarchy1"/>
    <dgm:cxn modelId="{128F3B29-852A-4227-873E-D17A8C2C8F5C}" type="presParOf" srcId="{6101A4F1-9C59-4E3A-B4F9-3475D045711F}" destId="{A42D20C6-1F45-4A4A-8A61-ED0A5CB48C2B}" srcOrd="1" destOrd="0" presId="urn:microsoft.com/office/officeart/2005/8/layout/hierarchy1"/>
    <dgm:cxn modelId="{F2AC8F07-B1B6-424E-A732-7FB19383D05B}" type="presParOf" srcId="{A42D20C6-1F45-4A4A-8A61-ED0A5CB48C2B}" destId="{F3C3D58F-0ED2-4F53-9186-7304B32CDB1D}" srcOrd="0" destOrd="0" presId="urn:microsoft.com/office/officeart/2005/8/layout/hierarchy1"/>
    <dgm:cxn modelId="{E88EAC49-2400-4F1B-B59A-06C35AA50E98}" type="presParOf" srcId="{F3C3D58F-0ED2-4F53-9186-7304B32CDB1D}" destId="{96067D3C-0E4A-4180-A477-BC5DB8AE7FA7}" srcOrd="0" destOrd="0" presId="urn:microsoft.com/office/officeart/2005/8/layout/hierarchy1"/>
    <dgm:cxn modelId="{9E2EF2A6-22CB-4717-99D3-D5ACDECC8CFC}" type="presParOf" srcId="{F3C3D58F-0ED2-4F53-9186-7304B32CDB1D}" destId="{142E02D6-2E98-42E3-A875-B60DE85D1DA5}" srcOrd="1" destOrd="0" presId="urn:microsoft.com/office/officeart/2005/8/layout/hierarchy1"/>
    <dgm:cxn modelId="{55D6C0C6-F77D-4544-AD65-4D48BF98E0E4}" type="presParOf" srcId="{A42D20C6-1F45-4A4A-8A61-ED0A5CB48C2B}" destId="{640571ED-1D27-4D0B-BC5B-FB59494E3CE9}" srcOrd="1" destOrd="0" presId="urn:microsoft.com/office/officeart/2005/8/layout/hierarchy1"/>
    <dgm:cxn modelId="{196D3D89-7221-44F3-AABF-1A0691200608}" type="presParOf" srcId="{640571ED-1D27-4D0B-BC5B-FB59494E3CE9}" destId="{72300E1F-5976-4E36-920B-A5B90B8153C7}" srcOrd="0" destOrd="0" presId="urn:microsoft.com/office/officeart/2005/8/layout/hierarchy1"/>
    <dgm:cxn modelId="{BE402CE5-6C4D-4327-BF75-CD7E57D5C8A1}" type="presParOf" srcId="{640571ED-1D27-4D0B-BC5B-FB59494E3CE9}" destId="{306B0B55-BF63-4B36-A42E-F1B765319B73}" srcOrd="1" destOrd="0" presId="urn:microsoft.com/office/officeart/2005/8/layout/hierarchy1"/>
    <dgm:cxn modelId="{D54258AA-F8D3-4D28-AD36-BCE15057B265}" type="presParOf" srcId="{306B0B55-BF63-4B36-A42E-F1B765319B73}" destId="{D39699BD-178E-4278-BF5C-E549CCC87703}" srcOrd="0" destOrd="0" presId="urn:microsoft.com/office/officeart/2005/8/layout/hierarchy1"/>
    <dgm:cxn modelId="{0A8E4E7D-BD77-481B-A0DF-87FC41543A16}" type="presParOf" srcId="{D39699BD-178E-4278-BF5C-E549CCC87703}" destId="{8D675673-1525-43B8-9721-FD92977CC32D}" srcOrd="0" destOrd="0" presId="urn:microsoft.com/office/officeart/2005/8/layout/hierarchy1"/>
    <dgm:cxn modelId="{B642FE8E-A40E-4273-86B9-4761B42EE9A5}" type="presParOf" srcId="{D39699BD-178E-4278-BF5C-E549CCC87703}" destId="{A91E0A3F-5D2D-410E-B9F7-05EE91594043}" srcOrd="1" destOrd="0" presId="urn:microsoft.com/office/officeart/2005/8/layout/hierarchy1"/>
    <dgm:cxn modelId="{EFC48FCD-3AFE-4806-8F1E-78F10A59B805}" type="presParOf" srcId="{306B0B55-BF63-4B36-A42E-F1B765319B73}" destId="{A4803552-4F12-4894-B7BB-9625B9C1DD22}" srcOrd="1" destOrd="0" presId="urn:microsoft.com/office/officeart/2005/8/layout/hierarchy1"/>
    <dgm:cxn modelId="{5237512F-7856-47DB-A815-F05C537F669D}" type="presParOf" srcId="{6101A4F1-9C59-4E3A-B4F9-3475D045711F}" destId="{D4E033E0-17E4-42CF-B1F7-04CEF634B1D6}" srcOrd="2" destOrd="0" presId="urn:microsoft.com/office/officeart/2005/8/layout/hierarchy1"/>
    <dgm:cxn modelId="{0D6C6A6E-FCAC-461E-BF5F-BABE2EDE611E}" type="presParOf" srcId="{6101A4F1-9C59-4E3A-B4F9-3475D045711F}" destId="{61D57E90-3088-4DEE-9B6C-F45DFFD2D511}" srcOrd="3" destOrd="0" presId="urn:microsoft.com/office/officeart/2005/8/layout/hierarchy1"/>
    <dgm:cxn modelId="{2BE16446-E3F9-4869-9D52-278ABF4C4223}" type="presParOf" srcId="{61D57E90-3088-4DEE-9B6C-F45DFFD2D511}" destId="{779C6D8A-437E-4F70-ACD4-278D5477EE55}" srcOrd="0" destOrd="0" presId="urn:microsoft.com/office/officeart/2005/8/layout/hierarchy1"/>
    <dgm:cxn modelId="{866F7314-290B-4136-911F-12043B358FE8}" type="presParOf" srcId="{779C6D8A-437E-4F70-ACD4-278D5477EE55}" destId="{A548BD0E-E7C8-4375-9897-80CC9D37DAC7}" srcOrd="0" destOrd="0" presId="urn:microsoft.com/office/officeart/2005/8/layout/hierarchy1"/>
    <dgm:cxn modelId="{53498330-45B1-4252-982D-689A16C22D1E}" type="presParOf" srcId="{779C6D8A-437E-4F70-ACD4-278D5477EE55}" destId="{0FAC8D37-0704-4BA9-A1CA-39983DB82795}" srcOrd="1" destOrd="0" presId="urn:microsoft.com/office/officeart/2005/8/layout/hierarchy1"/>
    <dgm:cxn modelId="{356D4DAC-B518-4EA5-B18E-0C6D990E456C}" type="presParOf" srcId="{61D57E90-3088-4DEE-9B6C-F45DFFD2D511}" destId="{E5EE93A3-B074-416F-87B8-66D5367AE2AB}" srcOrd="1" destOrd="0" presId="urn:microsoft.com/office/officeart/2005/8/layout/hierarchy1"/>
    <dgm:cxn modelId="{BE5F0D6A-B4B1-403C-BB9C-A67211A32749}" type="presParOf" srcId="{E5EE93A3-B074-416F-87B8-66D5367AE2AB}" destId="{9D52130C-5A4B-4750-844F-7CE472F6A586}" srcOrd="0" destOrd="0" presId="urn:microsoft.com/office/officeart/2005/8/layout/hierarchy1"/>
    <dgm:cxn modelId="{F43D26EB-62C8-44C7-87E1-51161E16496D}" type="presParOf" srcId="{E5EE93A3-B074-416F-87B8-66D5367AE2AB}" destId="{8A674869-0E2E-47ED-A5C9-D626C4EB8E79}" srcOrd="1" destOrd="0" presId="urn:microsoft.com/office/officeart/2005/8/layout/hierarchy1"/>
    <dgm:cxn modelId="{825C82F0-8CA4-4C94-AE2E-D2870E85398C}" type="presParOf" srcId="{8A674869-0E2E-47ED-A5C9-D626C4EB8E79}" destId="{2C25AC24-E513-496F-8BD8-E2B8E12A6287}" srcOrd="0" destOrd="0" presId="urn:microsoft.com/office/officeart/2005/8/layout/hierarchy1"/>
    <dgm:cxn modelId="{388FAE06-2AC8-412A-B3BF-BB7C41087489}" type="presParOf" srcId="{2C25AC24-E513-496F-8BD8-E2B8E12A6287}" destId="{F09FC131-2284-4C76-B854-F3B2DB0C0517}" srcOrd="0" destOrd="0" presId="urn:microsoft.com/office/officeart/2005/8/layout/hierarchy1"/>
    <dgm:cxn modelId="{9118BF92-45B6-4EB5-8242-6F3289CC5E38}" type="presParOf" srcId="{2C25AC24-E513-496F-8BD8-E2B8E12A6287}" destId="{84729032-C153-4CCB-9239-E159F7D952AA}" srcOrd="1" destOrd="0" presId="urn:microsoft.com/office/officeart/2005/8/layout/hierarchy1"/>
    <dgm:cxn modelId="{3C823168-2A9D-4D87-9B43-990509AD13BD}" type="presParOf" srcId="{8A674869-0E2E-47ED-A5C9-D626C4EB8E79}" destId="{F52B3062-5461-4B56-8086-1AD7523ADB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731519" y="0"/>
          <a:ext cx="829056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551" y="1508759"/>
          <a:ext cx="3055161" cy="2011680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itchFamily="34" charset="0"/>
              <a:cs typeface="Arial" pitchFamily="34" charset="0"/>
            </a:rPr>
            <a:t>RO/RPO Receives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Education Certification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Change in circumstances affecting benefit eligibility or entitlement</a:t>
          </a:r>
        </a:p>
      </dsp:txBody>
      <dsp:txXfrm>
        <a:off x="98753" y="1606961"/>
        <a:ext cx="2858757" cy="1815276"/>
      </dsp:txXfrm>
    </dsp:sp>
    <dsp:sp modelId="{A150E185-CD57-4BB1-BA93-02973DE9A7DE}">
      <dsp:nvSpPr>
        <dsp:cNvPr id="0" name=""/>
        <dsp:cNvSpPr/>
      </dsp:nvSpPr>
      <dsp:spPr>
        <a:xfrm>
          <a:off x="3441475" y="914399"/>
          <a:ext cx="2873057" cy="3200401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itchFamily="34" charset="0"/>
              <a:cs typeface="Arial" pitchFamily="34" charset="0"/>
            </a:rPr>
            <a:t>RO/RPO Processes Claim/Award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Evaluates eligibility/ entitlement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Issues payments and establishes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Sends a letter when payments are issued or debt created</a:t>
          </a:r>
        </a:p>
      </dsp:txBody>
      <dsp:txXfrm>
        <a:off x="3581726" y="1054650"/>
        <a:ext cx="2592555" cy="2919899"/>
      </dsp:txXfrm>
    </dsp:sp>
    <dsp:sp modelId="{A1A6FA3C-9054-4874-8A82-05509D51562B}">
      <dsp:nvSpPr>
        <dsp:cNvPr id="0" name=""/>
        <dsp:cNvSpPr/>
      </dsp:nvSpPr>
      <dsp:spPr>
        <a:xfrm>
          <a:off x="6700295" y="1508759"/>
          <a:ext cx="3052752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itchFamily="34" charset="0"/>
              <a:cs typeface="Arial" pitchFamily="34" charset="0"/>
            </a:rPr>
            <a:t>DMC Collects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Sends collection letters for debts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itchFamily="34" charset="0"/>
              <a:cs typeface="Arial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>
            <a:latin typeface="Arial" pitchFamily="34" charset="0"/>
            <a:cs typeface="Arial" pitchFamily="34" charset="0"/>
          </a:endParaRPr>
        </a:p>
      </dsp:txBody>
      <dsp:txXfrm>
        <a:off x="6798497" y="1606961"/>
        <a:ext cx="2856348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2737-0CA2-45D0-AEBF-CC67CDA3065F}">
      <dsp:nvSpPr>
        <dsp:cNvPr id="0" name=""/>
        <dsp:cNvSpPr/>
      </dsp:nvSpPr>
      <dsp:spPr>
        <a:xfrm rot="16200000">
          <a:off x="-1079542" y="1080672"/>
          <a:ext cx="5099769" cy="2938425"/>
        </a:xfrm>
        <a:prstGeom prst="flowChartManualOperation">
          <a:avLst/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Arial" pitchFamily="34" charset="0"/>
              <a:cs typeface="Arial" pitchFamily="34" charset="0"/>
            </a:rPr>
            <a:t>Compensation/ Pension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Changes in income or net worth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Active-duty time or drill pay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Change in dependency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Fugitive felon status or incarceration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Payments issued after death of beneficiary </a:t>
          </a:r>
        </a:p>
      </dsp:txBody>
      <dsp:txXfrm rot="5400000">
        <a:off x="1130" y="1019954"/>
        <a:ext cx="2938425" cy="3059861"/>
      </dsp:txXfrm>
    </dsp:sp>
    <dsp:sp modelId="{0746910F-FDF8-4806-BDCC-56A5C25D30BF}">
      <dsp:nvSpPr>
        <dsp:cNvPr id="0" name=""/>
        <dsp:cNvSpPr/>
      </dsp:nvSpPr>
      <dsp:spPr>
        <a:xfrm rot="16200000">
          <a:off x="2079265" y="1080672"/>
          <a:ext cx="5099769" cy="2938425"/>
        </a:xfrm>
        <a:prstGeom prst="flowChartManualOperation">
          <a:avLst/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Arial" pitchFamily="34" charset="0"/>
              <a:cs typeface="Arial" pitchFamily="34" charset="0"/>
            </a:rPr>
            <a:t>Education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Withdrawal from class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Not attending class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Class did not count toward graduation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Change in active-duty status</a:t>
          </a:r>
        </a:p>
      </dsp:txBody>
      <dsp:txXfrm rot="5400000">
        <a:off x="3159937" y="1019954"/>
        <a:ext cx="2938425" cy="3059861"/>
      </dsp:txXfrm>
    </dsp:sp>
    <dsp:sp modelId="{3B89F227-7A05-4360-A489-6FB6AD4F067E}">
      <dsp:nvSpPr>
        <dsp:cNvPr id="0" name=""/>
        <dsp:cNvSpPr/>
      </dsp:nvSpPr>
      <dsp:spPr>
        <a:xfrm rot="16200000">
          <a:off x="5238072" y="1080672"/>
          <a:ext cx="5099769" cy="2938425"/>
        </a:xfrm>
        <a:prstGeom prst="flowChartManualOperation">
          <a:avLst/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Arial" pitchFamily="34" charset="0"/>
              <a:cs typeface="Arial" pitchFamily="34" charset="0"/>
            </a:rPr>
            <a:t>General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Failure to obtain Release of Home Loan Liability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 pitchFamily="34" charset="0"/>
              <a:cs typeface="Arial" pitchFamily="34" charset="0"/>
            </a:rPr>
            <a:t>Duplicate or erroneous payments issued</a:t>
          </a:r>
        </a:p>
      </dsp:txBody>
      <dsp:txXfrm rot="5400000">
        <a:off x="6318744" y="1019954"/>
        <a:ext cx="2938425" cy="3059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5DF96-75B3-4495-99BF-AD8FE6ADCBE4}">
      <dsp:nvSpPr>
        <dsp:cNvPr id="0" name=""/>
        <dsp:cNvSpPr/>
      </dsp:nvSpPr>
      <dsp:spPr>
        <a:xfrm>
          <a:off x="1948813" y="0"/>
          <a:ext cx="3291842" cy="1242851"/>
        </a:xfrm>
        <a:prstGeom prst="rightArrow">
          <a:avLst/>
        </a:prstGeom>
        <a:solidFill>
          <a:srgbClr val="0083B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itchFamily="34" charset="0"/>
              <a:cs typeface="Arial" pitchFamily="34" charset="0"/>
            </a:rPr>
            <a:t>  </a:t>
          </a:r>
          <a:r>
            <a:rPr lang="en-US" sz="1600" b="1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DMC Sends 1</a:t>
          </a:r>
          <a:r>
            <a:rPr lang="en-US" sz="1600" b="1" kern="1200" baseline="300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600" b="1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Letter</a:t>
          </a:r>
        </a:p>
      </dsp:txBody>
      <dsp:txXfrm>
        <a:off x="1985215" y="36402"/>
        <a:ext cx="2638308" cy="1170047"/>
      </dsp:txXfrm>
    </dsp:sp>
    <dsp:sp modelId="{0EEBCBA5-A230-4711-A159-145967129E5D}">
      <dsp:nvSpPr>
        <dsp:cNvPr id="0" name=""/>
        <dsp:cNvSpPr/>
      </dsp:nvSpPr>
      <dsp:spPr>
        <a:xfrm>
          <a:off x="2413003" y="1449993"/>
          <a:ext cx="3474742" cy="1242851"/>
        </a:xfrm>
        <a:prstGeom prst="rightArrow">
          <a:avLst/>
        </a:prstGeom>
        <a:solidFill>
          <a:srgbClr val="4B505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      </a:t>
          </a:r>
          <a:r>
            <a:rPr lang="en-US" sz="1600" b="1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DMC Sends 2nd Letter</a:t>
          </a:r>
        </a:p>
      </dsp:txBody>
      <dsp:txXfrm>
        <a:off x="2449405" y="1486395"/>
        <a:ext cx="2704900" cy="1170047"/>
      </dsp:txXfrm>
    </dsp:sp>
    <dsp:sp modelId="{65150699-9B0A-4CE0-9B62-5AE386CF3A09}">
      <dsp:nvSpPr>
        <dsp:cNvPr id="0" name=""/>
        <dsp:cNvSpPr/>
      </dsp:nvSpPr>
      <dsp:spPr>
        <a:xfrm>
          <a:off x="3235840" y="2899987"/>
          <a:ext cx="3255248" cy="1242851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itchFamily="34" charset="0"/>
              <a:cs typeface="Arial" pitchFamily="34" charset="0"/>
            </a:rPr>
            <a:t>      </a:t>
          </a:r>
          <a:r>
            <a:rPr lang="en-US" sz="1600" b="1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DMC Sends 3</a:t>
          </a:r>
          <a:r>
            <a:rPr lang="en-US" sz="1600" b="1" kern="1200" baseline="300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rd</a:t>
          </a:r>
          <a:r>
            <a:rPr lang="en-US" sz="1600" b="1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Letter</a:t>
          </a:r>
        </a:p>
      </dsp:txBody>
      <dsp:txXfrm>
        <a:off x="3272242" y="2936389"/>
        <a:ext cx="2529436" cy="1170047"/>
      </dsp:txXfrm>
    </dsp:sp>
    <dsp:sp modelId="{C0AAB607-D039-4B05-A155-89F704918220}">
      <dsp:nvSpPr>
        <dsp:cNvPr id="0" name=""/>
        <dsp:cNvSpPr/>
      </dsp:nvSpPr>
      <dsp:spPr>
        <a:xfrm>
          <a:off x="3153825" y="945218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72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itchFamily="34" charset="0"/>
              <a:cs typeface="Arial" pitchFamily="34" charset="0"/>
            </a:rPr>
            <a:t>30 or 90 days</a:t>
          </a:r>
        </a:p>
      </dsp:txBody>
      <dsp:txXfrm>
        <a:off x="3400714" y="945218"/>
        <a:ext cx="603506" cy="607909"/>
      </dsp:txXfrm>
    </dsp:sp>
    <dsp:sp modelId="{25B8808E-253A-4487-8196-76926395FDA1}">
      <dsp:nvSpPr>
        <dsp:cNvPr id="0" name=""/>
        <dsp:cNvSpPr/>
      </dsp:nvSpPr>
      <dsp:spPr>
        <a:xfrm>
          <a:off x="3586743" y="2403875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F72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itchFamily="34" charset="0"/>
              <a:cs typeface="Arial" pitchFamily="34" charset="0"/>
            </a:rPr>
            <a:t>30 days</a:t>
          </a:r>
        </a:p>
      </dsp:txBody>
      <dsp:txXfrm>
        <a:off x="3833632" y="2403875"/>
        <a:ext cx="603506" cy="607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2130C-5A4B-4750-844F-7CE472F6A586}">
      <dsp:nvSpPr>
        <dsp:cNvPr id="0" name=""/>
        <dsp:cNvSpPr/>
      </dsp:nvSpPr>
      <dsp:spPr>
        <a:xfrm>
          <a:off x="6125001" y="1633799"/>
          <a:ext cx="91440" cy="303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505"/>
              </a:lnTo>
              <a:lnTo>
                <a:pt x="60366" y="137505"/>
              </a:lnTo>
              <a:lnTo>
                <a:pt x="60366" y="30317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033E0-17E4-42CF-B1F7-04CEF634B1D6}">
      <dsp:nvSpPr>
        <dsp:cNvPr id="0" name=""/>
        <dsp:cNvSpPr/>
      </dsp:nvSpPr>
      <dsp:spPr>
        <a:xfrm>
          <a:off x="4188826" y="558874"/>
          <a:ext cx="1981895" cy="52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38"/>
              </a:lnTo>
              <a:lnTo>
                <a:pt x="1981895" y="354438"/>
              </a:lnTo>
              <a:lnTo>
                <a:pt x="1981895" y="52010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00E1F-5976-4E36-920B-A5B90B8153C7}">
      <dsp:nvSpPr>
        <dsp:cNvPr id="0" name=""/>
        <dsp:cNvSpPr/>
      </dsp:nvSpPr>
      <dsp:spPr>
        <a:xfrm>
          <a:off x="2103661" y="1638330"/>
          <a:ext cx="91440" cy="324933"/>
        </a:xfrm>
        <a:custGeom>
          <a:avLst/>
          <a:gdLst/>
          <a:ahLst/>
          <a:cxnLst/>
          <a:rect l="0" t="0" r="0" b="0"/>
          <a:pathLst>
            <a:path>
              <a:moveTo>
                <a:pt x="50065" y="0"/>
              </a:moveTo>
              <a:lnTo>
                <a:pt x="50065" y="159263"/>
              </a:lnTo>
              <a:lnTo>
                <a:pt x="45720" y="159263"/>
              </a:lnTo>
              <a:lnTo>
                <a:pt x="45720" y="32493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05AC-31DC-4E30-AD98-E9E4D0E539CA}">
      <dsp:nvSpPr>
        <dsp:cNvPr id="0" name=""/>
        <dsp:cNvSpPr/>
      </dsp:nvSpPr>
      <dsp:spPr>
        <a:xfrm>
          <a:off x="2153727" y="558874"/>
          <a:ext cx="2035098" cy="520108"/>
        </a:xfrm>
        <a:custGeom>
          <a:avLst/>
          <a:gdLst/>
          <a:ahLst/>
          <a:cxnLst/>
          <a:rect l="0" t="0" r="0" b="0"/>
          <a:pathLst>
            <a:path>
              <a:moveTo>
                <a:pt x="2035098" y="0"/>
              </a:moveTo>
              <a:lnTo>
                <a:pt x="2035098" y="354438"/>
              </a:lnTo>
              <a:lnTo>
                <a:pt x="0" y="354438"/>
              </a:lnTo>
              <a:lnTo>
                <a:pt x="0" y="52010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E427-DB90-4361-9FD4-199465DA214B}">
      <dsp:nvSpPr>
        <dsp:cNvPr id="0" name=""/>
        <dsp:cNvSpPr/>
      </dsp:nvSpPr>
      <dsp:spPr>
        <a:xfrm>
          <a:off x="1896481" y="1672"/>
          <a:ext cx="4584688" cy="557202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39564-BDBA-41F4-9C0B-0043208C871F}">
      <dsp:nvSpPr>
        <dsp:cNvPr id="0" name=""/>
        <dsp:cNvSpPr/>
      </dsp:nvSpPr>
      <dsp:spPr>
        <a:xfrm>
          <a:off x="2095185" y="190441"/>
          <a:ext cx="4584688" cy="557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+mj-lt"/>
              <a:cs typeface="Arial" pitchFamily="34" charset="0"/>
            </a:rPr>
            <a:t>DMC sends Debt Notice</a:t>
          </a:r>
        </a:p>
      </dsp:txBody>
      <dsp:txXfrm>
        <a:off x="2111505" y="206761"/>
        <a:ext cx="4552048" cy="524562"/>
      </dsp:txXfrm>
    </dsp:sp>
    <dsp:sp modelId="{96067D3C-0E4A-4180-A477-BC5DB8AE7FA7}">
      <dsp:nvSpPr>
        <dsp:cNvPr id="0" name=""/>
        <dsp:cNvSpPr/>
      </dsp:nvSpPr>
      <dsp:spPr>
        <a:xfrm>
          <a:off x="422250" y="1078982"/>
          <a:ext cx="3462954" cy="559348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02D6-2E98-42E3-A875-B60DE85D1DA5}">
      <dsp:nvSpPr>
        <dsp:cNvPr id="0" name=""/>
        <dsp:cNvSpPr/>
      </dsp:nvSpPr>
      <dsp:spPr>
        <a:xfrm>
          <a:off x="620954" y="1267751"/>
          <a:ext cx="3462954" cy="559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+mj-lt"/>
              <a:cs typeface="Arial" pitchFamily="34" charset="0"/>
            </a:rPr>
            <a:t>Debtor contacts DMC</a:t>
          </a:r>
        </a:p>
      </dsp:txBody>
      <dsp:txXfrm>
        <a:off x="637337" y="1284134"/>
        <a:ext cx="3430188" cy="526582"/>
      </dsp:txXfrm>
    </dsp:sp>
    <dsp:sp modelId="{8D675673-1525-43B8-9721-FD92977CC32D}">
      <dsp:nvSpPr>
        <dsp:cNvPr id="0" name=""/>
        <dsp:cNvSpPr/>
      </dsp:nvSpPr>
      <dsp:spPr>
        <a:xfrm>
          <a:off x="223548" y="1963264"/>
          <a:ext cx="3851667" cy="268032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E0A3F-5D2D-410E-B9F7-05EE91594043}">
      <dsp:nvSpPr>
        <dsp:cNvPr id="0" name=""/>
        <dsp:cNvSpPr/>
      </dsp:nvSpPr>
      <dsp:spPr>
        <a:xfrm>
          <a:off x="422252" y="2152032"/>
          <a:ext cx="3851667" cy="2680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2000" b="1" kern="1200">
              <a:solidFill>
                <a:srgbClr val="002060"/>
              </a:solidFill>
              <a:latin typeface="+mj-lt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Pay In Full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Benefits Offset in Full or in Part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Payment plan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Compromise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Waiver/Waiver Reconsideration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Dispute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Temporary Suspension</a:t>
          </a:r>
        </a:p>
      </dsp:txBody>
      <dsp:txXfrm>
        <a:off x="500756" y="2230536"/>
        <a:ext cx="3694659" cy="2523312"/>
      </dsp:txXfrm>
    </dsp:sp>
    <dsp:sp modelId="{A548BD0E-E7C8-4375-9897-80CC9D37DAC7}">
      <dsp:nvSpPr>
        <dsp:cNvPr id="0" name=""/>
        <dsp:cNvSpPr/>
      </dsp:nvSpPr>
      <dsp:spPr>
        <a:xfrm>
          <a:off x="4386041" y="1078982"/>
          <a:ext cx="3569360" cy="554817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8D37-0704-4BA9-A1CA-39983DB82795}">
      <dsp:nvSpPr>
        <dsp:cNvPr id="0" name=""/>
        <dsp:cNvSpPr/>
      </dsp:nvSpPr>
      <dsp:spPr>
        <a:xfrm>
          <a:off x="4584745" y="1267751"/>
          <a:ext cx="3569360" cy="55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  <a:latin typeface="+mj-lt"/>
              <a:cs typeface="Arial" pitchFamily="34" charset="0"/>
            </a:rPr>
            <a:t>No Action/Payment</a:t>
          </a:r>
        </a:p>
      </dsp:txBody>
      <dsp:txXfrm>
        <a:off x="4600995" y="1284001"/>
        <a:ext cx="3536860" cy="522317"/>
      </dsp:txXfrm>
    </dsp:sp>
    <dsp:sp modelId="{F09FC131-2284-4C76-B854-F3B2DB0C0517}">
      <dsp:nvSpPr>
        <dsp:cNvPr id="0" name=""/>
        <dsp:cNvSpPr/>
      </dsp:nvSpPr>
      <dsp:spPr>
        <a:xfrm>
          <a:off x="4491616" y="1936975"/>
          <a:ext cx="3387504" cy="2412944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29032-C153-4CCB-9239-E159F7D952AA}">
      <dsp:nvSpPr>
        <dsp:cNvPr id="0" name=""/>
        <dsp:cNvSpPr/>
      </dsp:nvSpPr>
      <dsp:spPr>
        <a:xfrm>
          <a:off x="4690320" y="2125743"/>
          <a:ext cx="3387504" cy="2412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Benefits offset in Full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  <a:sym typeface="Wingdings"/>
            </a:rPr>
            <a:t> </a:t>
          </a: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Referral to: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  - TOP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2060"/>
              </a:solidFill>
              <a:latin typeface="+mj-lt"/>
              <a:cs typeface="Arial" pitchFamily="34" charset="0"/>
            </a:rPr>
            <a:t>  - Cross-Servicing     </a:t>
          </a:r>
          <a:r>
            <a:rPr lang="en-US" sz="1800" b="1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</a:t>
          </a:r>
          <a:r>
            <a:rPr lang="en-US" sz="1800" b="1" kern="1200">
              <a:latin typeface="Arial" pitchFamily="34" charset="0"/>
              <a:cs typeface="Arial" pitchFamily="34" charset="0"/>
            </a:rPr>
            <a:t>                                                               </a:t>
          </a:r>
        </a:p>
      </dsp:txBody>
      <dsp:txXfrm>
        <a:off x="4760993" y="2196416"/>
        <a:ext cx="3246158" cy="22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3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81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4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6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9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  <a:p>
            <a:pPr defTabSz="914389">
              <a:defRPr/>
            </a:pPr>
            <a:endParaRPr lang="en-US"/>
          </a:p>
          <a:p>
            <a:pPr defTabSz="914389">
              <a:defRPr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1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8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0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7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8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2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altLang="en-US" sz="1200"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F83D098-47A8-496B-A07C-F126CDF0EF63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65CA9-52AF-B327-E653-264F277A76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B592FC-1E02-47A3-F2C2-F0993883E8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366CBDCC-DA41-4A65-BC42-E352E8C9FB62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BD654-1A86-9B6E-3C0F-7AA97E5391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va.gov/manage-va-debt/___.YzJ1OmNvdmF2YW5hbjpjOm86NDRjYmQwNjNmOWE4YjQzMzY5ZjFmZDIxZTRjNDJjNTE6Njo3ZGRhOjQxMmFjNDhiNDkxOTkxM2FiNzkxZTU2ZmZlNmU2N2ZiM2RmNDdmOWYyZDEzNDM1YTNmYjZjYTlmZTQ4OGNhZmQ6cDp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ask.va.gov/___.YzJ1OmNvdmF2YW5hbjpjOm86NDRjYmQwNjNmOWE4YjQzMzY5ZjFmZDIxZTRjNDJjNTE6NjpjMTFhOmY1Njk2ZjNkYmYwNTM2ZGE4ZGQ5ZDQyNjMxNmVjYzY4MDdlMjQ1N2VjOGI0MDMzMGQ0YTZlMmFkZTAwMjkxNjk6cDp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va.gov/COMMUNITYCARE/revenue_ops/Financial_Hardship.asp___.YzJ1OmNvdmF2YW5hbjpjOm86NDRjYmQwNjNmOWE4YjQzMzY5ZjFmZDIxZTRjNDJjNTE6NjowODE1OmIxYThhMmRlNzJkYzMwMzA1ZmJhNGY2MmRiNWE0ZTcxNDFhNGZjOTQxOWFiNzgzYzY5MTdiMDA4NmJiYTI5ZWU6cDp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surveymonkey.com/r/DMCVSO___.YzJ1OmNvdmF2YW5hbjpjOm86NDRjYmQwNjNmOWE4YjQzMzY5ZjFmZDIxZTRjNDJjNTE6Njo0NzdjOjczODBlMmM4NzJiNzUxN2YyNWRmMjUxZjM0ZmJmNWY4YWUyMzQ5ZDJiNzdmNDJjOTBhZmM1MTgzMzg5Y2ZlOWU6cDp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cid:6219515301806723621472297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:/www.pay.va.gov/___.YzJ1OmNvdmF2YW5hbjpjOm86NDRjYmQwNjNmOWE4YjQzMzY5ZjFmZDIxZTRjNDJjNTE6NjpjOGUwOjhiYmMwMjA1MjM0MzVlM2Y4NzU2NWYyNjA2NzQ4YjBkNjU4NzcxZjVhMjVlY2ZlOTVmMGFhZTZiMzMzZTNlODU6cDp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493532"/>
            <a:ext cx="5943600" cy="1535668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latin typeface="+mj-lt"/>
              </a:rPr>
              <a:t>Veterans Service Organization Presentation</a:t>
            </a:r>
          </a:p>
          <a:p>
            <a:pPr algn="ctr"/>
            <a:endParaRPr lang="en-US" sz="2400" b="1">
              <a:latin typeface="+mj-lt"/>
            </a:endParaRPr>
          </a:p>
          <a:p>
            <a:pPr algn="ctr"/>
            <a:r>
              <a:rPr lang="en-US" sz="1600" b="1">
                <a:latin typeface="+mj-lt"/>
              </a:rPr>
              <a:t>Updated November 13, 2023</a:t>
            </a:r>
          </a:p>
          <a:p>
            <a:pPr algn="ctr"/>
            <a:r>
              <a:rPr lang="en-US" sz="1800" b="1">
                <a:latin typeface="+mj-lt"/>
              </a:rPr>
              <a:t> </a:t>
            </a:r>
            <a:endParaRPr lang="en-US" sz="1800">
              <a:latin typeface="+mj-lt"/>
            </a:endParaRPr>
          </a:p>
          <a:p>
            <a:endParaRPr lang="en-US" sz="2400" b="1">
              <a:latin typeface="+mj-lt"/>
            </a:endParaRPr>
          </a:p>
          <a:p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Appealing a Waiver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605B2C5A-8973-3A83-16FE-2AF7B7EE1D4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118110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73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2172639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2774396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911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  <a:gridCol w="2499683">
                  <a:extLst>
                    <a:ext uri="{9D8B030D-6E8A-4147-A177-3AD203B41FA5}">
                      <a16:colId xmlns:a16="http://schemas.microsoft.com/office/drawing/2014/main" val="54686323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Send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Form to 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Info to include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Reviewed by</a:t>
                      </a:r>
                    </a:p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" pitchFamily="34" charset="0"/>
                          <a:cs typeface="Arial" pitchFamily="34" charset="0"/>
                        </a:rPr>
                        <a:t>Stops collection?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None- request must be in writing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Indicate request is for reconsideration of waiver decision,   include support for reconsideration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COWC</a:t>
                      </a:r>
                    </a:p>
                    <a:p>
                      <a:pPr algn="ctr"/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 Form 10182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form including signature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of Veterans Appeals</a:t>
                      </a:r>
                    </a:p>
                    <a:p>
                      <a:pPr algn="ctr"/>
                      <a:endPara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469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600" b="1">
                <a:solidFill>
                  <a:srgbClr val="002262"/>
                </a:solidFill>
                <a:latin typeface="+mn-lt"/>
                <a:cs typeface="Arial" pitchFamily="34" charset="0"/>
              </a:rPr>
              <a:t>Debt Portal: </a:t>
            </a:r>
            <a:r>
              <a:rPr lang="en-US" sz="3600" b="1">
                <a:solidFill>
                  <a:srgbClr val="002262"/>
                </a:solidFill>
                <a:latin typeface="+mn-lt"/>
                <a:cs typeface="Arial" pitchFamily="34" charset="0"/>
                <a:hlinkClick r:id="rId3"/>
              </a:rPr>
              <a:t>https://wwwˌvaˌgov/manage-va-debt/</a:t>
            </a:r>
            <a:endParaRPr lang="en-US" sz="36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Ve</a:t>
            </a:r>
            <a:r>
              <a:rPr lang="en-US" sz="2800" b="1">
                <a:solidFill>
                  <a:srgbClr val="002262"/>
                </a:solidFill>
                <a:latin typeface="+mn-lt"/>
                <a:cs typeface="Arial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>
                <a:solidFill>
                  <a:srgbClr val="002262"/>
                </a:solidFill>
                <a:latin typeface="+mn-lt"/>
                <a:cs typeface="Arial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>
                <a:solidFill>
                  <a:srgbClr val="002262"/>
                </a:solidFill>
                <a:latin typeface="+mn-lt"/>
                <a:cs typeface="Arial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Online VA Form 5655 Financial Status Report (FSR)</a:t>
            </a:r>
            <a:endParaRPr lang="en-US" sz="28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More enhancements to come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937F7-1F5E-B8B5-6CFB-A6FCD56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C994-3EC0-F86C-167F-C47AC34B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VA Form 5655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1C522-5BB5-AA90-0E56-24BB2F86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3FC01-BDE8-F823-DA7C-1219DE29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4" y="1263870"/>
            <a:ext cx="5146180" cy="4639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667BD-B6C0-BDA4-FE18-77EC11386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98" y="1200743"/>
            <a:ext cx="5525746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30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91C6-8738-4711-F933-B3069F3A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 VA (AVA)- DMC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BD4A-5086-5995-BCAD-DA568BBF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+mj-lt"/>
              </a:rPr>
              <a:t>Located at </a:t>
            </a:r>
            <a:r>
              <a:rPr lang="en-US">
                <a:latin typeface="+mj-lt"/>
                <a:hlinkClick r:id="rId3"/>
              </a:rPr>
              <a:t>https://askˌvaˌgov/</a:t>
            </a:r>
            <a:endParaRPr lang="en-US">
              <a:latin typeface="+mj-lt"/>
            </a:endParaRPr>
          </a:p>
          <a:p>
            <a:endParaRPr lang="en-US" b="1">
              <a:latin typeface="+mj-lt"/>
            </a:endParaRPr>
          </a:p>
          <a:p>
            <a:r>
              <a:rPr lang="en-US" b="1">
                <a:latin typeface="+mj-lt"/>
              </a:rPr>
              <a:t>DMC has a PDF guide for VSOs on how to use AVA for DMC inquiries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4B05F-0646-8436-2F48-6B7BB7AF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15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4663A-9F08-A682-AE38-4C50FDF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AVA- DMC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E5501-BEEE-C101-953B-2F4F2BE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46BB6-2C52-D216-37CA-F958D819E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95"/>
          <a:stretch>
            <a:fillRect/>
          </a:stretch>
        </p:blipFill>
        <p:spPr>
          <a:xfrm>
            <a:off x="1590675" y="1447800"/>
            <a:ext cx="9010650" cy="464343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FF656E0-A599-1F33-B3B0-C402705A3420}"/>
              </a:ext>
            </a:extLst>
          </p:cNvPr>
          <p:cNvSpPr/>
          <p:nvPr/>
        </p:nvSpPr>
        <p:spPr>
          <a:xfrm>
            <a:off x="381000" y="3886200"/>
            <a:ext cx="2057400" cy="990600"/>
          </a:xfrm>
          <a:prstGeom prst="rightArrow">
            <a:avLst/>
          </a:prstGeom>
          <a:solidFill>
            <a:srgbClr val="00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0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920B-8BE6-79FB-1A9D-7E63626A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AVA- DMC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633B5-23D0-D0CB-311A-AF9F30D9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45045-3159-87B6-EE2C-DFA86A36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14" y="1378259"/>
            <a:ext cx="11392372" cy="41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90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07F9-E4AF-E12E-5531-AC884504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AVA- DMC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85CC4-1BBB-B64C-E803-480EB2BC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0F5DE-43F1-456C-B7F1-E4251C27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39174"/>
            <a:ext cx="8138675" cy="3209026"/>
          </a:xfrm>
          <a:prstGeom prst="rect">
            <a:avLst/>
          </a:prstGeom>
          <a:ln w="12700">
            <a:solidFill>
              <a:srgbClr val="003F7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758CB-3A0E-49E8-1121-CF65841A6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91" y="2743200"/>
            <a:ext cx="7033192" cy="2971800"/>
          </a:xfrm>
          <a:prstGeom prst="rect">
            <a:avLst/>
          </a:prstGeom>
          <a:ln w="12700">
            <a:solidFill>
              <a:srgbClr val="003F72"/>
            </a:solidFill>
          </a:ln>
        </p:spPr>
      </p:pic>
    </p:spTree>
    <p:extLst>
      <p:ext uri="{BB962C8B-B14F-4D97-AF65-F5344CB8AC3E}">
        <p14:creationId xmlns:p14="http://schemas.microsoft.com/office/powerpoint/2010/main" val="17185344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D4FD-F8F5-BC63-AC0D-ECB4304A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AVA- DMC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849C3-D4FC-307A-D88C-F7F5B61D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778BE-800A-7F82-EF03-776A3303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67" y="1447800"/>
            <a:ext cx="9206666" cy="341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6BA17-98BD-7D0F-1974-69571273893B}"/>
              </a:ext>
            </a:extLst>
          </p:cNvPr>
          <p:cNvSpPr txBox="1"/>
          <p:nvPr/>
        </p:nvSpPr>
        <p:spPr>
          <a:xfrm>
            <a:off x="1085097" y="4930457"/>
            <a:ext cx="10021807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1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1">
                <a:solidFill>
                  <a:srgbClr val="002060"/>
                </a:solidFill>
                <a:cs typeface="Arial" pitchFamily="34" charset="0"/>
              </a:rPr>
              <a:t>Options to reach DMC are found under “Veteran Affairs- Debt” category and then topics are used to select the type of debt for proper routing</a:t>
            </a:r>
          </a:p>
        </p:txBody>
      </p:sp>
    </p:spTree>
    <p:extLst>
      <p:ext uri="{BB962C8B-B14F-4D97-AF65-F5344CB8AC3E}">
        <p14:creationId xmlns:p14="http://schemas.microsoft.com/office/powerpoint/2010/main" val="25830388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3762-8D04-46CE-7765-4667B216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AVA- DMC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EFB1B-480C-C008-2928-D4BDFFF2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73B59-BFE4-E1B2-3A3B-19C60DA1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371600"/>
            <a:ext cx="9006840" cy="48006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5213CEF-2B65-0B5F-70BC-67088DA1A0E9}"/>
              </a:ext>
            </a:extLst>
          </p:cNvPr>
          <p:cNvSpPr/>
          <p:nvPr/>
        </p:nvSpPr>
        <p:spPr>
          <a:xfrm>
            <a:off x="152400" y="1752600"/>
            <a:ext cx="2057400" cy="990600"/>
          </a:xfrm>
          <a:prstGeom prst="rightArrow">
            <a:avLst/>
          </a:prstGeom>
          <a:solidFill>
            <a:srgbClr val="00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696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9D53-D21F-26C4-1812-C41C995D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AVA- DMC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3572A-299E-E400-BD61-E63B659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docshapegroup54">
            <a:extLst>
              <a:ext uri="{FF2B5EF4-FFF2-40B4-BE49-F238E27FC236}">
                <a16:creationId xmlns:a16="http://schemas.microsoft.com/office/drawing/2014/main" id="{23723A0B-5C06-17E4-70CE-DAAED1B55710}"/>
              </a:ext>
            </a:extLst>
          </p:cNvPr>
          <p:cNvGrpSpPr/>
          <p:nvPr/>
        </p:nvGrpSpPr>
        <p:grpSpPr>
          <a:xfrm>
            <a:off x="885449" y="1274130"/>
            <a:ext cx="10421102" cy="3678870"/>
            <a:chOff x="2500" y="228"/>
            <a:chExt cx="7316" cy="1823"/>
          </a:xfrm>
        </p:grpSpPr>
        <p:pic>
          <p:nvPicPr>
            <p:cNvPr id="5" name="docshape55" descr="Attachment screen highlighting &quot;There are no attachments to display&quot; with Add Attachment button. ">
              <a:extLst>
                <a:ext uri="{FF2B5EF4-FFF2-40B4-BE49-F238E27FC236}">
                  <a16:creationId xmlns:a16="http://schemas.microsoft.com/office/drawing/2014/main" id="{AB3127AF-50CA-F411-54FF-87048A83A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4" y="339"/>
              <a:ext cx="6783" cy="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56">
              <a:extLst>
                <a:ext uri="{FF2B5EF4-FFF2-40B4-BE49-F238E27FC236}">
                  <a16:creationId xmlns:a16="http://schemas.microsoft.com/office/drawing/2014/main" id="{0D01E208-5F8E-86DE-07DF-061047980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28"/>
              <a:ext cx="7316" cy="1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4AAB31-BF56-57CE-6CD1-18C43B824D36}"/>
              </a:ext>
            </a:extLst>
          </p:cNvPr>
          <p:cNvSpPr txBox="1"/>
          <p:nvPr/>
        </p:nvSpPr>
        <p:spPr>
          <a:xfrm>
            <a:off x="885449" y="5216299"/>
            <a:ext cx="10421103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61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2060"/>
                </a:solidFill>
                <a:latin typeface="+mj-lt"/>
                <a:cs typeface="Arial" pitchFamily="34" charset="0"/>
              </a:rPr>
              <a:t>The option to Add Attachment is on the last page before submission</a:t>
            </a:r>
          </a:p>
        </p:txBody>
      </p:sp>
    </p:spTree>
    <p:extLst>
      <p:ext uri="{BB962C8B-B14F-4D97-AF65-F5344CB8AC3E}">
        <p14:creationId xmlns:p14="http://schemas.microsoft.com/office/powerpoint/2010/main" val="19151413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chemeClr val="tx2"/>
                </a:solidFill>
                <a:latin typeface="+mj-lt"/>
              </a:rPr>
              <a:t>DMC overview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Debt establishment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Understand collection processes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Ask VA Tips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Debt resolution options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Risks of non-payment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Questions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19075-A753-A5DA-E069-E6A31AA5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Changed referral requirement for delinquent non-tax debts from 180 days to 120 days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4093C-82ED-91A2-E2BF-CF399562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9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What if Payment is not Made?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3358-7855-A454-083C-825D5472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D55240-161F-49BB-D474-B9D136AF4E5D}"/>
              </a:ext>
            </a:extLst>
          </p:cNvPr>
          <p:cNvSpPr txBox="1"/>
          <p:nvPr/>
        </p:nvSpPr>
        <p:spPr bwMode="auto">
          <a:xfrm>
            <a:off x="6085841" y="1518407"/>
            <a:ext cx="443180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Tx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altLang="en-US" sz="1200">
              <a:latin typeface="Arial" pitchFamily="34" charset="0"/>
              <a:cs typeface="Arial" pitchFamily="34" charset="0"/>
            </a:endParaRPr>
          </a:p>
          <a:p>
            <a:pPr fontAlgn="auto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en-US" sz="2400" b="1">
                <a:solidFill>
                  <a:srgbClr val="003F72"/>
                </a:solidFill>
                <a:latin typeface="+mj-lt"/>
                <a:cs typeface="Arial" pitchFamily="34" charset="0"/>
              </a:rPr>
              <a:t>Future VA benefits awarded will be withheld to satisfy debt</a:t>
            </a:r>
          </a:p>
          <a:p>
            <a:pPr fontAlgn="auto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en-US" sz="2400" b="1">
                <a:solidFill>
                  <a:srgbClr val="003F72"/>
                </a:solidFill>
                <a:latin typeface="+mj-lt"/>
                <a:cs typeface="Arial" pitchFamily="34" charset="0"/>
              </a:rPr>
              <a:t>Department of Treasury </a:t>
            </a:r>
          </a:p>
          <a:p>
            <a:pPr lvl="1" fontAlgn="auto">
              <a:lnSpc>
                <a:spcPct val="90000"/>
              </a:lnSpc>
              <a:spcAft>
                <a:spcPct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3F72"/>
                </a:solidFill>
                <a:latin typeface="+mj-lt"/>
                <a:cs typeface="Arial" pitchFamily="34" charset="0"/>
              </a:rPr>
              <a:t>Offset of Federal payments</a:t>
            </a:r>
          </a:p>
          <a:p>
            <a:pPr lvl="1" fontAlgn="auto">
              <a:lnSpc>
                <a:spcPct val="90000"/>
              </a:lnSpc>
              <a:spcAft>
                <a:spcPct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3F72"/>
                </a:solidFill>
                <a:latin typeface="+mj-lt"/>
                <a:cs typeface="Arial" pitchFamily="34" charset="0"/>
              </a:rPr>
              <a:t>Referral to private collection agencies</a:t>
            </a:r>
          </a:p>
          <a:p>
            <a:pPr lvl="1" fontAlgn="auto">
              <a:lnSpc>
                <a:spcPct val="90000"/>
              </a:lnSpc>
              <a:spcAft>
                <a:spcPct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003F72"/>
                </a:solidFill>
                <a:latin typeface="+mj-lt"/>
                <a:cs typeface="Arial" pitchFamily="34" charset="0"/>
              </a:rPr>
              <a:t>Administrative Wage Garnishment Program </a:t>
            </a:r>
          </a:p>
          <a:p>
            <a:pPr marL="109728" indent="0" fontAlgn="auto">
              <a:buNone/>
            </a:pPr>
            <a:endParaRPr lang="en-US" altLang="en-US">
              <a:latin typeface="Arial" pitchFamily="34" charset="0"/>
              <a:cs typeface="Arial" pitchFamily="34" charset="0"/>
            </a:endParaRPr>
          </a:p>
          <a:p>
            <a:pPr fontAlgn="auto"/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F4FE2-E8C8-32F4-8285-BFBB35A07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7"/>
          <a:stretch>
            <a:fillRect/>
          </a:stretch>
        </p:blipFill>
        <p:spPr>
          <a:xfrm>
            <a:off x="228600" y="1676400"/>
            <a:ext cx="45845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13-164F-9B51-C9A4-EB23A37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VHA Debts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73F6-6F30-CDE9-6072-C17F245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5"/>
            <a:ext cx="115062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>
                <a:latin typeface="+mn-lt"/>
                <a:cs typeface="Arial"/>
              </a:rPr>
              <a:t>For questions about medical care and pharmacy services copayment debt, contact the Health Resource Center: 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n-lt"/>
                <a:cs typeface="Arial"/>
              </a:rPr>
              <a:t> </a:t>
            </a:r>
            <a:r>
              <a:rPr lang="en-US">
                <a:solidFill>
                  <a:srgbClr val="0F4887"/>
                </a:solidFill>
                <a:latin typeface="+mn-lt"/>
                <a:cs typeface="Arial"/>
              </a:rPr>
              <a:t>1-866-400-1238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1200">
              <a:latin typeface="+mn-lt"/>
              <a:cs typeface="Arial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>
                <a:latin typeface="+mn-lt"/>
                <a:cs typeface="Arial"/>
              </a:rPr>
              <a:t>VA has options for Veterans who suffer from difficult financial circumstances and struggle to pay VA copayments:</a:t>
            </a:r>
          </a:p>
          <a:p>
            <a:pPr marL="742950" lvl="2" indent="-3429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 sz="3200">
                <a:solidFill>
                  <a:srgbClr val="0F4887"/>
                </a:solidFill>
                <a:latin typeface="+mn-lt"/>
                <a:cs typeface="Arial"/>
              </a:rPr>
              <a:t>Health Resource Center: 1-866-400-1238 </a:t>
            </a:r>
          </a:p>
          <a:p>
            <a:pPr marL="742950" lvl="2" indent="-3429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en-US">
                <a:latin typeface="+mn-lt"/>
                <a:cs typeface="Arial"/>
                <a:hlinkClick r:id="rId3"/>
              </a:rPr>
              <a:t>https://wwwˌvaˌgov/COMMUNITYCARE/revenue_ops/Financial_Hardshipˌasp</a:t>
            </a:r>
            <a:endParaRPr lang="en-US">
              <a:latin typeface="+mn-lt"/>
              <a:cs typeface="Arial"/>
            </a:endParaRPr>
          </a:p>
          <a:p>
            <a:pPr eaLnBrk="1" hangingPunct="1"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40D8-1F62-DC00-305F-378007B1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0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46F2-0F5F-0608-7CA1-86E7538E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Risk Veterans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243D5-69EA-01F8-A5BE-AEEED6CB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82569-0DE5-C028-7A06-4885DAF5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61" y="1219200"/>
            <a:ext cx="84226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02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Become a Debt Superstar (Contact DMC)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EA23D-7AB4-E053-D402-98655E3A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051" y="2286000"/>
            <a:ext cx="3158288" cy="26289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98CB0C-FBE5-9A03-9609-4DE0558CF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87460"/>
              </p:ext>
            </p:extLst>
          </p:nvPr>
        </p:nvGraphicFramePr>
        <p:xfrm>
          <a:off x="152400" y="1371600"/>
          <a:ext cx="8305800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930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3530870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https://ask.va.gov</a:t>
                      </a:r>
                      <a:endParaRPr lang="en-US" sz="20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2060"/>
                          </a:solidFill>
                          <a:latin typeface="+mn-lt"/>
                        </a:rPr>
                        <a:t>Online inquiry system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95496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+mn-lt"/>
                        </a:rPr>
                        <a:t>DMC Veteran Toll Free Line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89053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200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52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</a:rPr>
                        <a:t>612-970-5688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+mn-lt"/>
                        </a:rPr>
                        <a:t>Fax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78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200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539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</a:rPr>
                        <a:t>612-970-5737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</a:rPr>
                        <a:t>DMC VSO Only Line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DMC Presentation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97652-7C8C-4EF2-5640-F3F4E991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/>
          <p:nvPr/>
        </p:nvSpPr>
        <p:spPr>
          <a:xfrm>
            <a:off x="1003300" y="1219200"/>
            <a:ext cx="101854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>
                <a:solidFill>
                  <a:srgbClr val="002060"/>
                </a:solidFill>
                <a:cs typeface="Arial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>
              <a:solidFill>
                <a:srgbClr val="002060"/>
              </a:solidFill>
              <a:cs typeface="Arial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>
                <a:latin typeface="Arial" pitchFamily="34" charset="0"/>
                <a:cs typeface="Arial" pitchFamily="34" charset="0"/>
                <a:hlinkClick r:id="rId3"/>
              </a:rPr>
              <a:t>https://wwwˌsurveymonkeyˌcom/r/DMCVSO</a:t>
            </a:r>
            <a:endParaRPr lang="en-US" sz="3600" b="1">
              <a:latin typeface="Arial" pitchFamily="34" charset="0"/>
              <a:cs typeface="Arial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kumimoji="0" lang="en-US" sz="3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1F0D4-9CDF-9F10-C92F-13B19286AF33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87017"/>
            <a:ext cx="2467285" cy="246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E903C-2999-51A4-C766-63DA35845205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1479" y="3687017"/>
            <a:ext cx="2467285" cy="246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2B5A8-B201-3E2C-8818-4EA8627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16E8-9DD6-9473-4166-25216AE3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 in Full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EC5E-A97D-DE4F-CD4F-9AB61690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Pay by check: mail the check, payment coupon(s) and/or letter to: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VA Debt Management Center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Bishop Henry Whipple Federal Building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P.O. Box 11930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St. Paul, MN  55111-0930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Pay online: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hlinkClick r:id="rId3"/>
              </a:rPr>
              <a:t>wwwˌpayˌvaˌgov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Pay by telephone: 800-827-0648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57FD-73FE-F107-7443-810AB1FD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99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4411-0C3B-A9FD-93F2-38D2DD89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Withholding VA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E62E-C692-8BCC-D414-659AA974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Automatic 36-month repayment plan for compensation and pension debts</a:t>
            </a:r>
            <a:endParaRPr lang="en-US" sz="10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 Full amount of benefit payment will be withheld until debt is paid in full for education debts</a:t>
            </a:r>
            <a:endParaRPr lang="en-US" sz="10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If debtors have financial hardship, please have them contact DMC </a:t>
            </a:r>
            <a:endParaRPr lang="en-US" sz="10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VA Form 5655, Financial Status Report, is required for any reduced withholding arrangement beyond 60 months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2E2D9-3BC1-891A-971D-13688F6E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63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2C57-E326-0C65-8CD2-60ABC239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BB70-088B-577A-6EC6-FF76A6F6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Debtors should send letter to DMC indicating “compromise offer” and specifying amount </a:t>
            </a:r>
            <a:endParaRPr lang="en-US" sz="16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Offer should be a “lump sum” </a:t>
            </a:r>
            <a:endParaRPr lang="en-US" sz="16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Offer must include VA Form 5655 </a:t>
            </a:r>
            <a:endParaRPr lang="en-US" sz="1600" b="1">
              <a:solidFill>
                <a:srgbClr val="002262"/>
              </a:solidFill>
              <a:latin typeface="+mn-lt"/>
              <a:cs typeface="Arial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DMC refers offers to the Committee on Compromises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9250-72DB-974A-C309-E7B7A4F7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C05E-D6BB-B037-CDFA-9F28993343DF}"/>
              </a:ext>
            </a:extLst>
          </p:cNvPr>
          <p:cNvSpPr/>
          <p:nvPr/>
        </p:nvSpPr>
        <p:spPr>
          <a:xfrm>
            <a:off x="2019300" y="4895595"/>
            <a:ext cx="8153400" cy="1219200"/>
          </a:xfrm>
          <a:prstGeom prst="rect">
            <a:avLst/>
          </a:prstGeom>
          <a:solidFill>
            <a:srgbClr val="D63A31">
              <a:lumMod val="75000"/>
            </a:srgbClr>
          </a:solidFill>
          <a:ln w="12700" cap="flat" cmpd="sng" algn="ctr">
            <a:solidFill>
              <a:srgbClr val="D63A31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*** Payment should not be sent until the debtor receives a decision accepting the offer***</a:t>
            </a:r>
          </a:p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714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2" r="2595"/>
          <a:stretch>
            <a:fillRect/>
          </a:stretch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Debtors have 180 days from date of first DMC debt letter to request waiver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Request must be: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rgbClr val="002262"/>
                </a:solidFill>
                <a:latin typeface="+mn-lt"/>
                <a:cs typeface="Arial" pitchFamily="34" charset="0"/>
              </a:rPr>
              <a:t>Made in writing and submitted to DMC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rgbClr val="002262"/>
                </a:solidFill>
                <a:latin typeface="+mn-lt"/>
                <a:cs typeface="Arial" pitchFamily="34" charset="0"/>
              </a:rPr>
              <a:t>Include VA Form 5655 Financial Status Report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rgbClr val="002262"/>
                </a:solidFill>
                <a:latin typeface="+mn-lt"/>
                <a:cs typeface="Arial" pitchFamily="34" charset="0"/>
              </a:rPr>
              <a:t>Explain why debtor is unable to repay the debt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rgbClr val="002262"/>
                </a:solidFill>
                <a:latin typeface="+mn-lt"/>
                <a:cs typeface="Arial" pitchFamily="34" charset="0"/>
              </a:rPr>
              <a:t>Received in the first 30 days for Education or 90 days for C&amp;P debt to stop collection action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82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Debtors can dispute the existence or amount of the debt created by VBA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Dispute must be in writing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DMC forwards disputes to the Regional Office/Regional Processing Office of jurisdiction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64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Temporary Suspension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AF92-7C18-32D3-0992-C04D94F2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Disaster Relief</a:t>
            </a:r>
          </a:p>
          <a:p>
            <a:pPr>
              <a:spcAft>
                <a:spcPts val="600"/>
              </a:spcAft>
              <a:defRPr/>
            </a:pPr>
            <a:r>
              <a:rPr lang="en-US" b="1">
                <a:solidFill>
                  <a:srgbClr val="002262"/>
                </a:solidFill>
                <a:latin typeface="+mn-lt"/>
                <a:cs typeface="Arial" pitchFamily="34" charset="0"/>
              </a:rPr>
              <a:t>Case by case financial hardship</a:t>
            </a:r>
          </a:p>
          <a:p>
            <a:pPr lvl="0">
              <a:spcAft>
                <a:spcPts val="600"/>
              </a:spcAft>
              <a:defRPr/>
            </a:pPr>
            <a:r>
              <a:rPr lang="en-US" sz="3200" b="1">
                <a:solidFill>
                  <a:srgbClr val="002262"/>
                </a:solidFill>
                <a:latin typeface="+mn-lt"/>
                <a:cs typeface="Arial" pitchFamily="34" charset="0"/>
              </a:rPr>
              <a:t>Does not extend timeline to request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47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DMC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/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itchFamily="34" charset="0"/>
                <a:sym typeface="Arial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itchFamily="34" charset="0"/>
                <a:sym typeface="Arial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itchFamily="34" charset="0"/>
                <a:sym typeface="Arial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itchFamily="34" charset="0"/>
                <a:sym typeface="Arial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itchFamily="34" charset="0"/>
                <a:sym typeface="Arial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0" marR="0" lvl="0" indent="0" algn="ctr" defTabSz="914400" fontAlgn="auto">
              <a:lnSpc>
                <a:spcPct val="10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en-US" sz="4400" b="1">
                <a:solidFill>
                  <a:schemeClr val="tx2"/>
                </a:solidFill>
                <a:latin typeface="+mj-lt"/>
                <a:cs typeface="+mn-cs"/>
              </a:rPr>
              <a:t>Provide distinctive, high quality accounts receivable services through a compassionate and value-added approach, empowering our stakeholders to focus on core </a:t>
            </a:r>
            <a:r>
              <a:rPr lang="en-US" sz="4400" b="1">
                <a:solidFill>
                  <a:srgbClr val="003F72"/>
                </a:solidFill>
                <a:latin typeface="+mj-lt"/>
                <a:cs typeface="+mn-cs"/>
              </a:rPr>
              <a:t>missions</a:t>
            </a:r>
            <a:r>
              <a:rPr lang="en-US" sz="4400" b="1">
                <a:solidFill>
                  <a:schemeClr val="tx2"/>
                </a:solidFill>
                <a:latin typeface="+mj-lt"/>
                <a:cs typeface="+mn-cs"/>
              </a:rPr>
              <a:t>.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CAE76-9348-A103-7872-5389786F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481670"/>
              </p:ext>
            </p:extLst>
          </p:nvPr>
        </p:nvGraphicFramePr>
        <p:xfrm>
          <a:off x="1219200" y="1219200"/>
          <a:ext cx="9753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9DAD4-62EE-2BD7-4642-740B6C6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6D4597-8566-3D74-46DF-44BD15C74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961982"/>
              </p:ext>
            </p:extLst>
          </p:nvPr>
        </p:nvGraphicFramePr>
        <p:xfrm>
          <a:off x="1638300" y="1148630"/>
          <a:ext cx="9258300" cy="509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9906-3E88-A73E-A36B-D940A7C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>
                <a:solidFill>
                  <a:schemeClr val="tx2"/>
                </a:solidFill>
                <a:latin typeface="+mj-lt"/>
                <a:sym typeface="Arial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41257AE9-5A79-6178-5EE7-C0807442B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78408"/>
              </p:ext>
            </p:extLst>
          </p:nvPr>
        </p:nvGraphicFramePr>
        <p:xfrm>
          <a:off x="-81500" y="1981200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D6D0D4-EEF5-DB84-D225-0920CA4962CE}"/>
              </a:ext>
            </a:extLst>
          </p:cNvPr>
          <p:cNvSpPr/>
          <p:nvPr/>
        </p:nvSpPr>
        <p:spPr>
          <a:xfrm>
            <a:off x="5267889" y="2209800"/>
            <a:ext cx="5791200" cy="663346"/>
          </a:xfrm>
          <a:prstGeom prst="roundRect">
            <a:avLst/>
          </a:prstGeom>
          <a:solidFill>
            <a:srgbClr val="0083BE"/>
          </a:solidFill>
          <a:ln w="66675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If DMC receives payment, next collection letter is deferred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70E8EA-47F2-D4C6-80C3-0902517501FE}"/>
              </a:ext>
            </a:extLst>
          </p:cNvPr>
          <p:cNvSpPr/>
          <p:nvPr/>
        </p:nvSpPr>
        <p:spPr>
          <a:xfrm>
            <a:off x="6947534" y="3352800"/>
            <a:ext cx="3017520" cy="1371600"/>
          </a:xfrm>
          <a:prstGeom prst="rightArrow">
            <a:avLst/>
          </a:prstGeom>
          <a:solidFill>
            <a:srgbClr val="772432"/>
          </a:solidFill>
          <a:ln w="57150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latin typeface="Arial" pitchFamily="34" charset="0"/>
                <a:cs typeface="Arial" pitchFamily="34" charset="0"/>
              </a:rPr>
              <a:t>Debt is Referred to Cross Servicing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25C9C34-C1C8-C90F-056F-69CA11059EB0}"/>
              </a:ext>
            </a:extLst>
          </p:cNvPr>
          <p:cNvSpPr/>
          <p:nvPr/>
        </p:nvSpPr>
        <p:spPr>
          <a:xfrm>
            <a:off x="7589477" y="4800600"/>
            <a:ext cx="3017520" cy="1371600"/>
          </a:xfrm>
          <a:prstGeom prst="rightArrow">
            <a:avLst/>
          </a:prstGeom>
          <a:solidFill>
            <a:srgbClr val="772432"/>
          </a:solidFill>
          <a:ln w="57150"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latin typeface="Arial" pitchFamily="34" charset="0"/>
                <a:cs typeface="Arial" pitchFamily="34" charset="0"/>
              </a:rPr>
              <a:t>Debt is Referred to Treasury Offset Program</a:t>
            </a:r>
          </a:p>
        </p:txBody>
      </p:sp>
      <p:sp>
        <p:nvSpPr>
          <p:cNvPr id="11" name="Arrow: Right 10" descr="60 days">
            <a:extLst>
              <a:ext uri="{FF2B5EF4-FFF2-40B4-BE49-F238E27FC236}">
                <a16:creationId xmlns:a16="http://schemas.microsoft.com/office/drawing/2014/main" id="{5A20EA48-0186-1965-608A-F9F3909A8DA2}"/>
              </a:ext>
            </a:extLst>
          </p:cNvPr>
          <p:cNvSpPr/>
          <p:nvPr/>
        </p:nvSpPr>
        <p:spPr>
          <a:xfrm>
            <a:off x="5871242" y="38100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days</a:t>
            </a:r>
          </a:p>
        </p:txBody>
      </p:sp>
      <p:sp>
        <p:nvSpPr>
          <p:cNvPr id="12" name="Arrow: Right 11" descr="60 days">
            <a:extLst>
              <a:ext uri="{FF2B5EF4-FFF2-40B4-BE49-F238E27FC236}">
                <a16:creationId xmlns:a16="http://schemas.microsoft.com/office/drawing/2014/main" id="{650F11D1-EF41-4AD8-9EAF-A747569009BF}"/>
              </a:ext>
            </a:extLst>
          </p:cNvPr>
          <p:cNvSpPr/>
          <p:nvPr/>
        </p:nvSpPr>
        <p:spPr>
          <a:xfrm>
            <a:off x="6521483" y="536012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days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Relief, Resolution, and Referrals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4314B-99D4-CCB3-5E66-855E1267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069029B-A35A-E4D8-5B85-A991D368D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417628"/>
              </p:ext>
            </p:extLst>
          </p:nvPr>
        </p:nvGraphicFramePr>
        <p:xfrm>
          <a:off x="1905000" y="1210835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8B58-9F96-C0C7-AE63-9ACD7BD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Appealing a Waiver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488D-F4A5-E349-D6E3-D64EB3D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39DCE-7BA7-DE97-B392-C06FF688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8" y="2015711"/>
            <a:ext cx="11229264" cy="2362200"/>
          </a:xfrm>
          <a:prstGeom prst="rect">
            <a:avLst/>
          </a:prstGeom>
          <a:ln w="12700">
            <a:solidFill>
              <a:srgbClr val="003F7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77CA55-FA7A-9F32-FB96-61A82789CA2D}"/>
              </a:ext>
            </a:extLst>
          </p:cNvPr>
          <p:cNvSpPr/>
          <p:nvPr/>
        </p:nvSpPr>
        <p:spPr>
          <a:xfrm>
            <a:off x="2019300" y="4648200"/>
            <a:ext cx="8153400" cy="1524000"/>
          </a:xfrm>
          <a:prstGeom prst="rect">
            <a:avLst/>
          </a:prstGeom>
          <a:solidFill>
            <a:srgbClr val="D63A31">
              <a:lumMod val="75000"/>
            </a:srgbClr>
          </a:solidFill>
          <a:ln w="12700" cap="flat" cmpd="sng" algn="ctr">
            <a:solidFill>
              <a:srgbClr val="D63A31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*** Veterans should not use VA form 10182, 20-0996, or 20-0995 to </a:t>
            </a:r>
            <a:r>
              <a:rPr lang="en-US" altLang="en-US" sz="2800" b="1" kern="0">
                <a:solidFill>
                  <a:prstClr val="white"/>
                </a:solidFill>
                <a:cs typeface="Arial" pitchFamily="34" charset="0"/>
              </a:rPr>
              <a:t>appeal a waiver decision with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 DMC***</a:t>
            </a:r>
          </a:p>
          <a:p>
            <a:pPr marL="0" marR="0" lvl="1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FE5EB-0277-A9D5-519F-8028AE51CA2F}"/>
              </a:ext>
            </a:extLst>
          </p:cNvPr>
          <p:cNvSpPr txBox="1"/>
          <p:nvPr/>
        </p:nvSpPr>
        <p:spPr>
          <a:xfrm>
            <a:off x="353136" y="1371600"/>
            <a:ext cx="1092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F72"/>
                </a:solidFill>
              </a:rPr>
              <a:t>Language from Committee on Waivers and  Compromises (COWC) letter:</a:t>
            </a:r>
          </a:p>
        </p:txBody>
      </p:sp>
    </p:spTree>
    <p:extLst>
      <p:ext uri="{BB962C8B-B14F-4D97-AF65-F5344CB8AC3E}">
        <p14:creationId xmlns:p14="http://schemas.microsoft.com/office/powerpoint/2010/main" val="14877000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5200BA-E93B-4ED1-8CE5-39F3952861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623</TotalTime>
  <Words>1133</Words>
  <Application>Microsoft Office PowerPoint</Application>
  <PresentationFormat>Widescreen</PresentationFormat>
  <Paragraphs>257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Georgia</vt:lpstr>
      <vt:lpstr>Wingdings 3</vt:lpstr>
      <vt:lpstr>VHA Primary Template</vt:lpstr>
      <vt:lpstr>VA Debt Management Center (DMC)</vt:lpstr>
      <vt:lpstr>Agenda</vt:lpstr>
      <vt:lpstr>Organization Chart</vt:lpstr>
      <vt:lpstr>DMC Mission</vt:lpstr>
      <vt:lpstr>Debt Establishment</vt:lpstr>
      <vt:lpstr>Debt Establishment</vt:lpstr>
      <vt:lpstr>Collection Process</vt:lpstr>
      <vt:lpstr>Relief, Resolution, and Referrals</vt:lpstr>
      <vt:lpstr>Appealing a Waiver Decision</vt:lpstr>
      <vt:lpstr>Appealing a Waiver Decision</vt:lpstr>
      <vt:lpstr>VA Debt Portal for Veterans</vt:lpstr>
      <vt:lpstr>Online VA Form 5655</vt:lpstr>
      <vt:lpstr>Ask VA (AVA)- DMC Tips</vt:lpstr>
      <vt:lpstr>AVA- DMC Tips</vt:lpstr>
      <vt:lpstr>AVA- DMC Tips</vt:lpstr>
      <vt:lpstr>AVA- DMC Tips</vt:lpstr>
      <vt:lpstr>AVA- DMC Tips</vt:lpstr>
      <vt:lpstr>AVA- DMC Tips</vt:lpstr>
      <vt:lpstr>AVA- DMC Tips</vt:lpstr>
      <vt:lpstr>Federal Debt Collection Laws</vt:lpstr>
      <vt:lpstr>What if Payment is not Made?</vt:lpstr>
      <vt:lpstr>VHA Debts</vt:lpstr>
      <vt:lpstr>At Risk Veterans</vt:lpstr>
      <vt:lpstr>Become a Debt Superstar (Contact DMC)</vt:lpstr>
      <vt:lpstr>DMC Presentation Survey</vt:lpstr>
      <vt:lpstr>PowerPoint Presentation</vt:lpstr>
      <vt:lpstr>Pay in Full</vt:lpstr>
      <vt:lpstr>Withholding VA Benefits</vt:lpstr>
      <vt:lpstr>Compromise</vt:lpstr>
      <vt:lpstr>Waiver</vt:lpstr>
      <vt:lpstr>Dispute</vt:lpstr>
      <vt:lpstr>Temporary Suspension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Bender, Tammy</cp:lastModifiedBy>
  <cp:revision>8</cp:revision>
  <dcterms:created xsi:type="dcterms:W3CDTF">2023-10-12T23:25:23Z</dcterms:created>
  <dcterms:modified xsi:type="dcterms:W3CDTF">2024-05-23T15:55:08Z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