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6" r:id="rId5"/>
    <p:sldId id="2141412205" r:id="rId6"/>
    <p:sldId id="2141412215" r:id="rId7"/>
    <p:sldId id="2141412213" r:id="rId8"/>
    <p:sldId id="2141412214" r:id="rId9"/>
    <p:sldId id="2141412204" r:id="rId10"/>
    <p:sldId id="2141412216" r:id="rId11"/>
    <p:sldId id="2141412217" r:id="rId12"/>
    <p:sldId id="2141412218" r:id="rId13"/>
    <p:sldId id="2141412219" r:id="rId14"/>
    <p:sldId id="2141412220" r:id="rId15"/>
    <p:sldId id="214141222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1227" autoAdjust="0"/>
  </p:normalViewPr>
  <p:slideViewPr>
    <p:cSldViewPr snapToGrid="0">
      <p:cViewPr varScale="1">
        <p:scale>
          <a:sx n="93" d="100"/>
          <a:sy n="93" d="100"/>
        </p:scale>
        <p:origin x="127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91A0C9B-9C97-4289-8463-BE0FBA9EC5D5}" type="datetimeFigureOut">
              <a:rPr lang="en-US" smtClean="0"/>
              <a:t>10/14/2024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453C16-0C0D-407B-BEBA-C96808185DA9}" type="slidenum">
              <a:rPr lang="en-US" smtClean="0"/>
              <a:t>‹#›</a:t>
            </a:fld>
            <a:endParaRPr lang="en-US"/>
          </a:p>
        </p:txBody>
      </p:sp>
    </p:spTree>
    <p:extLst>
      <p:ext uri="{BB962C8B-B14F-4D97-AF65-F5344CB8AC3E}">
        <p14:creationId xmlns:p14="http://schemas.microsoft.com/office/powerpoint/2010/main" val="44969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SHAWN (5 minutes, 2:15 – 2:20pm EST).  </a:t>
            </a:r>
          </a:p>
        </p:txBody>
      </p:sp>
      <p:sp>
        <p:nvSpPr>
          <p:cNvPr id="4" name="Slide Number Placeholder 3"/>
          <p:cNvSpPr>
            <a:spLocks noGrp="1"/>
          </p:cNvSpPr>
          <p:nvPr>
            <p:ph type="sldNum" sz="quarter" idx="5"/>
          </p:nvPr>
        </p:nvSpPr>
        <p:spPr/>
        <p:txBody>
          <a:bodyPr/>
          <a:lstStyle/>
          <a:p>
            <a:fld id="{F6DC08D5-BD6F-4C17-9440-B0B0B4E6AD5A}" type="slidenum">
              <a:rPr lang="en-US" smtClean="0"/>
              <a:t>2</a:t>
            </a:fld>
            <a:endParaRPr lang="en-US"/>
          </a:p>
        </p:txBody>
      </p:sp>
    </p:spTree>
    <p:extLst>
      <p:ext uri="{BB962C8B-B14F-4D97-AF65-F5344CB8AC3E}">
        <p14:creationId xmlns:p14="http://schemas.microsoft.com/office/powerpoint/2010/main" val="2976195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experience of military service is rewarding to all who served. But for some who experience trauma, military service can be the cause of major mental health challenges, Many of those challenges lead to substance use as a coping mechanism, but add the potential of anxiety and depression around reintegration, well that cocktail is the main reason for homelessness amongst the veteran population. Its tempting to think that high housing costs is the main driver, but affordability is more of a contributing factor, especially amongst the veterans who reintegrate with mental health disorders. If you add the taxing experience of extended homelessness, then the result is a major substance use disorder and compounding mental health disorders…a runaway train heading for a boulder on the tracks.</a:t>
            </a:r>
          </a:p>
        </p:txBody>
      </p:sp>
      <p:sp>
        <p:nvSpPr>
          <p:cNvPr id="4" name="Slide Number Placeholder 3"/>
          <p:cNvSpPr>
            <a:spLocks noGrp="1"/>
          </p:cNvSpPr>
          <p:nvPr>
            <p:ph type="sldNum" sz="quarter" idx="5"/>
          </p:nvPr>
        </p:nvSpPr>
        <p:spPr/>
        <p:txBody>
          <a:bodyPr/>
          <a:lstStyle/>
          <a:p>
            <a:fld id="{F6DC08D5-BD6F-4C17-9440-B0B0B4E6AD5A}" type="slidenum">
              <a:rPr lang="en-US" smtClean="0"/>
              <a:t>3</a:t>
            </a:fld>
            <a:endParaRPr lang="en-US"/>
          </a:p>
        </p:txBody>
      </p:sp>
    </p:spTree>
    <p:extLst>
      <p:ext uri="{BB962C8B-B14F-4D97-AF65-F5344CB8AC3E}">
        <p14:creationId xmlns:p14="http://schemas.microsoft.com/office/powerpoint/2010/main" val="3912737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Veterans account for 5.3% of all Californians accessing services while experiencing homelessness, and they account for 8.2% of Californians exiting homelessness to permanent housing. </a:t>
            </a:r>
          </a:p>
        </p:txBody>
      </p:sp>
      <p:sp>
        <p:nvSpPr>
          <p:cNvPr id="4" name="Slide Number Placeholder 3"/>
          <p:cNvSpPr>
            <a:spLocks noGrp="1"/>
          </p:cNvSpPr>
          <p:nvPr>
            <p:ph type="sldNum" sz="quarter" idx="5"/>
          </p:nvPr>
        </p:nvSpPr>
        <p:spPr/>
        <p:txBody>
          <a:bodyPr/>
          <a:lstStyle/>
          <a:p>
            <a:fld id="{F6DC08D5-BD6F-4C17-9440-B0B0B4E6AD5A}" type="slidenum">
              <a:rPr lang="en-US" smtClean="0"/>
              <a:t>5</a:t>
            </a:fld>
            <a:endParaRPr lang="en-US"/>
          </a:p>
        </p:txBody>
      </p:sp>
    </p:spTree>
    <p:extLst>
      <p:ext uri="{BB962C8B-B14F-4D97-AF65-F5344CB8AC3E}">
        <p14:creationId xmlns:p14="http://schemas.microsoft.com/office/powerpoint/2010/main" val="3584636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SHAWN (5 minutes, 2:15 – 2:20pm EST).  </a:t>
            </a:r>
          </a:p>
        </p:txBody>
      </p:sp>
      <p:sp>
        <p:nvSpPr>
          <p:cNvPr id="4" name="Slide Number Placeholder 3"/>
          <p:cNvSpPr>
            <a:spLocks noGrp="1"/>
          </p:cNvSpPr>
          <p:nvPr>
            <p:ph type="sldNum" sz="quarter" idx="5"/>
          </p:nvPr>
        </p:nvSpPr>
        <p:spPr/>
        <p:txBody>
          <a:bodyPr/>
          <a:lstStyle/>
          <a:p>
            <a:fld id="{F6DC08D5-BD6F-4C17-9440-B0B0B4E6AD5A}" type="slidenum">
              <a:rPr lang="en-US" smtClean="0"/>
              <a:t>6</a:t>
            </a:fld>
            <a:endParaRPr lang="en-US"/>
          </a:p>
        </p:txBody>
      </p:sp>
    </p:spTree>
    <p:extLst>
      <p:ext uri="{BB962C8B-B14F-4D97-AF65-F5344CB8AC3E}">
        <p14:creationId xmlns:p14="http://schemas.microsoft.com/office/powerpoint/2010/main" val="1647186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8BFC8-3A92-4EE5-A911-12C4B78C55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F95D9F7-4F33-43AD-BDC1-B79866FE68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C7FABC-0F13-4CE1-9451-6721B411AA6C}"/>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5" name="Footer Placeholder 4">
            <a:extLst>
              <a:ext uri="{FF2B5EF4-FFF2-40B4-BE49-F238E27FC236}">
                <a16:creationId xmlns:a16="http://schemas.microsoft.com/office/drawing/2014/main" id="{D1DEFAC4-0B61-408F-8274-B26BFF5F46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B09046-BEE2-4366-97AB-94423818176E}"/>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2451852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C3FE24-4DEF-40D5-ABCE-5BFA10CBA91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219D169-1E39-442F-B679-D744D00E3C2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CF34CA-8EE1-4C42-A3F9-02976F8B5492}"/>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5" name="Footer Placeholder 4">
            <a:extLst>
              <a:ext uri="{FF2B5EF4-FFF2-40B4-BE49-F238E27FC236}">
                <a16:creationId xmlns:a16="http://schemas.microsoft.com/office/drawing/2014/main" id="{65FC580D-D110-4786-A0D8-DB67B3F816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AEDDF5-3F1C-4CF8-AEA6-4654677B038D}"/>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1665981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F02A1C-F3C4-4FEF-974A-E360D086C8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51E5B01-49F5-4067-8B67-52BB1CC50A37}"/>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37DC64-E5C2-4027-93D2-64E0CCC27CCA}"/>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5" name="Footer Placeholder 4">
            <a:extLst>
              <a:ext uri="{FF2B5EF4-FFF2-40B4-BE49-F238E27FC236}">
                <a16:creationId xmlns:a16="http://schemas.microsoft.com/office/drawing/2014/main" id="{6992DED1-7A10-4883-AE5B-5A4791486D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468C9B-E2DE-4FD2-B807-BC49D22F9F2A}"/>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2723774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C2D55-8997-4025-B2C5-69764BADE6A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BD3BD83-8DC6-41FE-945D-673AFB12A5C3}"/>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4CFD78-6722-47FC-99F0-95D17491EDCD}"/>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5" name="Footer Placeholder 4">
            <a:extLst>
              <a:ext uri="{FF2B5EF4-FFF2-40B4-BE49-F238E27FC236}">
                <a16:creationId xmlns:a16="http://schemas.microsoft.com/office/drawing/2014/main" id="{D4B49D1A-1A30-4D43-8251-F424935C2C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ACFF9-FEB0-49D9-B4CF-4E4AACC12278}"/>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2909419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2A6032-20D1-4A75-A5C6-ED1EF391463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5B9F4E-CC43-4C25-A45D-F0A39A430B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1620449-DA66-49EA-8002-1C3F7E84AFD0}"/>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5" name="Footer Placeholder 4">
            <a:extLst>
              <a:ext uri="{FF2B5EF4-FFF2-40B4-BE49-F238E27FC236}">
                <a16:creationId xmlns:a16="http://schemas.microsoft.com/office/drawing/2014/main" id="{3D274173-0698-40A1-B7B1-09C44B07C5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526E83-9FC1-4B54-89E9-C81B6A7374C5}"/>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3334528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04248-5CB6-48B3-80F6-B4C3FE5EB2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62C5CA-DCFC-4831-913D-22D927EF65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E7F5ABB-B60D-4E5D-BCEE-919221D8AAE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DA37F8-52A6-43D0-91AB-C425210FDC16}"/>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6" name="Footer Placeholder 5">
            <a:extLst>
              <a:ext uri="{FF2B5EF4-FFF2-40B4-BE49-F238E27FC236}">
                <a16:creationId xmlns:a16="http://schemas.microsoft.com/office/drawing/2014/main" id="{3D35318E-D78B-4EBF-8C0A-54E801377E7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3D54AC-B550-4136-B719-4CA2ADABC569}"/>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1972240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E29B3-1F45-4034-B66A-B30F06FC622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FAE47C1-8FDE-4309-80E1-8DE73BBFC7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0CE05ED-82DE-4523-ADD1-78263E2B4A7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789F502-B0FF-4E9F-BB43-F1C77B4397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B24CBCB-A035-4ED9-8E71-5B4F0733AB9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A4E013-273E-45F0-B87B-1771F8FCF984}"/>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8" name="Footer Placeholder 7">
            <a:extLst>
              <a:ext uri="{FF2B5EF4-FFF2-40B4-BE49-F238E27FC236}">
                <a16:creationId xmlns:a16="http://schemas.microsoft.com/office/drawing/2014/main" id="{275288BE-D19E-4329-A967-5104DE47BBB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DB8E7E4-260E-4E2C-8902-17A11BD320B0}"/>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9121411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18507-9160-4E2B-8513-2B0738455F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B264930-A5BF-4604-9FAB-82D547DB9C4D}"/>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4" name="Footer Placeholder 3">
            <a:extLst>
              <a:ext uri="{FF2B5EF4-FFF2-40B4-BE49-F238E27FC236}">
                <a16:creationId xmlns:a16="http://schemas.microsoft.com/office/drawing/2014/main" id="{C50CA954-6B43-4514-9D7F-A3A122EA90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6E7C80C-9875-4AAA-AE99-9A552EA7D45D}"/>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1314791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96556B-42F5-4CE6-BCDD-3784C6887B8B}"/>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3" name="Footer Placeholder 2">
            <a:extLst>
              <a:ext uri="{FF2B5EF4-FFF2-40B4-BE49-F238E27FC236}">
                <a16:creationId xmlns:a16="http://schemas.microsoft.com/office/drawing/2014/main" id="{35CF8207-DBA9-47DD-9C9B-526AF9F54B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17D44C-4490-45D3-A982-F400D979A7DC}"/>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614514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6114B7-B336-4E86-895D-82CBB6FD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1E1B759-6DE8-4277-A58A-7C0343EFD1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8CCF8D0-4650-4E3C-9183-633A7B08B1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7427623-718C-4490-81B0-CF7528853823}"/>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6" name="Footer Placeholder 5">
            <a:extLst>
              <a:ext uri="{FF2B5EF4-FFF2-40B4-BE49-F238E27FC236}">
                <a16:creationId xmlns:a16="http://schemas.microsoft.com/office/drawing/2014/main" id="{225B5A50-1E55-4283-AD28-A1FAF5BCA7C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9FDE850-8361-4B48-A8DA-B88F390CB5CA}"/>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5216347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52A7ED-EA47-4CF7-8BCA-F571D4C3CC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403B3C9-2FB2-44E6-A042-E35D37490C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CCD9A1-0D71-44DD-AC93-6779EE6355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0B9221F-4B66-4587-8F3C-FE4538E2601A}"/>
              </a:ext>
            </a:extLst>
          </p:cNvPr>
          <p:cNvSpPr>
            <a:spLocks noGrp="1"/>
          </p:cNvSpPr>
          <p:nvPr>
            <p:ph type="dt" sz="half" idx="10"/>
          </p:nvPr>
        </p:nvSpPr>
        <p:spPr/>
        <p:txBody>
          <a:bodyPr/>
          <a:lstStyle/>
          <a:p>
            <a:fld id="{66602590-F094-48E8-82E8-BAD69C6B1D3A}" type="datetimeFigureOut">
              <a:rPr lang="en-US" smtClean="0"/>
              <a:t>10/14/2024</a:t>
            </a:fld>
            <a:endParaRPr lang="en-US"/>
          </a:p>
        </p:txBody>
      </p:sp>
      <p:sp>
        <p:nvSpPr>
          <p:cNvPr id="6" name="Footer Placeholder 5">
            <a:extLst>
              <a:ext uri="{FF2B5EF4-FFF2-40B4-BE49-F238E27FC236}">
                <a16:creationId xmlns:a16="http://schemas.microsoft.com/office/drawing/2014/main" id="{BF4D0582-D571-4E74-A3A2-BA18B76D6A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16800C4-6D13-407A-A01C-DE6B0917B02B}"/>
              </a:ext>
            </a:extLst>
          </p:cNvPr>
          <p:cNvSpPr>
            <a:spLocks noGrp="1"/>
          </p:cNvSpPr>
          <p:nvPr>
            <p:ph type="sldNum" sz="quarter" idx="12"/>
          </p:nvPr>
        </p:nvSpPr>
        <p:spPr/>
        <p:txBody>
          <a:bodyPr/>
          <a:lstStyle/>
          <a:p>
            <a:fld id="{F262ACA2-8E9B-45DE-B3D4-EA7BB268AFF7}" type="slidenum">
              <a:rPr lang="en-US" smtClean="0"/>
              <a:t>‹#›</a:t>
            </a:fld>
            <a:endParaRPr lang="en-US"/>
          </a:p>
        </p:txBody>
      </p:sp>
    </p:spTree>
    <p:extLst>
      <p:ext uri="{BB962C8B-B14F-4D97-AF65-F5344CB8AC3E}">
        <p14:creationId xmlns:p14="http://schemas.microsoft.com/office/powerpoint/2010/main" val="20043099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734015-90D1-49E8-A1FF-7E3077A876E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90F9CFF-0D09-48F3-BC6A-BAB3EE0E65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04EDD6-BA2B-41FE-AD62-12AF180643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02590-F094-48E8-82E8-BAD69C6B1D3A}" type="datetimeFigureOut">
              <a:rPr lang="en-US" smtClean="0"/>
              <a:t>10/14/2024</a:t>
            </a:fld>
            <a:endParaRPr lang="en-US"/>
          </a:p>
        </p:txBody>
      </p:sp>
      <p:sp>
        <p:nvSpPr>
          <p:cNvPr id="5" name="Footer Placeholder 4">
            <a:extLst>
              <a:ext uri="{FF2B5EF4-FFF2-40B4-BE49-F238E27FC236}">
                <a16:creationId xmlns:a16="http://schemas.microsoft.com/office/drawing/2014/main" id="{BB6476BB-242B-4329-AFB3-C673758836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AC6A376-FE24-4712-AC52-7D67DEF236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62ACA2-8E9B-45DE-B3D4-EA7BB268AFF7}" type="slidenum">
              <a:rPr lang="en-US" smtClean="0"/>
              <a:t>‹#›</a:t>
            </a:fld>
            <a:endParaRPr lang="en-US"/>
          </a:p>
        </p:txBody>
      </p:sp>
    </p:spTree>
    <p:extLst>
      <p:ext uri="{BB962C8B-B14F-4D97-AF65-F5344CB8AC3E}">
        <p14:creationId xmlns:p14="http://schemas.microsoft.com/office/powerpoint/2010/main" val="3997173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96F78-CE21-4D96-A0F2-C3815BEAA565}"/>
              </a:ext>
            </a:extLst>
          </p:cNvPr>
          <p:cNvSpPr>
            <a:spLocks noGrp="1"/>
          </p:cNvSpPr>
          <p:nvPr>
            <p:ph type="ctrTitle"/>
          </p:nvPr>
        </p:nvSpPr>
        <p:spPr/>
        <p:txBody>
          <a:bodyPr/>
          <a:lstStyle/>
          <a:p>
            <a:r>
              <a:rPr lang="en-US" dirty="0"/>
              <a:t>Housing First</a:t>
            </a:r>
          </a:p>
        </p:txBody>
      </p:sp>
      <p:sp>
        <p:nvSpPr>
          <p:cNvPr id="3" name="Subtitle 2">
            <a:extLst>
              <a:ext uri="{FF2B5EF4-FFF2-40B4-BE49-F238E27FC236}">
                <a16:creationId xmlns:a16="http://schemas.microsoft.com/office/drawing/2014/main" id="{57082FE1-2E46-4B85-BDD9-BE861FC71162}"/>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3952189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3DA2-0DF5-4F92-AFBA-89E83824621E}"/>
              </a:ext>
            </a:extLst>
          </p:cNvPr>
          <p:cNvSpPr>
            <a:spLocks noGrp="1"/>
          </p:cNvSpPr>
          <p:nvPr>
            <p:ph type="title"/>
          </p:nvPr>
        </p:nvSpPr>
        <p:spPr/>
        <p:txBody>
          <a:bodyPr>
            <a:normAutofit/>
          </a:bodyPr>
          <a:lstStyle/>
          <a:p>
            <a:pPr algn="ctr"/>
            <a:r>
              <a:rPr lang="en-US" sz="6000" dirty="0"/>
              <a:t>Tenant Screening &amp; Selection</a:t>
            </a:r>
          </a:p>
        </p:txBody>
      </p:sp>
      <p:sp>
        <p:nvSpPr>
          <p:cNvPr id="3" name="Content Placeholder 2">
            <a:extLst>
              <a:ext uri="{FF2B5EF4-FFF2-40B4-BE49-F238E27FC236}">
                <a16:creationId xmlns:a16="http://schemas.microsoft.com/office/drawing/2014/main" id="{C017B19C-0EE7-4A79-B2AC-81C16AD86B74}"/>
              </a:ext>
            </a:extLst>
          </p:cNvPr>
          <p:cNvSpPr>
            <a:spLocks noGrp="1"/>
          </p:cNvSpPr>
          <p:nvPr>
            <p:ph idx="1"/>
          </p:nvPr>
        </p:nvSpPr>
        <p:spPr/>
        <p:txBody>
          <a:bodyPr>
            <a:normAutofit fontScale="70000" lnSpcReduction="20000"/>
          </a:bodyPr>
          <a:lstStyle/>
          <a:p>
            <a:pPr marL="0" lvl="0" indent="0">
              <a:spcAft>
                <a:spcPts val="600"/>
              </a:spcAft>
              <a:buNone/>
            </a:pPr>
            <a:r>
              <a:rPr lang="en-US" sz="2900" dirty="0">
                <a:solidFill>
                  <a:prstClr val="black"/>
                </a:solidFill>
                <a:latin typeface="Arial" panose="020B0604020202020204" pitchFamily="34" charset="0"/>
                <a:cs typeface="Arial" panose="020B0604020202020204" pitchFamily="34" charset="0"/>
              </a:rPr>
              <a:t>Screening and selection are not interchangeable terms.</a:t>
            </a:r>
          </a:p>
          <a:p>
            <a:pPr>
              <a:lnSpc>
                <a:spcPct val="134000"/>
              </a:lnSpc>
              <a:spcBef>
                <a:spcPts val="0"/>
              </a:spcBef>
            </a:pPr>
            <a:r>
              <a:rPr lang="en-US" sz="2600" b="1" dirty="0">
                <a:solidFill>
                  <a:prstClr val="black"/>
                </a:solidFill>
                <a:latin typeface="Arial" panose="020B0604020202020204" pitchFamily="34" charset="0"/>
                <a:cs typeface="Arial" panose="020B0604020202020204" pitchFamily="34" charset="0"/>
              </a:rPr>
              <a:t>Tenant</a:t>
            </a:r>
            <a:r>
              <a:rPr lang="en-US" sz="2600" dirty="0">
                <a:solidFill>
                  <a:prstClr val="black"/>
                </a:solidFill>
                <a:latin typeface="Arial" panose="020B0604020202020204" pitchFamily="34" charset="0"/>
                <a:cs typeface="Arial" panose="020B0604020202020204" pitchFamily="34" charset="0"/>
              </a:rPr>
              <a:t> </a:t>
            </a:r>
            <a:r>
              <a:rPr lang="en-US" sz="2600" b="1" dirty="0">
                <a:solidFill>
                  <a:prstClr val="black"/>
                </a:solidFill>
                <a:latin typeface="Arial" panose="020B0604020202020204" pitchFamily="34" charset="0"/>
                <a:cs typeface="Arial" panose="020B0604020202020204" pitchFamily="34" charset="0"/>
              </a:rPr>
              <a:t>Screening</a:t>
            </a:r>
            <a:r>
              <a:rPr lang="en-US" sz="2600" dirty="0">
                <a:solidFill>
                  <a:prstClr val="black"/>
                </a:solidFill>
                <a:latin typeface="Arial" panose="020B0604020202020204" pitchFamily="34" charset="0"/>
                <a:cs typeface="Arial" panose="020B0604020202020204" pitchFamily="34" charset="0"/>
              </a:rPr>
              <a:t>: Methods for discovering attributes of the potential tenant</a:t>
            </a:r>
          </a:p>
          <a:p>
            <a:pPr>
              <a:lnSpc>
                <a:spcPct val="134000"/>
              </a:lnSpc>
              <a:spcBef>
                <a:spcPts val="0"/>
              </a:spcBef>
              <a:spcAft>
                <a:spcPts val="1200"/>
              </a:spcAft>
            </a:pPr>
            <a:r>
              <a:rPr lang="en-US" sz="2600" b="1" dirty="0">
                <a:solidFill>
                  <a:prstClr val="black"/>
                </a:solidFill>
                <a:latin typeface="Arial" panose="020B0604020202020204" pitchFamily="34" charset="0"/>
                <a:cs typeface="Arial" panose="020B0604020202020204" pitchFamily="34" charset="0"/>
              </a:rPr>
              <a:t>Tenant Selection</a:t>
            </a:r>
            <a:r>
              <a:rPr lang="en-US" sz="2600" dirty="0">
                <a:solidFill>
                  <a:prstClr val="black"/>
                </a:solidFill>
                <a:latin typeface="Arial" panose="020B0604020202020204" pitchFamily="34" charset="0"/>
                <a:cs typeface="Arial" panose="020B0604020202020204" pitchFamily="34" charset="0"/>
              </a:rPr>
              <a:t>: Using criteria for eligibility and screening results to make lease decision</a:t>
            </a:r>
            <a:endParaRPr lang="en-US" sz="2300" dirty="0">
              <a:solidFill>
                <a:prstClr val="black"/>
              </a:solidFill>
              <a:latin typeface="Arial" panose="020B0604020202020204" pitchFamily="34" charset="0"/>
              <a:cs typeface="Arial" panose="020B0604020202020204" pitchFamily="34" charset="0"/>
            </a:endParaRPr>
          </a:p>
          <a:p>
            <a:pPr marL="0" lvl="0" indent="0">
              <a:spcAft>
                <a:spcPts val="600"/>
              </a:spcAft>
              <a:buNone/>
            </a:pPr>
            <a:r>
              <a:rPr lang="en-US" sz="2900" b="1" dirty="0">
                <a:solidFill>
                  <a:prstClr val="black"/>
                </a:solidFill>
                <a:latin typeface="Arial" panose="020B0604020202020204" pitchFamily="34" charset="0"/>
                <a:cs typeface="Arial" panose="020B0604020202020204" pitchFamily="34" charset="0"/>
              </a:rPr>
              <a:t>Power differential </a:t>
            </a:r>
            <a:r>
              <a:rPr lang="en-US" sz="2900" dirty="0">
                <a:solidFill>
                  <a:prstClr val="black"/>
                </a:solidFill>
                <a:latin typeface="Arial" panose="020B0604020202020204" pitchFamily="34" charset="0"/>
                <a:cs typeface="Arial" panose="020B0604020202020204" pitchFamily="34" charset="0"/>
              </a:rPr>
              <a:t>between tenant selector and potential tenant</a:t>
            </a:r>
          </a:p>
          <a:p>
            <a:pPr>
              <a:lnSpc>
                <a:spcPct val="134000"/>
              </a:lnSpc>
              <a:spcBef>
                <a:spcPts val="0"/>
              </a:spcBef>
            </a:pPr>
            <a:r>
              <a:rPr lang="en-US" sz="2600" dirty="0">
                <a:solidFill>
                  <a:prstClr val="black"/>
                </a:solidFill>
                <a:latin typeface="Arial" panose="020B0604020202020204" pitchFamily="34" charset="0"/>
                <a:cs typeface="Arial" panose="020B0604020202020204" pitchFamily="34" charset="0"/>
              </a:rPr>
              <a:t>Possible unclear application timelines, information symmetry with respect to eligibility criteria</a:t>
            </a:r>
          </a:p>
          <a:p>
            <a:pPr>
              <a:lnSpc>
                <a:spcPct val="134000"/>
              </a:lnSpc>
              <a:spcBef>
                <a:spcPts val="0"/>
              </a:spcBef>
            </a:pPr>
            <a:r>
              <a:rPr lang="en-US" sz="2600" dirty="0">
                <a:solidFill>
                  <a:prstClr val="black"/>
                </a:solidFill>
                <a:latin typeface="Arial" panose="020B0604020202020204" pitchFamily="34" charset="0"/>
                <a:cs typeface="Arial" panose="020B0604020202020204" pitchFamily="34" charset="0"/>
              </a:rPr>
              <a:t>Unclear informing of potential tenants about conditions within the property</a:t>
            </a:r>
          </a:p>
          <a:p>
            <a:pPr>
              <a:lnSpc>
                <a:spcPct val="134000"/>
              </a:lnSpc>
              <a:spcBef>
                <a:spcPts val="0"/>
              </a:spcBef>
              <a:spcAft>
                <a:spcPts val="1200"/>
              </a:spcAft>
            </a:pPr>
            <a:r>
              <a:rPr lang="en-US" sz="2600" dirty="0">
                <a:solidFill>
                  <a:prstClr val="black"/>
                </a:solidFill>
                <a:latin typeface="Arial" panose="020B0604020202020204" pitchFamily="34" charset="0"/>
                <a:cs typeface="Arial" panose="020B0604020202020204" pitchFamily="34" charset="0"/>
              </a:rPr>
              <a:t>No data to understand if potential tenants are informed about available units in the same way regardless of their level of services needs</a:t>
            </a:r>
          </a:p>
          <a:p>
            <a:pPr marL="0" lvl="0" indent="0">
              <a:spcAft>
                <a:spcPts val="600"/>
              </a:spcAft>
              <a:buNone/>
            </a:pPr>
            <a:r>
              <a:rPr lang="en-US" sz="2900" dirty="0">
                <a:solidFill>
                  <a:prstClr val="black"/>
                </a:solidFill>
                <a:latin typeface="Arial" panose="020B0604020202020204" pitchFamily="34" charset="0"/>
                <a:cs typeface="Arial" panose="020B0604020202020204" pitchFamily="34" charset="0"/>
              </a:rPr>
              <a:t>Service provider in position to </a:t>
            </a:r>
            <a:r>
              <a:rPr lang="en-US" sz="2900" b="1" dirty="0">
                <a:solidFill>
                  <a:prstClr val="black"/>
                </a:solidFill>
                <a:latin typeface="Arial" panose="020B0604020202020204" pitchFamily="34" charset="0"/>
                <a:cs typeface="Arial" panose="020B0604020202020204" pitchFamily="34" charset="0"/>
              </a:rPr>
              <a:t>bridge interests </a:t>
            </a:r>
            <a:r>
              <a:rPr lang="en-US" sz="2900" dirty="0">
                <a:solidFill>
                  <a:prstClr val="black"/>
                </a:solidFill>
                <a:latin typeface="Arial" panose="020B0604020202020204" pitchFamily="34" charset="0"/>
                <a:cs typeface="Arial" panose="020B0604020202020204" pitchFamily="34" charset="0"/>
              </a:rPr>
              <a:t>of ownership and that of individual tenants</a:t>
            </a:r>
          </a:p>
          <a:p>
            <a:pPr>
              <a:lnSpc>
                <a:spcPct val="134000"/>
              </a:lnSpc>
              <a:spcBef>
                <a:spcPts val="0"/>
              </a:spcBef>
            </a:pPr>
            <a:r>
              <a:rPr lang="en-US" sz="2600" dirty="0">
                <a:solidFill>
                  <a:prstClr val="black"/>
                </a:solidFill>
                <a:latin typeface="Arial" panose="020B0604020202020204" pitchFamily="34" charset="0"/>
                <a:cs typeface="Arial" panose="020B0604020202020204" pitchFamily="34" charset="0"/>
              </a:rPr>
              <a:t>Advocate for potential tenants through the application process</a:t>
            </a:r>
          </a:p>
          <a:p>
            <a:pPr>
              <a:lnSpc>
                <a:spcPct val="134000"/>
              </a:lnSpc>
              <a:spcBef>
                <a:spcPts val="0"/>
              </a:spcBef>
            </a:pPr>
            <a:r>
              <a:rPr lang="en-US" sz="2600" dirty="0">
                <a:solidFill>
                  <a:prstClr val="black"/>
                </a:solidFill>
                <a:latin typeface="Arial" panose="020B0604020202020204" pitchFamily="34" charset="0"/>
                <a:cs typeface="Arial" panose="020B0604020202020204" pitchFamily="34" charset="0"/>
              </a:rPr>
              <a:t>Liaise between potential tenant and property management</a:t>
            </a: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20028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3DA2-0DF5-4F92-AFBA-89E83824621E}"/>
              </a:ext>
            </a:extLst>
          </p:cNvPr>
          <p:cNvSpPr>
            <a:spLocks noGrp="1"/>
          </p:cNvSpPr>
          <p:nvPr>
            <p:ph type="title"/>
          </p:nvPr>
        </p:nvSpPr>
        <p:spPr/>
        <p:txBody>
          <a:bodyPr>
            <a:normAutofit/>
          </a:bodyPr>
          <a:lstStyle/>
          <a:p>
            <a:pPr algn="ctr"/>
            <a:r>
              <a:rPr lang="en-US" sz="6000" dirty="0"/>
              <a:t>Shared Understanding</a:t>
            </a:r>
          </a:p>
        </p:txBody>
      </p:sp>
      <p:sp>
        <p:nvSpPr>
          <p:cNvPr id="3" name="Content Placeholder 2">
            <a:extLst>
              <a:ext uri="{FF2B5EF4-FFF2-40B4-BE49-F238E27FC236}">
                <a16:creationId xmlns:a16="http://schemas.microsoft.com/office/drawing/2014/main" id="{C017B19C-0EE7-4A79-B2AC-81C16AD86B74}"/>
              </a:ext>
            </a:extLst>
          </p:cNvPr>
          <p:cNvSpPr>
            <a:spLocks noGrp="1"/>
          </p:cNvSpPr>
          <p:nvPr>
            <p:ph idx="1"/>
          </p:nvPr>
        </p:nvSpPr>
        <p:spPr/>
        <p:txBody>
          <a:bodyPr>
            <a:normAutofit/>
          </a:bodyPr>
          <a:lstStyle/>
          <a:p>
            <a:pPr marL="0" lvl="0" indent="0" defTabSz="609630">
              <a:lnSpc>
                <a:spcPct val="100000"/>
              </a:lnSpc>
              <a:spcBef>
                <a:spcPct val="20000"/>
              </a:spcBef>
              <a:spcAft>
                <a:spcPts val="600"/>
              </a:spcAft>
              <a:buNone/>
            </a:pPr>
            <a:r>
              <a:rPr lang="en-US" sz="2000" b="1" dirty="0">
                <a:latin typeface="Arial" panose="020B0604020202020204" pitchFamily="34" charset="0"/>
                <a:cs typeface="Arial" panose="020B0604020202020204" pitchFamily="34" charset="0"/>
              </a:rPr>
              <a:t>A plan is not enough. </a:t>
            </a:r>
            <a:r>
              <a:rPr lang="en-US" sz="2000" dirty="0">
                <a:latin typeface="Arial" panose="020B0604020202020204" pitchFamily="34" charset="0"/>
                <a:cs typeface="Arial" panose="020B0604020202020204" pitchFamily="34" charset="0"/>
              </a:rPr>
              <a:t>It can be completed by anyone—or just one person. Housing First roles, responsibilities, and commitments must be clarified in a formal agreement that:</a:t>
            </a:r>
          </a:p>
          <a:p>
            <a:pPr marL="342900" lvl="2" indent="-342900" defTabSz="609630">
              <a:lnSpc>
                <a:spcPct val="100000"/>
              </a:lnSpc>
              <a:spcBef>
                <a:spcPts val="0"/>
              </a:spcBef>
              <a:spcAft>
                <a:spcPts val="600"/>
              </a:spcAft>
            </a:pPr>
            <a:r>
              <a:rPr lang="en-US" sz="1800" dirty="0">
                <a:latin typeface="Arial" panose="020B0604020202020204" pitchFamily="34" charset="0"/>
                <a:cs typeface="Arial" panose="020B0604020202020204" pitchFamily="34" charset="0"/>
              </a:rPr>
              <a:t>Provides clarity and specificity around how screening strategies will or will not result in tenancy denial</a:t>
            </a:r>
          </a:p>
          <a:p>
            <a:pPr marL="342900" lvl="2" indent="-342900" defTabSz="609630">
              <a:lnSpc>
                <a:spcPct val="100000"/>
              </a:lnSpc>
              <a:spcBef>
                <a:spcPts val="0"/>
              </a:spcBef>
              <a:spcAft>
                <a:spcPts val="600"/>
              </a:spcAft>
            </a:pPr>
            <a:r>
              <a:rPr lang="en-US" sz="1800" dirty="0">
                <a:latin typeface="Arial" panose="020B0604020202020204" pitchFamily="34" charset="0"/>
                <a:cs typeface="Arial" panose="020B0604020202020204" pitchFamily="34" charset="0"/>
              </a:rPr>
              <a:t>Provides clarity and specificity around the responsibilities of screening and selection</a:t>
            </a:r>
          </a:p>
          <a:p>
            <a:pPr marL="914400" lvl="3" indent="-277813" defTabSz="609630">
              <a:lnSpc>
                <a:spcPct val="100000"/>
              </a:lnSpc>
              <a:spcBef>
                <a:spcPts val="0"/>
              </a:spcBef>
              <a:buFont typeface="Courier New" panose="02070309020205020404" pitchFamily="49" charset="0"/>
              <a:buChar char="o"/>
            </a:pPr>
            <a:r>
              <a:rPr lang="en-US" sz="1600" dirty="0">
                <a:latin typeface="Arial" panose="020B0604020202020204" pitchFamily="34" charset="0"/>
                <a:cs typeface="Arial" panose="020B0604020202020204" pitchFamily="34" charset="0"/>
              </a:rPr>
              <a:t>Clear identification of orgs with a role in screening and determining eligibility of potential tenant</a:t>
            </a:r>
          </a:p>
          <a:p>
            <a:pPr marL="914400" lvl="3" indent="-277813" defTabSz="609630">
              <a:lnSpc>
                <a:spcPct val="100000"/>
              </a:lnSpc>
              <a:spcBef>
                <a:spcPts val="0"/>
              </a:spcBef>
              <a:buFont typeface="Courier New" panose="02070309020205020404" pitchFamily="49" charset="0"/>
              <a:buChar char="o"/>
            </a:pPr>
            <a:r>
              <a:rPr lang="en-US" sz="1600" dirty="0">
                <a:latin typeface="Arial" panose="020B0604020202020204" pitchFamily="34" charset="0"/>
                <a:cs typeface="Arial" panose="020B0604020202020204" pitchFamily="34" charset="0"/>
              </a:rPr>
              <a:t>Clear identification of the sequence of screening and selection activities</a:t>
            </a:r>
          </a:p>
          <a:p>
            <a:pPr marL="914400" lvl="3" indent="-277813" defTabSz="609630">
              <a:lnSpc>
                <a:spcPct val="100000"/>
              </a:lnSpc>
              <a:spcBef>
                <a:spcPts val="0"/>
              </a:spcBef>
              <a:spcAft>
                <a:spcPts val="600"/>
              </a:spcAft>
              <a:buFont typeface="Courier New" panose="02070309020205020404" pitchFamily="49" charset="0"/>
              <a:buChar char="o"/>
            </a:pPr>
            <a:r>
              <a:rPr lang="en-US" sz="1600" dirty="0">
                <a:latin typeface="Arial" panose="020B0604020202020204" pitchFamily="34" charset="0"/>
                <a:cs typeface="Arial" panose="020B0604020202020204" pitchFamily="34" charset="0"/>
              </a:rPr>
              <a:t>Triangulate specific responsibilities with supporting documentation like job duty statements</a:t>
            </a:r>
            <a:endParaRPr lang="en-US" sz="1400" dirty="0">
              <a:latin typeface="Arial" panose="020B0604020202020204" pitchFamily="34" charset="0"/>
              <a:cs typeface="Arial" panose="020B0604020202020204" pitchFamily="34" charset="0"/>
            </a:endParaRPr>
          </a:p>
          <a:p>
            <a:pPr marL="342900" lvl="2" indent="-342900" defTabSz="609630">
              <a:lnSpc>
                <a:spcPct val="100000"/>
              </a:lnSpc>
              <a:spcBef>
                <a:spcPts val="0"/>
              </a:spcBef>
              <a:spcAft>
                <a:spcPts val="600"/>
              </a:spcAft>
            </a:pPr>
            <a:r>
              <a:rPr lang="en-US" sz="1800" dirty="0">
                <a:latin typeface="Arial" panose="020B0604020202020204" pitchFamily="34" charset="0"/>
                <a:cs typeface="Arial" panose="020B0604020202020204" pitchFamily="34" charset="0"/>
              </a:rPr>
              <a:t>Outlines commitments, in active voice, to make service providers available to help in application process</a:t>
            </a:r>
          </a:p>
          <a:p>
            <a:pPr marL="914400" lvl="3" indent="-277813" defTabSz="609630">
              <a:lnSpc>
                <a:spcPct val="100000"/>
              </a:lnSpc>
              <a:spcBef>
                <a:spcPts val="0"/>
              </a:spcBef>
              <a:buFont typeface="Courier New" panose="02070309020205020404" pitchFamily="49" charset="0"/>
              <a:buChar char="o"/>
            </a:pPr>
            <a:r>
              <a:rPr lang="en-US" sz="1600" dirty="0">
                <a:latin typeface="Arial" panose="020B0604020202020204" pitchFamily="34" charset="0"/>
                <a:cs typeface="Arial" panose="020B0604020202020204" pitchFamily="34" charset="0"/>
              </a:rPr>
              <a:t>Consistency in making potential applicants aware of assistance available through service provider</a:t>
            </a:r>
          </a:p>
          <a:p>
            <a:pPr marL="914400" lvl="3" indent="-277813" defTabSz="609630">
              <a:lnSpc>
                <a:spcPct val="100000"/>
              </a:lnSpc>
              <a:spcBef>
                <a:spcPts val="0"/>
              </a:spcBef>
              <a:buFont typeface="Courier New" panose="02070309020205020404" pitchFamily="49" charset="0"/>
              <a:buChar char="o"/>
            </a:pPr>
            <a:r>
              <a:rPr lang="en-US" sz="1600" dirty="0">
                <a:latin typeface="Arial" panose="020B0604020202020204" pitchFamily="34" charset="0"/>
                <a:cs typeface="Arial" panose="020B0604020202020204" pitchFamily="34" charset="0"/>
              </a:rPr>
              <a:t>Strong coordination among property management and service provider</a:t>
            </a: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28463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3DA2-0DF5-4F92-AFBA-89E83824621E}"/>
              </a:ext>
            </a:extLst>
          </p:cNvPr>
          <p:cNvSpPr>
            <a:spLocks noGrp="1"/>
          </p:cNvSpPr>
          <p:nvPr>
            <p:ph type="title"/>
          </p:nvPr>
        </p:nvSpPr>
        <p:spPr/>
        <p:txBody>
          <a:bodyPr>
            <a:normAutofit fontScale="90000"/>
          </a:bodyPr>
          <a:lstStyle/>
          <a:p>
            <a:pPr algn="ctr"/>
            <a:r>
              <a:rPr lang="en-US" sz="6000" dirty="0"/>
              <a:t>Serving Veterans who are Hard-to-Serve</a:t>
            </a:r>
          </a:p>
        </p:txBody>
      </p:sp>
      <p:sp>
        <p:nvSpPr>
          <p:cNvPr id="3" name="Content Placeholder 2">
            <a:extLst>
              <a:ext uri="{FF2B5EF4-FFF2-40B4-BE49-F238E27FC236}">
                <a16:creationId xmlns:a16="http://schemas.microsoft.com/office/drawing/2014/main" id="{C017B19C-0EE7-4A79-B2AC-81C16AD86B74}"/>
              </a:ext>
            </a:extLst>
          </p:cNvPr>
          <p:cNvSpPr>
            <a:spLocks noGrp="1"/>
          </p:cNvSpPr>
          <p:nvPr>
            <p:ph idx="1"/>
          </p:nvPr>
        </p:nvSpPr>
        <p:spPr>
          <a:xfrm>
            <a:off x="838200" y="1825625"/>
            <a:ext cx="10515600" cy="4351338"/>
          </a:xfrm>
        </p:spPr>
        <p:txBody>
          <a:bodyPr>
            <a:normAutofit/>
          </a:bodyPr>
          <a:lstStyle/>
          <a:p>
            <a:pPr marL="0" lvl="0" indent="0">
              <a:buNone/>
            </a:pPr>
            <a:r>
              <a:rPr lang="en-US" sz="2400" b="1" dirty="0">
                <a:solidFill>
                  <a:prstClr val="black"/>
                </a:solidFill>
                <a:latin typeface="Arial" panose="020B0604020202020204" pitchFamily="34" charset="0"/>
                <a:cs typeface="Arial" panose="020B0604020202020204" pitchFamily="34" charset="0"/>
              </a:rPr>
              <a:t>Engagement</a:t>
            </a:r>
          </a:p>
          <a:p>
            <a:r>
              <a:rPr lang="en-US" sz="2000" dirty="0">
                <a:solidFill>
                  <a:prstClr val="black"/>
                </a:solidFill>
                <a:latin typeface="Arial" panose="020B0604020202020204" pitchFamily="34" charset="0"/>
                <a:cs typeface="Arial" panose="020B0604020202020204" pitchFamily="34" charset="0"/>
              </a:rPr>
              <a:t>Service funding may not always match the higher degree of difficulty.</a:t>
            </a:r>
          </a:p>
          <a:p>
            <a:r>
              <a:rPr lang="en-US" sz="2000" dirty="0">
                <a:solidFill>
                  <a:prstClr val="black"/>
                </a:solidFill>
                <a:latin typeface="Arial" panose="020B0604020202020204" pitchFamily="34" charset="0"/>
                <a:cs typeface="Arial" panose="020B0604020202020204" pitchFamily="34" charset="0"/>
              </a:rPr>
              <a:t>Serving tenants with mental health and/or substance use disorders is most effective with peer support and attentive comprehensive case management and case conferencing.</a:t>
            </a:r>
          </a:p>
          <a:p>
            <a:pPr>
              <a:spcAft>
                <a:spcPts val="1200"/>
              </a:spcAft>
            </a:pPr>
            <a:r>
              <a:rPr lang="en-US" sz="2000" dirty="0">
                <a:solidFill>
                  <a:prstClr val="black"/>
                </a:solidFill>
                <a:latin typeface="Arial" panose="020B0604020202020204" pitchFamily="34" charset="0"/>
                <a:cs typeface="Arial" panose="020B0604020202020204" pitchFamily="34" charset="0"/>
              </a:rPr>
              <a:t>Service delivery must be trauma-informed and time-sensitive.</a:t>
            </a:r>
          </a:p>
          <a:p>
            <a:pPr marL="0" indent="0">
              <a:buNone/>
            </a:pPr>
            <a:r>
              <a:rPr lang="en-US" sz="2400" b="1" dirty="0">
                <a:solidFill>
                  <a:prstClr val="black"/>
                </a:solidFill>
                <a:latin typeface="Arial" panose="020B0604020202020204" pitchFamily="34" charset="0"/>
                <a:cs typeface="Arial" panose="020B0604020202020204" pitchFamily="34" charset="0"/>
              </a:rPr>
              <a:t>Credibility</a:t>
            </a:r>
          </a:p>
          <a:p>
            <a:r>
              <a:rPr lang="en-US" sz="2000" dirty="0">
                <a:solidFill>
                  <a:prstClr val="black"/>
                </a:solidFill>
                <a:latin typeface="Arial" panose="020B0604020202020204" pitchFamily="34" charset="0"/>
                <a:cs typeface="Arial" panose="020B0604020202020204" pitchFamily="34" charset="0"/>
              </a:rPr>
              <a:t>Understand the unique needs and culture of the populations being served to provide competent and holistic care.</a:t>
            </a:r>
          </a:p>
          <a:p>
            <a:r>
              <a:rPr lang="en-US" sz="2000" dirty="0">
                <a:solidFill>
                  <a:prstClr val="black"/>
                </a:solidFill>
                <a:latin typeface="Arial" panose="020B0604020202020204" pitchFamily="34" charset="0"/>
                <a:cs typeface="Arial" panose="020B0604020202020204" pitchFamily="34" charset="0"/>
              </a:rPr>
              <a:t>Relatability is key for trust-building.</a:t>
            </a:r>
          </a:p>
          <a:p>
            <a:pPr marL="0" indent="0">
              <a:buNone/>
            </a:pP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92395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34390-4EAF-0D00-BA8C-23984745EBEF}"/>
              </a:ext>
            </a:extLst>
          </p:cNvPr>
          <p:cNvSpPr>
            <a:spLocks noGrp="1"/>
          </p:cNvSpPr>
          <p:nvPr>
            <p:ph type="title"/>
          </p:nvPr>
        </p:nvSpPr>
        <p:spPr>
          <a:xfrm>
            <a:off x="0" y="257732"/>
            <a:ext cx="12191998" cy="1030741"/>
          </a:xfrm>
        </p:spPr>
        <p:txBody>
          <a:bodyPr/>
          <a:lstStyle/>
          <a:p>
            <a:r>
              <a:rPr lang="en-US" dirty="0"/>
              <a:t>What is Housing First?</a:t>
            </a:r>
          </a:p>
        </p:txBody>
      </p:sp>
      <p:sp>
        <p:nvSpPr>
          <p:cNvPr id="3" name="Content Placeholder 2">
            <a:extLst>
              <a:ext uri="{FF2B5EF4-FFF2-40B4-BE49-F238E27FC236}">
                <a16:creationId xmlns:a16="http://schemas.microsoft.com/office/drawing/2014/main" id="{7C30438E-85AE-7E56-F038-72318E0CB42F}"/>
              </a:ext>
            </a:extLst>
          </p:cNvPr>
          <p:cNvSpPr>
            <a:spLocks noGrp="1"/>
          </p:cNvSpPr>
          <p:nvPr>
            <p:ph idx="1"/>
          </p:nvPr>
        </p:nvSpPr>
        <p:spPr>
          <a:xfrm>
            <a:off x="5348115" y="1574827"/>
            <a:ext cx="5992470" cy="4578665"/>
          </a:xfrm>
        </p:spPr>
        <p:txBody>
          <a:bodyPr>
            <a:noAutofit/>
          </a:bodyPr>
          <a:lstStyle/>
          <a:p>
            <a:pPr algn="l"/>
            <a:r>
              <a:rPr lang="en-US" sz="2000" b="1" dirty="0">
                <a:solidFill>
                  <a:srgbClr val="112E51"/>
                </a:solidFill>
                <a:latin typeface="Arial" panose="020B0604020202020204" pitchFamily="34" charset="0"/>
                <a:cs typeface="Arial" panose="020B0604020202020204" pitchFamily="34" charset="0"/>
              </a:rPr>
              <a:t>Housing First</a:t>
            </a:r>
            <a:r>
              <a:rPr lang="en-US" sz="2000" dirty="0">
                <a:solidFill>
                  <a:srgbClr val="112E51"/>
                </a:solidFill>
                <a:latin typeface="Arial" panose="020B0604020202020204" pitchFamily="34" charset="0"/>
                <a:cs typeface="Arial" panose="020B0604020202020204" pitchFamily="34" charset="0"/>
              </a:rPr>
              <a:t>: The evidence-based model that uses housing as a tool, rather than a reward, for recovery and that centers on providing or connecting [people experiencing homelessness] to permanent housing as quickly as possible. Housing First means voluntarily services and housing lease not contingent on participation in services. </a:t>
            </a:r>
            <a:r>
              <a:rPr lang="en-US" sz="1400" dirty="0">
                <a:solidFill>
                  <a:srgbClr val="112E51"/>
                </a:solidFill>
                <a:latin typeface="Arial" panose="020B0604020202020204" pitchFamily="34" charset="0"/>
                <a:cs typeface="Arial" panose="020B0604020202020204" pitchFamily="34" charset="0"/>
              </a:rPr>
              <a:t>(</a:t>
            </a:r>
            <a:r>
              <a:rPr lang="en-US" sz="1400" i="1" dirty="0">
                <a:solidFill>
                  <a:srgbClr val="112E51"/>
                </a:solidFill>
                <a:latin typeface="Arial" panose="020B0604020202020204" pitchFamily="34" charset="0"/>
                <a:cs typeface="Arial" panose="020B0604020202020204" pitchFamily="34" charset="0"/>
              </a:rPr>
              <a:t>Welfare and Institutions (WIC) § 8255(d)(1)</a:t>
            </a:r>
            <a:r>
              <a:rPr lang="en-US" sz="1400" dirty="0">
                <a:solidFill>
                  <a:srgbClr val="112E51"/>
                </a:solidFill>
                <a:latin typeface="Arial" panose="020B0604020202020204" pitchFamily="34" charset="0"/>
                <a:cs typeface="Arial" panose="020B0604020202020204" pitchFamily="34" charset="0"/>
              </a:rPr>
              <a:t>)</a:t>
            </a:r>
          </a:p>
          <a:p>
            <a:pPr algn="l"/>
            <a:endParaRPr lang="en-US" sz="2000" b="1" dirty="0">
              <a:solidFill>
                <a:srgbClr val="112E51"/>
              </a:solidFill>
              <a:latin typeface="Arial" panose="020B0604020202020204" pitchFamily="34" charset="0"/>
              <a:cs typeface="Arial" panose="020B0604020202020204" pitchFamily="34" charset="0"/>
            </a:endParaRPr>
          </a:p>
          <a:p>
            <a:pPr algn="l"/>
            <a:r>
              <a:rPr lang="en-US" sz="2000" b="1" dirty="0">
                <a:solidFill>
                  <a:srgbClr val="112E51"/>
                </a:solidFill>
                <a:latin typeface="Arial" panose="020B0604020202020204" pitchFamily="34" charset="0"/>
                <a:cs typeface="Arial" panose="020B0604020202020204" pitchFamily="34" charset="0"/>
              </a:rPr>
              <a:t>Harm Reduction</a:t>
            </a:r>
            <a:r>
              <a:rPr lang="en-US" sz="2000" dirty="0">
                <a:solidFill>
                  <a:srgbClr val="112E51"/>
                </a:solidFill>
                <a:latin typeface="Arial" panose="020B0604020202020204" pitchFamily="34" charset="0"/>
                <a:cs typeface="Arial" panose="020B0604020202020204" pitchFamily="34" charset="0"/>
              </a:rPr>
              <a:t>: an evidence-based approach that is critical to engaging with people who use drugs and equipping them with life-saving tools and information to create positive change in their lives and potentially save their lives. </a:t>
            </a:r>
            <a:endParaRPr lang="en-US" sz="1800" b="0" dirty="0">
              <a:solidFill>
                <a:srgbClr val="112E51"/>
              </a:solidFill>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51EA797E-865C-4DC2-BBB3-1E504C604F5E}"/>
              </a:ext>
            </a:extLst>
          </p:cNvPr>
          <p:cNvPicPr>
            <a:picLocks noChangeAspect="1"/>
          </p:cNvPicPr>
          <p:nvPr/>
        </p:nvPicPr>
        <p:blipFill>
          <a:blip r:embed="rId3"/>
          <a:stretch>
            <a:fillRect/>
          </a:stretch>
        </p:blipFill>
        <p:spPr>
          <a:xfrm>
            <a:off x="256937" y="1290013"/>
            <a:ext cx="4239766" cy="4863479"/>
          </a:xfrm>
          <a:prstGeom prst="rect">
            <a:avLst/>
          </a:prstGeom>
        </p:spPr>
      </p:pic>
    </p:spTree>
    <p:extLst>
      <p:ext uri="{BB962C8B-B14F-4D97-AF65-F5344CB8AC3E}">
        <p14:creationId xmlns:p14="http://schemas.microsoft.com/office/powerpoint/2010/main" val="1499726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34390-4EAF-0D00-BA8C-23984745EBEF}"/>
              </a:ext>
            </a:extLst>
          </p:cNvPr>
          <p:cNvSpPr>
            <a:spLocks noGrp="1"/>
          </p:cNvSpPr>
          <p:nvPr>
            <p:ph type="title"/>
          </p:nvPr>
        </p:nvSpPr>
        <p:spPr>
          <a:xfrm>
            <a:off x="-1" y="257733"/>
            <a:ext cx="4222045" cy="2338712"/>
          </a:xfrm>
        </p:spPr>
        <p:txBody>
          <a:bodyPr>
            <a:normAutofit/>
          </a:bodyPr>
          <a:lstStyle/>
          <a:p>
            <a:r>
              <a:rPr lang="en-US" sz="5400" dirty="0"/>
              <a:t>Housing First Core Components</a:t>
            </a:r>
          </a:p>
        </p:txBody>
      </p:sp>
      <p:pic>
        <p:nvPicPr>
          <p:cNvPr id="6" name="Picture 2" descr="Text&#10;&#10;Description automatically generated">
            <a:extLst>
              <a:ext uri="{FF2B5EF4-FFF2-40B4-BE49-F238E27FC236}">
                <a16:creationId xmlns:a16="http://schemas.microsoft.com/office/drawing/2014/main" id="{2C25E52B-FD84-48AE-B6DB-14530569C01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70496" y="527528"/>
            <a:ext cx="7929593" cy="59410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01686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F0BCB4C-7445-4577-AD9F-FA02A903621D}"/>
              </a:ext>
            </a:extLst>
          </p:cNvPr>
          <p:cNvSpPr txBox="1">
            <a:spLocks/>
          </p:cNvSpPr>
          <p:nvPr/>
        </p:nvSpPr>
        <p:spPr>
          <a:xfrm>
            <a:off x="383786" y="1690688"/>
            <a:ext cx="6053590" cy="4702141"/>
          </a:xfrm>
          <a:prstGeom prst="rect">
            <a:avLst/>
          </a:prstGeom>
        </p:spPr>
        <p:txBody>
          <a:bodyPr vert="horz" lIns="91440" tIns="45720" rIns="91440" bIns="45720" numCol="1" rtlCol="0" anchor="t">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lvl="2" indent="-457200">
              <a:lnSpc>
                <a:spcPct val="110000"/>
              </a:lnSpc>
              <a:spcBef>
                <a:spcPts val="600"/>
              </a:spcBef>
              <a:spcAft>
                <a:spcPts val="1200"/>
              </a:spcAft>
              <a:buFont typeface="+mj-lt"/>
              <a:buAutoNum type="arabicPeriod"/>
            </a:pPr>
            <a:r>
              <a:rPr lang="en-US" dirty="0">
                <a:latin typeface="Arial" panose="020B0604020202020204" pitchFamily="34" charset="0"/>
                <a:cs typeface="Arial" panose="020B0604020202020204" pitchFamily="34" charset="0"/>
              </a:rPr>
              <a:t>Services are entered by the </a:t>
            </a:r>
            <a:r>
              <a:rPr lang="en-US" b="1" dirty="0">
                <a:latin typeface="Arial" panose="020B0604020202020204" pitchFamily="34" charset="0"/>
                <a:cs typeface="Arial" panose="020B0604020202020204" pitchFamily="34" charset="0"/>
              </a:rPr>
              <a:t>44 Continuum of Care (CoC) </a:t>
            </a:r>
            <a:r>
              <a:rPr lang="en-US" dirty="0">
                <a:latin typeface="Arial" panose="020B0604020202020204" pitchFamily="34" charset="0"/>
                <a:cs typeface="Arial" panose="020B0604020202020204" pitchFamily="34" charset="0"/>
              </a:rPr>
              <a:t>entities providing prevention, outreach, emergency sheltering, rapid rehousing, other permanent housing, and other services.​</a:t>
            </a:r>
          </a:p>
          <a:p>
            <a:pPr marL="457200" lvl="2" indent="-457200">
              <a:lnSpc>
                <a:spcPct val="110000"/>
              </a:lnSpc>
              <a:spcBef>
                <a:spcPts val="600"/>
              </a:spcBef>
              <a:spcAft>
                <a:spcPts val="1200"/>
              </a:spcAft>
              <a:buFont typeface="+mj-lt"/>
              <a:buAutoNum type="arabicPeriod"/>
            </a:pPr>
            <a:r>
              <a:rPr lang="en-US" b="1" dirty="0">
                <a:latin typeface="Arial" panose="020B0604020202020204" pitchFamily="34" charset="0"/>
                <a:cs typeface="Arial" panose="020B0604020202020204" pitchFamily="34" charset="0"/>
              </a:rPr>
              <a:t>Cal ICH </a:t>
            </a:r>
            <a:r>
              <a:rPr lang="en-US" dirty="0">
                <a:latin typeface="Arial" panose="020B0604020202020204" pitchFamily="34" charset="0"/>
                <a:cs typeface="Arial" panose="020B0604020202020204" pitchFamily="34" charset="0"/>
              </a:rPr>
              <a:t>collects data on a quarterly basis by working with the 44 </a:t>
            </a:r>
            <a:r>
              <a:rPr lang="en-US" dirty="0" err="1">
                <a:latin typeface="Arial" panose="020B0604020202020204" pitchFamily="34" charset="0"/>
                <a:cs typeface="Arial" panose="020B0604020202020204" pitchFamily="34" charset="0"/>
              </a:rPr>
              <a:t>CoCs</a:t>
            </a:r>
            <a:r>
              <a:rPr lang="en-US" dirty="0">
                <a:latin typeface="Arial" panose="020B0604020202020204" pitchFamily="34" charset="0"/>
                <a:cs typeface="Arial" panose="020B0604020202020204" pitchFamily="34" charset="0"/>
              </a:rPr>
              <a:t>.​</a:t>
            </a:r>
          </a:p>
          <a:p>
            <a:pPr marL="457200" lvl="2" indent="-457200">
              <a:lnSpc>
                <a:spcPct val="110000"/>
              </a:lnSpc>
              <a:spcBef>
                <a:spcPts val="600"/>
              </a:spcBef>
              <a:spcAft>
                <a:spcPts val="1200"/>
              </a:spcAft>
              <a:buFont typeface="+mj-lt"/>
              <a:buAutoNum type="arabicPeriod"/>
            </a:pPr>
            <a:r>
              <a:rPr lang="en-US" dirty="0">
                <a:latin typeface="Arial" panose="020B0604020202020204" pitchFamily="34" charset="0"/>
                <a:cs typeface="Arial" panose="020B0604020202020204" pitchFamily="34" charset="0"/>
              </a:rPr>
              <a:t>Once ingested into HDIS, data is standardized, cleansed, de-duplicated, and matched, which makes the data much more </a:t>
            </a:r>
            <a:r>
              <a:rPr lang="en-US" b="1" dirty="0">
                <a:latin typeface="Arial" panose="020B0604020202020204" pitchFamily="34" charset="0"/>
                <a:cs typeface="Arial" panose="020B0604020202020204" pitchFamily="34" charset="0"/>
              </a:rPr>
              <a:t>accurate</a:t>
            </a:r>
            <a:r>
              <a:rPr lang="en-US" i="1"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rPr>
              <a:t>when looking at statewide figures.</a:t>
            </a:r>
          </a:p>
          <a:p>
            <a:pPr marL="1142365" lvl="2" indent="-227965"/>
            <a:endParaRPr lang="en-US" dirty="0">
              <a:latin typeface="Arial" panose="020B0604020202020204" pitchFamily="34" charset="0"/>
              <a:cs typeface="Arial" panose="020B0604020202020204" pitchFamily="34" charset="0"/>
            </a:endParaRPr>
          </a:p>
        </p:txBody>
      </p:sp>
      <p:pic>
        <p:nvPicPr>
          <p:cNvPr id="5" name="Picture 2" descr="(1) Services are entered by local entities providing prevention, outreach, emergency sheltering, rapid rehousing, and other permanent housing , and other services. (2) Cal ICH collects data on a quarterly basis by working with CoCs.(3) Once ingested into HDIS, data is standardized, cleansed, de-duplicated, and matched, which makes the data much more accurate when looking at statewide figures.">
            <a:extLst>
              <a:ext uri="{FF2B5EF4-FFF2-40B4-BE49-F238E27FC236}">
                <a16:creationId xmlns:a16="http://schemas.microsoft.com/office/drawing/2014/main" id="{E6EBD5B3-0119-433A-B561-AB3DEF312D6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32865" y="1453243"/>
            <a:ext cx="4793227" cy="4939586"/>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1">
            <a:extLst>
              <a:ext uri="{FF2B5EF4-FFF2-40B4-BE49-F238E27FC236}">
                <a16:creationId xmlns:a16="http://schemas.microsoft.com/office/drawing/2014/main" id="{4B7B6C9E-01ED-4E7B-9535-A643A9383EDA}"/>
              </a:ext>
            </a:extLst>
          </p:cNvPr>
          <p:cNvSpPr>
            <a:spLocks noGrp="1"/>
          </p:cNvSpPr>
          <p:nvPr>
            <p:ph type="title"/>
          </p:nvPr>
        </p:nvSpPr>
        <p:spPr>
          <a:xfrm>
            <a:off x="0" y="257732"/>
            <a:ext cx="12191998" cy="1030741"/>
          </a:xfrm>
        </p:spPr>
        <p:txBody>
          <a:bodyPr>
            <a:normAutofit fontScale="90000"/>
          </a:bodyPr>
          <a:lstStyle/>
          <a:p>
            <a:pPr algn="ctr"/>
            <a:r>
              <a:rPr lang="en-US" sz="6000" dirty="0"/>
              <a:t>Homeless Data Integration System (HDIS)</a:t>
            </a:r>
          </a:p>
        </p:txBody>
      </p:sp>
    </p:spTree>
    <p:extLst>
      <p:ext uri="{BB962C8B-B14F-4D97-AF65-F5344CB8AC3E}">
        <p14:creationId xmlns:p14="http://schemas.microsoft.com/office/powerpoint/2010/main" val="253824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34390-4EAF-0D00-BA8C-23984745EBEF}"/>
              </a:ext>
            </a:extLst>
          </p:cNvPr>
          <p:cNvSpPr>
            <a:spLocks noGrp="1"/>
          </p:cNvSpPr>
          <p:nvPr>
            <p:ph type="title"/>
          </p:nvPr>
        </p:nvSpPr>
        <p:spPr>
          <a:xfrm>
            <a:off x="0" y="257732"/>
            <a:ext cx="12191998" cy="1030741"/>
          </a:xfrm>
        </p:spPr>
        <p:txBody>
          <a:bodyPr/>
          <a:lstStyle/>
          <a:p>
            <a:r>
              <a:rPr lang="en-US" dirty="0"/>
              <a:t>Veteran Homelessness Data</a:t>
            </a:r>
          </a:p>
        </p:txBody>
      </p:sp>
      <p:graphicFrame>
        <p:nvGraphicFramePr>
          <p:cNvPr id="6" name="Content Placeholder 5">
            <a:extLst>
              <a:ext uri="{FF2B5EF4-FFF2-40B4-BE49-F238E27FC236}">
                <a16:creationId xmlns:a16="http://schemas.microsoft.com/office/drawing/2014/main" id="{9E9ACDE8-5AF3-4EB0-A09A-137A1E6ACA8B}"/>
              </a:ext>
            </a:extLst>
          </p:cNvPr>
          <p:cNvGraphicFramePr>
            <a:graphicFrameLocks noGrp="1"/>
          </p:cNvGraphicFramePr>
          <p:nvPr>
            <p:ph idx="1"/>
            <p:extLst>
              <p:ext uri="{D42A27DB-BD31-4B8C-83A1-F6EECF244321}">
                <p14:modId xmlns:p14="http://schemas.microsoft.com/office/powerpoint/2010/main" val="1816875909"/>
              </p:ext>
            </p:extLst>
          </p:nvPr>
        </p:nvGraphicFramePr>
        <p:xfrm>
          <a:off x="244475" y="1484313"/>
          <a:ext cx="11703052" cy="1529080"/>
        </p:xfrm>
        <a:graphic>
          <a:graphicData uri="http://schemas.openxmlformats.org/drawingml/2006/table">
            <a:tbl>
              <a:tblPr firstRow="1" bandRow="1">
                <a:tableStyleId>{5C22544A-7EE6-4342-B048-85BDC9FD1C3A}</a:tableStyleId>
              </a:tblPr>
              <a:tblGrid>
                <a:gridCol w="2925763">
                  <a:extLst>
                    <a:ext uri="{9D8B030D-6E8A-4147-A177-3AD203B41FA5}">
                      <a16:colId xmlns:a16="http://schemas.microsoft.com/office/drawing/2014/main" val="3574149721"/>
                    </a:ext>
                  </a:extLst>
                </a:gridCol>
                <a:gridCol w="2925763">
                  <a:extLst>
                    <a:ext uri="{9D8B030D-6E8A-4147-A177-3AD203B41FA5}">
                      <a16:colId xmlns:a16="http://schemas.microsoft.com/office/drawing/2014/main" val="224284059"/>
                    </a:ext>
                  </a:extLst>
                </a:gridCol>
                <a:gridCol w="2925763">
                  <a:extLst>
                    <a:ext uri="{9D8B030D-6E8A-4147-A177-3AD203B41FA5}">
                      <a16:colId xmlns:a16="http://schemas.microsoft.com/office/drawing/2014/main" val="1127524174"/>
                    </a:ext>
                  </a:extLst>
                </a:gridCol>
                <a:gridCol w="2925763">
                  <a:extLst>
                    <a:ext uri="{9D8B030D-6E8A-4147-A177-3AD203B41FA5}">
                      <a16:colId xmlns:a16="http://schemas.microsoft.com/office/drawing/2014/main" val="704872992"/>
                    </a:ext>
                  </a:extLst>
                </a:gridCol>
              </a:tblGrid>
              <a:tr h="370840">
                <a:tc>
                  <a:txBody>
                    <a:bodyPr/>
                    <a:lstStyle/>
                    <a:p>
                      <a:r>
                        <a:rPr lang="en-US" dirty="0"/>
                        <a:t>PIT Count (2023)</a:t>
                      </a:r>
                    </a:p>
                  </a:txBody>
                  <a:tcPr/>
                </a:tc>
                <a:tc>
                  <a:txBody>
                    <a:bodyPr/>
                    <a:lstStyle/>
                    <a:p>
                      <a:r>
                        <a:rPr lang="en-US" dirty="0"/>
                        <a:t>All Californians</a:t>
                      </a:r>
                    </a:p>
                  </a:txBody>
                  <a:tcPr/>
                </a:tc>
                <a:tc>
                  <a:txBody>
                    <a:bodyPr/>
                    <a:lstStyle/>
                    <a:p>
                      <a:r>
                        <a:rPr lang="en-US" dirty="0"/>
                        <a:t>California Veterans</a:t>
                      </a:r>
                    </a:p>
                  </a:txBody>
                  <a:tcPr/>
                </a:tc>
                <a:tc>
                  <a:txBody>
                    <a:bodyPr/>
                    <a:lstStyle/>
                    <a:p>
                      <a:r>
                        <a:rPr lang="en-US" dirty="0"/>
                        <a:t>Veteran % in California</a:t>
                      </a:r>
                    </a:p>
                  </a:txBody>
                  <a:tcPr/>
                </a:tc>
                <a:extLst>
                  <a:ext uri="{0D108BD9-81ED-4DB2-BD59-A6C34878D82A}">
                    <a16:rowId xmlns:a16="http://schemas.microsoft.com/office/drawing/2014/main" val="3998568265"/>
                  </a:ext>
                </a:extLst>
              </a:tr>
              <a:tr h="370840">
                <a:tc>
                  <a:txBody>
                    <a:bodyPr/>
                    <a:lstStyle/>
                    <a:p>
                      <a:pPr algn="r"/>
                      <a:r>
                        <a:rPr lang="en-US" sz="2000" dirty="0"/>
                        <a:t>Experiencing Homelessness</a:t>
                      </a:r>
                    </a:p>
                  </a:txBody>
                  <a:tcPr anchor="ctr"/>
                </a:tc>
                <a:tc>
                  <a:txBody>
                    <a:bodyPr/>
                    <a:lstStyle/>
                    <a:p>
                      <a:pPr algn="ctr"/>
                      <a:r>
                        <a:rPr lang="en-US" sz="2400" dirty="0"/>
                        <a:t>181,399</a:t>
                      </a:r>
                    </a:p>
                  </a:txBody>
                  <a:tcPr anchor="ctr"/>
                </a:tc>
                <a:tc>
                  <a:txBody>
                    <a:bodyPr/>
                    <a:lstStyle/>
                    <a:p>
                      <a:pPr algn="ctr"/>
                      <a:r>
                        <a:rPr lang="en-US" sz="2400" dirty="0"/>
                        <a:t>10,589</a:t>
                      </a:r>
                    </a:p>
                  </a:txBody>
                  <a:tcPr anchor="ctr"/>
                </a:tc>
                <a:tc>
                  <a:txBody>
                    <a:bodyPr/>
                    <a:lstStyle/>
                    <a:p>
                      <a:pPr algn="ctr"/>
                      <a:r>
                        <a:rPr lang="en-US" sz="2400" dirty="0"/>
                        <a:t>5.8%</a:t>
                      </a:r>
                    </a:p>
                  </a:txBody>
                  <a:tcPr anchor="ctr"/>
                </a:tc>
                <a:extLst>
                  <a:ext uri="{0D108BD9-81ED-4DB2-BD59-A6C34878D82A}">
                    <a16:rowId xmlns:a16="http://schemas.microsoft.com/office/drawing/2014/main" val="846859572"/>
                  </a:ext>
                </a:extLst>
              </a:tr>
              <a:tr h="370840">
                <a:tc>
                  <a:txBody>
                    <a:bodyPr/>
                    <a:lstStyle/>
                    <a:p>
                      <a:pPr algn="r"/>
                      <a:r>
                        <a:rPr lang="en-US" sz="2000" dirty="0"/>
                        <a:t>Unsheltered Homeless</a:t>
                      </a:r>
                    </a:p>
                  </a:txBody>
                  <a:tcPr anchor="ctr"/>
                </a:tc>
                <a:tc>
                  <a:txBody>
                    <a:bodyPr/>
                    <a:lstStyle/>
                    <a:p>
                      <a:pPr algn="ctr"/>
                      <a:r>
                        <a:rPr lang="en-US" sz="2400" dirty="0"/>
                        <a:t>123,423</a:t>
                      </a:r>
                    </a:p>
                  </a:txBody>
                  <a:tcPr anchor="ctr"/>
                </a:tc>
                <a:tc>
                  <a:txBody>
                    <a:bodyPr/>
                    <a:lstStyle/>
                    <a:p>
                      <a:pPr algn="ctr"/>
                      <a:r>
                        <a:rPr lang="en-US" sz="2400" dirty="0"/>
                        <a:t>7,436</a:t>
                      </a:r>
                    </a:p>
                  </a:txBody>
                  <a:tcPr anchor="ctr"/>
                </a:tc>
                <a:tc>
                  <a:txBody>
                    <a:bodyPr/>
                    <a:lstStyle/>
                    <a:p>
                      <a:pPr algn="ctr"/>
                      <a:r>
                        <a:rPr lang="en-US" sz="2400" dirty="0"/>
                        <a:t>6.0%</a:t>
                      </a:r>
                    </a:p>
                  </a:txBody>
                  <a:tcPr anchor="ctr"/>
                </a:tc>
                <a:extLst>
                  <a:ext uri="{0D108BD9-81ED-4DB2-BD59-A6C34878D82A}">
                    <a16:rowId xmlns:a16="http://schemas.microsoft.com/office/drawing/2014/main" val="43775651"/>
                  </a:ext>
                </a:extLst>
              </a:tr>
            </a:tbl>
          </a:graphicData>
        </a:graphic>
      </p:graphicFrame>
      <p:graphicFrame>
        <p:nvGraphicFramePr>
          <p:cNvPr id="7" name="Content Placeholder 5">
            <a:extLst>
              <a:ext uri="{FF2B5EF4-FFF2-40B4-BE49-F238E27FC236}">
                <a16:creationId xmlns:a16="http://schemas.microsoft.com/office/drawing/2014/main" id="{5575D2A6-7950-452F-A39E-3AA0E20D5A32}"/>
              </a:ext>
            </a:extLst>
          </p:cNvPr>
          <p:cNvGraphicFramePr>
            <a:graphicFrameLocks/>
          </p:cNvGraphicFramePr>
          <p:nvPr>
            <p:extLst>
              <p:ext uri="{D42A27DB-BD31-4B8C-83A1-F6EECF244321}">
                <p14:modId xmlns:p14="http://schemas.microsoft.com/office/powerpoint/2010/main" val="157552365"/>
              </p:ext>
            </p:extLst>
          </p:nvPr>
        </p:nvGraphicFramePr>
        <p:xfrm>
          <a:off x="244473" y="3291777"/>
          <a:ext cx="11703052" cy="3078480"/>
        </p:xfrm>
        <a:graphic>
          <a:graphicData uri="http://schemas.openxmlformats.org/drawingml/2006/table">
            <a:tbl>
              <a:tblPr firstRow="1" bandRow="1">
                <a:tableStyleId>{5C22544A-7EE6-4342-B048-85BDC9FD1C3A}</a:tableStyleId>
              </a:tblPr>
              <a:tblGrid>
                <a:gridCol w="2925763">
                  <a:extLst>
                    <a:ext uri="{9D8B030D-6E8A-4147-A177-3AD203B41FA5}">
                      <a16:colId xmlns:a16="http://schemas.microsoft.com/office/drawing/2014/main" val="3574149721"/>
                    </a:ext>
                  </a:extLst>
                </a:gridCol>
                <a:gridCol w="2925763">
                  <a:extLst>
                    <a:ext uri="{9D8B030D-6E8A-4147-A177-3AD203B41FA5}">
                      <a16:colId xmlns:a16="http://schemas.microsoft.com/office/drawing/2014/main" val="224284059"/>
                    </a:ext>
                  </a:extLst>
                </a:gridCol>
                <a:gridCol w="2925763">
                  <a:extLst>
                    <a:ext uri="{9D8B030D-6E8A-4147-A177-3AD203B41FA5}">
                      <a16:colId xmlns:a16="http://schemas.microsoft.com/office/drawing/2014/main" val="1127524174"/>
                    </a:ext>
                  </a:extLst>
                </a:gridCol>
                <a:gridCol w="2925763">
                  <a:extLst>
                    <a:ext uri="{9D8B030D-6E8A-4147-A177-3AD203B41FA5}">
                      <a16:colId xmlns:a16="http://schemas.microsoft.com/office/drawing/2014/main" val="704872992"/>
                    </a:ext>
                  </a:extLst>
                </a:gridCol>
              </a:tblGrid>
              <a:tr h="370840">
                <a:tc>
                  <a:txBody>
                    <a:bodyPr/>
                    <a:lstStyle/>
                    <a:p>
                      <a:r>
                        <a:rPr lang="en-US" dirty="0"/>
                        <a:t>HDIS Measure (FY22-23)</a:t>
                      </a:r>
                    </a:p>
                  </a:txBody>
                  <a:tcPr/>
                </a:tc>
                <a:tc>
                  <a:txBody>
                    <a:bodyPr/>
                    <a:lstStyle/>
                    <a:p>
                      <a:r>
                        <a:rPr lang="en-US" dirty="0"/>
                        <a:t>All Californians </a:t>
                      </a:r>
                    </a:p>
                    <a:p>
                      <a:r>
                        <a:rPr lang="en-US" dirty="0"/>
                        <a:t>(accessing services)</a:t>
                      </a:r>
                    </a:p>
                  </a:txBody>
                  <a:tcPr/>
                </a:tc>
                <a:tc>
                  <a:txBody>
                    <a:bodyPr/>
                    <a:lstStyle/>
                    <a:p>
                      <a:r>
                        <a:rPr lang="en-US" dirty="0"/>
                        <a:t>California Veterans (accessing services)</a:t>
                      </a:r>
                    </a:p>
                  </a:txBody>
                  <a:tcPr/>
                </a:tc>
                <a:tc>
                  <a:txBody>
                    <a:bodyPr/>
                    <a:lstStyle/>
                    <a:p>
                      <a:r>
                        <a:rPr lang="en-US" dirty="0"/>
                        <a:t>Veteran % in California</a:t>
                      </a:r>
                    </a:p>
                  </a:txBody>
                  <a:tcPr/>
                </a:tc>
                <a:extLst>
                  <a:ext uri="{0D108BD9-81ED-4DB2-BD59-A6C34878D82A}">
                    <a16:rowId xmlns:a16="http://schemas.microsoft.com/office/drawing/2014/main" val="3998568265"/>
                  </a:ext>
                </a:extLst>
              </a:tr>
              <a:tr h="370840">
                <a:tc>
                  <a:txBody>
                    <a:bodyPr/>
                    <a:lstStyle/>
                    <a:p>
                      <a:pPr algn="r"/>
                      <a:r>
                        <a:rPr lang="en-US" sz="1600" dirty="0"/>
                        <a:t># of People Accessing Services While Experiencing Homelessness</a:t>
                      </a:r>
                    </a:p>
                  </a:txBody>
                  <a:tcPr anchor="ctr"/>
                </a:tc>
                <a:tc>
                  <a:txBody>
                    <a:bodyPr/>
                    <a:lstStyle/>
                    <a:p>
                      <a:pPr algn="ctr"/>
                      <a:r>
                        <a:rPr lang="en-US" sz="2400" dirty="0"/>
                        <a:t>326,377</a:t>
                      </a:r>
                    </a:p>
                  </a:txBody>
                  <a:tcPr anchor="ctr"/>
                </a:tc>
                <a:tc>
                  <a:txBody>
                    <a:bodyPr/>
                    <a:lstStyle/>
                    <a:p>
                      <a:pPr algn="ctr"/>
                      <a:r>
                        <a:rPr lang="en-US" sz="2400" dirty="0"/>
                        <a:t>17,224</a:t>
                      </a:r>
                    </a:p>
                  </a:txBody>
                  <a:tcPr anchor="ctr"/>
                </a:tc>
                <a:tc>
                  <a:txBody>
                    <a:bodyPr/>
                    <a:lstStyle/>
                    <a:p>
                      <a:pPr algn="ctr"/>
                      <a:r>
                        <a:rPr lang="en-US" sz="2400" dirty="0"/>
                        <a:t>5.3%</a:t>
                      </a:r>
                    </a:p>
                  </a:txBody>
                  <a:tcPr anchor="ctr"/>
                </a:tc>
                <a:extLst>
                  <a:ext uri="{0D108BD9-81ED-4DB2-BD59-A6C34878D82A}">
                    <a16:rowId xmlns:a16="http://schemas.microsoft.com/office/drawing/2014/main" val="846859572"/>
                  </a:ext>
                </a:extLst>
              </a:tr>
              <a:tr h="370840">
                <a:tc>
                  <a:txBody>
                    <a:bodyPr/>
                    <a:lstStyle/>
                    <a:p>
                      <a:pPr algn="r"/>
                      <a:r>
                        <a:rPr lang="en-US" sz="1600" dirty="0"/>
                        <a:t>% of People Over 50 Years Old</a:t>
                      </a:r>
                    </a:p>
                  </a:txBody>
                  <a:tcPr anchor="ctr"/>
                </a:tc>
                <a:tc>
                  <a:txBody>
                    <a:bodyPr/>
                    <a:lstStyle/>
                    <a:p>
                      <a:pPr algn="ctr"/>
                      <a:r>
                        <a:rPr lang="en-US" sz="2400" dirty="0"/>
                        <a:t>27%</a:t>
                      </a:r>
                    </a:p>
                  </a:txBody>
                  <a:tcPr anchor="ctr"/>
                </a:tc>
                <a:tc>
                  <a:txBody>
                    <a:bodyPr/>
                    <a:lstStyle/>
                    <a:p>
                      <a:pPr algn="ctr"/>
                      <a:r>
                        <a:rPr lang="en-US" sz="2400" dirty="0"/>
                        <a:t>63%</a:t>
                      </a:r>
                    </a:p>
                  </a:txBody>
                  <a:tcPr anchor="ctr"/>
                </a:tc>
                <a:tc>
                  <a:txBody>
                    <a:bodyPr/>
                    <a:lstStyle/>
                    <a:p>
                      <a:pPr algn="ctr"/>
                      <a:r>
                        <a:rPr lang="en-US" sz="2400" dirty="0"/>
                        <a:t>--</a:t>
                      </a:r>
                    </a:p>
                  </a:txBody>
                  <a:tcPr anchor="ctr"/>
                </a:tc>
                <a:extLst>
                  <a:ext uri="{0D108BD9-81ED-4DB2-BD59-A6C34878D82A}">
                    <a16:rowId xmlns:a16="http://schemas.microsoft.com/office/drawing/2014/main" val="43775651"/>
                  </a:ext>
                </a:extLst>
              </a:tr>
              <a:tr h="370840">
                <a:tc>
                  <a:txBody>
                    <a:bodyPr/>
                    <a:lstStyle/>
                    <a:p>
                      <a:pPr algn="r"/>
                      <a:r>
                        <a:rPr lang="en-US" sz="1600" dirty="0"/>
                        <a:t>% of People With a Disabling Condition</a:t>
                      </a:r>
                    </a:p>
                  </a:txBody>
                  <a:tcPr anchor="ctr"/>
                </a:tc>
                <a:tc>
                  <a:txBody>
                    <a:bodyPr/>
                    <a:lstStyle/>
                    <a:p>
                      <a:pPr algn="ctr"/>
                      <a:r>
                        <a:rPr lang="en-US" sz="2400" dirty="0"/>
                        <a:t>48%</a:t>
                      </a:r>
                    </a:p>
                  </a:txBody>
                  <a:tcPr anchor="ctr"/>
                </a:tc>
                <a:tc>
                  <a:txBody>
                    <a:bodyPr/>
                    <a:lstStyle/>
                    <a:p>
                      <a:pPr algn="ctr"/>
                      <a:r>
                        <a:rPr lang="en-US" sz="2400" dirty="0"/>
                        <a:t>77%</a:t>
                      </a:r>
                    </a:p>
                  </a:txBody>
                  <a:tcPr anchor="ctr"/>
                </a:tc>
                <a:tc>
                  <a:txBody>
                    <a:bodyPr/>
                    <a:lstStyle/>
                    <a:p>
                      <a:pPr algn="ctr"/>
                      <a:r>
                        <a:rPr lang="en-US" sz="2400" dirty="0"/>
                        <a:t>--</a:t>
                      </a:r>
                    </a:p>
                  </a:txBody>
                  <a:tcPr anchor="ctr"/>
                </a:tc>
                <a:extLst>
                  <a:ext uri="{0D108BD9-81ED-4DB2-BD59-A6C34878D82A}">
                    <a16:rowId xmlns:a16="http://schemas.microsoft.com/office/drawing/2014/main" val="1619101807"/>
                  </a:ext>
                </a:extLst>
              </a:tr>
              <a:tr h="370840">
                <a:tc>
                  <a:txBody>
                    <a:bodyPr/>
                    <a:lstStyle/>
                    <a:p>
                      <a:pPr algn="r"/>
                      <a:r>
                        <a:rPr lang="en-US" sz="1600" dirty="0"/>
                        <a:t># of People Exiting to Permanent Housing</a:t>
                      </a:r>
                    </a:p>
                  </a:txBody>
                  <a:tcPr anchor="ctr"/>
                </a:tc>
                <a:tc>
                  <a:txBody>
                    <a:bodyPr/>
                    <a:lstStyle/>
                    <a:p>
                      <a:pPr algn="ctr"/>
                      <a:r>
                        <a:rPr lang="en-US" sz="2400" dirty="0"/>
                        <a:t>72,298</a:t>
                      </a:r>
                    </a:p>
                  </a:txBody>
                  <a:tcPr anchor="ctr"/>
                </a:tc>
                <a:tc>
                  <a:txBody>
                    <a:bodyPr/>
                    <a:lstStyle/>
                    <a:p>
                      <a:pPr algn="ctr"/>
                      <a:r>
                        <a:rPr lang="en-US" sz="2400" dirty="0"/>
                        <a:t>5,913</a:t>
                      </a:r>
                    </a:p>
                  </a:txBody>
                  <a:tcPr anchor="ctr"/>
                </a:tc>
                <a:tc>
                  <a:txBody>
                    <a:bodyPr/>
                    <a:lstStyle/>
                    <a:p>
                      <a:pPr algn="ctr"/>
                      <a:r>
                        <a:rPr lang="en-US" sz="2400" dirty="0"/>
                        <a:t>8.2%</a:t>
                      </a:r>
                    </a:p>
                  </a:txBody>
                  <a:tcPr anchor="ctr"/>
                </a:tc>
                <a:extLst>
                  <a:ext uri="{0D108BD9-81ED-4DB2-BD59-A6C34878D82A}">
                    <a16:rowId xmlns:a16="http://schemas.microsoft.com/office/drawing/2014/main" val="1382042402"/>
                  </a:ext>
                </a:extLst>
              </a:tr>
            </a:tbl>
          </a:graphicData>
        </a:graphic>
      </p:graphicFrame>
    </p:spTree>
    <p:extLst>
      <p:ext uri="{BB962C8B-B14F-4D97-AF65-F5344CB8AC3E}">
        <p14:creationId xmlns:p14="http://schemas.microsoft.com/office/powerpoint/2010/main" val="15602324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34390-4EAF-0D00-BA8C-23984745EBEF}"/>
              </a:ext>
            </a:extLst>
          </p:cNvPr>
          <p:cNvSpPr>
            <a:spLocks noGrp="1"/>
          </p:cNvSpPr>
          <p:nvPr>
            <p:ph type="title"/>
          </p:nvPr>
        </p:nvSpPr>
        <p:spPr>
          <a:xfrm>
            <a:off x="0" y="257732"/>
            <a:ext cx="12191998" cy="1030741"/>
          </a:xfrm>
        </p:spPr>
        <p:txBody>
          <a:bodyPr/>
          <a:lstStyle/>
          <a:p>
            <a:r>
              <a:rPr lang="en-US" dirty="0"/>
              <a:t>What the Research Tells Us</a:t>
            </a:r>
          </a:p>
        </p:txBody>
      </p:sp>
      <p:sp>
        <p:nvSpPr>
          <p:cNvPr id="3" name="Content Placeholder 2">
            <a:extLst>
              <a:ext uri="{FF2B5EF4-FFF2-40B4-BE49-F238E27FC236}">
                <a16:creationId xmlns:a16="http://schemas.microsoft.com/office/drawing/2014/main" id="{7C30438E-85AE-7E56-F038-72318E0CB42F}"/>
              </a:ext>
            </a:extLst>
          </p:cNvPr>
          <p:cNvSpPr>
            <a:spLocks noGrp="1"/>
          </p:cNvSpPr>
          <p:nvPr>
            <p:ph idx="1"/>
          </p:nvPr>
        </p:nvSpPr>
        <p:spPr>
          <a:xfrm>
            <a:off x="243738" y="1484085"/>
            <a:ext cx="11704520" cy="4998357"/>
          </a:xfrm>
        </p:spPr>
        <p:txBody>
          <a:bodyPr>
            <a:noAutofit/>
          </a:bodyPr>
          <a:lstStyle/>
          <a:p>
            <a:pPr algn="l"/>
            <a:r>
              <a:rPr lang="en-US" sz="2000" b="0" dirty="0">
                <a:solidFill>
                  <a:srgbClr val="112E51"/>
                </a:solidFill>
                <a:latin typeface="Arial" panose="020B0604020202020204" pitchFamily="34" charset="0"/>
                <a:cs typeface="Arial" panose="020B0604020202020204" pitchFamily="34" charset="0"/>
              </a:rPr>
              <a:t>Strong evidence exists that the Housing First model leads to </a:t>
            </a:r>
            <a:r>
              <a:rPr lang="en-US" sz="2000" dirty="0">
                <a:solidFill>
                  <a:srgbClr val="112E51"/>
                </a:solidFill>
                <a:latin typeface="Arial" panose="020B0604020202020204" pitchFamily="34" charset="0"/>
                <a:cs typeface="Arial" panose="020B0604020202020204" pitchFamily="34" charset="0"/>
              </a:rPr>
              <a:t>quicker exits </a:t>
            </a:r>
            <a:r>
              <a:rPr lang="en-US" sz="2000" b="0" dirty="0">
                <a:solidFill>
                  <a:srgbClr val="112E51"/>
                </a:solidFill>
                <a:latin typeface="Arial" panose="020B0604020202020204" pitchFamily="34" charset="0"/>
                <a:cs typeface="Arial" panose="020B0604020202020204" pitchFamily="34" charset="0"/>
              </a:rPr>
              <a:t>from homelessness and </a:t>
            </a:r>
            <a:r>
              <a:rPr lang="en-US" sz="2000" dirty="0">
                <a:solidFill>
                  <a:srgbClr val="112E51"/>
                </a:solidFill>
                <a:latin typeface="Arial" panose="020B0604020202020204" pitchFamily="34" charset="0"/>
                <a:cs typeface="Arial" panose="020B0604020202020204" pitchFamily="34" charset="0"/>
              </a:rPr>
              <a:t>greater housing stability</a:t>
            </a:r>
            <a:r>
              <a:rPr lang="en-US" sz="2000" b="0" dirty="0">
                <a:solidFill>
                  <a:srgbClr val="112E51"/>
                </a:solidFill>
                <a:latin typeface="Arial" panose="020B0604020202020204" pitchFamily="34" charset="0"/>
                <a:cs typeface="Arial" panose="020B0604020202020204" pitchFamily="34" charset="0"/>
              </a:rPr>
              <a:t> over time compared with treatment as usual.</a:t>
            </a:r>
          </a:p>
          <a:p>
            <a:pPr marL="285750" indent="-285750" algn="l">
              <a:spcBef>
                <a:spcPts val="600"/>
              </a:spcBef>
              <a:spcAft>
                <a:spcPts val="1200"/>
              </a:spcAft>
              <a:buFont typeface="Arial" panose="020B0604020202020204" pitchFamily="34" charset="0"/>
              <a:buChar char="•"/>
            </a:pPr>
            <a:r>
              <a:rPr lang="en-US" sz="1800" b="0" dirty="0">
                <a:solidFill>
                  <a:srgbClr val="112E51"/>
                </a:solidFill>
                <a:latin typeface="Arial" panose="020B0604020202020204" pitchFamily="34" charset="0"/>
                <a:cs typeface="Arial" panose="020B0604020202020204" pitchFamily="34" charset="0"/>
              </a:rPr>
              <a:t>In 2010, one demonstration project in the VA setting, which did not randomly assign Veterans to  Housing First versus treatment as usual, found that Veterans who utilized the Housing First model had reduced time to housing placement (</a:t>
            </a:r>
            <a:r>
              <a:rPr lang="en-US" sz="1800" dirty="0">
                <a:solidFill>
                  <a:srgbClr val="112E51"/>
                </a:solidFill>
                <a:latin typeface="Arial" panose="020B0604020202020204" pitchFamily="34" charset="0"/>
                <a:cs typeface="Arial" panose="020B0604020202020204" pitchFamily="34" charset="0"/>
              </a:rPr>
              <a:t>from 223 to 35 days</a:t>
            </a:r>
            <a:r>
              <a:rPr lang="en-US" sz="1800" b="0" dirty="0">
                <a:solidFill>
                  <a:srgbClr val="112E51"/>
                </a:solidFill>
                <a:latin typeface="Arial" panose="020B0604020202020204" pitchFamily="34" charset="0"/>
                <a:cs typeface="Arial" panose="020B0604020202020204" pitchFamily="34" charset="0"/>
              </a:rPr>
              <a:t>) and higher housing retention rates than treatment as usual (</a:t>
            </a:r>
            <a:r>
              <a:rPr lang="en-US" sz="1800" dirty="0">
                <a:solidFill>
                  <a:srgbClr val="112E51"/>
                </a:solidFill>
                <a:latin typeface="Arial" panose="020B0604020202020204" pitchFamily="34" charset="0"/>
                <a:cs typeface="Arial" panose="020B0604020202020204" pitchFamily="34" charset="0"/>
              </a:rPr>
              <a:t>98% vs. 86%).</a:t>
            </a:r>
          </a:p>
          <a:p>
            <a:pPr algn="l">
              <a:spcAft>
                <a:spcPts val="1200"/>
              </a:spcAft>
            </a:pPr>
            <a:r>
              <a:rPr lang="en-US" sz="2000" b="0" dirty="0">
                <a:solidFill>
                  <a:srgbClr val="112E51"/>
                </a:solidFill>
                <a:latin typeface="Arial" panose="020B0604020202020204" pitchFamily="34" charset="0"/>
                <a:cs typeface="Arial" panose="020B0604020202020204" pitchFamily="34" charset="0"/>
              </a:rPr>
              <a:t>Moderate evidence exists that the Housing First model may result in </a:t>
            </a:r>
            <a:r>
              <a:rPr lang="en-US" sz="2000" dirty="0">
                <a:solidFill>
                  <a:srgbClr val="112E51"/>
                </a:solidFill>
                <a:latin typeface="Arial" panose="020B0604020202020204" pitchFamily="34" charset="0"/>
                <a:cs typeface="Arial" panose="020B0604020202020204" pitchFamily="34" charset="0"/>
              </a:rPr>
              <a:t>reduced use of emergency department </a:t>
            </a:r>
            <a:r>
              <a:rPr lang="en-US" sz="2000" b="0" dirty="0">
                <a:solidFill>
                  <a:srgbClr val="112E51"/>
                </a:solidFill>
                <a:latin typeface="Arial" panose="020B0604020202020204" pitchFamily="34" charset="0"/>
                <a:cs typeface="Arial" panose="020B0604020202020204" pitchFamily="34" charset="0"/>
              </a:rPr>
              <a:t>services, fewer hospitalizations, and less time hospitalized compared with treatment as usual although the meta-analysis found considerable variability between its examined studies.</a:t>
            </a:r>
          </a:p>
          <a:p>
            <a:pPr algn="l"/>
            <a:r>
              <a:rPr lang="en-US" sz="2000" b="0" dirty="0">
                <a:solidFill>
                  <a:srgbClr val="112E51"/>
                </a:solidFill>
                <a:latin typeface="Arial" panose="020B0604020202020204" pitchFamily="34" charset="0"/>
                <a:cs typeface="Arial" panose="020B0604020202020204" pitchFamily="34" charset="0"/>
              </a:rPr>
              <a:t>Some evidence exists that the Housing First model </a:t>
            </a:r>
            <a:r>
              <a:rPr lang="en-US" sz="2000" dirty="0">
                <a:solidFill>
                  <a:srgbClr val="112E51"/>
                </a:solidFill>
                <a:latin typeface="Arial" panose="020B0604020202020204" pitchFamily="34" charset="0"/>
                <a:cs typeface="Arial" panose="020B0604020202020204" pitchFamily="34" charset="0"/>
              </a:rPr>
              <a:t>improves health outcomes </a:t>
            </a:r>
            <a:r>
              <a:rPr lang="en-US" sz="2000" b="0" dirty="0">
                <a:solidFill>
                  <a:srgbClr val="112E51"/>
                </a:solidFill>
                <a:latin typeface="Arial" panose="020B0604020202020204" pitchFamily="34" charset="0"/>
                <a:cs typeface="Arial" panose="020B0604020202020204" pitchFamily="34" charset="0"/>
              </a:rPr>
              <a:t>associated with mental health, substance abuse or physical health</a:t>
            </a:r>
            <a:r>
              <a:rPr lang="en-US" sz="2000" dirty="0">
                <a:solidFill>
                  <a:srgbClr val="112E51"/>
                </a:solidFill>
                <a:latin typeface="Arial" panose="020B0604020202020204" pitchFamily="34" charset="0"/>
                <a:cs typeface="Arial" panose="020B0604020202020204" pitchFamily="34" charset="0"/>
              </a:rPr>
              <a:t>.</a:t>
            </a:r>
          </a:p>
          <a:p>
            <a:pPr marL="285750" indent="-285750" algn="l">
              <a:spcBef>
                <a:spcPts val="600"/>
              </a:spcBef>
              <a:buFont typeface="Arial" panose="020B0604020202020204" pitchFamily="34" charset="0"/>
              <a:buChar char="•"/>
            </a:pPr>
            <a:r>
              <a:rPr lang="en-US" sz="1800" b="0" dirty="0">
                <a:solidFill>
                  <a:srgbClr val="112E51"/>
                </a:solidFill>
                <a:latin typeface="Arial" panose="020B0604020202020204" pitchFamily="34" charset="0"/>
                <a:cs typeface="Arial" panose="020B0604020202020204" pitchFamily="34" charset="0"/>
              </a:rPr>
              <a:t>A randomized trial of Housing First found improved health outcomes for people living with human immunodeficiency virus/acquired immunodeficiency syndrome (HIV/AIDS).</a:t>
            </a:r>
          </a:p>
        </p:txBody>
      </p:sp>
    </p:spTree>
    <p:extLst>
      <p:ext uri="{BB962C8B-B14F-4D97-AF65-F5344CB8AC3E}">
        <p14:creationId xmlns:p14="http://schemas.microsoft.com/office/powerpoint/2010/main" val="1709298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32334-084A-4056-86C7-BAFEC41237C4}"/>
              </a:ext>
            </a:extLst>
          </p:cNvPr>
          <p:cNvSpPr>
            <a:spLocks noGrp="1"/>
          </p:cNvSpPr>
          <p:nvPr>
            <p:ph type="title"/>
          </p:nvPr>
        </p:nvSpPr>
        <p:spPr/>
        <p:txBody>
          <a:bodyPr>
            <a:normAutofit fontScale="90000"/>
          </a:bodyPr>
          <a:lstStyle/>
          <a:p>
            <a:pPr algn="ctr"/>
            <a:r>
              <a:rPr lang="en-US" sz="6000" dirty="0"/>
              <a:t>Housing First in Supportive Housing Programs</a:t>
            </a:r>
          </a:p>
        </p:txBody>
      </p:sp>
      <p:sp>
        <p:nvSpPr>
          <p:cNvPr id="3" name="Content Placeholder 2">
            <a:extLst>
              <a:ext uri="{FF2B5EF4-FFF2-40B4-BE49-F238E27FC236}">
                <a16:creationId xmlns:a16="http://schemas.microsoft.com/office/drawing/2014/main" id="{A60C46A8-9BC2-4192-A952-E7D74B1F18BF}"/>
              </a:ext>
            </a:extLst>
          </p:cNvPr>
          <p:cNvSpPr>
            <a:spLocks noGrp="1"/>
          </p:cNvSpPr>
          <p:nvPr>
            <p:ph idx="1"/>
          </p:nvPr>
        </p:nvSpPr>
        <p:spPr/>
        <p:txBody>
          <a:bodyPr>
            <a:normAutofit/>
          </a:bodyPr>
          <a:lstStyle/>
          <a:p>
            <a:pPr marL="0" indent="0">
              <a:buNone/>
            </a:pPr>
            <a:r>
              <a:rPr lang="en-US" sz="2400" b="1" dirty="0">
                <a:latin typeface="Arial" panose="020B0604020202020204" pitchFamily="34" charset="0"/>
                <a:cs typeface="Arial" panose="020B0604020202020204" pitchFamily="34" charset="0"/>
              </a:rPr>
              <a:t>What is supportive housing?</a:t>
            </a:r>
          </a:p>
          <a:p>
            <a:pPr marL="0" indent="0">
              <a:buNone/>
            </a:pPr>
            <a:r>
              <a:rPr lang="en-US" sz="1800" dirty="0">
                <a:latin typeface="Arial" panose="020B0604020202020204" pitchFamily="34" charset="0"/>
                <a:cs typeface="Arial" panose="020B0604020202020204" pitchFamily="34" charset="0"/>
              </a:rPr>
              <a:t>“Housing with no limit on length of stay, that is occupied by the target population, and that is linked to onsite or offsite services that assist the supportive housing resident in retaining the housing, improving their health status, and maximizing their ability to live and, when possible, work in the community” </a:t>
            </a:r>
            <a:r>
              <a:rPr lang="en-US" sz="1400" i="1" dirty="0">
                <a:latin typeface="Arial" panose="020B0604020202020204" pitchFamily="34" charset="0"/>
                <a:cs typeface="Arial" panose="020B0604020202020204" pitchFamily="34" charset="0"/>
              </a:rPr>
              <a:t>(California Health and Safety Code Section 50675.2(h))</a:t>
            </a:r>
            <a:endParaRPr lang="en-US" sz="1800" i="1" dirty="0">
              <a:latin typeface="Arial" panose="020B0604020202020204" pitchFamily="34" charset="0"/>
              <a:cs typeface="Arial" panose="020B0604020202020204" pitchFamily="34" charset="0"/>
            </a:endParaRPr>
          </a:p>
          <a:p>
            <a:pPr marL="0" indent="0">
              <a:buNone/>
            </a:pPr>
            <a:r>
              <a:rPr lang="en-US" sz="2400" b="1" dirty="0">
                <a:latin typeface="Arial" panose="020B0604020202020204" pitchFamily="34" charset="0"/>
                <a:cs typeface="Arial" panose="020B0604020202020204" pitchFamily="34" charset="0"/>
              </a:rPr>
              <a:t>Supportive Service Plan (SSP) and Property Management Plan (PMP)</a:t>
            </a:r>
          </a:p>
          <a:p>
            <a:pPr marL="0" indent="0">
              <a:buNone/>
            </a:pPr>
            <a:r>
              <a:rPr lang="en-US" sz="1800" dirty="0">
                <a:latin typeface="Arial" panose="020B0604020202020204" pitchFamily="34" charset="0"/>
                <a:cs typeface="Arial" panose="020B0604020202020204" pitchFamily="34" charset="0"/>
              </a:rPr>
              <a:t>Plans utilizing best practices include services and support to address trauma, demographic disparities and continually integrate the voice of residents with lived experience to inform program services and procedures. </a:t>
            </a:r>
          </a:p>
          <a:p>
            <a:pPr marL="0" indent="0">
              <a:buNone/>
            </a:pPr>
            <a:r>
              <a:rPr lang="en-US" sz="1800" dirty="0">
                <a:latin typeface="Arial" panose="020B0604020202020204" pitchFamily="34" charset="0"/>
                <a:cs typeface="Arial" panose="020B0604020202020204" pitchFamily="34" charset="0"/>
              </a:rPr>
              <a:t>Collaboration and coordination are required between the development, supportive services, property management teams, local jurisdiction, and community-based organizations, all contributing to the residents' success.  </a:t>
            </a: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897986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3DA2-0DF5-4F92-AFBA-89E83824621E}"/>
              </a:ext>
            </a:extLst>
          </p:cNvPr>
          <p:cNvSpPr>
            <a:spLocks noGrp="1"/>
          </p:cNvSpPr>
          <p:nvPr>
            <p:ph type="title"/>
          </p:nvPr>
        </p:nvSpPr>
        <p:spPr/>
        <p:txBody>
          <a:bodyPr>
            <a:normAutofit/>
          </a:bodyPr>
          <a:lstStyle/>
          <a:p>
            <a:pPr algn="ctr"/>
            <a:r>
              <a:rPr lang="en-US" sz="6000" dirty="0"/>
              <a:t>Supportive Services Plans (SSP)</a:t>
            </a:r>
          </a:p>
        </p:txBody>
      </p:sp>
      <p:sp>
        <p:nvSpPr>
          <p:cNvPr id="3" name="Content Placeholder 2">
            <a:extLst>
              <a:ext uri="{FF2B5EF4-FFF2-40B4-BE49-F238E27FC236}">
                <a16:creationId xmlns:a16="http://schemas.microsoft.com/office/drawing/2014/main" id="{C017B19C-0EE7-4A79-B2AC-81C16AD86B74}"/>
              </a:ext>
            </a:extLst>
          </p:cNvPr>
          <p:cNvSpPr>
            <a:spLocks noGrp="1"/>
          </p:cNvSpPr>
          <p:nvPr>
            <p:ph idx="1"/>
          </p:nvPr>
        </p:nvSpPr>
        <p:spPr/>
        <p:txBody>
          <a:bodyPr>
            <a:normAutofit/>
          </a:bodyPr>
          <a:lstStyle/>
          <a:p>
            <a:pPr marL="0" lvl="0" indent="0">
              <a:buNone/>
            </a:pPr>
            <a:r>
              <a:rPr lang="en-US" sz="2400" b="1" dirty="0">
                <a:solidFill>
                  <a:prstClr val="black"/>
                </a:solidFill>
                <a:latin typeface="Arial" panose="020B0604020202020204" pitchFamily="34" charset="0"/>
                <a:cs typeface="Arial" panose="020B0604020202020204" pitchFamily="34" charset="0"/>
              </a:rPr>
              <a:t>Types of Services</a:t>
            </a:r>
          </a:p>
          <a:p>
            <a:pPr marL="0" indent="0">
              <a:buNone/>
            </a:pPr>
            <a:r>
              <a:rPr lang="en-US" sz="2000" dirty="0">
                <a:solidFill>
                  <a:prstClr val="black"/>
                </a:solidFill>
                <a:latin typeface="Arial" panose="020B0604020202020204" pitchFamily="34" charset="0"/>
                <a:cs typeface="Arial" panose="020B0604020202020204" pitchFamily="34" charset="0"/>
              </a:rPr>
              <a:t>Case management, peer support, service coordination, transportation, physical and mental health care, substance use and addiction treatment, employment and education services, benefits counseling and advocacy, food bank, and other social services</a:t>
            </a:r>
          </a:p>
          <a:p>
            <a:pPr marL="0" indent="0">
              <a:buNone/>
            </a:pPr>
            <a:r>
              <a:rPr lang="en-US" sz="2400" b="1" dirty="0">
                <a:solidFill>
                  <a:prstClr val="black"/>
                </a:solidFill>
                <a:latin typeface="Arial" panose="020B0604020202020204" pitchFamily="34" charset="0"/>
                <a:cs typeface="Arial" panose="020B0604020202020204" pitchFamily="34" charset="0"/>
              </a:rPr>
              <a:t>Policies and Processes</a:t>
            </a:r>
          </a:p>
          <a:p>
            <a:pPr marL="0" indent="0">
              <a:buNone/>
            </a:pPr>
            <a:r>
              <a:rPr lang="en-US" sz="2000" dirty="0">
                <a:solidFill>
                  <a:prstClr val="black"/>
                </a:solidFill>
                <a:latin typeface="Arial" panose="020B0604020202020204" pitchFamily="34" charset="0"/>
                <a:cs typeface="Arial" panose="020B0604020202020204" pitchFamily="34" charset="0"/>
              </a:rPr>
              <a:t>SSPs include description of service delivery model, including but not limited to policies and processes for assisting residents with: </a:t>
            </a:r>
          </a:p>
          <a:p>
            <a:r>
              <a:rPr lang="en-US" sz="1800" dirty="0">
                <a:solidFill>
                  <a:prstClr val="black"/>
                </a:solidFill>
                <a:latin typeface="Arial" panose="020B0604020202020204" pitchFamily="34" charset="0"/>
                <a:cs typeface="Arial" panose="020B0604020202020204" pitchFamily="34" charset="0"/>
              </a:rPr>
              <a:t>housing application process</a:t>
            </a:r>
          </a:p>
          <a:p>
            <a:r>
              <a:rPr lang="en-US" sz="1800" dirty="0">
                <a:solidFill>
                  <a:prstClr val="black"/>
                </a:solidFill>
                <a:latin typeface="Arial" panose="020B0604020202020204" pitchFamily="34" charset="0"/>
                <a:cs typeface="Arial" panose="020B0604020202020204" pitchFamily="34" charset="0"/>
              </a:rPr>
              <a:t>community-building and crisis intervention</a:t>
            </a:r>
          </a:p>
          <a:p>
            <a:r>
              <a:rPr lang="en-US" sz="1800" dirty="0">
                <a:solidFill>
                  <a:prstClr val="black"/>
                </a:solidFill>
                <a:latin typeface="Arial" panose="020B0604020202020204" pitchFamily="34" charset="0"/>
                <a:cs typeface="Arial" panose="020B0604020202020204" pitchFamily="34" charset="0"/>
              </a:rPr>
              <a:t>property management-related issues to prevent eviction</a:t>
            </a:r>
          </a:p>
          <a:p>
            <a:pPr marL="0" indent="0">
              <a:buNone/>
            </a:pPr>
            <a:r>
              <a:rPr lang="en-US" sz="2000" dirty="0">
                <a:latin typeface="Arial" panose="020B0604020202020204" pitchFamily="34" charset="0"/>
                <a:cs typeface="Arial" panose="020B0604020202020204" pitchFamily="34" charset="0"/>
              </a:rPr>
              <a:t>SSPs also include staffing, budget, and plans for interaction with Coordinated Entry System</a:t>
            </a:r>
          </a:p>
        </p:txBody>
      </p:sp>
    </p:spTree>
    <p:extLst>
      <p:ext uri="{BB962C8B-B14F-4D97-AF65-F5344CB8AC3E}">
        <p14:creationId xmlns:p14="http://schemas.microsoft.com/office/powerpoint/2010/main" val="442415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3DA2-0DF5-4F92-AFBA-89E83824621E}"/>
              </a:ext>
            </a:extLst>
          </p:cNvPr>
          <p:cNvSpPr>
            <a:spLocks noGrp="1"/>
          </p:cNvSpPr>
          <p:nvPr>
            <p:ph type="title"/>
          </p:nvPr>
        </p:nvSpPr>
        <p:spPr>
          <a:xfrm>
            <a:off x="146756" y="365125"/>
            <a:ext cx="12045244" cy="1325563"/>
          </a:xfrm>
        </p:spPr>
        <p:txBody>
          <a:bodyPr>
            <a:noAutofit/>
          </a:bodyPr>
          <a:lstStyle/>
          <a:p>
            <a:pPr algn="ctr"/>
            <a:r>
              <a:rPr lang="en-US" sz="6000" dirty="0"/>
              <a:t>Housing First Roles &amp; Responsibilities</a:t>
            </a:r>
          </a:p>
        </p:txBody>
      </p:sp>
      <p:sp>
        <p:nvSpPr>
          <p:cNvPr id="3" name="Content Placeholder 2">
            <a:extLst>
              <a:ext uri="{FF2B5EF4-FFF2-40B4-BE49-F238E27FC236}">
                <a16:creationId xmlns:a16="http://schemas.microsoft.com/office/drawing/2014/main" id="{C017B19C-0EE7-4A79-B2AC-81C16AD86B74}"/>
              </a:ext>
            </a:extLst>
          </p:cNvPr>
          <p:cNvSpPr>
            <a:spLocks noGrp="1"/>
          </p:cNvSpPr>
          <p:nvPr>
            <p:ph idx="1"/>
          </p:nvPr>
        </p:nvSpPr>
        <p:spPr/>
        <p:txBody>
          <a:bodyPr>
            <a:normAutofit/>
          </a:bodyPr>
          <a:lstStyle/>
          <a:p>
            <a:pPr marL="0" lvl="2" indent="0">
              <a:spcBef>
                <a:spcPts val="0"/>
              </a:spcBef>
              <a:spcAft>
                <a:spcPts val="600"/>
              </a:spcAft>
              <a:buNone/>
            </a:pPr>
            <a:r>
              <a:rPr lang="en-US" dirty="0">
                <a:latin typeface="Arial" panose="020B0604020202020204" pitchFamily="34" charset="0"/>
                <a:cs typeface="Arial" panose="020B0604020202020204" pitchFamily="34" charset="0"/>
              </a:rPr>
              <a:t>Recognition and acceptance of two strong industrial interests coming together:</a:t>
            </a:r>
          </a:p>
          <a:p>
            <a:pPr marL="293688" lvl="2" indent="-342900">
              <a:lnSpc>
                <a:spcPct val="114000"/>
              </a:lnSpc>
              <a:spcBef>
                <a:spcPts val="0"/>
              </a:spcBef>
            </a:pPr>
            <a:r>
              <a:rPr lang="en-US" sz="1800" b="1" dirty="0">
                <a:latin typeface="Arial" panose="020B0604020202020204" pitchFamily="34" charset="0"/>
                <a:cs typeface="Arial" panose="020B0604020202020204" pitchFamily="34" charset="0"/>
              </a:rPr>
              <a:t>Property Management: </a:t>
            </a:r>
            <a:r>
              <a:rPr lang="en-US" sz="1800" dirty="0">
                <a:latin typeface="Arial" panose="020B0604020202020204" pitchFamily="34" charset="0"/>
                <a:cs typeface="Arial" panose="020B0604020202020204" pitchFamily="34" charset="0"/>
              </a:rPr>
              <a:t>Owner/investors’ interest in maintaining property</a:t>
            </a:r>
          </a:p>
          <a:p>
            <a:pPr marL="293688" lvl="2" indent="-342900">
              <a:spcBef>
                <a:spcPts val="0"/>
              </a:spcBef>
              <a:spcAft>
                <a:spcPts val="1200"/>
              </a:spcAft>
            </a:pPr>
            <a:r>
              <a:rPr lang="en-US" sz="1800" b="1" dirty="0">
                <a:latin typeface="Arial" panose="020B0604020202020204" pitchFamily="34" charset="0"/>
                <a:cs typeface="Arial" panose="020B0604020202020204" pitchFamily="34" charset="0"/>
              </a:rPr>
              <a:t>Service Provision: </a:t>
            </a:r>
            <a:r>
              <a:rPr lang="en-US" sz="1800" dirty="0">
                <a:latin typeface="Arial" panose="020B0604020202020204" pitchFamily="34" charset="0"/>
                <a:cs typeface="Arial" panose="020B0604020202020204" pitchFamily="34" charset="0"/>
              </a:rPr>
              <a:t>Individual tenants' interest in housing stability and pathway to thriving</a:t>
            </a:r>
            <a:endParaRPr lang="en-US" sz="2000" dirty="0">
              <a:latin typeface="Arial" panose="020B0604020202020204" pitchFamily="34" charset="0"/>
              <a:cs typeface="Arial" panose="020B0604020202020204" pitchFamily="34" charset="0"/>
            </a:endParaRPr>
          </a:p>
          <a:p>
            <a:pPr marL="0" lvl="2" indent="0">
              <a:spcBef>
                <a:spcPts val="0"/>
              </a:spcBef>
              <a:spcAft>
                <a:spcPts val="600"/>
              </a:spcAft>
              <a:buNone/>
            </a:pPr>
            <a:r>
              <a:rPr lang="en-US" dirty="0">
                <a:latin typeface="Arial" panose="020B0604020202020204" pitchFamily="34" charset="0"/>
                <a:cs typeface="Arial" panose="020B0604020202020204" pitchFamily="34" charset="0"/>
              </a:rPr>
              <a:t>Successful Housing First implementation requires property management and a services team</a:t>
            </a:r>
          </a:p>
          <a:p>
            <a:pPr marL="293688" lvl="2" indent="-342900">
              <a:lnSpc>
                <a:spcPct val="114000"/>
              </a:lnSpc>
              <a:spcBef>
                <a:spcPts val="0"/>
              </a:spcBef>
            </a:pPr>
            <a:r>
              <a:rPr lang="en-US" sz="1800" dirty="0">
                <a:latin typeface="Arial" panose="020B0604020202020204" pitchFamily="34" charset="0"/>
                <a:cs typeface="Arial" panose="020B0604020202020204" pitchFamily="34" charset="0"/>
              </a:rPr>
              <a:t>Property management performs tenant screening and selection</a:t>
            </a:r>
          </a:p>
          <a:p>
            <a:pPr marL="293688" lvl="2" indent="-342900">
              <a:spcBef>
                <a:spcPts val="0"/>
              </a:spcBef>
              <a:spcAft>
                <a:spcPts val="1200"/>
              </a:spcAft>
            </a:pPr>
            <a:r>
              <a:rPr lang="en-US" sz="1800" dirty="0">
                <a:latin typeface="Arial" panose="020B0604020202020204" pitchFamily="34" charset="0"/>
                <a:cs typeface="Arial" panose="020B0604020202020204" pitchFamily="34" charset="0"/>
              </a:rPr>
              <a:t>Service provider advocacy and accommodation activities at application</a:t>
            </a:r>
            <a:endParaRPr lang="en-US" sz="2000" dirty="0">
              <a:latin typeface="Arial" panose="020B0604020202020204" pitchFamily="34" charset="0"/>
              <a:cs typeface="Arial" panose="020B0604020202020204" pitchFamily="34" charset="0"/>
            </a:endParaRPr>
          </a:p>
          <a:p>
            <a:pPr marL="0" lvl="2" indent="0">
              <a:buNone/>
            </a:pPr>
            <a:r>
              <a:rPr lang="en-US" dirty="0">
                <a:latin typeface="Arial" panose="020B0604020202020204" pitchFamily="34" charset="0"/>
                <a:cs typeface="Arial" panose="020B0604020202020204" pitchFamily="34" charset="0"/>
              </a:rPr>
              <a:t>Significant </a:t>
            </a:r>
            <a:r>
              <a:rPr lang="en-US" b="1" dirty="0">
                <a:latin typeface="Arial" panose="020B0604020202020204" pitchFamily="34" charset="0"/>
                <a:cs typeface="Arial" panose="020B0604020202020204" pitchFamily="34" charset="0"/>
              </a:rPr>
              <a:t>overlap of responsibilities </a:t>
            </a:r>
            <a:r>
              <a:rPr lang="en-US" dirty="0">
                <a:latin typeface="Arial" panose="020B0604020202020204" pitchFamily="34" charset="0"/>
                <a:cs typeface="Arial" panose="020B0604020202020204" pitchFamily="34" charset="0"/>
              </a:rPr>
              <a:t>requires clear identification of roles and </a:t>
            </a:r>
            <a:r>
              <a:rPr lang="en-US" b="1" dirty="0">
                <a:latin typeface="Arial" panose="020B0604020202020204" pitchFamily="34" charset="0"/>
                <a:cs typeface="Arial" panose="020B0604020202020204" pitchFamily="34" charset="0"/>
              </a:rPr>
              <a:t>balance among interests</a:t>
            </a:r>
          </a:p>
        </p:txBody>
      </p:sp>
    </p:spTree>
    <p:extLst>
      <p:ext uri="{BB962C8B-B14F-4D97-AF65-F5344CB8AC3E}">
        <p14:creationId xmlns:p14="http://schemas.microsoft.com/office/powerpoint/2010/main" val="19965337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80FC5C6DCAE41488240D2F7B61F70B3" ma:contentTypeVersion="15" ma:contentTypeDescription="Create a new document." ma:contentTypeScope="" ma:versionID="a6343ced09b33a35b9b00a8089889012">
  <xsd:schema xmlns:xsd="http://www.w3.org/2001/XMLSchema" xmlns:xs="http://www.w3.org/2001/XMLSchema" xmlns:p="http://schemas.microsoft.com/office/2006/metadata/properties" xmlns:ns3="c411ed5a-d484-4ae4-8132-db2ce653ea81" xmlns:ns4="380e01ad-e62f-446b-bf9b-4087994d838d" targetNamespace="http://schemas.microsoft.com/office/2006/metadata/properties" ma:root="true" ma:fieldsID="a907638621bda080cb7014e558552837" ns3:_="" ns4:_="">
    <xsd:import namespace="c411ed5a-d484-4ae4-8132-db2ce653ea81"/>
    <xsd:import namespace="380e01ad-e62f-446b-bf9b-4087994d838d"/>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MediaServiceObjectDetectorVersions" minOccurs="0"/>
                <xsd:element ref="ns3:MediaServiceSystemTags" minOccurs="0"/>
                <xsd:element ref="ns3:MediaServiceSearchProperties" minOccurs="0"/>
                <xsd:element ref="ns3:_activity"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11ed5a-d484-4ae4-8132-db2ce653ea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_activity" ma:index="21" nillable="true" ma:displayName="_activity" ma:hidden="true" ma:internalName="_activity">
      <xsd:simpleType>
        <xsd:restriction base="dms:Note"/>
      </xsd:simple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80e01ad-e62f-446b-bf9b-4087994d838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c411ed5a-d484-4ae4-8132-db2ce653ea81"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4A4F64-DA58-4462-BE48-E0C29B9726D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11ed5a-d484-4ae4-8132-db2ce653ea81"/>
    <ds:schemaRef ds:uri="380e01ad-e62f-446b-bf9b-4087994d838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FEBF61A-DEFA-4AED-9CB8-BA1169DDE019}">
  <ds:schemaRefs>
    <ds:schemaRef ds:uri="http://schemas.microsoft.com/office/2006/documentManagement/types"/>
    <ds:schemaRef ds:uri="http://www.w3.org/XML/1998/namespace"/>
    <ds:schemaRef ds:uri="http://purl.org/dc/elements/1.1/"/>
    <ds:schemaRef ds:uri="http://schemas.openxmlformats.org/package/2006/metadata/core-properties"/>
    <ds:schemaRef ds:uri="http://schemas.microsoft.com/office/2006/metadata/properties"/>
    <ds:schemaRef ds:uri="http://purl.org/dc/terms/"/>
    <ds:schemaRef ds:uri="c411ed5a-d484-4ae4-8132-db2ce653ea81"/>
    <ds:schemaRef ds:uri="http://schemas.microsoft.com/office/infopath/2007/PartnerControls"/>
    <ds:schemaRef ds:uri="380e01ad-e62f-446b-bf9b-4087994d838d"/>
    <ds:schemaRef ds:uri="http://purl.org/dc/dcmitype/"/>
  </ds:schemaRefs>
</ds:datastoreItem>
</file>

<file path=customXml/itemProps3.xml><?xml version="1.0" encoding="utf-8"?>
<ds:datastoreItem xmlns:ds="http://schemas.openxmlformats.org/officeDocument/2006/customXml" ds:itemID="{8323B39F-FAC9-4363-8A71-103A857F04C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532</TotalTime>
  <Words>1343</Words>
  <Application>Microsoft Office PowerPoint</Application>
  <PresentationFormat>Widescreen</PresentationFormat>
  <Paragraphs>110</Paragraphs>
  <Slides>12</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Courier New</vt:lpstr>
      <vt:lpstr>Office Theme</vt:lpstr>
      <vt:lpstr>Housing First</vt:lpstr>
      <vt:lpstr>What is Housing First?</vt:lpstr>
      <vt:lpstr>Housing First Core Components</vt:lpstr>
      <vt:lpstr>Homeless Data Integration System (HDIS)</vt:lpstr>
      <vt:lpstr>Veteran Homelessness Data</vt:lpstr>
      <vt:lpstr>What the Research Tells Us</vt:lpstr>
      <vt:lpstr>Housing First in Supportive Housing Programs</vt:lpstr>
      <vt:lpstr>Supportive Services Plans (SSP)</vt:lpstr>
      <vt:lpstr>Housing First Roles &amp; Responsibilities</vt:lpstr>
      <vt:lpstr>Tenant Screening &amp; Selection</vt:lpstr>
      <vt:lpstr>Shared Understanding</vt:lpstr>
      <vt:lpstr>Serving Veterans who are Hard-to-Serve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Johnson, Sean@CalVet</dc:creator>
  <cp:lastModifiedBy>Johnson, Sean@CalVet</cp:lastModifiedBy>
  <cp:revision>20</cp:revision>
  <dcterms:created xsi:type="dcterms:W3CDTF">2024-10-11T20:05:26Z</dcterms:created>
  <dcterms:modified xsi:type="dcterms:W3CDTF">2024-10-14T23:55:19Z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0x010100880FC5C6DCAE41488240D2F7B61F70B3</vt:lpwstr>
  </property>
</Properties>
</file>