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304" r:id="rId6"/>
    <p:sldId id="305" r:id="rId7"/>
    <p:sldId id="307" r:id="rId8"/>
    <p:sldId id="306" r:id="rId9"/>
    <p:sldId id="257" r:id="rId10"/>
    <p:sldId id="308" r:id="rId11"/>
    <p:sldId id="309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605F2FD-2E18-4B16-91FF-BD1AB5EB09AF}" v="9" dt="2024-06-13T18:34:57.27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9F1018-1AB1-45FD-B724-E428B045F436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6E02F7-34A9-4A6A-93F0-A53262BA1B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941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72329-ED80-4273-8826-0D7F165BC16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8B7B746-1AC0-4628-934C-DC3F041B9D6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C449E-F345-46B3-A824-32EA33BECE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9B1636-ED8E-4AEA-A2AF-CCA078C279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1BBE5C-117D-4BFE-9F73-30889B37E3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389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A99D6A-B875-419E-A74D-AF6C874906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751B5EE-615A-4CE1-BCC0-975C6624C6E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AA382-CBEE-4542-A925-1B81994F62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A518C-C7FB-4C73-BE02-82E3544256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EEC2FA-C1E1-472A-876F-90A70961EF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607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4B597CE-62D2-44FB-87F4-743D3220EE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7CF244-52DA-4B5A-8052-282B163C12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FDC1BA-FC98-4D4D-8F5F-A44711E776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AA162-AFAE-4D6F-9CFC-4D1A798331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37880D-BF9F-4662-AD91-778B5D2520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859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0418F-F04D-4B3B-BC96-A88C622413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F20F1F-115E-44A1-AB79-50B6E89D70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575F85-CA24-4900-AA25-289FD5B361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059C416-D41A-499A-86F2-5B70C63BDA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6DEF68-FEBC-4978-A501-2352606FEB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7064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81A67-D0F1-45B5-8952-9BD2334007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EC01A8-B4E7-4DF2-B6E9-FF83D69FB2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F922FDD-45E2-4EB1-B0F2-B8A45E85DB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570B86-6E6B-439D-9B78-E9A4087A40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F42A58-25C9-4FA9-8F60-490BB17DAE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442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5D12F-FFB5-4BC7-BA65-F10D12757E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FC4138-3B56-45A5-8682-07098B6CDC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826F30-ED0B-412A-99C2-29FFA648F5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B35F14-E391-43D1-8C9F-2BBCFDB9F7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6736396-D61B-46EE-839C-B0AC0437B2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AF954DD-E0E7-48CC-A376-25B774AAA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18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19408F-25CA-4175-868E-31D449C5B0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F812C1-C15B-48AA-B248-35164F02DE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31CA19D-BBD4-441F-A928-5C89E8EED7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0B2687-4F4B-48B5-8D7E-5418E492925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D400F23-7CC8-43B1-9271-727B203AC6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3A1BD3-C3FA-4D85-9477-3FF176642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6CB8E1B-106F-4968-ADC8-111D21A85A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B909DA-5FB9-4AE1-B128-8E5855F45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78440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C4F2DB-85F8-4AA6-903B-5FEB7545A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5767FB5-8C36-45E1-89A2-BB247EDED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42150B-1D18-4CCC-BF74-B8521E307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579BF-DB25-4F2D-8B80-A21B5FC5E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513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F0A59A9-8B23-446C-BF39-A4619F801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E2AAC9F-2AA5-4D97-87E6-4BCA09DD92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F296FD-DCF4-4394-8311-D09C3DAEA0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74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57C4CC-E73A-430D-BDBE-C3080ECB6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4282C5-B89E-4223-B87E-8A0990B8CF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E00F760-FE43-432C-86F3-1ED98998A9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DDD41F-5FEF-4CAB-BA47-9A38803743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F37B81C-833B-4998-B47C-0A229AADD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1E59DF-87DF-47EC-8DA5-202E835C1E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5178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AD32E-6308-48D9-AF14-22764EA5B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D56ECE7-1E6E-4348-825A-862DC5574D0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0FEA6-F970-4354-A5E5-9F117365EAF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3118C60-CE7F-4139-A847-DB9FD2854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4949C4-DE66-4AE8-AA75-21EEFAB28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5CD260-D770-481C-A74F-0F9E06BD91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3633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F2D5E6C-98FE-4404-AF68-ADBDC6D2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0C064A-1242-49AE-B19A-EA277D9E496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B6ABB3-6F64-451A-9CCF-7A46A4479B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45C6E6-E1F6-433E-96C2-30C054852BDC}" type="datetimeFigureOut">
              <a:rPr lang="en-US" smtClean="0"/>
              <a:t>6/12/2024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17BF19-8880-4BFD-8BBB-A51BE81E1EF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586769-4B9F-487D-A859-E8E949D71F0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0DEA0A-70A4-403F-95FD-0AF2E2AB4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334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icture containing text&#10;&#10;Description automatically generated">
            <a:extLst>
              <a:ext uri="{FF2B5EF4-FFF2-40B4-BE49-F238E27FC236}">
                <a16:creationId xmlns:a16="http://schemas.microsoft.com/office/drawing/2014/main" id="{602C2BF9-84BA-41A4-930C-1ABEAA9036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0F6A32C-DCBA-47F1-B310-5AAADAD4E280}"/>
              </a:ext>
            </a:extLst>
          </p:cNvPr>
          <p:cNvSpPr txBox="1"/>
          <p:nvPr/>
        </p:nvSpPr>
        <p:spPr>
          <a:xfrm>
            <a:off x="973123" y="3977078"/>
            <a:ext cx="9940954" cy="156966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4800" b="1">
                <a:solidFill>
                  <a:schemeClr val="bg1"/>
                </a:solidFill>
                <a:latin typeface="Cambria"/>
                <a:ea typeface="Cambria"/>
              </a:rPr>
              <a:t>Los Angeles County</a:t>
            </a:r>
            <a:endParaRPr lang="en-US"/>
          </a:p>
          <a:p>
            <a:pPr algn="ctr"/>
            <a:r>
              <a:rPr lang="en-US" sz="4800" b="1">
                <a:solidFill>
                  <a:schemeClr val="bg1"/>
                </a:solidFill>
                <a:latin typeface="Cambria"/>
                <a:ea typeface="Cambria"/>
              </a:rPr>
              <a:t>Dept. of Military &amp; Veterans Affairs</a:t>
            </a:r>
            <a:endParaRPr 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76910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letter&#10;&#10;Description automatically generated">
            <a:extLst>
              <a:ext uri="{FF2B5EF4-FFF2-40B4-BE49-F238E27FC236}">
                <a16:creationId xmlns:a16="http://schemas.microsoft.com/office/drawing/2014/main" id="{7E52BDCE-2546-4607-8259-CB5B28FF8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5598A8-E749-4143-8524-585D765262F6}"/>
              </a:ext>
            </a:extLst>
          </p:cNvPr>
          <p:cNvSpPr txBox="1"/>
          <p:nvPr/>
        </p:nvSpPr>
        <p:spPr>
          <a:xfrm>
            <a:off x="6171392" y="3526524"/>
            <a:ext cx="5831218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sz="220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143008-C249-4A40-9E12-E3EA7C5DECD2}"/>
              </a:ext>
            </a:extLst>
          </p:cNvPr>
          <p:cNvSpPr txBox="1"/>
          <p:nvPr/>
        </p:nvSpPr>
        <p:spPr>
          <a:xfrm>
            <a:off x="1524000" y="2170997"/>
            <a:ext cx="9143999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Identify and secure funding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EF6DA0-FCC5-A34A-FD14-3CA067DA4336}"/>
              </a:ext>
            </a:extLst>
          </p:cNvPr>
          <p:cNvSpPr txBox="1"/>
          <p:nvPr/>
        </p:nvSpPr>
        <p:spPr>
          <a:xfrm>
            <a:off x="648984" y="3111025"/>
            <a:ext cx="9143999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Establish our role as the lead for the county on all things veterans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County strategic plan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Understand county funding streams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Refer</a:t>
            </a:r>
            <a:r>
              <a:rPr lang="en-US" sz="2400" dirty="0" err="1">
                <a:solidFill>
                  <a:prstClr val="black"/>
                </a:solidFill>
                <a:latin typeface="Cambria"/>
                <a:ea typeface="Cambria"/>
              </a:rPr>
              <a:t>rals</a:t>
            </a: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 from all county departments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VPAN partnership with philanthropy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405066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letter&#10;&#10;Description automatically generated">
            <a:extLst>
              <a:ext uri="{FF2B5EF4-FFF2-40B4-BE49-F238E27FC236}">
                <a16:creationId xmlns:a16="http://schemas.microsoft.com/office/drawing/2014/main" id="{7E52BDCE-2546-4607-8259-CB5B28FF8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5598A8-E749-4143-8524-585D765262F6}"/>
              </a:ext>
            </a:extLst>
          </p:cNvPr>
          <p:cNvSpPr txBox="1"/>
          <p:nvPr/>
        </p:nvSpPr>
        <p:spPr>
          <a:xfrm>
            <a:off x="6171392" y="3526524"/>
            <a:ext cx="5831218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sz="220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143008-C249-4A40-9E12-E3EA7C5DECD2}"/>
              </a:ext>
            </a:extLst>
          </p:cNvPr>
          <p:cNvSpPr txBox="1"/>
          <p:nvPr/>
        </p:nvSpPr>
        <p:spPr>
          <a:xfrm>
            <a:off x="1049674" y="2226372"/>
            <a:ext cx="9143999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Establish our role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EF6DA0-FCC5-A34A-FD14-3CA067DA4336}"/>
              </a:ext>
            </a:extLst>
          </p:cNvPr>
          <p:cNvSpPr txBox="1"/>
          <p:nvPr/>
        </p:nvSpPr>
        <p:spPr>
          <a:xfrm>
            <a:off x="648984" y="2802800"/>
            <a:ext cx="9143999" cy="34163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Direct the Department of Military and Veterans Affairs to be the lead on behalf of </a:t>
            </a:r>
          </a:p>
          <a:p>
            <a:pPr algn="ctr"/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Los Angeles County on any local, county, or state initiatives and efforts that require coordination or collaboration with either CalVet and/or the VA; </a:t>
            </a:r>
          </a:p>
          <a:p>
            <a:pPr algn="ctr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marL="342900" indent="-342900" algn="ctr">
              <a:buAutoNum type="alphaLcPeriod"/>
            </a:pPr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DMVA shall take a lead role in coordinating on behalf of Los Angeles County with CalVet and/or the VA, working with the requisite county departments, to implement any veteran specific, veteran targeting, or pilots and initiatives with overlap on veterans policy; </a:t>
            </a:r>
          </a:p>
          <a:p>
            <a:pPr algn="ctr"/>
            <a:endParaRPr lang="en-US" sz="18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pPr algn="ctr"/>
            <a:r>
              <a:rPr lang="en-US" sz="1800" b="0" i="0" u="none" strike="noStrike" baseline="0" dirty="0">
                <a:solidFill>
                  <a:srgbClr val="000000"/>
                </a:solidFill>
                <a:latin typeface="Arial" panose="020B0604020202020204" pitchFamily="34" charset="0"/>
              </a:rPr>
              <a:t>i. All relevant departments will assume a collaborative role pertaining to any pilots and initiatives with CalVet and/or the VA; 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87637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letter&#10;&#10;Description automatically generated">
            <a:extLst>
              <a:ext uri="{FF2B5EF4-FFF2-40B4-BE49-F238E27FC236}">
                <a16:creationId xmlns:a16="http://schemas.microsoft.com/office/drawing/2014/main" id="{7E52BDCE-2546-4607-8259-CB5B28FF8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5598A8-E749-4143-8524-585D765262F6}"/>
              </a:ext>
            </a:extLst>
          </p:cNvPr>
          <p:cNvSpPr txBox="1"/>
          <p:nvPr/>
        </p:nvSpPr>
        <p:spPr>
          <a:xfrm>
            <a:off x="6171392" y="3526524"/>
            <a:ext cx="5831218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sz="220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143008-C249-4A40-9E12-E3EA7C5DECD2}"/>
              </a:ext>
            </a:extLst>
          </p:cNvPr>
          <p:cNvSpPr txBox="1"/>
          <p:nvPr/>
        </p:nvSpPr>
        <p:spPr>
          <a:xfrm>
            <a:off x="647266" y="2170997"/>
            <a:ext cx="10380323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>
                <a:solidFill>
                  <a:prstClr val="black"/>
                </a:solidFill>
                <a:latin typeface="Cambria"/>
                <a:ea typeface="Cambria"/>
              </a:rPr>
              <a:t>County strategic plan/State Fed priorities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EF6DA0-FCC5-A34A-FD14-3CA067DA4336}"/>
              </a:ext>
            </a:extLst>
          </p:cNvPr>
          <p:cNvSpPr txBox="1"/>
          <p:nvPr/>
        </p:nvSpPr>
        <p:spPr>
          <a:xfrm>
            <a:off x="648984" y="3111025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Know your county strategic plan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Tie your needs into county language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Subscribe to social media and email distro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Grow your thought partners including commission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Partner with county departments to apply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CEO/CAO grant support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84498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letter&#10;&#10;Description automatically generated">
            <a:extLst>
              <a:ext uri="{FF2B5EF4-FFF2-40B4-BE49-F238E27FC236}">
                <a16:creationId xmlns:a16="http://schemas.microsoft.com/office/drawing/2014/main" id="{7E52BDCE-2546-4607-8259-CB5B28FF8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5598A8-E749-4143-8524-585D765262F6}"/>
              </a:ext>
            </a:extLst>
          </p:cNvPr>
          <p:cNvSpPr txBox="1"/>
          <p:nvPr/>
        </p:nvSpPr>
        <p:spPr>
          <a:xfrm>
            <a:off x="6171392" y="3526524"/>
            <a:ext cx="5831218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sz="220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143008-C249-4A40-9E12-E3EA7C5DECD2}"/>
              </a:ext>
            </a:extLst>
          </p:cNvPr>
          <p:cNvSpPr txBox="1"/>
          <p:nvPr/>
        </p:nvSpPr>
        <p:spPr>
          <a:xfrm>
            <a:off x="710628" y="2170997"/>
            <a:ext cx="1050875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>
                <a:solidFill>
                  <a:prstClr val="black"/>
                </a:solidFill>
                <a:latin typeface="Cambria"/>
                <a:ea typeface="Cambria"/>
              </a:rPr>
              <a:t>Referrals from all county departments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EF6DA0-FCC5-A34A-FD14-3CA067DA4336}"/>
              </a:ext>
            </a:extLst>
          </p:cNvPr>
          <p:cNvSpPr txBox="1"/>
          <p:nvPr/>
        </p:nvSpPr>
        <p:spPr>
          <a:xfrm>
            <a:off x="648984" y="3111025"/>
            <a:ext cx="9143999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Gives more data to VA and State partners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Opens doors for data sharing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Serve more veterans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Establishes our importance for fed/state partners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Demonstrates CVSO desire to collaborate </a:t>
            </a: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to County leadership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Opens the door to partner with departments who have grant writing resources including CAO/CEO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Chief Info Office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dirty="0">
              <a:solidFill>
                <a:prstClr val="black"/>
              </a:solidFill>
              <a:latin typeface="Cambria"/>
              <a:ea typeface="Cambria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483694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126C4DB-3DAD-4DD2-2907-E7A7BEC1C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8065" y="421296"/>
            <a:ext cx="12011891" cy="58594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3100" b="1" dirty="0"/>
              <a:t>Approximately 30,000 Veterans each year in the recent 2 years</a:t>
            </a:r>
            <a:br>
              <a:rPr lang="en-US" dirty="0"/>
            </a:b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8E80F415-3E68-C7D4-EE2C-BC4613B68786}"/>
              </a:ext>
            </a:extLst>
          </p:cNvPr>
          <p:cNvSpPr txBox="1"/>
          <p:nvPr/>
        </p:nvSpPr>
        <p:spPr>
          <a:xfrm>
            <a:off x="3053747" y="1004990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Year 2022</a:t>
            </a: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9BA535FC-8186-BD00-B036-FA27B443A1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0305" y="2164202"/>
            <a:ext cx="2643042" cy="765406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775B216D-5988-E4BE-999E-D94C26B5B0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1733" y="1538110"/>
            <a:ext cx="2627630" cy="508008"/>
          </a:xfrm>
          <a:prstGeom prst="rect">
            <a:avLst/>
          </a:prstGeom>
        </p:spPr>
      </p:pic>
      <p:pic>
        <p:nvPicPr>
          <p:cNvPr id="21" name="Picture 20">
            <a:extLst>
              <a:ext uri="{FF2B5EF4-FFF2-40B4-BE49-F238E27FC236}">
                <a16:creationId xmlns:a16="http://schemas.microsoft.com/office/drawing/2014/main" id="{B2FB0F20-0566-F0C4-D3AA-9FB47368BB6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305" y="2975688"/>
            <a:ext cx="2781298" cy="819150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E9432B69-5714-1AA6-F457-0259AA79A2C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3482" y="3873454"/>
            <a:ext cx="1814943" cy="765406"/>
          </a:xfrm>
          <a:prstGeom prst="rect">
            <a:avLst/>
          </a:prstGeom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659EB5E7-CD1E-75DE-C901-61582B86FAB8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0305" y="4725590"/>
            <a:ext cx="2781298" cy="1122401"/>
          </a:xfrm>
          <a:prstGeom prst="rect">
            <a:avLst/>
          </a:prstGeom>
        </p:spPr>
      </p:pic>
      <p:sp>
        <p:nvSpPr>
          <p:cNvPr id="26" name="TextBox 25">
            <a:extLst>
              <a:ext uri="{FF2B5EF4-FFF2-40B4-BE49-F238E27FC236}">
                <a16:creationId xmlns:a16="http://schemas.microsoft.com/office/drawing/2014/main" id="{5AAA5FFD-3121-26B6-DBA1-F539833F3BC8}"/>
              </a:ext>
            </a:extLst>
          </p:cNvPr>
          <p:cNvSpPr txBox="1"/>
          <p:nvPr/>
        </p:nvSpPr>
        <p:spPr>
          <a:xfrm>
            <a:off x="3031603" y="1522898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  1,621</a:t>
            </a:r>
            <a:r>
              <a:rPr lang="en-US" dirty="0"/>
              <a:t>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3458CC2-DB5F-6DC4-6932-4E408F16A248}"/>
              </a:ext>
            </a:extLst>
          </p:cNvPr>
          <p:cNvSpPr txBox="1"/>
          <p:nvPr/>
        </p:nvSpPr>
        <p:spPr>
          <a:xfrm>
            <a:off x="3140008" y="2268738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1,462</a:t>
            </a:r>
            <a:r>
              <a:rPr lang="en-US" dirty="0"/>
              <a:t> 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7F58C88-BC76-902D-A0F0-A8C28689FC0B}"/>
              </a:ext>
            </a:extLst>
          </p:cNvPr>
          <p:cNvSpPr txBox="1"/>
          <p:nvPr/>
        </p:nvSpPr>
        <p:spPr>
          <a:xfrm>
            <a:off x="3140008" y="3101841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496</a:t>
            </a:r>
            <a:r>
              <a:rPr lang="en-US" dirty="0"/>
              <a:t> 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ECBA1CA-DB0E-779F-5393-9BFD73D86897}"/>
              </a:ext>
            </a:extLst>
          </p:cNvPr>
          <p:cNvSpPr txBox="1"/>
          <p:nvPr/>
        </p:nvSpPr>
        <p:spPr>
          <a:xfrm>
            <a:off x="3053747" y="3958407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21,004</a:t>
            </a:r>
            <a:r>
              <a:rPr lang="en-US" dirty="0"/>
              <a:t> 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29A61B0B-C1E5-3CED-B3B6-EA4A622793BC}"/>
              </a:ext>
            </a:extLst>
          </p:cNvPr>
          <p:cNvSpPr txBox="1"/>
          <p:nvPr/>
        </p:nvSpPr>
        <p:spPr>
          <a:xfrm>
            <a:off x="3140008" y="4969976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3,984</a:t>
            </a:r>
            <a:r>
              <a:rPr lang="en-US" dirty="0"/>
              <a:t> </a:t>
            </a: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242BA193-2093-392B-D1CF-0C201BA2A90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91852" y="5737581"/>
            <a:ext cx="2639134" cy="878581"/>
          </a:xfrm>
          <a:prstGeom prst="rect">
            <a:avLst/>
          </a:prstGeom>
          <a:solidFill>
            <a:schemeClr val="accent1"/>
          </a:solidFill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1902B9AA-D0A0-A291-7BC6-28BB3AE932B2}"/>
              </a:ext>
            </a:extLst>
          </p:cNvPr>
          <p:cNvSpPr txBox="1"/>
          <p:nvPr/>
        </p:nvSpPr>
        <p:spPr>
          <a:xfrm>
            <a:off x="3148572" y="5913484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1,508</a:t>
            </a:r>
            <a:r>
              <a:rPr lang="en-US" dirty="0"/>
              <a:t> 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EC663C3-75C1-666B-75A7-59A03BB8342C}"/>
              </a:ext>
            </a:extLst>
          </p:cNvPr>
          <p:cNvSpPr txBox="1"/>
          <p:nvPr/>
        </p:nvSpPr>
        <p:spPr>
          <a:xfrm>
            <a:off x="7258163" y="1004990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dirty="0"/>
              <a:t>Year 2023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1289BDF-99B5-12D2-74C6-FD5368902F2E}"/>
              </a:ext>
            </a:extLst>
          </p:cNvPr>
          <p:cNvSpPr txBox="1"/>
          <p:nvPr/>
        </p:nvSpPr>
        <p:spPr>
          <a:xfrm>
            <a:off x="7280307" y="1491159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1,525</a:t>
            </a:r>
            <a:r>
              <a:rPr lang="en-US" dirty="0"/>
              <a:t> 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E9E590D4-03D5-38DD-87E8-9DD39190B77A}"/>
              </a:ext>
            </a:extLst>
          </p:cNvPr>
          <p:cNvSpPr txBox="1"/>
          <p:nvPr/>
        </p:nvSpPr>
        <p:spPr>
          <a:xfrm>
            <a:off x="7258163" y="2198828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1,420</a:t>
            </a:r>
            <a:r>
              <a:rPr lang="en-US" dirty="0"/>
              <a:t> 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00C7ACBF-A33E-0D8B-B7B2-B46D478AFC30}"/>
              </a:ext>
            </a:extLst>
          </p:cNvPr>
          <p:cNvSpPr txBox="1"/>
          <p:nvPr/>
        </p:nvSpPr>
        <p:spPr>
          <a:xfrm>
            <a:off x="7280307" y="3040935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546</a:t>
            </a:r>
            <a:r>
              <a:rPr lang="en-US" dirty="0"/>
              <a:t> 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B1C545A5-6458-1376-3584-29CEDA565B23}"/>
              </a:ext>
            </a:extLst>
          </p:cNvPr>
          <p:cNvSpPr txBox="1"/>
          <p:nvPr/>
        </p:nvSpPr>
        <p:spPr>
          <a:xfrm>
            <a:off x="7280307" y="3958407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20,973</a:t>
            </a:r>
            <a:r>
              <a:rPr lang="en-US" dirty="0"/>
              <a:t> 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6B29B021-F625-95C6-CC4A-50935F9173B1}"/>
              </a:ext>
            </a:extLst>
          </p:cNvPr>
          <p:cNvSpPr txBox="1"/>
          <p:nvPr/>
        </p:nvSpPr>
        <p:spPr>
          <a:xfrm>
            <a:off x="7258163" y="4939857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4,392</a:t>
            </a:r>
            <a:r>
              <a:rPr lang="en-US" dirty="0"/>
              <a:t> 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95602B63-52F0-4D00-22BF-AFF70D6D79B0}"/>
              </a:ext>
            </a:extLst>
          </p:cNvPr>
          <p:cNvSpPr txBox="1"/>
          <p:nvPr/>
        </p:nvSpPr>
        <p:spPr>
          <a:xfrm>
            <a:off x="7258163" y="5846537"/>
            <a:ext cx="42265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1,334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0909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letter&#10;&#10;Description automatically generated">
            <a:extLst>
              <a:ext uri="{FF2B5EF4-FFF2-40B4-BE49-F238E27FC236}">
                <a16:creationId xmlns:a16="http://schemas.microsoft.com/office/drawing/2014/main" id="{7E52BDCE-2546-4607-8259-CB5B28FF8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5598A8-E749-4143-8524-585D765262F6}"/>
              </a:ext>
            </a:extLst>
          </p:cNvPr>
          <p:cNvSpPr txBox="1"/>
          <p:nvPr/>
        </p:nvSpPr>
        <p:spPr>
          <a:xfrm>
            <a:off x="6171392" y="3526524"/>
            <a:ext cx="5831218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sz="220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143008-C249-4A40-9E12-E3EA7C5DECD2}"/>
              </a:ext>
            </a:extLst>
          </p:cNvPr>
          <p:cNvSpPr txBox="1"/>
          <p:nvPr/>
        </p:nvSpPr>
        <p:spPr>
          <a:xfrm>
            <a:off x="710628" y="2170997"/>
            <a:ext cx="1050875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>
                <a:solidFill>
                  <a:prstClr val="black"/>
                </a:solidFill>
                <a:latin typeface="Cambria"/>
                <a:ea typeface="Cambria"/>
              </a:rPr>
              <a:t>VPAN-Philanthropy-Foundation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EF6DA0-FCC5-A34A-FD14-3CA067DA4336}"/>
              </a:ext>
            </a:extLst>
          </p:cNvPr>
          <p:cNvSpPr txBox="1"/>
          <p:nvPr/>
        </p:nvSpPr>
        <p:spPr>
          <a:xfrm>
            <a:off x="648984" y="3111025"/>
            <a:ext cx="9143999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County entered into contract with SCG as fiscal intermediary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SCG role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What philanthropy has been responsive to.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Friends of Patriotic Hall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dirty="0">
              <a:solidFill>
                <a:prstClr val="black"/>
              </a:solidFill>
              <a:latin typeface="Cambria"/>
              <a:ea typeface="Cambria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05168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letter&#10;&#10;Description automatically generated">
            <a:extLst>
              <a:ext uri="{FF2B5EF4-FFF2-40B4-BE49-F238E27FC236}">
                <a16:creationId xmlns:a16="http://schemas.microsoft.com/office/drawing/2014/main" id="{7E52BDCE-2546-4607-8259-CB5B28FF834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365598A8-E749-4143-8524-585D765262F6}"/>
              </a:ext>
            </a:extLst>
          </p:cNvPr>
          <p:cNvSpPr txBox="1"/>
          <p:nvPr/>
        </p:nvSpPr>
        <p:spPr>
          <a:xfrm>
            <a:off x="6171392" y="3526524"/>
            <a:ext cx="5831218" cy="43088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buFont typeface="Wingdings" panose="05000000000000000000" pitchFamily="2" charset="2"/>
              <a:buChar char="§"/>
            </a:pPr>
            <a:endParaRPr lang="en-US" sz="2200">
              <a:latin typeface="Cambria" panose="02040503050406030204" pitchFamily="18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4143008-C249-4A40-9E12-E3EA7C5DECD2}"/>
              </a:ext>
            </a:extLst>
          </p:cNvPr>
          <p:cNvSpPr txBox="1"/>
          <p:nvPr/>
        </p:nvSpPr>
        <p:spPr>
          <a:xfrm>
            <a:off x="710628" y="2170997"/>
            <a:ext cx="10508751" cy="7694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>
                <a:solidFill>
                  <a:prstClr val="black"/>
                </a:solidFill>
                <a:latin typeface="Cambria"/>
                <a:ea typeface="Cambria"/>
              </a:rPr>
              <a:t>Recommendations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7EF6DA0-FCC5-A34A-FD14-3CA067DA4336}"/>
              </a:ext>
            </a:extLst>
          </p:cNvPr>
          <p:cNvSpPr txBox="1"/>
          <p:nvPr/>
        </p:nvSpPr>
        <p:spPr>
          <a:xfrm>
            <a:off x="648984" y="3111025"/>
            <a:ext cx="9143999" cy="45243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Create a shared file to place motions, grant applications, </a:t>
            </a:r>
            <a:r>
              <a:rPr kumimoji="0" lang="en-US" sz="2400" b="0" i="0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etc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Create your own funding opportunities….strategize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Establish your role and have your talking points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Partner with departments and use their grant writing resources</a:t>
            </a: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mbria"/>
                <a:ea typeface="Cambria"/>
                <a:cs typeface="+mn-cs"/>
              </a:rPr>
              <a:t>Sign up for email notifications</a:t>
            </a:r>
            <a:endParaRPr lang="en-US" sz="2400" dirty="0">
              <a:solidFill>
                <a:prstClr val="black"/>
              </a:solidFill>
              <a:latin typeface="Cambria"/>
              <a:ea typeface="Cambria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CACVSO needs development strategy and tech assistance for counties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latin typeface="Cambria"/>
                <a:ea typeface="Cambria"/>
              </a:rPr>
              <a:t>Demonstrate your value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dirty="0">
              <a:solidFill>
                <a:prstClr val="black"/>
              </a:solidFill>
              <a:latin typeface="Cambria"/>
              <a:ea typeface="Cambria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/>
              <a:ea typeface="Cambria"/>
              <a:cs typeface="+mn-cs"/>
            </a:endParaRPr>
          </a:p>
          <a:p>
            <a:pPr marL="342900" marR="0" lvl="0" indent="-34290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mbria" panose="02040503050406030204" pitchFamily="18" charset="0"/>
              <a:ea typeface="Cambria" panose="02040503050406030204" pitchFamily="18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065583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0b15d09-2cae-4a71-b91a-a8539d8ee699" xsi:nil="true"/>
    <lcf76f155ced4ddcb4097134ff3c332f xmlns="fb3842be-a381-456c-b0bd-85813be101e1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9D16F232B76564F84AE21A58A7EF893" ma:contentTypeVersion="10" ma:contentTypeDescription="Create a new document." ma:contentTypeScope="" ma:versionID="554061924b0f5bf78fd9be39ae8bdf6c">
  <xsd:schema xmlns:xsd="http://www.w3.org/2001/XMLSchema" xmlns:xs="http://www.w3.org/2001/XMLSchema" xmlns:p="http://schemas.microsoft.com/office/2006/metadata/properties" xmlns:ns2="fb3842be-a381-456c-b0bd-85813be101e1" xmlns:ns3="40b15d09-2cae-4a71-b91a-a8539d8ee699" targetNamespace="http://schemas.microsoft.com/office/2006/metadata/properties" ma:root="true" ma:fieldsID="22dad0c8f826497b7339dfca45a6e388" ns2:_="" ns3:_="">
    <xsd:import namespace="fb3842be-a381-456c-b0bd-85813be101e1"/>
    <xsd:import namespace="40b15d09-2cae-4a71-b91a-a8539d8ee6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3842be-a381-456c-b0bd-85813be101e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Image Tags" ma:readOnly="false" ma:fieldId="{5cf76f15-5ced-4ddc-b409-7134ff3c332f}" ma:taxonomyMulti="true" ma:sspId="0377eeec-9545-4db6-a5b8-3c28df25bf1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b15d09-2cae-4a71-b91a-a8539d8ee699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05bf76fd-6c36-407a-bd35-1d6c131932c1}" ma:internalName="TaxCatchAll" ma:showField="CatchAllData" ma:web="40b15d09-2cae-4a71-b91a-a8539d8ee6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178BE11-ABA0-49AF-A67F-3074C85747E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25D27EBE-4A96-4621-9465-4216FE637405}">
  <ds:schemaRefs>
    <ds:schemaRef ds:uri="40b15d09-2cae-4a71-b91a-a8539d8ee699"/>
    <ds:schemaRef ds:uri="fb3842be-a381-456c-b0bd-85813be101e1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1B8D7DB1-73AA-4085-B9A8-4B93058EEE9B}">
  <ds:schemaRefs>
    <ds:schemaRef ds:uri="40b15d09-2cae-4a71-b91a-a8539d8ee699"/>
    <ds:schemaRef ds:uri="fb3842be-a381-456c-b0bd-85813be101e1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Metadata/LabelInfo.xml><?xml version="1.0" encoding="utf-8"?>
<clbl:labelList xmlns:clbl="http://schemas.microsoft.com/office/2020/mipLabelMetadata">
  <clbl:label id="{07597248-ea38-451b-8abe-a638eddbac81}" enabled="0" method="" siteId="{07597248-ea38-451b-8abe-a638eddbac81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5389</TotalTime>
  <Words>364</Words>
  <Application>Microsoft Office PowerPoint</Application>
  <PresentationFormat>Widescreen</PresentationFormat>
  <Paragraphs>65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Cambria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Approximately 30,000 Veterans each year in the recent 2 years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Jenai Davis</dc:creator>
  <cp:lastModifiedBy>James Zenner</cp:lastModifiedBy>
  <cp:revision>27</cp:revision>
  <dcterms:created xsi:type="dcterms:W3CDTF">2023-08-07T20:00:28Z</dcterms:created>
  <dcterms:modified xsi:type="dcterms:W3CDTF">2024-06-13T18:43:54Z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0x01010039D16F232B76564F84AE21A58A7EF893</vt:lpwstr>
  </property>
  <property fmtid="{D5CDD505-2E9C-101B-9397-08002B2CF9AE}" pid="3" name="MediaServiceImageTags">
    <vt:lpwstr/>
  </property>
</Properties>
</file>