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8"/>
  </p:notesMasterIdLst>
  <p:sldIdLst>
    <p:sldId id="1942" r:id="rId6"/>
    <p:sldId id="4216" r:id="rId7"/>
    <p:sldId id="1817606178" r:id="rId8"/>
    <p:sldId id="141168662" r:id="rId9"/>
    <p:sldId id="3496" r:id="rId10"/>
    <p:sldId id="3482" r:id="rId11"/>
    <p:sldId id="141168684" r:id="rId12"/>
    <p:sldId id="141168658" r:id="rId13"/>
    <p:sldId id="1817606180" r:id="rId14"/>
    <p:sldId id="141168656" r:id="rId15"/>
    <p:sldId id="3483" r:id="rId16"/>
    <p:sldId id="3495" r:id="rId17"/>
    <p:sldId id="141168739" r:id="rId18"/>
    <p:sldId id="3484" r:id="rId19"/>
    <p:sldId id="141168704" r:id="rId20"/>
    <p:sldId id="141168657" r:id="rId21"/>
    <p:sldId id="4223" r:id="rId22"/>
    <p:sldId id="141168647" r:id="rId23"/>
    <p:sldId id="2051" r:id="rId24"/>
    <p:sldId id="4222" r:id="rId25"/>
    <p:sldId id="1950" r:id="rId26"/>
    <p:sldId id="3494" r:id="rId27"/>
  </p:sldIdLst>
  <p:sldSz cx="9144000" cy="6858000" type="screen4x3"/>
  <p:notesSz cx="68580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allegos, Dandrick, VBAVACO" initials="GDV" lastIdx="0" clrIdx="6"/>
  <p:cmAuthor id="1" name="Britton, Kenesha, VBABALT" initials="BKV" lastIdx="0" clrIdx="0">
    <p:extLst>
      <p:ext uri="{19B8F6BF-5375-455C-9EA6-DF929625EA0E}">
        <p15:presenceInfo xmlns:p15="http://schemas.microsoft.com/office/powerpoint/2012/main" userId="S::Kenesha.Britton1@VA.GOV::42bf4054-379c-43d4-bf87-e74e8d126edd" providerId="AD"/>
      </p:ext>
    </p:extLst>
  </p:cmAuthor>
  <p:cmAuthor id="8" name="Guthrie, Christopher, VBAVACO" initials="GCV" lastIdx="0" clrIdx="7"/>
  <p:cmAuthor id="2" name="Yount, Regina, VBAVACO" initials="YRV" lastIdx="0" clrIdx="1">
    <p:extLst>
      <p:ext uri="{19B8F6BF-5375-455C-9EA6-DF929625EA0E}">
        <p15:presenceInfo xmlns:p15="http://schemas.microsoft.com/office/powerpoint/2012/main" userId="S::Regina.Yount@va.gov::d9b01fad-6d70-402e-bc2e-dc3cc676e962" providerId="AD"/>
      </p:ext>
    </p:extLst>
  </p:cmAuthor>
  <p:cmAuthor id="9" name="Glenn, Mary, VBAVACO" initials="GMV" lastIdx="0" clrIdx="8"/>
  <p:cmAuthor id="3" name="Naiya" initials="N" lastIdx="0" clrIdx="2">
    <p:extLst>
      <p:ext uri="{19B8F6BF-5375-455C-9EA6-DF929625EA0E}">
        <p15:presenceInfo xmlns:p15="http://schemas.microsoft.com/office/powerpoint/2012/main" userId="S::Naiya.Marshall@va.gov::9e5d5893-9c10-4756-a491-2142aaafe760" providerId="AD"/>
      </p:ext>
    </p:extLst>
  </p:cmAuthor>
  <p:cmAuthor id="4" name="Kraft, Melanie A. (she/her/hers)" initials="KMA(" lastIdx="0" clrIdx="3"/>
  <p:cmAuthor id="5" name="Green, Crystal L., VBAVACO" initials="GCLV" lastIdx="0" clrIdx="4"/>
  <p:cmAuthor id="6" name="Kisic, Ivo, VBAVACO" initials="KIV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2298D5"/>
                </a:solidFill>
                <a:latin typeface="+mn-lt"/>
              </a:defRPr>
            </a:pPr>
            <a:r>
              <a:rPr lang="en-US" sz="2000" b="1" strike="noStrike" spc="-1">
                <a:solidFill>
                  <a:srgbClr val="2298D5"/>
                </a:solidFill>
                <a:latin typeface="+mn-lt"/>
              </a:rPr>
              <a:t>(ESRs) Completed by FY, VBA + VHA</a:t>
            </a:r>
          </a:p>
        </c:rich>
      </c:tx>
      <c:layout>
        <c:manualLayout>
          <c:xMode val="edge"/>
          <c:yMode val="edge"/>
          <c:x val="0.30502185225486755"/>
          <c:y val="2.684420719742775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19415140151978"/>
          <c:y val="0.2076934278011322"/>
          <c:w val="0.85187429189682007"/>
          <c:h val="0.61583209037780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VBA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0-7E03-40AF-B66C-B8D5919AA861}"/>
              </c:ext>
            </c:extLst>
          </c:dPt>
          <c:dPt>
            <c:idx val="1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E03-40AF-B66C-B8D5919AA861}"/>
              </c:ext>
            </c:extLst>
          </c:dPt>
          <c:dPt>
            <c:idx val="2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2-7E03-40AF-B66C-B8D5919AA861}"/>
              </c:ext>
            </c:extLst>
          </c:dPt>
          <c:dPt>
            <c:idx val="3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E03-40AF-B66C-B8D5919AA861}"/>
              </c:ext>
            </c:extLst>
          </c:dPt>
          <c:dPt>
            <c:idx val="4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7E03-40AF-B66C-B8D5919AA861}"/>
              </c:ext>
            </c:extLst>
          </c:dPt>
          <c:dPt>
            <c:idx val="5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7E03-40AF-B66C-B8D5919AA861}"/>
              </c:ext>
            </c:extLst>
          </c:dPt>
          <c:dLbls>
            <c:dLbl>
              <c:idx val="0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7E03-40AF-B66C-B8D5919AA861}"/>
                </c:ext>
              </c:extLst>
            </c:dLbl>
            <c:dLbl>
              <c:idx val="1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7E03-40AF-B66C-B8D5919AA861}"/>
                </c:ext>
              </c:extLst>
            </c:dLbl>
            <c:dLbl>
              <c:idx val="2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7E03-40AF-B66C-B8D5919AA861}"/>
                </c:ext>
              </c:extLst>
            </c:dLbl>
            <c:dLbl>
              <c:idx val="3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7E03-40AF-B66C-B8D5919AA861}"/>
                </c:ext>
              </c:extLst>
            </c:dLbl>
            <c:dLbl>
              <c:idx val="4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7E03-40AF-B66C-B8D5919AA861}"/>
                </c:ext>
              </c:extLst>
            </c:dLbl>
            <c:dLbl>
              <c:idx val="5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7E03-40AF-B66C-B8D5919AA861}"/>
                </c:ext>
              </c:extLst>
            </c:dLbl>
            <c:dLbl>
              <c:idx val="6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5B12-4CA6-94F2-300B06DC4114}"/>
                </c:ext>
              </c:extLst>
            </c:dLbl>
            <c:dLbl>
              <c:idx val="7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5B12-4CA6-94F2-300B06DC4114}"/>
                </c:ext>
              </c:extLst>
            </c:dLbl>
            <c:numFmt formatCode="###,##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289428</c:v>
                </c:pt>
                <c:pt idx="1">
                  <c:v>592831</c:v>
                </c:pt>
                <c:pt idx="2">
                  <c:v>797799</c:v>
                </c:pt>
                <c:pt idx="3">
                  <c:v>1061789</c:v>
                </c:pt>
                <c:pt idx="4">
                  <c:v>1063587</c:v>
                </c:pt>
                <c:pt idx="5">
                  <c:v>1663003</c:v>
                </c:pt>
                <c:pt idx="6">
                  <c:v>1844399</c:v>
                </c:pt>
                <c:pt idx="7">
                  <c:v>2388739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7E03-40AF-B66C-B8D5919AA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VHA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5B12-4CA6-94F2-300B06DC4114}"/>
                </c:ext>
              </c:extLst>
            </c:dLbl>
            <c:dLbl>
              <c:idx val="1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5B12-4CA6-94F2-300B06DC4114}"/>
                </c:ext>
              </c:extLst>
            </c:dLbl>
            <c:dLbl>
              <c:idx val="2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5B12-4CA6-94F2-300B06DC4114}"/>
                </c:ext>
              </c:extLst>
            </c:dLbl>
            <c:dLbl>
              <c:idx val="3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5B12-4CA6-94F2-300B06DC4114}"/>
                </c:ext>
              </c:extLst>
            </c:dLbl>
            <c:dLbl>
              <c:idx val="4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5B12-4CA6-94F2-300B06DC4114}"/>
                </c:ext>
              </c:extLst>
            </c:dLbl>
            <c:dLbl>
              <c:idx val="5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5B12-4CA6-94F2-300B06DC4114}"/>
                </c:ext>
              </c:extLst>
            </c:dLbl>
            <c:dLbl>
              <c:idx val="6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5B12-4CA6-94F2-300B06DC4114}"/>
                </c:ext>
              </c:extLst>
            </c:dLbl>
            <c:dLbl>
              <c:idx val="7"/>
              <c:numFmt formatCode="###,###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aseline="0" smtId="4294967295"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5B12-4CA6-94F2-300B06DC4114}"/>
                </c:ext>
              </c:extLst>
            </c:dLbl>
            <c:numFmt formatCode="###,##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932411</c:v>
                </c:pt>
                <c:pt idx="1">
                  <c:v>754510</c:v>
                </c:pt>
                <c:pt idx="2">
                  <c:v>653144</c:v>
                </c:pt>
                <c:pt idx="3">
                  <c:v>577678</c:v>
                </c:pt>
                <c:pt idx="4">
                  <c:v>326305</c:v>
                </c:pt>
                <c:pt idx="5">
                  <c:v>195641</c:v>
                </c:pt>
                <c:pt idx="6">
                  <c:v>223459</c:v>
                </c:pt>
                <c:pt idx="7">
                  <c:v>217966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7-7E03-40AF-B66C-B8D5919AA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82427021"/>
        <c:axId val="88019781"/>
      </c:barChart>
      <c:catAx>
        <c:axId val="8242702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400" b="0" strike="noStrike" spc="-1" smtId="4294967295">
                <a:solidFill>
                  <a:srgbClr val="404040"/>
                </a:solidFill>
                <a:latin typeface="Calibri"/>
              </a:defRPr>
            </a:pPr>
            <a:endParaRPr lang="en-US"/>
          </a:p>
        </c:txPr>
        <c:crossAx val="88019781"/>
        <c:crossesAt val="0"/>
        <c:auto val="0"/>
        <c:lblAlgn val="ctr"/>
        <c:lblOffset val="100"/>
        <c:noMultiLvlLbl val="0"/>
      </c:catAx>
      <c:valAx>
        <c:axId val="8801978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400" b="0" strike="noStrike" spc="-1" smtId="4294967295">
                <a:solidFill>
                  <a:srgbClr val="404040"/>
                </a:solidFill>
                <a:latin typeface="Calibri"/>
              </a:defRPr>
            </a:pPr>
            <a:endParaRPr lang="en-US"/>
          </a:p>
        </c:txPr>
        <c:crossAx val="82427021"/>
        <c:crossesAt val="1"/>
        <c:crossBetween val="between"/>
      </c:valAx>
      <c:spPr>
        <a:noFill/>
        <a:ln w="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smtId="4294967295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smtId="4294967295"/>
            </a:pPr>
            <a:endParaRPr lang="en-US"/>
          </a:p>
        </c:txPr>
      </c:legendEntry>
      <c:layout>
        <c:manualLayout>
          <c:xMode val="edge"/>
          <c:yMode val="edge"/>
          <c:x val="0.44104728102684021"/>
          <c:y val="0.93310993909835815"/>
          <c:w val="0.17428876459598541"/>
          <c:h val="6.689007580280304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smtId="4294967295"/>
          </a:pPr>
          <a:endParaRPr lang="en-US"/>
        </a:p>
      </c:txPr>
    </c:legend>
    <c:plotVisOnly val="1"/>
    <c:dispBlanksAs val="gap"/>
    <c:showDLblsOverMax val="1"/>
  </c:chart>
  <c:spPr>
    <a:noFill/>
    <a:ln w="9525">
      <a:solidFill>
        <a:schemeClr val="tx1"/>
      </a:solidFill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510F0-A0A0-4780-8160-93814BEE95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E2624069-19DE-4E5D-B4B4-90B9860AFC63}" type="parTrans" cxnId="{3667BD8B-6F4E-49A9-8CD6-57A1EDFBC77A}">
      <dgm:prSet/>
      <dgm:spPr/>
      <dgm:t>
        <a:bodyPr/>
        <a:lstStyle/>
        <a:p>
          <a:pPr algn="ctr"/>
          <a:endParaRPr lang="en-US"/>
        </a:p>
      </dgm:t>
    </dgm:pt>
    <dgm:pt modelId="{59E21B66-D3E7-405D-BDB5-5F3E1387F7E0}">
      <dgm:prSet phldrT="[Text]" custT="1"/>
      <dgm:spPr>
        <a:xfrm>
          <a:off x="2767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Veteran submits claim</a:t>
          </a:r>
        </a:p>
      </dgm:t>
    </dgm:pt>
    <dgm:pt modelId="{B586481C-6301-4213-89AA-A18B4B75BD43}" type="sibTrans" cxnId="{3667BD8B-6F4E-49A9-8CD6-57A1EDFBC77A}">
      <dgm:prSet/>
      <dgm:spPr/>
      <dgm:t>
        <a:bodyPr/>
        <a:lstStyle/>
        <a:p>
          <a:pPr algn="ctr"/>
          <a:endParaRPr lang="en-US"/>
        </a:p>
      </dgm:t>
    </dgm:pt>
    <dgm:pt modelId="{746C56D2-8C1C-46B5-8C1A-B3EF87B55A74}" type="parTrans" cxnId="{B33D4E32-6EE5-45F0-9CB8-D74D43500E93}">
      <dgm:prSet/>
      <dgm:spPr/>
      <dgm:t>
        <a:bodyPr/>
        <a:lstStyle/>
        <a:p>
          <a:pPr algn="ctr"/>
          <a:endParaRPr lang="en-US"/>
        </a:p>
      </dgm:t>
    </dgm:pt>
    <dgm:pt modelId="{A7BDE1E2-5B5A-4F8F-9341-BB94F5384E1C}">
      <dgm:prSet phldrT="[Text]" custT="1"/>
      <dgm:spPr>
        <a:xfrm>
          <a:off x="1103350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determines need for examination</a:t>
          </a:r>
        </a:p>
      </dgm:t>
    </dgm:pt>
    <dgm:pt modelId="{F1314260-CB42-48BA-82D6-91B7C1F8D4A2}" type="sibTrans" cxnId="{B33D4E32-6EE5-45F0-9CB8-D74D43500E93}">
      <dgm:prSet/>
      <dgm:spPr/>
      <dgm:t>
        <a:bodyPr/>
        <a:lstStyle/>
        <a:p>
          <a:pPr algn="ctr"/>
          <a:endParaRPr lang="en-US"/>
        </a:p>
      </dgm:t>
    </dgm:pt>
    <dgm:pt modelId="{0544795F-3269-4635-B02C-14F87A4249DF}" type="parTrans" cxnId="{734491B6-50C6-452C-8C98-8ABF1AC2F73F}">
      <dgm:prSet/>
      <dgm:spPr/>
      <dgm:t>
        <a:bodyPr/>
        <a:lstStyle/>
        <a:p>
          <a:pPr algn="ctr"/>
          <a:endParaRPr lang="en-US"/>
        </a:p>
      </dgm:t>
    </dgm:pt>
    <dgm:pt modelId="{8F5D085C-A673-4C83-8592-048B5545FF74}">
      <dgm:prSet phldrT="[Text]" custT="1"/>
      <dgm:spPr>
        <a:xfrm>
          <a:off x="2203934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 requested with vendor</a:t>
          </a:r>
        </a:p>
      </dgm:t>
    </dgm:pt>
    <dgm:pt modelId="{312A0EF3-9CAA-47C9-83C9-A0E95C06FD5E}" type="sibTrans" cxnId="{734491B6-50C6-452C-8C98-8ABF1AC2F73F}">
      <dgm:prSet/>
      <dgm:spPr/>
      <dgm:t>
        <a:bodyPr/>
        <a:lstStyle/>
        <a:p>
          <a:pPr algn="ctr"/>
          <a:endParaRPr lang="en-US"/>
        </a:p>
      </dgm:t>
    </dgm:pt>
    <dgm:pt modelId="{67E97A86-FAF8-48DF-A393-CB0CC1DA7E4F}" type="parTrans" cxnId="{4F1B2603-BD1A-40C3-9C5D-E99F48FDACF5}">
      <dgm:prSet/>
      <dgm:spPr/>
      <dgm:t>
        <a:bodyPr/>
        <a:lstStyle/>
        <a:p>
          <a:pPr algn="ctr"/>
          <a:endParaRPr lang="en-US"/>
        </a:p>
      </dgm:t>
    </dgm:pt>
    <dgm:pt modelId="{FA42396D-9BB1-487C-820E-61A8697D68D7}">
      <dgm:prSet custT="1"/>
      <dgm:spPr>
        <a:xfrm>
          <a:off x="3304517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determines if acceptable clinical evidence or tele-C&amp;P is applicable for examination</a:t>
          </a:r>
        </a:p>
      </dgm:t>
    </dgm:pt>
    <dgm:pt modelId="{83D25F84-E52A-4CD8-B46D-59DA99281FE8}" type="sibTrans" cxnId="{4F1B2603-BD1A-40C3-9C5D-E99F48FDACF5}">
      <dgm:prSet/>
      <dgm:spPr/>
      <dgm:t>
        <a:bodyPr/>
        <a:lstStyle/>
        <a:p>
          <a:pPr algn="ctr"/>
          <a:endParaRPr lang="en-US"/>
        </a:p>
      </dgm:t>
    </dgm:pt>
    <dgm:pt modelId="{1CD3211E-4135-4AD3-A8DA-62E7BC4B7F5F}" type="parTrans" cxnId="{326FCB4A-01E6-494C-B767-28A939BCD8BA}">
      <dgm:prSet/>
      <dgm:spPr/>
      <dgm:t>
        <a:bodyPr/>
        <a:lstStyle/>
        <a:p>
          <a:pPr algn="ctr"/>
          <a:endParaRPr lang="en-US"/>
        </a:p>
      </dgm:t>
    </dgm:pt>
    <dgm:pt modelId="{2E9DED91-6080-4888-B740-2E89C9AAFA96}">
      <dgm:prSet custT="1"/>
      <dgm:spPr>
        <a:xfrm>
          <a:off x="4405100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05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schedules appointments for each contention/</a:t>
          </a:r>
        </a:p>
        <a:p>
          <a:pPr algn="ctr">
            <a:buNone/>
          </a:pPr>
          <a:r>
            <a:rPr lang="en-US" sz="105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MDE</a:t>
          </a:r>
        </a:p>
      </dgm:t>
    </dgm:pt>
    <dgm:pt modelId="{C18CBC80-7E70-4C77-A241-D6A6FF27C63B}" type="sibTrans" cxnId="{326FCB4A-01E6-494C-B767-28A939BCD8BA}">
      <dgm:prSet/>
      <dgm:spPr/>
      <dgm:t>
        <a:bodyPr/>
        <a:lstStyle/>
        <a:p>
          <a:pPr algn="ctr"/>
          <a:endParaRPr lang="en-US"/>
        </a:p>
      </dgm:t>
    </dgm:pt>
    <dgm:pt modelId="{3FAF9F9F-2C26-4F50-9625-4D80838D913C}" type="parTrans" cxnId="{93DB09E8-FAD1-4797-9D45-0899D0E94C04}">
      <dgm:prSet/>
      <dgm:spPr/>
      <dgm:t>
        <a:bodyPr/>
        <a:lstStyle/>
        <a:p>
          <a:pPr algn="ctr"/>
          <a:endParaRPr lang="en-US"/>
        </a:p>
      </dgm:t>
    </dgm:pt>
    <dgm:pt modelId="{FF825A4C-5CB2-4A6F-A44D-967114824541}">
      <dgm:prSet custT="1"/>
      <dgm:spPr>
        <a:xfrm>
          <a:off x="5505683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05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Veteran reports to examinations </a:t>
          </a:r>
        </a:p>
      </dgm:t>
    </dgm:pt>
    <dgm:pt modelId="{E7A19904-D9BD-45F1-8D82-8F358F963C9D}" type="sibTrans" cxnId="{93DB09E8-FAD1-4797-9D45-0899D0E94C04}">
      <dgm:prSet/>
      <dgm:spPr/>
      <dgm:t>
        <a:bodyPr/>
        <a:lstStyle/>
        <a:p>
          <a:pPr algn="ctr"/>
          <a:endParaRPr lang="en-US"/>
        </a:p>
      </dgm:t>
    </dgm:pt>
    <dgm:pt modelId="{7E7C689C-9ED1-40DD-BB85-8D9BDDE0FED6}" type="parTrans" cxnId="{53C9BCAE-F5DA-4752-B440-A5FE1724B674}">
      <dgm:prSet/>
      <dgm:spPr/>
      <dgm:t>
        <a:bodyPr/>
        <a:lstStyle/>
        <a:p>
          <a:pPr algn="ctr"/>
          <a:endParaRPr lang="en-US"/>
        </a:p>
      </dgm:t>
    </dgm:pt>
    <dgm:pt modelId="{7B3E51D7-5215-4BC8-90E8-5B48891AC90F}">
      <dgm:prSet custT="1"/>
      <dgm:spPr>
        <a:xfrm>
          <a:off x="6606266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finalizes  examination reports </a:t>
          </a:r>
        </a:p>
      </dgm:t>
    </dgm:pt>
    <dgm:pt modelId="{C362FAC3-4CD8-4CFF-AEC5-36464C0C0988}" type="sibTrans" cxnId="{53C9BCAE-F5DA-4752-B440-A5FE1724B674}">
      <dgm:prSet/>
      <dgm:spPr/>
      <dgm:t>
        <a:bodyPr/>
        <a:lstStyle/>
        <a:p>
          <a:pPr algn="ctr"/>
          <a:endParaRPr lang="en-US"/>
        </a:p>
      </dgm:t>
    </dgm:pt>
    <dgm:pt modelId="{A0DA3E02-CD03-4911-A050-C446DD3C26D4}" type="parTrans" cxnId="{797EAAF2-9928-42F9-B333-6A3C0F425D0D}">
      <dgm:prSet/>
      <dgm:spPr/>
      <dgm:t>
        <a:bodyPr/>
        <a:lstStyle/>
        <a:p>
          <a:pPr algn="ctr"/>
          <a:endParaRPr lang="en-US"/>
        </a:p>
      </dgm:t>
    </dgm:pt>
    <dgm:pt modelId="{F4491B1A-8441-46C3-84E5-989F2540E306}">
      <dgm:prSet custT="1"/>
      <dgm:spPr>
        <a:xfrm>
          <a:off x="7706849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 sz="11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returns examination results to VA</a:t>
          </a:r>
        </a:p>
      </dgm:t>
    </dgm:pt>
    <dgm:pt modelId="{9C88E063-A7FC-491F-B948-A4702ACF9F0A}" type="sibTrans" cxnId="{797EAAF2-9928-42F9-B333-6A3C0F425D0D}">
      <dgm:prSet/>
      <dgm:spPr/>
      <dgm:t>
        <a:bodyPr/>
        <a:lstStyle/>
        <a:p>
          <a:pPr algn="ctr"/>
          <a:endParaRPr lang="en-US"/>
        </a:p>
      </dgm:t>
    </dgm:pt>
    <dgm:pt modelId="{56A4F862-18CD-4A4A-8182-95013677E225}" type="parTrans" cxnId="{63B77CD5-A714-44EC-AEB5-37DBDB9C8404}">
      <dgm:prSet/>
      <dgm:spPr/>
      <dgm:t>
        <a:bodyPr/>
        <a:lstStyle/>
        <a:p>
          <a:pPr algn="ctr"/>
          <a:endParaRPr lang="en-US"/>
        </a:p>
      </dgm:t>
    </dgm:pt>
    <dgm:pt modelId="{BD678FFA-2129-48C3-B8B5-BFE76865E0A6}">
      <dgm:prSet/>
      <dgm:spPr>
        <a:xfrm>
          <a:off x="8807432" y="1380172"/>
          <a:ext cx="1048174" cy="184023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adjudicates claim </a:t>
          </a:r>
        </a:p>
      </dgm:t>
    </dgm:pt>
    <dgm:pt modelId="{B068F65F-3FCA-471C-8BFF-FF45B920017B}" type="sibTrans" cxnId="{63B77CD5-A714-44EC-AEB5-37DBDB9C8404}">
      <dgm:prSet/>
      <dgm:spPr/>
      <dgm:t>
        <a:bodyPr/>
        <a:lstStyle/>
        <a:p>
          <a:pPr algn="ctr"/>
          <a:endParaRPr lang="en-US"/>
        </a:p>
      </dgm:t>
    </dgm:pt>
    <dgm:pt modelId="{D626D208-BDEA-4933-AF93-8FBADA47625E}" type="pres">
      <dgm:prSet presAssocID="{B83510F0-A0A0-4780-8160-93814BEE958E}" presName="CompostProcess" presStyleCnt="0">
        <dgm:presLayoutVars>
          <dgm:dir/>
          <dgm:resizeHandles val="exact"/>
        </dgm:presLayoutVars>
      </dgm:prSet>
      <dgm:spPr/>
    </dgm:pt>
    <dgm:pt modelId="{D03459CD-A748-4391-837B-E665D659DA4D}" type="pres">
      <dgm:prSet presAssocID="{B83510F0-A0A0-4780-8160-93814BEE958E}" presName="arrow" presStyleLbl="bgShp" presStyleIdx="0" presStyleCnt="1" custLinFactNeighborX="-455" custLinFactNeighborY="-4878"/>
      <dgm:spPr>
        <a:xfrm>
          <a:off x="701250" y="0"/>
          <a:ext cx="8379618" cy="4600575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</dgm:spPr>
    </dgm:pt>
    <dgm:pt modelId="{9C940BF0-15B5-4712-BA86-A58D322BDB10}" type="pres">
      <dgm:prSet presAssocID="{B83510F0-A0A0-4780-8160-93814BEE958E}" presName="linearProcess" presStyleCnt="0"/>
      <dgm:spPr/>
    </dgm:pt>
    <dgm:pt modelId="{1512472A-CAAC-44CE-8624-B6C159F4F535}" type="pres">
      <dgm:prSet presAssocID="{59E21B66-D3E7-405D-BDB5-5F3E1387F7E0}" presName="textNode" presStyleLbl="node1" presStyleIdx="0" presStyleCnt="9">
        <dgm:presLayoutVars>
          <dgm:bulletEnabled val="1"/>
        </dgm:presLayoutVars>
      </dgm:prSet>
      <dgm:spPr/>
    </dgm:pt>
    <dgm:pt modelId="{59F8C02A-6A42-4C6A-8EE2-730BA7FE128D}" type="pres">
      <dgm:prSet presAssocID="{B586481C-6301-4213-89AA-A18B4B75BD43}" presName="sibTrans" presStyleCnt="0"/>
      <dgm:spPr/>
    </dgm:pt>
    <dgm:pt modelId="{4E026F2D-4327-432D-98D5-E6884424726D}" type="pres">
      <dgm:prSet presAssocID="{A7BDE1E2-5B5A-4F8F-9341-BB94F5384E1C}" presName="textNode" presStyleLbl="node1" presStyleIdx="1" presStyleCnt="9">
        <dgm:presLayoutVars>
          <dgm:bulletEnabled val="1"/>
        </dgm:presLayoutVars>
      </dgm:prSet>
      <dgm:spPr/>
    </dgm:pt>
    <dgm:pt modelId="{D37D1AEE-A8C5-45D6-B255-64E4DCB4F000}" type="pres">
      <dgm:prSet presAssocID="{F1314260-CB42-48BA-82D6-91B7C1F8D4A2}" presName="sibTrans" presStyleCnt="0"/>
      <dgm:spPr/>
    </dgm:pt>
    <dgm:pt modelId="{A1993CF3-632C-4DC8-9C09-43E50017AC0B}" type="pres">
      <dgm:prSet presAssocID="{8F5D085C-A673-4C83-8592-048B5545FF74}" presName="textNode" presStyleLbl="node1" presStyleIdx="2" presStyleCnt="9">
        <dgm:presLayoutVars>
          <dgm:bulletEnabled val="1"/>
        </dgm:presLayoutVars>
      </dgm:prSet>
      <dgm:spPr/>
    </dgm:pt>
    <dgm:pt modelId="{8E26E467-54C5-472C-B69C-C097085A0D98}" type="pres">
      <dgm:prSet presAssocID="{312A0EF3-9CAA-47C9-83C9-A0E95C06FD5E}" presName="sibTrans" presStyleCnt="0"/>
      <dgm:spPr/>
    </dgm:pt>
    <dgm:pt modelId="{6CBF6466-0FC0-41EF-9558-E95FDD5FE7D9}" type="pres">
      <dgm:prSet presAssocID="{FA42396D-9BB1-487C-820E-61A8697D68D7}" presName="textNode" presStyleLbl="node1" presStyleIdx="3" presStyleCnt="9">
        <dgm:presLayoutVars>
          <dgm:bulletEnabled val="1"/>
        </dgm:presLayoutVars>
      </dgm:prSet>
      <dgm:spPr/>
    </dgm:pt>
    <dgm:pt modelId="{57480280-1C56-490F-9877-BE1A01A02E63}" type="pres">
      <dgm:prSet presAssocID="{83D25F84-E52A-4CD8-B46D-59DA99281FE8}" presName="sibTrans" presStyleCnt="0"/>
      <dgm:spPr/>
    </dgm:pt>
    <dgm:pt modelId="{03241400-4F37-4B2B-AB8C-371577E7E134}" type="pres">
      <dgm:prSet presAssocID="{2E9DED91-6080-4888-B740-2E89C9AAFA96}" presName="textNode" presStyleLbl="node1" presStyleIdx="4" presStyleCnt="9" custScaleX="102242">
        <dgm:presLayoutVars>
          <dgm:bulletEnabled val="1"/>
        </dgm:presLayoutVars>
      </dgm:prSet>
      <dgm:spPr/>
    </dgm:pt>
    <dgm:pt modelId="{2CCF4A0C-8DDB-4051-8EDD-D2D1EEE1BB54}" type="pres">
      <dgm:prSet presAssocID="{C18CBC80-7E70-4C77-A241-D6A6FF27C63B}" presName="sibTrans" presStyleCnt="0"/>
      <dgm:spPr/>
    </dgm:pt>
    <dgm:pt modelId="{B1D2B67B-717B-4482-90B7-B80B96533E3D}" type="pres">
      <dgm:prSet presAssocID="{FF825A4C-5CB2-4A6F-A44D-967114824541}" presName="textNode" presStyleLbl="node1" presStyleIdx="5" presStyleCnt="9">
        <dgm:presLayoutVars>
          <dgm:bulletEnabled val="1"/>
        </dgm:presLayoutVars>
      </dgm:prSet>
      <dgm:spPr/>
    </dgm:pt>
    <dgm:pt modelId="{D0887DA3-B33A-4D93-A63C-28E4C11FAD8D}" type="pres">
      <dgm:prSet presAssocID="{E7A19904-D9BD-45F1-8D82-8F358F963C9D}" presName="sibTrans" presStyleCnt="0"/>
      <dgm:spPr/>
    </dgm:pt>
    <dgm:pt modelId="{EF0B79AF-1944-4256-8EBA-7EC66D1B00A9}" type="pres">
      <dgm:prSet presAssocID="{7B3E51D7-5215-4BC8-90E8-5B48891AC90F}" presName="textNode" presStyleLbl="node1" presStyleIdx="6" presStyleCnt="9">
        <dgm:presLayoutVars>
          <dgm:bulletEnabled val="1"/>
        </dgm:presLayoutVars>
      </dgm:prSet>
      <dgm:spPr/>
    </dgm:pt>
    <dgm:pt modelId="{067BB7A1-6493-43D8-A5CA-0A55AE700964}" type="pres">
      <dgm:prSet presAssocID="{C362FAC3-4CD8-4CFF-AEC5-36464C0C0988}" presName="sibTrans" presStyleCnt="0"/>
      <dgm:spPr/>
    </dgm:pt>
    <dgm:pt modelId="{23A96D09-231E-4EE9-A371-AEE698C2EF90}" type="pres">
      <dgm:prSet presAssocID="{F4491B1A-8441-46C3-84E5-989F2540E306}" presName="textNode" presStyleLbl="node1" presStyleIdx="7" presStyleCnt="9">
        <dgm:presLayoutVars>
          <dgm:bulletEnabled val="1"/>
        </dgm:presLayoutVars>
      </dgm:prSet>
      <dgm:spPr/>
    </dgm:pt>
    <dgm:pt modelId="{4909B381-1D37-481A-B750-A15F75E8007E}" type="pres">
      <dgm:prSet presAssocID="{9C88E063-A7FC-491F-B948-A4702ACF9F0A}" presName="sibTrans" presStyleCnt="0"/>
      <dgm:spPr/>
    </dgm:pt>
    <dgm:pt modelId="{599989C7-9237-4647-B346-529447970583}" type="pres">
      <dgm:prSet presAssocID="{BD678FFA-2129-48C3-B8B5-BFE76865E0A6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4F1B2603-BD1A-40C3-9C5D-E99F48FDACF5}" srcId="{B83510F0-A0A0-4780-8160-93814BEE958E}" destId="{FA42396D-9BB1-487C-820E-61A8697D68D7}" srcOrd="3" destOrd="0" parTransId="{67E97A86-FAF8-48DF-A393-CB0CC1DA7E4F}" sibTransId="{83D25F84-E52A-4CD8-B46D-59DA99281FE8}"/>
    <dgm:cxn modelId="{BE8D281C-7420-491D-A793-79C6C9E2BCAE}" type="presOf" srcId="{FF825A4C-5CB2-4A6F-A44D-967114824541}" destId="{B1D2B67B-717B-4482-90B7-B80B96533E3D}" srcOrd="0" destOrd="0" presId="urn:microsoft.com/office/officeart/2005/8/layout/hProcess9"/>
    <dgm:cxn modelId="{2D464632-A974-4DEA-ADC3-5F5276C81408}" type="presOf" srcId="{F4491B1A-8441-46C3-84E5-989F2540E306}" destId="{23A96D09-231E-4EE9-A371-AEE698C2EF90}" srcOrd="0" destOrd="0" presId="urn:microsoft.com/office/officeart/2005/8/layout/hProcess9"/>
    <dgm:cxn modelId="{B33D4E32-6EE5-45F0-9CB8-D74D43500E93}" srcId="{B83510F0-A0A0-4780-8160-93814BEE958E}" destId="{A7BDE1E2-5B5A-4F8F-9341-BB94F5384E1C}" srcOrd="1" destOrd="0" parTransId="{746C56D2-8C1C-46B5-8C1A-B3EF87B55A74}" sibTransId="{F1314260-CB42-48BA-82D6-91B7C1F8D4A2}"/>
    <dgm:cxn modelId="{5C54AE3D-62FB-44BE-9875-1E1A904B3610}" type="presOf" srcId="{B83510F0-A0A0-4780-8160-93814BEE958E}" destId="{D626D208-BDEA-4933-AF93-8FBADA47625E}" srcOrd="0" destOrd="0" presId="urn:microsoft.com/office/officeart/2005/8/layout/hProcess9"/>
    <dgm:cxn modelId="{EBB12A47-65DC-4D0C-B154-321DB799DB58}" type="presOf" srcId="{59E21B66-D3E7-405D-BDB5-5F3E1387F7E0}" destId="{1512472A-CAAC-44CE-8624-B6C159F4F535}" srcOrd="0" destOrd="0" presId="urn:microsoft.com/office/officeart/2005/8/layout/hProcess9"/>
    <dgm:cxn modelId="{FADE4E69-01AA-4C30-880A-FFDB42B8FE83}" type="presOf" srcId="{A7BDE1E2-5B5A-4F8F-9341-BB94F5384E1C}" destId="{4E026F2D-4327-432D-98D5-E6884424726D}" srcOrd="0" destOrd="0" presId="urn:microsoft.com/office/officeart/2005/8/layout/hProcess9"/>
    <dgm:cxn modelId="{326FCB4A-01E6-494C-B767-28A939BCD8BA}" srcId="{B83510F0-A0A0-4780-8160-93814BEE958E}" destId="{2E9DED91-6080-4888-B740-2E89C9AAFA96}" srcOrd="4" destOrd="0" parTransId="{1CD3211E-4135-4AD3-A8DA-62E7BC4B7F5F}" sibTransId="{C18CBC80-7E70-4C77-A241-D6A6FF27C63B}"/>
    <dgm:cxn modelId="{55466E7E-90DF-4BA4-B621-1AA4DCB08ED3}" type="presOf" srcId="{FA42396D-9BB1-487C-820E-61A8697D68D7}" destId="{6CBF6466-0FC0-41EF-9558-E95FDD5FE7D9}" srcOrd="0" destOrd="0" presId="urn:microsoft.com/office/officeart/2005/8/layout/hProcess9"/>
    <dgm:cxn modelId="{6B32EE84-E339-4B47-9832-6A17EF2EB0AF}" type="presOf" srcId="{2E9DED91-6080-4888-B740-2E89C9AAFA96}" destId="{03241400-4F37-4B2B-AB8C-371577E7E134}" srcOrd="0" destOrd="0" presId="urn:microsoft.com/office/officeart/2005/8/layout/hProcess9"/>
    <dgm:cxn modelId="{FAB77D86-826A-4C41-BD8C-3025FB945AB7}" type="presOf" srcId="{7B3E51D7-5215-4BC8-90E8-5B48891AC90F}" destId="{EF0B79AF-1944-4256-8EBA-7EC66D1B00A9}" srcOrd="0" destOrd="0" presId="urn:microsoft.com/office/officeart/2005/8/layout/hProcess9"/>
    <dgm:cxn modelId="{3667BD8B-6F4E-49A9-8CD6-57A1EDFBC77A}" srcId="{B83510F0-A0A0-4780-8160-93814BEE958E}" destId="{59E21B66-D3E7-405D-BDB5-5F3E1387F7E0}" srcOrd="0" destOrd="0" parTransId="{E2624069-19DE-4E5D-B4B4-90B9860AFC63}" sibTransId="{B586481C-6301-4213-89AA-A18B4B75BD43}"/>
    <dgm:cxn modelId="{0E8C1392-FB74-4896-A3B6-0674E4B2337A}" type="presOf" srcId="{BD678FFA-2129-48C3-B8B5-BFE76865E0A6}" destId="{599989C7-9237-4647-B346-529447970583}" srcOrd="0" destOrd="0" presId="urn:microsoft.com/office/officeart/2005/8/layout/hProcess9"/>
    <dgm:cxn modelId="{4F66C6A8-6C95-4A01-BBC9-700F656B0221}" type="presOf" srcId="{8F5D085C-A673-4C83-8592-048B5545FF74}" destId="{A1993CF3-632C-4DC8-9C09-43E50017AC0B}" srcOrd="0" destOrd="0" presId="urn:microsoft.com/office/officeart/2005/8/layout/hProcess9"/>
    <dgm:cxn modelId="{53C9BCAE-F5DA-4752-B440-A5FE1724B674}" srcId="{B83510F0-A0A0-4780-8160-93814BEE958E}" destId="{7B3E51D7-5215-4BC8-90E8-5B48891AC90F}" srcOrd="6" destOrd="0" parTransId="{7E7C689C-9ED1-40DD-BB85-8D9BDDE0FED6}" sibTransId="{C362FAC3-4CD8-4CFF-AEC5-36464C0C0988}"/>
    <dgm:cxn modelId="{734491B6-50C6-452C-8C98-8ABF1AC2F73F}" srcId="{B83510F0-A0A0-4780-8160-93814BEE958E}" destId="{8F5D085C-A673-4C83-8592-048B5545FF74}" srcOrd="2" destOrd="0" parTransId="{0544795F-3269-4635-B02C-14F87A4249DF}" sibTransId="{312A0EF3-9CAA-47C9-83C9-A0E95C06FD5E}"/>
    <dgm:cxn modelId="{63B77CD5-A714-44EC-AEB5-37DBDB9C8404}" srcId="{B83510F0-A0A0-4780-8160-93814BEE958E}" destId="{BD678FFA-2129-48C3-B8B5-BFE76865E0A6}" srcOrd="8" destOrd="0" parTransId="{56A4F862-18CD-4A4A-8182-95013677E225}" sibTransId="{B068F65F-3FCA-471C-8BFF-FF45B920017B}"/>
    <dgm:cxn modelId="{93DB09E8-FAD1-4797-9D45-0899D0E94C04}" srcId="{B83510F0-A0A0-4780-8160-93814BEE958E}" destId="{FF825A4C-5CB2-4A6F-A44D-967114824541}" srcOrd="5" destOrd="0" parTransId="{3FAF9F9F-2C26-4F50-9625-4D80838D913C}" sibTransId="{E7A19904-D9BD-45F1-8D82-8F358F963C9D}"/>
    <dgm:cxn modelId="{797EAAF2-9928-42F9-B333-6A3C0F425D0D}" srcId="{B83510F0-A0A0-4780-8160-93814BEE958E}" destId="{F4491B1A-8441-46C3-84E5-989F2540E306}" srcOrd="7" destOrd="0" parTransId="{A0DA3E02-CD03-4911-A050-C446DD3C26D4}" sibTransId="{9C88E063-A7FC-491F-B948-A4702ACF9F0A}"/>
    <dgm:cxn modelId="{9B125500-C7BF-44E2-A28C-3D85FA0D21C4}" type="presParOf" srcId="{D626D208-BDEA-4933-AF93-8FBADA47625E}" destId="{D03459CD-A748-4391-837B-E665D659DA4D}" srcOrd="0" destOrd="0" presId="urn:microsoft.com/office/officeart/2005/8/layout/hProcess9"/>
    <dgm:cxn modelId="{AD96FC1A-4548-4AD7-9395-AC56250D2339}" type="presParOf" srcId="{D626D208-BDEA-4933-AF93-8FBADA47625E}" destId="{9C940BF0-15B5-4712-BA86-A58D322BDB10}" srcOrd="1" destOrd="0" presId="urn:microsoft.com/office/officeart/2005/8/layout/hProcess9"/>
    <dgm:cxn modelId="{AB02FD75-E423-4CD4-9BDD-81753DF473B9}" type="presParOf" srcId="{9C940BF0-15B5-4712-BA86-A58D322BDB10}" destId="{1512472A-CAAC-44CE-8624-B6C159F4F535}" srcOrd="0" destOrd="0" presId="urn:microsoft.com/office/officeart/2005/8/layout/hProcess9"/>
    <dgm:cxn modelId="{DD5172B2-8858-4433-A069-B7BE71FAC038}" type="presParOf" srcId="{9C940BF0-15B5-4712-BA86-A58D322BDB10}" destId="{59F8C02A-6A42-4C6A-8EE2-730BA7FE128D}" srcOrd="1" destOrd="0" presId="urn:microsoft.com/office/officeart/2005/8/layout/hProcess9"/>
    <dgm:cxn modelId="{9A046DED-4739-452B-89FF-4247973485F5}" type="presParOf" srcId="{9C940BF0-15B5-4712-BA86-A58D322BDB10}" destId="{4E026F2D-4327-432D-98D5-E6884424726D}" srcOrd="2" destOrd="0" presId="urn:microsoft.com/office/officeart/2005/8/layout/hProcess9"/>
    <dgm:cxn modelId="{441270A9-F40B-4A84-9C64-7A91792E8C38}" type="presParOf" srcId="{9C940BF0-15B5-4712-BA86-A58D322BDB10}" destId="{D37D1AEE-A8C5-45D6-B255-64E4DCB4F000}" srcOrd="3" destOrd="0" presId="urn:microsoft.com/office/officeart/2005/8/layout/hProcess9"/>
    <dgm:cxn modelId="{CEA06EA2-C0ED-4AE4-B58C-988684B3E0A1}" type="presParOf" srcId="{9C940BF0-15B5-4712-BA86-A58D322BDB10}" destId="{A1993CF3-632C-4DC8-9C09-43E50017AC0B}" srcOrd="4" destOrd="0" presId="urn:microsoft.com/office/officeart/2005/8/layout/hProcess9"/>
    <dgm:cxn modelId="{DFA6D20B-95CD-41FF-98CD-DB0059349BFE}" type="presParOf" srcId="{9C940BF0-15B5-4712-BA86-A58D322BDB10}" destId="{8E26E467-54C5-472C-B69C-C097085A0D98}" srcOrd="5" destOrd="0" presId="urn:microsoft.com/office/officeart/2005/8/layout/hProcess9"/>
    <dgm:cxn modelId="{BB7D2DCE-A9CC-4D85-82C2-18ED43A003F4}" type="presParOf" srcId="{9C940BF0-15B5-4712-BA86-A58D322BDB10}" destId="{6CBF6466-0FC0-41EF-9558-E95FDD5FE7D9}" srcOrd="6" destOrd="0" presId="urn:microsoft.com/office/officeart/2005/8/layout/hProcess9"/>
    <dgm:cxn modelId="{413493B6-36C9-45FF-92A4-F6FC32455895}" type="presParOf" srcId="{9C940BF0-15B5-4712-BA86-A58D322BDB10}" destId="{57480280-1C56-490F-9877-BE1A01A02E63}" srcOrd="7" destOrd="0" presId="urn:microsoft.com/office/officeart/2005/8/layout/hProcess9"/>
    <dgm:cxn modelId="{BF931BC9-A16D-4C59-A554-F03B10B13035}" type="presParOf" srcId="{9C940BF0-15B5-4712-BA86-A58D322BDB10}" destId="{03241400-4F37-4B2B-AB8C-371577E7E134}" srcOrd="8" destOrd="0" presId="urn:microsoft.com/office/officeart/2005/8/layout/hProcess9"/>
    <dgm:cxn modelId="{43BCBFC0-C800-4123-8C46-A44422A54AD6}" type="presParOf" srcId="{9C940BF0-15B5-4712-BA86-A58D322BDB10}" destId="{2CCF4A0C-8DDB-4051-8EDD-D2D1EEE1BB54}" srcOrd="9" destOrd="0" presId="urn:microsoft.com/office/officeart/2005/8/layout/hProcess9"/>
    <dgm:cxn modelId="{300F8E8C-C966-468E-8778-00E691494E86}" type="presParOf" srcId="{9C940BF0-15B5-4712-BA86-A58D322BDB10}" destId="{B1D2B67B-717B-4482-90B7-B80B96533E3D}" srcOrd="10" destOrd="0" presId="urn:microsoft.com/office/officeart/2005/8/layout/hProcess9"/>
    <dgm:cxn modelId="{3E95198F-DC80-4A49-AE23-B0CC4520B49D}" type="presParOf" srcId="{9C940BF0-15B5-4712-BA86-A58D322BDB10}" destId="{D0887DA3-B33A-4D93-A63C-28E4C11FAD8D}" srcOrd="11" destOrd="0" presId="urn:microsoft.com/office/officeart/2005/8/layout/hProcess9"/>
    <dgm:cxn modelId="{52CAA82F-EE93-4A35-8820-2A854F0F81FB}" type="presParOf" srcId="{9C940BF0-15B5-4712-BA86-A58D322BDB10}" destId="{EF0B79AF-1944-4256-8EBA-7EC66D1B00A9}" srcOrd="12" destOrd="0" presId="urn:microsoft.com/office/officeart/2005/8/layout/hProcess9"/>
    <dgm:cxn modelId="{C19505CA-9B0A-4DD4-A0E4-15A324913B7E}" type="presParOf" srcId="{9C940BF0-15B5-4712-BA86-A58D322BDB10}" destId="{067BB7A1-6493-43D8-A5CA-0A55AE700964}" srcOrd="13" destOrd="0" presId="urn:microsoft.com/office/officeart/2005/8/layout/hProcess9"/>
    <dgm:cxn modelId="{1AA49986-FD10-49A2-8B86-06D0E95C108F}" type="presParOf" srcId="{9C940BF0-15B5-4712-BA86-A58D322BDB10}" destId="{23A96D09-231E-4EE9-A371-AEE698C2EF90}" srcOrd="14" destOrd="0" presId="urn:microsoft.com/office/officeart/2005/8/layout/hProcess9"/>
    <dgm:cxn modelId="{233F85BB-9E34-4C99-8109-1F8AF86E3718}" type="presParOf" srcId="{9C940BF0-15B5-4712-BA86-A58D322BDB10}" destId="{4909B381-1D37-481A-B750-A15F75E8007E}" srcOrd="15" destOrd="0" presId="urn:microsoft.com/office/officeart/2005/8/layout/hProcess9"/>
    <dgm:cxn modelId="{83377E7A-16B6-4EAA-8ADE-377FAF55D172}" type="presParOf" srcId="{9C940BF0-15B5-4712-BA86-A58D322BDB10}" destId="{599989C7-9237-4647-B346-529447970583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59CD-A748-4391-837B-E665D659DA4D}">
      <dsp:nvSpPr>
        <dsp:cNvPr id="0" name=""/>
        <dsp:cNvSpPr/>
      </dsp:nvSpPr>
      <dsp:spPr>
        <a:xfrm>
          <a:off x="617377" y="0"/>
          <a:ext cx="7377365" cy="4188164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2472A-CAAC-44CE-8624-B6C159F4F535}">
      <dsp:nvSpPr>
        <dsp:cNvPr id="0" name=""/>
        <dsp:cNvSpPr/>
      </dsp:nvSpPr>
      <dsp:spPr>
        <a:xfrm>
          <a:off x="1696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Veteran submits claim</a:t>
          </a:r>
        </a:p>
      </dsp:txBody>
      <dsp:txXfrm>
        <a:off x="46358" y="1301111"/>
        <a:ext cx="825576" cy="1585941"/>
      </dsp:txXfrm>
    </dsp:sp>
    <dsp:sp modelId="{4E026F2D-4327-432D-98D5-E6884424726D}">
      <dsp:nvSpPr>
        <dsp:cNvPr id="0" name=""/>
        <dsp:cNvSpPr/>
      </dsp:nvSpPr>
      <dsp:spPr>
        <a:xfrm>
          <a:off x="969252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determines need for examination</a:t>
          </a:r>
        </a:p>
      </dsp:txBody>
      <dsp:txXfrm>
        <a:off x="1013914" y="1301111"/>
        <a:ext cx="825576" cy="1585941"/>
      </dsp:txXfrm>
    </dsp:sp>
    <dsp:sp modelId="{A1993CF3-632C-4DC8-9C09-43E50017AC0B}">
      <dsp:nvSpPr>
        <dsp:cNvPr id="0" name=""/>
        <dsp:cNvSpPr/>
      </dsp:nvSpPr>
      <dsp:spPr>
        <a:xfrm>
          <a:off x="1936808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Exam requested with vendor</a:t>
          </a:r>
        </a:p>
      </dsp:txBody>
      <dsp:txXfrm>
        <a:off x="1981470" y="1301111"/>
        <a:ext cx="825576" cy="1585941"/>
      </dsp:txXfrm>
    </dsp:sp>
    <dsp:sp modelId="{6CBF6466-0FC0-41EF-9558-E95FDD5FE7D9}">
      <dsp:nvSpPr>
        <dsp:cNvPr id="0" name=""/>
        <dsp:cNvSpPr/>
      </dsp:nvSpPr>
      <dsp:spPr>
        <a:xfrm>
          <a:off x="2904364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determines if acceptable clinical evidence or tele-C&amp;P is applicable for examination</a:t>
          </a:r>
        </a:p>
      </dsp:txBody>
      <dsp:txXfrm>
        <a:off x="2949026" y="1301111"/>
        <a:ext cx="825576" cy="1585941"/>
      </dsp:txXfrm>
    </dsp:sp>
    <dsp:sp modelId="{03241400-4F37-4B2B-AB8C-371577E7E134}">
      <dsp:nvSpPr>
        <dsp:cNvPr id="0" name=""/>
        <dsp:cNvSpPr/>
      </dsp:nvSpPr>
      <dsp:spPr>
        <a:xfrm>
          <a:off x="3871920" y="1256449"/>
          <a:ext cx="935412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schedules appointments for each contention/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MDE</a:t>
          </a:r>
        </a:p>
      </dsp:txBody>
      <dsp:txXfrm>
        <a:off x="3917583" y="1302112"/>
        <a:ext cx="844086" cy="1583939"/>
      </dsp:txXfrm>
    </dsp:sp>
    <dsp:sp modelId="{B1D2B67B-717B-4482-90B7-B80B96533E3D}">
      <dsp:nvSpPr>
        <dsp:cNvPr id="0" name=""/>
        <dsp:cNvSpPr/>
      </dsp:nvSpPr>
      <dsp:spPr>
        <a:xfrm>
          <a:off x="4859989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Veteran reports to examinations </a:t>
          </a:r>
        </a:p>
      </dsp:txBody>
      <dsp:txXfrm>
        <a:off x="4904651" y="1301111"/>
        <a:ext cx="825576" cy="1585941"/>
      </dsp:txXfrm>
    </dsp:sp>
    <dsp:sp modelId="{EF0B79AF-1944-4256-8EBA-7EC66D1B00A9}">
      <dsp:nvSpPr>
        <dsp:cNvPr id="0" name=""/>
        <dsp:cNvSpPr/>
      </dsp:nvSpPr>
      <dsp:spPr>
        <a:xfrm>
          <a:off x="5827545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finalizes  examination reports </a:t>
          </a:r>
        </a:p>
      </dsp:txBody>
      <dsp:txXfrm>
        <a:off x="5872207" y="1301111"/>
        <a:ext cx="825576" cy="1585941"/>
      </dsp:txXfrm>
    </dsp:sp>
    <dsp:sp modelId="{23A96D09-231E-4EE9-A371-AEE698C2EF90}">
      <dsp:nvSpPr>
        <dsp:cNvPr id="0" name=""/>
        <dsp:cNvSpPr/>
      </dsp:nvSpPr>
      <dsp:spPr>
        <a:xfrm>
          <a:off x="6795101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Vendor returns examination results to VA</a:t>
          </a:r>
        </a:p>
      </dsp:txBody>
      <dsp:txXfrm>
        <a:off x="6839763" y="1301111"/>
        <a:ext cx="825576" cy="1585941"/>
      </dsp:txXfrm>
    </dsp:sp>
    <dsp:sp modelId="{599989C7-9237-4647-B346-529447970583}">
      <dsp:nvSpPr>
        <dsp:cNvPr id="0" name=""/>
        <dsp:cNvSpPr/>
      </dsp:nvSpPr>
      <dsp:spPr>
        <a:xfrm>
          <a:off x="7762657" y="1256449"/>
          <a:ext cx="914900" cy="167526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adjudicates claim </a:t>
          </a:r>
        </a:p>
      </dsp:txBody>
      <dsp:txXfrm>
        <a:off x="7807319" y="1301111"/>
        <a:ext cx="825576" cy="158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0.10001</cdr:x>
      <cdr:y>0.50811</cdr:y>
    </cdr:from>
    <cdr:to>
      <cdr:x>0.23215</cdr:x>
      <cdr:y>0.57996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D2D6D6-3BC2-4C72-99C6-976BB26A4204}"/>
            </a:ext>
          </a:extLst>
        </cdr:cNvPr>
        <cdr:cNvSpPr txBox="1"/>
      </cdr:nvSpPr>
      <cdr:spPr>
        <a:xfrm xmlns:a="http://schemas.openxmlformats.org/drawingml/2006/main">
          <a:off x="853525" y="2542475"/>
          <a:ext cx="1127736" cy="359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1,221,839</a:t>
          </a:r>
        </a:p>
      </cdr:txBody>
    </cdr:sp>
  </cdr:relSizeAnchor>
  <cdr:relSizeAnchor xmlns:cdr="http://schemas.openxmlformats.org/drawingml/2006/chartDrawing">
    <cdr:from>
      <cdr:x>0.21172</cdr:x>
      <cdr:y>0.48962</cdr:y>
    </cdr:from>
    <cdr:to>
      <cdr:x>0.34386</cdr:x>
      <cdr:y>0.54721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F1E41C1-1AF8-4C55-AEF4-3B56538485E2}"/>
            </a:ext>
          </a:extLst>
        </cdr:cNvPr>
        <cdr:cNvSpPr txBox="1"/>
      </cdr:nvSpPr>
      <cdr:spPr>
        <a:xfrm xmlns:a="http://schemas.openxmlformats.org/drawingml/2006/main">
          <a:off x="1806903" y="2449955"/>
          <a:ext cx="1127736" cy="28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1,347,341</a:t>
          </a:r>
        </a:p>
      </cdr:txBody>
    </cdr:sp>
  </cdr:relSizeAnchor>
  <cdr:relSizeAnchor xmlns:cdr="http://schemas.openxmlformats.org/drawingml/2006/chartDrawing">
    <cdr:from>
      <cdr:x>0.32107</cdr:x>
      <cdr:y>0.46286</cdr:y>
    </cdr:from>
    <cdr:to>
      <cdr:x>0.44867</cdr:x>
      <cdr:y>0.53713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F1E41C1-1AF8-4C55-AEF4-3B56538485E2}"/>
            </a:ext>
          </a:extLst>
        </cdr:cNvPr>
        <cdr:cNvSpPr txBox="1"/>
      </cdr:nvSpPr>
      <cdr:spPr>
        <a:xfrm xmlns:a="http://schemas.openxmlformats.org/drawingml/2006/main">
          <a:off x="2740140" y="2316054"/>
          <a:ext cx="1088990" cy="371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1,450,943</a:t>
          </a:r>
        </a:p>
      </cdr:txBody>
    </cdr:sp>
  </cdr:relSizeAnchor>
  <cdr:relSizeAnchor xmlns:cdr="http://schemas.openxmlformats.org/drawingml/2006/chartDrawing">
    <cdr:from>
      <cdr:x>0.42654</cdr:x>
      <cdr:y>0.42323</cdr:y>
    </cdr:from>
    <cdr:to>
      <cdr:x>0.55394</cdr:x>
      <cdr:y>0.48135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F1E41C1-1AF8-4C55-AEF4-3B56538485E2}"/>
            </a:ext>
          </a:extLst>
        </cdr:cNvPr>
        <cdr:cNvSpPr txBox="1"/>
      </cdr:nvSpPr>
      <cdr:spPr>
        <a:xfrm xmlns:a="http://schemas.openxmlformats.org/drawingml/2006/main">
          <a:off x="3640263" y="2117754"/>
          <a:ext cx="1087282" cy="290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1,639,467</a:t>
          </a:r>
        </a:p>
      </cdr:txBody>
    </cdr:sp>
  </cdr:relSizeAnchor>
  <cdr:relSizeAnchor xmlns:cdr="http://schemas.openxmlformats.org/drawingml/2006/chartDrawing">
    <cdr:from>
      <cdr:x>0.53121</cdr:x>
      <cdr:y>0.4761</cdr:y>
    </cdr:from>
    <cdr:to>
      <cdr:x>0.66335</cdr:x>
      <cdr:y>0.53369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F1E41C1-1AF8-4C55-AEF4-3B56538485E2}"/>
            </a:ext>
          </a:extLst>
        </cdr:cNvPr>
        <cdr:cNvSpPr txBox="1"/>
      </cdr:nvSpPr>
      <cdr:spPr>
        <a:xfrm xmlns:a="http://schemas.openxmlformats.org/drawingml/2006/main">
          <a:off x="4533559" y="2382304"/>
          <a:ext cx="1127736" cy="28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1,389,892</a:t>
          </a:r>
        </a:p>
      </cdr:txBody>
    </cdr:sp>
  </cdr:relSizeAnchor>
  <cdr:relSizeAnchor xmlns:cdr="http://schemas.openxmlformats.org/drawingml/2006/chartDrawing">
    <cdr:from>
      <cdr:x>0.63798</cdr:x>
      <cdr:y>0.37991</cdr:y>
    </cdr:from>
    <cdr:to>
      <cdr:x>0.77012</cdr:x>
      <cdr:y>0.43751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F1E41C1-1AF8-4C55-AEF4-3B56538485E2}"/>
            </a:ext>
          </a:extLst>
        </cdr:cNvPr>
        <cdr:cNvSpPr txBox="1"/>
      </cdr:nvSpPr>
      <cdr:spPr>
        <a:xfrm xmlns:a="http://schemas.openxmlformats.org/drawingml/2006/main">
          <a:off x="5444777" y="1900989"/>
          <a:ext cx="1127736" cy="288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1,858,644</a:t>
          </a:r>
        </a:p>
      </cdr:txBody>
    </cdr:sp>
  </cdr:relSizeAnchor>
  <cdr:relSizeAnchor xmlns:cdr="http://schemas.openxmlformats.org/drawingml/2006/chartDrawing">
    <cdr:from>
      <cdr:x>0.74369</cdr:x>
      <cdr:y>0.33251</cdr:y>
    </cdr:from>
    <cdr:to>
      <cdr:x>0.87583</cdr:x>
      <cdr:y>0.39011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E9470CB-4DAD-0017-3128-C0E321FB96FC}"/>
            </a:ext>
          </a:extLst>
        </cdr:cNvPr>
        <cdr:cNvSpPr txBox="1"/>
      </cdr:nvSpPr>
      <cdr:spPr>
        <a:xfrm xmlns:a="http://schemas.openxmlformats.org/drawingml/2006/main">
          <a:off x="6346948" y="1663810"/>
          <a:ext cx="1127736" cy="288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2,067,858</a:t>
          </a:r>
        </a:p>
      </cdr:txBody>
    </cdr:sp>
  </cdr:relSizeAnchor>
  <cdr:relSizeAnchor xmlns:cdr="http://schemas.openxmlformats.org/drawingml/2006/chartDrawing">
    <cdr:from>
      <cdr:x>0.85314</cdr:x>
      <cdr:y>0.21773</cdr:y>
    </cdr:from>
    <cdr:to>
      <cdr:x>0.98528</cdr:x>
      <cdr:y>0.27532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8EA5B4D-CD9B-0C19-2C52-2B3F4BC6C759}"/>
            </a:ext>
          </a:extLst>
        </cdr:cNvPr>
        <cdr:cNvSpPr txBox="1"/>
      </cdr:nvSpPr>
      <cdr:spPr>
        <a:xfrm xmlns:a="http://schemas.openxmlformats.org/drawingml/2006/main">
          <a:off x="7281038" y="1089475"/>
          <a:ext cx="1127736" cy="28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2,606,705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7719282-956E-4C5E-AFD3-D7B9F2D3733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747CE03-3864-46E8-AE70-442223112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CE03-3864-46E8-AE70-442223112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40CDD-2CA4-4AAC-926D-C645B2B68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47CE03-3864-46E8-AE70-442223112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1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/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137C00-971A-4E8C-828D-36DD8A791A90}"/>
              </a:ext>
            </a:extLst>
          </p:cNvPr>
          <p:cNvSpPr txBox="1"/>
          <p:nvPr userDrawn="1"/>
        </p:nvSpPr>
        <p:spPr>
          <a:xfrm>
            <a:off x="8746335" y="6465628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477001"/>
            <a:ext cx="432786" cy="381000"/>
          </a:xfrm>
        </p:spPr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586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/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137C00-971A-4E8C-828D-36DD8A791A90}"/>
              </a:ext>
            </a:extLst>
          </p:cNvPr>
          <p:cNvSpPr txBox="1"/>
          <p:nvPr userDrawn="1"/>
        </p:nvSpPr>
        <p:spPr>
          <a:xfrm>
            <a:off x="8746335" y="6465628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8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Agenda</a:t>
            </a:r>
            <a:endParaRPr lang="en-US" sz="36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1A5261-154F-4482-873B-70BD67D7EE50}"/>
              </a:ext>
            </a:extLst>
          </p:cNvPr>
          <p:cNvSpPr txBox="1"/>
          <p:nvPr userDrawn="1"/>
        </p:nvSpPr>
        <p:spPr>
          <a:xfrm>
            <a:off x="8759370" y="6492875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70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31874330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763000" y="6553200"/>
            <a:ext cx="381000" cy="313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15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370" y="6483429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7707876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5789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812555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03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18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0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Agenda</a:t>
            </a:r>
            <a:endParaRPr lang="en-US" sz="36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1A5261-154F-4482-873B-70BD67D7EE50}"/>
              </a:ext>
            </a:extLst>
          </p:cNvPr>
          <p:cNvSpPr txBox="1"/>
          <p:nvPr userDrawn="1"/>
        </p:nvSpPr>
        <p:spPr>
          <a:xfrm>
            <a:off x="8759370" y="6492875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2996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477001"/>
            <a:ext cx="432786" cy="381000"/>
          </a:xfrm>
        </p:spPr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675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384106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763000" y="6553200"/>
            <a:ext cx="381000" cy="313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C3194-F7AD-4AE3-B196-344EC6BDE8FC}"/>
              </a:ext>
            </a:extLst>
          </p:cNvPr>
          <p:cNvSpPr/>
          <p:nvPr userDrawn="1"/>
        </p:nvSpPr>
        <p:spPr>
          <a:xfrm>
            <a:off x="2057400" y="63099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100">
                <a:solidFill>
                  <a:schemeClr val="bg1"/>
                </a:solidFill>
              </a:rPr>
              <a:t>VETERANS BENEFITS ADMINISTRATION </a:t>
            </a:r>
          </a:p>
          <a:p>
            <a:pPr algn="ctr"/>
            <a:r>
              <a:rPr lang="en-US" sz="1000" b="1" spc="100">
                <a:solidFill>
                  <a:schemeClr val="bg1"/>
                </a:solidFill>
              </a:rPr>
              <a:t>CONTROLLED</a:t>
            </a:r>
            <a:r>
              <a:rPr lang="en-US" sz="1000" b="1" spc="100" baseline="0">
                <a:solidFill>
                  <a:schemeClr val="bg1"/>
                </a:solidFill>
              </a:rPr>
              <a:t> UNCLASSIFIED INFORMATION</a:t>
            </a:r>
            <a:endParaRPr lang="en-US" sz="1000" b="1" spc="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732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370" y="6483429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87145-7E5E-40AA-A5CC-1A33DC0B41C1}"/>
              </a:ext>
            </a:extLst>
          </p:cNvPr>
          <p:cNvSpPr/>
          <p:nvPr userDrawn="1"/>
        </p:nvSpPr>
        <p:spPr>
          <a:xfrm>
            <a:off x="2057400" y="62833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spc="100">
                <a:solidFill>
                  <a:schemeClr val="bg1"/>
                </a:solidFill>
              </a:rPr>
              <a:t>VETERANS BENEFITS ADMINISTRATION </a:t>
            </a:r>
          </a:p>
          <a:p>
            <a:pPr algn="ctr"/>
            <a:r>
              <a:rPr lang="en-US" sz="1000" b="1" spc="100">
                <a:solidFill>
                  <a:schemeClr val="bg1"/>
                </a:solidFill>
              </a:rPr>
              <a:t>CONTROLLED</a:t>
            </a:r>
            <a:r>
              <a:rPr lang="en-US" sz="1000" b="1" spc="100" baseline="0">
                <a:solidFill>
                  <a:schemeClr val="bg1"/>
                </a:solidFill>
              </a:rPr>
              <a:t> UNCLASSIFIED INFORMATION</a:t>
            </a:r>
            <a:endParaRPr lang="en-US" sz="1000" b="1" spc="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61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5789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4251832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61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699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370" y="6492875"/>
            <a:ext cx="38463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8741538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978" y="6484091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0978" y="6484091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va.gov/disability/how-to-file-claim/___.YzJ1OmNvdmF2YW5hbjpjOm86ZGU5YzI2ZTMxZmMxYmZhMDEzYWQ3Nzc0ZmEzZDc3YjA6Njo5YTQ3OmQ5MTZmMTkwMTMyODBiMjI4OTk5ZDFiYTY0ZmE4NzI1NzM5MjM2NTczNjMyMjU2NWY4OTgzMGJhZjJmYmY3MmU6cDpU" TargetMode="External"/><Relationship Id="rId7" Type="http://schemas.openxmlformats.org/officeDocument/2006/relationships/hyperlink" Target="mailto:ContractExam.VBAVACO@v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rotect.checkpoint.com/v2/___https:/dvagov.sharepoint.com/sites/vacovbamdeoinquirysubmission/SiteAssets/issueForm/index.aspx___.YzJ1OmNvdmF2YW5hbjpjOm86ZGU5YzI2ZTMxZmMxYmZhMDEzYWQ3Nzc0ZmEzZDc3YjA6Njo3MjEyOjg2YTNlY2M4NjRmM2Q0MjUxNjdkMmI2OGVlOTJiYmZjYzRkMzY0OTljMjQ1MzU2YWQxYTg0ZWZmZDE0YmU2NzU6cDpU" TargetMode="External"/><Relationship Id="rId5" Type="http://schemas.openxmlformats.org/officeDocument/2006/relationships/hyperlink" Target="https://protect.checkpoint.com/v2/___https:/benefits.va.gov/compensation/claimexam.asp___.YzJ1OmNvdmF2YW5hbjpjOm86ZGU5YzI2ZTMxZmMxYmZhMDEzYWQ3Nzc0ZmEzZDc3YjA6NjpmNWEwOjI0ZjI4OGFhOTE3Yjc1OTM1Mzc3NDZiODI1ZDZiYTFhMzZlNWU0NjM0YWVhOGNkZTdhNTVkYmM5NjgwMTExOWQ6cDpU" TargetMode="External"/><Relationship Id="rId4" Type="http://schemas.openxmlformats.org/officeDocument/2006/relationships/hyperlink" Target="https://protect.checkpoint.com/v2/___https:/www.va.gov/disability/va-claim-exam/___.YzJ1OmNvdmF2YW5hbjpjOm86ZGU5YzI2ZTMxZmMxYmZhMDEzYWQ3Nzc0ZmEzZDc3YjA6Njo0MDI1OjNhMTFmZDE3YmRhMmNjNDZhYzZkY2ViMjJhOTU2MDNiOTIxNWFjZWU2ODU3ZGYxNWY2NGI5Yjk2ZWMxMTYyOTk6cDp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va.gov/disability/va-claim-exam/___.YzJ1OmNvdmF2YW5hbjpjOm86ZGU5YzI2ZTMxZmMxYmZhMDEzYWQ3Nzc0ZmEzZDc3YjA6Njo0MDI1OjNhMTFmZDE3YmRhMmNjNDZhYzZkY2ViMjJhOTU2MDNiOTIxNWFjZWU2ODU3ZGYxNWY2NGI5Yjk2ZWMxMTYyOTk6cDp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U.S. Department of Veterans Affairs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977"/>
            <a:ext cx="6400800" cy="12342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Veterans Benefits Administration</a:t>
            </a:r>
          </a:p>
          <a:p>
            <a:r>
              <a:rPr lang="en-US">
                <a:solidFill>
                  <a:schemeClr val="tx1"/>
                </a:solidFill>
              </a:rPr>
              <a:t>Medical Disability Examination Office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ubtitle 2"/>
          <p:cNvSpPr txBox="1"/>
          <p:nvPr/>
        </p:nvSpPr>
        <p:spPr>
          <a:xfrm>
            <a:off x="228600" y="4953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solidFill>
                <a:srgbClr val="000000"/>
              </a:solidFill>
              <a:latin typeface="Calibri"/>
            </a:endParaRPr>
          </a:p>
          <a:p>
            <a:endParaRPr lang="en-US" sz="1600">
              <a:solidFill>
                <a:srgbClr val="000000"/>
              </a:solidFill>
              <a:latin typeface="Calibri"/>
            </a:endParaRPr>
          </a:p>
          <a:p>
            <a:endParaRPr lang="en-US" sz="1600">
              <a:solidFill>
                <a:srgbClr val="000000"/>
              </a:solidFill>
              <a:latin typeface="Calibri"/>
            </a:endParaRPr>
          </a:p>
          <a:p>
            <a:endParaRPr lang="en-US" sz="1600">
              <a:solidFill>
                <a:srgbClr val="000000"/>
              </a:solidFill>
              <a:latin typeface="Calibri"/>
            </a:endParaRPr>
          </a:p>
          <a:p>
            <a:endParaRPr lang="en-US" sz="1800">
              <a:solidFill>
                <a:srgbClr val="000000"/>
              </a:solidFill>
              <a:latin typeface="Calibri"/>
            </a:endParaRPr>
          </a:p>
          <a:p>
            <a:endParaRPr lang="en-US" sz="1800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19743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547519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B1600-2057-4BCF-8C61-2B453A67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692008"/>
            <a:ext cx="8426861" cy="5556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400" b="0" i="0">
              <a:solidFill>
                <a:srgbClr val="323A45"/>
              </a:solidFill>
              <a:effectLst/>
            </a:endParaRPr>
          </a:p>
          <a:p>
            <a:pPr algn="l"/>
            <a:r>
              <a:rPr lang="en-US" sz="2800" b="0" i="0">
                <a:solidFill>
                  <a:srgbClr val="323A45"/>
                </a:solidFill>
                <a:effectLst/>
              </a:rPr>
              <a:t>The vendor will offer a choice of a male or female provider in these situations: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23A45"/>
                </a:solidFill>
                <a:effectLst/>
              </a:rPr>
              <a:t>For reproductive health, breast, rectal, or mental health exam, </a:t>
            </a:r>
            <a:r>
              <a:rPr lang="en-US" b="1" i="0">
                <a:solidFill>
                  <a:srgbClr val="323A45"/>
                </a:solidFill>
                <a:effectLst/>
              </a:rPr>
              <a:t>or</a:t>
            </a:r>
            <a:endParaRPr lang="en-US" sz="2800" b="0" i="0">
              <a:solidFill>
                <a:srgbClr val="323A45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23A45"/>
                </a:solidFill>
                <a:effectLst/>
              </a:rPr>
              <a:t>If the claim is related to a mental or physical health condition resulting from military sexual trauma (MST)</a:t>
            </a:r>
          </a:p>
          <a:p>
            <a:r>
              <a:rPr lang="en-US" sz="2800">
                <a:cs typeface="Arial"/>
              </a:rPr>
              <a:t>The claimant should notify the MDE vendor of their provider preference at the time the appointment is scheduled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7F5B7-D704-40D4-9DC5-92DE0B2D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124156-3603-4DDC-964D-5A0C5DF7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669"/>
            <a:ext cx="9144000" cy="761677"/>
          </a:xfrm>
        </p:spPr>
        <p:txBody>
          <a:bodyPr>
            <a:noAutofit/>
          </a:bodyPr>
          <a:lstStyle/>
          <a:p>
            <a:r>
              <a:rPr lang="en-US" sz="4000"/>
              <a:t>Gender Preference</a:t>
            </a:r>
          </a:p>
        </p:txBody>
      </p:sp>
    </p:spTree>
    <p:extLst>
      <p:ext uri="{BB962C8B-B14F-4D97-AF65-F5344CB8AC3E}">
        <p14:creationId xmlns:p14="http://schemas.microsoft.com/office/powerpoint/2010/main" val="26751996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F00F7-0FE0-4034-9AB4-C7814D8F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990600"/>
            <a:ext cx="8354291" cy="4985327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General C&amp;P disability examinations are completed by generalists. The term "generalist" is ordinarily applied to health care professionals who don't practice within the confines of a particular disability, body system specialization or one discrete area of medicine. </a:t>
            </a:r>
          </a:p>
          <a:p>
            <a:pPr marL="0" lvl="0" indent="0">
              <a:buNone/>
            </a:pPr>
            <a:endParaRPr lang="en-US" sz="2800"/>
          </a:p>
          <a:p>
            <a:r>
              <a:rPr lang="en-US" sz="2800"/>
              <a:t>Examiners who are certified to complete general C&amp;P disability examinations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Physicians (including MDs and DOs)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Mid-level clinicians, such as a physician assistant or nurse practitioner, when the examination does not require a specialist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4B4B-3252-4E92-841D-25BE108E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954DE-9B4D-4490-8E48-1ABAF19C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Examiner Qualifications - General</a:t>
            </a:r>
          </a:p>
        </p:txBody>
      </p:sp>
    </p:spTree>
    <p:extLst>
      <p:ext uri="{BB962C8B-B14F-4D97-AF65-F5344CB8AC3E}">
        <p14:creationId xmlns:p14="http://schemas.microsoft.com/office/powerpoint/2010/main" val="28739282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F00F7-0FE0-4034-9AB4-C7814D8F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655319"/>
            <a:ext cx="8599055" cy="542698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6400"/>
              <a:t>A specialist examination is any examination that is conducted by a clinician who specializes in a particular field. All vision, hearing, dental, and psychiatric examinations must be conducted by a specialist as follows: </a:t>
            </a:r>
          </a:p>
          <a:p>
            <a:pPr marL="0" lvl="0" indent="0">
              <a:buNone/>
            </a:pPr>
            <a:endParaRPr lang="en-US" sz="6400"/>
          </a:p>
          <a:p>
            <a:pPr marL="803275" indent="-461963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Vision examinations must be conducted by a licensed ophthalmologist or by a licensed optometrist.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3275" indent="-461963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Hearing loss examinations must be completed by a state-licensed audiologist.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3275" indent="-461963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Dental examinations should be performed by a dentist or oral and&amp; maxillofacial surgeon.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3275" indent="-461963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 psychiatric examinations must be performed by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0613" lvl="1" indent="-28733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board-certified or board-eligible psychiatrists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0613" lvl="1" indent="-28733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licensed doctorate-level psychologists, or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0613" lvl="1" indent="-28733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following other mental health professionals, under the close supervision of a board-certified or board-eligible psychiatrist or licensed doctorate-level psychologist: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7488" lvl="2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1431925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doctorate-level mental health providers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7488" lvl="2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1431925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psychiatry residents, and</a:t>
            </a:r>
            <a:endParaRPr lang="en-US" sz="6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7488" lvl="2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1431925" algn="l"/>
              </a:tabLst>
            </a:pPr>
            <a:r>
              <a:rPr lang="en-US" sz="6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clinical or counseling psychologists completing a one-year internship or residency</a:t>
            </a:r>
          </a:p>
          <a:p>
            <a:pPr marL="68738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tabLst>
                <a:tab pos="1431925" algn="l"/>
              </a:tabLst>
            </a:pPr>
            <a:r>
              <a:rPr lang="en-US" sz="6400">
                <a:ea typeface="Calibri" panose="020F0502020204030204" pitchFamily="34" charset="0"/>
                <a:cs typeface="Times New Roman" panose="02020603050405020304" pitchFamily="18" charset="0"/>
              </a:rPr>
              <a:t>A diagnosis of Traumatic Brain Injury (TBI) must be made by a physiatrist, psychiatrist, neurosurgeon, or neurologist.</a:t>
            </a:r>
          </a:p>
          <a:p>
            <a:pPr marL="1090613" lvl="1" indent="-287338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6400">
                <a:cs typeface="Times New Roman" panose="02020603050405020304" pitchFamily="18" charset="0"/>
              </a:rPr>
              <a:t>These clinician types as well as generalist clinicians who have completed the DEMO TBI training module may complete TBI examinations.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4B4B-3252-4E92-841D-25BE108E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954DE-9B4D-4490-8E48-1ABAF19C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Examiner Qualifications-Specialists</a:t>
            </a:r>
          </a:p>
        </p:txBody>
      </p:sp>
    </p:spTree>
    <p:extLst>
      <p:ext uri="{BB962C8B-B14F-4D97-AF65-F5344CB8AC3E}">
        <p14:creationId xmlns:p14="http://schemas.microsoft.com/office/powerpoint/2010/main" val="39815891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3D75C-1F20-BC34-8E84-8A4AC6F6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Travel for Veterans (not Service Members) is reimbursable in the Unites States and its Territories only</a:t>
            </a:r>
          </a:p>
          <a:p>
            <a:r>
              <a:rPr lang="en-US"/>
              <a:t>For Veterans residing in the U.S. Territories, MDE vendors have processes in place to pay for travel outside of U.S territories at </a:t>
            </a:r>
            <a:r>
              <a:rPr lang="en-US" b="1"/>
              <a:t>no cost </a:t>
            </a:r>
            <a:r>
              <a:rPr lang="en-US"/>
              <a:t>to the Veteran (MDE vendor initiated)</a:t>
            </a:r>
          </a:p>
          <a:p>
            <a:r>
              <a:rPr lang="en-US"/>
              <a:t>Alaska travel is handled by VHA travel office</a:t>
            </a:r>
          </a:p>
          <a:p>
            <a:r>
              <a:rPr lang="en-US"/>
              <a:t>Hawaii may require travel to other islands</a:t>
            </a:r>
          </a:p>
          <a:p>
            <a:pPr lvl="1"/>
            <a:r>
              <a:rPr lang="en-US" sz="3200"/>
              <a:t>This is handled directly with the MDE vendor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EDE5A-9C9D-6EDA-B16B-EA431A2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A22B0B-32E9-18E6-A8F4-E3E991DF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Travel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862561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F00F7-0FE0-4034-9AB4-C7814D8F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831274"/>
            <a:ext cx="8298872" cy="5116944"/>
          </a:xfrm>
        </p:spPr>
        <p:txBody>
          <a:bodyPr>
            <a:normAutofit/>
          </a:bodyPr>
          <a:lstStyle/>
          <a:p>
            <a:r>
              <a:rPr lang="en-US" sz="2400"/>
              <a:t>MDE vendor examiners must complete the same C&amp;P certification training as VHA examiners prior to completing any examination.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MDEO develops and provides additional training to address hot topics and error trends.</a:t>
            </a:r>
            <a:endParaRPr lang="en-US" sz="2000"/>
          </a:p>
          <a:p>
            <a:pPr lvl="0"/>
            <a:r>
              <a:rPr lang="en-US" sz="2400"/>
              <a:t>MDEO conducts approximately 1,000 oversight audits on examination reports completed by MDE vendor examiners each month. </a:t>
            </a:r>
          </a:p>
          <a:p>
            <a:pPr lvl="0"/>
            <a:r>
              <a:rPr lang="en-US" sz="2400"/>
              <a:t>MDEO also conducts special focused reviews on specific examination types, providers, or based on error trends to provide additional oversight and feedback to the MDE vendors.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4B4B-3252-4E92-841D-25BE108E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954DE-9B4D-4490-8E48-1ABAF19C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Examiner Training and Oversight</a:t>
            </a:r>
          </a:p>
        </p:txBody>
      </p:sp>
    </p:spTree>
    <p:extLst>
      <p:ext uri="{BB962C8B-B14F-4D97-AF65-F5344CB8AC3E}">
        <p14:creationId xmlns:p14="http://schemas.microsoft.com/office/powerpoint/2010/main" val="41353878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F8D96-CE5F-D2BF-2917-B59953CB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Procedure</a:t>
            </a:r>
            <a:r>
              <a:rPr lang="en-US"/>
              <a:t>: If you are contacted by a Veteran who received bill(s) related to their C&amp;P examination(s) conducted by a MDE Vendor, please advise the Veteran to immediately contact the MDE Vendor involved for resolution.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The Veteran should provide to the MDE Vendor:</a:t>
            </a:r>
          </a:p>
          <a:p>
            <a:r>
              <a:rPr lang="en-US"/>
              <a:t>A copy of the bill received</a:t>
            </a:r>
          </a:p>
          <a:p>
            <a:r>
              <a:rPr lang="en-US"/>
              <a:t>Identify the date/location of the appointment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FA91C-DB65-D39A-9999-4E91CAD6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1A4243-F5AD-3997-FE4A-259F918C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What Happens If A Veteran Receives A Bill?</a:t>
            </a:r>
          </a:p>
        </p:txBody>
      </p:sp>
    </p:spTree>
    <p:extLst>
      <p:ext uri="{BB962C8B-B14F-4D97-AF65-F5344CB8AC3E}">
        <p14:creationId xmlns:p14="http://schemas.microsoft.com/office/powerpoint/2010/main" val="34678656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9BD1-CC0F-43A4-B515-73DC9AA5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0F1DB-48F5-45A5-B345-B7191164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MDEO Inquiry Resolution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68E150-5736-43FA-BB56-5062D66E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5320"/>
            <a:ext cx="8454570" cy="5443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1900"/>
              <a:t>MDEO receives inquiries from a variety of sources, including: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Office of the Undersecretary for Benefits, White House Hotline, Congressional Offices, Regional and District Offices, Veterans Service Organizations, Veterans Health Administration, Office of the Inspector General</a:t>
            </a:r>
          </a:p>
          <a:p>
            <a:pPr indent="-285750">
              <a:lnSpc>
                <a:spcPct val="80000"/>
              </a:lnSpc>
            </a:pPr>
            <a:r>
              <a:rPr lang="en-US" sz="1900"/>
              <a:t>Most inquiries involve: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sz="1900"/>
              <a:t>Veteran travel issues, appointment scheduling conflicts, examiner complaints, issues claims processors are experiencing with examination requests, Exam Management System inquiries</a:t>
            </a:r>
          </a:p>
          <a:p>
            <a:pPr marL="400050" indent="-285750">
              <a:lnSpc>
                <a:spcPct val="80000"/>
              </a:lnSpc>
            </a:pPr>
            <a:r>
              <a:rPr lang="en-US" sz="1900"/>
              <a:t>When an inquiry is received, MDEO takes the following actions: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Logs and tracks all inquiries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Thoroughly reviews the inquiry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Review VA Systems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Thoroughly review the Veteran’s file, and any completed exams, if applicable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Contact MDE vendor(s) for action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Contact Veterans for more information or to report resolution</a:t>
            </a:r>
          </a:p>
          <a:p>
            <a:pPr marL="457200" indent="-285750">
              <a:lnSpc>
                <a:spcPct val="80000"/>
              </a:lnSpc>
            </a:pPr>
            <a:r>
              <a:rPr lang="en-US" sz="1900"/>
              <a:t>MDEO strives to resolve all inquiries in 10 days or less</a:t>
            </a:r>
          </a:p>
          <a:p>
            <a:pPr marL="914400" lvl="1" indent="-4524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/>
              <a:t>MDEO can pursue additional avenues to address emergent issues in a  shorter time period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09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7A32E-D43D-4540-A23A-D50B1872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625475"/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Mobile units can provide:</a:t>
            </a:r>
          </a:p>
          <a:p>
            <a:pPr marL="1196975" lvl="1" indent="-457200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General Medical and Specialties</a:t>
            </a:r>
          </a:p>
          <a:p>
            <a:pPr marL="1196975" lvl="1" indent="-457200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Diagnostic testing</a:t>
            </a:r>
          </a:p>
          <a:p>
            <a:pPr marL="625475"/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Handicap Accessible </a:t>
            </a:r>
          </a:p>
          <a:p>
            <a:pPr marL="1196975" lvl="1" indent="-457200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Wheelchair lifts and ramps</a:t>
            </a:r>
          </a:p>
          <a:p>
            <a:pPr marL="625475"/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Fully self-contained</a:t>
            </a:r>
          </a:p>
          <a:p>
            <a:pPr marL="1196975" lvl="1" indent="-457200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Own power supply</a:t>
            </a:r>
          </a:p>
          <a:p>
            <a:pPr marL="1196975" lvl="1" indent="-457200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Internet ready (file upload and download capabilities)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FAFA4-928C-4A21-A92F-5AA1E0C1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B28ED-B19E-440A-AD49-17FD8317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MDE Vendor Mobile Units Overview </a:t>
            </a:r>
          </a:p>
        </p:txBody>
      </p:sp>
    </p:spTree>
    <p:extLst>
      <p:ext uri="{BB962C8B-B14F-4D97-AF65-F5344CB8AC3E}">
        <p14:creationId xmlns:p14="http://schemas.microsoft.com/office/powerpoint/2010/main" val="29995455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CFF75-28A5-4B4A-ACCC-8A6C0FCD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CBDF6-CD57-4814-9426-44E03525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Tahoma" panose="020B0604030504040204" pitchFamily="34" charset="0"/>
                <a:cs typeface="Tahoma" panose="020B0604030504040204" pitchFamily="34" charset="0"/>
              </a:rPr>
              <a:t>MDE Vendor Mobile Unit Overview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826A2-96FA-44A6-A572-0367D5A8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838200"/>
            <a:ext cx="8426861" cy="4950041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MDE vendors currently utilize over 30 mobile units:</a:t>
            </a:r>
          </a:p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Owned and operated by MDE vendor(s)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Contract does not currently require mobile units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Usage/location determined by MDE vendor(s)</a:t>
            </a:r>
          </a:p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Used to augment provider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Rural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High volume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Targeted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>
                <a:ea typeface="Tahoma" panose="020B0604030504040204" pitchFamily="34" charset="0"/>
                <a:cs typeface="Tahoma" panose="020B0604030504040204" pitchFamily="34" charset="0"/>
              </a:rPr>
              <a:t>Special uses (homebound, terminally ill, tribal regions)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42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BFAC0-78B5-4F22-8636-F8D54540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BCFA5-0724-4EAC-8AF7-012CEE19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3127"/>
            <a:ext cx="9144000" cy="738446"/>
          </a:xfrm>
        </p:spPr>
        <p:txBody>
          <a:bodyPr>
            <a:normAutofit fontScale="90000"/>
          </a:bodyPr>
          <a:lstStyle/>
          <a:p>
            <a:r>
              <a:rPr lang="en-US"/>
              <a:t>Mobile Medical Unit Types</a:t>
            </a:r>
          </a:p>
        </p:txBody>
      </p:sp>
      <p:pic>
        <p:nvPicPr>
          <p:cNvPr id="12" name="Picture 11" descr="A white truck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BA4BF319-1CEB-4D45-8230-4DA0EE5F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12527"/>
          <a:stretch>
            <a:fillRect/>
          </a:stretch>
        </p:blipFill>
        <p:spPr>
          <a:xfrm>
            <a:off x="4669535" y="2556082"/>
            <a:ext cx="4376930" cy="1671320"/>
          </a:xfrm>
          <a:prstGeom prst="rect">
            <a:avLst/>
          </a:prstGeom>
        </p:spPr>
      </p:pic>
      <p:pic>
        <p:nvPicPr>
          <p:cNvPr id="14" name="Picture 13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0D4A185B-C941-4490-80CB-617639F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/>
          <a:stretch>
            <a:fillRect/>
          </a:stretch>
        </p:blipFill>
        <p:spPr>
          <a:xfrm>
            <a:off x="175491" y="4293190"/>
            <a:ext cx="4396509" cy="167132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2FDB59E-3E9B-C708-9264-7074CEE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35" y="760406"/>
            <a:ext cx="4474465" cy="17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5837AF-8EEE-5979-C01F-3741EFDC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534" y="760406"/>
            <a:ext cx="4376931" cy="17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7E62DE9-D138-B97A-F243-04DA225D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35" y="2581666"/>
            <a:ext cx="4474465" cy="16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6DFC6F6-E3BD-5448-EF08-7A5A8FE7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533" y="4293190"/>
            <a:ext cx="4376931" cy="16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763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B1600-2057-4BCF-8C61-2B453A67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66" y="914400"/>
            <a:ext cx="854037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Completed 2 million ESRs in FY24 faster than any previous year</a:t>
            </a:r>
          </a:p>
          <a:p>
            <a:pPr>
              <a:lnSpc>
                <a:spcPct val="90000"/>
              </a:lnSpc>
            </a:pPr>
            <a:r>
              <a:rPr lang="en-US" sz="2800"/>
              <a:t>Provide examinations </a:t>
            </a:r>
            <a:r>
              <a:rPr lang="en-US" sz="2800" b="1"/>
              <a:t>worldwide</a:t>
            </a:r>
          </a:p>
          <a:p>
            <a:pPr>
              <a:lnSpc>
                <a:spcPct val="90000"/>
              </a:lnSpc>
            </a:pPr>
            <a:r>
              <a:rPr lang="en-US" sz="2800"/>
              <a:t>Continued contract expansion for program oversight and examination coverage</a:t>
            </a:r>
          </a:p>
          <a:p>
            <a:pPr>
              <a:lnSpc>
                <a:spcPct val="90000"/>
              </a:lnSpc>
            </a:pPr>
            <a:r>
              <a:rPr lang="en-US" sz="2800"/>
              <a:t>Native American, rural Veterans and claims clinic support utilizing mobile medical units</a:t>
            </a:r>
          </a:p>
          <a:p>
            <a:pPr>
              <a:lnSpc>
                <a:spcPct val="90000"/>
              </a:lnSpc>
            </a:pPr>
            <a:r>
              <a:rPr lang="en-US" sz="2800"/>
              <a:t>Expanding technologies </a:t>
            </a:r>
          </a:p>
          <a:p>
            <a:pPr lvl="1">
              <a:lnSpc>
                <a:spcPct val="90000"/>
              </a:lnSpc>
            </a:pPr>
            <a:r>
              <a:rPr lang="en-US" err="1"/>
              <a:t>Boothless audiology exams</a:t>
            </a:r>
          </a:p>
          <a:p>
            <a:pPr lvl="1">
              <a:lnSpc>
                <a:spcPct val="90000"/>
              </a:lnSpc>
            </a:pPr>
            <a:r>
              <a:rPr lang="en-US"/>
              <a:t>Wearable home sleep monitoring device (At home Sleep Study)</a:t>
            </a:r>
          </a:p>
          <a:p>
            <a:pPr lvl="1">
              <a:lnSpc>
                <a:spcPct val="90000"/>
              </a:lnSpc>
            </a:pPr>
            <a:r>
              <a:rPr lang="en-US"/>
              <a:t>Portable Visual Field Testing (VFT)</a:t>
            </a:r>
          </a:p>
          <a:p>
            <a:pPr lvl="1">
              <a:lnSpc>
                <a:spcPct val="90000"/>
              </a:lnSpc>
            </a:pPr>
            <a:endParaRPr lang="en-US" sz="2300"/>
          </a:p>
          <a:p>
            <a:pPr marL="457200" lvl="1" indent="0">
              <a:lnSpc>
                <a:spcPct val="90000"/>
              </a:lnSpc>
              <a:buNone/>
            </a:pPr>
            <a:endParaRPr lang="en-US" sz="2300"/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7F5B7-D704-40D4-9DC5-92DE0B2D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124156-3603-4DDC-964D-5A0C5DF7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669"/>
            <a:ext cx="9144000" cy="761677"/>
          </a:xfrm>
        </p:spPr>
        <p:txBody>
          <a:bodyPr>
            <a:noAutofit/>
          </a:bodyPr>
          <a:lstStyle/>
          <a:p>
            <a:r>
              <a:rPr lang="en-US" sz="4000"/>
              <a:t>Current Updates and Achievements</a:t>
            </a:r>
            <a:r>
              <a:rPr lang="en-US" sz="3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26189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C09E8-E989-4C82-8B61-26269C10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96270D-C335-44DA-B2BF-E2DD9D0A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Mobile Unit Photos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B293E9-55F1-7592-BF05-4017FF6A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55650"/>
            <a:ext cx="907934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578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9BD1-CC0F-43A4-B515-73DC9AA5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83F1FA-211D-3044-9E35-958DFBC26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A0F1DB-48F5-45A5-B345-B7191164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Additional Examination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95064-D6BC-4EBA-A7B8-CE38669646D5}"/>
              </a:ext>
            </a:extLst>
          </p:cNvPr>
          <p:cNvSpPr txBox="1"/>
          <p:nvPr/>
        </p:nvSpPr>
        <p:spPr>
          <a:xfrm>
            <a:off x="285749" y="790575"/>
            <a:ext cx="8858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3B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How To File A VA Disability Claim | Veterans Affairs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83B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 filing claims and submitting evidence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3B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VA Claim Exam (C &amp;P Exam) | Veterans Affairs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83B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Answers to commonly asked questions about VA claims exams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3B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VA Claim Exam (C&amp;P Exam) Information and Exam FAQ Links | Veterans Affairs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83B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Provides information on the examination process and links to additional claims related pages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Inquiries can be submitted to MDEO via: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Contract Examination Inquiry Submissions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VAVBAWAS/CO/Contract Examination Inquiries</a:t>
            </a: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These links are for internal use only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853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F4B4B-3252-4E92-841D-25BE108E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954DE-9B4D-4490-8E48-1ABAF19C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5DABFC-8AA4-4127-8996-ED3275967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087" y="1474788"/>
            <a:ext cx="37052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10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CFF75-28A5-4B4A-ACCC-8A6C0FCD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CBDF6-CD57-4814-9426-44E03525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Tahoma" panose="020B0604030504040204" pitchFamily="34" charset="0"/>
                <a:cs typeface="Tahoma" panose="020B0604030504040204" pitchFamily="34" charset="0"/>
              </a:rPr>
              <a:t>ESRs Completed by FY-VBA &amp; VHA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B841C9-B138-4FA9-AB28-6F8BEDFC0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751083"/>
              </p:ext>
            </p:extLst>
          </p:nvPr>
        </p:nvGraphicFramePr>
        <p:xfrm>
          <a:off x="314036" y="831273"/>
          <a:ext cx="8534400" cy="500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FBFA561E-450E-434C-948B-181EF0E8B5BC}"/>
              </a:ext>
            </a:extLst>
          </p:cNvPr>
          <p:cNvSpPr/>
          <p:nvPr/>
        </p:nvSpPr>
        <p:spPr>
          <a:xfrm>
            <a:off x="3757889" y="1875100"/>
            <a:ext cx="2000932" cy="33384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b="1" strike="noStrike" spc="-1">
                <a:solidFill>
                  <a:srgbClr val="FFFFFF"/>
                </a:solidFill>
                <a:latin typeface="Calibri"/>
              </a:rPr>
              <a:t>113.3% Growth</a:t>
            </a:r>
            <a:endParaRPr lang="en-US" b="0" strike="noStrike" spc="-1">
              <a:latin typeface="Arial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85B8151C-DF91-49A6-A655-B9F464DF3CDB}"/>
              </a:ext>
            </a:extLst>
          </p:cNvPr>
          <p:cNvSpPr/>
          <p:nvPr/>
        </p:nvSpPr>
        <p:spPr>
          <a:xfrm>
            <a:off x="1536196" y="1537899"/>
            <a:ext cx="6622742" cy="1482571"/>
          </a:xfrm>
          <a:custGeom>
            <a:avLst/>
            <a:gdLst/>
            <a:ahLst/>
            <a:cxnLst/>
            <a:rect l="l" t="t" r="r" b="b"/>
            <a:pathLst>
              <a:path w="7620000" h="1117600">
                <a:moveTo>
                  <a:pt x="0" y="1117600"/>
                </a:moveTo>
                <a:lnTo>
                  <a:pt x="0" y="0"/>
                </a:lnTo>
                <a:lnTo>
                  <a:pt x="135467" y="0"/>
                </a:lnTo>
                <a:lnTo>
                  <a:pt x="7620000" y="0"/>
                </a:lnTo>
                <a:lnTo>
                  <a:pt x="7620000" y="237067"/>
                </a:lnTo>
              </a:path>
            </a:pathLst>
          </a:custGeom>
          <a:noFill/>
          <a:ln w="412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7E5A5-6380-1484-A276-F456F23CB443}"/>
              </a:ext>
            </a:extLst>
          </p:cNvPr>
          <p:cNvSpPr txBox="1"/>
          <p:nvPr/>
        </p:nvSpPr>
        <p:spPr>
          <a:xfrm>
            <a:off x="79901" y="5909031"/>
            <a:ext cx="4678529" cy="2154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Data Source: Historical Oracle Business Intelligence Enterprise Edition (OBIEE) data as of 31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710061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09ECD-6DFA-4947-A5A5-9489B9A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F0D88-B931-4740-8673-AF613309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022"/>
            <a:ext cx="9144000" cy="731520"/>
          </a:xfrm>
        </p:spPr>
        <p:txBody>
          <a:bodyPr>
            <a:normAutofit/>
          </a:bodyPr>
          <a:lstStyle/>
          <a:p>
            <a:r>
              <a:rPr lang="en-US" sz="4000"/>
              <a:t>MDE Region Coverage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B201E6-7D14-4CEE-A787-80FC61F63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90" y="840509"/>
            <a:ext cx="8380679" cy="49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704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09ECD-6DFA-4947-A5A5-9489B9A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F0D88-B931-4740-8673-AF613309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022"/>
            <a:ext cx="9144000" cy="731520"/>
          </a:xfrm>
        </p:spPr>
        <p:txBody>
          <a:bodyPr>
            <a:normAutofit/>
          </a:bodyPr>
          <a:lstStyle/>
          <a:p>
            <a:r>
              <a:rPr lang="en-US" sz="4000"/>
              <a:t>Region Assignments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D6004E-2EE3-4315-B2DF-A67BE18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692728"/>
            <a:ext cx="8399152" cy="5403272"/>
          </a:xfrm>
        </p:spPr>
        <p:txBody>
          <a:bodyPr>
            <a:normAutofit fontScale="92500" lnSpcReduction="20000"/>
          </a:bodyPr>
          <a:lstStyle/>
          <a:p>
            <a:r>
              <a:rPr lang="en-US" sz="3000"/>
              <a:t>MDE vendors operate in some/all areas</a:t>
            </a:r>
          </a:p>
          <a:p>
            <a:pPr lvl="1"/>
            <a:r>
              <a:rPr lang="en-US" sz="2600"/>
              <a:t>Region 1, 2, 3, 4</a:t>
            </a:r>
          </a:p>
          <a:p>
            <a:pPr lvl="2"/>
            <a:r>
              <a:rPr lang="en-US" sz="2600"/>
              <a:t>These are the general regions for compensation and pension claims for Veterans residing in the United States</a:t>
            </a:r>
          </a:p>
          <a:p>
            <a:pPr lvl="3"/>
            <a:r>
              <a:rPr lang="en-US" sz="2600"/>
              <a:t>Leidos QTC Health Services/VES/OSHS (All Regions)</a:t>
            </a:r>
          </a:p>
          <a:p>
            <a:pPr lvl="3"/>
            <a:r>
              <a:rPr lang="en-US" sz="2600"/>
              <a:t>Loyal Source Government Services (LSGS) (R4 only) </a:t>
            </a:r>
          </a:p>
          <a:p>
            <a:pPr lvl="1"/>
            <a:r>
              <a:rPr lang="en-US" sz="2600"/>
              <a:t>Pre-Discharge</a:t>
            </a:r>
          </a:p>
          <a:p>
            <a:pPr lvl="2"/>
            <a:r>
              <a:rPr lang="en-US" sz="2600"/>
              <a:t>Specific for IDES and BDD claims within continental United States</a:t>
            </a:r>
          </a:p>
          <a:p>
            <a:pPr lvl="3"/>
            <a:r>
              <a:rPr lang="en-US" sz="2600"/>
              <a:t>Leidos QTC Health Services/VES/OSHS</a:t>
            </a:r>
          </a:p>
          <a:p>
            <a:pPr lvl="1"/>
            <a:r>
              <a:rPr lang="en-US" sz="2600"/>
              <a:t>International</a:t>
            </a:r>
          </a:p>
          <a:p>
            <a:pPr lvl="2"/>
            <a:r>
              <a:rPr lang="en-US" sz="2600"/>
              <a:t>All claims outside of the continental United States (including US Territories) </a:t>
            </a:r>
          </a:p>
          <a:p>
            <a:pPr lvl="2"/>
            <a:r>
              <a:rPr lang="en-US" sz="2600"/>
              <a:t>Includes all claim types, to include IDES/BDD</a:t>
            </a:r>
          </a:p>
          <a:p>
            <a:pPr lvl="3"/>
            <a:r>
              <a:rPr lang="en-US" sz="2600"/>
              <a:t>VES/Leidos QTC Health Services </a:t>
            </a:r>
          </a:p>
          <a:p>
            <a:pPr lvl="2"/>
            <a:endParaRPr lang="en-US" sz="20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66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685800"/>
            <a:ext cx="9143999" cy="5486400"/>
          </a:xfrm>
        </p:spPr>
        <p:txBody>
          <a:bodyPr>
            <a:normAutofit/>
          </a:bodyPr>
          <a:lstStyle/>
          <a:p>
            <a:pPr marL="40005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Arial" panose="020B0604020202020204" pitchFamily="34" charset="0"/>
              </a:rPr>
              <a:t>Examination Process Overview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25E072-10CF-400C-AA7B-812F49291FCF}"/>
              </a:ext>
            </a:extLst>
          </p:cNvPr>
          <p:cNvGraphicFramePr/>
          <p:nvPr/>
        </p:nvGraphicFramePr>
        <p:xfrm>
          <a:off x="199861" y="1334918"/>
          <a:ext cx="8679254" cy="418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6027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031D5-5916-8EB8-43B9-7B708A11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VHA resources are considered first and fully utilized when performing C&amp;P examinations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If VHA does not have capacity or capability to complete an examination type, a MDE vendor will receive the examination request</a:t>
            </a: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VBA users are mandated to use the Examination Request Routing Assistant (ERRA)</a:t>
            </a:r>
          </a:p>
          <a:p>
            <a:pPr lvl="1">
              <a:defRPr/>
            </a:pPr>
            <a:r>
              <a:rPr lang="en-US" sz="2400">
                <a:solidFill>
                  <a:srgbClr val="00000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Veteran’s zip code and VHA capacity in that zip code determines whether to route to VHA or Contractor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EAE1C-1962-6110-14B5-AA45DFB4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DCBBEA-D3EB-8B43-C4A5-C80FB570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VA Distributes C&amp;P Examination</a:t>
            </a:r>
          </a:p>
        </p:txBody>
      </p:sp>
    </p:spTree>
    <p:extLst>
      <p:ext uri="{BB962C8B-B14F-4D97-AF65-F5344CB8AC3E}">
        <p14:creationId xmlns:p14="http://schemas.microsoft.com/office/powerpoint/2010/main" val="3150924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CFF75-28A5-4B4A-ACCC-8A6C0FCD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CBDF6-CD57-4814-9426-44E03525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Example of govDelivery Email</a:t>
            </a:r>
            <a:endParaRPr lang="en-US" sz="36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0E214E-ED3F-4850-9D25-5E6EBF9E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655320"/>
            <a:ext cx="8598023" cy="5425884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Our records show that you filed a disability benefits claim and need to attend a Compensation &amp; Pension (C&amp;P) examination to complete your claim.</a:t>
            </a: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the coming days, you will receive a phone call from </a:t>
            </a: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Vendor X. </a:t>
            </a: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have included all their contact information, along with how it will display on your landline device, to schedule your examination appointment(s).</a:t>
            </a: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Vendor X Inc.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1-(000) 000-0000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 EXAM-Vendor X (CallerID Display)</a:t>
            </a: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a typeface="Calibri" panose="020F0502020204030204" pitchFamily="34" charset="0"/>
                <a:cs typeface="Arial" panose="020B0604020202020204" pitchFamily="34" charset="0"/>
              </a:rPr>
              <a:t>12345 (Text ID Display)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is important not to miss your scheduled exam, so please confirm the date, time, and location for your appointment.</a:t>
            </a: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If you are unable to attend your examination because you are COVID positive, please contact:</a:t>
            </a: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Vendor X Inc.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1-(000) 000-0000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can establish an account with </a:t>
            </a:r>
            <a:r>
              <a:rPr lang="en-US" sz="11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Vendor X </a:t>
            </a: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view any upcoming appointments by registering at:  </a:t>
            </a:r>
            <a:r>
              <a:rPr lang="en-US" sz="1100" u="sng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Vendor X website/ (Vendor X.com)</a:t>
            </a:r>
            <a:r>
              <a:rPr lang="en-US" sz="110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ea typeface="Calibri" panose="020F0502020204030204" pitchFamily="34" charset="0"/>
                <a:cs typeface="Arial" panose="020B0604020202020204" pitchFamily="34" charset="0"/>
              </a:rPr>
              <a:t>upon receiving an activation email.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may also contact the VA at 1 (800) 827-1000.</a:t>
            </a: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overview of the exam process can be obtained at</a:t>
            </a:r>
            <a:r>
              <a:rPr lang="en-US" sz="110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100" u="sng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https://www.va.gov/disability/va-claim-exam.asp</a:t>
            </a:r>
            <a:endParaRPr lang="en-US" sz="110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information related to frequently asked questions and examination tips, visit us at: </a:t>
            </a:r>
            <a:r>
              <a:rPr lang="en-US" sz="1100" u="sng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https://wwwˌvaˌgov/disability/va-claim-exam/</a:t>
            </a:r>
            <a:endParaRPr lang="en-US" sz="1100" u="sng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1100">
                <a:cs typeface="Arial" panose="020B0604020202020204" pitchFamily="34" charset="0"/>
              </a:rPr>
              <a:t>If you have new non-VA medical records and/or diagnostic test results, please submit them to VA before your appointment using the address below: </a:t>
            </a:r>
          </a:p>
          <a:p>
            <a:pPr marL="0" marR="0" indent="0">
              <a:spcBef>
                <a:spcPct val="0"/>
              </a:spcBef>
              <a:buNone/>
            </a:pPr>
            <a:r>
              <a:rPr lang="en-US" sz="1100">
                <a:cs typeface="Arial" panose="020B0604020202020204" pitchFamily="34" charset="0"/>
              </a:rPr>
              <a:t>Department of Veterans Affairs</a:t>
            </a:r>
          </a:p>
          <a:p>
            <a:pPr marL="0" marR="0" indent="0">
              <a:spcBef>
                <a:spcPct val="0"/>
              </a:spcBef>
              <a:buNone/>
            </a:pPr>
            <a:r>
              <a:rPr lang="en-US" sz="1100">
                <a:cs typeface="Arial" panose="020B0604020202020204" pitchFamily="34" charset="0"/>
              </a:rPr>
              <a:t>Evidence Intake Center</a:t>
            </a:r>
          </a:p>
          <a:p>
            <a:pPr marL="0" marR="0" indent="0">
              <a:spcBef>
                <a:spcPct val="0"/>
              </a:spcBef>
              <a:buNone/>
            </a:pPr>
            <a:r>
              <a:rPr lang="en-US" sz="1100">
                <a:cs typeface="Arial" panose="020B0604020202020204" pitchFamily="34" charset="0"/>
              </a:rPr>
              <a:t>P.O. Box 4444</a:t>
            </a:r>
          </a:p>
          <a:p>
            <a:pPr marL="0" marR="0" indent="0">
              <a:spcBef>
                <a:spcPct val="0"/>
              </a:spcBef>
              <a:buNone/>
            </a:pPr>
            <a:r>
              <a:rPr lang="en-US" sz="1100">
                <a:cs typeface="Arial" panose="020B0604020202020204" pitchFamily="34" charset="0"/>
              </a:rPr>
              <a:t>Janesville, WI 53547-4444</a:t>
            </a:r>
          </a:p>
          <a:p>
            <a:pPr marL="0" marR="0" indent="0">
              <a:spcBef>
                <a:spcPct val="0"/>
              </a:spcBef>
              <a:spcAft>
                <a:spcPts val="800"/>
              </a:spcAft>
              <a:buNone/>
            </a:pPr>
            <a:endParaRPr lang="en-US" sz="11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08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CFF75-28A5-4B4A-ACCC-8A6C0FCD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CBDF6-CD57-4814-9426-44E03525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Tahoma" panose="020B0604030504040204" pitchFamily="34" charset="0"/>
                <a:cs typeface="Tahoma" panose="020B0604030504040204" pitchFamily="34" charset="0"/>
              </a:rPr>
              <a:t>Exam Communications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826A2-96FA-44A6-A572-0367D5A8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981533"/>
            <a:ext cx="8646850" cy="517568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a typeface="Calibri" panose="020F0502020204030204" pitchFamily="34" charset="0"/>
                <a:cs typeface="Calibri" panose="020F0502020204030204" pitchFamily="34" charset="0"/>
              </a:rPr>
              <a:t>VBA and MDE vendors utilize a combination of methods to inform Veterans and Servicemembers of their C&amp;P examination appointments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VBA will email Veterans/SMs when ESR is submitted to an MDE vendor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 pitchFamily="34" charset="0"/>
                <a:cs typeface="Calibri" panose="020F0502020204030204" pitchFamily="34" charset="0"/>
              </a:rPr>
              <a:t>Email provides vendor name, phone number and caller ID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MDE vendors will use telephone, text, and email to communicate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Allows for Veteran’s preferred options of communication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MDE vendors portal access is available to every Veteran/SM to track appointment(s)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a typeface="Calibri" panose="020F0502020204030204" pitchFamily="34" charset="0"/>
                <a:cs typeface="Calibri" panose="020F0502020204030204" pitchFamily="34" charset="0"/>
              </a:rPr>
              <a:t>If positive contact is not made, MDE vendors can/will “Reserve Schedule”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Reserve Scheduling is utilized, appointment details will be sent via mail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7300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E0BEA94FA4F4F92607DC344EC40A9" ma:contentTypeVersion="19" ma:contentTypeDescription="Create a new document." ma:contentTypeScope="" ma:versionID="9abe8aaa6ad0373efed77defc844874f">
  <xsd:schema xmlns:xsd="http://www.w3.org/2001/XMLSchema" xmlns:xs="http://www.w3.org/2001/XMLSchema" xmlns:p="http://schemas.microsoft.com/office/2006/metadata/properties" xmlns:ns1="http://schemas.microsoft.com/sharepoint/v3" xmlns:ns2="c828673d-d3e2-4e1f-8877-c68dbeb70028" xmlns:ns3="761838d3-b575-41de-809e-c2224e59d691" targetNamespace="http://schemas.microsoft.com/office/2006/metadata/properties" ma:root="true" ma:fieldsID="065bde02994805888f3ec2332c7daac0" ns1:_="" ns2:_="" ns3:_="">
    <xsd:import namespace="http://schemas.microsoft.com/sharepoint/v3"/>
    <xsd:import namespace="c828673d-d3e2-4e1f-8877-c68dbeb70028"/>
    <xsd:import namespace="761838d3-b575-41de-809e-c2224e59d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673d-d3e2-4e1f-8877-c68dbeb7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838d3-b575-41de-809e-c2224e59d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3fc4b0-b583-4788-889b-99a0b5596f13}" ma:internalName="TaxCatchAll" ma:showField="CatchAllData" ma:web="761838d3-b575-41de-809e-c2224e59d6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828673d-d3e2-4e1f-8877-c68dbeb70028">
      <Terms xmlns="http://schemas.microsoft.com/office/infopath/2007/PartnerControls"/>
    </lcf76f155ced4ddcb4097134ff3c332f>
    <TaxCatchAll xmlns="761838d3-b575-41de-809e-c2224e59d691" xsi:nil="true"/>
  </documentManagement>
</p:properties>
</file>

<file path=customXml/itemProps1.xml><?xml version="1.0" encoding="utf-8"?>
<ds:datastoreItem xmlns:ds="http://schemas.openxmlformats.org/officeDocument/2006/customXml" ds:itemID="{1D6E29D0-5A56-4605-BBA5-99C884ECE2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7BDA-DBA1-4C75-8DAD-EF1ABC98C300}">
  <ds:schemaRefs>
    <ds:schemaRef ds:uri="761838d3-b575-41de-809e-c2224e59d691"/>
    <ds:schemaRef ds:uri="c828673d-d3e2-4e1f-8877-c68dbeb700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03CA4E-A813-4539-AD62-6297017CD89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761838d3-b575-41de-809e-c2224e59d691"/>
    <ds:schemaRef ds:uri="c828673d-d3e2-4e1f-8877-c68dbeb7002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1737</Words>
  <Application>Microsoft Office PowerPoint</Application>
  <PresentationFormat>On-screen Show (4:3)</PresentationFormat>
  <Paragraphs>208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Tahoma</vt:lpstr>
      <vt:lpstr>10_Office Theme</vt:lpstr>
      <vt:lpstr>11_Office Theme</vt:lpstr>
      <vt:lpstr>U.S. Department of Veterans Affairs </vt:lpstr>
      <vt:lpstr>Current Updates and Achievements </vt:lpstr>
      <vt:lpstr>ESRs Completed by FY-VBA &amp; VHA</vt:lpstr>
      <vt:lpstr>MDE Region Coverage</vt:lpstr>
      <vt:lpstr>Region Assignments</vt:lpstr>
      <vt:lpstr>Examination Process Overview</vt:lpstr>
      <vt:lpstr>How VA Distributes C&amp;P Examination</vt:lpstr>
      <vt:lpstr>Example of govDelivery Email</vt:lpstr>
      <vt:lpstr>Exam Communications </vt:lpstr>
      <vt:lpstr>Gender Preference</vt:lpstr>
      <vt:lpstr>Examiner Qualifications - General</vt:lpstr>
      <vt:lpstr>Examiner Qualifications-Specialists</vt:lpstr>
      <vt:lpstr>Travel Reimbursement</vt:lpstr>
      <vt:lpstr>Examiner Training and Oversight</vt:lpstr>
      <vt:lpstr>What Happens If A Veteran Receives A Bill?</vt:lpstr>
      <vt:lpstr>MDEO Inquiry Resolution</vt:lpstr>
      <vt:lpstr>MDE Vendor Mobile Units Overview </vt:lpstr>
      <vt:lpstr>MDE Vendor Mobile Unit Overview (cont.)</vt:lpstr>
      <vt:lpstr>Mobile Medical Unit Types</vt:lpstr>
      <vt:lpstr>Mobile Unit Photos</vt:lpstr>
      <vt:lpstr>Additional Examination Resources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Call Center Hiring Plan – 435 Agents</dc:title>
  <dc:creator>Department of Veterans Affairs</dc:creator>
  <cp:lastModifiedBy>Bender, Tammy</cp:lastModifiedBy>
  <cp:revision>12</cp:revision>
  <cp:lastPrinted>2024-06-03T16:12:47Z</cp:lastPrinted>
  <dcterms:created xsi:type="dcterms:W3CDTF">2016-06-02T12:19:24Z</dcterms:created>
  <dcterms:modified xsi:type="dcterms:W3CDTF">2024-06-03T16:13:16Z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0x010100BDEE0BEA94FA4F4F92607DC344EC40A9</vt:lpwstr>
  </property>
  <property fmtid="{D5CDD505-2E9C-101B-9397-08002B2CF9AE}" pid="3" name="MediaServiceImageTags">
    <vt:lpwstr/>
  </property>
</Properties>
</file>