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257" r:id="rId4"/>
    <p:sldId id="258" r:id="rId5"/>
    <p:sldId id="259" r:id="rId6"/>
    <p:sldId id="260" r:id="rId7"/>
    <p:sldId id="261" r:id="rId8"/>
    <p:sldId id="262" r:id="rId9"/>
    <p:sldId id="263" r:id="rId10"/>
    <p:sldId id="264" r:id="rId11"/>
    <p:sldId id="322" r:id="rId12"/>
    <p:sldId id="265" r:id="rId13"/>
    <p:sldId id="323" r:id="rId14"/>
    <p:sldId id="346" r:id="rId15"/>
    <p:sldId id="335" r:id="rId16"/>
    <p:sldId id="347" r:id="rId17"/>
    <p:sldId id="348" r:id="rId18"/>
    <p:sldId id="349" r:id="rId19"/>
    <p:sldId id="351" r:id="rId20"/>
    <p:sldId id="325" r:id="rId21"/>
    <p:sldId id="350" r:id="rId22"/>
    <p:sldId id="341" r:id="rId23"/>
    <p:sldId id="342" r:id="rId24"/>
    <p:sldId id="343" r:id="rId25"/>
    <p:sldId id="352" r:id="rId26"/>
    <p:sldId id="353" r:id="rId27"/>
    <p:sldId id="354" r:id="rId28"/>
    <p:sldId id="357" r:id="rId29"/>
    <p:sldId id="355" r:id="rId30"/>
    <p:sldId id="356" r:id="rId31"/>
  </p:sldIdLst>
  <p:sldSz cx="12192000" cy="6858000"/>
  <p:notesSz cx="6858000" cy="92964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8.svg"/><Relationship Id="rId4" Type="http://schemas.openxmlformats.org/officeDocument/2006/relationships/image" Target="../media/image16.svg"/><Relationship Id="rId9" Type="http://schemas.openxmlformats.org/officeDocument/2006/relationships/image" Target="../media/image7.png"/></Relationships>
</file>

<file path=ppt/diagrams/_rels/data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8.svg"/><Relationship Id="rId4" Type="http://schemas.openxmlformats.org/officeDocument/2006/relationships/image" Target="../media/image16.svg"/><Relationship Id="rId9" Type="http://schemas.openxmlformats.org/officeDocument/2006/relationships/image" Target="../media/image7.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F22E4-A0B3-4CFF-9C09-7742ED12EC05}" type="doc">
      <dgm:prSet loTypeId="urn:microsoft.com/office/officeart/2005/8/layout/chevron2" loCatId="process" qsTypeId="urn:microsoft.com/office/officeart/2005/8/quickstyle/simple4" qsCatId="simple" csTypeId="urn:microsoft.com/office/officeart/2005/8/colors/colorful5" csCatId="colorful" phldr="1"/>
      <dgm:spPr/>
      <dgm:t>
        <a:bodyPr/>
        <a:lstStyle/>
        <a:p>
          <a:endParaRPr lang="en-US"/>
        </a:p>
      </dgm:t>
    </dgm:pt>
    <dgm:pt modelId="{E51DD1F4-F5ED-4F6A-976E-1192B83E9450}" type="parTrans" cxnId="{E4038B5D-478D-47DB-9142-1A85BEEDBE7E}">
      <dgm:prSet/>
      <dgm:spPr/>
      <dgm:t>
        <a:bodyPr/>
        <a:lstStyle/>
        <a:p>
          <a:endParaRPr lang="en-US"/>
        </a:p>
      </dgm:t>
    </dgm:pt>
    <dgm:pt modelId="{F357FEF0-9BE1-46E6-9037-EA104665B4B0}">
      <dgm:prSet/>
      <dgm:spPr>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dgm:spPr>
      <dgm:t>
        <a:bodyPr/>
        <a:lstStyle/>
        <a:p>
          <a:endParaRPr lang="en-US"/>
        </a:p>
      </dgm:t>
    </dgm:pt>
    <dgm:pt modelId="{BEE4A065-C0AB-4539-A213-D04C1061DDA7}" type="parTrans" cxnId="{3575DF27-E1F7-4633-A5E8-16E6F9E49885}">
      <dgm:prSet/>
      <dgm:spPr/>
      <dgm:t>
        <a:bodyPr/>
        <a:lstStyle/>
        <a:p>
          <a:endParaRPr lang="en-US"/>
        </a:p>
      </dgm:t>
    </dgm:pt>
    <dgm:pt modelId="{F9A865E9-FA92-4A44-8A37-929D052DC4E1}">
      <dgm:prSet/>
      <dgm:spPr>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dgm:spPr>
      <dgm:t>
        <a:bodyPr/>
        <a:lstStyle/>
        <a:p>
          <a:r>
            <a:rPr lang="en-US"/>
            <a:t>Gain understanding of the CalVet process and requirements for effective participation in the Medi-Cal Cost Avoidance Program.</a:t>
          </a:r>
        </a:p>
      </dgm:t>
    </dgm:pt>
    <dgm:pt modelId="{1F8AE082-AE14-4065-912F-9199806EE80E}" type="sibTrans" cxnId="{3575DF27-E1F7-4633-A5E8-16E6F9E49885}">
      <dgm:prSet/>
      <dgm:spPr/>
      <dgm:t>
        <a:bodyPr/>
        <a:lstStyle/>
        <a:p>
          <a:endParaRPr lang="en-US"/>
        </a:p>
      </dgm:t>
    </dgm:pt>
    <dgm:pt modelId="{D9447F9C-7132-455D-924B-C6B821F73080}" type="sibTrans" cxnId="{E4038B5D-478D-47DB-9142-1A85BEEDBE7E}">
      <dgm:prSet/>
      <dgm:spPr/>
      <dgm:t>
        <a:bodyPr/>
        <a:lstStyle/>
        <a:p>
          <a:endParaRPr lang="en-US"/>
        </a:p>
      </dgm:t>
    </dgm:pt>
    <dgm:pt modelId="{76A953E3-81AA-469B-8CD4-145FB1F43065}" type="parTrans" cxnId="{32452777-6CA4-4051-9718-3FCCA0292007}">
      <dgm:prSet/>
      <dgm:spPr/>
      <dgm:t>
        <a:bodyPr/>
        <a:lstStyle/>
        <a:p>
          <a:endParaRPr lang="en-US"/>
        </a:p>
      </dgm:t>
    </dgm:pt>
    <dgm:pt modelId="{5CD2D931-588A-4C0F-B7C3-50A38FD01883}">
      <dgm:prSet/>
      <dgm:spPr>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w="12700" cap="flat" cmpd="sng" algn="ctr">
          <a:solidFill>
            <a:schemeClr val="accent5">
              <a:hueOff val="-9214729"/>
              <a:satOff val="10313"/>
              <a:lumOff val="589"/>
              <a:alphaOff val="0"/>
            </a:schemeClr>
          </a:solidFill>
          <a:prstDash val="solid"/>
        </a:ln>
      </dgm:spPr>
      <dgm:t>
        <a:bodyPr/>
        <a:lstStyle/>
        <a:p>
          <a:endParaRPr lang="en-US"/>
        </a:p>
      </dgm:t>
    </dgm:pt>
    <dgm:pt modelId="{9C1B57A9-B0FD-481C-A57E-D3ED1C31DCF3}" type="parTrans" cxnId="{7A3C2E4B-01A9-4CF5-9444-0201AB4CEDCA}">
      <dgm:prSet/>
      <dgm:spPr/>
      <dgm:t>
        <a:bodyPr/>
        <a:lstStyle/>
        <a:p>
          <a:endParaRPr lang="en-US"/>
        </a:p>
      </dgm:t>
    </dgm:pt>
    <dgm:pt modelId="{79C95618-8050-44BE-AFA3-F314507A04E5}">
      <dgm:prSet/>
      <dgm:spPr>
        <a:solidFill>
          <a:schemeClr val="lt1">
            <a:alpha val="90000"/>
            <a:hueOff val="0"/>
            <a:satOff val="0"/>
            <a:lumOff val="0"/>
            <a:alphaOff val="0"/>
          </a:schemeClr>
        </a:solidFill>
        <a:ln w="12700" cap="flat" cmpd="sng" algn="ctr">
          <a:solidFill>
            <a:schemeClr val="accent5">
              <a:hueOff val="-9214729"/>
              <a:satOff val="10313"/>
              <a:lumOff val="589"/>
              <a:alphaOff val="0"/>
            </a:schemeClr>
          </a:solidFill>
          <a:prstDash val="solid"/>
        </a:ln>
      </dgm:spPr>
      <dgm:t>
        <a:bodyPr/>
        <a:lstStyle/>
        <a:p>
          <a:r>
            <a:rPr lang="en-US"/>
            <a:t>Gain a better understanding of how to process MC-05 referrals and best practices for contacting veterans or surviving spouses referred to your office </a:t>
          </a:r>
        </a:p>
      </dgm:t>
    </dgm:pt>
    <dgm:pt modelId="{9AE9DC9B-92B1-4ADC-9347-B2066ABC5059}" type="sibTrans" cxnId="{7A3C2E4B-01A9-4CF5-9444-0201AB4CEDCA}">
      <dgm:prSet/>
      <dgm:spPr/>
      <dgm:t>
        <a:bodyPr/>
        <a:lstStyle/>
        <a:p>
          <a:endParaRPr lang="en-US"/>
        </a:p>
      </dgm:t>
    </dgm:pt>
    <dgm:pt modelId="{A67E7ADA-0FC9-46AC-A6B1-6EC0385BD31B}" type="sibTrans" cxnId="{32452777-6CA4-4051-9718-3FCCA0292007}">
      <dgm:prSet/>
      <dgm:spPr/>
      <dgm:t>
        <a:bodyPr/>
        <a:lstStyle/>
        <a:p>
          <a:endParaRPr lang="en-US"/>
        </a:p>
      </dgm:t>
    </dgm:pt>
    <dgm:pt modelId="{C8A00608-87AE-4883-AF22-A2AC1B13A1F8}" type="parTrans" cxnId="{088D850A-316B-4828-9E2C-1CFAFD67FC48}">
      <dgm:prSet/>
      <dgm:spPr/>
      <dgm:t>
        <a:bodyPr/>
        <a:lstStyle/>
        <a:p>
          <a:endParaRPr lang="en-US"/>
        </a:p>
      </dgm:t>
    </dgm:pt>
    <dgm:pt modelId="{3710364A-1CED-4F23-A79F-7D89B4EAEF5B}">
      <dgm:prSet/>
      <dgm:spPr>
        <a:gradFill rotWithShape="0">
          <a:gsLst>
            <a:gs pos="0">
              <a:schemeClr val="accent5">
                <a:hueOff val="-18429456"/>
                <a:satOff val="20625"/>
                <a:lumOff val="1177"/>
                <a:alphaOff val="0"/>
                <a:tint val="94000"/>
                <a:satMod val="100000"/>
                <a:lumMod val="104000"/>
              </a:schemeClr>
            </a:gs>
            <a:gs pos="69000">
              <a:schemeClr val="accent5">
                <a:hueOff val="-18429456"/>
                <a:satOff val="20625"/>
                <a:lumOff val="1177"/>
                <a:alphaOff val="0"/>
                <a:shade val="86000"/>
                <a:satMod val="130000"/>
                <a:lumMod val="102000"/>
              </a:schemeClr>
            </a:gs>
            <a:gs pos="100000">
              <a:schemeClr val="accent5">
                <a:hueOff val="-18429456"/>
                <a:satOff val="20625"/>
                <a:lumOff val="1177"/>
                <a:alphaOff val="0"/>
                <a:shade val="72000"/>
                <a:satMod val="130000"/>
                <a:lumMod val="100000"/>
              </a:schemeClr>
            </a:gs>
          </a:gsLst>
          <a:lin ang="5400000" scaled="0"/>
        </a:gradFill>
        <a:ln w="12700" cap="flat" cmpd="sng" algn="ctr">
          <a:solidFill>
            <a:schemeClr val="accent5">
              <a:hueOff val="-18429456"/>
              <a:satOff val="20625"/>
              <a:lumOff val="1177"/>
              <a:alphaOff val="0"/>
            </a:schemeClr>
          </a:solidFill>
          <a:prstDash val="solid"/>
        </a:ln>
      </dgm:spPr>
      <dgm:t>
        <a:bodyPr/>
        <a:lstStyle/>
        <a:p>
          <a:endParaRPr lang="en-US"/>
        </a:p>
      </dgm:t>
    </dgm:pt>
    <dgm:pt modelId="{C8352323-BE7F-4003-A5A5-D9FEC32B65B3}" type="parTrans" cxnId="{DDCA3C94-3E17-41B4-B6F8-3F4D2784B076}">
      <dgm:prSet/>
      <dgm:spPr/>
      <dgm:t>
        <a:bodyPr/>
        <a:lstStyle/>
        <a:p>
          <a:endParaRPr lang="en-US"/>
        </a:p>
      </dgm:t>
    </dgm:pt>
    <dgm:pt modelId="{05394FAC-124A-4759-8D54-4D31216E8AE3}">
      <dgm:prSet/>
      <dgm:spPr>
        <a:solidFill>
          <a:schemeClr val="lt1">
            <a:alpha val="90000"/>
            <a:hueOff val="0"/>
            <a:satOff val="0"/>
            <a:lumOff val="0"/>
            <a:alphaOff val="0"/>
          </a:schemeClr>
        </a:solidFill>
        <a:ln w="12700" cap="flat" cmpd="sng" algn="ctr">
          <a:solidFill>
            <a:schemeClr val="accent5">
              <a:hueOff val="-18429456"/>
              <a:satOff val="20625"/>
              <a:lumOff val="1177"/>
              <a:alphaOff val="0"/>
            </a:schemeClr>
          </a:solidFill>
          <a:prstDash val="solid"/>
        </a:ln>
      </dgm:spPr>
      <dgm:t>
        <a:bodyPr/>
        <a:lstStyle/>
        <a:p>
          <a:r>
            <a:rPr lang="en-US"/>
            <a:t>Discuss further opportunities for increased funding for VSOs</a:t>
          </a:r>
        </a:p>
      </dgm:t>
    </dgm:pt>
    <dgm:pt modelId="{DF65B2DC-4953-43DE-B81E-8F07581CB692}" type="sibTrans" cxnId="{DDCA3C94-3E17-41B4-B6F8-3F4D2784B076}">
      <dgm:prSet/>
      <dgm:spPr/>
      <dgm:t>
        <a:bodyPr/>
        <a:lstStyle/>
        <a:p>
          <a:endParaRPr lang="en-US"/>
        </a:p>
      </dgm:t>
    </dgm:pt>
    <dgm:pt modelId="{A4A2D53B-9E7A-43F5-B2D7-38F69F408BC1}" type="sibTrans" cxnId="{088D850A-316B-4828-9E2C-1CFAFD67FC48}">
      <dgm:prSet/>
      <dgm:spPr/>
      <dgm:t>
        <a:bodyPr/>
        <a:lstStyle/>
        <a:p>
          <a:endParaRPr lang="en-US"/>
        </a:p>
      </dgm:t>
    </dgm:pt>
    <dgm:pt modelId="{001D7862-A94A-4E2A-AEE3-8C1463884618}" type="pres">
      <dgm:prSet presAssocID="{C1DF22E4-A0B3-4CFF-9C09-7742ED12EC05}" presName="linearFlow" presStyleCnt="0">
        <dgm:presLayoutVars>
          <dgm:dir/>
          <dgm:animLvl val="lvl"/>
          <dgm:resizeHandles val="exact"/>
        </dgm:presLayoutVars>
      </dgm:prSet>
      <dgm:spPr/>
    </dgm:pt>
    <dgm:pt modelId="{9B349BE1-FDC0-4880-8A99-2D8BB9E9DD8D}" type="pres">
      <dgm:prSet presAssocID="{F357FEF0-9BE1-46E6-9037-EA104665B4B0}" presName="composite" presStyleCnt="0"/>
      <dgm:spPr/>
    </dgm:pt>
    <dgm:pt modelId="{D474B0EF-01B0-4076-84C3-6D8FE599D72A}" type="pres">
      <dgm:prSet presAssocID="{F357FEF0-9BE1-46E6-9037-EA104665B4B0}" presName="parentText" presStyleLbl="alignNode1" presStyleIdx="0" presStyleCnt="3">
        <dgm:presLayoutVars>
          <dgm:chMax val="1"/>
          <dgm:bulletEnabled val="1"/>
        </dgm:presLayoutVars>
      </dgm:prSet>
      <dgm:spPr/>
    </dgm:pt>
    <dgm:pt modelId="{DDA68B64-8BE3-456E-8F28-F7E7BDBD7787}" type="pres">
      <dgm:prSet presAssocID="{F357FEF0-9BE1-46E6-9037-EA104665B4B0}" presName="descendantText" presStyleLbl="alignAcc1" presStyleIdx="0" presStyleCnt="3">
        <dgm:presLayoutVars>
          <dgm:bulletEnabled val="1"/>
        </dgm:presLayoutVars>
      </dgm:prSet>
      <dgm:spPr/>
    </dgm:pt>
    <dgm:pt modelId="{E4C3EF92-9BA1-40EB-8D51-39608B13756A}" type="pres">
      <dgm:prSet presAssocID="{D9447F9C-7132-455D-924B-C6B821F73080}" presName="sp" presStyleCnt="0"/>
      <dgm:spPr/>
    </dgm:pt>
    <dgm:pt modelId="{8B4E13CF-BBC9-48F8-9ABF-0B713E9D784B}" type="pres">
      <dgm:prSet presAssocID="{5CD2D931-588A-4C0F-B7C3-50A38FD01883}" presName="composite" presStyleCnt="0"/>
      <dgm:spPr/>
    </dgm:pt>
    <dgm:pt modelId="{2DFA36FB-7895-45CA-A96E-CBCF97CF6747}" type="pres">
      <dgm:prSet presAssocID="{5CD2D931-588A-4C0F-B7C3-50A38FD01883}" presName="parentText" presStyleLbl="alignNode1" presStyleIdx="1" presStyleCnt="3">
        <dgm:presLayoutVars>
          <dgm:chMax val="1"/>
          <dgm:bulletEnabled val="1"/>
        </dgm:presLayoutVars>
      </dgm:prSet>
      <dgm:spPr/>
    </dgm:pt>
    <dgm:pt modelId="{9E5AB2E2-4B5C-4049-85A3-607B3B8ED026}" type="pres">
      <dgm:prSet presAssocID="{5CD2D931-588A-4C0F-B7C3-50A38FD01883}" presName="descendantText" presStyleLbl="alignAcc1" presStyleIdx="1" presStyleCnt="3">
        <dgm:presLayoutVars>
          <dgm:bulletEnabled val="1"/>
        </dgm:presLayoutVars>
      </dgm:prSet>
      <dgm:spPr/>
    </dgm:pt>
    <dgm:pt modelId="{72C6C393-B21F-434B-A2BB-86C0631DBDF6}" type="pres">
      <dgm:prSet presAssocID="{A67E7ADA-0FC9-46AC-A6B1-6EC0385BD31B}" presName="sp" presStyleCnt="0"/>
      <dgm:spPr/>
    </dgm:pt>
    <dgm:pt modelId="{81EEBC22-8BCB-47AD-BE3A-BC89A0521BBD}" type="pres">
      <dgm:prSet presAssocID="{3710364A-1CED-4F23-A79F-7D89B4EAEF5B}" presName="composite" presStyleCnt="0"/>
      <dgm:spPr/>
    </dgm:pt>
    <dgm:pt modelId="{6748AF94-4CD6-4352-83A8-8DD6FF84B122}" type="pres">
      <dgm:prSet presAssocID="{3710364A-1CED-4F23-A79F-7D89B4EAEF5B}" presName="parentText" presStyleLbl="alignNode1" presStyleIdx="2" presStyleCnt="3">
        <dgm:presLayoutVars>
          <dgm:chMax val="1"/>
          <dgm:bulletEnabled val="1"/>
        </dgm:presLayoutVars>
      </dgm:prSet>
      <dgm:spPr/>
    </dgm:pt>
    <dgm:pt modelId="{E51C0E19-39F5-4BA1-A0A9-C5C93BE4C2B9}" type="pres">
      <dgm:prSet presAssocID="{3710364A-1CED-4F23-A79F-7D89B4EAEF5B}" presName="descendantText" presStyleLbl="alignAcc1" presStyleIdx="2" presStyleCnt="3">
        <dgm:presLayoutVars>
          <dgm:bulletEnabled val="1"/>
        </dgm:presLayoutVars>
      </dgm:prSet>
      <dgm:spPr/>
    </dgm:pt>
  </dgm:ptLst>
  <dgm:cxnLst>
    <dgm:cxn modelId="{E7580908-7D91-4A48-BF0A-BDE9493660C3}" type="presOf" srcId="{3710364A-1CED-4F23-A79F-7D89B4EAEF5B}" destId="{6748AF94-4CD6-4352-83A8-8DD6FF84B122}" srcOrd="0" destOrd="0" presId="urn:microsoft.com/office/officeart/2005/8/layout/chevron2"/>
    <dgm:cxn modelId="{088D850A-316B-4828-9E2C-1CFAFD67FC48}" srcId="{C1DF22E4-A0B3-4CFF-9C09-7742ED12EC05}" destId="{3710364A-1CED-4F23-A79F-7D89B4EAEF5B}" srcOrd="2" destOrd="0" parTransId="{C8A00608-87AE-4883-AF22-A2AC1B13A1F8}" sibTransId="{A4A2D53B-9E7A-43F5-B2D7-38F69F408BC1}"/>
    <dgm:cxn modelId="{1000951F-5443-4056-AF23-5AC397EEBD61}" type="presOf" srcId="{F9A865E9-FA92-4A44-8A37-929D052DC4E1}" destId="{DDA68B64-8BE3-456E-8F28-F7E7BDBD7787}" srcOrd="0" destOrd="0" presId="urn:microsoft.com/office/officeart/2005/8/layout/chevron2"/>
    <dgm:cxn modelId="{3575DF27-E1F7-4633-A5E8-16E6F9E49885}" srcId="{F357FEF0-9BE1-46E6-9037-EA104665B4B0}" destId="{F9A865E9-FA92-4A44-8A37-929D052DC4E1}" srcOrd="0" destOrd="0" parTransId="{BEE4A065-C0AB-4539-A213-D04C1061DDA7}" sibTransId="{1F8AE082-AE14-4065-912F-9199806EE80E}"/>
    <dgm:cxn modelId="{854E5633-E43A-40F8-ADE7-21D82B0AC857}" type="presOf" srcId="{C1DF22E4-A0B3-4CFF-9C09-7742ED12EC05}" destId="{001D7862-A94A-4E2A-AEE3-8C1463884618}" srcOrd="0" destOrd="0" presId="urn:microsoft.com/office/officeart/2005/8/layout/chevron2"/>
    <dgm:cxn modelId="{E4038B5D-478D-47DB-9142-1A85BEEDBE7E}" srcId="{C1DF22E4-A0B3-4CFF-9C09-7742ED12EC05}" destId="{F357FEF0-9BE1-46E6-9037-EA104665B4B0}" srcOrd="0" destOrd="0" parTransId="{E51DD1F4-F5ED-4F6A-976E-1192B83E9450}" sibTransId="{D9447F9C-7132-455D-924B-C6B821F73080}"/>
    <dgm:cxn modelId="{721DE24A-6457-4EEE-840F-3C9B84CEEA9A}" type="presOf" srcId="{F357FEF0-9BE1-46E6-9037-EA104665B4B0}" destId="{D474B0EF-01B0-4076-84C3-6D8FE599D72A}" srcOrd="0" destOrd="0" presId="urn:microsoft.com/office/officeart/2005/8/layout/chevron2"/>
    <dgm:cxn modelId="{7A3C2E4B-01A9-4CF5-9444-0201AB4CEDCA}" srcId="{5CD2D931-588A-4C0F-B7C3-50A38FD01883}" destId="{79C95618-8050-44BE-AFA3-F314507A04E5}" srcOrd="0" destOrd="0" parTransId="{9C1B57A9-B0FD-481C-A57E-D3ED1C31DCF3}" sibTransId="{9AE9DC9B-92B1-4ADC-9347-B2066ABC5059}"/>
    <dgm:cxn modelId="{A6086B4B-7188-4A95-B822-449DEA03763F}" type="presOf" srcId="{5CD2D931-588A-4C0F-B7C3-50A38FD01883}" destId="{2DFA36FB-7895-45CA-A96E-CBCF97CF6747}" srcOrd="0" destOrd="0" presId="urn:microsoft.com/office/officeart/2005/8/layout/chevron2"/>
    <dgm:cxn modelId="{32452777-6CA4-4051-9718-3FCCA0292007}" srcId="{C1DF22E4-A0B3-4CFF-9C09-7742ED12EC05}" destId="{5CD2D931-588A-4C0F-B7C3-50A38FD01883}" srcOrd="1" destOrd="0" parTransId="{76A953E3-81AA-469B-8CD4-145FB1F43065}" sibTransId="{A67E7ADA-0FC9-46AC-A6B1-6EC0385BD31B}"/>
    <dgm:cxn modelId="{1B2BBA78-1B05-434B-9885-FD9355E56510}" type="presOf" srcId="{79C95618-8050-44BE-AFA3-F314507A04E5}" destId="{9E5AB2E2-4B5C-4049-85A3-607B3B8ED026}" srcOrd="0" destOrd="0" presId="urn:microsoft.com/office/officeart/2005/8/layout/chevron2"/>
    <dgm:cxn modelId="{DDCA3C94-3E17-41B4-B6F8-3F4D2784B076}" srcId="{3710364A-1CED-4F23-A79F-7D89B4EAEF5B}" destId="{05394FAC-124A-4759-8D54-4D31216E8AE3}" srcOrd="0" destOrd="0" parTransId="{C8352323-BE7F-4003-A5A5-D9FEC32B65B3}" sibTransId="{DF65B2DC-4953-43DE-B81E-8F07581CB692}"/>
    <dgm:cxn modelId="{6A8A079B-CB58-49DF-9867-3AEFC8EDDAF6}" type="presOf" srcId="{05394FAC-124A-4759-8D54-4D31216E8AE3}" destId="{E51C0E19-39F5-4BA1-A0A9-C5C93BE4C2B9}" srcOrd="0" destOrd="0" presId="urn:microsoft.com/office/officeart/2005/8/layout/chevron2"/>
    <dgm:cxn modelId="{4804A51A-21E5-4DD6-B129-1E1BC02429B7}" type="presParOf" srcId="{001D7862-A94A-4E2A-AEE3-8C1463884618}" destId="{9B349BE1-FDC0-4880-8A99-2D8BB9E9DD8D}" srcOrd="0" destOrd="0" presId="urn:microsoft.com/office/officeart/2005/8/layout/chevron2"/>
    <dgm:cxn modelId="{A65065FF-7A2F-4368-8A86-436AC0253486}" type="presParOf" srcId="{9B349BE1-FDC0-4880-8A99-2D8BB9E9DD8D}" destId="{D474B0EF-01B0-4076-84C3-6D8FE599D72A}" srcOrd="0" destOrd="0" presId="urn:microsoft.com/office/officeart/2005/8/layout/chevron2"/>
    <dgm:cxn modelId="{D41A391D-E149-4377-A8FB-1602E22A58A5}" type="presParOf" srcId="{9B349BE1-FDC0-4880-8A99-2D8BB9E9DD8D}" destId="{DDA68B64-8BE3-456E-8F28-F7E7BDBD7787}" srcOrd="1" destOrd="0" presId="urn:microsoft.com/office/officeart/2005/8/layout/chevron2"/>
    <dgm:cxn modelId="{2F225525-A04F-46E7-9DAB-094ABE1758F9}" type="presParOf" srcId="{001D7862-A94A-4E2A-AEE3-8C1463884618}" destId="{E4C3EF92-9BA1-40EB-8D51-39608B13756A}" srcOrd="1" destOrd="0" presId="urn:microsoft.com/office/officeart/2005/8/layout/chevron2"/>
    <dgm:cxn modelId="{2BC6D642-9E89-4A7E-80A4-280C109D2956}" type="presParOf" srcId="{001D7862-A94A-4E2A-AEE3-8C1463884618}" destId="{8B4E13CF-BBC9-48F8-9ABF-0B713E9D784B}" srcOrd="2" destOrd="0" presId="urn:microsoft.com/office/officeart/2005/8/layout/chevron2"/>
    <dgm:cxn modelId="{10C51040-25B6-4C78-A51B-7170BA8C00C7}" type="presParOf" srcId="{8B4E13CF-BBC9-48F8-9ABF-0B713E9D784B}" destId="{2DFA36FB-7895-45CA-A96E-CBCF97CF6747}" srcOrd="0" destOrd="0" presId="urn:microsoft.com/office/officeart/2005/8/layout/chevron2"/>
    <dgm:cxn modelId="{480BB8FD-0C4E-427B-A33D-C7E27545A528}" type="presParOf" srcId="{8B4E13CF-BBC9-48F8-9ABF-0B713E9D784B}" destId="{9E5AB2E2-4B5C-4049-85A3-607B3B8ED026}" srcOrd="1" destOrd="0" presId="urn:microsoft.com/office/officeart/2005/8/layout/chevron2"/>
    <dgm:cxn modelId="{99978895-51A0-4E0E-82AF-DEB37EC392D1}" type="presParOf" srcId="{001D7862-A94A-4E2A-AEE3-8C1463884618}" destId="{72C6C393-B21F-434B-A2BB-86C0631DBDF6}" srcOrd="3" destOrd="0" presId="urn:microsoft.com/office/officeart/2005/8/layout/chevron2"/>
    <dgm:cxn modelId="{30329ACC-86C8-4C35-AB99-A63E24AE3E19}" type="presParOf" srcId="{001D7862-A94A-4E2A-AEE3-8C1463884618}" destId="{81EEBC22-8BCB-47AD-BE3A-BC89A0521BBD}" srcOrd="4" destOrd="0" presId="urn:microsoft.com/office/officeart/2005/8/layout/chevron2"/>
    <dgm:cxn modelId="{8C36B461-23D9-4E71-B454-1D1418679ACC}" type="presParOf" srcId="{81EEBC22-8BCB-47AD-BE3A-BC89A0521BBD}" destId="{6748AF94-4CD6-4352-83A8-8DD6FF84B122}" srcOrd="0" destOrd="0" presId="urn:microsoft.com/office/officeart/2005/8/layout/chevron2"/>
    <dgm:cxn modelId="{F65879EE-7174-4F18-9451-E550A840C802}" type="presParOf" srcId="{81EEBC22-8BCB-47AD-BE3A-BC89A0521BBD}" destId="{E51C0E19-39F5-4BA1-A0A9-C5C93BE4C2B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FD950C0D-8320-42C6-B677-2FA5B97456E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E0EEDCD-A290-46CE-815B-5D0842C594ED}" type="parTrans" cxnId="{58FD7381-6103-4A1C-AFCF-98130BE1FEC3}">
      <dgm:prSet/>
      <dgm:spPr/>
      <dgm:t>
        <a:bodyPr/>
        <a:lstStyle/>
        <a:p>
          <a:endParaRPr lang="en-US"/>
        </a:p>
      </dgm:t>
    </dgm:pt>
    <dgm:pt modelId="{3590F210-2610-4A08-A7A2-75F2A570E6B3}">
      <dgm:prSet/>
      <dgm:spPr>
        <a:noFill/>
        <a:ln>
          <a:noFill/>
        </a:ln>
      </dgm:spPr>
      <dgm:t>
        <a:bodyPr/>
        <a:lstStyle/>
        <a:p>
          <a:pPr>
            <a:lnSpc>
              <a:spcPct val="100000"/>
            </a:lnSpc>
            <a:defRPr cap="all"/>
          </a:pPr>
          <a:r>
            <a:rPr lang="en-US"/>
            <a:t>County Subvention Program      </a:t>
          </a:r>
        </a:p>
      </dgm:t>
    </dgm:pt>
    <dgm:pt modelId="{B73B7D1F-32EB-406B-BED3-A275FFDFF036}" type="sibTrans" cxnId="{58FD7381-6103-4A1C-AFCF-98130BE1FEC3}">
      <dgm:prSet/>
      <dgm:spPr/>
      <dgm:t>
        <a:bodyPr/>
        <a:lstStyle/>
        <a:p>
          <a:endParaRPr lang="en-US"/>
        </a:p>
      </dgm:t>
    </dgm:pt>
    <dgm:pt modelId="{4229E4E6-7C7D-4712-B0DC-144CE645F347}" type="parTrans" cxnId="{4FE21424-59A0-40EA-8091-A351B2E60E29}">
      <dgm:prSet/>
      <dgm:spPr/>
      <dgm:t>
        <a:bodyPr/>
        <a:lstStyle/>
        <a:p>
          <a:endParaRPr lang="en-US"/>
        </a:p>
      </dgm:t>
    </dgm:pt>
    <dgm:pt modelId="{00E381E2-DA2D-4D99-86B3-3EC9D0151A1F}">
      <dgm:prSet/>
      <dgm:spPr>
        <a:noFill/>
        <a:ln>
          <a:noFill/>
        </a:ln>
      </dgm:spPr>
      <dgm:t>
        <a:bodyPr/>
        <a:lstStyle/>
        <a:p>
          <a:pPr>
            <a:lnSpc>
              <a:spcPct val="100000"/>
            </a:lnSpc>
            <a:defRPr cap="all"/>
          </a:pPr>
          <a:r>
            <a:rPr lang="en-US"/>
            <a:t>Medi-Cal Cost Avoidance Program </a:t>
          </a:r>
        </a:p>
      </dgm:t>
    </dgm:pt>
    <dgm:pt modelId="{CDAF5495-2BA9-42D6-8B81-4BAD41E8C9E1}" type="sibTrans" cxnId="{4FE21424-59A0-40EA-8091-A351B2E60E29}">
      <dgm:prSet/>
      <dgm:spPr/>
      <dgm:t>
        <a:bodyPr/>
        <a:lstStyle/>
        <a:p>
          <a:endParaRPr lang="en-US"/>
        </a:p>
      </dgm:t>
    </dgm:pt>
    <dgm:pt modelId="{2BFB7994-5341-485F-9689-F41E902D079E}" type="parTrans" cxnId="{527EC6E1-EF45-4628-9FE2-A8D81B87C3E3}">
      <dgm:prSet/>
      <dgm:spPr/>
      <dgm:t>
        <a:bodyPr/>
        <a:lstStyle/>
        <a:p>
          <a:endParaRPr lang="en-US"/>
        </a:p>
      </dgm:t>
    </dgm:pt>
    <dgm:pt modelId="{68EA3E72-F206-4A00-9841-525997584591}">
      <dgm:prSet/>
      <dgm:spPr>
        <a:noFill/>
        <a:ln>
          <a:noFill/>
        </a:ln>
      </dgm:spPr>
      <dgm:t>
        <a:bodyPr/>
        <a:lstStyle/>
        <a:p>
          <a:pPr>
            <a:lnSpc>
              <a:spcPct val="100000"/>
            </a:lnSpc>
            <a:defRPr cap="all"/>
          </a:pPr>
          <a:r>
            <a:rPr lang="en-US"/>
            <a:t>Veterans Service Office Fund (License plates)</a:t>
          </a:r>
        </a:p>
      </dgm:t>
    </dgm:pt>
    <dgm:pt modelId="{503F0B6E-38F8-4E8E-879E-8D1D8550147F}" type="sibTrans" cxnId="{527EC6E1-EF45-4628-9FE2-A8D81B87C3E3}">
      <dgm:prSet/>
      <dgm:spPr/>
      <dgm:t>
        <a:bodyPr/>
        <a:lstStyle/>
        <a:p>
          <a:endParaRPr lang="en-US"/>
        </a:p>
      </dgm:t>
    </dgm:pt>
    <dgm:pt modelId="{EB78C1CD-AC85-40AC-862E-D9D652401AAF}" type="pres">
      <dgm:prSet presAssocID="{FD950C0D-8320-42C6-B677-2FA5B97456EA}" presName="root" presStyleCnt="0">
        <dgm:presLayoutVars>
          <dgm:dir/>
          <dgm:resizeHandles val="exact"/>
        </dgm:presLayoutVars>
      </dgm:prSet>
      <dgm:spPr/>
    </dgm:pt>
    <dgm:pt modelId="{E89A22DC-67E8-48C9-8D60-F75E522A42EB}" type="pres">
      <dgm:prSet presAssocID="{3590F210-2610-4A08-A7A2-75F2A570E6B3}" presName="compNode" presStyleCnt="0"/>
      <dgm:spPr/>
    </dgm:pt>
    <dgm:pt modelId="{BB4E2EAA-041D-4AF2-8165-6FFD34E6A1FE}" type="pres">
      <dgm:prSet presAssocID="{3590F210-2610-4A08-A7A2-75F2A570E6B3}" presName="iconBgRect" presStyleLbl="bgShp" presStyleIdx="0" presStyleCnt="3"/>
      <dgm:spPr>
        <a:prstGeom prst="round2DiagRect">
          <a:avLst>
            <a:gd name="adj1" fmla="val 29727"/>
            <a:gd name="adj2" fmla="val 0"/>
          </a:avLst>
        </a:prstGeom>
        <a:solidFill>
          <a:schemeClr val="accent2">
            <a:hueOff val="0"/>
            <a:satOff val="0"/>
            <a:lumOff val="0"/>
            <a:alphaOff val="0"/>
          </a:schemeClr>
        </a:solidFill>
        <a:ln>
          <a:noFill/>
        </a:ln>
      </dgm:spPr>
    </dgm:pt>
    <dgm:pt modelId="{0BFADAF2-D955-4093-9C96-46DAA3818B0E}" type="pres">
      <dgm:prSet presAssocID="{3590F210-2610-4A08-A7A2-75F2A570E6B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BDA4C8A6-0ECA-4763-B26E-2C0BFB4D8412}" type="pres">
      <dgm:prSet presAssocID="{3590F210-2610-4A08-A7A2-75F2A570E6B3}" presName="spaceRect" presStyleCnt="0"/>
      <dgm:spPr/>
    </dgm:pt>
    <dgm:pt modelId="{AD598081-6FD5-4103-A4C1-B94CECA962A2}" type="pres">
      <dgm:prSet presAssocID="{3590F210-2610-4A08-A7A2-75F2A570E6B3}" presName="textRect" presStyleLbl="revTx" presStyleIdx="0" presStyleCnt="3">
        <dgm:presLayoutVars>
          <dgm:chMax val="1"/>
          <dgm:chPref val="1"/>
        </dgm:presLayoutVars>
      </dgm:prSet>
      <dgm:spPr/>
    </dgm:pt>
    <dgm:pt modelId="{960E5D9C-8A4D-4E22-BB60-B80A9E137707}" type="pres">
      <dgm:prSet presAssocID="{B73B7D1F-32EB-406B-BED3-A275FFDFF036}" presName="sibTrans" presStyleCnt="0"/>
      <dgm:spPr/>
    </dgm:pt>
    <dgm:pt modelId="{A204A832-59F5-46C2-A4ED-08723A565EA8}" type="pres">
      <dgm:prSet presAssocID="{00E381E2-DA2D-4D99-86B3-3EC9D0151A1F}" presName="compNode" presStyleCnt="0"/>
      <dgm:spPr/>
    </dgm:pt>
    <dgm:pt modelId="{10EE3CCC-9924-45D5-917E-68C5077BA073}" type="pres">
      <dgm:prSet presAssocID="{00E381E2-DA2D-4D99-86B3-3EC9D0151A1F}" presName="iconBgRect" presStyleLbl="bgShp" presStyleIdx="1" presStyleCnt="3"/>
      <dgm:spPr>
        <a:prstGeom prst="round2DiagRect">
          <a:avLst>
            <a:gd name="adj1" fmla="val 29727"/>
            <a:gd name="adj2" fmla="val 0"/>
          </a:avLst>
        </a:prstGeom>
        <a:solidFill>
          <a:schemeClr val="accent3">
            <a:hueOff val="0"/>
            <a:satOff val="0"/>
            <a:lumOff val="0"/>
            <a:alphaOff val="0"/>
          </a:schemeClr>
        </a:solidFill>
        <a:ln>
          <a:noFill/>
        </a:ln>
      </dgm:spPr>
    </dgm:pt>
    <dgm:pt modelId="{3CF47791-24C8-49C6-B2E3-00AEA713056D}" type="pres">
      <dgm:prSet presAssocID="{00E381E2-DA2D-4D99-86B3-3EC9D0151A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34708EF-B066-4815-A5C2-1D552B2ADF0F}" type="pres">
      <dgm:prSet presAssocID="{00E381E2-DA2D-4D99-86B3-3EC9D0151A1F}" presName="spaceRect" presStyleCnt="0"/>
      <dgm:spPr/>
    </dgm:pt>
    <dgm:pt modelId="{62ADA98F-E5FF-479E-83D7-D22C5A835D77}" type="pres">
      <dgm:prSet presAssocID="{00E381E2-DA2D-4D99-86B3-3EC9D0151A1F}" presName="textRect" presStyleLbl="revTx" presStyleIdx="1" presStyleCnt="3">
        <dgm:presLayoutVars>
          <dgm:chMax val="1"/>
          <dgm:chPref val="1"/>
        </dgm:presLayoutVars>
      </dgm:prSet>
      <dgm:spPr/>
    </dgm:pt>
    <dgm:pt modelId="{EC3C09CD-6F0D-448E-9B1D-E57F08E5607A}" type="pres">
      <dgm:prSet presAssocID="{CDAF5495-2BA9-42D6-8B81-4BAD41E8C9E1}" presName="sibTrans" presStyleCnt="0"/>
      <dgm:spPr/>
    </dgm:pt>
    <dgm:pt modelId="{948E6808-B8E9-47CA-A0E1-0B6287D36C9A}" type="pres">
      <dgm:prSet presAssocID="{68EA3E72-F206-4A00-9841-525997584591}" presName="compNode" presStyleCnt="0"/>
      <dgm:spPr/>
    </dgm:pt>
    <dgm:pt modelId="{3AA9971A-B555-492A-828B-AE96F2BE045A}" type="pres">
      <dgm:prSet presAssocID="{68EA3E72-F206-4A00-9841-525997584591}" presName="iconBgRect" presStyleLbl="bgShp" presStyleIdx="2" presStyleCnt="3"/>
      <dgm:spPr>
        <a:prstGeom prst="round2DiagRect">
          <a:avLst>
            <a:gd name="adj1" fmla="val 29727"/>
            <a:gd name="adj2" fmla="val 0"/>
          </a:avLst>
        </a:prstGeom>
        <a:solidFill>
          <a:schemeClr val="accent4">
            <a:hueOff val="0"/>
            <a:satOff val="0"/>
            <a:lumOff val="0"/>
            <a:alphaOff val="0"/>
          </a:schemeClr>
        </a:solidFill>
        <a:ln>
          <a:noFill/>
        </a:ln>
      </dgm:spPr>
    </dgm:pt>
    <dgm:pt modelId="{ED6B487E-134E-4076-8C48-70AAD0DA231E}" type="pres">
      <dgm:prSet presAssocID="{68EA3E72-F206-4A00-9841-52599758459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482BBFD5-4C83-4EDA-AC2D-8199E119A90B}" type="pres">
      <dgm:prSet presAssocID="{68EA3E72-F206-4A00-9841-525997584591}" presName="spaceRect" presStyleCnt="0"/>
      <dgm:spPr/>
    </dgm:pt>
    <dgm:pt modelId="{101399FD-20A6-482A-8C7E-2DADAC8657BF}" type="pres">
      <dgm:prSet presAssocID="{68EA3E72-F206-4A00-9841-525997584591}" presName="textRect" presStyleLbl="revTx" presStyleIdx="2" presStyleCnt="3">
        <dgm:presLayoutVars>
          <dgm:chMax val="1"/>
          <dgm:chPref val="1"/>
        </dgm:presLayoutVars>
      </dgm:prSet>
      <dgm:spPr/>
    </dgm:pt>
  </dgm:ptLst>
  <dgm:cxnLst>
    <dgm:cxn modelId="{4FE21424-59A0-40EA-8091-A351B2E60E29}" srcId="{FD950C0D-8320-42C6-B677-2FA5B97456EA}" destId="{00E381E2-DA2D-4D99-86B3-3EC9D0151A1F}" srcOrd="1" destOrd="0" parTransId="{4229E4E6-7C7D-4712-B0DC-144CE645F347}" sibTransId="{CDAF5495-2BA9-42D6-8B81-4BAD41E8C9E1}"/>
    <dgm:cxn modelId="{3023A75D-7A6F-4A97-83C2-02392AC51FC8}" type="presOf" srcId="{FD950C0D-8320-42C6-B677-2FA5B97456EA}" destId="{EB78C1CD-AC85-40AC-862E-D9D652401AAF}" srcOrd="0" destOrd="0" presId="urn:microsoft.com/office/officeart/2018/5/layout/IconLeafLabelList"/>
    <dgm:cxn modelId="{578E5750-9B4C-47BE-B79F-CCDDF119A241}" type="presOf" srcId="{3590F210-2610-4A08-A7A2-75F2A570E6B3}" destId="{AD598081-6FD5-4103-A4C1-B94CECA962A2}" srcOrd="0" destOrd="0" presId="urn:microsoft.com/office/officeart/2018/5/layout/IconLeafLabelList"/>
    <dgm:cxn modelId="{EBC6E377-029A-4EED-B9C3-0E69EA8260AF}" type="presOf" srcId="{68EA3E72-F206-4A00-9841-525997584591}" destId="{101399FD-20A6-482A-8C7E-2DADAC8657BF}" srcOrd="0" destOrd="0" presId="urn:microsoft.com/office/officeart/2018/5/layout/IconLeafLabelList"/>
    <dgm:cxn modelId="{58FD7381-6103-4A1C-AFCF-98130BE1FEC3}" srcId="{FD950C0D-8320-42C6-B677-2FA5B97456EA}" destId="{3590F210-2610-4A08-A7A2-75F2A570E6B3}" srcOrd="0" destOrd="0" parTransId="{6E0EEDCD-A290-46CE-815B-5D0842C594ED}" sibTransId="{B73B7D1F-32EB-406B-BED3-A275FFDFF036}"/>
    <dgm:cxn modelId="{7529C7BC-DAE8-4B17-9BF7-4A867DA234E4}" type="presOf" srcId="{00E381E2-DA2D-4D99-86B3-3EC9D0151A1F}" destId="{62ADA98F-E5FF-479E-83D7-D22C5A835D77}" srcOrd="0" destOrd="0" presId="urn:microsoft.com/office/officeart/2018/5/layout/IconLeafLabelList"/>
    <dgm:cxn modelId="{527EC6E1-EF45-4628-9FE2-A8D81B87C3E3}" srcId="{FD950C0D-8320-42C6-B677-2FA5B97456EA}" destId="{68EA3E72-F206-4A00-9841-525997584591}" srcOrd="2" destOrd="0" parTransId="{2BFB7994-5341-485F-9689-F41E902D079E}" sibTransId="{503F0B6E-38F8-4E8E-879E-8D1D8550147F}"/>
    <dgm:cxn modelId="{A3987B7A-AB13-4829-8AF6-20FC1466D524}" type="presParOf" srcId="{EB78C1CD-AC85-40AC-862E-D9D652401AAF}" destId="{E89A22DC-67E8-48C9-8D60-F75E522A42EB}" srcOrd="0" destOrd="0" presId="urn:microsoft.com/office/officeart/2018/5/layout/IconLeafLabelList"/>
    <dgm:cxn modelId="{4D6E36EE-991F-4D06-AB0A-3896E6B0726A}" type="presParOf" srcId="{E89A22DC-67E8-48C9-8D60-F75E522A42EB}" destId="{BB4E2EAA-041D-4AF2-8165-6FFD34E6A1FE}" srcOrd="0" destOrd="0" presId="urn:microsoft.com/office/officeart/2018/5/layout/IconLeafLabelList"/>
    <dgm:cxn modelId="{2F7EA20C-8AB8-40FE-8905-7E0A5545F1EA}" type="presParOf" srcId="{E89A22DC-67E8-48C9-8D60-F75E522A42EB}" destId="{0BFADAF2-D955-4093-9C96-46DAA3818B0E}" srcOrd="1" destOrd="0" presId="urn:microsoft.com/office/officeart/2018/5/layout/IconLeafLabelList"/>
    <dgm:cxn modelId="{EB97FF7E-87E3-49CC-8B40-C0C31D2EDEBA}" type="presParOf" srcId="{E89A22DC-67E8-48C9-8D60-F75E522A42EB}" destId="{BDA4C8A6-0ECA-4763-B26E-2C0BFB4D8412}" srcOrd="2" destOrd="0" presId="urn:microsoft.com/office/officeart/2018/5/layout/IconLeafLabelList"/>
    <dgm:cxn modelId="{79D155CF-6F2D-4D86-863F-7524B267A52D}" type="presParOf" srcId="{E89A22DC-67E8-48C9-8D60-F75E522A42EB}" destId="{AD598081-6FD5-4103-A4C1-B94CECA962A2}" srcOrd="3" destOrd="0" presId="urn:microsoft.com/office/officeart/2018/5/layout/IconLeafLabelList"/>
    <dgm:cxn modelId="{327C3CBC-8BC1-4C33-9F02-3A0321F7EF75}" type="presParOf" srcId="{EB78C1CD-AC85-40AC-862E-D9D652401AAF}" destId="{960E5D9C-8A4D-4E22-BB60-B80A9E137707}" srcOrd="1" destOrd="0" presId="urn:microsoft.com/office/officeart/2018/5/layout/IconLeafLabelList"/>
    <dgm:cxn modelId="{72FCA73C-1890-4C61-B6E3-578CCFBCCF21}" type="presParOf" srcId="{EB78C1CD-AC85-40AC-862E-D9D652401AAF}" destId="{A204A832-59F5-46C2-A4ED-08723A565EA8}" srcOrd="2" destOrd="0" presId="urn:microsoft.com/office/officeart/2018/5/layout/IconLeafLabelList"/>
    <dgm:cxn modelId="{CF7CC1C7-5804-46F6-BE0A-6A0B4053422D}" type="presParOf" srcId="{A204A832-59F5-46C2-A4ED-08723A565EA8}" destId="{10EE3CCC-9924-45D5-917E-68C5077BA073}" srcOrd="0" destOrd="0" presId="urn:microsoft.com/office/officeart/2018/5/layout/IconLeafLabelList"/>
    <dgm:cxn modelId="{19035EA5-D438-4869-9FDB-8AC95AAE1BC3}" type="presParOf" srcId="{A204A832-59F5-46C2-A4ED-08723A565EA8}" destId="{3CF47791-24C8-49C6-B2E3-00AEA713056D}" srcOrd="1" destOrd="0" presId="urn:microsoft.com/office/officeart/2018/5/layout/IconLeafLabelList"/>
    <dgm:cxn modelId="{027AD643-3808-4932-93BF-C1FFDBC782C8}" type="presParOf" srcId="{A204A832-59F5-46C2-A4ED-08723A565EA8}" destId="{234708EF-B066-4815-A5C2-1D552B2ADF0F}" srcOrd="2" destOrd="0" presId="urn:microsoft.com/office/officeart/2018/5/layout/IconLeafLabelList"/>
    <dgm:cxn modelId="{39C7116A-A30A-416D-BA83-A56B71174C3A}" type="presParOf" srcId="{A204A832-59F5-46C2-A4ED-08723A565EA8}" destId="{62ADA98F-E5FF-479E-83D7-D22C5A835D77}" srcOrd="3" destOrd="0" presId="urn:microsoft.com/office/officeart/2018/5/layout/IconLeafLabelList"/>
    <dgm:cxn modelId="{70A495A8-6D57-4F92-B593-0091D61AC7A4}" type="presParOf" srcId="{EB78C1CD-AC85-40AC-862E-D9D652401AAF}" destId="{EC3C09CD-6F0D-448E-9B1D-E57F08E5607A}" srcOrd="3" destOrd="0" presId="urn:microsoft.com/office/officeart/2018/5/layout/IconLeafLabelList"/>
    <dgm:cxn modelId="{FA5B65DC-637E-42F8-9E90-7D02D763CFB2}" type="presParOf" srcId="{EB78C1CD-AC85-40AC-862E-D9D652401AAF}" destId="{948E6808-B8E9-47CA-A0E1-0B6287D36C9A}" srcOrd="4" destOrd="0" presId="urn:microsoft.com/office/officeart/2018/5/layout/IconLeafLabelList"/>
    <dgm:cxn modelId="{3606510B-CF00-428C-9776-FA36DCD44F5C}" type="presParOf" srcId="{948E6808-B8E9-47CA-A0E1-0B6287D36C9A}" destId="{3AA9971A-B555-492A-828B-AE96F2BE045A}" srcOrd="0" destOrd="0" presId="urn:microsoft.com/office/officeart/2018/5/layout/IconLeafLabelList"/>
    <dgm:cxn modelId="{C4B9230D-2553-4646-90DA-8A686A5CEB44}" type="presParOf" srcId="{948E6808-B8E9-47CA-A0E1-0B6287D36C9A}" destId="{ED6B487E-134E-4076-8C48-70AAD0DA231E}" srcOrd="1" destOrd="0" presId="urn:microsoft.com/office/officeart/2018/5/layout/IconLeafLabelList"/>
    <dgm:cxn modelId="{E9F7E1E6-0A58-46FB-9ADE-845E0B718EAC}" type="presParOf" srcId="{948E6808-B8E9-47CA-A0E1-0B6287D36C9A}" destId="{482BBFD5-4C83-4EDA-AC2D-8199E119A90B}" srcOrd="2" destOrd="0" presId="urn:microsoft.com/office/officeart/2018/5/layout/IconLeafLabelList"/>
    <dgm:cxn modelId="{6E95A851-997F-430A-8453-F991466A19C8}" type="presParOf" srcId="{948E6808-B8E9-47CA-A0E1-0B6287D36C9A}" destId="{101399FD-20A6-482A-8C7E-2DADAC8657BF}"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7253D1E-E770-4748-8235-6E9C198FFB1E}" type="doc">
      <dgm:prSet loTypeId="urn:microsoft.com/office/officeart/2018/5/layout/IconCircleLabelList#2" loCatId="icon" qsTypeId="urn:microsoft.com/office/officeart/2005/8/quickstyle/simple1" qsCatId="simple" csTypeId="urn:microsoft.com/office/officeart/2018/5/colors/Iconchunking_neutralicon_colorful1" csCatId="colorful" phldr="1"/>
      <dgm:spPr/>
      <dgm:t>
        <a:bodyPr/>
        <a:lstStyle/>
        <a:p>
          <a:endParaRPr lang="en-US"/>
        </a:p>
      </dgm:t>
    </dgm:pt>
    <dgm:pt modelId="{3B2AB433-1471-4151-AAA3-C1B0C54836BF}" type="parTrans" cxnId="{5B7B2FEE-CDD7-4EBC-A0C8-56206DFE90AF}">
      <dgm:prSet/>
      <dgm:spPr/>
      <dgm:t>
        <a:bodyPr/>
        <a:lstStyle/>
        <a:p>
          <a:endParaRPr lang="en-US"/>
        </a:p>
      </dgm:t>
    </dgm:pt>
    <dgm:pt modelId="{458E4A9D-3793-471E-B3BD-78AD3A3C42A4}">
      <dgm:prSet/>
      <dgm:spPr>
        <a:noFill/>
        <a:ln>
          <a:noFill/>
        </a:ln>
      </dgm:spPr>
      <dgm:t>
        <a:bodyPr/>
        <a:lstStyle/>
        <a:p>
          <a:pPr>
            <a:defRPr cap="all"/>
          </a:pPr>
          <a:r>
            <a:rPr lang="en-US"/>
            <a:t>Current federal law mandates that any person who is in receipt of public assistance must apply for any additional benefit that she or he is eligible for.</a:t>
          </a:r>
        </a:p>
      </dgm:t>
    </dgm:pt>
    <dgm:pt modelId="{AF09730D-78C9-42AA-ACF8-16300D651F9A}" type="sibTrans" cxnId="{5B7B2FEE-CDD7-4EBC-A0C8-56206DFE90AF}">
      <dgm:prSet/>
      <dgm:spPr/>
      <dgm:t>
        <a:bodyPr/>
        <a:lstStyle/>
        <a:p>
          <a:endParaRPr lang="en-US"/>
        </a:p>
      </dgm:t>
    </dgm:pt>
    <dgm:pt modelId="{A6124B64-906F-4F35-9AF9-66279875C05C}" type="parTrans" cxnId="{44621D10-144B-41D1-9FC2-A9A3BB27EB0A}">
      <dgm:prSet/>
      <dgm:spPr/>
      <dgm:t>
        <a:bodyPr/>
        <a:lstStyle/>
        <a:p>
          <a:endParaRPr lang="en-US"/>
        </a:p>
      </dgm:t>
    </dgm:pt>
    <dgm:pt modelId="{25337CD2-A2C4-4BCD-8511-686D866F4006}">
      <dgm:prSet/>
      <dgm:spPr>
        <a:noFill/>
        <a:ln>
          <a:noFill/>
        </a:ln>
      </dgm:spPr>
      <dgm:t>
        <a:bodyPr/>
        <a:lstStyle/>
        <a:p>
          <a:pPr>
            <a:defRPr cap="all"/>
          </a:pPr>
          <a:r>
            <a:rPr lang="en-US"/>
            <a:t>Opportunity to increase funding for your office</a:t>
          </a:r>
        </a:p>
      </dgm:t>
    </dgm:pt>
    <dgm:pt modelId="{26D5CE5B-17E9-4FFB-AABD-FBB6450F9DF9}" type="sibTrans" cxnId="{44621D10-144B-41D1-9FC2-A9A3BB27EB0A}">
      <dgm:prSet/>
      <dgm:spPr/>
      <dgm:t>
        <a:bodyPr/>
        <a:lstStyle/>
        <a:p>
          <a:endParaRPr lang="en-US"/>
        </a:p>
      </dgm:t>
    </dgm:pt>
    <dgm:pt modelId="{E51B560A-3C31-4958-B330-BABE5795E229}" type="parTrans" cxnId="{50E334D0-A7C9-42FB-B222-B44B0FE76AFD}">
      <dgm:prSet/>
      <dgm:spPr/>
      <dgm:t>
        <a:bodyPr/>
        <a:lstStyle/>
        <a:p>
          <a:endParaRPr lang="en-US"/>
        </a:p>
      </dgm:t>
    </dgm:pt>
    <dgm:pt modelId="{3DAEFE37-EED9-4A18-A1FC-69E24DA66E67}">
      <dgm:prSet/>
      <dgm:spPr>
        <a:noFill/>
        <a:ln>
          <a:noFill/>
        </a:ln>
      </dgm:spPr>
      <dgm:t>
        <a:bodyPr/>
        <a:lstStyle/>
        <a:p>
          <a:pPr>
            <a:defRPr cap="all"/>
          </a:pPr>
          <a:r>
            <a:rPr lang="en-US"/>
            <a:t>Veterans eligible for VA healthcare could have monthly medication costs reduced.</a:t>
          </a:r>
        </a:p>
      </dgm:t>
    </dgm:pt>
    <dgm:pt modelId="{80ACD2AC-2E80-4F57-B392-9A83AC8F8482}" type="sibTrans" cxnId="{50E334D0-A7C9-42FB-B222-B44B0FE76AFD}">
      <dgm:prSet/>
      <dgm:spPr/>
      <dgm:t>
        <a:bodyPr/>
        <a:lstStyle/>
        <a:p>
          <a:endParaRPr lang="en-US"/>
        </a:p>
      </dgm:t>
    </dgm:pt>
    <dgm:pt modelId="{F3A3EEF9-25D9-4F99-94A3-06FE39610FCE}" type="parTrans" cxnId="{F43DFF71-06ED-48BA-9F9C-CF392ABA1CA6}">
      <dgm:prSet/>
      <dgm:spPr/>
      <dgm:t>
        <a:bodyPr/>
        <a:lstStyle/>
        <a:p>
          <a:endParaRPr lang="en-US"/>
        </a:p>
      </dgm:t>
    </dgm:pt>
    <dgm:pt modelId="{E7283DC9-3B96-4220-82F6-5C63C9803024}">
      <dgm:prSet/>
      <dgm:spPr>
        <a:noFill/>
        <a:ln>
          <a:noFill/>
        </a:ln>
      </dgm:spPr>
      <dgm:t>
        <a:bodyPr/>
        <a:lstStyle/>
        <a:p>
          <a:pPr>
            <a:defRPr cap="all"/>
          </a:pPr>
          <a:r>
            <a:rPr lang="en-US"/>
            <a:t>Opportunity to maximize benefits for veterans, Dependents and/or Surviving Spouses </a:t>
          </a:r>
        </a:p>
      </dgm:t>
    </dgm:pt>
    <dgm:pt modelId="{8823E0E1-0399-4150-A7BF-14D2EDD76D69}" type="sibTrans" cxnId="{F43DFF71-06ED-48BA-9F9C-CF392ABA1CA6}">
      <dgm:prSet/>
      <dgm:spPr/>
      <dgm:t>
        <a:bodyPr/>
        <a:lstStyle/>
        <a:p>
          <a:endParaRPr lang="en-US"/>
        </a:p>
      </dgm:t>
    </dgm:pt>
    <dgm:pt modelId="{21D1EB92-BC6A-47F0-BF2A-06C8D0306E8C}" type="parTrans" cxnId="{F0E90CCB-4020-4365-940E-2E4788E00A4B}">
      <dgm:prSet/>
      <dgm:spPr/>
      <dgm:t>
        <a:bodyPr/>
        <a:lstStyle/>
        <a:p>
          <a:endParaRPr lang="en-US"/>
        </a:p>
      </dgm:t>
    </dgm:pt>
    <dgm:pt modelId="{2E5CC482-B476-4C4E-B977-BBC4CE0C46AD}">
      <dgm:prSet/>
      <dgm:spPr>
        <a:noFill/>
        <a:ln>
          <a:noFill/>
        </a:ln>
      </dgm:spPr>
      <dgm:t>
        <a:bodyPr/>
        <a:lstStyle/>
        <a:p>
          <a:pPr>
            <a:defRPr cap="all"/>
          </a:pPr>
          <a:r>
            <a:rPr lang="en-US"/>
            <a:t>Opportunities to develop additional revenue streams and colloborations</a:t>
          </a:r>
        </a:p>
      </dgm:t>
    </dgm:pt>
    <dgm:pt modelId="{06C84E62-5ED1-4059-B210-3DAF92BAF8D3}" type="sibTrans" cxnId="{F0E90CCB-4020-4365-940E-2E4788E00A4B}">
      <dgm:prSet/>
      <dgm:spPr/>
      <dgm:t>
        <a:bodyPr/>
        <a:lstStyle/>
        <a:p>
          <a:endParaRPr lang="en-US"/>
        </a:p>
      </dgm:t>
    </dgm:pt>
    <dgm:pt modelId="{B67FD6A0-2040-4DDC-BE7C-9527DB9DD20E}" type="pres">
      <dgm:prSet presAssocID="{A7253D1E-E770-4748-8235-6E9C198FFB1E}" presName="root" presStyleCnt="0">
        <dgm:presLayoutVars>
          <dgm:dir/>
          <dgm:resizeHandles val="exact"/>
        </dgm:presLayoutVars>
      </dgm:prSet>
      <dgm:spPr/>
    </dgm:pt>
    <dgm:pt modelId="{86B49DDA-F081-4A32-A2CB-653B14CE98FC}" type="pres">
      <dgm:prSet presAssocID="{458E4A9D-3793-471E-B3BD-78AD3A3C42A4}" presName="compNode" presStyleCnt="0"/>
      <dgm:spPr/>
    </dgm:pt>
    <dgm:pt modelId="{DDF64D22-DB12-45E9-9B15-B51EFF39747F}" type="pres">
      <dgm:prSet presAssocID="{458E4A9D-3793-471E-B3BD-78AD3A3C42A4}" presName="iconBgRect" presStyleLbl="bgShp" presStyleIdx="0" presStyleCnt="5"/>
      <dgm:spPr>
        <a:solidFill>
          <a:schemeClr val="accent2">
            <a:hueOff val="0"/>
            <a:satOff val="0"/>
            <a:lumOff val="0"/>
            <a:alphaOff val="0"/>
          </a:schemeClr>
        </a:solidFill>
        <a:ln>
          <a:noFill/>
        </a:ln>
      </dgm:spPr>
    </dgm:pt>
    <dgm:pt modelId="{E6E91428-B207-4B5D-AF0E-AD314A584F12}" type="pres">
      <dgm:prSet presAssocID="{458E4A9D-3793-471E-B3BD-78AD3A3C42A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BC9C5D61-73D5-412B-B1E3-FB7EDD901A1D}" type="pres">
      <dgm:prSet presAssocID="{458E4A9D-3793-471E-B3BD-78AD3A3C42A4}" presName="spaceRect" presStyleCnt="0"/>
      <dgm:spPr/>
    </dgm:pt>
    <dgm:pt modelId="{F48972B8-AC87-4E77-B753-660C959FEA61}" type="pres">
      <dgm:prSet presAssocID="{458E4A9D-3793-471E-B3BD-78AD3A3C42A4}" presName="textRect" presStyleLbl="revTx" presStyleIdx="0" presStyleCnt="5">
        <dgm:presLayoutVars>
          <dgm:chMax val="1"/>
          <dgm:chPref val="1"/>
        </dgm:presLayoutVars>
      </dgm:prSet>
      <dgm:spPr/>
    </dgm:pt>
    <dgm:pt modelId="{E5AA3CF0-BA9A-4D29-A51B-56E1172B0CD7}" type="pres">
      <dgm:prSet presAssocID="{AF09730D-78C9-42AA-ACF8-16300D651F9A}" presName="sibTrans" presStyleCnt="0"/>
      <dgm:spPr/>
    </dgm:pt>
    <dgm:pt modelId="{C0585E13-C870-48E0-BED5-B776C4A46C6B}" type="pres">
      <dgm:prSet presAssocID="{25337CD2-A2C4-4BCD-8511-686D866F4006}" presName="compNode" presStyleCnt="0"/>
      <dgm:spPr/>
    </dgm:pt>
    <dgm:pt modelId="{A18C4FFD-B4CC-4744-807F-9DDA81B6E78C}" type="pres">
      <dgm:prSet presAssocID="{25337CD2-A2C4-4BCD-8511-686D866F4006}" presName="iconBgRect" presStyleLbl="bgShp" presStyleIdx="1" presStyleCnt="5"/>
      <dgm:spPr>
        <a:solidFill>
          <a:schemeClr val="accent3">
            <a:hueOff val="0"/>
            <a:satOff val="0"/>
            <a:lumOff val="0"/>
            <a:alphaOff val="0"/>
          </a:schemeClr>
        </a:solidFill>
        <a:ln>
          <a:noFill/>
        </a:ln>
      </dgm:spPr>
    </dgm:pt>
    <dgm:pt modelId="{ACC15459-4523-48E0-910F-9967C9A2335F}" type="pres">
      <dgm:prSet presAssocID="{25337CD2-A2C4-4BCD-8511-686D866F40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2193F0BD-1D33-482E-BF87-B6C2058555DC}" type="pres">
      <dgm:prSet presAssocID="{25337CD2-A2C4-4BCD-8511-686D866F4006}" presName="spaceRect" presStyleCnt="0"/>
      <dgm:spPr/>
    </dgm:pt>
    <dgm:pt modelId="{CF44C7B8-6CA9-41F0-A86A-BED49E89698A}" type="pres">
      <dgm:prSet presAssocID="{25337CD2-A2C4-4BCD-8511-686D866F4006}" presName="textRect" presStyleLbl="revTx" presStyleIdx="1" presStyleCnt="5">
        <dgm:presLayoutVars>
          <dgm:chMax val="1"/>
          <dgm:chPref val="1"/>
        </dgm:presLayoutVars>
      </dgm:prSet>
      <dgm:spPr/>
    </dgm:pt>
    <dgm:pt modelId="{6D0B1478-A477-4CF2-BDE4-191A7C0C36BB}" type="pres">
      <dgm:prSet presAssocID="{26D5CE5B-17E9-4FFB-AABD-FBB6450F9DF9}" presName="sibTrans" presStyleCnt="0"/>
      <dgm:spPr/>
    </dgm:pt>
    <dgm:pt modelId="{BEB8567E-B6A4-483D-89D6-4156BA644C89}" type="pres">
      <dgm:prSet presAssocID="{3DAEFE37-EED9-4A18-A1FC-69E24DA66E67}" presName="compNode" presStyleCnt="0"/>
      <dgm:spPr/>
    </dgm:pt>
    <dgm:pt modelId="{34F6643B-E65F-489D-B326-C918C769AB41}" type="pres">
      <dgm:prSet presAssocID="{3DAEFE37-EED9-4A18-A1FC-69E24DA66E67}" presName="iconBgRect" presStyleLbl="bgShp" presStyleIdx="2" presStyleCnt="5"/>
      <dgm:spPr>
        <a:solidFill>
          <a:schemeClr val="accent4">
            <a:hueOff val="0"/>
            <a:satOff val="0"/>
            <a:lumOff val="0"/>
            <a:alphaOff val="0"/>
          </a:schemeClr>
        </a:solidFill>
        <a:ln>
          <a:noFill/>
        </a:ln>
      </dgm:spPr>
    </dgm:pt>
    <dgm:pt modelId="{D18E7039-4E35-4286-9067-F8E6D1D8C0A1}" type="pres">
      <dgm:prSet presAssocID="{3DAEFE37-EED9-4A18-A1FC-69E24DA66E6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C87EA75-6251-4B4E-A595-22910E590FA4}" type="pres">
      <dgm:prSet presAssocID="{3DAEFE37-EED9-4A18-A1FC-69E24DA66E67}" presName="spaceRect" presStyleCnt="0"/>
      <dgm:spPr/>
    </dgm:pt>
    <dgm:pt modelId="{B670FBC3-AFB8-4D3F-9AD7-1BC841E731AC}" type="pres">
      <dgm:prSet presAssocID="{3DAEFE37-EED9-4A18-A1FC-69E24DA66E67}" presName="textRect" presStyleLbl="revTx" presStyleIdx="2" presStyleCnt="5">
        <dgm:presLayoutVars>
          <dgm:chMax val="1"/>
          <dgm:chPref val="1"/>
        </dgm:presLayoutVars>
      </dgm:prSet>
      <dgm:spPr/>
    </dgm:pt>
    <dgm:pt modelId="{442BA111-FF09-481B-8B1F-895B0D20B2B2}" type="pres">
      <dgm:prSet presAssocID="{80ACD2AC-2E80-4F57-B392-9A83AC8F8482}" presName="sibTrans" presStyleCnt="0"/>
      <dgm:spPr/>
    </dgm:pt>
    <dgm:pt modelId="{91E03FF1-1ED6-4FBE-9F2C-1864E2F081C4}" type="pres">
      <dgm:prSet presAssocID="{E7283DC9-3B96-4220-82F6-5C63C9803024}" presName="compNode" presStyleCnt="0"/>
      <dgm:spPr/>
    </dgm:pt>
    <dgm:pt modelId="{2B727FD4-6C06-4709-906F-F893C0FE4418}" type="pres">
      <dgm:prSet presAssocID="{E7283DC9-3B96-4220-82F6-5C63C9803024}" presName="iconBgRect" presStyleLbl="bgShp" presStyleIdx="3" presStyleCnt="5"/>
      <dgm:spPr>
        <a:solidFill>
          <a:schemeClr val="accent5">
            <a:hueOff val="0"/>
            <a:satOff val="0"/>
            <a:lumOff val="0"/>
            <a:alphaOff val="0"/>
          </a:schemeClr>
        </a:solidFill>
        <a:ln>
          <a:noFill/>
        </a:ln>
      </dgm:spPr>
    </dgm:pt>
    <dgm:pt modelId="{18523386-CE8F-4EC7-A045-98399F17969E}" type="pres">
      <dgm:prSet presAssocID="{E7283DC9-3B96-4220-82F6-5C63C980302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9BFB99DC-5D5E-4538-BF72-9804BBDC3D7B}" type="pres">
      <dgm:prSet presAssocID="{E7283DC9-3B96-4220-82F6-5C63C9803024}" presName="spaceRect" presStyleCnt="0"/>
      <dgm:spPr/>
    </dgm:pt>
    <dgm:pt modelId="{4E1D3BC1-D35B-4B23-8E3C-9A2A0043D7EB}" type="pres">
      <dgm:prSet presAssocID="{E7283DC9-3B96-4220-82F6-5C63C9803024}" presName="textRect" presStyleLbl="revTx" presStyleIdx="3" presStyleCnt="5">
        <dgm:presLayoutVars>
          <dgm:chMax val="1"/>
          <dgm:chPref val="1"/>
        </dgm:presLayoutVars>
      </dgm:prSet>
      <dgm:spPr/>
    </dgm:pt>
    <dgm:pt modelId="{6AAA77C9-1658-4D15-A48D-E00A1D01A604}" type="pres">
      <dgm:prSet presAssocID="{8823E0E1-0399-4150-A7BF-14D2EDD76D69}" presName="sibTrans" presStyleCnt="0"/>
      <dgm:spPr/>
    </dgm:pt>
    <dgm:pt modelId="{13BC654A-B2FD-4614-84D0-036C00B1DF92}" type="pres">
      <dgm:prSet presAssocID="{2E5CC482-B476-4C4E-B977-BBC4CE0C46AD}" presName="compNode" presStyleCnt="0"/>
      <dgm:spPr/>
    </dgm:pt>
    <dgm:pt modelId="{5AA1EAC3-BC2A-4446-A5E1-022F111F00F6}" type="pres">
      <dgm:prSet presAssocID="{2E5CC482-B476-4C4E-B977-BBC4CE0C46AD}" presName="iconBgRect" presStyleLbl="bgShp" presStyleIdx="4" presStyleCnt="5"/>
      <dgm:spPr>
        <a:solidFill>
          <a:schemeClr val="accent6">
            <a:hueOff val="0"/>
            <a:satOff val="0"/>
            <a:lumOff val="0"/>
            <a:alphaOff val="0"/>
          </a:schemeClr>
        </a:solidFill>
        <a:ln>
          <a:noFill/>
        </a:ln>
      </dgm:spPr>
    </dgm:pt>
    <dgm:pt modelId="{3BF5C846-9E37-4606-A500-714BEF16B69B}" type="pres">
      <dgm:prSet presAssocID="{2E5CC482-B476-4C4E-B977-BBC4CE0C46A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24D9F2FD-77FF-4D02-A704-59411F6FD2D5}" type="pres">
      <dgm:prSet presAssocID="{2E5CC482-B476-4C4E-B977-BBC4CE0C46AD}" presName="spaceRect" presStyleCnt="0"/>
      <dgm:spPr/>
    </dgm:pt>
    <dgm:pt modelId="{76BB8A00-E689-4F91-9953-87D1A31F9F24}" type="pres">
      <dgm:prSet presAssocID="{2E5CC482-B476-4C4E-B977-BBC4CE0C46AD}" presName="textRect" presStyleLbl="revTx" presStyleIdx="4" presStyleCnt="5">
        <dgm:presLayoutVars>
          <dgm:chMax val="1"/>
          <dgm:chPref val="1"/>
        </dgm:presLayoutVars>
      </dgm:prSet>
      <dgm:spPr/>
    </dgm:pt>
  </dgm:ptLst>
  <dgm:cxnLst>
    <dgm:cxn modelId="{44621D10-144B-41D1-9FC2-A9A3BB27EB0A}" srcId="{A7253D1E-E770-4748-8235-6E9C198FFB1E}" destId="{25337CD2-A2C4-4BCD-8511-686D866F4006}" srcOrd="1" destOrd="0" parTransId="{A6124B64-906F-4F35-9AF9-66279875C05C}" sibTransId="{26D5CE5B-17E9-4FFB-AABD-FBB6450F9DF9}"/>
    <dgm:cxn modelId="{34E3C843-5FA5-4FBD-AADE-2F1BB6A0D565}" type="presOf" srcId="{25337CD2-A2C4-4BCD-8511-686D866F4006}" destId="{CF44C7B8-6CA9-41F0-A86A-BED49E89698A}" srcOrd="0" destOrd="0" presId="urn:microsoft.com/office/officeart/2018/5/layout/IconCircleLabelList#2"/>
    <dgm:cxn modelId="{F43DFF71-06ED-48BA-9F9C-CF392ABA1CA6}" srcId="{A7253D1E-E770-4748-8235-6E9C198FFB1E}" destId="{E7283DC9-3B96-4220-82F6-5C63C9803024}" srcOrd="3" destOrd="0" parTransId="{F3A3EEF9-25D9-4F99-94A3-06FE39610FCE}" sibTransId="{8823E0E1-0399-4150-A7BF-14D2EDD76D69}"/>
    <dgm:cxn modelId="{08E8A152-B901-4815-A3D7-C0CE45170C46}" type="presOf" srcId="{3DAEFE37-EED9-4A18-A1FC-69E24DA66E67}" destId="{B670FBC3-AFB8-4D3F-9AD7-1BC841E731AC}" srcOrd="0" destOrd="0" presId="urn:microsoft.com/office/officeart/2018/5/layout/IconCircleLabelList#2"/>
    <dgm:cxn modelId="{684E3AA3-9FEA-49B2-8B8C-5825236F6FE7}" type="presOf" srcId="{2E5CC482-B476-4C4E-B977-BBC4CE0C46AD}" destId="{76BB8A00-E689-4F91-9953-87D1A31F9F24}" srcOrd="0" destOrd="0" presId="urn:microsoft.com/office/officeart/2018/5/layout/IconCircleLabelList#2"/>
    <dgm:cxn modelId="{0FAA1BC9-36A8-421F-B0A3-BDE96A10B526}" type="presOf" srcId="{E7283DC9-3B96-4220-82F6-5C63C9803024}" destId="{4E1D3BC1-D35B-4B23-8E3C-9A2A0043D7EB}" srcOrd="0" destOrd="0" presId="urn:microsoft.com/office/officeart/2018/5/layout/IconCircleLabelList#2"/>
    <dgm:cxn modelId="{F0E90CCB-4020-4365-940E-2E4788E00A4B}" srcId="{A7253D1E-E770-4748-8235-6E9C198FFB1E}" destId="{2E5CC482-B476-4C4E-B977-BBC4CE0C46AD}" srcOrd="4" destOrd="0" parTransId="{21D1EB92-BC6A-47F0-BF2A-06C8D0306E8C}" sibTransId="{06C84E62-5ED1-4059-B210-3DAF92BAF8D3}"/>
    <dgm:cxn modelId="{50E334D0-A7C9-42FB-B222-B44B0FE76AFD}" srcId="{A7253D1E-E770-4748-8235-6E9C198FFB1E}" destId="{3DAEFE37-EED9-4A18-A1FC-69E24DA66E67}" srcOrd="2" destOrd="0" parTransId="{E51B560A-3C31-4958-B330-BABE5795E229}" sibTransId="{80ACD2AC-2E80-4F57-B392-9A83AC8F8482}"/>
    <dgm:cxn modelId="{85FEB3E8-C7E2-4A67-86FD-8E24ED655717}" type="presOf" srcId="{A7253D1E-E770-4748-8235-6E9C198FFB1E}" destId="{B67FD6A0-2040-4DDC-BE7C-9527DB9DD20E}" srcOrd="0" destOrd="0" presId="urn:microsoft.com/office/officeart/2018/5/layout/IconCircleLabelList#2"/>
    <dgm:cxn modelId="{5B7B2FEE-CDD7-4EBC-A0C8-56206DFE90AF}" srcId="{A7253D1E-E770-4748-8235-6E9C198FFB1E}" destId="{458E4A9D-3793-471E-B3BD-78AD3A3C42A4}" srcOrd="0" destOrd="0" parTransId="{3B2AB433-1471-4151-AAA3-C1B0C54836BF}" sibTransId="{AF09730D-78C9-42AA-ACF8-16300D651F9A}"/>
    <dgm:cxn modelId="{2C2E07F2-89DC-406C-9089-CD825DAF15F4}" type="presOf" srcId="{458E4A9D-3793-471E-B3BD-78AD3A3C42A4}" destId="{F48972B8-AC87-4E77-B753-660C959FEA61}" srcOrd="0" destOrd="0" presId="urn:microsoft.com/office/officeart/2018/5/layout/IconCircleLabelList#2"/>
    <dgm:cxn modelId="{96E628D9-3794-461C-83B6-8804925B6C1B}" type="presParOf" srcId="{B67FD6A0-2040-4DDC-BE7C-9527DB9DD20E}" destId="{86B49DDA-F081-4A32-A2CB-653B14CE98FC}" srcOrd="0" destOrd="0" presId="urn:microsoft.com/office/officeart/2018/5/layout/IconCircleLabelList#2"/>
    <dgm:cxn modelId="{A00CB8D8-9FE1-4775-AF6C-F930AABBD973}" type="presParOf" srcId="{86B49DDA-F081-4A32-A2CB-653B14CE98FC}" destId="{DDF64D22-DB12-45E9-9B15-B51EFF39747F}" srcOrd="0" destOrd="0" presId="urn:microsoft.com/office/officeart/2018/5/layout/IconCircleLabelList#2"/>
    <dgm:cxn modelId="{26F5E59A-62A6-46AD-B7C4-38EDA609215C}" type="presParOf" srcId="{86B49DDA-F081-4A32-A2CB-653B14CE98FC}" destId="{E6E91428-B207-4B5D-AF0E-AD314A584F12}" srcOrd="1" destOrd="0" presId="urn:microsoft.com/office/officeart/2018/5/layout/IconCircleLabelList#2"/>
    <dgm:cxn modelId="{96DC5C10-5E45-44CF-9DDE-E649D5B19A7A}" type="presParOf" srcId="{86B49DDA-F081-4A32-A2CB-653B14CE98FC}" destId="{BC9C5D61-73D5-412B-B1E3-FB7EDD901A1D}" srcOrd="2" destOrd="0" presId="urn:microsoft.com/office/officeart/2018/5/layout/IconCircleLabelList#2"/>
    <dgm:cxn modelId="{5EF4BE73-4BE4-46E0-8F90-7E6CB8747FF4}" type="presParOf" srcId="{86B49DDA-F081-4A32-A2CB-653B14CE98FC}" destId="{F48972B8-AC87-4E77-B753-660C959FEA61}" srcOrd="3" destOrd="0" presId="urn:microsoft.com/office/officeart/2018/5/layout/IconCircleLabelList#2"/>
    <dgm:cxn modelId="{8AD45F4E-F431-4F3C-9D9A-58549080BE12}" type="presParOf" srcId="{B67FD6A0-2040-4DDC-BE7C-9527DB9DD20E}" destId="{E5AA3CF0-BA9A-4D29-A51B-56E1172B0CD7}" srcOrd="1" destOrd="0" presId="urn:microsoft.com/office/officeart/2018/5/layout/IconCircleLabelList#2"/>
    <dgm:cxn modelId="{D0DAF8B2-8FA3-4638-BD9F-BE9083C184C7}" type="presParOf" srcId="{B67FD6A0-2040-4DDC-BE7C-9527DB9DD20E}" destId="{C0585E13-C870-48E0-BED5-B776C4A46C6B}" srcOrd="2" destOrd="0" presId="urn:microsoft.com/office/officeart/2018/5/layout/IconCircleLabelList#2"/>
    <dgm:cxn modelId="{22432695-0F48-4FAE-9227-32E76B6D3092}" type="presParOf" srcId="{C0585E13-C870-48E0-BED5-B776C4A46C6B}" destId="{A18C4FFD-B4CC-4744-807F-9DDA81B6E78C}" srcOrd="0" destOrd="0" presId="urn:microsoft.com/office/officeart/2018/5/layout/IconCircleLabelList#2"/>
    <dgm:cxn modelId="{A2E0015B-528F-4BB3-AA17-438814BBFF3F}" type="presParOf" srcId="{C0585E13-C870-48E0-BED5-B776C4A46C6B}" destId="{ACC15459-4523-48E0-910F-9967C9A2335F}" srcOrd="1" destOrd="0" presId="urn:microsoft.com/office/officeart/2018/5/layout/IconCircleLabelList#2"/>
    <dgm:cxn modelId="{D85A09C1-29D8-4B8B-B8AD-B91D55DAFE76}" type="presParOf" srcId="{C0585E13-C870-48E0-BED5-B776C4A46C6B}" destId="{2193F0BD-1D33-482E-BF87-B6C2058555DC}" srcOrd="2" destOrd="0" presId="urn:microsoft.com/office/officeart/2018/5/layout/IconCircleLabelList#2"/>
    <dgm:cxn modelId="{E8182325-2CF1-48D9-86FD-0A634D1F309A}" type="presParOf" srcId="{C0585E13-C870-48E0-BED5-B776C4A46C6B}" destId="{CF44C7B8-6CA9-41F0-A86A-BED49E89698A}" srcOrd="3" destOrd="0" presId="urn:microsoft.com/office/officeart/2018/5/layout/IconCircleLabelList#2"/>
    <dgm:cxn modelId="{D1BD7C7F-D7B0-4DFD-AAC2-AAECDA765099}" type="presParOf" srcId="{B67FD6A0-2040-4DDC-BE7C-9527DB9DD20E}" destId="{6D0B1478-A477-4CF2-BDE4-191A7C0C36BB}" srcOrd="3" destOrd="0" presId="urn:microsoft.com/office/officeart/2018/5/layout/IconCircleLabelList#2"/>
    <dgm:cxn modelId="{D74DDB28-88B4-4F22-B8EC-773776E9142A}" type="presParOf" srcId="{B67FD6A0-2040-4DDC-BE7C-9527DB9DD20E}" destId="{BEB8567E-B6A4-483D-89D6-4156BA644C89}" srcOrd="4" destOrd="0" presId="urn:microsoft.com/office/officeart/2018/5/layout/IconCircleLabelList#2"/>
    <dgm:cxn modelId="{12FC2BEF-4FF8-4EC0-9BBB-88E2E5A4ED5C}" type="presParOf" srcId="{BEB8567E-B6A4-483D-89D6-4156BA644C89}" destId="{34F6643B-E65F-489D-B326-C918C769AB41}" srcOrd="0" destOrd="0" presId="urn:microsoft.com/office/officeart/2018/5/layout/IconCircleLabelList#2"/>
    <dgm:cxn modelId="{4A1E1800-78B5-4FDB-B978-BB85B29FBFF0}" type="presParOf" srcId="{BEB8567E-B6A4-483D-89D6-4156BA644C89}" destId="{D18E7039-4E35-4286-9067-F8E6D1D8C0A1}" srcOrd="1" destOrd="0" presId="urn:microsoft.com/office/officeart/2018/5/layout/IconCircleLabelList#2"/>
    <dgm:cxn modelId="{46089C10-B19C-4122-9CD7-3926356626CD}" type="presParOf" srcId="{BEB8567E-B6A4-483D-89D6-4156BA644C89}" destId="{FC87EA75-6251-4B4E-A595-22910E590FA4}" srcOrd="2" destOrd="0" presId="urn:microsoft.com/office/officeart/2018/5/layout/IconCircleLabelList#2"/>
    <dgm:cxn modelId="{02A01681-8881-418B-814B-65BFB55DE2B0}" type="presParOf" srcId="{BEB8567E-B6A4-483D-89D6-4156BA644C89}" destId="{B670FBC3-AFB8-4D3F-9AD7-1BC841E731AC}" srcOrd="3" destOrd="0" presId="urn:microsoft.com/office/officeart/2018/5/layout/IconCircleLabelList#2"/>
    <dgm:cxn modelId="{BE7E9C82-C824-4DD7-B297-C502AC558691}" type="presParOf" srcId="{B67FD6A0-2040-4DDC-BE7C-9527DB9DD20E}" destId="{442BA111-FF09-481B-8B1F-895B0D20B2B2}" srcOrd="5" destOrd="0" presId="urn:microsoft.com/office/officeart/2018/5/layout/IconCircleLabelList#2"/>
    <dgm:cxn modelId="{81874B7E-A7AC-4310-A302-82E7626E1049}" type="presParOf" srcId="{B67FD6A0-2040-4DDC-BE7C-9527DB9DD20E}" destId="{91E03FF1-1ED6-4FBE-9F2C-1864E2F081C4}" srcOrd="6" destOrd="0" presId="urn:microsoft.com/office/officeart/2018/5/layout/IconCircleLabelList#2"/>
    <dgm:cxn modelId="{0641F1ED-3032-4F11-B537-F91E3A85FBBD}" type="presParOf" srcId="{91E03FF1-1ED6-4FBE-9F2C-1864E2F081C4}" destId="{2B727FD4-6C06-4709-906F-F893C0FE4418}" srcOrd="0" destOrd="0" presId="urn:microsoft.com/office/officeart/2018/5/layout/IconCircleLabelList#2"/>
    <dgm:cxn modelId="{E78A55D5-BFBD-4EF5-ACB6-26F18013691E}" type="presParOf" srcId="{91E03FF1-1ED6-4FBE-9F2C-1864E2F081C4}" destId="{18523386-CE8F-4EC7-A045-98399F17969E}" srcOrd="1" destOrd="0" presId="urn:microsoft.com/office/officeart/2018/5/layout/IconCircleLabelList#2"/>
    <dgm:cxn modelId="{3604BF99-9595-48EB-845B-FEE05D64568E}" type="presParOf" srcId="{91E03FF1-1ED6-4FBE-9F2C-1864E2F081C4}" destId="{9BFB99DC-5D5E-4538-BF72-9804BBDC3D7B}" srcOrd="2" destOrd="0" presId="urn:microsoft.com/office/officeart/2018/5/layout/IconCircleLabelList#2"/>
    <dgm:cxn modelId="{3A8C9976-9527-4B4D-8ED6-450A00766B9F}" type="presParOf" srcId="{91E03FF1-1ED6-4FBE-9F2C-1864E2F081C4}" destId="{4E1D3BC1-D35B-4B23-8E3C-9A2A0043D7EB}" srcOrd="3" destOrd="0" presId="urn:microsoft.com/office/officeart/2018/5/layout/IconCircleLabelList#2"/>
    <dgm:cxn modelId="{4B75D7B6-047F-4E85-BC9A-525073253D8C}" type="presParOf" srcId="{B67FD6A0-2040-4DDC-BE7C-9527DB9DD20E}" destId="{6AAA77C9-1658-4D15-A48D-E00A1D01A604}" srcOrd="7" destOrd="0" presId="urn:microsoft.com/office/officeart/2018/5/layout/IconCircleLabelList#2"/>
    <dgm:cxn modelId="{AA5B58E6-7939-43E1-AECF-4EBDEE04BE5A}" type="presParOf" srcId="{B67FD6A0-2040-4DDC-BE7C-9527DB9DD20E}" destId="{13BC654A-B2FD-4614-84D0-036C00B1DF92}" srcOrd="8" destOrd="0" presId="urn:microsoft.com/office/officeart/2018/5/layout/IconCircleLabelList#2"/>
    <dgm:cxn modelId="{43E5B974-E25B-455F-8624-E33C8E728F6B}" type="presParOf" srcId="{13BC654A-B2FD-4614-84D0-036C00B1DF92}" destId="{5AA1EAC3-BC2A-4446-A5E1-022F111F00F6}" srcOrd="0" destOrd="0" presId="urn:microsoft.com/office/officeart/2018/5/layout/IconCircleLabelList#2"/>
    <dgm:cxn modelId="{B6097198-7078-42B1-8044-A58ED8F10203}" type="presParOf" srcId="{13BC654A-B2FD-4614-84D0-036C00B1DF92}" destId="{3BF5C846-9E37-4606-A500-714BEF16B69B}" srcOrd="1" destOrd="0" presId="urn:microsoft.com/office/officeart/2018/5/layout/IconCircleLabelList#2"/>
    <dgm:cxn modelId="{686F9EE9-B724-4C53-BB00-09E5711919D1}" type="presParOf" srcId="{13BC654A-B2FD-4614-84D0-036C00B1DF92}" destId="{24D9F2FD-77FF-4D02-A704-59411F6FD2D5}" srcOrd="2" destOrd="0" presId="urn:microsoft.com/office/officeart/2018/5/layout/IconCircleLabelList#2"/>
    <dgm:cxn modelId="{7950E26C-D6A7-473C-BD2B-50262506D442}" type="presParOf" srcId="{13BC654A-B2FD-4614-84D0-036C00B1DF92}" destId="{76BB8A00-E689-4F91-9953-87D1A31F9F24}" srcOrd="3" destOrd="0" presId="urn:microsoft.com/office/officeart/2018/5/layout/IconCircleLabelList#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47BD3150-F8D9-4FEC-AA8D-0A1CC1E2B2A8}"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716CCC7-3D6F-4BD7-A7A4-E216C4F97E32}" type="parTrans" cxnId="{59F1E636-0534-4C69-8344-B8721031F58F}">
      <dgm:prSet/>
      <dgm:spPr/>
      <dgm:t>
        <a:bodyPr/>
        <a:lstStyle/>
        <a:p>
          <a:endParaRPr lang="en-US"/>
        </a:p>
      </dgm:t>
    </dgm:pt>
    <dgm:pt modelId="{967F75E4-F9A7-4C2D-807A-DBA50580595F}">
      <dgm:prSet/>
      <dgm:spPr>
        <a:noFill/>
        <a:ln>
          <a:noFill/>
        </a:ln>
      </dgm:spPr>
      <dgm:t>
        <a:bodyPr/>
        <a:lstStyle/>
        <a:p>
          <a:r>
            <a:rPr lang="en-US"/>
            <a:t>The referral process is already an existing part of the Intake process for Medi-Cal, it is NOT added work. </a:t>
          </a:r>
        </a:p>
      </dgm:t>
    </dgm:pt>
    <dgm:pt modelId="{494CA507-0AA7-4957-B4F0-29903D21A499}" type="sibTrans" cxnId="{59F1E636-0534-4C69-8344-B8721031F58F}">
      <dgm:prSet/>
      <dgm:spPr/>
      <dgm:t>
        <a:bodyPr/>
        <a:lstStyle/>
        <a:p>
          <a:endParaRPr lang="en-US"/>
        </a:p>
      </dgm:t>
    </dgm:pt>
    <dgm:pt modelId="{AF4B7D15-F5B5-4C74-9B15-91FEBD500606}" type="parTrans" cxnId="{9B47A4B5-F997-4398-AAD0-590541C53A82}">
      <dgm:prSet/>
      <dgm:spPr/>
      <dgm:t>
        <a:bodyPr/>
        <a:lstStyle/>
        <a:p>
          <a:endParaRPr lang="en-US"/>
        </a:p>
      </dgm:t>
    </dgm:pt>
    <dgm:pt modelId="{0CE89E8F-FDFC-413B-B71B-604BED2766F5}">
      <dgm:prSet/>
      <dgm:spPr>
        <a:noFill/>
        <a:ln>
          <a:noFill/>
        </a:ln>
      </dgm:spPr>
      <dgm:t>
        <a:bodyPr/>
        <a:lstStyle/>
        <a:p>
          <a:r>
            <a:rPr lang="en-US"/>
            <a:t>It does not require veteran to complete process. </a:t>
          </a:r>
        </a:p>
      </dgm:t>
    </dgm:pt>
    <dgm:pt modelId="{FC26A0C2-4FB4-4037-A33C-C56770CD6571}" type="sibTrans" cxnId="{9B47A4B5-F997-4398-AAD0-590541C53A82}">
      <dgm:prSet/>
      <dgm:spPr/>
      <dgm:t>
        <a:bodyPr/>
        <a:lstStyle/>
        <a:p>
          <a:endParaRPr lang="en-US"/>
        </a:p>
      </dgm:t>
    </dgm:pt>
    <dgm:pt modelId="{7932F1F4-B477-4D6A-BDE8-D9602C7D6C59}" type="parTrans" cxnId="{F1CDEA70-225D-40C1-8210-4B69A98FFE65}">
      <dgm:prSet/>
      <dgm:spPr/>
      <dgm:t>
        <a:bodyPr/>
        <a:lstStyle/>
        <a:p>
          <a:endParaRPr lang="en-US"/>
        </a:p>
      </dgm:t>
    </dgm:pt>
    <dgm:pt modelId="{E006D424-456F-4843-9972-F400BEFF965B}">
      <dgm:prSet/>
      <dgm:spPr>
        <a:noFill/>
        <a:ln>
          <a:noFill/>
        </a:ln>
      </dgm:spPr>
      <dgm:t>
        <a:bodyPr/>
        <a:lstStyle/>
        <a:p>
          <a:r>
            <a:rPr lang="en-US"/>
            <a:t>MC-05 Referral is a “Condition” of the applicant’s eligibility.  It is not optional. </a:t>
          </a:r>
        </a:p>
      </dgm:t>
    </dgm:pt>
    <dgm:pt modelId="{565F9395-9199-4340-9688-B9C37E841F56}" type="sibTrans" cxnId="{F1CDEA70-225D-40C1-8210-4B69A98FFE65}">
      <dgm:prSet/>
      <dgm:spPr/>
      <dgm:t>
        <a:bodyPr/>
        <a:lstStyle/>
        <a:p>
          <a:endParaRPr lang="en-US"/>
        </a:p>
      </dgm:t>
    </dgm:pt>
    <dgm:pt modelId="{396E3D31-936C-4EC1-9514-4D5F622251FE}" type="parTrans" cxnId="{1F30D099-4E26-4B26-BDE6-5E74B07CAA93}">
      <dgm:prSet/>
      <dgm:spPr/>
      <dgm:t>
        <a:bodyPr/>
        <a:lstStyle/>
        <a:p>
          <a:endParaRPr lang="en-US"/>
        </a:p>
      </dgm:t>
    </dgm:pt>
    <dgm:pt modelId="{1E0B7F0E-4088-4ADE-888F-9BCA46E2C2B7}">
      <dgm:prSet/>
      <dgm:spPr>
        <a:noFill/>
        <a:ln>
          <a:noFill/>
        </a:ln>
      </dgm:spPr>
      <dgm:t>
        <a:bodyPr/>
        <a:lstStyle/>
        <a:p>
          <a:r>
            <a:rPr lang="en-US"/>
            <a:t>Effective 2024, Veterans monetary benefits are no longer included in total earned income when applying for Medi-Cal.</a:t>
          </a:r>
        </a:p>
      </dgm:t>
    </dgm:pt>
    <dgm:pt modelId="{D1283078-6075-4A54-8913-009A37098491}" type="sibTrans" cxnId="{1F30D099-4E26-4B26-BDE6-5E74B07CAA93}">
      <dgm:prSet/>
      <dgm:spPr/>
      <dgm:t>
        <a:bodyPr/>
        <a:lstStyle/>
        <a:p>
          <a:endParaRPr lang="en-US"/>
        </a:p>
      </dgm:t>
    </dgm:pt>
    <dgm:pt modelId="{6590BD0B-AC77-483E-84ED-708821A7F194}" type="parTrans" cxnId="{4A758D86-776D-4537-A53B-C9E06BC94A6E}">
      <dgm:prSet/>
      <dgm:spPr/>
      <dgm:t>
        <a:bodyPr/>
        <a:lstStyle/>
        <a:p>
          <a:endParaRPr lang="en-US"/>
        </a:p>
      </dgm:t>
    </dgm:pt>
    <dgm:pt modelId="{A6A2EC88-9647-455C-820D-D6F96A886DE7}">
      <dgm:prSet/>
      <dgm:spPr>
        <a:noFill/>
        <a:ln>
          <a:noFill/>
        </a:ln>
      </dgm:spPr>
      <dgm:t>
        <a:bodyPr/>
        <a:lstStyle/>
        <a:p>
          <a:r>
            <a:rPr lang="en-US"/>
            <a:t>Education is key when collaborating with DSS, emphasize importance of this program, poor collaboration results in losing potential resources for Veterans.</a:t>
          </a:r>
        </a:p>
      </dgm:t>
    </dgm:pt>
    <dgm:pt modelId="{8AE2254C-18D6-4ABE-89BD-02A407120597}" type="sibTrans" cxnId="{4A758D86-776D-4537-A53B-C9E06BC94A6E}">
      <dgm:prSet/>
      <dgm:spPr/>
      <dgm:t>
        <a:bodyPr/>
        <a:lstStyle/>
        <a:p>
          <a:endParaRPr lang="en-US"/>
        </a:p>
      </dgm:t>
    </dgm:pt>
    <dgm:pt modelId="{3815770D-287A-42AD-9D45-1DDD6B06B05A}" type="pres">
      <dgm:prSet presAssocID="{47BD3150-F8D9-4FEC-AA8D-0A1CC1E2B2A8}" presName="vert0" presStyleCnt="0">
        <dgm:presLayoutVars>
          <dgm:dir/>
          <dgm:animOne val="branch"/>
          <dgm:animLvl val="lvl"/>
        </dgm:presLayoutVars>
      </dgm:prSet>
      <dgm:spPr/>
    </dgm:pt>
    <dgm:pt modelId="{6B5024C8-EDDA-442D-9738-C1D89F5CFC2D}" type="pres">
      <dgm:prSet presAssocID="{967F75E4-F9A7-4C2D-807A-DBA50580595F}" presName="thickLine" presStyleLbl="alignNode1" presStyleIdx="0" presStyleCnt="5"/>
      <dgm:spPr>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dgm:spPr>
    </dgm:pt>
    <dgm:pt modelId="{C418AC95-EA42-40FB-A78E-D36B90C91C2D}" type="pres">
      <dgm:prSet presAssocID="{967F75E4-F9A7-4C2D-807A-DBA50580595F}" presName="horz1" presStyleCnt="0"/>
      <dgm:spPr/>
    </dgm:pt>
    <dgm:pt modelId="{E7A0909A-8038-46E3-8BF4-536967954C8B}" type="pres">
      <dgm:prSet presAssocID="{967F75E4-F9A7-4C2D-807A-DBA50580595F}" presName="tx1" presStyleLbl="revTx" presStyleIdx="0" presStyleCnt="5"/>
      <dgm:spPr/>
    </dgm:pt>
    <dgm:pt modelId="{EA53CCC9-7D8A-4A3B-9A90-0923384760B0}" type="pres">
      <dgm:prSet presAssocID="{967F75E4-F9A7-4C2D-807A-DBA50580595F}" presName="vert1" presStyleCnt="0"/>
      <dgm:spPr/>
    </dgm:pt>
    <dgm:pt modelId="{6F81387B-73F1-4F24-8BFB-CF0D5347CE21}" type="pres">
      <dgm:prSet presAssocID="{0CE89E8F-FDFC-413B-B71B-604BED2766F5}" presName="thickLine" presStyleLbl="alignNode1" presStyleIdx="1" presStyleCnt="5"/>
      <dgm:spPr>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w="12700" cap="flat" cmpd="sng" algn="ctr">
          <a:solidFill>
            <a:schemeClr val="accent2">
              <a:hueOff val="553230"/>
              <a:satOff val="2550"/>
              <a:lumOff val="392"/>
              <a:alphaOff val="0"/>
            </a:schemeClr>
          </a:solidFill>
          <a:prstDash val="solid"/>
        </a:ln>
      </dgm:spPr>
    </dgm:pt>
    <dgm:pt modelId="{C61BF38B-C6B3-4135-B908-5DD03289F28B}" type="pres">
      <dgm:prSet presAssocID="{0CE89E8F-FDFC-413B-B71B-604BED2766F5}" presName="horz1" presStyleCnt="0"/>
      <dgm:spPr/>
    </dgm:pt>
    <dgm:pt modelId="{B2E3AABA-C266-4DFA-B243-1BDABBA1C78B}" type="pres">
      <dgm:prSet presAssocID="{0CE89E8F-FDFC-413B-B71B-604BED2766F5}" presName="tx1" presStyleLbl="revTx" presStyleIdx="1" presStyleCnt="5"/>
      <dgm:spPr/>
    </dgm:pt>
    <dgm:pt modelId="{A96FB5CE-C70B-4E66-9596-D43169D412CD}" type="pres">
      <dgm:prSet presAssocID="{0CE89E8F-FDFC-413B-B71B-604BED2766F5}" presName="vert1" presStyleCnt="0"/>
      <dgm:spPr/>
    </dgm:pt>
    <dgm:pt modelId="{F4700FDD-86A9-4215-9035-B90C33079BDB}" type="pres">
      <dgm:prSet presAssocID="{E006D424-456F-4843-9972-F400BEFF965B}" presName="thickLine" presStyleLbl="alignNode1" presStyleIdx="2" presStyleCnt="5"/>
      <dgm:spPr>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dgm:spPr>
    </dgm:pt>
    <dgm:pt modelId="{9D814B29-1DC6-4F38-A5E4-587CDF3A1FC5}" type="pres">
      <dgm:prSet presAssocID="{E006D424-456F-4843-9972-F400BEFF965B}" presName="horz1" presStyleCnt="0"/>
      <dgm:spPr/>
    </dgm:pt>
    <dgm:pt modelId="{320ED941-1DCE-4790-BDDC-8C72463CB713}" type="pres">
      <dgm:prSet presAssocID="{E006D424-456F-4843-9972-F400BEFF965B}" presName="tx1" presStyleLbl="revTx" presStyleIdx="2" presStyleCnt="5"/>
      <dgm:spPr/>
    </dgm:pt>
    <dgm:pt modelId="{40287E6A-92FF-4E46-989C-16DB9F2C8397}" type="pres">
      <dgm:prSet presAssocID="{E006D424-456F-4843-9972-F400BEFF965B}" presName="vert1" presStyleCnt="0"/>
      <dgm:spPr/>
    </dgm:pt>
    <dgm:pt modelId="{79C12BB5-8DFA-4E18-846D-33C376F87B8E}" type="pres">
      <dgm:prSet presAssocID="{1E0B7F0E-4088-4ADE-888F-9BCA46E2C2B7}" presName="thickLine" presStyleLbl="alignNode1" presStyleIdx="3" presStyleCnt="5"/>
      <dgm:spPr>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w="12700" cap="flat" cmpd="sng" algn="ctr">
          <a:solidFill>
            <a:schemeClr val="accent2">
              <a:hueOff val="1659690"/>
              <a:satOff val="7651"/>
              <a:lumOff val="1177"/>
              <a:alphaOff val="0"/>
            </a:schemeClr>
          </a:solidFill>
          <a:prstDash val="solid"/>
        </a:ln>
      </dgm:spPr>
    </dgm:pt>
    <dgm:pt modelId="{CFDBC676-A9E0-4362-BBBC-02908C5F814A}" type="pres">
      <dgm:prSet presAssocID="{1E0B7F0E-4088-4ADE-888F-9BCA46E2C2B7}" presName="horz1" presStyleCnt="0"/>
      <dgm:spPr/>
    </dgm:pt>
    <dgm:pt modelId="{944E7CFA-83E3-41D7-9781-1E85297AD1CC}" type="pres">
      <dgm:prSet presAssocID="{1E0B7F0E-4088-4ADE-888F-9BCA46E2C2B7}" presName="tx1" presStyleLbl="revTx" presStyleIdx="3" presStyleCnt="5"/>
      <dgm:spPr/>
    </dgm:pt>
    <dgm:pt modelId="{6B8F8AAB-DBC9-44BB-99CC-FD84CC5D2F1E}" type="pres">
      <dgm:prSet presAssocID="{1E0B7F0E-4088-4ADE-888F-9BCA46E2C2B7}" presName="vert1" presStyleCnt="0"/>
      <dgm:spPr/>
    </dgm:pt>
    <dgm:pt modelId="{CA679327-DA64-43E2-8B46-8937567D499E}" type="pres">
      <dgm:prSet presAssocID="{A6A2EC88-9647-455C-820D-D6F96A886DE7}" presName="thickLine" presStyleLbl="alignNode1" presStyleIdx="4" presStyleCnt="5"/>
      <dgm:spPr>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dgm:spPr>
    </dgm:pt>
    <dgm:pt modelId="{2B3C7A47-7204-4452-A93D-8E58AE4EC462}" type="pres">
      <dgm:prSet presAssocID="{A6A2EC88-9647-455C-820D-D6F96A886DE7}" presName="horz1" presStyleCnt="0"/>
      <dgm:spPr/>
    </dgm:pt>
    <dgm:pt modelId="{68853C49-758D-4F45-99B3-69751C5ADE21}" type="pres">
      <dgm:prSet presAssocID="{A6A2EC88-9647-455C-820D-D6F96A886DE7}" presName="tx1" presStyleLbl="revTx" presStyleIdx="4" presStyleCnt="5"/>
      <dgm:spPr/>
    </dgm:pt>
    <dgm:pt modelId="{E72C6304-E237-4E15-A9A9-AC9753769034}" type="pres">
      <dgm:prSet presAssocID="{A6A2EC88-9647-455C-820D-D6F96A886DE7}" presName="vert1" presStyleCnt="0"/>
      <dgm:spPr/>
    </dgm:pt>
  </dgm:ptLst>
  <dgm:cxnLst>
    <dgm:cxn modelId="{AEE3D034-542A-4F37-8F5D-76A88F06F85E}" type="presOf" srcId="{A6A2EC88-9647-455C-820D-D6F96A886DE7}" destId="{68853C49-758D-4F45-99B3-69751C5ADE21}" srcOrd="0" destOrd="0" presId="urn:microsoft.com/office/officeart/2008/layout/LinedList"/>
    <dgm:cxn modelId="{59F1E636-0534-4C69-8344-B8721031F58F}" srcId="{47BD3150-F8D9-4FEC-AA8D-0A1CC1E2B2A8}" destId="{967F75E4-F9A7-4C2D-807A-DBA50580595F}" srcOrd="0" destOrd="0" parTransId="{A716CCC7-3D6F-4BD7-A7A4-E216C4F97E32}" sibTransId="{494CA507-0AA7-4957-B4F0-29903D21A499}"/>
    <dgm:cxn modelId="{44318B50-2FF1-4920-B65C-3B238ECEEA76}" type="presOf" srcId="{47BD3150-F8D9-4FEC-AA8D-0A1CC1E2B2A8}" destId="{3815770D-287A-42AD-9D45-1DDD6B06B05A}" srcOrd="0" destOrd="0" presId="urn:microsoft.com/office/officeart/2008/layout/LinedList"/>
    <dgm:cxn modelId="{F1CDEA70-225D-40C1-8210-4B69A98FFE65}" srcId="{47BD3150-F8D9-4FEC-AA8D-0A1CC1E2B2A8}" destId="{E006D424-456F-4843-9972-F400BEFF965B}" srcOrd="2" destOrd="0" parTransId="{7932F1F4-B477-4D6A-BDE8-D9602C7D6C59}" sibTransId="{565F9395-9199-4340-9688-B9C37E841F56}"/>
    <dgm:cxn modelId="{4A758D86-776D-4537-A53B-C9E06BC94A6E}" srcId="{47BD3150-F8D9-4FEC-AA8D-0A1CC1E2B2A8}" destId="{A6A2EC88-9647-455C-820D-D6F96A886DE7}" srcOrd="4" destOrd="0" parTransId="{6590BD0B-AC77-483E-84ED-708821A7F194}" sibTransId="{8AE2254C-18D6-4ABE-89BD-02A407120597}"/>
    <dgm:cxn modelId="{1F30D099-4E26-4B26-BDE6-5E74B07CAA93}" srcId="{47BD3150-F8D9-4FEC-AA8D-0A1CC1E2B2A8}" destId="{1E0B7F0E-4088-4ADE-888F-9BCA46E2C2B7}" srcOrd="3" destOrd="0" parTransId="{396E3D31-936C-4EC1-9514-4D5F622251FE}" sibTransId="{D1283078-6075-4A54-8913-009A37098491}"/>
    <dgm:cxn modelId="{9B47A4B5-F997-4398-AAD0-590541C53A82}" srcId="{47BD3150-F8D9-4FEC-AA8D-0A1CC1E2B2A8}" destId="{0CE89E8F-FDFC-413B-B71B-604BED2766F5}" srcOrd="1" destOrd="0" parTransId="{AF4B7D15-F5B5-4C74-9B15-91FEBD500606}" sibTransId="{FC26A0C2-4FB4-4037-A33C-C56770CD6571}"/>
    <dgm:cxn modelId="{FF7986C3-8609-4E2A-9771-EE94B11DE602}" type="presOf" srcId="{0CE89E8F-FDFC-413B-B71B-604BED2766F5}" destId="{B2E3AABA-C266-4DFA-B243-1BDABBA1C78B}" srcOrd="0" destOrd="0" presId="urn:microsoft.com/office/officeart/2008/layout/LinedList"/>
    <dgm:cxn modelId="{A366B5CB-8016-48F3-80FC-6BB219CEE862}" type="presOf" srcId="{967F75E4-F9A7-4C2D-807A-DBA50580595F}" destId="{E7A0909A-8038-46E3-8BF4-536967954C8B}" srcOrd="0" destOrd="0" presId="urn:microsoft.com/office/officeart/2008/layout/LinedList"/>
    <dgm:cxn modelId="{92E61EF6-8EA6-4419-8C21-E30E9B1CC711}" type="presOf" srcId="{E006D424-456F-4843-9972-F400BEFF965B}" destId="{320ED941-1DCE-4790-BDDC-8C72463CB713}" srcOrd="0" destOrd="0" presId="urn:microsoft.com/office/officeart/2008/layout/LinedList"/>
    <dgm:cxn modelId="{57B771F7-146B-4620-A597-94FF00C32817}" type="presOf" srcId="{1E0B7F0E-4088-4ADE-888F-9BCA46E2C2B7}" destId="{944E7CFA-83E3-41D7-9781-1E85297AD1CC}" srcOrd="0" destOrd="0" presId="urn:microsoft.com/office/officeart/2008/layout/LinedList"/>
    <dgm:cxn modelId="{E827A76D-8CD3-49A5-8B58-C93AF783DC93}" type="presParOf" srcId="{3815770D-287A-42AD-9D45-1DDD6B06B05A}" destId="{6B5024C8-EDDA-442D-9738-C1D89F5CFC2D}" srcOrd="0" destOrd="0" presId="urn:microsoft.com/office/officeart/2008/layout/LinedList"/>
    <dgm:cxn modelId="{A573A611-D210-428B-9AA9-08BC58AE84CF}" type="presParOf" srcId="{3815770D-287A-42AD-9D45-1DDD6B06B05A}" destId="{C418AC95-EA42-40FB-A78E-D36B90C91C2D}" srcOrd="1" destOrd="0" presId="urn:microsoft.com/office/officeart/2008/layout/LinedList"/>
    <dgm:cxn modelId="{93080D86-3F42-4250-B147-D1FC357114BD}" type="presParOf" srcId="{C418AC95-EA42-40FB-A78E-D36B90C91C2D}" destId="{E7A0909A-8038-46E3-8BF4-536967954C8B}" srcOrd="0" destOrd="0" presId="urn:microsoft.com/office/officeart/2008/layout/LinedList"/>
    <dgm:cxn modelId="{D2FB6A84-BB76-46DC-9CFE-5901194DB8BF}" type="presParOf" srcId="{C418AC95-EA42-40FB-A78E-D36B90C91C2D}" destId="{EA53CCC9-7D8A-4A3B-9A90-0923384760B0}" srcOrd="1" destOrd="0" presId="urn:microsoft.com/office/officeart/2008/layout/LinedList"/>
    <dgm:cxn modelId="{53755EDE-3F79-4233-ACDE-741D2548B2E1}" type="presParOf" srcId="{3815770D-287A-42AD-9D45-1DDD6B06B05A}" destId="{6F81387B-73F1-4F24-8BFB-CF0D5347CE21}" srcOrd="2" destOrd="0" presId="urn:microsoft.com/office/officeart/2008/layout/LinedList"/>
    <dgm:cxn modelId="{9686B124-62D8-49C0-8404-F53DF03ED6EE}" type="presParOf" srcId="{3815770D-287A-42AD-9D45-1DDD6B06B05A}" destId="{C61BF38B-C6B3-4135-B908-5DD03289F28B}" srcOrd="3" destOrd="0" presId="urn:microsoft.com/office/officeart/2008/layout/LinedList"/>
    <dgm:cxn modelId="{C500CC14-9744-413A-A00E-A862ED5F65E7}" type="presParOf" srcId="{C61BF38B-C6B3-4135-B908-5DD03289F28B}" destId="{B2E3AABA-C266-4DFA-B243-1BDABBA1C78B}" srcOrd="0" destOrd="0" presId="urn:microsoft.com/office/officeart/2008/layout/LinedList"/>
    <dgm:cxn modelId="{E1D5F557-09A5-4056-808B-826BCABCFFD2}" type="presParOf" srcId="{C61BF38B-C6B3-4135-B908-5DD03289F28B}" destId="{A96FB5CE-C70B-4E66-9596-D43169D412CD}" srcOrd="1" destOrd="0" presId="urn:microsoft.com/office/officeart/2008/layout/LinedList"/>
    <dgm:cxn modelId="{1F92A708-A443-40F3-935C-1674D3414AEE}" type="presParOf" srcId="{3815770D-287A-42AD-9D45-1DDD6B06B05A}" destId="{F4700FDD-86A9-4215-9035-B90C33079BDB}" srcOrd="4" destOrd="0" presId="urn:microsoft.com/office/officeart/2008/layout/LinedList"/>
    <dgm:cxn modelId="{EC4EA640-9A91-408A-9464-F46C5EABFC27}" type="presParOf" srcId="{3815770D-287A-42AD-9D45-1DDD6B06B05A}" destId="{9D814B29-1DC6-4F38-A5E4-587CDF3A1FC5}" srcOrd="5" destOrd="0" presId="urn:microsoft.com/office/officeart/2008/layout/LinedList"/>
    <dgm:cxn modelId="{9F7C24E1-EDAB-43E0-8A0A-D08A6442954F}" type="presParOf" srcId="{9D814B29-1DC6-4F38-A5E4-587CDF3A1FC5}" destId="{320ED941-1DCE-4790-BDDC-8C72463CB713}" srcOrd="0" destOrd="0" presId="urn:microsoft.com/office/officeart/2008/layout/LinedList"/>
    <dgm:cxn modelId="{C7F517A1-06FE-4738-8F1B-6D2F6F9A5933}" type="presParOf" srcId="{9D814B29-1DC6-4F38-A5E4-587CDF3A1FC5}" destId="{40287E6A-92FF-4E46-989C-16DB9F2C8397}" srcOrd="1" destOrd="0" presId="urn:microsoft.com/office/officeart/2008/layout/LinedList"/>
    <dgm:cxn modelId="{66C0A922-AC6C-47ED-9B00-2AC93E94778A}" type="presParOf" srcId="{3815770D-287A-42AD-9D45-1DDD6B06B05A}" destId="{79C12BB5-8DFA-4E18-846D-33C376F87B8E}" srcOrd="6" destOrd="0" presId="urn:microsoft.com/office/officeart/2008/layout/LinedList"/>
    <dgm:cxn modelId="{176AA2E1-03CD-4F56-A986-7F6449C70331}" type="presParOf" srcId="{3815770D-287A-42AD-9D45-1DDD6B06B05A}" destId="{CFDBC676-A9E0-4362-BBBC-02908C5F814A}" srcOrd="7" destOrd="0" presId="urn:microsoft.com/office/officeart/2008/layout/LinedList"/>
    <dgm:cxn modelId="{F9688F59-8D70-4F01-B37D-5982038F493C}" type="presParOf" srcId="{CFDBC676-A9E0-4362-BBBC-02908C5F814A}" destId="{944E7CFA-83E3-41D7-9781-1E85297AD1CC}" srcOrd="0" destOrd="0" presId="urn:microsoft.com/office/officeart/2008/layout/LinedList"/>
    <dgm:cxn modelId="{C1FF9EE3-8DBA-4B3E-BF7C-B43DAC31E3EF}" type="presParOf" srcId="{CFDBC676-A9E0-4362-BBBC-02908C5F814A}" destId="{6B8F8AAB-DBC9-44BB-99CC-FD84CC5D2F1E}" srcOrd="1" destOrd="0" presId="urn:microsoft.com/office/officeart/2008/layout/LinedList"/>
    <dgm:cxn modelId="{F0777FF5-C357-4FA5-9C5F-46B0FC89122A}" type="presParOf" srcId="{3815770D-287A-42AD-9D45-1DDD6B06B05A}" destId="{CA679327-DA64-43E2-8B46-8937567D499E}" srcOrd="8" destOrd="0" presId="urn:microsoft.com/office/officeart/2008/layout/LinedList"/>
    <dgm:cxn modelId="{2FCE6177-05D2-4408-BB65-D21FCB677311}" type="presParOf" srcId="{3815770D-287A-42AD-9D45-1DDD6B06B05A}" destId="{2B3C7A47-7204-4452-A93D-8E58AE4EC462}" srcOrd="9" destOrd="0" presId="urn:microsoft.com/office/officeart/2008/layout/LinedList"/>
    <dgm:cxn modelId="{C02062A0-1439-4186-B212-56F3CF9AB4CF}" type="presParOf" srcId="{2B3C7A47-7204-4452-A93D-8E58AE4EC462}" destId="{68853C49-758D-4F45-99B3-69751C5ADE21}" srcOrd="0" destOrd="0" presId="urn:microsoft.com/office/officeart/2008/layout/LinedList"/>
    <dgm:cxn modelId="{CB312526-F2E2-4F00-A21E-0FCBDF304E9E}" type="presParOf" srcId="{2B3C7A47-7204-4452-A93D-8E58AE4EC462}" destId="{E72C6304-E237-4E15-A9A9-AC975376903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83757FA-4CA7-41EB-B132-9CDD9B1A4F6A}"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58B7004B-0530-423C-8A7D-4EE2EC7FB839}" type="parTrans" cxnId="{5BF82FCA-8F32-41B5-8E74-E3178CB2845E}">
      <dgm:prSet/>
      <dgm:spPr/>
      <dgm:t>
        <a:bodyPr/>
        <a:lstStyle/>
        <a:p>
          <a:endParaRPr lang="en-US"/>
        </a:p>
      </dgm:t>
    </dgm:pt>
    <dgm:pt modelId="{AF3A4AAA-DD75-48D2-ACE7-6305DEC7577F}">
      <dgm:prSet/>
      <dgm:spPr>
        <a:solidFill>
          <a:schemeClr val="accent2">
            <a:hueOff val="0"/>
            <a:satOff val="0"/>
            <a:lumOff val="0"/>
            <a:alphaOff val="0"/>
          </a:schemeClr>
        </a:solidFill>
        <a:ln w="19050" cap="flat" cmpd="sng" algn="ctr">
          <a:solidFill>
            <a:schemeClr val="lt1">
              <a:hueOff val="0"/>
              <a:satOff val="0"/>
              <a:lumOff val="0"/>
              <a:alphaOff val="0"/>
            </a:schemeClr>
          </a:solidFill>
          <a:prstDash val="solid"/>
        </a:ln>
      </dgm:spPr>
      <dgm:t>
        <a:bodyPr/>
        <a:lstStyle/>
        <a:p>
          <a:r>
            <a:rPr lang="en-US"/>
            <a:t>Veteran/Dependent applies for Medi-Cal at County Office and self reports “veteran/dependent of veteran” status</a:t>
          </a:r>
        </a:p>
      </dgm:t>
    </dgm:pt>
    <dgm:pt modelId="{CB700B8C-63BD-49A5-AC1D-E36BCD8CC1D4}" type="sibTrans" cxnId="{5BF82FCA-8F32-41B5-8E74-E3178CB2845E}">
      <dgm:prSet phldrT="1" phldr="0"/>
      <dgm:spPr>
        <a:solidFill>
          <a:schemeClr val="accent3">
            <a:hueOff val="0"/>
            <a:satOff val="0"/>
            <a:lumOff val="0"/>
            <a:alphaOff val="0"/>
          </a:schemeClr>
        </a:solidFill>
        <a:ln w="19050" cap="flat" cmpd="sng" algn="ctr">
          <a:solidFill>
            <a:schemeClr val="lt1">
              <a:hueOff val="0"/>
              <a:satOff val="0"/>
              <a:lumOff val="0"/>
              <a:alphaOff val="0"/>
            </a:schemeClr>
          </a:solidFill>
          <a:prstDash val="solid"/>
        </a:ln>
      </dgm:spPr>
      <dgm:t>
        <a:bodyPr/>
        <a:lstStyle/>
        <a:p>
          <a:endParaRPr lang="en-US"/>
        </a:p>
      </dgm:t>
    </dgm:pt>
    <dgm:pt modelId="{1E32EFBA-0DDC-4953-844B-EAA4EDA41AD4}" type="parTrans" cxnId="{2AF12C4D-A709-46C3-9963-8B6BC5078F10}">
      <dgm:prSet/>
      <dgm:spPr/>
      <dgm:t>
        <a:bodyPr/>
        <a:lstStyle/>
        <a:p>
          <a:endParaRPr lang="en-US"/>
        </a:p>
      </dgm:t>
    </dgm:pt>
    <dgm:pt modelId="{1325EA18-ECC4-4282-9D85-22A627FB6F15}">
      <dgm:prSet/>
      <dgm:spPr>
        <a:solidFill>
          <a:schemeClr val="accent4">
            <a:hueOff val="0"/>
            <a:satOff val="0"/>
            <a:lumOff val="0"/>
            <a:alphaOff val="0"/>
          </a:schemeClr>
        </a:solidFill>
        <a:ln w="19050" cap="flat" cmpd="sng" algn="ctr">
          <a:solidFill>
            <a:schemeClr val="lt1">
              <a:hueOff val="0"/>
              <a:satOff val="0"/>
              <a:lumOff val="0"/>
              <a:alphaOff val="0"/>
            </a:schemeClr>
          </a:solidFill>
          <a:prstDash val="solid"/>
        </a:ln>
      </dgm:spPr>
      <dgm:t>
        <a:bodyPr/>
        <a:lstStyle/>
        <a:p>
          <a:r>
            <a:rPr lang="en-US"/>
            <a:t>The Medi-Cal eligibility worker will fill out Section A of the MC 05 form if a Medi-Cal applicant/beneficiary or anyone in the household indicates they have a military background.</a:t>
          </a:r>
        </a:p>
      </dgm:t>
    </dgm:pt>
    <dgm:pt modelId="{661A579B-FE1C-47D3-997A-DD02275D9B61}" type="sibTrans" cxnId="{2AF12C4D-A709-46C3-9963-8B6BC5078F10}">
      <dgm:prSet phldrT="2" phldr="0"/>
      <dgm:spPr>
        <a:solidFill>
          <a:schemeClr val="accent5">
            <a:hueOff val="0"/>
            <a:satOff val="0"/>
            <a:lumOff val="0"/>
            <a:alphaOff val="0"/>
          </a:schemeClr>
        </a:solidFill>
        <a:ln w="19050" cap="flat" cmpd="sng" algn="ctr">
          <a:solidFill>
            <a:schemeClr val="lt1">
              <a:hueOff val="0"/>
              <a:satOff val="0"/>
              <a:lumOff val="0"/>
              <a:alphaOff val="0"/>
            </a:schemeClr>
          </a:solidFill>
          <a:prstDash val="solid"/>
        </a:ln>
      </dgm:spPr>
      <dgm:t>
        <a:bodyPr/>
        <a:lstStyle/>
        <a:p>
          <a:endParaRPr lang="en-US"/>
        </a:p>
      </dgm:t>
    </dgm:pt>
    <dgm:pt modelId="{05200665-05CC-4360-9B98-34CD3A57D929}" type="parTrans" cxnId="{E64BEA80-15B9-49AC-AB65-5095864AA29A}">
      <dgm:prSet/>
      <dgm:spPr/>
      <dgm:t>
        <a:bodyPr/>
        <a:lstStyle/>
        <a:p>
          <a:endParaRPr lang="en-US"/>
        </a:p>
      </dgm:t>
    </dgm:pt>
    <dgm:pt modelId="{4BBBA2F6-C530-4363-838E-70444BE40477}">
      <dgm:prSet/>
      <dgm:spPr>
        <a:solidFill>
          <a:schemeClr val="accent6">
            <a:hueOff val="0"/>
            <a:satOff val="0"/>
            <a:lumOff val="0"/>
            <a:alphaOff val="0"/>
          </a:schemeClr>
        </a:solidFill>
        <a:ln w="19050" cap="flat" cmpd="sng" algn="ctr">
          <a:solidFill>
            <a:schemeClr val="lt1">
              <a:hueOff val="0"/>
              <a:satOff val="0"/>
              <a:lumOff val="0"/>
              <a:alphaOff val="0"/>
            </a:schemeClr>
          </a:solidFill>
          <a:prstDash val="solid"/>
        </a:ln>
      </dgm:spPr>
      <dgm:t>
        <a:bodyPr/>
        <a:lstStyle/>
        <a:p>
          <a:r>
            <a:rPr lang="en-US"/>
            <a:t>The Medi-Cal eligibility worker will submit MC-05 to VSO.</a:t>
          </a:r>
        </a:p>
      </dgm:t>
    </dgm:pt>
    <dgm:pt modelId="{9FB15297-DF22-4644-B2E8-724F1EBEA857}" type="sibTrans" cxnId="{E64BEA80-15B9-49AC-AB65-5095864AA29A}">
      <dgm:prSet phldrT="3" phldr="0"/>
      <dgm:spPr>
        <a:solidFill>
          <a:schemeClr val="accent2">
            <a:hueOff val="0"/>
            <a:satOff val="0"/>
            <a:lumOff val="0"/>
            <a:alphaOff val="0"/>
          </a:schemeClr>
        </a:solidFill>
        <a:ln w="19050" cap="flat" cmpd="sng" algn="ctr">
          <a:solidFill>
            <a:schemeClr val="lt1">
              <a:hueOff val="0"/>
              <a:satOff val="0"/>
              <a:lumOff val="0"/>
              <a:alphaOff val="0"/>
            </a:schemeClr>
          </a:solidFill>
          <a:prstDash val="solid"/>
        </a:ln>
      </dgm:spPr>
      <dgm:t>
        <a:bodyPr/>
        <a:lstStyle/>
        <a:p>
          <a:endParaRPr lang="en-US"/>
        </a:p>
      </dgm:t>
    </dgm:pt>
    <dgm:pt modelId="{EB6F37F2-498C-49B5-AAE4-A0705D227D13}" type="parTrans" cxnId="{6C0051D6-186D-440E-AF5E-655C0B422498}">
      <dgm:prSet/>
      <dgm:spPr/>
      <dgm:t>
        <a:bodyPr/>
        <a:lstStyle/>
        <a:p>
          <a:endParaRPr lang="en-US"/>
        </a:p>
      </dgm:t>
    </dgm:pt>
    <dgm:pt modelId="{788F7E68-0F02-45A9-BD7C-E30EBC3019B9}">
      <dgm:prSet/>
      <dgm:spPr>
        <a:solidFill>
          <a:schemeClr val="accent3">
            <a:hueOff val="0"/>
            <a:satOff val="0"/>
            <a:lumOff val="0"/>
            <a:alphaOff val="0"/>
          </a:schemeClr>
        </a:solidFill>
        <a:ln w="19050" cap="flat" cmpd="sng" algn="ctr">
          <a:solidFill>
            <a:schemeClr val="lt1">
              <a:hueOff val="0"/>
              <a:satOff val="0"/>
              <a:lumOff val="0"/>
              <a:alphaOff val="0"/>
            </a:schemeClr>
          </a:solidFill>
          <a:prstDash val="solid"/>
        </a:ln>
      </dgm:spPr>
      <dgm:t>
        <a:bodyPr/>
        <a:lstStyle/>
        <a:p>
          <a:r>
            <a:rPr lang="en-US"/>
            <a:t>The VSO will utilize any VA resources and confirm VA benefits eligibility (if any) and complete Section B of the MC 05 Form. This may include VA compensation, Health, and enhancement of current benefits</a:t>
          </a:r>
        </a:p>
      </dgm:t>
    </dgm:pt>
    <dgm:pt modelId="{BA04582A-AD54-42B5-82A5-5B7860A5CFE2}" type="sibTrans" cxnId="{6C0051D6-186D-440E-AF5E-655C0B422498}">
      <dgm:prSet phldrT="4" phldr="0"/>
      <dgm:spPr>
        <a:solidFill>
          <a:schemeClr val="accent4">
            <a:hueOff val="0"/>
            <a:satOff val="0"/>
            <a:lumOff val="0"/>
            <a:alphaOff val="0"/>
          </a:schemeClr>
        </a:solidFill>
        <a:ln w="19050" cap="flat" cmpd="sng" algn="ctr">
          <a:solidFill>
            <a:schemeClr val="lt1">
              <a:hueOff val="0"/>
              <a:satOff val="0"/>
              <a:lumOff val="0"/>
              <a:alphaOff val="0"/>
            </a:schemeClr>
          </a:solidFill>
          <a:prstDash val="solid"/>
        </a:ln>
      </dgm:spPr>
      <dgm:t>
        <a:bodyPr/>
        <a:lstStyle/>
        <a:p>
          <a:endParaRPr lang="en-US"/>
        </a:p>
      </dgm:t>
    </dgm:pt>
    <dgm:pt modelId="{1260F9E3-0FC0-4C50-9D63-17410351E1F6}" type="parTrans" cxnId="{8A5FC870-E870-4D34-B6C6-A9E2022E4D77}">
      <dgm:prSet/>
      <dgm:spPr/>
      <dgm:t>
        <a:bodyPr/>
        <a:lstStyle/>
        <a:p>
          <a:endParaRPr lang="en-US"/>
        </a:p>
      </dgm:t>
    </dgm:pt>
    <dgm:pt modelId="{5288DA00-5213-4F85-93D8-F0DDCDB6BCF3}">
      <dgm:prSet/>
      <dgm:spPr>
        <a:solidFill>
          <a:schemeClr val="accent5">
            <a:hueOff val="0"/>
            <a:satOff val="0"/>
            <a:lumOff val="0"/>
            <a:alphaOff val="0"/>
          </a:schemeClr>
        </a:solidFill>
        <a:ln w="19050" cap="flat" cmpd="sng" algn="ctr">
          <a:solidFill>
            <a:schemeClr val="lt1">
              <a:hueOff val="0"/>
              <a:satOff val="0"/>
              <a:lumOff val="0"/>
              <a:alphaOff val="0"/>
            </a:schemeClr>
          </a:solidFill>
          <a:prstDash val="solid"/>
        </a:ln>
      </dgm:spPr>
      <dgm:t>
        <a:bodyPr/>
        <a:lstStyle/>
        <a:p>
          <a:r>
            <a:rPr lang="en-US"/>
            <a:t>The VSO will make a copy of the completed MC 05 form and keep it for case file records. The CVSO will then return the original MC 05 form to the Medi-Cal eligibility worker within 24 hours. </a:t>
          </a:r>
        </a:p>
      </dgm:t>
    </dgm:pt>
    <dgm:pt modelId="{727136A6-6BA8-4C7B-ACC7-4A9D3F288906}" type="sibTrans" cxnId="{8A5FC870-E870-4D34-B6C6-A9E2022E4D77}">
      <dgm:prSet phldrT="5" phldr="0"/>
      <dgm:spPr>
        <a:solidFill>
          <a:schemeClr val="accent6">
            <a:hueOff val="0"/>
            <a:satOff val="0"/>
            <a:lumOff val="0"/>
            <a:alphaOff val="0"/>
          </a:schemeClr>
        </a:solidFill>
        <a:ln w="19050" cap="flat" cmpd="sng" algn="ctr">
          <a:solidFill>
            <a:schemeClr val="lt1">
              <a:hueOff val="0"/>
              <a:satOff val="0"/>
              <a:lumOff val="0"/>
              <a:alphaOff val="0"/>
            </a:schemeClr>
          </a:solidFill>
          <a:prstDash val="solid"/>
        </a:ln>
      </dgm:spPr>
      <dgm:t>
        <a:bodyPr/>
        <a:lstStyle/>
        <a:p>
          <a:endParaRPr lang="en-US"/>
        </a:p>
      </dgm:t>
    </dgm:pt>
    <dgm:pt modelId="{56807974-A023-48AC-B92C-5C4BDB642741}" type="parTrans" cxnId="{E89AD8CC-A32A-4201-8A42-7681C6B244D8}">
      <dgm:prSet/>
      <dgm:spPr/>
      <dgm:t>
        <a:bodyPr/>
        <a:lstStyle/>
        <a:p>
          <a:endParaRPr lang="en-US"/>
        </a:p>
      </dgm:t>
    </dgm:pt>
    <dgm:pt modelId="{9A47DCBA-3A87-4D89-9613-BC2DA1AAD509}">
      <dgm:prSet/>
      <dgm:spPr>
        <a:solidFill>
          <a:schemeClr val="accent2">
            <a:hueOff val="0"/>
            <a:satOff val="0"/>
            <a:lumOff val="0"/>
            <a:alphaOff val="0"/>
          </a:schemeClr>
        </a:solidFill>
        <a:ln w="19050" cap="flat" cmpd="sng" algn="ctr">
          <a:solidFill>
            <a:schemeClr val="lt1">
              <a:hueOff val="0"/>
              <a:satOff val="0"/>
              <a:lumOff val="0"/>
              <a:alphaOff val="0"/>
            </a:schemeClr>
          </a:solidFill>
          <a:prstDash val="solid"/>
        </a:ln>
      </dgm:spPr>
      <dgm:t>
        <a:bodyPr/>
        <a:lstStyle/>
        <a:p>
          <a:r>
            <a:rPr lang="en-US"/>
            <a:t>The VSO will contact veteran and/or Dependent to schedule appointment for benefits review and determine eligibility for benefit enhancements.</a:t>
          </a:r>
        </a:p>
      </dgm:t>
    </dgm:pt>
    <dgm:pt modelId="{4EC169F8-F0AD-4CCF-B7EC-75F4AC87A445}" type="sibTrans" cxnId="{E89AD8CC-A32A-4201-8A42-7681C6B244D8}">
      <dgm:prSet phldrT="6" phldr="0"/>
      <dgm:spPr>
        <a:solidFill>
          <a:schemeClr val="accent3">
            <a:hueOff val="0"/>
            <a:satOff val="0"/>
            <a:lumOff val="0"/>
            <a:alphaOff val="0"/>
          </a:schemeClr>
        </a:solidFill>
        <a:ln w="19050" cap="flat" cmpd="sng" algn="ctr">
          <a:solidFill>
            <a:schemeClr val="lt1">
              <a:hueOff val="0"/>
              <a:satOff val="0"/>
              <a:lumOff val="0"/>
              <a:alphaOff val="0"/>
            </a:schemeClr>
          </a:solidFill>
          <a:prstDash val="solid"/>
        </a:ln>
      </dgm:spPr>
      <dgm:t>
        <a:bodyPr/>
        <a:lstStyle/>
        <a:p>
          <a:endParaRPr lang="en-US"/>
        </a:p>
      </dgm:t>
    </dgm:pt>
    <dgm:pt modelId="{2FB5C662-4468-4129-A4CD-C5A7C0D85785}" type="parTrans" cxnId="{CFA2A632-FD4E-49CF-A4B0-1A37DC889DDF}">
      <dgm:prSet/>
      <dgm:spPr/>
      <dgm:t>
        <a:bodyPr/>
        <a:lstStyle/>
        <a:p>
          <a:endParaRPr lang="en-US"/>
        </a:p>
      </dgm:t>
    </dgm:pt>
    <dgm:pt modelId="{781AB4BF-8BBD-4D66-9A4F-273D7F9F35DD}">
      <dgm:prSet/>
      <dgm:spPr>
        <a:solidFill>
          <a:schemeClr val="accent4">
            <a:hueOff val="0"/>
            <a:satOff val="0"/>
            <a:lumOff val="0"/>
            <a:alphaOff val="0"/>
          </a:schemeClr>
        </a:solidFill>
        <a:ln w="19050" cap="flat" cmpd="sng" algn="ctr">
          <a:solidFill>
            <a:schemeClr val="lt1">
              <a:hueOff val="0"/>
              <a:satOff val="0"/>
              <a:lumOff val="0"/>
              <a:alphaOff val="0"/>
            </a:schemeClr>
          </a:solidFill>
          <a:prstDash val="solid"/>
        </a:ln>
      </dgm:spPr>
      <dgm:t>
        <a:bodyPr/>
        <a:lstStyle/>
        <a:p>
          <a:r>
            <a:rPr lang="en-US"/>
            <a:t>The Medi-Cal eligibility worker will review the MC 05 form to complete/determine Medi-Cal eligibility. If the applicant/recipient is in receipt/eligible for VA Health, the applicant must accept any unconditionally available income for which they appear eligible followed by § 50186 of Title 22 of the California Code of Regulations. </a:t>
          </a:r>
        </a:p>
      </dgm:t>
    </dgm:pt>
    <dgm:pt modelId="{2CBA2148-9AF5-48FA-82A2-067E01AF36A0}" type="sibTrans" cxnId="{CFA2A632-FD4E-49CF-A4B0-1A37DC889DDF}">
      <dgm:prSet phldrT="7" phldr="0"/>
      <dgm:spPr/>
      <dgm:t>
        <a:bodyPr/>
        <a:lstStyle/>
        <a:p>
          <a:endParaRPr lang="en-US"/>
        </a:p>
      </dgm:t>
    </dgm:pt>
    <dgm:pt modelId="{DBFE59D7-849A-4062-AAA1-07C2C29183D6}" type="pres">
      <dgm:prSet presAssocID="{283757FA-4CA7-41EB-B132-9CDD9B1A4F6A}" presName="Name0" presStyleCnt="0">
        <dgm:presLayoutVars>
          <dgm:dir/>
          <dgm:resizeHandles val="exact"/>
        </dgm:presLayoutVars>
      </dgm:prSet>
      <dgm:spPr/>
    </dgm:pt>
    <dgm:pt modelId="{A1A524C6-7EF4-45E4-8FA4-44F4C4EFE691}" type="pres">
      <dgm:prSet presAssocID="{AF3A4AAA-DD75-48D2-ACE7-6305DEC7577F}" presName="node" presStyleLbl="node1" presStyleIdx="0" presStyleCnt="13">
        <dgm:presLayoutVars>
          <dgm:bulletEnabled val="1"/>
        </dgm:presLayoutVars>
      </dgm:prSet>
      <dgm:spPr/>
    </dgm:pt>
    <dgm:pt modelId="{7507EC1E-296C-416F-8477-A5A505E97B1F}" type="pres">
      <dgm:prSet presAssocID="{CB700B8C-63BD-49A5-AC1D-E36BCD8CC1D4}" presName="sibTransSpacerBeforeConnector" presStyleCnt="0"/>
      <dgm:spPr/>
    </dgm:pt>
    <dgm:pt modelId="{C5055DF1-DCD9-4676-AC2B-68AF7CF63EC6}" type="pres">
      <dgm:prSet presAssocID="{CB700B8C-63BD-49A5-AC1D-E36BCD8CC1D4}" presName="sibTrans" presStyleLbl="node1" presStyleIdx="1" presStyleCnt="13"/>
      <dgm:spPr/>
    </dgm:pt>
    <dgm:pt modelId="{98E6EF20-2B27-48B9-868A-AF64B4749170}" type="pres">
      <dgm:prSet presAssocID="{CB700B8C-63BD-49A5-AC1D-E36BCD8CC1D4}" presName="sibTransSpacerAfterConnector" presStyleCnt="0"/>
      <dgm:spPr/>
    </dgm:pt>
    <dgm:pt modelId="{CE0E892F-17C1-41CE-B5F4-6DA78E4ADC8F}" type="pres">
      <dgm:prSet presAssocID="{1325EA18-ECC4-4282-9D85-22A627FB6F15}" presName="node" presStyleLbl="node1" presStyleIdx="2" presStyleCnt="13">
        <dgm:presLayoutVars>
          <dgm:bulletEnabled val="1"/>
        </dgm:presLayoutVars>
      </dgm:prSet>
      <dgm:spPr/>
    </dgm:pt>
    <dgm:pt modelId="{61D61F86-DBCF-471A-868F-E6FBBD5A45A8}" type="pres">
      <dgm:prSet presAssocID="{661A579B-FE1C-47D3-997A-DD02275D9B61}" presName="sibTransSpacerBeforeConnector" presStyleCnt="0"/>
      <dgm:spPr/>
    </dgm:pt>
    <dgm:pt modelId="{1C5967D3-1EEB-40B9-8027-13269C04401F}" type="pres">
      <dgm:prSet presAssocID="{661A579B-FE1C-47D3-997A-DD02275D9B61}" presName="sibTrans" presStyleLbl="node1" presStyleIdx="3" presStyleCnt="13"/>
      <dgm:spPr/>
    </dgm:pt>
    <dgm:pt modelId="{361A5A6B-E5AA-44CB-A6F5-AD3E636085AA}" type="pres">
      <dgm:prSet presAssocID="{661A579B-FE1C-47D3-997A-DD02275D9B61}" presName="sibTransSpacerAfterConnector" presStyleCnt="0"/>
      <dgm:spPr/>
    </dgm:pt>
    <dgm:pt modelId="{C8671436-6E73-4D70-B036-DA0A120A3A84}" type="pres">
      <dgm:prSet presAssocID="{4BBBA2F6-C530-4363-838E-70444BE40477}" presName="node" presStyleLbl="node1" presStyleIdx="4" presStyleCnt="13">
        <dgm:presLayoutVars>
          <dgm:bulletEnabled val="1"/>
        </dgm:presLayoutVars>
      </dgm:prSet>
      <dgm:spPr/>
    </dgm:pt>
    <dgm:pt modelId="{3B6E5B74-9EC6-4CD1-977E-8207E4E59BBE}" type="pres">
      <dgm:prSet presAssocID="{9FB15297-DF22-4644-B2E8-724F1EBEA857}" presName="sibTransSpacerBeforeConnector" presStyleCnt="0"/>
      <dgm:spPr/>
    </dgm:pt>
    <dgm:pt modelId="{9B7C8D62-8E59-40E5-825E-77FD56FD181A}" type="pres">
      <dgm:prSet presAssocID="{9FB15297-DF22-4644-B2E8-724F1EBEA857}" presName="sibTrans" presStyleLbl="node1" presStyleIdx="5" presStyleCnt="13"/>
      <dgm:spPr/>
    </dgm:pt>
    <dgm:pt modelId="{75A428EA-3220-4209-AFEA-6CD0E5776191}" type="pres">
      <dgm:prSet presAssocID="{9FB15297-DF22-4644-B2E8-724F1EBEA857}" presName="sibTransSpacerAfterConnector" presStyleCnt="0"/>
      <dgm:spPr/>
    </dgm:pt>
    <dgm:pt modelId="{6940BBC6-4871-4F78-8C3A-245F055C9841}" type="pres">
      <dgm:prSet presAssocID="{788F7E68-0F02-45A9-BD7C-E30EBC3019B9}" presName="node" presStyleLbl="node1" presStyleIdx="6" presStyleCnt="13">
        <dgm:presLayoutVars>
          <dgm:bulletEnabled val="1"/>
        </dgm:presLayoutVars>
      </dgm:prSet>
      <dgm:spPr/>
    </dgm:pt>
    <dgm:pt modelId="{B029816E-5550-4E8A-8EEB-F58E73AA2D5D}" type="pres">
      <dgm:prSet presAssocID="{BA04582A-AD54-42B5-82A5-5B7860A5CFE2}" presName="sibTransSpacerBeforeConnector" presStyleCnt="0"/>
      <dgm:spPr/>
    </dgm:pt>
    <dgm:pt modelId="{6FAF43E1-7055-4C86-82DD-FD95D72EF079}" type="pres">
      <dgm:prSet presAssocID="{BA04582A-AD54-42B5-82A5-5B7860A5CFE2}" presName="sibTrans" presStyleLbl="node1" presStyleIdx="7" presStyleCnt="13"/>
      <dgm:spPr/>
    </dgm:pt>
    <dgm:pt modelId="{EC822A0F-3DA6-483B-B1F8-2CFB2BA7E346}" type="pres">
      <dgm:prSet presAssocID="{BA04582A-AD54-42B5-82A5-5B7860A5CFE2}" presName="sibTransSpacerAfterConnector" presStyleCnt="0"/>
      <dgm:spPr/>
    </dgm:pt>
    <dgm:pt modelId="{A15FDC1A-C727-4FBB-A3D1-AB6D7B88F319}" type="pres">
      <dgm:prSet presAssocID="{5288DA00-5213-4F85-93D8-F0DDCDB6BCF3}" presName="node" presStyleLbl="node1" presStyleIdx="8" presStyleCnt="13">
        <dgm:presLayoutVars>
          <dgm:bulletEnabled val="1"/>
        </dgm:presLayoutVars>
      </dgm:prSet>
      <dgm:spPr/>
    </dgm:pt>
    <dgm:pt modelId="{5A7C8675-85A4-44BD-B76C-8E435320E177}" type="pres">
      <dgm:prSet presAssocID="{727136A6-6BA8-4C7B-ACC7-4A9D3F288906}" presName="sibTransSpacerBeforeConnector" presStyleCnt="0"/>
      <dgm:spPr/>
    </dgm:pt>
    <dgm:pt modelId="{F59C7722-FBEA-4A54-947C-5C99809AC250}" type="pres">
      <dgm:prSet presAssocID="{727136A6-6BA8-4C7B-ACC7-4A9D3F288906}" presName="sibTrans" presStyleLbl="node1" presStyleIdx="9" presStyleCnt="13"/>
      <dgm:spPr/>
    </dgm:pt>
    <dgm:pt modelId="{2DDE76DC-15F6-4512-9A18-E0B8E311672C}" type="pres">
      <dgm:prSet presAssocID="{727136A6-6BA8-4C7B-ACC7-4A9D3F288906}" presName="sibTransSpacerAfterConnector" presStyleCnt="0"/>
      <dgm:spPr/>
    </dgm:pt>
    <dgm:pt modelId="{7FAF104F-4FB5-4F06-B9DE-B6558105F520}" type="pres">
      <dgm:prSet presAssocID="{9A47DCBA-3A87-4D89-9613-BC2DA1AAD509}" presName="node" presStyleLbl="node1" presStyleIdx="10" presStyleCnt="13">
        <dgm:presLayoutVars>
          <dgm:bulletEnabled val="1"/>
        </dgm:presLayoutVars>
      </dgm:prSet>
      <dgm:spPr/>
    </dgm:pt>
    <dgm:pt modelId="{5B701B91-4418-463A-9BBF-B942F0BDFE69}" type="pres">
      <dgm:prSet presAssocID="{4EC169F8-F0AD-4CCF-B7EC-75F4AC87A445}" presName="sibTransSpacerBeforeConnector" presStyleCnt="0"/>
      <dgm:spPr/>
    </dgm:pt>
    <dgm:pt modelId="{BA91BEC9-9E52-4549-877B-BFA61336F113}" type="pres">
      <dgm:prSet presAssocID="{4EC169F8-F0AD-4CCF-B7EC-75F4AC87A445}" presName="sibTrans" presStyleLbl="node1" presStyleIdx="11" presStyleCnt="13"/>
      <dgm:spPr/>
    </dgm:pt>
    <dgm:pt modelId="{E13A0960-3777-40A4-B928-49EA93721056}" type="pres">
      <dgm:prSet presAssocID="{4EC169F8-F0AD-4CCF-B7EC-75F4AC87A445}" presName="sibTransSpacerAfterConnector" presStyleCnt="0"/>
      <dgm:spPr/>
    </dgm:pt>
    <dgm:pt modelId="{31B342F0-9A16-4C7A-B5BF-CE46D83B78E0}" type="pres">
      <dgm:prSet presAssocID="{781AB4BF-8BBD-4D66-9A4F-273D7F9F35DD}" presName="node" presStyleLbl="node1" presStyleIdx="12" presStyleCnt="13">
        <dgm:presLayoutVars>
          <dgm:bulletEnabled val="1"/>
        </dgm:presLayoutVars>
      </dgm:prSet>
      <dgm:spPr/>
    </dgm:pt>
  </dgm:ptLst>
  <dgm:cxnLst>
    <dgm:cxn modelId="{6E906A23-734A-4428-9856-62EDE692937B}" type="presOf" srcId="{CB700B8C-63BD-49A5-AC1D-E36BCD8CC1D4}" destId="{C5055DF1-DCD9-4676-AC2B-68AF7CF63EC6}" srcOrd="0" destOrd="0" presId="urn:microsoft.com/office/officeart/2016/7/layout/BasicProcessNew"/>
    <dgm:cxn modelId="{CFA2A632-FD4E-49CF-A4B0-1A37DC889DDF}" srcId="{283757FA-4CA7-41EB-B132-9CDD9B1A4F6A}" destId="{781AB4BF-8BBD-4D66-9A4F-273D7F9F35DD}" srcOrd="6" destOrd="0" parTransId="{2FB5C662-4468-4129-A4CD-C5A7C0D85785}" sibTransId="{2CBA2148-9AF5-48FA-82A2-067E01AF36A0}"/>
    <dgm:cxn modelId="{5DA26335-B413-4973-99D6-2B66906D542A}" type="presOf" srcId="{781AB4BF-8BBD-4D66-9A4F-273D7F9F35DD}" destId="{31B342F0-9A16-4C7A-B5BF-CE46D83B78E0}" srcOrd="0" destOrd="0" presId="urn:microsoft.com/office/officeart/2016/7/layout/BasicProcessNew"/>
    <dgm:cxn modelId="{EB10EC41-DC26-4817-A036-4B696AB496C4}" type="presOf" srcId="{283757FA-4CA7-41EB-B132-9CDD9B1A4F6A}" destId="{DBFE59D7-849A-4062-AAA1-07C2C29183D6}" srcOrd="0" destOrd="0" presId="urn:microsoft.com/office/officeart/2016/7/layout/BasicProcessNew"/>
    <dgm:cxn modelId="{A0992667-751B-4E88-9598-5B803B075A9C}" type="presOf" srcId="{661A579B-FE1C-47D3-997A-DD02275D9B61}" destId="{1C5967D3-1EEB-40B9-8027-13269C04401F}" srcOrd="0" destOrd="0" presId="urn:microsoft.com/office/officeart/2016/7/layout/BasicProcessNew"/>
    <dgm:cxn modelId="{153B4048-3FB9-4278-A2D0-ACA89DC0A9DC}" type="presOf" srcId="{AF3A4AAA-DD75-48D2-ACE7-6305DEC7577F}" destId="{A1A524C6-7EF4-45E4-8FA4-44F4C4EFE691}" srcOrd="0" destOrd="0" presId="urn:microsoft.com/office/officeart/2016/7/layout/BasicProcessNew"/>
    <dgm:cxn modelId="{D1BD4948-9324-416B-A8E7-18B9DAE731B4}" type="presOf" srcId="{4EC169F8-F0AD-4CCF-B7EC-75F4AC87A445}" destId="{BA91BEC9-9E52-4549-877B-BFA61336F113}" srcOrd="0" destOrd="0" presId="urn:microsoft.com/office/officeart/2016/7/layout/BasicProcessNew"/>
    <dgm:cxn modelId="{2AF12C4D-A709-46C3-9963-8B6BC5078F10}" srcId="{283757FA-4CA7-41EB-B132-9CDD9B1A4F6A}" destId="{1325EA18-ECC4-4282-9D85-22A627FB6F15}" srcOrd="1" destOrd="0" parTransId="{1E32EFBA-0DDC-4953-844B-EAA4EDA41AD4}" sibTransId="{661A579B-FE1C-47D3-997A-DD02275D9B61}"/>
    <dgm:cxn modelId="{696B1D50-BDD5-48DE-B901-2CEE922951CB}" type="presOf" srcId="{1325EA18-ECC4-4282-9D85-22A627FB6F15}" destId="{CE0E892F-17C1-41CE-B5F4-6DA78E4ADC8F}" srcOrd="0" destOrd="0" presId="urn:microsoft.com/office/officeart/2016/7/layout/BasicProcessNew"/>
    <dgm:cxn modelId="{8A5FC870-E870-4D34-B6C6-A9E2022E4D77}" srcId="{283757FA-4CA7-41EB-B132-9CDD9B1A4F6A}" destId="{5288DA00-5213-4F85-93D8-F0DDCDB6BCF3}" srcOrd="4" destOrd="0" parTransId="{1260F9E3-0FC0-4C50-9D63-17410351E1F6}" sibTransId="{727136A6-6BA8-4C7B-ACC7-4A9D3F288906}"/>
    <dgm:cxn modelId="{EEB87C51-FA6E-4908-BA11-25236F46E9A7}" type="presOf" srcId="{5288DA00-5213-4F85-93D8-F0DDCDB6BCF3}" destId="{A15FDC1A-C727-4FBB-A3D1-AB6D7B88F319}" srcOrd="0" destOrd="0" presId="urn:microsoft.com/office/officeart/2016/7/layout/BasicProcessNew"/>
    <dgm:cxn modelId="{40C27D75-F1DD-4369-943C-5F15D38D6847}" type="presOf" srcId="{9FB15297-DF22-4644-B2E8-724F1EBEA857}" destId="{9B7C8D62-8E59-40E5-825E-77FD56FD181A}" srcOrd="0" destOrd="0" presId="urn:microsoft.com/office/officeart/2016/7/layout/BasicProcessNew"/>
    <dgm:cxn modelId="{E64BEA80-15B9-49AC-AB65-5095864AA29A}" srcId="{283757FA-4CA7-41EB-B132-9CDD9B1A4F6A}" destId="{4BBBA2F6-C530-4363-838E-70444BE40477}" srcOrd="2" destOrd="0" parTransId="{05200665-05CC-4360-9B98-34CD3A57D929}" sibTransId="{9FB15297-DF22-4644-B2E8-724F1EBEA857}"/>
    <dgm:cxn modelId="{7B5A3085-E003-49ED-9DF0-529028FC5F7B}" type="presOf" srcId="{BA04582A-AD54-42B5-82A5-5B7860A5CFE2}" destId="{6FAF43E1-7055-4C86-82DD-FD95D72EF079}" srcOrd="0" destOrd="0" presId="urn:microsoft.com/office/officeart/2016/7/layout/BasicProcessNew"/>
    <dgm:cxn modelId="{D663DE91-3C9C-4F41-B3A0-278512747AED}" type="presOf" srcId="{788F7E68-0F02-45A9-BD7C-E30EBC3019B9}" destId="{6940BBC6-4871-4F78-8C3A-245F055C9841}" srcOrd="0" destOrd="0" presId="urn:microsoft.com/office/officeart/2016/7/layout/BasicProcessNew"/>
    <dgm:cxn modelId="{3371D5C2-C419-400A-98C2-705D07E34D9F}" type="presOf" srcId="{9A47DCBA-3A87-4D89-9613-BC2DA1AAD509}" destId="{7FAF104F-4FB5-4F06-B9DE-B6558105F520}" srcOrd="0" destOrd="0" presId="urn:microsoft.com/office/officeart/2016/7/layout/BasicProcessNew"/>
    <dgm:cxn modelId="{3A953FC5-AB07-4B6D-BCC0-1C9186CE2B57}" type="presOf" srcId="{727136A6-6BA8-4C7B-ACC7-4A9D3F288906}" destId="{F59C7722-FBEA-4A54-947C-5C99809AC250}" srcOrd="0" destOrd="0" presId="urn:microsoft.com/office/officeart/2016/7/layout/BasicProcessNew"/>
    <dgm:cxn modelId="{007AAAC8-B538-4AF7-8FEF-FD0B1F394EA8}" type="presOf" srcId="{4BBBA2F6-C530-4363-838E-70444BE40477}" destId="{C8671436-6E73-4D70-B036-DA0A120A3A84}" srcOrd="0" destOrd="0" presId="urn:microsoft.com/office/officeart/2016/7/layout/BasicProcessNew"/>
    <dgm:cxn modelId="{5BF82FCA-8F32-41B5-8E74-E3178CB2845E}" srcId="{283757FA-4CA7-41EB-B132-9CDD9B1A4F6A}" destId="{AF3A4AAA-DD75-48D2-ACE7-6305DEC7577F}" srcOrd="0" destOrd="0" parTransId="{58B7004B-0530-423C-8A7D-4EE2EC7FB839}" sibTransId="{CB700B8C-63BD-49A5-AC1D-E36BCD8CC1D4}"/>
    <dgm:cxn modelId="{E89AD8CC-A32A-4201-8A42-7681C6B244D8}" srcId="{283757FA-4CA7-41EB-B132-9CDD9B1A4F6A}" destId="{9A47DCBA-3A87-4D89-9613-BC2DA1AAD509}" srcOrd="5" destOrd="0" parTransId="{56807974-A023-48AC-B92C-5C4BDB642741}" sibTransId="{4EC169F8-F0AD-4CCF-B7EC-75F4AC87A445}"/>
    <dgm:cxn modelId="{6C0051D6-186D-440E-AF5E-655C0B422498}" srcId="{283757FA-4CA7-41EB-B132-9CDD9B1A4F6A}" destId="{788F7E68-0F02-45A9-BD7C-E30EBC3019B9}" srcOrd="3" destOrd="0" parTransId="{EB6F37F2-498C-49B5-AAE4-A0705D227D13}" sibTransId="{BA04582A-AD54-42B5-82A5-5B7860A5CFE2}"/>
    <dgm:cxn modelId="{E3C7C920-448F-4FB8-9822-883FA3626574}" type="presParOf" srcId="{DBFE59D7-849A-4062-AAA1-07C2C29183D6}" destId="{A1A524C6-7EF4-45E4-8FA4-44F4C4EFE691}" srcOrd="0" destOrd="0" presId="urn:microsoft.com/office/officeart/2016/7/layout/BasicProcessNew"/>
    <dgm:cxn modelId="{DD90251C-25A8-4C81-86F1-D13953E2166A}" type="presParOf" srcId="{DBFE59D7-849A-4062-AAA1-07C2C29183D6}" destId="{7507EC1E-296C-416F-8477-A5A505E97B1F}" srcOrd="1" destOrd="0" presId="urn:microsoft.com/office/officeart/2016/7/layout/BasicProcessNew"/>
    <dgm:cxn modelId="{3293A6C0-6083-4136-A0BC-CFCA76DEFD95}" type="presParOf" srcId="{DBFE59D7-849A-4062-AAA1-07C2C29183D6}" destId="{C5055DF1-DCD9-4676-AC2B-68AF7CF63EC6}" srcOrd="2" destOrd="0" presId="urn:microsoft.com/office/officeart/2016/7/layout/BasicProcessNew"/>
    <dgm:cxn modelId="{7E5DE309-21DD-4531-996A-095A623B60CC}" type="presParOf" srcId="{DBFE59D7-849A-4062-AAA1-07C2C29183D6}" destId="{98E6EF20-2B27-48B9-868A-AF64B4749170}" srcOrd="3" destOrd="0" presId="urn:microsoft.com/office/officeart/2016/7/layout/BasicProcessNew"/>
    <dgm:cxn modelId="{0CFF2510-E413-41E5-940A-1252D66C03D9}" type="presParOf" srcId="{DBFE59D7-849A-4062-AAA1-07C2C29183D6}" destId="{CE0E892F-17C1-41CE-B5F4-6DA78E4ADC8F}" srcOrd="4" destOrd="0" presId="urn:microsoft.com/office/officeart/2016/7/layout/BasicProcessNew"/>
    <dgm:cxn modelId="{3BBC3B66-7A44-4DA0-8D3E-B78C05F10790}" type="presParOf" srcId="{DBFE59D7-849A-4062-AAA1-07C2C29183D6}" destId="{61D61F86-DBCF-471A-868F-E6FBBD5A45A8}" srcOrd="5" destOrd="0" presId="urn:microsoft.com/office/officeart/2016/7/layout/BasicProcessNew"/>
    <dgm:cxn modelId="{85783250-7D6C-4D64-8DA9-DEB82F6BF119}" type="presParOf" srcId="{DBFE59D7-849A-4062-AAA1-07C2C29183D6}" destId="{1C5967D3-1EEB-40B9-8027-13269C04401F}" srcOrd="6" destOrd="0" presId="urn:microsoft.com/office/officeart/2016/7/layout/BasicProcessNew"/>
    <dgm:cxn modelId="{358D45A5-BFDC-427A-8DE0-679DD894CAFE}" type="presParOf" srcId="{DBFE59D7-849A-4062-AAA1-07C2C29183D6}" destId="{361A5A6B-E5AA-44CB-A6F5-AD3E636085AA}" srcOrd="7" destOrd="0" presId="urn:microsoft.com/office/officeart/2016/7/layout/BasicProcessNew"/>
    <dgm:cxn modelId="{068CDE7E-47CC-4A72-BB5A-08B7DE8F7367}" type="presParOf" srcId="{DBFE59D7-849A-4062-AAA1-07C2C29183D6}" destId="{C8671436-6E73-4D70-B036-DA0A120A3A84}" srcOrd="8" destOrd="0" presId="urn:microsoft.com/office/officeart/2016/7/layout/BasicProcessNew"/>
    <dgm:cxn modelId="{C725A2E4-4D0B-4A5F-A010-50A5365E0263}" type="presParOf" srcId="{DBFE59D7-849A-4062-AAA1-07C2C29183D6}" destId="{3B6E5B74-9EC6-4CD1-977E-8207E4E59BBE}" srcOrd="9" destOrd="0" presId="urn:microsoft.com/office/officeart/2016/7/layout/BasicProcessNew"/>
    <dgm:cxn modelId="{A517A64A-5A56-49A2-9A0B-374BC861F015}" type="presParOf" srcId="{DBFE59D7-849A-4062-AAA1-07C2C29183D6}" destId="{9B7C8D62-8E59-40E5-825E-77FD56FD181A}" srcOrd="10" destOrd="0" presId="urn:microsoft.com/office/officeart/2016/7/layout/BasicProcessNew"/>
    <dgm:cxn modelId="{B9A98DA1-24B9-4161-B66B-46347EA837C2}" type="presParOf" srcId="{DBFE59D7-849A-4062-AAA1-07C2C29183D6}" destId="{75A428EA-3220-4209-AFEA-6CD0E5776191}" srcOrd="11" destOrd="0" presId="urn:microsoft.com/office/officeart/2016/7/layout/BasicProcessNew"/>
    <dgm:cxn modelId="{BF3D7E56-6E1E-4E4F-87B3-1EAB275CAD31}" type="presParOf" srcId="{DBFE59D7-849A-4062-AAA1-07C2C29183D6}" destId="{6940BBC6-4871-4F78-8C3A-245F055C9841}" srcOrd="12" destOrd="0" presId="urn:microsoft.com/office/officeart/2016/7/layout/BasicProcessNew"/>
    <dgm:cxn modelId="{3ABAEFAE-F0B0-46B9-80AB-4DAE8BCE41A6}" type="presParOf" srcId="{DBFE59D7-849A-4062-AAA1-07C2C29183D6}" destId="{B029816E-5550-4E8A-8EEB-F58E73AA2D5D}" srcOrd="13" destOrd="0" presId="urn:microsoft.com/office/officeart/2016/7/layout/BasicProcessNew"/>
    <dgm:cxn modelId="{8B96702D-7E2D-4047-8BF7-CC43FD1B63FA}" type="presParOf" srcId="{DBFE59D7-849A-4062-AAA1-07C2C29183D6}" destId="{6FAF43E1-7055-4C86-82DD-FD95D72EF079}" srcOrd="14" destOrd="0" presId="urn:microsoft.com/office/officeart/2016/7/layout/BasicProcessNew"/>
    <dgm:cxn modelId="{6EC9F588-3E28-43D9-AEF9-0B87F688FDF3}" type="presParOf" srcId="{DBFE59D7-849A-4062-AAA1-07C2C29183D6}" destId="{EC822A0F-3DA6-483B-B1F8-2CFB2BA7E346}" srcOrd="15" destOrd="0" presId="urn:microsoft.com/office/officeart/2016/7/layout/BasicProcessNew"/>
    <dgm:cxn modelId="{772C1ED8-3DA1-4DCB-9CC4-3711F4EE2F43}" type="presParOf" srcId="{DBFE59D7-849A-4062-AAA1-07C2C29183D6}" destId="{A15FDC1A-C727-4FBB-A3D1-AB6D7B88F319}" srcOrd="16" destOrd="0" presId="urn:microsoft.com/office/officeart/2016/7/layout/BasicProcessNew"/>
    <dgm:cxn modelId="{653A1EC3-0819-4BB3-B033-0B9CB91644A6}" type="presParOf" srcId="{DBFE59D7-849A-4062-AAA1-07C2C29183D6}" destId="{5A7C8675-85A4-44BD-B76C-8E435320E177}" srcOrd="17" destOrd="0" presId="urn:microsoft.com/office/officeart/2016/7/layout/BasicProcessNew"/>
    <dgm:cxn modelId="{0607FDEC-4378-4B93-AAF6-7576CE7C5BB8}" type="presParOf" srcId="{DBFE59D7-849A-4062-AAA1-07C2C29183D6}" destId="{F59C7722-FBEA-4A54-947C-5C99809AC250}" srcOrd="18" destOrd="0" presId="urn:microsoft.com/office/officeart/2016/7/layout/BasicProcessNew"/>
    <dgm:cxn modelId="{B479873B-A147-4786-8870-6098B57C75AE}" type="presParOf" srcId="{DBFE59D7-849A-4062-AAA1-07C2C29183D6}" destId="{2DDE76DC-15F6-4512-9A18-E0B8E311672C}" srcOrd="19" destOrd="0" presId="urn:microsoft.com/office/officeart/2016/7/layout/BasicProcessNew"/>
    <dgm:cxn modelId="{130AAC3B-7A8C-4C6E-BB09-4EF3239B4FF9}" type="presParOf" srcId="{DBFE59D7-849A-4062-AAA1-07C2C29183D6}" destId="{7FAF104F-4FB5-4F06-B9DE-B6558105F520}" srcOrd="20" destOrd="0" presId="urn:microsoft.com/office/officeart/2016/7/layout/BasicProcessNew"/>
    <dgm:cxn modelId="{37E21AA7-63F3-4756-AE73-A55EB1350B12}" type="presParOf" srcId="{DBFE59D7-849A-4062-AAA1-07C2C29183D6}" destId="{5B701B91-4418-463A-9BBF-B942F0BDFE69}" srcOrd="21" destOrd="0" presId="urn:microsoft.com/office/officeart/2016/7/layout/BasicProcessNew"/>
    <dgm:cxn modelId="{F24F975F-91C8-4C27-9C02-090BFA873261}" type="presParOf" srcId="{DBFE59D7-849A-4062-AAA1-07C2C29183D6}" destId="{BA91BEC9-9E52-4549-877B-BFA61336F113}" srcOrd="22" destOrd="0" presId="urn:microsoft.com/office/officeart/2016/7/layout/BasicProcessNew"/>
    <dgm:cxn modelId="{7DF41806-A36A-47D1-8908-413299D6D955}" type="presParOf" srcId="{DBFE59D7-849A-4062-AAA1-07C2C29183D6}" destId="{E13A0960-3777-40A4-B928-49EA93721056}" srcOrd="23" destOrd="0" presId="urn:microsoft.com/office/officeart/2016/7/layout/BasicProcessNew"/>
    <dgm:cxn modelId="{22BD0060-4AF1-47F7-B736-49E912DAF715}" type="presParOf" srcId="{DBFE59D7-849A-4062-AAA1-07C2C29183D6}" destId="{31B342F0-9A16-4C7A-B5BF-CE46D83B78E0}" srcOrd="2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54D6865F-11FD-4682-A037-2766BD840F0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268385CD-5FD9-4F1E-A0FF-874087652DF4}" type="parTrans" cxnId="{7ADDED3B-071A-4A0B-A272-1A6C34BB90D0}">
      <dgm:prSet/>
      <dgm:spPr/>
      <dgm:t>
        <a:bodyPr/>
        <a:lstStyle/>
        <a:p>
          <a:endParaRPr lang="en-US"/>
        </a:p>
      </dgm:t>
    </dgm:pt>
    <dgm:pt modelId="{71D90C9C-A837-4216-ADDD-0DA82D33954B}">
      <dgm:prSet/>
      <dgm:spPr>
        <a:solidFill>
          <a:schemeClr val="accent5">
            <a:hueOff val="0"/>
            <a:satOff val="0"/>
            <a:lumOff val="0"/>
            <a:alphaOff val="0"/>
          </a:schemeClr>
        </a:solidFill>
        <a:ln w="19050" cap="flat" cmpd="sng" algn="ctr">
          <a:solidFill>
            <a:schemeClr val="lt1">
              <a:hueOff val="0"/>
              <a:satOff val="0"/>
              <a:lumOff val="0"/>
              <a:alphaOff val="0"/>
            </a:schemeClr>
          </a:solidFill>
          <a:prstDash val="solid"/>
        </a:ln>
      </dgm:spPr>
      <dgm:t>
        <a:bodyPr/>
        <a:lstStyle/>
        <a:p>
          <a:r>
            <a:rPr lang="en-US" b="1"/>
            <a:t>Identified Gaps</a:t>
          </a:r>
          <a:endParaRPr lang="en-US"/>
        </a:p>
      </dgm:t>
    </dgm:pt>
    <dgm:pt modelId="{F718EC21-E5E3-49CD-876D-4B65C581AA93}" type="parTrans" cxnId="{5780C3D1-4E48-458C-AF81-27B208490AD5}">
      <dgm:prSet/>
      <dgm:spPr/>
      <dgm:t>
        <a:bodyPr/>
        <a:lstStyle/>
        <a:p>
          <a:endParaRPr lang="en-US"/>
        </a:p>
      </dgm:t>
    </dgm:pt>
    <dgm:pt modelId="{ACDDCD50-3223-4BAA-84BA-25660EBC316D}">
      <dgm:prSet custT="1"/>
      <dgm:spPr>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dgm:spPr>
      <dgm:t>
        <a:bodyPr/>
        <a:lstStyle/>
        <a:p>
          <a:r>
            <a:rPr lang="en-US" sz="1800"/>
            <a:t>Discontinued referrals</a:t>
          </a:r>
        </a:p>
      </dgm:t>
    </dgm:pt>
    <dgm:pt modelId="{993FE6B6-261C-4D9B-A8C3-3FA904785C97}" type="sibTrans" cxnId="{5780C3D1-4E48-458C-AF81-27B208490AD5}">
      <dgm:prSet/>
      <dgm:spPr/>
      <dgm:t>
        <a:bodyPr/>
        <a:lstStyle/>
        <a:p>
          <a:endParaRPr lang="en-US"/>
        </a:p>
      </dgm:t>
    </dgm:pt>
    <dgm:pt modelId="{038778DD-1104-42A3-AFEE-B7925ADDC0CE}" type="parTrans" cxnId="{4F5FD17C-5AD0-474A-8001-58916C347582}">
      <dgm:prSet/>
      <dgm:spPr/>
      <dgm:t>
        <a:bodyPr/>
        <a:lstStyle/>
        <a:p>
          <a:endParaRPr lang="en-US"/>
        </a:p>
      </dgm:t>
    </dgm:pt>
    <dgm:pt modelId="{92922E66-D5A8-4019-84AA-2FBDEB8418AF}">
      <dgm:prSet custT="1"/>
      <dgm:spPr>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dgm:spPr>
      <dgm:t>
        <a:bodyPr/>
        <a:lstStyle/>
        <a:p>
          <a:r>
            <a:rPr lang="en-US" sz="1800"/>
            <a:t>Missed opportunities for Dependents and Surviving Spouses</a:t>
          </a:r>
        </a:p>
      </dgm:t>
    </dgm:pt>
    <dgm:pt modelId="{77B04631-6D20-4E74-8C96-B3A80ACC0A27}" type="sibTrans" cxnId="{4F5FD17C-5AD0-474A-8001-58916C347582}">
      <dgm:prSet/>
      <dgm:spPr/>
      <dgm:t>
        <a:bodyPr/>
        <a:lstStyle/>
        <a:p>
          <a:endParaRPr lang="en-US"/>
        </a:p>
      </dgm:t>
    </dgm:pt>
    <dgm:pt modelId="{CA02CB98-9D66-4579-87D5-D74BB6A2E61E}" type="sibTrans" cxnId="{7ADDED3B-071A-4A0B-A272-1A6C34BB90D0}">
      <dgm:prSet/>
      <dgm:spPr/>
      <dgm:t>
        <a:bodyPr/>
        <a:lstStyle/>
        <a:p>
          <a:endParaRPr lang="en-US"/>
        </a:p>
      </dgm:t>
    </dgm:pt>
    <dgm:pt modelId="{93AEC4AF-3ED8-48BA-9CF9-84C9B1DB23F7}" type="parTrans" cxnId="{45A88A17-9116-42FB-9C5D-3F9E9226FF47}">
      <dgm:prSet/>
      <dgm:spPr/>
      <dgm:t>
        <a:bodyPr/>
        <a:lstStyle/>
        <a:p>
          <a:endParaRPr lang="en-US"/>
        </a:p>
      </dgm:t>
    </dgm:pt>
    <dgm:pt modelId="{503F50BA-CC5C-4F2A-BBB3-B399D5BC35A5}">
      <dgm:prSet/>
      <dgm:spPr>
        <a:solidFill>
          <a:schemeClr val="accent5">
            <a:hueOff val="-18429456"/>
            <a:satOff val="20625"/>
            <a:lumOff val="1177"/>
            <a:alphaOff val="0"/>
          </a:schemeClr>
        </a:solidFill>
        <a:ln w="19050" cap="flat" cmpd="sng" algn="ctr">
          <a:solidFill>
            <a:schemeClr val="lt1">
              <a:hueOff val="0"/>
              <a:satOff val="0"/>
              <a:lumOff val="0"/>
              <a:alphaOff val="0"/>
            </a:schemeClr>
          </a:solidFill>
          <a:prstDash val="solid"/>
        </a:ln>
      </dgm:spPr>
      <dgm:t>
        <a:bodyPr/>
        <a:lstStyle/>
        <a:p>
          <a:r>
            <a:rPr lang="en-US" b="1"/>
            <a:t>Opportunities for Improvement</a:t>
          </a:r>
          <a:endParaRPr lang="en-US"/>
        </a:p>
      </dgm:t>
    </dgm:pt>
    <dgm:pt modelId="{366E5782-BD1D-4612-A7CB-5B3513C1D511}" type="parTrans" cxnId="{1B0CF58B-115C-4FD5-9782-789FBCCB04E9}">
      <dgm:prSet/>
      <dgm:spPr/>
      <dgm:t>
        <a:bodyPr/>
        <a:lstStyle/>
        <a:p>
          <a:endParaRPr lang="en-US"/>
        </a:p>
      </dgm:t>
    </dgm:pt>
    <dgm:pt modelId="{8F59F6CA-1E8B-4E1A-A997-F12F4BC56727}">
      <dgm:prSet custT="1"/>
      <dgm:spPr>
        <a:solidFill>
          <a:schemeClr val="accent5">
            <a:tint val="40000"/>
            <a:alpha val="90000"/>
            <a:hueOff val="-19301144"/>
            <a:satOff val="20985"/>
            <a:lumOff val="1274"/>
            <a:alphaOff val="0"/>
          </a:schemeClr>
        </a:solidFill>
        <a:ln w="19050" cap="flat" cmpd="sng" algn="ctr">
          <a:solidFill>
            <a:schemeClr val="accent5">
              <a:tint val="40000"/>
              <a:alpha val="90000"/>
              <a:hueOff val="-19301144"/>
              <a:satOff val="20985"/>
              <a:lumOff val="1274"/>
              <a:alphaOff val="0"/>
            </a:schemeClr>
          </a:solidFill>
          <a:prstDash val="solid"/>
        </a:ln>
      </dgm:spPr>
      <dgm:t>
        <a:bodyPr/>
        <a:lstStyle/>
        <a:p>
          <a:r>
            <a:rPr lang="en-US" sz="1600"/>
            <a:t>Reinstatement of referrals</a:t>
          </a:r>
        </a:p>
      </dgm:t>
    </dgm:pt>
    <dgm:pt modelId="{F4DDFFA3-0410-408C-BB95-1CE668C1B136}" type="sibTrans" cxnId="{1B0CF58B-115C-4FD5-9782-789FBCCB04E9}">
      <dgm:prSet/>
      <dgm:spPr/>
      <dgm:t>
        <a:bodyPr/>
        <a:lstStyle/>
        <a:p>
          <a:endParaRPr lang="en-US"/>
        </a:p>
      </dgm:t>
    </dgm:pt>
    <dgm:pt modelId="{A6DBDC4B-4E30-4994-AC22-6BEF3C65E650}" type="parTrans" cxnId="{F4D8A1B7-B748-4ED4-A56E-E207A4253287}">
      <dgm:prSet/>
      <dgm:spPr/>
      <dgm:t>
        <a:bodyPr/>
        <a:lstStyle/>
        <a:p>
          <a:endParaRPr lang="en-US"/>
        </a:p>
      </dgm:t>
    </dgm:pt>
    <dgm:pt modelId="{C4743F71-236D-4CF2-A77B-618A07742FF1}">
      <dgm:prSet custT="1"/>
      <dgm:spPr>
        <a:solidFill>
          <a:schemeClr val="accent5">
            <a:tint val="40000"/>
            <a:alpha val="90000"/>
            <a:hueOff val="-19301144"/>
            <a:satOff val="20985"/>
            <a:lumOff val="1274"/>
            <a:alphaOff val="0"/>
          </a:schemeClr>
        </a:solidFill>
        <a:ln w="19050" cap="flat" cmpd="sng" algn="ctr">
          <a:solidFill>
            <a:schemeClr val="accent5">
              <a:tint val="40000"/>
              <a:alpha val="90000"/>
              <a:hueOff val="-19301144"/>
              <a:satOff val="20985"/>
              <a:lumOff val="1274"/>
              <a:alphaOff val="0"/>
            </a:schemeClr>
          </a:solidFill>
          <a:prstDash val="solid"/>
        </a:ln>
      </dgm:spPr>
      <dgm:t>
        <a:bodyPr/>
        <a:lstStyle/>
        <a:p>
          <a:r>
            <a:rPr lang="en-US" sz="1600"/>
            <a:t>Identify veteran’s dependents and surviving spouses on referrals</a:t>
          </a:r>
        </a:p>
      </dgm:t>
    </dgm:pt>
    <dgm:pt modelId="{E963258C-3699-44F8-BBB4-4494A12466ED}" type="sibTrans" cxnId="{F4D8A1B7-B748-4ED4-A56E-E207A4253287}">
      <dgm:prSet/>
      <dgm:spPr/>
      <dgm:t>
        <a:bodyPr/>
        <a:lstStyle/>
        <a:p>
          <a:endParaRPr lang="en-US"/>
        </a:p>
      </dgm:t>
    </dgm:pt>
    <dgm:pt modelId="{E35E443C-399B-41FE-816A-A6A557941D54}" type="parTrans" cxnId="{DF7D6625-B3A3-4BB8-B08F-EF43F5AF40A5}">
      <dgm:prSet/>
      <dgm:spPr/>
      <dgm:t>
        <a:bodyPr/>
        <a:lstStyle/>
        <a:p>
          <a:endParaRPr lang="en-US"/>
        </a:p>
      </dgm:t>
    </dgm:pt>
    <dgm:pt modelId="{BC6337DB-103E-4DA8-853C-A5508F37B15A}">
      <dgm:prSet custT="1"/>
      <dgm:spPr>
        <a:solidFill>
          <a:schemeClr val="accent5">
            <a:tint val="40000"/>
            <a:alpha val="90000"/>
            <a:hueOff val="-19301144"/>
            <a:satOff val="20985"/>
            <a:lumOff val="1274"/>
            <a:alphaOff val="0"/>
          </a:schemeClr>
        </a:solidFill>
        <a:ln w="19050" cap="flat" cmpd="sng" algn="ctr">
          <a:solidFill>
            <a:schemeClr val="accent5">
              <a:tint val="40000"/>
              <a:alpha val="90000"/>
              <a:hueOff val="-19301144"/>
              <a:satOff val="20985"/>
              <a:lumOff val="1274"/>
              <a:alphaOff val="0"/>
            </a:schemeClr>
          </a:solidFill>
          <a:prstDash val="solid"/>
        </a:ln>
      </dgm:spPr>
      <dgm:t>
        <a:bodyPr/>
        <a:lstStyle/>
        <a:p>
          <a:r>
            <a:rPr lang="en-US" sz="1600"/>
            <a:t>Create ACE or Flash that staff can refer to and that can be integrated into Intake Workflow process</a:t>
          </a:r>
        </a:p>
      </dgm:t>
    </dgm:pt>
    <dgm:pt modelId="{61472818-CAB3-405F-9897-0D6B7989E720}" type="sibTrans" cxnId="{DF7D6625-B3A3-4BB8-B08F-EF43F5AF40A5}">
      <dgm:prSet/>
      <dgm:spPr/>
      <dgm:t>
        <a:bodyPr/>
        <a:lstStyle/>
        <a:p>
          <a:endParaRPr lang="en-US"/>
        </a:p>
      </dgm:t>
    </dgm:pt>
    <dgm:pt modelId="{9369640B-F6E5-49AB-B15B-F79AC96A03DF}" type="parTrans" cxnId="{1D87A147-7AF7-4380-8CA5-95EB826E13B6}">
      <dgm:prSet/>
      <dgm:spPr/>
      <dgm:t>
        <a:bodyPr/>
        <a:lstStyle/>
        <a:p>
          <a:endParaRPr lang="en-US"/>
        </a:p>
      </dgm:t>
    </dgm:pt>
    <dgm:pt modelId="{0D577B17-979E-4664-97C2-E16A1734C9F1}">
      <dgm:prSet custT="1"/>
      <dgm:spPr>
        <a:solidFill>
          <a:schemeClr val="accent5">
            <a:tint val="40000"/>
            <a:alpha val="90000"/>
            <a:hueOff val="-19301144"/>
            <a:satOff val="20985"/>
            <a:lumOff val="1274"/>
            <a:alphaOff val="0"/>
          </a:schemeClr>
        </a:solidFill>
        <a:ln w="19050" cap="flat" cmpd="sng" algn="ctr">
          <a:solidFill>
            <a:schemeClr val="accent5">
              <a:tint val="40000"/>
              <a:alpha val="90000"/>
              <a:hueOff val="-19301144"/>
              <a:satOff val="20985"/>
              <a:lumOff val="1274"/>
              <a:alphaOff val="0"/>
            </a:schemeClr>
          </a:solidFill>
          <a:prstDash val="solid"/>
        </a:ln>
      </dgm:spPr>
      <dgm:t>
        <a:bodyPr/>
        <a:lstStyle/>
        <a:p>
          <a:r>
            <a:rPr lang="en-US" sz="1600"/>
            <a:t>Create a listing of all known veterans and veteran’s dependents/surviving spouses currently aided that can be referred at next RRR</a:t>
          </a:r>
        </a:p>
      </dgm:t>
    </dgm:pt>
    <dgm:pt modelId="{E35C2749-42F4-433A-8437-0D9A540611F3}" type="sibTrans" cxnId="{1D87A147-7AF7-4380-8CA5-95EB826E13B6}">
      <dgm:prSet/>
      <dgm:spPr/>
      <dgm:t>
        <a:bodyPr/>
        <a:lstStyle/>
        <a:p>
          <a:endParaRPr lang="en-US"/>
        </a:p>
      </dgm:t>
    </dgm:pt>
    <dgm:pt modelId="{AA8D0E6A-1F29-4C55-AD73-7CABCF51961D}" type="parTrans" cxnId="{D14DE66E-A8E4-4694-AF7F-3454D46C3F46}">
      <dgm:prSet/>
      <dgm:spPr/>
      <dgm:t>
        <a:bodyPr/>
        <a:lstStyle/>
        <a:p>
          <a:endParaRPr lang="en-US"/>
        </a:p>
      </dgm:t>
    </dgm:pt>
    <dgm:pt modelId="{E706BC20-BE0A-47E3-81D4-D1EE0A55BB9A}">
      <dgm:prSet custT="1"/>
      <dgm:spPr>
        <a:solidFill>
          <a:schemeClr val="accent5">
            <a:tint val="40000"/>
            <a:alpha val="90000"/>
            <a:hueOff val="-19301144"/>
            <a:satOff val="20985"/>
            <a:lumOff val="1274"/>
            <a:alphaOff val="0"/>
          </a:schemeClr>
        </a:solidFill>
        <a:ln w="19050" cap="flat" cmpd="sng" algn="ctr">
          <a:solidFill>
            <a:schemeClr val="accent5">
              <a:tint val="40000"/>
              <a:alpha val="90000"/>
              <a:hueOff val="-19301144"/>
              <a:satOff val="20985"/>
              <a:lumOff val="1274"/>
              <a:alphaOff val="0"/>
            </a:schemeClr>
          </a:solidFill>
          <a:prstDash val="solid"/>
        </a:ln>
      </dgm:spPr>
      <dgm:t>
        <a:bodyPr/>
        <a:lstStyle/>
        <a:p>
          <a:r>
            <a:rPr lang="en-US" sz="1600"/>
            <a:t>Build open and continuous communication line between designated DEBs and VSO Supervisors</a:t>
          </a:r>
        </a:p>
      </dgm:t>
    </dgm:pt>
    <dgm:pt modelId="{0FCAC2AC-2E0A-4E1E-B809-2364AA1F6867}" type="sibTrans" cxnId="{D14DE66E-A8E4-4694-AF7F-3454D46C3F46}">
      <dgm:prSet/>
      <dgm:spPr/>
      <dgm:t>
        <a:bodyPr/>
        <a:lstStyle/>
        <a:p>
          <a:endParaRPr lang="en-US"/>
        </a:p>
      </dgm:t>
    </dgm:pt>
    <dgm:pt modelId="{09407F41-AF57-409A-8D8A-9DDDDDDFD1C5}" type="parTrans" cxnId="{44C3CFC9-7B30-4E47-9020-B7D9151F09E4}">
      <dgm:prSet/>
      <dgm:spPr/>
      <dgm:t>
        <a:bodyPr/>
        <a:lstStyle/>
        <a:p>
          <a:endParaRPr lang="en-US"/>
        </a:p>
      </dgm:t>
    </dgm:pt>
    <dgm:pt modelId="{D8BC7DD5-2412-4E84-A90E-5F856C8F5F2C}">
      <dgm:prSet custT="1"/>
      <dgm:spPr>
        <a:solidFill>
          <a:schemeClr val="accent5">
            <a:tint val="40000"/>
            <a:alpha val="90000"/>
            <a:hueOff val="-19301144"/>
            <a:satOff val="20985"/>
            <a:lumOff val="1274"/>
            <a:alphaOff val="0"/>
          </a:schemeClr>
        </a:solidFill>
        <a:ln w="19050" cap="flat" cmpd="sng" algn="ctr">
          <a:solidFill>
            <a:schemeClr val="accent5">
              <a:tint val="40000"/>
              <a:alpha val="90000"/>
              <a:hueOff val="-19301144"/>
              <a:satOff val="20985"/>
              <a:lumOff val="1274"/>
              <a:alphaOff val="0"/>
            </a:schemeClr>
          </a:solidFill>
          <a:prstDash val="solid"/>
        </a:ln>
      </dgm:spPr>
      <dgm:t>
        <a:bodyPr/>
        <a:lstStyle/>
        <a:p>
          <a:r>
            <a:rPr lang="en-US" sz="1600"/>
            <a:t>Have a “veteran status” entry option available for the case narration tool</a:t>
          </a:r>
        </a:p>
      </dgm:t>
    </dgm:pt>
    <dgm:pt modelId="{CF0F00A2-8D77-4F3E-93B1-3C58BAB88E19}" type="sibTrans" cxnId="{44C3CFC9-7B30-4E47-9020-B7D9151F09E4}">
      <dgm:prSet/>
      <dgm:spPr/>
      <dgm:t>
        <a:bodyPr/>
        <a:lstStyle/>
        <a:p>
          <a:endParaRPr lang="en-US"/>
        </a:p>
      </dgm:t>
    </dgm:pt>
    <dgm:pt modelId="{A369FADE-098A-41E8-AC8F-BE96DA094D1E}" type="sibTrans" cxnId="{45A88A17-9116-42FB-9C5D-3F9E9226FF47}">
      <dgm:prSet/>
      <dgm:spPr/>
      <dgm:t>
        <a:bodyPr/>
        <a:lstStyle/>
        <a:p>
          <a:endParaRPr lang="en-US"/>
        </a:p>
      </dgm:t>
    </dgm:pt>
    <dgm:pt modelId="{B0D4F049-120B-4E9E-ACA4-13C7DE50802D}" type="pres">
      <dgm:prSet presAssocID="{54D6865F-11FD-4682-A037-2766BD840F05}" presName="Name0" presStyleCnt="0">
        <dgm:presLayoutVars>
          <dgm:dir/>
          <dgm:animLvl val="lvl"/>
          <dgm:resizeHandles val="exact"/>
        </dgm:presLayoutVars>
      </dgm:prSet>
      <dgm:spPr/>
    </dgm:pt>
    <dgm:pt modelId="{B2DD92CB-F204-4510-B101-F5FCFE483F4E}" type="pres">
      <dgm:prSet presAssocID="{71D90C9C-A837-4216-ADDD-0DA82D33954B}" presName="linNode" presStyleCnt="0"/>
      <dgm:spPr/>
    </dgm:pt>
    <dgm:pt modelId="{86303895-EA85-458C-B5CA-BB0C45C11373}" type="pres">
      <dgm:prSet presAssocID="{71D90C9C-A837-4216-ADDD-0DA82D33954B}" presName="parentText" presStyleLbl="node1" presStyleIdx="0" presStyleCnt="2">
        <dgm:presLayoutVars>
          <dgm:chMax val="1"/>
          <dgm:bulletEnabled val="1"/>
        </dgm:presLayoutVars>
      </dgm:prSet>
      <dgm:spPr/>
    </dgm:pt>
    <dgm:pt modelId="{5956B4D1-9060-4B04-AE5F-E72321037215}" type="pres">
      <dgm:prSet presAssocID="{71D90C9C-A837-4216-ADDD-0DA82D33954B}" presName="descendantText" presStyleLbl="alignAccFollowNode1" presStyleIdx="0" presStyleCnt="2" custScaleX="140970" custScaleY="116253">
        <dgm:presLayoutVars>
          <dgm:bulletEnabled val="1"/>
        </dgm:presLayoutVars>
      </dgm:prSet>
      <dgm:spPr/>
    </dgm:pt>
    <dgm:pt modelId="{7A3FE4B2-7B23-4A29-BE42-88509CA7DFEF}" type="pres">
      <dgm:prSet presAssocID="{CA02CB98-9D66-4579-87D5-D74BB6A2E61E}" presName="sp" presStyleCnt="0"/>
      <dgm:spPr/>
    </dgm:pt>
    <dgm:pt modelId="{B8A7CF12-6594-4B97-92C1-B440B38FF7BB}" type="pres">
      <dgm:prSet presAssocID="{503F50BA-CC5C-4F2A-BBB3-B399D5BC35A5}" presName="linNode" presStyleCnt="0"/>
      <dgm:spPr/>
    </dgm:pt>
    <dgm:pt modelId="{380E9DC0-AB51-419C-815C-4366D9A1C34C}" type="pres">
      <dgm:prSet presAssocID="{503F50BA-CC5C-4F2A-BBB3-B399D5BC35A5}" presName="parentText" presStyleLbl="node1" presStyleIdx="1" presStyleCnt="2">
        <dgm:presLayoutVars>
          <dgm:chMax val="1"/>
          <dgm:bulletEnabled val="1"/>
        </dgm:presLayoutVars>
      </dgm:prSet>
      <dgm:spPr/>
    </dgm:pt>
    <dgm:pt modelId="{8508CCDE-1981-44D4-AF18-DF505F0BBCD4}" type="pres">
      <dgm:prSet presAssocID="{503F50BA-CC5C-4F2A-BBB3-B399D5BC35A5}" presName="descendantText" presStyleLbl="alignAccFollowNode1" presStyleIdx="1" presStyleCnt="2" custScaleX="143738" custScaleY="120095">
        <dgm:presLayoutVars>
          <dgm:bulletEnabled val="1"/>
        </dgm:presLayoutVars>
      </dgm:prSet>
      <dgm:spPr/>
    </dgm:pt>
  </dgm:ptLst>
  <dgm:cxnLst>
    <dgm:cxn modelId="{4F59B50F-56F4-4BB8-A833-75866A780BB7}" type="presOf" srcId="{0D577B17-979E-4664-97C2-E16A1734C9F1}" destId="{8508CCDE-1981-44D4-AF18-DF505F0BBCD4}" srcOrd="0" destOrd="3" presId="urn:microsoft.com/office/officeart/2005/8/layout/vList5"/>
    <dgm:cxn modelId="{45A88A17-9116-42FB-9C5D-3F9E9226FF47}" srcId="{54D6865F-11FD-4682-A037-2766BD840F05}" destId="{503F50BA-CC5C-4F2A-BBB3-B399D5BC35A5}" srcOrd="1" destOrd="0" parTransId="{93AEC4AF-3ED8-48BA-9CF9-84C9B1DB23F7}" sibTransId="{A369FADE-098A-41E8-AC8F-BE96DA094D1E}"/>
    <dgm:cxn modelId="{316F5124-98F1-4273-B779-5A8C5E3DC464}" type="presOf" srcId="{E706BC20-BE0A-47E3-81D4-D1EE0A55BB9A}" destId="{8508CCDE-1981-44D4-AF18-DF505F0BBCD4}" srcOrd="0" destOrd="4" presId="urn:microsoft.com/office/officeart/2005/8/layout/vList5"/>
    <dgm:cxn modelId="{DF7D6625-B3A3-4BB8-B08F-EF43F5AF40A5}" srcId="{503F50BA-CC5C-4F2A-BBB3-B399D5BC35A5}" destId="{BC6337DB-103E-4DA8-853C-A5508F37B15A}" srcOrd="2" destOrd="0" parTransId="{E35E443C-399B-41FE-816A-A6A557941D54}" sibTransId="{61472818-CAB3-405F-9897-0D6B7989E720}"/>
    <dgm:cxn modelId="{7ADDED3B-071A-4A0B-A272-1A6C34BB90D0}" srcId="{54D6865F-11FD-4682-A037-2766BD840F05}" destId="{71D90C9C-A837-4216-ADDD-0DA82D33954B}" srcOrd="0" destOrd="0" parTransId="{268385CD-5FD9-4F1E-A0FF-874087652DF4}" sibTransId="{CA02CB98-9D66-4579-87D5-D74BB6A2E61E}"/>
    <dgm:cxn modelId="{1D87A147-7AF7-4380-8CA5-95EB826E13B6}" srcId="{503F50BA-CC5C-4F2A-BBB3-B399D5BC35A5}" destId="{0D577B17-979E-4664-97C2-E16A1734C9F1}" srcOrd="3" destOrd="0" parTransId="{9369640B-F6E5-49AB-B15B-F79AC96A03DF}" sibTransId="{E35C2749-42F4-433A-8437-0D9A540611F3}"/>
    <dgm:cxn modelId="{D14DE66E-A8E4-4694-AF7F-3454D46C3F46}" srcId="{503F50BA-CC5C-4F2A-BBB3-B399D5BC35A5}" destId="{E706BC20-BE0A-47E3-81D4-D1EE0A55BB9A}" srcOrd="4" destOrd="0" parTransId="{AA8D0E6A-1F29-4C55-AD73-7CABCF51961D}" sibTransId="{0FCAC2AC-2E0A-4E1E-B809-2364AA1F6867}"/>
    <dgm:cxn modelId="{4F5FD17C-5AD0-474A-8001-58916C347582}" srcId="{71D90C9C-A837-4216-ADDD-0DA82D33954B}" destId="{92922E66-D5A8-4019-84AA-2FBDEB8418AF}" srcOrd="1" destOrd="0" parTransId="{038778DD-1104-42A3-AFEE-B7925ADDC0CE}" sibTransId="{77B04631-6D20-4E74-8C96-B3A80ACC0A27}"/>
    <dgm:cxn modelId="{1B0CF58B-115C-4FD5-9782-789FBCCB04E9}" srcId="{503F50BA-CC5C-4F2A-BBB3-B399D5BC35A5}" destId="{8F59F6CA-1E8B-4E1A-A997-F12F4BC56727}" srcOrd="0" destOrd="0" parTransId="{366E5782-BD1D-4612-A7CB-5B3513C1D511}" sibTransId="{F4DDFFA3-0410-408C-BB95-1CE668C1B136}"/>
    <dgm:cxn modelId="{3E97C59A-FB31-4A1C-AC22-44F0AB0EA0CD}" type="presOf" srcId="{92922E66-D5A8-4019-84AA-2FBDEB8418AF}" destId="{5956B4D1-9060-4B04-AE5F-E72321037215}" srcOrd="0" destOrd="1" presId="urn:microsoft.com/office/officeart/2005/8/layout/vList5"/>
    <dgm:cxn modelId="{B143439C-1CC0-465A-A700-3AAD39273EB2}" type="presOf" srcId="{BC6337DB-103E-4DA8-853C-A5508F37B15A}" destId="{8508CCDE-1981-44D4-AF18-DF505F0BBCD4}" srcOrd="0" destOrd="2" presId="urn:microsoft.com/office/officeart/2005/8/layout/vList5"/>
    <dgm:cxn modelId="{24E29EA1-B145-47F6-8E8F-A9D173FBC005}" type="presOf" srcId="{503F50BA-CC5C-4F2A-BBB3-B399D5BC35A5}" destId="{380E9DC0-AB51-419C-815C-4366D9A1C34C}" srcOrd="0" destOrd="0" presId="urn:microsoft.com/office/officeart/2005/8/layout/vList5"/>
    <dgm:cxn modelId="{59E284A4-7773-461B-850A-95E6AA8CE9D2}" type="presOf" srcId="{54D6865F-11FD-4682-A037-2766BD840F05}" destId="{B0D4F049-120B-4E9E-ACA4-13C7DE50802D}" srcOrd="0" destOrd="0" presId="urn:microsoft.com/office/officeart/2005/8/layout/vList5"/>
    <dgm:cxn modelId="{37C1DEA5-A0F1-493E-B2CC-98346B560822}" type="presOf" srcId="{8F59F6CA-1E8B-4E1A-A997-F12F4BC56727}" destId="{8508CCDE-1981-44D4-AF18-DF505F0BBCD4}" srcOrd="0" destOrd="0" presId="urn:microsoft.com/office/officeart/2005/8/layout/vList5"/>
    <dgm:cxn modelId="{F4D8A1B7-B748-4ED4-A56E-E207A4253287}" srcId="{503F50BA-CC5C-4F2A-BBB3-B399D5BC35A5}" destId="{C4743F71-236D-4CF2-A77B-618A07742FF1}" srcOrd="1" destOrd="0" parTransId="{A6DBDC4B-4E30-4994-AC22-6BEF3C65E650}" sibTransId="{E963258C-3699-44F8-BBB4-4494A12466ED}"/>
    <dgm:cxn modelId="{44C3CFC9-7B30-4E47-9020-B7D9151F09E4}" srcId="{503F50BA-CC5C-4F2A-BBB3-B399D5BC35A5}" destId="{D8BC7DD5-2412-4E84-A90E-5F856C8F5F2C}" srcOrd="5" destOrd="0" parTransId="{09407F41-AF57-409A-8D8A-9DDDDDDFD1C5}" sibTransId="{CF0F00A2-8D77-4F3E-93B1-3C58BAB88E19}"/>
    <dgm:cxn modelId="{5780C3D1-4E48-458C-AF81-27B208490AD5}" srcId="{71D90C9C-A837-4216-ADDD-0DA82D33954B}" destId="{ACDDCD50-3223-4BAA-84BA-25660EBC316D}" srcOrd="0" destOrd="0" parTransId="{F718EC21-E5E3-49CD-876D-4B65C581AA93}" sibTransId="{993FE6B6-261C-4D9B-A8C3-3FA904785C97}"/>
    <dgm:cxn modelId="{F86A24DC-7FDA-427C-BCB6-1322EF2FFB73}" type="presOf" srcId="{C4743F71-236D-4CF2-A77B-618A07742FF1}" destId="{8508CCDE-1981-44D4-AF18-DF505F0BBCD4}" srcOrd="0" destOrd="1" presId="urn:microsoft.com/office/officeart/2005/8/layout/vList5"/>
    <dgm:cxn modelId="{8FDB3DDE-1195-44FA-A167-77903DBE09BC}" type="presOf" srcId="{71D90C9C-A837-4216-ADDD-0DA82D33954B}" destId="{86303895-EA85-458C-B5CA-BB0C45C11373}" srcOrd="0" destOrd="0" presId="urn:microsoft.com/office/officeart/2005/8/layout/vList5"/>
    <dgm:cxn modelId="{0768B4F6-6BDA-4EB6-B251-3679D9EB8BB3}" type="presOf" srcId="{D8BC7DD5-2412-4E84-A90E-5F856C8F5F2C}" destId="{8508CCDE-1981-44D4-AF18-DF505F0BBCD4}" srcOrd="0" destOrd="5" presId="urn:microsoft.com/office/officeart/2005/8/layout/vList5"/>
    <dgm:cxn modelId="{FFD96BF7-9842-4B8A-BAAB-293DCB5C4E83}" type="presOf" srcId="{ACDDCD50-3223-4BAA-84BA-25660EBC316D}" destId="{5956B4D1-9060-4B04-AE5F-E72321037215}" srcOrd="0" destOrd="0" presId="urn:microsoft.com/office/officeart/2005/8/layout/vList5"/>
    <dgm:cxn modelId="{9897483A-ADC0-420B-8F86-46A332742DA2}" type="presParOf" srcId="{B0D4F049-120B-4E9E-ACA4-13C7DE50802D}" destId="{B2DD92CB-F204-4510-B101-F5FCFE483F4E}" srcOrd="0" destOrd="0" presId="urn:microsoft.com/office/officeart/2005/8/layout/vList5"/>
    <dgm:cxn modelId="{36095BFF-9918-46AA-8AB8-7268B761767F}" type="presParOf" srcId="{B2DD92CB-F204-4510-B101-F5FCFE483F4E}" destId="{86303895-EA85-458C-B5CA-BB0C45C11373}" srcOrd="0" destOrd="0" presId="urn:microsoft.com/office/officeart/2005/8/layout/vList5"/>
    <dgm:cxn modelId="{AA325B6D-6AA1-4944-AC89-88BF6AFE8414}" type="presParOf" srcId="{B2DD92CB-F204-4510-B101-F5FCFE483F4E}" destId="{5956B4D1-9060-4B04-AE5F-E72321037215}" srcOrd="1" destOrd="0" presId="urn:microsoft.com/office/officeart/2005/8/layout/vList5"/>
    <dgm:cxn modelId="{3F96E23F-D8F4-4A5A-9428-E2AB97C0FA48}" type="presParOf" srcId="{B0D4F049-120B-4E9E-ACA4-13C7DE50802D}" destId="{7A3FE4B2-7B23-4A29-BE42-88509CA7DFEF}" srcOrd="1" destOrd="0" presId="urn:microsoft.com/office/officeart/2005/8/layout/vList5"/>
    <dgm:cxn modelId="{1205CDEB-0BC2-4582-A3AC-F2E41CE6AF61}" type="presParOf" srcId="{B0D4F049-120B-4E9E-ACA4-13C7DE50802D}" destId="{B8A7CF12-6594-4B97-92C1-B440B38FF7BB}" srcOrd="2" destOrd="0" presId="urn:microsoft.com/office/officeart/2005/8/layout/vList5"/>
    <dgm:cxn modelId="{D93496FE-14FD-4FF6-89C2-CEF8FC84E603}" type="presParOf" srcId="{B8A7CF12-6594-4B97-92C1-B440B38FF7BB}" destId="{380E9DC0-AB51-419C-815C-4366D9A1C34C}" srcOrd="0" destOrd="0" presId="urn:microsoft.com/office/officeart/2005/8/layout/vList5"/>
    <dgm:cxn modelId="{AB9B1925-DDDB-4B73-A649-05AF5013CFE9}" type="presParOf" srcId="{B8A7CF12-6594-4B97-92C1-B440B38FF7BB}" destId="{8508CCDE-1981-44D4-AF18-DF505F0BBC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CCCEE3BB-A1F7-4582-8312-54644BEB28C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4081EC-D82A-4399-90E6-5C2120107218}" type="parTrans" cxnId="{13E00A83-9F35-47E2-BC12-AD823EAE8B90}">
      <dgm:prSet/>
      <dgm:spPr/>
      <dgm:t>
        <a:bodyPr/>
        <a:lstStyle/>
        <a:p>
          <a:endParaRPr lang="en-US"/>
        </a:p>
      </dgm:t>
    </dgm:pt>
    <dgm:pt modelId="{75D2CFCA-6684-4986-BCB6-BD530FB6B8C0}">
      <dgm:prSet/>
      <dgm:spPr>
        <a:noFill/>
        <a:ln>
          <a:noFill/>
        </a:ln>
      </dgm:spPr>
      <dgm:t>
        <a:bodyPr/>
        <a:lstStyle/>
        <a:p>
          <a:pPr>
            <a:lnSpc>
              <a:spcPct val="100000"/>
            </a:lnSpc>
          </a:pPr>
          <a:r>
            <a:rPr lang="en-US"/>
            <a:t>Must be timely &amp; accurate in response</a:t>
          </a:r>
        </a:p>
      </dgm:t>
    </dgm:pt>
    <dgm:pt modelId="{DB9FBF4B-0BB5-4F12-892F-727D80DAA9F0}" type="sibTrans" cxnId="{13E00A83-9F35-47E2-BC12-AD823EAE8B90}">
      <dgm:prSet/>
      <dgm:spPr/>
      <dgm:t>
        <a:bodyPr/>
        <a:lstStyle/>
        <a:p>
          <a:endParaRPr lang="en-US"/>
        </a:p>
      </dgm:t>
    </dgm:pt>
    <dgm:pt modelId="{293DC962-96F7-4914-BD5B-92632148F4A6}" type="parTrans" cxnId="{8C95A6C9-85F0-4B58-B47D-2376EBE420A2}">
      <dgm:prSet/>
      <dgm:spPr/>
      <dgm:t>
        <a:bodyPr/>
        <a:lstStyle/>
        <a:p>
          <a:endParaRPr lang="en-US"/>
        </a:p>
      </dgm:t>
    </dgm:pt>
    <dgm:pt modelId="{523CD62E-DD25-4766-AB32-27A420B757DD}">
      <dgm:prSet/>
      <dgm:spPr>
        <a:noFill/>
        <a:ln>
          <a:noFill/>
        </a:ln>
      </dgm:spPr>
      <dgm:t>
        <a:bodyPr/>
        <a:lstStyle/>
        <a:p>
          <a:pPr>
            <a:lnSpc>
              <a:spcPct val="100000"/>
            </a:lnSpc>
          </a:pPr>
          <a:r>
            <a:rPr lang="en-US"/>
            <a:t>Educate on benefits</a:t>
          </a:r>
        </a:p>
      </dgm:t>
    </dgm:pt>
    <dgm:pt modelId="{5F3AFB9E-65B2-4957-8D75-1361FD6137B0}" type="sibTrans" cxnId="{8C95A6C9-85F0-4B58-B47D-2376EBE420A2}">
      <dgm:prSet/>
      <dgm:spPr/>
      <dgm:t>
        <a:bodyPr/>
        <a:lstStyle/>
        <a:p>
          <a:endParaRPr lang="en-US"/>
        </a:p>
      </dgm:t>
    </dgm:pt>
    <dgm:pt modelId="{BC7965FC-B967-48D8-AEB0-DA5EFD6A2F82}" type="pres">
      <dgm:prSet presAssocID="{CCCEE3BB-A1F7-4582-8312-54644BEB28C3}" presName="root" presStyleCnt="0">
        <dgm:presLayoutVars>
          <dgm:dir/>
          <dgm:resizeHandles val="exact"/>
        </dgm:presLayoutVars>
      </dgm:prSet>
      <dgm:spPr/>
    </dgm:pt>
    <dgm:pt modelId="{92F35392-1F17-4EDD-9B08-B50E24331A39}" type="pres">
      <dgm:prSet presAssocID="{75D2CFCA-6684-4986-BCB6-BD530FB6B8C0}" presName="compNode" presStyleCnt="0"/>
      <dgm:spPr/>
    </dgm:pt>
    <dgm:pt modelId="{50BE5C53-F275-4C35-8389-3EF25E5E7595}" type="pres">
      <dgm:prSet presAssocID="{75D2CFCA-6684-4986-BCB6-BD530FB6B8C0}" presName="bgRect" presStyleLbl="bgShp" presStyleIdx="0" presStyleCnt="2"/>
      <dgm:spPr>
        <a:solidFill>
          <a:schemeClr val="bg1">
            <a:lumMod val="95000"/>
            <a:hueOff val="0"/>
            <a:satOff val="0"/>
            <a:lumOff val="0"/>
            <a:alphaOff val="0"/>
          </a:schemeClr>
        </a:solidFill>
        <a:ln>
          <a:noFill/>
        </a:ln>
      </dgm:spPr>
    </dgm:pt>
    <dgm:pt modelId="{CDA94046-38C9-404B-B365-2014AE20DF0D}" type="pres">
      <dgm:prSet presAssocID="{75D2CFCA-6684-4986-BCB6-BD530FB6B8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05FE9028-A377-43CB-8D78-9D705E9EF420}" type="pres">
      <dgm:prSet presAssocID="{75D2CFCA-6684-4986-BCB6-BD530FB6B8C0}" presName="spaceRect" presStyleCnt="0"/>
      <dgm:spPr/>
    </dgm:pt>
    <dgm:pt modelId="{2F99141A-4C60-4303-895F-04DFFEE2EA7C}" type="pres">
      <dgm:prSet presAssocID="{75D2CFCA-6684-4986-BCB6-BD530FB6B8C0}" presName="parTx" presStyleLbl="revTx" presStyleIdx="0" presStyleCnt="2">
        <dgm:presLayoutVars>
          <dgm:chMax val="0"/>
          <dgm:chPref val="0"/>
        </dgm:presLayoutVars>
      </dgm:prSet>
      <dgm:spPr/>
    </dgm:pt>
    <dgm:pt modelId="{F17E3297-534E-4BC3-95B8-33FC2785318A}" type="pres">
      <dgm:prSet presAssocID="{DB9FBF4B-0BB5-4F12-892F-727D80DAA9F0}" presName="sibTrans" presStyleCnt="0"/>
      <dgm:spPr/>
    </dgm:pt>
    <dgm:pt modelId="{B657AA57-18CC-4127-9112-0BD9A39520F7}" type="pres">
      <dgm:prSet presAssocID="{523CD62E-DD25-4766-AB32-27A420B757DD}" presName="compNode" presStyleCnt="0"/>
      <dgm:spPr/>
    </dgm:pt>
    <dgm:pt modelId="{ABA428C1-184F-40FA-9D60-9C34ABF2C7B5}" type="pres">
      <dgm:prSet presAssocID="{523CD62E-DD25-4766-AB32-27A420B757DD}" presName="bgRect" presStyleLbl="bgShp" presStyleIdx="1" presStyleCnt="2"/>
      <dgm:spPr>
        <a:solidFill>
          <a:schemeClr val="bg1">
            <a:lumMod val="95000"/>
            <a:hueOff val="0"/>
            <a:satOff val="0"/>
            <a:lumOff val="0"/>
            <a:alphaOff val="0"/>
          </a:schemeClr>
        </a:solidFill>
        <a:ln>
          <a:noFill/>
        </a:ln>
      </dgm:spPr>
    </dgm:pt>
    <dgm:pt modelId="{82C628E4-AE63-488F-B877-2D9699453B2F}" type="pres">
      <dgm:prSet presAssocID="{523CD62E-DD25-4766-AB32-27A420B757D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D8932070-032F-461A-A404-DB1CE3D88D40}" type="pres">
      <dgm:prSet presAssocID="{523CD62E-DD25-4766-AB32-27A420B757DD}" presName="spaceRect" presStyleCnt="0"/>
      <dgm:spPr/>
    </dgm:pt>
    <dgm:pt modelId="{659E68B4-A5BD-400C-ACFC-320797566519}" type="pres">
      <dgm:prSet presAssocID="{523CD62E-DD25-4766-AB32-27A420B757DD}" presName="parTx" presStyleLbl="revTx" presStyleIdx="1" presStyleCnt="2">
        <dgm:presLayoutVars>
          <dgm:chMax val="0"/>
          <dgm:chPref val="0"/>
        </dgm:presLayoutVars>
      </dgm:prSet>
      <dgm:spPr/>
    </dgm:pt>
  </dgm:ptLst>
  <dgm:cxnLst>
    <dgm:cxn modelId="{13E00A83-9F35-47E2-BC12-AD823EAE8B90}" srcId="{CCCEE3BB-A1F7-4582-8312-54644BEB28C3}" destId="{75D2CFCA-6684-4986-BCB6-BD530FB6B8C0}" srcOrd="0" destOrd="0" parTransId="{4C4081EC-D82A-4399-90E6-5C2120107218}" sibTransId="{DB9FBF4B-0BB5-4F12-892F-727D80DAA9F0}"/>
    <dgm:cxn modelId="{0BD25A87-8254-4F34-95C3-01077BAB2D25}" type="presOf" srcId="{523CD62E-DD25-4766-AB32-27A420B757DD}" destId="{659E68B4-A5BD-400C-ACFC-320797566519}" srcOrd="0" destOrd="0" presId="urn:microsoft.com/office/officeart/2018/2/layout/IconVerticalSolidList"/>
    <dgm:cxn modelId="{22F10FA5-8CB2-4A31-9606-798993798EB5}" type="presOf" srcId="{75D2CFCA-6684-4986-BCB6-BD530FB6B8C0}" destId="{2F99141A-4C60-4303-895F-04DFFEE2EA7C}" srcOrd="0" destOrd="0" presId="urn:microsoft.com/office/officeart/2018/2/layout/IconVerticalSolidList"/>
    <dgm:cxn modelId="{8C95A6C9-85F0-4B58-B47D-2376EBE420A2}" srcId="{CCCEE3BB-A1F7-4582-8312-54644BEB28C3}" destId="{523CD62E-DD25-4766-AB32-27A420B757DD}" srcOrd="1" destOrd="0" parTransId="{293DC962-96F7-4914-BD5B-92632148F4A6}" sibTransId="{5F3AFB9E-65B2-4957-8D75-1361FD6137B0}"/>
    <dgm:cxn modelId="{3F833FFD-D9F8-439A-9A63-FF2B8CB913D6}" type="presOf" srcId="{CCCEE3BB-A1F7-4582-8312-54644BEB28C3}" destId="{BC7965FC-B967-48D8-AEB0-DA5EFD6A2F82}" srcOrd="0" destOrd="0" presId="urn:microsoft.com/office/officeart/2018/2/layout/IconVerticalSolidList"/>
    <dgm:cxn modelId="{EB6F2DD1-7717-4B91-8133-22E27D8A8BCA}" type="presParOf" srcId="{BC7965FC-B967-48D8-AEB0-DA5EFD6A2F82}" destId="{92F35392-1F17-4EDD-9B08-B50E24331A39}" srcOrd="0" destOrd="0" presId="urn:microsoft.com/office/officeart/2018/2/layout/IconVerticalSolidList"/>
    <dgm:cxn modelId="{41491709-6AEE-4B89-973D-AEB2AFFF56DA}" type="presParOf" srcId="{92F35392-1F17-4EDD-9B08-B50E24331A39}" destId="{50BE5C53-F275-4C35-8389-3EF25E5E7595}" srcOrd="0" destOrd="0" presId="urn:microsoft.com/office/officeart/2018/2/layout/IconVerticalSolidList"/>
    <dgm:cxn modelId="{CD44B819-B361-40CC-8290-E593DC6030F5}" type="presParOf" srcId="{92F35392-1F17-4EDD-9B08-B50E24331A39}" destId="{CDA94046-38C9-404B-B365-2014AE20DF0D}" srcOrd="1" destOrd="0" presId="urn:microsoft.com/office/officeart/2018/2/layout/IconVerticalSolidList"/>
    <dgm:cxn modelId="{559F2EE1-1AFC-4B45-9CE7-EEDEFB6A61E1}" type="presParOf" srcId="{92F35392-1F17-4EDD-9B08-B50E24331A39}" destId="{05FE9028-A377-43CB-8D78-9D705E9EF420}" srcOrd="2" destOrd="0" presId="urn:microsoft.com/office/officeart/2018/2/layout/IconVerticalSolidList"/>
    <dgm:cxn modelId="{40DDFB95-ECD6-4538-BB87-6A76CEF1E693}" type="presParOf" srcId="{92F35392-1F17-4EDD-9B08-B50E24331A39}" destId="{2F99141A-4C60-4303-895F-04DFFEE2EA7C}" srcOrd="3" destOrd="0" presId="urn:microsoft.com/office/officeart/2018/2/layout/IconVerticalSolidList"/>
    <dgm:cxn modelId="{AA0F4E37-2670-4231-9B81-835F9153095D}" type="presParOf" srcId="{BC7965FC-B967-48D8-AEB0-DA5EFD6A2F82}" destId="{F17E3297-534E-4BC3-95B8-33FC2785318A}" srcOrd="1" destOrd="0" presId="urn:microsoft.com/office/officeart/2018/2/layout/IconVerticalSolidList"/>
    <dgm:cxn modelId="{6631E9C0-88D0-413A-BBF2-7E0FCB55C055}" type="presParOf" srcId="{BC7965FC-B967-48D8-AEB0-DA5EFD6A2F82}" destId="{B657AA57-18CC-4127-9112-0BD9A39520F7}" srcOrd="2" destOrd="0" presId="urn:microsoft.com/office/officeart/2018/2/layout/IconVerticalSolidList"/>
    <dgm:cxn modelId="{6416CC9A-9262-47BD-8252-8951C3258785}" type="presParOf" srcId="{B657AA57-18CC-4127-9112-0BD9A39520F7}" destId="{ABA428C1-184F-40FA-9D60-9C34ABF2C7B5}" srcOrd="0" destOrd="0" presId="urn:microsoft.com/office/officeart/2018/2/layout/IconVerticalSolidList"/>
    <dgm:cxn modelId="{714860CE-2B33-4317-857E-7DBDA373F808}" type="presParOf" srcId="{B657AA57-18CC-4127-9112-0BD9A39520F7}" destId="{82C628E4-AE63-488F-B877-2D9699453B2F}" srcOrd="1" destOrd="0" presId="urn:microsoft.com/office/officeart/2018/2/layout/IconVerticalSolidList"/>
    <dgm:cxn modelId="{4825CF18-5A25-4827-9FCA-2019B9421FDF}" type="presParOf" srcId="{B657AA57-18CC-4127-9112-0BD9A39520F7}" destId="{D8932070-032F-461A-A404-DB1CE3D88D40}" srcOrd="2" destOrd="0" presId="urn:microsoft.com/office/officeart/2018/2/layout/IconVerticalSolidList"/>
    <dgm:cxn modelId="{852E280F-6F2F-4C99-A50A-0CB73808A221}" type="presParOf" srcId="{B657AA57-18CC-4127-9112-0BD9A39520F7}" destId="{659E68B4-A5BD-400C-ACFC-3207975665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4B0EF-01B0-4076-84C3-6D8FE599D72A}">
      <dsp:nvSpPr>
        <dsp:cNvPr id="0" name=""/>
        <dsp:cNvSpPr/>
      </dsp:nvSpPr>
      <dsp:spPr>
        <a:xfrm rot="5400000">
          <a:off x="-185117" y="185979"/>
          <a:ext cx="1234118" cy="863882"/>
        </a:xfrm>
        <a:prstGeom prst="chevron">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5400000">
        <a:off x="1" y="432802"/>
        <a:ext cx="863882" cy="370236"/>
      </dsp:txXfrm>
    </dsp:sp>
    <dsp:sp modelId="{DDA68B64-8BE3-456E-8F28-F7E7BDBD7787}">
      <dsp:nvSpPr>
        <dsp:cNvPr id="0" name=""/>
        <dsp:cNvSpPr/>
      </dsp:nvSpPr>
      <dsp:spPr>
        <a:xfrm rot="5400000">
          <a:off x="5207690" y="-4342945"/>
          <a:ext cx="802176" cy="9489792"/>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Gain understanding of the CalVet process and requirements for effective participation in the Medi-Cal Cost Avoidance Program.</a:t>
          </a:r>
        </a:p>
      </dsp:txBody>
      <dsp:txXfrm rot="-5400000">
        <a:off x="863882" y="40022"/>
        <a:ext cx="9450633" cy="723858"/>
      </dsp:txXfrm>
    </dsp:sp>
    <dsp:sp modelId="{2DFA36FB-7895-45CA-A96E-CBCF97CF6747}">
      <dsp:nvSpPr>
        <dsp:cNvPr id="0" name=""/>
        <dsp:cNvSpPr/>
      </dsp:nvSpPr>
      <dsp:spPr>
        <a:xfrm rot="5400000">
          <a:off x="-185117" y="1220002"/>
          <a:ext cx="1234118" cy="863882"/>
        </a:xfrm>
        <a:prstGeom prst="chevron">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w="12700" cap="flat" cmpd="sng" algn="ctr">
          <a:solidFill>
            <a:schemeClr val="accent5">
              <a:hueOff val="-9214729"/>
              <a:satOff val="10313"/>
              <a:lumOff val="58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5400000">
        <a:off x="1" y="1466825"/>
        <a:ext cx="863882" cy="370236"/>
      </dsp:txXfrm>
    </dsp:sp>
    <dsp:sp modelId="{9E5AB2E2-4B5C-4049-85A3-607B3B8ED026}">
      <dsp:nvSpPr>
        <dsp:cNvPr id="0" name=""/>
        <dsp:cNvSpPr/>
      </dsp:nvSpPr>
      <dsp:spPr>
        <a:xfrm rot="5400000">
          <a:off x="5207690" y="-3308922"/>
          <a:ext cx="802176" cy="9489792"/>
        </a:xfrm>
        <a:prstGeom prst="round2SameRect">
          <a:avLst/>
        </a:prstGeom>
        <a:solidFill>
          <a:schemeClr val="lt1">
            <a:alpha val="90000"/>
            <a:hueOff val="0"/>
            <a:satOff val="0"/>
            <a:lumOff val="0"/>
            <a:alphaOff val="0"/>
          </a:schemeClr>
        </a:solidFill>
        <a:ln w="12700" cap="flat" cmpd="sng" algn="ctr">
          <a:solidFill>
            <a:schemeClr val="accent5">
              <a:hueOff val="-9214729"/>
              <a:satOff val="10313"/>
              <a:lumOff val="5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Gain a better understanding of how to process MC-05 referrals and best practices for contacting veterans or surviving spouses referred to your office </a:t>
          </a:r>
        </a:p>
      </dsp:txBody>
      <dsp:txXfrm rot="-5400000">
        <a:off x="863882" y="1074045"/>
        <a:ext cx="9450633" cy="723858"/>
      </dsp:txXfrm>
    </dsp:sp>
    <dsp:sp modelId="{6748AF94-4CD6-4352-83A8-8DD6FF84B122}">
      <dsp:nvSpPr>
        <dsp:cNvPr id="0" name=""/>
        <dsp:cNvSpPr/>
      </dsp:nvSpPr>
      <dsp:spPr>
        <a:xfrm rot="5400000">
          <a:off x="-185117" y="2254025"/>
          <a:ext cx="1234118" cy="863882"/>
        </a:xfrm>
        <a:prstGeom prst="chevron">
          <a:avLst/>
        </a:prstGeom>
        <a:gradFill rotWithShape="0">
          <a:gsLst>
            <a:gs pos="0">
              <a:schemeClr val="accent5">
                <a:hueOff val="-18429456"/>
                <a:satOff val="20625"/>
                <a:lumOff val="1177"/>
                <a:alphaOff val="0"/>
                <a:tint val="94000"/>
                <a:satMod val="100000"/>
                <a:lumMod val="104000"/>
              </a:schemeClr>
            </a:gs>
            <a:gs pos="69000">
              <a:schemeClr val="accent5">
                <a:hueOff val="-18429456"/>
                <a:satOff val="20625"/>
                <a:lumOff val="1177"/>
                <a:alphaOff val="0"/>
                <a:shade val="86000"/>
                <a:satMod val="130000"/>
                <a:lumMod val="102000"/>
              </a:schemeClr>
            </a:gs>
            <a:gs pos="100000">
              <a:schemeClr val="accent5">
                <a:hueOff val="-18429456"/>
                <a:satOff val="20625"/>
                <a:lumOff val="1177"/>
                <a:alphaOff val="0"/>
                <a:shade val="72000"/>
                <a:satMod val="130000"/>
                <a:lumMod val="100000"/>
              </a:schemeClr>
            </a:gs>
          </a:gsLst>
          <a:lin ang="5400000" scaled="0"/>
        </a:gradFill>
        <a:ln w="12700" cap="flat" cmpd="sng" algn="ctr">
          <a:solidFill>
            <a:schemeClr val="accent5">
              <a:hueOff val="-18429456"/>
              <a:satOff val="20625"/>
              <a:lumOff val="117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rot="-5400000">
        <a:off x="1" y="2500848"/>
        <a:ext cx="863882" cy="370236"/>
      </dsp:txXfrm>
    </dsp:sp>
    <dsp:sp modelId="{E51C0E19-39F5-4BA1-A0A9-C5C93BE4C2B9}">
      <dsp:nvSpPr>
        <dsp:cNvPr id="0" name=""/>
        <dsp:cNvSpPr/>
      </dsp:nvSpPr>
      <dsp:spPr>
        <a:xfrm rot="5400000">
          <a:off x="5207690" y="-2274899"/>
          <a:ext cx="802176" cy="9489792"/>
        </a:xfrm>
        <a:prstGeom prst="round2SameRect">
          <a:avLst/>
        </a:prstGeom>
        <a:solidFill>
          <a:schemeClr val="lt1">
            <a:alpha val="90000"/>
            <a:hueOff val="0"/>
            <a:satOff val="0"/>
            <a:lumOff val="0"/>
            <a:alphaOff val="0"/>
          </a:schemeClr>
        </a:solidFill>
        <a:ln w="12700" cap="flat" cmpd="sng" algn="ctr">
          <a:solidFill>
            <a:schemeClr val="accent5">
              <a:hueOff val="-18429456"/>
              <a:satOff val="20625"/>
              <a:lumOff val="1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Discuss further opportunities for increased funding for VSOs</a:t>
          </a:r>
        </a:p>
      </dsp:txBody>
      <dsp:txXfrm rot="-5400000">
        <a:off x="863882" y="2108068"/>
        <a:ext cx="9450633" cy="7238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E2EAA-041D-4AF2-8165-6FFD34E6A1FE}">
      <dsp:nvSpPr>
        <dsp:cNvPr id="0" name=""/>
        <dsp:cNvSpPr/>
      </dsp:nvSpPr>
      <dsp:spPr>
        <a:xfrm>
          <a:off x="681337" y="77909"/>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ADAF2-D955-4093-9C96-46DAA3818B0E}">
      <dsp:nvSpPr>
        <dsp:cNvPr id="0" name=""/>
        <dsp:cNvSpPr/>
      </dsp:nvSpPr>
      <dsp:spPr>
        <a:xfrm>
          <a:off x="1076212" y="472784"/>
          <a:ext cx="1063125" cy="10631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598081-6FD5-4103-A4C1-B94CECA962A2}">
      <dsp:nvSpPr>
        <dsp:cNvPr id="0" name=""/>
        <dsp:cNvSpPr/>
      </dsp:nvSpPr>
      <dsp:spPr>
        <a:xfrm>
          <a:off x="89024" y="250791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County Subvention Program      </a:t>
          </a:r>
        </a:p>
      </dsp:txBody>
      <dsp:txXfrm>
        <a:off x="89024" y="2507910"/>
        <a:ext cx="3037500" cy="720000"/>
      </dsp:txXfrm>
    </dsp:sp>
    <dsp:sp modelId="{10EE3CCC-9924-45D5-917E-68C5077BA073}">
      <dsp:nvSpPr>
        <dsp:cNvPr id="0" name=""/>
        <dsp:cNvSpPr/>
      </dsp:nvSpPr>
      <dsp:spPr>
        <a:xfrm>
          <a:off x="4250400" y="77909"/>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47791-24C8-49C6-B2E3-00AEA713056D}">
      <dsp:nvSpPr>
        <dsp:cNvPr id="0" name=""/>
        <dsp:cNvSpPr/>
      </dsp:nvSpPr>
      <dsp:spPr>
        <a:xfrm>
          <a:off x="4645275" y="472784"/>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ADA98F-E5FF-479E-83D7-D22C5A835D77}">
      <dsp:nvSpPr>
        <dsp:cNvPr id="0" name=""/>
        <dsp:cNvSpPr/>
      </dsp:nvSpPr>
      <dsp:spPr>
        <a:xfrm>
          <a:off x="3658087" y="250791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Medi-Cal Cost Avoidance Program </a:t>
          </a:r>
        </a:p>
      </dsp:txBody>
      <dsp:txXfrm>
        <a:off x="3658087" y="2507910"/>
        <a:ext cx="3037500" cy="720000"/>
      </dsp:txXfrm>
    </dsp:sp>
    <dsp:sp modelId="{3AA9971A-B555-492A-828B-AE96F2BE045A}">
      <dsp:nvSpPr>
        <dsp:cNvPr id="0" name=""/>
        <dsp:cNvSpPr/>
      </dsp:nvSpPr>
      <dsp:spPr>
        <a:xfrm>
          <a:off x="7819462" y="77909"/>
          <a:ext cx="1852875" cy="1852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B487E-134E-4076-8C48-70AAD0DA231E}">
      <dsp:nvSpPr>
        <dsp:cNvPr id="0" name=""/>
        <dsp:cNvSpPr/>
      </dsp:nvSpPr>
      <dsp:spPr>
        <a:xfrm>
          <a:off x="8214337" y="472784"/>
          <a:ext cx="1063125" cy="10631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1399FD-20A6-482A-8C7E-2DADAC8657BF}">
      <dsp:nvSpPr>
        <dsp:cNvPr id="0" name=""/>
        <dsp:cNvSpPr/>
      </dsp:nvSpPr>
      <dsp:spPr>
        <a:xfrm>
          <a:off x="7227150" y="250791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Veterans Service Office Fund (License plates)</a:t>
          </a:r>
        </a:p>
      </dsp:txBody>
      <dsp:txXfrm>
        <a:off x="7227150" y="2507910"/>
        <a:ext cx="303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64D22-DB12-45E9-9B15-B51EFF39747F}">
      <dsp:nvSpPr>
        <dsp:cNvPr id="0" name=""/>
        <dsp:cNvSpPr/>
      </dsp:nvSpPr>
      <dsp:spPr>
        <a:xfrm>
          <a:off x="397837" y="33569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E91428-B207-4B5D-AF0E-AD314A584F12}">
      <dsp:nvSpPr>
        <dsp:cNvPr id="0" name=""/>
        <dsp:cNvSpPr/>
      </dsp:nvSpPr>
      <dsp:spPr>
        <a:xfrm>
          <a:off x="631837" y="56969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8972B8-AC87-4E77-B753-660C959FEA61}">
      <dsp:nvSpPr>
        <dsp:cNvPr id="0" name=""/>
        <dsp:cNvSpPr/>
      </dsp:nvSpPr>
      <dsp:spPr>
        <a:xfrm>
          <a:off x="46837" y="177569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Current federal law mandates that any person who is in receipt of public assistance must apply for any additional benefit that she or he is eligible for.</a:t>
          </a:r>
        </a:p>
      </dsp:txBody>
      <dsp:txXfrm>
        <a:off x="46837" y="1775694"/>
        <a:ext cx="1800000" cy="1192500"/>
      </dsp:txXfrm>
    </dsp:sp>
    <dsp:sp modelId="{A18C4FFD-B4CC-4744-807F-9DDA81B6E78C}">
      <dsp:nvSpPr>
        <dsp:cNvPr id="0" name=""/>
        <dsp:cNvSpPr/>
      </dsp:nvSpPr>
      <dsp:spPr>
        <a:xfrm>
          <a:off x="2512837" y="33569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15459-4523-48E0-910F-9967C9A2335F}">
      <dsp:nvSpPr>
        <dsp:cNvPr id="0" name=""/>
        <dsp:cNvSpPr/>
      </dsp:nvSpPr>
      <dsp:spPr>
        <a:xfrm>
          <a:off x="2746837" y="56969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44C7B8-6CA9-41F0-A86A-BED49E89698A}">
      <dsp:nvSpPr>
        <dsp:cNvPr id="0" name=""/>
        <dsp:cNvSpPr/>
      </dsp:nvSpPr>
      <dsp:spPr>
        <a:xfrm>
          <a:off x="2161837" y="177569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Opportunity to increase funding for your office</a:t>
          </a:r>
        </a:p>
      </dsp:txBody>
      <dsp:txXfrm>
        <a:off x="2161837" y="1775694"/>
        <a:ext cx="1800000" cy="1192500"/>
      </dsp:txXfrm>
    </dsp:sp>
    <dsp:sp modelId="{34F6643B-E65F-489D-B326-C918C769AB41}">
      <dsp:nvSpPr>
        <dsp:cNvPr id="0" name=""/>
        <dsp:cNvSpPr/>
      </dsp:nvSpPr>
      <dsp:spPr>
        <a:xfrm>
          <a:off x="4627837" y="33569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E7039-4E35-4286-9067-F8E6D1D8C0A1}">
      <dsp:nvSpPr>
        <dsp:cNvPr id="0" name=""/>
        <dsp:cNvSpPr/>
      </dsp:nvSpPr>
      <dsp:spPr>
        <a:xfrm>
          <a:off x="4861837" y="56969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70FBC3-AFB8-4D3F-9AD7-1BC841E731AC}">
      <dsp:nvSpPr>
        <dsp:cNvPr id="0" name=""/>
        <dsp:cNvSpPr/>
      </dsp:nvSpPr>
      <dsp:spPr>
        <a:xfrm>
          <a:off x="4276837" y="177569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Veterans eligible for VA healthcare could have monthly medication costs reduced.</a:t>
          </a:r>
        </a:p>
      </dsp:txBody>
      <dsp:txXfrm>
        <a:off x="4276837" y="1775694"/>
        <a:ext cx="1800000" cy="1192500"/>
      </dsp:txXfrm>
    </dsp:sp>
    <dsp:sp modelId="{2B727FD4-6C06-4709-906F-F893C0FE4418}">
      <dsp:nvSpPr>
        <dsp:cNvPr id="0" name=""/>
        <dsp:cNvSpPr/>
      </dsp:nvSpPr>
      <dsp:spPr>
        <a:xfrm>
          <a:off x="6742837" y="33569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23386-CE8F-4EC7-A045-98399F17969E}">
      <dsp:nvSpPr>
        <dsp:cNvPr id="0" name=""/>
        <dsp:cNvSpPr/>
      </dsp:nvSpPr>
      <dsp:spPr>
        <a:xfrm>
          <a:off x="6976837" y="56969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1D3BC1-D35B-4B23-8E3C-9A2A0043D7EB}">
      <dsp:nvSpPr>
        <dsp:cNvPr id="0" name=""/>
        <dsp:cNvSpPr/>
      </dsp:nvSpPr>
      <dsp:spPr>
        <a:xfrm>
          <a:off x="6391837" y="177569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Opportunity to maximize benefits for veterans, Dependents and/or Surviving Spouses </a:t>
          </a:r>
        </a:p>
      </dsp:txBody>
      <dsp:txXfrm>
        <a:off x="6391837" y="1775694"/>
        <a:ext cx="1800000" cy="1192500"/>
      </dsp:txXfrm>
    </dsp:sp>
    <dsp:sp modelId="{5AA1EAC3-BC2A-4446-A5E1-022F111F00F6}">
      <dsp:nvSpPr>
        <dsp:cNvPr id="0" name=""/>
        <dsp:cNvSpPr/>
      </dsp:nvSpPr>
      <dsp:spPr>
        <a:xfrm>
          <a:off x="8857837" y="33569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5C846-9E37-4606-A500-714BEF16B69B}">
      <dsp:nvSpPr>
        <dsp:cNvPr id="0" name=""/>
        <dsp:cNvSpPr/>
      </dsp:nvSpPr>
      <dsp:spPr>
        <a:xfrm>
          <a:off x="9091837" y="56969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BB8A00-E689-4F91-9953-87D1A31F9F24}">
      <dsp:nvSpPr>
        <dsp:cNvPr id="0" name=""/>
        <dsp:cNvSpPr/>
      </dsp:nvSpPr>
      <dsp:spPr>
        <a:xfrm>
          <a:off x="8506837" y="1775694"/>
          <a:ext cx="180000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Opportunities to develop additional revenue streams and colloborations</a:t>
          </a:r>
        </a:p>
      </dsp:txBody>
      <dsp:txXfrm>
        <a:off x="8506837" y="1775694"/>
        <a:ext cx="1800000" cy="119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24C8-EDDA-442D-9738-C1D89F5CFC2D}">
      <dsp:nvSpPr>
        <dsp:cNvPr id="0" name=""/>
        <dsp:cNvSpPr/>
      </dsp:nvSpPr>
      <dsp:spPr>
        <a:xfrm>
          <a:off x="0" y="565"/>
          <a:ext cx="5924550" cy="0"/>
        </a:xfrm>
        <a:prstGeom prst="line">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E7A0909A-8038-46E3-8BF4-536967954C8B}">
      <dsp:nvSpPr>
        <dsp:cNvPr id="0" name=""/>
        <dsp:cNvSpPr/>
      </dsp:nvSpPr>
      <dsp:spPr>
        <a:xfrm>
          <a:off x="0" y="565"/>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referral process is already an existing part of the Intake process for Medi-Cal, it is NOT added work. </a:t>
          </a:r>
        </a:p>
      </dsp:txBody>
      <dsp:txXfrm>
        <a:off x="0" y="565"/>
        <a:ext cx="5924550" cy="925603"/>
      </dsp:txXfrm>
    </dsp:sp>
    <dsp:sp modelId="{6F81387B-73F1-4F24-8BFB-CF0D5347CE21}">
      <dsp:nvSpPr>
        <dsp:cNvPr id="0" name=""/>
        <dsp:cNvSpPr/>
      </dsp:nvSpPr>
      <dsp:spPr>
        <a:xfrm>
          <a:off x="0" y="926169"/>
          <a:ext cx="5924550" cy="0"/>
        </a:xfrm>
        <a:prstGeom prst="line">
          <a:avLst/>
        </a:prstGeom>
        <a:gradFill rotWithShape="0">
          <a:gsLst>
            <a:gs pos="0">
              <a:schemeClr val="accent2">
                <a:hueOff val="553230"/>
                <a:satOff val="2550"/>
                <a:lumOff val="392"/>
                <a:alphaOff val="0"/>
                <a:tint val="94000"/>
                <a:satMod val="100000"/>
                <a:lumMod val="104000"/>
              </a:schemeClr>
            </a:gs>
            <a:gs pos="69000">
              <a:schemeClr val="accent2">
                <a:hueOff val="553230"/>
                <a:satOff val="2550"/>
                <a:lumOff val="392"/>
                <a:alphaOff val="0"/>
                <a:shade val="86000"/>
                <a:satMod val="130000"/>
                <a:lumMod val="102000"/>
              </a:schemeClr>
            </a:gs>
            <a:gs pos="100000">
              <a:schemeClr val="accent2">
                <a:hueOff val="553230"/>
                <a:satOff val="2550"/>
                <a:lumOff val="392"/>
                <a:alphaOff val="0"/>
                <a:shade val="72000"/>
                <a:satMod val="130000"/>
                <a:lumMod val="100000"/>
              </a:schemeClr>
            </a:gs>
          </a:gsLst>
          <a:lin ang="5400000" scaled="0"/>
        </a:gradFill>
        <a:ln w="12700" cap="flat" cmpd="sng" algn="ctr">
          <a:solidFill>
            <a:schemeClr val="accent2">
              <a:hueOff val="553230"/>
              <a:satOff val="2550"/>
              <a:lumOff val="392"/>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B2E3AABA-C266-4DFA-B243-1BDABBA1C78B}">
      <dsp:nvSpPr>
        <dsp:cNvPr id="0" name=""/>
        <dsp:cNvSpPr/>
      </dsp:nvSpPr>
      <dsp:spPr>
        <a:xfrm>
          <a:off x="0" y="926169"/>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It does not require veteran to complete process. </a:t>
          </a:r>
        </a:p>
      </dsp:txBody>
      <dsp:txXfrm>
        <a:off x="0" y="926169"/>
        <a:ext cx="5924550" cy="925603"/>
      </dsp:txXfrm>
    </dsp:sp>
    <dsp:sp modelId="{F4700FDD-86A9-4215-9035-B90C33079BDB}">
      <dsp:nvSpPr>
        <dsp:cNvPr id="0" name=""/>
        <dsp:cNvSpPr/>
      </dsp:nvSpPr>
      <dsp:spPr>
        <a:xfrm>
          <a:off x="0" y="1851773"/>
          <a:ext cx="5924550" cy="0"/>
        </a:xfrm>
        <a:prstGeom prst="line">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320ED941-1DCE-4790-BDDC-8C72463CB713}">
      <dsp:nvSpPr>
        <dsp:cNvPr id="0" name=""/>
        <dsp:cNvSpPr/>
      </dsp:nvSpPr>
      <dsp:spPr>
        <a:xfrm>
          <a:off x="0" y="1851773"/>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MC-05 Referral is a “Condition” of the applicant’s eligibility.  It is not optional. </a:t>
          </a:r>
        </a:p>
      </dsp:txBody>
      <dsp:txXfrm>
        <a:off x="0" y="1851773"/>
        <a:ext cx="5924550" cy="925603"/>
      </dsp:txXfrm>
    </dsp:sp>
    <dsp:sp modelId="{79C12BB5-8DFA-4E18-846D-33C376F87B8E}">
      <dsp:nvSpPr>
        <dsp:cNvPr id="0" name=""/>
        <dsp:cNvSpPr/>
      </dsp:nvSpPr>
      <dsp:spPr>
        <a:xfrm>
          <a:off x="0" y="2777376"/>
          <a:ext cx="5924550" cy="0"/>
        </a:xfrm>
        <a:prstGeom prst="line">
          <a:avLst/>
        </a:prstGeom>
        <a:gradFill rotWithShape="0">
          <a:gsLst>
            <a:gs pos="0">
              <a:schemeClr val="accent2">
                <a:hueOff val="1659690"/>
                <a:satOff val="7651"/>
                <a:lumOff val="1177"/>
                <a:alphaOff val="0"/>
                <a:tint val="94000"/>
                <a:satMod val="100000"/>
                <a:lumMod val="104000"/>
              </a:schemeClr>
            </a:gs>
            <a:gs pos="69000">
              <a:schemeClr val="accent2">
                <a:hueOff val="1659690"/>
                <a:satOff val="7651"/>
                <a:lumOff val="1177"/>
                <a:alphaOff val="0"/>
                <a:shade val="86000"/>
                <a:satMod val="130000"/>
                <a:lumMod val="102000"/>
              </a:schemeClr>
            </a:gs>
            <a:gs pos="100000">
              <a:schemeClr val="accent2">
                <a:hueOff val="1659690"/>
                <a:satOff val="7651"/>
                <a:lumOff val="1177"/>
                <a:alphaOff val="0"/>
                <a:shade val="72000"/>
                <a:satMod val="130000"/>
                <a:lumMod val="100000"/>
              </a:schemeClr>
            </a:gs>
          </a:gsLst>
          <a:lin ang="5400000" scaled="0"/>
        </a:gradFill>
        <a:ln w="12700" cap="flat" cmpd="sng" algn="ctr">
          <a:solidFill>
            <a:schemeClr val="accent2">
              <a:hueOff val="1659690"/>
              <a:satOff val="7651"/>
              <a:lumOff val="1177"/>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944E7CFA-83E3-41D7-9781-1E85297AD1CC}">
      <dsp:nvSpPr>
        <dsp:cNvPr id="0" name=""/>
        <dsp:cNvSpPr/>
      </dsp:nvSpPr>
      <dsp:spPr>
        <a:xfrm>
          <a:off x="0" y="2777376"/>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Effective 2024, Veterans monetary benefits are no longer included in total earned income when applying for Medi-Cal.</a:t>
          </a:r>
        </a:p>
      </dsp:txBody>
      <dsp:txXfrm>
        <a:off x="0" y="2777376"/>
        <a:ext cx="5924550" cy="925603"/>
      </dsp:txXfrm>
    </dsp:sp>
    <dsp:sp modelId="{CA679327-DA64-43E2-8B46-8937567D499E}">
      <dsp:nvSpPr>
        <dsp:cNvPr id="0" name=""/>
        <dsp:cNvSpPr/>
      </dsp:nvSpPr>
      <dsp:spPr>
        <a:xfrm>
          <a:off x="0" y="3702980"/>
          <a:ext cx="5924550" cy="0"/>
        </a:xfrm>
        <a:prstGeom prst="line">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sp>
    <dsp:sp modelId="{68853C49-758D-4F45-99B3-69751C5ADE21}">
      <dsp:nvSpPr>
        <dsp:cNvPr id="0" name=""/>
        <dsp:cNvSpPr/>
      </dsp:nvSpPr>
      <dsp:spPr>
        <a:xfrm>
          <a:off x="0" y="3702980"/>
          <a:ext cx="5924550" cy="925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Education is key when collaborating with DSS, emphasize importance of this program, poor collaboration results in losing potential resources for Veterans.</a:t>
          </a:r>
        </a:p>
      </dsp:txBody>
      <dsp:txXfrm>
        <a:off x="0" y="3702980"/>
        <a:ext cx="5924550" cy="925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524C6-7EF4-45E4-8FA4-44F4C4EFE691}">
      <dsp:nvSpPr>
        <dsp:cNvPr id="0" name=""/>
        <dsp:cNvSpPr/>
      </dsp:nvSpPr>
      <dsp:spPr>
        <a:xfrm>
          <a:off x="5321" y="197253"/>
          <a:ext cx="1343922" cy="38521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Veteran/Dependent applies for Medi-Cal at County Office and self reports “veteran/dependent of veteran” status</a:t>
          </a:r>
        </a:p>
      </dsp:txBody>
      <dsp:txXfrm>
        <a:off x="5321" y="197253"/>
        <a:ext cx="1343922" cy="3852171"/>
      </dsp:txXfrm>
    </dsp:sp>
    <dsp:sp modelId="{C5055DF1-DCD9-4676-AC2B-68AF7CF63EC6}">
      <dsp:nvSpPr>
        <dsp:cNvPr id="0" name=""/>
        <dsp:cNvSpPr/>
      </dsp:nvSpPr>
      <dsp:spPr>
        <a:xfrm>
          <a:off x="1369276" y="2001839"/>
          <a:ext cx="201588" cy="243000"/>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E892F-17C1-41CE-B5F4-6DA78E4ADC8F}">
      <dsp:nvSpPr>
        <dsp:cNvPr id="0" name=""/>
        <dsp:cNvSpPr/>
      </dsp:nvSpPr>
      <dsp:spPr>
        <a:xfrm>
          <a:off x="1590898" y="197253"/>
          <a:ext cx="1343922" cy="38521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The Medi-Cal eligibility worker will fill out Section A of the MC 05 form if a Medi-Cal applicant/beneficiary or anyone in the household indicates they have a military background.</a:t>
          </a:r>
        </a:p>
      </dsp:txBody>
      <dsp:txXfrm>
        <a:off x="1590898" y="197253"/>
        <a:ext cx="1343922" cy="3852171"/>
      </dsp:txXfrm>
    </dsp:sp>
    <dsp:sp modelId="{1C5967D3-1EEB-40B9-8027-13269C04401F}">
      <dsp:nvSpPr>
        <dsp:cNvPr id="0" name=""/>
        <dsp:cNvSpPr/>
      </dsp:nvSpPr>
      <dsp:spPr>
        <a:xfrm>
          <a:off x="2954853" y="2001839"/>
          <a:ext cx="201588" cy="243000"/>
        </a:xfrm>
        <a:prstGeom prst="rightArrow">
          <a:avLst>
            <a:gd name="adj1" fmla="val 50000"/>
            <a:gd name="adj2" fmla="val 5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71436-6E73-4D70-B036-DA0A120A3A84}">
      <dsp:nvSpPr>
        <dsp:cNvPr id="0" name=""/>
        <dsp:cNvSpPr/>
      </dsp:nvSpPr>
      <dsp:spPr>
        <a:xfrm>
          <a:off x="3176474" y="197253"/>
          <a:ext cx="1343922" cy="385217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The Medi-Cal eligibility worker will submit MC-05 to VSO.</a:t>
          </a:r>
        </a:p>
      </dsp:txBody>
      <dsp:txXfrm>
        <a:off x="3176474" y="197253"/>
        <a:ext cx="1343922" cy="3852171"/>
      </dsp:txXfrm>
    </dsp:sp>
    <dsp:sp modelId="{9B7C8D62-8E59-40E5-825E-77FD56FD181A}">
      <dsp:nvSpPr>
        <dsp:cNvPr id="0" name=""/>
        <dsp:cNvSpPr/>
      </dsp:nvSpPr>
      <dsp:spPr>
        <a:xfrm>
          <a:off x="4540430" y="2001839"/>
          <a:ext cx="201588" cy="243000"/>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0BBC6-4871-4F78-8C3A-245F055C9841}">
      <dsp:nvSpPr>
        <dsp:cNvPr id="0" name=""/>
        <dsp:cNvSpPr/>
      </dsp:nvSpPr>
      <dsp:spPr>
        <a:xfrm>
          <a:off x="4762051" y="197253"/>
          <a:ext cx="1343922" cy="385217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The VSO will utilize any VA resources and confirm VA benefits eligibility (if any) and complete Section B of the MC 05 Form. This may include VA compensation, Health, and enhancement of current benefits</a:t>
          </a:r>
        </a:p>
      </dsp:txBody>
      <dsp:txXfrm>
        <a:off x="4762051" y="197253"/>
        <a:ext cx="1343922" cy="3852171"/>
      </dsp:txXfrm>
    </dsp:sp>
    <dsp:sp modelId="{6FAF43E1-7055-4C86-82DD-FD95D72EF079}">
      <dsp:nvSpPr>
        <dsp:cNvPr id="0" name=""/>
        <dsp:cNvSpPr/>
      </dsp:nvSpPr>
      <dsp:spPr>
        <a:xfrm>
          <a:off x="6126006" y="2001839"/>
          <a:ext cx="201588" cy="243000"/>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FDC1A-C727-4FBB-A3D1-AB6D7B88F319}">
      <dsp:nvSpPr>
        <dsp:cNvPr id="0" name=""/>
        <dsp:cNvSpPr/>
      </dsp:nvSpPr>
      <dsp:spPr>
        <a:xfrm>
          <a:off x="6347627" y="197253"/>
          <a:ext cx="1343922" cy="38521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The VSO will make a copy of the completed MC 05 form and keep it for case file records. The CVSO will then return the original MC 05 form to the Medi-Cal eligibility worker within 24 hours. </a:t>
          </a:r>
        </a:p>
      </dsp:txBody>
      <dsp:txXfrm>
        <a:off x="6347627" y="197253"/>
        <a:ext cx="1343922" cy="3852171"/>
      </dsp:txXfrm>
    </dsp:sp>
    <dsp:sp modelId="{F59C7722-FBEA-4A54-947C-5C99809AC250}">
      <dsp:nvSpPr>
        <dsp:cNvPr id="0" name=""/>
        <dsp:cNvSpPr/>
      </dsp:nvSpPr>
      <dsp:spPr>
        <a:xfrm>
          <a:off x="7711583" y="2001839"/>
          <a:ext cx="201588" cy="243000"/>
        </a:xfrm>
        <a:prstGeom prst="rightArrow">
          <a:avLst>
            <a:gd name="adj1" fmla="val 50000"/>
            <a:gd name="adj2" fmla="val 5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F104F-4FB5-4F06-B9DE-B6558105F520}">
      <dsp:nvSpPr>
        <dsp:cNvPr id="0" name=""/>
        <dsp:cNvSpPr/>
      </dsp:nvSpPr>
      <dsp:spPr>
        <a:xfrm>
          <a:off x="7933204" y="197253"/>
          <a:ext cx="1343922" cy="38521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The VSO will contact veteran and/or Dependent to schedule appointment for benefits review and determine eligibility for benefit enhancements.</a:t>
          </a:r>
        </a:p>
      </dsp:txBody>
      <dsp:txXfrm>
        <a:off x="7933204" y="197253"/>
        <a:ext cx="1343922" cy="3852171"/>
      </dsp:txXfrm>
    </dsp:sp>
    <dsp:sp modelId="{BA91BEC9-9E52-4549-877B-BFA61336F113}">
      <dsp:nvSpPr>
        <dsp:cNvPr id="0" name=""/>
        <dsp:cNvSpPr/>
      </dsp:nvSpPr>
      <dsp:spPr>
        <a:xfrm>
          <a:off x="9297159" y="2001839"/>
          <a:ext cx="201588" cy="243000"/>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342F0-9A16-4C7A-B5BF-CE46D83B78E0}">
      <dsp:nvSpPr>
        <dsp:cNvPr id="0" name=""/>
        <dsp:cNvSpPr/>
      </dsp:nvSpPr>
      <dsp:spPr>
        <a:xfrm>
          <a:off x="9518780" y="197253"/>
          <a:ext cx="1343922" cy="38521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The Medi-Cal eligibility worker will review the MC 05 form to complete/determine Medi-Cal eligibility. If the applicant/recipient is in receipt/eligible for VA Health, the applicant must accept any unconditionally available income for which they appear eligible followed by § 50186 of Title 22 of the California Code of Regulations. </a:t>
          </a:r>
        </a:p>
      </dsp:txBody>
      <dsp:txXfrm>
        <a:off x="9518780" y="197253"/>
        <a:ext cx="1343922" cy="3852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6B4D1-9060-4B04-AE5F-E72321037215}">
      <dsp:nvSpPr>
        <dsp:cNvPr id="0" name=""/>
        <dsp:cNvSpPr/>
      </dsp:nvSpPr>
      <dsp:spPr>
        <a:xfrm rot="5400000">
          <a:off x="5577023" y="-2503760"/>
          <a:ext cx="2303004" cy="7483930"/>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Discontinued referrals</a:t>
          </a:r>
        </a:p>
        <a:p>
          <a:pPr marL="171450" lvl="1" indent="-171450" algn="l" defTabSz="800100">
            <a:lnSpc>
              <a:spcPct val="90000"/>
            </a:lnSpc>
            <a:spcBef>
              <a:spcPct val="0"/>
            </a:spcBef>
            <a:spcAft>
              <a:spcPct val="15000"/>
            </a:spcAft>
            <a:buChar char="•"/>
          </a:pPr>
          <a:r>
            <a:rPr lang="en-US" sz="1800" kern="1200"/>
            <a:t>Missed opportunities for Dependents and Surviving Spouses</a:t>
          </a:r>
        </a:p>
      </dsp:txBody>
      <dsp:txXfrm rot="-5400000">
        <a:off x="2986560" y="199127"/>
        <a:ext cx="7371507" cy="2078157"/>
      </dsp:txXfrm>
    </dsp:sp>
    <dsp:sp modelId="{86303895-EA85-458C-B5CA-BB0C45C11373}">
      <dsp:nvSpPr>
        <dsp:cNvPr id="0" name=""/>
        <dsp:cNvSpPr/>
      </dsp:nvSpPr>
      <dsp:spPr>
        <a:xfrm>
          <a:off x="314" y="61"/>
          <a:ext cx="2986245" cy="247628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Identified Gaps</a:t>
          </a:r>
          <a:endParaRPr lang="en-US" sz="2700" kern="1200"/>
        </a:p>
      </dsp:txBody>
      <dsp:txXfrm>
        <a:off x="121196" y="120943"/>
        <a:ext cx="2744481" cy="2234520"/>
      </dsp:txXfrm>
    </dsp:sp>
    <dsp:sp modelId="{8508CCDE-1981-44D4-AF18-DF505F0BBCD4}">
      <dsp:nvSpPr>
        <dsp:cNvPr id="0" name=""/>
        <dsp:cNvSpPr/>
      </dsp:nvSpPr>
      <dsp:spPr>
        <a:xfrm rot="5400000">
          <a:off x="5520187" y="74614"/>
          <a:ext cx="2379115" cy="7527378"/>
        </a:xfrm>
        <a:prstGeom prst="round2SameRect">
          <a:avLst/>
        </a:prstGeom>
        <a:solidFill>
          <a:schemeClr val="accent5">
            <a:tint val="40000"/>
            <a:alpha val="90000"/>
            <a:hueOff val="-19301144"/>
            <a:satOff val="20985"/>
            <a:lumOff val="1274"/>
            <a:alphaOff val="0"/>
          </a:schemeClr>
        </a:solidFill>
        <a:ln w="19050" cap="flat" cmpd="sng" algn="ctr">
          <a:solidFill>
            <a:schemeClr val="accent5">
              <a:tint val="40000"/>
              <a:alpha val="90000"/>
              <a:hueOff val="-19301144"/>
              <a:satOff val="20985"/>
              <a:lumOff val="1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a:t>Reinstatement of referrals</a:t>
          </a:r>
        </a:p>
        <a:p>
          <a:pPr marL="171450" lvl="1" indent="-171450" algn="l" defTabSz="711200">
            <a:lnSpc>
              <a:spcPct val="90000"/>
            </a:lnSpc>
            <a:spcBef>
              <a:spcPct val="0"/>
            </a:spcBef>
            <a:spcAft>
              <a:spcPct val="15000"/>
            </a:spcAft>
            <a:buChar char="•"/>
          </a:pPr>
          <a:r>
            <a:rPr lang="en-US" sz="1600" kern="1200"/>
            <a:t>Identify veteran’s dependents and surviving spouses on referrals</a:t>
          </a:r>
        </a:p>
        <a:p>
          <a:pPr marL="171450" lvl="1" indent="-171450" algn="l" defTabSz="711200">
            <a:lnSpc>
              <a:spcPct val="90000"/>
            </a:lnSpc>
            <a:spcBef>
              <a:spcPct val="0"/>
            </a:spcBef>
            <a:spcAft>
              <a:spcPct val="15000"/>
            </a:spcAft>
            <a:buChar char="•"/>
          </a:pPr>
          <a:r>
            <a:rPr lang="en-US" sz="1600" kern="1200"/>
            <a:t>Create ACE or Flash that staff can refer to and that can be integrated into Intake Workflow process</a:t>
          </a:r>
        </a:p>
        <a:p>
          <a:pPr marL="171450" lvl="1" indent="-171450" algn="l" defTabSz="711200">
            <a:lnSpc>
              <a:spcPct val="90000"/>
            </a:lnSpc>
            <a:spcBef>
              <a:spcPct val="0"/>
            </a:spcBef>
            <a:spcAft>
              <a:spcPct val="15000"/>
            </a:spcAft>
            <a:buChar char="•"/>
          </a:pPr>
          <a:r>
            <a:rPr lang="en-US" sz="1600" kern="1200"/>
            <a:t>Create a listing of all known veterans and veteran’s dependents/surviving spouses currently aided that can be referred at next RRR</a:t>
          </a:r>
        </a:p>
        <a:p>
          <a:pPr marL="171450" lvl="1" indent="-171450" algn="l" defTabSz="711200">
            <a:lnSpc>
              <a:spcPct val="90000"/>
            </a:lnSpc>
            <a:spcBef>
              <a:spcPct val="0"/>
            </a:spcBef>
            <a:spcAft>
              <a:spcPct val="15000"/>
            </a:spcAft>
            <a:buChar char="•"/>
          </a:pPr>
          <a:r>
            <a:rPr lang="en-US" sz="1600" kern="1200"/>
            <a:t>Build open and continuous communication line between designated DEBs and VSO Supervisors</a:t>
          </a:r>
        </a:p>
        <a:p>
          <a:pPr marL="171450" lvl="1" indent="-171450" algn="l" defTabSz="711200">
            <a:lnSpc>
              <a:spcPct val="90000"/>
            </a:lnSpc>
            <a:spcBef>
              <a:spcPct val="0"/>
            </a:spcBef>
            <a:spcAft>
              <a:spcPct val="15000"/>
            </a:spcAft>
            <a:buChar char="•"/>
          </a:pPr>
          <a:r>
            <a:rPr lang="en-US" sz="1600" kern="1200"/>
            <a:t>Have a “veteran status” entry option available for the case narration tool</a:t>
          </a:r>
        </a:p>
      </dsp:txBody>
      <dsp:txXfrm rot="-5400000">
        <a:off x="2946057" y="2764884"/>
        <a:ext cx="7411238" cy="2146837"/>
      </dsp:txXfrm>
    </dsp:sp>
    <dsp:sp modelId="{380E9DC0-AB51-419C-815C-4366D9A1C34C}">
      <dsp:nvSpPr>
        <dsp:cNvPr id="0" name=""/>
        <dsp:cNvSpPr/>
      </dsp:nvSpPr>
      <dsp:spPr>
        <a:xfrm>
          <a:off x="314" y="2600161"/>
          <a:ext cx="2945741" cy="2476284"/>
        </a:xfrm>
        <a:prstGeom prst="roundRect">
          <a:avLst/>
        </a:prstGeom>
        <a:solidFill>
          <a:schemeClr val="accent5">
            <a:hueOff val="-18429456"/>
            <a:satOff val="2062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Opportunities for Improvement</a:t>
          </a:r>
          <a:endParaRPr lang="en-US" sz="2700" kern="1200"/>
        </a:p>
      </dsp:txBody>
      <dsp:txXfrm>
        <a:off x="121196" y="2721043"/>
        <a:ext cx="2703977" cy="22345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E5C53-F275-4C35-8389-3EF25E5E7595}">
      <dsp:nvSpPr>
        <dsp:cNvPr id="0" name=""/>
        <dsp:cNvSpPr/>
      </dsp:nvSpPr>
      <dsp:spPr>
        <a:xfrm>
          <a:off x="0" y="752236"/>
          <a:ext cx="5924550" cy="13887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94046-38C9-404B-B365-2014AE20DF0D}">
      <dsp:nvSpPr>
        <dsp:cNvPr id="0" name=""/>
        <dsp:cNvSpPr/>
      </dsp:nvSpPr>
      <dsp:spPr>
        <a:xfrm>
          <a:off x="420095" y="1064704"/>
          <a:ext cx="763809" cy="7638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99141A-4C60-4303-895F-04DFFEE2EA7C}">
      <dsp:nvSpPr>
        <dsp:cNvPr id="0" name=""/>
        <dsp:cNvSpPr/>
      </dsp:nvSpPr>
      <dsp:spPr>
        <a:xfrm>
          <a:off x="1604000" y="752236"/>
          <a:ext cx="4320549" cy="13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76" tIns="146976" rIns="146976" bIns="146976" numCol="1" spcCol="1270" anchor="ctr" anchorCtr="0">
          <a:noAutofit/>
        </a:bodyPr>
        <a:lstStyle/>
        <a:p>
          <a:pPr marL="0" lvl="0" indent="0" algn="l" defTabSz="1111250">
            <a:lnSpc>
              <a:spcPct val="100000"/>
            </a:lnSpc>
            <a:spcBef>
              <a:spcPct val="0"/>
            </a:spcBef>
            <a:spcAft>
              <a:spcPct val="35000"/>
            </a:spcAft>
            <a:buNone/>
          </a:pPr>
          <a:r>
            <a:rPr lang="en-US" sz="2500" kern="1200"/>
            <a:t>Must be timely &amp; accurate in response</a:t>
          </a:r>
        </a:p>
      </dsp:txBody>
      <dsp:txXfrm>
        <a:off x="1604000" y="752236"/>
        <a:ext cx="4320549" cy="1388745"/>
      </dsp:txXfrm>
    </dsp:sp>
    <dsp:sp modelId="{ABA428C1-184F-40FA-9D60-9C34ABF2C7B5}">
      <dsp:nvSpPr>
        <dsp:cNvPr id="0" name=""/>
        <dsp:cNvSpPr/>
      </dsp:nvSpPr>
      <dsp:spPr>
        <a:xfrm>
          <a:off x="0" y="2488168"/>
          <a:ext cx="5924550" cy="13887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628E4-AE63-488F-B877-2D9699453B2F}">
      <dsp:nvSpPr>
        <dsp:cNvPr id="0" name=""/>
        <dsp:cNvSpPr/>
      </dsp:nvSpPr>
      <dsp:spPr>
        <a:xfrm>
          <a:off x="420095" y="2800635"/>
          <a:ext cx="763809" cy="7638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9E68B4-A5BD-400C-ACFC-320797566519}">
      <dsp:nvSpPr>
        <dsp:cNvPr id="0" name=""/>
        <dsp:cNvSpPr/>
      </dsp:nvSpPr>
      <dsp:spPr>
        <a:xfrm>
          <a:off x="1604000" y="2488168"/>
          <a:ext cx="4320549" cy="138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76" tIns="146976" rIns="146976" bIns="146976" numCol="1" spcCol="1270" anchor="ctr" anchorCtr="0">
          <a:noAutofit/>
        </a:bodyPr>
        <a:lstStyle/>
        <a:p>
          <a:pPr marL="0" lvl="0" indent="0" algn="l" defTabSz="1111250">
            <a:lnSpc>
              <a:spcPct val="100000"/>
            </a:lnSpc>
            <a:spcBef>
              <a:spcPct val="0"/>
            </a:spcBef>
            <a:spcAft>
              <a:spcPct val="35000"/>
            </a:spcAft>
            <a:buNone/>
          </a:pPr>
          <a:r>
            <a:rPr lang="en-US" sz="2500" kern="1200"/>
            <a:t>Educate on benefits</a:t>
          </a:r>
        </a:p>
      </dsp:txBody>
      <dsp:txXfrm>
        <a:off x="1604000" y="2488168"/>
        <a:ext cx="4320549" cy="13887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2">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3801B3-817D-4CFA-A6A4-36BB804095E9}"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18207413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801B3-817D-4CFA-A6A4-36BB804095E9}"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3506023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801B3-817D-4CFA-A6A4-36BB804095E9}"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7446156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801B3-817D-4CFA-A6A4-36BB804095E9}"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CB2B5-D73D-4C33-BE1A-56AEE56B81D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205781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801B3-817D-4CFA-A6A4-36BB804095E9}"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40670707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3801B3-817D-4CFA-A6A4-36BB804095E9}"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40672179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3801B3-817D-4CFA-A6A4-36BB804095E9}"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4135156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801B3-817D-4CFA-A6A4-36BB804095E9}"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7569786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801B3-817D-4CFA-A6A4-36BB804095E9}"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17182586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801B3-817D-4CFA-A6A4-36BB804095E9}"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21710307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801B3-817D-4CFA-A6A4-36BB804095E9}"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15128101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3801B3-817D-4CFA-A6A4-36BB804095E9}"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8461832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3801B3-817D-4CFA-A6A4-36BB804095E9}" type="datetimeFigureOut">
              <a:rPr lang="en-US" smtClean="0"/>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40956747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3801B3-817D-4CFA-A6A4-36BB804095E9}" type="datetimeFigureOut">
              <a:rPr lang="en-US" smtClean="0"/>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11824477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801B3-817D-4CFA-A6A4-36BB804095E9}" type="datetimeFigureOut">
              <a:rPr lang="en-US" smtClean="0"/>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42034935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801B3-817D-4CFA-A6A4-36BB804095E9}"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28761884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801B3-817D-4CFA-A6A4-36BB804095E9}" type="datetimeFigureOut">
              <a:rPr lang="en-US" smtClean="0"/>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CB2B5-D73D-4C33-BE1A-56AEE56B81D6}" type="slidenum">
              <a:rPr lang="en-US" smtClean="0"/>
              <a:t>‹#›</a:t>
            </a:fld>
            <a:endParaRPr lang="en-US"/>
          </a:p>
        </p:txBody>
      </p:sp>
    </p:spTree>
    <p:extLst>
      <p:ext uri="{BB962C8B-B14F-4D97-AF65-F5344CB8AC3E}">
        <p14:creationId xmlns:p14="http://schemas.microsoft.com/office/powerpoint/2010/main" val="34090347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03801B3-817D-4CFA-A6A4-36BB804095E9}" type="datetimeFigureOut">
              <a:rPr lang="en-US" smtClean="0"/>
              <a:t>2/8/2024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47CB2B5-D73D-4C33-BE1A-56AEE56B81D6}" type="slidenum">
              <a:rPr lang="en-US" smtClean="0"/>
              <a:t>‹#›</a:t>
            </a:fld>
            <a:endParaRPr lang="en-US"/>
          </a:p>
        </p:txBody>
      </p:sp>
    </p:spTree>
    <p:extLst>
      <p:ext uri="{BB962C8B-B14F-4D97-AF65-F5344CB8AC3E}">
        <p14:creationId xmlns:p14="http://schemas.microsoft.com/office/powerpoint/2010/main" val="10561544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checkpoint.com/v2/___https:/www.dhcs.ca.gov/services/medi-cal/eligibility/letters/Documents/c19-13.pdf___.YzJ1OmNvdmF2YW5hbjpjOm86ODY1M2ExZDEzZGFkODJkNDhjZDdmOWZiOWUyMWM2NDM6NjpmODg4Ojk2MmI4M2RiNDU1NWE4ZDM0ODE4MDFhYmZlN2E4ZWIyNGUzZTU1YjRjN2NmZWE5MDM5MjI0NmMwMDViNDkwMjk6cDpU" TargetMode="External"/><Relationship Id="rId2" Type="http://schemas.openxmlformats.org/officeDocument/2006/relationships/hyperlink" Target="https://protect.checkpoint.com/v2/___https:/www.calvet.ca.gov/VetServices/Documents/09%20-15%20-19%20-%20Final%20-%20Manual.pdf___.YzJ1OmNvdmF2YW5hbjpjOm86ODY1M2ExZDEzZGFkODJkNDhjZDdmOWZiOWUyMWM2NDM6NjoyZTZjOjJlMjAyMjFkZWNkNTc1NjRhMTcwODYwMmZkYzkwNzAyMTg1MWMzZDI2NTA5NzAyYjRiYTU4ZWY5MWVjNTk4NDE6cDpU" TargetMode="External"/><Relationship Id="rId1" Type="http://schemas.openxmlformats.org/officeDocument/2006/relationships/slideLayout" Target="../slideLayouts/slideLayout2.xml"/><Relationship Id="rId5" Type="http://schemas.openxmlformats.org/officeDocument/2006/relationships/hyperlink" Target="https://protect.checkpoint.com/v2/___https:/stgenssa.sccgov.org/debs/program_handbooks/medi-cal/assets/20NonMAGIMCIncome/VetsBenefits.htm?rhhlterm=referral___.YzJ1OmNvdmF2YW5hbjpjOm86ODY1M2ExZDEzZGFkODJkNDhjZDdmOWZiOWUyMWM2NDM6Njo4NDQ2Ojc4ZTZiNThmZjYzNjJjNTEzNDcxNDc3MDU3MzhjNzg3NmY4MWE2MWI3ODVmYTI4NmNjNzNiNTg0N2EzYTk5NWM6cDpU" TargetMode="External"/><Relationship Id="rId4" Type="http://schemas.openxmlformats.org/officeDocument/2006/relationships/hyperlink" Target="https://urldefense.com/v3/__https:/www.dhcs.ca.gov/services/medi-cal/eligibility/letters/Documents/c16-04.pdf__;!!P4LiPV1inDXhLQ!0AIWQBpOFrBoqvsbVmpSgMN0UizAzf23C0R1uL_2LLkyz2PwO8oP-PETZv25RTzbz1HAVxod4o1vqDDLckfT4mJ_9fFTJyR6z1BpeC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alVet%20Subvention%20Procedures%20Manual.pdf"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F3C5BA0-8B24-4B05-A9E7-20545338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5AEDF-A623-4B27-98C1-E4BB028E2847}"/>
              </a:ext>
            </a:extLst>
          </p:cNvPr>
          <p:cNvSpPr>
            <a:spLocks noGrp="1"/>
          </p:cNvSpPr>
          <p:nvPr>
            <p:ph type="ctrTitle"/>
          </p:nvPr>
        </p:nvSpPr>
        <p:spPr>
          <a:xfrm>
            <a:off x="4927471" y="628651"/>
            <a:ext cx="6588253" cy="3495674"/>
          </a:xfrm>
        </p:spPr>
        <p:txBody>
          <a:bodyPr vert="horz" lIns="91440" tIns="45720" rIns="91440" bIns="45720" rtlCol="0">
            <a:normAutofit/>
          </a:bodyPr>
          <a:lstStyle/>
          <a:p>
            <a:r>
              <a:rPr lang="en-US">
                <a:solidFill>
                  <a:srgbClr val="FFFFFF"/>
                </a:solidFill>
              </a:rPr>
              <a:t>Medi-Cal</a:t>
            </a:r>
            <a:br>
              <a:rPr lang="en-US">
                <a:solidFill>
                  <a:srgbClr val="FFFFFF"/>
                </a:solidFill>
              </a:rPr>
            </a:br>
            <a:r>
              <a:rPr lang="en-US">
                <a:solidFill>
                  <a:srgbClr val="FFFFFF"/>
                </a:solidFill>
              </a:rPr>
              <a:t>Cost Avoidance</a:t>
            </a:r>
            <a:br>
              <a:rPr lang="en-US">
                <a:solidFill>
                  <a:srgbClr val="FFFFFF"/>
                </a:solidFill>
              </a:rPr>
            </a:br>
            <a:r>
              <a:rPr lang="en-US">
                <a:solidFill>
                  <a:srgbClr val="FFFFFF"/>
                </a:solidFill>
              </a:rPr>
              <a:t>Program</a:t>
            </a:r>
          </a:p>
        </p:txBody>
      </p:sp>
      <p:sp>
        <p:nvSpPr>
          <p:cNvPr id="3" name="Subtitle 2">
            <a:extLst>
              <a:ext uri="{FF2B5EF4-FFF2-40B4-BE49-F238E27FC236}">
                <a16:creationId xmlns:a16="http://schemas.microsoft.com/office/drawing/2014/main" id="{DDE546E9-60F6-45CC-A90F-EF966C7E96FB}"/>
              </a:ext>
            </a:extLst>
          </p:cNvPr>
          <p:cNvSpPr>
            <a:spLocks noGrp="1"/>
          </p:cNvSpPr>
          <p:nvPr>
            <p:ph type="subTitle" idx="1"/>
          </p:nvPr>
        </p:nvSpPr>
        <p:spPr>
          <a:xfrm>
            <a:off x="4927471" y="4286250"/>
            <a:ext cx="6654928" cy="1809750"/>
          </a:xfrm>
        </p:spPr>
        <p:txBody>
          <a:bodyPr vert="horz" lIns="91440" tIns="45720" rIns="91440" bIns="45720" rtlCol="0">
            <a:normAutofit/>
          </a:bodyPr>
          <a:lstStyle/>
          <a:p>
            <a:pPr>
              <a:lnSpc>
                <a:spcPct val="110000"/>
              </a:lnSpc>
              <a:spcBef>
                <a:spcPct val="20000"/>
              </a:spcBef>
              <a:spcAft>
                <a:spcPts val="600"/>
              </a:spcAft>
              <a:buClr>
                <a:srgbClr val="FFFFFF"/>
              </a:buClr>
              <a:buSzPct val="80000"/>
            </a:pPr>
            <a:r>
              <a:rPr lang="en-US" altLang="en-US" sz="1700">
                <a:solidFill>
                  <a:srgbClr val="FFFFFF"/>
                </a:solidFill>
              </a:rPr>
              <a:t>CACVSO Mentorship Committee</a:t>
            </a:r>
          </a:p>
          <a:p>
            <a:pPr>
              <a:lnSpc>
                <a:spcPct val="110000"/>
              </a:lnSpc>
              <a:spcBef>
                <a:spcPct val="20000"/>
              </a:spcBef>
              <a:spcAft>
                <a:spcPts val="600"/>
              </a:spcAft>
              <a:buClr>
                <a:srgbClr val="FFFFFF"/>
              </a:buClr>
              <a:buSzPct val="80000"/>
            </a:pPr>
            <a:r>
              <a:rPr lang="en-US" altLang="en-US" sz="1700">
                <a:solidFill>
                  <a:srgbClr val="FFFFFF"/>
                </a:solidFill>
              </a:rPr>
              <a:t>David West, Chair – Nevada County VSO</a:t>
            </a:r>
          </a:p>
          <a:p>
            <a:pPr>
              <a:lnSpc>
                <a:spcPct val="110000"/>
              </a:lnSpc>
              <a:spcBef>
                <a:spcPct val="20000"/>
              </a:spcBef>
              <a:spcAft>
                <a:spcPts val="600"/>
              </a:spcAft>
              <a:buClr>
                <a:srgbClr val="FFFFFF"/>
              </a:buClr>
              <a:buSzPct val="80000"/>
            </a:pPr>
            <a:r>
              <a:rPr lang="en-US" altLang="en-US" sz="1700">
                <a:solidFill>
                  <a:srgbClr val="FFFFFF"/>
                </a:solidFill>
              </a:rPr>
              <a:t>Darlyn Escalante, Co-Chair – Director Santa Clara VSO</a:t>
            </a:r>
          </a:p>
          <a:p>
            <a:pPr>
              <a:lnSpc>
                <a:spcPct val="110000"/>
              </a:lnSpc>
              <a:spcBef>
                <a:spcPct val="20000"/>
              </a:spcBef>
              <a:spcAft>
                <a:spcPts val="600"/>
              </a:spcAft>
              <a:buClr>
                <a:srgbClr val="FFFFFF"/>
              </a:buClr>
              <a:buSzPct val="80000"/>
            </a:pPr>
            <a:r>
              <a:rPr lang="en-US" altLang="en-US" sz="1700">
                <a:solidFill>
                  <a:srgbClr val="FFFFFF"/>
                </a:solidFill>
              </a:rPr>
              <a:t>February 15, 2024</a:t>
            </a:r>
          </a:p>
          <a:p>
            <a:pPr indent="-228600">
              <a:lnSpc>
                <a:spcPct val="110000"/>
              </a:lnSpc>
              <a:buFont typeface="Arial" panose="020B0604020202020204" pitchFamily="34" charset="0"/>
              <a:buChar char="•"/>
            </a:pPr>
            <a:endParaRPr lang="en-US" sz="1700">
              <a:solidFill>
                <a:srgbClr val="FFFFFF"/>
              </a:solidFill>
            </a:endParaRPr>
          </a:p>
        </p:txBody>
      </p:sp>
      <p:sp>
        <p:nvSpPr>
          <p:cNvPr id="40" name="Rectangle 36">
            <a:extLst>
              <a:ext uri="{FF2B5EF4-FFF2-40B4-BE49-F238E27FC236}">
                <a16:creationId xmlns:a16="http://schemas.microsoft.com/office/drawing/2014/main" id="{724FDB7F-33A2-451F-BA20-13ED87CF4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03020F30-5C75-4660-A09C-D35A9BEEEE07}"/>
              </a:ext>
            </a:extLst>
          </p:cNvPr>
          <p:cNvPicPr>
            <a:picLocks noChangeAspect="1"/>
          </p:cNvPicPr>
          <p:nvPr/>
        </p:nvPicPr>
        <p:blipFill>
          <a:blip r:embed="rId2">
            <a:extLst>
              <a:ext uri="{28A0092B-C50C-407E-A947-70E740481C1C}">
                <a14:useLocalDpi xmlns:a14="http://schemas.microsoft.com/office/drawing/2010/main" val="0"/>
              </a:ext>
            </a:extLst>
          </a:blip>
          <a:srcRect l="6785" r="4327"/>
          <a:stretch>
            <a:fillRect/>
          </a:stretch>
        </p:blipFill>
        <p:spPr>
          <a:xfrm>
            <a:off x="1141857" y="1761419"/>
            <a:ext cx="2964561" cy="3335162"/>
          </a:xfrm>
          <a:prstGeom prst="rect">
            <a:avLst/>
          </a:prstGeom>
        </p:spPr>
      </p:pic>
      <p:sp>
        <p:nvSpPr>
          <p:cNvPr id="39" name="Rectangle 38">
            <a:extLst>
              <a:ext uri="{FF2B5EF4-FFF2-40B4-BE49-F238E27FC236}">
                <a16:creationId xmlns:a16="http://schemas.microsoft.com/office/drawing/2014/main" id="{1460027F-6625-463B-B6D4-594AC32F2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170456"/>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FE28-9188-497B-AD79-87B646551437}"/>
              </a:ext>
            </a:extLst>
          </p:cNvPr>
          <p:cNvSpPr>
            <a:spLocks noGrp="1"/>
          </p:cNvSpPr>
          <p:nvPr>
            <p:ph type="title"/>
          </p:nvPr>
        </p:nvSpPr>
        <p:spPr>
          <a:xfrm>
            <a:off x="643467" y="643467"/>
            <a:ext cx="3361498" cy="1267810"/>
          </a:xfrm>
        </p:spPr>
        <p:txBody>
          <a:bodyPr anchor="b">
            <a:normAutofit/>
          </a:bodyPr>
          <a:lstStyle/>
          <a:p>
            <a:pPr algn="l"/>
            <a:r>
              <a:rPr lang="en-US" sz="2400"/>
              <a:t>Increased Revenue</a:t>
            </a:r>
          </a:p>
        </p:txBody>
      </p:sp>
      <p:sp>
        <p:nvSpPr>
          <p:cNvPr id="3" name="Content Placeholder 2">
            <a:extLst>
              <a:ext uri="{FF2B5EF4-FFF2-40B4-BE49-F238E27FC236}">
                <a16:creationId xmlns:a16="http://schemas.microsoft.com/office/drawing/2014/main" id="{29D4E5E6-A0AD-4001-8164-D3C62DBBDE4A}"/>
              </a:ext>
            </a:extLst>
          </p:cNvPr>
          <p:cNvSpPr>
            <a:spLocks noGrp="1"/>
          </p:cNvSpPr>
          <p:nvPr>
            <p:ph idx="1"/>
          </p:nvPr>
        </p:nvSpPr>
        <p:spPr>
          <a:xfrm>
            <a:off x="643467" y="2096063"/>
            <a:ext cx="3361498" cy="4028512"/>
          </a:xfrm>
        </p:spPr>
        <p:txBody>
          <a:bodyPr>
            <a:normAutofit/>
          </a:bodyPr>
          <a:lstStyle/>
          <a:p>
            <a:r>
              <a:rPr lang="en-US" sz="1400">
                <a:latin typeface="Century Gothic" panose="020B0502020202020204"/>
              </a:rPr>
              <a:t>Through collaborative efforts with county DSS, Nevada County has increased revenue by 300%</a:t>
            </a:r>
          </a:p>
          <a:p>
            <a:endParaRPr lang="en-US" sz="1400"/>
          </a:p>
        </p:txBody>
      </p:sp>
      <p:sp>
        <p:nvSpPr>
          <p:cNvPr id="9" name="Rectangle 8">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hart 4">
            <a:extLst>
              <a:ext uri="{FF2B5EF4-FFF2-40B4-BE49-F238E27FC236}">
                <a16:creationId xmlns:a16="http://schemas.microsoft.com/office/drawing/2014/main" id="{2213922B-8F62-437E-81D9-06F38746FBEE}"/>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70931" y="1550329"/>
            <a:ext cx="5895257" cy="378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065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598BA6D-19F3-4ED6-A27A-A11D6C634059}"/>
              </a:ext>
            </a:extLst>
          </p:cNvPr>
          <p:cNvCxnSpPr>
            <a:cxnSpLocks noGrp="1" noRot="1" noChangeAspect="1" noMove="1" noResize="1" noEditPoints="1" noAdjustHandles="1" noChangeArrowheads="1" noChangeShapeType="1"/>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92E804C-C9D8-417D-8FB9-8D5EDE6CD50A}"/>
              </a:ext>
            </a:extLst>
          </p:cNvPr>
          <p:cNvCxnSpPr>
            <a:cxnSpLocks noGrp="1" noRot="1" noChangeAspect="1" noMove="1" noResize="1" noEditPoints="1" noAdjustHandles="1" noChangeArrowheads="1" noChangeShapeType="1"/>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13B92AF-AEE1-42D2-B1E6-B659FB148DB1}"/>
              </a:ext>
            </a:extLst>
          </p:cNvPr>
          <p:cNvCxnSpPr>
            <a:cxnSpLocks noGrp="1" noRot="1" noChangeAspect="1" noMove="1" noResize="1" noEditPoints="1" noAdjustHandles="1" noChangeArrowheads="1" noChangeShapeType="1"/>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6E83330-E46F-4968-BBC3-093591FC3393}"/>
              </a:ext>
            </a:extLst>
          </p:cNvPr>
          <p:cNvCxnSpPr>
            <a:cxnSpLocks noGrp="1" noRot="1" noChangeAspect="1" noMove="1" noResize="1" noEditPoints="1" noAdjustHandles="1" noChangeArrowheads="1" noChangeShapeType="1"/>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98FF4F0-8B34-40F2-A69B-579DF95EC390}"/>
              </a:ext>
            </a:extLst>
          </p:cNvPr>
          <p:cNvCxnSpPr>
            <a:cxnSpLocks noGrp="1" noRot="1" noChangeAspect="1" noMove="1" noResize="1" noEditPoints="1" noAdjustHandles="1" noChangeArrowheads="1" noChangeShapeType="1"/>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147A0F7C-E104-47F8-BB2C-9DF3D86717F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pic>
        <p:nvPicPr>
          <p:cNvPr id="40968" name="Picture 5" descr="Timeline&#10;&#10;Description automatically generated">
            <a:extLst>
              <a:ext uri="{FF2B5EF4-FFF2-40B4-BE49-F238E27FC236}">
                <a16:creationId xmlns:a16="http://schemas.microsoft.com/office/drawing/2014/main" id="{E3B6EE34-97DD-4919-9E40-3326B31DE5A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t="12979" b="127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nip Diagonal Corner Rectangle 6">
            <a:extLst>
              <a:ext uri="{FF2B5EF4-FFF2-40B4-BE49-F238E27FC236}">
                <a16:creationId xmlns:a16="http://schemas.microsoft.com/office/drawing/2014/main" id="{F1AA1BE9-6FC9-4990-A534-00E4D68F030C}"/>
              </a:ext>
            </a:extLst>
          </p:cNvPr>
          <p:cNvSpPr>
            <a:spLocks noGrp="1" noRot="1" noChangeAspect="1" noMove="1" noResize="1" noEditPoints="1" noAdjustHandles="1" noChangeArrowheads="1" noChangeShapeType="1" noTextEdit="1"/>
          </p:cNvSpPr>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4294967293">
            <a:schemeClr val="dk2"/>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4" name="Title 3">
            <a:extLst>
              <a:ext uri="{FF2B5EF4-FFF2-40B4-BE49-F238E27FC236}">
                <a16:creationId xmlns:a16="http://schemas.microsoft.com/office/drawing/2014/main" id="{E5B43204-BFB1-4E79-A82C-1CD476653B75}"/>
              </a:ext>
            </a:extLst>
          </p:cNvPr>
          <p:cNvSpPr>
            <a:spLocks noGrp="1"/>
          </p:cNvSpPr>
          <p:nvPr>
            <p:ph type="title"/>
          </p:nvPr>
        </p:nvSpPr>
        <p:spPr>
          <a:xfrm>
            <a:off x="571500" y="2509838"/>
            <a:ext cx="6767513" cy="2486025"/>
          </a:xfrm>
        </p:spPr>
        <p:txBody>
          <a:bodyPr/>
          <a:lstStyle/>
          <a:p>
            <a:pPr fontAlgn="auto">
              <a:spcAft>
                <a:spcPct val="0"/>
              </a:spcAft>
              <a:defRPr/>
            </a:pPr>
            <a:r>
              <a:rPr lang="en-US" sz="4800"/>
              <a:t>MC-05 Referral Process</a:t>
            </a:r>
          </a:p>
        </p:txBody>
      </p:sp>
      <p:sp>
        <p:nvSpPr>
          <p:cNvPr id="2" name="Text Placeholder 1">
            <a:extLst>
              <a:ext uri="{FF2B5EF4-FFF2-40B4-BE49-F238E27FC236}">
                <a16:creationId xmlns:a16="http://schemas.microsoft.com/office/drawing/2014/main" id="{3D979F5A-CB67-475C-80C7-07CA0D84FA68}"/>
              </a:ext>
            </a:extLst>
          </p:cNvPr>
          <p:cNvSpPr>
            <a:spLocks noGrp="1"/>
          </p:cNvSpPr>
          <p:nvPr>
            <p:ph type="body" idx="1"/>
          </p:nvPr>
        </p:nvSpPr>
        <p:spPr>
          <a:xfrm>
            <a:off x="614363" y="5072063"/>
            <a:ext cx="5133975" cy="914400"/>
          </a:xfrm>
        </p:spPr>
        <p:txBody>
          <a:bodyPr rtlCol="0">
            <a:normAutofit fontScale="25000" lnSpcReduction="20000"/>
          </a:bodyPr>
          <a:lstStyle/>
          <a:p>
            <a:pPr fontAlgn="auto">
              <a:lnSpc>
                <a:spcPct val="90000"/>
              </a:lnSpc>
              <a:defRPr/>
            </a:pPr>
            <a:r>
              <a:rPr lang="en-US" sz="500">
                <a:solidFill>
                  <a:schemeClr val="tx1"/>
                </a:solidFill>
              </a:rPr>
              <a:t>Must have following information:</a:t>
            </a:r>
          </a:p>
          <a:p>
            <a:pPr marL="0" lvl="1" fontAlgn="auto">
              <a:lnSpc>
                <a:spcPct val="90000"/>
              </a:lnSpc>
              <a:defRPr/>
            </a:pPr>
            <a:r>
              <a:rPr lang="en-US" sz="500">
                <a:solidFill>
                  <a:schemeClr val="tx1"/>
                </a:solidFill>
              </a:rPr>
              <a:t>Office of Referral</a:t>
            </a:r>
          </a:p>
          <a:p>
            <a:pPr marL="0" lvl="1" fontAlgn="auto">
              <a:lnSpc>
                <a:spcPct val="90000"/>
              </a:lnSpc>
              <a:defRPr/>
            </a:pPr>
            <a:r>
              <a:rPr lang="en-US" sz="500">
                <a:solidFill>
                  <a:schemeClr val="tx1"/>
                </a:solidFill>
              </a:rPr>
              <a:t>CVSO Office Address</a:t>
            </a:r>
          </a:p>
          <a:p>
            <a:pPr marL="0" lvl="1" fontAlgn="auto">
              <a:lnSpc>
                <a:spcPct val="90000"/>
              </a:lnSpc>
              <a:defRPr/>
            </a:pPr>
            <a:r>
              <a:rPr lang="en-US" sz="500">
                <a:solidFill>
                  <a:schemeClr val="tx1"/>
                </a:solidFill>
              </a:rPr>
              <a:t>Case Worker</a:t>
            </a:r>
          </a:p>
          <a:p>
            <a:pPr marL="0" lvl="1" fontAlgn="auto">
              <a:lnSpc>
                <a:spcPct val="90000"/>
              </a:lnSpc>
              <a:defRPr/>
            </a:pPr>
            <a:r>
              <a:rPr lang="en-US" sz="500">
                <a:solidFill>
                  <a:schemeClr val="tx1"/>
                </a:solidFill>
              </a:rPr>
              <a:t>Worker Email</a:t>
            </a:r>
          </a:p>
          <a:p>
            <a:pPr marL="0" lvl="1" fontAlgn="auto">
              <a:lnSpc>
                <a:spcPct val="90000"/>
              </a:lnSpc>
              <a:defRPr/>
            </a:pPr>
            <a:r>
              <a:rPr lang="en-US" sz="500">
                <a:solidFill>
                  <a:schemeClr val="tx1"/>
                </a:solidFill>
              </a:rPr>
              <a:t>Case Number</a:t>
            </a:r>
          </a:p>
          <a:p>
            <a:pPr marL="0" lvl="1" fontAlgn="auto">
              <a:lnSpc>
                <a:spcPct val="90000"/>
              </a:lnSpc>
              <a:defRPr/>
            </a:pPr>
            <a:r>
              <a:rPr lang="en-US" sz="500">
                <a:solidFill>
                  <a:schemeClr val="tx1"/>
                </a:solidFill>
              </a:rPr>
              <a:t>Aid Code</a:t>
            </a:r>
          </a:p>
          <a:p>
            <a:pPr marL="0" lvl="1" fontAlgn="auto">
              <a:lnSpc>
                <a:spcPct val="90000"/>
              </a:lnSpc>
              <a:defRPr/>
            </a:pPr>
            <a:r>
              <a:rPr lang="en-US" sz="500">
                <a:solidFill>
                  <a:schemeClr val="tx1"/>
                </a:solidFill>
              </a:rPr>
              <a:t>Name</a:t>
            </a:r>
          </a:p>
          <a:p>
            <a:pPr marL="0" lvl="1" fontAlgn="auto">
              <a:lnSpc>
                <a:spcPct val="90000"/>
              </a:lnSpc>
              <a:defRPr/>
            </a:pPr>
            <a:r>
              <a:rPr lang="en-US" sz="500">
                <a:solidFill>
                  <a:schemeClr val="tx1"/>
                </a:solidFill>
              </a:rPr>
              <a:t>Social Security #</a:t>
            </a:r>
          </a:p>
          <a:p>
            <a:pPr marL="0" lvl="1" fontAlgn="auto">
              <a:lnSpc>
                <a:spcPct val="90000"/>
              </a:lnSpc>
              <a:defRPr/>
            </a:pPr>
            <a:r>
              <a:rPr lang="en-US" sz="500">
                <a:solidFill>
                  <a:schemeClr val="tx1"/>
                </a:solidFill>
              </a:rPr>
              <a:t>If Surviving Spouse/Dependent</a:t>
            </a:r>
          </a:p>
          <a:p>
            <a:pPr marL="0" lvl="2" fontAlgn="auto">
              <a:lnSpc>
                <a:spcPct val="90000"/>
              </a:lnSpc>
              <a:defRPr/>
            </a:pPr>
            <a:r>
              <a:rPr lang="en-US" sz="500">
                <a:solidFill>
                  <a:schemeClr val="tx1"/>
                </a:solidFill>
              </a:rPr>
              <a:t>Must be identified</a:t>
            </a:r>
          </a:p>
          <a:p>
            <a:pPr marL="0" lvl="2" fontAlgn="auto">
              <a:lnSpc>
                <a:spcPct val="90000"/>
              </a:lnSpc>
              <a:defRPr/>
            </a:pPr>
            <a:r>
              <a:rPr lang="en-US" sz="500">
                <a:solidFill>
                  <a:schemeClr val="tx1"/>
                </a:solidFill>
              </a:rPr>
              <a:t>Social Security number must be provided</a:t>
            </a:r>
          </a:p>
        </p:txBody>
      </p:sp>
      <p:sp>
        <p:nvSpPr>
          <p:cNvPr id="40974" name="Slide Number Placeholder 2">
            <a:extLst>
              <a:ext uri="{FF2B5EF4-FFF2-40B4-BE49-F238E27FC236}">
                <a16:creationId xmlns:a16="http://schemas.microsoft.com/office/drawing/2014/main" id="{4CC469F0-46F7-45CF-9E7A-2C06F13097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346509F5-C298-4AE7-823F-D3E89162FDDE}" type="slidenum">
              <a:rPr lang="en-US" altLang="en-US">
                <a:solidFill>
                  <a:srgbClr val="FFFFFF"/>
                </a:solidFill>
              </a:rPr>
              <a:pPr fontAlgn="base">
                <a:spcBef>
                  <a:spcPct val="0"/>
                </a:spcBef>
                <a:spcAft>
                  <a:spcPts val="600"/>
                </a:spcAft>
              </a:pPr>
              <a:t>11</a:t>
            </a:fld>
            <a:endParaRPr lang="en-US" altLang="en-US">
              <a:solidFill>
                <a:srgbClr val="FFFFFF"/>
              </a:solidFill>
            </a:endParaRPr>
          </a:p>
        </p:txBody>
      </p:sp>
      <p:grpSp>
        <p:nvGrpSpPr>
          <p:cNvPr id="40975" name="Group 24">
            <a:extLst>
              <a:ext uri="{FF2B5EF4-FFF2-40B4-BE49-F238E27FC236}">
                <a16:creationId xmlns:a16="http://schemas.microsoft.com/office/drawing/2014/main" id="{2322BCFF-DA98-43D2-AF75-9CD5A750174F}"/>
              </a:ext>
            </a:extLst>
          </p:cNvPr>
          <p:cNvGrpSpPr>
            <a:grpSpLocks noGrp="1" noUngrp="1" noRot="1" noChangeAspect="1" noMove="1" noResize="1"/>
          </p:cNvGrpSpPr>
          <p:nvPr/>
        </p:nvGrpSpPr>
        <p:grpSpPr>
          <a:xfrm>
            <a:off x="6111875" y="9525"/>
            <a:ext cx="6080125" cy="6162675"/>
            <a:chOff x="6108170" y="8467"/>
            <a:chExt cx="6080656" cy="6163733"/>
          </a:xfrm>
        </p:grpSpPr>
        <p:cxnSp>
          <p:nvCxnSpPr>
            <p:cNvPr id="26" name="Straight Connector 25">
              <a:extLst>
                <a:ext uri="{FF2B5EF4-FFF2-40B4-BE49-F238E27FC236}">
                  <a16:creationId xmlns:a16="http://schemas.microsoft.com/office/drawing/2014/main" id="{ADE0247A-5FDB-4A8F-B253-47636A4F0CF8}"/>
                </a:ext>
              </a:extLst>
            </p:cNvPr>
            <p:cNvCxnSpPr/>
            <p:nvPr/>
          </p:nvCxnSpPr>
          <p:spPr>
            <a:xfrm flipH="1">
              <a:off x="8227668" y="8467"/>
              <a:ext cx="3810333" cy="38106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057FB73-DCA1-4E65-9E7B-F73BF1C2CBFF}"/>
                </a:ext>
              </a:extLst>
            </p:cNvPr>
            <p:cNvCxnSpPr/>
            <p:nvPr/>
          </p:nvCxnSpPr>
          <p:spPr>
            <a:xfrm flipH="1">
              <a:off x="6108170" y="91031"/>
              <a:ext cx="6080656" cy="60811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92A259D-2272-4589-B388-8B1D575FFE6D}"/>
                </a:ext>
              </a:extLst>
            </p:cNvPr>
            <p:cNvCxnSpPr/>
            <p:nvPr/>
          </p:nvCxnSpPr>
          <p:spPr>
            <a:xfrm flipH="1">
              <a:off x="7235393" y="229168"/>
              <a:ext cx="4953433" cy="495226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D447762-5F74-45ED-A1A7-3903F1782B86}"/>
                </a:ext>
              </a:extLst>
            </p:cNvPr>
            <p:cNvCxnSpPr/>
            <p:nvPr/>
          </p:nvCxnSpPr>
          <p:spPr>
            <a:xfrm flipH="1">
              <a:off x="7335415" y="32284"/>
              <a:ext cx="4853411" cy="4852233"/>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BB115BB-2537-428B-BFD0-211481061E5F}"/>
                </a:ext>
              </a:extLst>
            </p:cNvPr>
            <p:cNvCxnSpPr/>
            <p:nvPr/>
          </p:nvCxnSpPr>
          <p:spPr>
            <a:xfrm flipH="1">
              <a:off x="7845047" y="610233"/>
              <a:ext cx="4343779" cy="434255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2B737-48A9-4920-A615-76828C25CE9C}"/>
              </a:ext>
            </a:extLst>
          </p:cNvPr>
          <p:cNvSpPr>
            <a:spLocks noGrp="1"/>
          </p:cNvSpPr>
          <p:nvPr>
            <p:ph type="title"/>
          </p:nvPr>
        </p:nvSpPr>
        <p:spPr>
          <a:xfrm>
            <a:off x="752475" y="609600"/>
            <a:ext cx="3643150" cy="5603310"/>
          </a:xfrm>
        </p:spPr>
        <p:txBody>
          <a:bodyPr>
            <a:normAutofit/>
          </a:bodyPr>
          <a:lstStyle/>
          <a:p>
            <a:r>
              <a:rPr lang="en-US"/>
              <a:t>Referral Process</a:t>
            </a:r>
          </a:p>
        </p:txBody>
      </p:sp>
      <p:graphicFrame>
        <p:nvGraphicFramePr>
          <p:cNvPr id="5" name="Content Placeholder 2">
            <a:extLst>
              <a:ext uri="{FF2B5EF4-FFF2-40B4-BE49-F238E27FC236}">
                <a16:creationId xmlns:a16="http://schemas.microsoft.com/office/drawing/2014/main" id="{ADECE02E-5457-1C46-A8F7-7C104A3F8D16}"/>
              </a:ext>
            </a:extLst>
          </p:cNvPr>
          <p:cNvGraphicFramePr>
            <a:graphicFrameLocks noGrp="1"/>
          </p:cNvGraphicFramePr>
          <p:nvPr>
            <p:ph idx="1"/>
            <p:extLst>
              <p:ext uri="{D42A27DB-BD31-4B8C-83A1-F6EECF244321}">
                <p14:modId xmlns:p14="http://schemas.microsoft.com/office/powerpoint/2010/main" val="3838092802"/>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395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5F52EC-780E-4E5F-B8E2-38975B82B43E}"/>
              </a:ext>
            </a:extLst>
          </p:cNvPr>
          <p:cNvSpPr>
            <a:spLocks noGrp="1"/>
          </p:cNvSpPr>
          <p:nvPr>
            <p:ph type="title"/>
          </p:nvPr>
        </p:nvSpPr>
        <p:spPr>
          <a:xfrm>
            <a:off x="913795" y="609600"/>
            <a:ext cx="10353761" cy="1326321"/>
          </a:xfrm>
        </p:spPr>
        <p:txBody>
          <a:bodyPr>
            <a:normAutofit/>
          </a:bodyPr>
          <a:lstStyle/>
          <a:p>
            <a:pPr fontAlgn="auto">
              <a:spcAft>
                <a:spcPct val="0"/>
              </a:spcAft>
              <a:defRPr/>
            </a:pPr>
            <a:r>
              <a:rPr lang="en-US"/>
              <a:t>WORKFLOW</a:t>
            </a:r>
            <a:br>
              <a:rPr lang="en-US"/>
            </a:br>
            <a:endParaRPr lang="en-US"/>
          </a:p>
        </p:txBody>
      </p:sp>
      <p:sp>
        <p:nvSpPr>
          <p:cNvPr id="41" name="Rectangle 40">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4294967295">
            <a:schemeClr val="dk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23BDDBB9-E4CA-4326-F656-612AE720F59E}"/>
              </a:ext>
            </a:extLst>
          </p:cNvPr>
          <p:cNvGraphicFramePr>
            <a:graphicFrameLocks noGrp="1"/>
          </p:cNvGraphicFramePr>
          <p:nvPr>
            <p:ph idx="1"/>
            <p:extLst>
              <p:ext uri="{D42A27DB-BD31-4B8C-83A1-F6EECF244321}">
                <p14:modId xmlns:p14="http://schemas.microsoft.com/office/powerpoint/2010/main" val="2318357109"/>
              </p:ext>
            </p:extLst>
          </p:nvPr>
        </p:nvGraphicFramePr>
        <p:xfrm>
          <a:off x="590550" y="1514475"/>
          <a:ext cx="10868025" cy="4246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7005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5888975-B6B3-4375-A187-AEAAC75E73F5}"/>
              </a:ext>
            </a:extLst>
          </p:cNvPr>
          <p:cNvCxnSpPr>
            <a:cxnSpLocks noGrp="1" noRot="1" noChangeAspect="1" noMove="1" noResize="1" noEditPoints="1" noAdjustHandles="1" noChangeArrowheads="1" noChangeShapeType="1"/>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D80758F-CB6B-45EE-8042-6CDFFE7EDF63}"/>
              </a:ext>
            </a:extLst>
          </p:cNvPr>
          <p:cNvCxnSpPr>
            <a:cxnSpLocks noGrp="1" noRot="1" noChangeAspect="1" noMove="1" noResize="1" noEditPoints="1" noAdjustHandles="1" noChangeArrowheads="1" noChangeShapeType="1"/>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F4B1C32-9326-49C6-8740-2599CA3ACB4C}"/>
              </a:ext>
            </a:extLst>
          </p:cNvPr>
          <p:cNvCxnSpPr>
            <a:cxnSpLocks noGrp="1" noRot="1" noChangeAspect="1" noMove="1" noResize="1" noEditPoints="1" noAdjustHandles="1" noChangeArrowheads="1" noChangeShapeType="1"/>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B4AD00A-326C-4365-9542-8AD24687982C}"/>
              </a:ext>
            </a:extLst>
          </p:cNvPr>
          <p:cNvCxnSpPr>
            <a:cxnSpLocks noGrp="1" noRot="1" noChangeAspect="1" noMove="1" noResize="1" noEditPoints="1" noAdjustHandles="1" noChangeArrowheads="1" noChangeShapeType="1"/>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8502EE7-7AB2-42B9-BD88-723DCA64173E}"/>
              </a:ext>
            </a:extLst>
          </p:cNvPr>
          <p:cNvCxnSpPr>
            <a:cxnSpLocks noGrp="1" noRot="1" noChangeAspect="1" noMove="1" noResize="1" noEditPoints="1" noAdjustHandles="1" noChangeArrowheads="1" noChangeShapeType="1"/>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1" name="Rectangle 20">
            <a:extLst>
              <a:ext uri="{FF2B5EF4-FFF2-40B4-BE49-F238E27FC236}">
                <a16:creationId xmlns:a16="http://schemas.microsoft.com/office/drawing/2014/main" id="{C4DD907F-A351-4149-95E4-5E03B07ECCA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pic>
        <p:nvPicPr>
          <p:cNvPr id="44040" name="Picture 5" descr="Timeline&#10;&#10;Description automatically generated">
            <a:extLst>
              <a:ext uri="{FF2B5EF4-FFF2-40B4-BE49-F238E27FC236}">
                <a16:creationId xmlns:a16="http://schemas.microsoft.com/office/drawing/2014/main" id="{A227359E-CE13-4C18-94A7-78AC4BCA28B6}"/>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t="12979" b="127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nip Diagonal Corner Rectangle 6">
            <a:extLst>
              <a:ext uri="{FF2B5EF4-FFF2-40B4-BE49-F238E27FC236}">
                <a16:creationId xmlns:a16="http://schemas.microsoft.com/office/drawing/2014/main" id="{CD3BE1BB-2BAB-4DD3-A93A-2DF0DD41BB16}"/>
              </a:ext>
            </a:extLst>
          </p:cNvPr>
          <p:cNvSpPr>
            <a:spLocks noGrp="1" noRot="1" noChangeAspect="1" noMove="1" noResize="1" noEditPoints="1" noAdjustHandles="1" noChangeArrowheads="1" noChangeShapeType="1" noTextEdit="1"/>
          </p:cNvSpPr>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4294967293">
            <a:schemeClr val="dk2"/>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4" name="Title 3">
            <a:extLst>
              <a:ext uri="{FF2B5EF4-FFF2-40B4-BE49-F238E27FC236}">
                <a16:creationId xmlns:a16="http://schemas.microsoft.com/office/drawing/2014/main" id="{8AB6AB92-BE82-4DA5-8F4B-D536BF806A95}"/>
              </a:ext>
            </a:extLst>
          </p:cNvPr>
          <p:cNvSpPr>
            <a:spLocks noGrp="1"/>
          </p:cNvSpPr>
          <p:nvPr>
            <p:ph type="title"/>
          </p:nvPr>
        </p:nvSpPr>
        <p:spPr>
          <a:xfrm>
            <a:off x="368300" y="871538"/>
            <a:ext cx="8634413" cy="2486025"/>
          </a:xfrm>
        </p:spPr>
        <p:txBody>
          <a:bodyPr/>
          <a:lstStyle/>
          <a:p>
            <a:pPr fontAlgn="auto">
              <a:spcAft>
                <a:spcPct val="0"/>
              </a:spcAft>
              <a:defRPr/>
            </a:pPr>
            <a:r>
              <a:rPr lang="en-US" sz="4800" b="1"/>
              <a:t>Entering MC-05</a:t>
            </a:r>
            <a:r>
              <a:rPr lang="en-US" sz="2500" b="1"/>
              <a:t>s</a:t>
            </a:r>
            <a:r>
              <a:rPr lang="en-US" sz="4800" b="1"/>
              <a:t> in VetPRO</a:t>
            </a:r>
          </a:p>
        </p:txBody>
      </p:sp>
      <p:sp>
        <p:nvSpPr>
          <p:cNvPr id="2" name="Text Placeholder 1">
            <a:extLst>
              <a:ext uri="{FF2B5EF4-FFF2-40B4-BE49-F238E27FC236}">
                <a16:creationId xmlns:a16="http://schemas.microsoft.com/office/drawing/2014/main" id="{E701B918-F7B9-42E5-84B1-BD01D7BAD13F}"/>
              </a:ext>
            </a:extLst>
          </p:cNvPr>
          <p:cNvSpPr>
            <a:spLocks noGrp="1"/>
          </p:cNvSpPr>
          <p:nvPr>
            <p:ph type="body" idx="1"/>
          </p:nvPr>
        </p:nvSpPr>
        <p:spPr>
          <a:xfrm>
            <a:off x="614363" y="5072063"/>
            <a:ext cx="5133975" cy="914400"/>
          </a:xfrm>
        </p:spPr>
        <p:txBody>
          <a:bodyPr rtlCol="0">
            <a:normAutofit fontScale="25000" lnSpcReduction="20000"/>
          </a:bodyPr>
          <a:lstStyle/>
          <a:p>
            <a:pPr fontAlgn="auto">
              <a:lnSpc>
                <a:spcPct val="90000"/>
              </a:lnSpc>
              <a:defRPr/>
            </a:pPr>
            <a:r>
              <a:rPr lang="en-US" sz="500">
                <a:solidFill>
                  <a:schemeClr val="tx1"/>
                </a:solidFill>
              </a:rPr>
              <a:t>Must have following information:</a:t>
            </a:r>
          </a:p>
          <a:p>
            <a:pPr marL="0" lvl="1" fontAlgn="auto">
              <a:lnSpc>
                <a:spcPct val="90000"/>
              </a:lnSpc>
              <a:defRPr/>
            </a:pPr>
            <a:r>
              <a:rPr lang="en-US" sz="500">
                <a:solidFill>
                  <a:schemeClr val="tx1"/>
                </a:solidFill>
              </a:rPr>
              <a:t>Office of Referral</a:t>
            </a:r>
          </a:p>
          <a:p>
            <a:pPr marL="0" lvl="1" fontAlgn="auto">
              <a:lnSpc>
                <a:spcPct val="90000"/>
              </a:lnSpc>
              <a:defRPr/>
            </a:pPr>
            <a:r>
              <a:rPr lang="en-US" sz="500">
                <a:solidFill>
                  <a:schemeClr val="tx1"/>
                </a:solidFill>
              </a:rPr>
              <a:t>CVSO Office Address</a:t>
            </a:r>
          </a:p>
          <a:p>
            <a:pPr marL="0" lvl="1" fontAlgn="auto">
              <a:lnSpc>
                <a:spcPct val="90000"/>
              </a:lnSpc>
              <a:defRPr/>
            </a:pPr>
            <a:r>
              <a:rPr lang="en-US" sz="500">
                <a:solidFill>
                  <a:schemeClr val="tx1"/>
                </a:solidFill>
              </a:rPr>
              <a:t>Case Worker</a:t>
            </a:r>
          </a:p>
          <a:p>
            <a:pPr marL="0" lvl="1" fontAlgn="auto">
              <a:lnSpc>
                <a:spcPct val="90000"/>
              </a:lnSpc>
              <a:defRPr/>
            </a:pPr>
            <a:r>
              <a:rPr lang="en-US" sz="500">
                <a:solidFill>
                  <a:schemeClr val="tx1"/>
                </a:solidFill>
              </a:rPr>
              <a:t>Worker Email</a:t>
            </a:r>
          </a:p>
          <a:p>
            <a:pPr marL="0" lvl="1" fontAlgn="auto">
              <a:lnSpc>
                <a:spcPct val="90000"/>
              </a:lnSpc>
              <a:defRPr/>
            </a:pPr>
            <a:r>
              <a:rPr lang="en-US" sz="500">
                <a:solidFill>
                  <a:schemeClr val="tx1"/>
                </a:solidFill>
              </a:rPr>
              <a:t>Case Number</a:t>
            </a:r>
          </a:p>
          <a:p>
            <a:pPr marL="0" lvl="1" fontAlgn="auto">
              <a:lnSpc>
                <a:spcPct val="90000"/>
              </a:lnSpc>
              <a:defRPr/>
            </a:pPr>
            <a:r>
              <a:rPr lang="en-US" sz="500">
                <a:solidFill>
                  <a:schemeClr val="tx1"/>
                </a:solidFill>
              </a:rPr>
              <a:t>Aid Code</a:t>
            </a:r>
          </a:p>
          <a:p>
            <a:pPr marL="0" lvl="1" fontAlgn="auto">
              <a:lnSpc>
                <a:spcPct val="90000"/>
              </a:lnSpc>
              <a:defRPr/>
            </a:pPr>
            <a:r>
              <a:rPr lang="en-US" sz="500">
                <a:solidFill>
                  <a:schemeClr val="tx1"/>
                </a:solidFill>
              </a:rPr>
              <a:t>Name</a:t>
            </a:r>
          </a:p>
          <a:p>
            <a:pPr marL="0" lvl="1" fontAlgn="auto">
              <a:lnSpc>
                <a:spcPct val="90000"/>
              </a:lnSpc>
              <a:defRPr/>
            </a:pPr>
            <a:r>
              <a:rPr lang="en-US" sz="500">
                <a:solidFill>
                  <a:schemeClr val="tx1"/>
                </a:solidFill>
              </a:rPr>
              <a:t>Social Security #</a:t>
            </a:r>
          </a:p>
          <a:p>
            <a:pPr marL="0" lvl="1" fontAlgn="auto">
              <a:lnSpc>
                <a:spcPct val="90000"/>
              </a:lnSpc>
              <a:defRPr/>
            </a:pPr>
            <a:r>
              <a:rPr lang="en-US" sz="500">
                <a:solidFill>
                  <a:schemeClr val="tx1"/>
                </a:solidFill>
              </a:rPr>
              <a:t>If Surviving Spouse/Dependent</a:t>
            </a:r>
          </a:p>
          <a:p>
            <a:pPr marL="0" lvl="2" fontAlgn="auto">
              <a:lnSpc>
                <a:spcPct val="90000"/>
              </a:lnSpc>
              <a:defRPr/>
            </a:pPr>
            <a:r>
              <a:rPr lang="en-US" sz="500">
                <a:solidFill>
                  <a:schemeClr val="tx1"/>
                </a:solidFill>
              </a:rPr>
              <a:t>Must be identified</a:t>
            </a:r>
          </a:p>
          <a:p>
            <a:pPr marL="0" lvl="2" fontAlgn="auto">
              <a:lnSpc>
                <a:spcPct val="90000"/>
              </a:lnSpc>
              <a:defRPr/>
            </a:pPr>
            <a:r>
              <a:rPr lang="en-US" sz="500">
                <a:solidFill>
                  <a:schemeClr val="tx1"/>
                </a:solidFill>
              </a:rPr>
              <a:t>Social Security number must be provided</a:t>
            </a:r>
          </a:p>
        </p:txBody>
      </p:sp>
      <p:sp>
        <p:nvSpPr>
          <p:cNvPr id="44046" name="Slide Number Placeholder 2">
            <a:extLst>
              <a:ext uri="{FF2B5EF4-FFF2-40B4-BE49-F238E27FC236}">
                <a16:creationId xmlns:a16="http://schemas.microsoft.com/office/drawing/2014/main" id="{DEBD62CA-138E-4034-9A83-BEB392807F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ts val="600"/>
              </a:spcAft>
            </a:pPr>
            <a:fld id="{2C403D82-F99C-4990-A64A-A06BDB2161CE}" type="slidenum">
              <a:rPr lang="en-US" altLang="en-US">
                <a:solidFill>
                  <a:srgbClr val="FFFFFF"/>
                </a:solidFill>
              </a:rPr>
              <a:pPr fontAlgn="base">
                <a:spcBef>
                  <a:spcPct val="0"/>
                </a:spcBef>
                <a:spcAft>
                  <a:spcPts val="600"/>
                </a:spcAft>
              </a:pPr>
              <a:t>14</a:t>
            </a:fld>
            <a:endParaRPr lang="en-US" altLang="en-US">
              <a:solidFill>
                <a:srgbClr val="FFFFFF"/>
              </a:solidFill>
            </a:endParaRPr>
          </a:p>
        </p:txBody>
      </p:sp>
      <p:grpSp>
        <p:nvGrpSpPr>
          <p:cNvPr id="44047" name="Group 24">
            <a:extLst>
              <a:ext uri="{FF2B5EF4-FFF2-40B4-BE49-F238E27FC236}">
                <a16:creationId xmlns:a16="http://schemas.microsoft.com/office/drawing/2014/main" id="{2105CDD2-A985-4F0D-84DC-AEFA1C6F8386}"/>
              </a:ext>
            </a:extLst>
          </p:cNvPr>
          <p:cNvGrpSpPr>
            <a:grpSpLocks noGrp="1" noUngrp="1" noRot="1" noChangeAspect="1" noMove="1" noResize="1"/>
          </p:cNvGrpSpPr>
          <p:nvPr/>
        </p:nvGrpSpPr>
        <p:grpSpPr>
          <a:xfrm>
            <a:off x="6111875" y="9525"/>
            <a:ext cx="6080125" cy="6162675"/>
            <a:chOff x="6108170" y="8467"/>
            <a:chExt cx="6080656" cy="6163733"/>
          </a:xfrm>
        </p:grpSpPr>
        <p:cxnSp>
          <p:nvCxnSpPr>
            <p:cNvPr id="26" name="Straight Connector 25">
              <a:extLst>
                <a:ext uri="{FF2B5EF4-FFF2-40B4-BE49-F238E27FC236}">
                  <a16:creationId xmlns:a16="http://schemas.microsoft.com/office/drawing/2014/main" id="{4F247EF7-8B79-4253-BD74-9C64C65D80CC}"/>
                </a:ext>
              </a:extLst>
            </p:cNvPr>
            <p:cNvCxnSpPr/>
            <p:nvPr/>
          </p:nvCxnSpPr>
          <p:spPr>
            <a:xfrm flipH="1">
              <a:off x="8227668" y="8467"/>
              <a:ext cx="3810333" cy="38106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B31C68C-6384-420F-936A-0CD2D11A9F68}"/>
                </a:ext>
              </a:extLst>
            </p:cNvPr>
            <p:cNvCxnSpPr/>
            <p:nvPr/>
          </p:nvCxnSpPr>
          <p:spPr>
            <a:xfrm flipH="1">
              <a:off x="6108170" y="91031"/>
              <a:ext cx="6080656" cy="608116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8F1819A-52E6-4A03-80AA-E1F80E15BE0E}"/>
                </a:ext>
              </a:extLst>
            </p:cNvPr>
            <p:cNvCxnSpPr/>
            <p:nvPr/>
          </p:nvCxnSpPr>
          <p:spPr>
            <a:xfrm flipH="1">
              <a:off x="7235393" y="229168"/>
              <a:ext cx="4953433" cy="495226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751F476-F45D-4BA5-852A-40CBB179E37B}"/>
                </a:ext>
              </a:extLst>
            </p:cNvPr>
            <p:cNvCxnSpPr/>
            <p:nvPr/>
          </p:nvCxnSpPr>
          <p:spPr>
            <a:xfrm flipH="1">
              <a:off x="7335415" y="32284"/>
              <a:ext cx="4853411" cy="4852233"/>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DACCA4C-9CCF-4E1A-B4C4-E2BBE1916511}"/>
                </a:ext>
              </a:extLst>
            </p:cNvPr>
            <p:cNvCxnSpPr/>
            <p:nvPr/>
          </p:nvCxnSpPr>
          <p:spPr>
            <a:xfrm flipH="1">
              <a:off x="7845047" y="610233"/>
              <a:ext cx="4343779" cy="434255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0836-28B4-46C5-B3B6-5B52D8049056}"/>
              </a:ext>
            </a:extLst>
          </p:cNvPr>
          <p:cNvSpPr>
            <a:spLocks noGrp="1"/>
          </p:cNvSpPr>
          <p:nvPr>
            <p:ph type="title"/>
          </p:nvPr>
        </p:nvSpPr>
        <p:spPr>
          <a:xfrm>
            <a:off x="913795" y="609600"/>
            <a:ext cx="10353761" cy="1326321"/>
          </a:xfrm>
        </p:spPr>
        <p:txBody>
          <a:bodyPr>
            <a:normAutofit/>
          </a:bodyPr>
          <a:lstStyle/>
          <a:p>
            <a:r>
              <a:rPr lang="en-US"/>
              <a:t>MC-05 Form</a:t>
            </a:r>
          </a:p>
        </p:txBody>
      </p:sp>
      <p:sp>
        <p:nvSpPr>
          <p:cNvPr id="3" name="Content Placeholder 2">
            <a:extLst>
              <a:ext uri="{FF2B5EF4-FFF2-40B4-BE49-F238E27FC236}">
                <a16:creationId xmlns:a16="http://schemas.microsoft.com/office/drawing/2014/main" id="{55C3FA32-3EA9-4029-A5C2-47B5C0CEB75A}"/>
              </a:ext>
            </a:extLst>
          </p:cNvPr>
          <p:cNvSpPr>
            <a:spLocks noGrp="1"/>
          </p:cNvSpPr>
          <p:nvPr>
            <p:ph idx="1"/>
          </p:nvPr>
        </p:nvSpPr>
        <p:spPr>
          <a:xfrm>
            <a:off x="913795" y="2096064"/>
            <a:ext cx="5016860" cy="3695136"/>
          </a:xfrm>
        </p:spPr>
        <p:txBody>
          <a:bodyPr>
            <a:normAutofit/>
          </a:bodyPr>
          <a:lstStyle/>
          <a:p>
            <a:pPr marL="57150" defTabSz="457200">
              <a:lnSpc>
                <a:spcPct val="110000"/>
              </a:lnSpc>
              <a:spcBef>
                <a:spcPct val="0"/>
              </a:spcBef>
              <a:defRPr/>
            </a:pPr>
            <a:r>
              <a:rPr lang="en-US" sz="1900" b="1" u="sng">
                <a:latin typeface="Century Gothic" panose="020B0502020202020204"/>
              </a:rPr>
              <a:t>SECTION A:</a:t>
            </a:r>
          </a:p>
          <a:p>
            <a:pPr marL="342900" indent="-285750" defTabSz="457200">
              <a:lnSpc>
                <a:spcPct val="110000"/>
              </a:lnSpc>
              <a:spcBef>
                <a:spcPct val="0"/>
              </a:spcBef>
              <a:defRPr/>
            </a:pPr>
            <a:r>
              <a:rPr lang="en-US" sz="1900">
                <a:latin typeface="Century Gothic" panose="020B0502020202020204"/>
              </a:rPr>
              <a:t>This section will be completed by the county Medi-Cal Eligibility Worker.</a:t>
            </a:r>
          </a:p>
          <a:p>
            <a:pPr marL="0" indent="0" defTabSz="457200">
              <a:lnSpc>
                <a:spcPct val="110000"/>
              </a:lnSpc>
              <a:spcBef>
                <a:spcPct val="0"/>
              </a:spcBef>
              <a:buNone/>
              <a:defRPr/>
            </a:pPr>
            <a:endParaRPr lang="en-US" sz="1900">
              <a:latin typeface="Century Gothic" panose="020B0502020202020204"/>
            </a:endParaRPr>
          </a:p>
          <a:p>
            <a:pPr marL="342900" indent="-285750" defTabSz="457200">
              <a:lnSpc>
                <a:spcPct val="110000"/>
              </a:lnSpc>
              <a:spcBef>
                <a:spcPct val="0"/>
              </a:spcBef>
              <a:defRPr/>
            </a:pPr>
            <a:r>
              <a:rPr lang="en-US" sz="1900">
                <a:latin typeface="Century Gothic" panose="020B0502020202020204"/>
              </a:rPr>
              <a:t>Verify all pertinent information is included in Section A before verifying income, especially Medi-Cal Aid Codes.  </a:t>
            </a:r>
          </a:p>
          <a:p>
            <a:pPr marL="57150" defTabSz="457200">
              <a:lnSpc>
                <a:spcPct val="110000"/>
              </a:lnSpc>
              <a:spcBef>
                <a:spcPct val="0"/>
              </a:spcBef>
              <a:defRPr/>
            </a:pPr>
            <a:endParaRPr lang="en-US" sz="1900" b="1">
              <a:latin typeface="Century Gothic" panose="020B0502020202020204"/>
            </a:endParaRPr>
          </a:p>
          <a:p>
            <a:pPr marL="342900" indent="-285750" defTabSz="457200">
              <a:lnSpc>
                <a:spcPct val="110000"/>
              </a:lnSpc>
              <a:spcBef>
                <a:spcPct val="0"/>
              </a:spcBef>
              <a:defRPr/>
            </a:pPr>
            <a:r>
              <a:rPr lang="en-US" sz="1900">
                <a:latin typeface="Century Gothic" panose="020B0502020202020204"/>
              </a:rPr>
              <a:t>NO Medi-Cal Eligibility Aid Code, NO workload unit credit.</a:t>
            </a:r>
          </a:p>
          <a:p>
            <a:pPr>
              <a:lnSpc>
                <a:spcPct val="110000"/>
              </a:lnSpc>
            </a:pPr>
            <a:endParaRPr lang="en-US" sz="1900"/>
          </a:p>
        </p:txBody>
      </p:sp>
      <p:pic>
        <p:nvPicPr>
          <p:cNvPr id="4" name="Picture 9">
            <a:extLst>
              <a:ext uri="{FF2B5EF4-FFF2-40B4-BE49-F238E27FC236}">
                <a16:creationId xmlns:a16="http://schemas.microsoft.com/office/drawing/2014/main" id="{6D2964A8-50FE-4A5C-84EB-B3465ECE6C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7257" y="2519631"/>
            <a:ext cx="4833257" cy="2875787"/>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220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0069-2002-454B-A338-823853AE9C1E}"/>
              </a:ext>
            </a:extLst>
          </p:cNvPr>
          <p:cNvSpPr>
            <a:spLocks noGrp="1"/>
          </p:cNvSpPr>
          <p:nvPr>
            <p:ph type="title"/>
          </p:nvPr>
        </p:nvSpPr>
        <p:spPr>
          <a:xfrm>
            <a:off x="913795" y="609600"/>
            <a:ext cx="10353761" cy="1326321"/>
          </a:xfrm>
        </p:spPr>
        <p:txBody>
          <a:bodyPr>
            <a:normAutofit/>
          </a:bodyPr>
          <a:lstStyle/>
          <a:p>
            <a:r>
              <a:rPr lang="en-US"/>
              <a:t>Completing MC-05</a:t>
            </a:r>
          </a:p>
        </p:txBody>
      </p:sp>
      <p:pic>
        <p:nvPicPr>
          <p:cNvPr id="4" name="Picture 14">
            <a:extLst>
              <a:ext uri="{FF2B5EF4-FFF2-40B4-BE49-F238E27FC236}">
                <a16:creationId xmlns:a16="http://schemas.microsoft.com/office/drawing/2014/main" id="{3184C5FD-F423-48DA-A87C-E9A1B53CC7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7388" y="2410883"/>
            <a:ext cx="4833257" cy="3093283"/>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429F3D0-A5C4-4D52-AA3C-19A7DC44051A}"/>
              </a:ext>
            </a:extLst>
          </p:cNvPr>
          <p:cNvSpPr>
            <a:spLocks noGrp="1"/>
          </p:cNvSpPr>
          <p:nvPr>
            <p:ph idx="1"/>
          </p:nvPr>
        </p:nvSpPr>
        <p:spPr>
          <a:xfrm>
            <a:off x="6250695" y="2096064"/>
            <a:ext cx="5016860" cy="3695136"/>
          </a:xfrm>
        </p:spPr>
        <p:txBody>
          <a:bodyPr>
            <a:normAutofit/>
          </a:bodyPr>
          <a:lstStyle/>
          <a:p>
            <a:pPr marL="57150" defTabSz="457200">
              <a:lnSpc>
                <a:spcPct val="110000"/>
              </a:lnSpc>
              <a:spcBef>
                <a:spcPct val="0"/>
              </a:spcBef>
              <a:defRPr/>
            </a:pPr>
            <a:r>
              <a:rPr lang="en-US" sz="1700" b="1" u="sng">
                <a:latin typeface="Century Gothic" panose="020B0502020202020204"/>
              </a:rPr>
              <a:t>SECTION B:</a:t>
            </a:r>
          </a:p>
          <a:p>
            <a:pPr marL="342900" indent="-285750" defTabSz="457200">
              <a:lnSpc>
                <a:spcPct val="110000"/>
              </a:lnSpc>
              <a:spcBef>
                <a:spcPct val="0"/>
              </a:spcBef>
              <a:defRPr/>
            </a:pPr>
            <a:r>
              <a:rPr lang="en-US" sz="1700">
                <a:latin typeface="Century Gothic" panose="020B0502020202020204"/>
              </a:rPr>
              <a:t>This section will be completed by VSO staff</a:t>
            </a:r>
          </a:p>
          <a:p>
            <a:pPr marL="342900" indent="-285750" defTabSz="457200">
              <a:lnSpc>
                <a:spcPct val="110000"/>
              </a:lnSpc>
              <a:spcBef>
                <a:spcPct val="0"/>
              </a:spcBef>
              <a:defRPr/>
            </a:pPr>
            <a:endParaRPr lang="en-US" sz="1700">
              <a:latin typeface="Century Gothic" panose="020B0502020202020204"/>
            </a:endParaRPr>
          </a:p>
          <a:p>
            <a:pPr marL="342900" indent="-285750" defTabSz="457200">
              <a:lnSpc>
                <a:spcPct val="110000"/>
              </a:lnSpc>
              <a:spcBef>
                <a:spcPct val="0"/>
              </a:spcBef>
              <a:defRPr/>
            </a:pPr>
            <a:r>
              <a:rPr lang="en-US" sz="1700">
                <a:latin typeface="Century Gothic" panose="020B0502020202020204"/>
              </a:rPr>
              <a:t> Compensation vs Pension </a:t>
            </a:r>
          </a:p>
          <a:p>
            <a:pPr marL="800100" lvl="1" indent="-285750" defTabSz="457200">
              <a:lnSpc>
                <a:spcPct val="110000"/>
              </a:lnSpc>
              <a:spcBef>
                <a:spcPct val="0"/>
              </a:spcBef>
              <a:defRPr/>
            </a:pPr>
            <a:r>
              <a:rPr lang="en-US" sz="1700">
                <a:latin typeface="Century Gothic" panose="020B0502020202020204"/>
              </a:rPr>
              <a:t>If VA monetary benefit has cents value ($.21), they are receiving disability </a:t>
            </a:r>
            <a:r>
              <a:rPr lang="en-US" sz="1700" i="1">
                <a:latin typeface="Century Gothic" panose="020B0502020202020204"/>
              </a:rPr>
              <a:t>Compensation</a:t>
            </a:r>
            <a:r>
              <a:rPr lang="en-US" sz="1700">
                <a:latin typeface="Century Gothic" panose="020B0502020202020204"/>
              </a:rPr>
              <a:t> benefits.</a:t>
            </a:r>
          </a:p>
          <a:p>
            <a:pPr marL="800100" lvl="1" indent="-285750" defTabSz="457200">
              <a:lnSpc>
                <a:spcPct val="110000"/>
              </a:lnSpc>
              <a:spcBef>
                <a:spcPct val="0"/>
              </a:spcBef>
              <a:defRPr/>
            </a:pPr>
            <a:endParaRPr lang="en-US" sz="1700">
              <a:latin typeface="Century Gothic" panose="020B0502020202020204"/>
            </a:endParaRPr>
          </a:p>
          <a:p>
            <a:pPr marL="800100" lvl="1" indent="-285750" defTabSz="457200">
              <a:lnSpc>
                <a:spcPct val="110000"/>
              </a:lnSpc>
              <a:spcBef>
                <a:spcPct val="0"/>
              </a:spcBef>
              <a:defRPr/>
            </a:pPr>
            <a:r>
              <a:rPr lang="en-US" sz="1700">
                <a:latin typeface="Century Gothic" panose="020B0502020202020204"/>
              </a:rPr>
              <a:t>If VA monetary benefit is a whole dollar amount ($1.00), they are receiving </a:t>
            </a:r>
            <a:r>
              <a:rPr lang="en-US" sz="1700" i="1">
                <a:latin typeface="Century Gothic" panose="020B0502020202020204"/>
              </a:rPr>
              <a:t>NSC Pension </a:t>
            </a:r>
            <a:r>
              <a:rPr lang="en-US" sz="1700">
                <a:latin typeface="Century Gothic" panose="020B0502020202020204"/>
              </a:rPr>
              <a:t>benefits. </a:t>
            </a:r>
          </a:p>
          <a:p>
            <a:pPr>
              <a:lnSpc>
                <a:spcPct val="110000"/>
              </a:lnSpc>
            </a:pPr>
            <a:endParaRPr lang="en-US" sz="1700"/>
          </a:p>
        </p:txBody>
      </p:sp>
    </p:spTree>
    <p:extLst>
      <p:ext uri="{BB962C8B-B14F-4D97-AF65-F5344CB8AC3E}">
        <p14:creationId xmlns:p14="http://schemas.microsoft.com/office/powerpoint/2010/main" val="7954295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35E7-31DC-4456-8D42-0288034D22AE}"/>
              </a:ext>
            </a:extLst>
          </p:cNvPr>
          <p:cNvSpPr>
            <a:spLocks noGrp="1"/>
          </p:cNvSpPr>
          <p:nvPr>
            <p:ph type="title"/>
          </p:nvPr>
        </p:nvSpPr>
        <p:spPr>
          <a:xfrm>
            <a:off x="643467" y="643467"/>
            <a:ext cx="3361498" cy="1267810"/>
          </a:xfrm>
        </p:spPr>
        <p:txBody>
          <a:bodyPr anchor="b">
            <a:normAutofit/>
          </a:bodyPr>
          <a:lstStyle/>
          <a:p>
            <a:pPr algn="l"/>
            <a:r>
              <a:rPr lang="en-US" sz="2400"/>
              <a:t>Verifying VA Benefits</a:t>
            </a:r>
          </a:p>
        </p:txBody>
      </p:sp>
      <p:sp>
        <p:nvSpPr>
          <p:cNvPr id="3" name="Content Placeholder 2">
            <a:extLst>
              <a:ext uri="{FF2B5EF4-FFF2-40B4-BE49-F238E27FC236}">
                <a16:creationId xmlns:a16="http://schemas.microsoft.com/office/drawing/2014/main" id="{1357C34C-31FA-4885-800C-E97AB7875808}"/>
              </a:ext>
            </a:extLst>
          </p:cNvPr>
          <p:cNvSpPr>
            <a:spLocks noGrp="1"/>
          </p:cNvSpPr>
          <p:nvPr>
            <p:ph idx="1"/>
          </p:nvPr>
        </p:nvSpPr>
        <p:spPr>
          <a:xfrm>
            <a:off x="643467" y="2096063"/>
            <a:ext cx="3361498" cy="4028512"/>
          </a:xfrm>
        </p:spPr>
        <p:txBody>
          <a:bodyPr>
            <a:normAutofit/>
          </a:bodyPr>
          <a:lstStyle/>
          <a:p>
            <a:pPr marL="57150" defTabSz="457200">
              <a:lnSpc>
                <a:spcPct val="110000"/>
              </a:lnSpc>
              <a:spcBef>
                <a:spcPct val="0"/>
              </a:spcBef>
              <a:defRPr/>
            </a:pPr>
            <a:r>
              <a:rPr lang="en-US" sz="1300" b="1" u="sng">
                <a:latin typeface="Century Gothic" panose="020B0502020202020204"/>
              </a:rPr>
              <a:t>There are four different avenues to verify VA benefits</a:t>
            </a:r>
          </a:p>
          <a:p>
            <a:pPr marL="57150" defTabSz="457200">
              <a:lnSpc>
                <a:spcPct val="110000"/>
              </a:lnSpc>
              <a:spcBef>
                <a:spcPct val="0"/>
              </a:spcBef>
              <a:defRPr/>
            </a:pPr>
            <a:endParaRPr lang="en-US" sz="1300" b="1">
              <a:latin typeface="Century Gothic" panose="020B0502020202020204"/>
            </a:endParaRPr>
          </a:p>
          <a:p>
            <a:pPr marL="400050" indent="-342900" defTabSz="457200">
              <a:lnSpc>
                <a:spcPct val="110000"/>
              </a:lnSpc>
              <a:spcBef>
                <a:spcPct val="0"/>
              </a:spcBef>
              <a:buFontTx/>
              <a:buAutoNum type="arabicPeriod"/>
              <a:defRPr/>
            </a:pPr>
            <a:r>
              <a:rPr lang="en-US" sz="1300">
                <a:latin typeface="Century Gothic" panose="020B0502020202020204"/>
              </a:rPr>
              <a:t>1-800-827-1000</a:t>
            </a:r>
          </a:p>
          <a:p>
            <a:pPr marL="800100" lvl="1" indent="-285750" defTabSz="457200">
              <a:lnSpc>
                <a:spcPct val="110000"/>
              </a:lnSpc>
              <a:spcBef>
                <a:spcPct val="0"/>
              </a:spcBef>
              <a:buFont typeface="Wingdings" panose="05000000000000000000" pitchFamily="2" charset="2"/>
              <a:buChar char="Ø"/>
              <a:defRPr/>
            </a:pPr>
            <a:r>
              <a:rPr lang="en-US" sz="1300">
                <a:latin typeface="Century Gothic" panose="020B0502020202020204"/>
              </a:rPr>
              <a:t>Must have veterans SSN</a:t>
            </a:r>
          </a:p>
          <a:p>
            <a:pPr marL="800100" lvl="1" indent="-285750" defTabSz="457200">
              <a:lnSpc>
                <a:spcPct val="110000"/>
              </a:lnSpc>
              <a:spcBef>
                <a:spcPct val="0"/>
              </a:spcBef>
              <a:buFont typeface="Wingdings" panose="05000000000000000000" pitchFamily="2" charset="2"/>
              <a:buChar char="Ø"/>
              <a:defRPr/>
            </a:pPr>
            <a:r>
              <a:rPr lang="en-US" sz="1300">
                <a:latin typeface="Century Gothic" panose="020B0502020202020204"/>
              </a:rPr>
              <a:t>DOB</a:t>
            </a:r>
          </a:p>
          <a:p>
            <a:pPr marL="800100" lvl="1" indent="-285750" defTabSz="457200">
              <a:lnSpc>
                <a:spcPct val="110000"/>
              </a:lnSpc>
              <a:spcBef>
                <a:spcPct val="0"/>
              </a:spcBef>
              <a:buFont typeface="Wingdings" panose="05000000000000000000" pitchFamily="2" charset="2"/>
              <a:buChar char="Ø"/>
              <a:defRPr/>
            </a:pPr>
            <a:r>
              <a:rPr lang="en-US" sz="1300">
                <a:latin typeface="Century Gothic" panose="020B0502020202020204"/>
              </a:rPr>
              <a:t>Branch of Service</a:t>
            </a:r>
          </a:p>
          <a:p>
            <a:pPr marL="800100" lvl="1" indent="-285750" defTabSz="457200">
              <a:lnSpc>
                <a:spcPct val="110000"/>
              </a:lnSpc>
              <a:spcBef>
                <a:spcPct val="0"/>
              </a:spcBef>
              <a:buFont typeface="Wingdings" panose="05000000000000000000" pitchFamily="2" charset="2"/>
              <a:buChar char="Ø"/>
              <a:defRPr/>
            </a:pPr>
            <a:endParaRPr lang="en-US" sz="1300">
              <a:latin typeface="Century Gothic" panose="020B0502020202020204"/>
            </a:endParaRPr>
          </a:p>
          <a:p>
            <a:pPr marL="400050" indent="-342900" defTabSz="457200">
              <a:lnSpc>
                <a:spcPct val="110000"/>
              </a:lnSpc>
              <a:spcBef>
                <a:spcPct val="0"/>
              </a:spcBef>
              <a:buFontTx/>
              <a:buAutoNum type="arabicPeriod" startAt="2"/>
              <a:defRPr/>
            </a:pPr>
            <a:r>
              <a:rPr lang="en-US" sz="1300">
                <a:latin typeface="Century Gothic" panose="020B0502020202020204"/>
              </a:rPr>
              <a:t>CVSO Hotline (Inside Line)</a:t>
            </a:r>
          </a:p>
          <a:p>
            <a:pPr marL="800100" lvl="1" indent="-285750" defTabSz="457200">
              <a:lnSpc>
                <a:spcPct val="110000"/>
              </a:lnSpc>
              <a:spcBef>
                <a:spcPct val="0"/>
              </a:spcBef>
              <a:buFont typeface="Wingdings" panose="05000000000000000000" pitchFamily="2" charset="2"/>
              <a:buChar char="Ø"/>
              <a:defRPr/>
            </a:pPr>
            <a:r>
              <a:rPr lang="en-US" sz="1300">
                <a:latin typeface="Century Gothic" panose="020B0502020202020204"/>
              </a:rPr>
              <a:t>(855) 225-0709</a:t>
            </a:r>
          </a:p>
          <a:p>
            <a:pPr marL="800100" lvl="1" indent="-285750" defTabSz="457200">
              <a:lnSpc>
                <a:spcPct val="110000"/>
              </a:lnSpc>
              <a:spcBef>
                <a:spcPct val="0"/>
              </a:spcBef>
              <a:buFont typeface="Wingdings" panose="05000000000000000000" pitchFamily="2" charset="2"/>
              <a:buChar char="Ø"/>
              <a:defRPr/>
            </a:pPr>
            <a:endParaRPr lang="en-US" sz="1300">
              <a:latin typeface="Century Gothic" panose="020B0502020202020204"/>
            </a:endParaRPr>
          </a:p>
          <a:p>
            <a:pPr marL="400050" indent="-342900" defTabSz="457200">
              <a:lnSpc>
                <a:spcPct val="110000"/>
              </a:lnSpc>
              <a:spcBef>
                <a:spcPct val="0"/>
              </a:spcBef>
              <a:buFontTx/>
              <a:buAutoNum type="arabicPeriod" startAt="3"/>
              <a:defRPr/>
            </a:pPr>
            <a:r>
              <a:rPr lang="en-US" sz="1300">
                <a:latin typeface="Century Gothic" panose="020B0502020202020204"/>
              </a:rPr>
              <a:t>Pension Management Center (PMC) Hotline	</a:t>
            </a:r>
          </a:p>
          <a:p>
            <a:pPr marL="800100" lvl="1" indent="-285750" defTabSz="457200">
              <a:lnSpc>
                <a:spcPct val="110000"/>
              </a:lnSpc>
              <a:spcBef>
                <a:spcPct val="0"/>
              </a:spcBef>
              <a:buFont typeface="Wingdings" panose="05000000000000000000" pitchFamily="2" charset="2"/>
              <a:buChar char="Ø"/>
              <a:defRPr/>
            </a:pPr>
            <a:r>
              <a:rPr lang="en-US" sz="1300">
                <a:latin typeface="Century Gothic" panose="020B0502020202020204"/>
              </a:rPr>
              <a:t>(612) 713-8975</a:t>
            </a:r>
          </a:p>
          <a:p>
            <a:pPr marL="800100" lvl="1" indent="-285750" defTabSz="457200">
              <a:lnSpc>
                <a:spcPct val="110000"/>
              </a:lnSpc>
              <a:spcBef>
                <a:spcPct val="0"/>
              </a:spcBef>
              <a:buFont typeface="Wingdings" panose="05000000000000000000" pitchFamily="2" charset="2"/>
              <a:buChar char="Ø"/>
              <a:defRPr/>
            </a:pPr>
            <a:endParaRPr lang="en-US" sz="1300">
              <a:latin typeface="Century Gothic" panose="020B0502020202020204"/>
            </a:endParaRPr>
          </a:p>
          <a:p>
            <a:pPr marL="514350" indent="-457200" defTabSz="457200">
              <a:lnSpc>
                <a:spcPct val="110000"/>
              </a:lnSpc>
              <a:spcBef>
                <a:spcPct val="0"/>
              </a:spcBef>
              <a:buFontTx/>
              <a:buAutoNum type="arabicPeriod" startAt="4"/>
              <a:defRPr/>
            </a:pPr>
            <a:r>
              <a:rPr lang="en-US" sz="1300">
                <a:latin typeface="Century Gothic" panose="020B0502020202020204"/>
              </a:rPr>
              <a:t>SHARE through VBMS</a:t>
            </a:r>
          </a:p>
          <a:p>
            <a:pPr marL="800100" lvl="1" indent="-285750" defTabSz="457200">
              <a:lnSpc>
                <a:spcPct val="110000"/>
              </a:lnSpc>
              <a:spcBef>
                <a:spcPct val="0"/>
              </a:spcBef>
              <a:buFont typeface="Wingdings" panose="05000000000000000000" pitchFamily="2" charset="2"/>
              <a:buChar char="Ø"/>
              <a:defRPr/>
            </a:pPr>
            <a:r>
              <a:rPr lang="en-US" sz="1300">
                <a:latin typeface="Century Gothic" panose="020B0502020202020204"/>
              </a:rPr>
              <a:t>Must have POA</a:t>
            </a:r>
          </a:p>
          <a:p>
            <a:pPr>
              <a:lnSpc>
                <a:spcPct val="110000"/>
              </a:lnSpc>
            </a:pPr>
            <a:endParaRPr lang="en-US" sz="1300"/>
          </a:p>
        </p:txBody>
      </p:sp>
      <p:sp>
        <p:nvSpPr>
          <p:cNvPr id="9" name="Rectangle 8">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A24648-44EE-430B-BC03-0446C73354DF}"/>
              </a:ext>
            </a:extLst>
          </p:cNvPr>
          <p:cNvPicPr>
            <a:picLocks noChangeAspect="1"/>
          </p:cNvPicPr>
          <p:nvPr/>
        </p:nvPicPr>
        <p:blipFill>
          <a:blip r:embed="rId3"/>
          <a:stretch>
            <a:fillRect/>
          </a:stretch>
        </p:blipFill>
        <p:spPr>
          <a:xfrm>
            <a:off x="5170931" y="1203983"/>
            <a:ext cx="5895257" cy="4480396"/>
          </a:xfrm>
          <a:prstGeom prst="rect">
            <a:avLst/>
          </a:prstGeom>
        </p:spPr>
      </p:pic>
    </p:spTree>
    <p:extLst>
      <p:ext uri="{BB962C8B-B14F-4D97-AF65-F5344CB8AC3E}">
        <p14:creationId xmlns:p14="http://schemas.microsoft.com/office/powerpoint/2010/main" val="22466980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D3046-9BE9-4C3A-B188-87982D2207FE}"/>
              </a:ext>
            </a:extLst>
          </p:cNvPr>
          <p:cNvSpPr>
            <a:spLocks noGrp="1"/>
          </p:cNvSpPr>
          <p:nvPr>
            <p:ph type="title"/>
          </p:nvPr>
        </p:nvSpPr>
        <p:spPr>
          <a:xfrm>
            <a:off x="643467" y="643467"/>
            <a:ext cx="3361498" cy="1267810"/>
          </a:xfrm>
        </p:spPr>
        <p:txBody>
          <a:bodyPr anchor="b">
            <a:normAutofit/>
          </a:bodyPr>
          <a:lstStyle/>
          <a:p>
            <a:pPr algn="l"/>
            <a:r>
              <a:rPr lang="en-US" sz="2400"/>
              <a:t>In VetPro</a:t>
            </a:r>
          </a:p>
        </p:txBody>
      </p:sp>
      <p:sp>
        <p:nvSpPr>
          <p:cNvPr id="3" name="Content Placeholder 2">
            <a:extLst>
              <a:ext uri="{FF2B5EF4-FFF2-40B4-BE49-F238E27FC236}">
                <a16:creationId xmlns:a16="http://schemas.microsoft.com/office/drawing/2014/main" id="{C65B78D3-51D2-4731-84BB-1175E7F3511C}"/>
              </a:ext>
            </a:extLst>
          </p:cNvPr>
          <p:cNvSpPr>
            <a:spLocks noGrp="1"/>
          </p:cNvSpPr>
          <p:nvPr>
            <p:ph idx="1"/>
          </p:nvPr>
        </p:nvSpPr>
        <p:spPr>
          <a:xfrm>
            <a:off x="643467" y="2096063"/>
            <a:ext cx="3361498" cy="4028512"/>
          </a:xfrm>
        </p:spPr>
        <p:txBody>
          <a:bodyPr>
            <a:normAutofit/>
          </a:bodyPr>
          <a:lstStyle/>
          <a:p>
            <a:pPr defTabSz="457200">
              <a:spcBef>
                <a:spcPct val="0"/>
              </a:spcBef>
              <a:defRPr/>
            </a:pPr>
            <a:r>
              <a:rPr lang="en-US" sz="1400" b="1">
                <a:latin typeface="Century Gothic" panose="020B0502020202020204"/>
              </a:rPr>
              <a:t>SAVING THE MC-05 Form</a:t>
            </a:r>
          </a:p>
          <a:p>
            <a:pPr defTabSz="457200">
              <a:spcBef>
                <a:spcPct val="0"/>
              </a:spcBef>
              <a:defRPr/>
            </a:pPr>
            <a:endParaRPr lang="en-US" sz="1400" b="1">
              <a:latin typeface="Century Gothic" panose="020B0502020202020204"/>
            </a:endParaRPr>
          </a:p>
          <a:p>
            <a:pPr marL="285750" indent="-285750" defTabSz="457200">
              <a:spcBef>
                <a:spcPct val="0"/>
              </a:spcBef>
              <a:defRPr/>
            </a:pPr>
            <a:r>
              <a:rPr lang="en-US" sz="1400">
                <a:latin typeface="Century Gothic" panose="020B0502020202020204"/>
              </a:rPr>
              <a:t>Open the Veteran’s profile in Vetpro</a:t>
            </a:r>
          </a:p>
          <a:p>
            <a:pPr marL="285750" indent="-285750" defTabSz="457200">
              <a:spcBef>
                <a:spcPct val="0"/>
              </a:spcBef>
              <a:defRPr/>
            </a:pPr>
            <a:endParaRPr lang="en-US" sz="1400">
              <a:latin typeface="Century Gothic" panose="020B0502020202020204"/>
            </a:endParaRPr>
          </a:p>
          <a:p>
            <a:pPr marL="285750" indent="-285750" defTabSz="457200">
              <a:spcBef>
                <a:spcPct val="0"/>
              </a:spcBef>
              <a:defRPr/>
            </a:pPr>
            <a:r>
              <a:rPr lang="en-US" sz="1400">
                <a:latin typeface="Century Gothic" panose="020B0502020202020204"/>
              </a:rPr>
              <a:t>Click on the “Attach Documents” tab</a:t>
            </a:r>
          </a:p>
          <a:p>
            <a:pPr marL="285750" indent="-285750" defTabSz="457200">
              <a:spcBef>
                <a:spcPct val="0"/>
              </a:spcBef>
              <a:defRPr/>
            </a:pPr>
            <a:endParaRPr lang="en-US" sz="1400">
              <a:latin typeface="Century Gothic" panose="020B0502020202020204"/>
            </a:endParaRPr>
          </a:p>
          <a:p>
            <a:pPr marL="285750" indent="-285750" defTabSz="457200">
              <a:spcBef>
                <a:spcPct val="0"/>
              </a:spcBef>
              <a:defRPr/>
            </a:pPr>
            <a:r>
              <a:rPr lang="en-US" sz="1400">
                <a:latin typeface="Century Gothic" panose="020B0502020202020204"/>
              </a:rPr>
              <a:t>Index the attached document following the example to the right.</a:t>
            </a:r>
          </a:p>
          <a:p>
            <a:pPr defTabSz="457200">
              <a:spcBef>
                <a:spcPct val="0"/>
              </a:spcBef>
              <a:defRPr/>
            </a:pPr>
            <a:endParaRPr lang="en-US" sz="1400">
              <a:latin typeface="Century Gothic" panose="020B0502020202020204"/>
            </a:endParaRPr>
          </a:p>
          <a:p>
            <a:pPr marL="285750" indent="-285750" defTabSz="457200">
              <a:spcBef>
                <a:spcPct val="0"/>
              </a:spcBef>
              <a:defRPr/>
            </a:pPr>
            <a:r>
              <a:rPr lang="en-US" sz="1400">
                <a:latin typeface="Century Gothic" panose="020B0502020202020204"/>
              </a:rPr>
              <a:t>Click “Save”</a:t>
            </a:r>
          </a:p>
          <a:p>
            <a:endParaRPr lang="en-US" sz="1400"/>
          </a:p>
        </p:txBody>
      </p:sp>
      <p:sp>
        <p:nvSpPr>
          <p:cNvPr id="9" name="Rectangle 8">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5E044B61-B7F6-416B-ADF8-A6E5A59100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70931" y="1277674"/>
            <a:ext cx="5895257" cy="4333013"/>
          </a:xfrm>
          <a:prstGeom prst="rect">
            <a:avLst/>
          </a:prstGeom>
          <a:noFill/>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6883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E8FF58E-F40C-4F59-BFE6-07E74B8D3872}"/>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2" name="Title 1">
            <a:extLst>
              <a:ext uri="{FF2B5EF4-FFF2-40B4-BE49-F238E27FC236}">
                <a16:creationId xmlns:a16="http://schemas.microsoft.com/office/drawing/2014/main" id="{7C8388C8-E65E-4770-9A05-31235811767A}"/>
              </a:ext>
            </a:extLst>
          </p:cNvPr>
          <p:cNvSpPr>
            <a:spLocks noGrp="1"/>
          </p:cNvSpPr>
          <p:nvPr>
            <p:ph type="title"/>
          </p:nvPr>
        </p:nvSpPr>
        <p:spPr>
          <a:xfrm>
            <a:off x="1317625" y="-153988"/>
            <a:ext cx="5822950" cy="1143001"/>
          </a:xfrm>
        </p:spPr>
        <p:txBody>
          <a:bodyPr/>
          <a:lstStyle/>
          <a:p>
            <a:pPr algn="r" fontAlgn="auto">
              <a:spcAft>
                <a:spcPct val="0"/>
              </a:spcAft>
              <a:defRPr/>
            </a:pPr>
            <a:r>
              <a:rPr lang="en-US"/>
              <a:t>Claim Activity</a:t>
            </a:r>
          </a:p>
        </p:txBody>
      </p:sp>
      <p:cxnSp>
        <p:nvCxnSpPr>
          <p:cNvPr id="24" name="Straight Connector 23">
            <a:extLst>
              <a:ext uri="{FF2B5EF4-FFF2-40B4-BE49-F238E27FC236}">
                <a16:creationId xmlns:a16="http://schemas.microsoft.com/office/drawing/2014/main" id="{3427FA75-6281-47D3-BDF6-3618CDE490D0}"/>
              </a:ext>
            </a:extLst>
          </p:cNvPr>
          <p:cNvCxnSpPr>
            <a:cxnSpLocks noGrp="1" noRot="1" noChangeAspect="1" noMove="1" noResize="1" noEditPoints="1" noAdjustHandles="1" noChangeArrowheads="1" noChangeShapeType="1"/>
          </p:cNvCxnSpPr>
          <p:nvPr/>
        </p:nvCxnSpPr>
        <p:spPr>
          <a:xfrm flipH="1">
            <a:off x="4651375" y="1531938"/>
            <a:ext cx="0" cy="319881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49157" name="Content Placeholder 4">
            <a:extLst>
              <a:ext uri="{FF2B5EF4-FFF2-40B4-BE49-F238E27FC236}">
                <a16:creationId xmlns:a16="http://schemas.microsoft.com/office/drawing/2014/main" id="{709D8CCA-4AE9-42AB-AAC6-5A7F7B3DFD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0460"/>
          <a:stretch>
            <a:fillRect/>
          </a:stretch>
        </p:blipFill>
        <p:spPr>
          <a:xfrm>
            <a:off x="277813" y="880269"/>
            <a:ext cx="5694362" cy="1906588"/>
          </a:xfrm>
        </p:spPr>
      </p:pic>
      <p:sp>
        <p:nvSpPr>
          <p:cNvPr id="7" name="Oval 6">
            <a:extLst>
              <a:ext uri="{FF2B5EF4-FFF2-40B4-BE49-F238E27FC236}">
                <a16:creationId xmlns:a16="http://schemas.microsoft.com/office/drawing/2014/main" id="{5C49ECD3-DB06-4957-8D04-FAF7C6D1B8C9}"/>
              </a:ext>
            </a:extLst>
          </p:cNvPr>
          <p:cNvSpPr/>
          <p:nvPr/>
        </p:nvSpPr>
        <p:spPr>
          <a:xfrm>
            <a:off x="260350" y="2535238"/>
            <a:ext cx="1057275" cy="2730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12" name="Oval 11">
            <a:extLst>
              <a:ext uri="{FF2B5EF4-FFF2-40B4-BE49-F238E27FC236}">
                <a16:creationId xmlns:a16="http://schemas.microsoft.com/office/drawing/2014/main" id="{21441A15-8665-4979-A3DF-385CA830BC42}"/>
              </a:ext>
            </a:extLst>
          </p:cNvPr>
          <p:cNvSpPr/>
          <p:nvPr/>
        </p:nvSpPr>
        <p:spPr>
          <a:xfrm>
            <a:off x="4341813" y="1052513"/>
            <a:ext cx="741362" cy="2730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49161" name="TextBox 13">
            <a:extLst>
              <a:ext uri="{FF2B5EF4-FFF2-40B4-BE49-F238E27FC236}">
                <a16:creationId xmlns:a16="http://schemas.microsoft.com/office/drawing/2014/main" id="{F6323A85-2B54-4339-9993-3A64CCD2C5BE}"/>
              </a:ext>
            </a:extLst>
          </p:cNvPr>
          <p:cNvSpPr txBox="1">
            <a:spLocks noChangeArrowheads="1"/>
          </p:cNvSpPr>
          <p:nvPr/>
        </p:nvSpPr>
        <p:spPr bwMode="auto">
          <a:xfrm>
            <a:off x="6096000" y="1106488"/>
            <a:ext cx="51625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solidFill>
                  <a:srgbClr val="FFFFFF"/>
                </a:solidFill>
              </a:rPr>
              <a:t>After saving the MC-05, click on the “Claim Activity tab” and click “Insert” to create a new Claim Activity.</a:t>
            </a:r>
          </a:p>
        </p:txBody>
      </p:sp>
      <p:sp>
        <p:nvSpPr>
          <p:cNvPr id="16" name="TextBox 15">
            <a:extLst>
              <a:ext uri="{FF2B5EF4-FFF2-40B4-BE49-F238E27FC236}">
                <a16:creationId xmlns:a16="http://schemas.microsoft.com/office/drawing/2014/main" id="{12582E1E-DBB5-42EC-87E6-F0E0BEEB94D5}"/>
              </a:ext>
            </a:extLst>
          </p:cNvPr>
          <p:cNvSpPr txBox="1"/>
          <p:nvPr/>
        </p:nvSpPr>
        <p:spPr>
          <a:xfrm>
            <a:off x="7253289" y="2786857"/>
            <a:ext cx="4562475" cy="4524315"/>
          </a:xfrm>
          <a:prstGeom prst="rect">
            <a:avLst/>
          </a:prstGeom>
          <a:noFill/>
        </p:spPr>
        <p:txBody>
          <a:bodyPr>
            <a:spAutoFit/>
          </a:bodyPr>
          <a:lstStyle/>
          <a:p>
            <a:pPr marL="342900" indent="-342900" defTabSz="457200" eaLnBrk="1" fontAlgn="auto" hangingPunct="1">
              <a:spcBef>
                <a:spcPct val="0"/>
              </a:spcBef>
              <a:spcAft>
                <a:spcPct val="0"/>
              </a:spcAft>
              <a:buFontTx/>
              <a:buAutoNum type="arabicPeriod"/>
              <a:defRPr/>
            </a:pPr>
            <a:r>
              <a:rPr lang="en-US">
                <a:solidFill>
                  <a:prstClr val="white"/>
                </a:solidFill>
                <a:latin typeface="Century Gothic" panose="020B0502020202020204"/>
              </a:rPr>
              <a:t>Select the “MC-05m-Medi-Cal Welfare Referral-Auditable for Prior Awards Medi-Cal” from the drop-down menu.</a:t>
            </a:r>
          </a:p>
          <a:p>
            <a:pPr marL="342900" indent="-342900" defTabSz="457200" eaLnBrk="1" fontAlgn="auto" hangingPunct="1">
              <a:spcBef>
                <a:spcPct val="0"/>
              </a:spcBef>
              <a:spcAft>
                <a:spcPct val="0"/>
              </a:spcAft>
              <a:buFontTx/>
              <a:buAutoNum type="arabicPeriod"/>
              <a:defRPr/>
            </a:pPr>
            <a:r>
              <a:rPr lang="en-US">
                <a:solidFill>
                  <a:prstClr val="white"/>
                </a:solidFill>
                <a:latin typeface="Century Gothic" panose="020B0502020202020204"/>
              </a:rPr>
              <a:t>Select the assigned Aid Code (found on the MC-05 section A)</a:t>
            </a:r>
          </a:p>
          <a:p>
            <a:pPr marL="342900" indent="-342900" defTabSz="457200" eaLnBrk="1" fontAlgn="auto" hangingPunct="1">
              <a:spcBef>
                <a:spcPct val="0"/>
              </a:spcBef>
              <a:spcAft>
                <a:spcPct val="0"/>
              </a:spcAft>
              <a:buFontTx/>
              <a:buAutoNum type="arabicPeriod"/>
              <a:defRPr/>
            </a:pPr>
            <a:r>
              <a:rPr lang="en-US">
                <a:solidFill>
                  <a:prstClr val="white"/>
                </a:solidFill>
                <a:latin typeface="Century Gothic" panose="020B0502020202020204"/>
              </a:rPr>
              <a:t>Write “MC-05 Verification” as the Activity Description.</a:t>
            </a:r>
          </a:p>
          <a:p>
            <a:pPr marL="342900" indent="-342900" defTabSz="457200" eaLnBrk="1" fontAlgn="auto" hangingPunct="1">
              <a:spcBef>
                <a:spcPct val="0"/>
              </a:spcBef>
              <a:spcAft>
                <a:spcPct val="0"/>
              </a:spcAft>
              <a:buFontTx/>
              <a:buAutoNum type="arabicPeriod"/>
              <a:defRPr/>
            </a:pPr>
            <a:r>
              <a:rPr lang="en-US">
                <a:solidFill>
                  <a:prstClr val="white"/>
                </a:solidFill>
                <a:latin typeface="Century Gothic" panose="020B0502020202020204"/>
              </a:rPr>
              <a:t>Change the Claim Status to “Done”</a:t>
            </a:r>
          </a:p>
          <a:p>
            <a:pPr marL="342900" indent="-342900" defTabSz="457200" eaLnBrk="1" fontAlgn="auto" hangingPunct="1">
              <a:spcBef>
                <a:spcPct val="0"/>
              </a:spcBef>
              <a:spcAft>
                <a:spcPct val="0"/>
              </a:spcAft>
              <a:buFontTx/>
              <a:buAutoNum type="arabicPeriod"/>
              <a:defRPr/>
            </a:pPr>
            <a:r>
              <a:rPr lang="en-US">
                <a:solidFill>
                  <a:prstClr val="white"/>
                </a:solidFill>
                <a:latin typeface="Century Gothic" panose="020B0502020202020204"/>
              </a:rPr>
              <a:t>Enter the remarks you included on the MC-05 form. This will include the verified benefit or non receipt of benefits, and avenue of which this was obtained . See example. </a:t>
            </a:r>
          </a:p>
          <a:p>
            <a:pPr defTabSz="457200" eaLnBrk="1" fontAlgn="auto" hangingPunct="1">
              <a:spcBef>
                <a:spcPct val="0"/>
              </a:spcBef>
              <a:spcAft>
                <a:spcPct val="0"/>
              </a:spcAft>
              <a:defRPr/>
            </a:pPr>
            <a:endParaRPr lang="en-US">
              <a:solidFill>
                <a:prstClr val="white"/>
              </a:solidFill>
              <a:latin typeface="Century Gothic" panose="020B0502020202020204"/>
            </a:endParaRPr>
          </a:p>
          <a:p>
            <a:pPr marL="342900" indent="-342900" defTabSz="457200" eaLnBrk="1" fontAlgn="auto" hangingPunct="1">
              <a:spcBef>
                <a:spcPct val="0"/>
              </a:spcBef>
              <a:spcAft>
                <a:spcPct val="0"/>
              </a:spcAft>
              <a:buFontTx/>
              <a:buAutoNum type="arabicPeriod"/>
              <a:defRPr/>
            </a:pPr>
            <a:endParaRPr lang="en-US">
              <a:solidFill>
                <a:prstClr val="white"/>
              </a:solidFill>
              <a:latin typeface="Century Gothic" panose="020B0502020202020204"/>
            </a:endParaRPr>
          </a:p>
        </p:txBody>
      </p:sp>
      <p:pic>
        <p:nvPicPr>
          <p:cNvPr id="4" name="Picture 3">
            <a:extLst>
              <a:ext uri="{FF2B5EF4-FFF2-40B4-BE49-F238E27FC236}">
                <a16:creationId xmlns:a16="http://schemas.microsoft.com/office/drawing/2014/main" id="{62B2DBF2-2318-9112-E16D-08C64B1C91EA}"/>
              </a:ext>
            </a:extLst>
          </p:cNvPr>
          <p:cNvPicPr>
            <a:picLocks noChangeAspect="1"/>
          </p:cNvPicPr>
          <p:nvPr/>
        </p:nvPicPr>
        <p:blipFill>
          <a:blip r:embed="rId3"/>
          <a:stretch>
            <a:fillRect/>
          </a:stretch>
        </p:blipFill>
        <p:spPr>
          <a:xfrm>
            <a:off x="609884" y="2832969"/>
            <a:ext cx="6185209" cy="3954834"/>
          </a:xfrm>
          <a:prstGeom prst="rect">
            <a:avLst/>
          </a:prstGeom>
        </p:spPr>
      </p:pic>
      <p:sp>
        <p:nvSpPr>
          <p:cNvPr id="20" name="Rectangle 19">
            <a:extLst>
              <a:ext uri="{FF2B5EF4-FFF2-40B4-BE49-F238E27FC236}">
                <a16:creationId xmlns:a16="http://schemas.microsoft.com/office/drawing/2014/main" id="{327E1CCB-64E8-443D-8C05-7CFD28C5E100}"/>
              </a:ext>
            </a:extLst>
          </p:cNvPr>
          <p:cNvSpPr/>
          <p:nvPr/>
        </p:nvSpPr>
        <p:spPr>
          <a:xfrm>
            <a:off x="734871" y="5513388"/>
            <a:ext cx="274637" cy="3397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4</a:t>
            </a:r>
          </a:p>
        </p:txBody>
      </p:sp>
      <p:sp>
        <p:nvSpPr>
          <p:cNvPr id="22" name="Rectangle 21">
            <a:extLst>
              <a:ext uri="{FF2B5EF4-FFF2-40B4-BE49-F238E27FC236}">
                <a16:creationId xmlns:a16="http://schemas.microsoft.com/office/drawing/2014/main" id="{02FC22FB-6D14-45A5-BC49-53E04AA91B6E}"/>
              </a:ext>
            </a:extLst>
          </p:cNvPr>
          <p:cNvSpPr/>
          <p:nvPr/>
        </p:nvSpPr>
        <p:spPr>
          <a:xfrm>
            <a:off x="514349" y="5216392"/>
            <a:ext cx="274638" cy="3397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3</a:t>
            </a:r>
          </a:p>
        </p:txBody>
      </p:sp>
      <p:sp>
        <p:nvSpPr>
          <p:cNvPr id="25" name="Rectangle 24">
            <a:extLst>
              <a:ext uri="{FF2B5EF4-FFF2-40B4-BE49-F238E27FC236}">
                <a16:creationId xmlns:a16="http://schemas.microsoft.com/office/drawing/2014/main" id="{E53DBD1B-1122-4967-AD29-B9D9F4AC9036}"/>
              </a:ext>
            </a:extLst>
          </p:cNvPr>
          <p:cNvSpPr/>
          <p:nvPr/>
        </p:nvSpPr>
        <p:spPr>
          <a:xfrm>
            <a:off x="376236" y="4109769"/>
            <a:ext cx="276225" cy="3397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2   </a:t>
            </a:r>
          </a:p>
        </p:txBody>
      </p:sp>
      <p:sp>
        <p:nvSpPr>
          <p:cNvPr id="26" name="Rectangle 25">
            <a:extLst>
              <a:ext uri="{FF2B5EF4-FFF2-40B4-BE49-F238E27FC236}">
                <a16:creationId xmlns:a16="http://schemas.microsoft.com/office/drawing/2014/main" id="{D4986E99-0EF1-46A5-9514-717635F15415}"/>
              </a:ext>
            </a:extLst>
          </p:cNvPr>
          <p:cNvSpPr/>
          <p:nvPr/>
        </p:nvSpPr>
        <p:spPr>
          <a:xfrm>
            <a:off x="5695950" y="3687763"/>
            <a:ext cx="276225" cy="34131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1</a:t>
            </a:r>
          </a:p>
        </p:txBody>
      </p:sp>
      <p:sp>
        <p:nvSpPr>
          <p:cNvPr id="5" name="Rectangle 4">
            <a:extLst>
              <a:ext uri="{FF2B5EF4-FFF2-40B4-BE49-F238E27FC236}">
                <a16:creationId xmlns:a16="http://schemas.microsoft.com/office/drawing/2014/main" id="{BE4516E5-42D4-A7E5-AE66-65FA3840BE51}"/>
              </a:ext>
            </a:extLst>
          </p:cNvPr>
          <p:cNvSpPr/>
          <p:nvPr/>
        </p:nvSpPr>
        <p:spPr>
          <a:xfrm>
            <a:off x="809595" y="6150109"/>
            <a:ext cx="274637" cy="3397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49A8-FC0F-49F9-92B0-0AB562C475CC}"/>
              </a:ext>
            </a:extLst>
          </p:cNvPr>
          <p:cNvSpPr>
            <a:spLocks noGrp="1"/>
          </p:cNvSpPr>
          <p:nvPr>
            <p:ph type="title"/>
          </p:nvPr>
        </p:nvSpPr>
        <p:spPr>
          <a:xfrm>
            <a:off x="1135781" y="1122363"/>
            <a:ext cx="5896391" cy="2387600"/>
          </a:xfrm>
        </p:spPr>
        <p:txBody>
          <a:bodyPr vert="horz" lIns="91440" tIns="45720" rIns="91440" bIns="45720" rtlCol="0" anchor="b">
            <a:normAutofit/>
          </a:bodyPr>
          <a:lstStyle/>
          <a:p>
            <a:r>
              <a:rPr lang="en-US" sz="4800"/>
              <a:t>What Are you Hoping to Learn?</a:t>
            </a:r>
          </a:p>
        </p:txBody>
      </p:sp>
      <p:pic>
        <p:nvPicPr>
          <p:cNvPr id="6" name="Graphic 5" descr="Turkey">
            <a:extLst>
              <a:ext uri="{FF2B5EF4-FFF2-40B4-BE49-F238E27FC236}">
                <a16:creationId xmlns:a16="http://schemas.microsoft.com/office/drawing/2014/main" id="{76A75E4C-F529-2B23-CC06-BB547A86B6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8736" y="1488697"/>
            <a:ext cx="3402767" cy="340276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8558124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F23C5598-46EB-4614-8DC3-C6385EBCBBED}"/>
              </a:ext>
            </a:extLst>
          </p:cNvPr>
          <p:cNvCxnSpPr>
            <a:cxnSpLocks noGrp="1" noRot="1" noChangeAspect="1" noMove="1" noResize="1" noEditPoints="1" noAdjustHandles="1" noChangeArrowheads="1" noChangeShapeType="1"/>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E0CA0A-1695-480F-8C60-214AD38B81DE}"/>
              </a:ext>
            </a:extLst>
          </p:cNvPr>
          <p:cNvCxnSpPr>
            <a:cxnSpLocks noGrp="1" noRot="1" noChangeAspect="1" noMove="1" noResize="1" noEditPoints="1" noAdjustHandles="1" noChangeArrowheads="1" noChangeShapeType="1"/>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EB73AA1-EE77-4385-A8D1-C5FC9BA6EE0E}"/>
              </a:ext>
            </a:extLst>
          </p:cNvPr>
          <p:cNvCxnSpPr>
            <a:cxnSpLocks noGrp="1" noRot="1" noChangeAspect="1" noMove="1" noResize="1" noEditPoints="1" noAdjustHandles="1" noChangeArrowheads="1" noChangeShapeType="1"/>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042E3CB-B2E0-4FA3-AC6F-1FE019569AD6}"/>
              </a:ext>
            </a:extLst>
          </p:cNvPr>
          <p:cNvCxnSpPr>
            <a:cxnSpLocks noGrp="1" noRot="1" noChangeAspect="1" noMove="1" noResize="1" noEditPoints="1" noAdjustHandles="1" noChangeArrowheads="1" noChangeShapeType="1"/>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067F9A1-1582-4709-A106-C31CB65F1E3B}"/>
              </a:ext>
            </a:extLst>
          </p:cNvPr>
          <p:cNvCxnSpPr>
            <a:cxnSpLocks noGrp="1" noRot="1" noChangeAspect="1" noMove="1" noResize="1" noEditPoints="1" noAdjustHandles="1" noChangeArrowheads="1" noChangeShapeType="1"/>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5" name="Rectangle 34">
            <a:extLst>
              <a:ext uri="{FF2B5EF4-FFF2-40B4-BE49-F238E27FC236}">
                <a16:creationId xmlns:a16="http://schemas.microsoft.com/office/drawing/2014/main" id="{2C5D9621-7A02-477F-9D0B-E4C8C126062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4" name="Title 3">
            <a:extLst>
              <a:ext uri="{FF2B5EF4-FFF2-40B4-BE49-F238E27FC236}">
                <a16:creationId xmlns:a16="http://schemas.microsoft.com/office/drawing/2014/main" id="{641AC943-58FB-4599-963E-9559AA4ACE0F}"/>
              </a:ext>
            </a:extLst>
          </p:cNvPr>
          <p:cNvSpPr>
            <a:spLocks noGrp="1"/>
          </p:cNvSpPr>
          <p:nvPr>
            <p:ph type="title"/>
          </p:nvPr>
        </p:nvSpPr>
        <p:spPr>
          <a:xfrm>
            <a:off x="396875" y="-279400"/>
            <a:ext cx="9553575" cy="1443038"/>
          </a:xfrm>
        </p:spPr>
        <p:txBody>
          <a:bodyPr/>
          <a:lstStyle/>
          <a:p>
            <a:pPr fontAlgn="auto">
              <a:spcAft>
                <a:spcPct val="0"/>
              </a:spcAft>
              <a:defRPr/>
            </a:pPr>
            <a:r>
              <a:rPr lang="en-US" sz="4800"/>
              <a:t>Claim Activity </a:t>
            </a:r>
            <a:r>
              <a:rPr lang="en-US" sz="3200" i="1" cap="none"/>
              <a:t>cont.</a:t>
            </a:r>
            <a:endParaRPr lang="en-US" sz="4800" i="1"/>
          </a:p>
        </p:txBody>
      </p:sp>
      <p:pic>
        <p:nvPicPr>
          <p:cNvPr id="50186" name="Picture 4">
            <a:extLst>
              <a:ext uri="{FF2B5EF4-FFF2-40B4-BE49-F238E27FC236}">
                <a16:creationId xmlns:a16="http://schemas.microsoft.com/office/drawing/2014/main" id="{A7668E39-C804-451D-96FA-D01DADFD94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4275" y="1173163"/>
            <a:ext cx="93376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1BD88EA-54A0-4AC5-B6E7-D1787E54B22F}"/>
              </a:ext>
            </a:extLst>
          </p:cNvPr>
          <p:cNvSpPr/>
          <p:nvPr/>
        </p:nvSpPr>
        <p:spPr>
          <a:xfrm>
            <a:off x="1116013" y="2611438"/>
            <a:ext cx="274637" cy="3397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5   </a:t>
            </a:r>
          </a:p>
        </p:txBody>
      </p:sp>
      <p:sp>
        <p:nvSpPr>
          <p:cNvPr id="8" name="Text Placeholder 7">
            <a:extLst>
              <a:ext uri="{FF2B5EF4-FFF2-40B4-BE49-F238E27FC236}">
                <a16:creationId xmlns:a16="http://schemas.microsoft.com/office/drawing/2014/main" id="{49E72A97-D08D-463E-BA3E-6E28F107E674}"/>
              </a:ext>
            </a:extLst>
          </p:cNvPr>
          <p:cNvSpPr>
            <a:spLocks noGrp="1"/>
          </p:cNvSpPr>
          <p:nvPr>
            <p:ph type="body" idx="1"/>
          </p:nvPr>
        </p:nvSpPr>
        <p:spPr>
          <a:xfrm>
            <a:off x="1182138" y="4622007"/>
            <a:ext cx="9733512" cy="1500187"/>
          </a:xfrm>
        </p:spPr>
        <p:txBody>
          <a:bodyPr rtlCol="0">
            <a:normAutofit/>
          </a:bodyPr>
          <a:lstStyle/>
          <a:p>
            <a:pPr marL="342900" lvl="3" indent="-342900" fontAlgn="auto">
              <a:lnSpc>
                <a:spcPct val="90000"/>
              </a:lnSpc>
              <a:buFont typeface="Wingdings 3" panose="05040102010807070707" pitchFamily="18" charset="2"/>
              <a:buAutoNum type="arabicPeriod" startAt="5"/>
              <a:defRPr/>
            </a:pPr>
            <a:r>
              <a:rPr lang="en-US" sz="1800">
                <a:solidFill>
                  <a:schemeClr val="tx1"/>
                </a:solidFill>
                <a:latin typeface="+mj-lt"/>
              </a:rPr>
              <a:t>Enter the date. </a:t>
            </a:r>
          </a:p>
          <a:p>
            <a:pPr marL="342900" lvl="3" indent="-342900" fontAlgn="auto">
              <a:lnSpc>
                <a:spcPct val="90000"/>
              </a:lnSpc>
              <a:buFont typeface="Wingdings 3" panose="05040102010807070707" pitchFamily="18" charset="2"/>
              <a:buAutoNum type="arabicPeriod" startAt="5"/>
              <a:defRPr/>
            </a:pPr>
            <a:r>
              <a:rPr lang="en-US" sz="1800">
                <a:solidFill>
                  <a:schemeClr val="tx1"/>
                </a:solidFill>
                <a:latin typeface="+mj-lt"/>
              </a:rPr>
              <a:t>Enter the Veteran’s rating or Non-SC Rating,</a:t>
            </a:r>
          </a:p>
          <a:p>
            <a:pPr marL="342900" lvl="3" indent="-342900" fontAlgn="auto">
              <a:lnSpc>
                <a:spcPct val="90000"/>
              </a:lnSpc>
              <a:buFont typeface="Wingdings 3" panose="05040102010807070707" pitchFamily="18" charset="2"/>
              <a:buAutoNum type="arabicPeriod" startAt="5"/>
              <a:defRPr/>
            </a:pPr>
            <a:r>
              <a:rPr lang="en-US" sz="1800">
                <a:solidFill>
                  <a:schemeClr val="tx1"/>
                </a:solidFill>
                <a:latin typeface="+mj-lt"/>
              </a:rPr>
              <a:t>Enter the monetary benefit you verified. 			</a:t>
            </a:r>
          </a:p>
          <a:p>
            <a:pPr marL="342900" lvl="3" indent="-342900" fontAlgn="auto">
              <a:lnSpc>
                <a:spcPct val="90000"/>
              </a:lnSpc>
              <a:buFont typeface="Wingdings 3" panose="05040102010807070707" pitchFamily="18" charset="2"/>
              <a:buAutoNum type="arabicPeriod" startAt="5"/>
              <a:defRPr/>
            </a:pPr>
            <a:r>
              <a:rPr lang="en-US" sz="1800">
                <a:solidFill>
                  <a:schemeClr val="tx1"/>
                </a:solidFill>
                <a:latin typeface="+mj-lt"/>
              </a:rPr>
              <a:t>Click “Save”</a:t>
            </a:r>
          </a:p>
          <a:p>
            <a:pPr fontAlgn="auto">
              <a:defRPr/>
            </a:pPr>
            <a:endParaRPr lang="en-US"/>
          </a:p>
        </p:txBody>
      </p:sp>
      <p:sp>
        <p:nvSpPr>
          <p:cNvPr id="9" name="Rectangle 8">
            <a:extLst>
              <a:ext uri="{FF2B5EF4-FFF2-40B4-BE49-F238E27FC236}">
                <a16:creationId xmlns:a16="http://schemas.microsoft.com/office/drawing/2014/main" id="{3EF55A6E-DEC3-406D-9119-103479BD8FAC}"/>
              </a:ext>
            </a:extLst>
          </p:cNvPr>
          <p:cNvSpPr/>
          <p:nvPr/>
        </p:nvSpPr>
        <p:spPr>
          <a:xfrm>
            <a:off x="4175125" y="3478213"/>
            <a:ext cx="274638" cy="3397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6   </a:t>
            </a:r>
          </a:p>
        </p:txBody>
      </p:sp>
      <p:sp>
        <p:nvSpPr>
          <p:cNvPr id="10" name="Rectangle 9">
            <a:extLst>
              <a:ext uri="{FF2B5EF4-FFF2-40B4-BE49-F238E27FC236}">
                <a16:creationId xmlns:a16="http://schemas.microsoft.com/office/drawing/2014/main" id="{4FC51B3B-7715-471C-8127-FFD9AA00AE7D}"/>
              </a:ext>
            </a:extLst>
          </p:cNvPr>
          <p:cNvSpPr/>
          <p:nvPr/>
        </p:nvSpPr>
        <p:spPr>
          <a:xfrm>
            <a:off x="9559925" y="3190875"/>
            <a:ext cx="274638" cy="33972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7</a:t>
            </a:r>
          </a:p>
        </p:txBody>
      </p:sp>
      <p:sp>
        <p:nvSpPr>
          <p:cNvPr id="11" name="Rectangle 10">
            <a:extLst>
              <a:ext uri="{FF2B5EF4-FFF2-40B4-BE49-F238E27FC236}">
                <a16:creationId xmlns:a16="http://schemas.microsoft.com/office/drawing/2014/main" id="{7468038B-24BF-4030-92C9-5C53012E5F9A}"/>
              </a:ext>
            </a:extLst>
          </p:cNvPr>
          <p:cNvSpPr/>
          <p:nvPr/>
        </p:nvSpPr>
        <p:spPr>
          <a:xfrm>
            <a:off x="942975" y="3903663"/>
            <a:ext cx="274638" cy="34131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r>
              <a:rPr lang="en-US">
                <a:solidFill>
                  <a:prstClr val="white"/>
                </a:solidFill>
              </a:rPr>
              <a:t>8   </a:t>
            </a:r>
          </a:p>
        </p:txBody>
      </p:sp>
      <p:sp>
        <p:nvSpPr>
          <p:cNvPr id="12" name="Oval 11">
            <a:extLst>
              <a:ext uri="{FF2B5EF4-FFF2-40B4-BE49-F238E27FC236}">
                <a16:creationId xmlns:a16="http://schemas.microsoft.com/office/drawing/2014/main" id="{ACD53AE0-4CD6-4B48-AB66-569F288C8742}"/>
              </a:ext>
            </a:extLst>
          </p:cNvPr>
          <p:cNvSpPr/>
          <p:nvPr/>
        </p:nvSpPr>
        <p:spPr>
          <a:xfrm>
            <a:off x="1225550" y="3940175"/>
            <a:ext cx="935038" cy="358775"/>
          </a:xfrm>
          <a:prstGeom prst="ellipse">
            <a:avLst/>
          </a:prstGeom>
          <a:noFill/>
          <a:ln>
            <a:solidFill>
              <a:srgbClr val="FF0000"/>
            </a:solidFill>
          </a:ln>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67FC-668D-4C7E-8353-B82E783D5479}"/>
              </a:ext>
            </a:extLst>
          </p:cNvPr>
          <p:cNvSpPr>
            <a:spLocks noGrp="1"/>
          </p:cNvSpPr>
          <p:nvPr>
            <p:ph type="title"/>
          </p:nvPr>
        </p:nvSpPr>
        <p:spPr>
          <a:xfrm>
            <a:off x="643467" y="643467"/>
            <a:ext cx="3361498" cy="1267810"/>
          </a:xfrm>
        </p:spPr>
        <p:txBody>
          <a:bodyPr anchor="b">
            <a:normAutofit/>
          </a:bodyPr>
          <a:lstStyle/>
          <a:p>
            <a:pPr algn="l"/>
            <a:r>
              <a:rPr lang="en-US" sz="2400"/>
              <a:t>Veteran Profile </a:t>
            </a:r>
          </a:p>
        </p:txBody>
      </p:sp>
      <p:sp>
        <p:nvSpPr>
          <p:cNvPr id="3" name="Content Placeholder 2">
            <a:extLst>
              <a:ext uri="{FF2B5EF4-FFF2-40B4-BE49-F238E27FC236}">
                <a16:creationId xmlns:a16="http://schemas.microsoft.com/office/drawing/2014/main" id="{433754C0-098E-492D-810C-BFA3A4B6B34D}"/>
              </a:ext>
            </a:extLst>
          </p:cNvPr>
          <p:cNvSpPr>
            <a:spLocks noGrp="1"/>
          </p:cNvSpPr>
          <p:nvPr>
            <p:ph idx="1"/>
          </p:nvPr>
        </p:nvSpPr>
        <p:spPr>
          <a:xfrm>
            <a:off x="643467" y="2096063"/>
            <a:ext cx="3361498" cy="4028512"/>
          </a:xfrm>
        </p:spPr>
        <p:txBody>
          <a:bodyPr>
            <a:normAutofit/>
          </a:bodyPr>
          <a:lstStyle/>
          <a:p>
            <a:r>
              <a:rPr lang="en-US" altLang="en-US" sz="1400"/>
              <a:t>After completing the claim activity, go back to the veteran’s profile page. </a:t>
            </a:r>
          </a:p>
          <a:p>
            <a:r>
              <a:rPr lang="en-US" altLang="en-US" sz="1400"/>
              <a:t>Here you will find the Auditable Aid Code highlighted in blue. </a:t>
            </a:r>
          </a:p>
          <a:p>
            <a:endParaRPr lang="en-US" sz="1400"/>
          </a:p>
        </p:txBody>
      </p:sp>
      <p:sp>
        <p:nvSpPr>
          <p:cNvPr id="9" name="Rectangle 8">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
            <a:extLst>
              <a:ext uri="{FF2B5EF4-FFF2-40B4-BE49-F238E27FC236}">
                <a16:creationId xmlns:a16="http://schemas.microsoft.com/office/drawing/2014/main" id="{8211B3F7-8C79-457D-92A4-33CEB16F47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70931" y="1675604"/>
            <a:ext cx="5895257" cy="35371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5815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66">
            <a:extLst>
              <a:ext uri="{FF2B5EF4-FFF2-40B4-BE49-F238E27FC236}">
                <a16:creationId xmlns:a16="http://schemas.microsoft.com/office/drawing/2014/main" id="{F5177C53-1079-4513-B484-9383374BCAB2}"/>
              </a:ext>
            </a:extLst>
          </p:cNvPr>
          <p:cNvGrpSpPr>
            <a:grpSpLocks noGrp="1" noUngrp="1" noRot="1" noChangeAspect="1" noMove="1" noResize="1"/>
          </p:cNvGrpSpPr>
          <p:nvPr/>
        </p:nvGrpSpPr>
        <p:grpSpPr>
          <a:xfrm>
            <a:off x="9207500" y="2963863"/>
            <a:ext cx="2981325" cy="3208337"/>
            <a:chOff x="9206969" y="2963333"/>
            <a:chExt cx="2981858" cy="3208867"/>
          </a:xfrm>
        </p:grpSpPr>
        <p:cxnSp>
          <p:nvCxnSpPr>
            <p:cNvPr id="68" name="Straight Connector 67">
              <a:extLst>
                <a:ext uri="{FF2B5EF4-FFF2-40B4-BE49-F238E27FC236}">
                  <a16:creationId xmlns:a16="http://schemas.microsoft.com/office/drawing/2014/main" id="{29A3BCD2-1C59-4BFE-A98B-CAEDE68E801B}"/>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5EB328D-3B7F-4677-B226-78DFBF294DAC}"/>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0D5F012-2971-4336-99C5-A33A96F0E80D}"/>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9529EA76-84C6-4428-B6DF-2844548CB289}"/>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CDEEE49B-1BB6-41B8-B06D-C38D0E1FFC44}"/>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74" name="Rectangle 73">
            <a:extLst>
              <a:ext uri="{FF2B5EF4-FFF2-40B4-BE49-F238E27FC236}">
                <a16:creationId xmlns:a16="http://schemas.microsoft.com/office/drawing/2014/main" id="{A1A8C4CC-6B21-460A-ABD8-270CA7CC2F4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52228" name="TextBox 4">
            <a:extLst>
              <a:ext uri="{FF2B5EF4-FFF2-40B4-BE49-F238E27FC236}">
                <a16:creationId xmlns:a16="http://schemas.microsoft.com/office/drawing/2014/main" id="{4A83B967-9BA5-4EA3-950E-F4E9C5FEB45E}"/>
              </a:ext>
            </a:extLst>
          </p:cNvPr>
          <p:cNvSpPr txBox="1">
            <a:spLocks noChangeArrowheads="1"/>
          </p:cNvSpPr>
          <p:nvPr/>
        </p:nvSpPr>
        <p:spPr bwMode="auto">
          <a:xfrm>
            <a:off x="3619500" y="133350"/>
            <a:ext cx="79343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7150"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800" b="1">
                <a:solidFill>
                  <a:srgbClr val="FFFFFF"/>
                </a:solidFill>
              </a:rPr>
              <a:t>Other Claim Activities</a:t>
            </a:r>
          </a:p>
        </p:txBody>
      </p:sp>
      <p:pic>
        <p:nvPicPr>
          <p:cNvPr id="52230" name="Picture 7">
            <a:extLst>
              <a:ext uri="{FF2B5EF4-FFF2-40B4-BE49-F238E27FC236}">
                <a16:creationId xmlns:a16="http://schemas.microsoft.com/office/drawing/2014/main" id="{DD79DD06-3ED4-4E30-95F4-0014BDB640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2988" y="2613025"/>
            <a:ext cx="793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47E7B01-6023-4235-9EDB-6409A7B435E0}"/>
              </a:ext>
            </a:extLst>
          </p:cNvPr>
          <p:cNvSpPr txBox="1"/>
          <p:nvPr/>
        </p:nvSpPr>
        <p:spPr>
          <a:xfrm>
            <a:off x="781050" y="1236663"/>
            <a:ext cx="10460038" cy="1446212"/>
          </a:xfrm>
          <a:prstGeom prst="rect">
            <a:avLst/>
          </a:prstGeom>
          <a:noFill/>
        </p:spPr>
        <p:txBody>
          <a:bodyPr>
            <a:spAutoFit/>
          </a:bodyPr>
          <a:lstStyle/>
          <a:p>
            <a:pPr defTabSz="457200" eaLnBrk="1" fontAlgn="auto" hangingPunct="1">
              <a:spcBef>
                <a:spcPct val="0"/>
              </a:spcBef>
              <a:spcAft>
                <a:spcPct val="0"/>
              </a:spcAft>
              <a:defRPr/>
            </a:pPr>
            <a:r>
              <a:rPr lang="en-US" sz="1400">
                <a:solidFill>
                  <a:prstClr val="white"/>
                </a:solidFill>
                <a:latin typeface="Century Gothic" panose="020B0502020202020204"/>
              </a:rPr>
              <a:t>Duplicate MC-05s</a:t>
            </a:r>
          </a:p>
          <a:p>
            <a:pPr marL="285750" indent="-285750" defTabSz="457200" eaLnBrk="1" fontAlgn="auto" hangingPunct="1">
              <a:spcBef>
                <a:spcPct val="0"/>
              </a:spcBef>
              <a:spcAft>
                <a:spcPct val="0"/>
              </a:spcAft>
              <a:buFont typeface="Arial" panose="020B0604020202020204" pitchFamily="34" charset="0"/>
              <a:buChar char="•"/>
              <a:defRPr/>
            </a:pPr>
            <a:r>
              <a:rPr lang="en-US" sz="1400">
                <a:solidFill>
                  <a:prstClr val="white"/>
                </a:solidFill>
                <a:latin typeface="Century Gothic" panose="020B0502020202020204"/>
              </a:rPr>
              <a:t>Only one new or Benefit Enhancement claim can be submitted per referral per fiscal year (fiscal year is defined as the period from July 1st to June 30th).</a:t>
            </a:r>
          </a:p>
          <a:p>
            <a:pPr marL="285750" indent="-285750" defTabSz="457200" eaLnBrk="1" fontAlgn="auto" hangingPunct="1">
              <a:spcBef>
                <a:spcPct val="0"/>
              </a:spcBef>
              <a:spcAft>
                <a:spcPct val="0"/>
              </a:spcAft>
              <a:buFont typeface="Arial" panose="020B0604020202020204" pitchFamily="34" charset="0"/>
              <a:buChar char="•"/>
              <a:defRPr/>
            </a:pPr>
            <a:r>
              <a:rPr lang="en-US" sz="1400">
                <a:solidFill>
                  <a:prstClr val="white"/>
                </a:solidFill>
                <a:latin typeface="Century Gothic" panose="020B0502020202020204"/>
              </a:rPr>
              <a:t>When entering a duplicate MC-05 in VetPro, select the</a:t>
            </a:r>
            <a:r>
              <a:rPr lang="en-US" sz="1400" u="sng">
                <a:solidFill>
                  <a:prstClr val="white"/>
                </a:solidFill>
                <a:latin typeface="Century Gothic" panose="020B0502020202020204"/>
              </a:rPr>
              <a:t> MC-05x </a:t>
            </a:r>
            <a:r>
              <a:rPr lang="en-US" sz="1400">
                <a:solidFill>
                  <a:prstClr val="white"/>
                </a:solidFill>
                <a:latin typeface="Century Gothic" panose="020B0502020202020204"/>
              </a:rPr>
              <a:t>claim activity from the drop-down menu.  Complete all other sections as shown in previous slides for creating a claim activity.  </a:t>
            </a:r>
          </a:p>
          <a:p>
            <a:pPr defTabSz="457200" eaLnBrk="1" fontAlgn="auto" hangingPunct="1">
              <a:spcBef>
                <a:spcPct val="0"/>
              </a:spcBef>
              <a:spcAft>
                <a:spcPct val="0"/>
              </a:spcAft>
              <a:defRPr/>
            </a:pPr>
            <a:endParaRPr lang="en-US">
              <a:solidFill>
                <a:prstClr val="white"/>
              </a:solidFill>
              <a:latin typeface="Century Gothic" panose="020B0502020202020204"/>
            </a:endParaRPr>
          </a:p>
        </p:txBody>
      </p:sp>
      <p:sp>
        <p:nvSpPr>
          <p:cNvPr id="52232" name="TextBox 22">
            <a:extLst>
              <a:ext uri="{FF2B5EF4-FFF2-40B4-BE49-F238E27FC236}">
                <a16:creationId xmlns:a16="http://schemas.microsoft.com/office/drawing/2014/main" id="{4991EC64-5C82-4929-90EA-F8E3E8ADD132}"/>
              </a:ext>
            </a:extLst>
          </p:cNvPr>
          <p:cNvSpPr txBox="1">
            <a:spLocks noChangeArrowheads="1"/>
          </p:cNvSpPr>
          <p:nvPr/>
        </p:nvSpPr>
        <p:spPr bwMode="auto">
          <a:xfrm>
            <a:off x="896938" y="4497388"/>
            <a:ext cx="5951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solidFill>
                  <a:srgbClr val="FFFFFF"/>
                </a:solidFill>
              </a:rPr>
              <a:t>Benefits Enhancements- VA Healthcare Application</a:t>
            </a:r>
          </a:p>
        </p:txBody>
      </p:sp>
      <p:pic>
        <p:nvPicPr>
          <p:cNvPr id="52233" name="Picture 23">
            <a:extLst>
              <a:ext uri="{FF2B5EF4-FFF2-40B4-BE49-F238E27FC236}">
                <a16:creationId xmlns:a16="http://schemas.microsoft.com/office/drawing/2014/main" id="{63024928-F8D8-43DD-9EC9-A8801E5D54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2988" y="4933950"/>
            <a:ext cx="762158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66">
            <a:extLst>
              <a:ext uri="{FF2B5EF4-FFF2-40B4-BE49-F238E27FC236}">
                <a16:creationId xmlns:a16="http://schemas.microsoft.com/office/drawing/2014/main" id="{1A91C4A0-74F2-47E1-BC8E-D02DDB18FC45}"/>
              </a:ext>
            </a:extLst>
          </p:cNvPr>
          <p:cNvGrpSpPr>
            <a:grpSpLocks noGrp="1" noUngrp="1" noRot="1" noChangeAspect="1" noMove="1" noResize="1"/>
          </p:cNvGrpSpPr>
          <p:nvPr/>
        </p:nvGrpSpPr>
        <p:grpSpPr>
          <a:xfrm>
            <a:off x="9207500" y="2963863"/>
            <a:ext cx="2981325" cy="3208337"/>
            <a:chOff x="9206969" y="2963333"/>
            <a:chExt cx="2981858" cy="3208867"/>
          </a:xfrm>
        </p:grpSpPr>
        <p:cxnSp>
          <p:nvCxnSpPr>
            <p:cNvPr id="68" name="Straight Connector 67">
              <a:extLst>
                <a:ext uri="{FF2B5EF4-FFF2-40B4-BE49-F238E27FC236}">
                  <a16:creationId xmlns:a16="http://schemas.microsoft.com/office/drawing/2014/main" id="{83C44E65-E637-4C68-97CC-3CA16DD72558}"/>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1F42246-6F46-4B44-8A87-7096173CF630}"/>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7B666D5-4644-4E8C-8151-BAC616A5EA2E}"/>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238B9DAC-2802-485F-8FBF-7B139E7154DE}"/>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A30FA1C-C08E-400B-941F-7980D183B9F5}"/>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74" name="Rectangle 73">
            <a:extLst>
              <a:ext uri="{FF2B5EF4-FFF2-40B4-BE49-F238E27FC236}">
                <a16:creationId xmlns:a16="http://schemas.microsoft.com/office/drawing/2014/main" id="{E9CAE3E9-0F48-47AF-8B15-86AFDF0A437A}"/>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5" name="TextBox 4">
            <a:extLst>
              <a:ext uri="{FF2B5EF4-FFF2-40B4-BE49-F238E27FC236}">
                <a16:creationId xmlns:a16="http://schemas.microsoft.com/office/drawing/2014/main" id="{93123A66-96CC-4572-81FA-764AAD78792B}"/>
              </a:ext>
            </a:extLst>
          </p:cNvPr>
          <p:cNvSpPr txBox="1"/>
          <p:nvPr/>
        </p:nvSpPr>
        <p:spPr>
          <a:xfrm>
            <a:off x="825500" y="327025"/>
            <a:ext cx="7418388" cy="438150"/>
          </a:xfrm>
          <a:prstGeom prst="rect">
            <a:avLst/>
          </a:prstGeom>
        </p:spPr>
        <p:txBody>
          <a:bodyPr anchor="ctr">
            <a:normAutofit fontScale="92500"/>
          </a:bodyPr>
          <a:lstStyle/>
          <a:p>
            <a:pPr defTabSz="457200" eaLnBrk="1" fontAlgn="auto" hangingPunct="1">
              <a:spcBef>
                <a:spcPct val="0"/>
              </a:spcBef>
              <a:spcAft>
                <a:spcPct val="0"/>
              </a:spcAft>
              <a:defRPr/>
            </a:pPr>
            <a:r>
              <a:rPr lang="en-US" sz="2000">
                <a:solidFill>
                  <a:prstClr val="white"/>
                </a:solidFill>
                <a:latin typeface="Century Gothic" panose="020B0502020202020204"/>
              </a:rPr>
              <a:t>Benefits Enhancements- Disability Compensation Application</a:t>
            </a:r>
          </a:p>
        </p:txBody>
      </p:sp>
      <p:pic>
        <p:nvPicPr>
          <p:cNvPr id="53254" name="Picture 9">
            <a:extLst>
              <a:ext uri="{FF2B5EF4-FFF2-40B4-BE49-F238E27FC236}">
                <a16:creationId xmlns:a16="http://schemas.microsoft.com/office/drawing/2014/main" id="{6986ED5F-B4CA-4F96-96A8-38057A39F7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500" y="828675"/>
            <a:ext cx="7727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1">
            <a:extLst>
              <a:ext uri="{FF2B5EF4-FFF2-40B4-BE49-F238E27FC236}">
                <a16:creationId xmlns:a16="http://schemas.microsoft.com/office/drawing/2014/main" id="{8B028ABE-66B5-4312-B8FE-61F8E173B5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6300" y="2895600"/>
            <a:ext cx="76771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3">
            <a:extLst>
              <a:ext uri="{FF2B5EF4-FFF2-40B4-BE49-F238E27FC236}">
                <a16:creationId xmlns:a16="http://schemas.microsoft.com/office/drawing/2014/main" id="{5B21148B-0F70-4166-BF50-490EE3B1E375}"/>
              </a:ext>
            </a:extLst>
          </p:cNvPr>
          <p:cNvSpPr txBox="1">
            <a:spLocks noChangeArrowheads="1"/>
          </p:cNvSpPr>
          <p:nvPr/>
        </p:nvSpPr>
        <p:spPr bwMode="auto">
          <a:xfrm>
            <a:off x="825500" y="2420938"/>
            <a:ext cx="786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solidFill>
                  <a:srgbClr val="FFFFFF"/>
                </a:solidFill>
              </a:rPr>
              <a:t>Benefits Enhancements- NSC Pension Application</a:t>
            </a:r>
          </a:p>
        </p:txBody>
      </p:sp>
      <p:pic>
        <p:nvPicPr>
          <p:cNvPr id="53257" name="Picture 5">
            <a:extLst>
              <a:ext uri="{FF2B5EF4-FFF2-40B4-BE49-F238E27FC236}">
                <a16:creationId xmlns:a16="http://schemas.microsoft.com/office/drawing/2014/main" id="{E9E01DBD-6B96-48F9-BB85-76396DAF736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6300" y="4895850"/>
            <a:ext cx="7581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Box 8">
            <a:extLst>
              <a:ext uri="{FF2B5EF4-FFF2-40B4-BE49-F238E27FC236}">
                <a16:creationId xmlns:a16="http://schemas.microsoft.com/office/drawing/2014/main" id="{78BFF4A2-7357-498C-BBFF-392D8B69A422}"/>
              </a:ext>
            </a:extLst>
          </p:cNvPr>
          <p:cNvSpPr txBox="1">
            <a:spLocks noChangeArrowheads="1"/>
          </p:cNvSpPr>
          <p:nvPr/>
        </p:nvSpPr>
        <p:spPr bwMode="auto">
          <a:xfrm>
            <a:off x="874713" y="4343400"/>
            <a:ext cx="746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solidFill>
                  <a:srgbClr val="FFFFFF"/>
                </a:solidFill>
              </a:rPr>
              <a:t>Benefits Enhancements- Supplemental Appeal Application</a:t>
            </a: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66">
            <a:extLst>
              <a:ext uri="{FF2B5EF4-FFF2-40B4-BE49-F238E27FC236}">
                <a16:creationId xmlns:a16="http://schemas.microsoft.com/office/drawing/2014/main" id="{4FC66201-F1B2-4E08-A71E-8A6B0CDAF302}"/>
              </a:ext>
            </a:extLst>
          </p:cNvPr>
          <p:cNvGrpSpPr>
            <a:grpSpLocks noGrp="1" noUngrp="1" noRot="1" noChangeAspect="1" noMove="1" noResize="1"/>
          </p:cNvGrpSpPr>
          <p:nvPr/>
        </p:nvGrpSpPr>
        <p:grpSpPr>
          <a:xfrm>
            <a:off x="9207500" y="2963863"/>
            <a:ext cx="2981325" cy="3208337"/>
            <a:chOff x="9206969" y="2963333"/>
            <a:chExt cx="2981858" cy="3208867"/>
          </a:xfrm>
        </p:grpSpPr>
        <p:cxnSp>
          <p:nvCxnSpPr>
            <p:cNvPr id="68" name="Straight Connector 67">
              <a:extLst>
                <a:ext uri="{FF2B5EF4-FFF2-40B4-BE49-F238E27FC236}">
                  <a16:creationId xmlns:a16="http://schemas.microsoft.com/office/drawing/2014/main" id="{FDD613CE-785B-4FA7-AB85-FF5F496FA1CA}"/>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12CC682-612C-416F-B6E1-6AA59F57C050}"/>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72DD801-75D6-43FF-BEDE-9ADEEE4DB04E}"/>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166D806-2A73-43AF-A5E5-5B2A22733A0B}"/>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B031B75-9B89-44E2-A621-77F467AD1247}"/>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74" name="Rectangle 73">
            <a:extLst>
              <a:ext uri="{FF2B5EF4-FFF2-40B4-BE49-F238E27FC236}">
                <a16:creationId xmlns:a16="http://schemas.microsoft.com/office/drawing/2014/main" id="{25BE3FB4-CD0A-4285-9AD3-5E352D9467E2}"/>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ct val="0"/>
              </a:spcBef>
              <a:spcAft>
                <a:spcPct val="0"/>
              </a:spcAft>
              <a:defRPr/>
            </a:pPr>
            <a:endParaRPr lang="en-US">
              <a:solidFill>
                <a:prstClr val="white"/>
              </a:solidFill>
            </a:endParaRPr>
          </a:p>
        </p:txBody>
      </p:sp>
      <p:sp>
        <p:nvSpPr>
          <p:cNvPr id="54276" name="TextBox 4">
            <a:extLst>
              <a:ext uri="{FF2B5EF4-FFF2-40B4-BE49-F238E27FC236}">
                <a16:creationId xmlns:a16="http://schemas.microsoft.com/office/drawing/2014/main" id="{E5C1EDFD-D685-4E21-83A1-672C495C0F70}"/>
              </a:ext>
            </a:extLst>
          </p:cNvPr>
          <p:cNvSpPr txBox="1">
            <a:spLocks noChangeArrowheads="1"/>
          </p:cNvSpPr>
          <p:nvPr/>
        </p:nvSpPr>
        <p:spPr bwMode="auto">
          <a:xfrm>
            <a:off x="825500" y="327025"/>
            <a:ext cx="74183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000">
                <a:solidFill>
                  <a:srgbClr val="FFFFFF"/>
                </a:solidFill>
              </a:rPr>
              <a:t>Benefits Enhancements- Higher Level Review Application</a:t>
            </a:r>
          </a:p>
        </p:txBody>
      </p:sp>
      <p:pic>
        <p:nvPicPr>
          <p:cNvPr id="54278" name="Picture 13">
            <a:extLst>
              <a:ext uri="{FF2B5EF4-FFF2-40B4-BE49-F238E27FC236}">
                <a16:creationId xmlns:a16="http://schemas.microsoft.com/office/drawing/2014/main" id="{098B5A20-F838-4AAD-93E8-C7861383BE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6300" y="2870200"/>
            <a:ext cx="76962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5">
            <a:extLst>
              <a:ext uri="{FF2B5EF4-FFF2-40B4-BE49-F238E27FC236}">
                <a16:creationId xmlns:a16="http://schemas.microsoft.com/office/drawing/2014/main" id="{EEA8E7C3-8678-4597-9FAA-F03B492A72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6300" y="5127625"/>
            <a:ext cx="78676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Box 3">
            <a:extLst>
              <a:ext uri="{FF2B5EF4-FFF2-40B4-BE49-F238E27FC236}">
                <a16:creationId xmlns:a16="http://schemas.microsoft.com/office/drawing/2014/main" id="{67394690-0420-466F-8F31-7E6DC56EEC53}"/>
              </a:ext>
            </a:extLst>
          </p:cNvPr>
          <p:cNvSpPr txBox="1">
            <a:spLocks noChangeArrowheads="1"/>
          </p:cNvSpPr>
          <p:nvPr/>
        </p:nvSpPr>
        <p:spPr bwMode="auto">
          <a:xfrm>
            <a:off x="825500" y="2420938"/>
            <a:ext cx="786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solidFill>
                  <a:srgbClr val="FFFFFF"/>
                </a:solidFill>
              </a:rPr>
              <a:t>Benefits Enhancements- Survivor’s Pension/DIC Application</a:t>
            </a:r>
          </a:p>
        </p:txBody>
      </p:sp>
      <p:pic>
        <p:nvPicPr>
          <p:cNvPr id="54281" name="Picture 5">
            <a:extLst>
              <a:ext uri="{FF2B5EF4-FFF2-40B4-BE49-F238E27FC236}">
                <a16:creationId xmlns:a16="http://schemas.microsoft.com/office/drawing/2014/main" id="{63070BF2-C636-4D43-A2B0-61433EC8A6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09638" y="820738"/>
            <a:ext cx="76104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TextBox 7">
            <a:extLst>
              <a:ext uri="{FF2B5EF4-FFF2-40B4-BE49-F238E27FC236}">
                <a16:creationId xmlns:a16="http://schemas.microsoft.com/office/drawing/2014/main" id="{1A283B65-0DD5-40D9-A36C-8B5A46D50811}"/>
              </a:ext>
            </a:extLst>
          </p:cNvPr>
          <p:cNvSpPr txBox="1">
            <a:spLocks noChangeArrowheads="1"/>
          </p:cNvSpPr>
          <p:nvPr/>
        </p:nvSpPr>
        <p:spPr bwMode="auto">
          <a:xfrm>
            <a:off x="838200" y="4362450"/>
            <a:ext cx="805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solidFill>
                  <a:srgbClr val="FFFFFF"/>
                </a:solidFill>
              </a:rPr>
              <a:t>Benefits Enhancements- Survivor’s Benefits Plan Application</a:t>
            </a: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76F39C-DC92-43A2-AFAC-DF33A3F0E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C4C464-546F-4FBB-A611-262BE9EEDFBC}"/>
              </a:ext>
            </a:extLst>
          </p:cNvPr>
          <p:cNvSpPr>
            <a:spLocks noGrp="1"/>
          </p:cNvSpPr>
          <p:nvPr>
            <p:ph type="title"/>
          </p:nvPr>
        </p:nvSpPr>
        <p:spPr>
          <a:xfrm>
            <a:off x="4441999" y="66910"/>
            <a:ext cx="5021337" cy="1008753"/>
          </a:xfrm>
        </p:spPr>
        <p:txBody>
          <a:bodyPr>
            <a:normAutofit/>
          </a:bodyPr>
          <a:lstStyle/>
          <a:p>
            <a:pPr algn="l"/>
            <a:r>
              <a:rPr lang="en-US" sz="2800"/>
              <a:t>Best practices</a:t>
            </a:r>
          </a:p>
        </p:txBody>
      </p:sp>
      <p:pic>
        <p:nvPicPr>
          <p:cNvPr id="6" name="Picture 4">
            <a:extLst>
              <a:ext uri="{FF2B5EF4-FFF2-40B4-BE49-F238E27FC236}">
                <a16:creationId xmlns:a16="http://schemas.microsoft.com/office/drawing/2014/main" id="{DADA2D7A-A7CE-4D84-8838-D207B488B0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471" y="1274722"/>
            <a:ext cx="3955785" cy="45208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66758FC-A415-4D42-862A-2C0765FF80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76250" y="1154913"/>
            <a:ext cx="0" cy="2083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7AE4309B-A1F0-4A6A-A163-F087652E2F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37119" y="987557"/>
            <a:ext cx="3517753" cy="2418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D96EEC3D-4CA8-4D5D-A2B2-7EB24A7144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015741" y="1154913"/>
            <a:ext cx="0" cy="20838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6">
            <a:extLst>
              <a:ext uri="{FF2B5EF4-FFF2-40B4-BE49-F238E27FC236}">
                <a16:creationId xmlns:a16="http://schemas.microsoft.com/office/drawing/2014/main" id="{8E0E5668-AA5E-4606-A31D-A4365E59059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81730" y="1484487"/>
            <a:ext cx="3512634" cy="1422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E7D77F3-DF7A-43BA-89D3-19C678ABA3AB}"/>
              </a:ext>
            </a:extLst>
          </p:cNvPr>
          <p:cNvSpPr>
            <a:spLocks noGrp="1"/>
          </p:cNvSpPr>
          <p:nvPr>
            <p:ph idx="1"/>
          </p:nvPr>
        </p:nvSpPr>
        <p:spPr>
          <a:xfrm>
            <a:off x="5264827" y="4014465"/>
            <a:ext cx="5010691" cy="1922107"/>
          </a:xfrm>
        </p:spPr>
        <p:txBody>
          <a:bodyPr anchor="ctr">
            <a:normAutofit/>
          </a:bodyPr>
          <a:lstStyle/>
          <a:p>
            <a:pPr marL="171450" indent="-171450">
              <a:lnSpc>
                <a:spcPct val="110000"/>
              </a:lnSpc>
              <a:defRPr/>
            </a:pPr>
            <a:r>
              <a:rPr lang="en-US" sz="1600"/>
              <a:t>Develop a letter template that can be sent to veteran/surviving spouse informing them they may be entitled to VA benefits</a:t>
            </a:r>
          </a:p>
          <a:p>
            <a:pPr marL="171450" indent="-171450">
              <a:lnSpc>
                <a:spcPct val="110000"/>
              </a:lnSpc>
              <a:defRPr/>
            </a:pPr>
            <a:r>
              <a:rPr lang="en-US" sz="1600"/>
              <a:t>Create an internal tracking log of all incoming MC-05s to avoid duplicating verifications within a fiscal year. </a:t>
            </a:r>
          </a:p>
          <a:p>
            <a:pPr>
              <a:lnSpc>
                <a:spcPct val="110000"/>
              </a:lnSpc>
            </a:pPr>
            <a:endParaRPr lang="en-US" sz="1600"/>
          </a:p>
        </p:txBody>
      </p:sp>
    </p:spTree>
    <p:extLst>
      <p:ext uri="{BB962C8B-B14F-4D97-AF65-F5344CB8AC3E}">
        <p14:creationId xmlns:p14="http://schemas.microsoft.com/office/powerpoint/2010/main" val="24590714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4294967295">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30FFFBD-920B-30A7-48C7-9ADBD5280AEF}"/>
              </a:ext>
            </a:extLst>
          </p:cNvPr>
          <p:cNvGraphicFramePr>
            <a:graphicFrameLocks noGrp="1"/>
          </p:cNvGraphicFramePr>
          <p:nvPr>
            <p:ph idx="1"/>
            <p:extLst>
              <p:ext uri="{D42A27DB-BD31-4B8C-83A1-F6EECF244321}">
                <p14:modId xmlns:p14="http://schemas.microsoft.com/office/powerpoint/2010/main" val="4090453376"/>
              </p:ext>
            </p:extLst>
          </p:nvPr>
        </p:nvGraphicFramePr>
        <p:xfrm>
          <a:off x="859125" y="689677"/>
          <a:ext cx="10473749" cy="5076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2385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B7E81-C1E0-4354-A4EB-B10CD4B24054}"/>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Challenges &amp; opportunities</a:t>
            </a:r>
          </a:p>
        </p:txBody>
      </p:sp>
      <p:sp useBgFill="1">
        <p:nvSpPr>
          <p:cNvPr id="14"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3873A486-2AD8-43CB-B9BC-A1E7F04634AD}"/>
              </a:ext>
            </a:extLst>
          </p:cNvPr>
          <p:cNvSpPr>
            <a:spLocks noGrp="1"/>
          </p:cNvSpPr>
          <p:nvPr>
            <p:ph idx="1"/>
          </p:nvPr>
        </p:nvSpPr>
        <p:spPr>
          <a:xfrm>
            <a:off x="4711641" y="1122001"/>
            <a:ext cx="6566564" cy="4761274"/>
          </a:xfrm>
        </p:spPr>
        <p:txBody>
          <a:bodyPr anchor="ctr">
            <a:normAutofit/>
          </a:bodyPr>
          <a:lstStyle/>
          <a:p>
            <a:pPr marL="342900" indent="-342900">
              <a:lnSpc>
                <a:spcPct val="110000"/>
              </a:lnSpc>
              <a:defRPr/>
            </a:pPr>
            <a:r>
              <a:rPr lang="en-US" sz="1400">
                <a:effectLst>
                  <a:outerShdw dist="38100" algn="tl" rotWithShape="0">
                    <a:srgbClr val="000000">
                      <a:alpha val="0"/>
                    </a:srgbClr>
                  </a:outerShdw>
                </a:effectLst>
              </a:rPr>
              <a:t>Some DSS views this process as EXTRA work, however, the referral process is already an existing part of the Intake for Medi-Cal applications, it is NOT added work. </a:t>
            </a:r>
          </a:p>
          <a:p>
            <a:pPr marL="342900" indent="-342900">
              <a:lnSpc>
                <a:spcPct val="110000"/>
              </a:lnSpc>
              <a:defRPr/>
            </a:pPr>
            <a:r>
              <a:rPr lang="en-US" sz="1400">
                <a:effectLst>
                  <a:outerShdw dist="38100" algn="tl" rotWithShape="0">
                    <a:srgbClr val="000000">
                      <a:alpha val="0"/>
                    </a:srgbClr>
                  </a:outerShdw>
                </a:effectLst>
              </a:rPr>
              <a:t>It does not require veteran to complete process. </a:t>
            </a:r>
          </a:p>
          <a:p>
            <a:pPr marL="342900" indent="-342900">
              <a:lnSpc>
                <a:spcPct val="110000"/>
              </a:lnSpc>
              <a:defRPr/>
            </a:pPr>
            <a:r>
              <a:rPr lang="en-US" sz="1400">
                <a:effectLst>
                  <a:outerShdw dist="38100" algn="tl" rotWithShape="0">
                    <a:srgbClr val="000000">
                      <a:alpha val="0"/>
                    </a:srgbClr>
                  </a:outerShdw>
                </a:effectLst>
              </a:rPr>
              <a:t>MC-05 Referral is a “Condition” of the applicant’s eligibility.  It is not optional. Some DSS will waive referral, this is not in best interest of the veteran, especially since effective 2024, Veterans monetary benefits are no longer included in total earned income when applying for Medi-Cal.</a:t>
            </a:r>
          </a:p>
          <a:p>
            <a:pPr marL="342900" indent="-342900">
              <a:lnSpc>
                <a:spcPct val="110000"/>
              </a:lnSpc>
              <a:defRPr/>
            </a:pPr>
            <a:r>
              <a:rPr lang="en-US" sz="1400">
                <a:effectLst>
                  <a:outerShdw dist="38100" algn="tl" rotWithShape="0">
                    <a:srgbClr val="000000">
                      <a:alpha val="0"/>
                    </a:srgbClr>
                  </a:outerShdw>
                </a:effectLst>
              </a:rPr>
              <a:t>Education is key when collaborating with DSS, emphasize importance of this program, poor collaboration results in losing potential resources for Veterans.</a:t>
            </a:r>
          </a:p>
          <a:p>
            <a:pPr fontAlgn="auto">
              <a:lnSpc>
                <a:spcPct val="110000"/>
              </a:lnSpc>
              <a:defRPr/>
            </a:pPr>
            <a:endParaRPr lang="en-US" sz="1400"/>
          </a:p>
          <a:p>
            <a:pPr marL="0" indent="0">
              <a:lnSpc>
                <a:spcPct val="110000"/>
              </a:lnSpc>
              <a:buNone/>
            </a:pPr>
            <a:endParaRPr lang="en-US" sz="1400"/>
          </a:p>
        </p:txBody>
      </p:sp>
    </p:spTree>
    <p:extLst>
      <p:ext uri="{BB962C8B-B14F-4D97-AF65-F5344CB8AC3E}">
        <p14:creationId xmlns:p14="http://schemas.microsoft.com/office/powerpoint/2010/main" val="2946075606"/>
      </p:ext>
    </p:extLst>
  </p:cSld>
  <p:clrMapOvr>
    <a:overrideClrMapping bg1="lt1" tx1="dk1" bg2="lt2" tx2="dk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0FED-B348-4391-A9C7-3584D070AB10}"/>
              </a:ext>
            </a:extLst>
          </p:cNvPr>
          <p:cNvSpPr>
            <a:spLocks noGrp="1"/>
          </p:cNvSpPr>
          <p:nvPr>
            <p:ph type="title"/>
          </p:nvPr>
        </p:nvSpPr>
        <p:spPr>
          <a:xfrm>
            <a:off x="752475" y="609600"/>
            <a:ext cx="3643150" cy="5603310"/>
          </a:xfrm>
        </p:spPr>
        <p:txBody>
          <a:bodyPr>
            <a:normAutofit/>
          </a:bodyPr>
          <a:lstStyle/>
          <a:p>
            <a:r>
              <a:rPr lang="en-US"/>
              <a:t>Positive Engagement Suggestions</a:t>
            </a:r>
            <a:br>
              <a:rPr lang="en-US"/>
            </a:br>
            <a:endParaRPr lang="en-US"/>
          </a:p>
        </p:txBody>
      </p:sp>
      <p:graphicFrame>
        <p:nvGraphicFramePr>
          <p:cNvPr id="5" name="Content Placeholder 2">
            <a:extLst>
              <a:ext uri="{FF2B5EF4-FFF2-40B4-BE49-F238E27FC236}">
                <a16:creationId xmlns:a16="http://schemas.microsoft.com/office/drawing/2014/main" id="{0776C248-96A6-5E31-EC63-41388BF0D9C8}"/>
              </a:ext>
            </a:extLst>
          </p:cNvPr>
          <p:cNvGraphicFramePr>
            <a:graphicFrameLocks noGrp="1"/>
          </p:cNvGraphicFramePr>
          <p:nvPr>
            <p:ph idx="1"/>
            <p:extLst>
              <p:ext uri="{D42A27DB-BD31-4B8C-83A1-F6EECF244321}">
                <p14:modId xmlns:p14="http://schemas.microsoft.com/office/powerpoint/2010/main" val="1039370141"/>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55305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E4B0F-0182-4CA9-8193-5CD90A3B7CFD}"/>
              </a:ext>
            </a:extLst>
          </p:cNvPr>
          <p:cNvSpPr>
            <a:spLocks noGrp="1"/>
          </p:cNvSpPr>
          <p:nvPr>
            <p:ph type="title"/>
          </p:nvPr>
        </p:nvSpPr>
        <p:spPr>
          <a:xfrm>
            <a:off x="913795" y="609600"/>
            <a:ext cx="10353761" cy="1326321"/>
          </a:xfrm>
        </p:spPr>
        <p:txBody>
          <a:bodyPr>
            <a:normAutofit/>
          </a:bodyPr>
          <a:lstStyle/>
          <a:p>
            <a:r>
              <a:rPr lang="en-US"/>
              <a:t>Next Steps</a:t>
            </a:r>
          </a:p>
        </p:txBody>
      </p:sp>
      <p:sp>
        <p:nvSpPr>
          <p:cNvPr id="13"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4294967295">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13BFB1-4DFB-4A12-8DC1-8005FD9CC631}"/>
              </a:ext>
            </a:extLst>
          </p:cNvPr>
          <p:cNvSpPr>
            <a:spLocks noGrp="1"/>
          </p:cNvSpPr>
          <p:nvPr>
            <p:ph idx="1"/>
          </p:nvPr>
        </p:nvSpPr>
        <p:spPr>
          <a:xfrm>
            <a:off x="1466850" y="2463800"/>
            <a:ext cx="9247652" cy="3327400"/>
          </a:xfrm>
        </p:spPr>
        <p:txBody>
          <a:bodyPr>
            <a:normAutofit/>
          </a:bodyPr>
          <a:lstStyle/>
          <a:p>
            <a:pPr marL="285750" indent="-285750">
              <a:lnSpc>
                <a:spcPct val="110000"/>
              </a:lnSpc>
              <a:defRPr/>
            </a:pPr>
            <a:r>
              <a:rPr lang="en-US" b="1"/>
              <a:t>Nevada County VSO Staff is asked to contact five referrals per week for a total of 20 per month</a:t>
            </a:r>
          </a:p>
          <a:p>
            <a:pPr marL="285750" indent="-285750">
              <a:lnSpc>
                <a:spcPct val="110000"/>
              </a:lnSpc>
              <a:defRPr/>
            </a:pPr>
            <a:r>
              <a:rPr lang="en-US" b="1" err="1"/>
              <a:t>CoAutomation Committee on developing program specific reports</a:t>
            </a:r>
          </a:p>
          <a:p>
            <a:pPr marL="285750" indent="-285750">
              <a:lnSpc>
                <a:spcPct val="110000"/>
              </a:lnSpc>
              <a:defRPr/>
            </a:pPr>
            <a:r>
              <a:rPr lang="en-US" b="1"/>
              <a:t>Opportunities for additional revenue to NCVSO</a:t>
            </a:r>
          </a:p>
          <a:p>
            <a:pPr marL="742950" lvl="2" indent="-285750">
              <a:lnSpc>
                <a:spcPct val="110000"/>
              </a:lnSpc>
              <a:defRPr/>
            </a:pPr>
            <a:r>
              <a:rPr lang="en-US" b="1"/>
              <a:t>Submitting applications for Medi-Cal/CalFresh</a:t>
            </a:r>
          </a:p>
          <a:p>
            <a:pPr marL="742950" lvl="2" indent="-285750">
              <a:lnSpc>
                <a:spcPct val="110000"/>
              </a:lnSpc>
              <a:defRPr/>
            </a:pPr>
            <a:r>
              <a:rPr lang="en-US" b="1"/>
              <a:t>Enhanced Care Management (ECM) </a:t>
            </a:r>
          </a:p>
          <a:p>
            <a:pPr marL="1200150" lvl="4" indent="-285750">
              <a:lnSpc>
                <a:spcPct val="110000"/>
              </a:lnSpc>
              <a:defRPr/>
            </a:pPr>
            <a:r>
              <a:rPr lang="en-US" b="1"/>
              <a:t>Projected $100,000 revenue opportunity</a:t>
            </a:r>
          </a:p>
          <a:p>
            <a:pPr marL="285750" lvl="1" indent="-285750">
              <a:lnSpc>
                <a:spcPct val="110000"/>
              </a:lnSpc>
              <a:defRPr/>
            </a:pPr>
            <a:r>
              <a:rPr lang="en-US" b="1"/>
              <a:t>Seeking additional opportunities through Prop 1 </a:t>
            </a:r>
          </a:p>
          <a:p>
            <a:pPr>
              <a:lnSpc>
                <a:spcPct val="110000"/>
              </a:lnSpc>
            </a:pPr>
            <a:endParaRPr lang="en-US"/>
          </a:p>
        </p:txBody>
      </p:sp>
    </p:spTree>
    <p:extLst>
      <p:ext uri="{BB962C8B-B14F-4D97-AF65-F5344CB8AC3E}">
        <p14:creationId xmlns:p14="http://schemas.microsoft.com/office/powerpoint/2010/main" val="1065055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8E59-B745-4EA7-8A1C-21961432F33B}"/>
              </a:ext>
            </a:extLst>
          </p:cNvPr>
          <p:cNvSpPr>
            <a:spLocks noGrp="1"/>
          </p:cNvSpPr>
          <p:nvPr>
            <p:ph type="title"/>
          </p:nvPr>
        </p:nvSpPr>
        <p:spPr>
          <a:xfrm>
            <a:off x="913795" y="609600"/>
            <a:ext cx="10353761" cy="1326321"/>
          </a:xfrm>
        </p:spPr>
        <p:txBody>
          <a:bodyPr>
            <a:normAutofit/>
          </a:bodyPr>
          <a:lstStyle/>
          <a:p>
            <a:r>
              <a:rPr lang="en-US"/>
              <a:t>objectives</a:t>
            </a:r>
          </a:p>
        </p:txBody>
      </p:sp>
      <p:graphicFrame>
        <p:nvGraphicFramePr>
          <p:cNvPr id="12" name="Content Placeholder 2">
            <a:extLst>
              <a:ext uri="{FF2B5EF4-FFF2-40B4-BE49-F238E27FC236}">
                <a16:creationId xmlns:a16="http://schemas.microsoft.com/office/drawing/2014/main" id="{8CB8BDC0-824D-5922-9EA5-B58D2B4D46E4}"/>
              </a:ext>
            </a:extLst>
          </p:cNvPr>
          <p:cNvGraphicFramePr/>
          <p:nvPr>
            <p:extLst>
              <p:ext uri="{D42A27DB-BD31-4B8C-83A1-F6EECF244321}">
                <p14:modId xmlns:p14="http://schemas.microsoft.com/office/powerpoint/2010/main" val="3116716283"/>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9494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42E3-2D1B-4B89-8835-A18A380255B1}"/>
              </a:ext>
            </a:extLst>
          </p:cNvPr>
          <p:cNvSpPr>
            <a:spLocks noGrp="1"/>
          </p:cNvSpPr>
          <p:nvPr>
            <p:ph type="title"/>
          </p:nvPr>
        </p:nvSpPr>
        <p:spPr>
          <a:xfrm>
            <a:off x="7872575" y="628651"/>
            <a:ext cx="3643150" cy="3495674"/>
          </a:xfrm>
        </p:spPr>
        <p:txBody>
          <a:bodyPr vert="horz" lIns="91440" tIns="45720" rIns="91440" bIns="45720" rtlCol="0" anchor="b">
            <a:normAutofit/>
          </a:bodyPr>
          <a:lstStyle/>
          <a:p>
            <a:r>
              <a:rPr lang="en-US" sz="3700">
                <a:ln w="3175" cmpd="sng">
                  <a:noFill/>
                </a:ln>
                <a:solidFill>
                  <a:srgbClr val="FFFFFF"/>
                </a:solidFill>
              </a:rPr>
              <a:t>Questions?</a:t>
            </a:r>
            <a:br>
              <a:rPr lang="en-US" sz="3700">
                <a:ln w="3175" cmpd="sng">
                  <a:noFill/>
                </a:ln>
                <a:solidFill>
                  <a:srgbClr val="FFFFFF"/>
                </a:solidFill>
              </a:rPr>
            </a:br>
            <a:endParaRPr lang="en-US" sz="3700">
              <a:solidFill>
                <a:srgbClr val="FFFFFF"/>
              </a:solidFill>
            </a:endParaRPr>
          </a:p>
        </p:txBody>
      </p:sp>
      <p:sp>
        <p:nvSpPr>
          <p:cNvPr id="12" name="Rectangle 11">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go&#10;&#10;Description automatically generated">
            <a:extLst>
              <a:ext uri="{FF2B5EF4-FFF2-40B4-BE49-F238E27FC236}">
                <a16:creationId xmlns:a16="http://schemas.microsoft.com/office/drawing/2014/main" id="{4ECA7295-481C-49EA-BEA5-27C1A0E2E9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6380" y="1114868"/>
            <a:ext cx="4628265" cy="4628265"/>
          </a:xfrm>
          <a:prstGeom prst="rect">
            <a:avLst/>
          </a:prstGeom>
        </p:spPr>
      </p:pic>
      <p:sp>
        <p:nvSpPr>
          <p:cNvPr id="14" name="Rectangle 13">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192935"/>
      </p:ext>
    </p:extLst>
  </p:cSld>
  <p:clrMapOvr>
    <a:overrideClrMapping bg1="lt1" tx1="dk1" bg2="lt2" tx2="dk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39012-E31C-4852-AA67-4BBAFFD9C2D5}"/>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References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E7AEFD-2033-4478-9312-654A07AC6524}"/>
              </a:ext>
            </a:extLst>
          </p:cNvPr>
          <p:cNvSpPr>
            <a:spLocks noGrp="1"/>
          </p:cNvSpPr>
          <p:nvPr>
            <p:ph idx="1"/>
          </p:nvPr>
        </p:nvSpPr>
        <p:spPr>
          <a:xfrm>
            <a:off x="4711641" y="1122001"/>
            <a:ext cx="6566564" cy="4761274"/>
          </a:xfrm>
        </p:spPr>
        <p:txBody>
          <a:bodyPr anchor="ctr">
            <a:normAutofit/>
          </a:bodyPr>
          <a:lstStyle/>
          <a:p>
            <a:pPr marL="0" lvl="0" indent="0" fontAlgn="base">
              <a:lnSpc>
                <a:spcPct val="110000"/>
              </a:lnSpc>
              <a:spcBef>
                <a:spcPct val="20000"/>
              </a:spcBef>
              <a:spcAft>
                <a:spcPts val="600"/>
              </a:spcAft>
              <a:buClr>
                <a:srgbClr val="FFFFFF"/>
              </a:buClr>
              <a:buSzPct val="80000"/>
              <a:buNone/>
            </a:pPr>
            <a:r>
              <a:rPr lang="en-US" altLang="en-US" sz="1200" u="sng">
                <a:effectLst/>
                <a:latin typeface="Century Gothic" panose="020B0502020202020204" pitchFamily="34" charset="0"/>
                <a:hlinkClick r:id="rId2"/>
              </a:rPr>
              <a:t>Procedures Manual for Subvention and Medi-Cal Cost Funding </a:t>
            </a:r>
            <a:endParaRPr lang="en-US" altLang="en-US" sz="1200" u="sng">
              <a:effectLst/>
              <a:latin typeface="Century Gothic" panose="020B0502020202020204" pitchFamily="34" charset="0"/>
            </a:endParaRPr>
          </a:p>
          <a:p>
            <a:pPr marL="0" lvl="0" indent="0" fontAlgn="base">
              <a:lnSpc>
                <a:spcPct val="110000"/>
              </a:lnSpc>
              <a:spcBef>
                <a:spcPct val="20000"/>
              </a:spcBef>
              <a:spcAft>
                <a:spcPts val="600"/>
              </a:spcAft>
              <a:buClr>
                <a:srgbClr val="FFFFFF"/>
              </a:buClr>
              <a:buSzPct val="80000"/>
              <a:buNone/>
            </a:pPr>
            <a:r>
              <a:rPr lang="en-US" altLang="en-US" sz="1200" i="1">
                <a:effectLst/>
                <a:latin typeface="Century Gothic" panose="020B0502020202020204" pitchFamily="34" charset="0"/>
              </a:rPr>
              <a:t>The Medi-Cal Cost Avoidance Program is administered under the provisions of M&amp;VC Section 972.5, CCR, Title 12, Section 454 and an interagency agreement between CalVet and the Department of Health Care Services (DHCS).</a:t>
            </a:r>
            <a:endParaRPr lang="en-US" altLang="en-US" sz="1200">
              <a:effectLst/>
              <a:latin typeface="Century Gothic" panose="020B0502020202020204" pitchFamily="34" charset="0"/>
            </a:endParaRPr>
          </a:p>
          <a:p>
            <a:pPr marL="0" lvl="0" indent="0" fontAlgn="base">
              <a:lnSpc>
                <a:spcPct val="110000"/>
              </a:lnSpc>
              <a:spcBef>
                <a:spcPct val="20000"/>
              </a:spcBef>
              <a:spcAft>
                <a:spcPts val="600"/>
              </a:spcAft>
              <a:buClr>
                <a:srgbClr val="FFFFFF"/>
              </a:buClr>
              <a:buSzPct val="80000"/>
              <a:buNone/>
            </a:pPr>
            <a:r>
              <a:rPr lang="en-US" altLang="en-US" sz="1200">
                <a:effectLst/>
                <a:latin typeface="Century Gothic" panose="020B0502020202020204" pitchFamily="34" charset="0"/>
                <a:hlinkClick r:id="rId3"/>
              </a:rPr>
              <a:t>ACWDL 19-13</a:t>
            </a:r>
            <a:r>
              <a:rPr lang="en-US" altLang="en-US" sz="1200">
                <a:effectLst/>
                <a:latin typeface="Century Gothic" panose="020B0502020202020204" pitchFamily="34" charset="0"/>
              </a:rPr>
              <a:t>: NON-COMPLIANCE WITH MEDI-CAL ELIGIBILITY REQUIREMENTS</a:t>
            </a:r>
          </a:p>
          <a:p>
            <a:pPr marL="0" lvl="0" indent="0" fontAlgn="base">
              <a:lnSpc>
                <a:spcPct val="110000"/>
              </a:lnSpc>
              <a:spcBef>
                <a:spcPct val="20000"/>
              </a:spcBef>
              <a:spcAft>
                <a:spcPts val="600"/>
              </a:spcAft>
              <a:buClr>
                <a:srgbClr val="FFFFFF"/>
              </a:buClr>
              <a:buSzPct val="80000"/>
              <a:buNone/>
            </a:pPr>
            <a:r>
              <a:rPr lang="en-US" altLang="en-US" sz="1200" i="1">
                <a:effectLst/>
                <a:latin typeface="Century Gothic" panose="020B0502020202020204" pitchFamily="34" charset="0"/>
              </a:rPr>
              <a:t>In accordance with Title 22, CCR, Sections 50185 and 50763, Medi-Cal applicants and beneficiaries must, as a condition of eligibility, apply for and/or retain OHC when there is no premium cost to the applicant or beneficiary, such as insurance available to veterans of U.S. military service or their dependents. Additionally, as mentioned in the “Requirement to Apply for or Accept Unconditionally Available Income” section above, applicants and beneficiaries must, as a condition of eligibility, take all actions necessary to obtain UAI such as benefits available to veterans of U.S. military service or their spouses/dependents. Applicants and beneficiaries who indicate they are U.S. military veterans, or the spouses/dependents of U.S. military veterans, are required to apply for veteran benefits available through the VA. </a:t>
            </a:r>
          </a:p>
          <a:p>
            <a:pPr marL="0" lvl="0" indent="0" fontAlgn="base">
              <a:lnSpc>
                <a:spcPct val="110000"/>
              </a:lnSpc>
              <a:spcBef>
                <a:spcPct val="20000"/>
              </a:spcBef>
              <a:spcAft>
                <a:spcPts val="600"/>
              </a:spcAft>
              <a:buClr>
                <a:srgbClr val="FFFFFF"/>
              </a:buClr>
              <a:buSzPct val="80000"/>
              <a:buNone/>
            </a:pPr>
            <a:endParaRPr lang="en-US" altLang="en-US" sz="1200" i="1">
              <a:effectLst/>
              <a:latin typeface="Century Gothic" panose="020B0502020202020204" pitchFamily="34" charset="0"/>
            </a:endParaRPr>
          </a:p>
          <a:p>
            <a:pPr marL="0" lvl="0" indent="0" fontAlgn="base">
              <a:lnSpc>
                <a:spcPct val="110000"/>
              </a:lnSpc>
              <a:spcBef>
                <a:spcPct val="0"/>
              </a:spcBef>
              <a:spcAft>
                <a:spcPct val="0"/>
              </a:spcAft>
              <a:buNone/>
            </a:pPr>
            <a:r>
              <a:rPr lang="en-US" altLang="en-US" sz="1200" u="sng">
                <a:effectLst/>
                <a:latin typeface="Century Gothic" panose="020B0502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ACWDL 16-04</a:t>
            </a:r>
            <a:r>
              <a:rPr lang="en-US" altLang="en-US" sz="1200">
                <a:effectLst/>
                <a:latin typeface="Century Gothic" panose="020B0502020202020204" pitchFamily="34" charset="0"/>
                <a:cs typeface="Calibri" panose="020F0502020204030204" pitchFamily="34" charset="0"/>
              </a:rPr>
              <a:t> </a:t>
            </a:r>
            <a:r>
              <a:rPr lang="en-US" altLang="en-US" sz="1200">
                <a:effectLst/>
                <a:latin typeface="Century Gothic" panose="020B0502020202020204" pitchFamily="34" charset="0"/>
              </a:rPr>
              <a:t>Military Verification and Referral Form</a:t>
            </a:r>
          </a:p>
          <a:p>
            <a:pPr marL="0" lvl="0" indent="0" fontAlgn="base">
              <a:lnSpc>
                <a:spcPct val="110000"/>
              </a:lnSpc>
              <a:spcBef>
                <a:spcPct val="0"/>
              </a:spcBef>
              <a:spcAft>
                <a:spcPct val="0"/>
              </a:spcAft>
              <a:buNone/>
            </a:pPr>
            <a:endParaRPr lang="en-US" altLang="en-US" sz="1200">
              <a:effectLst/>
              <a:latin typeface="Century Gothic" panose="020B0502020202020204" pitchFamily="34" charset="0"/>
            </a:endParaRPr>
          </a:p>
          <a:p>
            <a:pPr marL="0" lvl="0" indent="0" fontAlgn="base">
              <a:lnSpc>
                <a:spcPct val="110000"/>
              </a:lnSpc>
              <a:spcBef>
                <a:spcPct val="0"/>
              </a:spcBef>
              <a:spcAft>
                <a:spcPct val="0"/>
              </a:spcAft>
              <a:buNone/>
            </a:pPr>
            <a:r>
              <a:rPr lang="en-US" altLang="en-US" sz="1200">
                <a:effectLst/>
                <a:latin typeface="Century Gothic" panose="020B0502020202020204" pitchFamily="34" charset="0"/>
                <a:hlinkClick r:id="rId5"/>
              </a:rPr>
              <a:t>Veterans' Benefits (sccgovˌorg)</a:t>
            </a:r>
            <a:r>
              <a:rPr lang="en-US" altLang="en-US" sz="1200">
                <a:effectLst/>
                <a:latin typeface="Century Gothic" panose="020B0502020202020204" pitchFamily="34" charset="0"/>
              </a:rPr>
              <a:t>- MC HB: Non-MAGI MC Chapter 15 Veterans Benefits</a:t>
            </a:r>
            <a:endParaRPr lang="en-US" altLang="en-US" sz="1200" i="1">
              <a:effectLst/>
              <a:latin typeface="Century Gothic" panose="020B0502020202020204" pitchFamily="34" charset="0"/>
            </a:endParaRPr>
          </a:p>
          <a:p>
            <a:pPr>
              <a:lnSpc>
                <a:spcPct val="110000"/>
              </a:lnSpc>
            </a:pPr>
            <a:endParaRPr lang="en-US" sz="1200"/>
          </a:p>
        </p:txBody>
      </p:sp>
    </p:spTree>
    <p:extLst>
      <p:ext uri="{BB962C8B-B14F-4D97-AF65-F5344CB8AC3E}">
        <p14:creationId xmlns:p14="http://schemas.microsoft.com/office/powerpoint/2010/main" val="380524816"/>
      </p:ext>
    </p:extLst>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D24E-811B-4FE8-BD14-B990068513CB}"/>
              </a:ext>
            </a:extLst>
          </p:cNvPr>
          <p:cNvSpPr>
            <a:spLocks noGrp="1"/>
          </p:cNvSpPr>
          <p:nvPr>
            <p:ph type="title"/>
          </p:nvPr>
        </p:nvSpPr>
        <p:spPr>
          <a:xfrm>
            <a:off x="913795" y="609600"/>
            <a:ext cx="10353761" cy="1326321"/>
          </a:xfrm>
        </p:spPr>
        <p:txBody>
          <a:bodyPr>
            <a:normAutofit/>
          </a:bodyPr>
          <a:lstStyle/>
          <a:p>
            <a:r>
              <a:rPr lang="en-US" altLang="en-US"/>
              <a:t>STATE FUNDING SOURCES</a:t>
            </a:r>
            <a:br>
              <a:rPr lang="en-US" altLang="en-US"/>
            </a:br>
            <a:endParaRPr lang="en-US"/>
          </a:p>
        </p:txBody>
      </p:sp>
      <p:sp>
        <p:nvSpPr>
          <p:cNvPr id="12" name="Rectangle 11">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4294967295">
            <a:schemeClr val="dk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C6261F7C-17D8-FA82-9D4E-9B2364C065F9}"/>
              </a:ext>
            </a:extLst>
          </p:cNvPr>
          <p:cNvGraphicFramePr>
            <a:graphicFrameLocks noGrp="1"/>
          </p:cNvGraphicFramePr>
          <p:nvPr>
            <p:ph idx="1"/>
            <p:extLst>
              <p:ext uri="{D42A27DB-BD31-4B8C-83A1-F6EECF244321}">
                <p14:modId xmlns:p14="http://schemas.microsoft.com/office/powerpoint/2010/main" val="1879405936"/>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9569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72390B-FC38-4A8A-8B49-EE31801B67EF}"/>
              </a:ext>
            </a:extLst>
          </p:cNvPr>
          <p:cNvSpPr>
            <a:spLocks noGrp="1"/>
          </p:cNvSpPr>
          <p:nvPr>
            <p:ph type="title"/>
          </p:nvPr>
        </p:nvSpPr>
        <p:spPr>
          <a:xfrm>
            <a:off x="696686" y="1122001"/>
            <a:ext cx="3040685" cy="4613999"/>
          </a:xfrm>
        </p:spPr>
        <p:txBody>
          <a:bodyPr anchor="ctr">
            <a:normAutofit/>
          </a:bodyPr>
          <a:lstStyle/>
          <a:p>
            <a:pPr algn="l"/>
            <a:r>
              <a:rPr lang="en-US" sz="2400">
                <a:solidFill>
                  <a:srgbClr val="FFFFFF"/>
                </a:solidFill>
              </a:rPr>
              <a:t>MEDI-CAL COST AVOIDANCE PROGRAM</a:t>
            </a:r>
          </a:p>
        </p:txBody>
      </p:sp>
      <p:sp useBgFill="1">
        <p:nvSpPr>
          <p:cNvPr id="20" name="Rectangle 1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F65C13-BAC8-4979-9CCD-2C15B8D24B5B}"/>
              </a:ext>
            </a:extLst>
          </p:cNvPr>
          <p:cNvSpPr>
            <a:spLocks noGrp="1"/>
          </p:cNvSpPr>
          <p:nvPr>
            <p:ph idx="1"/>
          </p:nvPr>
        </p:nvSpPr>
        <p:spPr>
          <a:xfrm>
            <a:off x="4711641" y="1122001"/>
            <a:ext cx="6566564" cy="4761274"/>
          </a:xfrm>
        </p:spPr>
        <p:txBody>
          <a:bodyPr anchor="ctr">
            <a:normAutofit/>
          </a:bodyPr>
          <a:lstStyle/>
          <a:p>
            <a:pPr>
              <a:lnSpc>
                <a:spcPct val="110000"/>
              </a:lnSpc>
              <a:spcBef>
                <a:spcPct val="20000"/>
              </a:spcBef>
              <a:spcAft>
                <a:spcPts val="600"/>
              </a:spcAft>
              <a:buClr>
                <a:srgbClr val="FFFFFF"/>
              </a:buClr>
              <a:buSzPct val="80000"/>
            </a:pPr>
            <a:r>
              <a:rPr lang="en-US" altLang="en-US" sz="1400"/>
              <a:t>The Medi-Cal Cost Avoidance Program reimburses counties for “activities” CVSO’s perform that result in cost avoidance or savings to the Medi-Cal program.  </a:t>
            </a:r>
          </a:p>
          <a:p>
            <a:pPr>
              <a:lnSpc>
                <a:spcPct val="110000"/>
              </a:lnSpc>
              <a:spcBef>
                <a:spcPct val="20000"/>
              </a:spcBef>
              <a:spcAft>
                <a:spcPts val="600"/>
              </a:spcAft>
              <a:buClr>
                <a:srgbClr val="FFFFFF"/>
              </a:buClr>
              <a:buSzPct val="80000"/>
            </a:pPr>
            <a:r>
              <a:rPr lang="en-US" altLang="en-US" sz="1400"/>
              <a:t>Total Funding is $838,000 per fiscal year</a:t>
            </a:r>
          </a:p>
          <a:p>
            <a:pPr>
              <a:lnSpc>
                <a:spcPct val="110000"/>
              </a:lnSpc>
              <a:spcBef>
                <a:spcPct val="20000"/>
              </a:spcBef>
              <a:spcAft>
                <a:spcPts val="600"/>
              </a:spcAft>
              <a:buClr>
                <a:srgbClr val="FFFFFF"/>
              </a:buClr>
              <a:buSzPct val="80000"/>
            </a:pPr>
            <a:r>
              <a:rPr lang="en-US" altLang="en-US" sz="1400"/>
              <a:t>Funds are distributed on a pro-rata basis using allowed Medi-Cal Workload Units (WLUs).</a:t>
            </a:r>
          </a:p>
          <a:p>
            <a:pPr lvl="1">
              <a:lnSpc>
                <a:spcPct val="110000"/>
              </a:lnSpc>
              <a:spcBef>
                <a:spcPct val="20000"/>
              </a:spcBef>
              <a:spcAft>
                <a:spcPts val="600"/>
              </a:spcAft>
              <a:buClr>
                <a:srgbClr val="FFFFFF"/>
              </a:buClr>
              <a:buSzPct val="80000"/>
            </a:pPr>
            <a:r>
              <a:rPr lang="en-US" altLang="en-US" sz="1400"/>
              <a:t>1 MC-05 Verification = 1 WLU</a:t>
            </a:r>
          </a:p>
          <a:p>
            <a:pPr lvl="1">
              <a:lnSpc>
                <a:spcPct val="110000"/>
              </a:lnSpc>
              <a:spcBef>
                <a:spcPct val="20000"/>
              </a:spcBef>
              <a:spcAft>
                <a:spcPts val="600"/>
              </a:spcAft>
              <a:buClr>
                <a:srgbClr val="FFFFFF"/>
              </a:buClr>
              <a:buSzPct val="80000"/>
            </a:pPr>
            <a:r>
              <a:rPr lang="en-US" altLang="en-US" sz="1400"/>
              <a:t>1 claim open or Benefit Enhancement = 10 WLUs (up to 30 per MC-05 per fiscal year)</a:t>
            </a:r>
          </a:p>
          <a:p>
            <a:pPr>
              <a:lnSpc>
                <a:spcPct val="110000"/>
              </a:lnSpc>
              <a:spcBef>
                <a:spcPct val="20000"/>
              </a:spcBef>
              <a:spcAft>
                <a:spcPts val="600"/>
              </a:spcAft>
              <a:buClr>
                <a:srgbClr val="FFFFFF"/>
              </a:buClr>
              <a:buSzPct val="80000"/>
            </a:pPr>
            <a:r>
              <a:rPr lang="en-US" altLang="en-US" sz="1400"/>
              <a:t>The actual value of a Medi-Cal workload unit changes annually based upon the amount of funding available for Medi-Cal Cost Avoidance and the total number of workload units allowed statewide for all participating CVSO’s. </a:t>
            </a:r>
          </a:p>
          <a:p>
            <a:pPr lvl="1">
              <a:lnSpc>
                <a:spcPct val="110000"/>
              </a:lnSpc>
              <a:spcBef>
                <a:spcPct val="20000"/>
              </a:spcBef>
              <a:spcAft>
                <a:spcPts val="600"/>
              </a:spcAft>
              <a:buClr>
                <a:srgbClr val="FFFFFF"/>
              </a:buClr>
              <a:buSzPct val="80000"/>
            </a:pPr>
            <a:r>
              <a:rPr lang="en-US" altLang="en-US" sz="1400"/>
              <a:t>FY 2022-23 2nd six-months, 1 WLU = $65 </a:t>
            </a:r>
          </a:p>
          <a:p>
            <a:pPr>
              <a:lnSpc>
                <a:spcPct val="110000"/>
              </a:lnSpc>
              <a:spcBef>
                <a:spcPct val="20000"/>
              </a:spcBef>
              <a:spcAft>
                <a:spcPts val="600"/>
              </a:spcAft>
              <a:buClr>
                <a:srgbClr val="FFFFFF"/>
              </a:buClr>
              <a:buSzPct val="80000"/>
            </a:pPr>
            <a:r>
              <a:rPr lang="en-US" altLang="en-US" sz="1400"/>
              <a:t>Claimed Semi-annually </a:t>
            </a:r>
          </a:p>
          <a:p>
            <a:pPr>
              <a:lnSpc>
                <a:spcPct val="110000"/>
              </a:lnSpc>
            </a:pPr>
            <a:endParaRPr lang="en-US" sz="1400"/>
          </a:p>
        </p:txBody>
      </p:sp>
    </p:spTree>
    <p:extLst>
      <p:ext uri="{BB962C8B-B14F-4D97-AF65-F5344CB8AC3E}">
        <p14:creationId xmlns:p14="http://schemas.microsoft.com/office/powerpoint/2010/main" val="518946790"/>
      </p:ext>
    </p:ext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A83C-B2C6-406A-A161-4B2132CD6FB5}"/>
              </a:ext>
            </a:extLst>
          </p:cNvPr>
          <p:cNvSpPr>
            <a:spLocks noGrp="1"/>
          </p:cNvSpPr>
          <p:nvPr>
            <p:ph type="title"/>
          </p:nvPr>
        </p:nvSpPr>
        <p:spPr>
          <a:xfrm>
            <a:off x="913795" y="609600"/>
            <a:ext cx="10353761" cy="1326321"/>
          </a:xfrm>
        </p:spPr>
        <p:txBody>
          <a:bodyPr>
            <a:normAutofit/>
          </a:bodyPr>
          <a:lstStyle/>
          <a:p>
            <a:r>
              <a:rPr lang="en-US"/>
              <a:t>PROCEDURE MANUAL FOR SUBVENTION AND MEDI-CAL COST AVOIDANCE</a:t>
            </a:r>
          </a:p>
        </p:txBody>
      </p:sp>
      <p:sp>
        <p:nvSpPr>
          <p:cNvPr id="3" name="Content Placeholder 2">
            <a:extLst>
              <a:ext uri="{FF2B5EF4-FFF2-40B4-BE49-F238E27FC236}">
                <a16:creationId xmlns:a16="http://schemas.microsoft.com/office/drawing/2014/main" id="{8C478B3B-4A29-44F6-9D61-03CC38B3A876}"/>
              </a:ext>
            </a:extLst>
          </p:cNvPr>
          <p:cNvSpPr>
            <a:spLocks noGrp="1"/>
          </p:cNvSpPr>
          <p:nvPr>
            <p:ph idx="1"/>
          </p:nvPr>
        </p:nvSpPr>
        <p:spPr>
          <a:xfrm>
            <a:off x="4925351" y="2096064"/>
            <a:ext cx="6342205" cy="4278610"/>
          </a:xfrm>
        </p:spPr>
        <p:txBody>
          <a:bodyPr>
            <a:normAutofit/>
          </a:bodyPr>
          <a:lstStyle/>
          <a:p>
            <a:pPr marL="0" indent="0">
              <a:lnSpc>
                <a:spcPct val="110000"/>
              </a:lnSpc>
              <a:spcBef>
                <a:spcPct val="20000"/>
              </a:spcBef>
              <a:spcAft>
                <a:spcPts val="600"/>
              </a:spcAft>
              <a:buClr>
                <a:srgbClr val="FFFFFF"/>
              </a:buClr>
              <a:buSzPct val="80000"/>
              <a:buNone/>
            </a:pPr>
            <a:r>
              <a:rPr lang="en-US" altLang="en-US" sz="1000" b="1" u="sng">
                <a:effectLst/>
                <a:latin typeface="Century Gothic" panose="020B0502020202020204" pitchFamily="34" charset="0"/>
              </a:rPr>
              <a:t>Awards Register Overview</a:t>
            </a:r>
          </a:p>
          <a:p>
            <a:pPr>
              <a:lnSpc>
                <a:spcPct val="110000"/>
              </a:lnSpc>
              <a:spcBef>
                <a:spcPct val="20000"/>
              </a:spcBef>
              <a:spcAft>
                <a:spcPts val="600"/>
              </a:spcAft>
              <a:buClr>
                <a:srgbClr val="FFFFFF"/>
              </a:buClr>
              <a:buSzPct val="80000"/>
              <a:buFont typeface="Wingdings 3" panose="05040102010807070707" pitchFamily="18" charset="2"/>
              <a:buChar char=""/>
            </a:pPr>
            <a:r>
              <a:rPr lang="en-US" altLang="en-US" sz="900">
                <a:effectLst/>
                <a:latin typeface="Century Gothic" panose="020B0502020202020204" pitchFamily="34" charset="0"/>
              </a:rPr>
              <a:t>The Medi-Cal Cost Avoidance Program is administered under the provisions of M&amp;VC Section 972.5, CCR, Title 12, Section 454 and an interagency agreement between CalVet and the Department of Health Care Services (DHCS). </a:t>
            </a:r>
          </a:p>
          <a:p>
            <a:pPr>
              <a:lnSpc>
                <a:spcPct val="110000"/>
              </a:lnSpc>
              <a:spcBef>
                <a:spcPct val="20000"/>
              </a:spcBef>
              <a:spcAft>
                <a:spcPts val="600"/>
              </a:spcAft>
              <a:buClr>
                <a:srgbClr val="FFFFFF"/>
              </a:buClr>
              <a:buSzPct val="80000"/>
              <a:buFont typeface="Wingdings 3" panose="05040102010807070707" pitchFamily="18" charset="2"/>
              <a:buChar char=""/>
            </a:pPr>
            <a:r>
              <a:rPr lang="en-US" altLang="en-US" sz="900">
                <a:effectLst/>
                <a:latin typeface="Century Gothic" panose="020B0502020202020204" pitchFamily="34" charset="0"/>
              </a:rPr>
              <a:t>Federal Medi-Cal funds may be available for distribution to CVSO if all of the following requirements are met: </a:t>
            </a:r>
          </a:p>
          <a:p>
            <a:pPr lvl="1">
              <a:lnSpc>
                <a:spcPct val="110000"/>
              </a:lnSpc>
              <a:spcBef>
                <a:spcPct val="20000"/>
              </a:spcBef>
              <a:spcAft>
                <a:spcPts val="600"/>
              </a:spcAft>
              <a:buClr>
                <a:srgbClr val="FFFFFF"/>
              </a:buClr>
              <a:buSzPct val="80000"/>
              <a:buFont typeface="Wingdings 3" panose="05040102010807070707" pitchFamily="18" charset="2"/>
              <a:buChar char=""/>
            </a:pPr>
            <a:r>
              <a:rPr lang="en-US" altLang="en-US" sz="900">
                <a:effectLst/>
                <a:latin typeface="Century Gothic" panose="020B0502020202020204" pitchFamily="34" charset="0"/>
              </a:rPr>
              <a:t>An "Annual Agreement" approved by the Board of Supervisors must be submitted to CalVet by scan/upload via Agency Attachments in VetPro no later than January 31st (see below). </a:t>
            </a:r>
          </a:p>
          <a:p>
            <a:pPr lvl="1">
              <a:lnSpc>
                <a:spcPct val="110000"/>
              </a:lnSpc>
              <a:spcBef>
                <a:spcPct val="20000"/>
              </a:spcBef>
              <a:spcAft>
                <a:spcPts val="600"/>
              </a:spcAft>
              <a:buClr>
                <a:srgbClr val="FFFFFF"/>
              </a:buClr>
              <a:buSzPct val="80000"/>
              <a:buFont typeface="Wingdings 3" panose="05040102010807070707" pitchFamily="18" charset="2"/>
              <a:buChar char=""/>
            </a:pPr>
            <a:r>
              <a:rPr lang="en-US" altLang="en-US" sz="900">
                <a:effectLst/>
                <a:latin typeface="Century Gothic" panose="020B0502020202020204" pitchFamily="34" charset="0"/>
              </a:rPr>
              <a:t>(2) Workload activity reports (DVS 19 and DVS 20MC) must be fully and accurately completed. </a:t>
            </a:r>
          </a:p>
          <a:p>
            <a:pPr lvl="2">
              <a:lnSpc>
                <a:spcPct val="110000"/>
              </a:lnSpc>
              <a:spcBef>
                <a:spcPct val="20000"/>
              </a:spcBef>
              <a:spcAft>
                <a:spcPts val="600"/>
              </a:spcAft>
              <a:buClr>
                <a:srgbClr val="FFFFFF"/>
              </a:buClr>
              <a:buSzPct val="80000"/>
              <a:buFont typeface="Wingdings 3" panose="05040102010807070707" pitchFamily="18" charset="2"/>
              <a:buChar char=""/>
            </a:pPr>
            <a:r>
              <a:rPr lang="en-US" altLang="en-US" sz="900">
                <a:effectLst/>
                <a:latin typeface="Century Gothic" panose="020B0502020202020204" pitchFamily="34" charset="0"/>
              </a:rPr>
              <a:t>Both reports are automated in VetPro and available to CalVet via VetPro</a:t>
            </a:r>
          </a:p>
          <a:p>
            <a:pPr marL="0" lvl="0" indent="0" defTabSz="457200">
              <a:lnSpc>
                <a:spcPct val="110000"/>
              </a:lnSpc>
              <a:spcBef>
                <a:spcPct val="20000"/>
              </a:spcBef>
              <a:spcAft>
                <a:spcPts val="600"/>
              </a:spcAft>
              <a:buClr>
                <a:prstClr val="white"/>
              </a:buClr>
              <a:buSzPct val="80000"/>
              <a:buNone/>
              <a:defRPr/>
            </a:pPr>
            <a:r>
              <a:rPr lang="en-US" sz="1000" b="1">
                <a:effectLst/>
                <a:latin typeface="Century Gothic" panose="020B0502020202020204"/>
                <a:hlinkClick r:id="rId3" action="ppaction://hlinkfile">
                  <a:extLst>
                    <a:ext uri="{A12FA001-AC4F-418D-AE19-62706E023703}">
                      <ahyp:hlinkClr xmlns:ahyp="http://schemas.microsoft.com/office/drawing/2018/hyperlinkcolor" val="tx"/>
                    </a:ext>
                  </a:extLst>
                </a:hlinkClick>
              </a:rPr>
              <a:t>Read the Procedures Manual </a:t>
            </a:r>
            <a:endParaRPr lang="en-US" sz="1000" i="1">
              <a:effectLst/>
              <a:latin typeface="Century Gothic" panose="020B0502020202020204"/>
            </a:endParaRPr>
          </a:p>
          <a:p>
            <a:pPr marL="285750" lvl="0" defTabSz="457200">
              <a:lnSpc>
                <a:spcPct val="100000"/>
              </a:lnSpc>
              <a:spcBef>
                <a:spcPct val="20000"/>
              </a:spcBef>
              <a:spcAft>
                <a:spcPts val="600"/>
              </a:spcAft>
              <a:buClr>
                <a:prstClr val="white"/>
              </a:buClr>
              <a:buSzPct val="80000"/>
              <a:buFont typeface="Wingdings 3" panose="05040102010807070707" pitchFamily="18" charset="2"/>
              <a:buChar char=""/>
              <a:defRPr/>
            </a:pPr>
            <a:r>
              <a:rPr lang="en-US" sz="900" i="1">
                <a:effectLst/>
                <a:latin typeface="Century Gothic" panose="020B0502020202020204"/>
              </a:rPr>
              <a:t>Page 14 – Medi-Cal Cost Avoidance Program Calendar</a:t>
            </a:r>
          </a:p>
          <a:p>
            <a:pPr marL="285750" lvl="0" defTabSz="457200">
              <a:lnSpc>
                <a:spcPct val="100000"/>
              </a:lnSpc>
              <a:spcBef>
                <a:spcPct val="20000"/>
              </a:spcBef>
              <a:spcAft>
                <a:spcPts val="600"/>
              </a:spcAft>
              <a:buClr>
                <a:prstClr val="white"/>
              </a:buClr>
              <a:buSzPct val="80000"/>
              <a:buFont typeface="Wingdings 3" panose="05040102010807070707" pitchFamily="18" charset="2"/>
              <a:buChar char=""/>
              <a:defRPr/>
            </a:pPr>
            <a:r>
              <a:rPr lang="en-US" sz="900" i="1">
                <a:effectLst/>
                <a:latin typeface="Century Gothic" panose="020B0502020202020204"/>
              </a:rPr>
              <a:t>Page 15 – Medi-Cal Cost Avoidance Program Payments</a:t>
            </a:r>
          </a:p>
          <a:p>
            <a:pPr marL="285750" lvl="0" defTabSz="457200">
              <a:lnSpc>
                <a:spcPct val="100000"/>
              </a:lnSpc>
              <a:spcBef>
                <a:spcPct val="20000"/>
              </a:spcBef>
              <a:spcAft>
                <a:spcPts val="600"/>
              </a:spcAft>
              <a:buClr>
                <a:prstClr val="white"/>
              </a:buClr>
              <a:buSzPct val="80000"/>
              <a:buFont typeface="Wingdings 3" panose="05040102010807070707" pitchFamily="18" charset="2"/>
              <a:buChar char=""/>
              <a:defRPr/>
            </a:pPr>
            <a:r>
              <a:rPr lang="en-US" sz="900" i="1">
                <a:effectLst/>
                <a:latin typeface="Century Gothic" panose="020B0502020202020204"/>
              </a:rPr>
              <a:t>Page 16 – Eligible Medi-Cal Aid Codes</a:t>
            </a:r>
          </a:p>
          <a:p>
            <a:pPr marL="285750" lvl="0" defTabSz="457200">
              <a:lnSpc>
                <a:spcPct val="100000"/>
              </a:lnSpc>
              <a:spcBef>
                <a:spcPct val="20000"/>
              </a:spcBef>
              <a:spcAft>
                <a:spcPts val="600"/>
              </a:spcAft>
              <a:buClr>
                <a:prstClr val="white"/>
              </a:buClr>
              <a:buSzPct val="80000"/>
              <a:buFont typeface="Wingdings 3" panose="05040102010807070707" pitchFamily="18" charset="2"/>
              <a:buChar char=""/>
              <a:defRPr/>
            </a:pPr>
            <a:r>
              <a:rPr lang="en-US" sz="900" i="1">
                <a:effectLst/>
                <a:latin typeface="Century Gothic" panose="020B0502020202020204"/>
              </a:rPr>
              <a:t>Page 16 – Program Documentation</a:t>
            </a:r>
          </a:p>
          <a:p>
            <a:pPr marL="285750" lvl="0" defTabSz="457200">
              <a:lnSpc>
                <a:spcPct val="100000"/>
              </a:lnSpc>
              <a:spcBef>
                <a:spcPct val="20000"/>
              </a:spcBef>
              <a:spcAft>
                <a:spcPts val="600"/>
              </a:spcAft>
              <a:buClr>
                <a:prstClr val="white"/>
              </a:buClr>
              <a:buSzPct val="80000"/>
              <a:buFont typeface="Wingdings 3" panose="05040102010807070707" pitchFamily="18" charset="2"/>
              <a:buChar char=""/>
              <a:defRPr/>
            </a:pPr>
            <a:r>
              <a:rPr lang="en-US" sz="900" i="1">
                <a:effectLst/>
                <a:latin typeface="Century Gothic" panose="020B0502020202020204"/>
              </a:rPr>
              <a:t>Page 16 – Forms &amp; Document Templates</a:t>
            </a:r>
          </a:p>
          <a:p>
            <a:pPr marL="285750" lvl="0" defTabSz="457200">
              <a:lnSpc>
                <a:spcPct val="100000"/>
              </a:lnSpc>
              <a:spcBef>
                <a:spcPct val="20000"/>
              </a:spcBef>
              <a:spcAft>
                <a:spcPts val="600"/>
              </a:spcAft>
              <a:buClr>
                <a:prstClr val="white"/>
              </a:buClr>
              <a:buSzPct val="80000"/>
              <a:buFont typeface="Wingdings 3" panose="05040102010807070707" pitchFamily="18" charset="2"/>
              <a:buChar char=""/>
              <a:defRPr/>
            </a:pPr>
            <a:r>
              <a:rPr lang="en-US" sz="900" i="1">
                <a:effectLst/>
                <a:latin typeface="Century Gothic" panose="020B0502020202020204"/>
              </a:rPr>
              <a:t>Page 17 – Annual Medi-Cal Cost Avoidance Program Certificate of Compliance</a:t>
            </a:r>
          </a:p>
          <a:p>
            <a:pPr>
              <a:lnSpc>
                <a:spcPct val="110000"/>
              </a:lnSpc>
            </a:pPr>
            <a:endParaRPr lang="en-US" sz="700"/>
          </a:p>
        </p:txBody>
      </p:sp>
      <p:pic>
        <p:nvPicPr>
          <p:cNvPr id="21" name="Graphic 20" descr="Laptop Secure">
            <a:extLst>
              <a:ext uri="{FF2B5EF4-FFF2-40B4-BE49-F238E27FC236}">
                <a16:creationId xmlns:a16="http://schemas.microsoft.com/office/drawing/2014/main" id="{65180503-1F91-B506-66E2-20A2CA979B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207"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6818018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21B1-F36E-4FBE-B73C-61FDF7866357}"/>
              </a:ext>
            </a:extLst>
          </p:cNvPr>
          <p:cNvSpPr>
            <a:spLocks noGrp="1"/>
          </p:cNvSpPr>
          <p:nvPr>
            <p:ph type="title"/>
          </p:nvPr>
        </p:nvSpPr>
        <p:spPr>
          <a:xfrm>
            <a:off x="913795" y="609600"/>
            <a:ext cx="10353761" cy="1326321"/>
          </a:xfrm>
        </p:spPr>
        <p:txBody>
          <a:bodyPr>
            <a:normAutofit/>
          </a:bodyPr>
          <a:lstStyle/>
          <a:p>
            <a:r>
              <a:rPr lang="en-US"/>
              <a:t>Why is this Program Important?</a:t>
            </a:r>
          </a:p>
        </p:txBody>
      </p:sp>
      <p:graphicFrame>
        <p:nvGraphicFramePr>
          <p:cNvPr id="5" name="Content Placeholder 2">
            <a:extLst>
              <a:ext uri="{FF2B5EF4-FFF2-40B4-BE49-F238E27FC236}">
                <a16:creationId xmlns:a16="http://schemas.microsoft.com/office/drawing/2014/main" id="{9F8667A0-C8A5-92AC-0EFF-AF7F931874EF}"/>
              </a:ext>
            </a:extLst>
          </p:cNvPr>
          <p:cNvGraphicFramePr>
            <a:graphicFrameLocks noGrp="1"/>
          </p:cNvGraphicFramePr>
          <p:nvPr>
            <p:ph idx="1"/>
            <p:extLst>
              <p:ext uri="{D42A27DB-BD31-4B8C-83A1-F6EECF244321}">
                <p14:modId xmlns:p14="http://schemas.microsoft.com/office/powerpoint/2010/main" val="1856145642"/>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8076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50AD41-A0EA-4974-AF3F-9CB956969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72603-40A5-44C2-906D-B4E3F7DF1DE5}"/>
              </a:ext>
            </a:extLst>
          </p:cNvPr>
          <p:cNvSpPr>
            <a:spLocks noGrp="1"/>
          </p:cNvSpPr>
          <p:nvPr>
            <p:ph type="title"/>
          </p:nvPr>
        </p:nvSpPr>
        <p:spPr>
          <a:xfrm>
            <a:off x="796212" y="4551037"/>
            <a:ext cx="10599576" cy="1168638"/>
          </a:xfrm>
        </p:spPr>
        <p:txBody>
          <a:bodyPr vert="horz" lIns="91440" tIns="45720" rIns="91440" bIns="45720" rtlCol="0" anchor="b">
            <a:normAutofit/>
          </a:bodyPr>
          <a:lstStyle/>
          <a:p>
            <a:r>
              <a:rPr lang="en-US" sz="4400"/>
              <a:t>Historical Data</a:t>
            </a:r>
          </a:p>
        </p:txBody>
      </p:sp>
      <p:sp>
        <p:nvSpPr>
          <p:cNvPr id="11" name="Rectangle 10">
            <a:extLst>
              <a:ext uri="{FF2B5EF4-FFF2-40B4-BE49-F238E27FC236}">
                <a16:creationId xmlns:a16="http://schemas.microsoft.com/office/drawing/2014/main" id="{449F20D7-4DA5-403A-A81A-2808DFB0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7" cy="4212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a:extLst>
              <a:ext uri="{FF2B5EF4-FFF2-40B4-BE49-F238E27FC236}">
                <a16:creationId xmlns:a16="http://schemas.microsoft.com/office/drawing/2014/main" id="{D1519637-C3B5-48C3-91F3-538ED292693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97632" y="1178946"/>
            <a:ext cx="11196731" cy="20357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43012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3.07.31"/>
  <p:tag name="AS_TITLE" val="Aspose.Slides for Java"/>
  <p:tag name="AS_VERSION" val="23.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Bookman Old Style" panose="0205060405050502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Rockwell" panose="02060603020205020403"/>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fillRect/>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4</TotalTime>
  <Words>1937</Words>
  <Application>Microsoft Office PowerPoint</Application>
  <PresentationFormat>Widescreen</PresentationFormat>
  <Paragraphs>203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Bookman Old Style</vt:lpstr>
      <vt:lpstr>Century Gothic</vt:lpstr>
      <vt:lpstr>Rockwell</vt:lpstr>
      <vt:lpstr>Wingdings</vt:lpstr>
      <vt:lpstr>Wingdings 3</vt:lpstr>
      <vt:lpstr>Damask</vt:lpstr>
      <vt:lpstr>Medi-Cal Cost Avoidance Program</vt:lpstr>
      <vt:lpstr>What Are you Hoping to Learn?</vt:lpstr>
      <vt:lpstr>objectives</vt:lpstr>
      <vt:lpstr>References</vt:lpstr>
      <vt:lpstr>STATE FUNDING SOURCES </vt:lpstr>
      <vt:lpstr>MEDI-CAL COST AVOIDANCE PROGRAM</vt:lpstr>
      <vt:lpstr>PROCEDURE MANUAL FOR SUBVENTION AND MEDI-CAL COST AVOIDANCE</vt:lpstr>
      <vt:lpstr>Why is this Program Important?</vt:lpstr>
      <vt:lpstr>Historical Data</vt:lpstr>
      <vt:lpstr>Increased Revenue</vt:lpstr>
      <vt:lpstr>MC-05 Referral Process</vt:lpstr>
      <vt:lpstr>Referral Process</vt:lpstr>
      <vt:lpstr>WORKFLOW </vt:lpstr>
      <vt:lpstr>Entering MC-05s in VetPRO</vt:lpstr>
      <vt:lpstr>MC-05 Form</vt:lpstr>
      <vt:lpstr>Completing MC-05</vt:lpstr>
      <vt:lpstr>Verifying VA Benefits</vt:lpstr>
      <vt:lpstr>In VetPro</vt:lpstr>
      <vt:lpstr>Claim Activity</vt:lpstr>
      <vt:lpstr>Claim Activity cont.</vt:lpstr>
      <vt:lpstr>Veteran Profile </vt:lpstr>
      <vt:lpstr>PowerPoint Presentation</vt:lpstr>
      <vt:lpstr>PowerPoint Presentation</vt:lpstr>
      <vt:lpstr>PowerPoint Presentation</vt:lpstr>
      <vt:lpstr>Best practices</vt:lpstr>
      <vt:lpstr>PowerPoint Presentation</vt:lpstr>
      <vt:lpstr>Challenges &amp; opportunities</vt:lpstr>
      <vt:lpstr>Positive Engagement Suggestions </vt:lpstr>
      <vt:lpstr>Next Steps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Cost Avoidance Program</dc:title>
  <dc:creator>David West</dc:creator>
  <cp:lastModifiedBy>Bender, Tammy</cp:lastModifiedBy>
  <cp:revision>1</cp:revision>
  <cp:lastPrinted>2024-02-08T19:25:42Z</cp:lastPrinted>
  <dcterms:created xsi:type="dcterms:W3CDTF">2024-02-07T11:56:41Z</dcterms:created>
  <dcterms:modified xsi:type="dcterms:W3CDTF">2024-02-08T19:26:39Z</dcterms:modified>
</cp:coreProperties>
</file>