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8"/>
  </p:notesMasterIdLst>
  <p:sldIdLst>
    <p:sldId id="257" r:id="rId5"/>
    <p:sldId id="279" r:id="rId6"/>
    <p:sldId id="259" r:id="rId7"/>
    <p:sldId id="281" r:id="rId8"/>
    <p:sldId id="274" r:id="rId9"/>
    <p:sldId id="275" r:id="rId10"/>
    <p:sldId id="267" r:id="rId11"/>
    <p:sldId id="264" r:id="rId12"/>
    <p:sldId id="263" r:id="rId13"/>
    <p:sldId id="276" r:id="rId14"/>
    <p:sldId id="265" r:id="rId15"/>
    <p:sldId id="260" r:id="rId16"/>
    <p:sldId id="268" r:id="rId17"/>
  </p:sldIdLst>
  <p:sldSz cx="12192000" cy="6858000"/>
  <p:notesSz cx="6858000" cy="93122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065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94660" autoAdjust="0"/>
  </p:normalViewPr>
  <p:slideViewPr>
    <p:cSldViewPr snapToGrid="0">
      <p:cViewPr varScale="1">
        <p:scale>
          <a:sx n="69" d="100"/>
          <a:sy n="69" d="100"/>
        </p:scale>
        <p:origin x="576" y="60"/>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3" d="100"/>
          <a:sy n="83" d="100"/>
        </p:scale>
        <p:origin x="3114"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723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7231"/>
          </a:xfrm>
          <a:prstGeom prst="rect">
            <a:avLst/>
          </a:prstGeom>
        </p:spPr>
        <p:txBody>
          <a:bodyPr vert="horz" lIns="91440" tIns="45720" rIns="91440" bIns="45720" rtlCol="0"/>
          <a:lstStyle>
            <a:lvl1pPr algn="r">
              <a:defRPr sz="1200"/>
            </a:lvl1pPr>
          </a:lstStyle>
          <a:p>
            <a:fld id="{327A8EEC-86D3-4FF1-93F3-1CB2AAF3793E}" type="datetimeFigureOut">
              <a:rPr lang="en-US" smtClean="0"/>
              <a:t>2/13/2024</a:t>
            </a:fld>
            <a:endParaRPr lang="en-US"/>
          </a:p>
        </p:txBody>
      </p:sp>
      <p:sp>
        <p:nvSpPr>
          <p:cNvPr id="4" name="Slide Image Placeholder 3"/>
          <p:cNvSpPr>
            <a:spLocks noGrp="1" noRot="1" noChangeAspect="1"/>
          </p:cNvSpPr>
          <p:nvPr>
            <p:ph type="sldImg" idx="2"/>
          </p:nvPr>
        </p:nvSpPr>
        <p:spPr>
          <a:xfrm>
            <a:off x="635000" y="1163638"/>
            <a:ext cx="5588000" cy="31432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81532"/>
            <a:ext cx="5486400" cy="366670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5046"/>
            <a:ext cx="2971800" cy="46723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45046"/>
            <a:ext cx="2971800" cy="467230"/>
          </a:xfrm>
          <a:prstGeom prst="rect">
            <a:avLst/>
          </a:prstGeom>
        </p:spPr>
        <p:txBody>
          <a:bodyPr vert="horz" lIns="91440" tIns="45720" rIns="91440" bIns="45720" rtlCol="0" anchor="b"/>
          <a:lstStyle>
            <a:lvl1pPr algn="r">
              <a:defRPr sz="1200"/>
            </a:lvl1pPr>
          </a:lstStyle>
          <a:p>
            <a:fld id="{9F33856E-E77C-4593-B21A-58511061ADBF}" type="slidenum">
              <a:rPr lang="en-US" smtClean="0"/>
              <a:t>‹#›</a:t>
            </a:fld>
            <a:endParaRPr lang="en-US"/>
          </a:p>
        </p:txBody>
      </p:sp>
    </p:spTree>
    <p:extLst>
      <p:ext uri="{BB962C8B-B14F-4D97-AF65-F5344CB8AC3E}">
        <p14:creationId xmlns:p14="http://schemas.microsoft.com/office/powerpoint/2010/main" val="24220294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33856E-E77C-4593-B21A-58511061ADBF}" type="slidenum">
              <a:rPr lang="en-US" smtClean="0"/>
              <a:t>1</a:t>
            </a:fld>
            <a:endParaRPr lang="en-US"/>
          </a:p>
        </p:txBody>
      </p:sp>
    </p:spTree>
    <p:extLst>
      <p:ext uri="{BB962C8B-B14F-4D97-AF65-F5344CB8AC3E}">
        <p14:creationId xmlns:p14="http://schemas.microsoft.com/office/powerpoint/2010/main" val="37022551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33856E-E77C-4593-B21A-58511061ADBF}" type="slidenum">
              <a:rPr lang="en-US" smtClean="0"/>
              <a:t>12</a:t>
            </a:fld>
            <a:endParaRPr lang="en-US"/>
          </a:p>
        </p:txBody>
      </p:sp>
    </p:spTree>
    <p:extLst>
      <p:ext uri="{BB962C8B-B14F-4D97-AF65-F5344CB8AC3E}">
        <p14:creationId xmlns:p14="http://schemas.microsoft.com/office/powerpoint/2010/main" val="33653709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33856E-E77C-4593-B21A-58511061ADBF}" type="slidenum">
              <a:rPr lang="en-US" smtClean="0"/>
              <a:t>13</a:t>
            </a:fld>
            <a:endParaRPr lang="en-US"/>
          </a:p>
        </p:txBody>
      </p:sp>
    </p:spTree>
    <p:extLst>
      <p:ext uri="{BB962C8B-B14F-4D97-AF65-F5344CB8AC3E}">
        <p14:creationId xmlns:p14="http://schemas.microsoft.com/office/powerpoint/2010/main" val="40417116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33856E-E77C-4593-B21A-58511061ADBF}" type="slidenum">
              <a:rPr lang="en-US" smtClean="0"/>
              <a:t>3</a:t>
            </a:fld>
            <a:endParaRPr lang="en-US"/>
          </a:p>
        </p:txBody>
      </p:sp>
    </p:spTree>
    <p:extLst>
      <p:ext uri="{BB962C8B-B14F-4D97-AF65-F5344CB8AC3E}">
        <p14:creationId xmlns:p14="http://schemas.microsoft.com/office/powerpoint/2010/main" val="8019945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 typeface="Arial" panose="020B0604020202020204" pitchFamily="34" charset="0"/>
              <a:buChar char="•"/>
            </a:pPr>
            <a:r>
              <a:rPr lang="en-US" dirty="0"/>
              <a:t>California veterans are the most diverse than any other state in the nation.</a:t>
            </a:r>
          </a:p>
          <a:p>
            <a:pPr marL="628650" lvl="1" indent="-171450">
              <a:buFont typeface="Arial" panose="020B0604020202020204" pitchFamily="34" charset="0"/>
              <a:buChar char="•"/>
            </a:pPr>
            <a:r>
              <a:rPr lang="en-US" dirty="0"/>
              <a:t>We have the highest amount of every race breakdown except Black/African                                                                                                                                                   American veterans who mostly reside in Georgia, Florida, and Texas. </a:t>
            </a:r>
          </a:p>
          <a:p>
            <a:endParaRPr lang="en-US" dirty="0"/>
          </a:p>
        </p:txBody>
      </p:sp>
      <p:sp>
        <p:nvSpPr>
          <p:cNvPr id="4" name="Slide Number Placeholder 3"/>
          <p:cNvSpPr>
            <a:spLocks noGrp="1"/>
          </p:cNvSpPr>
          <p:nvPr>
            <p:ph type="sldNum" sz="quarter" idx="5"/>
          </p:nvPr>
        </p:nvSpPr>
        <p:spPr/>
        <p:txBody>
          <a:bodyPr/>
          <a:lstStyle/>
          <a:p>
            <a:fld id="{9F33856E-E77C-4593-B21A-58511061ADBF}" type="slidenum">
              <a:rPr lang="en-US" smtClean="0"/>
              <a:t>5</a:t>
            </a:fld>
            <a:endParaRPr lang="en-US"/>
          </a:p>
        </p:txBody>
      </p:sp>
    </p:spTree>
    <p:extLst>
      <p:ext uri="{BB962C8B-B14F-4D97-AF65-F5344CB8AC3E}">
        <p14:creationId xmlns:p14="http://schemas.microsoft.com/office/powerpoint/2010/main" val="20173337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33856E-E77C-4593-B21A-58511061ADBF}" type="slidenum">
              <a:rPr lang="en-US" smtClean="0"/>
              <a:t>6</a:t>
            </a:fld>
            <a:endParaRPr lang="en-US"/>
          </a:p>
        </p:txBody>
      </p:sp>
    </p:spTree>
    <p:extLst>
      <p:ext uri="{BB962C8B-B14F-4D97-AF65-F5344CB8AC3E}">
        <p14:creationId xmlns:p14="http://schemas.microsoft.com/office/powerpoint/2010/main" val="27917402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33856E-E77C-4593-B21A-58511061ADBF}" type="slidenum">
              <a:rPr lang="en-US" smtClean="0"/>
              <a:t>7</a:t>
            </a:fld>
            <a:endParaRPr lang="en-US"/>
          </a:p>
        </p:txBody>
      </p:sp>
    </p:spTree>
    <p:extLst>
      <p:ext uri="{BB962C8B-B14F-4D97-AF65-F5344CB8AC3E}">
        <p14:creationId xmlns:p14="http://schemas.microsoft.com/office/powerpoint/2010/main" val="24703981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33856E-E77C-4593-B21A-58511061ADBF}" type="slidenum">
              <a:rPr lang="en-US" smtClean="0"/>
              <a:t>8</a:t>
            </a:fld>
            <a:endParaRPr lang="en-US"/>
          </a:p>
        </p:txBody>
      </p:sp>
    </p:spTree>
    <p:extLst>
      <p:ext uri="{BB962C8B-B14F-4D97-AF65-F5344CB8AC3E}">
        <p14:creationId xmlns:p14="http://schemas.microsoft.com/office/powerpoint/2010/main" val="39783492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33856E-E77C-4593-B21A-58511061ADBF}" type="slidenum">
              <a:rPr lang="en-US" smtClean="0"/>
              <a:t>9</a:t>
            </a:fld>
            <a:endParaRPr lang="en-US"/>
          </a:p>
        </p:txBody>
      </p:sp>
    </p:spTree>
    <p:extLst>
      <p:ext uri="{BB962C8B-B14F-4D97-AF65-F5344CB8AC3E}">
        <p14:creationId xmlns:p14="http://schemas.microsoft.com/office/powerpoint/2010/main" val="38609391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33856E-E77C-4593-B21A-58511061ADBF}" type="slidenum">
              <a:rPr lang="en-US" smtClean="0"/>
              <a:t>10</a:t>
            </a:fld>
            <a:endParaRPr lang="en-US"/>
          </a:p>
        </p:txBody>
      </p:sp>
    </p:spTree>
    <p:extLst>
      <p:ext uri="{BB962C8B-B14F-4D97-AF65-F5344CB8AC3E}">
        <p14:creationId xmlns:p14="http://schemas.microsoft.com/office/powerpoint/2010/main" val="29744443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33856E-E77C-4593-B21A-58511061ADBF}" type="slidenum">
              <a:rPr lang="en-US" smtClean="0"/>
              <a:t>11</a:t>
            </a:fld>
            <a:endParaRPr lang="en-US"/>
          </a:p>
        </p:txBody>
      </p:sp>
    </p:spTree>
    <p:extLst>
      <p:ext uri="{BB962C8B-B14F-4D97-AF65-F5344CB8AC3E}">
        <p14:creationId xmlns:p14="http://schemas.microsoft.com/office/powerpoint/2010/main" val="16129399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4F4B7EF-AC47-6948-952F-FAFDDF71301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9A44B9E-F80A-8D4A-B6FB-23AE54345396}"/>
              </a:ext>
            </a:extLst>
          </p:cNvPr>
          <p:cNvSpPr>
            <a:spLocks noGrp="1"/>
          </p:cNvSpPr>
          <p:nvPr>
            <p:ph type="ctrTitle"/>
          </p:nvPr>
        </p:nvSpPr>
        <p:spPr>
          <a:xfrm>
            <a:off x="1524000" y="2221570"/>
            <a:ext cx="9144000" cy="1867209"/>
          </a:xfrm>
        </p:spPr>
        <p:txBody>
          <a:bodyPr anchor="b">
            <a:normAutofit/>
          </a:bodyPr>
          <a:lstStyle>
            <a:lvl1pPr algn="ctr">
              <a:defRPr sz="4000">
                <a:solidFill>
                  <a:schemeClr val="bg1"/>
                </a:solidFill>
              </a:defRPr>
            </a:lvl1pPr>
          </a:lstStyle>
          <a:p>
            <a:endParaRPr lang="en-US"/>
          </a:p>
        </p:txBody>
      </p:sp>
      <p:sp>
        <p:nvSpPr>
          <p:cNvPr id="3" name="Subtitle 2">
            <a:extLst>
              <a:ext uri="{FF2B5EF4-FFF2-40B4-BE49-F238E27FC236}">
                <a16:creationId xmlns:a16="http://schemas.microsoft.com/office/drawing/2014/main" id="{11838758-4649-1647-9E1F-18662609D173}"/>
              </a:ext>
            </a:extLst>
          </p:cNvPr>
          <p:cNvSpPr>
            <a:spLocks noGrp="1"/>
          </p:cNvSpPr>
          <p:nvPr>
            <p:ph type="subTitle" idx="1"/>
          </p:nvPr>
        </p:nvSpPr>
        <p:spPr>
          <a:xfrm>
            <a:off x="1524000" y="4378711"/>
            <a:ext cx="9144000" cy="1451517"/>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2" name="Picture 11">
            <a:extLst>
              <a:ext uri="{FF2B5EF4-FFF2-40B4-BE49-F238E27FC236}">
                <a16:creationId xmlns:a16="http://schemas.microsoft.com/office/drawing/2014/main" id="{0C1FC1B7-AF7E-3644-BC98-3684B6AF84C7}"/>
              </a:ext>
            </a:extLst>
          </p:cNvPr>
          <p:cNvPicPr>
            <a:picLocks noChangeAspect="1"/>
          </p:cNvPicPr>
          <p:nvPr userDrawn="1"/>
        </p:nvPicPr>
        <p:blipFill>
          <a:blip r:embed="rId3"/>
          <a:stretch>
            <a:fillRect/>
          </a:stretch>
        </p:blipFill>
        <p:spPr>
          <a:xfrm>
            <a:off x="4724400" y="1262840"/>
            <a:ext cx="2743200" cy="865215"/>
          </a:xfrm>
          <a:prstGeom prst="rect">
            <a:avLst/>
          </a:prstGeom>
        </p:spPr>
      </p:pic>
    </p:spTree>
    <p:extLst>
      <p:ext uri="{BB962C8B-B14F-4D97-AF65-F5344CB8AC3E}">
        <p14:creationId xmlns:p14="http://schemas.microsoft.com/office/powerpoint/2010/main" val="38744071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Custom Layout">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24392" y="5866051"/>
            <a:ext cx="2687216" cy="855431"/>
          </a:xfrm>
          <a:prstGeom prst="rect">
            <a:avLst/>
          </a:prstGeom>
        </p:spPr>
      </p:pic>
    </p:spTree>
    <p:extLst>
      <p:ext uri="{BB962C8B-B14F-4D97-AF65-F5344CB8AC3E}">
        <p14:creationId xmlns:p14="http://schemas.microsoft.com/office/powerpoint/2010/main" val="478217584"/>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7583E-C2E8-CC49-948E-E3FD18EC8BFB}"/>
              </a:ext>
            </a:extLst>
          </p:cNvPr>
          <p:cNvSpPr>
            <a:spLocks noGrp="1"/>
          </p:cNvSpPr>
          <p:nvPr>
            <p:ph type="title"/>
          </p:nvPr>
        </p:nvSpPr>
        <p:spPr/>
        <p:txBody>
          <a:bodyPr>
            <a:norm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FA66B373-B838-BB45-9F8C-D18980150F3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p:txBody>
      </p:sp>
      <p:sp>
        <p:nvSpPr>
          <p:cNvPr id="4" name="Slide Number Placeholder 5">
            <a:extLst>
              <a:ext uri="{FF2B5EF4-FFF2-40B4-BE49-F238E27FC236}">
                <a16:creationId xmlns:a16="http://schemas.microsoft.com/office/drawing/2014/main" id="{7A43F5D0-66F2-4646-AD5A-793D334BBFC7}"/>
              </a:ext>
            </a:extLst>
          </p:cNvPr>
          <p:cNvSpPr>
            <a:spLocks noGrp="1"/>
          </p:cNvSpPr>
          <p:nvPr>
            <p:ph type="sldNum" sz="quarter" idx="4"/>
          </p:nvPr>
        </p:nvSpPr>
        <p:spPr>
          <a:xfrm>
            <a:off x="838200" y="6300741"/>
            <a:ext cx="1917192" cy="365125"/>
          </a:xfrm>
          <a:prstGeom prst="rect">
            <a:avLst/>
          </a:prstGeom>
        </p:spPr>
        <p:txBody>
          <a:bodyPr vert="horz" lIns="91440" tIns="45720" rIns="91440" bIns="45720" rtlCol="0" anchor="ctr"/>
          <a:lstStyle>
            <a:lvl1pPr algn="l">
              <a:defRPr sz="1200" b="1">
                <a:solidFill>
                  <a:schemeClr val="bg1"/>
                </a:solidFill>
                <a:latin typeface="+mn-lt"/>
              </a:defRPr>
            </a:lvl1pPr>
          </a:lstStyle>
          <a:p>
            <a:fld id="{97FF4E7B-DCA9-F44E-AACB-DE6F576A2003}" type="slidenum">
              <a:rPr lang="en-US" smtClean="0"/>
              <a:pPr/>
              <a:t>‹#›</a:t>
            </a:fld>
            <a:endParaRPr lang="en-US"/>
          </a:p>
        </p:txBody>
      </p:sp>
    </p:spTree>
    <p:extLst>
      <p:ext uri="{BB962C8B-B14F-4D97-AF65-F5344CB8AC3E}">
        <p14:creationId xmlns:p14="http://schemas.microsoft.com/office/powerpoint/2010/main" val="232530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DE278-BD4D-DB4B-AD84-FE7BBD138338}"/>
              </a:ext>
            </a:extLst>
          </p:cNvPr>
          <p:cNvSpPr>
            <a:spLocks noGrp="1"/>
          </p:cNvSpPr>
          <p:nvPr>
            <p:ph type="title"/>
          </p:nvPr>
        </p:nvSpPr>
        <p:spPr>
          <a:xfrm>
            <a:off x="831850" y="1151726"/>
            <a:ext cx="10515600" cy="2048122"/>
          </a:xfrm>
        </p:spPr>
        <p:txBody>
          <a:bodyPr anchor="b">
            <a:normAutofit/>
          </a:bodyPr>
          <a:lstStyle>
            <a:lvl1pPr>
              <a:defRPr sz="4000"/>
            </a:lvl1pPr>
          </a:lstStyle>
          <a:p>
            <a:r>
              <a:rPr lang="en-US"/>
              <a:t>Click to edit Master title style</a:t>
            </a:r>
          </a:p>
        </p:txBody>
      </p:sp>
      <p:sp>
        <p:nvSpPr>
          <p:cNvPr id="3" name="Text Placeholder 2">
            <a:extLst>
              <a:ext uri="{FF2B5EF4-FFF2-40B4-BE49-F238E27FC236}">
                <a16:creationId xmlns:a16="http://schemas.microsoft.com/office/drawing/2014/main" id="{3A2FC11B-C8EC-E04C-8029-6B6399CA1151}"/>
              </a:ext>
            </a:extLst>
          </p:cNvPr>
          <p:cNvSpPr>
            <a:spLocks noGrp="1"/>
          </p:cNvSpPr>
          <p:nvPr>
            <p:ph type="body" idx="1"/>
          </p:nvPr>
        </p:nvSpPr>
        <p:spPr>
          <a:xfrm>
            <a:off x="831850" y="3825678"/>
            <a:ext cx="10515600" cy="1158152"/>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49FB8D42-39D7-2B47-AAFC-AB4D7E76E8B7}"/>
              </a:ext>
            </a:extLst>
          </p:cNvPr>
          <p:cNvSpPr>
            <a:spLocks noGrp="1"/>
          </p:cNvSpPr>
          <p:nvPr>
            <p:ph type="sldNum" sz="quarter" idx="12"/>
          </p:nvPr>
        </p:nvSpPr>
        <p:spPr>
          <a:xfrm>
            <a:off x="831850" y="6173787"/>
            <a:ext cx="2743200" cy="365125"/>
          </a:xfrm>
        </p:spPr>
        <p:txBody>
          <a:bodyPr/>
          <a:lstStyle/>
          <a:p>
            <a:fld id="{97FF4E7B-DCA9-F44E-AACB-DE6F576A2003}" type="slidenum">
              <a:rPr lang="en-US" smtClean="0"/>
              <a:t>‹#›</a:t>
            </a:fld>
            <a:endParaRPr lang="en-US"/>
          </a:p>
        </p:txBody>
      </p:sp>
    </p:spTree>
    <p:extLst>
      <p:ext uri="{BB962C8B-B14F-4D97-AF65-F5344CB8AC3E}">
        <p14:creationId xmlns:p14="http://schemas.microsoft.com/office/powerpoint/2010/main" val="11677055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B9062-5366-2048-9C47-2200E00609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E44F86-75BC-EE49-B2C5-A7C1693E9DE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p:txBody>
      </p:sp>
      <p:sp>
        <p:nvSpPr>
          <p:cNvPr id="4" name="Content Placeholder 3">
            <a:extLst>
              <a:ext uri="{FF2B5EF4-FFF2-40B4-BE49-F238E27FC236}">
                <a16:creationId xmlns:a16="http://schemas.microsoft.com/office/drawing/2014/main" id="{5D84FB96-F523-794E-B78A-3AF5168AC0B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p:txBody>
      </p:sp>
      <p:sp>
        <p:nvSpPr>
          <p:cNvPr id="7" name="Slide Number Placeholder 6">
            <a:extLst>
              <a:ext uri="{FF2B5EF4-FFF2-40B4-BE49-F238E27FC236}">
                <a16:creationId xmlns:a16="http://schemas.microsoft.com/office/drawing/2014/main" id="{D64C1174-26B1-BF40-8FE4-86733EE44602}"/>
              </a:ext>
            </a:extLst>
          </p:cNvPr>
          <p:cNvSpPr>
            <a:spLocks noGrp="1"/>
          </p:cNvSpPr>
          <p:nvPr>
            <p:ph type="sldNum" sz="quarter" idx="12"/>
          </p:nvPr>
        </p:nvSpPr>
        <p:spPr/>
        <p:txBody>
          <a:bodyPr/>
          <a:lstStyle/>
          <a:p>
            <a:fld id="{97FF4E7B-DCA9-F44E-AACB-DE6F576A2003}" type="slidenum">
              <a:rPr lang="en-US" smtClean="0"/>
              <a:t>‹#›</a:t>
            </a:fld>
            <a:endParaRPr lang="en-US"/>
          </a:p>
        </p:txBody>
      </p:sp>
    </p:spTree>
    <p:extLst>
      <p:ext uri="{BB962C8B-B14F-4D97-AF65-F5344CB8AC3E}">
        <p14:creationId xmlns:p14="http://schemas.microsoft.com/office/powerpoint/2010/main" val="11520761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48B1F-97F1-6747-8F81-261200B2AFC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A72BC9D-3A25-C640-A866-89CEE564153C}"/>
              </a:ext>
            </a:extLst>
          </p:cNvPr>
          <p:cNvSpPr>
            <a:spLocks noGrp="1"/>
          </p:cNvSpPr>
          <p:nvPr>
            <p:ph type="body" idx="1"/>
          </p:nvPr>
        </p:nvSpPr>
        <p:spPr>
          <a:xfrm>
            <a:off x="839788" y="1752019"/>
            <a:ext cx="5157787" cy="551469"/>
          </a:xfrm>
        </p:spPr>
        <p:txBody>
          <a:bodyPr anchor="b"/>
          <a:lstStyle>
            <a:lvl1pPr marL="0" indent="0">
              <a:buNone/>
              <a:defRPr sz="2400" b="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419E235-D8E4-8D4B-95E7-19AB1CCB092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p:txBody>
      </p:sp>
      <p:sp>
        <p:nvSpPr>
          <p:cNvPr id="5" name="Text Placeholder 4">
            <a:extLst>
              <a:ext uri="{FF2B5EF4-FFF2-40B4-BE49-F238E27FC236}">
                <a16:creationId xmlns:a16="http://schemas.microsoft.com/office/drawing/2014/main" id="{FBAA58D1-EFD4-D148-973E-3614F51CA37B}"/>
              </a:ext>
            </a:extLst>
          </p:cNvPr>
          <p:cNvSpPr>
            <a:spLocks noGrp="1"/>
          </p:cNvSpPr>
          <p:nvPr>
            <p:ph type="body" sz="quarter" idx="3"/>
          </p:nvPr>
        </p:nvSpPr>
        <p:spPr>
          <a:xfrm>
            <a:off x="6172200" y="1752019"/>
            <a:ext cx="5183188" cy="551469"/>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6725D04-0C7E-4147-9419-E57C7302E7A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p:txBody>
      </p:sp>
      <p:sp>
        <p:nvSpPr>
          <p:cNvPr id="9" name="Slide Number Placeholder 8">
            <a:extLst>
              <a:ext uri="{FF2B5EF4-FFF2-40B4-BE49-F238E27FC236}">
                <a16:creationId xmlns:a16="http://schemas.microsoft.com/office/drawing/2014/main" id="{48C4BFCB-B4BB-904C-905B-06777CF8C98F}"/>
              </a:ext>
            </a:extLst>
          </p:cNvPr>
          <p:cNvSpPr>
            <a:spLocks noGrp="1"/>
          </p:cNvSpPr>
          <p:nvPr>
            <p:ph type="sldNum" sz="quarter" idx="12"/>
          </p:nvPr>
        </p:nvSpPr>
        <p:spPr/>
        <p:txBody>
          <a:bodyPr/>
          <a:lstStyle/>
          <a:p>
            <a:fld id="{97FF4E7B-DCA9-F44E-AACB-DE6F576A2003}" type="slidenum">
              <a:rPr lang="en-US" smtClean="0"/>
              <a:t>‹#›</a:t>
            </a:fld>
            <a:endParaRPr lang="en-US"/>
          </a:p>
        </p:txBody>
      </p:sp>
    </p:spTree>
    <p:extLst>
      <p:ext uri="{BB962C8B-B14F-4D97-AF65-F5344CB8AC3E}">
        <p14:creationId xmlns:p14="http://schemas.microsoft.com/office/powerpoint/2010/main" val="12539114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F83B0-99F3-5D47-9F71-D63A9098D2FC}"/>
              </a:ext>
            </a:extLst>
          </p:cNvPr>
          <p:cNvSpPr>
            <a:spLocks noGrp="1"/>
          </p:cNvSpPr>
          <p:nvPr>
            <p:ph type="title"/>
          </p:nvPr>
        </p:nvSpPr>
        <p:spPr/>
        <p:txBody>
          <a:bodyPr>
            <a:normAutofit/>
          </a:bodyPr>
          <a:lstStyle>
            <a:lvl1pPr>
              <a:defRPr sz="4000"/>
            </a:lvl1pPr>
          </a:lstStyle>
          <a:p>
            <a:r>
              <a:rPr lang="en-US"/>
              <a:t>Click to edit Master title style</a:t>
            </a:r>
          </a:p>
        </p:txBody>
      </p:sp>
      <p:sp>
        <p:nvSpPr>
          <p:cNvPr id="5" name="Slide Number Placeholder 4">
            <a:extLst>
              <a:ext uri="{FF2B5EF4-FFF2-40B4-BE49-F238E27FC236}">
                <a16:creationId xmlns:a16="http://schemas.microsoft.com/office/drawing/2014/main" id="{F1861165-8359-E54B-BAA2-A253F37D3F1A}"/>
              </a:ext>
            </a:extLst>
          </p:cNvPr>
          <p:cNvSpPr>
            <a:spLocks noGrp="1"/>
          </p:cNvSpPr>
          <p:nvPr>
            <p:ph type="sldNum" sz="quarter" idx="12"/>
          </p:nvPr>
        </p:nvSpPr>
        <p:spPr/>
        <p:txBody>
          <a:bodyPr/>
          <a:lstStyle/>
          <a:p>
            <a:fld id="{97FF4E7B-DCA9-F44E-AACB-DE6F576A2003}" type="slidenum">
              <a:rPr lang="en-US" smtClean="0"/>
              <a:t>‹#›</a:t>
            </a:fld>
            <a:endParaRPr lang="en-US"/>
          </a:p>
        </p:txBody>
      </p:sp>
    </p:spTree>
    <p:extLst>
      <p:ext uri="{BB962C8B-B14F-4D97-AF65-F5344CB8AC3E}">
        <p14:creationId xmlns:p14="http://schemas.microsoft.com/office/powerpoint/2010/main" val="506495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412AC9-FC91-5D4D-891A-2DDBB7D6B4E4}"/>
              </a:ext>
            </a:extLst>
          </p:cNvPr>
          <p:cNvSpPr>
            <a:spLocks noGrp="1"/>
          </p:cNvSpPr>
          <p:nvPr>
            <p:ph type="sldNum" sz="quarter" idx="12"/>
          </p:nvPr>
        </p:nvSpPr>
        <p:spPr/>
        <p:txBody>
          <a:bodyPr/>
          <a:lstStyle/>
          <a:p>
            <a:fld id="{97FF4E7B-DCA9-F44E-AACB-DE6F576A2003}" type="slidenum">
              <a:rPr lang="en-US" smtClean="0"/>
              <a:t>‹#›</a:t>
            </a:fld>
            <a:endParaRPr lang="en-US"/>
          </a:p>
        </p:txBody>
      </p:sp>
    </p:spTree>
    <p:extLst>
      <p:ext uri="{BB962C8B-B14F-4D97-AF65-F5344CB8AC3E}">
        <p14:creationId xmlns:p14="http://schemas.microsoft.com/office/powerpoint/2010/main" val="3253794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F948D-150D-564F-B8C6-EFFAC3981483}"/>
              </a:ext>
            </a:extLst>
          </p:cNvPr>
          <p:cNvSpPr>
            <a:spLocks noGrp="1"/>
          </p:cNvSpPr>
          <p:nvPr>
            <p:ph type="title"/>
          </p:nvPr>
        </p:nvSpPr>
        <p:spPr>
          <a:xfrm>
            <a:off x="839788" y="589823"/>
            <a:ext cx="3932237" cy="1162195"/>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B782E85-01F9-134C-8B3E-571364E25D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p:txBody>
      </p:sp>
      <p:sp>
        <p:nvSpPr>
          <p:cNvPr id="4" name="Text Placeholder 3">
            <a:extLst>
              <a:ext uri="{FF2B5EF4-FFF2-40B4-BE49-F238E27FC236}">
                <a16:creationId xmlns:a16="http://schemas.microsoft.com/office/drawing/2014/main" id="{FE25D68A-0040-7F4F-B7F3-8673704A20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a:extLst>
              <a:ext uri="{FF2B5EF4-FFF2-40B4-BE49-F238E27FC236}">
                <a16:creationId xmlns:a16="http://schemas.microsoft.com/office/drawing/2014/main" id="{1D9D2D51-C50C-A043-9529-641BADE3A6C2}"/>
              </a:ext>
            </a:extLst>
          </p:cNvPr>
          <p:cNvSpPr>
            <a:spLocks noGrp="1"/>
          </p:cNvSpPr>
          <p:nvPr>
            <p:ph type="sldNum" sz="quarter" idx="12"/>
          </p:nvPr>
        </p:nvSpPr>
        <p:spPr/>
        <p:txBody>
          <a:bodyPr/>
          <a:lstStyle/>
          <a:p>
            <a:fld id="{97FF4E7B-DCA9-F44E-AACB-DE6F576A2003}" type="slidenum">
              <a:rPr lang="en-US" smtClean="0"/>
              <a:t>‹#›</a:t>
            </a:fld>
            <a:endParaRPr lang="en-US"/>
          </a:p>
        </p:txBody>
      </p:sp>
    </p:spTree>
    <p:extLst>
      <p:ext uri="{BB962C8B-B14F-4D97-AF65-F5344CB8AC3E}">
        <p14:creationId xmlns:p14="http://schemas.microsoft.com/office/powerpoint/2010/main" val="18430703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1F4EDA7-4330-3A48-9291-AE2F80EC89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73017F0-509B-CE40-90C0-F61E89329F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a:extLst>
              <a:ext uri="{FF2B5EF4-FFF2-40B4-BE49-F238E27FC236}">
                <a16:creationId xmlns:a16="http://schemas.microsoft.com/office/drawing/2014/main" id="{5BD6C44F-4FB3-794A-A28C-4C00F36F9484}"/>
              </a:ext>
            </a:extLst>
          </p:cNvPr>
          <p:cNvSpPr>
            <a:spLocks noGrp="1"/>
          </p:cNvSpPr>
          <p:nvPr>
            <p:ph type="sldNum" sz="quarter" idx="12"/>
          </p:nvPr>
        </p:nvSpPr>
        <p:spPr/>
        <p:txBody>
          <a:bodyPr/>
          <a:lstStyle/>
          <a:p>
            <a:fld id="{97FF4E7B-DCA9-F44E-AACB-DE6F576A2003}" type="slidenum">
              <a:rPr lang="en-US" smtClean="0"/>
              <a:t>‹#›</a:t>
            </a:fld>
            <a:endParaRPr lang="en-US"/>
          </a:p>
        </p:txBody>
      </p:sp>
      <p:sp>
        <p:nvSpPr>
          <p:cNvPr id="8" name="Title 1">
            <a:extLst>
              <a:ext uri="{FF2B5EF4-FFF2-40B4-BE49-F238E27FC236}">
                <a16:creationId xmlns:a16="http://schemas.microsoft.com/office/drawing/2014/main" id="{316DE96B-1E7B-D644-9EF1-EF31FAE385F6}"/>
              </a:ext>
            </a:extLst>
          </p:cNvPr>
          <p:cNvSpPr>
            <a:spLocks noGrp="1"/>
          </p:cNvSpPr>
          <p:nvPr>
            <p:ph type="title"/>
          </p:nvPr>
        </p:nvSpPr>
        <p:spPr>
          <a:xfrm>
            <a:off x="839788" y="589823"/>
            <a:ext cx="3932237" cy="1162195"/>
          </a:xfrm>
        </p:spPr>
        <p:txBody>
          <a:bodyPr anchor="b"/>
          <a:lstStyle>
            <a:lvl1pPr>
              <a:defRPr sz="3200"/>
            </a:lvl1pPr>
          </a:lstStyle>
          <a:p>
            <a:r>
              <a:rPr lang="en-US"/>
              <a:t>Click to edit Master title style</a:t>
            </a:r>
          </a:p>
        </p:txBody>
      </p:sp>
    </p:spTree>
    <p:extLst>
      <p:ext uri="{BB962C8B-B14F-4D97-AF65-F5344CB8AC3E}">
        <p14:creationId xmlns:p14="http://schemas.microsoft.com/office/powerpoint/2010/main" val="5330003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6D3ACF2-327B-2846-BA4A-62D9C1BDE059}"/>
              </a:ext>
            </a:extLst>
          </p:cNvPr>
          <p:cNvPicPr>
            <a:picLocks noChangeAspect="1"/>
          </p:cNvPicPr>
          <p:nvPr userDrawn="1"/>
        </p:nvPicPr>
        <p:blipFill>
          <a:blip r:embed="rId12"/>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730ED221-4CC8-704C-B068-813FF3DE37A2}"/>
              </a:ext>
            </a:extLst>
          </p:cNvPr>
          <p:cNvPicPr>
            <a:picLocks noChangeAspect="1"/>
          </p:cNvPicPr>
          <p:nvPr userDrawn="1"/>
        </p:nvPicPr>
        <p:blipFill>
          <a:blip r:embed="rId13"/>
          <a:stretch>
            <a:fillRect/>
          </a:stretch>
        </p:blipFill>
        <p:spPr>
          <a:xfrm>
            <a:off x="10746786" y="6300741"/>
            <a:ext cx="1301162" cy="410391"/>
          </a:xfrm>
          <a:prstGeom prst="rect">
            <a:avLst/>
          </a:prstGeom>
        </p:spPr>
      </p:pic>
      <p:sp>
        <p:nvSpPr>
          <p:cNvPr id="2" name="Title Placeholder 1">
            <a:extLst>
              <a:ext uri="{FF2B5EF4-FFF2-40B4-BE49-F238E27FC236}">
                <a16:creationId xmlns:a16="http://schemas.microsoft.com/office/drawing/2014/main" id="{51988F5D-8D49-C54F-8A88-38BC47ACD6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AA2864-383B-514B-BA5F-B90D3B6319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A43F5D0-66F2-4646-AD5A-793D334BBFC7}"/>
              </a:ext>
            </a:extLst>
          </p:cNvPr>
          <p:cNvSpPr>
            <a:spLocks noGrp="1"/>
          </p:cNvSpPr>
          <p:nvPr>
            <p:ph type="sldNum" sz="quarter" idx="4"/>
          </p:nvPr>
        </p:nvSpPr>
        <p:spPr>
          <a:xfrm>
            <a:off x="838200" y="6300741"/>
            <a:ext cx="1917192" cy="365125"/>
          </a:xfrm>
          <a:prstGeom prst="rect">
            <a:avLst/>
          </a:prstGeom>
        </p:spPr>
        <p:txBody>
          <a:bodyPr vert="horz" lIns="91440" tIns="45720" rIns="91440" bIns="45720" rtlCol="0" anchor="ctr"/>
          <a:lstStyle>
            <a:lvl1pPr algn="l">
              <a:defRPr sz="1200" b="1">
                <a:solidFill>
                  <a:schemeClr val="bg1"/>
                </a:solidFill>
                <a:latin typeface="+mn-lt"/>
              </a:defRPr>
            </a:lvl1pPr>
          </a:lstStyle>
          <a:p>
            <a:fld id="{97FF4E7B-DCA9-F44E-AACB-DE6F576A2003}" type="slidenum">
              <a:rPr lang="en-US" smtClean="0"/>
              <a:pPr/>
              <a:t>‹#›</a:t>
            </a:fld>
            <a:endParaRPr lang="en-US"/>
          </a:p>
        </p:txBody>
      </p:sp>
    </p:spTree>
    <p:extLst>
      <p:ext uri="{BB962C8B-B14F-4D97-AF65-F5344CB8AC3E}">
        <p14:creationId xmlns:p14="http://schemas.microsoft.com/office/powerpoint/2010/main" val="28339047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hdr="0" ftr="0" dt="0"/>
  <p:txStyles>
    <p:titleStyle>
      <a:lvl1pPr algn="l" defTabSz="914400" rtl="0" eaLnBrk="1" latinLnBrk="0" hangingPunct="1">
        <a:lnSpc>
          <a:spcPct val="90000"/>
        </a:lnSpc>
        <a:spcBef>
          <a:spcPct val="0"/>
        </a:spcBef>
        <a:buNone/>
        <a:defRPr sz="400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hyperlink" Target="mailto:Rakesh.Pal@calvet.ca.gov" TargetMode="External"/><Relationship Id="rId3" Type="http://schemas.openxmlformats.org/officeDocument/2006/relationships/hyperlink" Target="mailto:minorityveterans@calvet.ca.gov" TargetMode="External"/><Relationship Id="rId7" Type="http://schemas.openxmlformats.org/officeDocument/2006/relationships/hyperlink" Target="mailto:Nathaniel.Stewart@calvet.ca.gov"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mailto:Christina.Salazar@calvet.ca.gov" TargetMode="External"/><Relationship Id="rId11" Type="http://schemas.openxmlformats.org/officeDocument/2006/relationships/image" Target="../media/image23.png"/><Relationship Id="rId5" Type="http://schemas.openxmlformats.org/officeDocument/2006/relationships/hyperlink" Target="https://www.facebook.com/CalVetMinorityVets" TargetMode="External"/><Relationship Id="rId10" Type="http://schemas.openxmlformats.org/officeDocument/2006/relationships/image" Target="../media/image22.png"/><Relationship Id="rId4" Type="http://schemas.openxmlformats.org/officeDocument/2006/relationships/hyperlink" Target="http://www.calvet.ca.gov/minorityvets" TargetMode="External"/><Relationship Id="rId9" Type="http://schemas.openxmlformats.org/officeDocument/2006/relationships/hyperlink" Target="mailto:Jose.Ayon@calvet.ca.gov"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11492EB-6C45-8649-9165-B93EF0A14FF8}"/>
              </a:ext>
            </a:extLst>
          </p:cNvPr>
          <p:cNvSpPr>
            <a:spLocks noGrp="1"/>
          </p:cNvSpPr>
          <p:nvPr>
            <p:ph type="ctrTitle"/>
          </p:nvPr>
        </p:nvSpPr>
        <p:spPr>
          <a:xfrm>
            <a:off x="740495" y="2994141"/>
            <a:ext cx="10720359" cy="1382002"/>
          </a:xfrm>
        </p:spPr>
        <p:txBody>
          <a:bodyPr/>
          <a:lstStyle/>
          <a:p>
            <a:r>
              <a:rPr lang="en-US" dirty="0"/>
              <a:t>Minority and Underrepresented </a:t>
            </a:r>
            <a:br>
              <a:rPr lang="en-US" dirty="0"/>
            </a:br>
            <a:r>
              <a:rPr lang="en-US" dirty="0"/>
              <a:t>Veterans Division</a:t>
            </a:r>
          </a:p>
        </p:txBody>
      </p:sp>
      <p:sp>
        <p:nvSpPr>
          <p:cNvPr id="4" name="Subtitle 3">
            <a:extLst>
              <a:ext uri="{FF2B5EF4-FFF2-40B4-BE49-F238E27FC236}">
                <a16:creationId xmlns:a16="http://schemas.microsoft.com/office/drawing/2014/main" id="{34786DB5-F685-2D4D-9DF2-767FC5E8049B}"/>
              </a:ext>
            </a:extLst>
          </p:cNvPr>
          <p:cNvSpPr>
            <a:spLocks noGrp="1"/>
          </p:cNvSpPr>
          <p:nvPr>
            <p:ph type="subTitle" idx="1"/>
          </p:nvPr>
        </p:nvSpPr>
        <p:spPr>
          <a:xfrm>
            <a:off x="1524000" y="4849271"/>
            <a:ext cx="9144000" cy="1451517"/>
          </a:xfrm>
        </p:spPr>
        <p:txBody>
          <a:bodyPr>
            <a:normAutofit/>
          </a:bodyPr>
          <a:lstStyle/>
          <a:p>
            <a:endParaRPr lang="es-ES" dirty="0"/>
          </a:p>
        </p:txBody>
      </p:sp>
      <p:sp>
        <p:nvSpPr>
          <p:cNvPr id="2" name="Slide Number Placeholder 1">
            <a:extLst>
              <a:ext uri="{FF2B5EF4-FFF2-40B4-BE49-F238E27FC236}">
                <a16:creationId xmlns:a16="http://schemas.microsoft.com/office/drawing/2014/main" id="{DFBDE5A7-3F35-1E4E-8578-76E6D2BA248D}"/>
              </a:ext>
            </a:extLst>
          </p:cNvPr>
          <p:cNvSpPr>
            <a:spLocks noGrp="1"/>
          </p:cNvSpPr>
          <p:nvPr>
            <p:ph type="sldNum" sz="quarter" idx="4294967295"/>
          </p:nvPr>
        </p:nvSpPr>
        <p:spPr>
          <a:xfrm>
            <a:off x="0" y="6300788"/>
            <a:ext cx="19177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FF4E7B-DCA9-F44E-AACB-DE6F576A2003}" type="slidenum">
              <a:rPr kumimoji="0" lang="en-US" sz="1200" b="1"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a:t>
            </a:fld>
            <a:endParaRPr kumimoji="0" lang="en-US" sz="1200" b="1"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 name="Rectangle 7">
            <a:extLst>
              <a:ext uri="{FF2B5EF4-FFF2-40B4-BE49-F238E27FC236}">
                <a16:creationId xmlns:a16="http://schemas.microsoft.com/office/drawing/2014/main" id="{29674060-16DB-4749-A24A-2E9145FA6D22}"/>
              </a:ext>
            </a:extLst>
          </p:cNvPr>
          <p:cNvSpPr/>
          <p:nvPr/>
        </p:nvSpPr>
        <p:spPr>
          <a:xfrm>
            <a:off x="4538341" y="1228550"/>
            <a:ext cx="3124668" cy="970498"/>
          </a:xfrm>
          <a:prstGeom prst="rect">
            <a:avLst/>
          </a:prstGeom>
          <a:solidFill>
            <a:srgbClr val="0406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ADF10DC1-3C62-492F-A8C6-5C32215D3A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2773" y="1125586"/>
            <a:ext cx="4546453" cy="1503430"/>
          </a:xfrm>
          <a:prstGeom prst="rect">
            <a:avLst/>
          </a:prstGeom>
        </p:spPr>
      </p:pic>
    </p:spTree>
    <p:extLst>
      <p:ext uri="{BB962C8B-B14F-4D97-AF65-F5344CB8AC3E}">
        <p14:creationId xmlns:p14="http://schemas.microsoft.com/office/powerpoint/2010/main" val="13782647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18408-246F-40B7-BEBD-53B469BF1BF9}"/>
              </a:ext>
            </a:extLst>
          </p:cNvPr>
          <p:cNvSpPr>
            <a:spLocks noGrp="1"/>
          </p:cNvSpPr>
          <p:nvPr>
            <p:ph type="title"/>
          </p:nvPr>
        </p:nvSpPr>
        <p:spPr>
          <a:xfrm>
            <a:off x="232340" y="250854"/>
            <a:ext cx="10515600" cy="902693"/>
          </a:xfrm>
        </p:spPr>
        <p:txBody>
          <a:bodyPr/>
          <a:lstStyle/>
          <a:p>
            <a:r>
              <a:rPr lang="en-US" dirty="0"/>
              <a:t>Future Division Initiatives and Goals</a:t>
            </a:r>
          </a:p>
        </p:txBody>
      </p:sp>
      <p:sp>
        <p:nvSpPr>
          <p:cNvPr id="3" name="Content Placeholder 2">
            <a:extLst>
              <a:ext uri="{FF2B5EF4-FFF2-40B4-BE49-F238E27FC236}">
                <a16:creationId xmlns:a16="http://schemas.microsoft.com/office/drawing/2014/main" id="{408BCE81-EB0F-43EC-B10B-17CB92110494}"/>
              </a:ext>
            </a:extLst>
          </p:cNvPr>
          <p:cNvSpPr>
            <a:spLocks noGrp="1"/>
          </p:cNvSpPr>
          <p:nvPr>
            <p:ph idx="1"/>
          </p:nvPr>
        </p:nvSpPr>
        <p:spPr>
          <a:xfrm>
            <a:off x="460005" y="1840679"/>
            <a:ext cx="7215413" cy="4269176"/>
          </a:xfrm>
        </p:spPr>
        <p:txBody>
          <a:bodyPr>
            <a:normAutofit fontScale="92500" lnSpcReduction="20000"/>
          </a:bodyPr>
          <a:lstStyle/>
          <a:p>
            <a:r>
              <a:rPr lang="en-US" sz="2400" dirty="0"/>
              <a:t>Veterans in Civic Engagement!</a:t>
            </a:r>
          </a:p>
          <a:p>
            <a:r>
              <a:rPr lang="en-US" sz="2400" dirty="0"/>
              <a:t>(coming soon)</a:t>
            </a:r>
          </a:p>
          <a:p>
            <a:r>
              <a:rPr lang="en-US" sz="2400" dirty="0"/>
              <a:t>Rural California Veterans Network Building (done!)</a:t>
            </a:r>
          </a:p>
          <a:p>
            <a:r>
              <a:rPr lang="en-US" sz="2400" dirty="0"/>
              <a:t>Website Revamp</a:t>
            </a:r>
          </a:p>
          <a:p>
            <a:pPr lvl="1"/>
            <a:r>
              <a:rPr lang="en-US" dirty="0"/>
              <a:t>(done!)</a:t>
            </a:r>
          </a:p>
          <a:p>
            <a:r>
              <a:rPr lang="en-US" sz="2400" dirty="0"/>
              <a:t>AB 1994 will strengthen representation in state government of minority and underrepresented veterans. The bill adds the Deputy Secretary of Minority and Underrepresented Veterans Affairs to those deputies whose appointments are specified in statute. </a:t>
            </a:r>
          </a:p>
          <a:p>
            <a:r>
              <a:rPr lang="en-US" sz="2400"/>
              <a:t>California Department of Veterans Affairs Tribal Consultation Policy </a:t>
            </a:r>
            <a:endParaRPr lang="en-US" sz="2400" dirty="0"/>
          </a:p>
        </p:txBody>
      </p:sp>
      <p:sp>
        <p:nvSpPr>
          <p:cNvPr id="4" name="Slide Number Placeholder 3">
            <a:extLst>
              <a:ext uri="{FF2B5EF4-FFF2-40B4-BE49-F238E27FC236}">
                <a16:creationId xmlns:a16="http://schemas.microsoft.com/office/drawing/2014/main" id="{F37E649D-3285-4F8B-815B-7133CC92568B}"/>
              </a:ext>
            </a:extLst>
          </p:cNvPr>
          <p:cNvSpPr>
            <a:spLocks noGrp="1"/>
          </p:cNvSpPr>
          <p:nvPr>
            <p:ph type="sldNum" sz="quarter" idx="4"/>
          </p:nvPr>
        </p:nvSpPr>
        <p:spPr/>
        <p:txBody>
          <a:bodyPr/>
          <a:lstStyle/>
          <a:p>
            <a:fld id="{97FF4E7B-DCA9-F44E-AACB-DE6F576A2003}" type="slidenum">
              <a:rPr lang="en-US" smtClean="0"/>
              <a:pPr/>
              <a:t>10</a:t>
            </a:fld>
            <a:endParaRPr lang="en-US"/>
          </a:p>
        </p:txBody>
      </p:sp>
      <p:pic>
        <p:nvPicPr>
          <p:cNvPr id="6" name="Picture 5">
            <a:extLst>
              <a:ext uri="{FF2B5EF4-FFF2-40B4-BE49-F238E27FC236}">
                <a16:creationId xmlns:a16="http://schemas.microsoft.com/office/drawing/2014/main" id="{AABFDD1B-5B24-4D6F-BB44-FA9ACF11C916}"/>
              </a:ext>
            </a:extLst>
          </p:cNvPr>
          <p:cNvPicPr>
            <a:picLocks noChangeAspect="1"/>
          </p:cNvPicPr>
          <p:nvPr/>
        </p:nvPicPr>
        <p:blipFill>
          <a:blip r:embed="rId3"/>
          <a:stretch>
            <a:fillRect/>
          </a:stretch>
        </p:blipFill>
        <p:spPr>
          <a:xfrm>
            <a:off x="8295867" y="1796037"/>
            <a:ext cx="3559564" cy="3090349"/>
          </a:xfrm>
          <a:prstGeom prst="rect">
            <a:avLst/>
          </a:prstGeom>
          <a:ln>
            <a:noFill/>
          </a:ln>
          <a:effectLst>
            <a:softEdge rad="112500"/>
          </a:effectLst>
        </p:spPr>
      </p:pic>
    </p:spTree>
    <p:extLst>
      <p:ext uri="{BB962C8B-B14F-4D97-AF65-F5344CB8AC3E}">
        <p14:creationId xmlns:p14="http://schemas.microsoft.com/office/powerpoint/2010/main" val="27068050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0306" y="244037"/>
            <a:ext cx="11141848" cy="866465"/>
          </a:xfrm>
        </p:spPr>
        <p:txBody>
          <a:bodyPr>
            <a:normAutofit/>
          </a:bodyPr>
          <a:lstStyle/>
          <a:p>
            <a:r>
              <a:rPr lang="en-US" dirty="0"/>
              <a:t>Minority and Underrepresented Veterans Roster</a:t>
            </a:r>
          </a:p>
        </p:txBody>
      </p:sp>
      <p:sp>
        <p:nvSpPr>
          <p:cNvPr id="3" name="Content Placeholder 2"/>
          <p:cNvSpPr>
            <a:spLocks noGrp="1"/>
          </p:cNvSpPr>
          <p:nvPr>
            <p:ph idx="1"/>
          </p:nvPr>
        </p:nvSpPr>
        <p:spPr>
          <a:xfrm>
            <a:off x="430305" y="1272381"/>
            <a:ext cx="6615624" cy="5083540"/>
          </a:xfrm>
        </p:spPr>
        <p:txBody>
          <a:bodyPr>
            <a:normAutofit fontScale="92500" lnSpcReduction="10000"/>
          </a:bodyPr>
          <a:lstStyle/>
          <a:p>
            <a:pPr marL="285750" lvl="0" indent="-285750">
              <a:lnSpc>
                <a:spcPct val="100000"/>
              </a:lnSpc>
              <a:spcBef>
                <a:spcPts val="0"/>
              </a:spcBef>
            </a:pPr>
            <a:r>
              <a:rPr lang="en-US" sz="2600" dirty="0">
                <a:solidFill>
                  <a:prstClr val="white"/>
                </a:solidFill>
                <a:latin typeface="Arial" panose="020B0604020202020204"/>
                <a:cs typeface="+mn-cs"/>
              </a:rPr>
              <a:t>Receive updated information about benefits, programs, services, and resources throughout California.</a:t>
            </a:r>
          </a:p>
          <a:p>
            <a:pPr marL="0" lvl="0" indent="0">
              <a:lnSpc>
                <a:spcPct val="100000"/>
              </a:lnSpc>
              <a:spcBef>
                <a:spcPts val="0"/>
              </a:spcBef>
              <a:buNone/>
            </a:pPr>
            <a:endParaRPr lang="en-US" sz="2600" dirty="0">
              <a:solidFill>
                <a:prstClr val="white"/>
              </a:solidFill>
              <a:latin typeface="Arial" panose="020B0604020202020204"/>
              <a:cs typeface="+mn-cs"/>
            </a:endParaRPr>
          </a:p>
          <a:p>
            <a:pPr>
              <a:lnSpc>
                <a:spcPct val="100000"/>
              </a:lnSpc>
              <a:spcBef>
                <a:spcPts val="0"/>
              </a:spcBef>
            </a:pPr>
            <a:r>
              <a:rPr lang="en-US" sz="2600" dirty="0">
                <a:solidFill>
                  <a:prstClr val="white"/>
                </a:solidFill>
                <a:latin typeface="Arial" panose="020B0604020202020204"/>
                <a:cs typeface="+mn-cs"/>
              </a:rPr>
              <a:t>Since it’s launch, over 12,500 minority and underrepresented veterans have joined. </a:t>
            </a:r>
          </a:p>
          <a:p>
            <a:pPr marL="0" indent="0">
              <a:lnSpc>
                <a:spcPct val="100000"/>
              </a:lnSpc>
              <a:spcBef>
                <a:spcPts val="0"/>
              </a:spcBef>
              <a:buNone/>
            </a:pPr>
            <a:endParaRPr lang="en-US" sz="2600" dirty="0">
              <a:solidFill>
                <a:prstClr val="white"/>
              </a:solidFill>
              <a:latin typeface="Arial" panose="020B0604020202020204"/>
              <a:cs typeface="+mn-cs"/>
            </a:endParaRPr>
          </a:p>
          <a:p>
            <a:pPr>
              <a:lnSpc>
                <a:spcPct val="100000"/>
              </a:lnSpc>
              <a:spcBef>
                <a:spcPts val="0"/>
              </a:spcBef>
            </a:pPr>
            <a:r>
              <a:rPr lang="en-US" sz="2600" dirty="0">
                <a:solidFill>
                  <a:prstClr val="white"/>
                </a:solidFill>
                <a:latin typeface="Arial" panose="020B0604020202020204"/>
                <a:cs typeface="+mn-cs"/>
              </a:rPr>
              <a:t>Sign up for our Roster! </a:t>
            </a:r>
            <a:br>
              <a:rPr lang="en-US" sz="2600" dirty="0">
                <a:solidFill>
                  <a:prstClr val="white"/>
                </a:solidFill>
                <a:latin typeface="Arial" panose="020B0604020202020204"/>
                <a:cs typeface="+mn-cs"/>
              </a:rPr>
            </a:br>
            <a:endParaRPr lang="en-US" sz="2600" dirty="0">
              <a:solidFill>
                <a:prstClr val="white"/>
              </a:solidFill>
              <a:latin typeface="Arial" panose="020B0604020202020204"/>
              <a:cs typeface="+mn-cs"/>
            </a:endParaRPr>
          </a:p>
          <a:p>
            <a:pPr>
              <a:lnSpc>
                <a:spcPct val="100000"/>
              </a:lnSpc>
              <a:spcBef>
                <a:spcPts val="0"/>
              </a:spcBef>
            </a:pPr>
            <a:endParaRPr lang="en-US" sz="2400" dirty="0">
              <a:solidFill>
                <a:prstClr val="white"/>
              </a:solidFill>
              <a:latin typeface="Arial" panose="020B0604020202020204"/>
              <a:cs typeface="+mn-cs"/>
            </a:endParaRPr>
          </a:p>
          <a:p>
            <a:pPr marL="0" indent="0">
              <a:buNone/>
            </a:pPr>
            <a:br>
              <a:rPr lang="en-US" dirty="0"/>
            </a:br>
            <a:endParaRPr lang="en-US" dirty="0"/>
          </a:p>
          <a:p>
            <a:pPr marL="0" indent="0">
              <a:buNone/>
            </a:pPr>
            <a:br>
              <a:rPr lang="en-US" dirty="0"/>
            </a:br>
            <a:endParaRPr lang="en-US" dirty="0"/>
          </a:p>
        </p:txBody>
      </p:sp>
      <p:sp>
        <p:nvSpPr>
          <p:cNvPr id="4" name="Slide Number Placeholder 3"/>
          <p:cNvSpPr>
            <a:spLocks noGrp="1"/>
          </p:cNvSpPr>
          <p:nvPr>
            <p:ph type="sldNum" sz="quarter" idx="4"/>
          </p:nvPr>
        </p:nvSpPr>
        <p:spPr/>
        <p:txBody>
          <a:bodyPr/>
          <a:lstStyle/>
          <a:p>
            <a:fld id="{97FF4E7B-DCA9-F44E-AACB-DE6F576A2003}" type="slidenum">
              <a:rPr lang="en-US" smtClean="0"/>
              <a:pPr/>
              <a:t>11</a:t>
            </a:fld>
            <a:endParaRPr lang="en-US" dirty="0"/>
          </a:p>
        </p:txBody>
      </p:sp>
      <p:pic>
        <p:nvPicPr>
          <p:cNvPr id="7" name="Picture 6"/>
          <p:cNvPicPr>
            <a:picLocks noChangeAspect="1"/>
          </p:cNvPicPr>
          <p:nvPr/>
        </p:nvPicPr>
        <p:blipFill>
          <a:blip r:embed="rId3"/>
          <a:stretch>
            <a:fillRect/>
          </a:stretch>
        </p:blipFill>
        <p:spPr>
          <a:xfrm>
            <a:off x="7435746" y="1411294"/>
            <a:ext cx="4064050" cy="46777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4"/>
          <a:stretch>
            <a:fillRect/>
          </a:stretch>
        </p:blipFill>
        <p:spPr>
          <a:xfrm>
            <a:off x="2324026" y="4275887"/>
            <a:ext cx="2042160" cy="2024854"/>
          </a:xfrm>
          <a:prstGeom prst="rect">
            <a:avLst/>
          </a:prstGeom>
        </p:spPr>
      </p:pic>
    </p:spTree>
    <p:extLst>
      <p:ext uri="{BB962C8B-B14F-4D97-AF65-F5344CB8AC3E}">
        <p14:creationId xmlns:p14="http://schemas.microsoft.com/office/powerpoint/2010/main" val="21733893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549" y="286589"/>
            <a:ext cx="10515600" cy="908302"/>
          </a:xfrm>
        </p:spPr>
        <p:txBody>
          <a:bodyPr anchor="ctr">
            <a:normAutofit/>
          </a:bodyPr>
          <a:lstStyle/>
          <a:p>
            <a:r>
              <a:rPr lang="en-US" dirty="0"/>
              <a:t>Contact us!</a:t>
            </a:r>
          </a:p>
        </p:txBody>
      </p:sp>
      <p:sp>
        <p:nvSpPr>
          <p:cNvPr id="3" name="Content Placeholder 2"/>
          <p:cNvSpPr>
            <a:spLocks noGrp="1"/>
          </p:cNvSpPr>
          <p:nvPr>
            <p:ph idx="1"/>
          </p:nvPr>
        </p:nvSpPr>
        <p:spPr>
          <a:xfrm>
            <a:off x="347809" y="1303608"/>
            <a:ext cx="10776106" cy="4865417"/>
          </a:xfrm>
        </p:spPr>
        <p:txBody>
          <a:bodyPr numCol="1" anchor="t">
            <a:normAutofit lnSpcReduction="10000"/>
          </a:bodyPr>
          <a:lstStyle/>
          <a:p>
            <a:pPr marL="0" indent="0">
              <a:lnSpc>
                <a:spcPct val="110000"/>
              </a:lnSpc>
              <a:buNone/>
            </a:pPr>
            <a:r>
              <a:rPr lang="en-US" sz="2000" dirty="0"/>
              <a:t>Email: </a:t>
            </a:r>
            <a:r>
              <a:rPr lang="en-US" sz="2000" dirty="0">
                <a:hlinkClick r:id="rId3">
                  <a:extLst>
                    <a:ext uri="{A12FA001-AC4F-418D-AE19-62706E023703}">
                      <ahyp:hlinkClr xmlns:ahyp="http://schemas.microsoft.com/office/drawing/2018/hyperlinkcolor" val="tx"/>
                    </a:ext>
                  </a:extLst>
                </a:hlinkClick>
              </a:rPr>
              <a:t>minorityveterans@calvet.ca.gov</a:t>
            </a:r>
            <a:r>
              <a:rPr lang="en-US" sz="2000" dirty="0"/>
              <a:t>  </a:t>
            </a:r>
          </a:p>
          <a:p>
            <a:pPr marL="0" indent="0">
              <a:lnSpc>
                <a:spcPct val="110000"/>
              </a:lnSpc>
              <a:buNone/>
            </a:pPr>
            <a:r>
              <a:rPr lang="en-US" sz="2000" dirty="0"/>
              <a:t>Phone:  (916) 651-3054</a:t>
            </a:r>
          </a:p>
          <a:p>
            <a:pPr marL="0" indent="0">
              <a:lnSpc>
                <a:spcPct val="110000"/>
              </a:lnSpc>
              <a:buNone/>
            </a:pPr>
            <a:r>
              <a:rPr lang="en-US" sz="2000" dirty="0"/>
              <a:t>Website: </a:t>
            </a:r>
            <a:r>
              <a:rPr lang="en-US" sz="2000" dirty="0">
                <a:hlinkClick r:id="rId4">
                  <a:extLst>
                    <a:ext uri="{A12FA001-AC4F-418D-AE19-62706E023703}">
                      <ahyp:hlinkClr xmlns:ahyp="http://schemas.microsoft.com/office/drawing/2018/hyperlinkcolor" val="tx"/>
                    </a:ext>
                  </a:extLst>
                </a:hlinkClick>
              </a:rPr>
              <a:t>www.calvet.ca.gov/minorityvets</a:t>
            </a:r>
            <a:r>
              <a:rPr lang="en-US" sz="2000" dirty="0"/>
              <a:t> </a:t>
            </a:r>
          </a:p>
          <a:p>
            <a:pPr marL="0" indent="0">
              <a:lnSpc>
                <a:spcPct val="110000"/>
              </a:lnSpc>
              <a:buNone/>
            </a:pPr>
            <a:r>
              <a:rPr lang="en-US" sz="2000" dirty="0"/>
              <a:t>Facebook: </a:t>
            </a:r>
            <a:r>
              <a:rPr lang="en-US" sz="2000" dirty="0">
                <a:hlinkClick r:id="rId5">
                  <a:extLst>
                    <a:ext uri="{A12FA001-AC4F-418D-AE19-62706E023703}">
                      <ahyp:hlinkClr xmlns:ahyp="http://schemas.microsoft.com/office/drawing/2018/hyperlinkcolor" val="tx"/>
                    </a:ext>
                  </a:extLst>
                </a:hlinkClick>
              </a:rPr>
              <a:t>https://www.facebook.com/CalVetMinorityVets</a:t>
            </a:r>
            <a:r>
              <a:rPr lang="en-US" sz="2000" dirty="0"/>
              <a:t> </a:t>
            </a:r>
          </a:p>
          <a:p>
            <a:pPr marL="0" indent="0">
              <a:lnSpc>
                <a:spcPct val="110000"/>
              </a:lnSpc>
              <a:buNone/>
            </a:pPr>
            <a:br>
              <a:rPr lang="en-US" sz="2000" dirty="0"/>
            </a:br>
            <a:endParaRPr lang="en-US" sz="2000" dirty="0"/>
          </a:p>
          <a:p>
            <a:pPr marL="0" indent="0">
              <a:lnSpc>
                <a:spcPct val="110000"/>
              </a:lnSpc>
              <a:buNone/>
            </a:pPr>
            <a:r>
              <a:rPr lang="en-US" sz="2400" dirty="0"/>
              <a:t>Team:</a:t>
            </a:r>
          </a:p>
          <a:p>
            <a:pPr>
              <a:lnSpc>
                <a:spcPct val="110000"/>
              </a:lnSpc>
            </a:pPr>
            <a:r>
              <a:rPr lang="en-US" sz="2000" dirty="0"/>
              <a:t>Christina Salazar, Office Technician | </a:t>
            </a:r>
            <a:r>
              <a:rPr lang="en-US" sz="2000" dirty="0">
                <a:hlinkClick r:id="rId6">
                  <a:extLst>
                    <a:ext uri="{A12FA001-AC4F-418D-AE19-62706E023703}">
                      <ahyp:hlinkClr xmlns:ahyp="http://schemas.microsoft.com/office/drawing/2018/hyperlinkcolor" val="tx"/>
                    </a:ext>
                  </a:extLst>
                </a:hlinkClick>
              </a:rPr>
              <a:t>Christina.Salazar@calvet.ca.gov</a:t>
            </a:r>
            <a:endParaRPr lang="en-US" sz="2000" dirty="0"/>
          </a:p>
          <a:p>
            <a:pPr>
              <a:lnSpc>
                <a:spcPct val="110000"/>
              </a:lnSpc>
            </a:pPr>
            <a:r>
              <a:rPr lang="en-US" sz="2000" dirty="0"/>
              <a:t>Nate Stewart, Staff Services Manager I | </a:t>
            </a:r>
            <a:r>
              <a:rPr lang="en-US" sz="2000" dirty="0">
                <a:hlinkClick r:id="rId7">
                  <a:extLst>
                    <a:ext uri="{A12FA001-AC4F-418D-AE19-62706E023703}">
                      <ahyp:hlinkClr xmlns:ahyp="http://schemas.microsoft.com/office/drawing/2018/hyperlinkcolor" val="tx"/>
                    </a:ext>
                  </a:extLst>
                </a:hlinkClick>
              </a:rPr>
              <a:t>Nathaniel.Stewart@calvet.ca.gov</a:t>
            </a:r>
            <a:endParaRPr lang="en-US" sz="2000" dirty="0"/>
          </a:p>
          <a:p>
            <a:pPr>
              <a:lnSpc>
                <a:spcPct val="110000"/>
              </a:lnSpc>
            </a:pPr>
            <a:r>
              <a:rPr lang="en-US" sz="2000" dirty="0"/>
              <a:t>Rakesh “Ricky” Pal, Program Analyst | </a:t>
            </a:r>
            <a:r>
              <a:rPr lang="en-US" sz="2000" dirty="0">
                <a:hlinkClick r:id="rId8">
                  <a:extLst>
                    <a:ext uri="{A12FA001-AC4F-418D-AE19-62706E023703}">
                      <ahyp:hlinkClr xmlns:ahyp="http://schemas.microsoft.com/office/drawing/2018/hyperlinkcolor" val="tx"/>
                    </a:ext>
                  </a:extLst>
                </a:hlinkClick>
              </a:rPr>
              <a:t>Rakesh.Pal@calvet.ca.gov</a:t>
            </a:r>
            <a:endParaRPr lang="en-US" sz="2000" dirty="0"/>
          </a:p>
          <a:p>
            <a:pPr>
              <a:lnSpc>
                <a:spcPct val="110000"/>
              </a:lnSpc>
            </a:pPr>
            <a:r>
              <a:rPr lang="en-US" sz="2000" dirty="0"/>
              <a:t>Jose Ayon, Program Analyst | </a:t>
            </a:r>
            <a:r>
              <a:rPr lang="en-US" sz="2000" dirty="0">
                <a:hlinkClick r:id="rId9">
                  <a:extLst>
                    <a:ext uri="{A12FA001-AC4F-418D-AE19-62706E023703}">
                      <ahyp:hlinkClr xmlns:ahyp="http://schemas.microsoft.com/office/drawing/2018/hyperlinkcolor" val="tx"/>
                    </a:ext>
                  </a:extLst>
                </a:hlinkClick>
              </a:rPr>
              <a:t>Jose.Ayon@calvet.ca.gov</a:t>
            </a:r>
            <a:r>
              <a:rPr lang="en-US" sz="2000" dirty="0"/>
              <a:t> </a:t>
            </a:r>
          </a:p>
          <a:p>
            <a:pPr marL="0" indent="0">
              <a:lnSpc>
                <a:spcPct val="110000"/>
              </a:lnSpc>
              <a:spcBef>
                <a:spcPts val="0"/>
              </a:spcBef>
              <a:spcAft>
                <a:spcPts val="0"/>
              </a:spcAft>
              <a:buNone/>
            </a:pPr>
            <a:endParaRPr lang="en-US" sz="2000" dirty="0"/>
          </a:p>
        </p:txBody>
      </p:sp>
      <p:pic>
        <p:nvPicPr>
          <p:cNvPr id="5" name="Picture 4"/>
          <p:cNvPicPr>
            <a:picLocks noChangeAspect="1"/>
          </p:cNvPicPr>
          <p:nvPr/>
        </p:nvPicPr>
        <p:blipFill>
          <a:blip r:embed="rId10"/>
          <a:stretch>
            <a:fillRect/>
          </a:stretch>
        </p:blipFill>
        <p:spPr>
          <a:xfrm>
            <a:off x="10725149" y="4843172"/>
            <a:ext cx="1352549" cy="1325854"/>
          </a:xfrm>
          <a:prstGeom prst="rect">
            <a:avLst/>
          </a:prstGeom>
        </p:spPr>
      </p:pic>
      <p:pic>
        <p:nvPicPr>
          <p:cNvPr id="10" name="Picture 9">
            <a:extLst>
              <a:ext uri="{FF2B5EF4-FFF2-40B4-BE49-F238E27FC236}">
                <a16:creationId xmlns:a16="http://schemas.microsoft.com/office/drawing/2014/main" id="{48C996D5-4813-4444-81D1-64E524628F82}"/>
              </a:ext>
            </a:extLst>
          </p:cNvPr>
          <p:cNvPicPr>
            <a:picLocks noChangeAspect="1"/>
          </p:cNvPicPr>
          <p:nvPr/>
        </p:nvPicPr>
        <p:blipFill>
          <a:blip r:embed="rId11"/>
          <a:stretch>
            <a:fillRect/>
          </a:stretch>
        </p:blipFill>
        <p:spPr>
          <a:xfrm>
            <a:off x="7314907" y="1623366"/>
            <a:ext cx="4341997" cy="1687924"/>
          </a:xfrm>
          <a:prstGeom prst="rect">
            <a:avLst/>
          </a:prstGeom>
          <a:ln>
            <a:noFill/>
          </a:ln>
          <a:effectLst>
            <a:softEdge rad="112500"/>
          </a:effectLst>
        </p:spPr>
      </p:pic>
    </p:spTree>
    <p:extLst>
      <p:ext uri="{BB962C8B-B14F-4D97-AF65-F5344CB8AC3E}">
        <p14:creationId xmlns:p14="http://schemas.microsoft.com/office/powerpoint/2010/main" val="383127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11492EB-6C45-8649-9165-B93EF0A14FF8}"/>
              </a:ext>
            </a:extLst>
          </p:cNvPr>
          <p:cNvSpPr>
            <a:spLocks noGrp="1"/>
          </p:cNvSpPr>
          <p:nvPr>
            <p:ph type="ctrTitle"/>
          </p:nvPr>
        </p:nvSpPr>
        <p:spPr>
          <a:xfrm>
            <a:off x="1524000" y="2817393"/>
            <a:ext cx="9144000" cy="3085950"/>
          </a:xfrm>
        </p:spPr>
        <p:txBody>
          <a:bodyPr>
            <a:normAutofit fontScale="90000"/>
          </a:bodyPr>
          <a:lstStyle/>
          <a:p>
            <a:pPr lvl="0">
              <a:lnSpc>
                <a:spcPct val="150000"/>
              </a:lnSpc>
              <a:spcBef>
                <a:spcPts val="0"/>
              </a:spcBef>
              <a:defRPr/>
            </a:pPr>
            <a:r>
              <a:rPr lang="es-ES" sz="2700" dirty="0">
                <a:solidFill>
                  <a:prstClr val="white"/>
                </a:solidFill>
                <a:latin typeface="Arial" panose="020B0604020202020204"/>
              </a:rPr>
              <a:t>Xóchitl Rodriguez Murillo</a:t>
            </a:r>
            <a:br>
              <a:rPr lang="es-ES" sz="2700" dirty="0">
                <a:solidFill>
                  <a:prstClr val="white"/>
                </a:solidFill>
                <a:latin typeface="Arial" panose="020B0604020202020204"/>
              </a:rPr>
            </a:br>
            <a:r>
              <a:rPr lang="es-ES" sz="2700" dirty="0" err="1">
                <a:solidFill>
                  <a:prstClr val="white"/>
                </a:solidFill>
                <a:latin typeface="Arial" panose="020B0604020202020204"/>
              </a:rPr>
              <a:t>Deputy</a:t>
            </a:r>
            <a:r>
              <a:rPr lang="es-ES" sz="2700" dirty="0">
                <a:solidFill>
                  <a:prstClr val="white"/>
                </a:solidFill>
                <a:latin typeface="Arial" panose="020B0604020202020204"/>
              </a:rPr>
              <a:t> </a:t>
            </a:r>
            <a:r>
              <a:rPr lang="es-ES" sz="2700" dirty="0" err="1">
                <a:solidFill>
                  <a:prstClr val="white"/>
                </a:solidFill>
                <a:latin typeface="Arial" panose="020B0604020202020204"/>
              </a:rPr>
              <a:t>Secretary</a:t>
            </a:r>
            <a:br>
              <a:rPr lang="en-US" sz="2700" dirty="0">
                <a:solidFill>
                  <a:prstClr val="white"/>
                </a:solidFill>
                <a:latin typeface="Arial" panose="020B0604020202020204"/>
              </a:rPr>
            </a:br>
            <a:r>
              <a:rPr lang="en-US" sz="2700" dirty="0">
                <a:solidFill>
                  <a:prstClr val="white"/>
                </a:solidFill>
                <a:latin typeface="Arial" panose="020B0604020202020204"/>
              </a:rPr>
              <a:t>916-651-5040</a:t>
            </a:r>
            <a:br>
              <a:rPr lang="en-US" sz="2700" dirty="0">
                <a:solidFill>
                  <a:prstClr val="white"/>
                </a:solidFill>
                <a:latin typeface="Arial" panose="020B0604020202020204"/>
              </a:rPr>
            </a:br>
            <a:r>
              <a:rPr lang="en-US" sz="2700" dirty="0">
                <a:solidFill>
                  <a:prstClr val="white"/>
                </a:solidFill>
                <a:latin typeface="Arial" panose="020B0604020202020204"/>
              </a:rPr>
              <a:t>Xochitl.RodriguezMurillo@calvet.ca.gov</a:t>
            </a:r>
            <a:br>
              <a:rPr lang="en-US" dirty="0">
                <a:solidFill>
                  <a:prstClr val="white"/>
                </a:solidFill>
                <a:latin typeface="Arial" panose="020B0604020202020204"/>
              </a:rPr>
            </a:br>
            <a:endParaRPr lang="en-US" dirty="0"/>
          </a:p>
        </p:txBody>
      </p:sp>
      <p:sp>
        <p:nvSpPr>
          <p:cNvPr id="2" name="Slide Number Placeholder 1">
            <a:extLst>
              <a:ext uri="{FF2B5EF4-FFF2-40B4-BE49-F238E27FC236}">
                <a16:creationId xmlns:a16="http://schemas.microsoft.com/office/drawing/2014/main" id="{DFBDE5A7-3F35-1E4E-8578-76E6D2BA248D}"/>
              </a:ext>
            </a:extLst>
          </p:cNvPr>
          <p:cNvSpPr>
            <a:spLocks noGrp="1"/>
          </p:cNvSpPr>
          <p:nvPr>
            <p:ph type="sldNum" sz="quarter" idx="4294967295"/>
          </p:nvPr>
        </p:nvSpPr>
        <p:spPr>
          <a:xfrm>
            <a:off x="0" y="6300788"/>
            <a:ext cx="19177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FF4E7B-DCA9-F44E-AACB-DE6F576A2003}" type="slidenum">
              <a:rPr kumimoji="0" lang="en-US" sz="1200" b="1"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1200" b="1"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7CED3374-B628-4F64-BC38-D068D0AF744D}"/>
              </a:ext>
            </a:extLst>
          </p:cNvPr>
          <p:cNvSpPr/>
          <p:nvPr/>
        </p:nvSpPr>
        <p:spPr>
          <a:xfrm>
            <a:off x="4538341" y="1228550"/>
            <a:ext cx="3124668" cy="970498"/>
          </a:xfrm>
          <a:prstGeom prst="rect">
            <a:avLst/>
          </a:prstGeom>
          <a:solidFill>
            <a:srgbClr val="0406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33F7A6D-3315-4F5D-A449-465FA150D9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01725" y="1112555"/>
            <a:ext cx="4188550" cy="1385078"/>
          </a:xfrm>
          <a:prstGeom prst="rect">
            <a:avLst/>
          </a:prstGeom>
        </p:spPr>
      </p:pic>
    </p:spTree>
    <p:extLst>
      <p:ext uri="{BB962C8B-B14F-4D97-AF65-F5344CB8AC3E}">
        <p14:creationId xmlns:p14="http://schemas.microsoft.com/office/powerpoint/2010/main" val="12034770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B4F6B82-6AEC-4BE8-8105-6CC84E1DACA8}"/>
              </a:ext>
            </a:extLst>
          </p:cNvPr>
          <p:cNvSpPr>
            <a:spLocks noGrp="1"/>
          </p:cNvSpPr>
          <p:nvPr>
            <p:ph type="title"/>
          </p:nvPr>
        </p:nvSpPr>
        <p:spPr/>
        <p:txBody>
          <a:bodyPr/>
          <a:lstStyle/>
          <a:p>
            <a:pPr algn="ctr"/>
            <a:r>
              <a:rPr lang="en-US" dirty="0"/>
              <a:t>Vision &amp; Mission</a:t>
            </a:r>
          </a:p>
        </p:txBody>
      </p:sp>
      <p:sp>
        <p:nvSpPr>
          <p:cNvPr id="8" name="Text Placeholder 7">
            <a:extLst>
              <a:ext uri="{FF2B5EF4-FFF2-40B4-BE49-F238E27FC236}">
                <a16:creationId xmlns:a16="http://schemas.microsoft.com/office/drawing/2014/main" id="{D0AD1378-E790-42CA-9EA0-BF16E9DF49D4}"/>
              </a:ext>
            </a:extLst>
          </p:cNvPr>
          <p:cNvSpPr>
            <a:spLocks noGrp="1"/>
          </p:cNvSpPr>
          <p:nvPr>
            <p:ph type="body" idx="1"/>
          </p:nvPr>
        </p:nvSpPr>
        <p:spPr>
          <a:xfrm>
            <a:off x="839788" y="1546412"/>
            <a:ext cx="5157787" cy="551469"/>
          </a:xfrm>
        </p:spPr>
        <p:txBody>
          <a:bodyPr>
            <a:normAutofit/>
          </a:bodyPr>
          <a:lstStyle/>
          <a:p>
            <a:pPr algn="ctr"/>
            <a:r>
              <a:rPr lang="en-US" sz="2800" dirty="0"/>
              <a:t>Vision</a:t>
            </a:r>
          </a:p>
        </p:txBody>
      </p:sp>
      <p:sp>
        <p:nvSpPr>
          <p:cNvPr id="9" name="Content Placeholder 8">
            <a:extLst>
              <a:ext uri="{FF2B5EF4-FFF2-40B4-BE49-F238E27FC236}">
                <a16:creationId xmlns:a16="http://schemas.microsoft.com/office/drawing/2014/main" id="{08060A13-8A1A-4D28-B029-B1439B036174}"/>
              </a:ext>
            </a:extLst>
          </p:cNvPr>
          <p:cNvSpPr>
            <a:spLocks noGrp="1"/>
          </p:cNvSpPr>
          <p:nvPr>
            <p:ph sz="half" idx="2"/>
          </p:nvPr>
        </p:nvSpPr>
        <p:spPr/>
        <p:txBody>
          <a:bodyPr>
            <a:normAutofit/>
          </a:bodyPr>
          <a:lstStyle/>
          <a:p>
            <a:r>
              <a:rPr lang="en-US" sz="2000" dirty="0"/>
              <a:t>The Minority and Underrepresented Veterans Division will ensure that all veterans have equal access to their benefits regardless of race, ethnicity, religion, gender, gender identity, or sexual orientation.</a:t>
            </a:r>
          </a:p>
        </p:txBody>
      </p:sp>
      <p:sp>
        <p:nvSpPr>
          <p:cNvPr id="10" name="Text Placeholder 9">
            <a:extLst>
              <a:ext uri="{FF2B5EF4-FFF2-40B4-BE49-F238E27FC236}">
                <a16:creationId xmlns:a16="http://schemas.microsoft.com/office/drawing/2014/main" id="{2F3CD761-7E87-47F5-8E84-6B40E6CF7D4B}"/>
              </a:ext>
            </a:extLst>
          </p:cNvPr>
          <p:cNvSpPr>
            <a:spLocks noGrp="1"/>
          </p:cNvSpPr>
          <p:nvPr>
            <p:ph type="body" sz="quarter" idx="3"/>
          </p:nvPr>
        </p:nvSpPr>
        <p:spPr>
          <a:xfrm>
            <a:off x="6169024" y="1576794"/>
            <a:ext cx="5183188" cy="551469"/>
          </a:xfrm>
        </p:spPr>
        <p:txBody>
          <a:bodyPr>
            <a:normAutofit/>
          </a:bodyPr>
          <a:lstStyle/>
          <a:p>
            <a:pPr algn="ctr"/>
            <a:r>
              <a:rPr lang="en-US" sz="2800" dirty="0"/>
              <a:t>Mission</a:t>
            </a:r>
          </a:p>
        </p:txBody>
      </p:sp>
      <p:sp>
        <p:nvSpPr>
          <p:cNvPr id="11" name="Content Placeholder 10">
            <a:extLst>
              <a:ext uri="{FF2B5EF4-FFF2-40B4-BE49-F238E27FC236}">
                <a16:creationId xmlns:a16="http://schemas.microsoft.com/office/drawing/2014/main" id="{EA977F3B-FD60-4FF3-943D-310039380989}"/>
              </a:ext>
            </a:extLst>
          </p:cNvPr>
          <p:cNvSpPr>
            <a:spLocks noGrp="1"/>
          </p:cNvSpPr>
          <p:nvPr>
            <p:ph sz="quarter" idx="4"/>
          </p:nvPr>
        </p:nvSpPr>
        <p:spPr/>
        <p:txBody>
          <a:bodyPr>
            <a:normAutofit/>
          </a:bodyPr>
          <a:lstStyle/>
          <a:p>
            <a:r>
              <a:rPr lang="en-US" sz="2000" dirty="0"/>
              <a:t>Promote usage of State and Federal veteran benefits, programs, and services. </a:t>
            </a:r>
          </a:p>
          <a:p>
            <a:r>
              <a:rPr lang="en-US" sz="2000" dirty="0"/>
              <a:t>Advocate on behalf of minority and underrepresented Veterans by identifying gaps in services or barriers to access.</a:t>
            </a:r>
          </a:p>
          <a:p>
            <a:r>
              <a:rPr lang="en-US" sz="2000" dirty="0"/>
              <a:t>Lead initiatives that educate the public.</a:t>
            </a:r>
          </a:p>
        </p:txBody>
      </p:sp>
    </p:spTree>
    <p:extLst>
      <p:ext uri="{BB962C8B-B14F-4D97-AF65-F5344CB8AC3E}">
        <p14:creationId xmlns:p14="http://schemas.microsoft.com/office/powerpoint/2010/main" val="24889902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097" y="284869"/>
            <a:ext cx="10515600" cy="999779"/>
          </a:xfrm>
        </p:spPr>
        <p:txBody>
          <a:bodyPr anchor="ctr">
            <a:normAutofit/>
          </a:bodyPr>
          <a:lstStyle/>
          <a:p>
            <a:r>
              <a:rPr lang="en-US" dirty="0"/>
              <a:t>Overview</a:t>
            </a:r>
          </a:p>
        </p:txBody>
      </p:sp>
      <p:sp>
        <p:nvSpPr>
          <p:cNvPr id="3" name="Content Placeholder 2"/>
          <p:cNvSpPr>
            <a:spLocks noGrp="1"/>
          </p:cNvSpPr>
          <p:nvPr>
            <p:ph idx="1"/>
          </p:nvPr>
        </p:nvSpPr>
        <p:spPr>
          <a:xfrm>
            <a:off x="568928" y="1477515"/>
            <a:ext cx="6162851" cy="4805479"/>
          </a:xfrm>
        </p:spPr>
        <p:txBody>
          <a:bodyPr numCol="1">
            <a:normAutofit fontScale="77500" lnSpcReduction="20000"/>
          </a:bodyPr>
          <a:lstStyle/>
          <a:p>
            <a:pPr>
              <a:lnSpc>
                <a:spcPct val="150000"/>
              </a:lnSpc>
            </a:pPr>
            <a:r>
              <a:rPr lang="en-US" sz="2900" dirty="0"/>
              <a:t>Quick Facts &amp; Demographics </a:t>
            </a:r>
          </a:p>
          <a:p>
            <a:pPr>
              <a:lnSpc>
                <a:spcPct val="150000"/>
              </a:lnSpc>
            </a:pPr>
            <a:r>
              <a:rPr lang="en-US" sz="2900" dirty="0"/>
              <a:t>Assistance from MUVD</a:t>
            </a:r>
          </a:p>
          <a:p>
            <a:pPr>
              <a:lnSpc>
                <a:spcPct val="150000"/>
              </a:lnSpc>
            </a:pPr>
            <a:r>
              <a:rPr lang="en-US" sz="2900" dirty="0"/>
              <a:t>CalVet Pathway to Citizenship Program </a:t>
            </a:r>
          </a:p>
          <a:p>
            <a:pPr>
              <a:lnSpc>
                <a:spcPct val="150000"/>
              </a:lnSpc>
            </a:pPr>
            <a:r>
              <a:rPr lang="en-US" sz="2900" dirty="0"/>
              <a:t>Tribal Veterans Outreach Program </a:t>
            </a:r>
          </a:p>
          <a:p>
            <a:pPr>
              <a:lnSpc>
                <a:spcPct val="150000"/>
              </a:lnSpc>
            </a:pPr>
            <a:r>
              <a:rPr lang="en-US" sz="2900" dirty="0"/>
              <a:t>CalVet LGBTQ Inclusion Program </a:t>
            </a:r>
          </a:p>
          <a:p>
            <a:pPr>
              <a:lnSpc>
                <a:spcPct val="150000"/>
              </a:lnSpc>
            </a:pPr>
            <a:r>
              <a:rPr lang="en-US" sz="2900" dirty="0"/>
              <a:t>Future Initiatives</a:t>
            </a:r>
          </a:p>
          <a:p>
            <a:pPr>
              <a:lnSpc>
                <a:spcPct val="150000"/>
              </a:lnSpc>
            </a:pPr>
            <a:r>
              <a:rPr lang="en-US" sz="2900" dirty="0"/>
              <a:t>MUVD Roster</a:t>
            </a:r>
          </a:p>
          <a:p>
            <a:pPr>
              <a:lnSpc>
                <a:spcPct val="150000"/>
              </a:lnSpc>
            </a:pPr>
            <a:r>
              <a:rPr lang="en-US" sz="2900" dirty="0"/>
              <a:t>Contact Information</a:t>
            </a:r>
          </a:p>
          <a:p>
            <a:pPr>
              <a:lnSpc>
                <a:spcPct val="150000"/>
              </a:lnSpc>
            </a:pPr>
            <a:endParaRPr lang="en-US" dirty="0"/>
          </a:p>
        </p:txBody>
      </p:sp>
      <p:pic>
        <p:nvPicPr>
          <p:cNvPr id="5" name="Picture 4"/>
          <p:cNvPicPr>
            <a:picLocks noChangeAspect="1"/>
          </p:cNvPicPr>
          <p:nvPr/>
        </p:nvPicPr>
        <p:blipFill>
          <a:blip r:embed="rId3"/>
          <a:stretch>
            <a:fillRect/>
          </a:stretch>
        </p:blipFill>
        <p:spPr>
          <a:xfrm>
            <a:off x="8872130" y="1174892"/>
            <a:ext cx="3150239" cy="2051055"/>
          </a:xfrm>
          <a:prstGeom prst="rect">
            <a:avLst/>
          </a:prstGeom>
        </p:spPr>
      </p:pic>
      <p:pic>
        <p:nvPicPr>
          <p:cNvPr id="8" name="Picture 7"/>
          <p:cNvPicPr>
            <a:picLocks noChangeAspect="1"/>
          </p:cNvPicPr>
          <p:nvPr/>
        </p:nvPicPr>
        <p:blipFill>
          <a:blip r:embed="rId4"/>
          <a:stretch>
            <a:fillRect/>
          </a:stretch>
        </p:blipFill>
        <p:spPr>
          <a:xfrm>
            <a:off x="5974977" y="1176002"/>
            <a:ext cx="2853441" cy="2051056"/>
          </a:xfrm>
          <a:prstGeom prst="rect">
            <a:avLst/>
          </a:prstGeom>
        </p:spPr>
      </p:pic>
      <p:pic>
        <p:nvPicPr>
          <p:cNvPr id="7" name="Picture 6">
            <a:extLst>
              <a:ext uri="{FF2B5EF4-FFF2-40B4-BE49-F238E27FC236}">
                <a16:creationId xmlns:a16="http://schemas.microsoft.com/office/drawing/2014/main" id="{EDE7BDDF-A982-4F58-BE53-72AFDFE569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64524" y="3359173"/>
            <a:ext cx="6057845" cy="2322825"/>
          </a:xfrm>
          <a:prstGeom prst="rect">
            <a:avLst/>
          </a:prstGeom>
        </p:spPr>
      </p:pic>
    </p:spTree>
    <p:extLst>
      <p:ext uri="{BB962C8B-B14F-4D97-AF65-F5344CB8AC3E}">
        <p14:creationId xmlns:p14="http://schemas.microsoft.com/office/powerpoint/2010/main" val="26324559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24F2E-0517-4CE5-8A6B-50D17EC5CE8D}"/>
              </a:ext>
            </a:extLst>
          </p:cNvPr>
          <p:cNvSpPr>
            <a:spLocks noGrp="1"/>
          </p:cNvSpPr>
          <p:nvPr>
            <p:ph type="title"/>
          </p:nvPr>
        </p:nvSpPr>
        <p:spPr/>
        <p:txBody>
          <a:bodyPr/>
          <a:lstStyle/>
          <a:p>
            <a:pPr algn="ctr"/>
            <a:r>
              <a:rPr lang="en-US" dirty="0"/>
              <a:t>National and California Minority Veteran Quick facts: </a:t>
            </a:r>
          </a:p>
        </p:txBody>
      </p:sp>
      <p:pic>
        <p:nvPicPr>
          <p:cNvPr id="4" name="Picture 3">
            <a:extLst>
              <a:ext uri="{FF2B5EF4-FFF2-40B4-BE49-F238E27FC236}">
                <a16:creationId xmlns:a16="http://schemas.microsoft.com/office/drawing/2014/main" id="{97B95517-105C-44B7-828D-5D785FC8A6A2}"/>
              </a:ext>
            </a:extLst>
          </p:cNvPr>
          <p:cNvPicPr>
            <a:picLocks noChangeAspect="1"/>
          </p:cNvPicPr>
          <p:nvPr/>
        </p:nvPicPr>
        <p:blipFill rotWithShape="1">
          <a:blip r:embed="rId2">
            <a:extLst>
              <a:ext uri="{28A0092B-C50C-407E-A947-70E740481C1C}">
                <a14:useLocalDpi xmlns:a14="http://schemas.microsoft.com/office/drawing/2010/main" val="0"/>
              </a:ext>
            </a:extLst>
          </a:blip>
          <a:srcRect l="14690" r="12444"/>
          <a:stretch/>
        </p:blipFill>
        <p:spPr>
          <a:xfrm>
            <a:off x="2549603" y="2024593"/>
            <a:ext cx="1000429" cy="885389"/>
          </a:xfrm>
          <a:prstGeom prst="rect">
            <a:avLst/>
          </a:prstGeom>
        </p:spPr>
      </p:pic>
      <p:pic>
        <p:nvPicPr>
          <p:cNvPr id="5" name="Picture 4">
            <a:extLst>
              <a:ext uri="{FF2B5EF4-FFF2-40B4-BE49-F238E27FC236}">
                <a16:creationId xmlns:a16="http://schemas.microsoft.com/office/drawing/2014/main" id="{802ABBFA-0E15-45EB-B704-B7BA1FF31FF9}"/>
              </a:ext>
            </a:extLst>
          </p:cNvPr>
          <p:cNvPicPr>
            <a:picLocks noChangeAspect="1"/>
          </p:cNvPicPr>
          <p:nvPr/>
        </p:nvPicPr>
        <p:blipFill rotWithShape="1">
          <a:blip r:embed="rId3"/>
          <a:srcRect l="3903" t="2282" r="-3903" b="10988"/>
          <a:stretch/>
        </p:blipFill>
        <p:spPr>
          <a:xfrm>
            <a:off x="2557621" y="3042659"/>
            <a:ext cx="1043881" cy="854695"/>
          </a:xfrm>
          <a:prstGeom prst="rect">
            <a:avLst/>
          </a:prstGeom>
        </p:spPr>
      </p:pic>
      <p:pic>
        <p:nvPicPr>
          <p:cNvPr id="6" name="Picture 5">
            <a:extLst>
              <a:ext uri="{FF2B5EF4-FFF2-40B4-BE49-F238E27FC236}">
                <a16:creationId xmlns:a16="http://schemas.microsoft.com/office/drawing/2014/main" id="{75500902-CAEE-403A-8A19-3D4D0CFCEB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37403" y="4030031"/>
            <a:ext cx="1012629" cy="847647"/>
          </a:xfrm>
          <a:prstGeom prst="rect">
            <a:avLst/>
          </a:prstGeom>
        </p:spPr>
      </p:pic>
      <p:pic>
        <p:nvPicPr>
          <p:cNvPr id="7" name="Content Placeholder 4">
            <a:extLst>
              <a:ext uri="{FF2B5EF4-FFF2-40B4-BE49-F238E27FC236}">
                <a16:creationId xmlns:a16="http://schemas.microsoft.com/office/drawing/2014/main" id="{C6C967B8-E885-4E2A-9B27-7FA478CB5718}"/>
              </a:ext>
            </a:extLst>
          </p:cNvPr>
          <p:cNvPicPr>
            <a:picLocks noChangeAspect="1"/>
          </p:cNvPicPr>
          <p:nvPr/>
        </p:nvPicPr>
        <p:blipFill>
          <a:blip r:embed="rId5"/>
          <a:stretch>
            <a:fillRect/>
          </a:stretch>
        </p:blipFill>
        <p:spPr>
          <a:xfrm>
            <a:off x="2513906" y="5017403"/>
            <a:ext cx="1056344" cy="842819"/>
          </a:xfrm>
          <a:prstGeom prst="rect">
            <a:avLst/>
          </a:prstGeom>
        </p:spPr>
      </p:pic>
      <p:sp>
        <p:nvSpPr>
          <p:cNvPr id="8" name="Rectangle 7">
            <a:extLst>
              <a:ext uri="{FF2B5EF4-FFF2-40B4-BE49-F238E27FC236}">
                <a16:creationId xmlns:a16="http://schemas.microsoft.com/office/drawing/2014/main" id="{42766FE4-5F05-4E0B-B557-BB56DA4FB216}"/>
              </a:ext>
            </a:extLst>
          </p:cNvPr>
          <p:cNvSpPr/>
          <p:nvPr/>
        </p:nvSpPr>
        <p:spPr>
          <a:xfrm>
            <a:off x="4363452" y="1910972"/>
            <a:ext cx="6096000" cy="923330"/>
          </a:xfrm>
          <a:prstGeom prst="rect">
            <a:avLst/>
          </a:prstGeom>
        </p:spPr>
        <p:txBody>
          <a:bodyPr>
            <a:spAutoFit/>
          </a:bodyPr>
          <a:lstStyle/>
          <a:p>
            <a:pPr marL="342900" indent="-342900">
              <a:buFont typeface="Arial" pitchFamily="34" charset="0"/>
              <a:buChar char="•"/>
            </a:pPr>
            <a:r>
              <a:rPr lang="en-US" dirty="0">
                <a:solidFill>
                  <a:schemeClr val="bg1"/>
                </a:solidFill>
                <a:latin typeface="Calibri" pitchFamily="34" charset="0"/>
                <a:cs typeface="Calibri" pitchFamily="34" charset="0"/>
              </a:rPr>
              <a:t>The Minority &amp; Underrepresented Veterans Division represents 47% of the 1.6 million California veteran population. </a:t>
            </a:r>
          </a:p>
        </p:txBody>
      </p:sp>
      <p:sp>
        <p:nvSpPr>
          <p:cNvPr id="9" name="Rectangle 8">
            <a:extLst>
              <a:ext uri="{FF2B5EF4-FFF2-40B4-BE49-F238E27FC236}">
                <a16:creationId xmlns:a16="http://schemas.microsoft.com/office/drawing/2014/main" id="{C98B4A8F-2097-4DF4-BCE2-0D8E74DE2B30}"/>
              </a:ext>
            </a:extLst>
          </p:cNvPr>
          <p:cNvSpPr/>
          <p:nvPr/>
        </p:nvSpPr>
        <p:spPr>
          <a:xfrm>
            <a:off x="4363452" y="2880083"/>
            <a:ext cx="6096000" cy="923330"/>
          </a:xfrm>
          <a:prstGeom prst="rect">
            <a:avLst/>
          </a:prstGeom>
        </p:spPr>
        <p:txBody>
          <a:bodyPr>
            <a:spAutoFit/>
          </a:bodyPr>
          <a:lstStyle/>
          <a:p>
            <a:pPr marL="342900" indent="-342900">
              <a:buFont typeface="Arial" pitchFamily="34" charset="0"/>
              <a:buChar char="•"/>
            </a:pPr>
            <a:r>
              <a:rPr lang="en-US" dirty="0">
                <a:solidFill>
                  <a:schemeClr val="bg1"/>
                </a:solidFill>
                <a:latin typeface="Calibri" pitchFamily="34" charset="0"/>
                <a:cs typeface="Calibri" pitchFamily="34" charset="0"/>
              </a:rPr>
              <a:t>California is home to nearly 20,000 Native- American veterans. We have three times the number of Native veterans compared to other states. </a:t>
            </a:r>
          </a:p>
        </p:txBody>
      </p:sp>
      <p:sp>
        <p:nvSpPr>
          <p:cNvPr id="10" name="Rectangle 9">
            <a:extLst>
              <a:ext uri="{FF2B5EF4-FFF2-40B4-BE49-F238E27FC236}">
                <a16:creationId xmlns:a16="http://schemas.microsoft.com/office/drawing/2014/main" id="{7D22A4C1-506F-4E84-B3D0-74372CEFD0B4}"/>
              </a:ext>
            </a:extLst>
          </p:cNvPr>
          <p:cNvSpPr/>
          <p:nvPr/>
        </p:nvSpPr>
        <p:spPr>
          <a:xfrm>
            <a:off x="4363452" y="3929700"/>
            <a:ext cx="6096000" cy="923330"/>
          </a:xfrm>
          <a:prstGeom prst="rect">
            <a:avLst/>
          </a:prstGeom>
        </p:spPr>
        <p:txBody>
          <a:bodyPr>
            <a:spAutoFit/>
          </a:bodyPr>
          <a:lstStyle/>
          <a:p>
            <a:pPr marL="342900" indent="-342900">
              <a:buFont typeface="Arial" pitchFamily="34" charset="0"/>
              <a:buChar char="•"/>
            </a:pPr>
            <a:r>
              <a:rPr lang="en-IN" dirty="0">
                <a:solidFill>
                  <a:schemeClr val="bg1"/>
                </a:solidFill>
                <a:latin typeface="Calibri" pitchFamily="34" charset="0"/>
                <a:cs typeface="Calibri" pitchFamily="34" charset="0"/>
              </a:rPr>
              <a:t>Our state has the highest population of LGTBQ veterans. Many veterans from this population are disconnected from their benefits and services. </a:t>
            </a:r>
            <a:endParaRPr lang="en-US" dirty="0">
              <a:solidFill>
                <a:schemeClr val="bg1"/>
              </a:solidFill>
              <a:latin typeface="Calibri" pitchFamily="34" charset="0"/>
              <a:cs typeface="Calibri" pitchFamily="34" charset="0"/>
            </a:endParaRPr>
          </a:p>
        </p:txBody>
      </p:sp>
      <p:sp>
        <p:nvSpPr>
          <p:cNvPr id="11" name="Rectangle 10">
            <a:extLst>
              <a:ext uri="{FF2B5EF4-FFF2-40B4-BE49-F238E27FC236}">
                <a16:creationId xmlns:a16="http://schemas.microsoft.com/office/drawing/2014/main" id="{DF654702-1504-4AE8-9917-0241E6EA82AF}"/>
              </a:ext>
            </a:extLst>
          </p:cNvPr>
          <p:cNvSpPr/>
          <p:nvPr/>
        </p:nvSpPr>
        <p:spPr>
          <a:xfrm>
            <a:off x="4363452" y="4920557"/>
            <a:ext cx="6096000" cy="1200329"/>
          </a:xfrm>
          <a:prstGeom prst="rect">
            <a:avLst/>
          </a:prstGeom>
        </p:spPr>
        <p:txBody>
          <a:bodyPr>
            <a:spAutoFit/>
          </a:bodyPr>
          <a:lstStyle/>
          <a:p>
            <a:pPr marL="342900" indent="-342900">
              <a:buFont typeface="Arial" pitchFamily="34" charset="0"/>
              <a:buChar char="•"/>
            </a:pPr>
            <a:r>
              <a:rPr lang="en-US" dirty="0">
                <a:solidFill>
                  <a:schemeClr val="bg1"/>
                </a:solidFill>
                <a:latin typeface="Calibri" pitchFamily="34" charset="0"/>
                <a:cs typeface="Calibri" pitchFamily="34" charset="0"/>
              </a:rPr>
              <a:t>California is the first state department to develop a citizenship program for veterans and their family members. We are the first state to address the issue of deported veterans.</a:t>
            </a:r>
          </a:p>
        </p:txBody>
      </p:sp>
    </p:spTree>
    <p:extLst>
      <p:ext uri="{BB962C8B-B14F-4D97-AF65-F5344CB8AC3E}">
        <p14:creationId xmlns:p14="http://schemas.microsoft.com/office/powerpoint/2010/main" val="10941990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8540" y="0"/>
            <a:ext cx="10872265" cy="1178061"/>
          </a:xfrm>
        </p:spPr>
        <p:txBody>
          <a:bodyPr/>
          <a:lstStyle/>
          <a:p>
            <a:r>
              <a:rPr lang="en-US" dirty="0"/>
              <a:t>Demographics</a:t>
            </a:r>
          </a:p>
        </p:txBody>
      </p:sp>
      <p:sp>
        <p:nvSpPr>
          <p:cNvPr id="3" name="Content Placeholder 2"/>
          <p:cNvSpPr>
            <a:spLocks noGrp="1"/>
          </p:cNvSpPr>
          <p:nvPr>
            <p:ph idx="1"/>
          </p:nvPr>
        </p:nvSpPr>
        <p:spPr>
          <a:xfrm>
            <a:off x="665205" y="1033699"/>
            <a:ext cx="10515600" cy="4427987"/>
          </a:xfrm>
        </p:spPr>
        <p:txBody>
          <a:bodyPr>
            <a:normAutofit/>
          </a:bodyPr>
          <a:lstStyle/>
          <a:p>
            <a:pPr marL="0" indent="0" algn="ctr">
              <a:buNone/>
            </a:pPr>
            <a:r>
              <a:rPr lang="en-US" dirty="0"/>
              <a:t>California minority veterans are 754,831 or 47% of all veterans</a:t>
            </a:r>
          </a:p>
          <a:p>
            <a:pPr lvl="1"/>
            <a:endParaRPr lang="en-US" dirty="0"/>
          </a:p>
          <a:p>
            <a:pPr lvl="1"/>
            <a:endParaRPr lang="en-US" dirty="0"/>
          </a:p>
          <a:p>
            <a:pPr marL="457200" lvl="1" indent="0">
              <a:buNone/>
            </a:pPr>
            <a:endParaRPr lang="en-US" dirty="0"/>
          </a:p>
          <a:p>
            <a:pPr lvl="1"/>
            <a:endParaRPr lang="en-US" dirty="0"/>
          </a:p>
          <a:p>
            <a:endParaRPr lang="en-US" dirty="0"/>
          </a:p>
        </p:txBody>
      </p:sp>
      <p:sp>
        <p:nvSpPr>
          <p:cNvPr id="4" name="Slide Number Placeholder 3"/>
          <p:cNvSpPr>
            <a:spLocks noGrp="1"/>
          </p:cNvSpPr>
          <p:nvPr>
            <p:ph type="sldNum" sz="quarter" idx="4"/>
          </p:nvPr>
        </p:nvSpPr>
        <p:spPr/>
        <p:txBody>
          <a:bodyPr/>
          <a:lstStyle/>
          <a:p>
            <a:fld id="{97FF4E7B-DCA9-F44E-AACB-DE6F576A2003}" type="slidenum">
              <a:rPr lang="en-US" smtClean="0"/>
              <a:pPr/>
              <a:t>5</a:t>
            </a:fld>
            <a:endParaRPr lang="en-US"/>
          </a:p>
        </p:txBody>
      </p:sp>
      <p:pic>
        <p:nvPicPr>
          <p:cNvPr id="8" name="Picture 7">
            <a:extLst>
              <a:ext uri="{FF2B5EF4-FFF2-40B4-BE49-F238E27FC236}">
                <a16:creationId xmlns:a16="http://schemas.microsoft.com/office/drawing/2014/main" id="{84F3392F-D6A9-44DF-B5DF-B61AD208411A}"/>
              </a:ext>
            </a:extLst>
          </p:cNvPr>
          <p:cNvPicPr>
            <a:picLocks noChangeAspect="1"/>
          </p:cNvPicPr>
          <p:nvPr/>
        </p:nvPicPr>
        <p:blipFill>
          <a:blip r:embed="rId3"/>
          <a:stretch>
            <a:fillRect/>
          </a:stretch>
        </p:blipFill>
        <p:spPr>
          <a:xfrm>
            <a:off x="1606467" y="1698330"/>
            <a:ext cx="8979066" cy="4746567"/>
          </a:xfrm>
          <a:prstGeom prst="rect">
            <a:avLst/>
          </a:prstGeom>
        </p:spPr>
      </p:pic>
    </p:spTree>
    <p:extLst>
      <p:ext uri="{BB962C8B-B14F-4D97-AF65-F5344CB8AC3E}">
        <p14:creationId xmlns:p14="http://schemas.microsoft.com/office/powerpoint/2010/main" val="15977192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43" y="245170"/>
            <a:ext cx="10515600" cy="882894"/>
          </a:xfrm>
        </p:spPr>
        <p:txBody>
          <a:bodyPr/>
          <a:lstStyle/>
          <a:p>
            <a:r>
              <a:rPr lang="en-US" dirty="0"/>
              <a:t>Assistance from CalVet MUVD</a:t>
            </a:r>
          </a:p>
        </p:txBody>
      </p:sp>
      <p:sp>
        <p:nvSpPr>
          <p:cNvPr id="3" name="Content Placeholder 2"/>
          <p:cNvSpPr>
            <a:spLocks noGrp="1"/>
          </p:cNvSpPr>
          <p:nvPr>
            <p:ph idx="1"/>
          </p:nvPr>
        </p:nvSpPr>
        <p:spPr>
          <a:xfrm>
            <a:off x="504825" y="1538732"/>
            <a:ext cx="11182350" cy="4604015"/>
          </a:xfrm>
        </p:spPr>
        <p:txBody>
          <a:bodyPr>
            <a:normAutofit fontScale="92500"/>
          </a:bodyPr>
          <a:lstStyle/>
          <a:p>
            <a:pPr marL="0" indent="0" algn="ctr">
              <a:buNone/>
            </a:pPr>
            <a:r>
              <a:rPr lang="en-US" i="1" dirty="0"/>
              <a:t>Bolster outreach and service delivery to rural, tribal, women, minority, LGBTQ, and other underserved veterans</a:t>
            </a:r>
            <a:br>
              <a:rPr lang="en-US" i="1" dirty="0"/>
            </a:br>
            <a:endParaRPr lang="en-US" i="1" dirty="0"/>
          </a:p>
          <a:p>
            <a:r>
              <a:rPr lang="en-US" dirty="0"/>
              <a:t>Promote the use of VA and CalVet benefits, programs, and services by minority veterans.</a:t>
            </a:r>
          </a:p>
          <a:p>
            <a:r>
              <a:rPr lang="en-US" dirty="0"/>
              <a:t>Support and initiate activities and events that educate about the unique needs of minority veterans.</a:t>
            </a:r>
          </a:p>
          <a:p>
            <a:r>
              <a:rPr lang="en-US" dirty="0"/>
              <a:t>Target outreach efforts to minority veterans through community networks.</a:t>
            </a:r>
          </a:p>
          <a:p>
            <a:r>
              <a:rPr lang="en-US" dirty="0"/>
              <a:t>Advocate on behalf of minority veterans by identifying gaps in services and making recommendations to improve service delivery within their facilities.</a:t>
            </a:r>
          </a:p>
        </p:txBody>
      </p:sp>
      <p:sp>
        <p:nvSpPr>
          <p:cNvPr id="4" name="Slide Number Placeholder 3"/>
          <p:cNvSpPr>
            <a:spLocks noGrp="1"/>
          </p:cNvSpPr>
          <p:nvPr>
            <p:ph type="sldNum" sz="quarter" idx="4"/>
          </p:nvPr>
        </p:nvSpPr>
        <p:spPr/>
        <p:txBody>
          <a:bodyPr/>
          <a:lstStyle/>
          <a:p>
            <a:fld id="{97FF4E7B-DCA9-F44E-AACB-DE6F576A2003}" type="slidenum">
              <a:rPr lang="en-US" smtClean="0"/>
              <a:pPr/>
              <a:t>6</a:t>
            </a:fld>
            <a:endParaRPr lang="en-US"/>
          </a:p>
        </p:txBody>
      </p:sp>
    </p:spTree>
    <p:extLst>
      <p:ext uri="{BB962C8B-B14F-4D97-AF65-F5344CB8AC3E}">
        <p14:creationId xmlns:p14="http://schemas.microsoft.com/office/powerpoint/2010/main" val="23169196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052" y="297807"/>
            <a:ext cx="10919011" cy="1325563"/>
          </a:xfrm>
        </p:spPr>
        <p:txBody>
          <a:bodyPr anchor="ctr">
            <a:noAutofit/>
          </a:bodyPr>
          <a:lstStyle/>
          <a:p>
            <a:r>
              <a:rPr lang="en-US" dirty="0">
                <a:solidFill>
                  <a:prstClr val="white"/>
                </a:solidFill>
                <a:latin typeface="+mn-lt"/>
              </a:rPr>
              <a:t>CalVet Pathway to Citizenship (PTC) Program</a:t>
            </a:r>
            <a:br>
              <a:rPr lang="en-US" cap="all" dirty="0">
                <a:solidFill>
                  <a:prstClr val="white"/>
                </a:solidFill>
                <a:latin typeface="+mn-lt"/>
              </a:rPr>
            </a:br>
            <a:endParaRPr lang="en-US" dirty="0">
              <a:latin typeface="+mn-lt"/>
            </a:endParaRPr>
          </a:p>
        </p:txBody>
      </p:sp>
      <p:sp>
        <p:nvSpPr>
          <p:cNvPr id="3" name="Content Placeholder 2"/>
          <p:cNvSpPr>
            <a:spLocks noGrp="1"/>
          </p:cNvSpPr>
          <p:nvPr>
            <p:ph idx="1"/>
          </p:nvPr>
        </p:nvSpPr>
        <p:spPr>
          <a:xfrm>
            <a:off x="431956" y="1145673"/>
            <a:ext cx="7270321" cy="5414520"/>
          </a:xfrm>
        </p:spPr>
        <p:txBody>
          <a:bodyPr numCol="1">
            <a:noAutofit/>
          </a:bodyPr>
          <a:lstStyle/>
          <a:p>
            <a:pPr marL="342900" lvl="0" indent="-342900"/>
            <a:r>
              <a:rPr lang="en-US" dirty="0">
                <a:solidFill>
                  <a:prstClr val="white"/>
                </a:solidFill>
              </a:rPr>
              <a:t>Launched In 2018</a:t>
            </a:r>
          </a:p>
          <a:p>
            <a:pPr lvl="1">
              <a:buFont typeface="Wingdings" panose="05000000000000000000" pitchFamily="2" charset="2"/>
              <a:buChar char="Ø"/>
            </a:pPr>
            <a:r>
              <a:rPr lang="en-US" sz="2000" dirty="0">
                <a:solidFill>
                  <a:prstClr val="white"/>
                </a:solidFill>
              </a:rPr>
              <a:t>Partnership with the Governor's Office, the California Department of Social Services (CDSS), and community immigration services</a:t>
            </a:r>
          </a:p>
          <a:p>
            <a:pPr lvl="1">
              <a:buFont typeface="Wingdings" panose="05000000000000000000" pitchFamily="2" charset="2"/>
              <a:buChar char="Ø"/>
            </a:pPr>
            <a:r>
              <a:rPr lang="en-US" sz="2000" dirty="0">
                <a:solidFill>
                  <a:prstClr val="white"/>
                </a:solidFill>
              </a:rPr>
              <a:t>Free service to veterans and their dependents </a:t>
            </a:r>
          </a:p>
          <a:p>
            <a:pPr lvl="1">
              <a:buFont typeface="Wingdings" panose="05000000000000000000" pitchFamily="2" charset="2"/>
              <a:buChar char="Ø"/>
            </a:pPr>
            <a:r>
              <a:rPr lang="en-US" sz="2000" dirty="0"/>
              <a:t>Expedited Naturalization</a:t>
            </a:r>
          </a:p>
          <a:p>
            <a:pPr marL="457200" lvl="1" indent="0">
              <a:buNone/>
            </a:pPr>
            <a:endParaRPr lang="en-US" sz="1400" dirty="0"/>
          </a:p>
          <a:p>
            <a:pPr marL="342900" indent="-342900"/>
            <a:r>
              <a:rPr lang="en-US" dirty="0">
                <a:solidFill>
                  <a:prstClr val="white"/>
                </a:solidFill>
              </a:rPr>
              <a:t>Since 2018</a:t>
            </a:r>
          </a:p>
          <a:p>
            <a:pPr marL="800100" lvl="1" indent="-342900"/>
            <a:r>
              <a:rPr lang="en-US" sz="2000" dirty="0">
                <a:solidFill>
                  <a:prstClr val="white"/>
                </a:solidFill>
              </a:rPr>
              <a:t>16 workshops</a:t>
            </a:r>
          </a:p>
          <a:p>
            <a:pPr marL="800100" lvl="1" indent="-342900"/>
            <a:r>
              <a:rPr lang="en-US" sz="2000" dirty="0">
                <a:solidFill>
                  <a:prstClr val="white"/>
                </a:solidFill>
              </a:rPr>
              <a:t>Assisted over 650 veterans </a:t>
            </a:r>
            <a:br>
              <a:rPr lang="en-US" sz="2000" dirty="0">
                <a:solidFill>
                  <a:prstClr val="white"/>
                </a:solidFill>
              </a:rPr>
            </a:br>
            <a:endParaRPr lang="en-US" sz="2000" dirty="0">
              <a:solidFill>
                <a:prstClr val="white"/>
              </a:solidFill>
            </a:endParaRPr>
          </a:p>
          <a:p>
            <a:pPr marL="342900" indent="-342900"/>
            <a:r>
              <a:rPr lang="en-US" dirty="0">
                <a:solidFill>
                  <a:prstClr val="white"/>
                </a:solidFill>
              </a:rPr>
              <a:t>Federal Legislation</a:t>
            </a:r>
          </a:p>
          <a:p>
            <a:pPr marL="800100" lvl="1" indent="-342900"/>
            <a:r>
              <a:rPr lang="en-US" sz="2000" dirty="0"/>
              <a:t>Veterans' Pathway to Citizenship Act of 2021</a:t>
            </a:r>
          </a:p>
          <a:p>
            <a:pPr marL="800100" lvl="1" indent="-342900"/>
            <a:r>
              <a:rPr lang="en-US" sz="2000" dirty="0"/>
              <a:t>Veteran Deportation Prevention and Reform Act of 2021</a:t>
            </a:r>
            <a:endParaRPr lang="en-US" sz="2000" dirty="0">
              <a:solidFill>
                <a:prstClr val="white"/>
              </a:solidFill>
            </a:endParaRPr>
          </a:p>
          <a:p>
            <a:pPr marL="800100" lvl="1" indent="-342900"/>
            <a:endParaRPr lang="en-US" sz="2800" dirty="0">
              <a:solidFill>
                <a:prstClr val="white"/>
              </a:solidFill>
            </a:endParaRPr>
          </a:p>
          <a:p>
            <a:pPr marL="800100" lvl="1" indent="-342900"/>
            <a:endParaRPr lang="en-US" sz="2800" dirty="0">
              <a:solidFill>
                <a:prstClr val="white"/>
              </a:solidFill>
            </a:endParaRPr>
          </a:p>
          <a:p>
            <a:pPr marL="457200" lvl="1" indent="0">
              <a:buNone/>
            </a:pPr>
            <a:endParaRPr lang="en-US" sz="2800" dirty="0">
              <a:solidFill>
                <a:prstClr val="white"/>
              </a:solidFill>
            </a:endParaRPr>
          </a:p>
          <a:p>
            <a:pPr marL="0" indent="0">
              <a:lnSpc>
                <a:spcPct val="170000"/>
              </a:lnSpc>
              <a:spcBef>
                <a:spcPts val="0"/>
              </a:spcBef>
              <a:spcAft>
                <a:spcPts val="0"/>
              </a:spcAft>
              <a:buNone/>
            </a:pPr>
            <a:endParaRPr lang="en-US" dirty="0"/>
          </a:p>
        </p:txBody>
      </p:sp>
      <p:pic>
        <p:nvPicPr>
          <p:cNvPr id="4" name="Picture 3"/>
          <p:cNvPicPr>
            <a:picLocks noChangeAspect="1"/>
          </p:cNvPicPr>
          <p:nvPr/>
        </p:nvPicPr>
        <p:blipFill>
          <a:blip r:embed="rId3"/>
          <a:stretch>
            <a:fillRect/>
          </a:stretch>
        </p:blipFill>
        <p:spPr>
          <a:xfrm>
            <a:off x="7862181" y="1270112"/>
            <a:ext cx="2473712" cy="1652563"/>
          </a:xfrm>
          <a:prstGeom prst="rect">
            <a:avLst/>
          </a:prstGeom>
          <a:ln>
            <a:noFill/>
          </a:ln>
          <a:effectLst>
            <a:softEdge rad="112500"/>
          </a:effectLst>
        </p:spPr>
      </p:pic>
      <p:pic>
        <p:nvPicPr>
          <p:cNvPr id="5" name="Picture 4">
            <a:extLst>
              <a:ext uri="{FF2B5EF4-FFF2-40B4-BE49-F238E27FC236}">
                <a16:creationId xmlns:a16="http://schemas.microsoft.com/office/drawing/2014/main" id="{28E15AB5-0197-4474-AC8C-B462F626AA63}"/>
              </a:ext>
            </a:extLst>
          </p:cNvPr>
          <p:cNvPicPr>
            <a:picLocks noChangeAspect="1"/>
          </p:cNvPicPr>
          <p:nvPr/>
        </p:nvPicPr>
        <p:blipFill rotWithShape="1">
          <a:blip r:embed="rId4"/>
          <a:srcRect l="5348" r="3486"/>
          <a:stretch/>
        </p:blipFill>
        <p:spPr>
          <a:xfrm>
            <a:off x="6748608" y="3073882"/>
            <a:ext cx="4302729" cy="2514006"/>
          </a:xfrm>
          <a:prstGeom prst="rect">
            <a:avLst/>
          </a:prstGeom>
          <a:ln>
            <a:noFill/>
          </a:ln>
          <a:effectLst>
            <a:softEdge rad="112500"/>
          </a:effectLst>
        </p:spPr>
      </p:pic>
    </p:spTree>
    <p:extLst>
      <p:ext uri="{BB962C8B-B14F-4D97-AF65-F5344CB8AC3E}">
        <p14:creationId xmlns:p14="http://schemas.microsoft.com/office/powerpoint/2010/main" val="25702539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1299" y="169697"/>
            <a:ext cx="10785182" cy="891267"/>
          </a:xfrm>
        </p:spPr>
        <p:txBody>
          <a:bodyPr/>
          <a:lstStyle/>
          <a:p>
            <a:r>
              <a:rPr lang="en-US" dirty="0"/>
              <a:t>Native American Veterans Advocacy </a:t>
            </a:r>
          </a:p>
        </p:txBody>
      </p:sp>
      <p:sp>
        <p:nvSpPr>
          <p:cNvPr id="3" name="Content Placeholder 2"/>
          <p:cNvSpPr>
            <a:spLocks noGrp="1"/>
          </p:cNvSpPr>
          <p:nvPr>
            <p:ph idx="1"/>
          </p:nvPr>
        </p:nvSpPr>
        <p:spPr>
          <a:xfrm>
            <a:off x="471224" y="1233954"/>
            <a:ext cx="6670071" cy="5112860"/>
          </a:xfrm>
        </p:spPr>
        <p:txBody>
          <a:bodyPr>
            <a:normAutofit/>
          </a:bodyPr>
          <a:lstStyle/>
          <a:p>
            <a:r>
              <a:rPr lang="en-US" sz="2400" dirty="0"/>
              <a:t>109 federally recognized tribes in California </a:t>
            </a:r>
          </a:p>
          <a:p>
            <a:r>
              <a:rPr lang="en-US" sz="2400" dirty="0"/>
              <a:t>Natural disaster assistance with CalOES</a:t>
            </a:r>
          </a:p>
          <a:p>
            <a:pPr lvl="1"/>
            <a:r>
              <a:rPr lang="en-US" sz="2000" dirty="0"/>
              <a:t>Coordinated with CalOES to provide over 10,000 masks to CA Tribes </a:t>
            </a:r>
          </a:p>
          <a:p>
            <a:r>
              <a:rPr lang="en-US" sz="2400" dirty="0"/>
              <a:t>Tribal Nations Conference (2019) hosted by the California Tribal Chairperson's Association and the Governor’s Office</a:t>
            </a:r>
          </a:p>
          <a:p>
            <a:r>
              <a:rPr lang="en-US" sz="2400" dirty="0"/>
              <a:t>Outreach to Northern/Rural California Tribes </a:t>
            </a:r>
          </a:p>
          <a:p>
            <a:r>
              <a:rPr lang="en-US" sz="2400" dirty="0"/>
              <a:t>Outreach pertaining to VA Benefits and Programs for Native American Veterans. </a:t>
            </a:r>
          </a:p>
          <a:p>
            <a:r>
              <a:rPr lang="en-US" sz="2400" dirty="0"/>
              <a:t>Collaboration with the VA  Advisory Committee on Tribal and Indian Affairs</a:t>
            </a:r>
          </a:p>
          <a:p>
            <a:r>
              <a:rPr lang="en-US" sz="2400" dirty="0"/>
              <a:t>56</a:t>
            </a:r>
            <a:r>
              <a:rPr lang="en-US" sz="2400" baseline="30000" dirty="0"/>
              <a:t>th</a:t>
            </a:r>
            <a:r>
              <a:rPr lang="en-US" sz="2400" dirty="0"/>
              <a:t> Annual Native American Day (2023)</a:t>
            </a:r>
            <a:endParaRPr lang="en-US" dirty="0"/>
          </a:p>
        </p:txBody>
      </p:sp>
      <p:sp>
        <p:nvSpPr>
          <p:cNvPr id="4" name="Slide Number Placeholder 3"/>
          <p:cNvSpPr>
            <a:spLocks noGrp="1"/>
          </p:cNvSpPr>
          <p:nvPr>
            <p:ph type="sldNum" sz="quarter" idx="4"/>
          </p:nvPr>
        </p:nvSpPr>
        <p:spPr/>
        <p:txBody>
          <a:bodyPr/>
          <a:lstStyle/>
          <a:p>
            <a:fld id="{97FF4E7B-DCA9-F44E-AACB-DE6F576A2003}" type="slidenum">
              <a:rPr lang="en-US" smtClean="0"/>
              <a:pPr/>
              <a:t>8</a:t>
            </a:fld>
            <a:endParaRPr lang="en-US" dirty="0"/>
          </a:p>
        </p:txBody>
      </p:sp>
      <p:pic>
        <p:nvPicPr>
          <p:cNvPr id="5" name="Picture 4"/>
          <p:cNvPicPr>
            <a:picLocks noChangeAspect="1"/>
          </p:cNvPicPr>
          <p:nvPr/>
        </p:nvPicPr>
        <p:blipFill>
          <a:blip r:embed="rId3"/>
          <a:stretch>
            <a:fillRect/>
          </a:stretch>
        </p:blipFill>
        <p:spPr>
          <a:xfrm>
            <a:off x="7338252" y="3298053"/>
            <a:ext cx="4499417" cy="2794287"/>
          </a:xfrm>
          <a:prstGeom prst="rect">
            <a:avLst/>
          </a:prstGeom>
          <a:ln>
            <a:noFill/>
          </a:ln>
          <a:effectLst>
            <a:softEdge rad="112500"/>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58390" y="1233954"/>
            <a:ext cx="1969174" cy="1913573"/>
          </a:xfrm>
          <a:prstGeom prst="rect">
            <a:avLst/>
          </a:prstGeom>
          <a:ln>
            <a:noFill/>
          </a:ln>
          <a:effectLst>
            <a:softEdge rad="112500"/>
          </a:effectLst>
        </p:spPr>
      </p:pic>
    </p:spTree>
    <p:extLst>
      <p:ext uri="{BB962C8B-B14F-4D97-AF65-F5344CB8AC3E}">
        <p14:creationId xmlns:p14="http://schemas.microsoft.com/office/powerpoint/2010/main" val="16340128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154" y="227097"/>
            <a:ext cx="10515600" cy="764528"/>
          </a:xfrm>
        </p:spPr>
        <p:txBody>
          <a:bodyPr/>
          <a:lstStyle/>
          <a:p>
            <a:r>
              <a:rPr lang="en-US" dirty="0"/>
              <a:t>LGBTQ Veteran Inclusion Program </a:t>
            </a:r>
          </a:p>
        </p:txBody>
      </p:sp>
      <p:sp>
        <p:nvSpPr>
          <p:cNvPr id="3" name="Content Placeholder 2"/>
          <p:cNvSpPr>
            <a:spLocks noGrp="1"/>
          </p:cNvSpPr>
          <p:nvPr>
            <p:ph idx="1"/>
          </p:nvPr>
        </p:nvSpPr>
        <p:spPr>
          <a:xfrm>
            <a:off x="593366" y="1312343"/>
            <a:ext cx="7641844" cy="4425604"/>
          </a:xfrm>
        </p:spPr>
        <p:txBody>
          <a:bodyPr>
            <a:normAutofit/>
          </a:bodyPr>
          <a:lstStyle/>
          <a:p>
            <a:r>
              <a:rPr lang="en-US" sz="2400" dirty="0">
                <a:latin typeface="+mj-lt"/>
              </a:rPr>
              <a:t>CalVet believes in building support for LGBTQ Veterans and their families that promotes resilience in the face of challenges. </a:t>
            </a:r>
          </a:p>
          <a:p>
            <a:pPr lvl="1"/>
            <a:r>
              <a:rPr lang="en-US" sz="2000" dirty="0">
                <a:latin typeface="+mj-lt"/>
              </a:rPr>
              <a:t>Program Launched in 2014 </a:t>
            </a:r>
          </a:p>
          <a:p>
            <a:r>
              <a:rPr lang="en-US" sz="2400" dirty="0">
                <a:latin typeface="+mj-lt"/>
              </a:rPr>
              <a:t>Events Hosted</a:t>
            </a:r>
          </a:p>
          <a:p>
            <a:pPr lvl="1"/>
            <a:r>
              <a:rPr lang="en-US" sz="2000" dirty="0">
                <a:latin typeface="+mj-lt"/>
              </a:rPr>
              <a:t>In 2014, CalVet was the first state in the nation to host an LGBTQ veterans leadership forum</a:t>
            </a:r>
          </a:p>
          <a:p>
            <a:pPr lvl="1"/>
            <a:r>
              <a:rPr lang="en-US" sz="2000" dirty="0">
                <a:latin typeface="+mj-lt"/>
              </a:rPr>
              <a:t>2 LGBT CalVet Conferences  </a:t>
            </a:r>
          </a:p>
          <a:p>
            <a:pPr lvl="1"/>
            <a:r>
              <a:rPr lang="en-US" sz="2000" dirty="0">
                <a:latin typeface="+mj-lt"/>
              </a:rPr>
              <a:t>LA County LGBT Veterans Meeting</a:t>
            </a:r>
          </a:p>
          <a:p>
            <a:pPr lvl="1"/>
            <a:r>
              <a:rPr lang="en-US" sz="2000" dirty="0">
                <a:latin typeface="+mj-lt"/>
              </a:rPr>
              <a:t>LGBTQ Veteran Inclusion Forum </a:t>
            </a:r>
          </a:p>
          <a:p>
            <a:pPr lvl="1"/>
            <a:r>
              <a:rPr lang="en-US" sz="2000" dirty="0">
                <a:latin typeface="+mj-lt"/>
              </a:rPr>
              <a:t>2 Discharge upgrade events </a:t>
            </a:r>
          </a:p>
          <a:p>
            <a:pPr lvl="1"/>
            <a:r>
              <a:rPr lang="en-US" sz="2000" dirty="0">
                <a:latin typeface="+mj-lt"/>
              </a:rPr>
              <a:t>2 DADT Celebrations </a:t>
            </a:r>
          </a:p>
          <a:p>
            <a:endParaRPr lang="en-US" sz="2400" dirty="0">
              <a:latin typeface="+mj-lt"/>
            </a:endParaRPr>
          </a:p>
        </p:txBody>
      </p:sp>
      <p:sp>
        <p:nvSpPr>
          <p:cNvPr id="4" name="Slide Number Placeholder 3"/>
          <p:cNvSpPr>
            <a:spLocks noGrp="1"/>
          </p:cNvSpPr>
          <p:nvPr>
            <p:ph type="sldNum" sz="quarter" idx="4"/>
          </p:nvPr>
        </p:nvSpPr>
        <p:spPr/>
        <p:txBody>
          <a:bodyPr/>
          <a:lstStyle/>
          <a:p>
            <a:fld id="{97FF4E7B-DCA9-F44E-AACB-DE6F576A2003}" type="slidenum">
              <a:rPr lang="en-US" smtClean="0"/>
              <a:pPr/>
              <a:t>9</a:t>
            </a:fld>
            <a:endParaRPr lang="en-US"/>
          </a:p>
        </p:txBody>
      </p:sp>
      <p:pic>
        <p:nvPicPr>
          <p:cNvPr id="7" name="Picture 6">
            <a:extLst>
              <a:ext uri="{FF2B5EF4-FFF2-40B4-BE49-F238E27FC236}">
                <a16:creationId xmlns:a16="http://schemas.microsoft.com/office/drawing/2014/main" id="{3780AD5D-7314-4FCF-B0BF-6C6C17EC835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1176"/>
          <a:stretch/>
        </p:blipFill>
        <p:spPr>
          <a:xfrm>
            <a:off x="8392285" y="1417069"/>
            <a:ext cx="3093792" cy="4224842"/>
          </a:xfrm>
          <a:prstGeom prst="rect">
            <a:avLst/>
          </a:prstGeom>
          <a:ln>
            <a:noFill/>
          </a:ln>
          <a:effectLst>
            <a:softEdge rad="112500"/>
          </a:effectLst>
        </p:spPr>
      </p:pic>
    </p:spTree>
    <p:extLst>
      <p:ext uri="{BB962C8B-B14F-4D97-AF65-F5344CB8AC3E}">
        <p14:creationId xmlns:p14="http://schemas.microsoft.com/office/powerpoint/2010/main" val="1714567653"/>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2D0527ACF8C9143B3ED5C7677756A07" ma:contentTypeVersion="12" ma:contentTypeDescription="Create a new document." ma:contentTypeScope="" ma:versionID="e9f8cd0bdcb7c1168e908591213cf72c">
  <xsd:schema xmlns:xsd="http://www.w3.org/2001/XMLSchema" xmlns:xs="http://www.w3.org/2001/XMLSchema" xmlns:p="http://schemas.microsoft.com/office/2006/metadata/properties" xmlns:ns3="89103d00-b513-4391-b936-0f6f571f4de3" xmlns:ns4="d98f3c41-b45c-4a64-8fd3-1c3cafc30701" targetNamespace="http://schemas.microsoft.com/office/2006/metadata/properties" ma:root="true" ma:fieldsID="7f8a11d66f3a7168d18cd2f65ce5a1fc" ns3:_="" ns4:_="">
    <xsd:import namespace="89103d00-b513-4391-b936-0f6f571f4de3"/>
    <xsd:import namespace="d98f3c41-b45c-4a64-8fd3-1c3cafc30701"/>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Location" minOccurs="0"/>
                <xsd:element ref="ns4:SharedWithUsers" minOccurs="0"/>
                <xsd:element ref="ns4:SharedWithDetails" minOccurs="0"/>
                <xsd:element ref="ns4:SharingHintHash"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9103d00-b513-4391-b936-0f6f571f4de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98f3c41-b45c-4a64-8fd3-1c3cafc30701"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3807E73-8F14-46EB-A1E1-BF62BC31D35B}">
  <ds:schemaRefs>
    <ds:schemaRef ds:uri="http://purl.org/dc/elements/1.1/"/>
    <ds:schemaRef ds:uri="89103d00-b513-4391-b936-0f6f571f4de3"/>
    <ds:schemaRef ds:uri="http://schemas.microsoft.com/office/2006/documentManagement/types"/>
    <ds:schemaRef ds:uri="d98f3c41-b45c-4a64-8fd3-1c3cafc30701"/>
    <ds:schemaRef ds:uri="http://www.w3.org/XML/1998/namespace"/>
    <ds:schemaRef ds:uri="http://purl.org/dc/dcmitype/"/>
    <ds:schemaRef ds:uri="http://schemas.microsoft.com/office/infopath/2007/PartnerControls"/>
    <ds:schemaRef ds:uri="http://purl.org/dc/terms/"/>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53574B93-54B0-431D-9B07-B4B4BCE43E2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9103d00-b513-4391-b936-0f6f571f4de3"/>
    <ds:schemaRef ds:uri="d98f3c41-b45c-4a64-8fd3-1c3cafc3070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5C9E662-372E-46E7-AC25-DD081F6A125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6955</TotalTime>
  <Words>831</Words>
  <Application>Microsoft Office PowerPoint</Application>
  <PresentationFormat>Widescreen</PresentationFormat>
  <Paragraphs>116</Paragraphs>
  <Slides>13</Slides>
  <Notes>11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Wingdings</vt:lpstr>
      <vt:lpstr>1_Office Theme</vt:lpstr>
      <vt:lpstr>Minority and Underrepresented  Veterans Division</vt:lpstr>
      <vt:lpstr>Vision &amp; Mission</vt:lpstr>
      <vt:lpstr>Overview</vt:lpstr>
      <vt:lpstr>National and California Minority Veteran Quick facts: </vt:lpstr>
      <vt:lpstr>Demographics</vt:lpstr>
      <vt:lpstr>Assistance from CalVet MUVD</vt:lpstr>
      <vt:lpstr>CalVet Pathway to Citizenship (PTC) Program </vt:lpstr>
      <vt:lpstr>Native American Veterans Advocacy </vt:lpstr>
      <vt:lpstr>LGBTQ Veteran Inclusion Program </vt:lpstr>
      <vt:lpstr>Future Division Initiatives and Goals</vt:lpstr>
      <vt:lpstr>Minority and Underrepresented Veterans Roster</vt:lpstr>
      <vt:lpstr>Contact us!</vt:lpstr>
      <vt:lpstr>Xóchitl Rodriguez Murillo Deputy Secretary 916-651-5040 Xochitl.RodriguezMurillo@calvet.ca.gov </vt:lpstr>
    </vt:vector>
  </TitlesOfParts>
  <Company>CDVA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Minority &amp; Underrepresented  Veterans</dc:title>
  <dc:creator>Ayon, Jose@CalVet</dc:creator>
  <cp:lastModifiedBy>Pal, Rakesh(Ricky)@CalVet</cp:lastModifiedBy>
  <cp:revision>86</cp:revision>
  <dcterms:created xsi:type="dcterms:W3CDTF">2020-10-09T20:09:06Z</dcterms:created>
  <dcterms:modified xsi:type="dcterms:W3CDTF">2024-02-13T16:56:31Z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0x010100F2D0527ACF8C9143B3ED5C7677756A07</vt:lpwstr>
  </property>
</Properties>
</file>