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Lst>
  <p:sldSz cx="18288000" cy="10287000"/>
  <p:notesSz cx="6858000" cy="9144000"/>
  <p:embeddedFontLst>
    <p:embeddedFont>
      <p:font typeface="Cardo" charset="1" panose="02020600000000000000"/>
      <p:regular r:id="rId15"/>
    </p:embeddedFont>
    <p:embeddedFont>
      <p:font typeface="Open Sans Bold" charset="1" panose="020B0806030504020204"/>
      <p:regular r:id="rId16"/>
    </p:embeddedFont>
    <p:embeddedFont>
      <p:font typeface="Raleway" charset="1" panose="020B0503030101060003"/>
      <p:regular r:id="rId17"/>
    </p:embeddedFont>
    <p:embeddedFont>
      <p:font typeface="Open Sans" charset="1" panose="020B0606030504020204"/>
      <p:regular r:id="rId18"/>
    </p:embeddedFont>
    <p:embeddedFont>
      <p:font typeface="Cardo Bold" charset="1" panose="02020804080000020003"/>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jpeg" Type="http://schemas.openxmlformats.org/officeDocument/2006/relationships/image"/><Relationship Id="rId11" Target="../media/image20.jpeg" Type="http://schemas.openxmlformats.org/officeDocument/2006/relationships/image"/><Relationship Id="rId12" Target="../media/image21.jpeg" Type="http://schemas.openxmlformats.org/officeDocument/2006/relationships/image"/><Relationship Id="rId2" Target="../media/image12.jpeg" Type="http://schemas.openxmlformats.org/officeDocument/2006/relationships/image"/><Relationship Id="rId3" Target="../media/image13.jpeg" Type="http://schemas.openxmlformats.org/officeDocument/2006/relationships/image"/><Relationship Id="rId4" Target="../media/image14.jpe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0.png" Type="http://schemas.openxmlformats.org/officeDocument/2006/relationships/image"/><Relationship Id="rId8" Target="../media/image17.jpeg" Type="http://schemas.openxmlformats.org/officeDocument/2006/relationships/image"/><Relationship Id="rId9" Target="../media/image18.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10.png" Type="http://schemas.openxmlformats.org/officeDocument/2006/relationships/image"/><Relationship Id="rId4" Target="../media/image23.jpeg" Type="http://schemas.openxmlformats.org/officeDocument/2006/relationships/image"/><Relationship Id="rId5" Target="../media/image24.jpeg" Type="http://schemas.openxmlformats.org/officeDocument/2006/relationships/image"/><Relationship Id="rId6" Target="../media/image2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1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AutoShape 3" id="3"/>
          <p:cNvSpPr/>
          <p:nvPr/>
        </p:nvSpPr>
        <p:spPr>
          <a:xfrm rot="0">
            <a:off x="16285029" y="0"/>
            <a:ext cx="2002971" cy="10287000"/>
          </a:xfrm>
          <a:prstGeom prst="rect">
            <a:avLst/>
          </a:prstGeom>
          <a:solidFill>
            <a:srgbClr val="1B4A73"/>
          </a:solidFill>
        </p:spPr>
      </p:sp>
      <p:grpSp>
        <p:nvGrpSpPr>
          <p:cNvPr name="Group 4" id="4"/>
          <p:cNvGrpSpPr/>
          <p:nvPr/>
        </p:nvGrpSpPr>
        <p:grpSpPr>
          <a:xfrm rot="0">
            <a:off x="13871957" y="8317416"/>
            <a:ext cx="3387343" cy="940884"/>
            <a:chOff x="0" y="0"/>
            <a:chExt cx="1518510" cy="421788"/>
          </a:xfrm>
        </p:grpSpPr>
        <p:sp>
          <p:nvSpPr>
            <p:cNvPr name="Freeform 5" id="5"/>
            <p:cNvSpPr/>
            <p:nvPr/>
          </p:nvSpPr>
          <p:spPr>
            <a:xfrm flipH="false" flipV="false" rot="0">
              <a:off x="0" y="0"/>
              <a:ext cx="1518510" cy="421788"/>
            </a:xfrm>
            <a:custGeom>
              <a:avLst/>
              <a:gdLst/>
              <a:ahLst/>
              <a:cxnLst/>
              <a:rect r="r" b="b" t="t" l="l"/>
              <a:pathLst>
                <a:path h="421788" w="1518510">
                  <a:moveTo>
                    <a:pt x="0" y="0"/>
                  </a:moveTo>
                  <a:lnTo>
                    <a:pt x="1518510" y="0"/>
                  </a:lnTo>
                  <a:lnTo>
                    <a:pt x="1518510" y="421788"/>
                  </a:lnTo>
                  <a:lnTo>
                    <a:pt x="0" y="421788"/>
                  </a:lnTo>
                  <a:close/>
                </a:path>
              </a:pathLst>
            </a:custGeom>
            <a:solidFill>
              <a:srgbClr val="1B4A73"/>
            </a:solidFill>
          </p:spPr>
        </p:sp>
      </p:grpSp>
      <p:grpSp>
        <p:nvGrpSpPr>
          <p:cNvPr name="Group 6" id="6"/>
          <p:cNvGrpSpPr/>
          <p:nvPr/>
        </p:nvGrpSpPr>
        <p:grpSpPr>
          <a:xfrm rot="0">
            <a:off x="16285029" y="8317416"/>
            <a:ext cx="974271" cy="940884"/>
            <a:chOff x="0" y="0"/>
            <a:chExt cx="436756" cy="421788"/>
          </a:xfrm>
        </p:grpSpPr>
        <p:sp>
          <p:nvSpPr>
            <p:cNvPr name="Freeform 7" id="7"/>
            <p:cNvSpPr/>
            <p:nvPr/>
          </p:nvSpPr>
          <p:spPr>
            <a:xfrm flipH="false" flipV="false" rot="0">
              <a:off x="0" y="0"/>
              <a:ext cx="436756" cy="421788"/>
            </a:xfrm>
            <a:custGeom>
              <a:avLst/>
              <a:gdLst/>
              <a:ahLst/>
              <a:cxnLst/>
              <a:rect r="r" b="b" t="t" l="l"/>
              <a:pathLst>
                <a:path h="421788" w="436756">
                  <a:moveTo>
                    <a:pt x="0" y="0"/>
                  </a:moveTo>
                  <a:lnTo>
                    <a:pt x="436756" y="0"/>
                  </a:lnTo>
                  <a:lnTo>
                    <a:pt x="436756" y="421788"/>
                  </a:lnTo>
                  <a:lnTo>
                    <a:pt x="0" y="421788"/>
                  </a:lnTo>
                  <a:close/>
                </a:path>
              </a:pathLst>
            </a:custGeom>
            <a:solidFill>
              <a:srgbClr val="E9EBEC"/>
            </a:solidFill>
          </p:spPr>
        </p:sp>
      </p:grpSp>
      <p:sp>
        <p:nvSpPr>
          <p:cNvPr name="Freeform 8" id="8"/>
          <p:cNvSpPr/>
          <p:nvPr/>
        </p:nvSpPr>
        <p:spPr>
          <a:xfrm flipH="false" flipV="false" rot="0">
            <a:off x="16581029" y="8627190"/>
            <a:ext cx="382271" cy="272455"/>
          </a:xfrm>
          <a:custGeom>
            <a:avLst/>
            <a:gdLst/>
            <a:ahLst/>
            <a:cxnLst/>
            <a:rect r="r" b="b" t="t" l="l"/>
            <a:pathLst>
              <a:path h="272455" w="382271">
                <a:moveTo>
                  <a:pt x="0" y="0"/>
                </a:moveTo>
                <a:lnTo>
                  <a:pt x="382271" y="0"/>
                </a:lnTo>
                <a:lnTo>
                  <a:pt x="382271" y="272455"/>
                </a:lnTo>
                <a:lnTo>
                  <a:pt x="0" y="27245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2051906" y="0"/>
            <a:ext cx="12084652" cy="2895398"/>
          </a:xfrm>
          <a:custGeom>
            <a:avLst/>
            <a:gdLst/>
            <a:ahLst/>
            <a:cxnLst/>
            <a:rect r="r" b="b" t="t" l="l"/>
            <a:pathLst>
              <a:path h="2895398" w="12084652">
                <a:moveTo>
                  <a:pt x="0" y="0"/>
                </a:moveTo>
                <a:lnTo>
                  <a:pt x="12084652" y="0"/>
                </a:lnTo>
                <a:lnTo>
                  <a:pt x="12084652" y="2895398"/>
                </a:lnTo>
                <a:lnTo>
                  <a:pt x="0" y="2895398"/>
                </a:lnTo>
                <a:lnTo>
                  <a:pt x="0" y="0"/>
                </a:lnTo>
                <a:close/>
              </a:path>
            </a:pathLst>
          </a:custGeom>
          <a:blipFill>
            <a:blip r:embed="rId5"/>
            <a:stretch>
              <a:fillRect l="0" t="0" r="0" b="0"/>
            </a:stretch>
          </a:blipFill>
        </p:spPr>
      </p:sp>
      <p:sp>
        <p:nvSpPr>
          <p:cNvPr name="TextBox 10" id="10"/>
          <p:cNvSpPr txBox="true"/>
          <p:nvPr/>
        </p:nvSpPr>
        <p:spPr>
          <a:xfrm rot="0">
            <a:off x="14136558" y="8589090"/>
            <a:ext cx="1849027" cy="372745"/>
          </a:xfrm>
          <a:prstGeom prst="rect">
            <a:avLst/>
          </a:prstGeom>
        </p:spPr>
        <p:txBody>
          <a:bodyPr anchor="t" rtlCol="false" tIns="0" lIns="0" bIns="0" rIns="0">
            <a:spAutoFit/>
          </a:bodyPr>
          <a:lstStyle/>
          <a:p>
            <a:pPr algn="ctr">
              <a:lnSpc>
                <a:spcPts val="3080"/>
              </a:lnSpc>
            </a:pPr>
            <a:r>
              <a:rPr lang="en-US" sz="2200">
                <a:solidFill>
                  <a:srgbClr val="E9EBEC"/>
                </a:solidFill>
                <a:latin typeface="Cardo"/>
              </a:rPr>
              <a:t>Get Started</a:t>
            </a:r>
          </a:p>
        </p:txBody>
      </p:sp>
      <p:sp>
        <p:nvSpPr>
          <p:cNvPr name="TextBox 11" id="11"/>
          <p:cNvSpPr txBox="true"/>
          <p:nvPr/>
        </p:nvSpPr>
        <p:spPr>
          <a:xfrm rot="0">
            <a:off x="445038" y="9429715"/>
            <a:ext cx="7065532" cy="470521"/>
          </a:xfrm>
          <a:prstGeom prst="rect">
            <a:avLst/>
          </a:prstGeom>
        </p:spPr>
        <p:txBody>
          <a:bodyPr anchor="t" rtlCol="false" tIns="0" lIns="0" bIns="0" rIns="0">
            <a:spAutoFit/>
          </a:bodyPr>
          <a:lstStyle/>
          <a:p>
            <a:pPr algn="just">
              <a:lnSpc>
                <a:spcPts val="3720"/>
              </a:lnSpc>
            </a:pPr>
            <a:r>
              <a:rPr lang="en-US" sz="3000">
                <a:solidFill>
                  <a:srgbClr val="000000"/>
                </a:solidFill>
                <a:latin typeface="Cardo"/>
              </a:rPr>
              <a:t>www.newdawntreatmentcenters.com</a:t>
            </a:r>
          </a:p>
        </p:txBody>
      </p:sp>
      <p:grpSp>
        <p:nvGrpSpPr>
          <p:cNvPr name="Group 12" id="12"/>
          <p:cNvGrpSpPr/>
          <p:nvPr/>
        </p:nvGrpSpPr>
        <p:grpSpPr>
          <a:xfrm rot="0">
            <a:off x="6717861" y="6696022"/>
            <a:ext cx="2752743" cy="2752743"/>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lnTo>
                    <a:pt x="463617" y="45143"/>
                  </a:lnTo>
                  <a:lnTo>
                    <a:pt x="531984" y="19891"/>
                  </a:lnTo>
                  <a:lnTo>
                    <a:pt x="572451" y="80505"/>
                  </a:lnTo>
                  <a:lnTo>
                    <a:pt x="645276" y="77616"/>
                  </a:lnTo>
                  <a:lnTo>
                    <a:pt x="665032" y="147768"/>
                  </a:lnTo>
                  <a:lnTo>
                    <a:pt x="735184" y="167524"/>
                  </a:lnTo>
                  <a:lnTo>
                    <a:pt x="732295" y="240349"/>
                  </a:lnTo>
                  <a:lnTo>
                    <a:pt x="792909" y="280816"/>
                  </a:lnTo>
                  <a:lnTo>
                    <a:pt x="767657" y="349183"/>
                  </a:lnTo>
                  <a:lnTo>
                    <a:pt x="812800" y="406400"/>
                  </a:lnTo>
                  <a:lnTo>
                    <a:pt x="767657" y="463617"/>
                  </a:lnTo>
                  <a:lnTo>
                    <a:pt x="792909" y="531984"/>
                  </a:lnTo>
                  <a:lnTo>
                    <a:pt x="732295" y="572451"/>
                  </a:lnTo>
                  <a:lnTo>
                    <a:pt x="735184" y="645276"/>
                  </a:lnTo>
                  <a:lnTo>
                    <a:pt x="665032" y="665032"/>
                  </a:lnTo>
                  <a:lnTo>
                    <a:pt x="645276" y="735184"/>
                  </a:lnTo>
                  <a:lnTo>
                    <a:pt x="572451" y="732295"/>
                  </a:lnTo>
                  <a:lnTo>
                    <a:pt x="531984" y="792909"/>
                  </a:lnTo>
                  <a:lnTo>
                    <a:pt x="463617" y="767657"/>
                  </a:lnTo>
                  <a:lnTo>
                    <a:pt x="406400" y="812800"/>
                  </a:lnTo>
                  <a:lnTo>
                    <a:pt x="349183" y="767657"/>
                  </a:lnTo>
                  <a:lnTo>
                    <a:pt x="280816" y="792909"/>
                  </a:lnTo>
                  <a:lnTo>
                    <a:pt x="240349" y="732295"/>
                  </a:lnTo>
                  <a:lnTo>
                    <a:pt x="167524" y="735184"/>
                  </a:lnTo>
                  <a:lnTo>
                    <a:pt x="147768" y="665032"/>
                  </a:lnTo>
                  <a:lnTo>
                    <a:pt x="77616" y="645276"/>
                  </a:lnTo>
                  <a:lnTo>
                    <a:pt x="80505" y="572451"/>
                  </a:lnTo>
                  <a:lnTo>
                    <a:pt x="19891" y="531984"/>
                  </a:lnTo>
                  <a:lnTo>
                    <a:pt x="45143" y="463617"/>
                  </a:lnTo>
                  <a:lnTo>
                    <a:pt x="0" y="406400"/>
                  </a:lnTo>
                  <a:lnTo>
                    <a:pt x="45143" y="349183"/>
                  </a:lnTo>
                  <a:lnTo>
                    <a:pt x="19891" y="280816"/>
                  </a:lnTo>
                  <a:lnTo>
                    <a:pt x="80505" y="240349"/>
                  </a:lnTo>
                  <a:lnTo>
                    <a:pt x="77616" y="167524"/>
                  </a:lnTo>
                  <a:lnTo>
                    <a:pt x="147768" y="147768"/>
                  </a:lnTo>
                  <a:lnTo>
                    <a:pt x="167524" y="77616"/>
                  </a:lnTo>
                  <a:lnTo>
                    <a:pt x="240349" y="80505"/>
                  </a:lnTo>
                  <a:lnTo>
                    <a:pt x="280816" y="19891"/>
                  </a:lnTo>
                  <a:lnTo>
                    <a:pt x="349183" y="45143"/>
                  </a:lnTo>
                  <a:lnTo>
                    <a:pt x="406400" y="0"/>
                  </a:lnTo>
                  <a:close/>
                </a:path>
              </a:pathLst>
            </a:custGeom>
            <a:solidFill>
              <a:srgbClr val="EBA358"/>
            </a:solidFill>
            <a:ln w="28575" cap="sq">
              <a:solidFill>
                <a:srgbClr val="FFFFFF"/>
              </a:solidFill>
              <a:prstDash val="solid"/>
              <a:miter/>
            </a:ln>
          </p:spPr>
        </p:sp>
        <p:sp>
          <p:nvSpPr>
            <p:cNvPr name="TextBox 14" id="14"/>
            <p:cNvSpPr txBox="true"/>
            <p:nvPr/>
          </p:nvSpPr>
          <p:spPr>
            <a:xfrm>
              <a:off x="88900" y="60325"/>
              <a:ext cx="635000" cy="663575"/>
            </a:xfrm>
            <a:prstGeom prst="rect">
              <a:avLst/>
            </a:prstGeom>
          </p:spPr>
          <p:txBody>
            <a:bodyPr anchor="ctr" rtlCol="false" tIns="38066" lIns="38066" bIns="38066" rIns="38066"/>
            <a:lstStyle/>
            <a:p>
              <a:pPr algn="ctr">
                <a:lnSpc>
                  <a:spcPts val="1678"/>
                </a:lnSpc>
                <a:spcBef>
                  <a:spcPct val="0"/>
                </a:spcBef>
              </a:pPr>
            </a:p>
          </p:txBody>
        </p:sp>
      </p:grpSp>
      <p:sp>
        <p:nvSpPr>
          <p:cNvPr name="TextBox 15" id="15"/>
          <p:cNvSpPr txBox="true"/>
          <p:nvPr/>
        </p:nvSpPr>
        <p:spPr>
          <a:xfrm rot="0">
            <a:off x="1028700" y="3120623"/>
            <a:ext cx="14264722" cy="2563324"/>
          </a:xfrm>
          <a:prstGeom prst="rect">
            <a:avLst/>
          </a:prstGeom>
        </p:spPr>
        <p:txBody>
          <a:bodyPr anchor="t" rtlCol="false" tIns="0" lIns="0" bIns="0" rIns="0">
            <a:spAutoFit/>
          </a:bodyPr>
          <a:lstStyle/>
          <a:p>
            <a:pPr algn="ctr">
              <a:lnSpc>
                <a:spcPts val="5424"/>
              </a:lnSpc>
            </a:pPr>
            <a:r>
              <a:rPr lang="en-US" sz="5424">
                <a:solidFill>
                  <a:srgbClr val="174771"/>
                </a:solidFill>
                <a:latin typeface="Open Sans Bold"/>
              </a:rPr>
              <a:t>Customized Programs for Men, Women, Veterans/First Responders &amp; Active Duty Military</a:t>
            </a:r>
          </a:p>
          <a:p>
            <a:pPr algn="ctr">
              <a:lnSpc>
                <a:spcPts val="3851"/>
              </a:lnSpc>
            </a:pPr>
          </a:p>
        </p:txBody>
      </p:sp>
      <p:sp>
        <p:nvSpPr>
          <p:cNvPr name="TextBox 16" id="16"/>
          <p:cNvSpPr txBox="true"/>
          <p:nvPr/>
        </p:nvSpPr>
        <p:spPr>
          <a:xfrm rot="0">
            <a:off x="7119829" y="7331353"/>
            <a:ext cx="1948806" cy="1443763"/>
          </a:xfrm>
          <a:prstGeom prst="rect">
            <a:avLst/>
          </a:prstGeom>
        </p:spPr>
        <p:txBody>
          <a:bodyPr anchor="t" rtlCol="false" tIns="0" lIns="0" bIns="0" rIns="0">
            <a:spAutoFit/>
          </a:bodyPr>
          <a:lstStyle/>
          <a:p>
            <a:pPr algn="ctr">
              <a:lnSpc>
                <a:spcPts val="2847"/>
              </a:lnSpc>
            </a:pPr>
            <a:r>
              <a:rPr lang="en-US" sz="2847">
                <a:solidFill>
                  <a:srgbClr val="1B4A73"/>
                </a:solidFill>
                <a:latin typeface="Raleway"/>
              </a:rPr>
              <a:t>Experts in Addiction Treatment Since 1987</a:t>
            </a:r>
          </a:p>
        </p:txBody>
      </p:sp>
      <p:sp>
        <p:nvSpPr>
          <p:cNvPr name="TextBox 17" id="17"/>
          <p:cNvSpPr txBox="true"/>
          <p:nvPr/>
        </p:nvSpPr>
        <p:spPr>
          <a:xfrm rot="0">
            <a:off x="1867713" y="5703305"/>
            <a:ext cx="13042681" cy="506942"/>
          </a:xfrm>
          <a:prstGeom prst="rect">
            <a:avLst/>
          </a:prstGeom>
        </p:spPr>
        <p:txBody>
          <a:bodyPr anchor="t" rtlCol="false" tIns="0" lIns="0" bIns="0" rIns="0">
            <a:spAutoFit/>
          </a:bodyPr>
          <a:lstStyle/>
          <a:p>
            <a:pPr algn="ctr">
              <a:lnSpc>
                <a:spcPts val="3851"/>
              </a:lnSpc>
            </a:pPr>
            <a:r>
              <a:rPr lang="en-US" sz="3851">
                <a:solidFill>
                  <a:srgbClr val="174771"/>
                </a:solidFill>
                <a:latin typeface="Open Sans"/>
              </a:rPr>
              <a:t> For Addiction, Co-occurring Disorders &amp; Mental Health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B4A73"/>
        </a:solidFill>
      </p:bgPr>
    </p:bg>
    <p:spTree>
      <p:nvGrpSpPr>
        <p:cNvPr id="1" name=""/>
        <p:cNvGrpSpPr/>
        <p:nvPr/>
      </p:nvGrpSpPr>
      <p:grpSpPr>
        <a:xfrm>
          <a:off x="0" y="0"/>
          <a:ext cx="0" cy="0"/>
          <a:chOff x="0" y="0"/>
          <a:chExt cx="0" cy="0"/>
        </a:xfrm>
      </p:grpSpPr>
      <p:sp>
        <p:nvSpPr>
          <p:cNvPr name="AutoShape 2" id="2"/>
          <p:cNvSpPr/>
          <p:nvPr/>
        </p:nvSpPr>
        <p:spPr>
          <a:xfrm rot="0">
            <a:off x="0" y="0"/>
            <a:ext cx="4747877" cy="10287000"/>
          </a:xfrm>
          <a:prstGeom prst="rect">
            <a:avLst/>
          </a:prstGeom>
          <a:solidFill>
            <a:srgbClr val="EBA358"/>
          </a:solidFill>
        </p:spPr>
      </p:sp>
      <p:grpSp>
        <p:nvGrpSpPr>
          <p:cNvPr name="Group 3" id="3"/>
          <p:cNvGrpSpPr/>
          <p:nvPr/>
        </p:nvGrpSpPr>
        <p:grpSpPr>
          <a:xfrm rot="0">
            <a:off x="177863" y="1823241"/>
            <a:ext cx="7153058" cy="7835732"/>
            <a:chOff x="0" y="0"/>
            <a:chExt cx="9537411" cy="10447642"/>
          </a:xfrm>
        </p:grpSpPr>
        <p:pic>
          <p:nvPicPr>
            <p:cNvPr name="Picture 4" id="4"/>
            <p:cNvPicPr>
              <a:picLocks noChangeAspect="true"/>
            </p:cNvPicPr>
            <p:nvPr/>
          </p:nvPicPr>
          <p:blipFill>
            <a:blip r:embed="rId2"/>
            <a:srcRect l="4356" t="0" r="4356" b="0"/>
            <a:stretch>
              <a:fillRect/>
            </a:stretch>
          </p:blipFill>
          <p:spPr>
            <a:xfrm flipH="false" flipV="false">
              <a:off x="0" y="0"/>
              <a:ext cx="9537411" cy="10447642"/>
            </a:xfrm>
            <a:prstGeom prst="rect">
              <a:avLst/>
            </a:prstGeom>
          </p:spPr>
        </p:pic>
      </p:grpSp>
      <p:sp>
        <p:nvSpPr>
          <p:cNvPr name="Freeform 5" id="5"/>
          <p:cNvSpPr/>
          <p:nvPr/>
        </p:nvSpPr>
        <p:spPr>
          <a:xfrm flipH="false" flipV="false" rot="0">
            <a:off x="16877029" y="9658973"/>
            <a:ext cx="382271" cy="272455"/>
          </a:xfrm>
          <a:custGeom>
            <a:avLst/>
            <a:gdLst/>
            <a:ahLst/>
            <a:cxnLst/>
            <a:rect r="r" b="b" t="t" l="l"/>
            <a:pathLst>
              <a:path h="272455" w="382271">
                <a:moveTo>
                  <a:pt x="0" y="0"/>
                </a:moveTo>
                <a:lnTo>
                  <a:pt x="382271" y="0"/>
                </a:lnTo>
                <a:lnTo>
                  <a:pt x="382271" y="272454"/>
                </a:lnTo>
                <a:lnTo>
                  <a:pt x="0" y="2724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6" id="6"/>
          <p:cNvSpPr/>
          <p:nvPr/>
        </p:nvSpPr>
        <p:spPr>
          <a:xfrm>
            <a:off x="9511713" y="3068640"/>
            <a:ext cx="1170379" cy="0"/>
          </a:xfrm>
          <a:prstGeom prst="line">
            <a:avLst/>
          </a:prstGeom>
          <a:ln cap="flat" w="47625">
            <a:solidFill>
              <a:srgbClr val="E5A260"/>
            </a:solidFill>
            <a:prstDash val="solid"/>
            <a:headEnd type="none" len="sm" w="sm"/>
            <a:tailEnd type="none" len="sm" w="sm"/>
          </a:ln>
        </p:spPr>
      </p:sp>
      <p:sp>
        <p:nvSpPr>
          <p:cNvPr name="AutoShape 7" id="7"/>
          <p:cNvSpPr/>
          <p:nvPr/>
        </p:nvSpPr>
        <p:spPr>
          <a:xfrm rot="0">
            <a:off x="7540471" y="8188338"/>
            <a:ext cx="7367830" cy="1805280"/>
          </a:xfrm>
          <a:prstGeom prst="rect">
            <a:avLst/>
          </a:prstGeom>
          <a:solidFill>
            <a:srgbClr val="EBA358"/>
          </a:solidFill>
        </p:spPr>
      </p:sp>
      <p:grpSp>
        <p:nvGrpSpPr>
          <p:cNvPr name="Group 8" id="8"/>
          <p:cNvGrpSpPr/>
          <p:nvPr/>
        </p:nvGrpSpPr>
        <p:grpSpPr>
          <a:xfrm rot="0">
            <a:off x="7764967" y="7659276"/>
            <a:ext cx="1431701" cy="1431701"/>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0" y="0"/>
                  </a:moveTo>
                  <a:lnTo>
                    <a:pt x="812800" y="0"/>
                  </a:lnTo>
                  <a:lnTo>
                    <a:pt x="812800" y="812800"/>
                  </a:lnTo>
                  <a:lnTo>
                    <a:pt x="0" y="812800"/>
                  </a:lnTo>
                  <a:close/>
                </a:path>
              </a:pathLst>
            </a:custGeom>
            <a:solidFill>
              <a:srgbClr val="1B4A73"/>
            </a:solidFill>
          </p:spPr>
        </p:sp>
        <p:sp>
          <p:nvSpPr>
            <p:cNvPr name="TextBox 10" id="10"/>
            <p:cNvSpPr txBox="true"/>
            <p:nvPr/>
          </p:nvSpPr>
          <p:spPr>
            <a:xfrm>
              <a:off x="0" y="19050"/>
              <a:ext cx="812800" cy="793750"/>
            </a:xfrm>
            <a:prstGeom prst="rect">
              <a:avLst/>
            </a:prstGeom>
          </p:spPr>
          <p:txBody>
            <a:bodyPr anchor="ctr" rtlCol="false" tIns="50800" lIns="50800" bIns="50800" rIns="50800"/>
            <a:lstStyle/>
            <a:p>
              <a:pPr algn="ctr">
                <a:lnSpc>
                  <a:spcPts val="2310"/>
                </a:lnSpc>
              </a:pPr>
            </a:p>
          </p:txBody>
        </p:sp>
      </p:grpSp>
      <p:sp>
        <p:nvSpPr>
          <p:cNvPr name="Freeform 11" id="11"/>
          <p:cNvSpPr/>
          <p:nvPr/>
        </p:nvSpPr>
        <p:spPr>
          <a:xfrm flipH="false" flipV="false" rot="0">
            <a:off x="8057856" y="8751760"/>
            <a:ext cx="809444" cy="717369"/>
          </a:xfrm>
          <a:custGeom>
            <a:avLst/>
            <a:gdLst/>
            <a:ahLst/>
            <a:cxnLst/>
            <a:rect r="r" b="b" t="t" l="l"/>
            <a:pathLst>
              <a:path h="717369" w="809444">
                <a:moveTo>
                  <a:pt x="0" y="0"/>
                </a:moveTo>
                <a:lnTo>
                  <a:pt x="809444" y="0"/>
                </a:lnTo>
                <a:lnTo>
                  <a:pt x="809444" y="717369"/>
                </a:lnTo>
                <a:lnTo>
                  <a:pt x="0" y="71736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207940" y="233465"/>
            <a:ext cx="4331997" cy="916017"/>
          </a:xfrm>
          <a:custGeom>
            <a:avLst/>
            <a:gdLst/>
            <a:ahLst/>
            <a:cxnLst/>
            <a:rect r="r" b="b" t="t" l="l"/>
            <a:pathLst>
              <a:path h="916017" w="4331997">
                <a:moveTo>
                  <a:pt x="0" y="0"/>
                </a:moveTo>
                <a:lnTo>
                  <a:pt x="4331997" y="0"/>
                </a:lnTo>
                <a:lnTo>
                  <a:pt x="4331997" y="916017"/>
                </a:lnTo>
                <a:lnTo>
                  <a:pt x="0" y="916017"/>
                </a:lnTo>
                <a:lnTo>
                  <a:pt x="0" y="0"/>
                </a:lnTo>
                <a:close/>
              </a:path>
            </a:pathLst>
          </a:custGeom>
          <a:blipFill>
            <a:blip r:embed="rId7"/>
            <a:stretch>
              <a:fillRect l="0" t="0" r="0" b="0"/>
            </a:stretch>
          </a:blipFill>
        </p:spPr>
      </p:sp>
      <p:sp>
        <p:nvSpPr>
          <p:cNvPr name="TextBox 13" id="13"/>
          <p:cNvSpPr txBox="true"/>
          <p:nvPr/>
        </p:nvSpPr>
        <p:spPr>
          <a:xfrm rot="0">
            <a:off x="15028003" y="9620873"/>
            <a:ext cx="1849027" cy="372745"/>
          </a:xfrm>
          <a:prstGeom prst="rect">
            <a:avLst/>
          </a:prstGeom>
        </p:spPr>
        <p:txBody>
          <a:bodyPr anchor="t" rtlCol="false" tIns="0" lIns="0" bIns="0" rIns="0">
            <a:spAutoFit/>
          </a:bodyPr>
          <a:lstStyle/>
          <a:p>
            <a:pPr algn="ctr">
              <a:lnSpc>
                <a:spcPts val="3080"/>
              </a:lnSpc>
            </a:pPr>
            <a:r>
              <a:rPr lang="en-US" sz="2200">
                <a:solidFill>
                  <a:srgbClr val="E9EBEC"/>
                </a:solidFill>
                <a:latin typeface="Cardo"/>
              </a:rPr>
              <a:t>Next Page</a:t>
            </a:r>
          </a:p>
        </p:txBody>
      </p:sp>
      <p:sp>
        <p:nvSpPr>
          <p:cNvPr name="TextBox 14" id="14"/>
          <p:cNvSpPr txBox="true"/>
          <p:nvPr/>
        </p:nvSpPr>
        <p:spPr>
          <a:xfrm rot="0">
            <a:off x="9702848" y="1996904"/>
            <a:ext cx="6230891" cy="720725"/>
          </a:xfrm>
          <a:prstGeom prst="rect">
            <a:avLst/>
          </a:prstGeom>
        </p:spPr>
        <p:txBody>
          <a:bodyPr anchor="t" rtlCol="false" tIns="0" lIns="0" bIns="0" rIns="0">
            <a:spAutoFit/>
          </a:bodyPr>
          <a:lstStyle/>
          <a:p>
            <a:pPr algn="l">
              <a:lnSpc>
                <a:spcPts val="5650"/>
              </a:lnSpc>
            </a:pPr>
            <a:r>
              <a:rPr lang="en-US" sz="5000">
                <a:solidFill>
                  <a:srgbClr val="E9EBEC"/>
                </a:solidFill>
                <a:latin typeface="Cardo Bold"/>
              </a:rPr>
              <a:t>Who is New Dawn?</a:t>
            </a:r>
          </a:p>
        </p:txBody>
      </p:sp>
      <p:sp>
        <p:nvSpPr>
          <p:cNvPr name="TextBox 15" id="15"/>
          <p:cNvSpPr txBox="true"/>
          <p:nvPr/>
        </p:nvSpPr>
        <p:spPr>
          <a:xfrm rot="0">
            <a:off x="9511713" y="3318360"/>
            <a:ext cx="7556452" cy="4340916"/>
          </a:xfrm>
          <a:prstGeom prst="rect">
            <a:avLst/>
          </a:prstGeom>
        </p:spPr>
        <p:txBody>
          <a:bodyPr anchor="t" rtlCol="false" tIns="0" lIns="0" bIns="0" rIns="0">
            <a:spAutoFit/>
          </a:bodyPr>
          <a:lstStyle/>
          <a:p>
            <a:pPr algn="l">
              <a:lnSpc>
                <a:spcPts val="2852"/>
              </a:lnSpc>
            </a:pPr>
            <a:r>
              <a:rPr lang="en-US" sz="2300">
                <a:solidFill>
                  <a:srgbClr val="E9EBEC"/>
                </a:solidFill>
                <a:latin typeface="Cardo"/>
              </a:rPr>
              <a:t>New Dawn’s addiction recovery programs have helped thousands of individuals in the Sacramento area successfully recover from substance abuse for over 30 years. Our Psychiatrists, Addiction Counselors and Master’s Level Therapists are experts in helping individuals overcome their addiction once and for all. Our relapse rates are extremely low, and we are one of the only addiction recovery centers in the country to offer a 1 year sobriety guarantee when completing the 90 day residential program. We offer residential treatment, intensive outpatient/PHP, detox, mental health IOP/PHP and sober living programs.</a:t>
            </a:r>
          </a:p>
          <a:p>
            <a:pPr algn="l">
              <a:lnSpc>
                <a:spcPts val="2852"/>
              </a:lnSpc>
            </a:pPr>
          </a:p>
        </p:txBody>
      </p:sp>
      <p:sp>
        <p:nvSpPr>
          <p:cNvPr name="TextBox 16" id="16"/>
          <p:cNvSpPr txBox="true"/>
          <p:nvPr/>
        </p:nvSpPr>
        <p:spPr>
          <a:xfrm rot="0">
            <a:off x="9406668" y="8563702"/>
            <a:ext cx="5081966" cy="1262593"/>
          </a:xfrm>
          <a:prstGeom prst="rect">
            <a:avLst/>
          </a:prstGeom>
        </p:spPr>
        <p:txBody>
          <a:bodyPr anchor="t" rtlCol="false" tIns="0" lIns="0" bIns="0" rIns="0">
            <a:spAutoFit/>
          </a:bodyPr>
          <a:lstStyle/>
          <a:p>
            <a:pPr algn="ctr">
              <a:lnSpc>
                <a:spcPts val="3348"/>
              </a:lnSpc>
            </a:pPr>
            <a:r>
              <a:rPr lang="en-US" sz="2700">
                <a:solidFill>
                  <a:srgbClr val="003B63"/>
                </a:solidFill>
                <a:latin typeface="Cardo"/>
              </a:rPr>
              <a:t>Locations in Northern California and Reno Nevada</a:t>
            </a:r>
          </a:p>
          <a:p>
            <a:pPr algn="l">
              <a:lnSpc>
                <a:spcPts val="3348"/>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B4A73"/>
        </a:solidFill>
      </p:bgPr>
    </p:bg>
    <p:spTree>
      <p:nvGrpSpPr>
        <p:cNvPr id="1" name=""/>
        <p:cNvGrpSpPr/>
        <p:nvPr/>
      </p:nvGrpSpPr>
      <p:grpSpPr>
        <a:xfrm>
          <a:off x="0" y="0"/>
          <a:ext cx="0" cy="0"/>
          <a:chOff x="0" y="0"/>
          <a:chExt cx="0" cy="0"/>
        </a:xfrm>
      </p:grpSpPr>
      <p:sp>
        <p:nvSpPr>
          <p:cNvPr name="AutoShape 2" id="2"/>
          <p:cNvSpPr/>
          <p:nvPr/>
        </p:nvSpPr>
        <p:spPr>
          <a:xfrm rot="0">
            <a:off x="0" y="0"/>
            <a:ext cx="6408883" cy="8229600"/>
          </a:xfrm>
          <a:prstGeom prst="rect">
            <a:avLst/>
          </a:prstGeom>
          <a:solidFill>
            <a:srgbClr val="EBA358"/>
          </a:solidFill>
        </p:spPr>
      </p:sp>
      <p:grpSp>
        <p:nvGrpSpPr>
          <p:cNvPr name="Group 3" id="3"/>
          <p:cNvGrpSpPr/>
          <p:nvPr/>
        </p:nvGrpSpPr>
        <p:grpSpPr>
          <a:xfrm rot="0">
            <a:off x="1028700" y="2165659"/>
            <a:ext cx="7295706" cy="8121341"/>
            <a:chOff x="0" y="0"/>
            <a:chExt cx="9727607" cy="10828455"/>
          </a:xfrm>
        </p:grpSpPr>
        <p:pic>
          <p:nvPicPr>
            <p:cNvPr name="Picture 4" id="4"/>
            <p:cNvPicPr>
              <a:picLocks noChangeAspect="true"/>
            </p:cNvPicPr>
            <p:nvPr/>
          </p:nvPicPr>
          <p:blipFill>
            <a:blip r:embed="rId2"/>
            <a:srcRect l="20055" t="0" r="20055" b="0"/>
            <a:stretch>
              <a:fillRect/>
            </a:stretch>
          </p:blipFill>
          <p:spPr>
            <a:xfrm flipH="false" flipV="false">
              <a:off x="0" y="0"/>
              <a:ext cx="9727607" cy="10828455"/>
            </a:xfrm>
            <a:prstGeom prst="rect">
              <a:avLst/>
            </a:prstGeom>
          </p:spPr>
        </p:pic>
      </p:grpSp>
      <p:sp>
        <p:nvSpPr>
          <p:cNvPr name="AutoShape 5" id="5"/>
          <p:cNvSpPr/>
          <p:nvPr/>
        </p:nvSpPr>
        <p:spPr>
          <a:xfrm>
            <a:off x="9424232" y="1144967"/>
            <a:ext cx="1170379" cy="0"/>
          </a:xfrm>
          <a:prstGeom prst="line">
            <a:avLst/>
          </a:prstGeom>
          <a:ln cap="flat" w="47625">
            <a:solidFill>
              <a:srgbClr val="E9EBEC"/>
            </a:solidFill>
            <a:prstDash val="solid"/>
            <a:headEnd type="none" len="sm" w="sm"/>
            <a:tailEnd type="none" len="sm" w="sm"/>
          </a:ln>
        </p:spPr>
      </p:sp>
      <p:sp>
        <p:nvSpPr>
          <p:cNvPr name="TextBox 6" id="6"/>
          <p:cNvSpPr txBox="true"/>
          <p:nvPr/>
        </p:nvSpPr>
        <p:spPr>
          <a:xfrm rot="0">
            <a:off x="9424232" y="400429"/>
            <a:ext cx="6230891" cy="720725"/>
          </a:xfrm>
          <a:prstGeom prst="rect">
            <a:avLst/>
          </a:prstGeom>
        </p:spPr>
        <p:txBody>
          <a:bodyPr anchor="t" rtlCol="false" tIns="0" lIns="0" bIns="0" rIns="0">
            <a:spAutoFit/>
          </a:bodyPr>
          <a:lstStyle/>
          <a:p>
            <a:pPr algn="l">
              <a:lnSpc>
                <a:spcPts val="5650"/>
              </a:lnSpc>
            </a:pPr>
            <a:r>
              <a:rPr lang="en-US" sz="5000">
                <a:solidFill>
                  <a:srgbClr val="E9EBEC"/>
                </a:solidFill>
                <a:latin typeface="Cardo Bold"/>
              </a:rPr>
              <a:t>Mission and Values</a:t>
            </a:r>
          </a:p>
        </p:txBody>
      </p:sp>
      <p:sp>
        <p:nvSpPr>
          <p:cNvPr name="TextBox 7" id="7"/>
          <p:cNvSpPr txBox="true"/>
          <p:nvPr/>
        </p:nvSpPr>
        <p:spPr>
          <a:xfrm rot="0">
            <a:off x="9424232" y="1700808"/>
            <a:ext cx="8546406" cy="5072946"/>
          </a:xfrm>
          <a:prstGeom prst="rect">
            <a:avLst/>
          </a:prstGeom>
        </p:spPr>
        <p:txBody>
          <a:bodyPr anchor="t" rtlCol="false" tIns="0" lIns="0" bIns="0" rIns="0">
            <a:spAutoFit/>
          </a:bodyPr>
          <a:lstStyle/>
          <a:p>
            <a:pPr algn="l">
              <a:lnSpc>
                <a:spcPts val="3100"/>
              </a:lnSpc>
            </a:pPr>
            <a:r>
              <a:rPr lang="en-US" sz="2500">
                <a:solidFill>
                  <a:srgbClr val="E9EBEC"/>
                </a:solidFill>
                <a:latin typeface="Cardo"/>
              </a:rPr>
              <a:t>Part of what makes New Dawn’s rehabilitation programs so effective is our ability to support the entire recovery process by offering a complete continuum of care, from medically monitored Detox and Residential Treatment to Day Treatment, Intensive Outpatient, and Aftercare. Our clinical staff are also highly respected in their fields, and are have dedicated their lives to helping other overcome their struggles with addiction. All of the services we offer are CARF accredited, which ensures that we are collecting feedback from our patients on a regular basis. We use this feedback to constantly make improvements to our rehab and eating disorder programs. For this reason, we receive 95% program satisfaction rates on average from our graduating clients</a:t>
            </a:r>
          </a:p>
        </p:txBody>
      </p:sp>
      <p:sp>
        <p:nvSpPr>
          <p:cNvPr name="AutoShape 8" id="8"/>
          <p:cNvSpPr/>
          <p:nvPr/>
        </p:nvSpPr>
        <p:spPr>
          <a:xfrm rot="0">
            <a:off x="6408883" y="7315308"/>
            <a:ext cx="4863760" cy="2654330"/>
          </a:xfrm>
          <a:prstGeom prst="rect">
            <a:avLst/>
          </a:prstGeom>
          <a:solidFill>
            <a:srgbClr val="E9EBEC"/>
          </a:solidFill>
        </p:spPr>
      </p:sp>
      <p:sp>
        <p:nvSpPr>
          <p:cNvPr name="AutoShape 9" id="9"/>
          <p:cNvSpPr/>
          <p:nvPr/>
        </p:nvSpPr>
        <p:spPr>
          <a:xfrm rot="0">
            <a:off x="11817923" y="7315308"/>
            <a:ext cx="4863760" cy="2654330"/>
          </a:xfrm>
          <a:prstGeom prst="rect">
            <a:avLst/>
          </a:prstGeom>
          <a:solidFill>
            <a:srgbClr val="E9EBEC"/>
          </a:solidFill>
        </p:spPr>
      </p:sp>
      <p:sp>
        <p:nvSpPr>
          <p:cNvPr name="TextBox 10" id="10"/>
          <p:cNvSpPr txBox="true"/>
          <p:nvPr/>
        </p:nvSpPr>
        <p:spPr>
          <a:xfrm rot="0">
            <a:off x="6799100" y="8042565"/>
            <a:ext cx="4083326" cy="1180765"/>
          </a:xfrm>
          <a:prstGeom prst="rect">
            <a:avLst/>
          </a:prstGeom>
        </p:spPr>
        <p:txBody>
          <a:bodyPr anchor="t" rtlCol="false" tIns="0" lIns="0" bIns="0" rIns="0">
            <a:spAutoFit/>
          </a:bodyPr>
          <a:lstStyle/>
          <a:p>
            <a:pPr algn="ctr">
              <a:lnSpc>
                <a:spcPts val="4711"/>
              </a:lnSpc>
            </a:pPr>
            <a:r>
              <a:rPr lang="en-US" sz="3799">
                <a:solidFill>
                  <a:srgbClr val="1B4A73"/>
                </a:solidFill>
                <a:latin typeface="Cardo"/>
              </a:rPr>
              <a:t>Family Owned Since 1987</a:t>
            </a:r>
          </a:p>
        </p:txBody>
      </p:sp>
      <p:sp>
        <p:nvSpPr>
          <p:cNvPr name="Freeform 11" id="11"/>
          <p:cNvSpPr/>
          <p:nvPr/>
        </p:nvSpPr>
        <p:spPr>
          <a:xfrm flipH="false" flipV="false" rot="0">
            <a:off x="207940" y="233465"/>
            <a:ext cx="4331997" cy="916017"/>
          </a:xfrm>
          <a:custGeom>
            <a:avLst/>
            <a:gdLst/>
            <a:ahLst/>
            <a:cxnLst/>
            <a:rect r="r" b="b" t="t" l="l"/>
            <a:pathLst>
              <a:path h="916017" w="4331997">
                <a:moveTo>
                  <a:pt x="0" y="0"/>
                </a:moveTo>
                <a:lnTo>
                  <a:pt x="4331997" y="0"/>
                </a:lnTo>
                <a:lnTo>
                  <a:pt x="4331997" y="916017"/>
                </a:lnTo>
                <a:lnTo>
                  <a:pt x="0" y="916017"/>
                </a:lnTo>
                <a:lnTo>
                  <a:pt x="0" y="0"/>
                </a:lnTo>
                <a:close/>
              </a:path>
            </a:pathLst>
          </a:custGeom>
          <a:blipFill>
            <a:blip r:embed="rId3"/>
            <a:stretch>
              <a:fillRect l="0" t="0" r="0" b="0"/>
            </a:stretch>
          </a:blipFill>
        </p:spPr>
      </p:sp>
      <p:sp>
        <p:nvSpPr>
          <p:cNvPr name="TextBox 12" id="12"/>
          <p:cNvSpPr txBox="true"/>
          <p:nvPr/>
        </p:nvSpPr>
        <p:spPr>
          <a:xfrm rot="0">
            <a:off x="12208140" y="8042565"/>
            <a:ext cx="4083326" cy="1180765"/>
          </a:xfrm>
          <a:prstGeom prst="rect">
            <a:avLst/>
          </a:prstGeom>
        </p:spPr>
        <p:txBody>
          <a:bodyPr anchor="t" rtlCol="false" tIns="0" lIns="0" bIns="0" rIns="0">
            <a:spAutoFit/>
          </a:bodyPr>
          <a:lstStyle/>
          <a:p>
            <a:pPr algn="ctr">
              <a:lnSpc>
                <a:spcPts val="4711"/>
              </a:lnSpc>
            </a:pPr>
            <a:r>
              <a:rPr lang="en-US" sz="3799">
                <a:solidFill>
                  <a:srgbClr val="1B4A73"/>
                </a:solidFill>
                <a:latin typeface="Cardo"/>
              </a:rPr>
              <a:t>Full Continuum of Care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B4A73"/>
        </a:solidFill>
      </p:bgPr>
    </p:bg>
    <p:spTree>
      <p:nvGrpSpPr>
        <p:cNvPr id="1" name=""/>
        <p:cNvGrpSpPr/>
        <p:nvPr/>
      </p:nvGrpSpPr>
      <p:grpSpPr>
        <a:xfrm>
          <a:off x="0" y="0"/>
          <a:ext cx="0" cy="0"/>
          <a:chOff x="0" y="0"/>
          <a:chExt cx="0" cy="0"/>
        </a:xfrm>
      </p:grpSpPr>
      <p:sp>
        <p:nvSpPr>
          <p:cNvPr name="AutoShape 2" id="2"/>
          <p:cNvSpPr/>
          <p:nvPr/>
        </p:nvSpPr>
        <p:spPr>
          <a:xfrm rot="0">
            <a:off x="0" y="6971928"/>
            <a:ext cx="18288000" cy="3315072"/>
          </a:xfrm>
          <a:prstGeom prst="rect">
            <a:avLst/>
          </a:prstGeom>
          <a:solidFill>
            <a:srgbClr val="EBA358"/>
          </a:solidFill>
        </p:spPr>
      </p:sp>
      <p:grpSp>
        <p:nvGrpSpPr>
          <p:cNvPr name="Group 3" id="3"/>
          <p:cNvGrpSpPr/>
          <p:nvPr/>
        </p:nvGrpSpPr>
        <p:grpSpPr>
          <a:xfrm rot="0">
            <a:off x="1028700" y="1733355"/>
            <a:ext cx="3224729" cy="4141183"/>
            <a:chOff x="0" y="0"/>
            <a:chExt cx="4299638" cy="5521577"/>
          </a:xfrm>
        </p:grpSpPr>
        <p:pic>
          <p:nvPicPr>
            <p:cNvPr name="Picture 4" id="4"/>
            <p:cNvPicPr>
              <a:picLocks noChangeAspect="true"/>
            </p:cNvPicPr>
            <p:nvPr/>
          </p:nvPicPr>
          <p:blipFill>
            <a:blip r:embed="rId2"/>
            <a:srcRect l="24043" t="0" r="24043" b="0"/>
            <a:stretch>
              <a:fillRect/>
            </a:stretch>
          </p:blipFill>
          <p:spPr>
            <a:xfrm flipH="false" flipV="false">
              <a:off x="0" y="0"/>
              <a:ext cx="4299638" cy="5521577"/>
            </a:xfrm>
            <a:prstGeom prst="rect">
              <a:avLst/>
            </a:prstGeom>
          </p:spPr>
        </p:pic>
      </p:grpSp>
      <p:grpSp>
        <p:nvGrpSpPr>
          <p:cNvPr name="Group 5" id="5"/>
          <p:cNvGrpSpPr/>
          <p:nvPr/>
        </p:nvGrpSpPr>
        <p:grpSpPr>
          <a:xfrm rot="0">
            <a:off x="5024937" y="1733355"/>
            <a:ext cx="3224729" cy="4141183"/>
            <a:chOff x="0" y="0"/>
            <a:chExt cx="4299638" cy="5521577"/>
          </a:xfrm>
        </p:grpSpPr>
        <p:pic>
          <p:nvPicPr>
            <p:cNvPr name="Picture 6" id="6"/>
            <p:cNvPicPr>
              <a:picLocks noChangeAspect="true"/>
            </p:cNvPicPr>
            <p:nvPr/>
          </p:nvPicPr>
          <p:blipFill>
            <a:blip r:embed="rId3"/>
            <a:srcRect l="0" t="1842" r="0" b="1842"/>
            <a:stretch>
              <a:fillRect/>
            </a:stretch>
          </p:blipFill>
          <p:spPr>
            <a:xfrm flipH="false" flipV="false">
              <a:off x="0" y="0"/>
              <a:ext cx="4299638" cy="5521577"/>
            </a:xfrm>
            <a:prstGeom prst="rect">
              <a:avLst/>
            </a:prstGeom>
          </p:spPr>
        </p:pic>
      </p:grpSp>
      <p:grpSp>
        <p:nvGrpSpPr>
          <p:cNvPr name="Group 7" id="7"/>
          <p:cNvGrpSpPr/>
          <p:nvPr/>
        </p:nvGrpSpPr>
        <p:grpSpPr>
          <a:xfrm rot="0">
            <a:off x="9021175" y="1733355"/>
            <a:ext cx="3224729" cy="4141183"/>
            <a:chOff x="0" y="0"/>
            <a:chExt cx="4299638" cy="5521577"/>
          </a:xfrm>
        </p:grpSpPr>
        <p:pic>
          <p:nvPicPr>
            <p:cNvPr name="Picture 8" id="8"/>
            <p:cNvPicPr>
              <a:picLocks noChangeAspect="true"/>
            </p:cNvPicPr>
            <p:nvPr/>
          </p:nvPicPr>
          <p:blipFill>
            <a:blip r:embed="rId4"/>
            <a:srcRect l="24043" t="0" r="24043" b="0"/>
            <a:stretch>
              <a:fillRect/>
            </a:stretch>
          </p:blipFill>
          <p:spPr>
            <a:xfrm flipH="false" flipV="false">
              <a:off x="0" y="0"/>
              <a:ext cx="4299638" cy="5521577"/>
            </a:xfrm>
            <a:prstGeom prst="rect">
              <a:avLst/>
            </a:prstGeom>
          </p:spPr>
        </p:pic>
      </p:grpSp>
      <p:sp>
        <p:nvSpPr>
          <p:cNvPr name="Freeform 9" id="9"/>
          <p:cNvSpPr/>
          <p:nvPr/>
        </p:nvSpPr>
        <p:spPr>
          <a:xfrm flipH="false" flipV="false" rot="-5400000">
            <a:off x="1028700" y="2649809"/>
            <a:ext cx="3224729" cy="3224729"/>
          </a:xfrm>
          <a:custGeom>
            <a:avLst/>
            <a:gdLst/>
            <a:ahLst/>
            <a:cxnLst/>
            <a:rect r="r" b="b" t="t" l="l"/>
            <a:pathLst>
              <a:path h="3224729" w="3224729">
                <a:moveTo>
                  <a:pt x="0" y="0"/>
                </a:moveTo>
                <a:lnTo>
                  <a:pt x="3224729" y="0"/>
                </a:lnTo>
                <a:lnTo>
                  <a:pt x="3224729" y="3224729"/>
                </a:lnTo>
                <a:lnTo>
                  <a:pt x="0" y="32247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5400000">
            <a:off x="5024937" y="2649809"/>
            <a:ext cx="3224729" cy="3224729"/>
          </a:xfrm>
          <a:custGeom>
            <a:avLst/>
            <a:gdLst/>
            <a:ahLst/>
            <a:cxnLst/>
            <a:rect r="r" b="b" t="t" l="l"/>
            <a:pathLst>
              <a:path h="3224729" w="3224729">
                <a:moveTo>
                  <a:pt x="0" y="0"/>
                </a:moveTo>
                <a:lnTo>
                  <a:pt x="3224729" y="0"/>
                </a:lnTo>
                <a:lnTo>
                  <a:pt x="3224729" y="3224729"/>
                </a:lnTo>
                <a:lnTo>
                  <a:pt x="0" y="32247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5400000">
            <a:off x="9021175" y="2649809"/>
            <a:ext cx="3224729" cy="3224729"/>
          </a:xfrm>
          <a:custGeom>
            <a:avLst/>
            <a:gdLst/>
            <a:ahLst/>
            <a:cxnLst/>
            <a:rect r="r" b="b" t="t" l="l"/>
            <a:pathLst>
              <a:path h="3224729" w="3224729">
                <a:moveTo>
                  <a:pt x="0" y="0"/>
                </a:moveTo>
                <a:lnTo>
                  <a:pt x="3224729" y="0"/>
                </a:lnTo>
                <a:lnTo>
                  <a:pt x="3224729" y="3224729"/>
                </a:lnTo>
                <a:lnTo>
                  <a:pt x="0" y="32247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5428067" y="4591395"/>
            <a:ext cx="2418470" cy="1445270"/>
          </a:xfrm>
          <a:prstGeom prst="rect">
            <a:avLst/>
          </a:prstGeom>
        </p:spPr>
        <p:txBody>
          <a:bodyPr anchor="t" rtlCol="false" tIns="0" lIns="0" bIns="0" rIns="0">
            <a:spAutoFit/>
          </a:bodyPr>
          <a:lstStyle/>
          <a:p>
            <a:pPr algn="ctr">
              <a:lnSpc>
                <a:spcPts val="2916"/>
              </a:lnSpc>
            </a:pPr>
            <a:r>
              <a:rPr lang="en-US" sz="2351">
                <a:solidFill>
                  <a:srgbClr val="E9EBEC"/>
                </a:solidFill>
                <a:latin typeface="Cardo"/>
              </a:rPr>
              <a:t>Residential SUD</a:t>
            </a:r>
          </a:p>
          <a:p>
            <a:pPr algn="l" marL="507737" indent="-253868" lvl="1">
              <a:lnSpc>
                <a:spcPts val="2916"/>
              </a:lnSpc>
              <a:buFont typeface="Arial"/>
              <a:buChar char="•"/>
            </a:pPr>
            <a:r>
              <a:rPr lang="en-US" sz="2351">
                <a:solidFill>
                  <a:srgbClr val="E9EBEC"/>
                </a:solidFill>
                <a:latin typeface="Cardo"/>
              </a:rPr>
              <a:t>Men’s</a:t>
            </a:r>
          </a:p>
          <a:p>
            <a:pPr algn="l" marL="507737" indent="-253868" lvl="1">
              <a:lnSpc>
                <a:spcPts val="2916"/>
              </a:lnSpc>
              <a:buFont typeface="Arial"/>
              <a:buChar char="•"/>
            </a:pPr>
            <a:r>
              <a:rPr lang="en-US" sz="2351">
                <a:solidFill>
                  <a:srgbClr val="E9EBEC"/>
                </a:solidFill>
                <a:latin typeface="Cardo"/>
              </a:rPr>
              <a:t>Women’s</a:t>
            </a:r>
          </a:p>
          <a:p>
            <a:pPr algn="ctr">
              <a:lnSpc>
                <a:spcPts val="2916"/>
              </a:lnSpc>
            </a:pPr>
          </a:p>
        </p:txBody>
      </p:sp>
      <p:sp>
        <p:nvSpPr>
          <p:cNvPr name="AutoShape 13" id="13"/>
          <p:cNvSpPr/>
          <p:nvPr/>
        </p:nvSpPr>
        <p:spPr>
          <a:xfrm>
            <a:off x="8543112" y="1173294"/>
            <a:ext cx="1170379" cy="0"/>
          </a:xfrm>
          <a:prstGeom prst="line">
            <a:avLst/>
          </a:prstGeom>
          <a:ln cap="flat" w="47625">
            <a:solidFill>
              <a:srgbClr val="003B63"/>
            </a:solidFill>
            <a:prstDash val="solid"/>
            <a:headEnd type="none" len="sm" w="sm"/>
            <a:tailEnd type="none" len="sm" w="sm"/>
          </a:ln>
        </p:spPr>
      </p:sp>
      <p:sp>
        <p:nvSpPr>
          <p:cNvPr name="Freeform 14" id="14"/>
          <p:cNvSpPr/>
          <p:nvPr/>
        </p:nvSpPr>
        <p:spPr>
          <a:xfrm flipH="false" flipV="false" rot="0">
            <a:off x="207940" y="233465"/>
            <a:ext cx="4331997" cy="916017"/>
          </a:xfrm>
          <a:custGeom>
            <a:avLst/>
            <a:gdLst/>
            <a:ahLst/>
            <a:cxnLst/>
            <a:rect r="r" b="b" t="t" l="l"/>
            <a:pathLst>
              <a:path h="916017" w="4331997">
                <a:moveTo>
                  <a:pt x="0" y="0"/>
                </a:moveTo>
                <a:lnTo>
                  <a:pt x="4331997" y="0"/>
                </a:lnTo>
                <a:lnTo>
                  <a:pt x="4331997" y="916017"/>
                </a:lnTo>
                <a:lnTo>
                  <a:pt x="0" y="916017"/>
                </a:lnTo>
                <a:lnTo>
                  <a:pt x="0" y="0"/>
                </a:lnTo>
                <a:close/>
              </a:path>
            </a:pathLst>
          </a:custGeom>
          <a:blipFill>
            <a:blip r:embed="rId7"/>
            <a:stretch>
              <a:fillRect l="0" t="0" r="0" b="0"/>
            </a:stretch>
          </a:blipFill>
        </p:spPr>
      </p:sp>
      <p:grpSp>
        <p:nvGrpSpPr>
          <p:cNvPr name="Group 15" id="15"/>
          <p:cNvGrpSpPr/>
          <p:nvPr/>
        </p:nvGrpSpPr>
        <p:grpSpPr>
          <a:xfrm rot="0">
            <a:off x="1026544" y="6009519"/>
            <a:ext cx="3224729" cy="4141183"/>
            <a:chOff x="0" y="0"/>
            <a:chExt cx="4299638" cy="5521577"/>
          </a:xfrm>
        </p:grpSpPr>
        <p:pic>
          <p:nvPicPr>
            <p:cNvPr name="Picture 16" id="16"/>
            <p:cNvPicPr>
              <a:picLocks noChangeAspect="true"/>
            </p:cNvPicPr>
            <p:nvPr/>
          </p:nvPicPr>
          <p:blipFill>
            <a:blip r:embed="rId8"/>
            <a:srcRect l="24027" t="0" r="24027" b="0"/>
            <a:stretch>
              <a:fillRect/>
            </a:stretch>
          </p:blipFill>
          <p:spPr>
            <a:xfrm flipH="false" flipV="false">
              <a:off x="0" y="0"/>
              <a:ext cx="4299638" cy="5521577"/>
            </a:xfrm>
            <a:prstGeom prst="rect">
              <a:avLst/>
            </a:prstGeom>
          </p:spPr>
        </p:pic>
      </p:grpSp>
      <p:grpSp>
        <p:nvGrpSpPr>
          <p:cNvPr name="Group 17" id="17"/>
          <p:cNvGrpSpPr/>
          <p:nvPr/>
        </p:nvGrpSpPr>
        <p:grpSpPr>
          <a:xfrm rot="0">
            <a:off x="5022781" y="6009519"/>
            <a:ext cx="3224729" cy="4141183"/>
            <a:chOff x="0" y="0"/>
            <a:chExt cx="4299638" cy="5521577"/>
          </a:xfrm>
        </p:grpSpPr>
        <p:pic>
          <p:nvPicPr>
            <p:cNvPr name="Picture 18" id="18"/>
            <p:cNvPicPr>
              <a:picLocks noChangeAspect="true"/>
            </p:cNvPicPr>
            <p:nvPr/>
          </p:nvPicPr>
          <p:blipFill>
            <a:blip r:embed="rId9"/>
            <a:srcRect l="12662" t="0" r="35522" b="0"/>
            <a:stretch>
              <a:fillRect/>
            </a:stretch>
          </p:blipFill>
          <p:spPr>
            <a:xfrm flipH="false" flipV="false">
              <a:off x="0" y="0"/>
              <a:ext cx="4299638" cy="5521577"/>
            </a:xfrm>
            <a:prstGeom prst="rect">
              <a:avLst/>
            </a:prstGeom>
          </p:spPr>
        </p:pic>
      </p:grpSp>
      <p:grpSp>
        <p:nvGrpSpPr>
          <p:cNvPr name="Group 19" id="19"/>
          <p:cNvGrpSpPr/>
          <p:nvPr/>
        </p:nvGrpSpPr>
        <p:grpSpPr>
          <a:xfrm rot="0">
            <a:off x="9019019" y="6009519"/>
            <a:ext cx="3224729" cy="4141183"/>
            <a:chOff x="0" y="0"/>
            <a:chExt cx="4299638" cy="5521577"/>
          </a:xfrm>
        </p:grpSpPr>
        <p:pic>
          <p:nvPicPr>
            <p:cNvPr name="Picture 20" id="20"/>
            <p:cNvPicPr>
              <a:picLocks noChangeAspect="true"/>
            </p:cNvPicPr>
            <p:nvPr/>
          </p:nvPicPr>
          <p:blipFill>
            <a:blip r:embed="rId10"/>
            <a:srcRect l="20798" t="0" r="20798" b="0"/>
            <a:stretch>
              <a:fillRect/>
            </a:stretch>
          </p:blipFill>
          <p:spPr>
            <a:xfrm flipH="false" flipV="false">
              <a:off x="0" y="0"/>
              <a:ext cx="4299638" cy="5521577"/>
            </a:xfrm>
            <a:prstGeom prst="rect">
              <a:avLst/>
            </a:prstGeom>
          </p:spPr>
        </p:pic>
      </p:grpSp>
      <p:sp>
        <p:nvSpPr>
          <p:cNvPr name="Freeform 21" id="21"/>
          <p:cNvSpPr/>
          <p:nvPr/>
        </p:nvSpPr>
        <p:spPr>
          <a:xfrm flipH="false" flipV="false" rot="-5400000">
            <a:off x="1026544" y="6925973"/>
            <a:ext cx="3224729" cy="3224729"/>
          </a:xfrm>
          <a:custGeom>
            <a:avLst/>
            <a:gdLst/>
            <a:ahLst/>
            <a:cxnLst/>
            <a:rect r="r" b="b" t="t" l="l"/>
            <a:pathLst>
              <a:path h="3224729" w="3224729">
                <a:moveTo>
                  <a:pt x="0" y="0"/>
                </a:moveTo>
                <a:lnTo>
                  <a:pt x="3224728" y="0"/>
                </a:lnTo>
                <a:lnTo>
                  <a:pt x="3224728" y="3224728"/>
                </a:lnTo>
                <a:lnTo>
                  <a:pt x="0" y="32247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5400000">
            <a:off x="5022781" y="6925973"/>
            <a:ext cx="3224729" cy="3224729"/>
          </a:xfrm>
          <a:custGeom>
            <a:avLst/>
            <a:gdLst/>
            <a:ahLst/>
            <a:cxnLst/>
            <a:rect r="r" b="b" t="t" l="l"/>
            <a:pathLst>
              <a:path h="3224729" w="3224729">
                <a:moveTo>
                  <a:pt x="0" y="0"/>
                </a:moveTo>
                <a:lnTo>
                  <a:pt x="3224729" y="0"/>
                </a:lnTo>
                <a:lnTo>
                  <a:pt x="3224729" y="3224728"/>
                </a:lnTo>
                <a:lnTo>
                  <a:pt x="0" y="32247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3" id="23"/>
          <p:cNvSpPr/>
          <p:nvPr/>
        </p:nvSpPr>
        <p:spPr>
          <a:xfrm flipH="false" flipV="false" rot="-5400000">
            <a:off x="9019019" y="6925973"/>
            <a:ext cx="3224729" cy="3224729"/>
          </a:xfrm>
          <a:custGeom>
            <a:avLst/>
            <a:gdLst/>
            <a:ahLst/>
            <a:cxnLst/>
            <a:rect r="r" b="b" t="t" l="l"/>
            <a:pathLst>
              <a:path h="3224729" w="3224729">
                <a:moveTo>
                  <a:pt x="0" y="0"/>
                </a:moveTo>
                <a:lnTo>
                  <a:pt x="3224728" y="0"/>
                </a:lnTo>
                <a:lnTo>
                  <a:pt x="3224728" y="3224728"/>
                </a:lnTo>
                <a:lnTo>
                  <a:pt x="0" y="32247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4" id="24"/>
          <p:cNvGrpSpPr/>
          <p:nvPr/>
        </p:nvGrpSpPr>
        <p:grpSpPr>
          <a:xfrm rot="0">
            <a:off x="13019585" y="1665864"/>
            <a:ext cx="3224729" cy="4141183"/>
            <a:chOff x="0" y="0"/>
            <a:chExt cx="4299638" cy="5521577"/>
          </a:xfrm>
        </p:grpSpPr>
        <p:pic>
          <p:nvPicPr>
            <p:cNvPr name="Picture 25" id="25"/>
            <p:cNvPicPr>
              <a:picLocks noChangeAspect="true"/>
            </p:cNvPicPr>
            <p:nvPr/>
          </p:nvPicPr>
          <p:blipFill>
            <a:blip r:embed="rId11"/>
            <a:srcRect l="24043" t="0" r="24043" b="0"/>
            <a:stretch>
              <a:fillRect/>
            </a:stretch>
          </p:blipFill>
          <p:spPr>
            <a:xfrm flipH="false" flipV="false">
              <a:off x="0" y="0"/>
              <a:ext cx="4299638" cy="5521577"/>
            </a:xfrm>
            <a:prstGeom prst="rect">
              <a:avLst/>
            </a:prstGeom>
          </p:spPr>
        </p:pic>
      </p:grpSp>
      <p:sp>
        <p:nvSpPr>
          <p:cNvPr name="Freeform 26" id="26"/>
          <p:cNvSpPr/>
          <p:nvPr/>
        </p:nvSpPr>
        <p:spPr>
          <a:xfrm flipH="false" flipV="false" rot="-5400000">
            <a:off x="13019585" y="2582318"/>
            <a:ext cx="3224729" cy="3224729"/>
          </a:xfrm>
          <a:custGeom>
            <a:avLst/>
            <a:gdLst/>
            <a:ahLst/>
            <a:cxnLst/>
            <a:rect r="r" b="b" t="t" l="l"/>
            <a:pathLst>
              <a:path h="3224729" w="3224729">
                <a:moveTo>
                  <a:pt x="0" y="0"/>
                </a:moveTo>
                <a:lnTo>
                  <a:pt x="3224729" y="0"/>
                </a:lnTo>
                <a:lnTo>
                  <a:pt x="3224729" y="3224729"/>
                </a:lnTo>
                <a:lnTo>
                  <a:pt x="0" y="32247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7" id="27"/>
          <p:cNvGrpSpPr/>
          <p:nvPr/>
        </p:nvGrpSpPr>
        <p:grpSpPr>
          <a:xfrm rot="0">
            <a:off x="13017429" y="5942028"/>
            <a:ext cx="3224729" cy="4141183"/>
            <a:chOff x="0" y="0"/>
            <a:chExt cx="4299638" cy="5521577"/>
          </a:xfrm>
        </p:grpSpPr>
        <p:pic>
          <p:nvPicPr>
            <p:cNvPr name="Picture 28" id="28"/>
            <p:cNvPicPr>
              <a:picLocks noChangeAspect="true"/>
            </p:cNvPicPr>
            <p:nvPr/>
          </p:nvPicPr>
          <p:blipFill>
            <a:blip r:embed="rId12"/>
            <a:srcRect l="28626" t="0" r="28626" b="0"/>
            <a:stretch>
              <a:fillRect/>
            </a:stretch>
          </p:blipFill>
          <p:spPr>
            <a:xfrm flipH="false" flipV="false">
              <a:off x="0" y="0"/>
              <a:ext cx="4299638" cy="5521577"/>
            </a:xfrm>
            <a:prstGeom prst="rect">
              <a:avLst/>
            </a:prstGeom>
          </p:spPr>
        </p:pic>
      </p:grpSp>
      <p:sp>
        <p:nvSpPr>
          <p:cNvPr name="Freeform 29" id="29"/>
          <p:cNvSpPr/>
          <p:nvPr/>
        </p:nvSpPr>
        <p:spPr>
          <a:xfrm flipH="false" flipV="false" rot="-5400000">
            <a:off x="13017429" y="6858482"/>
            <a:ext cx="3224729" cy="3224729"/>
          </a:xfrm>
          <a:custGeom>
            <a:avLst/>
            <a:gdLst/>
            <a:ahLst/>
            <a:cxnLst/>
            <a:rect r="r" b="b" t="t" l="l"/>
            <a:pathLst>
              <a:path h="3224729" w="3224729">
                <a:moveTo>
                  <a:pt x="0" y="0"/>
                </a:moveTo>
                <a:lnTo>
                  <a:pt x="3224728" y="0"/>
                </a:lnTo>
                <a:lnTo>
                  <a:pt x="3224728" y="3224729"/>
                </a:lnTo>
                <a:lnTo>
                  <a:pt x="0" y="322472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30" id="30"/>
          <p:cNvSpPr txBox="true"/>
          <p:nvPr/>
        </p:nvSpPr>
        <p:spPr>
          <a:xfrm rot="0">
            <a:off x="1431830" y="4591395"/>
            <a:ext cx="2418470" cy="362113"/>
          </a:xfrm>
          <a:prstGeom prst="rect">
            <a:avLst/>
          </a:prstGeom>
        </p:spPr>
        <p:txBody>
          <a:bodyPr anchor="t" rtlCol="false" tIns="0" lIns="0" bIns="0" rIns="0">
            <a:spAutoFit/>
          </a:bodyPr>
          <a:lstStyle/>
          <a:p>
            <a:pPr algn="ctr">
              <a:lnSpc>
                <a:spcPts val="2916"/>
              </a:lnSpc>
            </a:pPr>
            <a:r>
              <a:rPr lang="en-US" sz="2351">
                <a:solidFill>
                  <a:srgbClr val="E9EBEC"/>
                </a:solidFill>
                <a:latin typeface="Cardo"/>
              </a:rPr>
              <a:t>Detox</a:t>
            </a:r>
          </a:p>
        </p:txBody>
      </p:sp>
      <p:sp>
        <p:nvSpPr>
          <p:cNvPr name="TextBox 31" id="31"/>
          <p:cNvSpPr txBox="true"/>
          <p:nvPr/>
        </p:nvSpPr>
        <p:spPr>
          <a:xfrm rot="0">
            <a:off x="9424304" y="4591395"/>
            <a:ext cx="2418470" cy="362113"/>
          </a:xfrm>
          <a:prstGeom prst="rect">
            <a:avLst/>
          </a:prstGeom>
        </p:spPr>
        <p:txBody>
          <a:bodyPr anchor="t" rtlCol="false" tIns="0" lIns="0" bIns="0" rIns="0">
            <a:spAutoFit/>
          </a:bodyPr>
          <a:lstStyle/>
          <a:p>
            <a:pPr algn="ctr">
              <a:lnSpc>
                <a:spcPts val="2916"/>
              </a:lnSpc>
            </a:pPr>
            <a:r>
              <a:rPr lang="en-US" sz="2351">
                <a:solidFill>
                  <a:srgbClr val="E9EBEC"/>
                </a:solidFill>
                <a:latin typeface="Cardo"/>
              </a:rPr>
              <a:t>Luxury SUD</a:t>
            </a:r>
          </a:p>
        </p:txBody>
      </p:sp>
      <p:sp>
        <p:nvSpPr>
          <p:cNvPr name="TextBox 32" id="32"/>
          <p:cNvSpPr txBox="true"/>
          <p:nvPr/>
        </p:nvSpPr>
        <p:spPr>
          <a:xfrm rot="0">
            <a:off x="6012857" y="428757"/>
            <a:ext cx="6230891" cy="720725"/>
          </a:xfrm>
          <a:prstGeom prst="rect">
            <a:avLst/>
          </a:prstGeom>
        </p:spPr>
        <p:txBody>
          <a:bodyPr anchor="t" rtlCol="false" tIns="0" lIns="0" bIns="0" rIns="0">
            <a:spAutoFit/>
          </a:bodyPr>
          <a:lstStyle/>
          <a:p>
            <a:pPr algn="ctr">
              <a:lnSpc>
                <a:spcPts val="5650"/>
              </a:lnSpc>
            </a:pPr>
            <a:r>
              <a:rPr lang="en-US" sz="5000">
                <a:solidFill>
                  <a:srgbClr val="E9EBEC"/>
                </a:solidFill>
                <a:latin typeface="Cardo Bold"/>
              </a:rPr>
              <a:t>Overview of Services</a:t>
            </a:r>
          </a:p>
        </p:txBody>
      </p:sp>
      <p:sp>
        <p:nvSpPr>
          <p:cNvPr name="TextBox 33" id="33"/>
          <p:cNvSpPr txBox="true"/>
          <p:nvPr/>
        </p:nvSpPr>
        <p:spPr>
          <a:xfrm rot="0">
            <a:off x="1429673" y="8867559"/>
            <a:ext cx="2418470" cy="362113"/>
          </a:xfrm>
          <a:prstGeom prst="rect">
            <a:avLst/>
          </a:prstGeom>
        </p:spPr>
        <p:txBody>
          <a:bodyPr anchor="t" rtlCol="false" tIns="0" lIns="0" bIns="0" rIns="0">
            <a:spAutoFit/>
          </a:bodyPr>
          <a:lstStyle/>
          <a:p>
            <a:pPr algn="ctr">
              <a:lnSpc>
                <a:spcPts val="2916"/>
              </a:lnSpc>
            </a:pPr>
            <a:r>
              <a:rPr lang="en-US" sz="2351">
                <a:solidFill>
                  <a:srgbClr val="E9EBEC"/>
                </a:solidFill>
                <a:latin typeface="Cardo"/>
              </a:rPr>
              <a:t>Outpatient SUD</a:t>
            </a:r>
          </a:p>
        </p:txBody>
      </p:sp>
      <p:sp>
        <p:nvSpPr>
          <p:cNvPr name="TextBox 34" id="34"/>
          <p:cNvSpPr txBox="true"/>
          <p:nvPr/>
        </p:nvSpPr>
        <p:spPr>
          <a:xfrm rot="0">
            <a:off x="5425911" y="8867559"/>
            <a:ext cx="2418470" cy="726648"/>
          </a:xfrm>
          <a:prstGeom prst="rect">
            <a:avLst/>
          </a:prstGeom>
        </p:spPr>
        <p:txBody>
          <a:bodyPr anchor="t" rtlCol="false" tIns="0" lIns="0" bIns="0" rIns="0">
            <a:spAutoFit/>
          </a:bodyPr>
          <a:lstStyle/>
          <a:p>
            <a:pPr algn="ctr">
              <a:lnSpc>
                <a:spcPts val="2916"/>
              </a:lnSpc>
            </a:pPr>
            <a:r>
              <a:rPr lang="en-US" sz="2351">
                <a:solidFill>
                  <a:srgbClr val="E9EBEC"/>
                </a:solidFill>
                <a:latin typeface="Cardo"/>
              </a:rPr>
              <a:t>Outpatient Mental Health</a:t>
            </a:r>
          </a:p>
        </p:txBody>
      </p:sp>
      <p:sp>
        <p:nvSpPr>
          <p:cNvPr name="TextBox 35" id="35"/>
          <p:cNvSpPr txBox="true"/>
          <p:nvPr/>
        </p:nvSpPr>
        <p:spPr>
          <a:xfrm rot="0">
            <a:off x="9422148" y="8867559"/>
            <a:ext cx="2418470" cy="362113"/>
          </a:xfrm>
          <a:prstGeom prst="rect">
            <a:avLst/>
          </a:prstGeom>
        </p:spPr>
        <p:txBody>
          <a:bodyPr anchor="t" rtlCol="false" tIns="0" lIns="0" bIns="0" rIns="0">
            <a:spAutoFit/>
          </a:bodyPr>
          <a:lstStyle/>
          <a:p>
            <a:pPr algn="ctr">
              <a:lnSpc>
                <a:spcPts val="2916"/>
              </a:lnSpc>
            </a:pPr>
            <a:r>
              <a:rPr lang="en-US" sz="2351">
                <a:solidFill>
                  <a:srgbClr val="E9EBEC"/>
                </a:solidFill>
                <a:latin typeface="Cardo"/>
              </a:rPr>
              <a:t>Sober Living</a:t>
            </a:r>
          </a:p>
        </p:txBody>
      </p:sp>
      <p:sp>
        <p:nvSpPr>
          <p:cNvPr name="TextBox 36" id="36"/>
          <p:cNvSpPr txBox="true"/>
          <p:nvPr/>
        </p:nvSpPr>
        <p:spPr>
          <a:xfrm rot="0">
            <a:off x="13422715" y="4523904"/>
            <a:ext cx="2418470" cy="362113"/>
          </a:xfrm>
          <a:prstGeom prst="rect">
            <a:avLst/>
          </a:prstGeom>
        </p:spPr>
        <p:txBody>
          <a:bodyPr anchor="t" rtlCol="false" tIns="0" lIns="0" bIns="0" rIns="0">
            <a:spAutoFit/>
          </a:bodyPr>
          <a:lstStyle/>
          <a:p>
            <a:pPr algn="ctr">
              <a:lnSpc>
                <a:spcPts val="2916"/>
              </a:lnSpc>
            </a:pPr>
            <a:r>
              <a:rPr lang="en-US" sz="2351">
                <a:solidFill>
                  <a:srgbClr val="E9EBEC"/>
                </a:solidFill>
                <a:latin typeface="Cardo"/>
              </a:rPr>
              <a:t>Veterans Program</a:t>
            </a:r>
          </a:p>
        </p:txBody>
      </p:sp>
      <p:sp>
        <p:nvSpPr>
          <p:cNvPr name="TextBox 37" id="37"/>
          <p:cNvSpPr txBox="true"/>
          <p:nvPr/>
        </p:nvSpPr>
        <p:spPr>
          <a:xfrm rot="0">
            <a:off x="13420558" y="8800068"/>
            <a:ext cx="2418470" cy="362113"/>
          </a:xfrm>
          <a:prstGeom prst="rect">
            <a:avLst/>
          </a:prstGeom>
        </p:spPr>
        <p:txBody>
          <a:bodyPr anchor="t" rtlCol="false" tIns="0" lIns="0" bIns="0" rIns="0">
            <a:spAutoFit/>
          </a:bodyPr>
          <a:lstStyle/>
          <a:p>
            <a:pPr algn="ctr">
              <a:lnSpc>
                <a:spcPts val="2916"/>
              </a:lnSpc>
            </a:pPr>
            <a:r>
              <a:rPr lang="en-US" sz="2351">
                <a:solidFill>
                  <a:srgbClr val="E9EBEC"/>
                </a:solidFill>
                <a:latin typeface="Cardo"/>
              </a:rPr>
              <a:t>Aftercare/Alumni</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B4A73"/>
        </a:solidFill>
      </p:bgPr>
    </p:bg>
    <p:spTree>
      <p:nvGrpSpPr>
        <p:cNvPr id="1" name=""/>
        <p:cNvGrpSpPr/>
        <p:nvPr/>
      </p:nvGrpSpPr>
      <p:grpSpPr>
        <a:xfrm>
          <a:off x="0" y="0"/>
          <a:ext cx="0" cy="0"/>
          <a:chOff x="0" y="0"/>
          <a:chExt cx="0" cy="0"/>
        </a:xfrm>
      </p:grpSpPr>
      <p:sp>
        <p:nvSpPr>
          <p:cNvPr name="AutoShape 2" id="2"/>
          <p:cNvSpPr/>
          <p:nvPr/>
        </p:nvSpPr>
        <p:spPr>
          <a:xfrm rot="0">
            <a:off x="11806373" y="0"/>
            <a:ext cx="6481627" cy="10287000"/>
          </a:xfrm>
          <a:prstGeom prst="rect">
            <a:avLst/>
          </a:prstGeom>
          <a:solidFill>
            <a:srgbClr val="E9EBEC"/>
          </a:solidFill>
        </p:spPr>
      </p:sp>
      <p:grpSp>
        <p:nvGrpSpPr>
          <p:cNvPr name="Group 3" id="3"/>
          <p:cNvGrpSpPr/>
          <p:nvPr/>
        </p:nvGrpSpPr>
        <p:grpSpPr>
          <a:xfrm rot="0">
            <a:off x="11416198" y="1375249"/>
            <a:ext cx="6566129" cy="7883051"/>
            <a:chOff x="0" y="0"/>
            <a:chExt cx="8754838" cy="10510735"/>
          </a:xfrm>
        </p:grpSpPr>
        <p:pic>
          <p:nvPicPr>
            <p:cNvPr name="Picture 4" id="4"/>
            <p:cNvPicPr>
              <a:picLocks noChangeAspect="true"/>
            </p:cNvPicPr>
            <p:nvPr/>
          </p:nvPicPr>
          <p:blipFill>
            <a:blip r:embed="rId2"/>
            <a:srcRect l="22235" t="0" r="22235" b="0"/>
            <a:stretch>
              <a:fillRect/>
            </a:stretch>
          </p:blipFill>
          <p:spPr>
            <a:xfrm flipH="false" flipV="false">
              <a:off x="0" y="0"/>
              <a:ext cx="8754838" cy="10510735"/>
            </a:xfrm>
            <a:prstGeom prst="rect">
              <a:avLst/>
            </a:prstGeom>
          </p:spPr>
        </p:pic>
      </p:grpSp>
      <p:sp>
        <p:nvSpPr>
          <p:cNvPr name="AutoShape 5" id="5"/>
          <p:cNvSpPr/>
          <p:nvPr/>
        </p:nvSpPr>
        <p:spPr>
          <a:xfrm>
            <a:off x="2000391" y="2963556"/>
            <a:ext cx="1170379" cy="0"/>
          </a:xfrm>
          <a:prstGeom prst="line">
            <a:avLst/>
          </a:prstGeom>
          <a:ln cap="flat" w="47625">
            <a:solidFill>
              <a:srgbClr val="CD893F"/>
            </a:solidFill>
            <a:prstDash val="solid"/>
            <a:headEnd type="none" len="sm" w="sm"/>
            <a:tailEnd type="none" len="sm" w="sm"/>
          </a:ln>
        </p:spPr>
      </p:sp>
      <p:sp>
        <p:nvSpPr>
          <p:cNvPr name="Freeform 6" id="6"/>
          <p:cNvSpPr/>
          <p:nvPr/>
        </p:nvSpPr>
        <p:spPr>
          <a:xfrm flipH="false" flipV="false" rot="0">
            <a:off x="207940" y="233465"/>
            <a:ext cx="4331997" cy="916017"/>
          </a:xfrm>
          <a:custGeom>
            <a:avLst/>
            <a:gdLst/>
            <a:ahLst/>
            <a:cxnLst/>
            <a:rect r="r" b="b" t="t" l="l"/>
            <a:pathLst>
              <a:path h="916017" w="4331997">
                <a:moveTo>
                  <a:pt x="0" y="0"/>
                </a:moveTo>
                <a:lnTo>
                  <a:pt x="4331997" y="0"/>
                </a:lnTo>
                <a:lnTo>
                  <a:pt x="4331997" y="916017"/>
                </a:lnTo>
                <a:lnTo>
                  <a:pt x="0" y="916017"/>
                </a:lnTo>
                <a:lnTo>
                  <a:pt x="0" y="0"/>
                </a:lnTo>
                <a:close/>
              </a:path>
            </a:pathLst>
          </a:custGeom>
          <a:blipFill>
            <a:blip r:embed="rId3"/>
            <a:stretch>
              <a:fillRect l="0" t="0" r="0" b="0"/>
            </a:stretch>
          </a:blipFill>
        </p:spPr>
      </p:sp>
      <p:grpSp>
        <p:nvGrpSpPr>
          <p:cNvPr name="Group 7" id="7"/>
          <p:cNvGrpSpPr/>
          <p:nvPr/>
        </p:nvGrpSpPr>
        <p:grpSpPr>
          <a:xfrm rot="0">
            <a:off x="388026" y="4069935"/>
            <a:ext cx="3224729" cy="4141183"/>
            <a:chOff x="0" y="0"/>
            <a:chExt cx="4299638" cy="5521577"/>
          </a:xfrm>
        </p:grpSpPr>
        <p:pic>
          <p:nvPicPr>
            <p:cNvPr name="Picture 8" id="8"/>
            <p:cNvPicPr>
              <a:picLocks noChangeAspect="true"/>
            </p:cNvPicPr>
            <p:nvPr/>
          </p:nvPicPr>
          <p:blipFill>
            <a:blip r:embed="rId4"/>
            <a:srcRect l="24069" t="0" r="24069" b="0"/>
            <a:stretch>
              <a:fillRect/>
            </a:stretch>
          </p:blipFill>
          <p:spPr>
            <a:xfrm flipH="false" flipV="false">
              <a:off x="0" y="0"/>
              <a:ext cx="4299638" cy="5521577"/>
            </a:xfrm>
            <a:prstGeom prst="rect">
              <a:avLst/>
            </a:prstGeom>
          </p:spPr>
        </p:pic>
      </p:grpSp>
      <p:grpSp>
        <p:nvGrpSpPr>
          <p:cNvPr name="Group 9" id="9"/>
          <p:cNvGrpSpPr/>
          <p:nvPr/>
        </p:nvGrpSpPr>
        <p:grpSpPr>
          <a:xfrm rot="0">
            <a:off x="4011905" y="4069935"/>
            <a:ext cx="3224729" cy="4141183"/>
            <a:chOff x="0" y="0"/>
            <a:chExt cx="4299638" cy="5521577"/>
          </a:xfrm>
        </p:grpSpPr>
        <p:pic>
          <p:nvPicPr>
            <p:cNvPr name="Picture 10" id="10"/>
            <p:cNvPicPr>
              <a:picLocks noChangeAspect="true"/>
            </p:cNvPicPr>
            <p:nvPr/>
          </p:nvPicPr>
          <p:blipFill>
            <a:blip r:embed="rId5"/>
            <a:srcRect l="20798" t="0" r="20798" b="0"/>
            <a:stretch>
              <a:fillRect/>
            </a:stretch>
          </p:blipFill>
          <p:spPr>
            <a:xfrm flipH="false" flipV="false">
              <a:off x="0" y="0"/>
              <a:ext cx="4299638" cy="5521577"/>
            </a:xfrm>
            <a:prstGeom prst="rect">
              <a:avLst/>
            </a:prstGeom>
          </p:spPr>
        </p:pic>
      </p:grpSp>
      <p:grpSp>
        <p:nvGrpSpPr>
          <p:cNvPr name="Group 11" id="11"/>
          <p:cNvGrpSpPr/>
          <p:nvPr/>
        </p:nvGrpSpPr>
        <p:grpSpPr>
          <a:xfrm rot="0">
            <a:off x="7666274" y="4069935"/>
            <a:ext cx="3224729" cy="4141183"/>
            <a:chOff x="0" y="0"/>
            <a:chExt cx="4299638" cy="5521577"/>
          </a:xfrm>
        </p:grpSpPr>
        <p:pic>
          <p:nvPicPr>
            <p:cNvPr name="Picture 12" id="12"/>
            <p:cNvPicPr>
              <a:picLocks noChangeAspect="true"/>
            </p:cNvPicPr>
            <p:nvPr/>
          </p:nvPicPr>
          <p:blipFill>
            <a:blip r:embed="rId6"/>
            <a:srcRect l="35794" t="0" r="12313" b="0"/>
            <a:stretch>
              <a:fillRect/>
            </a:stretch>
          </p:blipFill>
          <p:spPr>
            <a:xfrm flipH="false" flipV="false">
              <a:off x="0" y="0"/>
              <a:ext cx="4299638" cy="5521577"/>
            </a:xfrm>
            <a:prstGeom prst="rect">
              <a:avLst/>
            </a:prstGeom>
          </p:spPr>
        </p:pic>
      </p:grpSp>
      <p:sp>
        <p:nvSpPr>
          <p:cNvPr name="TextBox 13" id="13"/>
          <p:cNvSpPr txBox="true"/>
          <p:nvPr/>
        </p:nvSpPr>
        <p:spPr>
          <a:xfrm rot="0">
            <a:off x="2000391" y="1504644"/>
            <a:ext cx="6230891" cy="1435100"/>
          </a:xfrm>
          <a:prstGeom prst="rect">
            <a:avLst/>
          </a:prstGeom>
        </p:spPr>
        <p:txBody>
          <a:bodyPr anchor="t" rtlCol="false" tIns="0" lIns="0" bIns="0" rIns="0">
            <a:spAutoFit/>
          </a:bodyPr>
          <a:lstStyle/>
          <a:p>
            <a:pPr algn="l">
              <a:lnSpc>
                <a:spcPts val="5650"/>
              </a:lnSpc>
            </a:pPr>
            <a:r>
              <a:rPr lang="en-US" sz="5000">
                <a:solidFill>
                  <a:srgbClr val="E9EBEC"/>
                </a:solidFill>
                <a:latin typeface="Cardo Bold"/>
              </a:rPr>
              <a:t>Specialized Programs for Veterans</a:t>
            </a:r>
          </a:p>
        </p:txBody>
      </p:sp>
      <p:sp>
        <p:nvSpPr>
          <p:cNvPr name="TextBox 14" id="14"/>
          <p:cNvSpPr txBox="true"/>
          <p:nvPr/>
        </p:nvSpPr>
        <p:spPr>
          <a:xfrm rot="0">
            <a:off x="331776" y="8326249"/>
            <a:ext cx="3280979" cy="1558708"/>
          </a:xfrm>
          <a:prstGeom prst="rect">
            <a:avLst/>
          </a:prstGeom>
        </p:spPr>
        <p:txBody>
          <a:bodyPr anchor="t" rtlCol="false" tIns="0" lIns="0" bIns="0" rIns="0">
            <a:spAutoFit/>
          </a:bodyPr>
          <a:lstStyle/>
          <a:p>
            <a:pPr algn="l">
              <a:lnSpc>
                <a:spcPts val="3100"/>
              </a:lnSpc>
            </a:pPr>
            <a:r>
              <a:rPr lang="en-US" sz="2500">
                <a:solidFill>
                  <a:srgbClr val="E9EBEC"/>
                </a:solidFill>
                <a:latin typeface="Cardo"/>
              </a:rPr>
              <a:t>Luxury Detox &amp; Residential - Loomis, CA</a:t>
            </a:r>
          </a:p>
          <a:p>
            <a:pPr algn="l">
              <a:lnSpc>
                <a:spcPts val="3100"/>
              </a:lnSpc>
            </a:pPr>
          </a:p>
        </p:txBody>
      </p:sp>
      <p:sp>
        <p:nvSpPr>
          <p:cNvPr name="TextBox 15" id="15"/>
          <p:cNvSpPr txBox="true"/>
          <p:nvPr/>
        </p:nvSpPr>
        <p:spPr>
          <a:xfrm rot="0">
            <a:off x="4011905" y="8326249"/>
            <a:ext cx="3280979" cy="1168238"/>
          </a:xfrm>
          <a:prstGeom prst="rect">
            <a:avLst/>
          </a:prstGeom>
        </p:spPr>
        <p:txBody>
          <a:bodyPr anchor="t" rtlCol="false" tIns="0" lIns="0" bIns="0" rIns="0">
            <a:spAutoFit/>
          </a:bodyPr>
          <a:lstStyle/>
          <a:p>
            <a:pPr algn="l">
              <a:lnSpc>
                <a:spcPts val="3100"/>
              </a:lnSpc>
            </a:pPr>
            <a:r>
              <a:rPr lang="en-US" sz="2500">
                <a:solidFill>
                  <a:srgbClr val="E9EBEC"/>
                </a:solidFill>
                <a:latin typeface="Cardo"/>
              </a:rPr>
              <a:t>Luxury Sober Living - Wilton, CA</a:t>
            </a:r>
          </a:p>
          <a:p>
            <a:pPr algn="l">
              <a:lnSpc>
                <a:spcPts val="3100"/>
              </a:lnSpc>
            </a:pPr>
          </a:p>
        </p:txBody>
      </p:sp>
      <p:sp>
        <p:nvSpPr>
          <p:cNvPr name="TextBox 16" id="16"/>
          <p:cNvSpPr txBox="true"/>
          <p:nvPr/>
        </p:nvSpPr>
        <p:spPr>
          <a:xfrm rot="0">
            <a:off x="7666274" y="8326249"/>
            <a:ext cx="3280979" cy="1558708"/>
          </a:xfrm>
          <a:prstGeom prst="rect">
            <a:avLst/>
          </a:prstGeom>
        </p:spPr>
        <p:txBody>
          <a:bodyPr anchor="t" rtlCol="false" tIns="0" lIns="0" bIns="0" rIns="0">
            <a:spAutoFit/>
          </a:bodyPr>
          <a:lstStyle/>
          <a:p>
            <a:pPr algn="l">
              <a:lnSpc>
                <a:spcPts val="3100"/>
              </a:lnSpc>
            </a:pPr>
            <a:r>
              <a:rPr lang="en-US" sz="2500">
                <a:solidFill>
                  <a:srgbClr val="E9EBEC"/>
                </a:solidFill>
                <a:latin typeface="Cardo"/>
              </a:rPr>
              <a:t>Mental Health IOP/PHP with Optional Supervised Housing</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B4A73"/>
        </a:solidFill>
      </p:bgPr>
    </p:bg>
    <p:spTree>
      <p:nvGrpSpPr>
        <p:cNvPr id="1" name=""/>
        <p:cNvGrpSpPr/>
        <p:nvPr/>
      </p:nvGrpSpPr>
      <p:grpSpPr>
        <a:xfrm>
          <a:off x="0" y="0"/>
          <a:ext cx="0" cy="0"/>
          <a:chOff x="0" y="0"/>
          <a:chExt cx="0" cy="0"/>
        </a:xfrm>
      </p:grpSpPr>
      <p:sp>
        <p:nvSpPr>
          <p:cNvPr name="AutoShape 2" id="2"/>
          <p:cNvSpPr/>
          <p:nvPr/>
        </p:nvSpPr>
        <p:spPr>
          <a:xfrm rot="0">
            <a:off x="11806373" y="0"/>
            <a:ext cx="6481627" cy="10287000"/>
          </a:xfrm>
          <a:prstGeom prst="rect">
            <a:avLst/>
          </a:prstGeom>
          <a:solidFill>
            <a:srgbClr val="E9EBEC"/>
          </a:solidFill>
        </p:spPr>
      </p:sp>
      <p:grpSp>
        <p:nvGrpSpPr>
          <p:cNvPr name="Group 3" id="3"/>
          <p:cNvGrpSpPr/>
          <p:nvPr/>
        </p:nvGrpSpPr>
        <p:grpSpPr>
          <a:xfrm rot="0">
            <a:off x="11416198" y="1375249"/>
            <a:ext cx="6566129" cy="7883051"/>
            <a:chOff x="0" y="0"/>
            <a:chExt cx="8754838" cy="10510735"/>
          </a:xfrm>
        </p:grpSpPr>
        <p:pic>
          <p:nvPicPr>
            <p:cNvPr name="Picture 4" id="4"/>
            <p:cNvPicPr>
              <a:picLocks noChangeAspect="true"/>
            </p:cNvPicPr>
            <p:nvPr/>
          </p:nvPicPr>
          <p:blipFill>
            <a:blip r:embed="rId2"/>
            <a:srcRect l="0" t="1111" r="0" b="18851"/>
            <a:stretch>
              <a:fillRect/>
            </a:stretch>
          </p:blipFill>
          <p:spPr>
            <a:xfrm flipH="false" flipV="false">
              <a:off x="0" y="0"/>
              <a:ext cx="8754838" cy="10510735"/>
            </a:xfrm>
            <a:prstGeom prst="rect">
              <a:avLst/>
            </a:prstGeom>
          </p:spPr>
        </p:pic>
      </p:grpSp>
      <p:sp>
        <p:nvSpPr>
          <p:cNvPr name="AutoShape 5" id="5"/>
          <p:cNvSpPr/>
          <p:nvPr/>
        </p:nvSpPr>
        <p:spPr>
          <a:xfrm>
            <a:off x="2000391" y="2963556"/>
            <a:ext cx="1170379" cy="0"/>
          </a:xfrm>
          <a:prstGeom prst="line">
            <a:avLst/>
          </a:prstGeom>
          <a:ln cap="flat" w="47625">
            <a:solidFill>
              <a:srgbClr val="CD893F"/>
            </a:solidFill>
            <a:prstDash val="solid"/>
            <a:headEnd type="none" len="sm" w="sm"/>
            <a:tailEnd type="none" len="sm" w="sm"/>
          </a:ln>
        </p:spPr>
      </p:sp>
      <p:sp>
        <p:nvSpPr>
          <p:cNvPr name="Freeform 6" id="6"/>
          <p:cNvSpPr/>
          <p:nvPr/>
        </p:nvSpPr>
        <p:spPr>
          <a:xfrm flipH="false" flipV="false" rot="0">
            <a:off x="207940" y="233465"/>
            <a:ext cx="4331997" cy="916017"/>
          </a:xfrm>
          <a:custGeom>
            <a:avLst/>
            <a:gdLst/>
            <a:ahLst/>
            <a:cxnLst/>
            <a:rect r="r" b="b" t="t" l="l"/>
            <a:pathLst>
              <a:path h="916017" w="4331997">
                <a:moveTo>
                  <a:pt x="0" y="0"/>
                </a:moveTo>
                <a:lnTo>
                  <a:pt x="4331997" y="0"/>
                </a:lnTo>
                <a:lnTo>
                  <a:pt x="4331997" y="916017"/>
                </a:lnTo>
                <a:lnTo>
                  <a:pt x="0" y="916017"/>
                </a:lnTo>
                <a:lnTo>
                  <a:pt x="0" y="0"/>
                </a:lnTo>
                <a:close/>
              </a:path>
            </a:pathLst>
          </a:custGeom>
          <a:blipFill>
            <a:blip r:embed="rId3"/>
            <a:stretch>
              <a:fillRect l="0" t="0" r="0" b="0"/>
            </a:stretch>
          </a:blipFill>
        </p:spPr>
      </p:sp>
      <p:sp>
        <p:nvSpPr>
          <p:cNvPr name="TextBox 7" id="7"/>
          <p:cNvSpPr txBox="true"/>
          <p:nvPr/>
        </p:nvSpPr>
        <p:spPr>
          <a:xfrm rot="0">
            <a:off x="658436" y="1528456"/>
            <a:ext cx="7763002" cy="1435100"/>
          </a:xfrm>
          <a:prstGeom prst="rect">
            <a:avLst/>
          </a:prstGeom>
        </p:spPr>
        <p:txBody>
          <a:bodyPr anchor="t" rtlCol="false" tIns="0" lIns="0" bIns="0" rIns="0">
            <a:spAutoFit/>
          </a:bodyPr>
          <a:lstStyle/>
          <a:p>
            <a:pPr algn="l">
              <a:lnSpc>
                <a:spcPts val="5650"/>
              </a:lnSpc>
            </a:pPr>
            <a:r>
              <a:rPr lang="en-US" sz="5000">
                <a:solidFill>
                  <a:srgbClr val="E9EBEC"/>
                </a:solidFill>
                <a:latin typeface="Cardo Bold"/>
              </a:rPr>
              <a:t>Some of Our Veteran Employees</a:t>
            </a:r>
          </a:p>
        </p:txBody>
      </p:sp>
      <p:sp>
        <p:nvSpPr>
          <p:cNvPr name="TextBox 8" id="8"/>
          <p:cNvSpPr txBox="true"/>
          <p:nvPr/>
        </p:nvSpPr>
        <p:spPr>
          <a:xfrm rot="0">
            <a:off x="658436" y="2995862"/>
            <a:ext cx="6545835" cy="470521"/>
          </a:xfrm>
          <a:prstGeom prst="rect">
            <a:avLst/>
          </a:prstGeom>
        </p:spPr>
        <p:txBody>
          <a:bodyPr anchor="t" rtlCol="false" tIns="0" lIns="0" bIns="0" rIns="0">
            <a:spAutoFit/>
          </a:bodyPr>
          <a:lstStyle/>
          <a:p>
            <a:pPr algn="l">
              <a:lnSpc>
                <a:spcPts val="3720"/>
              </a:lnSpc>
            </a:pPr>
            <a:r>
              <a:rPr lang="en-US" sz="3000">
                <a:solidFill>
                  <a:srgbClr val="E9EBEC"/>
                </a:solidFill>
                <a:latin typeface="Cardo Bold"/>
              </a:rPr>
              <a:t>Lee Hanna - VA Outreach Liaison</a:t>
            </a:r>
          </a:p>
        </p:txBody>
      </p:sp>
      <p:sp>
        <p:nvSpPr>
          <p:cNvPr name="TextBox 9" id="9"/>
          <p:cNvSpPr txBox="true"/>
          <p:nvPr/>
        </p:nvSpPr>
        <p:spPr>
          <a:xfrm rot="0">
            <a:off x="658436" y="3456859"/>
            <a:ext cx="10478974" cy="5853888"/>
          </a:xfrm>
          <a:prstGeom prst="rect">
            <a:avLst/>
          </a:prstGeom>
        </p:spPr>
        <p:txBody>
          <a:bodyPr anchor="t" rtlCol="false" tIns="0" lIns="0" bIns="0" rIns="0">
            <a:spAutoFit/>
          </a:bodyPr>
          <a:lstStyle/>
          <a:p>
            <a:pPr algn="l">
              <a:lnSpc>
                <a:spcPts val="3100"/>
              </a:lnSpc>
            </a:pPr>
          </a:p>
          <a:p>
            <a:pPr algn="l">
              <a:lnSpc>
                <a:spcPts val="3100"/>
              </a:lnSpc>
            </a:pPr>
            <a:r>
              <a:rPr lang="en-US" sz="2500">
                <a:solidFill>
                  <a:srgbClr val="E9EBEC"/>
                </a:solidFill>
                <a:latin typeface="Cardo"/>
              </a:rPr>
              <a:t>Lee, a 100% Disabled Veteran, served as an Airborne Infantryman in the United States Army, deploying to Afghanistan with the 173rd Airborne from Vicenza, Italy, and 2ID from Ft. Lewis, WA. With extensive experience leading and fighting alongside Infantrymen from diverse backgrounds, Lee establishes rapport with our Veteran clients, fostering an environment where they feel understood. He adeptly navigates them through the VA process and facilitates necessary referrals for treatment.</a:t>
            </a:r>
          </a:p>
          <a:p>
            <a:pPr algn="l">
              <a:lnSpc>
                <a:spcPts val="3100"/>
              </a:lnSpc>
            </a:pPr>
          </a:p>
          <a:p>
            <a:pPr algn="l">
              <a:lnSpc>
                <a:spcPts val="3100"/>
              </a:lnSpc>
            </a:pPr>
            <a:r>
              <a:rPr lang="en-US" sz="2500">
                <a:solidFill>
                  <a:srgbClr val="E9EBEC"/>
                </a:solidFill>
                <a:latin typeface="Cardo"/>
              </a:rPr>
              <a:t>During treatment, Lee aids in securing housing, employment, and vital resources for Veterans. Armed with a Bachelor's in Communication Studies with a specialization in Conflict Resolution from SFSU, Lee utilizes his expertise when Veterans face crises, ensuring they receive the support they need.</a:t>
            </a:r>
          </a:p>
          <a:p>
            <a:pPr algn="l">
              <a:lnSpc>
                <a:spcPts val="3100"/>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B4A73"/>
        </a:solidFill>
      </p:bgPr>
    </p:bg>
    <p:spTree>
      <p:nvGrpSpPr>
        <p:cNvPr id="1" name=""/>
        <p:cNvGrpSpPr/>
        <p:nvPr/>
      </p:nvGrpSpPr>
      <p:grpSpPr>
        <a:xfrm>
          <a:off x="0" y="0"/>
          <a:ext cx="0" cy="0"/>
          <a:chOff x="0" y="0"/>
          <a:chExt cx="0" cy="0"/>
        </a:xfrm>
      </p:grpSpPr>
      <p:sp>
        <p:nvSpPr>
          <p:cNvPr name="AutoShape 2" id="2"/>
          <p:cNvSpPr/>
          <p:nvPr/>
        </p:nvSpPr>
        <p:spPr>
          <a:xfrm rot="0">
            <a:off x="11806373" y="0"/>
            <a:ext cx="6481627" cy="10287000"/>
          </a:xfrm>
          <a:prstGeom prst="rect">
            <a:avLst/>
          </a:prstGeom>
          <a:solidFill>
            <a:srgbClr val="E9EBEC"/>
          </a:solidFill>
        </p:spPr>
      </p:sp>
      <p:grpSp>
        <p:nvGrpSpPr>
          <p:cNvPr name="Group 3" id="3"/>
          <p:cNvGrpSpPr/>
          <p:nvPr/>
        </p:nvGrpSpPr>
        <p:grpSpPr>
          <a:xfrm rot="0">
            <a:off x="11416198" y="1375249"/>
            <a:ext cx="6566129" cy="7883051"/>
            <a:chOff x="0" y="0"/>
            <a:chExt cx="8754838" cy="10510735"/>
          </a:xfrm>
        </p:grpSpPr>
        <p:pic>
          <p:nvPicPr>
            <p:cNvPr name="Picture 4" id="4"/>
            <p:cNvPicPr>
              <a:picLocks noChangeAspect="true"/>
            </p:cNvPicPr>
            <p:nvPr/>
          </p:nvPicPr>
          <p:blipFill>
            <a:blip r:embed="rId2"/>
            <a:srcRect l="0" t="10856" r="0" b="10856"/>
            <a:stretch>
              <a:fillRect/>
            </a:stretch>
          </p:blipFill>
          <p:spPr>
            <a:xfrm flipH="false" flipV="false">
              <a:off x="0" y="0"/>
              <a:ext cx="8754838" cy="10510735"/>
            </a:xfrm>
            <a:prstGeom prst="rect">
              <a:avLst/>
            </a:prstGeom>
          </p:spPr>
        </p:pic>
      </p:grpSp>
      <p:sp>
        <p:nvSpPr>
          <p:cNvPr name="AutoShape 5" id="5"/>
          <p:cNvSpPr/>
          <p:nvPr/>
        </p:nvSpPr>
        <p:spPr>
          <a:xfrm>
            <a:off x="2000391" y="2963556"/>
            <a:ext cx="1170379" cy="0"/>
          </a:xfrm>
          <a:prstGeom prst="line">
            <a:avLst/>
          </a:prstGeom>
          <a:ln cap="flat" w="47625">
            <a:solidFill>
              <a:srgbClr val="CD893F"/>
            </a:solidFill>
            <a:prstDash val="solid"/>
            <a:headEnd type="none" len="sm" w="sm"/>
            <a:tailEnd type="none" len="sm" w="sm"/>
          </a:ln>
        </p:spPr>
      </p:sp>
      <p:sp>
        <p:nvSpPr>
          <p:cNvPr name="Freeform 6" id="6"/>
          <p:cNvSpPr/>
          <p:nvPr/>
        </p:nvSpPr>
        <p:spPr>
          <a:xfrm flipH="false" flipV="false" rot="0">
            <a:off x="207940" y="233465"/>
            <a:ext cx="4331997" cy="916017"/>
          </a:xfrm>
          <a:custGeom>
            <a:avLst/>
            <a:gdLst/>
            <a:ahLst/>
            <a:cxnLst/>
            <a:rect r="r" b="b" t="t" l="l"/>
            <a:pathLst>
              <a:path h="916017" w="4331997">
                <a:moveTo>
                  <a:pt x="0" y="0"/>
                </a:moveTo>
                <a:lnTo>
                  <a:pt x="4331997" y="0"/>
                </a:lnTo>
                <a:lnTo>
                  <a:pt x="4331997" y="916017"/>
                </a:lnTo>
                <a:lnTo>
                  <a:pt x="0" y="916017"/>
                </a:lnTo>
                <a:lnTo>
                  <a:pt x="0" y="0"/>
                </a:lnTo>
                <a:close/>
              </a:path>
            </a:pathLst>
          </a:custGeom>
          <a:blipFill>
            <a:blip r:embed="rId3"/>
            <a:stretch>
              <a:fillRect l="0" t="0" r="0" b="0"/>
            </a:stretch>
          </a:blipFill>
        </p:spPr>
      </p:sp>
      <p:sp>
        <p:nvSpPr>
          <p:cNvPr name="TextBox 7" id="7"/>
          <p:cNvSpPr txBox="true"/>
          <p:nvPr/>
        </p:nvSpPr>
        <p:spPr>
          <a:xfrm rot="0">
            <a:off x="658436" y="1528456"/>
            <a:ext cx="7763002" cy="1435100"/>
          </a:xfrm>
          <a:prstGeom prst="rect">
            <a:avLst/>
          </a:prstGeom>
        </p:spPr>
        <p:txBody>
          <a:bodyPr anchor="t" rtlCol="false" tIns="0" lIns="0" bIns="0" rIns="0">
            <a:spAutoFit/>
          </a:bodyPr>
          <a:lstStyle/>
          <a:p>
            <a:pPr algn="l">
              <a:lnSpc>
                <a:spcPts val="5650"/>
              </a:lnSpc>
            </a:pPr>
            <a:r>
              <a:rPr lang="en-US" sz="5000">
                <a:solidFill>
                  <a:srgbClr val="E9EBEC"/>
                </a:solidFill>
                <a:latin typeface="Cardo Bold"/>
              </a:rPr>
              <a:t>Some of Our Veteran Employees</a:t>
            </a:r>
          </a:p>
        </p:txBody>
      </p:sp>
      <p:sp>
        <p:nvSpPr>
          <p:cNvPr name="TextBox 8" id="8"/>
          <p:cNvSpPr txBox="true"/>
          <p:nvPr/>
        </p:nvSpPr>
        <p:spPr>
          <a:xfrm rot="0">
            <a:off x="658436" y="3182148"/>
            <a:ext cx="7512525" cy="470521"/>
          </a:xfrm>
          <a:prstGeom prst="rect">
            <a:avLst/>
          </a:prstGeom>
        </p:spPr>
        <p:txBody>
          <a:bodyPr anchor="t" rtlCol="false" tIns="0" lIns="0" bIns="0" rIns="0">
            <a:spAutoFit/>
          </a:bodyPr>
          <a:lstStyle/>
          <a:p>
            <a:pPr algn="l">
              <a:lnSpc>
                <a:spcPts val="3720"/>
              </a:lnSpc>
            </a:pPr>
            <a:r>
              <a:rPr lang="en-US" sz="3000">
                <a:solidFill>
                  <a:srgbClr val="E9EBEC"/>
                </a:solidFill>
                <a:latin typeface="Cardo Bold"/>
              </a:rPr>
              <a:t>Kimberly Pickens - Outreach Specialist</a:t>
            </a:r>
          </a:p>
        </p:txBody>
      </p:sp>
      <p:sp>
        <p:nvSpPr>
          <p:cNvPr name="TextBox 9" id="9"/>
          <p:cNvSpPr txBox="true"/>
          <p:nvPr/>
        </p:nvSpPr>
        <p:spPr>
          <a:xfrm rot="0">
            <a:off x="658436" y="3643145"/>
            <a:ext cx="10661368" cy="6150819"/>
          </a:xfrm>
          <a:prstGeom prst="rect">
            <a:avLst/>
          </a:prstGeom>
        </p:spPr>
        <p:txBody>
          <a:bodyPr anchor="t" rtlCol="false" tIns="0" lIns="0" bIns="0" rIns="0">
            <a:spAutoFit/>
          </a:bodyPr>
          <a:lstStyle/>
          <a:p>
            <a:pPr algn="l">
              <a:lnSpc>
                <a:spcPts val="3100"/>
              </a:lnSpc>
            </a:pPr>
          </a:p>
          <a:p>
            <a:pPr algn="l">
              <a:lnSpc>
                <a:spcPts val="2728"/>
              </a:lnSpc>
            </a:pPr>
            <a:r>
              <a:rPr lang="en-US" sz="2200">
                <a:solidFill>
                  <a:srgbClr val="E9EBEC"/>
                </a:solidFill>
                <a:latin typeface="Cardo"/>
              </a:rPr>
              <a:t>Kimberly is an OEF/OIF combat Veteran and an incoming member of the Nevada Air National Guard. She studied Biology at Truckee Meadows Community College, The University of Nevada Reno, and is currently pursuing a Bachelor's in Sociology through the American Military University.</a:t>
            </a:r>
          </a:p>
          <a:p>
            <a:pPr algn="l">
              <a:lnSpc>
                <a:spcPts val="2728"/>
              </a:lnSpc>
            </a:pPr>
            <a:r>
              <a:rPr lang="en-US" sz="2200">
                <a:solidFill>
                  <a:srgbClr val="E9EBEC"/>
                </a:solidFill>
                <a:latin typeface="Cardo"/>
              </a:rPr>
              <a:t> </a:t>
            </a:r>
          </a:p>
          <a:p>
            <a:pPr algn="l">
              <a:lnSpc>
                <a:spcPts val="2728"/>
              </a:lnSpc>
            </a:pPr>
            <a:r>
              <a:rPr lang="en-US" sz="2200">
                <a:solidFill>
                  <a:srgbClr val="E9EBEC"/>
                </a:solidFill>
                <a:latin typeface="Cardo"/>
              </a:rPr>
              <a:t>Beyond her duties as an outreach specialist with New Dawn Treatment Centers and her academic and military service, Kimberlyis deeply involved in supporting her fellow Veterans. As a Nevada Veteran Advocate and a CAMO Court-Reno Mentor, she provides invaluable guidance and assistance to veterans living in her community and is on a team of dedicated supporters, providing a second chance for current and prior military members who have been arrested for misdemeanors like drunk driving or domestic violence, aiding them to become more successful in their active duty and veteran lives. Additionally, as the co-founder of the Northern Nevada Veterans Block Party, she and her team members are reducing silos within their Veteran community; They are bringing together all organizations that offer support and services to Veterans in Northern Nevada in fun and welcoming ways, focusing on resources and camaraderie. </a:t>
            </a:r>
          </a:p>
          <a:p>
            <a:pPr algn="l">
              <a:lnSpc>
                <a:spcPts val="2232"/>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B4A73"/>
        </a:solidFill>
      </p:bgPr>
    </p:bg>
    <p:spTree>
      <p:nvGrpSpPr>
        <p:cNvPr id="1" name=""/>
        <p:cNvGrpSpPr/>
        <p:nvPr/>
      </p:nvGrpSpPr>
      <p:grpSpPr>
        <a:xfrm>
          <a:off x="0" y="0"/>
          <a:ext cx="0" cy="0"/>
          <a:chOff x="0" y="0"/>
          <a:chExt cx="0" cy="0"/>
        </a:xfrm>
      </p:grpSpPr>
      <p:sp>
        <p:nvSpPr>
          <p:cNvPr name="AutoShape 2" id="2"/>
          <p:cNvSpPr/>
          <p:nvPr/>
        </p:nvSpPr>
        <p:spPr>
          <a:xfrm rot="0">
            <a:off x="11806373" y="0"/>
            <a:ext cx="6481627" cy="10287000"/>
          </a:xfrm>
          <a:prstGeom prst="rect">
            <a:avLst/>
          </a:prstGeom>
          <a:solidFill>
            <a:srgbClr val="E9EBEC"/>
          </a:solidFill>
        </p:spPr>
      </p:sp>
      <p:grpSp>
        <p:nvGrpSpPr>
          <p:cNvPr name="Group 3" id="3"/>
          <p:cNvGrpSpPr/>
          <p:nvPr/>
        </p:nvGrpSpPr>
        <p:grpSpPr>
          <a:xfrm rot="0">
            <a:off x="11416198" y="1375249"/>
            <a:ext cx="6566129" cy="7883051"/>
            <a:chOff x="0" y="0"/>
            <a:chExt cx="8754838" cy="10510735"/>
          </a:xfrm>
        </p:grpSpPr>
        <p:pic>
          <p:nvPicPr>
            <p:cNvPr name="Picture 4" id="4"/>
            <p:cNvPicPr>
              <a:picLocks noChangeAspect="true"/>
            </p:cNvPicPr>
            <p:nvPr/>
          </p:nvPicPr>
          <p:blipFill>
            <a:blip r:embed="rId2"/>
            <a:srcRect l="0" t="1666" r="0" b="18295"/>
            <a:stretch>
              <a:fillRect/>
            </a:stretch>
          </p:blipFill>
          <p:spPr>
            <a:xfrm flipH="false" flipV="false">
              <a:off x="0" y="0"/>
              <a:ext cx="8754838" cy="10510735"/>
            </a:xfrm>
            <a:prstGeom prst="rect">
              <a:avLst/>
            </a:prstGeom>
          </p:spPr>
        </p:pic>
      </p:grpSp>
      <p:sp>
        <p:nvSpPr>
          <p:cNvPr name="AutoShape 5" id="5"/>
          <p:cNvSpPr/>
          <p:nvPr/>
        </p:nvSpPr>
        <p:spPr>
          <a:xfrm>
            <a:off x="2000391" y="2963556"/>
            <a:ext cx="1170379" cy="0"/>
          </a:xfrm>
          <a:prstGeom prst="line">
            <a:avLst/>
          </a:prstGeom>
          <a:ln cap="flat" w="47625">
            <a:solidFill>
              <a:srgbClr val="CD893F"/>
            </a:solidFill>
            <a:prstDash val="solid"/>
            <a:headEnd type="none" len="sm" w="sm"/>
            <a:tailEnd type="none" len="sm" w="sm"/>
          </a:ln>
        </p:spPr>
      </p:sp>
      <p:sp>
        <p:nvSpPr>
          <p:cNvPr name="Freeform 6" id="6"/>
          <p:cNvSpPr/>
          <p:nvPr/>
        </p:nvSpPr>
        <p:spPr>
          <a:xfrm flipH="false" flipV="false" rot="0">
            <a:off x="207940" y="233465"/>
            <a:ext cx="4331997" cy="916017"/>
          </a:xfrm>
          <a:custGeom>
            <a:avLst/>
            <a:gdLst/>
            <a:ahLst/>
            <a:cxnLst/>
            <a:rect r="r" b="b" t="t" l="l"/>
            <a:pathLst>
              <a:path h="916017" w="4331997">
                <a:moveTo>
                  <a:pt x="0" y="0"/>
                </a:moveTo>
                <a:lnTo>
                  <a:pt x="4331997" y="0"/>
                </a:lnTo>
                <a:lnTo>
                  <a:pt x="4331997" y="916017"/>
                </a:lnTo>
                <a:lnTo>
                  <a:pt x="0" y="916017"/>
                </a:lnTo>
                <a:lnTo>
                  <a:pt x="0" y="0"/>
                </a:lnTo>
                <a:close/>
              </a:path>
            </a:pathLst>
          </a:custGeom>
          <a:blipFill>
            <a:blip r:embed="rId3"/>
            <a:stretch>
              <a:fillRect l="0" t="0" r="0" b="0"/>
            </a:stretch>
          </a:blipFill>
        </p:spPr>
      </p:sp>
      <p:sp>
        <p:nvSpPr>
          <p:cNvPr name="TextBox 7" id="7"/>
          <p:cNvSpPr txBox="true"/>
          <p:nvPr/>
        </p:nvSpPr>
        <p:spPr>
          <a:xfrm rot="0">
            <a:off x="658436" y="1528456"/>
            <a:ext cx="7763002" cy="1435100"/>
          </a:xfrm>
          <a:prstGeom prst="rect">
            <a:avLst/>
          </a:prstGeom>
        </p:spPr>
        <p:txBody>
          <a:bodyPr anchor="t" rtlCol="false" tIns="0" lIns="0" bIns="0" rIns="0">
            <a:spAutoFit/>
          </a:bodyPr>
          <a:lstStyle/>
          <a:p>
            <a:pPr algn="l">
              <a:lnSpc>
                <a:spcPts val="5650"/>
              </a:lnSpc>
            </a:pPr>
            <a:r>
              <a:rPr lang="en-US" sz="5000">
                <a:solidFill>
                  <a:srgbClr val="E9EBEC"/>
                </a:solidFill>
                <a:latin typeface="Cardo Bold"/>
              </a:rPr>
              <a:t>Some of Our Veteran Employees</a:t>
            </a:r>
          </a:p>
        </p:txBody>
      </p:sp>
      <p:sp>
        <p:nvSpPr>
          <p:cNvPr name="TextBox 8" id="8"/>
          <p:cNvSpPr txBox="true"/>
          <p:nvPr/>
        </p:nvSpPr>
        <p:spPr>
          <a:xfrm rot="0">
            <a:off x="658436" y="3122916"/>
            <a:ext cx="10661368" cy="470521"/>
          </a:xfrm>
          <a:prstGeom prst="rect">
            <a:avLst/>
          </a:prstGeom>
        </p:spPr>
        <p:txBody>
          <a:bodyPr anchor="t" rtlCol="false" tIns="0" lIns="0" bIns="0" rIns="0">
            <a:spAutoFit/>
          </a:bodyPr>
          <a:lstStyle/>
          <a:p>
            <a:pPr algn="l">
              <a:lnSpc>
                <a:spcPts val="3720"/>
              </a:lnSpc>
            </a:pPr>
            <a:r>
              <a:rPr lang="en-US" sz="3000">
                <a:solidFill>
                  <a:srgbClr val="E9EBEC"/>
                </a:solidFill>
                <a:latin typeface="Cardo Bold"/>
              </a:rPr>
              <a:t>Daniel Navarro - Therapist/Mental Health Clinic IOP/PHP</a:t>
            </a:r>
          </a:p>
        </p:txBody>
      </p:sp>
      <p:sp>
        <p:nvSpPr>
          <p:cNvPr name="TextBox 9" id="9"/>
          <p:cNvSpPr txBox="true"/>
          <p:nvPr/>
        </p:nvSpPr>
        <p:spPr>
          <a:xfrm rot="0">
            <a:off x="658436" y="3764887"/>
            <a:ext cx="10661368" cy="6238478"/>
          </a:xfrm>
          <a:prstGeom prst="rect">
            <a:avLst/>
          </a:prstGeom>
        </p:spPr>
        <p:txBody>
          <a:bodyPr anchor="t" rtlCol="false" tIns="0" lIns="0" bIns="0" rIns="0">
            <a:spAutoFit/>
          </a:bodyPr>
          <a:lstStyle/>
          <a:p>
            <a:pPr algn="l">
              <a:lnSpc>
                <a:spcPts val="1984"/>
              </a:lnSpc>
            </a:pPr>
            <a:r>
              <a:rPr lang="en-US" sz="1600">
                <a:solidFill>
                  <a:srgbClr val="E9EBEC"/>
                </a:solidFill>
                <a:latin typeface="Cardo"/>
              </a:rPr>
              <a:t>Daniel Navarro is a retired combat veteran who served in the United States Marines for 20 years. Daniel has lived experience dealing with substance use and mental health related issues, with the understanding that 3.7 million veterans had a mental health disorder and/or substance use disorders and that 9.5 million U.S. adults experienced both mental illness and a substance use disorder, Daniel wanted to continue serving is community by helping others who suffer from the same.</a:t>
            </a:r>
          </a:p>
          <a:p>
            <a:pPr algn="l">
              <a:lnSpc>
                <a:spcPts val="1984"/>
              </a:lnSpc>
            </a:pPr>
            <a:r>
              <a:rPr lang="en-US" sz="1600">
                <a:solidFill>
                  <a:srgbClr val="E9EBEC"/>
                </a:solidFill>
                <a:latin typeface="Cardo"/>
              </a:rPr>
              <a:t> </a:t>
            </a:r>
          </a:p>
          <a:p>
            <a:pPr algn="l">
              <a:lnSpc>
                <a:spcPts val="1984"/>
              </a:lnSpc>
            </a:pPr>
            <a:r>
              <a:rPr lang="en-US" sz="1600">
                <a:solidFill>
                  <a:srgbClr val="E9EBEC"/>
                </a:solidFill>
                <a:latin typeface="Cardo"/>
              </a:rPr>
              <a:t>Daniel was accepted to the Military/Master’s in Social Work (MSW) program offered at the University of Southern California where he completed his program. </a:t>
            </a:r>
          </a:p>
          <a:p>
            <a:pPr algn="l">
              <a:lnSpc>
                <a:spcPts val="1984"/>
              </a:lnSpc>
            </a:pPr>
            <a:r>
              <a:rPr lang="en-US" sz="1600">
                <a:solidFill>
                  <a:srgbClr val="E9EBEC"/>
                </a:solidFill>
                <a:latin typeface="Cardo"/>
              </a:rPr>
              <a:t>Daniel possesses a comprehensive experience working with personnel one on one or in groups of great diversity of ethical and cultural backgrounds. Moreover, Daniel possesses extensive knowledge in project and risk assessments, and dealing with complicated recovery patients dealing with complex mental illnesses and addiction which may result in challenging requirements for communication and decision-making skills. Daniel is proficient in activities that promote rehabilitation treatment, conflict resolution, active listening and resiliency. </a:t>
            </a:r>
          </a:p>
          <a:p>
            <a:pPr algn="l">
              <a:lnSpc>
                <a:spcPts val="1984"/>
              </a:lnSpc>
            </a:pPr>
            <a:r>
              <a:rPr lang="en-US" sz="1600">
                <a:solidFill>
                  <a:srgbClr val="E9EBEC"/>
                </a:solidFill>
                <a:latin typeface="Cardo"/>
              </a:rPr>
              <a:t> </a:t>
            </a:r>
          </a:p>
          <a:p>
            <a:pPr algn="l">
              <a:lnSpc>
                <a:spcPts val="1984"/>
              </a:lnSpc>
            </a:pPr>
            <a:r>
              <a:rPr lang="en-US" sz="1600">
                <a:solidFill>
                  <a:srgbClr val="E9EBEC"/>
                </a:solidFill>
                <a:latin typeface="Cardo"/>
              </a:rPr>
              <a:t>Daniel believes in empowering the people to be “the person who they were meant to be” and not “what the addiction led them to be.” Danielunderstands that family plays a big role in a person’s recovery and practices different modalities to best fit the clients needs. Modalities such as Acceptance and Commitment Therapy (ACT), Cognitive Behavioral Therapy (CBT), Dialectal Behavior Therapy (DBT), Mindfulness and Narrative Therapy. Daniel expresses his passion for the wholistic approach to recovery, because he believes that “there are no limits when people have an open mind and have different approaches to their recovery.” </a:t>
            </a:r>
          </a:p>
          <a:p>
            <a:pPr algn="l">
              <a:lnSpc>
                <a:spcPts val="1984"/>
              </a:lnSpc>
            </a:pPr>
            <a:r>
              <a:rPr lang="en-US" sz="1600">
                <a:solidFill>
                  <a:srgbClr val="E9EBEC"/>
                </a:solidFill>
                <a:latin typeface="Cardo"/>
              </a:rPr>
              <a:t> </a:t>
            </a:r>
          </a:p>
          <a:p>
            <a:pPr algn="l">
              <a:lnSpc>
                <a:spcPts val="1984"/>
              </a:lnSpc>
            </a:pPr>
            <a:r>
              <a:rPr lang="en-US" sz="1600">
                <a:solidFill>
                  <a:srgbClr val="E9EBEC"/>
                </a:solidFill>
                <a:latin typeface="Cardo"/>
              </a:rPr>
              <a:t>Daniel is connected and severs as a Peer leader in different veteran organizations such as the Wounded Warrior Project, Team Red White and Blue, Team Rubicon Disaster Response, the Mission Continues and the Veterans of Foreign Wars. These organizations caters not only to our Nations Finest but their families and communities as well.</a:t>
            </a:r>
          </a:p>
          <a:p>
            <a:pPr algn="l">
              <a:lnSpc>
                <a:spcPts val="2108"/>
              </a:lnSpc>
            </a:pPr>
          </a:p>
          <a:p>
            <a:pPr algn="l">
              <a:lnSpc>
                <a:spcPts val="2232"/>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1B4A73"/>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5143500"/>
            <a:chOff x="0" y="0"/>
            <a:chExt cx="24384000" cy="6858000"/>
          </a:xfrm>
        </p:grpSpPr>
        <p:pic>
          <p:nvPicPr>
            <p:cNvPr name="Picture 3" id="3"/>
            <p:cNvPicPr>
              <a:picLocks noChangeAspect="true"/>
            </p:cNvPicPr>
            <p:nvPr/>
          </p:nvPicPr>
          <p:blipFill>
            <a:blip r:embed="rId2"/>
            <a:srcRect l="0" t="38953" r="0" b="17101"/>
            <a:stretch>
              <a:fillRect/>
            </a:stretch>
          </p:blipFill>
          <p:spPr>
            <a:xfrm flipH="false" flipV="false">
              <a:off x="0" y="0"/>
              <a:ext cx="24384000" cy="6858000"/>
            </a:xfrm>
            <a:prstGeom prst="rect">
              <a:avLst/>
            </a:prstGeom>
          </p:spPr>
        </p:pic>
      </p:grpSp>
      <p:sp>
        <p:nvSpPr>
          <p:cNvPr name="AutoShape 4" id="4"/>
          <p:cNvSpPr/>
          <p:nvPr/>
        </p:nvSpPr>
        <p:spPr>
          <a:xfrm rot="0">
            <a:off x="919263" y="2966563"/>
            <a:ext cx="6625243" cy="6118579"/>
          </a:xfrm>
          <a:prstGeom prst="rect">
            <a:avLst/>
          </a:prstGeom>
          <a:solidFill>
            <a:srgbClr val="EBA358"/>
          </a:solidFill>
        </p:spPr>
      </p:sp>
      <p:sp>
        <p:nvSpPr>
          <p:cNvPr name="AutoShape 5" id="5"/>
          <p:cNvSpPr/>
          <p:nvPr/>
        </p:nvSpPr>
        <p:spPr>
          <a:xfrm>
            <a:off x="1669817" y="7968602"/>
            <a:ext cx="1170379" cy="0"/>
          </a:xfrm>
          <a:prstGeom prst="line">
            <a:avLst/>
          </a:prstGeom>
          <a:ln cap="flat" w="47625">
            <a:solidFill>
              <a:srgbClr val="1B4A73"/>
            </a:solidFill>
            <a:prstDash val="solid"/>
            <a:headEnd type="none" len="sm" w="sm"/>
            <a:tailEnd type="none" len="sm" w="sm"/>
          </a:ln>
        </p:spPr>
      </p:sp>
      <p:grpSp>
        <p:nvGrpSpPr>
          <p:cNvPr name="Group 6" id="6"/>
          <p:cNvGrpSpPr/>
          <p:nvPr/>
        </p:nvGrpSpPr>
        <p:grpSpPr>
          <a:xfrm rot="0">
            <a:off x="8839027" y="5470309"/>
            <a:ext cx="232015" cy="232015"/>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BA358"/>
            </a:solidFill>
          </p:spPr>
        </p:sp>
      </p:grpSp>
      <p:grpSp>
        <p:nvGrpSpPr>
          <p:cNvPr name="Group 8" id="8"/>
          <p:cNvGrpSpPr/>
          <p:nvPr/>
        </p:nvGrpSpPr>
        <p:grpSpPr>
          <a:xfrm rot="0">
            <a:off x="8839027" y="6143285"/>
            <a:ext cx="232015" cy="232015"/>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BA358"/>
            </a:solidFill>
          </p:spPr>
        </p:sp>
      </p:grpSp>
      <p:sp>
        <p:nvSpPr>
          <p:cNvPr name="TextBox 10" id="10"/>
          <p:cNvSpPr txBox="true"/>
          <p:nvPr/>
        </p:nvSpPr>
        <p:spPr>
          <a:xfrm rot="0">
            <a:off x="9364623" y="5373938"/>
            <a:ext cx="7104492" cy="387296"/>
          </a:xfrm>
          <a:prstGeom prst="rect">
            <a:avLst/>
          </a:prstGeom>
        </p:spPr>
        <p:txBody>
          <a:bodyPr anchor="t" rtlCol="false" tIns="0" lIns="0" bIns="0" rIns="0">
            <a:spAutoFit/>
          </a:bodyPr>
          <a:lstStyle/>
          <a:p>
            <a:pPr algn="l">
              <a:lnSpc>
                <a:spcPts val="3100"/>
              </a:lnSpc>
            </a:pPr>
            <a:r>
              <a:rPr lang="en-US" sz="2500">
                <a:solidFill>
                  <a:srgbClr val="E9EBEC"/>
                </a:solidFill>
                <a:latin typeface="Cardo"/>
              </a:rPr>
              <a:t>ARTS Orientation Process</a:t>
            </a:r>
          </a:p>
        </p:txBody>
      </p:sp>
      <p:sp>
        <p:nvSpPr>
          <p:cNvPr name="TextBox 11" id="11"/>
          <p:cNvSpPr txBox="true"/>
          <p:nvPr/>
        </p:nvSpPr>
        <p:spPr>
          <a:xfrm rot="0">
            <a:off x="9364623" y="6016328"/>
            <a:ext cx="6740453" cy="777767"/>
          </a:xfrm>
          <a:prstGeom prst="rect">
            <a:avLst/>
          </a:prstGeom>
        </p:spPr>
        <p:txBody>
          <a:bodyPr anchor="t" rtlCol="false" tIns="0" lIns="0" bIns="0" rIns="0">
            <a:spAutoFit/>
          </a:bodyPr>
          <a:lstStyle/>
          <a:p>
            <a:pPr algn="l">
              <a:lnSpc>
                <a:spcPts val="3100"/>
              </a:lnSpc>
            </a:pPr>
            <a:r>
              <a:rPr lang="en-US" sz="2500">
                <a:solidFill>
                  <a:srgbClr val="E9EBEC"/>
                </a:solidFill>
                <a:latin typeface="Cardo"/>
              </a:rPr>
              <a:t>30 Days of waiting time to get into VA residential treatment facilities</a:t>
            </a:r>
          </a:p>
        </p:txBody>
      </p:sp>
      <p:sp>
        <p:nvSpPr>
          <p:cNvPr name="TextBox 12" id="12"/>
          <p:cNvSpPr txBox="true"/>
          <p:nvPr/>
        </p:nvSpPr>
        <p:spPr>
          <a:xfrm rot="0">
            <a:off x="1669817" y="3991171"/>
            <a:ext cx="4798218" cy="3578225"/>
          </a:xfrm>
          <a:prstGeom prst="rect">
            <a:avLst/>
          </a:prstGeom>
        </p:spPr>
        <p:txBody>
          <a:bodyPr anchor="t" rtlCol="false" tIns="0" lIns="0" bIns="0" rIns="0">
            <a:spAutoFit/>
          </a:bodyPr>
          <a:lstStyle/>
          <a:p>
            <a:pPr algn="l">
              <a:lnSpc>
                <a:spcPts val="5650"/>
              </a:lnSpc>
            </a:pPr>
            <a:r>
              <a:rPr lang="en-US" sz="5000">
                <a:solidFill>
                  <a:srgbClr val="1B4A73"/>
                </a:solidFill>
                <a:latin typeface="Cardo Bold"/>
              </a:rPr>
              <a:t>CHALLENGES VETERANS EXPERIENCE GETTING</a:t>
            </a:r>
          </a:p>
          <a:p>
            <a:pPr algn="l">
              <a:lnSpc>
                <a:spcPts val="5650"/>
              </a:lnSpc>
            </a:pPr>
            <a:r>
              <a:rPr lang="en-US" sz="5000">
                <a:solidFill>
                  <a:srgbClr val="1B4A73"/>
                </a:solidFill>
                <a:latin typeface="Cardo Bold"/>
              </a:rPr>
              <a:t>TREATMENT</a:t>
            </a:r>
          </a:p>
        </p:txBody>
      </p:sp>
      <p:grpSp>
        <p:nvGrpSpPr>
          <p:cNvPr name="Group 13" id="13"/>
          <p:cNvGrpSpPr/>
          <p:nvPr/>
        </p:nvGrpSpPr>
        <p:grpSpPr>
          <a:xfrm rot="0">
            <a:off x="8839027" y="7119066"/>
            <a:ext cx="232015" cy="232015"/>
            <a:chOff x="0" y="0"/>
            <a:chExt cx="6350000" cy="6350000"/>
          </a:xfrm>
        </p:grpSpPr>
        <p:sp>
          <p:nvSpPr>
            <p:cNvPr name="Freeform 14" id="1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BA358"/>
            </a:solidFill>
          </p:spPr>
        </p:sp>
      </p:grpSp>
      <p:grpSp>
        <p:nvGrpSpPr>
          <p:cNvPr name="Group 15" id="15"/>
          <p:cNvGrpSpPr/>
          <p:nvPr/>
        </p:nvGrpSpPr>
        <p:grpSpPr>
          <a:xfrm rot="0">
            <a:off x="8839027" y="7792042"/>
            <a:ext cx="232015" cy="232015"/>
            <a:chOff x="0" y="0"/>
            <a:chExt cx="6350000" cy="6350000"/>
          </a:xfrm>
        </p:grpSpPr>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BA358"/>
            </a:solidFill>
          </p:spPr>
        </p:sp>
      </p:grpSp>
      <p:sp>
        <p:nvSpPr>
          <p:cNvPr name="TextBox 17" id="17"/>
          <p:cNvSpPr txBox="true"/>
          <p:nvPr/>
        </p:nvSpPr>
        <p:spPr>
          <a:xfrm rot="0">
            <a:off x="9364623" y="7022694"/>
            <a:ext cx="7104492" cy="387296"/>
          </a:xfrm>
          <a:prstGeom prst="rect">
            <a:avLst/>
          </a:prstGeom>
        </p:spPr>
        <p:txBody>
          <a:bodyPr anchor="t" rtlCol="false" tIns="0" lIns="0" bIns="0" rIns="0">
            <a:spAutoFit/>
          </a:bodyPr>
          <a:lstStyle/>
          <a:p>
            <a:pPr algn="l">
              <a:lnSpc>
                <a:spcPts val="3100"/>
              </a:lnSpc>
            </a:pPr>
            <a:r>
              <a:rPr lang="en-US" sz="2500">
                <a:solidFill>
                  <a:srgbClr val="E9EBEC"/>
                </a:solidFill>
                <a:latin typeface="Cardo"/>
              </a:rPr>
              <a:t>Veterans are unaware of how to get benefits</a:t>
            </a:r>
          </a:p>
        </p:txBody>
      </p:sp>
      <p:sp>
        <p:nvSpPr>
          <p:cNvPr name="TextBox 18" id="18"/>
          <p:cNvSpPr txBox="true"/>
          <p:nvPr/>
        </p:nvSpPr>
        <p:spPr>
          <a:xfrm rot="0">
            <a:off x="9364623" y="7665084"/>
            <a:ext cx="6740453" cy="777767"/>
          </a:xfrm>
          <a:prstGeom prst="rect">
            <a:avLst/>
          </a:prstGeom>
        </p:spPr>
        <p:txBody>
          <a:bodyPr anchor="t" rtlCol="false" tIns="0" lIns="0" bIns="0" rIns="0">
            <a:spAutoFit/>
          </a:bodyPr>
          <a:lstStyle/>
          <a:p>
            <a:pPr algn="l">
              <a:lnSpc>
                <a:spcPts val="3100"/>
              </a:lnSpc>
            </a:pPr>
            <a:r>
              <a:rPr lang="en-US" sz="2500">
                <a:solidFill>
                  <a:srgbClr val="E9EBEC"/>
                </a:solidFill>
                <a:latin typeface="Cardo"/>
              </a:rPr>
              <a:t>30 Days of waiting time to get into VA residential treatment facilities</a:t>
            </a:r>
          </a:p>
        </p:txBody>
      </p:sp>
      <p:grpSp>
        <p:nvGrpSpPr>
          <p:cNvPr name="Group 19" id="19"/>
          <p:cNvGrpSpPr/>
          <p:nvPr/>
        </p:nvGrpSpPr>
        <p:grpSpPr>
          <a:xfrm rot="0">
            <a:off x="8839027" y="8798408"/>
            <a:ext cx="232015" cy="232015"/>
            <a:chOff x="0" y="0"/>
            <a:chExt cx="6350000" cy="6350000"/>
          </a:xfrm>
        </p:grpSpPr>
        <p:sp>
          <p:nvSpPr>
            <p:cNvPr name="Freeform 20" id="2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EBA358"/>
            </a:solidFill>
          </p:spPr>
        </p:sp>
      </p:grpSp>
      <p:sp>
        <p:nvSpPr>
          <p:cNvPr name="TextBox 21" id="21"/>
          <p:cNvSpPr txBox="true"/>
          <p:nvPr/>
        </p:nvSpPr>
        <p:spPr>
          <a:xfrm rot="0">
            <a:off x="9364623" y="8671451"/>
            <a:ext cx="6740453" cy="1168238"/>
          </a:xfrm>
          <a:prstGeom prst="rect">
            <a:avLst/>
          </a:prstGeom>
        </p:spPr>
        <p:txBody>
          <a:bodyPr anchor="t" rtlCol="false" tIns="0" lIns="0" bIns="0" rIns="0">
            <a:spAutoFit/>
          </a:bodyPr>
          <a:lstStyle/>
          <a:p>
            <a:pPr algn="l">
              <a:lnSpc>
                <a:spcPts val="3100"/>
              </a:lnSpc>
            </a:pPr>
            <a:r>
              <a:rPr lang="en-US" sz="2500">
                <a:solidFill>
                  <a:srgbClr val="E9EBEC"/>
                </a:solidFill>
                <a:latin typeface="Cardo"/>
              </a:rPr>
              <a:t>Within that waiting time Vets overdose, decide they don’t need/want treatment, suicide, or end up in jail.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DAGHTcQscyo</dc:identifier>
  <dcterms:modified xsi:type="dcterms:W3CDTF">2011-08-01T06:04:30Z</dcterms:modified>
  <cp:revision>1</cp:revision>
  <dc:title>New Dawn Presentation</dc:title>
</cp:coreProperties>
</file>