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99" r:id="rId5"/>
  </p:sldMasterIdLst>
  <p:notesMasterIdLst>
    <p:notesMasterId r:id="rId18"/>
  </p:notesMasterIdLst>
  <p:handoutMasterIdLst>
    <p:handoutMasterId r:id="rId19"/>
  </p:handoutMasterIdLst>
  <p:sldIdLst>
    <p:sldId id="302" r:id="rId6"/>
    <p:sldId id="141168531" r:id="rId7"/>
    <p:sldId id="141168530" r:id="rId8"/>
    <p:sldId id="141168532" r:id="rId9"/>
    <p:sldId id="141168521" r:id="rId10"/>
    <p:sldId id="141168616" r:id="rId11"/>
    <p:sldId id="141168620" r:id="rId12"/>
    <p:sldId id="141168621" r:id="rId13"/>
    <p:sldId id="141168619" r:id="rId14"/>
    <p:sldId id="141168622" r:id="rId15"/>
    <p:sldId id="141168623" r:id="rId16"/>
    <p:sldId id="350" r:id="rId17"/>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C6AD90D-715E-D6AD-3BFE-ECD155290D80}" name="Jones, Rachel F., VBAWASH" initials="JV" userId="S::rachel.f.jones@va.gov::339a09bc-239e-43f3-99f6-938d9efa5366" providerId="AD"/>
  <p188:author id="{60AAEC48-BC86-B4D0-AF61-726677F72FD0}" name="Office of Administrative Review (GP)" initials="DoVA" userId="Office of Administrative Review (GP)" providerId="None"/>
  <p188:author id="{65D8D570-7AA7-2A20-2198-7924B7FC9EE7}" name="Uller, Kristin" initials="UK" userId="S::kristin.Uller@va.gov::568aaed3-bd53-4077-922b-5fa201b3259a" providerId="AD"/>
  <p188:author id="{1FBAF670-F3FE-95D2-A76A-4DF552965A96}" name="Benco, Nathanael L." initials="BL" userId="S::nathanael.benco@va.gov::50f978d6-fda1-41a7-9b4d-b664c3581229" providerId="AD"/>
  <p188:author id="{705C30A5-E3E6-A6E4-83A1-C77C3FAF1868}" name="Rainwater, Chad, VBAVACO" initials="RV" userId="S::chad.rainwater@va.gov::fb841851-ae27-45f2-be38-a69ea55a197e" providerId="AD"/>
  <p188:author id="{115961B2-8A01-945C-06C8-413255D4F33D}" name="Sirhal, Timothy" initials="ST" userId="S::Timothy.Sirhal@va.gov::28e42c17-c681-4a41-bfd5-5d391ab19835" providerId="AD"/>
  <p188:author id="{31502DB6-B385-9B6C-2E0A-6D5693102FA3}" name="Office of Adminstrative Review (JC)" initials="CJLV" userId="Office of Adminstrative Review (JC)" providerId="None"/>
  <p188:author id="{96E462B7-F7F5-1089-DBFB-1A50A198B96B}" name="Kennedy, Lauren VBAWASH" initials="DoVA" userId="Kennedy, Lauren VBAWASH" providerId="None"/>
  <p188:author id="{FEB53BBC-3C42-F5AD-D337-0B61C2920CC2}" name="Kiernan-Ortiz, Christine, VBAWAS" initials="KOCV" userId="S::Christine.Kiernan-Ortiz@va.gov::793dff8b-a1b0-4919-bf7d-1741c87a5aee" providerId="AD"/>
  <p188:author id="{4D352BD3-B243-DABF-4415-D830E2E86BA2}" name="Rainwater, Chad, VBAVACO" initials="RCV" userId="S::Chad.Rainwater@va.gov::fb841851-ae27-45f2-be38-a69ea55a197e" providerId="AD"/>
  <p188:author id="{209385DE-A03F-7C49-CA6A-853680B425F6}" name="Bradley, Kevin, VBAVACO" initials="BV" userId="S::kevin.bradley1@va.gov::280811b0-32c8-4688-9535-ff07d54926d6" providerId="AD"/>
  <p188:author id="{86AB18F7-C390-36F1-4E77-AC110968D0C6}" name="Kristin Uller" initials="KU" userId="Kristin Uller" providerId="None"/>
  <p188:author id="{5E782FF8-D06D-AEBC-BE81-31A54C71F455}" name="Office of Policy and Oversight" initials="ET" userId="Office of Policy and Oversight" providerId="None"/>
  <p188:author id="{B7EC31FC-46BD-1FF0-6658-4EA24618AE93}" name="Office of Administrative Review" initials="OAR" userId="Office of Administrative Review"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ennifer Williams" initials="JDW" lastIdx="13" clrIdx="0">
    <p:extLst>
      <p:ext uri="{19B8F6BF-5375-455C-9EA6-DF929625EA0E}">
        <p15:presenceInfo xmlns:p15="http://schemas.microsoft.com/office/powerpoint/2012/main" userId="Jennifer Williams" providerId="None"/>
      </p:ext>
    </p:extLst>
  </p:cmAuthor>
  <p:cmAuthor id="2" name="Kondrak, Chelsey, VBAWASH" initials="KCV" lastIdx="38" clrIdx="1">
    <p:extLst>
      <p:ext uri="{19B8F6BF-5375-455C-9EA6-DF929625EA0E}">
        <p15:presenceInfo xmlns:p15="http://schemas.microsoft.com/office/powerpoint/2012/main" userId="S-1-5-21-1409082233-764733703-682003330-472082" providerId="AD"/>
      </p:ext>
    </p:extLst>
  </p:cmAuthor>
  <p:cmAuthor id="3" name="Kennell, Jon, VBABALT\ACAD" initials="KJV" lastIdx="9" clrIdx="2">
    <p:extLst>
      <p:ext uri="{19B8F6BF-5375-455C-9EA6-DF929625EA0E}">
        <p15:presenceInfo xmlns:p15="http://schemas.microsoft.com/office/powerpoint/2012/main" userId="S-1-5-21-1409082233-764733703-682003330-478134" providerId="AD"/>
      </p:ext>
    </p:extLst>
  </p:cmAuthor>
  <p:cmAuthor id="4" name="Appeals Management Office " initials="AMO" lastIdx="2" clrIdx="3">
    <p:extLst>
      <p:ext uri="{19B8F6BF-5375-455C-9EA6-DF929625EA0E}">
        <p15:presenceInfo xmlns:p15="http://schemas.microsoft.com/office/powerpoint/2012/main" userId="Appeals Management Office " providerId="None"/>
      </p:ext>
    </p:extLst>
  </p:cmAuthor>
  <p:cmAuthor id="5" name="Phillips, Chad B., VBAWASH" initials="PCBV" lastIdx="5" clrIdx="4">
    <p:extLst>
      <p:ext uri="{19B8F6BF-5375-455C-9EA6-DF929625EA0E}">
        <p15:presenceInfo xmlns:p15="http://schemas.microsoft.com/office/powerpoint/2012/main" userId="S::Chad.Phillips@va.gov::19f9418e-8d02-44f5-99ab-0adad9c6b38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8989"/>
    <a:srgbClr val="0F3B60"/>
    <a:srgbClr val="1E3062"/>
    <a:srgbClr val="002F56"/>
    <a:srgbClr val="5D7B9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5" autoAdjust="0"/>
    <p:restoredTop sz="94660"/>
  </p:normalViewPr>
  <p:slideViewPr>
    <p:cSldViewPr snapToGrid="0">
      <p:cViewPr varScale="1">
        <p:scale>
          <a:sx n="114" d="100"/>
          <a:sy n="114" d="100"/>
        </p:scale>
        <p:origin x="354"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D3CB00-C5E1-4D15-861B-E7FDF9FB59BC}"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B7568C8E-2481-45E3-AB4C-5B5513DF006B}">
      <dgm:prSet phldrT="[Text]" custT="1"/>
      <dgm:spPr>
        <a:solidFill>
          <a:schemeClr val="accent2">
            <a:lumMod val="75000"/>
          </a:schemeClr>
        </a:solidFill>
        <a:effectLst>
          <a:outerShdw blurRad="50800" dist="38100" dir="2700000" algn="tl" rotWithShape="0">
            <a:prstClr val="black">
              <a:alpha val="40000"/>
            </a:prstClr>
          </a:outerShdw>
        </a:effectLst>
      </dgm:spPr>
      <dgm:t>
        <a:bodyPr/>
        <a:lstStyle/>
        <a:p>
          <a:r>
            <a:rPr lang="en-US" sz="2800" dirty="0">
              <a:effectLst>
                <a:outerShdw blurRad="38100" dist="38100" dir="2700000" algn="tl">
                  <a:srgbClr val="000000">
                    <a:alpha val="43137"/>
                  </a:srgbClr>
                </a:outerShdw>
              </a:effectLst>
            </a:rPr>
            <a:t>RO VSCs</a:t>
          </a:r>
        </a:p>
      </dgm:t>
    </dgm:pt>
    <dgm:pt modelId="{945A0204-E464-4D68-8AC8-89A86F2D9ADE}" type="parTrans" cxnId="{BA19773D-B010-4C24-8D1C-BC558367F0C5}">
      <dgm:prSet/>
      <dgm:spPr>
        <a:ln>
          <a:solidFill>
            <a:schemeClr val="accent2">
              <a:lumMod val="75000"/>
            </a:schemeClr>
          </a:solidFill>
        </a:ln>
      </dgm:spPr>
      <dgm:t>
        <a:bodyPr/>
        <a:lstStyle/>
        <a:p>
          <a:endParaRPr lang="en-US"/>
        </a:p>
      </dgm:t>
    </dgm:pt>
    <dgm:pt modelId="{2BF92CB3-D144-4E7F-8124-869D1663289B}" type="sibTrans" cxnId="{BA19773D-B010-4C24-8D1C-BC558367F0C5}">
      <dgm:prSet/>
      <dgm:spPr/>
      <dgm:t>
        <a:bodyPr/>
        <a:lstStyle/>
        <a:p>
          <a:endParaRPr lang="en-US"/>
        </a:p>
      </dgm:t>
    </dgm:pt>
    <dgm:pt modelId="{95B619F9-5EA0-4D71-B8CB-FB0800D5C73E}">
      <dgm:prSet phldrT="[Text]" custT="1"/>
      <dgm:spPr>
        <a:solidFill>
          <a:schemeClr val="accent2">
            <a:lumMod val="75000"/>
          </a:schemeClr>
        </a:solidFill>
        <a:effectLst>
          <a:outerShdw blurRad="50800" dist="38100" dir="2700000" algn="tl" rotWithShape="0">
            <a:prstClr val="black">
              <a:alpha val="40000"/>
            </a:prstClr>
          </a:outerShdw>
        </a:effectLst>
      </dgm:spPr>
      <dgm:t>
        <a:bodyPr/>
        <a:lstStyle/>
        <a:p>
          <a:r>
            <a:rPr lang="en-US" sz="2000">
              <a:effectLst>
                <a:outerShdw blurRad="38100" dist="38100" dir="2700000" algn="tl">
                  <a:srgbClr val="000000">
                    <a:alpha val="43137"/>
                  </a:srgbClr>
                </a:outerShdw>
              </a:effectLst>
            </a:rPr>
            <a:t>Supplemental Claims</a:t>
          </a:r>
        </a:p>
      </dgm:t>
    </dgm:pt>
    <dgm:pt modelId="{F8821A9F-50AB-4E72-8CD5-37093AC30400}" type="parTrans" cxnId="{6930F9AB-F94B-46BF-AACA-17E9307A4554}">
      <dgm:prSet/>
      <dgm:spPr>
        <a:ln>
          <a:solidFill>
            <a:schemeClr val="accent2">
              <a:lumMod val="75000"/>
            </a:schemeClr>
          </a:solidFill>
        </a:ln>
      </dgm:spPr>
      <dgm:t>
        <a:bodyPr/>
        <a:lstStyle/>
        <a:p>
          <a:endParaRPr lang="en-US"/>
        </a:p>
      </dgm:t>
    </dgm:pt>
    <dgm:pt modelId="{C296F800-E019-4AFB-9678-347F4884E672}" type="sibTrans" cxnId="{6930F9AB-F94B-46BF-AACA-17E9307A4554}">
      <dgm:prSet/>
      <dgm:spPr/>
      <dgm:t>
        <a:bodyPr/>
        <a:lstStyle/>
        <a:p>
          <a:endParaRPr lang="en-US"/>
        </a:p>
      </dgm:t>
    </dgm:pt>
    <dgm:pt modelId="{EEAB0C79-3C46-409B-B333-E277F7F22F63}">
      <dgm:prSet phldrT="[Text]" custT="1"/>
      <dgm:spPr>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gm:spPr>
      <dgm:t>
        <a:bodyPr spcFirstLastPara="0" vert="horz" wrap="square" lIns="12065" tIns="12065" rIns="12065" bIns="12065" numCol="1" spcCol="1270" anchor="ctr" anchorCtr="0"/>
        <a:lstStyle/>
        <a:p>
          <a:pPr marL="0" lvl="0" indent="0" algn="ctr" defTabSz="844550">
            <a:lnSpc>
              <a:spcPct val="90000"/>
            </a:lnSpc>
            <a:spcBef>
              <a:spcPct val="0"/>
            </a:spcBef>
            <a:spcAft>
              <a:spcPct val="35000"/>
            </a:spcAft>
            <a:buNone/>
          </a:pPr>
          <a:r>
            <a:rPr lang="en-US" sz="2800" kern="1200" dirty="0">
              <a:solidFill>
                <a:prstClr val="white"/>
              </a:solidFill>
              <a:effectLst>
                <a:outerShdw blurRad="38100" dist="38100" dir="2700000" algn="tl">
                  <a:srgbClr val="000000">
                    <a:alpha val="43137"/>
                  </a:srgbClr>
                </a:outerShdw>
              </a:effectLst>
              <a:latin typeface="+mn-lt"/>
              <a:ea typeface="+mn-ea"/>
              <a:cs typeface="+mn-cs"/>
            </a:rPr>
            <a:t>DROC St. Petersburg</a:t>
          </a:r>
        </a:p>
        <a:p>
          <a:pPr marL="0" lvl="0" indent="0" algn="ctr" defTabSz="844550">
            <a:lnSpc>
              <a:spcPct val="90000"/>
            </a:lnSpc>
            <a:spcBef>
              <a:spcPct val="0"/>
            </a:spcBef>
            <a:spcAft>
              <a:spcPct val="35000"/>
            </a:spcAft>
            <a:buNone/>
          </a:pPr>
          <a:r>
            <a:rPr lang="en-US" sz="2800" kern="1200" dirty="0">
              <a:solidFill>
                <a:prstClr val="white"/>
              </a:solidFill>
              <a:effectLst>
                <a:outerShdw blurRad="38100" dist="38100" dir="2700000" algn="tl">
                  <a:srgbClr val="000000">
                    <a:alpha val="43137"/>
                  </a:srgbClr>
                </a:outerShdw>
              </a:effectLst>
              <a:latin typeface="+mn-lt"/>
              <a:ea typeface="+mn-ea"/>
              <a:cs typeface="+mn-cs"/>
            </a:rPr>
            <a:t>DROC Seattle</a:t>
          </a:r>
          <a:endParaRPr lang="en-US" sz="2400" kern="1200" dirty="0">
            <a:solidFill>
              <a:prstClr val="white"/>
            </a:solidFill>
            <a:effectLst>
              <a:outerShdw blurRad="38100" dist="38100" dir="2700000" algn="tl">
                <a:srgbClr val="000000">
                  <a:alpha val="43137"/>
                </a:srgbClr>
              </a:outerShdw>
            </a:effectLst>
            <a:latin typeface="+mn-lt"/>
            <a:ea typeface="+mn-ea"/>
            <a:cs typeface="+mn-cs"/>
          </a:endParaRPr>
        </a:p>
      </dgm:t>
    </dgm:pt>
    <dgm:pt modelId="{FD7E5B06-785A-4664-AB8A-997EBC3E4163}" type="parTrans" cxnId="{9355001C-9A3D-4F02-AE5C-8AD10831C25D}">
      <dgm:prSet/>
      <dgm:spPr>
        <a:ln>
          <a:solidFill>
            <a:srgbClr val="00B050"/>
          </a:solidFill>
        </a:ln>
      </dgm:spPr>
      <dgm:t>
        <a:bodyPr/>
        <a:lstStyle/>
        <a:p>
          <a:endParaRPr lang="en-US"/>
        </a:p>
      </dgm:t>
    </dgm:pt>
    <dgm:pt modelId="{652E921D-9E51-4BED-84A3-7770973612F4}" type="sibTrans" cxnId="{9355001C-9A3D-4F02-AE5C-8AD10831C25D}">
      <dgm:prSet/>
      <dgm:spPr/>
      <dgm:t>
        <a:bodyPr/>
        <a:lstStyle/>
        <a:p>
          <a:endParaRPr lang="en-US"/>
        </a:p>
      </dgm:t>
    </dgm:pt>
    <dgm:pt modelId="{E66F9130-739F-4092-A7EB-5D4225C99616}">
      <dgm:prSet phldrT="[Text]" custT="1"/>
      <dgm:spPr>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gm:spPr>
      <dgm:t>
        <a:bodyPr spcFirstLastPara="0" vert="horz" wrap="square" lIns="12065" tIns="12065" rIns="12065" bIns="12065" numCol="1" spcCol="1270" anchor="ctr" anchorCtr="0"/>
        <a:lstStyle/>
        <a:p>
          <a:pPr marL="0" lvl="0" indent="0" algn="ctr" defTabSz="844550">
            <a:lnSpc>
              <a:spcPct val="90000"/>
            </a:lnSpc>
            <a:spcBef>
              <a:spcPct val="0"/>
            </a:spcBef>
            <a:spcAft>
              <a:spcPts val="0"/>
            </a:spcAft>
            <a:buNone/>
          </a:pPr>
          <a:r>
            <a:rPr lang="en-US" sz="2000" kern="1200">
              <a:solidFill>
                <a:prstClr val="white"/>
              </a:solidFill>
              <a:effectLst>
                <a:outerShdw blurRad="38100" dist="38100" dir="2700000" algn="tl">
                  <a:srgbClr val="000000">
                    <a:alpha val="43137"/>
                  </a:srgbClr>
                </a:outerShdw>
              </a:effectLst>
              <a:latin typeface="+mn-lt"/>
              <a:ea typeface="+mn-ea"/>
              <a:cs typeface="+mn-cs"/>
            </a:rPr>
            <a:t>AMA Higher-level reviews (HLRs)</a:t>
          </a:r>
          <a:r>
            <a:rPr lang="en-US" sz="2000" kern="1200">
              <a:solidFill>
                <a:prstClr val="white"/>
              </a:solidFill>
              <a:effectLst>
                <a:outerShdw blurRad="38100" dist="38100" dir="2700000" algn="tl">
                  <a:srgbClr val="000000">
                    <a:alpha val="43137"/>
                  </a:srgbClr>
                </a:outerShdw>
              </a:effectLst>
              <a:latin typeface="Calibri" panose="020F0502020204030204"/>
              <a:ea typeface="+mn-ea"/>
              <a:cs typeface="+mn-cs"/>
            </a:rPr>
            <a:t> </a:t>
          </a:r>
        </a:p>
      </dgm:t>
    </dgm:pt>
    <dgm:pt modelId="{DB40ABA7-B27C-4940-8BE9-4750D75C7461}" type="parTrans" cxnId="{8FAA4EF3-AD52-4E6D-8493-D87C14B89143}">
      <dgm:prSet/>
      <dgm:spPr>
        <a:ln>
          <a:solidFill>
            <a:srgbClr val="00B050"/>
          </a:solidFill>
        </a:ln>
      </dgm:spPr>
      <dgm:t>
        <a:bodyPr/>
        <a:lstStyle/>
        <a:p>
          <a:endParaRPr lang="en-US"/>
        </a:p>
      </dgm:t>
    </dgm:pt>
    <dgm:pt modelId="{961459BC-6E77-4A3C-979D-1825BC6C0FE4}" type="sibTrans" cxnId="{8FAA4EF3-AD52-4E6D-8493-D87C14B89143}">
      <dgm:prSet/>
      <dgm:spPr/>
      <dgm:t>
        <a:bodyPr/>
        <a:lstStyle/>
        <a:p>
          <a:endParaRPr lang="en-US"/>
        </a:p>
      </dgm:t>
    </dgm:pt>
    <dgm:pt modelId="{02721D0C-5DA9-46A6-A989-C9A00AC3EBD1}">
      <dgm:prSet phldrT="[Text]" custT="1"/>
      <dgm:spPr>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gm:spPr>
      <dgm:t>
        <a:bodyPr spcFirstLastPara="0" vert="horz" wrap="square" lIns="12065" tIns="12065" rIns="12065" bIns="12065" numCol="1" spcCol="1270" anchor="ctr" anchorCtr="0"/>
        <a:lstStyle/>
        <a:p>
          <a:pPr marL="0" lvl="0" indent="0" algn="ctr" defTabSz="844550">
            <a:lnSpc>
              <a:spcPct val="100000"/>
            </a:lnSpc>
            <a:spcBef>
              <a:spcPct val="0"/>
            </a:spcBef>
            <a:spcAft>
              <a:spcPts val="0"/>
            </a:spcAft>
            <a:buNone/>
          </a:pPr>
          <a:r>
            <a:rPr lang="en-US" sz="2000" kern="1200">
              <a:solidFill>
                <a:prstClr val="white"/>
              </a:solidFill>
              <a:effectLst>
                <a:outerShdw blurRad="38100" dist="38100" dir="2700000" algn="tl">
                  <a:srgbClr val="000000">
                    <a:alpha val="43137"/>
                  </a:srgbClr>
                </a:outerShdw>
              </a:effectLst>
              <a:latin typeface="+mn-lt"/>
              <a:ea typeface="+mn-ea"/>
              <a:cs typeface="+mn-cs"/>
            </a:rPr>
            <a:t>AMA HLR Returns </a:t>
          </a:r>
        </a:p>
      </dgm:t>
    </dgm:pt>
    <dgm:pt modelId="{362975F3-6D2A-40C2-9C7D-D2FF93E697B4}" type="parTrans" cxnId="{94776BA8-AF27-46E6-ABE0-CB0AA18F5A34}">
      <dgm:prSet/>
      <dgm:spPr>
        <a:ln>
          <a:solidFill>
            <a:srgbClr val="00B050"/>
          </a:solidFill>
        </a:ln>
      </dgm:spPr>
      <dgm:t>
        <a:bodyPr/>
        <a:lstStyle/>
        <a:p>
          <a:endParaRPr lang="en-US"/>
        </a:p>
      </dgm:t>
    </dgm:pt>
    <dgm:pt modelId="{CDE4608C-AF07-4EDA-880E-A74A74C30744}" type="sibTrans" cxnId="{94776BA8-AF27-46E6-ABE0-CB0AA18F5A34}">
      <dgm:prSet/>
      <dgm:spPr/>
      <dgm:t>
        <a:bodyPr/>
        <a:lstStyle/>
        <a:p>
          <a:endParaRPr lang="en-US"/>
        </a:p>
      </dgm:t>
    </dgm:pt>
    <dgm:pt modelId="{CE129C9A-2ACC-4604-AC6F-1FB205721AD3}">
      <dgm:prSet phldrT="[Text]" custT="1"/>
      <dgm:spPr>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gm:spPr>
      <dgm:t>
        <a:bodyPr spcFirstLastPara="0" vert="horz" wrap="square" lIns="12065" tIns="12065" rIns="12065" bIns="12065" numCol="1" spcCol="1270" anchor="ctr" anchorCtr="0"/>
        <a:lstStyle/>
        <a:p>
          <a:pPr marL="0" lvl="0" indent="0" algn="ctr" defTabSz="844550">
            <a:lnSpc>
              <a:spcPct val="90000"/>
            </a:lnSpc>
            <a:spcBef>
              <a:spcPct val="0"/>
            </a:spcBef>
            <a:spcAft>
              <a:spcPts val="0"/>
            </a:spcAft>
            <a:buNone/>
          </a:pPr>
          <a:r>
            <a:rPr lang="en-US" sz="2000" kern="1200">
              <a:solidFill>
                <a:prstClr val="white"/>
              </a:solidFill>
              <a:effectLst>
                <a:outerShdw blurRad="38100" dist="38100" dir="2700000" algn="tl">
                  <a:srgbClr val="000000">
                    <a:alpha val="43137"/>
                  </a:srgbClr>
                </a:outerShdw>
              </a:effectLst>
              <a:latin typeface="+mn-lt"/>
              <a:ea typeface="+mn-ea"/>
              <a:cs typeface="+mn-cs"/>
            </a:rPr>
            <a:t>AMA Board Full Grants</a:t>
          </a:r>
        </a:p>
      </dgm:t>
    </dgm:pt>
    <dgm:pt modelId="{AA633FB6-B201-49B7-9666-D88B279C0F5F}" type="parTrans" cxnId="{0B1D9A84-F696-48AF-8E05-456CFBD11733}">
      <dgm:prSet/>
      <dgm:spPr>
        <a:ln>
          <a:solidFill>
            <a:srgbClr val="00B050"/>
          </a:solidFill>
        </a:ln>
      </dgm:spPr>
      <dgm:t>
        <a:bodyPr/>
        <a:lstStyle/>
        <a:p>
          <a:endParaRPr lang="en-US"/>
        </a:p>
      </dgm:t>
    </dgm:pt>
    <dgm:pt modelId="{38AEB3B4-504F-4E3E-A9D3-B402B4D7A8E9}" type="sibTrans" cxnId="{0B1D9A84-F696-48AF-8E05-456CFBD11733}">
      <dgm:prSet/>
      <dgm:spPr/>
      <dgm:t>
        <a:bodyPr/>
        <a:lstStyle/>
        <a:p>
          <a:endParaRPr lang="en-US"/>
        </a:p>
      </dgm:t>
    </dgm:pt>
    <dgm:pt modelId="{39757C25-D59B-4382-AD9D-67169A5E06FE}">
      <dgm:prSet custT="1"/>
      <dgm:spPr>
        <a:solidFill>
          <a:schemeClr val="accent4">
            <a:lumMod val="75000"/>
          </a:schemeClr>
        </a:solidFill>
        <a:effectLst>
          <a:outerShdw blurRad="50800" dist="38100" dir="2700000" algn="tl" rotWithShape="0">
            <a:prstClr val="black">
              <a:alpha val="40000"/>
            </a:prstClr>
          </a:outerShdw>
        </a:effectLst>
      </dgm:spPr>
      <dgm:t>
        <a:bodyPr/>
        <a:lstStyle/>
        <a:p>
          <a:r>
            <a:rPr lang="en-US" sz="2800">
              <a:effectLst>
                <a:outerShdw blurRad="38100" dist="38100" dir="2700000" algn="tl">
                  <a:srgbClr val="000000">
                    <a:alpha val="43137"/>
                  </a:srgbClr>
                </a:outerShdw>
              </a:effectLst>
            </a:rPr>
            <a:t>DROC D.C.</a:t>
          </a:r>
        </a:p>
      </dgm:t>
    </dgm:pt>
    <dgm:pt modelId="{52692AAE-1B51-474A-89A7-37E3ACD75722}" type="parTrans" cxnId="{52CA2BB1-D990-4B23-98F0-F857E3B55DF6}">
      <dgm:prSet/>
      <dgm:spPr>
        <a:ln>
          <a:solidFill>
            <a:srgbClr val="FFC000"/>
          </a:solidFill>
        </a:ln>
      </dgm:spPr>
      <dgm:t>
        <a:bodyPr/>
        <a:lstStyle/>
        <a:p>
          <a:endParaRPr lang="en-US"/>
        </a:p>
      </dgm:t>
    </dgm:pt>
    <dgm:pt modelId="{522C5236-BAF8-48A7-A388-EDA496D7AE15}" type="sibTrans" cxnId="{52CA2BB1-D990-4B23-98F0-F857E3B55DF6}">
      <dgm:prSet/>
      <dgm:spPr/>
      <dgm:t>
        <a:bodyPr/>
        <a:lstStyle/>
        <a:p>
          <a:endParaRPr lang="en-US"/>
        </a:p>
      </dgm:t>
    </dgm:pt>
    <dgm:pt modelId="{C3AF3399-2020-4529-A2A1-C9626AE5B88F}">
      <dgm:prSet phldrT="[Text]" custT="1"/>
      <dgm:spPr>
        <a:solidFill>
          <a:schemeClr val="accent6">
            <a:lumMod val="25000"/>
          </a:schemeClr>
        </a:solidFill>
        <a:effectLst>
          <a:outerShdw blurRad="50800" dist="38100" dir="2700000" algn="tl" rotWithShape="0">
            <a:prstClr val="black">
              <a:alpha val="40000"/>
            </a:prstClr>
          </a:outerShdw>
        </a:effectLst>
      </dgm:spPr>
      <dgm:t>
        <a:bodyPr/>
        <a:lstStyle/>
        <a:p>
          <a:r>
            <a:rPr lang="en-US" sz="2400">
              <a:effectLst>
                <a:outerShdw blurRad="38100" dist="38100" dir="2700000" algn="tl">
                  <a:srgbClr val="000000">
                    <a:alpha val="43137"/>
                  </a:srgbClr>
                </a:outerShdw>
              </a:effectLst>
            </a:rPr>
            <a:t>Receipts</a:t>
          </a:r>
          <a:endParaRPr lang="en-US" sz="1600">
            <a:effectLst>
              <a:outerShdw blurRad="38100" dist="38100" dir="2700000" algn="tl">
                <a:srgbClr val="000000">
                  <a:alpha val="43137"/>
                </a:srgbClr>
              </a:outerShdw>
            </a:effectLst>
          </a:endParaRPr>
        </a:p>
      </dgm:t>
    </dgm:pt>
    <dgm:pt modelId="{DBCA31F3-4E59-49F6-9CDB-935AC94580A8}" type="sibTrans" cxnId="{0FDDAECA-198C-4B59-8CC2-843308824B5E}">
      <dgm:prSet/>
      <dgm:spPr/>
      <dgm:t>
        <a:bodyPr/>
        <a:lstStyle/>
        <a:p>
          <a:endParaRPr lang="en-US"/>
        </a:p>
      </dgm:t>
    </dgm:pt>
    <dgm:pt modelId="{93E0C102-CC52-4FC7-AE72-504712BEE602}" type="parTrans" cxnId="{0FDDAECA-198C-4B59-8CC2-843308824B5E}">
      <dgm:prSet/>
      <dgm:spPr/>
      <dgm:t>
        <a:bodyPr/>
        <a:lstStyle/>
        <a:p>
          <a:endParaRPr lang="en-US"/>
        </a:p>
      </dgm:t>
    </dgm:pt>
    <dgm:pt modelId="{638A49E2-B144-40E3-9378-B078008726E3}">
      <dgm:prSet custT="1"/>
      <dgm:spPr>
        <a:solidFill>
          <a:schemeClr val="accent4">
            <a:lumMod val="75000"/>
          </a:schemeClr>
        </a:solidFill>
        <a:effectLst>
          <a:outerShdw blurRad="50800" dist="38100" dir="2700000" algn="tl" rotWithShape="0">
            <a:prstClr val="black">
              <a:alpha val="40000"/>
            </a:prstClr>
          </a:outerShdw>
        </a:effectLst>
      </dgm:spPr>
      <dgm:t>
        <a:bodyPr/>
        <a:lstStyle/>
        <a:p>
          <a:r>
            <a:rPr lang="en-US" sz="2000">
              <a:effectLst>
                <a:outerShdw blurRad="38100" dist="38100" dir="2700000" algn="tl">
                  <a:srgbClr val="000000">
                    <a:alpha val="43137"/>
                  </a:srgbClr>
                </a:outerShdw>
              </a:effectLst>
              <a:latin typeface="+mn-lt"/>
            </a:rPr>
            <a:t>Legacy Remands and AMA support </a:t>
          </a:r>
        </a:p>
      </dgm:t>
    </dgm:pt>
    <dgm:pt modelId="{B4735D57-8068-4D34-8E78-07482242ED3C}" type="parTrans" cxnId="{C0E7A6FE-8B78-4296-B526-B02614BACF22}">
      <dgm:prSet/>
      <dgm:spPr>
        <a:ln>
          <a:solidFill>
            <a:srgbClr val="FFC000"/>
          </a:solidFill>
        </a:ln>
      </dgm:spPr>
      <dgm:t>
        <a:bodyPr/>
        <a:lstStyle/>
        <a:p>
          <a:endParaRPr lang="en-US"/>
        </a:p>
      </dgm:t>
    </dgm:pt>
    <dgm:pt modelId="{2E936640-AA82-4371-B02C-4811EFAE60D0}" type="sibTrans" cxnId="{C0E7A6FE-8B78-4296-B526-B02614BACF22}">
      <dgm:prSet/>
      <dgm:spPr/>
      <dgm:t>
        <a:bodyPr/>
        <a:lstStyle/>
        <a:p>
          <a:endParaRPr lang="en-US"/>
        </a:p>
      </dgm:t>
    </dgm:pt>
    <dgm:pt modelId="{857B2B81-098B-404F-BCB7-A85F440044A2}">
      <dgm:prSet phldrT="[Text]" custT="1"/>
      <dgm:spPr>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gm:spPr>
      <dgm:t>
        <a:bodyPr spcFirstLastPara="0" vert="horz" wrap="square" lIns="12065" tIns="12065" rIns="12065" bIns="12065" numCol="1" spcCol="1270" anchor="ctr" anchorCtr="0"/>
        <a:lstStyle/>
        <a:p>
          <a:pPr marL="0" lvl="0" indent="0" algn="ctr" defTabSz="844550" rtl="0">
            <a:lnSpc>
              <a:spcPct val="100000"/>
            </a:lnSpc>
            <a:spcBef>
              <a:spcPct val="0"/>
            </a:spcBef>
            <a:spcAft>
              <a:spcPts val="0"/>
            </a:spcAft>
            <a:buNone/>
          </a:pPr>
          <a:r>
            <a:rPr lang="en-US" sz="2000" kern="1200">
              <a:solidFill>
                <a:prstClr val="white"/>
              </a:solidFill>
              <a:effectLst>
                <a:outerShdw blurRad="38100" dist="38100" dir="2700000" algn="tl">
                  <a:srgbClr val="000000">
                    <a:alpha val="43137"/>
                  </a:srgbClr>
                </a:outerShdw>
              </a:effectLst>
              <a:latin typeface="+mn-lt"/>
              <a:ea typeface="+mn-ea"/>
              <a:cs typeface="+mn-cs"/>
            </a:rPr>
            <a:t>Pension, Foreign, CLCW, Radiation, and Manila</a:t>
          </a:r>
        </a:p>
      </dgm:t>
    </dgm:pt>
    <dgm:pt modelId="{10A8529F-DD4E-43A5-AB92-0548E498318A}" type="parTrans" cxnId="{D338A659-763B-4782-A09F-D83F403A3AE8}">
      <dgm:prSet/>
      <dgm:spPr>
        <a:ln>
          <a:solidFill>
            <a:srgbClr val="00B050"/>
          </a:solidFill>
        </a:ln>
      </dgm:spPr>
      <dgm:t>
        <a:bodyPr/>
        <a:lstStyle/>
        <a:p>
          <a:endParaRPr lang="en-US"/>
        </a:p>
      </dgm:t>
    </dgm:pt>
    <dgm:pt modelId="{959B5629-0C29-4ED8-BAF8-D268A1FCB213}" type="sibTrans" cxnId="{D338A659-763B-4782-A09F-D83F403A3AE8}">
      <dgm:prSet/>
      <dgm:spPr/>
      <dgm:t>
        <a:bodyPr/>
        <a:lstStyle/>
        <a:p>
          <a:endParaRPr lang="en-US"/>
        </a:p>
      </dgm:t>
    </dgm:pt>
    <dgm:pt modelId="{F50712A9-0489-473F-BD66-774114DDDD8E}">
      <dgm:prSet phldrT="[Text]" custT="1"/>
      <dgm:spPr>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gm:spPr>
      <dgm:t>
        <a:bodyPr spcFirstLastPara="0" vert="horz" wrap="square" lIns="12065" tIns="12065" rIns="12065" bIns="12065" numCol="1" spcCol="1270" anchor="ctr" anchorCtr="0"/>
        <a:lstStyle/>
        <a:p>
          <a:pPr>
            <a:buNone/>
          </a:pPr>
          <a:r>
            <a:rPr lang="en-US" sz="2000" dirty="0">
              <a:solidFill>
                <a:prstClr val="white"/>
              </a:solidFill>
              <a:effectLst>
                <a:outerShdw blurRad="38100" dist="38100" dir="2700000" algn="tl">
                  <a:srgbClr val="000000">
                    <a:alpha val="43137"/>
                  </a:srgbClr>
                </a:outerShdw>
              </a:effectLst>
              <a:latin typeface="+mn-lt"/>
              <a:ea typeface="+mn-ea"/>
              <a:cs typeface="+mn-cs"/>
            </a:rPr>
            <a:t>AMA Board Remands </a:t>
          </a:r>
          <a:endParaRPr lang="en-US" sz="2600" dirty="0">
            <a:solidFill>
              <a:prstClr val="white"/>
            </a:solidFill>
            <a:effectLst>
              <a:outerShdw blurRad="38100" dist="38100" dir="2700000" algn="tl">
                <a:srgbClr val="000000">
                  <a:alpha val="43137"/>
                </a:srgbClr>
              </a:outerShdw>
            </a:effectLst>
            <a:latin typeface="Calibri" panose="020F0502020204030204"/>
            <a:ea typeface="+mn-ea"/>
            <a:cs typeface="+mn-cs"/>
          </a:endParaRPr>
        </a:p>
      </dgm:t>
    </dgm:pt>
    <dgm:pt modelId="{AE775A24-571B-4E56-B414-3AFD848144EF}" type="parTrans" cxnId="{BD91D596-9167-47E0-ADA9-25FA64688993}">
      <dgm:prSet/>
      <dgm:spPr>
        <a:ln>
          <a:solidFill>
            <a:srgbClr val="00B050"/>
          </a:solidFill>
        </a:ln>
      </dgm:spPr>
      <dgm:t>
        <a:bodyPr/>
        <a:lstStyle/>
        <a:p>
          <a:endParaRPr lang="en-US"/>
        </a:p>
      </dgm:t>
    </dgm:pt>
    <dgm:pt modelId="{F055546A-B4F8-47AC-8337-E1673BD25AA2}" type="sibTrans" cxnId="{BD91D596-9167-47E0-ADA9-25FA64688993}">
      <dgm:prSet/>
      <dgm:spPr/>
      <dgm:t>
        <a:bodyPr/>
        <a:lstStyle/>
        <a:p>
          <a:endParaRPr lang="en-US"/>
        </a:p>
      </dgm:t>
    </dgm:pt>
    <dgm:pt modelId="{862FB8A9-427C-45BD-819B-39ECCCD08E41}" type="pres">
      <dgm:prSet presAssocID="{6ED3CB00-C5E1-4D15-861B-E7FDF9FB59BC}" presName="diagram" presStyleCnt="0">
        <dgm:presLayoutVars>
          <dgm:chPref val="1"/>
          <dgm:dir/>
          <dgm:animOne val="branch"/>
          <dgm:animLvl val="lvl"/>
          <dgm:resizeHandles val="exact"/>
        </dgm:presLayoutVars>
      </dgm:prSet>
      <dgm:spPr/>
    </dgm:pt>
    <dgm:pt modelId="{AE61AC0F-BA22-4434-A1A5-CDBBC3CECB59}" type="pres">
      <dgm:prSet presAssocID="{C3AF3399-2020-4529-A2A1-C9626AE5B88F}" presName="root1" presStyleCnt="0"/>
      <dgm:spPr/>
    </dgm:pt>
    <dgm:pt modelId="{24B069F8-32FE-4B7C-A94F-EE3DDAA9D610}" type="pres">
      <dgm:prSet presAssocID="{C3AF3399-2020-4529-A2A1-C9626AE5B88F}" presName="LevelOneTextNode" presStyleLbl="node0" presStyleIdx="0" presStyleCnt="1" custScaleX="118878" custScaleY="135150" custLinFactNeighborX="-37456" custLinFactNeighborY="-1516">
        <dgm:presLayoutVars>
          <dgm:chPref val="3"/>
        </dgm:presLayoutVars>
      </dgm:prSet>
      <dgm:spPr/>
    </dgm:pt>
    <dgm:pt modelId="{23F51394-4077-4E69-85D5-81FAC6F4274F}" type="pres">
      <dgm:prSet presAssocID="{C3AF3399-2020-4529-A2A1-C9626AE5B88F}" presName="level2hierChild" presStyleCnt="0"/>
      <dgm:spPr/>
    </dgm:pt>
    <dgm:pt modelId="{C9F42A22-5C3D-41DD-BD68-F5883989D0B1}" type="pres">
      <dgm:prSet presAssocID="{945A0204-E464-4D68-8AC8-89A86F2D9ADE}" presName="conn2-1" presStyleLbl="parChTrans1D2" presStyleIdx="0" presStyleCnt="3"/>
      <dgm:spPr/>
    </dgm:pt>
    <dgm:pt modelId="{8BCEC5D7-D4B0-4BEC-B329-A391E84EE42C}" type="pres">
      <dgm:prSet presAssocID="{945A0204-E464-4D68-8AC8-89A86F2D9ADE}" presName="connTx" presStyleLbl="parChTrans1D2" presStyleIdx="0" presStyleCnt="3"/>
      <dgm:spPr/>
    </dgm:pt>
    <dgm:pt modelId="{D493F42F-5D01-4CD1-AD75-9895389E2402}" type="pres">
      <dgm:prSet presAssocID="{B7568C8E-2481-45E3-AB4C-5B5513DF006B}" presName="root2" presStyleCnt="0"/>
      <dgm:spPr/>
    </dgm:pt>
    <dgm:pt modelId="{03109D61-DE05-495C-AC3E-79C8BE1C396B}" type="pres">
      <dgm:prSet presAssocID="{B7568C8E-2481-45E3-AB4C-5B5513DF006B}" presName="LevelTwoTextNode" presStyleLbl="node2" presStyleIdx="0" presStyleCnt="3" custScaleX="156243" custScaleY="100141" custLinFactNeighborX="23506" custLinFactNeighborY="-11520">
        <dgm:presLayoutVars>
          <dgm:chPref val="3"/>
        </dgm:presLayoutVars>
      </dgm:prSet>
      <dgm:spPr/>
    </dgm:pt>
    <dgm:pt modelId="{9383A55C-E848-4D88-A11E-DFA428286606}" type="pres">
      <dgm:prSet presAssocID="{B7568C8E-2481-45E3-AB4C-5B5513DF006B}" presName="level3hierChild" presStyleCnt="0"/>
      <dgm:spPr/>
    </dgm:pt>
    <dgm:pt modelId="{2583A79A-6146-4B02-A1D6-FDEC84FFA987}" type="pres">
      <dgm:prSet presAssocID="{F8821A9F-50AB-4E72-8CD5-37093AC30400}" presName="conn2-1" presStyleLbl="parChTrans1D3" presStyleIdx="0" presStyleCnt="7"/>
      <dgm:spPr/>
    </dgm:pt>
    <dgm:pt modelId="{A76A37F7-8CD1-452D-821D-28E1DFCC2677}" type="pres">
      <dgm:prSet presAssocID="{F8821A9F-50AB-4E72-8CD5-37093AC30400}" presName="connTx" presStyleLbl="parChTrans1D3" presStyleIdx="0" presStyleCnt="7"/>
      <dgm:spPr/>
    </dgm:pt>
    <dgm:pt modelId="{54C50295-8FAA-425D-8B11-E59D6DB1568B}" type="pres">
      <dgm:prSet presAssocID="{95B619F9-5EA0-4D71-B8CB-FB0800D5C73E}" presName="root2" presStyleCnt="0"/>
      <dgm:spPr/>
    </dgm:pt>
    <dgm:pt modelId="{6BD40356-968E-467D-A806-0EE53CB8AB75}" type="pres">
      <dgm:prSet presAssocID="{95B619F9-5EA0-4D71-B8CB-FB0800D5C73E}" presName="LevelTwoTextNode" presStyleLbl="node3" presStyleIdx="0" presStyleCnt="7" custScaleX="237282" custScaleY="138191" custLinFactNeighborX="10763" custLinFactNeighborY="-409">
        <dgm:presLayoutVars>
          <dgm:chPref val="3"/>
        </dgm:presLayoutVars>
      </dgm:prSet>
      <dgm:spPr/>
    </dgm:pt>
    <dgm:pt modelId="{CF5863F0-FA51-422C-8FF9-BCF8D29BA85A}" type="pres">
      <dgm:prSet presAssocID="{95B619F9-5EA0-4D71-B8CB-FB0800D5C73E}" presName="level3hierChild" presStyleCnt="0"/>
      <dgm:spPr/>
    </dgm:pt>
    <dgm:pt modelId="{1FE4A6AC-E7F4-4157-A12A-01196DF4096A}" type="pres">
      <dgm:prSet presAssocID="{FD7E5B06-785A-4664-AB8A-997EBC3E4163}" presName="conn2-1" presStyleLbl="parChTrans1D2" presStyleIdx="1" presStyleCnt="3"/>
      <dgm:spPr/>
    </dgm:pt>
    <dgm:pt modelId="{15A019FD-19A9-4C8D-948C-6BA9671EED6B}" type="pres">
      <dgm:prSet presAssocID="{FD7E5B06-785A-4664-AB8A-997EBC3E4163}" presName="connTx" presStyleLbl="parChTrans1D2" presStyleIdx="1" presStyleCnt="3"/>
      <dgm:spPr/>
    </dgm:pt>
    <dgm:pt modelId="{2AF91FE9-6BDE-4E4A-9D7D-97F8F3298825}" type="pres">
      <dgm:prSet presAssocID="{EEAB0C79-3C46-409B-B333-E277F7F22F63}" presName="root2" presStyleCnt="0"/>
      <dgm:spPr/>
    </dgm:pt>
    <dgm:pt modelId="{08B339C1-6154-4203-90F9-25EC8B9E884B}" type="pres">
      <dgm:prSet presAssocID="{EEAB0C79-3C46-409B-B333-E277F7F22F63}" presName="LevelTwoTextNode" presStyleLbl="node2" presStyleIdx="1" presStyleCnt="3" custScaleX="162359" custScaleY="274727" custLinFactNeighborX="16005" custLinFactNeighborY="-10248">
        <dgm:presLayoutVars>
          <dgm:chPref val="3"/>
        </dgm:presLayoutVars>
      </dgm:prSet>
      <dgm:spPr>
        <a:xfrm>
          <a:off x="4133273" y="2961698"/>
          <a:ext cx="1469994" cy="734997"/>
        </a:xfrm>
        <a:prstGeom prst="roundRect">
          <a:avLst>
            <a:gd name="adj" fmla="val 10000"/>
          </a:avLst>
        </a:prstGeom>
      </dgm:spPr>
    </dgm:pt>
    <dgm:pt modelId="{2E01B133-EED1-4C3E-9FB1-684E9FDDF321}" type="pres">
      <dgm:prSet presAssocID="{EEAB0C79-3C46-409B-B333-E277F7F22F63}" presName="level3hierChild" presStyleCnt="0"/>
      <dgm:spPr/>
    </dgm:pt>
    <dgm:pt modelId="{4B0CE4F1-6E61-4C8E-BA10-1EC08E9C8460}" type="pres">
      <dgm:prSet presAssocID="{DB40ABA7-B27C-4940-8BE9-4750D75C7461}" presName="conn2-1" presStyleLbl="parChTrans1D3" presStyleIdx="1" presStyleCnt="7"/>
      <dgm:spPr/>
    </dgm:pt>
    <dgm:pt modelId="{3182E3CC-4EBE-4237-B55A-E8947BD57E11}" type="pres">
      <dgm:prSet presAssocID="{DB40ABA7-B27C-4940-8BE9-4750D75C7461}" presName="connTx" presStyleLbl="parChTrans1D3" presStyleIdx="1" presStyleCnt="7"/>
      <dgm:spPr/>
    </dgm:pt>
    <dgm:pt modelId="{AE8A0804-0BB8-4165-BCEE-035DF6343692}" type="pres">
      <dgm:prSet presAssocID="{E66F9130-739F-4092-A7EB-5D4225C99616}" presName="root2" presStyleCnt="0"/>
      <dgm:spPr/>
    </dgm:pt>
    <dgm:pt modelId="{FB6887FC-831B-4DAD-8CA1-0C3296335ABD}" type="pres">
      <dgm:prSet presAssocID="{E66F9130-739F-4092-A7EB-5D4225C99616}" presName="LevelTwoTextNode" presStyleLbl="node3" presStyleIdx="1" presStyleCnt="7" custScaleX="242199" custScaleY="61465">
        <dgm:presLayoutVars>
          <dgm:chPref val="3"/>
        </dgm:presLayoutVars>
      </dgm:prSet>
      <dgm:spPr>
        <a:xfrm>
          <a:off x="6191265" y="1693828"/>
          <a:ext cx="1469994" cy="734997"/>
        </a:xfrm>
        <a:prstGeom prst="roundRect">
          <a:avLst>
            <a:gd name="adj" fmla="val 10000"/>
          </a:avLst>
        </a:prstGeom>
      </dgm:spPr>
    </dgm:pt>
    <dgm:pt modelId="{FFB883F3-3A7E-45B0-BA21-98EB980D45B8}" type="pres">
      <dgm:prSet presAssocID="{E66F9130-739F-4092-A7EB-5D4225C99616}" presName="level3hierChild" presStyleCnt="0"/>
      <dgm:spPr/>
    </dgm:pt>
    <dgm:pt modelId="{0F9C0C7E-AB15-4AE7-AF48-443D1FCF02A6}" type="pres">
      <dgm:prSet presAssocID="{AE775A24-571B-4E56-B414-3AFD848144EF}" presName="conn2-1" presStyleLbl="parChTrans1D3" presStyleIdx="2" presStyleCnt="7"/>
      <dgm:spPr/>
    </dgm:pt>
    <dgm:pt modelId="{66BBBEB2-78F0-4952-B3D5-713F9AD5C3AA}" type="pres">
      <dgm:prSet presAssocID="{AE775A24-571B-4E56-B414-3AFD848144EF}" presName="connTx" presStyleLbl="parChTrans1D3" presStyleIdx="2" presStyleCnt="7"/>
      <dgm:spPr/>
    </dgm:pt>
    <dgm:pt modelId="{ADC96D2A-345A-4582-B520-DCF92E953376}" type="pres">
      <dgm:prSet presAssocID="{F50712A9-0489-473F-BD66-774114DDDD8E}" presName="root2" presStyleCnt="0"/>
      <dgm:spPr/>
    </dgm:pt>
    <dgm:pt modelId="{92EFECBC-569B-4CB4-A8C0-B76380DF45F2}" type="pres">
      <dgm:prSet presAssocID="{F50712A9-0489-473F-BD66-774114DDDD8E}" presName="LevelTwoTextNode" presStyleLbl="node3" presStyleIdx="2" presStyleCnt="7" custScaleX="242199" custScaleY="66733">
        <dgm:presLayoutVars>
          <dgm:chPref val="3"/>
        </dgm:presLayoutVars>
      </dgm:prSet>
      <dgm:spPr>
        <a:prstGeom prst="roundRect">
          <a:avLst>
            <a:gd name="adj" fmla="val 10000"/>
          </a:avLst>
        </a:prstGeom>
      </dgm:spPr>
    </dgm:pt>
    <dgm:pt modelId="{08BCDF8D-4C0B-4335-9475-CB72A38FBCBC}" type="pres">
      <dgm:prSet presAssocID="{F50712A9-0489-473F-BD66-774114DDDD8E}" presName="level3hierChild" presStyleCnt="0"/>
      <dgm:spPr/>
    </dgm:pt>
    <dgm:pt modelId="{F027C0F8-F2B2-4ED9-8B02-888704DCF984}" type="pres">
      <dgm:prSet presAssocID="{AA633FB6-B201-49B7-9666-D88B279C0F5F}" presName="conn2-1" presStyleLbl="parChTrans1D3" presStyleIdx="3" presStyleCnt="7"/>
      <dgm:spPr/>
    </dgm:pt>
    <dgm:pt modelId="{06BDAA06-659A-4C0B-8F1A-AE3176ED32B9}" type="pres">
      <dgm:prSet presAssocID="{AA633FB6-B201-49B7-9666-D88B279C0F5F}" presName="connTx" presStyleLbl="parChTrans1D3" presStyleIdx="3" presStyleCnt="7"/>
      <dgm:spPr/>
    </dgm:pt>
    <dgm:pt modelId="{A8BC9FD6-9A92-4118-B9C2-4EE93C04C0E3}" type="pres">
      <dgm:prSet presAssocID="{CE129C9A-2ACC-4604-AC6F-1FB205721AD3}" presName="root2" presStyleCnt="0"/>
      <dgm:spPr/>
    </dgm:pt>
    <dgm:pt modelId="{576B2C4B-DBF0-4D1C-8494-BAA74C7866F9}" type="pres">
      <dgm:prSet presAssocID="{CE129C9A-2ACC-4604-AC6F-1FB205721AD3}" presName="LevelTwoTextNode" presStyleLbl="node3" presStyleIdx="3" presStyleCnt="7" custScaleX="243540" custScaleY="59399">
        <dgm:presLayoutVars>
          <dgm:chPref val="3"/>
        </dgm:presLayoutVars>
      </dgm:prSet>
      <dgm:spPr>
        <a:xfrm>
          <a:off x="6191265" y="2539075"/>
          <a:ext cx="1469994" cy="734997"/>
        </a:xfrm>
        <a:prstGeom prst="roundRect">
          <a:avLst>
            <a:gd name="adj" fmla="val 10000"/>
          </a:avLst>
        </a:prstGeom>
      </dgm:spPr>
    </dgm:pt>
    <dgm:pt modelId="{0BC6BB2E-0612-4404-96FF-89E428BC8D1E}" type="pres">
      <dgm:prSet presAssocID="{CE129C9A-2ACC-4604-AC6F-1FB205721AD3}" presName="level3hierChild" presStyleCnt="0"/>
      <dgm:spPr/>
    </dgm:pt>
    <dgm:pt modelId="{0A473F2C-99A0-45A8-B49A-702A3180D513}" type="pres">
      <dgm:prSet presAssocID="{362975F3-6D2A-40C2-9C7D-D2FF93E697B4}" presName="conn2-1" presStyleLbl="parChTrans1D3" presStyleIdx="4" presStyleCnt="7"/>
      <dgm:spPr/>
    </dgm:pt>
    <dgm:pt modelId="{9462539D-051D-4680-8749-052C656899D6}" type="pres">
      <dgm:prSet presAssocID="{362975F3-6D2A-40C2-9C7D-D2FF93E697B4}" presName="connTx" presStyleLbl="parChTrans1D3" presStyleIdx="4" presStyleCnt="7"/>
      <dgm:spPr/>
    </dgm:pt>
    <dgm:pt modelId="{D25DB66B-AFC8-4A96-B90A-BFA034A43A5E}" type="pres">
      <dgm:prSet presAssocID="{02721D0C-5DA9-46A6-A989-C9A00AC3EBD1}" presName="root2" presStyleCnt="0"/>
      <dgm:spPr/>
    </dgm:pt>
    <dgm:pt modelId="{5656E3A8-9536-4C60-885C-DD9E7FEE6CA6}" type="pres">
      <dgm:prSet presAssocID="{02721D0C-5DA9-46A6-A989-C9A00AC3EBD1}" presName="LevelTwoTextNode" presStyleLbl="node3" presStyleIdx="4" presStyleCnt="7" custScaleX="243576" custScaleY="73538">
        <dgm:presLayoutVars>
          <dgm:chPref val="3"/>
        </dgm:presLayoutVars>
      </dgm:prSet>
      <dgm:spPr>
        <a:xfrm>
          <a:off x="6191265" y="3384321"/>
          <a:ext cx="1469994" cy="734997"/>
        </a:xfrm>
        <a:prstGeom prst="roundRect">
          <a:avLst>
            <a:gd name="adj" fmla="val 10000"/>
          </a:avLst>
        </a:prstGeom>
      </dgm:spPr>
    </dgm:pt>
    <dgm:pt modelId="{753705F3-A89E-46B2-AB9F-257FBBB40FC2}" type="pres">
      <dgm:prSet presAssocID="{02721D0C-5DA9-46A6-A989-C9A00AC3EBD1}" presName="level3hierChild" presStyleCnt="0"/>
      <dgm:spPr/>
    </dgm:pt>
    <dgm:pt modelId="{28A65DAA-287A-46EC-8569-D6F3AC2192A8}" type="pres">
      <dgm:prSet presAssocID="{10A8529F-DD4E-43A5-AB92-0548E498318A}" presName="conn2-1" presStyleLbl="parChTrans1D3" presStyleIdx="5" presStyleCnt="7"/>
      <dgm:spPr/>
    </dgm:pt>
    <dgm:pt modelId="{A20EF164-07B6-44FD-93A9-A48ED46B26AB}" type="pres">
      <dgm:prSet presAssocID="{10A8529F-DD4E-43A5-AB92-0548E498318A}" presName="connTx" presStyleLbl="parChTrans1D3" presStyleIdx="5" presStyleCnt="7"/>
      <dgm:spPr/>
    </dgm:pt>
    <dgm:pt modelId="{3577E187-46F9-40F9-B4DD-054A4BDE0E05}" type="pres">
      <dgm:prSet presAssocID="{857B2B81-098B-404F-BCB7-A85F440044A2}" presName="root2" presStyleCnt="0"/>
      <dgm:spPr/>
    </dgm:pt>
    <dgm:pt modelId="{BD163A36-B7AC-4110-803E-700F85E74C07}" type="pres">
      <dgm:prSet presAssocID="{857B2B81-098B-404F-BCB7-A85F440044A2}" presName="LevelTwoTextNode" presStyleLbl="node3" presStyleIdx="5" presStyleCnt="7" custScaleX="247785" custScaleY="72370">
        <dgm:presLayoutVars>
          <dgm:chPref val="3"/>
        </dgm:presLayoutVars>
      </dgm:prSet>
      <dgm:spPr/>
    </dgm:pt>
    <dgm:pt modelId="{FBD0D3A1-38F0-4CB5-BDA7-5B3520E4ECD5}" type="pres">
      <dgm:prSet presAssocID="{857B2B81-098B-404F-BCB7-A85F440044A2}" presName="level3hierChild" presStyleCnt="0"/>
      <dgm:spPr/>
    </dgm:pt>
    <dgm:pt modelId="{33166157-D525-44C8-82E9-9F6AABB19B96}" type="pres">
      <dgm:prSet presAssocID="{52692AAE-1B51-474A-89A7-37E3ACD75722}" presName="conn2-1" presStyleLbl="parChTrans1D2" presStyleIdx="2" presStyleCnt="3"/>
      <dgm:spPr/>
    </dgm:pt>
    <dgm:pt modelId="{8463B591-4537-415D-8DC5-3793A6185893}" type="pres">
      <dgm:prSet presAssocID="{52692AAE-1B51-474A-89A7-37E3ACD75722}" presName="connTx" presStyleLbl="parChTrans1D2" presStyleIdx="2" presStyleCnt="3"/>
      <dgm:spPr/>
    </dgm:pt>
    <dgm:pt modelId="{DABB0E16-87BF-4522-8602-08E849B64D0E}" type="pres">
      <dgm:prSet presAssocID="{39757C25-D59B-4382-AD9D-67169A5E06FE}" presName="root2" presStyleCnt="0"/>
      <dgm:spPr/>
    </dgm:pt>
    <dgm:pt modelId="{1DEEEDFF-E49E-4A38-8B40-1C5C596B8136}" type="pres">
      <dgm:prSet presAssocID="{39757C25-D59B-4382-AD9D-67169A5E06FE}" presName="LevelTwoTextNode" presStyleLbl="node2" presStyleIdx="2" presStyleCnt="3" custScaleX="160516" custScaleY="85949" custLinFactNeighborX="21666" custLinFactNeighborY="-288">
        <dgm:presLayoutVars>
          <dgm:chPref val="3"/>
        </dgm:presLayoutVars>
      </dgm:prSet>
      <dgm:spPr/>
    </dgm:pt>
    <dgm:pt modelId="{89EE6D5F-121D-4BDE-90B3-019A3B76AF46}" type="pres">
      <dgm:prSet presAssocID="{39757C25-D59B-4382-AD9D-67169A5E06FE}" presName="level3hierChild" presStyleCnt="0"/>
      <dgm:spPr/>
    </dgm:pt>
    <dgm:pt modelId="{25C31073-404C-45DD-B36B-3F8D8C355C08}" type="pres">
      <dgm:prSet presAssocID="{B4735D57-8068-4D34-8E78-07482242ED3C}" presName="conn2-1" presStyleLbl="parChTrans1D3" presStyleIdx="6" presStyleCnt="7"/>
      <dgm:spPr/>
    </dgm:pt>
    <dgm:pt modelId="{428348EC-0785-4A8D-997E-ED22F12DCFBF}" type="pres">
      <dgm:prSet presAssocID="{B4735D57-8068-4D34-8E78-07482242ED3C}" presName="connTx" presStyleLbl="parChTrans1D3" presStyleIdx="6" presStyleCnt="7"/>
      <dgm:spPr/>
    </dgm:pt>
    <dgm:pt modelId="{B446C1EE-D072-4F29-B610-2354651510A3}" type="pres">
      <dgm:prSet presAssocID="{638A49E2-B144-40E3-9378-B078008726E3}" presName="root2" presStyleCnt="0"/>
      <dgm:spPr/>
    </dgm:pt>
    <dgm:pt modelId="{5FC49FFD-6CF4-4C05-9983-75422283D90E}" type="pres">
      <dgm:prSet presAssocID="{638A49E2-B144-40E3-9378-B078008726E3}" presName="LevelTwoTextNode" presStyleLbl="node3" presStyleIdx="6" presStyleCnt="7" custScaleX="248681" custScaleY="89569" custLinFactNeighborX="1168">
        <dgm:presLayoutVars>
          <dgm:chPref val="3"/>
        </dgm:presLayoutVars>
      </dgm:prSet>
      <dgm:spPr/>
    </dgm:pt>
    <dgm:pt modelId="{F268E612-E894-41EA-9CCF-31B442998692}" type="pres">
      <dgm:prSet presAssocID="{638A49E2-B144-40E3-9378-B078008726E3}" presName="level3hierChild" presStyleCnt="0"/>
      <dgm:spPr/>
    </dgm:pt>
  </dgm:ptLst>
  <dgm:cxnLst>
    <dgm:cxn modelId="{FE836703-FD02-4679-87E9-1C5B9B24FB3D}" type="presOf" srcId="{E66F9130-739F-4092-A7EB-5D4225C99616}" destId="{FB6887FC-831B-4DAD-8CA1-0C3296335ABD}" srcOrd="0" destOrd="0" presId="urn:microsoft.com/office/officeart/2005/8/layout/hierarchy2"/>
    <dgm:cxn modelId="{E4310D14-DF2C-4AAF-AE25-FE3D58C751EB}" type="presOf" srcId="{C3AF3399-2020-4529-A2A1-C9626AE5B88F}" destId="{24B069F8-32FE-4B7C-A94F-EE3DDAA9D610}" srcOrd="0" destOrd="0" presId="urn:microsoft.com/office/officeart/2005/8/layout/hierarchy2"/>
    <dgm:cxn modelId="{2B5E7214-82E8-4B10-B319-B7F1935C098A}" type="presOf" srcId="{EEAB0C79-3C46-409B-B333-E277F7F22F63}" destId="{08B339C1-6154-4203-90F9-25EC8B9E884B}" srcOrd="0" destOrd="0" presId="urn:microsoft.com/office/officeart/2005/8/layout/hierarchy2"/>
    <dgm:cxn modelId="{9355001C-9A3D-4F02-AE5C-8AD10831C25D}" srcId="{C3AF3399-2020-4529-A2A1-C9626AE5B88F}" destId="{EEAB0C79-3C46-409B-B333-E277F7F22F63}" srcOrd="1" destOrd="0" parTransId="{FD7E5B06-785A-4664-AB8A-997EBC3E4163}" sibTransId="{652E921D-9E51-4BED-84A3-7770973612F4}"/>
    <dgm:cxn modelId="{DFE2B025-9753-4724-88CB-60CB62621139}" type="presOf" srcId="{945A0204-E464-4D68-8AC8-89A86F2D9ADE}" destId="{8BCEC5D7-D4B0-4BEC-B329-A391E84EE42C}" srcOrd="1" destOrd="0" presId="urn:microsoft.com/office/officeart/2005/8/layout/hierarchy2"/>
    <dgm:cxn modelId="{395EF326-A3DA-422F-9726-E40A74475FB4}" type="presOf" srcId="{39757C25-D59B-4382-AD9D-67169A5E06FE}" destId="{1DEEEDFF-E49E-4A38-8B40-1C5C596B8136}" srcOrd="0" destOrd="0" presId="urn:microsoft.com/office/officeart/2005/8/layout/hierarchy2"/>
    <dgm:cxn modelId="{4B6B0231-B37C-422B-A540-59FE5611E755}" type="presOf" srcId="{DB40ABA7-B27C-4940-8BE9-4750D75C7461}" destId="{4B0CE4F1-6E61-4C8E-BA10-1EC08E9C8460}" srcOrd="0" destOrd="0" presId="urn:microsoft.com/office/officeart/2005/8/layout/hierarchy2"/>
    <dgm:cxn modelId="{6651A333-83FF-4BBF-AC79-2D7925EC0360}" type="presOf" srcId="{638A49E2-B144-40E3-9378-B078008726E3}" destId="{5FC49FFD-6CF4-4C05-9983-75422283D90E}" srcOrd="0" destOrd="0" presId="urn:microsoft.com/office/officeart/2005/8/layout/hierarchy2"/>
    <dgm:cxn modelId="{6F99BF33-8EDD-4762-B42F-C308BF2164AC}" type="presOf" srcId="{AE775A24-571B-4E56-B414-3AFD848144EF}" destId="{0F9C0C7E-AB15-4AE7-AF48-443D1FCF02A6}" srcOrd="0" destOrd="0" presId="urn:microsoft.com/office/officeart/2005/8/layout/hierarchy2"/>
    <dgm:cxn modelId="{912DBE3C-C6AC-4C10-9B68-B658E2035E8B}" type="presOf" srcId="{10A8529F-DD4E-43A5-AB92-0548E498318A}" destId="{28A65DAA-287A-46EC-8569-D6F3AC2192A8}" srcOrd="0" destOrd="0" presId="urn:microsoft.com/office/officeart/2005/8/layout/hierarchy2"/>
    <dgm:cxn modelId="{BA19773D-B010-4C24-8D1C-BC558367F0C5}" srcId="{C3AF3399-2020-4529-A2A1-C9626AE5B88F}" destId="{B7568C8E-2481-45E3-AB4C-5B5513DF006B}" srcOrd="0" destOrd="0" parTransId="{945A0204-E464-4D68-8AC8-89A86F2D9ADE}" sibTransId="{2BF92CB3-D144-4E7F-8124-869D1663289B}"/>
    <dgm:cxn modelId="{73365D5D-7E91-4934-82DF-7C3F9E5AE7BA}" type="presOf" srcId="{945A0204-E464-4D68-8AC8-89A86F2D9ADE}" destId="{C9F42A22-5C3D-41DD-BD68-F5883989D0B1}" srcOrd="0" destOrd="0" presId="urn:microsoft.com/office/officeart/2005/8/layout/hierarchy2"/>
    <dgm:cxn modelId="{CF6F005E-E2A9-4B20-92EA-CF3F86C8E43A}" type="presOf" srcId="{362975F3-6D2A-40C2-9C7D-D2FF93E697B4}" destId="{0A473F2C-99A0-45A8-B49A-702A3180D513}" srcOrd="0" destOrd="0" presId="urn:microsoft.com/office/officeart/2005/8/layout/hierarchy2"/>
    <dgm:cxn modelId="{7641C742-9259-45F5-A3AC-1F4EEFBDD298}" type="presOf" srcId="{857B2B81-098B-404F-BCB7-A85F440044A2}" destId="{BD163A36-B7AC-4110-803E-700F85E74C07}" srcOrd="0" destOrd="0" presId="urn:microsoft.com/office/officeart/2005/8/layout/hierarchy2"/>
    <dgm:cxn modelId="{570E0E4C-8FC4-48D0-997D-BE0DF0DDD48C}" type="presOf" srcId="{FD7E5B06-785A-4664-AB8A-997EBC3E4163}" destId="{1FE4A6AC-E7F4-4157-A12A-01196DF4096A}" srcOrd="0" destOrd="0" presId="urn:microsoft.com/office/officeart/2005/8/layout/hierarchy2"/>
    <dgm:cxn modelId="{28C94275-5AAB-4585-B952-8C8850F625C8}" type="presOf" srcId="{52692AAE-1B51-474A-89A7-37E3ACD75722}" destId="{33166157-D525-44C8-82E9-9F6AABB19B96}" srcOrd="0" destOrd="0" presId="urn:microsoft.com/office/officeart/2005/8/layout/hierarchy2"/>
    <dgm:cxn modelId="{FEB73577-7906-4834-A65F-88D2A93375A4}" type="presOf" srcId="{95B619F9-5EA0-4D71-B8CB-FB0800D5C73E}" destId="{6BD40356-968E-467D-A806-0EE53CB8AB75}" srcOrd="0" destOrd="0" presId="urn:microsoft.com/office/officeart/2005/8/layout/hierarchy2"/>
    <dgm:cxn modelId="{D338A659-763B-4782-A09F-D83F403A3AE8}" srcId="{EEAB0C79-3C46-409B-B333-E277F7F22F63}" destId="{857B2B81-098B-404F-BCB7-A85F440044A2}" srcOrd="4" destOrd="0" parTransId="{10A8529F-DD4E-43A5-AB92-0548E498318A}" sibTransId="{959B5629-0C29-4ED8-BAF8-D268A1FCB213}"/>
    <dgm:cxn modelId="{BC1F467C-7652-497F-9D42-C34DEC9BF119}" type="presOf" srcId="{DB40ABA7-B27C-4940-8BE9-4750D75C7461}" destId="{3182E3CC-4EBE-4237-B55A-E8947BD57E11}" srcOrd="1" destOrd="0" presId="urn:microsoft.com/office/officeart/2005/8/layout/hierarchy2"/>
    <dgm:cxn modelId="{B5FC6083-2288-459C-9220-EDAEF4E3FAE7}" type="presOf" srcId="{10A8529F-DD4E-43A5-AB92-0548E498318A}" destId="{A20EF164-07B6-44FD-93A9-A48ED46B26AB}" srcOrd="1" destOrd="0" presId="urn:microsoft.com/office/officeart/2005/8/layout/hierarchy2"/>
    <dgm:cxn modelId="{0B1D9A84-F696-48AF-8E05-456CFBD11733}" srcId="{EEAB0C79-3C46-409B-B333-E277F7F22F63}" destId="{CE129C9A-2ACC-4604-AC6F-1FB205721AD3}" srcOrd="2" destOrd="0" parTransId="{AA633FB6-B201-49B7-9666-D88B279C0F5F}" sibTransId="{38AEB3B4-504F-4E3E-A9D3-B402B4D7A8E9}"/>
    <dgm:cxn modelId="{647AC884-9448-4DF6-AB0C-AD5C590DCC88}" type="presOf" srcId="{B4735D57-8068-4D34-8E78-07482242ED3C}" destId="{428348EC-0785-4A8D-997E-ED22F12DCFBF}" srcOrd="1" destOrd="0" presId="urn:microsoft.com/office/officeart/2005/8/layout/hierarchy2"/>
    <dgm:cxn modelId="{528F5E87-1A12-46EC-A591-86916CA7EAA0}" type="presOf" srcId="{AA633FB6-B201-49B7-9666-D88B279C0F5F}" destId="{F027C0F8-F2B2-4ED9-8B02-888704DCF984}" srcOrd="0" destOrd="0" presId="urn:microsoft.com/office/officeart/2005/8/layout/hierarchy2"/>
    <dgm:cxn modelId="{CBED3E89-8FA4-4A5C-9578-57FE90B53FB8}" type="presOf" srcId="{F8821A9F-50AB-4E72-8CD5-37093AC30400}" destId="{A76A37F7-8CD1-452D-821D-28E1DFCC2677}" srcOrd="1" destOrd="0" presId="urn:microsoft.com/office/officeart/2005/8/layout/hierarchy2"/>
    <dgm:cxn modelId="{6E0AF08A-6185-477B-94F2-D2457B79BC29}" type="presOf" srcId="{CE129C9A-2ACC-4604-AC6F-1FB205721AD3}" destId="{576B2C4B-DBF0-4D1C-8494-BAA74C7866F9}" srcOrd="0" destOrd="0" presId="urn:microsoft.com/office/officeart/2005/8/layout/hierarchy2"/>
    <dgm:cxn modelId="{9A5BE795-A4AB-469F-8460-C282CE961900}" type="presOf" srcId="{B7568C8E-2481-45E3-AB4C-5B5513DF006B}" destId="{03109D61-DE05-495C-AC3E-79C8BE1C396B}" srcOrd="0" destOrd="0" presId="urn:microsoft.com/office/officeart/2005/8/layout/hierarchy2"/>
    <dgm:cxn modelId="{BD91D596-9167-47E0-ADA9-25FA64688993}" srcId="{EEAB0C79-3C46-409B-B333-E277F7F22F63}" destId="{F50712A9-0489-473F-BD66-774114DDDD8E}" srcOrd="1" destOrd="0" parTransId="{AE775A24-571B-4E56-B414-3AFD848144EF}" sibTransId="{F055546A-B4F8-47AC-8337-E1673BD25AA2}"/>
    <dgm:cxn modelId="{801347A1-0590-417E-AFEF-A23A48718371}" type="presOf" srcId="{FD7E5B06-785A-4664-AB8A-997EBC3E4163}" destId="{15A019FD-19A9-4C8D-948C-6BA9671EED6B}" srcOrd="1" destOrd="0" presId="urn:microsoft.com/office/officeart/2005/8/layout/hierarchy2"/>
    <dgm:cxn modelId="{94776BA8-AF27-46E6-ABE0-CB0AA18F5A34}" srcId="{EEAB0C79-3C46-409B-B333-E277F7F22F63}" destId="{02721D0C-5DA9-46A6-A989-C9A00AC3EBD1}" srcOrd="3" destOrd="0" parTransId="{362975F3-6D2A-40C2-9C7D-D2FF93E697B4}" sibTransId="{CDE4608C-AF07-4EDA-880E-A74A74C30744}"/>
    <dgm:cxn modelId="{6FF9D3AA-6D92-444F-89FB-7A520996EBD0}" type="presOf" srcId="{362975F3-6D2A-40C2-9C7D-D2FF93E697B4}" destId="{9462539D-051D-4680-8749-052C656899D6}" srcOrd="1" destOrd="0" presId="urn:microsoft.com/office/officeart/2005/8/layout/hierarchy2"/>
    <dgm:cxn modelId="{6930F9AB-F94B-46BF-AACA-17E9307A4554}" srcId="{B7568C8E-2481-45E3-AB4C-5B5513DF006B}" destId="{95B619F9-5EA0-4D71-B8CB-FB0800D5C73E}" srcOrd="0" destOrd="0" parTransId="{F8821A9F-50AB-4E72-8CD5-37093AC30400}" sibTransId="{C296F800-E019-4AFB-9678-347F4884E672}"/>
    <dgm:cxn modelId="{52CA2BB1-D990-4B23-98F0-F857E3B55DF6}" srcId="{C3AF3399-2020-4529-A2A1-C9626AE5B88F}" destId="{39757C25-D59B-4382-AD9D-67169A5E06FE}" srcOrd="2" destOrd="0" parTransId="{52692AAE-1B51-474A-89A7-37E3ACD75722}" sibTransId="{522C5236-BAF8-48A7-A388-EDA496D7AE15}"/>
    <dgm:cxn modelId="{2156BCB4-5FA7-489D-B0A4-0E88E7F9A367}" type="presOf" srcId="{B4735D57-8068-4D34-8E78-07482242ED3C}" destId="{25C31073-404C-45DD-B36B-3F8D8C355C08}" srcOrd="0" destOrd="0" presId="urn:microsoft.com/office/officeart/2005/8/layout/hierarchy2"/>
    <dgm:cxn modelId="{0FDDAECA-198C-4B59-8CC2-843308824B5E}" srcId="{6ED3CB00-C5E1-4D15-861B-E7FDF9FB59BC}" destId="{C3AF3399-2020-4529-A2A1-C9626AE5B88F}" srcOrd="0" destOrd="0" parTransId="{93E0C102-CC52-4FC7-AE72-504712BEE602}" sibTransId="{DBCA31F3-4E59-49F6-9CDB-935AC94580A8}"/>
    <dgm:cxn modelId="{BFDF2DD2-E85A-4F48-968A-4E6ED63FC132}" type="presOf" srcId="{F50712A9-0489-473F-BD66-774114DDDD8E}" destId="{92EFECBC-569B-4CB4-A8C0-B76380DF45F2}" srcOrd="0" destOrd="0" presId="urn:microsoft.com/office/officeart/2005/8/layout/hierarchy2"/>
    <dgm:cxn modelId="{D10DD2D2-9688-4355-8CF9-7D61546C40B0}" type="presOf" srcId="{52692AAE-1B51-474A-89A7-37E3ACD75722}" destId="{8463B591-4537-415D-8DC5-3793A6185893}" srcOrd="1" destOrd="0" presId="urn:microsoft.com/office/officeart/2005/8/layout/hierarchy2"/>
    <dgm:cxn modelId="{E81820DA-ADFF-4FF6-B5AF-BDBA3300355A}" type="presOf" srcId="{6ED3CB00-C5E1-4D15-861B-E7FDF9FB59BC}" destId="{862FB8A9-427C-45BD-819B-39ECCCD08E41}" srcOrd="0" destOrd="0" presId="urn:microsoft.com/office/officeart/2005/8/layout/hierarchy2"/>
    <dgm:cxn modelId="{C6266FE1-4AAE-4F62-A577-EEF4BFE1F3E1}" type="presOf" srcId="{AE775A24-571B-4E56-B414-3AFD848144EF}" destId="{66BBBEB2-78F0-4952-B3D5-713F9AD5C3AA}" srcOrd="1" destOrd="0" presId="urn:microsoft.com/office/officeart/2005/8/layout/hierarchy2"/>
    <dgm:cxn modelId="{AECDB1E7-9C22-4FA5-8EFD-C1062E52470C}" type="presOf" srcId="{AA633FB6-B201-49B7-9666-D88B279C0F5F}" destId="{06BDAA06-659A-4C0B-8F1A-AE3176ED32B9}" srcOrd="1" destOrd="0" presId="urn:microsoft.com/office/officeart/2005/8/layout/hierarchy2"/>
    <dgm:cxn modelId="{F1C1E8F2-1677-46E7-ABDD-31775C664023}" type="presOf" srcId="{02721D0C-5DA9-46A6-A989-C9A00AC3EBD1}" destId="{5656E3A8-9536-4C60-885C-DD9E7FEE6CA6}" srcOrd="0" destOrd="0" presId="urn:microsoft.com/office/officeart/2005/8/layout/hierarchy2"/>
    <dgm:cxn modelId="{8FAA4EF3-AD52-4E6D-8493-D87C14B89143}" srcId="{EEAB0C79-3C46-409B-B333-E277F7F22F63}" destId="{E66F9130-739F-4092-A7EB-5D4225C99616}" srcOrd="0" destOrd="0" parTransId="{DB40ABA7-B27C-4940-8BE9-4750D75C7461}" sibTransId="{961459BC-6E77-4A3C-979D-1825BC6C0FE4}"/>
    <dgm:cxn modelId="{C36991FB-4DF1-4DF7-8A40-24CE1199BD35}" type="presOf" srcId="{F8821A9F-50AB-4E72-8CD5-37093AC30400}" destId="{2583A79A-6146-4B02-A1D6-FDEC84FFA987}" srcOrd="0" destOrd="0" presId="urn:microsoft.com/office/officeart/2005/8/layout/hierarchy2"/>
    <dgm:cxn modelId="{C0E7A6FE-8B78-4296-B526-B02614BACF22}" srcId="{39757C25-D59B-4382-AD9D-67169A5E06FE}" destId="{638A49E2-B144-40E3-9378-B078008726E3}" srcOrd="0" destOrd="0" parTransId="{B4735D57-8068-4D34-8E78-07482242ED3C}" sibTransId="{2E936640-AA82-4371-B02C-4811EFAE60D0}"/>
    <dgm:cxn modelId="{59A9228A-E864-4445-A4A3-BF7CAA6B373B}" type="presParOf" srcId="{862FB8A9-427C-45BD-819B-39ECCCD08E41}" destId="{AE61AC0F-BA22-4434-A1A5-CDBBC3CECB59}" srcOrd="0" destOrd="0" presId="urn:microsoft.com/office/officeart/2005/8/layout/hierarchy2"/>
    <dgm:cxn modelId="{7F660F2F-4E3F-444C-807A-257B44DDC8EE}" type="presParOf" srcId="{AE61AC0F-BA22-4434-A1A5-CDBBC3CECB59}" destId="{24B069F8-32FE-4B7C-A94F-EE3DDAA9D610}" srcOrd="0" destOrd="0" presId="urn:microsoft.com/office/officeart/2005/8/layout/hierarchy2"/>
    <dgm:cxn modelId="{5D279E6B-830C-48EB-83E1-C81A8433B926}" type="presParOf" srcId="{AE61AC0F-BA22-4434-A1A5-CDBBC3CECB59}" destId="{23F51394-4077-4E69-85D5-81FAC6F4274F}" srcOrd="1" destOrd="0" presId="urn:microsoft.com/office/officeart/2005/8/layout/hierarchy2"/>
    <dgm:cxn modelId="{72C58705-9C5A-4B4E-939B-30D880A67B92}" type="presParOf" srcId="{23F51394-4077-4E69-85D5-81FAC6F4274F}" destId="{C9F42A22-5C3D-41DD-BD68-F5883989D0B1}" srcOrd="0" destOrd="0" presId="urn:microsoft.com/office/officeart/2005/8/layout/hierarchy2"/>
    <dgm:cxn modelId="{D87A4B0F-78A9-4200-9F2F-88F5E9CEDE1D}" type="presParOf" srcId="{C9F42A22-5C3D-41DD-BD68-F5883989D0B1}" destId="{8BCEC5D7-D4B0-4BEC-B329-A391E84EE42C}" srcOrd="0" destOrd="0" presId="urn:microsoft.com/office/officeart/2005/8/layout/hierarchy2"/>
    <dgm:cxn modelId="{C78A6681-375C-4FBB-9CBA-F78123ED3CA6}" type="presParOf" srcId="{23F51394-4077-4E69-85D5-81FAC6F4274F}" destId="{D493F42F-5D01-4CD1-AD75-9895389E2402}" srcOrd="1" destOrd="0" presId="urn:microsoft.com/office/officeart/2005/8/layout/hierarchy2"/>
    <dgm:cxn modelId="{FABE350E-6C26-40EB-B0CA-1BB32AA9A33A}" type="presParOf" srcId="{D493F42F-5D01-4CD1-AD75-9895389E2402}" destId="{03109D61-DE05-495C-AC3E-79C8BE1C396B}" srcOrd="0" destOrd="0" presId="urn:microsoft.com/office/officeart/2005/8/layout/hierarchy2"/>
    <dgm:cxn modelId="{959BE041-712E-431A-8EA1-8D43375E2C39}" type="presParOf" srcId="{D493F42F-5D01-4CD1-AD75-9895389E2402}" destId="{9383A55C-E848-4D88-A11E-DFA428286606}" srcOrd="1" destOrd="0" presId="urn:microsoft.com/office/officeart/2005/8/layout/hierarchy2"/>
    <dgm:cxn modelId="{54BFE543-551B-4BFD-BDC4-35F519544BD2}" type="presParOf" srcId="{9383A55C-E848-4D88-A11E-DFA428286606}" destId="{2583A79A-6146-4B02-A1D6-FDEC84FFA987}" srcOrd="0" destOrd="0" presId="urn:microsoft.com/office/officeart/2005/8/layout/hierarchy2"/>
    <dgm:cxn modelId="{793056E4-D5D4-4B0A-98CC-53A930CE0E87}" type="presParOf" srcId="{2583A79A-6146-4B02-A1D6-FDEC84FFA987}" destId="{A76A37F7-8CD1-452D-821D-28E1DFCC2677}" srcOrd="0" destOrd="0" presId="urn:microsoft.com/office/officeart/2005/8/layout/hierarchy2"/>
    <dgm:cxn modelId="{870441D9-3272-4386-8EA9-BF337CBAC246}" type="presParOf" srcId="{9383A55C-E848-4D88-A11E-DFA428286606}" destId="{54C50295-8FAA-425D-8B11-E59D6DB1568B}" srcOrd="1" destOrd="0" presId="urn:microsoft.com/office/officeart/2005/8/layout/hierarchy2"/>
    <dgm:cxn modelId="{47B1285F-4C26-4C3B-BC16-B9165C5C749D}" type="presParOf" srcId="{54C50295-8FAA-425D-8B11-E59D6DB1568B}" destId="{6BD40356-968E-467D-A806-0EE53CB8AB75}" srcOrd="0" destOrd="0" presId="urn:microsoft.com/office/officeart/2005/8/layout/hierarchy2"/>
    <dgm:cxn modelId="{16FDE31A-419F-4F2C-902B-0813A7B4C651}" type="presParOf" srcId="{54C50295-8FAA-425D-8B11-E59D6DB1568B}" destId="{CF5863F0-FA51-422C-8FF9-BCF8D29BA85A}" srcOrd="1" destOrd="0" presId="urn:microsoft.com/office/officeart/2005/8/layout/hierarchy2"/>
    <dgm:cxn modelId="{11985039-DB91-4082-A490-73A749EB1FD1}" type="presParOf" srcId="{23F51394-4077-4E69-85D5-81FAC6F4274F}" destId="{1FE4A6AC-E7F4-4157-A12A-01196DF4096A}" srcOrd="2" destOrd="0" presId="urn:microsoft.com/office/officeart/2005/8/layout/hierarchy2"/>
    <dgm:cxn modelId="{0EB8B2A0-BBBB-43A1-822B-E646BF72F8E6}" type="presParOf" srcId="{1FE4A6AC-E7F4-4157-A12A-01196DF4096A}" destId="{15A019FD-19A9-4C8D-948C-6BA9671EED6B}" srcOrd="0" destOrd="0" presId="urn:microsoft.com/office/officeart/2005/8/layout/hierarchy2"/>
    <dgm:cxn modelId="{B472CCE9-5CA6-4ABC-8F80-04DFAEC5EC67}" type="presParOf" srcId="{23F51394-4077-4E69-85D5-81FAC6F4274F}" destId="{2AF91FE9-6BDE-4E4A-9D7D-97F8F3298825}" srcOrd="3" destOrd="0" presId="urn:microsoft.com/office/officeart/2005/8/layout/hierarchy2"/>
    <dgm:cxn modelId="{B8F9F60D-713D-4A3C-B2C7-91F14FDEE102}" type="presParOf" srcId="{2AF91FE9-6BDE-4E4A-9D7D-97F8F3298825}" destId="{08B339C1-6154-4203-90F9-25EC8B9E884B}" srcOrd="0" destOrd="0" presId="urn:microsoft.com/office/officeart/2005/8/layout/hierarchy2"/>
    <dgm:cxn modelId="{C26413F9-170E-4452-A64A-8CD27164D307}" type="presParOf" srcId="{2AF91FE9-6BDE-4E4A-9D7D-97F8F3298825}" destId="{2E01B133-EED1-4C3E-9FB1-684E9FDDF321}" srcOrd="1" destOrd="0" presId="urn:microsoft.com/office/officeart/2005/8/layout/hierarchy2"/>
    <dgm:cxn modelId="{FA1823EC-F3EC-400D-B609-8B4FCB9BEACF}" type="presParOf" srcId="{2E01B133-EED1-4C3E-9FB1-684E9FDDF321}" destId="{4B0CE4F1-6E61-4C8E-BA10-1EC08E9C8460}" srcOrd="0" destOrd="0" presId="urn:microsoft.com/office/officeart/2005/8/layout/hierarchy2"/>
    <dgm:cxn modelId="{44421820-9DC4-4388-8A95-5D550BFAD74E}" type="presParOf" srcId="{4B0CE4F1-6E61-4C8E-BA10-1EC08E9C8460}" destId="{3182E3CC-4EBE-4237-B55A-E8947BD57E11}" srcOrd="0" destOrd="0" presId="urn:microsoft.com/office/officeart/2005/8/layout/hierarchy2"/>
    <dgm:cxn modelId="{123B7CB0-26D9-4275-9433-3A64AE76F1B7}" type="presParOf" srcId="{2E01B133-EED1-4C3E-9FB1-684E9FDDF321}" destId="{AE8A0804-0BB8-4165-BCEE-035DF6343692}" srcOrd="1" destOrd="0" presId="urn:microsoft.com/office/officeart/2005/8/layout/hierarchy2"/>
    <dgm:cxn modelId="{2310CB15-2390-4F62-AD0A-C11CFDCD872E}" type="presParOf" srcId="{AE8A0804-0BB8-4165-BCEE-035DF6343692}" destId="{FB6887FC-831B-4DAD-8CA1-0C3296335ABD}" srcOrd="0" destOrd="0" presId="urn:microsoft.com/office/officeart/2005/8/layout/hierarchy2"/>
    <dgm:cxn modelId="{BA2FE12F-A8A2-4FC0-B079-0EA150603C10}" type="presParOf" srcId="{AE8A0804-0BB8-4165-BCEE-035DF6343692}" destId="{FFB883F3-3A7E-45B0-BA21-98EB980D45B8}" srcOrd="1" destOrd="0" presId="urn:microsoft.com/office/officeart/2005/8/layout/hierarchy2"/>
    <dgm:cxn modelId="{2D7DAE3A-D63A-4637-B487-8E53F5270ECF}" type="presParOf" srcId="{2E01B133-EED1-4C3E-9FB1-684E9FDDF321}" destId="{0F9C0C7E-AB15-4AE7-AF48-443D1FCF02A6}" srcOrd="2" destOrd="0" presId="urn:microsoft.com/office/officeart/2005/8/layout/hierarchy2"/>
    <dgm:cxn modelId="{92A4B38C-A23E-48AF-8AAF-286DF5ED61A7}" type="presParOf" srcId="{0F9C0C7E-AB15-4AE7-AF48-443D1FCF02A6}" destId="{66BBBEB2-78F0-4952-B3D5-713F9AD5C3AA}" srcOrd="0" destOrd="0" presId="urn:microsoft.com/office/officeart/2005/8/layout/hierarchy2"/>
    <dgm:cxn modelId="{FFAED31D-40AD-4AAD-829C-08B3A137A8C3}" type="presParOf" srcId="{2E01B133-EED1-4C3E-9FB1-684E9FDDF321}" destId="{ADC96D2A-345A-4582-B520-DCF92E953376}" srcOrd="3" destOrd="0" presId="urn:microsoft.com/office/officeart/2005/8/layout/hierarchy2"/>
    <dgm:cxn modelId="{D1006C2A-0B05-4E5A-90D5-61B4E5CEB602}" type="presParOf" srcId="{ADC96D2A-345A-4582-B520-DCF92E953376}" destId="{92EFECBC-569B-4CB4-A8C0-B76380DF45F2}" srcOrd="0" destOrd="0" presId="urn:microsoft.com/office/officeart/2005/8/layout/hierarchy2"/>
    <dgm:cxn modelId="{4C214A67-8916-44D0-B17F-12136AA6ED41}" type="presParOf" srcId="{ADC96D2A-345A-4582-B520-DCF92E953376}" destId="{08BCDF8D-4C0B-4335-9475-CB72A38FBCBC}" srcOrd="1" destOrd="0" presId="urn:microsoft.com/office/officeart/2005/8/layout/hierarchy2"/>
    <dgm:cxn modelId="{F4C52649-D2F2-4D6B-AA68-E88C91846CC8}" type="presParOf" srcId="{2E01B133-EED1-4C3E-9FB1-684E9FDDF321}" destId="{F027C0F8-F2B2-4ED9-8B02-888704DCF984}" srcOrd="4" destOrd="0" presId="urn:microsoft.com/office/officeart/2005/8/layout/hierarchy2"/>
    <dgm:cxn modelId="{DBD8AB70-19C2-413F-9F42-88CA724F4584}" type="presParOf" srcId="{F027C0F8-F2B2-4ED9-8B02-888704DCF984}" destId="{06BDAA06-659A-4C0B-8F1A-AE3176ED32B9}" srcOrd="0" destOrd="0" presId="urn:microsoft.com/office/officeart/2005/8/layout/hierarchy2"/>
    <dgm:cxn modelId="{9939F738-086D-479A-8C48-1FB74F3F00BB}" type="presParOf" srcId="{2E01B133-EED1-4C3E-9FB1-684E9FDDF321}" destId="{A8BC9FD6-9A92-4118-B9C2-4EE93C04C0E3}" srcOrd="5" destOrd="0" presId="urn:microsoft.com/office/officeart/2005/8/layout/hierarchy2"/>
    <dgm:cxn modelId="{C13356D0-D8DD-4B48-BF6D-1FC55BFF8608}" type="presParOf" srcId="{A8BC9FD6-9A92-4118-B9C2-4EE93C04C0E3}" destId="{576B2C4B-DBF0-4D1C-8494-BAA74C7866F9}" srcOrd="0" destOrd="0" presId="urn:microsoft.com/office/officeart/2005/8/layout/hierarchy2"/>
    <dgm:cxn modelId="{024FA0A3-A66B-4DD2-A5A4-AF77BC996C77}" type="presParOf" srcId="{A8BC9FD6-9A92-4118-B9C2-4EE93C04C0E3}" destId="{0BC6BB2E-0612-4404-96FF-89E428BC8D1E}" srcOrd="1" destOrd="0" presId="urn:microsoft.com/office/officeart/2005/8/layout/hierarchy2"/>
    <dgm:cxn modelId="{DAAD1C4C-1F59-4246-A970-EC7E4F13622E}" type="presParOf" srcId="{2E01B133-EED1-4C3E-9FB1-684E9FDDF321}" destId="{0A473F2C-99A0-45A8-B49A-702A3180D513}" srcOrd="6" destOrd="0" presId="urn:microsoft.com/office/officeart/2005/8/layout/hierarchy2"/>
    <dgm:cxn modelId="{5DD37601-E2DC-4CD7-A205-FE52837A592C}" type="presParOf" srcId="{0A473F2C-99A0-45A8-B49A-702A3180D513}" destId="{9462539D-051D-4680-8749-052C656899D6}" srcOrd="0" destOrd="0" presId="urn:microsoft.com/office/officeart/2005/8/layout/hierarchy2"/>
    <dgm:cxn modelId="{1A12AA0F-5F67-4CD6-B017-5D1645067ECC}" type="presParOf" srcId="{2E01B133-EED1-4C3E-9FB1-684E9FDDF321}" destId="{D25DB66B-AFC8-4A96-B90A-BFA034A43A5E}" srcOrd="7" destOrd="0" presId="urn:microsoft.com/office/officeart/2005/8/layout/hierarchy2"/>
    <dgm:cxn modelId="{442C7B12-1B6B-4B05-969F-C6B570A7E7F3}" type="presParOf" srcId="{D25DB66B-AFC8-4A96-B90A-BFA034A43A5E}" destId="{5656E3A8-9536-4C60-885C-DD9E7FEE6CA6}" srcOrd="0" destOrd="0" presId="urn:microsoft.com/office/officeart/2005/8/layout/hierarchy2"/>
    <dgm:cxn modelId="{1DC4E81A-723C-453C-B7B8-A5B1A0E12A4B}" type="presParOf" srcId="{D25DB66B-AFC8-4A96-B90A-BFA034A43A5E}" destId="{753705F3-A89E-46B2-AB9F-257FBBB40FC2}" srcOrd="1" destOrd="0" presId="urn:microsoft.com/office/officeart/2005/8/layout/hierarchy2"/>
    <dgm:cxn modelId="{D9EF03A1-EBDB-4D1A-9635-46CF5CE8796A}" type="presParOf" srcId="{2E01B133-EED1-4C3E-9FB1-684E9FDDF321}" destId="{28A65DAA-287A-46EC-8569-D6F3AC2192A8}" srcOrd="8" destOrd="0" presId="urn:microsoft.com/office/officeart/2005/8/layout/hierarchy2"/>
    <dgm:cxn modelId="{B431EBB8-55D4-496D-AACE-A35B026BE558}" type="presParOf" srcId="{28A65DAA-287A-46EC-8569-D6F3AC2192A8}" destId="{A20EF164-07B6-44FD-93A9-A48ED46B26AB}" srcOrd="0" destOrd="0" presId="urn:microsoft.com/office/officeart/2005/8/layout/hierarchy2"/>
    <dgm:cxn modelId="{FA18245C-BF87-4A01-B6E7-4D2783594F72}" type="presParOf" srcId="{2E01B133-EED1-4C3E-9FB1-684E9FDDF321}" destId="{3577E187-46F9-40F9-B4DD-054A4BDE0E05}" srcOrd="9" destOrd="0" presId="urn:microsoft.com/office/officeart/2005/8/layout/hierarchy2"/>
    <dgm:cxn modelId="{8EF5F5E1-7129-4F46-9369-479D97A8A728}" type="presParOf" srcId="{3577E187-46F9-40F9-B4DD-054A4BDE0E05}" destId="{BD163A36-B7AC-4110-803E-700F85E74C07}" srcOrd="0" destOrd="0" presId="urn:microsoft.com/office/officeart/2005/8/layout/hierarchy2"/>
    <dgm:cxn modelId="{919483D4-1688-465E-AF78-A59265EFD756}" type="presParOf" srcId="{3577E187-46F9-40F9-B4DD-054A4BDE0E05}" destId="{FBD0D3A1-38F0-4CB5-BDA7-5B3520E4ECD5}" srcOrd="1" destOrd="0" presId="urn:microsoft.com/office/officeart/2005/8/layout/hierarchy2"/>
    <dgm:cxn modelId="{6427256F-A072-4182-8B72-A86F399B033B}" type="presParOf" srcId="{23F51394-4077-4E69-85D5-81FAC6F4274F}" destId="{33166157-D525-44C8-82E9-9F6AABB19B96}" srcOrd="4" destOrd="0" presId="urn:microsoft.com/office/officeart/2005/8/layout/hierarchy2"/>
    <dgm:cxn modelId="{9B54078C-F608-43A2-8FC2-73AD73D42DC8}" type="presParOf" srcId="{33166157-D525-44C8-82E9-9F6AABB19B96}" destId="{8463B591-4537-415D-8DC5-3793A6185893}" srcOrd="0" destOrd="0" presId="urn:microsoft.com/office/officeart/2005/8/layout/hierarchy2"/>
    <dgm:cxn modelId="{B9394528-3C4C-4AD6-8A29-24E9C8F984C4}" type="presParOf" srcId="{23F51394-4077-4E69-85D5-81FAC6F4274F}" destId="{DABB0E16-87BF-4522-8602-08E849B64D0E}" srcOrd="5" destOrd="0" presId="urn:microsoft.com/office/officeart/2005/8/layout/hierarchy2"/>
    <dgm:cxn modelId="{26E806E7-B9CA-4F7A-8E60-1EBFCFD04FE0}" type="presParOf" srcId="{DABB0E16-87BF-4522-8602-08E849B64D0E}" destId="{1DEEEDFF-E49E-4A38-8B40-1C5C596B8136}" srcOrd="0" destOrd="0" presId="urn:microsoft.com/office/officeart/2005/8/layout/hierarchy2"/>
    <dgm:cxn modelId="{2F067AF9-B9D5-4272-A9DB-2F51AABBB2AA}" type="presParOf" srcId="{DABB0E16-87BF-4522-8602-08E849B64D0E}" destId="{89EE6D5F-121D-4BDE-90B3-019A3B76AF46}" srcOrd="1" destOrd="0" presId="urn:microsoft.com/office/officeart/2005/8/layout/hierarchy2"/>
    <dgm:cxn modelId="{2D93FD17-8EDA-4A2A-A214-FF8991D9BF9A}" type="presParOf" srcId="{89EE6D5F-121D-4BDE-90B3-019A3B76AF46}" destId="{25C31073-404C-45DD-B36B-3F8D8C355C08}" srcOrd="0" destOrd="0" presId="urn:microsoft.com/office/officeart/2005/8/layout/hierarchy2"/>
    <dgm:cxn modelId="{ABFD14DF-C3E0-42C0-A73A-CD805F5D6809}" type="presParOf" srcId="{25C31073-404C-45DD-B36B-3F8D8C355C08}" destId="{428348EC-0785-4A8D-997E-ED22F12DCFBF}" srcOrd="0" destOrd="0" presId="urn:microsoft.com/office/officeart/2005/8/layout/hierarchy2"/>
    <dgm:cxn modelId="{1FA19187-D563-4FB3-BA41-748D168E2E12}" type="presParOf" srcId="{89EE6D5F-121D-4BDE-90B3-019A3B76AF46}" destId="{B446C1EE-D072-4F29-B610-2354651510A3}" srcOrd="1" destOrd="0" presId="urn:microsoft.com/office/officeart/2005/8/layout/hierarchy2"/>
    <dgm:cxn modelId="{F45010EB-1660-42F2-A0D2-D76C221A4FF2}" type="presParOf" srcId="{B446C1EE-D072-4F29-B610-2354651510A3}" destId="{5FC49FFD-6CF4-4C05-9983-75422283D90E}" srcOrd="0" destOrd="0" presId="urn:microsoft.com/office/officeart/2005/8/layout/hierarchy2"/>
    <dgm:cxn modelId="{F8A11447-87DE-4EB5-B772-6748E1ADC060}" type="presParOf" srcId="{B446C1EE-D072-4F29-B610-2354651510A3}" destId="{F268E612-E894-41EA-9CCF-31B442998692}" srcOrd="1" destOrd="0" presId="urn:microsoft.com/office/officeart/2005/8/layout/hierarchy2"/>
  </dgm:cxnLst>
  <dgm:bg>
    <a:noFill/>
    <a:effectLst>
      <a:outerShdw blurRad="50800" dist="38100" dir="2700000" algn="tl" rotWithShape="0">
        <a:prstClr val="black">
          <a:alpha val="40000"/>
        </a:prstClr>
      </a:outerShdw>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B069F8-32FE-4B7C-A94F-EE3DDAA9D610}">
      <dsp:nvSpPr>
        <dsp:cNvPr id="0" name=""/>
        <dsp:cNvSpPr/>
      </dsp:nvSpPr>
      <dsp:spPr>
        <a:xfrm>
          <a:off x="0" y="2097901"/>
          <a:ext cx="1868172" cy="1061943"/>
        </a:xfrm>
        <a:prstGeom prst="roundRect">
          <a:avLst>
            <a:gd name="adj" fmla="val 10000"/>
          </a:avLst>
        </a:prstGeom>
        <a:solidFill>
          <a:schemeClr val="accent6">
            <a:lumMod val="2500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US" sz="2400" kern="1200">
              <a:effectLst>
                <a:outerShdw blurRad="38100" dist="38100" dir="2700000" algn="tl">
                  <a:srgbClr val="000000">
                    <a:alpha val="43137"/>
                  </a:srgbClr>
                </a:outerShdw>
              </a:effectLst>
            </a:rPr>
            <a:t>Receipts</a:t>
          </a:r>
          <a:endParaRPr lang="en-US" sz="1600" kern="1200">
            <a:effectLst>
              <a:outerShdw blurRad="38100" dist="38100" dir="2700000" algn="tl">
                <a:srgbClr val="000000">
                  <a:alpha val="43137"/>
                </a:srgbClr>
              </a:outerShdw>
            </a:effectLst>
          </a:endParaRPr>
        </a:p>
      </dsp:txBody>
      <dsp:txXfrm>
        <a:off x="31103" y="2129004"/>
        <a:ext cx="1805966" cy="999737"/>
      </dsp:txXfrm>
    </dsp:sp>
    <dsp:sp modelId="{C9F42A22-5C3D-41DD-BD68-F5883989D0B1}">
      <dsp:nvSpPr>
        <dsp:cNvPr id="0" name=""/>
        <dsp:cNvSpPr/>
      </dsp:nvSpPr>
      <dsp:spPr>
        <a:xfrm rot="17698483">
          <a:off x="1179169" y="1534139"/>
          <a:ext cx="2384995" cy="27482"/>
        </a:xfrm>
        <a:custGeom>
          <a:avLst/>
          <a:gdLst/>
          <a:ahLst/>
          <a:cxnLst/>
          <a:rect l="0" t="0" r="0" b="0"/>
          <a:pathLst>
            <a:path>
              <a:moveTo>
                <a:pt x="0" y="13741"/>
              </a:moveTo>
              <a:lnTo>
                <a:pt x="2384995" y="13741"/>
              </a:lnTo>
            </a:path>
          </a:pathLst>
        </a:custGeom>
        <a:noFill/>
        <a:ln w="25400" cap="flat" cmpd="sng" algn="ctr">
          <a:solidFill>
            <a:schemeClr val="accent2">
              <a:lumMod val="75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2312042" y="1488256"/>
        <a:ext cx="119249" cy="119249"/>
      </dsp:txXfrm>
    </dsp:sp>
    <dsp:sp modelId="{03109D61-DE05-495C-AC3E-79C8BE1C396B}">
      <dsp:nvSpPr>
        <dsp:cNvPr id="0" name=""/>
        <dsp:cNvSpPr/>
      </dsp:nvSpPr>
      <dsp:spPr>
        <a:xfrm>
          <a:off x="2875161" y="73458"/>
          <a:ext cx="2455365" cy="786859"/>
        </a:xfrm>
        <a:prstGeom prst="roundRect">
          <a:avLst>
            <a:gd name="adj" fmla="val 10000"/>
          </a:avLst>
        </a:prstGeom>
        <a:solidFill>
          <a:schemeClr val="accent2">
            <a:lumMod val="7500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dirty="0">
              <a:effectLst>
                <a:outerShdw blurRad="38100" dist="38100" dir="2700000" algn="tl">
                  <a:srgbClr val="000000">
                    <a:alpha val="43137"/>
                  </a:srgbClr>
                </a:outerShdw>
              </a:effectLst>
            </a:rPr>
            <a:t>RO VSCs</a:t>
          </a:r>
        </a:p>
      </dsp:txBody>
      <dsp:txXfrm>
        <a:off x="2898207" y="96504"/>
        <a:ext cx="2409273" cy="740767"/>
      </dsp:txXfrm>
    </dsp:sp>
    <dsp:sp modelId="{2583A79A-6146-4B02-A1D6-FDEC84FFA987}">
      <dsp:nvSpPr>
        <dsp:cNvPr id="0" name=""/>
        <dsp:cNvSpPr/>
      </dsp:nvSpPr>
      <dsp:spPr>
        <a:xfrm rot="691211">
          <a:off x="5326122" y="496799"/>
          <a:ext cx="437151" cy="27482"/>
        </a:xfrm>
        <a:custGeom>
          <a:avLst/>
          <a:gdLst/>
          <a:ahLst/>
          <a:cxnLst/>
          <a:rect l="0" t="0" r="0" b="0"/>
          <a:pathLst>
            <a:path>
              <a:moveTo>
                <a:pt x="0" y="13741"/>
              </a:moveTo>
              <a:lnTo>
                <a:pt x="437151" y="13741"/>
              </a:lnTo>
            </a:path>
          </a:pathLst>
        </a:custGeom>
        <a:noFill/>
        <a:ln w="25400" cap="flat" cmpd="sng" algn="ctr">
          <a:solidFill>
            <a:schemeClr val="accent2">
              <a:lumMod val="7500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533769" y="499612"/>
        <a:ext cx="21857" cy="21857"/>
      </dsp:txXfrm>
    </dsp:sp>
    <dsp:sp modelId="{6BD40356-968E-467D-A806-0EE53CB8AB75}">
      <dsp:nvSpPr>
        <dsp:cNvPr id="0" name=""/>
        <dsp:cNvSpPr/>
      </dsp:nvSpPr>
      <dsp:spPr>
        <a:xfrm>
          <a:off x="5758871" y="11274"/>
          <a:ext cx="3728896" cy="1085838"/>
        </a:xfrm>
        <a:prstGeom prst="roundRect">
          <a:avLst>
            <a:gd name="adj" fmla="val 10000"/>
          </a:avLst>
        </a:prstGeom>
        <a:solidFill>
          <a:schemeClr val="accent2">
            <a:lumMod val="7500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a:effectLst>
                <a:outerShdw blurRad="38100" dist="38100" dir="2700000" algn="tl">
                  <a:srgbClr val="000000">
                    <a:alpha val="43137"/>
                  </a:srgbClr>
                </a:outerShdw>
              </a:effectLst>
            </a:rPr>
            <a:t>Supplemental Claims</a:t>
          </a:r>
        </a:p>
      </dsp:txBody>
      <dsp:txXfrm>
        <a:off x="5790674" y="43077"/>
        <a:ext cx="3665290" cy="1022232"/>
      </dsp:txXfrm>
    </dsp:sp>
    <dsp:sp modelId="{1FE4A6AC-E7F4-4157-A12A-01196DF4096A}">
      <dsp:nvSpPr>
        <dsp:cNvPr id="0" name=""/>
        <dsp:cNvSpPr/>
      </dsp:nvSpPr>
      <dsp:spPr>
        <a:xfrm rot="211535">
          <a:off x="1867329" y="2642521"/>
          <a:ext cx="890796" cy="27482"/>
        </a:xfrm>
        <a:custGeom>
          <a:avLst/>
          <a:gdLst/>
          <a:ahLst/>
          <a:cxnLst/>
          <a:rect l="0" t="0" r="0" b="0"/>
          <a:pathLst>
            <a:path>
              <a:moveTo>
                <a:pt x="0" y="13741"/>
              </a:moveTo>
              <a:lnTo>
                <a:pt x="890796" y="13741"/>
              </a:lnTo>
            </a:path>
          </a:pathLst>
        </a:custGeom>
        <a:noFill/>
        <a:ln w="25400" cap="flat" cmpd="sng" algn="ctr">
          <a:solidFill>
            <a:srgbClr val="00B05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290457" y="2633993"/>
        <a:ext cx="44539" cy="44539"/>
      </dsp:txXfrm>
    </dsp:sp>
    <dsp:sp modelId="{08B339C1-6154-4203-90F9-25EC8B9E884B}">
      <dsp:nvSpPr>
        <dsp:cNvPr id="0" name=""/>
        <dsp:cNvSpPr/>
      </dsp:nvSpPr>
      <dsp:spPr>
        <a:xfrm>
          <a:off x="2757282" y="1604315"/>
          <a:ext cx="2551478" cy="2158672"/>
        </a:xfrm>
        <a:prstGeom prst="roundRect">
          <a:avLst>
            <a:gd name="adj" fmla="val 10000"/>
          </a:avLst>
        </a:prstGeom>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ct val="35000"/>
            </a:spcAft>
            <a:buNone/>
          </a:pPr>
          <a:r>
            <a:rPr lang="en-US" sz="2800" kern="1200" dirty="0">
              <a:solidFill>
                <a:prstClr val="white"/>
              </a:solidFill>
              <a:effectLst>
                <a:outerShdw blurRad="38100" dist="38100" dir="2700000" algn="tl">
                  <a:srgbClr val="000000">
                    <a:alpha val="43137"/>
                  </a:srgbClr>
                </a:outerShdw>
              </a:effectLst>
              <a:latin typeface="+mn-lt"/>
              <a:ea typeface="+mn-ea"/>
              <a:cs typeface="+mn-cs"/>
            </a:rPr>
            <a:t>DROC St. Petersburg</a:t>
          </a:r>
        </a:p>
        <a:p>
          <a:pPr marL="0" lvl="0" indent="0" algn="ctr" defTabSz="844550">
            <a:lnSpc>
              <a:spcPct val="90000"/>
            </a:lnSpc>
            <a:spcBef>
              <a:spcPct val="0"/>
            </a:spcBef>
            <a:spcAft>
              <a:spcPct val="35000"/>
            </a:spcAft>
            <a:buNone/>
          </a:pPr>
          <a:r>
            <a:rPr lang="en-US" sz="2800" kern="1200" dirty="0">
              <a:solidFill>
                <a:prstClr val="white"/>
              </a:solidFill>
              <a:effectLst>
                <a:outerShdw blurRad="38100" dist="38100" dir="2700000" algn="tl">
                  <a:srgbClr val="000000">
                    <a:alpha val="43137"/>
                  </a:srgbClr>
                </a:outerShdw>
              </a:effectLst>
              <a:latin typeface="+mn-lt"/>
              <a:ea typeface="+mn-ea"/>
              <a:cs typeface="+mn-cs"/>
            </a:rPr>
            <a:t>DROC Seattle</a:t>
          </a:r>
          <a:endParaRPr lang="en-US" sz="2400" kern="1200" dirty="0">
            <a:solidFill>
              <a:prstClr val="white"/>
            </a:solidFill>
            <a:effectLst>
              <a:outerShdw blurRad="38100" dist="38100" dir="2700000" algn="tl">
                <a:srgbClr val="000000">
                  <a:alpha val="43137"/>
                </a:srgbClr>
              </a:outerShdw>
            </a:effectLst>
            <a:latin typeface="+mn-lt"/>
            <a:ea typeface="+mn-ea"/>
            <a:cs typeface="+mn-cs"/>
          </a:endParaRPr>
        </a:p>
      </dsp:txBody>
      <dsp:txXfrm>
        <a:off x="2820507" y="1667540"/>
        <a:ext cx="2425028" cy="2032222"/>
      </dsp:txXfrm>
    </dsp:sp>
    <dsp:sp modelId="{4B0CE4F1-6E61-4C8E-BA10-1EC08E9C8460}">
      <dsp:nvSpPr>
        <dsp:cNvPr id="0" name=""/>
        <dsp:cNvSpPr/>
      </dsp:nvSpPr>
      <dsp:spPr>
        <a:xfrm rot="17227376">
          <a:off x="4856926" y="2057920"/>
          <a:ext cx="1280750" cy="27482"/>
        </a:xfrm>
        <a:custGeom>
          <a:avLst/>
          <a:gdLst/>
          <a:ahLst/>
          <a:cxnLst/>
          <a:rect l="0" t="0" r="0" b="0"/>
          <a:pathLst>
            <a:path>
              <a:moveTo>
                <a:pt x="0" y="13741"/>
              </a:moveTo>
              <a:lnTo>
                <a:pt x="1280750" y="13741"/>
              </a:lnTo>
            </a:path>
          </a:pathLst>
        </a:custGeom>
        <a:noFill/>
        <a:ln w="25400" cap="flat" cmpd="sng" algn="ctr">
          <a:solidFill>
            <a:srgbClr val="00B05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65283" y="2039642"/>
        <a:ext cx="64037" cy="64037"/>
      </dsp:txXfrm>
    </dsp:sp>
    <dsp:sp modelId="{FB6887FC-831B-4DAD-8CA1-0C3296335ABD}">
      <dsp:nvSpPr>
        <dsp:cNvPr id="0" name=""/>
        <dsp:cNvSpPr/>
      </dsp:nvSpPr>
      <dsp:spPr>
        <a:xfrm>
          <a:off x="5685843" y="1218189"/>
          <a:ext cx="3806167" cy="482962"/>
        </a:xfrm>
        <a:prstGeom prst="roundRect">
          <a:avLst>
            <a:gd name="adj" fmla="val 10000"/>
          </a:avLst>
        </a:prstGeom>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ts val="0"/>
            </a:spcAft>
            <a:buNone/>
          </a:pPr>
          <a:r>
            <a:rPr lang="en-US" sz="2000" kern="1200">
              <a:solidFill>
                <a:prstClr val="white"/>
              </a:solidFill>
              <a:effectLst>
                <a:outerShdw blurRad="38100" dist="38100" dir="2700000" algn="tl">
                  <a:srgbClr val="000000">
                    <a:alpha val="43137"/>
                  </a:srgbClr>
                </a:outerShdw>
              </a:effectLst>
              <a:latin typeface="+mn-lt"/>
              <a:ea typeface="+mn-ea"/>
              <a:cs typeface="+mn-cs"/>
            </a:rPr>
            <a:t>AMA Higher-level reviews (HLRs)</a:t>
          </a:r>
          <a:r>
            <a:rPr lang="en-US" sz="2000" kern="1200">
              <a:solidFill>
                <a:prstClr val="white"/>
              </a:solidFill>
              <a:effectLst>
                <a:outerShdw blurRad="38100" dist="38100" dir="2700000" algn="tl">
                  <a:srgbClr val="000000">
                    <a:alpha val="43137"/>
                  </a:srgbClr>
                </a:outerShdw>
              </a:effectLst>
              <a:latin typeface="Calibri" panose="020F0502020204030204"/>
              <a:ea typeface="+mn-ea"/>
              <a:cs typeface="+mn-cs"/>
            </a:rPr>
            <a:t> </a:t>
          </a:r>
        </a:p>
      </dsp:txBody>
      <dsp:txXfrm>
        <a:off x="5699988" y="1232334"/>
        <a:ext cx="3777877" cy="454672"/>
      </dsp:txXfrm>
    </dsp:sp>
    <dsp:sp modelId="{0F9C0C7E-AB15-4AE7-AF48-443D1FCF02A6}">
      <dsp:nvSpPr>
        <dsp:cNvPr id="0" name=""/>
        <dsp:cNvSpPr/>
      </dsp:nvSpPr>
      <dsp:spPr>
        <a:xfrm rot="18122559">
          <a:off x="5141933" y="2368681"/>
          <a:ext cx="710738" cy="27482"/>
        </a:xfrm>
        <a:custGeom>
          <a:avLst/>
          <a:gdLst/>
          <a:ahLst/>
          <a:cxnLst/>
          <a:rect l="0" t="0" r="0" b="0"/>
          <a:pathLst>
            <a:path>
              <a:moveTo>
                <a:pt x="0" y="13741"/>
              </a:moveTo>
              <a:lnTo>
                <a:pt x="710738" y="13741"/>
              </a:lnTo>
            </a:path>
          </a:pathLst>
        </a:custGeom>
        <a:noFill/>
        <a:ln w="25400" cap="flat" cmpd="sng" algn="ctr">
          <a:solidFill>
            <a:srgbClr val="00B05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79533" y="2364654"/>
        <a:ext cx="35536" cy="35536"/>
      </dsp:txXfrm>
    </dsp:sp>
    <dsp:sp modelId="{92EFECBC-569B-4CB4-A8C0-B76380DF45F2}">
      <dsp:nvSpPr>
        <dsp:cNvPr id="0" name=""/>
        <dsp:cNvSpPr/>
      </dsp:nvSpPr>
      <dsp:spPr>
        <a:xfrm>
          <a:off x="5685843" y="1819014"/>
          <a:ext cx="3806167" cy="524355"/>
        </a:xfrm>
        <a:prstGeom prst="roundRect">
          <a:avLst>
            <a:gd name="adj" fmla="val 10000"/>
          </a:avLst>
        </a:prstGeom>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89000">
            <a:lnSpc>
              <a:spcPct val="90000"/>
            </a:lnSpc>
            <a:spcBef>
              <a:spcPct val="0"/>
            </a:spcBef>
            <a:spcAft>
              <a:spcPct val="35000"/>
            </a:spcAft>
            <a:buNone/>
          </a:pPr>
          <a:r>
            <a:rPr lang="en-US" sz="2000" kern="1200" dirty="0">
              <a:solidFill>
                <a:prstClr val="white"/>
              </a:solidFill>
              <a:effectLst>
                <a:outerShdw blurRad="38100" dist="38100" dir="2700000" algn="tl">
                  <a:srgbClr val="000000">
                    <a:alpha val="43137"/>
                  </a:srgbClr>
                </a:outerShdw>
              </a:effectLst>
              <a:latin typeface="+mn-lt"/>
              <a:ea typeface="+mn-ea"/>
              <a:cs typeface="+mn-cs"/>
            </a:rPr>
            <a:t>AMA Board Remands </a:t>
          </a:r>
          <a:endParaRPr lang="en-US" sz="2600" kern="1200" dirty="0">
            <a:solidFill>
              <a:prstClr val="white"/>
            </a:solidFill>
            <a:effectLst>
              <a:outerShdw blurRad="38100" dist="38100" dir="2700000" algn="tl">
                <a:srgbClr val="000000">
                  <a:alpha val="43137"/>
                </a:srgbClr>
              </a:outerShdw>
            </a:effectLst>
            <a:latin typeface="Calibri" panose="020F0502020204030204"/>
            <a:ea typeface="+mn-ea"/>
            <a:cs typeface="+mn-cs"/>
          </a:endParaRPr>
        </a:p>
      </dsp:txBody>
      <dsp:txXfrm>
        <a:off x="5701201" y="1834372"/>
        <a:ext cx="3775451" cy="493639"/>
      </dsp:txXfrm>
    </dsp:sp>
    <dsp:sp modelId="{F027C0F8-F2B2-4ED9-8B02-888704DCF984}">
      <dsp:nvSpPr>
        <dsp:cNvPr id="0" name=""/>
        <dsp:cNvSpPr/>
      </dsp:nvSpPr>
      <dsp:spPr>
        <a:xfrm rot="99759">
          <a:off x="5308681" y="2675383"/>
          <a:ext cx="377241" cy="27482"/>
        </a:xfrm>
        <a:custGeom>
          <a:avLst/>
          <a:gdLst/>
          <a:ahLst/>
          <a:cxnLst/>
          <a:rect l="0" t="0" r="0" b="0"/>
          <a:pathLst>
            <a:path>
              <a:moveTo>
                <a:pt x="0" y="13741"/>
              </a:moveTo>
              <a:lnTo>
                <a:pt x="377241" y="13741"/>
              </a:lnTo>
            </a:path>
          </a:pathLst>
        </a:custGeom>
        <a:noFill/>
        <a:ln w="25400" cap="flat" cmpd="sng" algn="ctr">
          <a:solidFill>
            <a:srgbClr val="00B05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87871" y="2679694"/>
        <a:ext cx="18862" cy="18862"/>
      </dsp:txXfrm>
    </dsp:sp>
    <dsp:sp modelId="{576B2C4B-DBF0-4D1C-8494-BAA74C7866F9}">
      <dsp:nvSpPr>
        <dsp:cNvPr id="0" name=""/>
        <dsp:cNvSpPr/>
      </dsp:nvSpPr>
      <dsp:spPr>
        <a:xfrm>
          <a:off x="5685843" y="2461233"/>
          <a:ext cx="3827240" cy="466728"/>
        </a:xfrm>
        <a:prstGeom prst="roundRect">
          <a:avLst>
            <a:gd name="adj" fmla="val 10000"/>
          </a:avLst>
        </a:prstGeom>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90000"/>
            </a:lnSpc>
            <a:spcBef>
              <a:spcPct val="0"/>
            </a:spcBef>
            <a:spcAft>
              <a:spcPts val="0"/>
            </a:spcAft>
            <a:buNone/>
          </a:pPr>
          <a:r>
            <a:rPr lang="en-US" sz="2000" kern="1200">
              <a:solidFill>
                <a:prstClr val="white"/>
              </a:solidFill>
              <a:effectLst>
                <a:outerShdw blurRad="38100" dist="38100" dir="2700000" algn="tl">
                  <a:srgbClr val="000000">
                    <a:alpha val="43137"/>
                  </a:srgbClr>
                </a:outerShdw>
              </a:effectLst>
              <a:latin typeface="+mn-lt"/>
              <a:ea typeface="+mn-ea"/>
              <a:cs typeface="+mn-cs"/>
            </a:rPr>
            <a:t>AMA Board Full Grants</a:t>
          </a:r>
        </a:p>
      </dsp:txBody>
      <dsp:txXfrm>
        <a:off x="5699513" y="2474903"/>
        <a:ext cx="3799900" cy="439388"/>
      </dsp:txXfrm>
    </dsp:sp>
    <dsp:sp modelId="{0A473F2C-99A0-45A8-B49A-702A3180D513}">
      <dsp:nvSpPr>
        <dsp:cNvPr id="0" name=""/>
        <dsp:cNvSpPr/>
      </dsp:nvSpPr>
      <dsp:spPr>
        <a:xfrm rot="3595340">
          <a:off x="5121102" y="2995453"/>
          <a:ext cx="752398" cy="27482"/>
        </a:xfrm>
        <a:custGeom>
          <a:avLst/>
          <a:gdLst/>
          <a:ahLst/>
          <a:cxnLst/>
          <a:rect l="0" t="0" r="0" b="0"/>
          <a:pathLst>
            <a:path>
              <a:moveTo>
                <a:pt x="0" y="13741"/>
              </a:moveTo>
              <a:lnTo>
                <a:pt x="752398" y="13741"/>
              </a:lnTo>
            </a:path>
          </a:pathLst>
        </a:custGeom>
        <a:noFill/>
        <a:ln w="25400" cap="flat" cmpd="sng" algn="ctr">
          <a:solidFill>
            <a:srgbClr val="00B05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78492" y="2990385"/>
        <a:ext cx="37619" cy="37619"/>
      </dsp:txXfrm>
    </dsp:sp>
    <dsp:sp modelId="{5656E3A8-9536-4C60-885C-DD9E7FEE6CA6}">
      <dsp:nvSpPr>
        <dsp:cNvPr id="0" name=""/>
        <dsp:cNvSpPr/>
      </dsp:nvSpPr>
      <dsp:spPr>
        <a:xfrm>
          <a:off x="5685843" y="3045825"/>
          <a:ext cx="3827806" cy="577826"/>
        </a:xfrm>
        <a:prstGeom prst="roundRect">
          <a:avLst>
            <a:gd name="adj" fmla="val 10000"/>
          </a:avLst>
        </a:prstGeom>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a:lnSpc>
              <a:spcPct val="100000"/>
            </a:lnSpc>
            <a:spcBef>
              <a:spcPct val="0"/>
            </a:spcBef>
            <a:spcAft>
              <a:spcPts val="0"/>
            </a:spcAft>
            <a:buNone/>
          </a:pPr>
          <a:r>
            <a:rPr lang="en-US" sz="2000" kern="1200">
              <a:solidFill>
                <a:prstClr val="white"/>
              </a:solidFill>
              <a:effectLst>
                <a:outerShdw blurRad="38100" dist="38100" dir="2700000" algn="tl">
                  <a:srgbClr val="000000">
                    <a:alpha val="43137"/>
                  </a:srgbClr>
                </a:outerShdw>
              </a:effectLst>
              <a:latin typeface="+mn-lt"/>
              <a:ea typeface="+mn-ea"/>
              <a:cs typeface="+mn-cs"/>
            </a:rPr>
            <a:t>AMA HLR Returns </a:t>
          </a:r>
        </a:p>
      </dsp:txBody>
      <dsp:txXfrm>
        <a:off x="5702767" y="3062749"/>
        <a:ext cx="3793958" cy="543978"/>
      </dsp:txXfrm>
    </dsp:sp>
    <dsp:sp modelId="{28A65DAA-287A-46EC-8569-D6F3AC2192A8}">
      <dsp:nvSpPr>
        <dsp:cNvPr id="0" name=""/>
        <dsp:cNvSpPr/>
      </dsp:nvSpPr>
      <dsp:spPr>
        <a:xfrm rot="4458449">
          <a:off x="4800227" y="3341003"/>
          <a:ext cx="1394150" cy="27482"/>
        </a:xfrm>
        <a:custGeom>
          <a:avLst/>
          <a:gdLst/>
          <a:ahLst/>
          <a:cxnLst/>
          <a:rect l="0" t="0" r="0" b="0"/>
          <a:pathLst>
            <a:path>
              <a:moveTo>
                <a:pt x="0" y="13741"/>
              </a:moveTo>
              <a:lnTo>
                <a:pt x="1394150" y="13741"/>
              </a:lnTo>
            </a:path>
          </a:pathLst>
        </a:custGeom>
        <a:noFill/>
        <a:ln w="25400" cap="flat" cmpd="sng" algn="ctr">
          <a:solidFill>
            <a:srgbClr val="00B05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462448" y="3319891"/>
        <a:ext cx="69707" cy="69707"/>
      </dsp:txXfrm>
    </dsp:sp>
    <dsp:sp modelId="{BD163A36-B7AC-4110-803E-700F85E74C07}">
      <dsp:nvSpPr>
        <dsp:cNvPr id="0" name=""/>
        <dsp:cNvSpPr/>
      </dsp:nvSpPr>
      <dsp:spPr>
        <a:xfrm>
          <a:off x="5685843" y="3741514"/>
          <a:ext cx="3893951" cy="568648"/>
        </a:xfrm>
        <a:prstGeom prst="roundRect">
          <a:avLst>
            <a:gd name="adj" fmla="val 10000"/>
          </a:avLst>
        </a:prstGeom>
        <a:solidFill>
          <a:srgbClr val="00B050"/>
        </a:solidFill>
        <a:ln w="12700" cap="flat" cmpd="sng" algn="ctr">
          <a:solidFill>
            <a:prstClr val="white">
              <a:hueOff val="0"/>
              <a:satOff val="0"/>
              <a:lumOff val="0"/>
              <a:alphaOff val="0"/>
            </a:prstClr>
          </a:solidFill>
          <a:prstDash val="solid"/>
          <a:miter lim="800000"/>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marL="0" lvl="0" indent="0" algn="ctr" defTabSz="844550" rtl="0">
            <a:lnSpc>
              <a:spcPct val="100000"/>
            </a:lnSpc>
            <a:spcBef>
              <a:spcPct val="0"/>
            </a:spcBef>
            <a:spcAft>
              <a:spcPts val="0"/>
            </a:spcAft>
            <a:buNone/>
          </a:pPr>
          <a:r>
            <a:rPr lang="en-US" sz="2000" kern="1200">
              <a:solidFill>
                <a:prstClr val="white"/>
              </a:solidFill>
              <a:effectLst>
                <a:outerShdw blurRad="38100" dist="38100" dir="2700000" algn="tl">
                  <a:srgbClr val="000000">
                    <a:alpha val="43137"/>
                  </a:srgbClr>
                </a:outerShdw>
              </a:effectLst>
              <a:latin typeface="+mn-lt"/>
              <a:ea typeface="+mn-ea"/>
              <a:cs typeface="+mn-cs"/>
            </a:rPr>
            <a:t>Pension, Foreign, CLCW, Radiation, and Manila</a:t>
          </a:r>
        </a:p>
      </dsp:txBody>
      <dsp:txXfrm>
        <a:off x="5702498" y="3758169"/>
        <a:ext cx="3860641" cy="535338"/>
      </dsp:txXfrm>
    </dsp:sp>
    <dsp:sp modelId="{33166157-D525-44C8-82E9-9F6AABB19B96}">
      <dsp:nvSpPr>
        <dsp:cNvPr id="0" name=""/>
        <dsp:cNvSpPr/>
      </dsp:nvSpPr>
      <dsp:spPr>
        <a:xfrm rot="3931569">
          <a:off x="1176753" y="3689524"/>
          <a:ext cx="2360910" cy="27482"/>
        </a:xfrm>
        <a:custGeom>
          <a:avLst/>
          <a:gdLst/>
          <a:ahLst/>
          <a:cxnLst/>
          <a:rect l="0" t="0" r="0" b="0"/>
          <a:pathLst>
            <a:path>
              <a:moveTo>
                <a:pt x="0" y="13741"/>
              </a:moveTo>
              <a:lnTo>
                <a:pt x="2360910" y="13741"/>
              </a:lnTo>
            </a:path>
          </a:pathLst>
        </a:custGeom>
        <a:noFill/>
        <a:ln w="25400" cap="flat" cmpd="sng" algn="ctr">
          <a:solidFill>
            <a:srgbClr val="FFC00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355600">
            <a:lnSpc>
              <a:spcPct val="90000"/>
            </a:lnSpc>
            <a:spcBef>
              <a:spcPct val="0"/>
            </a:spcBef>
            <a:spcAft>
              <a:spcPct val="35000"/>
            </a:spcAft>
            <a:buNone/>
          </a:pPr>
          <a:endParaRPr lang="en-US" sz="800" kern="1200"/>
        </a:p>
      </dsp:txBody>
      <dsp:txXfrm>
        <a:off x="2298186" y="3644242"/>
        <a:ext cx="118045" cy="118045"/>
      </dsp:txXfrm>
    </dsp:sp>
    <dsp:sp modelId="{1DEEEDFF-E49E-4A38-8B40-1C5C596B8136}">
      <dsp:nvSpPr>
        <dsp:cNvPr id="0" name=""/>
        <dsp:cNvSpPr/>
      </dsp:nvSpPr>
      <dsp:spPr>
        <a:xfrm>
          <a:off x="2846245" y="4439984"/>
          <a:ext cx="2522515" cy="675345"/>
        </a:xfrm>
        <a:prstGeom prst="roundRect">
          <a:avLst>
            <a:gd name="adj" fmla="val 10000"/>
          </a:avLst>
        </a:prstGeom>
        <a:solidFill>
          <a:schemeClr val="accent4">
            <a:lumMod val="7500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kern="1200">
              <a:effectLst>
                <a:outerShdw blurRad="38100" dist="38100" dir="2700000" algn="tl">
                  <a:srgbClr val="000000">
                    <a:alpha val="43137"/>
                  </a:srgbClr>
                </a:outerShdw>
              </a:effectLst>
            </a:rPr>
            <a:t>DROC D.C.</a:t>
          </a:r>
        </a:p>
      </dsp:txBody>
      <dsp:txXfrm>
        <a:off x="2866025" y="4459764"/>
        <a:ext cx="2482955" cy="635785"/>
      </dsp:txXfrm>
    </dsp:sp>
    <dsp:sp modelId="{25C31073-404C-45DD-B36B-3F8D8C355C08}">
      <dsp:nvSpPr>
        <dsp:cNvPr id="0" name=""/>
        <dsp:cNvSpPr/>
      </dsp:nvSpPr>
      <dsp:spPr>
        <a:xfrm rot="25383">
          <a:off x="5368756" y="4765047"/>
          <a:ext cx="306483" cy="27482"/>
        </a:xfrm>
        <a:custGeom>
          <a:avLst/>
          <a:gdLst/>
          <a:ahLst/>
          <a:cxnLst/>
          <a:rect l="0" t="0" r="0" b="0"/>
          <a:pathLst>
            <a:path>
              <a:moveTo>
                <a:pt x="0" y="13741"/>
              </a:moveTo>
              <a:lnTo>
                <a:pt x="306483" y="13741"/>
              </a:lnTo>
            </a:path>
          </a:pathLst>
        </a:custGeom>
        <a:noFill/>
        <a:ln w="25400" cap="flat" cmpd="sng" algn="ctr">
          <a:solidFill>
            <a:srgbClr val="FFC000"/>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5514336" y="4771127"/>
        <a:ext cx="15324" cy="15324"/>
      </dsp:txXfrm>
    </dsp:sp>
    <dsp:sp modelId="{5FC49FFD-6CF4-4C05-9983-75422283D90E}">
      <dsp:nvSpPr>
        <dsp:cNvPr id="0" name=""/>
        <dsp:cNvSpPr/>
      </dsp:nvSpPr>
      <dsp:spPr>
        <a:xfrm>
          <a:off x="5675235" y="4428025"/>
          <a:ext cx="3908031" cy="703790"/>
        </a:xfrm>
        <a:prstGeom prst="roundRect">
          <a:avLst>
            <a:gd name="adj" fmla="val 10000"/>
          </a:avLst>
        </a:prstGeom>
        <a:solidFill>
          <a:schemeClr val="accent4">
            <a:lumMod val="75000"/>
          </a:schemeClr>
        </a:solidFill>
        <a:ln w="25400" cap="flat" cmpd="sng" algn="ctr">
          <a:solidFill>
            <a:schemeClr val="lt1">
              <a:hueOff val="0"/>
              <a:satOff val="0"/>
              <a:lumOff val="0"/>
              <a:alphaOff val="0"/>
            </a:schemeClr>
          </a:solidFill>
          <a:prstDash val="solid"/>
        </a:ln>
        <a:effectLst>
          <a:outerShdw blurRad="50800" dist="38100" dir="2700000" algn="tl"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kern="1200">
              <a:effectLst>
                <a:outerShdw blurRad="38100" dist="38100" dir="2700000" algn="tl">
                  <a:srgbClr val="000000">
                    <a:alpha val="43137"/>
                  </a:srgbClr>
                </a:outerShdw>
              </a:effectLst>
              <a:latin typeface="+mn-lt"/>
            </a:rPr>
            <a:t>Legacy Remands and AMA support </a:t>
          </a:r>
        </a:p>
      </dsp:txBody>
      <dsp:txXfrm>
        <a:off x="5695848" y="4448638"/>
        <a:ext cx="3866805" cy="662564"/>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9E975C0-C458-45F1-A03C-E826BA3989D6}"/>
              </a:ext>
            </a:extLst>
          </p:cNvPr>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05FF8A5C-9D3B-4699-889C-13AF27DE9D26}"/>
              </a:ext>
            </a:extLst>
          </p:cNvPr>
          <p:cNvSpPr>
            <a:spLocks noGrp="1"/>
          </p:cNvSpPr>
          <p:nvPr>
            <p:ph type="dt" sz="quarter" idx="1"/>
          </p:nvPr>
        </p:nvSpPr>
        <p:spPr>
          <a:xfrm>
            <a:off x="3884613" y="0"/>
            <a:ext cx="2971800" cy="466434"/>
          </a:xfrm>
          <a:prstGeom prst="rect">
            <a:avLst/>
          </a:prstGeom>
        </p:spPr>
        <p:txBody>
          <a:bodyPr vert="horz" lIns="93177" tIns="46589" rIns="93177" bIns="46589" rtlCol="0"/>
          <a:lstStyle>
            <a:lvl1pPr algn="r">
              <a:defRPr sz="1200"/>
            </a:lvl1pPr>
          </a:lstStyle>
          <a:p>
            <a:fld id="{B1B550D5-3064-4B35-9B20-FE4E0F859721}" type="datetimeFigureOut">
              <a:rPr lang="en-US" smtClean="0"/>
              <a:t>2/9/2024</a:t>
            </a:fld>
            <a:endParaRPr lang="en-US"/>
          </a:p>
        </p:txBody>
      </p:sp>
      <p:sp>
        <p:nvSpPr>
          <p:cNvPr id="4" name="Footer Placeholder 3">
            <a:extLst>
              <a:ext uri="{FF2B5EF4-FFF2-40B4-BE49-F238E27FC236}">
                <a16:creationId xmlns:a16="http://schemas.microsoft.com/office/drawing/2014/main" id="{6DBF78F6-E6B1-48B5-B4AD-A4D1911F16F4}"/>
              </a:ext>
            </a:extLst>
          </p:cNvPr>
          <p:cNvSpPr>
            <a:spLocks noGrp="1"/>
          </p:cNvSpPr>
          <p:nvPr>
            <p:ph type="ftr" sz="quarter" idx="2"/>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478BF3F-EFA3-4803-A2A9-9E6C0F5AEAB0}"/>
              </a:ext>
            </a:extLst>
          </p:cNvPr>
          <p:cNvSpPr>
            <a:spLocks noGrp="1"/>
          </p:cNvSpPr>
          <p:nvPr>
            <p:ph type="sldNum" sz="quarter" idx="3"/>
          </p:nvPr>
        </p:nvSpPr>
        <p:spPr>
          <a:xfrm>
            <a:off x="3884613" y="8829968"/>
            <a:ext cx="2971800" cy="466433"/>
          </a:xfrm>
          <a:prstGeom prst="rect">
            <a:avLst/>
          </a:prstGeom>
        </p:spPr>
        <p:txBody>
          <a:bodyPr vert="horz" lIns="93177" tIns="46589" rIns="93177" bIns="46589" rtlCol="0" anchor="b"/>
          <a:lstStyle>
            <a:lvl1pPr algn="r">
              <a:defRPr sz="1200"/>
            </a:lvl1pPr>
          </a:lstStyle>
          <a:p>
            <a:fld id="{2DB2E0F6-EA46-4FA0-899E-3683BB7A698B}" type="slidenum">
              <a:rPr lang="en-US" smtClean="0"/>
              <a:t>‹#›</a:t>
            </a:fld>
            <a:endParaRPr lang="en-US"/>
          </a:p>
        </p:txBody>
      </p:sp>
    </p:spTree>
    <p:extLst>
      <p:ext uri="{BB962C8B-B14F-4D97-AF65-F5344CB8AC3E}">
        <p14:creationId xmlns:p14="http://schemas.microsoft.com/office/powerpoint/2010/main" val="12271866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06BF7689-9446-46DC-863F-6232E9EFF4BC}" type="datetimeFigureOut">
              <a:rPr lang="en-US" smtClean="0"/>
              <a:t>2/9/2024</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473893"/>
            <a:ext cx="548640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8C5C6998-EDEF-4A05-9E82-FF9216FA3557}" type="slidenum">
              <a:rPr lang="en-US" smtClean="0"/>
              <a:t>‹#›</a:t>
            </a:fld>
            <a:endParaRPr lang="en-US"/>
          </a:p>
        </p:txBody>
      </p:sp>
    </p:spTree>
    <p:extLst>
      <p:ext uri="{BB962C8B-B14F-4D97-AF65-F5344CB8AC3E}">
        <p14:creationId xmlns:p14="http://schemas.microsoft.com/office/powerpoint/2010/main" val="2838331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u="sng"/>
          </a:p>
        </p:txBody>
      </p:sp>
      <p:sp>
        <p:nvSpPr>
          <p:cNvPr id="4" name="Slide Number Placeholder 3"/>
          <p:cNvSpPr>
            <a:spLocks noGrp="1"/>
          </p:cNvSpPr>
          <p:nvPr>
            <p:ph type="sldNum" sz="quarter" idx="5"/>
          </p:nvPr>
        </p:nvSpPr>
        <p:spPr/>
        <p:txBody>
          <a:bodyPr/>
          <a:lstStyle/>
          <a:p>
            <a:fld id="{8C5C6998-EDEF-4A05-9E82-FF9216FA3557}" type="slidenum">
              <a:rPr lang="en-US" smtClean="0"/>
              <a:t>1</a:t>
            </a:fld>
            <a:endParaRPr lang="en-US"/>
          </a:p>
        </p:txBody>
      </p:sp>
    </p:spTree>
    <p:extLst>
      <p:ext uri="{BB962C8B-B14F-4D97-AF65-F5344CB8AC3E}">
        <p14:creationId xmlns:p14="http://schemas.microsoft.com/office/powerpoint/2010/main" val="3333892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a:p>
        </p:txBody>
      </p:sp>
      <p:sp>
        <p:nvSpPr>
          <p:cNvPr id="4" name="Slide Number Placeholder 3"/>
          <p:cNvSpPr>
            <a:spLocks noGrp="1"/>
          </p:cNvSpPr>
          <p:nvPr>
            <p:ph type="sldNum" sz="quarter" idx="10"/>
          </p:nvPr>
        </p:nvSpPr>
        <p:spPr/>
        <p:txBody>
          <a:bodyPr/>
          <a:lstStyle/>
          <a:p>
            <a:pPr defTabSz="915678">
              <a:defRPr/>
            </a:pPr>
            <a:fld id="{65F01F45-128C-42C7-9006-6ED3CA1A6BEC}" type="slidenum">
              <a:rPr lang="en-US">
                <a:solidFill>
                  <a:prstClr val="black"/>
                </a:solidFill>
                <a:latin typeface="Calibri" panose="020F0502020204030204"/>
              </a:rPr>
              <a:pPr defTabSz="915678">
                <a:defRPr/>
              </a:pPr>
              <a:t>2</a:t>
            </a:fld>
            <a:endParaRPr lang="en-US">
              <a:solidFill>
                <a:prstClr val="black"/>
              </a:solidFill>
              <a:latin typeface="Calibri" panose="020F0502020204030204"/>
            </a:endParaRPr>
          </a:p>
        </p:txBody>
      </p:sp>
    </p:spTree>
    <p:extLst>
      <p:ext uri="{BB962C8B-B14F-4D97-AF65-F5344CB8AC3E}">
        <p14:creationId xmlns:p14="http://schemas.microsoft.com/office/powerpoint/2010/main" val="23474631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a:t>As of EOM November 2023 – total of 53,441 in VA’s legacy pending inventory</a:t>
            </a:r>
          </a:p>
          <a:p>
            <a:pPr marL="171450" indent="-171450">
              <a:buFont typeface="Arial" panose="020B0604020202020204" pitchFamily="34" charset="0"/>
              <a:buChar char="•"/>
            </a:pPr>
            <a:r>
              <a:rPr lang="en-US"/>
              <a:t> VBA -&gt;  32,852   (61.5%) </a:t>
            </a:r>
          </a:p>
          <a:p>
            <a:pPr marL="171450" indent="-171450">
              <a:buFont typeface="Arial" panose="020B0604020202020204" pitchFamily="34" charset="0"/>
              <a:buChar char="•"/>
            </a:pPr>
            <a:r>
              <a:rPr lang="en-US"/>
              <a:t> Board -&gt; 20,589  (38.5%)</a:t>
            </a:r>
          </a:p>
          <a:p>
            <a:pPr marL="171450" indent="-171450">
              <a:buFont typeface="Arial" panose="020B0604020202020204" pitchFamily="34" charset="0"/>
              <a:buChar char="•"/>
            </a:pPr>
            <a:endParaRPr lang="en-US"/>
          </a:p>
          <a:p>
            <a:pPr marL="0" indent="0">
              <a:buFont typeface="Arial" panose="020B0604020202020204" pitchFamily="34" charset="0"/>
              <a:buNone/>
            </a:pPr>
            <a:r>
              <a:rPr lang="en-US" b="1"/>
              <a:t>* </a:t>
            </a:r>
            <a:r>
              <a:rPr lang="en-US"/>
              <a:t>Supplemental completion data is representative of all supplemental claims; received within 1 year (952,146) and received greater than 1 year (307,239).</a:t>
            </a:r>
          </a:p>
          <a:p>
            <a:pPr marL="0" indent="0">
              <a:buFont typeface="Arial" panose="020B0604020202020204" pitchFamily="34" charset="0"/>
              <a:buNone/>
            </a:pPr>
            <a:r>
              <a:rPr lang="en-US"/>
              <a:t> </a:t>
            </a:r>
            <a:r>
              <a:rPr lang="en-US" b="0"/>
              <a:t>Slides 20 and 21 </a:t>
            </a:r>
            <a:r>
              <a:rPr lang="en-US"/>
              <a:t>provide breakout tables of the filing windows for supplemental receipts and completions.</a:t>
            </a:r>
          </a:p>
          <a:p>
            <a:pPr marL="171450" indent="-171450">
              <a:buFont typeface="Arial" panose="020B0604020202020204" pitchFamily="34" charset="0"/>
              <a:buChar char="•"/>
            </a:pPr>
            <a:endParaRPr lang="en-US"/>
          </a:p>
        </p:txBody>
      </p:sp>
      <p:sp>
        <p:nvSpPr>
          <p:cNvPr id="4" name="Slide Number Placeholder 3"/>
          <p:cNvSpPr>
            <a:spLocks noGrp="1"/>
          </p:cNvSpPr>
          <p:nvPr>
            <p:ph type="sldNum" sz="quarter" idx="10"/>
          </p:nvPr>
        </p:nvSpPr>
        <p:spPr/>
        <p:txBody>
          <a:bodyPr/>
          <a:lstStyle/>
          <a:p>
            <a:pPr defTabSz="915678">
              <a:defRPr/>
            </a:pPr>
            <a:fld id="{65F01F45-128C-42C7-9006-6ED3CA1A6BEC}" type="slidenum">
              <a:rPr lang="en-US">
                <a:solidFill>
                  <a:prstClr val="black"/>
                </a:solidFill>
                <a:latin typeface="Calibri" panose="020F0502020204030204"/>
              </a:rPr>
              <a:pPr defTabSz="915678">
                <a:defRPr/>
              </a:pPr>
              <a:t>3</a:t>
            </a:fld>
            <a:endParaRPr lang="en-US">
              <a:solidFill>
                <a:prstClr val="black"/>
              </a:solidFill>
              <a:latin typeface="Calibri" panose="020F0502020204030204"/>
            </a:endParaRPr>
          </a:p>
        </p:txBody>
      </p:sp>
    </p:spTree>
    <p:extLst>
      <p:ext uri="{BB962C8B-B14F-4D97-AF65-F5344CB8AC3E}">
        <p14:creationId xmlns:p14="http://schemas.microsoft.com/office/powerpoint/2010/main" val="12459715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a:t>Considerations in determining which option:</a:t>
            </a:r>
          </a:p>
          <a:p>
            <a:pPr marL="0" indent="0">
              <a:buFont typeface="Arial" panose="020B0604020202020204" pitchFamily="34" charset="0"/>
              <a:buNone/>
            </a:pPr>
            <a:endParaRPr lang="en-US" b="1"/>
          </a:p>
          <a:p>
            <a:pPr marL="0" indent="0">
              <a:buFont typeface="Arial" panose="020B0604020202020204" pitchFamily="34" charset="0"/>
              <a:buNone/>
            </a:pPr>
            <a:r>
              <a:rPr lang="en-US" b="1"/>
              <a:t> • Do you have new evidence to submit or would you like VA to help you gather evidence not previously considered? – Supplemental Claim – Board Appeal: Evidence Submission or Hearing dockets </a:t>
            </a:r>
          </a:p>
          <a:p>
            <a:pPr marL="0" indent="0">
              <a:buFont typeface="Arial" panose="020B0604020202020204" pitchFamily="34" charset="0"/>
              <a:buNone/>
            </a:pPr>
            <a:endParaRPr lang="en-US" b="1"/>
          </a:p>
          <a:p>
            <a:pPr marL="0" indent="0">
              <a:buFont typeface="Arial" panose="020B0604020202020204" pitchFamily="34" charset="0"/>
              <a:buNone/>
            </a:pPr>
            <a:r>
              <a:rPr lang="en-US" b="1"/>
              <a:t>• Do you think the VA decision-maker made a mistake and would like someone with more experience to review the same evidence? – Higher-Level Review – Board Appeal</a:t>
            </a:r>
          </a:p>
          <a:p>
            <a:pPr marL="0" indent="0">
              <a:buFont typeface="Arial" panose="020B0604020202020204" pitchFamily="34" charset="0"/>
              <a:buNone/>
            </a:pPr>
            <a:endParaRPr lang="en-US" b="1"/>
          </a:p>
          <a:p>
            <a:pPr marL="0" indent="0">
              <a:buFont typeface="Arial" panose="020B0604020202020204" pitchFamily="34" charset="0"/>
              <a:buNone/>
            </a:pPr>
            <a:r>
              <a:rPr lang="en-US" b="1"/>
              <a:t> • Do you want your claim to be reviewed directly by a Veterans Law Judge? – Board Appeal</a:t>
            </a:r>
          </a:p>
        </p:txBody>
      </p:sp>
      <p:sp>
        <p:nvSpPr>
          <p:cNvPr id="4" name="Slide Number Placeholder 3"/>
          <p:cNvSpPr>
            <a:spLocks noGrp="1"/>
          </p:cNvSpPr>
          <p:nvPr>
            <p:ph type="sldNum" sz="quarter" idx="5"/>
          </p:nvPr>
        </p:nvSpPr>
        <p:spPr/>
        <p:txBody>
          <a:bodyPr/>
          <a:lstStyle/>
          <a:p>
            <a:fld id="{8C5C6998-EDEF-4A05-9E82-FF9216FA3557}" type="slidenum">
              <a:rPr lang="en-US" smtClean="0"/>
              <a:t>4</a:t>
            </a:fld>
            <a:endParaRPr lang="en-US"/>
          </a:p>
        </p:txBody>
      </p:sp>
    </p:spTree>
    <p:extLst>
      <p:ext uri="{BB962C8B-B14F-4D97-AF65-F5344CB8AC3E}">
        <p14:creationId xmlns:p14="http://schemas.microsoft.com/office/powerpoint/2010/main" val="16676466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Supplemental Claims = True Supplementals (i.e., OFO work, supp claims received within 1 year of decision)</a:t>
            </a:r>
          </a:p>
          <a:p>
            <a:endParaRPr lang="en-US" dirty="0"/>
          </a:p>
          <a:p>
            <a:r>
              <a:rPr lang="en-US" b="0" dirty="0"/>
              <a:t>Data Insight</a:t>
            </a:r>
            <a:r>
              <a:rPr lang="en-US" b="1" dirty="0"/>
              <a:t> </a:t>
            </a:r>
            <a:r>
              <a:rPr lang="en-US" dirty="0"/>
              <a:t>=&gt; Provides the % lane choice to where claimants are challenging OFO C&amp;P rating decisions </a:t>
            </a:r>
          </a:p>
          <a:p>
            <a:endParaRPr lang="en-US" dirty="0"/>
          </a:p>
          <a:p>
            <a:r>
              <a:rPr lang="en-US" dirty="0"/>
              <a:t> </a:t>
            </a:r>
            <a:r>
              <a:rPr lang="en-US" sz="1200" b="1" dirty="0">
                <a:solidFill>
                  <a:srgbClr val="000000"/>
                </a:solidFill>
                <a:effectLst/>
                <a:latin typeface="Tableau Book"/>
              </a:rPr>
              <a:t>Trending pattern in comparison to previous last 12 months data pull:   </a:t>
            </a:r>
            <a:r>
              <a:rPr lang="en-US" sz="1200" b="0" dirty="0">
                <a:solidFill>
                  <a:srgbClr val="000000"/>
                </a:solidFill>
                <a:effectLst/>
                <a:latin typeface="Tableau Book"/>
              </a:rPr>
              <a:t>(since EOM, February 2023)</a:t>
            </a:r>
          </a:p>
          <a:p>
            <a:pPr marL="171450" indent="-171450">
              <a:buFont typeface="Arial" panose="020B0604020202020204" pitchFamily="34" charset="0"/>
              <a:buChar char="•"/>
            </a:pPr>
            <a:r>
              <a:rPr lang="en-US" sz="1200" b="0" dirty="0">
                <a:solidFill>
                  <a:srgbClr val="000000"/>
                </a:solidFill>
                <a:effectLst/>
                <a:latin typeface="Tableau Book"/>
              </a:rPr>
              <a:t>        </a:t>
            </a:r>
            <a:r>
              <a:rPr lang="en-US" sz="1200" b="1" dirty="0">
                <a:solidFill>
                  <a:srgbClr val="000000"/>
                </a:solidFill>
                <a:effectLst/>
                <a:latin typeface="Tableau Book"/>
              </a:rPr>
              <a:t>Supplemental</a:t>
            </a:r>
            <a:r>
              <a:rPr lang="en-US" sz="1200" b="0" dirty="0">
                <a:solidFill>
                  <a:srgbClr val="000000"/>
                </a:solidFill>
                <a:effectLst/>
                <a:latin typeface="Tableau Book"/>
              </a:rPr>
              <a:t> continues to increase: </a:t>
            </a:r>
            <a:r>
              <a:rPr lang="en-US" sz="1200" b="1" dirty="0">
                <a:solidFill>
                  <a:srgbClr val="000000"/>
                </a:solidFill>
                <a:effectLst/>
                <a:latin typeface="Tableau Book"/>
              </a:rPr>
              <a:t>10.9% (Feb.) -&gt;</a:t>
            </a:r>
            <a:r>
              <a:rPr lang="en-US" sz="1200" b="0" dirty="0">
                <a:solidFill>
                  <a:srgbClr val="000000"/>
                </a:solidFill>
                <a:effectLst/>
                <a:latin typeface="Tableau Book"/>
              </a:rPr>
              <a:t> 12.7%  (May) -&gt; 13.0% June -&gt; 13.4% (July) -&gt; 13.8% (August) -&gt;14.1% (September) -&gt; 14.6% (October) </a:t>
            </a:r>
            <a:r>
              <a:rPr lang="en-US" sz="1200" b="1" dirty="0">
                <a:solidFill>
                  <a:srgbClr val="000000"/>
                </a:solidFill>
                <a:effectLst/>
                <a:latin typeface="Tableau Book"/>
              </a:rPr>
              <a:t>-&gt; 15.3% (November)</a:t>
            </a:r>
          </a:p>
          <a:p>
            <a:pPr marL="171450" indent="-171450">
              <a:buFont typeface="Arial" panose="020B0604020202020204" pitchFamily="34" charset="0"/>
              <a:buChar char="•"/>
            </a:pPr>
            <a:r>
              <a:rPr lang="en-US" sz="1200" b="0" dirty="0">
                <a:solidFill>
                  <a:srgbClr val="000000"/>
                </a:solidFill>
                <a:effectLst/>
                <a:latin typeface="Tableau Book"/>
              </a:rPr>
              <a:t>        </a:t>
            </a:r>
            <a:r>
              <a:rPr lang="en-US" sz="1200" b="1" dirty="0">
                <a:solidFill>
                  <a:srgbClr val="000000"/>
                </a:solidFill>
                <a:effectLst/>
                <a:latin typeface="Tableau Book"/>
              </a:rPr>
              <a:t>HLR</a:t>
            </a:r>
            <a:r>
              <a:rPr lang="en-US" sz="1200" b="0" dirty="0">
                <a:solidFill>
                  <a:srgbClr val="000000"/>
                </a:solidFill>
                <a:effectLst/>
                <a:latin typeface="Tableau Book"/>
              </a:rPr>
              <a:t> steadily increasing monthly: </a:t>
            </a:r>
            <a:r>
              <a:rPr lang="en-US" sz="1200" b="1" dirty="0">
                <a:solidFill>
                  <a:srgbClr val="000000"/>
                </a:solidFill>
                <a:effectLst/>
                <a:latin typeface="Tableau Book"/>
              </a:rPr>
              <a:t>8.5% (Feb.) -&gt; </a:t>
            </a:r>
            <a:r>
              <a:rPr lang="en-US" sz="1200" b="0" dirty="0">
                <a:solidFill>
                  <a:srgbClr val="000000"/>
                </a:solidFill>
                <a:effectLst/>
                <a:latin typeface="Tableau Book"/>
              </a:rPr>
              <a:t>9.4% (May) -&gt; 9.5% (June) -&gt; 9.6% (July)  -&gt; 9.7% (August)</a:t>
            </a:r>
            <a:r>
              <a:rPr lang="en-US" sz="1200" b="1" dirty="0">
                <a:solidFill>
                  <a:srgbClr val="000000"/>
                </a:solidFill>
                <a:effectLst/>
                <a:latin typeface="Tableau Book"/>
              </a:rPr>
              <a:t> -&gt;  9.8% (September/October/November))</a:t>
            </a:r>
          </a:p>
          <a:p>
            <a:pPr marL="171450" indent="-171450">
              <a:buFont typeface="Arial" panose="020B0604020202020204" pitchFamily="34" charset="0"/>
              <a:buChar char="•"/>
            </a:pPr>
            <a:r>
              <a:rPr lang="en-US" sz="1200" b="0" dirty="0">
                <a:solidFill>
                  <a:srgbClr val="000000"/>
                </a:solidFill>
                <a:effectLst/>
                <a:latin typeface="Tableau Book"/>
              </a:rPr>
              <a:t>        </a:t>
            </a:r>
            <a:r>
              <a:rPr lang="en-US" sz="1200" b="1" dirty="0">
                <a:solidFill>
                  <a:srgbClr val="000000"/>
                </a:solidFill>
                <a:effectLst/>
                <a:latin typeface="Tableau Book"/>
              </a:rPr>
              <a:t>Board</a:t>
            </a:r>
            <a:r>
              <a:rPr lang="en-US" sz="1200" b="0" dirty="0">
                <a:solidFill>
                  <a:srgbClr val="000000"/>
                </a:solidFill>
                <a:effectLst/>
                <a:latin typeface="Tableau Book"/>
              </a:rPr>
              <a:t> continues to trend downwards: </a:t>
            </a:r>
            <a:r>
              <a:rPr lang="en-US" sz="1200" b="1" dirty="0">
                <a:solidFill>
                  <a:srgbClr val="000000"/>
                </a:solidFill>
                <a:effectLst/>
                <a:latin typeface="Tableau Book"/>
              </a:rPr>
              <a:t>5.0% (Feb.) -&gt; </a:t>
            </a:r>
            <a:r>
              <a:rPr lang="en-US" sz="1200" b="0" dirty="0">
                <a:solidFill>
                  <a:srgbClr val="000000"/>
                </a:solidFill>
                <a:effectLst/>
                <a:latin typeface="Tableau Book"/>
              </a:rPr>
              <a:t>5.0% (May) -&gt; 4.9% (June) -&gt; 4.8% (July) -&gt; 4.6% (August) </a:t>
            </a:r>
            <a:r>
              <a:rPr lang="en-US" sz="1200" b="1" dirty="0">
                <a:solidFill>
                  <a:srgbClr val="000000"/>
                </a:solidFill>
                <a:effectLst/>
                <a:latin typeface="Tableau Book"/>
              </a:rPr>
              <a:t>-&gt; </a:t>
            </a:r>
            <a:r>
              <a:rPr lang="en-US" sz="1200" b="0" dirty="0">
                <a:solidFill>
                  <a:srgbClr val="000000"/>
                </a:solidFill>
                <a:effectLst/>
                <a:latin typeface="Tableau Book"/>
              </a:rPr>
              <a:t>4.4% (September)  -&gt; 4.3% (October) </a:t>
            </a:r>
            <a:r>
              <a:rPr lang="en-US" sz="1200" b="1" dirty="0">
                <a:solidFill>
                  <a:srgbClr val="000000"/>
                </a:solidFill>
                <a:effectLst/>
                <a:latin typeface="Tableau Book"/>
              </a:rPr>
              <a:t>-&gt; 4.1% (November)</a:t>
            </a:r>
          </a:p>
          <a:p>
            <a:pPr marL="0" indent="0">
              <a:buFont typeface="Arial" panose="020B0604020202020204" pitchFamily="34" charset="0"/>
              <a:buNone/>
            </a:pPr>
            <a:endParaRPr lang="en-US" dirty="0"/>
          </a:p>
          <a:p>
            <a:r>
              <a:rPr lang="en-US" b="1" dirty="0"/>
              <a:t>Methodology:</a:t>
            </a:r>
          </a:p>
          <a:p>
            <a:r>
              <a:rPr lang="en-US" dirty="0"/>
              <a:t>Numerator is number of receipts within each respective category / bucket.</a:t>
            </a:r>
          </a:p>
          <a:p>
            <a:r>
              <a:rPr lang="en-US" dirty="0"/>
              <a:t>Denominator is based on OFO C&amp;P rating decisions production during same 12 months.</a:t>
            </a:r>
          </a:p>
          <a:p>
            <a:r>
              <a:rPr lang="en-US" dirty="0"/>
              <a:t>      -- Removes OFO Supplemental Production received more than 1 year from consideration.</a:t>
            </a:r>
          </a:p>
          <a:p>
            <a:endParaRPr lang="en-US" dirty="0"/>
          </a:p>
          <a:p>
            <a:endParaRPr lang="en-US" sz="1600" dirty="0"/>
          </a:p>
          <a:p>
            <a:r>
              <a:rPr lang="en-US" sz="1600" b="1" dirty="0"/>
              <a:t>                                                                                   Data Reference Comparison to a Prior Period:</a:t>
            </a:r>
          </a:p>
          <a:p>
            <a:endParaRPr lang="en-US" sz="1600"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i="0" u="none" strike="noStrike" kern="1200" dirty="0">
                <a:solidFill>
                  <a:srgbClr val="FFFFFF"/>
                </a:solidFill>
                <a:effectLst/>
                <a:latin typeface="Calibri" panose="020F0502020204030204" pitchFamily="34" charset="0"/>
                <a:cs typeface="Arial" panose="020B0604020202020204" pitchFamily="34" charset="0"/>
              </a:rPr>
              <a:t>Lane                                    May 2022 – April 2023                             May 2021 – April 2022</a:t>
            </a:r>
            <a:endParaRPr lang="en-US" sz="1000" b="0" i="0" u="none" strike="noStrike" dirty="0">
              <a:effectLst/>
              <a:latin typeface="Arial" panose="020B0604020202020204" pitchFamily="34" charset="0"/>
            </a:endParaRPr>
          </a:p>
          <a:p>
            <a:r>
              <a:rPr lang="en-US" sz="1000" b="1" i="0" u="none" strike="noStrike" kern="1200" dirty="0">
                <a:solidFill>
                  <a:srgbClr val="FFFFFF"/>
                </a:solidFill>
                <a:effectLst/>
                <a:latin typeface="Calibri" panose="020F0502020204030204" pitchFamily="34" charset="0"/>
                <a:cs typeface="Arial" panose="020B0604020202020204" pitchFamily="34" charset="0"/>
              </a:rPr>
              <a:t>                                                 (last 12 months)                                       (prior 12 months)</a:t>
            </a:r>
          </a:p>
          <a:p>
            <a:pPr marL="0" algn="l" rtl="0" eaLnBrk="1" fontAlgn="ctr" latinLnBrk="0" hangingPunct="1">
              <a:spcBef>
                <a:spcPts val="0"/>
              </a:spcBef>
              <a:spcAft>
                <a:spcPts val="0"/>
              </a:spcAft>
            </a:pPr>
            <a:r>
              <a:rPr lang="en-US" sz="1000" b="0" i="0" u="none" strike="noStrike" kern="1200" dirty="0">
                <a:solidFill>
                  <a:srgbClr val="FFFFFF"/>
                </a:solidFill>
                <a:effectLst/>
                <a:latin typeface="Calibri" panose="020F0502020204030204" pitchFamily="34" charset="0"/>
                <a:cs typeface="Arial" panose="020B0604020202020204" pitchFamily="34" charset="0"/>
              </a:rPr>
              <a:t>Supplemental                                        12.3 %                                                   12.9 %</a:t>
            </a:r>
            <a:endParaRPr lang="en-US" sz="1000" b="0" i="0" u="none" strike="noStrike" dirty="0">
              <a:effectLst/>
              <a:latin typeface="Arial" panose="020B0604020202020204" pitchFamily="34" charset="0"/>
            </a:endParaRPr>
          </a:p>
          <a:p>
            <a:pPr marL="0" algn="l" rtl="0" eaLnBrk="1" fontAlgn="ctr" latinLnBrk="0" hangingPunct="1">
              <a:spcBef>
                <a:spcPts val="0"/>
              </a:spcBef>
              <a:spcAft>
                <a:spcPts val="0"/>
              </a:spcAft>
            </a:pPr>
            <a:r>
              <a:rPr lang="en-US" sz="1000" b="0" i="0" u="none" strike="noStrike" kern="1200" dirty="0">
                <a:solidFill>
                  <a:srgbClr val="000000"/>
                </a:solidFill>
                <a:effectLst/>
                <a:latin typeface="Calibri" panose="020F0502020204030204" pitchFamily="34" charset="0"/>
                <a:cs typeface="Arial" panose="020B0604020202020204" pitchFamily="34" charset="0"/>
              </a:rPr>
              <a:t>Higher-Level Review                               9.3 %                                                     7.0 %</a:t>
            </a:r>
            <a:endParaRPr lang="en-US" sz="1000" b="0" i="0" u="none" strike="noStrike" dirty="0">
              <a:effectLst/>
              <a:latin typeface="Arial" panose="020B0604020202020204" pitchFamily="34" charset="0"/>
            </a:endParaRPr>
          </a:p>
          <a:p>
            <a:pPr marL="0" algn="l" rtl="0" eaLnBrk="1" fontAlgn="ctr" latinLnBrk="0" hangingPunct="1">
              <a:spcBef>
                <a:spcPts val="0"/>
              </a:spcBef>
              <a:spcAft>
                <a:spcPts val="0"/>
              </a:spcAft>
            </a:pPr>
            <a:r>
              <a:rPr lang="en-US" sz="1000" b="0" i="0" u="none" strike="noStrike" kern="1200" dirty="0">
                <a:solidFill>
                  <a:srgbClr val="000000"/>
                </a:solidFill>
                <a:effectLst/>
                <a:latin typeface="Calibri" panose="020F0502020204030204" pitchFamily="34" charset="0"/>
                <a:cs typeface="Arial" panose="020B0604020202020204" pitchFamily="34" charset="0"/>
              </a:rPr>
              <a:t>Appeal to Board                                     5.1 %                                                     4.3%</a:t>
            </a:r>
            <a:endParaRPr lang="en-US" sz="1000" b="0" i="0" u="none" strike="noStrike" dirty="0">
              <a:effectLst/>
              <a:latin typeface="Arial" panose="020B0604020202020204" pitchFamily="34" charset="0"/>
            </a:endParaRPr>
          </a:p>
          <a:p>
            <a:endParaRPr lang="en-US" sz="1800" b="0" i="0" u="none" strike="noStrike" dirty="0">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i="0" u="none" strike="noStrike"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8C5C6998-EDEF-4A05-9E82-FF9216FA3557}" type="slidenum">
              <a:rPr lang="en-US" smtClean="0"/>
              <a:t>5</a:t>
            </a:fld>
            <a:endParaRPr lang="en-US"/>
          </a:p>
        </p:txBody>
      </p:sp>
    </p:spTree>
    <p:extLst>
      <p:ext uri="{BB962C8B-B14F-4D97-AF65-F5344CB8AC3E}">
        <p14:creationId xmlns:p14="http://schemas.microsoft.com/office/powerpoint/2010/main" val="26794666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VBA Workload Distribution helps to showcase who processes what work.</a:t>
            </a:r>
          </a:p>
          <a:p>
            <a:endParaRPr lang="en-US"/>
          </a:p>
          <a:p>
            <a:r>
              <a:rPr lang="en-US"/>
              <a:t>The St. Petersburg and Seattle DROCs are responsible for processing AMA higher-level reviews, Board AMA grants and remands, and AMA higher-level review returns (Seattle also processes Pension).  The DROC D.C. is a virtual station and is not physically located in DC; DROC DC is responsible for processing legacy remands and Pension. </a:t>
            </a:r>
          </a:p>
          <a:p>
            <a:endParaRPr lang="en-US"/>
          </a:p>
          <a:p>
            <a:r>
              <a:rPr lang="en-US" b="0"/>
              <a:t>S</a:t>
            </a:r>
            <a:r>
              <a:rPr lang="en-US"/>
              <a:t>pecialized processing centers have assigned appropriate higher-level reviewers to conduct reviews related to their areas of specialized processing, such as exposure to mustard gas, or contaminated water at Camp LeJeune.</a:t>
            </a:r>
          </a:p>
          <a:p>
            <a:endParaRPr lang="en-US"/>
          </a:p>
        </p:txBody>
      </p:sp>
      <p:sp>
        <p:nvSpPr>
          <p:cNvPr id="4" name="Slide Number Placeholder 3"/>
          <p:cNvSpPr>
            <a:spLocks noGrp="1"/>
          </p:cNvSpPr>
          <p:nvPr>
            <p:ph type="sldNum" sz="quarter" idx="10"/>
          </p:nvPr>
        </p:nvSpPr>
        <p:spPr/>
        <p:txBody>
          <a:bodyPr/>
          <a:lstStyle/>
          <a:p>
            <a:fld id="{B893FF05-EA40-42CF-A853-DD34D89557DD}" type="slidenum">
              <a:rPr lang="en-US" smtClean="0"/>
              <a:t>6</a:t>
            </a:fld>
            <a:endParaRPr lang="en-US"/>
          </a:p>
        </p:txBody>
      </p:sp>
    </p:spTree>
    <p:extLst>
      <p:ext uri="{BB962C8B-B14F-4D97-AF65-F5344CB8AC3E}">
        <p14:creationId xmlns:p14="http://schemas.microsoft.com/office/powerpoint/2010/main" val="40004240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US"/>
          </a:p>
        </p:txBody>
      </p:sp>
      <p:sp>
        <p:nvSpPr>
          <p:cNvPr id="4" name="Slide Number Placeholder 3"/>
          <p:cNvSpPr>
            <a:spLocks noGrp="1"/>
          </p:cNvSpPr>
          <p:nvPr>
            <p:ph type="sldNum" sz="quarter" idx="5"/>
          </p:nvPr>
        </p:nvSpPr>
        <p:spPr/>
        <p:txBody>
          <a:bodyPr/>
          <a:lstStyle/>
          <a:p>
            <a:fld id="{8C5C6998-EDEF-4A05-9E82-FF9216FA3557}" type="slidenum">
              <a:rPr lang="en-US" smtClean="0"/>
              <a:t>12</a:t>
            </a:fld>
            <a:endParaRPr lang="en-US"/>
          </a:p>
        </p:txBody>
      </p:sp>
    </p:spTree>
    <p:extLst>
      <p:ext uri="{BB962C8B-B14F-4D97-AF65-F5344CB8AC3E}">
        <p14:creationId xmlns:p14="http://schemas.microsoft.com/office/powerpoint/2010/main" val="22216479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Ref idx="1001">
        <a:schemeClr val="bg1"/>
      </p:bgRef>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798" y="4128985"/>
            <a:ext cx="8534400" cy="966978"/>
          </a:xfrm>
        </p:spPr>
        <p:txBody>
          <a:bodyPr/>
          <a:lstStyle>
            <a:lvl1pPr marL="0" indent="0" algn="ctr">
              <a:buNone/>
              <a:defRPr>
                <a:solidFill>
                  <a:schemeClr val="accent6">
                    <a:lumMod val="50000"/>
                  </a:schemeClr>
                </a:solidFill>
                <a:latin typeface="Myriad Pro" panose="020B0503030403020204"/>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Slide Number Placeholder 5"/>
          <p:cNvSpPr txBox="1">
            <a:spLocks/>
          </p:cNvSpPr>
          <p:nvPr/>
        </p:nvSpPr>
        <p:spPr>
          <a:xfrm>
            <a:off x="9250441" y="6400233"/>
            <a:ext cx="28448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983F1FA-211D-3044-9E35-958DFBC26156}" type="slidenum">
              <a:rPr lang="en-US" sz="1200" smtClean="0">
                <a:solidFill>
                  <a:prstClr val="white"/>
                </a:solidFill>
              </a:rPr>
              <a:pPr/>
              <a:t>‹#›</a:t>
            </a:fld>
            <a:endParaRPr lang="en-US" sz="1200">
              <a:solidFill>
                <a:prstClr val="white"/>
              </a:solidFill>
            </a:endParaRPr>
          </a:p>
        </p:txBody>
      </p:sp>
      <p:sp>
        <p:nvSpPr>
          <p:cNvPr id="5" name="TextBox 4">
            <a:extLst>
              <a:ext uri="{FF2B5EF4-FFF2-40B4-BE49-F238E27FC236}">
                <a16:creationId xmlns:a16="http://schemas.microsoft.com/office/drawing/2014/main" id="{895018EC-B20E-440F-A94A-92EE545F4135}"/>
              </a:ext>
            </a:extLst>
          </p:cNvPr>
          <p:cNvSpPr txBox="1"/>
          <p:nvPr userDrawn="1"/>
        </p:nvSpPr>
        <p:spPr>
          <a:xfrm>
            <a:off x="3962400" y="6336268"/>
            <a:ext cx="3962400" cy="369332"/>
          </a:xfrm>
          <a:prstGeom prst="rect">
            <a:avLst/>
          </a:prstGeom>
          <a:solidFill>
            <a:schemeClr val="tx2">
              <a:lumMod val="75000"/>
            </a:schemeClr>
          </a:solidFill>
        </p:spPr>
        <p:txBody>
          <a:bodyPr wrap="square" rtlCol="0">
            <a:spAutoFit/>
          </a:bodyPr>
          <a:lstStyle/>
          <a:p>
            <a:pPr algn="ctr"/>
            <a:r>
              <a:rPr lang="en-US" sz="1800" b="1">
                <a:solidFill>
                  <a:srgbClr val="C00000"/>
                </a:solidFill>
              </a:rPr>
              <a:t>FOR VA INTERNAL USE ONLY</a:t>
            </a:r>
          </a:p>
        </p:txBody>
      </p:sp>
      <p:sp>
        <p:nvSpPr>
          <p:cNvPr id="9" name="Slide Number Placeholder 8">
            <a:extLst>
              <a:ext uri="{FF2B5EF4-FFF2-40B4-BE49-F238E27FC236}">
                <a16:creationId xmlns:a16="http://schemas.microsoft.com/office/drawing/2014/main" id="{941557D2-7F99-4BEB-9DA9-DCCE82C428FC}"/>
              </a:ext>
            </a:extLst>
          </p:cNvPr>
          <p:cNvSpPr>
            <a:spLocks noGrp="1"/>
          </p:cNvSpPr>
          <p:nvPr>
            <p:ph type="sldNum" sz="quarter" idx="10"/>
          </p:nvPr>
        </p:nvSpPr>
        <p:spPr/>
        <p:txBody>
          <a:bodyPr/>
          <a:lstStyle/>
          <a:p>
            <a:fld id="{A36383B9-8516-422F-8979-8D4EBC5CDDAB}" type="slidenum">
              <a:rPr lang="en-US" smtClean="0"/>
              <a:t>‹#›</a:t>
            </a:fld>
            <a:endParaRPr lang="en-US"/>
          </a:p>
        </p:txBody>
      </p:sp>
      <p:sp>
        <p:nvSpPr>
          <p:cNvPr id="10" name="Title 9">
            <a:extLst>
              <a:ext uri="{FF2B5EF4-FFF2-40B4-BE49-F238E27FC236}">
                <a16:creationId xmlns:a16="http://schemas.microsoft.com/office/drawing/2014/main" id="{7620E3EC-A731-45D3-B7A9-6B99122C06C7}"/>
              </a:ext>
            </a:extLst>
          </p:cNvPr>
          <p:cNvSpPr>
            <a:spLocks noGrp="1"/>
          </p:cNvSpPr>
          <p:nvPr>
            <p:ph type="title"/>
          </p:nvPr>
        </p:nvSpPr>
        <p:spPr>
          <a:xfrm>
            <a:off x="609598" y="2522466"/>
            <a:ext cx="10972800" cy="1143000"/>
          </a:xfrm>
        </p:spPr>
        <p:txBody>
          <a:bodyPr/>
          <a:lstStyle>
            <a:lvl1pPr>
              <a:defRPr b="1" i="1" baseline="0">
                <a:solidFill>
                  <a:srgbClr val="0F3B60"/>
                </a:solidFill>
              </a:defRPr>
            </a:lvl1pPr>
          </a:lstStyle>
          <a:p>
            <a:r>
              <a:rPr lang="en-US"/>
              <a:t>Click to edit Master title style</a:t>
            </a:r>
          </a:p>
        </p:txBody>
      </p:sp>
      <p:pic>
        <p:nvPicPr>
          <p:cNvPr id="4" name="Picture 3" descr="A picture containing clock&#10;&#10;Description automatically generated">
            <a:extLst>
              <a:ext uri="{FF2B5EF4-FFF2-40B4-BE49-F238E27FC236}">
                <a16:creationId xmlns:a16="http://schemas.microsoft.com/office/drawing/2014/main" id="{CBF6B3B9-AAC5-415D-A249-DC9BD181B83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98572" y="701887"/>
            <a:ext cx="2890055" cy="1797827"/>
          </a:xfrm>
          <a:prstGeom prst="rect">
            <a:avLst/>
          </a:prstGeom>
        </p:spPr>
      </p:pic>
    </p:spTree>
    <p:extLst>
      <p:ext uri="{BB962C8B-B14F-4D97-AF65-F5344CB8AC3E}">
        <p14:creationId xmlns:p14="http://schemas.microsoft.com/office/powerpoint/2010/main" val="361695623"/>
      </p:ext>
    </p:extLst>
  </p:cSld>
  <p:clrMapOvr>
    <a:overrideClrMapping bg1="lt1" tx1="dk1" bg2="lt2" tx2="dk2" accent1="accent1" accent2="accent2" accent3="accent3" accent4="accent4" accent5="accent5" accent6="accent6" hlink="hlink" folHlink="folHlink"/>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52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7" name="Slide Number Placeholder 5"/>
          <p:cNvSpPr txBox="1">
            <a:spLocks/>
          </p:cNvSpPr>
          <p:nvPr/>
        </p:nvSpPr>
        <p:spPr>
          <a:xfrm>
            <a:off x="9250441" y="6400233"/>
            <a:ext cx="28448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983F1FA-211D-3044-9E35-958DFBC26156}" type="slidenum">
              <a:rPr lang="en-US" sz="1200" smtClean="0">
                <a:solidFill>
                  <a:prstClr val="white"/>
                </a:solidFill>
              </a:rPr>
              <a:pPr/>
              <a:t>‹#›</a:t>
            </a:fld>
            <a:endParaRPr lang="en-US" sz="1200">
              <a:solidFill>
                <a:prstClr val="white"/>
              </a:solidFill>
            </a:endParaRPr>
          </a:p>
        </p:txBody>
      </p:sp>
    </p:spTree>
    <p:extLst>
      <p:ext uri="{BB962C8B-B14F-4D97-AF65-F5344CB8AC3E}">
        <p14:creationId xmlns:p14="http://schemas.microsoft.com/office/powerpoint/2010/main" val="239392178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90601"/>
            <a:ext cx="10972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0312B422-ADD4-4612-A80D-1D146D1ABDA8}" type="slidenum">
              <a:rPr lang="en-US" smtClean="0"/>
              <a:t>‹#›</a:t>
            </a:fld>
            <a:endParaRPr lang="en-US"/>
          </a:p>
        </p:txBody>
      </p:sp>
      <p:sp>
        <p:nvSpPr>
          <p:cNvPr id="5" name="Rectangle 4"/>
          <p:cNvSpPr/>
          <p:nvPr/>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7" name="Title 1"/>
          <p:cNvSpPr>
            <a:spLocks noGrp="1"/>
          </p:cNvSpPr>
          <p:nvPr>
            <p:ph type="title" hasCustomPrompt="1"/>
          </p:nvPr>
        </p:nvSpPr>
        <p:spPr>
          <a:xfrm>
            <a:off x="0" y="-76200"/>
            <a:ext cx="12192000" cy="731520"/>
          </a:xfrm>
        </p:spPr>
        <p:txBody>
          <a:bodyPr>
            <a:normAutofit/>
          </a:bodyPr>
          <a:lstStyle>
            <a:lvl1pPr>
              <a:defRPr b="1" baseline="0">
                <a:solidFill>
                  <a:schemeClr val="bg1"/>
                </a:solidFill>
              </a:defRPr>
            </a:lvl1pPr>
          </a:lstStyle>
          <a:p>
            <a:r>
              <a:rPr lang="en-US" sz="3600"/>
              <a:t>Click to edit Slide Maser Style</a:t>
            </a:r>
            <a:endParaRPr lang="en-US" sz="3600" u="sng"/>
          </a:p>
        </p:txBody>
      </p:sp>
    </p:spTree>
    <p:extLst>
      <p:ext uri="{BB962C8B-B14F-4D97-AF65-F5344CB8AC3E}">
        <p14:creationId xmlns:p14="http://schemas.microsoft.com/office/powerpoint/2010/main" val="169059379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0312B422-ADD4-4612-A80D-1D146D1ABDA8}" type="slidenum">
              <a:rPr lang="en-US" smtClean="0"/>
              <a:t>‹#›</a:t>
            </a:fld>
            <a:endParaRPr lang="en-US"/>
          </a:p>
        </p:txBody>
      </p:sp>
      <p:sp>
        <p:nvSpPr>
          <p:cNvPr id="4" name="Rectangle 3"/>
          <p:cNvSpPr/>
          <p:nvPr/>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6" name="Title 1"/>
          <p:cNvSpPr>
            <a:spLocks noGrp="1"/>
          </p:cNvSpPr>
          <p:nvPr>
            <p:ph type="title" hasCustomPrompt="1"/>
          </p:nvPr>
        </p:nvSpPr>
        <p:spPr>
          <a:xfrm>
            <a:off x="0" y="-76200"/>
            <a:ext cx="12192000" cy="731520"/>
          </a:xfrm>
        </p:spPr>
        <p:txBody>
          <a:bodyPr>
            <a:normAutofit/>
          </a:bodyPr>
          <a:lstStyle>
            <a:lvl1pPr>
              <a:defRPr b="1" baseline="0">
                <a:solidFill>
                  <a:schemeClr val="bg1"/>
                </a:solidFill>
              </a:defRPr>
            </a:lvl1pPr>
          </a:lstStyle>
          <a:p>
            <a:r>
              <a:rPr lang="en-US" sz="3600"/>
              <a:t>Click to edit Slide Maser Style</a:t>
            </a:r>
            <a:endParaRPr lang="en-US" sz="3600" u="sng"/>
          </a:p>
        </p:txBody>
      </p:sp>
    </p:spTree>
    <p:extLst>
      <p:ext uri="{BB962C8B-B14F-4D97-AF65-F5344CB8AC3E}">
        <p14:creationId xmlns:p14="http://schemas.microsoft.com/office/powerpoint/2010/main" val="365750646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7" y="273142"/>
            <a:ext cx="4011084"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857" y="273056"/>
            <a:ext cx="681566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7" y="1435106"/>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0312B422-ADD4-4612-A80D-1D146D1ABDA8}" type="slidenum">
              <a:rPr lang="en-US" smtClean="0"/>
              <a:t>‹#›</a:t>
            </a:fld>
            <a:endParaRPr lang="en-US"/>
          </a:p>
        </p:txBody>
      </p:sp>
    </p:spTree>
    <p:extLst>
      <p:ext uri="{BB962C8B-B14F-4D97-AF65-F5344CB8AC3E}">
        <p14:creationId xmlns:p14="http://schemas.microsoft.com/office/powerpoint/2010/main" val="107056237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0312B422-ADD4-4612-A80D-1D146D1ABDA8}" type="slidenum">
              <a:rPr lang="en-US" smtClean="0"/>
              <a:t>‹#›</a:t>
            </a:fld>
            <a:endParaRPr lang="en-US"/>
          </a:p>
        </p:txBody>
      </p:sp>
    </p:spTree>
    <p:extLst>
      <p:ext uri="{BB962C8B-B14F-4D97-AF65-F5344CB8AC3E}">
        <p14:creationId xmlns:p14="http://schemas.microsoft.com/office/powerpoint/2010/main" val="37343414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a:off x="4165600" y="6356445"/>
            <a:ext cx="3860800" cy="365125"/>
          </a:xfrm>
          <a:prstGeom prst="rect">
            <a:avLst/>
          </a:prstGeom>
        </p:spPr>
        <p:txBody>
          <a:bodyPr lIns="91440" tIns="45720" rIns="91440" bIns="45720"/>
          <a:lstStyle>
            <a:lvl1pPr algn="ctr">
              <a:defRPr sz="1050"/>
            </a:lvl1pPr>
          </a:lstStyle>
          <a:p>
            <a:endParaRPr lang="en-US"/>
          </a:p>
        </p:txBody>
      </p:sp>
      <p:sp>
        <p:nvSpPr>
          <p:cNvPr id="6" name="Slide Number Placeholder 5"/>
          <p:cNvSpPr>
            <a:spLocks noGrp="1"/>
          </p:cNvSpPr>
          <p:nvPr>
            <p:ph type="sldNum" sz="quarter" idx="12"/>
          </p:nvPr>
        </p:nvSpPr>
        <p:spPr/>
        <p:txBody>
          <a:bodyPr/>
          <a:lstStyle/>
          <a:p>
            <a:fld id="{0312B422-ADD4-4612-A80D-1D146D1ABDA8}" type="slidenum">
              <a:rPr lang="en-US" smtClean="0"/>
              <a:t>‹#›</a:t>
            </a:fld>
            <a:endParaRPr lang="en-US"/>
          </a:p>
        </p:txBody>
      </p:sp>
    </p:spTree>
    <p:extLst>
      <p:ext uri="{BB962C8B-B14F-4D97-AF65-F5344CB8AC3E}">
        <p14:creationId xmlns:p14="http://schemas.microsoft.com/office/powerpoint/2010/main" val="142585472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C4FDF9-6630-413B-9461-4F406A9BCBA3}" type="slidenum">
              <a:rPr lang="en-US" smtClean="0"/>
              <a:t>‹#›</a:t>
            </a:fld>
            <a:endParaRPr lang="en-US"/>
          </a:p>
        </p:txBody>
      </p:sp>
    </p:spTree>
    <p:extLst>
      <p:ext uri="{BB962C8B-B14F-4D97-AF65-F5344CB8AC3E}">
        <p14:creationId xmlns:p14="http://schemas.microsoft.com/office/powerpoint/2010/main" val="3257669162"/>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990601"/>
            <a:ext cx="10972800" cy="4525963"/>
          </a:xfrm>
        </p:spPr>
        <p:txBody>
          <a:bodyPr/>
          <a:lstStyle>
            <a:lvl1pPr>
              <a:defRPr baseline="0">
                <a:solidFill>
                  <a:srgbClr val="0F3B60"/>
                </a:solidFill>
                <a:latin typeface="Myriad Pro" panose="020B0503030403020204"/>
              </a:defRPr>
            </a:lvl1pPr>
            <a:lvl2pPr>
              <a:defRPr baseline="0">
                <a:solidFill>
                  <a:srgbClr val="0F3B60"/>
                </a:solidFill>
                <a:latin typeface="Myriad Pro" panose="020B0503030403020204"/>
              </a:defRPr>
            </a:lvl2pPr>
            <a:lvl3pPr>
              <a:defRPr baseline="0">
                <a:solidFill>
                  <a:srgbClr val="0F3B60"/>
                </a:solidFill>
                <a:latin typeface="Myriad Pro" panose="020B0503030403020204"/>
              </a:defRPr>
            </a:lvl3pPr>
            <a:lvl4pPr>
              <a:defRPr baseline="0">
                <a:solidFill>
                  <a:srgbClr val="0F3B60"/>
                </a:solidFill>
                <a:latin typeface="Myriad Pro" panose="020B0503030403020204"/>
              </a:defRPr>
            </a:lvl4pPr>
            <a:lvl5pPr>
              <a:defRPr baseline="0">
                <a:solidFill>
                  <a:srgbClr val="0F3B60"/>
                </a:solidFill>
                <a:latin typeface="Myriad Pro" panose="020B0503030403020204"/>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p:nvPr/>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7" name="Title 1"/>
          <p:cNvSpPr>
            <a:spLocks noGrp="1"/>
          </p:cNvSpPr>
          <p:nvPr>
            <p:ph type="title" hasCustomPrompt="1"/>
          </p:nvPr>
        </p:nvSpPr>
        <p:spPr>
          <a:xfrm>
            <a:off x="0" y="-76200"/>
            <a:ext cx="12192000" cy="731520"/>
          </a:xfrm>
        </p:spPr>
        <p:txBody>
          <a:bodyPr>
            <a:normAutofit/>
          </a:bodyPr>
          <a:lstStyle>
            <a:lvl1pPr>
              <a:defRPr sz="4000" b="0" baseline="0">
                <a:solidFill>
                  <a:schemeClr val="bg1"/>
                </a:solidFill>
                <a:latin typeface="Myriad Pro"/>
              </a:defRPr>
            </a:lvl1pPr>
          </a:lstStyle>
          <a:p>
            <a:r>
              <a:rPr lang="en-US" sz="3600"/>
              <a:t>Click to edit Slide Master Style</a:t>
            </a:r>
            <a:endParaRPr lang="en-US" sz="3600" u="sng"/>
          </a:p>
        </p:txBody>
      </p:sp>
      <p:sp>
        <p:nvSpPr>
          <p:cNvPr id="8" name="TextBox 7"/>
          <p:cNvSpPr txBox="1"/>
          <p:nvPr userDrawn="1"/>
        </p:nvSpPr>
        <p:spPr>
          <a:xfrm>
            <a:off x="3962400" y="6336268"/>
            <a:ext cx="3962400" cy="369332"/>
          </a:xfrm>
          <a:prstGeom prst="rect">
            <a:avLst/>
          </a:prstGeom>
          <a:solidFill>
            <a:schemeClr val="tx2">
              <a:lumMod val="75000"/>
            </a:schemeClr>
          </a:solidFill>
        </p:spPr>
        <p:txBody>
          <a:bodyPr wrap="square" rtlCol="0">
            <a:spAutoFit/>
          </a:bodyPr>
          <a:lstStyle/>
          <a:p>
            <a:pPr algn="ctr"/>
            <a:r>
              <a:rPr lang="en-US" sz="1800" b="1">
                <a:solidFill>
                  <a:srgbClr val="C00000"/>
                </a:solidFill>
              </a:rPr>
              <a:t>FOR VA INTERNAL USE ONLY</a:t>
            </a:r>
          </a:p>
        </p:txBody>
      </p:sp>
      <p:sp>
        <p:nvSpPr>
          <p:cNvPr id="9" name="Slide Number Placeholder 5">
            <a:extLst>
              <a:ext uri="{FF2B5EF4-FFF2-40B4-BE49-F238E27FC236}">
                <a16:creationId xmlns:a16="http://schemas.microsoft.com/office/drawing/2014/main" id="{3CE14515-ED2E-48E7-B923-6FB66518398C}"/>
              </a:ext>
            </a:extLst>
          </p:cNvPr>
          <p:cNvSpPr txBox="1">
            <a:spLocks/>
          </p:cNvSpPr>
          <p:nvPr userDrawn="1"/>
        </p:nvSpPr>
        <p:spPr>
          <a:xfrm>
            <a:off x="9250441" y="6400233"/>
            <a:ext cx="28448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D983F1FA-211D-3044-9E35-958DFBC26156}" type="slidenum">
              <a:rPr lang="en-US" sz="1200" smtClean="0">
                <a:solidFill>
                  <a:prstClr val="white"/>
                </a:solidFill>
              </a:rPr>
              <a:pPr/>
              <a:t>‹#›</a:t>
            </a:fld>
            <a:endParaRPr lang="en-US" sz="1200">
              <a:solidFill>
                <a:prstClr val="white"/>
              </a:solidFill>
            </a:endParaRPr>
          </a:p>
        </p:txBody>
      </p:sp>
    </p:spTree>
    <p:extLst>
      <p:ext uri="{BB962C8B-B14F-4D97-AF65-F5344CB8AC3E}">
        <p14:creationId xmlns:p14="http://schemas.microsoft.com/office/powerpoint/2010/main" val="1921372252"/>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1"/>
            <a:ext cx="5384800" cy="4525963"/>
          </a:xfrm>
        </p:spPr>
        <p:txBody>
          <a:bodyPr/>
          <a:lstStyle>
            <a:lvl1pPr>
              <a:defRPr sz="2800" baseline="0">
                <a:solidFill>
                  <a:srgbClr val="0F3B60"/>
                </a:solidFill>
                <a:latin typeface="Myriad Pro"/>
              </a:defRPr>
            </a:lvl1pPr>
            <a:lvl2pPr>
              <a:defRPr sz="2400" baseline="0">
                <a:solidFill>
                  <a:srgbClr val="0F3B60"/>
                </a:solidFill>
                <a:latin typeface="Myriad Pro"/>
              </a:defRPr>
            </a:lvl2pPr>
            <a:lvl3pPr>
              <a:defRPr sz="2000" baseline="0">
                <a:solidFill>
                  <a:srgbClr val="0F3B60"/>
                </a:solidFill>
                <a:latin typeface="Myriad Pro"/>
              </a:defRPr>
            </a:lvl3pPr>
            <a:lvl4pPr>
              <a:defRPr sz="1800" baseline="0">
                <a:solidFill>
                  <a:srgbClr val="0F3B60"/>
                </a:solidFill>
                <a:latin typeface="Myriad Pro"/>
              </a:defRPr>
            </a:lvl4pPr>
            <a:lvl5pPr>
              <a:defRPr sz="1800" baseline="0">
                <a:solidFill>
                  <a:srgbClr val="0F3B60"/>
                </a:solidFill>
                <a:latin typeface="Myriad Pro"/>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baseline="0">
                <a:solidFill>
                  <a:srgbClr val="0F3B60"/>
                </a:solidFill>
                <a:latin typeface="Myriad Pro"/>
              </a:defRPr>
            </a:lvl1pPr>
            <a:lvl2pPr>
              <a:defRPr sz="2400" baseline="0">
                <a:solidFill>
                  <a:srgbClr val="0F3B60"/>
                </a:solidFill>
                <a:latin typeface="Myriad Pro"/>
              </a:defRPr>
            </a:lvl2pPr>
            <a:lvl3pPr>
              <a:defRPr sz="2000" baseline="0">
                <a:solidFill>
                  <a:srgbClr val="0F3B60"/>
                </a:solidFill>
                <a:latin typeface="Myriad Pro"/>
              </a:defRPr>
            </a:lvl3pPr>
            <a:lvl4pPr>
              <a:defRPr sz="1800" baseline="0">
                <a:solidFill>
                  <a:srgbClr val="0F3B60"/>
                </a:solidFill>
                <a:latin typeface="Myriad Pro"/>
              </a:defRPr>
            </a:lvl4pPr>
            <a:lvl5pPr>
              <a:defRPr sz="1800" baseline="0">
                <a:solidFill>
                  <a:srgbClr val="0F3B60"/>
                </a:solidFill>
                <a:latin typeface="Myriad Pro"/>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a:extLst>
              <a:ext uri="{FF2B5EF4-FFF2-40B4-BE49-F238E27FC236}">
                <a16:creationId xmlns:a16="http://schemas.microsoft.com/office/drawing/2014/main" id="{4D2D5761-C086-4537-89FC-BCC73D16601A}"/>
              </a:ext>
            </a:extLst>
          </p:cNvPr>
          <p:cNvSpPr/>
          <p:nvPr userDrawn="1"/>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9" name="Title 1">
            <a:extLst>
              <a:ext uri="{FF2B5EF4-FFF2-40B4-BE49-F238E27FC236}">
                <a16:creationId xmlns:a16="http://schemas.microsoft.com/office/drawing/2014/main" id="{4CB16B73-D11F-4C6E-BE90-F196503EC226}"/>
              </a:ext>
            </a:extLst>
          </p:cNvPr>
          <p:cNvSpPr>
            <a:spLocks noGrp="1"/>
          </p:cNvSpPr>
          <p:nvPr>
            <p:ph type="title" hasCustomPrompt="1"/>
          </p:nvPr>
        </p:nvSpPr>
        <p:spPr>
          <a:xfrm>
            <a:off x="0" y="-78062"/>
            <a:ext cx="12192000" cy="731520"/>
          </a:xfrm>
        </p:spPr>
        <p:txBody>
          <a:bodyPr>
            <a:normAutofit/>
          </a:bodyPr>
          <a:lstStyle>
            <a:lvl1pPr>
              <a:defRPr sz="4000" b="0" baseline="0">
                <a:solidFill>
                  <a:schemeClr val="bg1"/>
                </a:solidFill>
                <a:latin typeface="Myriad Pro"/>
              </a:defRPr>
            </a:lvl1pPr>
          </a:lstStyle>
          <a:p>
            <a:r>
              <a:rPr lang="en-US" sz="3600"/>
              <a:t>Click to edit Slide Master Style</a:t>
            </a:r>
            <a:endParaRPr lang="en-US" sz="3600" u="sng"/>
          </a:p>
        </p:txBody>
      </p:sp>
      <p:sp>
        <p:nvSpPr>
          <p:cNvPr id="10" name="Rectangle 9">
            <a:extLst>
              <a:ext uri="{FF2B5EF4-FFF2-40B4-BE49-F238E27FC236}">
                <a16:creationId xmlns:a16="http://schemas.microsoft.com/office/drawing/2014/main" id="{2BB62D4C-E2D5-4C37-80FA-50DCE41513A5}"/>
              </a:ext>
            </a:extLst>
          </p:cNvPr>
          <p:cNvSpPr/>
          <p:nvPr userDrawn="1"/>
        </p:nvSpPr>
        <p:spPr>
          <a:xfrm>
            <a:off x="0" y="6140681"/>
            <a:ext cx="12192000" cy="731839"/>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11" name="Slide Number Placeholder 5">
            <a:extLst>
              <a:ext uri="{FF2B5EF4-FFF2-40B4-BE49-F238E27FC236}">
                <a16:creationId xmlns:a16="http://schemas.microsoft.com/office/drawing/2014/main" id="{5561693D-7A42-4C55-BED9-9B7047648189}"/>
              </a:ext>
            </a:extLst>
          </p:cNvPr>
          <p:cNvSpPr>
            <a:spLocks noGrp="1"/>
          </p:cNvSpPr>
          <p:nvPr>
            <p:ph type="sldNum" sz="quarter" idx="4"/>
          </p:nvPr>
        </p:nvSpPr>
        <p:spPr>
          <a:xfrm>
            <a:off x="11582400" y="6400233"/>
            <a:ext cx="512840" cy="365125"/>
          </a:xfrm>
          <a:prstGeom prst="rect">
            <a:avLst/>
          </a:prstGeom>
        </p:spPr>
        <p:txBody>
          <a:bodyPr vert="horz" lIns="91440" tIns="45720" rIns="91440" bIns="45720" rtlCol="0" anchor="ctr"/>
          <a:lstStyle>
            <a:lvl1pPr algn="r">
              <a:defRPr sz="1200">
                <a:solidFill>
                  <a:schemeClr val="bg1"/>
                </a:solidFill>
              </a:defRPr>
            </a:lvl1pPr>
          </a:lstStyle>
          <a:p>
            <a:fld id="{A36383B9-8516-422F-8979-8D4EBC5CDDAB}" type="slidenum">
              <a:rPr lang="en-US" smtClean="0"/>
              <a:t>‹#›</a:t>
            </a:fld>
            <a:endParaRPr lang="en-US"/>
          </a:p>
        </p:txBody>
      </p:sp>
      <p:pic>
        <p:nvPicPr>
          <p:cNvPr id="12" name="Picture 2" descr="C:\Users\vacoGrovem\AppData\Local\Microsoft\Windows\Temporary Internet Files\Content.Outlook\83QVOJUE\CHOOSE-VA-rev.png">
            <a:extLst>
              <a:ext uri="{FF2B5EF4-FFF2-40B4-BE49-F238E27FC236}">
                <a16:creationId xmlns:a16="http://schemas.microsoft.com/office/drawing/2014/main" id="{2C7FE6AB-BF05-4947-8671-2F77CC9A3540}"/>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03200" y="6172200"/>
            <a:ext cx="2716744" cy="54864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descr="PPSeal.png">
            <a:extLst>
              <a:ext uri="{FF2B5EF4-FFF2-40B4-BE49-F238E27FC236}">
                <a16:creationId xmlns:a16="http://schemas.microsoft.com/office/drawing/2014/main" id="{4ABD0140-471C-4784-9B40-2297D8D44E7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66546" y="6184206"/>
            <a:ext cx="3417455" cy="641708"/>
          </a:xfrm>
          <a:prstGeom prst="rect">
            <a:avLst/>
          </a:prstGeom>
        </p:spPr>
      </p:pic>
      <p:sp>
        <p:nvSpPr>
          <p:cNvPr id="14" name="TextBox 13">
            <a:extLst>
              <a:ext uri="{FF2B5EF4-FFF2-40B4-BE49-F238E27FC236}">
                <a16:creationId xmlns:a16="http://schemas.microsoft.com/office/drawing/2014/main" id="{4CA1F2BE-7414-4EAA-96B0-B54A8F393A54}"/>
              </a:ext>
            </a:extLst>
          </p:cNvPr>
          <p:cNvSpPr txBox="1"/>
          <p:nvPr userDrawn="1"/>
        </p:nvSpPr>
        <p:spPr>
          <a:xfrm>
            <a:off x="3962400" y="6336268"/>
            <a:ext cx="3962400" cy="369332"/>
          </a:xfrm>
          <a:prstGeom prst="rect">
            <a:avLst/>
          </a:prstGeom>
          <a:solidFill>
            <a:schemeClr val="tx2">
              <a:lumMod val="75000"/>
            </a:schemeClr>
          </a:solidFill>
        </p:spPr>
        <p:txBody>
          <a:bodyPr wrap="square" rtlCol="0">
            <a:spAutoFit/>
          </a:bodyPr>
          <a:lstStyle/>
          <a:p>
            <a:pPr algn="ctr"/>
            <a:r>
              <a:rPr lang="en-US" sz="1800" b="1">
                <a:solidFill>
                  <a:srgbClr val="C00000"/>
                </a:solidFill>
              </a:rPr>
              <a:t>FOR VA INTERNAL USE ONLY</a:t>
            </a:r>
          </a:p>
        </p:txBody>
      </p:sp>
    </p:spTree>
    <p:extLst>
      <p:ext uri="{BB962C8B-B14F-4D97-AF65-F5344CB8AC3E}">
        <p14:creationId xmlns:p14="http://schemas.microsoft.com/office/powerpoint/2010/main" val="265204594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7" cy="639762"/>
          </a:xfrm>
        </p:spPr>
        <p:txBody>
          <a:bodyPr anchor="b"/>
          <a:lstStyle>
            <a:lvl1pPr marL="0" indent="0">
              <a:buNone/>
              <a:defRPr sz="2400" b="1" baseline="0">
                <a:solidFill>
                  <a:srgbClr val="0F3B60"/>
                </a:solidFill>
                <a:latin typeface="Myriad Pro"/>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baseline="0">
                <a:solidFill>
                  <a:srgbClr val="0F3B60"/>
                </a:solidFill>
                <a:latin typeface="Myriad Pro"/>
              </a:defRPr>
            </a:lvl1pPr>
            <a:lvl2pPr>
              <a:defRPr sz="2000" baseline="0">
                <a:solidFill>
                  <a:srgbClr val="0F3B60"/>
                </a:solidFill>
                <a:latin typeface="Myriad Pro"/>
              </a:defRPr>
            </a:lvl2pPr>
            <a:lvl3pPr>
              <a:defRPr sz="1800" baseline="0">
                <a:solidFill>
                  <a:srgbClr val="0F3B60"/>
                </a:solidFill>
                <a:latin typeface="Myriad Pro"/>
              </a:defRPr>
            </a:lvl3pPr>
            <a:lvl4pPr>
              <a:defRPr sz="1600" baseline="0">
                <a:solidFill>
                  <a:srgbClr val="0F3B60"/>
                </a:solidFill>
                <a:latin typeface="Myriad Pro"/>
              </a:defRPr>
            </a:lvl4pPr>
            <a:lvl5pPr>
              <a:defRPr sz="1600" baseline="0">
                <a:solidFill>
                  <a:srgbClr val="0F3B60"/>
                </a:solidFill>
                <a:latin typeface="Myriad Pro"/>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solidFill>
                  <a:srgbClr val="0F3B60"/>
                </a:solidFill>
                <a:latin typeface="Myriad Pro"/>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baseline="0">
                <a:solidFill>
                  <a:srgbClr val="0F3B60"/>
                </a:solidFill>
                <a:latin typeface="Myriad Pro"/>
              </a:defRPr>
            </a:lvl1pPr>
            <a:lvl2pPr>
              <a:defRPr sz="2000" baseline="0">
                <a:solidFill>
                  <a:srgbClr val="0F3B60"/>
                </a:solidFill>
                <a:latin typeface="Myriad Pro"/>
              </a:defRPr>
            </a:lvl2pPr>
            <a:lvl3pPr>
              <a:defRPr sz="1800" baseline="0">
                <a:solidFill>
                  <a:srgbClr val="0F3B60"/>
                </a:solidFill>
                <a:latin typeface="Myriad Pro"/>
              </a:defRPr>
            </a:lvl3pPr>
            <a:lvl4pPr>
              <a:defRPr sz="1600" baseline="0">
                <a:solidFill>
                  <a:srgbClr val="0F3B60"/>
                </a:solidFill>
                <a:latin typeface="Myriad Pro"/>
              </a:defRPr>
            </a:lvl4pPr>
            <a:lvl5pPr>
              <a:defRPr sz="1600" baseline="0">
                <a:solidFill>
                  <a:srgbClr val="0F3B60"/>
                </a:solidFill>
                <a:latin typeface="Myriad Pro"/>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9">
            <a:extLst>
              <a:ext uri="{FF2B5EF4-FFF2-40B4-BE49-F238E27FC236}">
                <a16:creationId xmlns:a16="http://schemas.microsoft.com/office/drawing/2014/main" id="{FB73682C-156B-478C-A7B3-1332CF23EBE3}"/>
              </a:ext>
            </a:extLst>
          </p:cNvPr>
          <p:cNvSpPr/>
          <p:nvPr userDrawn="1"/>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11" name="Title 1">
            <a:extLst>
              <a:ext uri="{FF2B5EF4-FFF2-40B4-BE49-F238E27FC236}">
                <a16:creationId xmlns:a16="http://schemas.microsoft.com/office/drawing/2014/main" id="{9F935438-E66F-4008-82EC-F91DDED5F72A}"/>
              </a:ext>
            </a:extLst>
          </p:cNvPr>
          <p:cNvSpPr>
            <a:spLocks noGrp="1"/>
          </p:cNvSpPr>
          <p:nvPr>
            <p:ph type="title" hasCustomPrompt="1"/>
          </p:nvPr>
        </p:nvSpPr>
        <p:spPr>
          <a:xfrm>
            <a:off x="0" y="-78062"/>
            <a:ext cx="12192000" cy="731520"/>
          </a:xfrm>
        </p:spPr>
        <p:txBody>
          <a:bodyPr>
            <a:normAutofit/>
          </a:bodyPr>
          <a:lstStyle>
            <a:lvl1pPr>
              <a:defRPr sz="4000" b="0" baseline="0">
                <a:solidFill>
                  <a:schemeClr val="bg1"/>
                </a:solidFill>
                <a:latin typeface="Myriad Pro"/>
              </a:defRPr>
            </a:lvl1pPr>
          </a:lstStyle>
          <a:p>
            <a:r>
              <a:rPr lang="en-US" sz="3600"/>
              <a:t>Click to edit Slide Master Style</a:t>
            </a:r>
            <a:endParaRPr lang="en-US" sz="3600" u="sng"/>
          </a:p>
        </p:txBody>
      </p:sp>
      <p:sp>
        <p:nvSpPr>
          <p:cNvPr id="12" name="Rectangle 11">
            <a:extLst>
              <a:ext uri="{FF2B5EF4-FFF2-40B4-BE49-F238E27FC236}">
                <a16:creationId xmlns:a16="http://schemas.microsoft.com/office/drawing/2014/main" id="{C746907D-B1B1-40FD-B991-C4DB8C47D4A4}"/>
              </a:ext>
            </a:extLst>
          </p:cNvPr>
          <p:cNvSpPr/>
          <p:nvPr userDrawn="1"/>
        </p:nvSpPr>
        <p:spPr>
          <a:xfrm>
            <a:off x="0" y="6140681"/>
            <a:ext cx="12192000" cy="731839"/>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13" name="Slide Number Placeholder 5">
            <a:extLst>
              <a:ext uri="{FF2B5EF4-FFF2-40B4-BE49-F238E27FC236}">
                <a16:creationId xmlns:a16="http://schemas.microsoft.com/office/drawing/2014/main" id="{005958CE-E5DA-4B17-8A2B-91B107DCFF83}"/>
              </a:ext>
            </a:extLst>
          </p:cNvPr>
          <p:cNvSpPr>
            <a:spLocks noGrp="1"/>
          </p:cNvSpPr>
          <p:nvPr>
            <p:ph type="sldNum" sz="quarter" idx="10"/>
          </p:nvPr>
        </p:nvSpPr>
        <p:spPr>
          <a:xfrm>
            <a:off x="11582400" y="6400233"/>
            <a:ext cx="512840" cy="365125"/>
          </a:xfrm>
          <a:prstGeom prst="rect">
            <a:avLst/>
          </a:prstGeom>
        </p:spPr>
        <p:txBody>
          <a:bodyPr vert="horz" lIns="91440" tIns="45720" rIns="91440" bIns="45720" rtlCol="0" anchor="ctr"/>
          <a:lstStyle>
            <a:lvl1pPr algn="r">
              <a:defRPr sz="1200">
                <a:solidFill>
                  <a:schemeClr val="bg1"/>
                </a:solidFill>
              </a:defRPr>
            </a:lvl1pPr>
          </a:lstStyle>
          <a:p>
            <a:fld id="{A36383B9-8516-422F-8979-8D4EBC5CDDAB}" type="slidenum">
              <a:rPr lang="en-US" smtClean="0"/>
              <a:t>‹#›</a:t>
            </a:fld>
            <a:endParaRPr lang="en-US"/>
          </a:p>
        </p:txBody>
      </p:sp>
      <p:pic>
        <p:nvPicPr>
          <p:cNvPr id="14" name="Picture 2" descr="C:\Users\vacoGrovem\AppData\Local\Microsoft\Windows\Temporary Internet Files\Content.Outlook\83QVOJUE\CHOOSE-VA-rev.png">
            <a:extLst>
              <a:ext uri="{FF2B5EF4-FFF2-40B4-BE49-F238E27FC236}">
                <a16:creationId xmlns:a16="http://schemas.microsoft.com/office/drawing/2014/main" id="{1B7C34C4-55A1-4966-80E4-2A240416337B}"/>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03200" y="6172200"/>
            <a:ext cx="2716744" cy="54864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PPSeal.png">
            <a:extLst>
              <a:ext uri="{FF2B5EF4-FFF2-40B4-BE49-F238E27FC236}">
                <a16:creationId xmlns:a16="http://schemas.microsoft.com/office/drawing/2014/main" id="{32555A7F-6FF7-4E61-99A0-1E31993F55E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266546" y="6184206"/>
            <a:ext cx="3417455" cy="641708"/>
          </a:xfrm>
          <a:prstGeom prst="rect">
            <a:avLst/>
          </a:prstGeom>
        </p:spPr>
      </p:pic>
      <p:sp>
        <p:nvSpPr>
          <p:cNvPr id="16" name="TextBox 15">
            <a:extLst>
              <a:ext uri="{FF2B5EF4-FFF2-40B4-BE49-F238E27FC236}">
                <a16:creationId xmlns:a16="http://schemas.microsoft.com/office/drawing/2014/main" id="{35046A4F-F1DB-4D27-B11B-05231FEA6F34}"/>
              </a:ext>
            </a:extLst>
          </p:cNvPr>
          <p:cNvSpPr txBox="1"/>
          <p:nvPr userDrawn="1"/>
        </p:nvSpPr>
        <p:spPr>
          <a:xfrm>
            <a:off x="3962400" y="6336268"/>
            <a:ext cx="3962400" cy="369332"/>
          </a:xfrm>
          <a:prstGeom prst="rect">
            <a:avLst/>
          </a:prstGeom>
          <a:solidFill>
            <a:schemeClr val="tx2">
              <a:lumMod val="75000"/>
            </a:schemeClr>
          </a:solidFill>
        </p:spPr>
        <p:txBody>
          <a:bodyPr wrap="square" rtlCol="0">
            <a:spAutoFit/>
          </a:bodyPr>
          <a:lstStyle/>
          <a:p>
            <a:pPr algn="ctr"/>
            <a:r>
              <a:rPr lang="en-US" sz="1800" b="1">
                <a:solidFill>
                  <a:srgbClr val="C00000"/>
                </a:solidFill>
              </a:rPr>
              <a:t>FOR VA INTERNAL USE ONLY</a:t>
            </a:r>
          </a:p>
        </p:txBody>
      </p:sp>
    </p:spTree>
    <p:extLst>
      <p:ext uri="{BB962C8B-B14F-4D97-AF65-F5344CB8AC3E}">
        <p14:creationId xmlns:p14="http://schemas.microsoft.com/office/powerpoint/2010/main" val="151777557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A36383B9-8516-422F-8979-8D4EBC5CDDAB}" type="slidenum">
              <a:rPr lang="en-US" smtClean="0"/>
              <a:t>‹#›</a:t>
            </a:fld>
            <a:endParaRPr lang="en-US"/>
          </a:p>
        </p:txBody>
      </p:sp>
      <p:sp>
        <p:nvSpPr>
          <p:cNvPr id="4" name="Rectangle 3"/>
          <p:cNvSpPr/>
          <p:nvPr/>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5" name="Title 1"/>
          <p:cNvSpPr>
            <a:spLocks noGrp="1"/>
          </p:cNvSpPr>
          <p:nvPr>
            <p:ph type="title" hasCustomPrompt="1"/>
          </p:nvPr>
        </p:nvSpPr>
        <p:spPr>
          <a:xfrm>
            <a:off x="0" y="-76200"/>
            <a:ext cx="12192000" cy="731520"/>
          </a:xfrm>
        </p:spPr>
        <p:txBody>
          <a:bodyPr>
            <a:normAutofit/>
          </a:bodyPr>
          <a:lstStyle>
            <a:lvl1pPr>
              <a:defRPr sz="4000" b="0" baseline="0">
                <a:solidFill>
                  <a:schemeClr val="bg1"/>
                </a:solidFill>
                <a:latin typeface="Myriad Pro"/>
              </a:defRPr>
            </a:lvl1pPr>
          </a:lstStyle>
          <a:p>
            <a:r>
              <a:rPr lang="en-US" sz="3600"/>
              <a:t>Click to edit Slide Master Style</a:t>
            </a:r>
            <a:endParaRPr lang="en-US" sz="3600" u="sng"/>
          </a:p>
        </p:txBody>
      </p:sp>
    </p:spTree>
    <p:extLst>
      <p:ext uri="{BB962C8B-B14F-4D97-AF65-F5344CB8AC3E}">
        <p14:creationId xmlns:p14="http://schemas.microsoft.com/office/powerpoint/2010/main" val="288182348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A36383B9-8516-422F-8979-8D4EBC5CDDAB}" type="slidenum">
              <a:rPr lang="en-US" smtClean="0"/>
              <a:t>‹#›</a:t>
            </a:fld>
            <a:endParaRPr lang="en-US"/>
          </a:p>
        </p:txBody>
      </p:sp>
      <p:sp>
        <p:nvSpPr>
          <p:cNvPr id="4" name="TextBox 3">
            <a:extLst>
              <a:ext uri="{FF2B5EF4-FFF2-40B4-BE49-F238E27FC236}">
                <a16:creationId xmlns:a16="http://schemas.microsoft.com/office/drawing/2014/main" id="{84DAEC34-B324-407F-A6DF-3D3CE9458A9C}"/>
              </a:ext>
            </a:extLst>
          </p:cNvPr>
          <p:cNvSpPr txBox="1"/>
          <p:nvPr userDrawn="1"/>
        </p:nvSpPr>
        <p:spPr>
          <a:xfrm>
            <a:off x="3962400" y="6336268"/>
            <a:ext cx="3962400" cy="369332"/>
          </a:xfrm>
          <a:prstGeom prst="rect">
            <a:avLst/>
          </a:prstGeom>
          <a:solidFill>
            <a:schemeClr val="tx2">
              <a:lumMod val="75000"/>
            </a:schemeClr>
          </a:solidFill>
        </p:spPr>
        <p:txBody>
          <a:bodyPr wrap="square" rtlCol="0">
            <a:spAutoFit/>
          </a:bodyPr>
          <a:lstStyle/>
          <a:p>
            <a:pPr algn="ctr"/>
            <a:r>
              <a:rPr lang="en-US" sz="1800" b="1">
                <a:solidFill>
                  <a:srgbClr val="C00000"/>
                </a:solidFill>
              </a:rPr>
              <a:t>FOR VA INTERNAL USE ONLY</a:t>
            </a:r>
          </a:p>
        </p:txBody>
      </p:sp>
    </p:spTree>
    <p:extLst>
      <p:ext uri="{BB962C8B-B14F-4D97-AF65-F5344CB8AC3E}">
        <p14:creationId xmlns:p14="http://schemas.microsoft.com/office/powerpoint/2010/main" val="282030447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312B422-ADD4-4612-A80D-1D146D1ABDA8}" type="slidenum">
              <a:rPr lang="en-US" smtClean="0"/>
              <a:t>‹#›</a:t>
            </a:fld>
            <a:endParaRPr lang="en-US"/>
          </a:p>
        </p:txBody>
      </p:sp>
      <p:sp>
        <p:nvSpPr>
          <p:cNvPr id="4" name="Rectangle 3"/>
          <p:cNvSpPr/>
          <p:nvPr/>
        </p:nvSpPr>
        <p:spPr>
          <a:xfrm>
            <a:off x="0" y="5376955"/>
            <a:ext cx="12192000" cy="1481139"/>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endParaRPr lang="en-US" sz="1800">
              <a:solidFill>
                <a:prstClr val="white"/>
              </a:solidFill>
            </a:endParaRPr>
          </a:p>
        </p:txBody>
      </p:sp>
      <p:sp>
        <p:nvSpPr>
          <p:cNvPr id="6" name="Title 1"/>
          <p:cNvSpPr txBox="1">
            <a:spLocks/>
          </p:cNvSpPr>
          <p:nvPr/>
        </p:nvSpPr>
        <p:spPr>
          <a:xfrm>
            <a:off x="3895120" y="4803734"/>
            <a:ext cx="7700433" cy="450535"/>
          </a:xfrm>
          <a:prstGeom prst="rect">
            <a:avLst/>
          </a:prstGeom>
          <a:ln>
            <a:solidFill>
              <a:schemeClr val="bg1"/>
            </a:solidFill>
          </a:ln>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r">
              <a:lnSpc>
                <a:spcPct val="80000"/>
              </a:lnSpc>
            </a:pPr>
            <a:r>
              <a:rPr lang="en-US" sz="2000">
                <a:solidFill>
                  <a:srgbClr val="000000"/>
                </a:solidFill>
              </a:rPr>
              <a:t>August 30, 2017</a:t>
            </a:r>
          </a:p>
        </p:txBody>
      </p:sp>
      <p:grpSp>
        <p:nvGrpSpPr>
          <p:cNvPr id="12" name="Group 11"/>
          <p:cNvGrpSpPr/>
          <p:nvPr/>
        </p:nvGrpSpPr>
        <p:grpSpPr>
          <a:xfrm>
            <a:off x="1714248" y="1694039"/>
            <a:ext cx="8763504" cy="1558035"/>
            <a:chOff x="966536" y="1694131"/>
            <a:chExt cx="6572628" cy="1558035"/>
          </a:xfrm>
        </p:grpSpPr>
        <p:sp>
          <p:nvSpPr>
            <p:cNvPr id="13" name="Title 1"/>
            <p:cNvSpPr txBox="1">
              <a:spLocks/>
            </p:cNvSpPr>
            <p:nvPr/>
          </p:nvSpPr>
          <p:spPr>
            <a:xfrm>
              <a:off x="966536" y="1763943"/>
              <a:ext cx="2133600" cy="1488223"/>
            </a:xfrm>
            <a:prstGeom prst="rect">
              <a:avLst/>
            </a:prstGeom>
            <a:ln>
              <a:solidFill>
                <a:schemeClr val="bg1"/>
              </a:solidFill>
            </a:ln>
            <a:effectLst/>
          </p:spPr>
          <p:txBody>
            <a:bodyPr vert="horz" lIns="0" tIns="0" rIns="0" bIns="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80000"/>
                </a:lnSpc>
              </a:pPr>
              <a:r>
                <a:rPr lang="en-US" sz="11500" b="1" spc="-100">
                  <a:solidFill>
                    <a:srgbClr val="003F72">
                      <a:lumMod val="50000"/>
                    </a:srgbClr>
                  </a:solidFill>
                  <a:latin typeface="Myriad Pro"/>
                  <a:cs typeface="Arial" panose="020B0604020202020204" pitchFamily="34" charset="0"/>
                </a:rPr>
                <a:t>VA</a:t>
              </a:r>
            </a:p>
          </p:txBody>
        </p:sp>
        <p:sp>
          <p:nvSpPr>
            <p:cNvPr id="14" name="Title 1"/>
            <p:cNvSpPr txBox="1">
              <a:spLocks/>
            </p:cNvSpPr>
            <p:nvPr/>
          </p:nvSpPr>
          <p:spPr>
            <a:xfrm>
              <a:off x="3316705" y="1750278"/>
              <a:ext cx="4222459" cy="1307009"/>
            </a:xfrm>
            <a:prstGeom prst="rect">
              <a:avLst/>
            </a:prstGeom>
            <a:ln>
              <a:solidFill>
                <a:schemeClr val="bg1"/>
              </a:solidFill>
            </a:ln>
          </p:spPr>
          <p:txBody>
            <a:bodyPr vert="horz" lIns="0" tIns="0" rIns="0" bIns="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80000"/>
                </a:lnSpc>
              </a:pPr>
              <a:r>
                <a:rPr lang="en-US" sz="5400" b="1">
                  <a:solidFill>
                    <a:srgbClr val="00B0F0"/>
                  </a:solidFill>
                  <a:latin typeface="Arial" panose="020B0604020202020204" pitchFamily="34" charset="0"/>
                  <a:cs typeface="Arial" panose="020B0604020202020204" pitchFamily="34" charset="0"/>
                </a:rPr>
                <a:t>Key Leaders </a:t>
              </a:r>
              <a:br>
                <a:rPr lang="en-US" sz="5400" b="1">
                  <a:solidFill>
                    <a:srgbClr val="00B0F0"/>
                  </a:solidFill>
                  <a:latin typeface="Arial" panose="020B0604020202020204" pitchFamily="34" charset="0"/>
                  <a:cs typeface="Arial" panose="020B0604020202020204" pitchFamily="34" charset="0"/>
                </a:rPr>
              </a:br>
              <a:r>
                <a:rPr lang="en-US" sz="5400" b="1">
                  <a:solidFill>
                    <a:srgbClr val="00B0F0"/>
                  </a:solidFill>
                  <a:latin typeface="Arial" panose="020B0604020202020204" pitchFamily="34" charset="0"/>
                  <a:cs typeface="Arial" panose="020B0604020202020204" pitchFamily="34" charset="0"/>
                </a:rPr>
                <a:t>Meeting</a:t>
              </a:r>
            </a:p>
          </p:txBody>
        </p:sp>
        <p:cxnSp>
          <p:nvCxnSpPr>
            <p:cNvPr id="15" name="Straight Connector 14"/>
            <p:cNvCxnSpPr/>
            <p:nvPr/>
          </p:nvCxnSpPr>
          <p:spPr>
            <a:xfrm flipH="1">
              <a:off x="3172326" y="1694131"/>
              <a:ext cx="12032" cy="1280160"/>
            </a:xfrm>
            <a:prstGeom prst="line">
              <a:avLst/>
            </a:prstGeom>
            <a:ln w="22225" cmpd="sng">
              <a:solidFill>
                <a:schemeClr val="tx1"/>
              </a:solidFill>
            </a:ln>
            <a:effectLst/>
          </p:spPr>
          <p:style>
            <a:lnRef idx="2">
              <a:schemeClr val="accent1"/>
            </a:lnRef>
            <a:fillRef idx="0">
              <a:schemeClr val="accent1"/>
            </a:fillRef>
            <a:effectRef idx="1">
              <a:schemeClr val="accent1"/>
            </a:effectRef>
            <a:fontRef idx="minor">
              <a:schemeClr val="tx1"/>
            </a:fontRef>
          </p:style>
        </p:cxnSp>
      </p:grpSp>
      <p:pic>
        <p:nvPicPr>
          <p:cNvPr id="1026" name="Picture 2" descr="C:\Users\vacoGrovem\AppData\Local\Microsoft\Windows\Temporary Internet Files\Content.Outlook\83QVOJUE\CHOOSE-VA-rev.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31552" y="5644912"/>
            <a:ext cx="4064000" cy="8207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267372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312B422-ADD4-4612-A80D-1D146D1ABDA8}" type="slidenum">
              <a:rPr lang="en-US" smtClean="0"/>
              <a:t>‹#›</a:t>
            </a:fld>
            <a:endParaRPr lang="en-US"/>
          </a:p>
        </p:txBody>
      </p:sp>
      <p:sp>
        <p:nvSpPr>
          <p:cNvPr id="4" name="Rectangle 3"/>
          <p:cNvSpPr/>
          <p:nvPr/>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5" name="Title 1"/>
          <p:cNvSpPr>
            <a:spLocks noGrp="1"/>
          </p:cNvSpPr>
          <p:nvPr>
            <p:ph type="title" hasCustomPrompt="1"/>
          </p:nvPr>
        </p:nvSpPr>
        <p:spPr>
          <a:xfrm>
            <a:off x="0" y="-76200"/>
            <a:ext cx="12192000" cy="731520"/>
          </a:xfrm>
        </p:spPr>
        <p:txBody>
          <a:bodyPr>
            <a:normAutofit/>
          </a:bodyPr>
          <a:lstStyle>
            <a:lvl1pPr>
              <a:defRPr b="1" baseline="0">
                <a:solidFill>
                  <a:schemeClr val="bg1"/>
                </a:solidFill>
              </a:defRPr>
            </a:lvl1pPr>
          </a:lstStyle>
          <a:p>
            <a:r>
              <a:rPr lang="en-US" sz="3600"/>
              <a:t>Agenda</a:t>
            </a:r>
            <a:endParaRPr lang="en-US" sz="3600" u="sng"/>
          </a:p>
        </p:txBody>
      </p:sp>
      <p:sp>
        <p:nvSpPr>
          <p:cNvPr id="6" name="TextBox 5"/>
          <p:cNvSpPr txBox="1"/>
          <p:nvPr/>
        </p:nvSpPr>
        <p:spPr>
          <a:xfrm>
            <a:off x="441832" y="1659466"/>
            <a:ext cx="11308337" cy="369332"/>
          </a:xfrm>
          <a:prstGeom prst="rect">
            <a:avLst/>
          </a:prstGeom>
          <a:solidFill>
            <a:srgbClr val="00B0F0"/>
          </a:solidFill>
        </p:spPr>
        <p:txBody>
          <a:bodyPr wrap="square" lIns="91440" tIns="45720" rIns="91440" bIns="45720" rtlCol="0">
            <a:spAutoFit/>
          </a:bodyPr>
          <a:lstStyle/>
          <a:p>
            <a:endParaRPr lang="en-US" sz="1800">
              <a:solidFill>
                <a:srgbClr val="000000"/>
              </a:solidFill>
            </a:endParaRPr>
          </a:p>
        </p:txBody>
      </p:sp>
      <p:sp>
        <p:nvSpPr>
          <p:cNvPr id="7" name="TextBox 6"/>
          <p:cNvSpPr txBox="1"/>
          <p:nvPr/>
        </p:nvSpPr>
        <p:spPr>
          <a:xfrm>
            <a:off x="863591" y="2749897"/>
            <a:ext cx="10522964" cy="861774"/>
          </a:xfrm>
          <a:prstGeom prst="rect">
            <a:avLst/>
          </a:prstGeom>
          <a:noFill/>
        </p:spPr>
        <p:txBody>
          <a:bodyPr wrap="square" lIns="91440" tIns="45720" rIns="91440" bIns="45720" rtlCol="0" anchor="ctr">
            <a:spAutoFit/>
          </a:bodyPr>
          <a:lstStyle/>
          <a:p>
            <a:pPr marL="0" lvl="1" indent="-342900">
              <a:spcBef>
                <a:spcPts val="1200"/>
              </a:spcBef>
              <a:buFont typeface="+mj-lt"/>
              <a:buAutoNum type="arabicPeriod"/>
            </a:pPr>
            <a:r>
              <a:rPr lang="en-US" sz="2000" b="1">
                <a:solidFill>
                  <a:srgbClr val="000000"/>
                </a:solidFill>
              </a:rPr>
              <a:t>Good News Story</a:t>
            </a:r>
          </a:p>
          <a:p>
            <a:pPr marL="0" lvl="1">
              <a:spcBef>
                <a:spcPts val="1200"/>
              </a:spcBef>
            </a:pPr>
            <a:endParaRPr lang="en-US" sz="2000" b="1">
              <a:solidFill>
                <a:srgbClr val="000000"/>
              </a:solidFill>
            </a:endParaRPr>
          </a:p>
        </p:txBody>
      </p:sp>
    </p:spTree>
    <p:extLst>
      <p:ext uri="{BB962C8B-B14F-4D97-AF65-F5344CB8AC3E}">
        <p14:creationId xmlns:p14="http://schemas.microsoft.com/office/powerpoint/2010/main" val="895305196"/>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312B422-ADD4-4612-A80D-1D146D1ABDA8}" type="slidenum">
              <a:rPr lang="en-US" smtClean="0"/>
              <a:t>‹#›</a:t>
            </a:fld>
            <a:endParaRPr lang="en-US"/>
          </a:p>
        </p:txBody>
      </p:sp>
      <p:sp>
        <p:nvSpPr>
          <p:cNvPr id="4" name="Rectangle 3"/>
          <p:cNvSpPr/>
          <p:nvPr/>
        </p:nvSpPr>
        <p:spPr>
          <a:xfrm>
            <a:off x="0" y="-76200"/>
            <a:ext cx="12192000" cy="731520"/>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5" name="Title 1"/>
          <p:cNvSpPr>
            <a:spLocks noGrp="1"/>
          </p:cNvSpPr>
          <p:nvPr>
            <p:ph type="title" hasCustomPrompt="1"/>
          </p:nvPr>
        </p:nvSpPr>
        <p:spPr>
          <a:xfrm>
            <a:off x="0" y="-76200"/>
            <a:ext cx="12192000" cy="731520"/>
          </a:xfrm>
        </p:spPr>
        <p:txBody>
          <a:bodyPr>
            <a:normAutofit/>
          </a:bodyPr>
          <a:lstStyle>
            <a:lvl1pPr>
              <a:defRPr b="1" baseline="0">
                <a:solidFill>
                  <a:schemeClr val="bg1"/>
                </a:solidFill>
              </a:defRPr>
            </a:lvl1pPr>
          </a:lstStyle>
          <a:p>
            <a:r>
              <a:rPr lang="en-US" sz="3600"/>
              <a:t>Click to edit Slide Maser Style</a:t>
            </a:r>
            <a:endParaRPr lang="en-US" sz="3600" u="sng"/>
          </a:p>
        </p:txBody>
      </p:sp>
    </p:spTree>
    <p:extLst>
      <p:ext uri="{BB962C8B-B14F-4D97-AF65-F5344CB8AC3E}">
        <p14:creationId xmlns:p14="http://schemas.microsoft.com/office/powerpoint/2010/main" val="244769268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2.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image" Target="../media/image1.pn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theme" Target="../theme/theme2.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7"/>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94"/>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p:nvSpPr>
        <p:spPr>
          <a:xfrm>
            <a:off x="0" y="6140681"/>
            <a:ext cx="12192000" cy="731839"/>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6" name="Slide Number Placeholder 5"/>
          <p:cNvSpPr>
            <a:spLocks noGrp="1"/>
          </p:cNvSpPr>
          <p:nvPr>
            <p:ph type="sldNum" sz="quarter" idx="4"/>
          </p:nvPr>
        </p:nvSpPr>
        <p:spPr>
          <a:xfrm>
            <a:off x="11582400" y="6400233"/>
            <a:ext cx="512840" cy="365125"/>
          </a:xfrm>
          <a:prstGeom prst="rect">
            <a:avLst/>
          </a:prstGeom>
        </p:spPr>
        <p:txBody>
          <a:bodyPr vert="horz" lIns="91440" tIns="45720" rIns="91440" bIns="45720" rtlCol="0" anchor="ctr"/>
          <a:lstStyle>
            <a:lvl1pPr algn="r">
              <a:defRPr sz="1200">
                <a:solidFill>
                  <a:schemeClr val="bg1"/>
                </a:solidFill>
              </a:defRPr>
            </a:lvl1pPr>
          </a:lstStyle>
          <a:p>
            <a:fld id="{A36383B9-8516-422F-8979-8D4EBC5CDDAB}" type="slidenum">
              <a:rPr lang="en-US" smtClean="0"/>
              <a:t>‹#›</a:t>
            </a:fld>
            <a:endParaRPr lang="en-US"/>
          </a:p>
        </p:txBody>
      </p:sp>
      <p:pic>
        <p:nvPicPr>
          <p:cNvPr id="2050" name="Picture 2" descr="C:\Users\vacoGrovem\AppData\Local\Microsoft\Windows\Temporary Internet Files\Content.Outlook\83QVOJUE\CHOOSE-VA-rev.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03200" y="6172200"/>
            <a:ext cx="2716744" cy="54864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PPSeal.png"/>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266546" y="6184206"/>
            <a:ext cx="3417455" cy="641708"/>
          </a:xfrm>
          <a:prstGeom prst="rect">
            <a:avLst/>
          </a:prstGeom>
        </p:spPr>
      </p:pic>
      <p:sp>
        <p:nvSpPr>
          <p:cNvPr id="10" name="TextBox 9">
            <a:extLst>
              <a:ext uri="{FF2B5EF4-FFF2-40B4-BE49-F238E27FC236}">
                <a16:creationId xmlns:a16="http://schemas.microsoft.com/office/drawing/2014/main" id="{FFA54688-A01F-46D7-956E-0C900C402DB6}"/>
              </a:ext>
            </a:extLst>
          </p:cNvPr>
          <p:cNvSpPr txBox="1"/>
          <p:nvPr userDrawn="1"/>
        </p:nvSpPr>
        <p:spPr>
          <a:xfrm>
            <a:off x="3962400" y="6336268"/>
            <a:ext cx="3962400" cy="369332"/>
          </a:xfrm>
          <a:prstGeom prst="rect">
            <a:avLst/>
          </a:prstGeom>
          <a:solidFill>
            <a:schemeClr val="tx2">
              <a:lumMod val="75000"/>
            </a:schemeClr>
          </a:solidFill>
        </p:spPr>
        <p:txBody>
          <a:bodyPr wrap="square" rtlCol="0">
            <a:spAutoFit/>
          </a:bodyPr>
          <a:lstStyle/>
          <a:p>
            <a:pPr algn="ctr"/>
            <a:r>
              <a:rPr lang="en-US" sz="1800" b="1">
                <a:solidFill>
                  <a:srgbClr val="C00000"/>
                </a:solidFill>
              </a:rPr>
              <a:t>FOR VA INTERNAL USE ONLY</a:t>
            </a:r>
          </a:p>
        </p:txBody>
      </p:sp>
    </p:spTree>
    <p:extLst>
      <p:ext uri="{BB962C8B-B14F-4D97-AF65-F5344CB8AC3E}">
        <p14:creationId xmlns:p14="http://schemas.microsoft.com/office/powerpoint/2010/main" val="3222984324"/>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97" r:id="rId3"/>
    <p:sldLayoutId id="2147483698" r:id="rId4"/>
    <p:sldLayoutId id="2147483663" r:id="rId5"/>
    <p:sldLayoutId id="2147483668" r:id="rId6"/>
  </p:sldLayoutIdLst>
  <p:hf hdr="0" ftr="0" dt="0"/>
  <p:txStyles>
    <p:titleStyle>
      <a:lvl1pPr algn="ctr" defTabSz="457200" rtl="0" eaLnBrk="1" latinLnBrk="0" hangingPunct="1">
        <a:spcBef>
          <a:spcPct val="0"/>
        </a:spcBef>
        <a:buNone/>
        <a:defRPr sz="4400" kern="1200" baseline="0">
          <a:solidFill>
            <a:srgbClr val="0F3B60"/>
          </a:solidFill>
          <a:latin typeface="Myriad Pro" panose="020B0503030403020204"/>
          <a:ea typeface="+mj-ea"/>
          <a:cs typeface="+mj-cs"/>
        </a:defRPr>
      </a:lvl1pPr>
    </p:titleStyle>
    <p:bodyStyle>
      <a:lvl1pPr marL="342900" indent="-342900" algn="l" defTabSz="457200" rtl="0" eaLnBrk="1" latinLnBrk="0" hangingPunct="1">
        <a:spcBef>
          <a:spcPct val="20000"/>
        </a:spcBef>
        <a:buFont typeface="Arial"/>
        <a:buChar char="•"/>
        <a:defRPr sz="3200" kern="1200" baseline="0">
          <a:solidFill>
            <a:srgbClr val="0F3B60"/>
          </a:solidFill>
          <a:latin typeface="Myriad Pro"/>
          <a:ea typeface="+mn-ea"/>
          <a:cs typeface="+mn-cs"/>
        </a:defRPr>
      </a:lvl1pPr>
      <a:lvl2pPr marL="742950" indent="-285750" algn="l" defTabSz="457200" rtl="0" eaLnBrk="1" latinLnBrk="0" hangingPunct="1">
        <a:spcBef>
          <a:spcPct val="20000"/>
        </a:spcBef>
        <a:buFont typeface="Arial"/>
        <a:buChar char="–"/>
        <a:defRPr sz="2800" kern="1200" baseline="0">
          <a:solidFill>
            <a:srgbClr val="0F3B60"/>
          </a:solidFill>
          <a:latin typeface="Myriad Pro"/>
          <a:ea typeface="+mn-ea"/>
          <a:cs typeface="+mn-cs"/>
        </a:defRPr>
      </a:lvl2pPr>
      <a:lvl3pPr marL="1143000" indent="-228600" algn="l" defTabSz="457200" rtl="0" eaLnBrk="1" latinLnBrk="0" hangingPunct="1">
        <a:spcBef>
          <a:spcPct val="20000"/>
        </a:spcBef>
        <a:buFont typeface="Arial"/>
        <a:buChar char="•"/>
        <a:defRPr sz="2400" kern="1200" baseline="0">
          <a:solidFill>
            <a:srgbClr val="0F3B60"/>
          </a:solidFill>
          <a:latin typeface="Myriad Pro"/>
          <a:ea typeface="+mn-ea"/>
          <a:cs typeface="+mn-cs"/>
        </a:defRPr>
      </a:lvl3pPr>
      <a:lvl4pPr marL="1600200" indent="-228600" algn="l" defTabSz="457200" rtl="0" eaLnBrk="1" latinLnBrk="0" hangingPunct="1">
        <a:spcBef>
          <a:spcPct val="20000"/>
        </a:spcBef>
        <a:buFont typeface="Arial"/>
        <a:buChar char="–"/>
        <a:defRPr sz="2000" kern="1200" baseline="0">
          <a:solidFill>
            <a:srgbClr val="0F3B60"/>
          </a:solidFill>
          <a:latin typeface="Myriad Pro"/>
          <a:ea typeface="+mn-ea"/>
          <a:cs typeface="+mn-cs"/>
        </a:defRPr>
      </a:lvl4pPr>
      <a:lvl5pPr marL="2057400" indent="-228600" algn="l" defTabSz="457200" rtl="0" eaLnBrk="1" latinLnBrk="0" hangingPunct="1">
        <a:spcBef>
          <a:spcPct val="20000"/>
        </a:spcBef>
        <a:buFont typeface="Arial"/>
        <a:buChar char="»"/>
        <a:defRPr sz="2000" kern="1200" baseline="0">
          <a:solidFill>
            <a:srgbClr val="0F3B60"/>
          </a:solidFill>
          <a:latin typeface="Myriad Pro"/>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7"/>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94"/>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p:nvSpPr>
        <p:spPr>
          <a:xfrm>
            <a:off x="0" y="6140681"/>
            <a:ext cx="12192000" cy="731839"/>
          </a:xfrm>
          <a:prstGeom prst="rect">
            <a:avLst/>
          </a:prstGeom>
          <a:solidFill>
            <a:schemeClr val="tx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defTabSz="457200"/>
            <a:endParaRPr lang="en-US" sz="1800">
              <a:solidFill>
                <a:prstClr val="white"/>
              </a:solidFill>
            </a:endParaRPr>
          </a:p>
        </p:txBody>
      </p:sp>
      <p:sp>
        <p:nvSpPr>
          <p:cNvPr id="6" name="Slide Number Placeholder 5"/>
          <p:cNvSpPr>
            <a:spLocks noGrp="1"/>
          </p:cNvSpPr>
          <p:nvPr>
            <p:ph type="sldNum" sz="quarter" idx="4"/>
          </p:nvPr>
        </p:nvSpPr>
        <p:spPr>
          <a:xfrm>
            <a:off x="11582400" y="6400233"/>
            <a:ext cx="512840" cy="365125"/>
          </a:xfrm>
          <a:prstGeom prst="rect">
            <a:avLst/>
          </a:prstGeom>
        </p:spPr>
        <p:txBody>
          <a:bodyPr vert="horz" lIns="91440" tIns="45720" rIns="91440" bIns="45720" rtlCol="0" anchor="ctr"/>
          <a:lstStyle>
            <a:lvl1pPr algn="r">
              <a:defRPr sz="1200">
                <a:solidFill>
                  <a:schemeClr val="bg1"/>
                </a:solidFill>
              </a:defRPr>
            </a:lvl1pPr>
          </a:lstStyle>
          <a:p>
            <a:fld id="{0312B422-ADD4-4612-A80D-1D146D1ABDA8}" type="slidenum">
              <a:rPr lang="en-US" smtClean="0"/>
              <a:t>‹#›</a:t>
            </a:fld>
            <a:endParaRPr lang="en-US"/>
          </a:p>
        </p:txBody>
      </p:sp>
      <p:pic>
        <p:nvPicPr>
          <p:cNvPr id="2050" name="Picture 2" descr="C:\Users\vacoGrovem\AppData\Local\Microsoft\Windows\Temporary Internet Files\Content.Outlook\83QVOJUE\CHOOSE-VA-rev.png"/>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203200" y="6172200"/>
            <a:ext cx="2716744" cy="54864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PPSeal.png"/>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266546" y="6184206"/>
            <a:ext cx="3417455" cy="641708"/>
          </a:xfrm>
          <a:prstGeom prst="rect">
            <a:avLst/>
          </a:prstGeom>
        </p:spPr>
      </p:pic>
    </p:spTree>
    <p:extLst>
      <p:ext uri="{BB962C8B-B14F-4D97-AF65-F5344CB8AC3E}">
        <p14:creationId xmlns:p14="http://schemas.microsoft.com/office/powerpoint/2010/main" val="3826981706"/>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hyperlink" Target="http://principalspov.blogspot.com/2014/12/the-three-questions.html"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1E8264FA-3915-8243-DE72-4782121E1009}"/>
              </a:ext>
            </a:extLst>
          </p:cNvPr>
          <p:cNvSpPr>
            <a:spLocks noGrp="1"/>
          </p:cNvSpPr>
          <p:nvPr>
            <p:ph type="sldNum" sz="quarter" idx="12"/>
          </p:nvPr>
        </p:nvSpPr>
        <p:spPr/>
        <p:txBody>
          <a:bodyPr/>
          <a:lstStyle/>
          <a:p>
            <a:fld id="{A36383B9-8516-422F-8979-8D4EBC5CDDAB}" type="slidenum">
              <a:rPr lang="en-US" smtClean="0"/>
              <a:t>1</a:t>
            </a:fld>
            <a:endParaRPr lang="en-US"/>
          </a:p>
        </p:txBody>
      </p:sp>
      <p:sp>
        <p:nvSpPr>
          <p:cNvPr id="2" name="Title 1">
            <a:extLst>
              <a:ext uri="{FF2B5EF4-FFF2-40B4-BE49-F238E27FC236}">
                <a16:creationId xmlns:a16="http://schemas.microsoft.com/office/drawing/2014/main" id="{CB268EBE-345D-49A1-9464-6BEBC79BDE36}"/>
              </a:ext>
            </a:extLst>
          </p:cNvPr>
          <p:cNvSpPr>
            <a:spLocks noGrp="1"/>
          </p:cNvSpPr>
          <p:nvPr>
            <p:ph type="ctrTitle" idx="4294967295"/>
          </p:nvPr>
        </p:nvSpPr>
        <p:spPr>
          <a:xfrm>
            <a:off x="0" y="1036389"/>
            <a:ext cx="12192000" cy="1470025"/>
          </a:xfrm>
        </p:spPr>
        <p:txBody>
          <a:bodyPr/>
          <a:lstStyle/>
          <a:p>
            <a:r>
              <a:rPr lang="en-US" dirty="0">
                <a:latin typeface="+mj-lt"/>
              </a:rPr>
              <a:t>Office of Administrative Review</a:t>
            </a:r>
            <a:br>
              <a:rPr lang="en-US" dirty="0">
                <a:latin typeface="+mj-lt"/>
              </a:rPr>
            </a:br>
            <a:r>
              <a:rPr lang="en-US" dirty="0">
                <a:latin typeface="+mj-lt"/>
              </a:rPr>
              <a:t>Program Overview</a:t>
            </a:r>
            <a:endParaRPr lang="en-US" b="1" dirty="0">
              <a:solidFill>
                <a:srgbClr val="0F3B60"/>
              </a:solidFill>
              <a:latin typeface="+mj-lt"/>
            </a:endParaRPr>
          </a:p>
        </p:txBody>
      </p:sp>
      <p:sp>
        <p:nvSpPr>
          <p:cNvPr id="3" name="Subtitle 2">
            <a:extLst>
              <a:ext uri="{FF2B5EF4-FFF2-40B4-BE49-F238E27FC236}">
                <a16:creationId xmlns:a16="http://schemas.microsoft.com/office/drawing/2014/main" id="{BCEBCFE4-A447-4693-BA5D-7870772E3422}"/>
              </a:ext>
            </a:extLst>
          </p:cNvPr>
          <p:cNvSpPr>
            <a:spLocks noGrp="1"/>
          </p:cNvSpPr>
          <p:nvPr>
            <p:ph type="subTitle" idx="4294967295"/>
          </p:nvPr>
        </p:nvSpPr>
        <p:spPr>
          <a:xfrm>
            <a:off x="0" y="2904177"/>
            <a:ext cx="12192000" cy="825500"/>
          </a:xfrm>
        </p:spPr>
        <p:txBody>
          <a:bodyPr/>
          <a:lstStyle/>
          <a:p>
            <a:pPr marL="0" indent="0" algn="ctr">
              <a:buNone/>
            </a:pPr>
            <a:r>
              <a:rPr lang="en-US" dirty="0">
                <a:solidFill>
                  <a:srgbClr val="898989"/>
                </a:solidFill>
                <a:latin typeface="+mj-lt"/>
              </a:rPr>
              <a:t>February 2024</a:t>
            </a:r>
          </a:p>
        </p:txBody>
      </p:sp>
      <p:pic>
        <p:nvPicPr>
          <p:cNvPr id="4" name="Picture 3">
            <a:extLst>
              <a:ext uri="{FF2B5EF4-FFF2-40B4-BE49-F238E27FC236}">
                <a16:creationId xmlns:a16="http://schemas.microsoft.com/office/drawing/2014/main" id="{A2861C76-4A84-DA9C-9DC7-EF0CFA08D925}"/>
              </a:ext>
            </a:extLst>
          </p:cNvPr>
          <p:cNvPicPr>
            <a:picLocks noChangeAspect="1"/>
          </p:cNvPicPr>
          <p:nvPr/>
        </p:nvPicPr>
        <p:blipFill>
          <a:blip r:embed="rId3"/>
          <a:stretch>
            <a:fillRect/>
          </a:stretch>
        </p:blipFill>
        <p:spPr>
          <a:xfrm>
            <a:off x="3336131" y="3761367"/>
            <a:ext cx="5779292" cy="1365371"/>
          </a:xfrm>
          <a:prstGeom prst="rect">
            <a:avLst/>
          </a:prstGeom>
        </p:spPr>
      </p:pic>
      <p:sp>
        <p:nvSpPr>
          <p:cNvPr id="7" name="TextBox 6">
            <a:extLst>
              <a:ext uri="{FF2B5EF4-FFF2-40B4-BE49-F238E27FC236}">
                <a16:creationId xmlns:a16="http://schemas.microsoft.com/office/drawing/2014/main" id="{82C01423-6F9F-7BA9-63CD-82034584A55D}"/>
              </a:ext>
            </a:extLst>
          </p:cNvPr>
          <p:cNvSpPr txBox="1"/>
          <p:nvPr/>
        </p:nvSpPr>
        <p:spPr>
          <a:xfrm>
            <a:off x="560070" y="5333254"/>
            <a:ext cx="9993630" cy="646331"/>
          </a:xfrm>
          <a:prstGeom prst="rect">
            <a:avLst/>
          </a:prstGeom>
          <a:noFill/>
        </p:spPr>
        <p:txBody>
          <a:bodyPr wrap="square">
            <a:spAutoFit/>
          </a:bodyPr>
          <a:lstStyle/>
          <a:p>
            <a:r>
              <a:rPr lang="en-US" dirty="0"/>
              <a:t>Presented By:  	Timothy Sirhal, Executive Director, Office of Administrative Review (OAR)</a:t>
            </a:r>
            <a:br>
              <a:rPr lang="en-US" dirty="0"/>
            </a:br>
            <a:r>
              <a:rPr lang="en-US" dirty="0"/>
              <a:t>		Jane Chi, Chief, Office of Administrative Review (OAR)</a:t>
            </a:r>
          </a:p>
        </p:txBody>
      </p:sp>
    </p:spTree>
    <p:extLst>
      <p:ext uri="{BB962C8B-B14F-4D97-AF65-F5344CB8AC3E}">
        <p14:creationId xmlns:p14="http://schemas.microsoft.com/office/powerpoint/2010/main" val="19556485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708245-EF6F-A02D-B821-CF5BC217C8D9}"/>
              </a:ext>
            </a:extLst>
          </p:cNvPr>
          <p:cNvSpPr>
            <a:spLocks noGrp="1"/>
          </p:cNvSpPr>
          <p:nvPr>
            <p:ph idx="1"/>
          </p:nvPr>
        </p:nvSpPr>
        <p:spPr/>
        <p:txBody>
          <a:bodyPr>
            <a:normAutofit lnSpcReduction="10000"/>
          </a:bodyPr>
          <a:lstStyle/>
          <a:p>
            <a:pPr marR="0" lvl="0">
              <a:lnSpc>
                <a:spcPct val="110000"/>
              </a:lnSpc>
              <a:spcBef>
                <a:spcPts val="0"/>
              </a:spcBef>
              <a:spcAft>
                <a:spcPts val="600"/>
              </a:spcAft>
              <a:buFont typeface="Arial" panose="020B0604020202020204" pitchFamily="34" charset="0"/>
              <a:buChar char="•"/>
            </a:pPr>
            <a:r>
              <a:rPr lang="en-US" sz="2800" dirty="0">
                <a:effectLst/>
                <a:latin typeface="+mj-lt"/>
                <a:ea typeface="Times New Roman" panose="02020603050405020304" pitchFamily="18" charset="0"/>
              </a:rPr>
              <a:t>These practices help VBA address the correct issues for the Veteran and assist in the efficient processing of the HLR.</a:t>
            </a:r>
          </a:p>
          <a:p>
            <a:pPr marR="0" lvl="0">
              <a:lnSpc>
                <a:spcPct val="110000"/>
              </a:lnSpc>
              <a:spcBef>
                <a:spcPts val="0"/>
              </a:spcBef>
              <a:spcAft>
                <a:spcPts val="600"/>
              </a:spcAft>
              <a:buFont typeface="Arial" panose="020B0604020202020204" pitchFamily="34" charset="0"/>
              <a:buChar char="•"/>
            </a:pPr>
            <a:r>
              <a:rPr lang="en-US" sz="2800" dirty="0">
                <a:effectLst/>
                <a:latin typeface="+mj-lt"/>
                <a:ea typeface="Times New Roman" panose="02020603050405020304" pitchFamily="18" charset="0"/>
              </a:rPr>
              <a:t>List the contentions on the VA Form 20-0996 </a:t>
            </a:r>
            <a:r>
              <a:rPr lang="en-US" sz="2800" i="1" dirty="0">
                <a:effectLst/>
                <a:latin typeface="+mj-lt"/>
                <a:ea typeface="Times New Roman" panose="02020603050405020304" pitchFamily="18" charset="0"/>
              </a:rPr>
              <a:t>exactly</a:t>
            </a:r>
            <a:r>
              <a:rPr lang="en-US" sz="2800" dirty="0">
                <a:effectLst/>
                <a:latin typeface="+mj-lt"/>
                <a:ea typeface="Times New Roman" panose="02020603050405020304" pitchFamily="18" charset="0"/>
              </a:rPr>
              <a:t> the way they are listed in the prior rating decision. </a:t>
            </a:r>
          </a:p>
          <a:p>
            <a:pPr marL="857250" lvl="1" indent="-457200">
              <a:lnSpc>
                <a:spcPct val="110000"/>
              </a:lnSpc>
              <a:spcBef>
                <a:spcPts val="0"/>
              </a:spcBef>
              <a:spcAft>
                <a:spcPts val="600"/>
              </a:spcAft>
              <a:buFont typeface="Arial" panose="020B0604020202020204" pitchFamily="34" charset="0"/>
              <a:buChar char="•"/>
            </a:pPr>
            <a:r>
              <a:rPr lang="en-US" dirty="0">
                <a:effectLst/>
                <a:latin typeface="+mj-lt"/>
                <a:ea typeface="Times New Roman" panose="02020603050405020304" pitchFamily="18" charset="0"/>
              </a:rPr>
              <a:t>This will help avoid potential confusion over which issue is being reviewed, especially if the same body part/system has more than one evaluation.</a:t>
            </a:r>
            <a:endParaRPr lang="en-US" sz="2800" dirty="0">
              <a:effectLst/>
              <a:latin typeface="+mj-lt"/>
              <a:ea typeface="Calibri" panose="020F0502020204030204" pitchFamily="34" charset="0"/>
            </a:endParaRPr>
          </a:p>
          <a:p>
            <a:pPr marR="0" lvl="0">
              <a:lnSpc>
                <a:spcPct val="110000"/>
              </a:lnSpc>
              <a:spcBef>
                <a:spcPts val="0"/>
              </a:spcBef>
              <a:spcAft>
                <a:spcPts val="600"/>
              </a:spcAft>
              <a:buFont typeface="Arial" panose="020B0604020202020204" pitchFamily="34" charset="0"/>
              <a:buChar char="•"/>
            </a:pPr>
            <a:r>
              <a:rPr lang="en-US" sz="2800" dirty="0">
                <a:effectLst/>
                <a:latin typeface="+mj-lt"/>
                <a:ea typeface="Times New Roman" panose="02020603050405020304" pitchFamily="18" charset="0"/>
              </a:rPr>
              <a:t>Do </a:t>
            </a:r>
            <a:r>
              <a:rPr lang="en-US" sz="2800" u="sng" dirty="0">
                <a:effectLst/>
                <a:latin typeface="+mj-lt"/>
                <a:ea typeface="Times New Roman" panose="02020603050405020304" pitchFamily="18" charset="0"/>
              </a:rPr>
              <a:t>not</a:t>
            </a:r>
            <a:r>
              <a:rPr lang="en-US" sz="2800" dirty="0">
                <a:effectLst/>
                <a:latin typeface="+mj-lt"/>
                <a:ea typeface="Times New Roman" panose="02020603050405020304" pitchFamily="18" charset="0"/>
              </a:rPr>
              <a:t> submit new evidence with the request, unless you are submitting a Supplemental </a:t>
            </a:r>
            <a:r>
              <a:rPr lang="en-US" sz="2800" dirty="0">
                <a:latin typeface="+mj-lt"/>
                <a:ea typeface="Times New Roman" panose="02020603050405020304" pitchFamily="18" charset="0"/>
              </a:rPr>
              <a:t>C</a:t>
            </a:r>
            <a:r>
              <a:rPr lang="en-US" sz="2800" dirty="0">
                <a:effectLst/>
                <a:latin typeface="+mj-lt"/>
                <a:ea typeface="Times New Roman" panose="02020603050405020304" pitchFamily="18" charset="0"/>
              </a:rPr>
              <a:t>laim on VA Form 20-0995.</a:t>
            </a:r>
            <a:endParaRPr lang="en-US" sz="2800" dirty="0">
              <a:effectLst/>
              <a:latin typeface="+mj-lt"/>
              <a:ea typeface="Calibri" panose="020F0502020204030204" pitchFamily="34" charset="0"/>
            </a:endParaRPr>
          </a:p>
          <a:p>
            <a:pPr>
              <a:lnSpc>
                <a:spcPct val="110000"/>
              </a:lnSpc>
              <a:spcAft>
                <a:spcPts val="600"/>
              </a:spcAft>
            </a:pPr>
            <a:endParaRPr lang="en-US" dirty="0">
              <a:latin typeface="+mj-lt"/>
            </a:endParaRPr>
          </a:p>
        </p:txBody>
      </p:sp>
      <p:sp>
        <p:nvSpPr>
          <p:cNvPr id="3" name="Title 2">
            <a:extLst>
              <a:ext uri="{FF2B5EF4-FFF2-40B4-BE49-F238E27FC236}">
                <a16:creationId xmlns:a16="http://schemas.microsoft.com/office/drawing/2014/main" id="{1829E987-52A3-085C-9AB1-15AB07CE7A83}"/>
              </a:ext>
            </a:extLst>
          </p:cNvPr>
          <p:cNvSpPr>
            <a:spLocks noGrp="1"/>
          </p:cNvSpPr>
          <p:nvPr>
            <p:ph type="title"/>
          </p:nvPr>
        </p:nvSpPr>
        <p:spPr/>
        <p:txBody>
          <a:bodyPr>
            <a:normAutofit/>
          </a:bodyPr>
          <a:lstStyle/>
          <a:p>
            <a:r>
              <a:rPr lang="en-US" b="1" dirty="0">
                <a:latin typeface="+mj-lt"/>
              </a:rPr>
              <a:t>How to Request a HLR</a:t>
            </a:r>
          </a:p>
        </p:txBody>
      </p:sp>
    </p:spTree>
    <p:extLst>
      <p:ext uri="{BB962C8B-B14F-4D97-AF65-F5344CB8AC3E}">
        <p14:creationId xmlns:p14="http://schemas.microsoft.com/office/powerpoint/2010/main" val="1318012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9B7BF2-0863-60AE-BF1C-BF45DBFA4C66}"/>
              </a:ext>
            </a:extLst>
          </p:cNvPr>
          <p:cNvSpPr>
            <a:spLocks noGrp="1"/>
          </p:cNvSpPr>
          <p:nvPr>
            <p:ph idx="1"/>
          </p:nvPr>
        </p:nvSpPr>
        <p:spPr/>
        <p:txBody>
          <a:bodyPr>
            <a:normAutofit/>
          </a:bodyPr>
          <a:lstStyle/>
          <a:p>
            <a:pPr marR="0" lvl="0">
              <a:spcBef>
                <a:spcPts val="0"/>
              </a:spcBef>
              <a:spcAft>
                <a:spcPts val="600"/>
              </a:spcAft>
              <a:buFont typeface="Arial" panose="020B0604020202020204" pitchFamily="34" charset="0"/>
              <a:buChar char="•"/>
            </a:pPr>
            <a:r>
              <a:rPr lang="en-US" sz="2800" dirty="0">
                <a:effectLst/>
                <a:latin typeface="+mj-lt"/>
                <a:ea typeface="Times New Roman" panose="02020603050405020304" pitchFamily="18" charset="0"/>
              </a:rPr>
              <a:t>Dedicate time to familiarize and understand the process – reach out to the local VA Regional Office if there are questions about the claims process.</a:t>
            </a:r>
            <a:endParaRPr lang="en-US" sz="2800" dirty="0">
              <a:effectLst/>
              <a:latin typeface="+mj-lt"/>
              <a:ea typeface="Calibri" panose="020F0502020204030204" pitchFamily="34" charset="0"/>
            </a:endParaRPr>
          </a:p>
          <a:p>
            <a:pPr marR="0" lvl="0">
              <a:spcBef>
                <a:spcPts val="0"/>
              </a:spcBef>
              <a:spcAft>
                <a:spcPts val="600"/>
              </a:spcAft>
              <a:buFont typeface="Arial" panose="020B0604020202020204" pitchFamily="34" charset="0"/>
              <a:buChar char="•"/>
            </a:pPr>
            <a:r>
              <a:rPr lang="en-US" sz="2800" dirty="0">
                <a:effectLst/>
                <a:latin typeface="+mj-lt"/>
                <a:ea typeface="Times New Roman" panose="02020603050405020304" pitchFamily="18" charset="0"/>
              </a:rPr>
              <a:t>Use </a:t>
            </a:r>
            <a:r>
              <a:rPr lang="en-US" sz="2800" b="1" dirty="0">
                <a:effectLst/>
                <a:latin typeface="+mj-lt"/>
                <a:ea typeface="Times New Roman" panose="02020603050405020304" pitchFamily="18" charset="0"/>
              </a:rPr>
              <a:t>va.gov </a:t>
            </a:r>
            <a:r>
              <a:rPr lang="en-US" sz="2800" dirty="0">
                <a:effectLst/>
                <a:latin typeface="+mj-lt"/>
                <a:ea typeface="Times New Roman" panose="02020603050405020304" pitchFamily="18" charset="0"/>
              </a:rPr>
              <a:t>as a resource, and help your veterans get familiar with the website. </a:t>
            </a:r>
          </a:p>
          <a:p>
            <a:pPr lvl="1">
              <a:spcBef>
                <a:spcPts val="0"/>
              </a:spcBef>
              <a:spcAft>
                <a:spcPts val="600"/>
              </a:spcAft>
              <a:buFont typeface="Arial" panose="020B0604020202020204" pitchFamily="34" charset="0"/>
              <a:buChar char="•"/>
            </a:pPr>
            <a:r>
              <a:rPr lang="en-US" dirty="0">
                <a:effectLst/>
                <a:latin typeface="+mj-lt"/>
                <a:ea typeface="Times New Roman" panose="02020603050405020304" pitchFamily="18" charset="0"/>
              </a:rPr>
              <a:t>Many questions can be answered there, saving your time to assist with more complicated issues.</a:t>
            </a:r>
            <a:endParaRPr lang="en-US" dirty="0">
              <a:effectLst/>
              <a:latin typeface="+mj-lt"/>
              <a:ea typeface="Calibri" panose="020F0502020204030204" pitchFamily="34" charset="0"/>
            </a:endParaRPr>
          </a:p>
          <a:p>
            <a:pPr>
              <a:lnSpc>
                <a:spcPct val="110000"/>
              </a:lnSpc>
              <a:spcAft>
                <a:spcPts val="600"/>
              </a:spcAft>
            </a:pPr>
            <a:endParaRPr lang="en-US" dirty="0">
              <a:latin typeface="+mj-lt"/>
            </a:endParaRPr>
          </a:p>
        </p:txBody>
      </p:sp>
      <p:sp>
        <p:nvSpPr>
          <p:cNvPr id="3" name="Title 2">
            <a:extLst>
              <a:ext uri="{FF2B5EF4-FFF2-40B4-BE49-F238E27FC236}">
                <a16:creationId xmlns:a16="http://schemas.microsoft.com/office/drawing/2014/main" id="{E5916B9F-04DE-3550-AEDD-1A1D0861C8A0}"/>
              </a:ext>
            </a:extLst>
          </p:cNvPr>
          <p:cNvSpPr>
            <a:spLocks noGrp="1"/>
          </p:cNvSpPr>
          <p:nvPr>
            <p:ph type="title"/>
          </p:nvPr>
        </p:nvSpPr>
        <p:spPr/>
        <p:txBody>
          <a:bodyPr>
            <a:normAutofit/>
          </a:bodyPr>
          <a:lstStyle/>
          <a:p>
            <a:r>
              <a:rPr lang="en-US" b="1" dirty="0">
                <a:latin typeface="+mj-lt"/>
              </a:rPr>
              <a:t>VA and VSO Partnership</a:t>
            </a:r>
          </a:p>
        </p:txBody>
      </p:sp>
    </p:spTree>
    <p:extLst>
      <p:ext uri="{BB962C8B-B14F-4D97-AF65-F5344CB8AC3E}">
        <p14:creationId xmlns:p14="http://schemas.microsoft.com/office/powerpoint/2010/main" val="19533507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Content Placeholder 12">
            <a:extLst>
              <a:ext uri="{FF2B5EF4-FFF2-40B4-BE49-F238E27FC236}">
                <a16:creationId xmlns:a16="http://schemas.microsoft.com/office/drawing/2014/main" id="{4500D572-BA06-427B-A864-DE427F6DBA67}"/>
              </a:ext>
            </a:extLst>
          </p:cNvPr>
          <p:cNvPicPr>
            <a:picLocks noGrp="1" noChangeAspect="1"/>
          </p:cNvPicPr>
          <p:nvPr>
            <p:ph sz="half" idx="1"/>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669038" y="1611931"/>
            <a:ext cx="4275456" cy="3634138"/>
          </a:xfrm>
        </p:spPr>
      </p:pic>
      <p:sp>
        <p:nvSpPr>
          <p:cNvPr id="3" name="Title 2">
            <a:extLst>
              <a:ext uri="{FF2B5EF4-FFF2-40B4-BE49-F238E27FC236}">
                <a16:creationId xmlns:a16="http://schemas.microsoft.com/office/drawing/2014/main" id="{547B9898-E5F6-4B34-BBF7-E7D87D1BEE5E}"/>
              </a:ext>
            </a:extLst>
          </p:cNvPr>
          <p:cNvSpPr>
            <a:spLocks noGrp="1"/>
          </p:cNvSpPr>
          <p:nvPr>
            <p:ph type="title"/>
          </p:nvPr>
        </p:nvSpPr>
        <p:spPr/>
        <p:txBody>
          <a:bodyPr/>
          <a:lstStyle/>
          <a:p>
            <a:r>
              <a:rPr lang="en-US" altLang="en-US" b="1" dirty="0">
                <a:latin typeface="+mj-lt"/>
              </a:rPr>
              <a:t>Questions?</a:t>
            </a:r>
            <a:endParaRPr lang="en-US" b="1" dirty="0">
              <a:latin typeface="+mj-lt"/>
            </a:endParaRPr>
          </a:p>
        </p:txBody>
      </p:sp>
      <p:sp>
        <p:nvSpPr>
          <p:cNvPr id="2" name="Slide Number Placeholder 1">
            <a:extLst>
              <a:ext uri="{FF2B5EF4-FFF2-40B4-BE49-F238E27FC236}">
                <a16:creationId xmlns:a16="http://schemas.microsoft.com/office/drawing/2014/main" id="{482BE3F1-6055-11F6-5944-47314B6FC024}"/>
              </a:ext>
            </a:extLst>
          </p:cNvPr>
          <p:cNvSpPr>
            <a:spLocks noGrp="1"/>
          </p:cNvSpPr>
          <p:nvPr>
            <p:ph type="sldNum" sz="quarter" idx="4"/>
          </p:nvPr>
        </p:nvSpPr>
        <p:spPr/>
        <p:txBody>
          <a:bodyPr/>
          <a:lstStyle/>
          <a:p>
            <a:fld id="{A36383B9-8516-422F-8979-8D4EBC5CDDAB}" type="slidenum">
              <a:rPr lang="en-US" smtClean="0"/>
              <a:t>12</a:t>
            </a:fld>
            <a:endParaRPr lang="en-US"/>
          </a:p>
        </p:txBody>
      </p:sp>
    </p:spTree>
    <p:extLst>
      <p:ext uri="{BB962C8B-B14F-4D97-AF65-F5344CB8AC3E}">
        <p14:creationId xmlns:p14="http://schemas.microsoft.com/office/powerpoint/2010/main" val="2257431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F2384-C57E-375F-88ED-069B5C825E55}"/>
              </a:ext>
            </a:extLst>
          </p:cNvPr>
          <p:cNvSpPr>
            <a:spLocks noGrp="1"/>
          </p:cNvSpPr>
          <p:nvPr>
            <p:ph type="title"/>
          </p:nvPr>
        </p:nvSpPr>
        <p:spPr>
          <a:xfrm>
            <a:off x="0" y="-91839"/>
            <a:ext cx="12192000" cy="731520"/>
          </a:xfrm>
        </p:spPr>
        <p:txBody>
          <a:bodyPr>
            <a:normAutofit/>
          </a:bodyPr>
          <a:lstStyle/>
          <a:p>
            <a:pPr rtl="0" eaLnBrk="1" latinLnBrk="0" hangingPunct="1"/>
            <a:r>
              <a:rPr lang="en-US" b="1" dirty="0">
                <a:latin typeface="+mj-lt"/>
                <a:cs typeface="Arial" panose="020B0604020202020204" pitchFamily="34" charset="0"/>
              </a:rPr>
              <a:t>VBA’s </a:t>
            </a:r>
            <a:r>
              <a:rPr lang="en-US" b="1" dirty="0">
                <a:latin typeface="+mj-lt"/>
                <a:cs typeface="Arial" panose="020B0604020202020204" pitchFamily="34" charset="0"/>
                <a:sym typeface="Arial" panose="020B0604020202020204" pitchFamily="34" charset="0"/>
              </a:rPr>
              <a:t>AMA</a:t>
            </a:r>
            <a:r>
              <a:rPr lang="en-US" b="1" dirty="0">
                <a:latin typeface="+mj-lt"/>
                <a:cs typeface="Arial" panose="020B0604020202020204" pitchFamily="34" charset="0"/>
              </a:rPr>
              <a:t> Promise</a:t>
            </a:r>
          </a:p>
        </p:txBody>
      </p:sp>
      <p:graphicFrame>
        <p:nvGraphicFramePr>
          <p:cNvPr id="9" name="Table 8" descr="Table describing the VAMC responsibility, operating model package, and phased implementation."/>
          <p:cNvGraphicFramePr>
            <a:graphicFrameLocks noGrp="1"/>
          </p:cNvGraphicFramePr>
          <p:nvPr/>
        </p:nvGraphicFramePr>
        <p:xfrm>
          <a:off x="3051544" y="1601579"/>
          <a:ext cx="7406770" cy="4635392"/>
        </p:xfrm>
        <a:graphic>
          <a:graphicData uri="http://schemas.openxmlformats.org/drawingml/2006/table">
            <a:tbl>
              <a:tblPr firstRow="1" bandRow="1"/>
              <a:tblGrid>
                <a:gridCol w="162560">
                  <a:extLst>
                    <a:ext uri="{9D8B030D-6E8A-4147-A177-3AD203B41FA5}">
                      <a16:colId xmlns:a16="http://schemas.microsoft.com/office/drawing/2014/main" val="20000"/>
                    </a:ext>
                  </a:extLst>
                </a:gridCol>
                <a:gridCol w="7244210">
                  <a:extLst>
                    <a:ext uri="{9D8B030D-6E8A-4147-A177-3AD203B41FA5}">
                      <a16:colId xmlns:a16="http://schemas.microsoft.com/office/drawing/2014/main" val="20002"/>
                    </a:ext>
                  </a:extLst>
                </a:gridCol>
              </a:tblGrid>
              <a:tr h="4635392">
                <a:tc>
                  <a:txBody>
                    <a:bodyPr/>
                    <a:lstStyle/>
                    <a:p>
                      <a:endParaRPr lang="en-US" sz="1050">
                        <a:solidFill>
                          <a:schemeClr val="tx1"/>
                        </a:solidFill>
                        <a:latin typeface="Arial" panose="020B0604020202020204" pitchFamily="34" charset="0"/>
                        <a:cs typeface="Arial" panose="020B0604020202020204" pitchFamily="34" charset="0"/>
                      </a:endParaRPr>
                    </a:p>
                  </a:txBody>
                  <a:tcPr marL="68580" marR="68580" marT="34290" marB="34290">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dk1"/>
                          </a:solidFill>
                          <a:latin typeface="Arial"/>
                        </a:defRPr>
                      </a:lvl1pPr>
                      <a:lvl2pPr marL="457200" algn="l" defTabSz="457200" rtl="0" eaLnBrk="1" latinLnBrk="0" hangingPunct="1">
                        <a:defRPr sz="1800" kern="1200">
                          <a:solidFill>
                            <a:schemeClr val="dk1"/>
                          </a:solidFill>
                          <a:latin typeface="Arial"/>
                        </a:defRPr>
                      </a:lvl2pPr>
                      <a:lvl3pPr marL="914400" algn="l" defTabSz="457200" rtl="0" eaLnBrk="1" latinLnBrk="0" hangingPunct="1">
                        <a:defRPr sz="1800" kern="1200">
                          <a:solidFill>
                            <a:schemeClr val="dk1"/>
                          </a:solidFill>
                          <a:latin typeface="Arial"/>
                        </a:defRPr>
                      </a:lvl3pPr>
                      <a:lvl4pPr marL="1371600" algn="l" defTabSz="457200" rtl="0" eaLnBrk="1" latinLnBrk="0" hangingPunct="1">
                        <a:defRPr sz="1800" kern="1200">
                          <a:solidFill>
                            <a:schemeClr val="dk1"/>
                          </a:solidFill>
                          <a:latin typeface="Arial"/>
                        </a:defRPr>
                      </a:lvl4pPr>
                      <a:lvl5pPr marL="1828800" algn="l" defTabSz="457200" rtl="0" eaLnBrk="1" latinLnBrk="0" hangingPunct="1">
                        <a:defRPr sz="1800" kern="1200">
                          <a:solidFill>
                            <a:schemeClr val="dk1"/>
                          </a:solidFill>
                          <a:latin typeface="Arial"/>
                        </a:defRPr>
                      </a:lvl5pPr>
                      <a:lvl6pPr marL="2286000" algn="l" defTabSz="457200" rtl="0" eaLnBrk="1" latinLnBrk="0" hangingPunct="1">
                        <a:defRPr sz="1800" kern="1200">
                          <a:solidFill>
                            <a:schemeClr val="dk1"/>
                          </a:solidFill>
                          <a:latin typeface="Arial"/>
                        </a:defRPr>
                      </a:lvl6pPr>
                      <a:lvl7pPr marL="2743200" algn="l" defTabSz="457200" rtl="0" eaLnBrk="1" latinLnBrk="0" hangingPunct="1">
                        <a:defRPr sz="1800" kern="1200">
                          <a:solidFill>
                            <a:schemeClr val="dk1"/>
                          </a:solidFill>
                          <a:latin typeface="Arial"/>
                        </a:defRPr>
                      </a:lvl7pPr>
                      <a:lvl8pPr marL="3200400" algn="l" defTabSz="457200" rtl="0" eaLnBrk="1" latinLnBrk="0" hangingPunct="1">
                        <a:defRPr sz="1800" kern="1200">
                          <a:solidFill>
                            <a:schemeClr val="dk1"/>
                          </a:solidFill>
                          <a:latin typeface="Arial"/>
                        </a:defRPr>
                      </a:lvl8pPr>
                      <a:lvl9pPr marL="3657600" algn="l" defTabSz="457200" rtl="0" eaLnBrk="1" latinLnBrk="0" hangingPunct="1">
                        <a:defRPr sz="1800" kern="1200">
                          <a:solidFill>
                            <a:schemeClr val="dk1"/>
                          </a:solidFill>
                          <a:latin typeface="Arial"/>
                        </a:defRPr>
                      </a:lvl9pPr>
                    </a:lstStyle>
                    <a:p>
                      <a:pPr marL="280670" marR="0" lvl="0" indent="0" algn="l" defTabSz="457200" rtl="0" eaLnBrk="1" fontAlgn="auto" latinLnBrk="0" hangingPunct="1">
                        <a:lnSpc>
                          <a:spcPct val="100000"/>
                        </a:lnSpc>
                        <a:spcBef>
                          <a:spcPts val="0"/>
                        </a:spcBef>
                        <a:spcAft>
                          <a:spcPts val="600"/>
                        </a:spcAft>
                        <a:buClrTx/>
                        <a:buSzTx/>
                        <a:buFont typeface="Wingdings" panose="05000000000000000000" pitchFamily="2" charset="2"/>
                        <a:buNone/>
                        <a:tabLst/>
                        <a:defRPr/>
                      </a:pPr>
                      <a:endParaRPr lang="en-US" sz="2000" b="1" u="sng" kern="1200">
                        <a:solidFill>
                          <a:schemeClr val="dk1"/>
                        </a:solidFill>
                        <a:latin typeface="Arial" panose="020B0604020202020204" pitchFamily="34" charset="0"/>
                        <a:ea typeface="+mn-ea"/>
                        <a:cs typeface="Arial" panose="020B0604020202020204" pitchFamily="34" charset="0"/>
                      </a:endParaRPr>
                    </a:p>
                    <a:p>
                      <a:pPr marL="280670" marR="0" lvl="0" indent="0" algn="l" defTabSz="457200" rtl="0" eaLnBrk="1" fontAlgn="auto" latinLnBrk="0" hangingPunct="1">
                        <a:lnSpc>
                          <a:spcPct val="100000"/>
                        </a:lnSpc>
                        <a:spcBef>
                          <a:spcPts val="0"/>
                        </a:spcBef>
                        <a:spcAft>
                          <a:spcPts val="600"/>
                        </a:spcAft>
                        <a:buClrTx/>
                        <a:buSzTx/>
                        <a:buFont typeface="Wingdings" panose="05000000000000000000" pitchFamily="2" charset="2"/>
                        <a:buNone/>
                        <a:tabLst/>
                        <a:defRPr/>
                      </a:pPr>
                      <a:endParaRPr lang="en-US" sz="1600" b="1" u="sng" kern="1200">
                        <a:solidFill>
                          <a:schemeClr val="tx1"/>
                        </a:solidFill>
                        <a:latin typeface="Arial" panose="020B0604020202020204" pitchFamily="34" charset="0"/>
                        <a:ea typeface="+mn-ea"/>
                        <a:cs typeface="Arial" panose="020B0604020202020204" pitchFamily="34" charset="0"/>
                      </a:endParaRPr>
                    </a:p>
                  </a:txBody>
                  <a:tcPr marL="34290" marR="34290" marT="34290" marB="34290" anchor="ct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8474207"/>
                  </a:ext>
                </a:extLst>
              </a:tr>
            </a:tbl>
          </a:graphicData>
        </a:graphic>
      </p:graphicFrame>
      <p:sp>
        <p:nvSpPr>
          <p:cNvPr id="3" name="Slide Number Placeholder 2">
            <a:extLst>
              <a:ext uri="{FF2B5EF4-FFF2-40B4-BE49-F238E27FC236}">
                <a16:creationId xmlns:a16="http://schemas.microsoft.com/office/drawing/2014/main" id="{92688E65-A53D-7CB9-E76C-E20E90DB5364}"/>
              </a:ext>
            </a:extLst>
          </p:cNvPr>
          <p:cNvSpPr>
            <a:spLocks noGrp="1"/>
          </p:cNvSpPr>
          <p:nvPr>
            <p:ph type="sldNum" sz="quarter" idx="12"/>
          </p:nvPr>
        </p:nvSpPr>
        <p:spPr>
          <a:xfrm>
            <a:off x="11582400" y="6400237"/>
            <a:ext cx="51284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983F1FA-211D-3044-9E35-958DFBC26156}" type="slidenum">
              <a:rPr lang="en-US" smtClean="0">
                <a:solidFill>
                  <a:prstClr val="white"/>
                </a:solidFill>
              </a:rPr>
              <a:pPr/>
              <a:t>2</a:t>
            </a:fld>
            <a:endParaRPr lang="en-US">
              <a:solidFill>
                <a:prstClr val="white"/>
              </a:solidFill>
            </a:endParaRPr>
          </a:p>
        </p:txBody>
      </p:sp>
      <p:sp>
        <p:nvSpPr>
          <p:cNvPr id="6" name="Content Placeholder 1">
            <a:extLst>
              <a:ext uri="{FF2B5EF4-FFF2-40B4-BE49-F238E27FC236}">
                <a16:creationId xmlns:a16="http://schemas.microsoft.com/office/drawing/2014/main" id="{6F70D1DD-6FF2-B346-EB92-DB481EED9787}"/>
              </a:ext>
            </a:extLst>
          </p:cNvPr>
          <p:cNvSpPr>
            <a:spLocks noGrp="1"/>
          </p:cNvSpPr>
          <p:nvPr>
            <p:ph idx="1"/>
          </p:nvPr>
        </p:nvSpPr>
        <p:spPr>
          <a:xfrm>
            <a:off x="421758" y="903767"/>
            <a:ext cx="10972800" cy="5647541"/>
          </a:xfrm>
        </p:spPr>
        <p:txBody>
          <a:bodyPr>
            <a:normAutofit/>
          </a:bodyPr>
          <a:lstStyle/>
          <a:p>
            <a:pPr marL="280670" marR="0" lvl="0" indent="0" algn="l" defTabSz="457200" rtl="0" eaLnBrk="1" fontAlgn="auto" latinLnBrk="0" hangingPunct="1">
              <a:lnSpc>
                <a:spcPct val="100000"/>
              </a:lnSpc>
              <a:spcBef>
                <a:spcPts val="0"/>
              </a:spcBef>
              <a:spcAft>
                <a:spcPts val="600"/>
              </a:spcAft>
              <a:buClrTx/>
              <a:buSzTx/>
              <a:buFont typeface="Wingdings" panose="05000000000000000000" pitchFamily="2" charset="2"/>
              <a:buNone/>
              <a:tabLst/>
              <a:defRPr/>
            </a:pPr>
            <a:r>
              <a:rPr lang="en-US" sz="2400" dirty="0">
                <a:latin typeface="+mj-lt"/>
              </a:rPr>
              <a:t>In 2017, VBA realigned appeals policy and operational control under what is now the Office of Administrative Review (OAR) to provide more timely, effective reviews of claims decisions through consolidated Decision Review Operations Centers (DROCs). This allowed for the following:</a:t>
            </a:r>
          </a:p>
          <a:p>
            <a:pPr marL="280670" marR="0" lvl="0" indent="0" algn="l" defTabSz="457200" rtl="0" eaLnBrk="1" fontAlgn="auto" latinLnBrk="0" hangingPunct="1">
              <a:lnSpc>
                <a:spcPct val="100000"/>
              </a:lnSpc>
              <a:spcBef>
                <a:spcPts val="0"/>
              </a:spcBef>
              <a:spcAft>
                <a:spcPts val="600"/>
              </a:spcAft>
              <a:buClrTx/>
              <a:buSzTx/>
              <a:buFont typeface="Wingdings" panose="05000000000000000000" pitchFamily="2" charset="2"/>
              <a:buNone/>
              <a:tabLst/>
              <a:defRPr/>
            </a:pPr>
            <a:endParaRPr lang="en-US" sz="2000" b="1" u="sng" dirty="0">
              <a:solidFill>
                <a:schemeClr val="tx1"/>
              </a:solidFill>
              <a:latin typeface="+mj-lt"/>
              <a:cs typeface="Arial" panose="020B0604020202020204" pitchFamily="34" charset="0"/>
            </a:endParaRPr>
          </a:p>
          <a:p>
            <a:pPr marL="1080770" lvl="1" indent="-342900">
              <a:spcBef>
                <a:spcPts val="0"/>
              </a:spcBef>
              <a:spcAft>
                <a:spcPts val="600"/>
              </a:spcAft>
              <a:buFont typeface="Arial" panose="020B0604020202020204" pitchFamily="34" charset="0"/>
              <a:buChar char="•"/>
              <a:defRPr/>
            </a:pPr>
            <a:r>
              <a:rPr lang="en-US" sz="2400" dirty="0">
                <a:latin typeface="+mj-lt"/>
              </a:rPr>
              <a:t>Improved </a:t>
            </a:r>
            <a:r>
              <a:rPr lang="en-US" sz="2400" b="1" dirty="0">
                <a:latin typeface="+mj-lt"/>
              </a:rPr>
              <a:t>customer experience </a:t>
            </a:r>
            <a:r>
              <a:rPr lang="en-US" sz="2400" dirty="0">
                <a:latin typeface="+mj-lt"/>
              </a:rPr>
              <a:t>with the appeals process.</a:t>
            </a:r>
          </a:p>
          <a:p>
            <a:pPr marL="1080770" lvl="1" indent="-342900">
              <a:spcBef>
                <a:spcPts val="0"/>
              </a:spcBef>
              <a:spcAft>
                <a:spcPts val="600"/>
              </a:spcAft>
              <a:buClr>
                <a:schemeClr val="tx1"/>
              </a:buClr>
              <a:buFont typeface="Arial" panose="020B0604020202020204" pitchFamily="34" charset="0"/>
              <a:buChar char="•"/>
              <a:defRPr/>
            </a:pPr>
            <a:r>
              <a:rPr lang="en-US" sz="2400" b="1" dirty="0">
                <a:latin typeface="+mj-lt"/>
              </a:rPr>
              <a:t>Fair and independent </a:t>
            </a:r>
            <a:r>
              <a:rPr lang="en-US" sz="2400" dirty="0">
                <a:latin typeface="+mj-lt"/>
              </a:rPr>
              <a:t>claim review.</a:t>
            </a:r>
          </a:p>
          <a:p>
            <a:pPr marL="1080770" lvl="1" indent="-342900">
              <a:spcBef>
                <a:spcPts val="0"/>
              </a:spcBef>
              <a:spcAft>
                <a:spcPts val="600"/>
              </a:spcAft>
              <a:buFont typeface="Arial" panose="020B0604020202020204" pitchFamily="34" charset="0"/>
              <a:buChar char="•"/>
              <a:defRPr/>
            </a:pPr>
            <a:r>
              <a:rPr lang="en-US" sz="2400" dirty="0">
                <a:latin typeface="+mj-lt"/>
              </a:rPr>
              <a:t>Opportunity for Veterans and dependents to be </a:t>
            </a:r>
            <a:r>
              <a:rPr lang="en-US" sz="2400" b="1" dirty="0">
                <a:latin typeface="+mj-lt"/>
              </a:rPr>
              <a:t>heard and actively participate </a:t>
            </a:r>
            <a:r>
              <a:rPr lang="en-US" sz="2400" dirty="0">
                <a:latin typeface="+mj-lt"/>
              </a:rPr>
              <a:t>in the process.</a:t>
            </a:r>
          </a:p>
          <a:p>
            <a:pPr>
              <a:buFont typeface="Courier New" panose="02070309020205020404" pitchFamily="49" charset="0"/>
              <a:buChar char="o"/>
            </a:pPr>
            <a:endParaRPr lang="en-US" sz="1800" dirty="0">
              <a:latin typeface="+mj-lt"/>
              <a:ea typeface="Calibri" panose="020F0502020204030204" pitchFamily="34" charset="0"/>
            </a:endParaRPr>
          </a:p>
          <a:p>
            <a:pPr>
              <a:buFont typeface="Courier New" panose="02070309020205020404" pitchFamily="49" charset="0"/>
              <a:buChar char="o"/>
            </a:pPr>
            <a:endParaRPr lang="en-US" sz="1800" dirty="0">
              <a:latin typeface="+mj-lt"/>
              <a:ea typeface="Calibri" panose="020F0502020204030204" pitchFamily="34" charset="0"/>
            </a:endParaRPr>
          </a:p>
          <a:p>
            <a:pPr marL="0" indent="0">
              <a:buNone/>
            </a:pPr>
            <a:endParaRPr lang="en-US" sz="1800" dirty="0">
              <a:latin typeface="+mj-lt"/>
              <a:ea typeface="Calibri" panose="020F0502020204030204" pitchFamily="34" charset="0"/>
            </a:endParaRPr>
          </a:p>
          <a:p>
            <a:pPr>
              <a:buFont typeface="Courier New" panose="02070309020205020404" pitchFamily="49" charset="0"/>
              <a:buChar char="o"/>
            </a:pPr>
            <a:endParaRPr lang="en-US" sz="1800" dirty="0">
              <a:effectLst/>
              <a:latin typeface="+mj-lt"/>
              <a:ea typeface="Calibri" panose="020F0502020204030204" pitchFamily="34" charset="0"/>
            </a:endParaRPr>
          </a:p>
          <a:p>
            <a:endParaRPr lang="en-US" dirty="0">
              <a:latin typeface="+mj-lt"/>
            </a:endParaRPr>
          </a:p>
        </p:txBody>
      </p:sp>
    </p:spTree>
    <p:extLst>
      <p:ext uri="{BB962C8B-B14F-4D97-AF65-F5344CB8AC3E}">
        <p14:creationId xmlns:p14="http://schemas.microsoft.com/office/powerpoint/2010/main" val="2707692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6426D-4D18-5D23-5B3C-2542E5D87FB8}"/>
              </a:ext>
            </a:extLst>
          </p:cNvPr>
          <p:cNvSpPr>
            <a:spLocks noGrp="1"/>
          </p:cNvSpPr>
          <p:nvPr>
            <p:ph type="title"/>
          </p:nvPr>
        </p:nvSpPr>
        <p:spPr>
          <a:xfrm>
            <a:off x="0" y="185424"/>
            <a:ext cx="12192000" cy="731520"/>
          </a:xfrm>
        </p:spPr>
        <p:txBody>
          <a:bodyPr/>
          <a:lstStyle/>
          <a:p>
            <a:pPr rtl="0" eaLnBrk="1" latinLnBrk="0" hangingPunct="1"/>
            <a:r>
              <a:rPr lang="en-US" b="1" dirty="0">
                <a:latin typeface="+mj-lt"/>
                <a:cs typeface="Arial"/>
              </a:rPr>
              <a:t>VBA’s AMA </a:t>
            </a:r>
            <a:r>
              <a:rPr lang="en-US" b="1" dirty="0">
                <a:latin typeface="+mj-lt"/>
                <a:cs typeface="Arial"/>
                <a:sym typeface="Arial" panose="020B0604020202020204" pitchFamily="34" charset="0"/>
              </a:rPr>
              <a:t>Claims</a:t>
            </a:r>
            <a:r>
              <a:rPr lang="en-US" b="1" dirty="0">
                <a:latin typeface="+mj-lt"/>
                <a:cs typeface="Arial"/>
              </a:rPr>
              <a:t> &amp; Legacy Appeals</a:t>
            </a:r>
          </a:p>
          <a:p>
            <a:endParaRPr lang="en-US" dirty="0"/>
          </a:p>
        </p:txBody>
      </p:sp>
      <p:graphicFrame>
        <p:nvGraphicFramePr>
          <p:cNvPr id="9" name="Table 8" descr="Table describing the VAMC responsibility, operating model package, and phased implementation."/>
          <p:cNvGraphicFramePr>
            <a:graphicFrameLocks noGrp="1"/>
          </p:cNvGraphicFramePr>
          <p:nvPr>
            <p:extLst>
              <p:ext uri="{D42A27DB-BD31-4B8C-83A1-F6EECF244321}">
                <p14:modId xmlns:p14="http://schemas.microsoft.com/office/powerpoint/2010/main" val="1377210875"/>
              </p:ext>
            </p:extLst>
          </p:nvPr>
        </p:nvGraphicFramePr>
        <p:xfrm>
          <a:off x="391886" y="985532"/>
          <a:ext cx="11422743" cy="4704068"/>
        </p:xfrm>
        <a:graphic>
          <a:graphicData uri="http://schemas.openxmlformats.org/drawingml/2006/table">
            <a:tbl>
              <a:tblPr firstRow="1" bandRow="1"/>
              <a:tblGrid>
                <a:gridCol w="204696">
                  <a:extLst>
                    <a:ext uri="{9D8B030D-6E8A-4147-A177-3AD203B41FA5}">
                      <a16:colId xmlns:a16="http://schemas.microsoft.com/office/drawing/2014/main" val="20000"/>
                    </a:ext>
                  </a:extLst>
                </a:gridCol>
                <a:gridCol w="1522422">
                  <a:extLst>
                    <a:ext uri="{9D8B030D-6E8A-4147-A177-3AD203B41FA5}">
                      <a16:colId xmlns:a16="http://schemas.microsoft.com/office/drawing/2014/main" val="20001"/>
                    </a:ext>
                  </a:extLst>
                </a:gridCol>
                <a:gridCol w="9695625">
                  <a:extLst>
                    <a:ext uri="{9D8B030D-6E8A-4147-A177-3AD203B41FA5}">
                      <a16:colId xmlns:a16="http://schemas.microsoft.com/office/drawing/2014/main" val="20002"/>
                    </a:ext>
                  </a:extLst>
                </a:gridCol>
              </a:tblGrid>
              <a:tr h="2454385">
                <a:tc>
                  <a:txBody>
                    <a:bodyPr/>
                    <a:lstStyle>
                      <a:lvl1pPr marL="0" algn="l" defTabSz="457200" rtl="0" eaLnBrk="1" latinLnBrk="0" hangingPunct="1">
                        <a:defRPr sz="1800" kern="1200">
                          <a:solidFill>
                            <a:schemeClr val="dk1"/>
                          </a:solidFill>
                          <a:latin typeface="Arial"/>
                        </a:defRPr>
                      </a:lvl1pPr>
                      <a:lvl2pPr marL="457200" algn="l" defTabSz="457200" rtl="0" eaLnBrk="1" latinLnBrk="0" hangingPunct="1">
                        <a:defRPr sz="1800" kern="1200">
                          <a:solidFill>
                            <a:schemeClr val="dk1"/>
                          </a:solidFill>
                          <a:latin typeface="Arial"/>
                        </a:defRPr>
                      </a:lvl2pPr>
                      <a:lvl3pPr marL="914400" algn="l" defTabSz="457200" rtl="0" eaLnBrk="1" latinLnBrk="0" hangingPunct="1">
                        <a:defRPr sz="1800" kern="1200">
                          <a:solidFill>
                            <a:schemeClr val="dk1"/>
                          </a:solidFill>
                          <a:latin typeface="Arial"/>
                        </a:defRPr>
                      </a:lvl3pPr>
                      <a:lvl4pPr marL="1371600" algn="l" defTabSz="457200" rtl="0" eaLnBrk="1" latinLnBrk="0" hangingPunct="1">
                        <a:defRPr sz="1800" kern="1200">
                          <a:solidFill>
                            <a:schemeClr val="dk1"/>
                          </a:solidFill>
                          <a:latin typeface="Arial"/>
                        </a:defRPr>
                      </a:lvl4pPr>
                      <a:lvl5pPr marL="1828800" algn="l" defTabSz="457200" rtl="0" eaLnBrk="1" latinLnBrk="0" hangingPunct="1">
                        <a:defRPr sz="1800" kern="1200">
                          <a:solidFill>
                            <a:schemeClr val="dk1"/>
                          </a:solidFill>
                          <a:latin typeface="Arial"/>
                        </a:defRPr>
                      </a:lvl5pPr>
                      <a:lvl6pPr marL="2286000" algn="l" defTabSz="457200" rtl="0" eaLnBrk="1" latinLnBrk="0" hangingPunct="1">
                        <a:defRPr sz="1800" kern="1200">
                          <a:solidFill>
                            <a:schemeClr val="dk1"/>
                          </a:solidFill>
                          <a:latin typeface="Arial"/>
                        </a:defRPr>
                      </a:lvl6pPr>
                      <a:lvl7pPr marL="2743200" algn="l" defTabSz="457200" rtl="0" eaLnBrk="1" latinLnBrk="0" hangingPunct="1">
                        <a:defRPr sz="1800" kern="1200">
                          <a:solidFill>
                            <a:schemeClr val="dk1"/>
                          </a:solidFill>
                          <a:latin typeface="Arial"/>
                        </a:defRPr>
                      </a:lvl7pPr>
                      <a:lvl8pPr marL="3200400" algn="l" defTabSz="457200" rtl="0" eaLnBrk="1" latinLnBrk="0" hangingPunct="1">
                        <a:defRPr sz="1800" kern="1200">
                          <a:solidFill>
                            <a:schemeClr val="dk1"/>
                          </a:solidFill>
                          <a:latin typeface="Arial"/>
                        </a:defRPr>
                      </a:lvl8pPr>
                      <a:lvl9pPr marL="3657600" algn="l" defTabSz="457200" rtl="0" eaLnBrk="1" latinLnBrk="0" hangingPunct="1">
                        <a:defRPr sz="1800" kern="1200">
                          <a:solidFill>
                            <a:schemeClr val="dk1"/>
                          </a:solidFill>
                          <a:latin typeface="Arial"/>
                        </a:defRPr>
                      </a:lvl9pPr>
                    </a:lstStyle>
                    <a:p>
                      <a:endParaRPr lang="en-US" sz="1400">
                        <a:solidFill>
                          <a:schemeClr val="tx1"/>
                        </a:solidFill>
                        <a:latin typeface="+mn-lt"/>
                        <a:cs typeface="Arial" panose="020B0604020202020204" pitchFamily="34" charset="0"/>
                      </a:endParaRPr>
                    </a:p>
                  </a:txBody>
                  <a:tcPr marL="68580" marR="68580" marT="34290" marB="34290">
                    <a:lnL w="12700" cmpd="sng">
                      <a:noFill/>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dk1"/>
                          </a:solidFill>
                          <a:latin typeface="Arial"/>
                        </a:defRPr>
                      </a:lvl1pPr>
                      <a:lvl2pPr marL="457200" algn="l" defTabSz="457200" rtl="0" eaLnBrk="1" latinLnBrk="0" hangingPunct="1">
                        <a:defRPr sz="1800" kern="1200">
                          <a:solidFill>
                            <a:schemeClr val="dk1"/>
                          </a:solidFill>
                          <a:latin typeface="Arial"/>
                        </a:defRPr>
                      </a:lvl2pPr>
                      <a:lvl3pPr marL="914400" algn="l" defTabSz="457200" rtl="0" eaLnBrk="1" latinLnBrk="0" hangingPunct="1">
                        <a:defRPr sz="1800" kern="1200">
                          <a:solidFill>
                            <a:schemeClr val="dk1"/>
                          </a:solidFill>
                          <a:latin typeface="Arial"/>
                        </a:defRPr>
                      </a:lvl3pPr>
                      <a:lvl4pPr marL="1371600" algn="l" defTabSz="457200" rtl="0" eaLnBrk="1" latinLnBrk="0" hangingPunct="1">
                        <a:defRPr sz="1800" kern="1200">
                          <a:solidFill>
                            <a:schemeClr val="dk1"/>
                          </a:solidFill>
                          <a:latin typeface="Arial"/>
                        </a:defRPr>
                      </a:lvl4pPr>
                      <a:lvl5pPr marL="1828800" algn="l" defTabSz="457200" rtl="0" eaLnBrk="1" latinLnBrk="0" hangingPunct="1">
                        <a:defRPr sz="1800" kern="1200">
                          <a:solidFill>
                            <a:schemeClr val="dk1"/>
                          </a:solidFill>
                          <a:latin typeface="Arial"/>
                        </a:defRPr>
                      </a:lvl5pPr>
                      <a:lvl6pPr marL="2286000" algn="l" defTabSz="457200" rtl="0" eaLnBrk="1" latinLnBrk="0" hangingPunct="1">
                        <a:defRPr sz="1800" kern="1200">
                          <a:solidFill>
                            <a:schemeClr val="dk1"/>
                          </a:solidFill>
                          <a:latin typeface="Arial"/>
                        </a:defRPr>
                      </a:lvl6pPr>
                      <a:lvl7pPr marL="2743200" algn="l" defTabSz="457200" rtl="0" eaLnBrk="1" latinLnBrk="0" hangingPunct="1">
                        <a:defRPr sz="1800" kern="1200">
                          <a:solidFill>
                            <a:schemeClr val="dk1"/>
                          </a:solidFill>
                          <a:latin typeface="Arial"/>
                        </a:defRPr>
                      </a:lvl7pPr>
                      <a:lvl8pPr marL="3200400" algn="l" defTabSz="457200" rtl="0" eaLnBrk="1" latinLnBrk="0" hangingPunct="1">
                        <a:defRPr sz="1800" kern="1200">
                          <a:solidFill>
                            <a:schemeClr val="dk1"/>
                          </a:solidFill>
                          <a:latin typeface="Arial"/>
                        </a:defRPr>
                      </a:lvl8pPr>
                      <a:lvl9pPr marL="3657600" algn="l" defTabSz="457200" rtl="0" eaLnBrk="1" latinLnBrk="0" hangingPunct="1">
                        <a:defRPr sz="1800" kern="1200">
                          <a:solidFill>
                            <a:schemeClr val="dk1"/>
                          </a:solidFill>
                          <a:latin typeface="Arial"/>
                        </a:defRPr>
                      </a:lvl9pPr>
                    </a:lstStyle>
                    <a:p>
                      <a:pPr algn="ctr"/>
                      <a:r>
                        <a:rPr lang="en-US" sz="1800" b="1">
                          <a:solidFill>
                            <a:schemeClr val="tx1"/>
                          </a:solidFill>
                          <a:latin typeface="+mn-lt"/>
                          <a:cs typeface="Arial" panose="020B0604020202020204" pitchFamily="34" charset="0"/>
                        </a:rPr>
                        <a:t>VBA’s AMA Claims</a:t>
                      </a:r>
                    </a:p>
                  </a:txBody>
                  <a:tcPr marL="68580" marR="34290" marT="34290" marB="3429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dk1"/>
                          </a:solidFill>
                          <a:latin typeface="Arial"/>
                        </a:defRPr>
                      </a:lvl1pPr>
                      <a:lvl2pPr marL="457200" algn="l" defTabSz="457200" rtl="0" eaLnBrk="1" latinLnBrk="0" hangingPunct="1">
                        <a:defRPr sz="1800" kern="1200">
                          <a:solidFill>
                            <a:schemeClr val="dk1"/>
                          </a:solidFill>
                          <a:latin typeface="Arial"/>
                        </a:defRPr>
                      </a:lvl2pPr>
                      <a:lvl3pPr marL="914400" algn="l" defTabSz="457200" rtl="0" eaLnBrk="1" latinLnBrk="0" hangingPunct="1">
                        <a:defRPr sz="1800" kern="1200">
                          <a:solidFill>
                            <a:schemeClr val="dk1"/>
                          </a:solidFill>
                          <a:latin typeface="Arial"/>
                        </a:defRPr>
                      </a:lvl3pPr>
                      <a:lvl4pPr marL="1371600" algn="l" defTabSz="457200" rtl="0" eaLnBrk="1" latinLnBrk="0" hangingPunct="1">
                        <a:defRPr sz="1800" kern="1200">
                          <a:solidFill>
                            <a:schemeClr val="dk1"/>
                          </a:solidFill>
                          <a:latin typeface="Arial"/>
                        </a:defRPr>
                      </a:lvl4pPr>
                      <a:lvl5pPr marL="1828800" algn="l" defTabSz="457200" rtl="0" eaLnBrk="1" latinLnBrk="0" hangingPunct="1">
                        <a:defRPr sz="1800" kern="1200">
                          <a:solidFill>
                            <a:schemeClr val="dk1"/>
                          </a:solidFill>
                          <a:latin typeface="Arial"/>
                        </a:defRPr>
                      </a:lvl5pPr>
                      <a:lvl6pPr marL="2286000" algn="l" defTabSz="457200" rtl="0" eaLnBrk="1" latinLnBrk="0" hangingPunct="1">
                        <a:defRPr sz="1800" kern="1200">
                          <a:solidFill>
                            <a:schemeClr val="dk1"/>
                          </a:solidFill>
                          <a:latin typeface="Arial"/>
                        </a:defRPr>
                      </a:lvl6pPr>
                      <a:lvl7pPr marL="2743200" algn="l" defTabSz="457200" rtl="0" eaLnBrk="1" latinLnBrk="0" hangingPunct="1">
                        <a:defRPr sz="1800" kern="1200">
                          <a:solidFill>
                            <a:schemeClr val="dk1"/>
                          </a:solidFill>
                          <a:latin typeface="Arial"/>
                        </a:defRPr>
                      </a:lvl7pPr>
                      <a:lvl8pPr marL="3200400" algn="l" defTabSz="457200" rtl="0" eaLnBrk="1" latinLnBrk="0" hangingPunct="1">
                        <a:defRPr sz="1800" kern="1200">
                          <a:solidFill>
                            <a:schemeClr val="dk1"/>
                          </a:solidFill>
                          <a:latin typeface="Arial"/>
                        </a:defRPr>
                      </a:lvl8pPr>
                      <a:lvl9pPr marL="3657600" algn="l" defTabSz="457200" rtl="0" eaLnBrk="1" latinLnBrk="0" hangingPunct="1">
                        <a:defRPr sz="1800" kern="1200">
                          <a:solidFill>
                            <a:schemeClr val="dk1"/>
                          </a:solidFill>
                          <a:latin typeface="Arial"/>
                        </a:defRPr>
                      </a:lvl9pPr>
                    </a:lstStyle>
                    <a:p>
                      <a:pPr marL="285750" marR="0" lvl="0" indent="-285750" algn="l" rtl="0" eaLnBrk="1" fontAlgn="auto" latinLnBrk="0" hangingPunct="1">
                        <a:lnSpc>
                          <a:spcPct val="100000"/>
                        </a:lnSpc>
                        <a:spcBef>
                          <a:spcPts val="0"/>
                        </a:spcBef>
                        <a:spcAft>
                          <a:spcPts val="600"/>
                        </a:spcAft>
                        <a:buClrTx/>
                        <a:buSzTx/>
                        <a:buFont typeface="Arial" panose="020B0604020202020204" pitchFamily="34" charset="0"/>
                        <a:buChar char="•"/>
                      </a:pPr>
                      <a:r>
                        <a:rPr lang="en-US" sz="1600" b="0" kern="1200" dirty="0">
                          <a:solidFill>
                            <a:schemeClr val="tx1"/>
                          </a:solidFill>
                          <a:latin typeface="+mn-lt"/>
                          <a:ea typeface="+mn-ea"/>
                          <a:cs typeface="Arial" panose="020B0604020202020204" pitchFamily="34" charset="0"/>
                        </a:rPr>
                        <a:t>Over four years since fully implementing in February 2019, VBA has issued decisions on 1,834,429 AMA claims (1,339,613 Supplemental claims and 494,816 Higher-Level Reviews (HLR)).</a:t>
                      </a: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b="0" kern="1200" dirty="0">
                          <a:solidFill>
                            <a:schemeClr val="tx1"/>
                          </a:solidFill>
                          <a:latin typeface="+mn-lt"/>
                          <a:ea typeface="+mn-ea"/>
                          <a:cs typeface="Arial" panose="020B0604020202020204" pitchFamily="34" charset="0"/>
                        </a:rPr>
                        <a:t>VBA has consistently achieved timely completions of supplemental claims and HLRs</a:t>
                      </a:r>
                    </a:p>
                    <a:p>
                      <a:pPr marL="285750" marR="0" lvl="0" indent="-285750" algn="l" rtl="0" eaLnBrk="1" fontAlgn="auto" latinLnBrk="0" hangingPunct="1">
                        <a:lnSpc>
                          <a:spcPct val="100000"/>
                        </a:lnSpc>
                        <a:spcBef>
                          <a:spcPts val="0"/>
                        </a:spcBef>
                        <a:spcAft>
                          <a:spcPts val="600"/>
                        </a:spcAft>
                        <a:buClrTx/>
                        <a:buSzTx/>
                        <a:buFont typeface="Arial" panose="020B0604020202020204" pitchFamily="34" charset="0"/>
                        <a:buChar char="•"/>
                      </a:pPr>
                      <a:r>
                        <a:rPr lang="en-US" sz="1600" b="0" kern="1200" dirty="0">
                          <a:solidFill>
                            <a:schemeClr val="tx1"/>
                          </a:solidFill>
                          <a:latin typeface="+mn-lt"/>
                          <a:ea typeface="+mn-ea"/>
                          <a:cs typeface="Arial" panose="020B0604020202020204" pitchFamily="34" charset="0"/>
                        </a:rPr>
                        <a:t>In FY23, HLR timeliness was 77.1 days and supplemental timeliness was 114.7 days.  In FY24, HLR timeliness is 102.5 days and supplemental timeliness is 136.9 days.  </a:t>
                      </a:r>
                    </a:p>
                    <a:p>
                      <a:pPr marL="285750" marR="0" lvl="0" indent="-285750" algn="l" defTabSz="4572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b="1" kern="1200" dirty="0">
                          <a:solidFill>
                            <a:schemeClr val="tx1"/>
                          </a:solidFill>
                          <a:latin typeface="+mn-lt"/>
                          <a:ea typeface="+mn-ea"/>
                          <a:cs typeface="Arial" panose="020B0604020202020204" pitchFamily="34" charset="0"/>
                        </a:rPr>
                        <a:t>Priority</a:t>
                      </a:r>
                      <a:r>
                        <a:rPr lang="en-US" sz="1600" b="0" kern="1200" dirty="0">
                          <a:solidFill>
                            <a:schemeClr val="tx1"/>
                          </a:solidFill>
                          <a:latin typeface="+mn-lt"/>
                          <a:ea typeface="+mn-ea"/>
                          <a:cs typeface="Arial" panose="020B0604020202020204" pitchFamily="34" charset="0"/>
                        </a:rPr>
                        <a:t> – continue to meet timeliness goals; target improvements based on program experience and customer/stakeholder feedback.</a:t>
                      </a:r>
                    </a:p>
                  </a:txBody>
                  <a:tcPr marL="34290" marR="34290" marT="34290" marB="34290" anchor="ctr">
                    <a:lnL w="12700" cap="flat" cmpd="sng" algn="ctr">
                      <a:noFill/>
                      <a:prstDash val="solid"/>
                      <a:round/>
                      <a:headEnd type="none" w="med" len="med"/>
                      <a:tailEnd type="none" w="med" len="med"/>
                    </a:lnL>
                    <a:lnR w="12700" cmpd="sng">
                      <a:noFill/>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2249683">
                <a:tc>
                  <a:txBody>
                    <a:bodyPr/>
                    <a:lstStyle>
                      <a:lvl1pPr marL="0" algn="l" defTabSz="457200" rtl="0" eaLnBrk="1" latinLnBrk="0" hangingPunct="1">
                        <a:defRPr sz="1800" kern="1200">
                          <a:solidFill>
                            <a:schemeClr val="dk1"/>
                          </a:solidFill>
                          <a:latin typeface="Arial"/>
                        </a:defRPr>
                      </a:lvl1pPr>
                      <a:lvl2pPr marL="457200" algn="l" defTabSz="457200" rtl="0" eaLnBrk="1" latinLnBrk="0" hangingPunct="1">
                        <a:defRPr sz="1800" kern="1200">
                          <a:solidFill>
                            <a:schemeClr val="dk1"/>
                          </a:solidFill>
                          <a:latin typeface="Arial"/>
                        </a:defRPr>
                      </a:lvl2pPr>
                      <a:lvl3pPr marL="914400" algn="l" defTabSz="457200" rtl="0" eaLnBrk="1" latinLnBrk="0" hangingPunct="1">
                        <a:defRPr sz="1800" kern="1200">
                          <a:solidFill>
                            <a:schemeClr val="dk1"/>
                          </a:solidFill>
                          <a:latin typeface="Arial"/>
                        </a:defRPr>
                      </a:lvl3pPr>
                      <a:lvl4pPr marL="1371600" algn="l" defTabSz="457200" rtl="0" eaLnBrk="1" latinLnBrk="0" hangingPunct="1">
                        <a:defRPr sz="1800" kern="1200">
                          <a:solidFill>
                            <a:schemeClr val="dk1"/>
                          </a:solidFill>
                          <a:latin typeface="Arial"/>
                        </a:defRPr>
                      </a:lvl4pPr>
                      <a:lvl5pPr marL="1828800" algn="l" defTabSz="457200" rtl="0" eaLnBrk="1" latinLnBrk="0" hangingPunct="1">
                        <a:defRPr sz="1800" kern="1200">
                          <a:solidFill>
                            <a:schemeClr val="dk1"/>
                          </a:solidFill>
                          <a:latin typeface="Arial"/>
                        </a:defRPr>
                      </a:lvl5pPr>
                      <a:lvl6pPr marL="2286000" algn="l" defTabSz="457200" rtl="0" eaLnBrk="1" latinLnBrk="0" hangingPunct="1">
                        <a:defRPr sz="1800" kern="1200">
                          <a:solidFill>
                            <a:schemeClr val="dk1"/>
                          </a:solidFill>
                          <a:latin typeface="Arial"/>
                        </a:defRPr>
                      </a:lvl6pPr>
                      <a:lvl7pPr marL="2743200" algn="l" defTabSz="457200" rtl="0" eaLnBrk="1" latinLnBrk="0" hangingPunct="1">
                        <a:defRPr sz="1800" kern="1200">
                          <a:solidFill>
                            <a:schemeClr val="dk1"/>
                          </a:solidFill>
                          <a:latin typeface="Arial"/>
                        </a:defRPr>
                      </a:lvl7pPr>
                      <a:lvl8pPr marL="3200400" algn="l" defTabSz="457200" rtl="0" eaLnBrk="1" latinLnBrk="0" hangingPunct="1">
                        <a:defRPr sz="1800" kern="1200">
                          <a:solidFill>
                            <a:schemeClr val="dk1"/>
                          </a:solidFill>
                          <a:latin typeface="Arial"/>
                        </a:defRPr>
                      </a:lvl8pPr>
                      <a:lvl9pPr marL="3657600" algn="l" defTabSz="457200" rtl="0" eaLnBrk="1" latinLnBrk="0" hangingPunct="1">
                        <a:defRPr sz="1800" kern="1200">
                          <a:solidFill>
                            <a:schemeClr val="dk1"/>
                          </a:solidFill>
                          <a:latin typeface="Arial"/>
                        </a:defRPr>
                      </a:lvl9pPr>
                    </a:lstStyle>
                    <a:p>
                      <a:endParaRPr lang="en-US" sz="1400">
                        <a:solidFill>
                          <a:schemeClr val="tx1"/>
                        </a:solidFill>
                        <a:latin typeface="+mn-lt"/>
                        <a:cs typeface="Arial" panose="020B0604020202020204" pitchFamily="34" charset="0"/>
                      </a:endParaRPr>
                    </a:p>
                  </a:txBody>
                  <a:tcPr marL="68580" marR="68580" marT="34290" marB="34290">
                    <a:lnL w="12700" cmpd="sng">
                      <a:noFill/>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dk1"/>
                          </a:solidFill>
                          <a:latin typeface="Arial"/>
                        </a:defRPr>
                      </a:lvl1pPr>
                      <a:lvl2pPr marL="457200" algn="l" defTabSz="457200" rtl="0" eaLnBrk="1" latinLnBrk="0" hangingPunct="1">
                        <a:defRPr sz="1800" kern="1200">
                          <a:solidFill>
                            <a:schemeClr val="dk1"/>
                          </a:solidFill>
                          <a:latin typeface="Arial"/>
                        </a:defRPr>
                      </a:lvl2pPr>
                      <a:lvl3pPr marL="914400" algn="l" defTabSz="457200" rtl="0" eaLnBrk="1" latinLnBrk="0" hangingPunct="1">
                        <a:defRPr sz="1800" kern="1200">
                          <a:solidFill>
                            <a:schemeClr val="dk1"/>
                          </a:solidFill>
                          <a:latin typeface="Arial"/>
                        </a:defRPr>
                      </a:lvl3pPr>
                      <a:lvl4pPr marL="1371600" algn="l" defTabSz="457200" rtl="0" eaLnBrk="1" latinLnBrk="0" hangingPunct="1">
                        <a:defRPr sz="1800" kern="1200">
                          <a:solidFill>
                            <a:schemeClr val="dk1"/>
                          </a:solidFill>
                          <a:latin typeface="Arial"/>
                        </a:defRPr>
                      </a:lvl4pPr>
                      <a:lvl5pPr marL="1828800" algn="l" defTabSz="457200" rtl="0" eaLnBrk="1" latinLnBrk="0" hangingPunct="1">
                        <a:defRPr sz="1800" kern="1200">
                          <a:solidFill>
                            <a:schemeClr val="dk1"/>
                          </a:solidFill>
                          <a:latin typeface="Arial"/>
                        </a:defRPr>
                      </a:lvl5pPr>
                      <a:lvl6pPr marL="2286000" algn="l" defTabSz="457200" rtl="0" eaLnBrk="1" latinLnBrk="0" hangingPunct="1">
                        <a:defRPr sz="1800" kern="1200">
                          <a:solidFill>
                            <a:schemeClr val="dk1"/>
                          </a:solidFill>
                          <a:latin typeface="Arial"/>
                        </a:defRPr>
                      </a:lvl6pPr>
                      <a:lvl7pPr marL="2743200" algn="l" defTabSz="457200" rtl="0" eaLnBrk="1" latinLnBrk="0" hangingPunct="1">
                        <a:defRPr sz="1800" kern="1200">
                          <a:solidFill>
                            <a:schemeClr val="dk1"/>
                          </a:solidFill>
                          <a:latin typeface="Arial"/>
                        </a:defRPr>
                      </a:lvl7pPr>
                      <a:lvl8pPr marL="3200400" algn="l" defTabSz="457200" rtl="0" eaLnBrk="1" latinLnBrk="0" hangingPunct="1">
                        <a:defRPr sz="1800" kern="1200">
                          <a:solidFill>
                            <a:schemeClr val="dk1"/>
                          </a:solidFill>
                          <a:latin typeface="Arial"/>
                        </a:defRPr>
                      </a:lvl8pPr>
                      <a:lvl9pPr marL="3657600" algn="l" defTabSz="457200" rtl="0" eaLnBrk="1" latinLnBrk="0" hangingPunct="1">
                        <a:defRPr sz="1800" kern="1200">
                          <a:solidFill>
                            <a:schemeClr val="dk1"/>
                          </a:solidFill>
                          <a:latin typeface="Arial"/>
                        </a:defRPr>
                      </a:lvl9pPr>
                    </a:lstStyle>
                    <a:p>
                      <a:pPr algn="ctr"/>
                      <a:r>
                        <a:rPr lang="en-US" sz="1800" b="1">
                          <a:solidFill>
                            <a:schemeClr val="tx1"/>
                          </a:solidFill>
                          <a:latin typeface="+mn-lt"/>
                          <a:cs typeface="Arial" panose="020B0604020202020204" pitchFamily="34" charset="0"/>
                        </a:rPr>
                        <a:t>VBA’s Legacy Appeals</a:t>
                      </a:r>
                    </a:p>
                  </a:txBody>
                  <a:tcPr marL="68580" marR="34290" marT="34290" marB="3429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dk1"/>
                          </a:solidFill>
                          <a:latin typeface="Arial"/>
                        </a:defRPr>
                      </a:lvl1pPr>
                      <a:lvl2pPr marL="457200" algn="l" defTabSz="457200" rtl="0" eaLnBrk="1" latinLnBrk="0" hangingPunct="1">
                        <a:defRPr sz="1800" kern="1200">
                          <a:solidFill>
                            <a:schemeClr val="dk1"/>
                          </a:solidFill>
                          <a:latin typeface="Arial"/>
                        </a:defRPr>
                      </a:lvl2pPr>
                      <a:lvl3pPr marL="914400" algn="l" defTabSz="457200" rtl="0" eaLnBrk="1" latinLnBrk="0" hangingPunct="1">
                        <a:defRPr sz="1800" kern="1200">
                          <a:solidFill>
                            <a:schemeClr val="dk1"/>
                          </a:solidFill>
                          <a:latin typeface="Arial"/>
                        </a:defRPr>
                      </a:lvl3pPr>
                      <a:lvl4pPr marL="1371600" algn="l" defTabSz="457200" rtl="0" eaLnBrk="1" latinLnBrk="0" hangingPunct="1">
                        <a:defRPr sz="1800" kern="1200">
                          <a:solidFill>
                            <a:schemeClr val="dk1"/>
                          </a:solidFill>
                          <a:latin typeface="Arial"/>
                        </a:defRPr>
                      </a:lvl4pPr>
                      <a:lvl5pPr marL="1828800" algn="l" defTabSz="457200" rtl="0" eaLnBrk="1" latinLnBrk="0" hangingPunct="1">
                        <a:defRPr sz="1800" kern="1200">
                          <a:solidFill>
                            <a:schemeClr val="dk1"/>
                          </a:solidFill>
                          <a:latin typeface="Arial"/>
                        </a:defRPr>
                      </a:lvl5pPr>
                      <a:lvl6pPr marL="2286000" algn="l" defTabSz="457200" rtl="0" eaLnBrk="1" latinLnBrk="0" hangingPunct="1">
                        <a:defRPr sz="1800" kern="1200">
                          <a:solidFill>
                            <a:schemeClr val="dk1"/>
                          </a:solidFill>
                          <a:latin typeface="Arial"/>
                        </a:defRPr>
                      </a:lvl6pPr>
                      <a:lvl7pPr marL="2743200" algn="l" defTabSz="457200" rtl="0" eaLnBrk="1" latinLnBrk="0" hangingPunct="1">
                        <a:defRPr sz="1800" kern="1200">
                          <a:solidFill>
                            <a:schemeClr val="dk1"/>
                          </a:solidFill>
                          <a:latin typeface="Arial"/>
                        </a:defRPr>
                      </a:lvl7pPr>
                      <a:lvl8pPr marL="3200400" algn="l" defTabSz="457200" rtl="0" eaLnBrk="1" latinLnBrk="0" hangingPunct="1">
                        <a:defRPr sz="1800" kern="1200">
                          <a:solidFill>
                            <a:schemeClr val="dk1"/>
                          </a:solidFill>
                          <a:latin typeface="Arial"/>
                        </a:defRPr>
                      </a:lvl8pPr>
                      <a:lvl9pPr marL="3657600" algn="l" defTabSz="457200" rtl="0" eaLnBrk="1" latinLnBrk="0" hangingPunct="1">
                        <a:defRPr sz="1800" kern="1200">
                          <a:solidFill>
                            <a:schemeClr val="dk1"/>
                          </a:solidFill>
                          <a:latin typeface="Arial"/>
                        </a:defRPr>
                      </a:lvl9pPr>
                    </a:lstStyle>
                    <a:p>
                      <a:pPr marL="285750" indent="-285750">
                        <a:spcAft>
                          <a:spcPts val="600"/>
                        </a:spcAft>
                        <a:buFont typeface="Arial" panose="020B0604020202020204" pitchFamily="34" charset="0"/>
                        <a:buChar char="•"/>
                      </a:pPr>
                      <a:r>
                        <a:rPr lang="en-US" sz="1600" dirty="0">
                          <a:latin typeface="+mn-lt"/>
                          <a:cs typeface="Arial" panose="020B0604020202020204" pitchFamily="34" charset="0"/>
                        </a:rPr>
                        <a:t>When AMA was implemented in February 2019, VA’s legacy appeals inventory was over 383K. VBA owned over 268K of that inventory.</a:t>
                      </a:r>
                    </a:p>
                    <a:p>
                      <a:pPr marL="285750" indent="-285750">
                        <a:spcAft>
                          <a:spcPts val="600"/>
                        </a:spcAft>
                        <a:buFont typeface="Arial" panose="020B0604020202020204" pitchFamily="34" charset="0"/>
                        <a:buChar char="•"/>
                      </a:pPr>
                      <a:r>
                        <a:rPr lang="en-US" sz="1600" dirty="0">
                          <a:latin typeface="+mn-lt"/>
                          <a:cs typeface="Arial" panose="020B0604020202020204" pitchFamily="34" charset="0"/>
                        </a:rPr>
                        <a:t>Since February 2019, as of EOM December 2023, VBA reduced its inventory by approximately 236K.</a:t>
                      </a:r>
                    </a:p>
                    <a:p>
                      <a:pPr marL="285750" indent="-285750">
                        <a:spcAft>
                          <a:spcPts val="600"/>
                        </a:spcAft>
                        <a:buFont typeface="Arial" panose="020B0604020202020204" pitchFamily="34" charset="0"/>
                        <a:buChar char="•"/>
                      </a:pPr>
                      <a:r>
                        <a:rPr lang="en-US" sz="1600" dirty="0">
                          <a:latin typeface="+mn-lt"/>
                          <a:cs typeface="Arial" panose="020B0604020202020204" pitchFamily="34" charset="0"/>
                        </a:rPr>
                        <a:t>At end of December 2023, VBA had 32,859 total legacy appeals remaining (51.5K in the Department overall).</a:t>
                      </a:r>
                    </a:p>
                    <a:p>
                      <a:pPr marL="285750" marR="0" lvl="0" indent="-285750" algn="l" rtl="0" eaLnBrk="1" fontAlgn="auto" latinLnBrk="0" hangingPunct="1">
                        <a:lnSpc>
                          <a:spcPct val="100000"/>
                        </a:lnSpc>
                        <a:spcBef>
                          <a:spcPts val="0"/>
                        </a:spcBef>
                        <a:spcAft>
                          <a:spcPts val="600"/>
                        </a:spcAft>
                        <a:buClrTx/>
                        <a:buSzTx/>
                        <a:buFont typeface="Arial" panose="020B0604020202020204" pitchFamily="34" charset="0"/>
                        <a:buChar char="•"/>
                      </a:pPr>
                      <a:r>
                        <a:rPr lang="en-US" sz="1600" b="1" dirty="0">
                          <a:latin typeface="+mn-lt"/>
                          <a:cs typeface="Arial" panose="020B0604020202020204" pitchFamily="34" charset="0"/>
                        </a:rPr>
                        <a:t>Priority</a:t>
                      </a:r>
                      <a:r>
                        <a:rPr lang="en-US" sz="1600" dirty="0">
                          <a:latin typeface="+mn-lt"/>
                          <a:cs typeface="Arial" panose="020B0604020202020204" pitchFamily="34" charset="0"/>
                        </a:rPr>
                        <a:t> – further reduce legacy appeals.</a:t>
                      </a:r>
                    </a:p>
                  </a:txBody>
                  <a:tcPr marL="34290" marR="34290" marT="34290" marB="34290" anchor="ctr">
                    <a:lnL w="12700" cap="flat" cmpd="sng" algn="ctr">
                      <a:noFill/>
                      <a:prstDash val="solid"/>
                      <a:round/>
                      <a:headEnd type="none" w="med" len="med"/>
                      <a:tailEnd type="none" w="med" len="med"/>
                    </a:lnL>
                    <a:lnR w="12700" cmpd="sng">
                      <a:noFill/>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38660280"/>
                  </a:ext>
                </a:extLst>
              </a:tr>
            </a:tbl>
          </a:graphicData>
        </a:graphic>
      </p:graphicFrame>
      <p:sp>
        <p:nvSpPr>
          <p:cNvPr id="3" name="TextBox 2">
            <a:extLst>
              <a:ext uri="{FF2B5EF4-FFF2-40B4-BE49-F238E27FC236}">
                <a16:creationId xmlns:a16="http://schemas.microsoft.com/office/drawing/2014/main" id="{BFDC50AC-562A-5EE8-EFD3-8674D4175E6A}"/>
              </a:ext>
            </a:extLst>
          </p:cNvPr>
          <p:cNvSpPr txBox="1"/>
          <p:nvPr/>
        </p:nvSpPr>
        <p:spPr>
          <a:xfrm>
            <a:off x="8697687" y="5758188"/>
            <a:ext cx="3200399" cy="307777"/>
          </a:xfrm>
          <a:prstGeom prst="rect">
            <a:avLst/>
          </a:prstGeom>
          <a:noFill/>
        </p:spPr>
        <p:txBody>
          <a:bodyPr wrap="square" rtlCol="0">
            <a:spAutoFit/>
          </a:bodyPr>
          <a:lstStyle/>
          <a:p>
            <a:r>
              <a:rPr lang="en-US" sz="1400" dirty="0"/>
              <a:t>Data as of end of month December 2023.</a:t>
            </a:r>
          </a:p>
        </p:txBody>
      </p:sp>
    </p:spTree>
    <p:extLst>
      <p:ext uri="{BB962C8B-B14F-4D97-AF65-F5344CB8AC3E}">
        <p14:creationId xmlns:p14="http://schemas.microsoft.com/office/powerpoint/2010/main" val="3275883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31F4D2-5ED4-46AD-9783-F1E5F2C9C912}"/>
              </a:ext>
            </a:extLst>
          </p:cNvPr>
          <p:cNvSpPr>
            <a:spLocks noGrp="1"/>
          </p:cNvSpPr>
          <p:nvPr>
            <p:ph type="title"/>
          </p:nvPr>
        </p:nvSpPr>
        <p:spPr/>
        <p:txBody>
          <a:bodyPr/>
          <a:lstStyle/>
          <a:p>
            <a:r>
              <a:rPr lang="en-US" b="1" dirty="0"/>
              <a:t>Review Options</a:t>
            </a:r>
          </a:p>
        </p:txBody>
      </p:sp>
      <p:pic>
        <p:nvPicPr>
          <p:cNvPr id="15" name="Content Placeholder 14">
            <a:extLst>
              <a:ext uri="{FF2B5EF4-FFF2-40B4-BE49-F238E27FC236}">
                <a16:creationId xmlns:a16="http://schemas.microsoft.com/office/drawing/2014/main" id="{F7B88D70-B2B5-2EE0-A4FE-AB893C1CD8C3}"/>
              </a:ext>
            </a:extLst>
          </p:cNvPr>
          <p:cNvPicPr>
            <a:picLocks noGrp="1" noChangeAspect="1"/>
          </p:cNvPicPr>
          <p:nvPr>
            <p:ph idx="1"/>
          </p:nvPr>
        </p:nvPicPr>
        <p:blipFill>
          <a:blip r:embed="rId3"/>
          <a:stretch>
            <a:fillRect/>
          </a:stretch>
        </p:blipFill>
        <p:spPr>
          <a:xfrm>
            <a:off x="2364444" y="655320"/>
            <a:ext cx="7463111" cy="5355211"/>
          </a:xfrm>
        </p:spPr>
      </p:pic>
    </p:spTree>
    <p:extLst>
      <p:ext uri="{BB962C8B-B14F-4D97-AF65-F5344CB8AC3E}">
        <p14:creationId xmlns:p14="http://schemas.microsoft.com/office/powerpoint/2010/main" val="580550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62B93-425B-4674-9472-EDEAF0B243FD}"/>
              </a:ext>
            </a:extLst>
          </p:cNvPr>
          <p:cNvSpPr>
            <a:spLocks noGrp="1"/>
          </p:cNvSpPr>
          <p:nvPr>
            <p:ph type="title"/>
          </p:nvPr>
        </p:nvSpPr>
        <p:spPr/>
        <p:txBody>
          <a:bodyPr/>
          <a:lstStyle/>
          <a:p>
            <a:r>
              <a:rPr lang="en-US" b="1" dirty="0">
                <a:latin typeface="+mj-lt"/>
              </a:rPr>
              <a:t>AMA Disagreement Rates</a:t>
            </a:r>
          </a:p>
        </p:txBody>
      </p:sp>
      <p:sp>
        <p:nvSpPr>
          <p:cNvPr id="3" name="Slide Number Placeholder 2">
            <a:extLst>
              <a:ext uri="{FF2B5EF4-FFF2-40B4-BE49-F238E27FC236}">
                <a16:creationId xmlns:a16="http://schemas.microsoft.com/office/drawing/2014/main" id="{B1BBC539-CC6D-326C-4C14-16682C52E865}"/>
              </a:ext>
            </a:extLst>
          </p:cNvPr>
          <p:cNvSpPr>
            <a:spLocks noGrp="1"/>
          </p:cNvSpPr>
          <p:nvPr>
            <p:ph type="sldNum" sz="quarter" idx="10"/>
          </p:nvPr>
        </p:nvSpPr>
        <p:spPr/>
        <p:txBody>
          <a:bodyPr/>
          <a:lstStyle/>
          <a:p>
            <a:fld id="{A36383B9-8516-422F-8979-8D4EBC5CDDAB}" type="slidenum">
              <a:rPr lang="en-US" smtClean="0"/>
              <a:t>5</a:t>
            </a:fld>
            <a:endParaRPr lang="en-US"/>
          </a:p>
        </p:txBody>
      </p:sp>
      <p:graphicFrame>
        <p:nvGraphicFramePr>
          <p:cNvPr id="4" name="Table 4">
            <a:extLst>
              <a:ext uri="{FF2B5EF4-FFF2-40B4-BE49-F238E27FC236}">
                <a16:creationId xmlns:a16="http://schemas.microsoft.com/office/drawing/2014/main" id="{E363A655-BC8B-229F-039B-5E8CD48376F9}"/>
              </a:ext>
            </a:extLst>
          </p:cNvPr>
          <p:cNvGraphicFramePr>
            <a:graphicFrameLocks noGrp="1"/>
          </p:cNvGraphicFramePr>
          <p:nvPr/>
        </p:nvGraphicFramePr>
        <p:xfrm>
          <a:off x="1206269" y="889672"/>
          <a:ext cx="9779461" cy="4623304"/>
        </p:xfrm>
        <a:graphic>
          <a:graphicData uri="http://schemas.openxmlformats.org/drawingml/2006/table">
            <a:tbl>
              <a:tblPr firstRow="1" bandRow="1">
                <a:tableStyleId>{21E4AEA4-8DFA-4A89-87EB-49C32662AFE0}</a:tableStyleId>
              </a:tblPr>
              <a:tblGrid>
                <a:gridCol w="2448099">
                  <a:extLst>
                    <a:ext uri="{9D8B030D-6E8A-4147-A177-3AD203B41FA5}">
                      <a16:colId xmlns:a16="http://schemas.microsoft.com/office/drawing/2014/main" val="900795964"/>
                    </a:ext>
                  </a:extLst>
                </a:gridCol>
                <a:gridCol w="3725487">
                  <a:extLst>
                    <a:ext uri="{9D8B030D-6E8A-4147-A177-3AD203B41FA5}">
                      <a16:colId xmlns:a16="http://schemas.microsoft.com/office/drawing/2014/main" val="1272778383"/>
                    </a:ext>
                  </a:extLst>
                </a:gridCol>
                <a:gridCol w="3605875">
                  <a:extLst>
                    <a:ext uri="{9D8B030D-6E8A-4147-A177-3AD203B41FA5}">
                      <a16:colId xmlns:a16="http://schemas.microsoft.com/office/drawing/2014/main" val="2041237605"/>
                    </a:ext>
                  </a:extLst>
                </a:gridCol>
              </a:tblGrid>
              <a:tr h="919606">
                <a:tc gridSpan="3">
                  <a:txBody>
                    <a:bodyPr/>
                    <a:lstStyle/>
                    <a:p>
                      <a:pPr lvl="0" algn="ctr">
                        <a:buNone/>
                      </a:pPr>
                      <a:r>
                        <a:rPr lang="en-US" sz="2800" dirty="0">
                          <a:latin typeface="+mn-lt"/>
                          <a:cs typeface="Arial" panose="020B0604020202020204" pitchFamily="34" charset="0"/>
                        </a:rPr>
                        <a:t> How often are claimants challenging rating decisions? </a:t>
                      </a:r>
                      <a:endParaRPr lang="en-US" dirty="0">
                        <a:latin typeface="+mn-lt"/>
                        <a:cs typeface="Arial" panose="020B0604020202020204" pitchFamily="34" charset="0"/>
                      </a:endParaRPr>
                    </a:p>
                    <a:p>
                      <a:pPr lvl="0" algn="ctr">
                        <a:buNone/>
                      </a:pPr>
                      <a:r>
                        <a:rPr lang="en-US" dirty="0">
                          <a:latin typeface="+mn-lt"/>
                          <a:cs typeface="Arial" panose="020B0604020202020204" pitchFamily="34" charset="0"/>
                        </a:rPr>
                        <a:t>Comparison with Previous 12 Months</a:t>
                      </a:r>
                    </a:p>
                  </a:txBody>
                  <a:tcPr>
                    <a:solidFill>
                      <a:schemeClr val="tx2"/>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31815262"/>
                  </a:ext>
                </a:extLst>
              </a:tr>
              <a:tr h="919606">
                <a:tc>
                  <a:txBody>
                    <a:bodyPr/>
                    <a:lstStyle/>
                    <a:p>
                      <a:pPr algn="ctr"/>
                      <a:r>
                        <a:rPr lang="en-US" sz="2000" b="1" dirty="0">
                          <a:latin typeface="+mn-lt"/>
                          <a:cs typeface="Arial" panose="020B0604020202020204" pitchFamily="34" charset="0"/>
                        </a:rPr>
                        <a:t>Lane</a:t>
                      </a:r>
                    </a:p>
                  </a:txBody>
                  <a:tcPr anchor="ctr"/>
                </a:tc>
                <a:tc>
                  <a:txBody>
                    <a:bodyPr/>
                    <a:lstStyle/>
                    <a:p>
                      <a:pPr algn="ctr"/>
                      <a:r>
                        <a:rPr lang="en-US" sz="2000" b="1" dirty="0">
                          <a:latin typeface="+mn-lt"/>
                          <a:cs typeface="Arial" panose="020B0604020202020204" pitchFamily="34" charset="0"/>
                        </a:rPr>
                        <a:t>December 2021 – </a:t>
                      </a:r>
                    </a:p>
                    <a:p>
                      <a:pPr algn="ctr"/>
                      <a:r>
                        <a:rPr lang="en-US" sz="2000" b="1" dirty="0">
                          <a:latin typeface="+mn-lt"/>
                          <a:cs typeface="Arial" panose="020B0604020202020204" pitchFamily="34" charset="0"/>
                        </a:rPr>
                        <a:t>November 2022</a:t>
                      </a:r>
                    </a:p>
                    <a:p>
                      <a:pPr algn="ctr"/>
                      <a:r>
                        <a:rPr lang="en-US" sz="1600" b="1" dirty="0">
                          <a:latin typeface="+mn-lt"/>
                          <a:cs typeface="Arial" panose="020B0604020202020204" pitchFamily="34" charset="0"/>
                        </a:rPr>
                        <a:t>(prior 12 months)</a:t>
                      </a:r>
                    </a:p>
                  </a:txBody>
                  <a:tcPr anchor="ctr"/>
                </a:tc>
                <a:tc>
                  <a:txBody>
                    <a:bodyPr/>
                    <a:lstStyle/>
                    <a:p>
                      <a:pPr algn="ctr"/>
                      <a:r>
                        <a:rPr lang="en-US" sz="2000" b="1" dirty="0">
                          <a:latin typeface="+mn-lt"/>
                          <a:cs typeface="Arial" panose="020B0604020202020204" pitchFamily="34" charset="0"/>
                        </a:rPr>
                        <a:t>December 2022 – </a:t>
                      </a:r>
                    </a:p>
                    <a:p>
                      <a:pPr algn="ctr"/>
                      <a:r>
                        <a:rPr lang="en-US" sz="2000" b="1" dirty="0">
                          <a:latin typeface="+mn-lt"/>
                          <a:cs typeface="Arial" panose="020B0604020202020204" pitchFamily="34" charset="0"/>
                        </a:rPr>
                        <a:t>November 2023</a:t>
                      </a:r>
                    </a:p>
                    <a:p>
                      <a:pPr algn="ctr"/>
                      <a:r>
                        <a:rPr lang="en-US" sz="1600" b="1" dirty="0">
                          <a:latin typeface="+mn-lt"/>
                          <a:cs typeface="Arial" panose="020B0604020202020204" pitchFamily="34" charset="0"/>
                        </a:rPr>
                        <a:t>(last 12 months)</a:t>
                      </a:r>
                    </a:p>
                  </a:txBody>
                  <a:tcPr anchor="ctr"/>
                </a:tc>
                <a:extLst>
                  <a:ext uri="{0D108BD9-81ED-4DB2-BD59-A6C34878D82A}">
                    <a16:rowId xmlns:a16="http://schemas.microsoft.com/office/drawing/2014/main" val="2914237063"/>
                  </a:ext>
                </a:extLst>
              </a:tr>
              <a:tr h="919606">
                <a:tc>
                  <a:txBody>
                    <a:bodyPr/>
                    <a:lstStyle/>
                    <a:p>
                      <a:r>
                        <a:rPr lang="en-US" sz="2000" dirty="0">
                          <a:latin typeface="+mn-lt"/>
                          <a:cs typeface="Arial" panose="020B0604020202020204" pitchFamily="34" charset="0"/>
                        </a:rPr>
                        <a:t>Supplemental Claim</a:t>
                      </a:r>
                    </a:p>
                  </a:txBody>
                  <a:tcPr anchor="ctr"/>
                </a:tc>
                <a:tc>
                  <a:txBody>
                    <a:bodyPr/>
                    <a:lstStyle/>
                    <a:p>
                      <a:pPr algn="ctr"/>
                      <a:r>
                        <a:rPr lang="en-US" sz="2000" dirty="0">
                          <a:solidFill>
                            <a:schemeClr val="tx1"/>
                          </a:solidFill>
                          <a:latin typeface="+mn-lt"/>
                          <a:cs typeface="Arial" panose="020B0604020202020204" pitchFamily="34" charset="0"/>
                        </a:rPr>
                        <a:t>10.5%</a:t>
                      </a:r>
                    </a:p>
                  </a:txBody>
                  <a:tcPr anchor="ctr"/>
                </a:tc>
                <a:tc>
                  <a:txBody>
                    <a:bodyPr/>
                    <a:lstStyle/>
                    <a:p>
                      <a:pPr algn="ctr"/>
                      <a:r>
                        <a:rPr lang="en-US" sz="2000" dirty="0">
                          <a:solidFill>
                            <a:schemeClr val="tx1"/>
                          </a:solidFill>
                          <a:latin typeface="+mn-lt"/>
                          <a:cs typeface="Arial" panose="020B0604020202020204" pitchFamily="34" charset="0"/>
                        </a:rPr>
                        <a:t>15.3%</a:t>
                      </a:r>
                    </a:p>
                  </a:txBody>
                  <a:tcPr anchor="ctr"/>
                </a:tc>
                <a:extLst>
                  <a:ext uri="{0D108BD9-81ED-4DB2-BD59-A6C34878D82A}">
                    <a16:rowId xmlns:a16="http://schemas.microsoft.com/office/drawing/2014/main" val="2195070813"/>
                  </a:ext>
                </a:extLst>
              </a:tr>
              <a:tr h="919606">
                <a:tc>
                  <a:txBody>
                    <a:bodyPr/>
                    <a:lstStyle/>
                    <a:p>
                      <a:r>
                        <a:rPr lang="en-US" sz="2000">
                          <a:latin typeface="+mn-lt"/>
                          <a:cs typeface="Arial" panose="020B0604020202020204" pitchFamily="34" charset="0"/>
                        </a:rPr>
                        <a:t>Higher-Level Review</a:t>
                      </a:r>
                    </a:p>
                  </a:txBody>
                  <a:tcPr anchor="ctr"/>
                </a:tc>
                <a:tc>
                  <a:txBody>
                    <a:bodyPr/>
                    <a:lstStyle/>
                    <a:p>
                      <a:pPr algn="ctr"/>
                      <a:r>
                        <a:rPr lang="en-US" sz="2000" dirty="0">
                          <a:solidFill>
                            <a:schemeClr val="tx1"/>
                          </a:solidFill>
                          <a:latin typeface="+mn-lt"/>
                          <a:cs typeface="Arial" panose="020B0604020202020204" pitchFamily="34" charset="0"/>
                        </a:rPr>
                        <a:t>8.2%</a:t>
                      </a:r>
                    </a:p>
                  </a:txBody>
                  <a:tcPr anchor="ctr"/>
                </a:tc>
                <a:tc>
                  <a:txBody>
                    <a:bodyPr/>
                    <a:lstStyle/>
                    <a:p>
                      <a:pPr algn="ctr"/>
                      <a:r>
                        <a:rPr lang="en-US" sz="2000" dirty="0">
                          <a:solidFill>
                            <a:schemeClr val="tx1"/>
                          </a:solidFill>
                          <a:latin typeface="+mn-lt"/>
                          <a:cs typeface="Arial" panose="020B0604020202020204" pitchFamily="34" charset="0"/>
                        </a:rPr>
                        <a:t>9.8%</a:t>
                      </a:r>
                    </a:p>
                  </a:txBody>
                  <a:tcPr anchor="ctr"/>
                </a:tc>
                <a:extLst>
                  <a:ext uri="{0D108BD9-81ED-4DB2-BD59-A6C34878D82A}">
                    <a16:rowId xmlns:a16="http://schemas.microsoft.com/office/drawing/2014/main" val="3708981245"/>
                  </a:ext>
                </a:extLst>
              </a:tr>
              <a:tr h="919606">
                <a:tc>
                  <a:txBody>
                    <a:bodyPr/>
                    <a:lstStyle/>
                    <a:p>
                      <a:pPr lvl="0">
                        <a:buNone/>
                      </a:pPr>
                      <a:r>
                        <a:rPr lang="en-US" sz="2000">
                          <a:latin typeface="+mn-lt"/>
                          <a:cs typeface="Arial" panose="020B0604020202020204" pitchFamily="34" charset="0"/>
                        </a:rPr>
                        <a:t>Appeal to Board</a:t>
                      </a:r>
                    </a:p>
                  </a:txBody>
                  <a:tcPr anchor="ctr"/>
                </a:tc>
                <a:tc>
                  <a:txBody>
                    <a:bodyPr/>
                    <a:lstStyle/>
                    <a:p>
                      <a:pPr lvl="0" algn="ctr">
                        <a:buNone/>
                      </a:pPr>
                      <a:r>
                        <a:rPr lang="en-US" sz="2000" dirty="0">
                          <a:solidFill>
                            <a:schemeClr val="tx1"/>
                          </a:solidFill>
                          <a:latin typeface="+mn-lt"/>
                          <a:cs typeface="Arial" panose="020B0604020202020204" pitchFamily="34" charset="0"/>
                        </a:rPr>
                        <a:t>4.1%</a:t>
                      </a:r>
                    </a:p>
                  </a:txBody>
                  <a:tcPr anchor="ctr"/>
                </a:tc>
                <a:tc>
                  <a:txBody>
                    <a:bodyPr/>
                    <a:lstStyle/>
                    <a:p>
                      <a:pPr lvl="0" algn="ctr">
                        <a:buNone/>
                      </a:pPr>
                      <a:r>
                        <a:rPr lang="en-US" sz="2000" dirty="0">
                          <a:solidFill>
                            <a:schemeClr val="tx1"/>
                          </a:solidFill>
                          <a:latin typeface="+mn-lt"/>
                          <a:cs typeface="Arial" panose="020B0604020202020204" pitchFamily="34" charset="0"/>
                        </a:rPr>
                        <a:t>3.8%</a:t>
                      </a:r>
                    </a:p>
                  </a:txBody>
                  <a:tcPr anchor="ctr"/>
                </a:tc>
                <a:extLst>
                  <a:ext uri="{0D108BD9-81ED-4DB2-BD59-A6C34878D82A}">
                    <a16:rowId xmlns:a16="http://schemas.microsoft.com/office/drawing/2014/main" val="1201271792"/>
                  </a:ext>
                </a:extLst>
              </a:tr>
            </a:tbl>
          </a:graphicData>
        </a:graphic>
      </p:graphicFrame>
    </p:spTree>
    <p:extLst>
      <p:ext uri="{BB962C8B-B14F-4D97-AF65-F5344CB8AC3E}">
        <p14:creationId xmlns:p14="http://schemas.microsoft.com/office/powerpoint/2010/main" val="2314962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E3AFDF-F5B7-4E83-B6B5-0AA1BCE2C70B}"/>
              </a:ext>
            </a:extLst>
          </p:cNvPr>
          <p:cNvSpPr>
            <a:spLocks noGrp="1"/>
          </p:cNvSpPr>
          <p:nvPr>
            <p:ph type="title"/>
          </p:nvPr>
        </p:nvSpPr>
        <p:spPr/>
        <p:txBody>
          <a:bodyPr>
            <a:normAutofit/>
          </a:bodyPr>
          <a:lstStyle/>
          <a:p>
            <a:r>
              <a:rPr lang="en-US" b="1" dirty="0">
                <a:latin typeface="+mj-lt"/>
              </a:rPr>
              <a:t>VBA AMA Workload Distribution</a:t>
            </a:r>
          </a:p>
        </p:txBody>
      </p:sp>
      <p:sp>
        <p:nvSpPr>
          <p:cNvPr id="2" name="TextBox 1">
            <a:extLst>
              <a:ext uri="{FF2B5EF4-FFF2-40B4-BE49-F238E27FC236}">
                <a16:creationId xmlns:a16="http://schemas.microsoft.com/office/drawing/2014/main" id="{48FBA266-7C6C-4935-9DFC-A683BCCCEDC2}"/>
              </a:ext>
            </a:extLst>
          </p:cNvPr>
          <p:cNvSpPr txBox="1"/>
          <p:nvPr/>
        </p:nvSpPr>
        <p:spPr>
          <a:xfrm>
            <a:off x="240630" y="810124"/>
            <a:ext cx="4716380" cy="4601260"/>
          </a:xfrm>
          <a:prstGeom prst="rect">
            <a:avLst/>
          </a:prstGeom>
          <a:noFill/>
        </p:spPr>
        <p:txBody>
          <a:bodyPr wrap="square" lIns="91440" tIns="45720" rIns="91440" bIns="45720" rtlCol="0" anchor="t">
            <a:spAutoFit/>
          </a:bodyPr>
          <a:lstStyle/>
          <a:p>
            <a:endParaRPr lang="en-US" sz="500" dirty="0">
              <a:solidFill>
                <a:schemeClr val="tx2">
                  <a:lumMod val="50000"/>
                </a:schemeClr>
              </a:solidFill>
            </a:endParaRPr>
          </a:p>
          <a:p>
            <a:r>
              <a:rPr lang="en-US" sz="2400" dirty="0">
                <a:solidFill>
                  <a:schemeClr val="tx2">
                    <a:lumMod val="50000"/>
                  </a:schemeClr>
                </a:solidFill>
              </a:rPr>
              <a:t>In FY2018, VBA established </a:t>
            </a:r>
            <a:r>
              <a:rPr lang="en-US" sz="2400" b="1" dirty="0">
                <a:solidFill>
                  <a:schemeClr val="tx2">
                    <a:lumMod val="50000"/>
                  </a:schemeClr>
                </a:solidFill>
              </a:rPr>
              <a:t>Decision Review Operations Centers (DROCs) </a:t>
            </a:r>
            <a:r>
              <a:rPr lang="en-US" sz="2400" dirty="0">
                <a:solidFill>
                  <a:schemeClr val="tx2">
                    <a:lumMod val="50000"/>
                  </a:schemeClr>
                </a:solidFill>
              </a:rPr>
              <a:t>to process AMA HLRs and Board decisions</a:t>
            </a:r>
          </a:p>
          <a:p>
            <a:endParaRPr lang="en-US" sz="2400" dirty="0">
              <a:solidFill>
                <a:schemeClr val="tx2">
                  <a:lumMod val="50000"/>
                </a:schemeClr>
              </a:solidFill>
            </a:endParaRPr>
          </a:p>
          <a:p>
            <a:endParaRPr lang="en-US" sz="2400" dirty="0">
              <a:solidFill>
                <a:schemeClr val="tx2">
                  <a:lumMod val="50000"/>
                </a:schemeClr>
              </a:solidFill>
            </a:endParaRPr>
          </a:p>
          <a:p>
            <a:endParaRPr lang="en-US" sz="2400" dirty="0">
              <a:solidFill>
                <a:schemeClr val="tx2">
                  <a:lumMod val="50000"/>
                </a:schemeClr>
              </a:solidFill>
            </a:endParaRPr>
          </a:p>
          <a:p>
            <a:endParaRPr lang="en-US" sz="2400" dirty="0">
              <a:solidFill>
                <a:schemeClr val="tx2">
                  <a:lumMod val="50000"/>
                </a:schemeClr>
              </a:solidFill>
            </a:endParaRPr>
          </a:p>
          <a:p>
            <a:endParaRPr lang="en-US" sz="2400" dirty="0">
              <a:solidFill>
                <a:schemeClr val="tx2">
                  <a:lumMod val="50000"/>
                </a:schemeClr>
              </a:solidFill>
            </a:endParaRPr>
          </a:p>
          <a:p>
            <a:r>
              <a:rPr lang="en-US" sz="2400" b="1" dirty="0">
                <a:solidFill>
                  <a:schemeClr val="tx2">
                    <a:lumMod val="50000"/>
                  </a:schemeClr>
                </a:solidFill>
              </a:rPr>
              <a:t>Important: </a:t>
            </a:r>
            <a:r>
              <a:rPr lang="en-US" sz="2400" dirty="0">
                <a:solidFill>
                  <a:schemeClr val="tx2">
                    <a:lumMod val="50000"/>
                  </a:schemeClr>
                </a:solidFill>
              </a:rPr>
              <a:t>OAR also has a small subset of personnel to process restricted claims</a:t>
            </a:r>
            <a:endParaRPr lang="en-US" sz="2400" dirty="0">
              <a:solidFill>
                <a:schemeClr val="tx2">
                  <a:lumMod val="50000"/>
                </a:schemeClr>
              </a:solidFill>
              <a:cs typeface="Calibri"/>
            </a:endParaRPr>
          </a:p>
        </p:txBody>
      </p:sp>
      <p:graphicFrame>
        <p:nvGraphicFramePr>
          <p:cNvPr id="6" name="Content Placeholder 3">
            <a:extLst>
              <a:ext uri="{FF2B5EF4-FFF2-40B4-BE49-F238E27FC236}">
                <a16:creationId xmlns:a16="http://schemas.microsoft.com/office/drawing/2014/main" id="{11C33D84-9C6A-432E-81F0-5230D150458C}"/>
              </a:ext>
            </a:extLst>
          </p:cNvPr>
          <p:cNvGraphicFramePr>
            <a:graphicFrameLocks/>
          </p:cNvGraphicFramePr>
          <p:nvPr/>
        </p:nvGraphicFramePr>
        <p:xfrm>
          <a:off x="2362586" y="804702"/>
          <a:ext cx="9588784" cy="5146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91951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4095361-1591-DAD8-2758-D247471AAFC4}"/>
              </a:ext>
            </a:extLst>
          </p:cNvPr>
          <p:cNvSpPr>
            <a:spLocks noGrp="1"/>
          </p:cNvSpPr>
          <p:nvPr>
            <p:ph idx="1"/>
          </p:nvPr>
        </p:nvSpPr>
        <p:spPr>
          <a:xfrm>
            <a:off x="609600" y="990601"/>
            <a:ext cx="10972800" cy="5091222"/>
          </a:xfrm>
        </p:spPr>
        <p:txBody>
          <a:bodyPr>
            <a:normAutofit/>
          </a:bodyPr>
          <a:lstStyle/>
          <a:p>
            <a:pPr>
              <a:spcBef>
                <a:spcPts val="0"/>
              </a:spcBef>
              <a:spcAft>
                <a:spcPts val="600"/>
              </a:spcAft>
            </a:pPr>
            <a:r>
              <a:rPr lang="en-US" dirty="0">
                <a:latin typeface="+mn-lt"/>
              </a:rPr>
              <a:t>One of three decision review options under AMA.</a:t>
            </a:r>
          </a:p>
          <a:p>
            <a:pPr>
              <a:spcBef>
                <a:spcPts val="0"/>
              </a:spcBef>
              <a:spcAft>
                <a:spcPts val="600"/>
              </a:spcAft>
            </a:pPr>
            <a:r>
              <a:rPr lang="en-US" dirty="0">
                <a:latin typeface="+mn-lt"/>
              </a:rPr>
              <a:t>Must file the HLR one-year from date of prior decision.</a:t>
            </a:r>
          </a:p>
          <a:p>
            <a:pPr>
              <a:spcBef>
                <a:spcPts val="0"/>
              </a:spcBef>
              <a:spcAft>
                <a:spcPts val="600"/>
              </a:spcAft>
            </a:pPr>
            <a:r>
              <a:rPr lang="en-US" dirty="0">
                <a:latin typeface="+mn-lt"/>
              </a:rPr>
              <a:t>Claimants can request an informal conference.</a:t>
            </a:r>
          </a:p>
          <a:p>
            <a:pPr>
              <a:spcBef>
                <a:spcPts val="0"/>
              </a:spcBef>
              <a:spcAft>
                <a:spcPts val="600"/>
              </a:spcAft>
            </a:pPr>
            <a:r>
              <a:rPr lang="en-US" dirty="0">
                <a:latin typeface="+mn-lt"/>
              </a:rPr>
              <a:t>A de novo review of a prior decision by a higher-level reviewer.</a:t>
            </a:r>
          </a:p>
          <a:p>
            <a:pPr>
              <a:spcBef>
                <a:spcPts val="0"/>
              </a:spcBef>
              <a:spcAft>
                <a:spcPts val="600"/>
              </a:spcAft>
            </a:pPr>
            <a:r>
              <a:rPr lang="en-US" dirty="0">
                <a:latin typeface="+mn-lt"/>
              </a:rPr>
              <a:t>VA cannot assist with gathering new evidence for the HLR.</a:t>
            </a:r>
          </a:p>
          <a:p>
            <a:pPr>
              <a:spcBef>
                <a:spcPts val="0"/>
              </a:spcBef>
              <a:spcAft>
                <a:spcPts val="600"/>
              </a:spcAft>
            </a:pPr>
            <a:r>
              <a:rPr lang="en-US" dirty="0">
                <a:latin typeface="+mn-lt"/>
              </a:rPr>
              <a:t>If the higher-level reviewer, discovers an error in VA’s duty to assist in the prior decision, the issue(s) under the HLR will be returned for corrective action.</a:t>
            </a:r>
          </a:p>
          <a:p>
            <a:pPr>
              <a:lnSpc>
                <a:spcPct val="110000"/>
              </a:lnSpc>
            </a:pPr>
            <a:endParaRPr lang="en-US" dirty="0">
              <a:latin typeface="+mj-lt"/>
            </a:endParaRPr>
          </a:p>
        </p:txBody>
      </p:sp>
      <p:sp>
        <p:nvSpPr>
          <p:cNvPr id="3" name="Title 2">
            <a:extLst>
              <a:ext uri="{FF2B5EF4-FFF2-40B4-BE49-F238E27FC236}">
                <a16:creationId xmlns:a16="http://schemas.microsoft.com/office/drawing/2014/main" id="{AAA67360-F12E-B3D7-871C-BA56D664EFBB}"/>
              </a:ext>
            </a:extLst>
          </p:cNvPr>
          <p:cNvSpPr>
            <a:spLocks noGrp="1"/>
          </p:cNvSpPr>
          <p:nvPr>
            <p:ph type="title"/>
          </p:nvPr>
        </p:nvSpPr>
        <p:spPr/>
        <p:txBody>
          <a:bodyPr>
            <a:normAutofit/>
          </a:bodyPr>
          <a:lstStyle/>
          <a:p>
            <a:r>
              <a:rPr lang="en-US" b="1" dirty="0">
                <a:latin typeface="+mj-lt"/>
              </a:rPr>
              <a:t>Higher-Level Review (HLR) Process</a:t>
            </a:r>
          </a:p>
        </p:txBody>
      </p:sp>
    </p:spTree>
    <p:extLst>
      <p:ext uri="{BB962C8B-B14F-4D97-AF65-F5344CB8AC3E}">
        <p14:creationId xmlns:p14="http://schemas.microsoft.com/office/powerpoint/2010/main" val="2494473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3E9ABDE-AAEA-445C-379A-7ED9BBF09B9C}"/>
              </a:ext>
            </a:extLst>
          </p:cNvPr>
          <p:cNvSpPr>
            <a:spLocks noGrp="1"/>
          </p:cNvSpPr>
          <p:nvPr>
            <p:ph idx="1"/>
          </p:nvPr>
        </p:nvSpPr>
        <p:spPr/>
        <p:txBody>
          <a:bodyPr>
            <a:normAutofit/>
          </a:bodyPr>
          <a:lstStyle/>
          <a:p>
            <a:pPr>
              <a:spcBef>
                <a:spcPts val="0"/>
              </a:spcBef>
              <a:spcAft>
                <a:spcPts val="600"/>
              </a:spcAft>
            </a:pPr>
            <a:r>
              <a:rPr lang="en-US" dirty="0">
                <a:latin typeface="+mn-lt"/>
              </a:rPr>
              <a:t>If selected, VA will contact the claimant or their representative identified on the HLR for (VA Form 20-0996) to schedule a time to discuss the HLR.</a:t>
            </a:r>
          </a:p>
          <a:p>
            <a:pPr>
              <a:spcBef>
                <a:spcPts val="0"/>
              </a:spcBef>
              <a:spcAft>
                <a:spcPts val="600"/>
              </a:spcAft>
            </a:pPr>
            <a:r>
              <a:rPr lang="en-US" dirty="0">
                <a:latin typeface="+mn-lt"/>
              </a:rPr>
              <a:t>Opportunity to identify errors in fact or law and discuss why the decision should be changed.</a:t>
            </a:r>
          </a:p>
          <a:p>
            <a:pPr>
              <a:spcBef>
                <a:spcPts val="0"/>
              </a:spcBef>
              <a:spcAft>
                <a:spcPts val="600"/>
              </a:spcAft>
            </a:pPr>
            <a:r>
              <a:rPr lang="en-US" dirty="0">
                <a:latin typeface="+mn-lt"/>
              </a:rPr>
              <a:t>It is not a formal hearing so there will be no transcripts for the call.</a:t>
            </a:r>
          </a:p>
          <a:p>
            <a:endParaRPr lang="en-US" dirty="0">
              <a:latin typeface="+mn-lt"/>
            </a:endParaRPr>
          </a:p>
          <a:p>
            <a:endParaRPr lang="en-US" dirty="0">
              <a:latin typeface="+mn-lt"/>
            </a:endParaRPr>
          </a:p>
        </p:txBody>
      </p:sp>
      <p:sp>
        <p:nvSpPr>
          <p:cNvPr id="3" name="Title 2">
            <a:extLst>
              <a:ext uri="{FF2B5EF4-FFF2-40B4-BE49-F238E27FC236}">
                <a16:creationId xmlns:a16="http://schemas.microsoft.com/office/drawing/2014/main" id="{26C02330-03E4-F8E0-2575-D02D22E961C1}"/>
              </a:ext>
            </a:extLst>
          </p:cNvPr>
          <p:cNvSpPr>
            <a:spLocks noGrp="1"/>
          </p:cNvSpPr>
          <p:nvPr>
            <p:ph type="title"/>
          </p:nvPr>
        </p:nvSpPr>
        <p:spPr/>
        <p:txBody>
          <a:bodyPr>
            <a:normAutofit/>
          </a:bodyPr>
          <a:lstStyle/>
          <a:p>
            <a:r>
              <a:rPr lang="en-US" b="1" dirty="0">
                <a:latin typeface="+mj-lt"/>
              </a:rPr>
              <a:t>Informal Conferences</a:t>
            </a:r>
          </a:p>
        </p:txBody>
      </p:sp>
    </p:spTree>
    <p:extLst>
      <p:ext uri="{BB962C8B-B14F-4D97-AF65-F5344CB8AC3E}">
        <p14:creationId xmlns:p14="http://schemas.microsoft.com/office/powerpoint/2010/main" val="3846679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4954C29-7238-349E-6F2B-23DAB5B7F47A}"/>
              </a:ext>
            </a:extLst>
          </p:cNvPr>
          <p:cNvSpPr>
            <a:spLocks noGrp="1"/>
          </p:cNvSpPr>
          <p:nvPr>
            <p:ph idx="1"/>
          </p:nvPr>
        </p:nvSpPr>
        <p:spPr>
          <a:xfrm>
            <a:off x="609600" y="990601"/>
            <a:ext cx="10972800" cy="4838699"/>
          </a:xfrm>
        </p:spPr>
        <p:txBody>
          <a:bodyPr>
            <a:normAutofit fontScale="85000" lnSpcReduction="20000"/>
          </a:bodyPr>
          <a:lstStyle/>
          <a:p>
            <a:pPr>
              <a:lnSpc>
                <a:spcPct val="120000"/>
              </a:lnSpc>
              <a:spcBef>
                <a:spcPts val="0"/>
              </a:spcBef>
              <a:spcAft>
                <a:spcPts val="600"/>
              </a:spcAft>
            </a:pPr>
            <a:r>
              <a:rPr lang="en-US" dirty="0">
                <a:latin typeface="+mj-lt"/>
              </a:rPr>
              <a:t>A duty-to-assist error occurs when </a:t>
            </a:r>
            <a:r>
              <a:rPr lang="en-US" b="1" dirty="0">
                <a:latin typeface="+mj-lt"/>
              </a:rPr>
              <a:t>VA did not make reasonable attempts to gather evidence </a:t>
            </a:r>
            <a:r>
              <a:rPr lang="en-US" dirty="0">
                <a:latin typeface="+mj-lt"/>
              </a:rPr>
              <a:t>VA should have obtained. </a:t>
            </a:r>
          </a:p>
          <a:p>
            <a:pPr>
              <a:lnSpc>
                <a:spcPct val="120000"/>
              </a:lnSpc>
              <a:spcBef>
                <a:spcPts val="0"/>
              </a:spcBef>
              <a:spcAft>
                <a:spcPts val="600"/>
              </a:spcAft>
            </a:pPr>
            <a:r>
              <a:rPr lang="en-US" dirty="0">
                <a:latin typeface="+mj-lt"/>
              </a:rPr>
              <a:t>Once identified, VA will </a:t>
            </a:r>
            <a:r>
              <a:rPr lang="en-US" b="1" dirty="0">
                <a:latin typeface="+mj-lt"/>
              </a:rPr>
              <a:t>issue a decision </a:t>
            </a:r>
            <a:r>
              <a:rPr lang="en-US" dirty="0">
                <a:latin typeface="+mj-lt"/>
              </a:rPr>
              <a:t>identifying the error.</a:t>
            </a:r>
          </a:p>
          <a:p>
            <a:pPr>
              <a:lnSpc>
                <a:spcPct val="120000"/>
              </a:lnSpc>
              <a:spcBef>
                <a:spcPts val="0"/>
              </a:spcBef>
              <a:spcAft>
                <a:spcPts val="600"/>
              </a:spcAft>
            </a:pPr>
            <a:r>
              <a:rPr lang="en-US" dirty="0">
                <a:latin typeface="+mj-lt"/>
              </a:rPr>
              <a:t>The higher-level review decision (HLR) will then close and return the issue(s) for </a:t>
            </a:r>
            <a:r>
              <a:rPr lang="en-US" b="1" dirty="0">
                <a:latin typeface="+mj-lt"/>
              </a:rPr>
              <a:t>corrective action. </a:t>
            </a:r>
          </a:p>
          <a:p>
            <a:pPr>
              <a:lnSpc>
                <a:spcPct val="120000"/>
              </a:lnSpc>
              <a:spcBef>
                <a:spcPts val="0"/>
              </a:spcBef>
              <a:spcAft>
                <a:spcPts val="600"/>
              </a:spcAft>
            </a:pPr>
            <a:r>
              <a:rPr lang="en-US" dirty="0">
                <a:latin typeface="+mj-lt"/>
              </a:rPr>
              <a:t>Corrective action for a duty to assist error requires VA to consider </a:t>
            </a:r>
            <a:r>
              <a:rPr lang="en-US" b="1" dirty="0">
                <a:latin typeface="+mj-lt"/>
              </a:rPr>
              <a:t>new and relevant evidence</a:t>
            </a:r>
            <a:r>
              <a:rPr lang="en-US" dirty="0">
                <a:latin typeface="+mj-lt"/>
              </a:rPr>
              <a:t>; therefore, the claim is continued until corrective actions are complete and a </a:t>
            </a:r>
            <a:r>
              <a:rPr lang="en-US" b="1" dirty="0">
                <a:latin typeface="+mj-lt"/>
              </a:rPr>
              <a:t>new decision is issued</a:t>
            </a:r>
            <a:r>
              <a:rPr lang="en-US" dirty="0">
                <a:latin typeface="+mj-lt"/>
              </a:rPr>
              <a:t>. </a:t>
            </a:r>
          </a:p>
          <a:p>
            <a:pPr>
              <a:lnSpc>
                <a:spcPct val="120000"/>
              </a:lnSpc>
              <a:spcBef>
                <a:spcPts val="0"/>
              </a:spcBef>
              <a:spcAft>
                <a:spcPts val="600"/>
              </a:spcAft>
            </a:pPr>
            <a:r>
              <a:rPr lang="en-US" dirty="0">
                <a:latin typeface="+mj-lt"/>
              </a:rPr>
              <a:t>VA will send a </a:t>
            </a:r>
            <a:r>
              <a:rPr lang="en-US" b="1" dirty="0">
                <a:latin typeface="+mj-lt"/>
              </a:rPr>
              <a:t>notification letter </a:t>
            </a:r>
            <a:r>
              <a:rPr lang="en-US" dirty="0">
                <a:latin typeface="+mj-lt"/>
              </a:rPr>
              <a:t>explaining the actions being taken to correct the error. </a:t>
            </a:r>
          </a:p>
        </p:txBody>
      </p:sp>
      <p:sp>
        <p:nvSpPr>
          <p:cNvPr id="3" name="Title 2">
            <a:extLst>
              <a:ext uri="{FF2B5EF4-FFF2-40B4-BE49-F238E27FC236}">
                <a16:creationId xmlns:a16="http://schemas.microsoft.com/office/drawing/2014/main" id="{9100B7B0-9E3B-FD30-F701-DF0EBE89755C}"/>
              </a:ext>
            </a:extLst>
          </p:cNvPr>
          <p:cNvSpPr>
            <a:spLocks noGrp="1"/>
          </p:cNvSpPr>
          <p:nvPr>
            <p:ph type="title"/>
          </p:nvPr>
        </p:nvSpPr>
        <p:spPr/>
        <p:txBody>
          <a:bodyPr>
            <a:normAutofit/>
          </a:bodyPr>
          <a:lstStyle/>
          <a:p>
            <a:r>
              <a:rPr lang="en-US" b="1" dirty="0">
                <a:latin typeface="+mj-lt"/>
              </a:rPr>
              <a:t>Duty to Assist Errors</a:t>
            </a:r>
          </a:p>
        </p:txBody>
      </p:sp>
    </p:spTree>
    <p:extLst>
      <p:ext uri="{BB962C8B-B14F-4D97-AF65-F5344CB8AC3E}">
        <p14:creationId xmlns:p14="http://schemas.microsoft.com/office/powerpoint/2010/main" val="1219688484"/>
      </p:ext>
    </p:extLst>
  </p:cSld>
  <p:clrMapOvr>
    <a:masterClrMapping/>
  </p:clrMapOvr>
</p:sld>
</file>

<file path=ppt/theme/theme1.xml><?xml version="1.0" encoding="utf-8"?>
<a:theme xmlns:a="http://schemas.openxmlformats.org/drawingml/2006/main" name="Choose VA Theme">
  <a:themeElements>
    <a:clrScheme name="myVA">
      <a:dk1>
        <a:srgbClr val="000000"/>
      </a:dk1>
      <a:lt1>
        <a:sysClr val="window" lastClr="FFFFFF"/>
      </a:lt1>
      <a:dk2>
        <a:srgbClr val="003F72"/>
      </a:dk2>
      <a:lt2>
        <a:srgbClr val="EEECE1"/>
      </a:lt2>
      <a:accent1>
        <a:srgbClr val="C62630"/>
      </a:accent1>
      <a:accent2>
        <a:srgbClr val="0083BE"/>
      </a:accent2>
      <a:accent3>
        <a:srgbClr val="F3CF45"/>
      </a:accent3>
      <a:accent4>
        <a:srgbClr val="F7955B"/>
      </a:accent4>
      <a:accent5>
        <a:srgbClr val="839097"/>
      </a:accent5>
      <a:accent6>
        <a:srgbClr val="DCDDDE"/>
      </a:accent6>
      <a:hlink>
        <a:srgbClr val="C2B48F"/>
      </a:hlink>
      <a:folHlink>
        <a:srgbClr val="A3A86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AR_PPT_Template" id="{67D4A902-DDBA-469D-9297-DE3F082D5F02}" vid="{9546A17B-4D15-41EF-B18A-3C2CF77C4801}"/>
    </a:ext>
  </a:extLst>
</a:theme>
</file>

<file path=ppt/theme/theme2.xml><?xml version="1.0" encoding="utf-8"?>
<a:theme xmlns:a="http://schemas.openxmlformats.org/drawingml/2006/main" name="10_Office Theme">
  <a:themeElements>
    <a:clrScheme name="myVA">
      <a:dk1>
        <a:srgbClr val="000000"/>
      </a:dk1>
      <a:lt1>
        <a:sysClr val="window" lastClr="FFFFFF"/>
      </a:lt1>
      <a:dk2>
        <a:srgbClr val="003F72"/>
      </a:dk2>
      <a:lt2>
        <a:srgbClr val="EEECE1"/>
      </a:lt2>
      <a:accent1>
        <a:srgbClr val="C62630"/>
      </a:accent1>
      <a:accent2>
        <a:srgbClr val="0083BE"/>
      </a:accent2>
      <a:accent3>
        <a:srgbClr val="F3CF45"/>
      </a:accent3>
      <a:accent4>
        <a:srgbClr val="F7955B"/>
      </a:accent4>
      <a:accent5>
        <a:srgbClr val="839097"/>
      </a:accent5>
      <a:accent6>
        <a:srgbClr val="DCDDDE"/>
      </a:accent6>
      <a:hlink>
        <a:srgbClr val="C2B48F"/>
      </a:hlink>
      <a:folHlink>
        <a:srgbClr val="A3A86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9F2E9D03344714AAB0739212F73D5E3" ma:contentTypeVersion="9" ma:contentTypeDescription="Create a new document." ma:contentTypeScope="" ma:versionID="5683617334a294b2386b8ce1825af8a6">
  <xsd:schema xmlns:xsd="http://www.w3.org/2001/XMLSchema" xmlns:xs="http://www.w3.org/2001/XMLSchema" xmlns:p="http://schemas.microsoft.com/office/2006/metadata/properties" xmlns:ns1="http://schemas.microsoft.com/sharepoint/v3" xmlns:ns2="2742cdaf-2543-4867-b693-93197a08c36d" xmlns:ns3="10b3b123-8079-44b0-ba74-59fe8923e6ce" targetNamespace="http://schemas.microsoft.com/office/2006/metadata/properties" ma:root="true" ma:fieldsID="97f622c63c098c501d3c7915e0546bd1" ns1:_="" ns2:_="" ns3:_="">
    <xsd:import namespace="http://schemas.microsoft.com/sharepoint/v3"/>
    <xsd:import namespace="2742cdaf-2543-4867-b693-93197a08c36d"/>
    <xsd:import namespace="10b3b123-8079-44b0-ba74-59fe8923e6c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1:_ip_UnifiedCompliancePolicyProperties" minOccurs="0"/>
                <xsd:element ref="ns1:_ip_UnifiedCompliancePolicyUIAction" minOccurs="0"/>
                <xsd:element ref="ns2:MediaServiceDateTaken"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Unified Compliance Policy Properties" ma:hidden="true" ma:internalName="_ip_UnifiedCompliancePolicyProperties">
      <xsd:simpleType>
        <xsd:restriction base="dms:Note"/>
      </xsd:simpleType>
    </xsd:element>
    <xsd:element name="_ip_UnifiedCompliancePolicyUIAction" ma:index="1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742cdaf-2543-4867-b693-93197a08c3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0b3b123-8079-44b0-ba74-59fe8923e6c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10b3b123-8079-44b0-ba74-59fe8923e6ce">
      <UserInfo>
        <DisplayName/>
        <AccountId xsi:nil="true"/>
        <AccountType/>
      </UserInfo>
    </SharedWithUsers>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E32F833F-9B54-4498-BBC4-70BE975C3F9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742cdaf-2543-4867-b693-93197a08c36d"/>
    <ds:schemaRef ds:uri="10b3b123-8079-44b0-ba74-59fe8923e6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35B857E-A4EC-459E-B647-D522482B1E45}">
  <ds:schemaRefs>
    <ds:schemaRef ds:uri="http://schemas.microsoft.com/sharepoint/v3/contenttype/forms"/>
  </ds:schemaRefs>
</ds:datastoreItem>
</file>

<file path=customXml/itemProps3.xml><?xml version="1.0" encoding="utf-8"?>
<ds:datastoreItem xmlns:ds="http://schemas.openxmlformats.org/officeDocument/2006/customXml" ds:itemID="{A3FC5CDB-7443-40E9-A770-0720A6952A30}">
  <ds:schemaRefs>
    <ds:schemaRef ds:uri="http://purl.org/dc/elements/1.1/"/>
    <ds:schemaRef ds:uri="10b3b123-8079-44b0-ba74-59fe8923e6ce"/>
    <ds:schemaRef ds:uri="http://schemas.openxmlformats.org/package/2006/metadata/core-properties"/>
    <ds:schemaRef ds:uri="http://www.w3.org/XML/1998/namespace"/>
    <ds:schemaRef ds:uri="http://purl.org/dc/terms/"/>
    <ds:schemaRef ds:uri="http://schemas.microsoft.com/office/2006/documentManagement/types"/>
    <ds:schemaRef ds:uri="http://schemas.microsoft.com/office/2006/metadata/properties"/>
    <ds:schemaRef ds:uri="http://schemas.microsoft.com/office/infopath/2007/PartnerControls"/>
    <ds:schemaRef ds:uri="2742cdaf-2543-4867-b693-93197a08c36d"/>
    <ds:schemaRef ds:uri="http://schemas.microsoft.com/sharepoint/v3"/>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OAR_PPT_Template</Template>
  <TotalTime>1613</TotalTime>
  <Words>1449</Words>
  <Application>Microsoft Office PowerPoint</Application>
  <PresentationFormat>Widescreen</PresentationFormat>
  <Paragraphs>144</Paragraphs>
  <Slides>12</Slides>
  <Notes>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Arial</vt:lpstr>
      <vt:lpstr>Calibri</vt:lpstr>
      <vt:lpstr>Courier New</vt:lpstr>
      <vt:lpstr>Myriad Pro</vt:lpstr>
      <vt:lpstr>Tableau Book</vt:lpstr>
      <vt:lpstr>Wingdings</vt:lpstr>
      <vt:lpstr>Choose VA Theme</vt:lpstr>
      <vt:lpstr>10_Office Theme</vt:lpstr>
      <vt:lpstr>Office of Administrative Review Program Overview</vt:lpstr>
      <vt:lpstr>VBA’s AMA Promise</vt:lpstr>
      <vt:lpstr>VBA’s AMA Claims &amp; Legacy Appeals </vt:lpstr>
      <vt:lpstr>Review Options</vt:lpstr>
      <vt:lpstr>AMA Disagreement Rates</vt:lpstr>
      <vt:lpstr>VBA AMA Workload Distribution</vt:lpstr>
      <vt:lpstr>Higher-Level Review (HLR) Process</vt:lpstr>
      <vt:lpstr>Informal Conferences</vt:lpstr>
      <vt:lpstr>Duty to Assist Errors</vt:lpstr>
      <vt:lpstr>How to Request a HLR</vt:lpstr>
      <vt:lpstr>VA and VSO Partnership</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Chief Monthly Checkup</dc:title>
  <dc:creator>Attaway, Ryan, VBAWASH</dc:creator>
  <cp:lastModifiedBy>Bender, Tammy</cp:lastModifiedBy>
  <cp:revision>26</cp:revision>
  <cp:lastPrinted>2024-02-09T15:28:19Z</cp:lastPrinted>
  <dcterms:created xsi:type="dcterms:W3CDTF">2021-07-09T18:03:16Z</dcterms:created>
  <dcterms:modified xsi:type="dcterms:W3CDTF">2024-02-09T15:28:38Z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0x01010089F2E9D03344714AAB0739212F73D5E3</vt:lpwstr>
  </property>
  <property fmtid="{D5CDD505-2E9C-101B-9397-08002B2CF9AE}" pid="3" name="MSIP_Label_40f5b659-45e0-406d-ada9-08e0b284cfc4_Name">
    <vt:lpwstr>General (Non-CUI)</vt:lpwstr>
  </property>
  <property fmtid="{D5CDD505-2E9C-101B-9397-08002B2CF9AE}" pid="4" name="MSIP_Label_40f5b659-45e0-406d-ada9-08e0b284cfc4_SiteId">
    <vt:lpwstr>e95f1b23-abaf-45ee-821d-b7ab251ab3bf</vt:lpwstr>
  </property>
  <property fmtid="{D5CDD505-2E9C-101B-9397-08002B2CF9AE}" pid="5" name="MSIP_Label_40f5b659-45e0-406d-ada9-08e0b284cfc4_Method">
    <vt:lpwstr>Standard</vt:lpwstr>
  </property>
  <property fmtid="{D5CDD505-2E9C-101B-9397-08002B2CF9AE}" pid="6" name="MSIP_Label_40f5b659-45e0-406d-ada9-08e0b284cfc4_ContentBits">
    <vt:lpwstr>0</vt:lpwstr>
  </property>
  <property fmtid="{D5CDD505-2E9C-101B-9397-08002B2CF9AE}" pid="7" name="MSIP_Label_40f5b659-45e0-406d-ada9-08e0b284cfc4_Enabled">
    <vt:lpwstr>true</vt:lpwstr>
  </property>
  <property fmtid="{D5CDD505-2E9C-101B-9397-08002B2CF9AE}" pid="8" name="MSIP_Label_40f5b659-45e0-406d-ada9-08e0b284cfc4_ActionId">
    <vt:lpwstr>60032943-d5b6-43b2-886f-8b3f4c525682</vt:lpwstr>
  </property>
  <property fmtid="{D5CDD505-2E9C-101B-9397-08002B2CF9AE}" pid="9" name="MSIP_Label_40f5b659-45e0-406d-ada9-08e0b284cfc4_SetDate">
    <vt:lpwstr>2023-02-28T12:43:59Z</vt:lpwstr>
  </property>
  <property fmtid="{D5CDD505-2E9C-101B-9397-08002B2CF9AE}" pid="10" name="Order">
    <vt:r8>13300</vt:r8>
  </property>
  <property fmtid="{D5CDD505-2E9C-101B-9397-08002B2CF9AE}" pid="11" name="xd_Signature">
    <vt:bool>false</vt:bool>
  </property>
  <property fmtid="{D5CDD505-2E9C-101B-9397-08002B2CF9AE}" pid="12" name="xd_ProgID">
    <vt:lpwstr/>
  </property>
  <property fmtid="{D5CDD505-2E9C-101B-9397-08002B2CF9AE}" pid="13" name="ComplianceAssetId">
    <vt:lpwstr/>
  </property>
  <property fmtid="{D5CDD505-2E9C-101B-9397-08002B2CF9AE}" pid="14" name="TemplateUrl">
    <vt:lpwstr/>
  </property>
  <property fmtid="{D5CDD505-2E9C-101B-9397-08002B2CF9AE}" pid="15" name="_ExtendedDescription">
    <vt:lpwstr/>
  </property>
  <property fmtid="{D5CDD505-2E9C-101B-9397-08002B2CF9AE}" pid="16" name="TriggerFlowInfo">
    <vt:lpwstr/>
  </property>
  <property fmtid="{D5CDD505-2E9C-101B-9397-08002B2CF9AE}" pid="17" name="MediaServiceImageTags">
    <vt:lpwstr/>
  </property>
  <property fmtid="{D5CDD505-2E9C-101B-9397-08002B2CF9AE}" pid="18" name="_SourceUrl">
    <vt:lpwstr/>
  </property>
  <property fmtid="{D5CDD505-2E9C-101B-9397-08002B2CF9AE}" pid="19" name="_SharedFileIndex">
    <vt:lpwstr/>
  </property>
</Properties>
</file>