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Java 23.7-->
<p:presentation xmlns:r="http://schemas.openxmlformats.org/officeDocument/2006/relationships" xmlns:a="http://schemas.openxmlformats.org/drawingml/2006/main" xmlns:p="http://schemas.openxmlformats.org/presentationml/2006/main" showSpecialPlsOnTitleSld="0" saveSubsetFonts="1">
  <p:sldMasterIdLst>
    <p:sldMasterId id="2147484733" r:id="rId2"/>
  </p:sldMasterIdLst>
  <p:notesMasterIdLst>
    <p:notesMasterId r:id="rId3"/>
  </p:notesMasterIdLst>
  <p:sldIdLst>
    <p:sldId id="667" r:id="rId4"/>
    <p:sldId id="665" r:id="rId5"/>
    <p:sldId id="791" r:id="rId6"/>
    <p:sldId id="779" r:id="rId7"/>
    <p:sldId id="786" r:id="rId8"/>
    <p:sldId id="788" r:id="rId9"/>
    <p:sldId id="789" r:id="rId10"/>
    <p:sldId id="790" r:id="rId11"/>
    <p:sldId id="792" r:id="rId12"/>
    <p:sldId id="793" r:id="rId13"/>
    <p:sldId id="794" r:id="rId14"/>
    <p:sldId id="831" r:id="rId15"/>
    <p:sldId id="795" r:id="rId16"/>
    <p:sldId id="796" r:id="rId17"/>
    <p:sldId id="797" r:id="rId18"/>
    <p:sldId id="823" r:id="rId19"/>
    <p:sldId id="824" r:id="rId20"/>
    <p:sldId id="822" r:id="rId21"/>
    <p:sldId id="825" r:id="rId22"/>
    <p:sldId id="827" r:id="rId23"/>
    <p:sldId id="830" r:id="rId24"/>
    <p:sldId id="826" r:id="rId25"/>
    <p:sldId id="828" r:id="rId26"/>
    <p:sldId id="829" r:id="rId27"/>
    <p:sldId id="798" r:id="rId28"/>
    <p:sldId id="832" r:id="rId29"/>
    <p:sldId id="778" r:id="rId30"/>
    <p:sldId id="818" r:id="rId31"/>
    <p:sldId id="819" r:id="rId32"/>
    <p:sldId id="801" r:id="rId33"/>
    <p:sldId id="814" r:id="rId34"/>
    <p:sldId id="766" r:id="rId35"/>
    <p:sldId id="781" r:id="rId36"/>
    <p:sldId id="816" r:id="rId37"/>
    <p:sldId id="817" r:id="rId38"/>
    <p:sldId id="820" r:id="rId39"/>
    <p:sldId id="821" r:id="rId40"/>
    <p:sldId id="666" r:id="rId41"/>
    <p:sldId id="671" r:id="rId42"/>
  </p:sldIdLst>
  <p:sldSz cx="9144000" cy="6858000" type="screen4x3"/>
  <p:notesSz cx="6950075" cy="9236075"/>
  <p:custDataLst>
    <p:tags r:id="rId4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commentAuthors.xml><?xml version="1.0" encoding="utf-8"?>
<p:cmAuthorLst xmlns:p="http://schemas.openxmlformats.org/presentationml/2006/main">
  <p:cmAuthor id="0" name="Amy Kretkowski" initials="" lastIdx="0" clrIdx="0"/>
</p:cmAuthorLst>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9784" autoAdjust="0"/>
  </p:normalViewPr>
  <p:slideViewPr>
    <p:cSldViewPr>
      <p:cViewPr varScale="1">
        <p:scale>
          <a:sx n="97" d="100"/>
          <a:sy n="97" d="100"/>
        </p:scale>
        <p:origin x="185" y="4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2016" y="-90"/>
      </p:cViewPr>
      <p:guideLst>
        <p:guide orient="horz" pos="2909"/>
        <p:guide pos="2189"/>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ommentAuthors" Target="commentAuthors.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tags" Target="tags/tag1.xml" /><Relationship Id="rId44" Type="http://schemas.openxmlformats.org/officeDocument/2006/relationships/presProps" Target="presProps.xml" /><Relationship Id="rId45" Type="http://schemas.openxmlformats.org/officeDocument/2006/relationships/viewProps" Target="viewProps.xml" /><Relationship Id="rId46" Type="http://schemas.openxmlformats.org/officeDocument/2006/relationships/theme" Target="theme/theme1.xml" /><Relationship Id="rId47" Type="http://schemas.microsoft.com/office/2016/11/relationships/changesInfo" Target="changesInfos/changesInfo1.xml" /><Relationship Id="rId48" Type="http://schemas.openxmlformats.org/officeDocument/2006/relationships/tableStyles" Target="tableStyles.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Radogna" userId="7fd67d121dc7a07c" providerId="LiveId" clId="{2E0DDF90-AF1E-4CE7-B8A3-E6CB7CD5A672}"/>
    <pc:docChg chg="undo custSel addSld delSld modSld">
      <pc:chgData name="Jim Radogna" userId="7fd67d121dc7a07c" providerId="LiveId" clId="{2E0DDF90-AF1E-4CE7-B8A3-E6CB7CD5A672}" dt="2024-06-10T19:08:58.655" v="216" actId="1037"/>
      <pc:docMkLst>
        <pc:docMk/>
      </pc:docMkLst>
      <pc:sldChg chg="modSp mod">
        <pc:chgData name="Jim Radogna" userId="7fd67d121dc7a07c" providerId="LiveId" clId="{2E0DDF90-AF1E-4CE7-B8A3-E6CB7CD5A672}" dt="2024-06-10T18:41:10.981" v="11" actId="255"/>
        <pc:sldMkLst>
          <pc:docMk/>
          <pc:sldMk cId="385774118" sldId="665"/>
        </pc:sldMkLst>
        <pc:spChg chg="mod">
          <ac:chgData name="Jim Radogna" userId="7fd67d121dc7a07c" providerId="LiveId" clId="{2E0DDF90-AF1E-4CE7-B8A3-E6CB7CD5A672}" dt="2024-06-10T18:41:10.981" v="11" actId="255"/>
          <ac:spMkLst>
            <pc:docMk/>
            <pc:sldMk cId="385774118" sldId="665"/>
            <ac:spMk id="4" creationId="{1364CDD2-9403-44B9-87E1-961063ADF82C}"/>
          </ac:spMkLst>
        </pc:spChg>
      </pc:sldChg>
      <pc:sldChg chg="addSp delSp modSp mod modAnim">
        <pc:chgData name="Jim Radogna" userId="7fd67d121dc7a07c" providerId="LiveId" clId="{2E0DDF90-AF1E-4CE7-B8A3-E6CB7CD5A672}" dt="2024-06-10T19:08:58.655" v="216" actId="1037"/>
        <pc:sldMkLst>
          <pc:docMk/>
          <pc:sldMk cId="474758394" sldId="798"/>
        </pc:sldMkLst>
        <pc:spChg chg="mod">
          <ac:chgData name="Jim Radogna" userId="7fd67d121dc7a07c" providerId="LiveId" clId="{2E0DDF90-AF1E-4CE7-B8A3-E6CB7CD5A672}" dt="2024-06-10T19:06:10.234" v="202" actId="20577"/>
          <ac:spMkLst>
            <pc:docMk/>
            <pc:sldMk cId="474758394" sldId="798"/>
            <ac:spMk id="2" creationId="{00000000-0000-0000-0000-000000000000}"/>
          </ac:spMkLst>
        </pc:spChg>
        <pc:spChg chg="add del mod">
          <ac:chgData name="Jim Radogna" userId="7fd67d121dc7a07c" providerId="LiveId" clId="{2E0DDF90-AF1E-4CE7-B8A3-E6CB7CD5A672}" dt="2024-06-10T19:06:34.747" v="205" actId="478"/>
          <ac:spMkLst>
            <pc:docMk/>
            <pc:sldMk cId="474758394" sldId="798"/>
            <ac:spMk id="4" creationId="{1364CDD2-9403-44B9-87E1-961063ADF82C}"/>
          </ac:spMkLst>
        </pc:spChg>
        <pc:spChg chg="add del mod">
          <ac:chgData name="Jim Radogna" userId="7fd67d121dc7a07c" providerId="LiveId" clId="{2E0DDF90-AF1E-4CE7-B8A3-E6CB7CD5A672}" dt="2024-06-10T19:06:34.747" v="205" actId="478"/>
          <ac:spMkLst>
            <pc:docMk/>
            <pc:sldMk cId="474758394" sldId="798"/>
            <ac:spMk id="6" creationId="{D6A50689-0FC9-4FE2-9C48-351FE38D0F3C}"/>
          </ac:spMkLst>
        </pc:spChg>
        <pc:picChg chg="add mod">
          <ac:chgData name="Jim Radogna" userId="7fd67d121dc7a07c" providerId="LiveId" clId="{2E0DDF90-AF1E-4CE7-B8A3-E6CB7CD5A672}" dt="2024-06-10T19:08:58.655" v="216" actId="1037"/>
          <ac:picMkLst>
            <pc:docMk/>
            <pc:sldMk cId="474758394" sldId="798"/>
            <ac:picMk id="8" creationId="{950E3CC6-46EF-6C09-6E7D-DA9708BA1E88}"/>
          </ac:picMkLst>
        </pc:picChg>
      </pc:sldChg>
      <pc:sldChg chg="modSp mod">
        <pc:chgData name="Jim Radogna" userId="7fd67d121dc7a07c" providerId="LiveId" clId="{2E0DDF90-AF1E-4CE7-B8A3-E6CB7CD5A672}" dt="2024-06-10T18:49:11.241" v="91" actId="1037"/>
        <pc:sldMkLst>
          <pc:docMk/>
          <pc:sldMk cId="1741311303" sldId="822"/>
        </pc:sldMkLst>
        <pc:picChg chg="mod">
          <ac:chgData name="Jim Radogna" userId="7fd67d121dc7a07c" providerId="LiveId" clId="{2E0DDF90-AF1E-4CE7-B8A3-E6CB7CD5A672}" dt="2024-06-10T18:49:11.241" v="91" actId="1037"/>
          <ac:picMkLst>
            <pc:docMk/>
            <pc:sldMk cId="1741311303" sldId="822"/>
            <ac:picMk id="6" creationId="{7F2AF242-F40B-7483-E13F-B75DA40FF958}"/>
          </ac:picMkLst>
        </pc:picChg>
      </pc:sldChg>
      <pc:sldChg chg="modSp mod">
        <pc:chgData name="Jim Radogna" userId="7fd67d121dc7a07c" providerId="LiveId" clId="{2E0DDF90-AF1E-4CE7-B8A3-E6CB7CD5A672}" dt="2024-06-10T18:46:06.200" v="68" actId="1076"/>
        <pc:sldMkLst>
          <pc:docMk/>
          <pc:sldMk cId="579457033" sldId="823"/>
        </pc:sldMkLst>
        <pc:spChg chg="mod">
          <ac:chgData name="Jim Radogna" userId="7fd67d121dc7a07c" providerId="LiveId" clId="{2E0DDF90-AF1E-4CE7-B8A3-E6CB7CD5A672}" dt="2024-06-10T18:46:06.200" v="68" actId="1076"/>
          <ac:spMkLst>
            <pc:docMk/>
            <pc:sldMk cId="579457033" sldId="823"/>
            <ac:spMk id="7" creationId="{E6A38A42-457B-2F1F-A112-D57BB8776FA1}"/>
          </ac:spMkLst>
        </pc:spChg>
      </pc:sldChg>
      <pc:sldChg chg="modSp mod">
        <pc:chgData name="Jim Radogna" userId="7fd67d121dc7a07c" providerId="LiveId" clId="{2E0DDF90-AF1E-4CE7-B8A3-E6CB7CD5A672}" dt="2024-06-10T18:47:54.071" v="77" actId="12"/>
        <pc:sldMkLst>
          <pc:docMk/>
          <pc:sldMk cId="264608576" sldId="824"/>
        </pc:sldMkLst>
        <pc:spChg chg="mod">
          <ac:chgData name="Jim Radogna" userId="7fd67d121dc7a07c" providerId="LiveId" clId="{2E0DDF90-AF1E-4CE7-B8A3-E6CB7CD5A672}" dt="2024-06-10T18:47:54.071" v="77" actId="12"/>
          <ac:spMkLst>
            <pc:docMk/>
            <pc:sldMk cId="264608576" sldId="824"/>
            <ac:spMk id="5" creationId="{867FC7B5-4D0C-A100-77E6-2BF4A3546376}"/>
          </ac:spMkLst>
        </pc:spChg>
      </pc:sldChg>
      <pc:sldChg chg="addSp modSp mod">
        <pc:chgData name="Jim Radogna" userId="7fd67d121dc7a07c" providerId="LiveId" clId="{2E0DDF90-AF1E-4CE7-B8A3-E6CB7CD5A672}" dt="2024-06-10T18:49:30.578" v="93" actId="255"/>
        <pc:sldMkLst>
          <pc:docMk/>
          <pc:sldMk cId="1260085819" sldId="825"/>
        </pc:sldMkLst>
        <pc:spChg chg="mod">
          <ac:chgData name="Jim Radogna" userId="7fd67d121dc7a07c" providerId="LiveId" clId="{2E0DDF90-AF1E-4CE7-B8A3-E6CB7CD5A672}" dt="2024-06-10T18:49:30.578" v="93" actId="255"/>
          <ac:spMkLst>
            <pc:docMk/>
            <pc:sldMk cId="1260085819" sldId="825"/>
            <ac:spMk id="5" creationId="{867FC7B5-4D0C-A100-77E6-2BF4A3546376}"/>
          </ac:spMkLst>
        </pc:spChg>
        <pc:picChg chg="add mod">
          <ac:chgData name="Jim Radogna" userId="7fd67d121dc7a07c" providerId="LiveId" clId="{2E0DDF90-AF1E-4CE7-B8A3-E6CB7CD5A672}" dt="2024-06-10T18:42:40.953" v="17" actId="14100"/>
          <ac:picMkLst>
            <pc:docMk/>
            <pc:sldMk cId="1260085819" sldId="825"/>
            <ac:picMk id="7" creationId="{95F3C06C-C82E-213C-EA51-B491024E6508}"/>
          </ac:picMkLst>
        </pc:picChg>
      </pc:sldChg>
      <pc:sldChg chg="modSp modAnim">
        <pc:chgData name="Jim Radogna" userId="7fd67d121dc7a07c" providerId="LiveId" clId="{2E0DDF90-AF1E-4CE7-B8A3-E6CB7CD5A672}" dt="2024-06-10T18:53:37.998" v="119" actId="20577"/>
        <pc:sldMkLst>
          <pc:docMk/>
          <pc:sldMk cId="2844065480" sldId="826"/>
        </pc:sldMkLst>
        <pc:spChg chg="mod">
          <ac:chgData name="Jim Radogna" userId="7fd67d121dc7a07c" providerId="LiveId" clId="{2E0DDF90-AF1E-4CE7-B8A3-E6CB7CD5A672}" dt="2024-06-10T18:53:37.998" v="119" actId="20577"/>
          <ac:spMkLst>
            <pc:docMk/>
            <pc:sldMk cId="2844065480" sldId="826"/>
            <ac:spMk id="5" creationId="{867FC7B5-4D0C-A100-77E6-2BF4A3546376}"/>
          </ac:spMkLst>
        </pc:spChg>
      </pc:sldChg>
      <pc:sldChg chg="addSp delSp modSp mod">
        <pc:chgData name="Jim Radogna" userId="7fd67d121dc7a07c" providerId="LiveId" clId="{2E0DDF90-AF1E-4CE7-B8A3-E6CB7CD5A672}" dt="2024-06-10T18:49:53.881" v="95" actId="255"/>
        <pc:sldMkLst>
          <pc:docMk/>
          <pc:sldMk cId="3487118518" sldId="827"/>
        </pc:sldMkLst>
        <pc:spChg chg="mod">
          <ac:chgData name="Jim Radogna" userId="7fd67d121dc7a07c" providerId="LiveId" clId="{2E0DDF90-AF1E-4CE7-B8A3-E6CB7CD5A672}" dt="2024-06-10T18:49:53.881" v="95" actId="255"/>
          <ac:spMkLst>
            <pc:docMk/>
            <pc:sldMk cId="3487118518" sldId="827"/>
            <ac:spMk id="5" creationId="{867FC7B5-4D0C-A100-77E6-2BF4A3546376}"/>
          </ac:spMkLst>
        </pc:spChg>
        <pc:picChg chg="add del mod">
          <ac:chgData name="Jim Radogna" userId="7fd67d121dc7a07c" providerId="LiveId" clId="{2E0DDF90-AF1E-4CE7-B8A3-E6CB7CD5A672}" dt="2024-06-10T18:45:30.605" v="40" actId="478"/>
          <ac:picMkLst>
            <pc:docMk/>
            <pc:sldMk cId="3487118518" sldId="827"/>
            <ac:picMk id="7" creationId="{F31DAE3D-8D60-8FDE-4958-CE05495DA0B8}"/>
          </ac:picMkLst>
        </pc:picChg>
        <pc:picChg chg="add mod">
          <ac:chgData name="Jim Radogna" userId="7fd67d121dc7a07c" providerId="LiveId" clId="{2E0DDF90-AF1E-4CE7-B8A3-E6CB7CD5A672}" dt="2024-06-10T18:45:42.750" v="66" actId="1038"/>
          <ac:picMkLst>
            <pc:docMk/>
            <pc:sldMk cId="3487118518" sldId="827"/>
            <ac:picMk id="9" creationId="{3A13E708-DC0F-BEB0-E09C-62EDB16E3D61}"/>
          </ac:picMkLst>
        </pc:picChg>
      </pc:sldChg>
      <pc:sldChg chg="modSp mod">
        <pc:chgData name="Jim Radogna" userId="7fd67d121dc7a07c" providerId="LiveId" clId="{2E0DDF90-AF1E-4CE7-B8A3-E6CB7CD5A672}" dt="2024-06-10T18:54:17.859" v="123" actId="20577"/>
        <pc:sldMkLst>
          <pc:docMk/>
          <pc:sldMk cId="2996386450" sldId="828"/>
        </pc:sldMkLst>
        <pc:spChg chg="mod">
          <ac:chgData name="Jim Radogna" userId="7fd67d121dc7a07c" providerId="LiveId" clId="{2E0DDF90-AF1E-4CE7-B8A3-E6CB7CD5A672}" dt="2024-06-10T18:54:17.859" v="123" actId="20577"/>
          <ac:spMkLst>
            <pc:docMk/>
            <pc:sldMk cId="2996386450" sldId="828"/>
            <ac:spMk id="5" creationId="{867FC7B5-4D0C-A100-77E6-2BF4A3546376}"/>
          </ac:spMkLst>
        </pc:spChg>
      </pc:sldChg>
      <pc:sldChg chg="modSp mod">
        <pc:chgData name="Jim Radogna" userId="7fd67d121dc7a07c" providerId="LiveId" clId="{2E0DDF90-AF1E-4CE7-B8A3-E6CB7CD5A672}" dt="2024-06-10T18:55:02.023" v="131" actId="948"/>
        <pc:sldMkLst>
          <pc:docMk/>
          <pc:sldMk cId="3586853530" sldId="829"/>
        </pc:sldMkLst>
        <pc:spChg chg="mod">
          <ac:chgData name="Jim Radogna" userId="7fd67d121dc7a07c" providerId="LiveId" clId="{2E0DDF90-AF1E-4CE7-B8A3-E6CB7CD5A672}" dt="2024-06-10T18:55:02.023" v="131" actId="948"/>
          <ac:spMkLst>
            <pc:docMk/>
            <pc:sldMk cId="3586853530" sldId="829"/>
            <ac:spMk id="5" creationId="{867FC7B5-4D0C-A100-77E6-2BF4A3546376}"/>
          </ac:spMkLst>
        </pc:spChg>
      </pc:sldChg>
      <pc:sldChg chg="modSp add mod">
        <pc:chgData name="Jim Radogna" userId="7fd67d121dc7a07c" providerId="LiveId" clId="{2E0DDF90-AF1E-4CE7-B8A3-E6CB7CD5A672}" dt="2024-06-10T18:50:16.632" v="96" actId="255"/>
        <pc:sldMkLst>
          <pc:docMk/>
          <pc:sldMk cId="3402645713" sldId="830"/>
        </pc:sldMkLst>
        <pc:spChg chg="mod">
          <ac:chgData name="Jim Radogna" userId="7fd67d121dc7a07c" providerId="LiveId" clId="{2E0DDF90-AF1E-4CE7-B8A3-E6CB7CD5A672}" dt="2024-06-10T18:50:16.632" v="96" actId="255"/>
          <ac:spMkLst>
            <pc:docMk/>
            <pc:sldMk cId="3402645713" sldId="830"/>
            <ac:spMk id="5" creationId="{867FC7B5-4D0C-A100-77E6-2BF4A3546376}"/>
          </ac:spMkLst>
        </pc:spChg>
      </pc:sldChg>
      <pc:sldChg chg="addSp delSp modSp add mod">
        <pc:chgData name="Jim Radogna" userId="7fd67d121dc7a07c" providerId="LiveId" clId="{2E0DDF90-AF1E-4CE7-B8A3-E6CB7CD5A672}" dt="2024-06-10T19:05:14.572" v="197" actId="1038"/>
        <pc:sldMkLst>
          <pc:docMk/>
          <pc:sldMk cId="445103085" sldId="831"/>
        </pc:sldMkLst>
        <pc:spChg chg="mod">
          <ac:chgData name="Jim Radogna" userId="7fd67d121dc7a07c" providerId="LiveId" clId="{2E0DDF90-AF1E-4CE7-B8A3-E6CB7CD5A672}" dt="2024-06-10T19:01:06.007" v="173" actId="20577"/>
          <ac:spMkLst>
            <pc:docMk/>
            <pc:sldMk cId="445103085" sldId="831"/>
            <ac:spMk id="2" creationId="{00000000-0000-0000-0000-000000000000}"/>
          </ac:spMkLst>
        </pc:spChg>
        <pc:spChg chg="del mod">
          <ac:chgData name="Jim Radogna" userId="7fd67d121dc7a07c" providerId="LiveId" clId="{2E0DDF90-AF1E-4CE7-B8A3-E6CB7CD5A672}" dt="2024-06-10T19:00:27.902" v="139"/>
          <ac:spMkLst>
            <pc:docMk/>
            <pc:sldMk cId="445103085" sldId="831"/>
            <ac:spMk id="11" creationId="{16E3853C-C1DC-324A-A05D-2AE247039BA4}"/>
          </ac:spMkLst>
        </pc:spChg>
        <pc:picChg chg="add mod">
          <ac:chgData name="Jim Radogna" userId="7fd67d121dc7a07c" providerId="LiveId" clId="{2E0DDF90-AF1E-4CE7-B8A3-E6CB7CD5A672}" dt="2024-06-10T19:05:14.572" v="197" actId="1038"/>
          <ac:picMkLst>
            <pc:docMk/>
            <pc:sldMk cId="445103085" sldId="831"/>
            <ac:picMk id="5" creationId="{34E99C9A-6DF2-C556-8A05-1DA764530963}"/>
          </ac:picMkLst>
        </pc:picChg>
      </pc:sldChg>
      <pc:sldChg chg="add">
        <pc:chgData name="Jim Radogna" userId="7fd67d121dc7a07c" providerId="LiveId" clId="{2E0DDF90-AF1E-4CE7-B8A3-E6CB7CD5A672}" dt="2024-06-10T19:05:58.002" v="200" actId="2890"/>
        <pc:sldMkLst>
          <pc:docMk/>
          <pc:sldMk cId="759125716" sldId="832"/>
        </pc:sldMkLst>
      </pc:sldChg>
      <pc:sldChg chg="add del">
        <pc:chgData name="Jim Radogna" userId="7fd67d121dc7a07c" providerId="LiveId" clId="{2E0DDF90-AF1E-4CE7-B8A3-E6CB7CD5A672}" dt="2024-06-10T19:05:45.059" v="199" actId="2890"/>
        <pc:sldMkLst>
          <pc:docMk/>
          <pc:sldMk cId="3260084273" sldId="832"/>
        </pc:sldMkLst>
      </pc:sldChg>
    </pc:docChg>
  </pc:docChgLst>
</pc:chgInfo>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4EA28DA6-C088-4C0C-917C-ACC6926DB66E}" type="datetimeFigureOut">
              <a:rPr lang="en-US" smtClean="0"/>
              <a:t>6/10/2024</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5520544F-824B-4B45-812E-856E95426E2A}" type="slidenum">
              <a:rPr lang="en-US" smtClean="0"/>
              <a:t>‹#›</a:t>
            </a:fld>
            <a:endParaRPr lang="en-US"/>
          </a:p>
        </p:txBody>
      </p:sp>
    </p:spTree>
    <p:extLst>
      <p:ext uri="{BB962C8B-B14F-4D97-AF65-F5344CB8AC3E}">
        <p14:creationId xmlns:p14="http://schemas.microsoft.com/office/powerpoint/2010/main" val="2415202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1</a:t>
            </a:fld>
            <a:endParaRPr lang="en-US"/>
          </a:p>
        </p:txBody>
      </p:sp>
    </p:spTree>
    <p:extLst>
      <p:ext uri="{BB962C8B-B14F-4D97-AF65-F5344CB8AC3E}">
        <p14:creationId xmlns:p14="http://schemas.microsoft.com/office/powerpoint/2010/main" val="132689223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27</a:t>
            </a:fld>
            <a:endParaRPr lang="en-US"/>
          </a:p>
        </p:txBody>
      </p:sp>
    </p:spTree>
    <p:extLst>
      <p:ext uri="{BB962C8B-B14F-4D97-AF65-F5344CB8AC3E}">
        <p14:creationId xmlns:p14="http://schemas.microsoft.com/office/powerpoint/2010/main" val="363769769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520544F-824B-4B45-812E-856E95426E2A}" type="slidenum">
              <a:rPr lang="en-US" smtClean="0"/>
              <a:t>33</a:t>
            </a:fld>
            <a:endParaRPr lang="en-US"/>
          </a:p>
        </p:txBody>
      </p:sp>
    </p:spTree>
    <p:extLst>
      <p:ext uri="{BB962C8B-B14F-4D97-AF65-F5344CB8AC3E}">
        <p14:creationId xmlns:p14="http://schemas.microsoft.com/office/powerpoint/2010/main" val="998441067"/>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Title Slide">
    <p:bg>
      <p:bgRef idx="1002">
        <a:schemeClr val="bg2"/>
      </p:bgRef>
    </p:bg>
    <p:spTree>
      <p:nvGrpSpPr>
        <p:cNvPr id="1" name=""/>
        <p:cNvGrpSpPr/>
        <p:nvPr/>
      </p:nvGrpSpPr>
      <p:grpSpPr>
        <a:xfrm>
          <a:off x="0" y="0"/>
          <a: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a:t>Click to edit Master subtitle style</a:t>
            </a:r>
          </a:p>
        </p:txBody>
      </p:sp>
      <p:sp>
        <p:nvSpPr>
          <p:cNvPr id="4" name="Date Placeholder 3"/>
          <p:cNvSpPr>
            <a:spLocks noGrp="1"/>
          </p:cNvSpPr>
          <p:nvPr>
            <p:ph type="dt" sz="half" idx="10"/>
          </p:nvPr>
        </p:nvSpPr>
        <p:spPr/>
        <p:txBody>
          <a:bodyPr/>
          <a:lstStyle/>
          <a:p>
            <a:fld id="{58F26CDB-B4E0-4CD7-984A-3FEA0E4A7849}" type="datetime1">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95DDD82-B537-4F6F-9C76-685B5291998E}" type="datetime1">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C5464-0A0C-4F4F-8948-B8BFCC70FC15}"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vertTitleAndTx" preserve="1">
  <p:cSld name="Vertical Title and Text">
    <p:spTree>
      <p:nvGrpSpPr>
        <p:cNvPr id="1" name=""/>
        <p:cNvGrpSpPr/>
        <p:nvPr/>
      </p:nvGrpSpPr>
      <p:grpSpPr>
        <a:xfrm>
          <a:off x="0" y="0"/>
          <a: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7E1D8DA-85DB-4395-8C59-FFB12EFC2A6E}" type="datetime1">
              <a:rPr lang="en-US" smtClean="0"/>
              <a:t>6/10/2024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1B5C5464-0A0C-4F4F-8948-B8BFCC70FC15}"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1F6BC69-035D-433A-A407-2B0A798AA298}" type="datetime1">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C5464-0A0C-4F4F-8948-B8BFCC70FC15}"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secHead" preserve="1">
  <p:cSld name="Section Header">
    <p:bg>
      <p:bgRef idx="1002">
        <a:schemeClr val="bg2"/>
      </p:bgRef>
    </p:bg>
    <p:spTree>
      <p:nvGrpSpPr>
        <p:cNvPr id="1" name=""/>
        <p:cNvGrpSpPr/>
        <p:nvPr/>
      </p:nvGrpSpPr>
      <p:grpSpPr>
        <a:xfrm>
          <a:off x="0" y="0"/>
          <a: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2B10195-65C6-4101-BE21-15C770B1E479}" type="datetime1">
              <a:rPr lang="en-US" smtClean="0"/>
              <a:t>6/10/2024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F32FD6A-CFDE-4256-A23C-12258DFAE31D}" type="datetime1">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5C5464-0A0C-4F4F-8948-B8BFCC70FC15}"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p:txBody>
          <a:bodyPr/>
          <a:lstStyle>
            <a:lvl1pPr>
              <a:defRPr/>
            </a:lvl1pPr>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4C879D0-E029-484C-9382-041D8E5F6918}" type="datetime1">
              <a:rPr lang="en-US" smtClean="0"/>
              <a:t>6/10/2024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5C5464-0A0C-4F4F-8948-B8BFCC70FC15}"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AC5E4550-D3F6-445C-942B-5B463934052D}" type="datetime1">
              <a:rPr lang="en-US" smtClean="0"/>
              <a:t>6/10/2024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5C5464-0A0C-4F4F-8948-B8BFCC70FC15}"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919BDC0B-384B-4CDD-A796-E4B7F9B248D4}" type="datetime1">
              <a:rPr lang="en-US" smtClean="0"/>
              <a:t>6/10/2024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5C5464-0A0C-4F4F-8948-B8BFCC70FC15}"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A31E2F-5F4A-4B96-86CC-D9FB862C55D7}" type="datetime1">
              <a:rPr lang="en-US" smtClean="0"/>
              <a:t>6/10/2024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bg>
      <p:bgRef idx="1001">
        <a:schemeClr val="bg2"/>
      </p:bgRef>
    </p:bg>
    <p:spTree>
      <p:nvGrpSpPr>
        <p:cNvPr id="1" name=""/>
        <p:cNvGrpSpPr/>
        <p:nvPr/>
      </p:nvGrpSpPr>
      <p:grpSpPr>
        <a:xfrm>
          <a:off x="0" y="0"/>
          <a: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a:t>Drag picture to placeholder or click icon to add</a:t>
            </a:r>
            <a:endParaRPr kumimoji="0" lang="en-US"/>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87002FA-04E1-41C9-971A-C4B47301A967}" type="datetime1">
              <a:rPr lang="en-US" smtClean="0"/>
              <a:t>6/10/2024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B5C5464-0A0C-4F4F-8948-B8BFCC70FC1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FC7E5AB8-B810-4C21-B192-E2AFD199EC3C}" type="datetime1">
              <a:rPr lang="en-US" smtClean="0"/>
              <a:t>6/10/2024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1B5C5464-0A0C-4F4F-8948-B8BFCC70FC1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734" r:id="rId1"/>
    <p:sldLayoutId id="2147484735" r:id="rId2"/>
    <p:sldLayoutId id="2147484736" r:id="rId3"/>
    <p:sldLayoutId id="2147484737" r:id="rId4"/>
    <p:sldLayoutId id="2147484738" r:id="rId5"/>
    <p:sldLayoutId id="2147484739" r:id="rId6"/>
    <p:sldLayoutId id="2147484740" r:id="rId7"/>
    <p:sldLayoutId id="2147484741" r:id="rId8"/>
    <p:sldLayoutId id="2147484742" r:id="rId9"/>
    <p:sldLayoutId id="2147484743" r:id="rId10"/>
    <p:sldLayoutId id="2147484744" r:id="rId11"/>
  </p:sldLayoutIdLst>
  <p:transition/>
  <p:timing/>
  <p:hf hdr="0" ftr="0" dt="0"/>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ct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Tx/>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Tx/>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image" Target="../media/image2.png" /><Relationship Id="rId4" Type="http://schemas.openxmlformats.org/officeDocument/2006/relationships/image" Target="../media/image3.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1.pn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pn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pn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7.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mailto:CACVSO@eagleveteranslaw.com" TargetMode="External" /><Relationship Id="rId3" Type="http://schemas.openxmlformats.org/officeDocument/2006/relationships/image" Target="../media/image3.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hyperlink" Target="https://protect.checkpoint.com/v2/___https://www.knowva.ebenefits.va.gov/system/templates/selfservice/va_ssnew/help/customer/locale/en-US/portal/554400000001018/topic/554400000004049/M21-1-Adjudication-Procedures-Manual___.YzJ1OmNvdmF2YW5hbjpjOm86MTYxNmZiMjA3MDUwMTAxMTMzYTcxMGQyMjBiMzYyOTA6Njo5MWU1Ojg5OGQzZDZlMzAzNWIzZmI3Zjk4ZmQ2Y2RlMmI3ZTZlZTY2NWM1ZjE3NmY3ZDk3ODE3Y2EyMzc4MTYyNDQzMDA6cDpU" TargetMode="External" /><Relationship Id="rId3" Type="http://schemas.openxmlformats.org/officeDocument/2006/relationships/image" Target="../media/image4.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ctrTitle"/>
          </p:nvPr>
        </p:nvSpPr>
        <p:spPr>
          <a:xfrm>
            <a:off x="553453" y="4038600"/>
            <a:ext cx="7924800" cy="1167283"/>
          </a:xfrm>
        </p:spPr>
        <p:txBody>
          <a:bodyPr>
            <a:noAutofit/>
          </a:bodyPr>
          <a:lstStyle/>
          <a:p>
            <a:pPr algn="ctr"/>
            <a:br>
              <a:rPr lang="en-US" sz="3200"/>
            </a:br>
            <a:r>
              <a:rPr lang="en-US" sz="3200">
                <a:solidFill>
                  <a:schemeClr val="accent1"/>
                </a:solidFill>
              </a:rPr>
              <a:t>Open Forum Q&amp;A</a:t>
            </a:r>
          </a:p>
        </p:txBody>
      </p:sp>
      <p:sp>
        <p:nvSpPr>
          <p:cNvPr id="3" name="Subtitle 2"/>
          <p:cNvSpPr>
            <a:spLocks noGrp="1"/>
          </p:cNvSpPr>
          <p:nvPr>
            <p:ph type="subTitle" idx="1"/>
          </p:nvPr>
        </p:nvSpPr>
        <p:spPr>
          <a:xfrm>
            <a:off x="12584" y="3872591"/>
            <a:ext cx="9131416" cy="699408"/>
          </a:xfrm>
        </p:spPr>
        <p:txBody>
          <a:bodyPr>
            <a:noAutofit/>
          </a:bodyPr>
          <a:lstStyle/>
          <a:p>
            <a:pPr algn="ctr"/>
            <a:endParaRPr lang="en-US" sz="3200"/>
          </a:p>
          <a:p>
            <a:pPr algn="ctr"/>
            <a:endParaRPr lang="en-US" sz="2200"/>
          </a:p>
          <a:p>
            <a:pPr algn="ctr"/>
            <a:endParaRPr lang="en-US" sz="2200"/>
          </a:p>
          <a:p>
            <a:pPr algn="ctr"/>
            <a:r>
              <a:rPr lang="en-US" sz="2400" b="1"/>
              <a:t>Spring 2023 Professional Training Conference</a:t>
            </a:r>
          </a:p>
          <a:p>
            <a:pPr algn="ctr"/>
            <a:endParaRPr lang="en-US" sz="2200"/>
          </a:p>
          <a:p>
            <a:pPr algn="ctr"/>
            <a:r>
              <a:rPr lang="en-US" sz="2200" b="1"/>
              <a:t>Winter 2023 Professional Training Conference</a:t>
            </a:r>
          </a:p>
          <a:p>
            <a:pPr algn="ctr"/>
            <a:endParaRPr lang="en-US" sz="2200"/>
          </a:p>
          <a:p>
            <a:pPr algn="ctr"/>
            <a:endParaRPr lang="en-US" sz="2200"/>
          </a:p>
          <a:p>
            <a:pPr algn="ctr"/>
            <a:r>
              <a:rPr lang="en-US" sz="2200" b="1"/>
              <a:t>June 2024 Professional Training Conference</a:t>
            </a:r>
          </a:p>
          <a:p>
            <a:pPr algn="ctr"/>
            <a:endParaRPr lang="en-US" sz="2200"/>
          </a:p>
          <a:p>
            <a:pPr algn="ctr"/>
            <a:endParaRPr lang="en-US" sz="2200"/>
          </a:p>
          <a:p>
            <a:pPr algn="ctr"/>
            <a:endParaRPr lang="en-US" sz="2200"/>
          </a:p>
          <a:p>
            <a:pPr algn="ctr"/>
            <a:endParaRPr lang="en-US" sz="3200"/>
          </a:p>
          <a:p>
            <a:pPr algn="ctr"/>
            <a:endParaRPr lang="en-US" sz="3200"/>
          </a:p>
          <a:p>
            <a:pPr algn="ctr"/>
            <a:endParaRPr lang="en-US" sz="3200"/>
          </a:p>
        </p:txBody>
      </p:sp>
      <p:sp>
        <p:nvSpPr>
          <p:cNvPr id="6" name="TextBox 5"/>
          <p:cNvSpPr txBox="1"/>
          <p:nvPr/>
        </p:nvSpPr>
        <p:spPr>
          <a:xfrm>
            <a:off x="44392" y="5371893"/>
            <a:ext cx="9055216" cy="1384995"/>
          </a:xfrm>
          <a:prstGeom prst="rect">
            <a:avLst/>
          </a:prstGeom>
          <a:noFill/>
        </p:spPr>
        <p:txBody>
          <a:bodyPr wrap="square" rtlCol="0">
            <a:spAutoFit/>
          </a:bodyPr>
          <a:lstStyle/>
          <a:p>
            <a:pPr algn="ctr"/>
            <a:r>
              <a:rPr lang="en-US" sz="2800"/>
              <a:t>Presenters: </a:t>
            </a:r>
          </a:p>
          <a:p>
            <a:pPr algn="ctr"/>
            <a:r>
              <a:rPr lang="en-US" sz="2800"/>
              <a:t>   Katrina J. Eagle, Esq.</a:t>
            </a:r>
          </a:p>
          <a:p>
            <a:pPr algn="ctr"/>
            <a:r>
              <a:rPr lang="en-US" sz="2800"/>
              <a:t>Jim Radogna, VA Accredited Agent</a:t>
            </a:r>
          </a:p>
        </p:txBody>
      </p:sp>
      <p:pic>
        <p:nvPicPr>
          <p:cNvPr id="9" name="Picture 8" descr="A picture containing screenshot&#10;&#10;Description automatically generated">
            <a:extLst>
              <a:ext uri="{FF2B5EF4-FFF2-40B4-BE49-F238E27FC236}">
                <a16:creationId xmlns:a16="http://schemas.microsoft.com/office/drawing/2014/main" id="{C22FB30C-E3D4-41D7-B971-94873A88E0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
            <a:ext cx="9144000" cy="1543050"/>
          </a:xfrm>
          <a:prstGeom prst="rect">
            <a:avLst/>
          </a:prstGeom>
        </p:spPr>
      </p:pic>
      <p:pic>
        <p:nvPicPr>
          <p:cNvPr id="5" name="Picture 4" descr="Logo, company name&#10;&#10;Description automatically generated">
            <a:extLst>
              <a:ext uri="{FF2B5EF4-FFF2-40B4-BE49-F238E27FC236}">
                <a16:creationId xmlns:a16="http://schemas.microsoft.com/office/drawing/2014/main" id="{33B5E080-E277-4777-8C00-A41AA8620E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8926" y="2408153"/>
            <a:ext cx="2046147" cy="1706647"/>
          </a:xfrm>
          <a:prstGeom prst="rect">
            <a:avLst/>
          </a:prstGeom>
        </p:spPr>
      </p:pic>
    </p:spTree>
    <p:extLst>
      <p:ext uri="{BB962C8B-B14F-4D97-AF65-F5344CB8AC3E}">
        <p14:creationId xmlns:p14="http://schemas.microsoft.com/office/powerpoint/2010/main" val="3052340709"/>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3800" b="1">
                <a:solidFill>
                  <a:schemeClr val="accent1"/>
                </a:solidFill>
                <a:effectLst/>
                <a:ea typeface="Calibri" panose="020f0502020204030204" pitchFamily="34" charset="0"/>
                <a:cs typeface="Calibri" panose="020f0502020204030204" pitchFamily="34" charset="0"/>
              </a:rPr>
              <a:t> The M21 Citation</a:t>
            </a: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10</a:t>
            </a:fld>
            <a:endParaRPr lang="en-US"/>
          </a:p>
        </p:txBody>
      </p:sp>
      <p:pic>
        <p:nvPicPr>
          <p:cNvPr id="7" name="Picture 6">
            <a:extLst>
              <a:ext uri="{FF2B5EF4-FFF2-40B4-BE49-F238E27FC236}">
                <a16:creationId xmlns:a16="http://schemas.microsoft.com/office/drawing/2014/main" id="{A0668251-E310-5F7E-41C5-EF96B117C8E1}"/>
              </a:ext>
            </a:extLst>
          </p:cNvPr>
          <p:cNvPicPr>
            <a:picLocks noChangeAspect="1"/>
          </p:cNvPicPr>
          <p:nvPr/>
        </p:nvPicPr>
        <p:blipFill>
          <a:blip r:embed="rId2"/>
          <a:stretch>
            <a:fillRect/>
          </a:stretch>
        </p:blipFill>
        <p:spPr>
          <a:xfrm>
            <a:off x="73270" y="2209800"/>
            <a:ext cx="8997461" cy="3352800"/>
          </a:xfrm>
          <a:prstGeom prst="rect">
            <a:avLst/>
          </a:prstGeom>
        </p:spPr>
      </p:pic>
    </p:spTree>
    <p:extLst>
      <p:ext uri="{BB962C8B-B14F-4D97-AF65-F5344CB8AC3E}">
        <p14:creationId xmlns:p14="http://schemas.microsoft.com/office/powerpoint/2010/main" val="3578975577"/>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3800" b="1">
                <a:solidFill>
                  <a:schemeClr val="accent1"/>
                </a:solidFill>
                <a:effectLst/>
                <a:ea typeface="Calibri" panose="020f0502020204030204" pitchFamily="34" charset="0"/>
                <a:cs typeface="Calibri" panose="020f0502020204030204" pitchFamily="34" charset="0"/>
              </a:rPr>
              <a:t> The HLR Argument</a:t>
            </a: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11</a:t>
            </a:fld>
            <a:endParaRPr lang="en-US"/>
          </a:p>
        </p:txBody>
      </p:sp>
      <p:sp>
        <p:nvSpPr>
          <p:cNvPr id="11" name="TextBox 10">
            <a:extLst>
              <a:ext uri="{FF2B5EF4-FFF2-40B4-BE49-F238E27FC236}">
                <a16:creationId xmlns:a16="http://schemas.microsoft.com/office/drawing/2014/main" id="{16E3853C-C1DC-324A-A05D-2AE247039BA4}"/>
              </a:ext>
            </a:extLst>
          </p:cNvPr>
          <p:cNvSpPr txBox="1"/>
          <p:nvPr/>
        </p:nvSpPr>
        <p:spPr>
          <a:xfrm>
            <a:off x="22194" y="1524000"/>
            <a:ext cx="9045606" cy="5262979"/>
          </a:xfrm>
          <a:prstGeom prst="rect">
            <a:avLst/>
          </a:prstGeom>
          <a:noFill/>
        </p:spPr>
        <p:txBody>
          <a:bodyPr wrap="square" rtlCol="0">
            <a:spAutoFit/>
          </a:bodyPr>
          <a:lstStyle/>
          <a:p>
            <a:r>
              <a:rPr lang="en-US" sz="2400"/>
              <a:t>The RO failed to adjudicate the Veteran's claim for coronary artery disease as secondary to his service connected Diabetes Mellitus Type 2. (See 1/21/2022 medical nexus opinion and articles uploaded to VBMS 1/27/2022).</a:t>
            </a:r>
          </a:p>
          <a:p>
            <a:r>
              <a:rPr lang="en-US" sz="2400"/>
              <a:t>**THE FOLLOWING M21-1 GUIDANCE REQUIRES THAT PACT ACT CLAIMS MUST BE CONSIDERED ON DIFFERENT THEORIES OF ENTITLEMENT**</a:t>
            </a:r>
          </a:p>
          <a:p>
            <a:r>
              <a:rPr lang="en-US" sz="2400" b="1"/>
              <a:t>M21-1 V.ii.4.A.1.i. </a:t>
            </a:r>
            <a:r>
              <a:rPr lang="en-US" sz="2400"/>
              <a:t>– “In some situations, </a:t>
            </a:r>
            <a:r>
              <a:rPr lang="en-US" sz="2400" b="1"/>
              <a:t>different theories of entitlement allow for assignment of different effective dates</a:t>
            </a:r>
            <a:r>
              <a:rPr lang="en-US" sz="2400"/>
              <a:t>. In such cases, consider each effective date rule when assigning an effective date and assign the most advantageous effective date that applies for the facts of the case.” </a:t>
            </a:r>
          </a:p>
          <a:p>
            <a:r>
              <a:rPr lang="en-US" sz="2400"/>
              <a:t>As such, the Veteran is entitled to an effective date of  10/28/2019 for his coronary artery disease.</a:t>
            </a:r>
          </a:p>
        </p:txBody>
      </p:sp>
    </p:spTree>
    <p:extLst>
      <p:ext uri="{BB962C8B-B14F-4D97-AF65-F5344CB8AC3E}">
        <p14:creationId xmlns:p14="http://schemas.microsoft.com/office/powerpoint/2010/main" val="2440376222"/>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3800" b="1">
                <a:solidFill>
                  <a:schemeClr val="accent1"/>
                </a:solidFill>
                <a:effectLst/>
                <a:ea typeface="Calibri" panose="020f0502020204030204" pitchFamily="34" charset="0"/>
                <a:cs typeface="Calibri" panose="020f0502020204030204" pitchFamily="34" charset="0"/>
              </a:rPr>
              <a:t> Review: Pact Act/TERA Claims</a:t>
            </a: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12</a:t>
            </a:fld>
            <a:endParaRPr lang="en-US"/>
          </a:p>
        </p:txBody>
      </p:sp>
      <p:pic>
        <p:nvPicPr>
          <p:cNvPr id="5" name="Picture 4">
            <a:extLst>
              <a:ext uri="{FF2B5EF4-FFF2-40B4-BE49-F238E27FC236}">
                <a16:creationId xmlns:a16="http://schemas.microsoft.com/office/drawing/2014/main" id="{34E99C9A-6DF2-C556-8A05-1DA764530963}"/>
              </a:ext>
            </a:extLst>
          </p:cNvPr>
          <p:cNvPicPr>
            <a:picLocks noChangeAspect="1"/>
          </p:cNvPicPr>
          <p:nvPr/>
        </p:nvPicPr>
        <p:blipFill>
          <a:blip r:embed="rId2"/>
          <a:stretch>
            <a:fillRect/>
          </a:stretch>
        </p:blipFill>
        <p:spPr>
          <a:xfrm>
            <a:off x="848913" y="1874031"/>
            <a:ext cx="7609287" cy="4602969"/>
          </a:xfrm>
          <a:prstGeom prst="rect">
            <a:avLst/>
          </a:prstGeom>
        </p:spPr>
      </p:pic>
    </p:spTree>
    <p:extLst>
      <p:ext uri="{BB962C8B-B14F-4D97-AF65-F5344CB8AC3E}">
        <p14:creationId xmlns:p14="http://schemas.microsoft.com/office/powerpoint/2010/main" val="445103085"/>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3800" b="1">
                <a:solidFill>
                  <a:schemeClr val="accent1"/>
                </a:solidFill>
                <a:effectLst/>
                <a:ea typeface="Calibri" panose="020f0502020204030204" pitchFamily="34" charset="0"/>
                <a:cs typeface="Calibri" panose="020f0502020204030204" pitchFamily="34" charset="0"/>
              </a:rPr>
              <a:t> Searching the </a:t>
            </a:r>
            <a:r>
              <a:rPr lang="en-US" sz="3800">
                <a:solidFill>
                  <a:schemeClr val="accent1"/>
                </a:solidFill>
                <a:ea typeface="Calibri" panose="020f0502020204030204" pitchFamily="34" charset="0"/>
                <a:cs typeface="Calibri" panose="020f0502020204030204" pitchFamily="34" charset="0"/>
              </a:rPr>
              <a:t>M21-1 – Example #3</a:t>
            </a:r>
            <a:endParaRPr lang="en-US" sz="3800" b="1">
              <a:solidFill>
                <a:schemeClr val="accent1"/>
              </a:solidFill>
              <a:effectLst/>
              <a:ea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13</a:t>
            </a:fld>
            <a:endParaRPr lang="en-US"/>
          </a:p>
        </p:txBody>
      </p:sp>
      <p:sp>
        <p:nvSpPr>
          <p:cNvPr id="11" name="TextBox 10">
            <a:extLst>
              <a:ext uri="{FF2B5EF4-FFF2-40B4-BE49-F238E27FC236}">
                <a16:creationId xmlns:a16="http://schemas.microsoft.com/office/drawing/2014/main" id="{16E3853C-C1DC-324A-A05D-2AE247039BA4}"/>
              </a:ext>
            </a:extLst>
          </p:cNvPr>
          <p:cNvSpPr txBox="1"/>
          <p:nvPr/>
        </p:nvSpPr>
        <p:spPr>
          <a:xfrm>
            <a:off x="22194" y="1524000"/>
            <a:ext cx="9045606" cy="1261884"/>
          </a:xfrm>
          <a:prstGeom prst="rect">
            <a:avLst/>
          </a:prstGeom>
          <a:noFill/>
        </p:spPr>
        <p:txBody>
          <a:bodyPr wrap="square" rtlCol="0">
            <a:spAutoFit/>
          </a:bodyPr>
          <a:lstStyle/>
          <a:p>
            <a:r>
              <a:rPr lang="en-US" sz="1900"/>
              <a:t>VA erroneously ordered a C&amp;P medical opinion for a Gulf War veteran entitled to presumptive service connection for fibromyalgia. C&amp;P examiner wrote a negative opinion and rater denied SC.  We want to cite to M21 in the HLR to show that the burden of proof for VA to </a:t>
            </a:r>
            <a:r>
              <a:rPr lang="en-US" sz="1900" b="1"/>
              <a:t>rebut a presumption </a:t>
            </a:r>
            <a:r>
              <a:rPr lang="en-US" sz="1900"/>
              <a:t>is very high and the examiner did not reach that standard.</a:t>
            </a:r>
          </a:p>
        </p:txBody>
      </p:sp>
      <p:pic>
        <p:nvPicPr>
          <p:cNvPr id="9" name="Picture 8">
            <a:extLst>
              <a:ext uri="{FF2B5EF4-FFF2-40B4-BE49-F238E27FC236}">
                <a16:creationId xmlns:a16="http://schemas.microsoft.com/office/drawing/2014/main" id="{08FEA4C8-9B53-105C-B529-A8BDE16A765E}"/>
              </a:ext>
            </a:extLst>
          </p:cNvPr>
          <p:cNvPicPr>
            <a:picLocks noChangeAspect="1"/>
          </p:cNvPicPr>
          <p:nvPr/>
        </p:nvPicPr>
        <p:blipFill>
          <a:blip r:embed="rId2"/>
          <a:stretch>
            <a:fillRect/>
          </a:stretch>
        </p:blipFill>
        <p:spPr>
          <a:xfrm>
            <a:off x="0" y="3023507"/>
            <a:ext cx="9144000" cy="3529693"/>
          </a:xfrm>
          <a:prstGeom prst="rect">
            <a:avLst/>
          </a:prstGeom>
        </p:spPr>
      </p:pic>
    </p:spTree>
    <p:extLst>
      <p:ext uri="{BB962C8B-B14F-4D97-AF65-F5344CB8AC3E}">
        <p14:creationId xmlns:p14="http://schemas.microsoft.com/office/powerpoint/2010/main" val="3091758766"/>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3800" b="1">
                <a:solidFill>
                  <a:schemeClr val="accent1"/>
                </a:solidFill>
                <a:effectLst/>
                <a:ea typeface="Calibri" panose="020f0502020204030204" pitchFamily="34" charset="0"/>
                <a:cs typeface="Calibri" panose="020f0502020204030204" pitchFamily="34" charset="0"/>
              </a:rPr>
              <a:t> The M21 Citation</a:t>
            </a: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14</a:t>
            </a:fld>
            <a:endParaRPr lang="en-US"/>
          </a:p>
        </p:txBody>
      </p:sp>
      <p:pic>
        <p:nvPicPr>
          <p:cNvPr id="6" name="Picture 5">
            <a:extLst>
              <a:ext uri="{FF2B5EF4-FFF2-40B4-BE49-F238E27FC236}">
                <a16:creationId xmlns:a16="http://schemas.microsoft.com/office/drawing/2014/main" id="{26AC6D52-562F-C187-2BEB-F0DD7C764966}"/>
              </a:ext>
            </a:extLst>
          </p:cNvPr>
          <p:cNvPicPr>
            <a:picLocks noChangeAspect="1"/>
          </p:cNvPicPr>
          <p:nvPr/>
        </p:nvPicPr>
        <p:blipFill>
          <a:blip r:embed="rId2"/>
          <a:stretch>
            <a:fillRect/>
          </a:stretch>
        </p:blipFill>
        <p:spPr>
          <a:xfrm>
            <a:off x="1600200" y="1600200"/>
            <a:ext cx="5410200" cy="5073170"/>
          </a:xfrm>
          <a:prstGeom prst="rect">
            <a:avLst/>
          </a:prstGeom>
        </p:spPr>
      </p:pic>
    </p:spTree>
    <p:extLst>
      <p:ext uri="{BB962C8B-B14F-4D97-AF65-F5344CB8AC3E}">
        <p14:creationId xmlns:p14="http://schemas.microsoft.com/office/powerpoint/2010/main" val="1120686564"/>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3800" b="1">
                <a:solidFill>
                  <a:schemeClr val="accent1"/>
                </a:solidFill>
                <a:effectLst/>
                <a:ea typeface="Calibri" panose="020f0502020204030204" pitchFamily="34" charset="0"/>
                <a:cs typeface="Calibri" panose="020f0502020204030204" pitchFamily="34" charset="0"/>
              </a:rPr>
              <a:t> The HLR Argument</a:t>
            </a: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15</a:t>
            </a:fld>
            <a:endParaRPr lang="en-US"/>
          </a:p>
        </p:txBody>
      </p:sp>
      <p:sp>
        <p:nvSpPr>
          <p:cNvPr id="11" name="TextBox 10">
            <a:extLst>
              <a:ext uri="{FF2B5EF4-FFF2-40B4-BE49-F238E27FC236}">
                <a16:creationId xmlns:a16="http://schemas.microsoft.com/office/drawing/2014/main" id="{16E3853C-C1DC-324A-A05D-2AE247039BA4}"/>
              </a:ext>
            </a:extLst>
          </p:cNvPr>
          <p:cNvSpPr txBox="1"/>
          <p:nvPr/>
        </p:nvSpPr>
        <p:spPr>
          <a:xfrm>
            <a:off x="22194" y="1524000"/>
            <a:ext cx="9045606" cy="6186309"/>
          </a:xfrm>
          <a:prstGeom prst="rect">
            <a:avLst/>
          </a:prstGeom>
          <a:noFill/>
        </p:spPr>
        <p:txBody>
          <a:bodyPr wrap="square" rtlCol="0">
            <a:spAutoFit/>
          </a:bodyPr>
          <a:lstStyle/>
          <a:p>
            <a:pPr marL="342900" indent="-342900">
              <a:buClr>
                <a:schemeClr val="accent1"/>
              </a:buClr>
              <a:buFont typeface="Wingdings" panose="05000000000000000000" pitchFamily="2" charset="2"/>
              <a:buChar char="§"/>
            </a:pPr>
            <a:r>
              <a:rPr lang="en-US" sz="2800"/>
              <a:t>Veteran is entitled to resumptive service connection for fibromyalgia but was erroneously denied based upon an inadequate C&amp;P medical opinion.</a:t>
            </a:r>
          </a:p>
          <a:p>
            <a:pPr marL="342900" indent="-342900">
              <a:buClr>
                <a:schemeClr val="accent1"/>
              </a:buClr>
              <a:buFont typeface="Wingdings" panose="05000000000000000000" pitchFamily="2" charset="2"/>
              <a:buChar char="§"/>
            </a:pPr>
            <a:r>
              <a:rPr lang="en-US" sz="2800" b="1"/>
              <a:t>Per M21 V.ii.2.B.1.d., </a:t>
            </a:r>
            <a:r>
              <a:rPr lang="en-US" sz="2800"/>
              <a:t>"The presumption of SC MAY NOT be rebutted using an opinion that does not consider the entire record…”</a:t>
            </a:r>
          </a:p>
          <a:p>
            <a:pPr marL="342900" indent="-342900">
              <a:buClr>
                <a:schemeClr val="accent1"/>
              </a:buClr>
              <a:buFont typeface="Wingdings" panose="05000000000000000000" pitchFamily="2" charset="2"/>
              <a:buChar char="§"/>
            </a:pPr>
            <a:r>
              <a:rPr lang="en-US" sz="2800"/>
              <a:t>The C&amp;P medical opinion cited to deny the veteran's presumption of service connection violates M21 guidance on the burden of proof required to rebut presumptive service connection as well as VA regulation 38 CFR § 3.307(d). As such, please grant service connection for fibromyalgia without further delay.</a:t>
            </a:r>
          </a:p>
          <a:p>
            <a:pPr marL="342900" indent="-342900">
              <a:buClr>
                <a:schemeClr val="accent1"/>
              </a:buClr>
              <a:buFont typeface="Wingdings" panose="05000000000000000000" pitchFamily="2" charset="2"/>
              <a:buChar char="§"/>
            </a:pPr>
            <a:endParaRPr lang="en-US" sz="2000"/>
          </a:p>
          <a:p>
            <a:endParaRPr lang="en-US" sz="2000"/>
          </a:p>
          <a:p>
            <a:endParaRPr lang="en-US" sz="2000"/>
          </a:p>
        </p:txBody>
      </p:sp>
    </p:spTree>
    <p:extLst>
      <p:ext uri="{BB962C8B-B14F-4D97-AF65-F5344CB8AC3E}">
        <p14:creationId xmlns:p14="http://schemas.microsoft.com/office/powerpoint/2010/main" val="3632487472"/>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3800" b="1">
                <a:solidFill>
                  <a:schemeClr val="accent1"/>
                </a:solidFill>
                <a:effectLst/>
                <a:ea typeface="Calibri" panose="020f0502020204030204" pitchFamily="34" charset="0"/>
                <a:cs typeface="Calibri" panose="020f0502020204030204" pitchFamily="34" charset="0"/>
              </a:rPr>
              <a:t> Review: PACT Act / TERA Claims</a:t>
            </a: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16</a:t>
            </a:fld>
            <a:endParaRPr lang="en-US"/>
          </a:p>
        </p:txBody>
      </p:sp>
      <p:sp>
        <p:nvSpPr>
          <p:cNvPr id="7" name="TextBox 6">
            <a:extLst>
              <a:ext uri="{FF2B5EF4-FFF2-40B4-BE49-F238E27FC236}">
                <a16:creationId xmlns:a16="http://schemas.microsoft.com/office/drawing/2014/main" id="{E6A38A42-457B-2F1F-A112-D57BB8776FA1}"/>
              </a:ext>
            </a:extLst>
          </p:cNvPr>
          <p:cNvSpPr txBox="1"/>
          <p:nvPr/>
        </p:nvSpPr>
        <p:spPr>
          <a:xfrm>
            <a:off x="175923" y="1600200"/>
            <a:ext cx="8785860" cy="5816977"/>
          </a:xfrm>
          <a:prstGeom prst="rect">
            <a:avLst/>
          </a:prstGeom>
          <a:noFill/>
        </p:spPr>
        <p:txBody>
          <a:bodyPr wrap="square" rtlCol="0">
            <a:spAutoFit/>
          </a:bodyPr>
          <a:lstStyle/>
          <a:p>
            <a:r>
              <a:rPr lang="en-US" sz="2400"/>
              <a:t>38 USC § 1168 – Medical nexus examinations for toxic exposure risk activities (TERA)</a:t>
            </a:r>
          </a:p>
          <a:p>
            <a:endParaRPr lang="en-US"/>
          </a:p>
          <a:p>
            <a:pPr marL="342900" indent="-342900">
              <a:buAutoNum type="alphaLcParenBoth"/>
            </a:pPr>
            <a:r>
              <a:rPr lang="en-US"/>
              <a:t>Medical Examinations and Medical Opinions.— </a:t>
            </a:r>
          </a:p>
          <a:p>
            <a:pPr marL="342900" indent="-342900">
              <a:buAutoNum type="alphaLcParenBoth"/>
            </a:pPr>
            <a:endParaRPr lang="en-US"/>
          </a:p>
          <a:p>
            <a:pPr marL="342900" indent="-342900">
              <a:buAutoNum type="arabicParenBoth"/>
            </a:pPr>
            <a:r>
              <a:rPr lang="en-US"/>
              <a:t>Except as provided in subsection (b), if a veteran submits to the Secretary a claim for compensation for a service-connected disability … with evidence of a disability and evidence of participation in a TERA during active military [service], </a:t>
            </a:r>
            <a:r>
              <a:rPr lang="en-US" b="1" u="sng"/>
              <a:t>and such evidence is not sufficient to establish a service connection for the disability</a:t>
            </a:r>
            <a:r>
              <a:rPr lang="en-US"/>
              <a:t>, the Secretary shall— </a:t>
            </a:r>
          </a:p>
          <a:p>
            <a:pPr marL="342900" indent="-342900">
              <a:buAutoNum type="alphaUcParenBoth"/>
            </a:pPr>
            <a:r>
              <a:rPr lang="en-US"/>
              <a:t>provide the veteran with a medical examination … and</a:t>
            </a:r>
          </a:p>
          <a:p>
            <a:pPr marL="342900" indent="-342900">
              <a:buAutoNum type="alphaUcParenBoth"/>
            </a:pPr>
            <a:endParaRPr lang="en-US"/>
          </a:p>
          <a:p>
            <a:r>
              <a:rPr lang="en-US"/>
              <a:t>(B) obtain a medical opinion (to be requested by the Secretary in connection with the medical examination under subparagraph (A)) </a:t>
            </a:r>
            <a:r>
              <a:rPr lang="en-US" b="1" u="sng"/>
              <a:t>as to whether it is at least as likely as not that there is a nexus between the disability and the TERA</a:t>
            </a:r>
            <a:r>
              <a:rPr lang="en-US"/>
              <a:t>.</a:t>
            </a:r>
          </a:p>
          <a:p>
            <a:endParaRPr lang="en-US"/>
          </a:p>
          <a:p>
            <a:r>
              <a:rPr lang="en-US"/>
              <a:t>(b) Exception.— Subsection (a) shall not apply if the Secretary determines there is no indication of an association between the disability claimed by the veteran and the TERA for which the veteran submitted evidence.</a:t>
            </a:r>
          </a:p>
          <a:p>
            <a:endParaRPr lang="en-US"/>
          </a:p>
          <a:p>
            <a:endParaRPr lang="en-US"/>
          </a:p>
        </p:txBody>
      </p:sp>
    </p:spTree>
    <p:extLst>
      <p:ext uri="{BB962C8B-B14F-4D97-AF65-F5344CB8AC3E}">
        <p14:creationId xmlns:p14="http://schemas.microsoft.com/office/powerpoint/2010/main" val="579457033"/>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3800" b="1">
                <a:solidFill>
                  <a:schemeClr val="accent1"/>
                </a:solidFill>
                <a:effectLst/>
                <a:ea typeface="Calibri" panose="020f0502020204030204" pitchFamily="34" charset="0"/>
                <a:cs typeface="Calibri" panose="020f0502020204030204" pitchFamily="34" charset="0"/>
              </a:rPr>
              <a:t> Review: </a:t>
            </a:r>
            <a:r>
              <a:rPr lang="en-US" sz="3800">
                <a:solidFill>
                  <a:schemeClr val="accent1"/>
                </a:solidFill>
                <a:ea typeface="Calibri" panose="020f0502020204030204" pitchFamily="34" charset="0"/>
                <a:cs typeface="Calibri" panose="020f0502020204030204" pitchFamily="34" charset="0"/>
              </a:rPr>
              <a:t>PACT Act /</a:t>
            </a:r>
            <a:r>
              <a:rPr lang="en-US" sz="3800" b="1">
                <a:solidFill>
                  <a:schemeClr val="accent1"/>
                </a:solidFill>
                <a:effectLst/>
                <a:ea typeface="Calibri" panose="020f0502020204030204" pitchFamily="34" charset="0"/>
                <a:cs typeface="Calibri" panose="020f0502020204030204" pitchFamily="34" charset="0"/>
              </a:rPr>
              <a:t> TERA Claims</a:t>
            </a: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17</a:t>
            </a:fld>
            <a:endParaRPr lang="en-US"/>
          </a:p>
        </p:txBody>
      </p:sp>
      <p:sp>
        <p:nvSpPr>
          <p:cNvPr id="5" name="TextBox 4">
            <a:extLst>
              <a:ext uri="{FF2B5EF4-FFF2-40B4-BE49-F238E27FC236}">
                <a16:creationId xmlns:a16="http://schemas.microsoft.com/office/drawing/2014/main" id="{867FC7B5-4D0C-A100-77E6-2BF4A3546376}"/>
              </a:ext>
            </a:extLst>
          </p:cNvPr>
          <p:cNvSpPr txBox="1"/>
          <p:nvPr/>
        </p:nvSpPr>
        <p:spPr>
          <a:xfrm>
            <a:off x="76200" y="1600200"/>
            <a:ext cx="8991600" cy="5216813"/>
          </a:xfrm>
          <a:prstGeom prst="rect">
            <a:avLst/>
          </a:prstGeom>
          <a:noFill/>
        </p:spPr>
        <p:txBody>
          <a:bodyPr wrap="square" rtlCol="0">
            <a:spAutoFit/>
          </a:bodyPr>
          <a:lstStyle/>
          <a:p>
            <a:r>
              <a:rPr lang="en-US" sz="1850">
                <a:effectLst/>
                <a:ea typeface="Calibri" panose="020f0502020204030204" pitchFamily="34" charset="0"/>
                <a:cs typeface="Times New Roman" panose="02020603050405020304" pitchFamily="18" charset="0"/>
              </a:rPr>
              <a:t>Under § 1168, VA is required to provide the Veteran a medical evaluation </a:t>
            </a:r>
            <a:r>
              <a:rPr lang="en-US" sz="1850" b="1" i="1" u="sng">
                <a:effectLst/>
                <a:ea typeface="Calibri" panose="020f0502020204030204" pitchFamily="34" charset="0"/>
                <a:cs typeface="Times New Roman" panose="02020603050405020304" pitchFamily="18" charset="0"/>
              </a:rPr>
              <a:t>with a medical-nexus opinion</a:t>
            </a:r>
            <a:r>
              <a:rPr lang="en-US" sz="1850">
                <a:effectLst/>
                <a:ea typeface="Calibri" panose="020f0502020204030204" pitchFamily="34" charset="0"/>
                <a:cs typeface="Times New Roman" panose="02020603050405020304" pitchFamily="18" charset="0"/>
              </a:rPr>
              <a:t> when the Veteran claims a </a:t>
            </a:r>
            <a:r>
              <a:rPr lang="en-US" sz="1850" b="1" u="sng" cap="all">
                <a:effectLst/>
                <a:ea typeface="Calibri" panose="020f0502020204030204" pitchFamily="34" charset="0"/>
                <a:cs typeface="Times New Roman" panose="02020603050405020304" pitchFamily="18" charset="0"/>
              </a:rPr>
              <a:t>non-presumptive disability </a:t>
            </a:r>
            <a:r>
              <a:rPr lang="en-US" sz="1850">
                <a:effectLst/>
                <a:ea typeface="Calibri" panose="020f0502020204030204" pitchFamily="34" charset="0"/>
                <a:cs typeface="Times New Roman" panose="02020603050405020304" pitchFamily="18" charset="0"/>
              </a:rPr>
              <a:t>and records show participation in TERA. </a:t>
            </a:r>
            <a:endParaRPr lang="en-US" sz="1850">
              <a:ea typeface="Calibri" panose="020f0502020204030204" pitchFamily="34" charset="0"/>
              <a:cs typeface="Times New Roman" panose="02020603050405020304" pitchFamily="18" charset="0"/>
            </a:endParaRPr>
          </a:p>
          <a:p>
            <a:endParaRPr lang="en-US" sz="1850">
              <a:cs typeface="Times New Roman" panose="02020603050405020304" pitchFamily="18" charset="0"/>
            </a:endParaRPr>
          </a:p>
          <a:p>
            <a:r>
              <a:rPr lang="en-US" sz="1850"/>
              <a:t>So, when filing a PACT Act claim, these are the key steps that may require your attention:</a:t>
            </a:r>
          </a:p>
          <a:p>
            <a:endParaRPr lang="en-US" sz="1850"/>
          </a:p>
          <a:p>
            <a:pPr marL="342900" indent="-342900">
              <a:buAutoNum type="arabicPeriod"/>
            </a:pPr>
            <a:r>
              <a:rPr lang="en-US" sz="1850"/>
              <a:t>Make sure the 526EZ and any supporting personal statements are as detailed as possible.</a:t>
            </a:r>
          </a:p>
          <a:p>
            <a:pPr marL="800100" lvl="1" indent="-342900">
              <a:buClr>
                <a:schemeClr val="accent1"/>
              </a:buClr>
              <a:buFont typeface="Arial" panose="020b0604020202020204" pitchFamily="34" charset="0"/>
              <a:buChar char="•"/>
            </a:pPr>
            <a:r>
              <a:rPr lang="en-US" sz="1850"/>
              <a:t>Even if you were not the POA who filed the claim, go back and review what the Veteran claimed. Supplement as needed!</a:t>
            </a:r>
          </a:p>
          <a:p>
            <a:pPr marL="342900" indent="-342900">
              <a:buAutoNum type="arabicPeriod"/>
            </a:pPr>
            <a:r>
              <a:rPr lang="en-US" sz="1850"/>
              <a:t>Look for VA’s TERA Memo to be uploaded to Veteran’s file, then review it carefully!</a:t>
            </a:r>
          </a:p>
          <a:p>
            <a:pPr marL="800100" lvl="1" indent="-342900">
              <a:buClr>
                <a:schemeClr val="accent1"/>
              </a:buClr>
              <a:buFont typeface="Arial" panose="020b0604020202020204" pitchFamily="34" charset="0"/>
              <a:buChar char="•"/>
            </a:pPr>
            <a:r>
              <a:rPr lang="en-US" sz="1850"/>
              <a:t>Are all relevant claimed toxins properly noted in the TERA Memo?</a:t>
            </a:r>
          </a:p>
          <a:p>
            <a:pPr marL="342900" indent="-342900">
              <a:buAutoNum type="arabicPeriod"/>
            </a:pPr>
            <a:r>
              <a:rPr lang="en-US" sz="1850"/>
              <a:t>Look for VA to upload ESR, then review it carefully!</a:t>
            </a:r>
          </a:p>
          <a:p>
            <a:pPr marL="800100" lvl="1" indent="-342900">
              <a:buClr>
                <a:schemeClr val="accent1"/>
              </a:buClr>
              <a:buFont typeface="Arial" panose="020b0604020202020204" pitchFamily="34" charset="0"/>
              <a:buChar char="•"/>
            </a:pPr>
            <a:r>
              <a:rPr lang="en-US" sz="1850"/>
              <a:t>Did VA ask for a nexus opinion? Were they right to??</a:t>
            </a:r>
          </a:p>
          <a:p>
            <a:pPr marL="800100" lvl="1" indent="-342900">
              <a:buClr>
                <a:schemeClr val="accent1"/>
              </a:buClr>
              <a:buFont typeface="Arial" panose="020b0604020202020204" pitchFamily="34" charset="0"/>
              <a:buChar char="•"/>
            </a:pPr>
            <a:r>
              <a:rPr lang="en-US" sz="1850"/>
              <a:t>Did VA tab </a:t>
            </a:r>
            <a:r>
              <a:rPr lang="en-US" sz="1850" b="1" u="sng"/>
              <a:t>relevant evidence </a:t>
            </a:r>
            <a:r>
              <a:rPr lang="en-US" sz="1850"/>
              <a:t>from Veteran’s VBMS file in the ESR?</a:t>
            </a:r>
          </a:p>
          <a:p>
            <a:pPr marL="342900" indent="-342900">
              <a:buFont typeface="+mj-lt"/>
              <a:buAutoNum type="arabicPeriod"/>
            </a:pPr>
            <a:r>
              <a:rPr lang="en-US" sz="1850"/>
              <a:t>Look for VA exam reports and MOs, review them carefully!</a:t>
            </a:r>
          </a:p>
          <a:p>
            <a:pPr marL="800100" lvl="1" indent="-342900">
              <a:buClr>
                <a:schemeClr val="accent1"/>
              </a:buClr>
              <a:buFont typeface="Arial" panose="020b0604020202020204" pitchFamily="34" charset="0"/>
              <a:buChar char="•"/>
            </a:pPr>
            <a:r>
              <a:rPr lang="en-US" sz="1850"/>
              <a:t>Did VA examiner answer all questions asked?</a:t>
            </a:r>
          </a:p>
          <a:p>
            <a:pPr marL="800100" lvl="1" indent="-342900">
              <a:buClr>
                <a:schemeClr val="accent1"/>
              </a:buClr>
              <a:buFont typeface="Arial" panose="020b0604020202020204" pitchFamily="34" charset="0"/>
              <a:buChar char="•"/>
            </a:pPr>
            <a:r>
              <a:rPr lang="en-US" sz="1850"/>
              <a:t>Did VA examiner address all claimed toxic exposures?</a:t>
            </a:r>
          </a:p>
        </p:txBody>
      </p:sp>
    </p:spTree>
    <p:extLst>
      <p:ext uri="{BB962C8B-B14F-4D97-AF65-F5344CB8AC3E}">
        <p14:creationId xmlns:p14="http://schemas.microsoft.com/office/powerpoint/2010/main" val="264608576"/>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3800" b="1">
                <a:solidFill>
                  <a:schemeClr val="accent1"/>
                </a:solidFill>
                <a:effectLst/>
                <a:ea typeface="Calibri" panose="020f0502020204030204" pitchFamily="34" charset="0"/>
                <a:cs typeface="Calibri" panose="020f0502020204030204" pitchFamily="34" charset="0"/>
              </a:rPr>
              <a:t> </a:t>
            </a:r>
            <a:r>
              <a:rPr lang="en-US" sz="3800">
                <a:solidFill>
                  <a:schemeClr val="accent1"/>
                </a:solidFill>
                <a:ea typeface="Calibri" panose="020f0502020204030204" pitchFamily="34" charset="0"/>
                <a:cs typeface="Calibri" panose="020f0502020204030204" pitchFamily="34" charset="0"/>
              </a:rPr>
              <a:t>Review: PACT Act / </a:t>
            </a:r>
            <a:r>
              <a:rPr lang="en-US" sz="3800" b="1">
                <a:solidFill>
                  <a:schemeClr val="accent1"/>
                </a:solidFill>
                <a:effectLst/>
                <a:ea typeface="Calibri" panose="020f0502020204030204" pitchFamily="34" charset="0"/>
                <a:cs typeface="Calibri" panose="020f0502020204030204" pitchFamily="34" charset="0"/>
              </a:rPr>
              <a:t>TERA Claims</a:t>
            </a: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18</a:t>
            </a:fld>
            <a:endParaRPr lang="en-US"/>
          </a:p>
        </p:txBody>
      </p:sp>
      <p:pic>
        <p:nvPicPr>
          <p:cNvPr id="6" name="Picture 5">
            <a:extLst>
              <a:ext uri="{FF2B5EF4-FFF2-40B4-BE49-F238E27FC236}">
                <a16:creationId xmlns:a16="http://schemas.microsoft.com/office/drawing/2014/main" id="{7F2AF242-F40B-7483-E13F-B75DA40FF958}"/>
              </a:ext>
            </a:extLst>
          </p:cNvPr>
          <p:cNvPicPr>
            <a:picLocks noChangeAspect="1"/>
          </p:cNvPicPr>
          <p:nvPr/>
        </p:nvPicPr>
        <p:blipFill>
          <a:blip r:embed="rId2"/>
          <a:stretch>
            <a:fillRect/>
          </a:stretch>
        </p:blipFill>
        <p:spPr>
          <a:xfrm>
            <a:off x="990600" y="1979471"/>
            <a:ext cx="7166696" cy="4751031"/>
          </a:xfrm>
          <a:prstGeom prst="rect">
            <a:avLst/>
          </a:prstGeom>
        </p:spPr>
      </p:pic>
      <p:sp>
        <p:nvSpPr>
          <p:cNvPr id="7" name="TextBox 6">
            <a:extLst>
              <a:ext uri="{FF2B5EF4-FFF2-40B4-BE49-F238E27FC236}">
                <a16:creationId xmlns:a16="http://schemas.microsoft.com/office/drawing/2014/main" id="{30173AC2-6B16-1DB2-51C6-7F498DB4DC66}"/>
              </a:ext>
            </a:extLst>
          </p:cNvPr>
          <p:cNvSpPr txBox="1"/>
          <p:nvPr/>
        </p:nvSpPr>
        <p:spPr>
          <a:xfrm>
            <a:off x="834036" y="1610139"/>
            <a:ext cx="4195164" cy="369332"/>
          </a:xfrm>
          <a:prstGeom prst="rect">
            <a:avLst/>
          </a:prstGeom>
          <a:noFill/>
        </p:spPr>
        <p:txBody>
          <a:bodyPr wrap="square" rtlCol="0">
            <a:spAutoFit/>
          </a:bodyPr>
          <a:lstStyle/>
          <a:p>
            <a:r>
              <a:rPr lang="en-US"/>
              <a:t>From VA Form 21-526EZ, page 10:</a:t>
            </a:r>
          </a:p>
        </p:txBody>
      </p:sp>
    </p:spTree>
    <p:extLst>
      <p:ext uri="{BB962C8B-B14F-4D97-AF65-F5344CB8AC3E}">
        <p14:creationId xmlns:p14="http://schemas.microsoft.com/office/powerpoint/2010/main" val="1741311303"/>
      </p:ext>
    </p:extLst>
  </p:cSld>
  <p:clrMapOvr>
    <a:masterClrMapping/>
  </p:clrMapOvr>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3800" b="1">
                <a:solidFill>
                  <a:schemeClr val="accent1"/>
                </a:solidFill>
                <a:effectLst/>
                <a:ea typeface="Calibri" panose="020f0502020204030204" pitchFamily="34" charset="0"/>
                <a:cs typeface="Calibri" panose="020f0502020204030204" pitchFamily="34" charset="0"/>
              </a:rPr>
              <a:t> </a:t>
            </a:r>
            <a:r>
              <a:rPr lang="en-US" sz="3800">
                <a:solidFill>
                  <a:schemeClr val="accent1"/>
                </a:solidFill>
                <a:ea typeface="Calibri" panose="020f0502020204030204" pitchFamily="34" charset="0"/>
                <a:cs typeface="Calibri" panose="020f0502020204030204" pitchFamily="34" charset="0"/>
              </a:rPr>
              <a:t>Review: </a:t>
            </a:r>
            <a:r>
              <a:rPr lang="en-US" sz="3800" b="1">
                <a:solidFill>
                  <a:schemeClr val="accent1"/>
                </a:solidFill>
                <a:effectLst/>
                <a:ea typeface="Calibri" panose="020f0502020204030204" pitchFamily="34" charset="0"/>
                <a:cs typeface="Calibri" panose="020f0502020204030204" pitchFamily="34" charset="0"/>
              </a:rPr>
              <a:t>PACT Act / TERA Claims</a:t>
            </a: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19</a:t>
            </a:fld>
            <a:endParaRPr lang="en-US"/>
          </a:p>
        </p:txBody>
      </p:sp>
      <p:sp>
        <p:nvSpPr>
          <p:cNvPr id="5" name="TextBox 4">
            <a:extLst>
              <a:ext uri="{FF2B5EF4-FFF2-40B4-BE49-F238E27FC236}">
                <a16:creationId xmlns:a16="http://schemas.microsoft.com/office/drawing/2014/main" id="{867FC7B5-4D0C-A100-77E6-2BF4A3546376}"/>
              </a:ext>
            </a:extLst>
          </p:cNvPr>
          <p:cNvSpPr txBox="1"/>
          <p:nvPr/>
        </p:nvSpPr>
        <p:spPr>
          <a:xfrm>
            <a:off x="76200" y="1600200"/>
            <a:ext cx="8991600" cy="1305294"/>
          </a:xfrm>
          <a:prstGeom prst="rect">
            <a:avLst/>
          </a:prstGeom>
          <a:noFill/>
        </p:spPr>
        <p:txBody>
          <a:bodyPr wrap="square" rtlCol="0">
            <a:spAutoFit/>
          </a:bodyPr>
          <a:lstStyle/>
          <a:p>
            <a:pPr marL="0" marR="0">
              <a:lnSpc>
                <a:spcPct val="107000"/>
              </a:lnSpc>
              <a:spcBef>
                <a:spcPct val="0"/>
              </a:spcBef>
              <a:spcAft>
                <a:spcPts val="800"/>
              </a:spcAft>
            </a:pPr>
            <a:r>
              <a:rPr lang="en-US" sz="2200" kern="100">
                <a:latin typeface="Calibri" panose="020f0502020204030204" pitchFamily="34" charset="0"/>
                <a:ea typeface="Calibri" panose="020f0502020204030204" pitchFamily="34" charset="0"/>
                <a:cs typeface="Times New Roman" panose="02020603050405020304" pitchFamily="18" charset="0"/>
              </a:rPr>
              <a:t>It’s important to review the entire TERA memo, but this is the key section:</a:t>
            </a:r>
          </a:p>
          <a:p>
            <a:pPr marL="0" marR="0">
              <a:lnSpc>
                <a:spcPct val="107000"/>
              </a:lnSpc>
              <a:spcBef>
                <a:spcPct val="0"/>
              </a:spcBef>
              <a:spcAft>
                <a:spcPts val="800"/>
              </a:spcAft>
            </a:pPr>
            <a:endParaRPr lang="en-US" sz="2200" kern="10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ct val="0"/>
              </a:spcBef>
              <a:spcAft>
                <a:spcPts val="800"/>
              </a:spcAft>
            </a:pPr>
            <a:endParaRPr lang="en-US" kern="10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95F3C06C-C82E-213C-EA51-B491024E6508}"/>
              </a:ext>
            </a:extLst>
          </p:cNvPr>
          <p:cNvPicPr>
            <a:picLocks noChangeAspect="1"/>
          </p:cNvPicPr>
          <p:nvPr/>
        </p:nvPicPr>
        <p:blipFill>
          <a:blip r:embed="rId2"/>
          <a:stretch>
            <a:fillRect/>
          </a:stretch>
        </p:blipFill>
        <p:spPr>
          <a:xfrm>
            <a:off x="228600" y="2514600"/>
            <a:ext cx="8626198" cy="3675510"/>
          </a:xfrm>
          <a:prstGeom prst="rect">
            <a:avLst/>
          </a:prstGeom>
        </p:spPr>
      </p:pic>
    </p:spTree>
    <p:extLst>
      <p:ext uri="{BB962C8B-B14F-4D97-AF65-F5344CB8AC3E}">
        <p14:creationId xmlns:p14="http://schemas.microsoft.com/office/powerpoint/2010/main" val="1260085819"/>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3800" b="1">
                <a:solidFill>
                  <a:schemeClr val="accent1"/>
                </a:solidFill>
                <a:effectLst/>
                <a:ea typeface="Calibri" panose="020f0502020204030204" pitchFamily="34" charset="0"/>
                <a:cs typeface="Calibri" panose="020f0502020204030204" pitchFamily="34" charset="0"/>
              </a:rPr>
              <a:t> Topics </a:t>
            </a: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0" marR="0">
              <a:spcBef>
                <a:spcPct val="0"/>
              </a:spcBef>
              <a:spcAft>
                <a:spcPct val="0"/>
              </a:spcAft>
            </a:pPr>
            <a:r>
              <a:rPr lang="en-US" sz="3500">
                <a:ea typeface="Calibri" panose="020f0502020204030204" pitchFamily="34" charset="0"/>
              </a:rPr>
              <a:t>Citing the M21 manual in an appeal</a:t>
            </a:r>
          </a:p>
          <a:p>
            <a:pPr marL="0" marR="0">
              <a:spcBef>
                <a:spcPct val="0"/>
              </a:spcBef>
              <a:spcAft>
                <a:spcPct val="0"/>
              </a:spcAft>
            </a:pPr>
            <a:r>
              <a:rPr lang="en-US" sz="3500">
                <a:ea typeface="Calibri" panose="020f0502020204030204" pitchFamily="34" charset="0"/>
              </a:rPr>
              <a:t>Review: PACT Act / TERA Claims</a:t>
            </a:r>
            <a:endParaRPr lang="en-US" sz="3500">
              <a:effectLst/>
              <a:ea typeface="Calibri" panose="020f0502020204030204" pitchFamily="34" charset="0"/>
            </a:endParaRPr>
          </a:p>
          <a:p>
            <a:pPr marL="0" marR="0">
              <a:spcBef>
                <a:spcPct val="0"/>
              </a:spcBef>
              <a:spcAft>
                <a:spcPct val="0"/>
              </a:spcAft>
            </a:pPr>
            <a:r>
              <a:rPr lang="en-US" sz="3500">
                <a:ea typeface="Calibri" panose="020f0502020204030204" pitchFamily="34" charset="0"/>
              </a:rPr>
              <a:t>PACT Act Effective Date Scenarios</a:t>
            </a:r>
            <a:endParaRPr lang="en-US" sz="3500">
              <a:effectLst/>
              <a:ea typeface="Calibri" panose="020f0502020204030204" pitchFamily="34" charset="0"/>
            </a:endParaRPr>
          </a:p>
          <a:p>
            <a:pPr marL="0" indent="0">
              <a:buNone/>
            </a:pPr>
            <a:endParaRPr lang="en-US" sz="2800">
              <a:ea typeface="Calibri" panose="020f0502020204030204" pitchFamily="34" charset="0"/>
            </a:endParaRPr>
          </a:p>
          <a:p>
            <a:pPr marL="0" indent="0">
              <a:buNone/>
            </a:pPr>
            <a:endParaRPr lang="en-US" sz="2800"/>
          </a:p>
          <a:p>
            <a:pPr marL="118872" indent="0">
              <a:buNone/>
            </a:pPr>
            <a:endParaRPr lang="en-US" sz="2800"/>
          </a:p>
          <a:p>
            <a:pPr marL="118872" indent="0">
              <a:buNone/>
            </a:pPr>
            <a:endParaRPr lang="en-US" sz="2800"/>
          </a:p>
          <a:p>
            <a:pPr marL="118872" indent="0">
              <a:buNone/>
            </a:pPr>
            <a:endParaRPr lang="en-US" sz="2800"/>
          </a:p>
          <a:p>
            <a:pPr marL="118872" indent="0">
              <a:buNone/>
            </a:pPr>
            <a:endParaRPr lang="en-US" sz="2800"/>
          </a:p>
          <a:p>
            <a:pPr marL="118872" indent="0">
              <a:buNone/>
            </a:pPr>
            <a:endParaRPr lang="en-US" sz="2800"/>
          </a:p>
          <a:p>
            <a:pPr marL="118872" indent="0">
              <a:buNone/>
            </a:pPr>
            <a:endParaRPr lang="en-US" sz="2800"/>
          </a:p>
          <a:p>
            <a:pPr marL="118872" indent="0">
              <a:buNone/>
            </a:pPr>
            <a:endParaRPr lang="en-US" sz="2800"/>
          </a:p>
          <a:p>
            <a:pPr marL="118872" indent="0">
              <a:buNone/>
            </a:pPr>
            <a:endParaRPr lang="en-US" sz="2800"/>
          </a:p>
          <a:p>
            <a:pPr marL="118872" indent="0">
              <a:buNone/>
            </a:pPr>
            <a:endParaRPr lang="en-US" sz="2800"/>
          </a:p>
          <a:p>
            <a:pPr marL="118872" indent="0">
              <a:buNone/>
            </a:pPr>
            <a:endParaRPr lang="en-US" sz="2800"/>
          </a:p>
          <a:p>
            <a:pPr marL="118872" indent="0">
              <a:buNone/>
            </a:pPr>
            <a:endParaRPr lang="en-US" sz="2800"/>
          </a:p>
          <a:p>
            <a:pPr marL="118872" indent="0">
              <a:buNone/>
            </a:pPr>
            <a:endParaRPr lang="en-US" sz="2800"/>
          </a:p>
          <a:p>
            <a:pPr marL="118872" indent="0">
              <a:buNone/>
            </a:pPr>
            <a:endParaRPr lang="en-US" sz="2800"/>
          </a:p>
          <a:p>
            <a:pPr marL="118872" indent="0">
              <a:buNone/>
            </a:pPr>
            <a:endParaRPr lang="en-US" sz="28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2</a:t>
            </a:fld>
            <a:endParaRPr lang="en-US"/>
          </a:p>
        </p:txBody>
      </p:sp>
    </p:spTree>
    <p:extLst>
      <p:ext uri="{BB962C8B-B14F-4D97-AF65-F5344CB8AC3E}">
        <p14:creationId xmlns:p14="http://schemas.microsoft.com/office/powerpoint/2010/main" val="385774118"/>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3800" b="1">
                <a:solidFill>
                  <a:schemeClr val="accent1"/>
                </a:solidFill>
                <a:effectLst/>
                <a:ea typeface="Calibri" panose="020f0502020204030204" pitchFamily="34" charset="0"/>
                <a:cs typeface="Calibri" panose="020f0502020204030204" pitchFamily="34" charset="0"/>
              </a:rPr>
              <a:t> </a:t>
            </a:r>
            <a:r>
              <a:rPr lang="en-US" sz="3800">
                <a:solidFill>
                  <a:schemeClr val="accent1"/>
                </a:solidFill>
                <a:ea typeface="Calibri" panose="020f0502020204030204" pitchFamily="34" charset="0"/>
                <a:cs typeface="Calibri" panose="020f0502020204030204" pitchFamily="34" charset="0"/>
              </a:rPr>
              <a:t>Review: </a:t>
            </a:r>
            <a:r>
              <a:rPr lang="en-US" sz="3800" b="1">
                <a:solidFill>
                  <a:schemeClr val="accent1"/>
                </a:solidFill>
                <a:effectLst/>
                <a:ea typeface="Calibri" panose="020f0502020204030204" pitchFamily="34" charset="0"/>
                <a:cs typeface="Calibri" panose="020f0502020204030204" pitchFamily="34" charset="0"/>
              </a:rPr>
              <a:t>PACT Act / TERA Claims</a:t>
            </a: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20</a:t>
            </a:fld>
            <a:endParaRPr lang="en-US"/>
          </a:p>
        </p:txBody>
      </p:sp>
      <p:sp>
        <p:nvSpPr>
          <p:cNvPr id="5" name="TextBox 4">
            <a:extLst>
              <a:ext uri="{FF2B5EF4-FFF2-40B4-BE49-F238E27FC236}">
                <a16:creationId xmlns:a16="http://schemas.microsoft.com/office/drawing/2014/main" id="{867FC7B5-4D0C-A100-77E6-2BF4A3546376}"/>
              </a:ext>
            </a:extLst>
          </p:cNvPr>
          <p:cNvSpPr txBox="1"/>
          <p:nvPr/>
        </p:nvSpPr>
        <p:spPr>
          <a:xfrm>
            <a:off x="76200" y="1600200"/>
            <a:ext cx="8991600" cy="807465"/>
          </a:xfrm>
          <a:prstGeom prst="rect">
            <a:avLst/>
          </a:prstGeom>
          <a:noFill/>
        </p:spPr>
        <p:txBody>
          <a:bodyPr wrap="square" rtlCol="0">
            <a:spAutoFit/>
          </a:bodyPr>
          <a:lstStyle/>
          <a:p>
            <a:pPr marL="0" marR="0">
              <a:lnSpc>
                <a:spcPct val="107000"/>
              </a:lnSpc>
              <a:spcBef>
                <a:spcPct val="0"/>
              </a:spcBef>
              <a:spcAft>
                <a:spcPts val="800"/>
              </a:spcAft>
            </a:pPr>
            <a:r>
              <a:rPr lang="en-US" sz="2000" kern="100">
                <a:latin typeface="Calibri" panose="020f0502020204030204" pitchFamily="34" charset="0"/>
                <a:ea typeface="Calibri" panose="020f0502020204030204" pitchFamily="34" charset="0"/>
                <a:cs typeface="Times New Roman" panose="02020603050405020304" pitchFamily="18" charset="0"/>
              </a:rPr>
              <a:t>ESRs can be hard to decipher at first, but read enough of them, and it gets easier. RIF!</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ct val="0"/>
              </a:spcBef>
              <a:spcAft>
                <a:spcPts val="800"/>
              </a:spcAft>
            </a:pPr>
            <a:endParaRPr lang="en-US" kern="100">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id="{3A13E708-DC0F-BEB0-E09C-62EDB16E3D61}"/>
              </a:ext>
            </a:extLst>
          </p:cNvPr>
          <p:cNvPicPr>
            <a:picLocks noChangeAspect="1"/>
          </p:cNvPicPr>
          <p:nvPr/>
        </p:nvPicPr>
        <p:blipFill>
          <a:blip r:embed="rId2"/>
          <a:stretch>
            <a:fillRect/>
          </a:stretch>
        </p:blipFill>
        <p:spPr>
          <a:xfrm>
            <a:off x="608913" y="2286000"/>
            <a:ext cx="7925487" cy="4191363"/>
          </a:xfrm>
          <a:prstGeom prst="rect">
            <a:avLst/>
          </a:prstGeom>
        </p:spPr>
      </p:pic>
    </p:spTree>
    <p:extLst>
      <p:ext uri="{BB962C8B-B14F-4D97-AF65-F5344CB8AC3E}">
        <p14:creationId xmlns:p14="http://schemas.microsoft.com/office/powerpoint/2010/main" val="3487118518"/>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3800" b="1">
                <a:solidFill>
                  <a:schemeClr val="accent1"/>
                </a:solidFill>
                <a:effectLst/>
                <a:ea typeface="Calibri" panose="020f0502020204030204" pitchFamily="34" charset="0"/>
                <a:cs typeface="Calibri" panose="020f0502020204030204" pitchFamily="34" charset="0"/>
              </a:rPr>
              <a:t> </a:t>
            </a:r>
            <a:r>
              <a:rPr lang="en-US" sz="3800">
                <a:solidFill>
                  <a:schemeClr val="accent1"/>
                </a:solidFill>
                <a:ea typeface="Calibri" panose="020f0502020204030204" pitchFamily="34" charset="0"/>
                <a:cs typeface="Calibri" panose="020f0502020204030204" pitchFamily="34" charset="0"/>
              </a:rPr>
              <a:t>Review: </a:t>
            </a:r>
            <a:r>
              <a:rPr lang="en-US" sz="3800" b="1">
                <a:solidFill>
                  <a:schemeClr val="accent1"/>
                </a:solidFill>
                <a:effectLst/>
                <a:ea typeface="Calibri" panose="020f0502020204030204" pitchFamily="34" charset="0"/>
                <a:cs typeface="Calibri" panose="020f0502020204030204" pitchFamily="34" charset="0"/>
              </a:rPr>
              <a:t>PACT Act / TERA Claims</a:t>
            </a: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21</a:t>
            </a:fld>
            <a:endParaRPr lang="en-US"/>
          </a:p>
        </p:txBody>
      </p:sp>
      <p:sp>
        <p:nvSpPr>
          <p:cNvPr id="5" name="TextBox 4">
            <a:extLst>
              <a:ext uri="{FF2B5EF4-FFF2-40B4-BE49-F238E27FC236}">
                <a16:creationId xmlns:a16="http://schemas.microsoft.com/office/drawing/2014/main" id="{867FC7B5-4D0C-A100-77E6-2BF4A3546376}"/>
              </a:ext>
            </a:extLst>
          </p:cNvPr>
          <p:cNvSpPr txBox="1"/>
          <p:nvPr/>
        </p:nvSpPr>
        <p:spPr>
          <a:xfrm>
            <a:off x="76200" y="1600200"/>
            <a:ext cx="8991600" cy="807465"/>
          </a:xfrm>
          <a:prstGeom prst="rect">
            <a:avLst/>
          </a:prstGeom>
          <a:noFill/>
        </p:spPr>
        <p:txBody>
          <a:bodyPr wrap="square" rtlCol="0">
            <a:spAutoFit/>
          </a:bodyPr>
          <a:lstStyle/>
          <a:p>
            <a:pPr marL="0" marR="0">
              <a:lnSpc>
                <a:spcPct val="107000"/>
              </a:lnSpc>
              <a:spcBef>
                <a:spcPct val="0"/>
              </a:spcBef>
              <a:spcAft>
                <a:spcPts val="800"/>
              </a:spcAft>
            </a:pPr>
            <a:r>
              <a:rPr lang="en-US" sz="2000" kern="100">
                <a:latin typeface="Calibri" panose="020f0502020204030204" pitchFamily="34" charset="0"/>
                <a:ea typeface="Calibri" panose="020f0502020204030204" pitchFamily="34" charset="0"/>
                <a:cs typeface="Times New Roman" panose="02020603050405020304" pitchFamily="18" charset="0"/>
              </a:rPr>
              <a:t>ESRs can be hard to decipher at first, but read enough of them, and it gets easier. RIF!</a:t>
            </a:r>
            <a:endParaRPr lang="en-US" sz="20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ct val="0"/>
              </a:spcBef>
              <a:spcAft>
                <a:spcPts val="800"/>
              </a:spcAft>
            </a:pPr>
            <a:endParaRPr lang="en-US" kern="10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F31DAE3D-8D60-8FDE-4958-CE05495DA0B8}"/>
              </a:ext>
            </a:extLst>
          </p:cNvPr>
          <p:cNvPicPr>
            <a:picLocks noChangeAspect="1"/>
          </p:cNvPicPr>
          <p:nvPr/>
        </p:nvPicPr>
        <p:blipFill>
          <a:blip r:embed="rId2"/>
          <a:stretch>
            <a:fillRect/>
          </a:stretch>
        </p:blipFill>
        <p:spPr>
          <a:xfrm>
            <a:off x="533400" y="2133600"/>
            <a:ext cx="7933107" cy="4362828"/>
          </a:xfrm>
          <a:prstGeom prst="rect">
            <a:avLst/>
          </a:prstGeom>
        </p:spPr>
      </p:pic>
    </p:spTree>
    <p:extLst>
      <p:ext uri="{BB962C8B-B14F-4D97-AF65-F5344CB8AC3E}">
        <p14:creationId xmlns:p14="http://schemas.microsoft.com/office/powerpoint/2010/main" val="3402645713"/>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3800" b="1">
                <a:solidFill>
                  <a:schemeClr val="accent1"/>
                </a:solidFill>
                <a:effectLst/>
                <a:ea typeface="Calibri" panose="020f0502020204030204" pitchFamily="34" charset="0"/>
                <a:cs typeface="Calibri" panose="020f0502020204030204" pitchFamily="34" charset="0"/>
              </a:rPr>
              <a:t> Review: </a:t>
            </a:r>
            <a:r>
              <a:rPr lang="en-US" sz="3800">
                <a:solidFill>
                  <a:schemeClr val="accent1"/>
                </a:solidFill>
                <a:ea typeface="Calibri" panose="020f0502020204030204" pitchFamily="34" charset="0"/>
                <a:cs typeface="Calibri" panose="020f0502020204030204" pitchFamily="34" charset="0"/>
              </a:rPr>
              <a:t>PACT Act /</a:t>
            </a:r>
            <a:r>
              <a:rPr lang="en-US" sz="3800" b="1">
                <a:solidFill>
                  <a:schemeClr val="accent1"/>
                </a:solidFill>
                <a:effectLst/>
                <a:ea typeface="Calibri" panose="020f0502020204030204" pitchFamily="34" charset="0"/>
                <a:cs typeface="Calibri" panose="020f0502020204030204" pitchFamily="34" charset="0"/>
              </a:rPr>
              <a:t> TERA Claims</a:t>
            </a: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22</a:t>
            </a:fld>
            <a:endParaRPr lang="en-US"/>
          </a:p>
        </p:txBody>
      </p:sp>
      <p:sp>
        <p:nvSpPr>
          <p:cNvPr id="5" name="TextBox 4">
            <a:extLst>
              <a:ext uri="{FF2B5EF4-FFF2-40B4-BE49-F238E27FC236}">
                <a16:creationId xmlns:a16="http://schemas.microsoft.com/office/drawing/2014/main" id="{867FC7B5-4D0C-A100-77E6-2BF4A3546376}"/>
              </a:ext>
            </a:extLst>
          </p:cNvPr>
          <p:cNvSpPr txBox="1"/>
          <p:nvPr/>
        </p:nvSpPr>
        <p:spPr>
          <a:xfrm>
            <a:off x="76200" y="1600200"/>
            <a:ext cx="8991600" cy="5724644"/>
          </a:xfrm>
          <a:prstGeom prst="rect">
            <a:avLst/>
          </a:prstGeom>
          <a:noFill/>
        </p:spPr>
        <p:txBody>
          <a:bodyPr wrap="square" rtlCol="0">
            <a:spAutoFit/>
          </a:bodyPr>
          <a:lstStyle/>
          <a:p>
            <a:r>
              <a:rPr lang="en-US"/>
              <a:t>Pop Quiz: which of the following PACT Act-related claims require VA to obtain a medical-nexus opinion?</a:t>
            </a:r>
          </a:p>
          <a:p>
            <a:endParaRPr lang="en-US"/>
          </a:p>
          <a:p>
            <a:pPr marL="342900" indent="-342900">
              <a:buFont typeface="+mj-lt"/>
              <a:buAutoNum type="arabicPeriod"/>
            </a:pPr>
            <a:r>
              <a:rPr lang="en-US" sz="2050"/>
              <a:t>Veteran files a claim for hypertension; she served in the Persian Gulf 9/1990 to 12/1990.</a:t>
            </a:r>
          </a:p>
          <a:p>
            <a:r>
              <a:rPr lang="en-US" sz="2050"/>
              <a:t>Yes (HTN is not presumptive for PGW Veterans).</a:t>
            </a:r>
          </a:p>
          <a:p>
            <a:r>
              <a:rPr lang="en-US" sz="2050"/>
              <a:t>2. Veteran files a claim for Parkinson’s disease; he served at Camp Lejeune 2/1988 to 2/1989.</a:t>
            </a:r>
          </a:p>
          <a:p>
            <a:r>
              <a:rPr lang="en-US" sz="2050"/>
              <a:t>Yes (Veteran’s service is after CLCW presumptive period).</a:t>
            </a:r>
          </a:p>
          <a:p>
            <a:r>
              <a:rPr lang="en-US" sz="2050"/>
              <a:t>3. Veteran files for COPD; he served in Vietnam from 6/1968 to 6/1969. </a:t>
            </a:r>
          </a:p>
          <a:p>
            <a:r>
              <a:rPr lang="en-US" sz="2050"/>
              <a:t>Yes (COPD is not presumptive for Vietnam era).</a:t>
            </a:r>
          </a:p>
          <a:p>
            <a:r>
              <a:rPr lang="en-US" sz="2050"/>
              <a:t>4. Surviving spouse files for DIC; Veteran’s COD was bladder cancer, he served in Guam from 5/1977 to 4/1979.</a:t>
            </a:r>
          </a:p>
          <a:p>
            <a:r>
              <a:rPr lang="en-US" sz="2050"/>
              <a:t>No (bladder cancer is presumptive and Guam is presumptive to 7/31/1980).</a:t>
            </a:r>
          </a:p>
          <a:p>
            <a:r>
              <a:rPr lang="en-US" sz="2050"/>
              <a:t>5. Surviving spouse files for DIC; Veteran’s COD was glioblastoma, he served in Thailand from 2/1970 to 2/1972. </a:t>
            </a:r>
          </a:p>
          <a:p>
            <a:r>
              <a:rPr lang="en-US" sz="2050"/>
              <a:t>No (glioblastoma is an exception to § 1168 development).</a:t>
            </a:r>
          </a:p>
          <a:p>
            <a:endParaRPr lang="en-US"/>
          </a:p>
        </p:txBody>
      </p:sp>
    </p:spTree>
    <p:extLst>
      <p:ext uri="{BB962C8B-B14F-4D97-AF65-F5344CB8AC3E}">
        <p14:creationId xmlns:p14="http://schemas.microsoft.com/office/powerpoint/2010/main" val="28440654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additive="base">
                                        <p:cTn id="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anim calcmode="lin" valueType="num">
                                      <p:cBhvr additive="base">
                                        <p:cTn id="1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anim calcmode="lin" valueType="num">
                                      <p:cBhvr additive="base">
                                        <p:cTn id="1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anim calcmode="lin" valueType="num">
                                      <p:cBhvr additive="base">
                                        <p:cTn id="25"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anim calcmode="lin" valueType="num">
                                      <p:cBhvr additive="base">
                                        <p:cTn id="31"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3800" b="1">
                <a:solidFill>
                  <a:schemeClr val="accent1"/>
                </a:solidFill>
                <a:effectLst/>
                <a:ea typeface="Calibri" panose="020f0502020204030204" pitchFamily="34" charset="0"/>
                <a:cs typeface="Calibri" panose="020f0502020204030204" pitchFamily="34" charset="0"/>
              </a:rPr>
              <a:t> </a:t>
            </a:r>
            <a:r>
              <a:rPr lang="en-US" sz="3800">
                <a:solidFill>
                  <a:schemeClr val="accent1"/>
                </a:solidFill>
                <a:ea typeface="Calibri" panose="020f0502020204030204" pitchFamily="34" charset="0"/>
                <a:cs typeface="Calibri" panose="020f0502020204030204" pitchFamily="34" charset="0"/>
              </a:rPr>
              <a:t>Review: </a:t>
            </a:r>
            <a:r>
              <a:rPr lang="en-US" sz="3800" b="1">
                <a:solidFill>
                  <a:schemeClr val="accent1"/>
                </a:solidFill>
                <a:effectLst/>
                <a:ea typeface="Calibri" panose="020f0502020204030204" pitchFamily="34" charset="0"/>
                <a:cs typeface="Calibri" panose="020f0502020204030204" pitchFamily="34" charset="0"/>
              </a:rPr>
              <a:t>PACT Act / TERA Claims</a:t>
            </a: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23</a:t>
            </a:fld>
            <a:endParaRPr lang="en-US"/>
          </a:p>
        </p:txBody>
      </p:sp>
      <p:sp>
        <p:nvSpPr>
          <p:cNvPr id="5" name="TextBox 4">
            <a:extLst>
              <a:ext uri="{FF2B5EF4-FFF2-40B4-BE49-F238E27FC236}">
                <a16:creationId xmlns:a16="http://schemas.microsoft.com/office/drawing/2014/main" id="{867FC7B5-4D0C-A100-77E6-2BF4A3546376}"/>
              </a:ext>
            </a:extLst>
          </p:cNvPr>
          <p:cNvSpPr txBox="1"/>
          <p:nvPr/>
        </p:nvSpPr>
        <p:spPr>
          <a:xfrm>
            <a:off x="76200" y="1600200"/>
            <a:ext cx="8991600" cy="6271397"/>
          </a:xfrm>
          <a:prstGeom prst="rect">
            <a:avLst/>
          </a:prstGeom>
          <a:noFill/>
        </p:spPr>
        <p:txBody>
          <a:bodyPr wrap="square" rtlCol="0">
            <a:spAutoFit/>
          </a:bodyPr>
          <a:lstStyle/>
          <a:p>
            <a:pPr marL="0" marR="0">
              <a:lnSpc>
                <a:spcPct val="107000"/>
              </a:lnSpc>
              <a:spcBef>
                <a:spcPct val="0"/>
              </a:spcBef>
              <a:spcAft>
                <a:spcPts val="800"/>
              </a:spcAft>
            </a:pPr>
            <a:r>
              <a:rPr lang="en-US" sz="1900" kern="100">
                <a:effectLst/>
                <a:latin typeface="Calibri" panose="020f0502020204030204" pitchFamily="34" charset="0"/>
                <a:ea typeface="Calibri" panose="020f0502020204030204" pitchFamily="34" charset="0"/>
                <a:cs typeface="Times New Roman" panose="02020603050405020304" pitchFamily="18" charset="0"/>
              </a:rPr>
              <a:t>Non-presumptive claims must be liberally construed under PACT Act provisions. The law does not require a Veteran to claim participation in a TERA for PACT Act procedures to apply – but it sure does help!</a:t>
            </a:r>
          </a:p>
          <a:p>
            <a:pPr marL="0" marR="0">
              <a:lnSpc>
                <a:spcPct val="107000"/>
              </a:lnSpc>
              <a:spcBef>
                <a:spcPct val="0"/>
              </a:spcBef>
              <a:spcAft>
                <a:spcPts val="800"/>
              </a:spcAft>
            </a:pPr>
            <a:r>
              <a:rPr lang="en-US" sz="1900" kern="100">
                <a:effectLst/>
                <a:latin typeface="Calibri" panose="020f0502020204030204" pitchFamily="34" charset="0"/>
                <a:ea typeface="Calibri" panose="020f0502020204030204" pitchFamily="34" charset="0"/>
                <a:cs typeface="Times New Roman" panose="02020603050405020304" pitchFamily="18" charset="0"/>
              </a:rPr>
              <a:t>Two case studies that underscore how the PACT Act benefits Veterans and Claimants:</a:t>
            </a:r>
          </a:p>
          <a:p>
            <a:pPr marL="285750" marR="0" indent="-285750">
              <a:lnSpc>
                <a:spcPct val="107000"/>
              </a:lnSpc>
              <a:spcBef>
                <a:spcPct val="0"/>
              </a:spcBef>
              <a:spcAft>
                <a:spcPts val="800"/>
              </a:spcAft>
              <a:buFont typeface="Arial" panose="020b0604020202020204" pitchFamily="34" charset="0"/>
              <a:buChar char="•"/>
            </a:pPr>
            <a:r>
              <a:rPr lang="en-US" sz="1900" kern="100">
                <a:latin typeface="Calibri" panose="020f0502020204030204" pitchFamily="34" charset="0"/>
                <a:ea typeface="Calibri" panose="020f0502020204030204" pitchFamily="34" charset="0"/>
                <a:cs typeface="Times New Roman" panose="02020603050405020304" pitchFamily="18" charset="0"/>
              </a:rPr>
              <a:t>US Army Veteran, served 7/1965 to 7/1967, foreign service in Germany only, </a:t>
            </a:r>
            <a:r>
              <a:rPr lang="en-US" sz="1900" b="1" kern="100">
                <a:latin typeface="Calibri" panose="020f0502020204030204" pitchFamily="34" charset="0"/>
                <a:ea typeface="Calibri" panose="020f0502020204030204" pitchFamily="34" charset="0"/>
                <a:cs typeface="Times New Roman" panose="02020603050405020304" pitchFamily="18" charset="0"/>
              </a:rPr>
              <a:t>MOS = Cook</a:t>
            </a:r>
            <a:r>
              <a:rPr lang="en-US" sz="1900" kern="100">
                <a:latin typeface="Calibri" panose="020f0502020204030204" pitchFamily="34" charset="0"/>
                <a:ea typeface="Calibri" panose="020f0502020204030204" pitchFamily="34" charset="0"/>
                <a:cs typeface="Times New Roman" panose="02020603050405020304" pitchFamily="18" charset="0"/>
              </a:rPr>
              <a:t>.</a:t>
            </a:r>
          </a:p>
          <a:p>
            <a:pPr marL="285750" marR="0" indent="-285750">
              <a:lnSpc>
                <a:spcPct val="107000"/>
              </a:lnSpc>
              <a:spcBef>
                <a:spcPct val="0"/>
              </a:spcBef>
              <a:spcAft>
                <a:spcPts val="800"/>
              </a:spcAft>
              <a:buFont typeface="Arial" panose="020b0604020202020204" pitchFamily="34" charset="0"/>
              <a:buChar char="•"/>
            </a:pPr>
            <a:r>
              <a:rPr lang="en-US" sz="1900" kern="100">
                <a:latin typeface="Calibri" panose="020f0502020204030204" pitchFamily="34" charset="0"/>
                <a:ea typeface="Calibri" panose="020f0502020204030204" pitchFamily="34" charset="0"/>
                <a:cs typeface="Times New Roman" panose="02020603050405020304" pitchFamily="18" charset="0"/>
              </a:rPr>
              <a:t>VAF 526EZ filed for CAD and chronic myelogenous leukemia (CML); submitted a personal statement detailing his in-service exposure to TCE, Toluene, other cleaning solvents, pesticides used routinely to spray kitchen area.</a:t>
            </a:r>
          </a:p>
          <a:p>
            <a:pPr marL="285750" marR="0" indent="-285750">
              <a:lnSpc>
                <a:spcPct val="107000"/>
              </a:lnSpc>
              <a:spcBef>
                <a:spcPct val="0"/>
              </a:spcBef>
              <a:spcAft>
                <a:spcPts val="800"/>
              </a:spcAft>
              <a:buFont typeface="Arial" panose="020b0604020202020204" pitchFamily="34" charset="0"/>
              <a:buChar char="•"/>
            </a:pPr>
            <a:r>
              <a:rPr lang="en-US" sz="1900" kern="100">
                <a:latin typeface="Calibri" panose="020f0502020204030204" pitchFamily="34" charset="0"/>
                <a:ea typeface="Calibri" panose="020f0502020204030204" pitchFamily="34" charset="0"/>
                <a:cs typeface="Times New Roman" panose="02020603050405020304" pitchFamily="18" charset="0"/>
              </a:rPr>
              <a:t>TERA memo noted MOS-related toxins: “Exposure to chemicals to clean and maintain equipment, lead exposure, asbestos.”</a:t>
            </a:r>
          </a:p>
          <a:p>
            <a:pPr marL="285750" marR="0" indent="-285750">
              <a:lnSpc>
                <a:spcPct val="107000"/>
              </a:lnSpc>
              <a:spcBef>
                <a:spcPct val="0"/>
              </a:spcBef>
              <a:spcAft>
                <a:spcPts val="800"/>
              </a:spcAft>
              <a:buFont typeface="Arial" panose="020b0604020202020204" pitchFamily="34" charset="0"/>
              <a:buChar char="•"/>
            </a:pPr>
            <a:r>
              <a:rPr lang="en-US" sz="1900" kern="100">
                <a:latin typeface="Calibri" panose="020f0502020204030204" pitchFamily="34" charset="0"/>
                <a:ea typeface="Calibri" panose="020f0502020204030204" pitchFamily="34" charset="0"/>
                <a:cs typeface="Times New Roman" panose="02020603050405020304" pitchFamily="18" charset="0"/>
              </a:rPr>
              <a:t>VA examiner returned negative medical opinions, so we will obtain expert nexus opinions.</a:t>
            </a:r>
          </a:p>
          <a:p>
            <a:pPr marR="0">
              <a:lnSpc>
                <a:spcPct val="107000"/>
              </a:lnSpc>
              <a:spcBef>
                <a:spcPct val="0"/>
              </a:spcBef>
              <a:spcAft>
                <a:spcPts val="800"/>
              </a:spcAft>
            </a:pPr>
            <a:r>
              <a:rPr lang="en-US" sz="1900" kern="100">
                <a:latin typeface="Calibri" panose="020f0502020204030204" pitchFamily="34" charset="0"/>
                <a:ea typeface="Calibri" panose="020f0502020204030204" pitchFamily="34" charset="0"/>
                <a:cs typeface="Times New Roman" panose="02020603050405020304" pitchFamily="18" charset="0"/>
              </a:rPr>
              <a:t>In this case, what is the most valuable evidence that VA developed?</a:t>
            </a:r>
          </a:p>
          <a:p>
            <a:pPr marL="0" marR="0">
              <a:lnSpc>
                <a:spcPct val="107000"/>
              </a:lnSpc>
              <a:spcBef>
                <a:spcPct val="0"/>
              </a:spcBef>
              <a:spcAft>
                <a:spcPts val="80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ct val="0"/>
              </a:spcBef>
              <a:spcAft>
                <a:spcPts val="800"/>
              </a:spcAft>
            </a:pPr>
            <a:endParaRPr lang="en-US" kern="10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ct val="0"/>
              </a:spcBef>
              <a:spcAft>
                <a:spcPts val="80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386450"/>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3800" b="1">
                <a:solidFill>
                  <a:schemeClr val="accent1"/>
                </a:solidFill>
                <a:effectLst/>
                <a:ea typeface="Calibri" panose="020f0502020204030204" pitchFamily="34" charset="0"/>
                <a:cs typeface="Calibri" panose="020f0502020204030204" pitchFamily="34" charset="0"/>
              </a:rPr>
              <a:t> </a:t>
            </a:r>
            <a:r>
              <a:rPr lang="en-US" sz="3800">
                <a:solidFill>
                  <a:schemeClr val="accent1"/>
                </a:solidFill>
                <a:ea typeface="Calibri" panose="020f0502020204030204" pitchFamily="34" charset="0"/>
                <a:cs typeface="Calibri" panose="020f0502020204030204" pitchFamily="34" charset="0"/>
              </a:rPr>
              <a:t>Review: </a:t>
            </a:r>
            <a:r>
              <a:rPr lang="en-US" sz="3800" b="1">
                <a:solidFill>
                  <a:schemeClr val="accent1"/>
                </a:solidFill>
                <a:effectLst/>
                <a:ea typeface="Calibri" panose="020f0502020204030204" pitchFamily="34" charset="0"/>
                <a:cs typeface="Calibri" panose="020f0502020204030204" pitchFamily="34" charset="0"/>
              </a:rPr>
              <a:t>PACT Act / TERA Claims</a:t>
            </a: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24</a:t>
            </a:fld>
            <a:endParaRPr lang="en-US"/>
          </a:p>
        </p:txBody>
      </p:sp>
      <p:sp>
        <p:nvSpPr>
          <p:cNvPr id="5" name="TextBox 4">
            <a:extLst>
              <a:ext uri="{FF2B5EF4-FFF2-40B4-BE49-F238E27FC236}">
                <a16:creationId xmlns:a16="http://schemas.microsoft.com/office/drawing/2014/main" id="{867FC7B5-4D0C-A100-77E6-2BF4A3546376}"/>
              </a:ext>
            </a:extLst>
          </p:cNvPr>
          <p:cNvSpPr txBox="1"/>
          <p:nvPr/>
        </p:nvSpPr>
        <p:spPr>
          <a:xfrm>
            <a:off x="76200" y="1600200"/>
            <a:ext cx="8991600" cy="6327758"/>
          </a:xfrm>
          <a:prstGeom prst="rect">
            <a:avLst/>
          </a:prstGeom>
          <a:noFill/>
        </p:spPr>
        <p:txBody>
          <a:bodyPr wrap="square" rtlCol="0">
            <a:spAutoFit/>
          </a:bodyPr>
          <a:lstStyle/>
          <a:p>
            <a:pPr marL="0" marR="0">
              <a:lnSpc>
                <a:spcPct val="107000"/>
              </a:lnSpc>
              <a:spcBef>
                <a:spcPct val="0"/>
              </a:spcBef>
              <a:spcAft>
                <a:spcPts val="400"/>
              </a:spcAft>
            </a:pPr>
            <a:r>
              <a:rPr lang="en-US" sz="1900" kern="100">
                <a:latin typeface="Calibri" panose="020f0502020204030204" pitchFamily="34" charset="0"/>
                <a:ea typeface="Calibri" panose="020f0502020204030204" pitchFamily="34" charset="0"/>
                <a:cs typeface="Times New Roman" panose="02020603050405020304" pitchFamily="18" charset="0"/>
              </a:rPr>
              <a:t>Second case study that underscores how the PACT Act benefits Veterans and Claimants:</a:t>
            </a:r>
          </a:p>
          <a:p>
            <a:pPr marL="285750" marR="0" indent="-285750">
              <a:lnSpc>
                <a:spcPct val="107000"/>
              </a:lnSpc>
              <a:spcBef>
                <a:spcPct val="0"/>
              </a:spcBef>
              <a:spcAft>
                <a:spcPts val="400"/>
              </a:spcAft>
              <a:buFont typeface="Arial" panose="020b0604020202020204" pitchFamily="34" charset="0"/>
              <a:buChar char="•"/>
            </a:pPr>
            <a:r>
              <a:rPr lang="en-US" sz="1900" kern="100">
                <a:latin typeface="Calibri" panose="020f0502020204030204" pitchFamily="34" charset="0"/>
                <a:ea typeface="Calibri" panose="020f0502020204030204" pitchFamily="34" charset="0"/>
                <a:cs typeface="Times New Roman" panose="02020603050405020304" pitchFamily="18" charset="0"/>
              </a:rPr>
              <a:t>US Navy Veteran, served 9/1962 to 9/1964, service records confirm participation in SHAD Project “Flower Drum, Phase I” off coast of Hawaii in 1964.</a:t>
            </a:r>
          </a:p>
          <a:p>
            <a:pPr marL="285750" marR="0" indent="-285750">
              <a:lnSpc>
                <a:spcPct val="107000"/>
              </a:lnSpc>
              <a:spcBef>
                <a:spcPct val="0"/>
              </a:spcBef>
              <a:spcAft>
                <a:spcPts val="400"/>
              </a:spcAft>
              <a:buFont typeface="Arial" panose="020b0604020202020204" pitchFamily="34" charset="0"/>
              <a:buChar char="•"/>
            </a:pPr>
            <a:r>
              <a:rPr lang="en-US" sz="1900" kern="100">
                <a:latin typeface="Calibri" panose="020f0502020204030204" pitchFamily="34" charset="0"/>
                <a:ea typeface="Calibri" panose="020f0502020204030204" pitchFamily="34" charset="0"/>
                <a:cs typeface="Times New Roman" panose="02020603050405020304" pitchFamily="18" charset="0"/>
              </a:rPr>
              <a:t>DOD Fact Sheet confirms exposures to Sarin gas and Sulfur dioxide (SO2) for all participants.</a:t>
            </a:r>
          </a:p>
          <a:p>
            <a:pPr marL="285750" marR="0" indent="-285750">
              <a:lnSpc>
                <a:spcPct val="107000"/>
              </a:lnSpc>
              <a:spcBef>
                <a:spcPct val="0"/>
              </a:spcBef>
              <a:spcAft>
                <a:spcPts val="400"/>
              </a:spcAft>
              <a:buFont typeface="Arial" panose="020b0604020202020204" pitchFamily="34" charset="0"/>
              <a:buChar char="•"/>
            </a:pPr>
            <a:r>
              <a:rPr lang="en-US" sz="1900" kern="100">
                <a:latin typeface="Calibri" panose="020f0502020204030204" pitchFamily="34" charset="0"/>
                <a:ea typeface="Calibri" panose="020f0502020204030204" pitchFamily="34" charset="0"/>
                <a:cs typeface="Times New Roman" panose="02020603050405020304" pitchFamily="18" charset="0"/>
              </a:rPr>
              <a:t>Veteran diagnosed with PD in 1996, files claim in 2010 and specifically noted exposure to sarin gas during Project SHAD, submitted treating physician’s nexus opinion. VA denied claim.</a:t>
            </a:r>
          </a:p>
          <a:p>
            <a:pPr marL="285750" marR="0" indent="-285750">
              <a:lnSpc>
                <a:spcPct val="107000"/>
              </a:lnSpc>
              <a:spcBef>
                <a:spcPct val="0"/>
              </a:spcBef>
              <a:spcAft>
                <a:spcPts val="400"/>
              </a:spcAft>
              <a:buFont typeface="Arial" panose="020b0604020202020204" pitchFamily="34" charset="0"/>
              <a:buChar char="•"/>
            </a:pPr>
            <a:r>
              <a:rPr lang="en-US" sz="1900" kern="100">
                <a:latin typeface="Calibri" panose="020f0502020204030204" pitchFamily="34" charset="0"/>
                <a:ea typeface="Calibri" panose="020f0502020204030204" pitchFamily="34" charset="0"/>
                <a:cs typeface="Times New Roman" panose="02020603050405020304" pitchFamily="18" charset="0"/>
              </a:rPr>
              <a:t>Veteran died in 2014, PD listed as contributing cause.</a:t>
            </a:r>
          </a:p>
          <a:p>
            <a:pPr marL="285750" marR="0" indent="-285750">
              <a:lnSpc>
                <a:spcPct val="107000"/>
              </a:lnSpc>
              <a:spcBef>
                <a:spcPct val="0"/>
              </a:spcBef>
              <a:spcAft>
                <a:spcPts val="400"/>
              </a:spcAft>
              <a:buFont typeface="Arial" panose="020b0604020202020204" pitchFamily="34" charset="0"/>
              <a:buChar char="•"/>
            </a:pPr>
            <a:r>
              <a:rPr lang="en-US" sz="1900" kern="100">
                <a:latin typeface="Calibri" panose="020f0502020204030204" pitchFamily="34" charset="0"/>
                <a:ea typeface="Calibri" panose="020f0502020204030204" pitchFamily="34" charset="0"/>
                <a:cs typeface="Times New Roman" panose="02020603050405020304" pitchFamily="18" charset="0"/>
              </a:rPr>
              <a:t>Surviving spouse files for DIC in 5/2022.</a:t>
            </a:r>
          </a:p>
          <a:p>
            <a:pPr marL="285750" marR="0" indent="-285750">
              <a:lnSpc>
                <a:spcPct val="107000"/>
              </a:lnSpc>
              <a:spcBef>
                <a:spcPct val="0"/>
              </a:spcBef>
              <a:spcAft>
                <a:spcPts val="400"/>
              </a:spcAft>
              <a:buFont typeface="Arial" panose="020b0604020202020204" pitchFamily="34" charset="0"/>
              <a:buChar char="•"/>
            </a:pPr>
            <a:r>
              <a:rPr lang="en-US" sz="1900" kern="100">
                <a:latin typeface="Calibri" panose="020f0502020204030204" pitchFamily="34" charset="0"/>
                <a:ea typeface="Calibri" panose="020f0502020204030204" pitchFamily="34" charset="0"/>
                <a:cs typeface="Times New Roman" panose="02020603050405020304" pitchFamily="18" charset="0"/>
              </a:rPr>
              <a:t>VA confirmed Veteran participated in SHAD, but TERA Memo only noted exposure to Mustard Gas; VA examiner said no nexus b/n PD and Mustard Gas, so VA denied DIC claim.</a:t>
            </a:r>
          </a:p>
          <a:p>
            <a:pPr marL="285750" marR="0" indent="-285750">
              <a:lnSpc>
                <a:spcPct val="107000"/>
              </a:lnSpc>
              <a:spcBef>
                <a:spcPct val="0"/>
              </a:spcBef>
              <a:spcAft>
                <a:spcPts val="400"/>
              </a:spcAft>
              <a:buFont typeface="Arial" panose="020b0604020202020204" pitchFamily="34" charset="0"/>
              <a:buChar char="•"/>
            </a:pPr>
            <a:r>
              <a:rPr lang="en-US" sz="1900" kern="100">
                <a:latin typeface="Calibri" panose="020f0502020204030204" pitchFamily="34" charset="0"/>
                <a:ea typeface="Calibri" panose="020f0502020204030204" pitchFamily="34" charset="0"/>
                <a:cs typeface="Times New Roman" panose="02020603050405020304" pitchFamily="18" charset="0"/>
              </a:rPr>
              <a:t>On May 21, 2024, we filed HLR requesting proper TERA Memo and new/proper MO.</a:t>
            </a:r>
          </a:p>
          <a:p>
            <a:pPr marL="285750" marR="0" indent="-285750">
              <a:lnSpc>
                <a:spcPct val="107000"/>
              </a:lnSpc>
              <a:spcBef>
                <a:spcPct val="0"/>
              </a:spcBef>
              <a:spcAft>
                <a:spcPts val="400"/>
              </a:spcAft>
              <a:buFont typeface="Arial" panose="020b0604020202020204" pitchFamily="34" charset="0"/>
              <a:buChar char="•"/>
            </a:pPr>
            <a:r>
              <a:rPr lang="en-US" sz="1900" kern="100">
                <a:latin typeface="Calibri" panose="020f0502020204030204" pitchFamily="34" charset="0"/>
                <a:ea typeface="Calibri" panose="020f0502020204030204" pitchFamily="34" charset="0"/>
                <a:cs typeface="Times New Roman" panose="02020603050405020304" pitchFamily="18" charset="0"/>
              </a:rPr>
              <a:t>On June 6, 2024, VA </a:t>
            </a:r>
            <a:r>
              <a:rPr lang="en-US" sz="1900" b="1" u="sng" kern="100">
                <a:latin typeface="Calibri" panose="020f0502020204030204" pitchFamily="34" charset="0"/>
                <a:ea typeface="Calibri" panose="020f0502020204030204" pitchFamily="34" charset="0"/>
                <a:cs typeface="Times New Roman" panose="02020603050405020304" pitchFamily="18" charset="0"/>
              </a:rPr>
              <a:t>granted</a:t>
            </a:r>
            <a:r>
              <a:rPr lang="en-US" sz="1900" kern="100">
                <a:latin typeface="Calibri" panose="020f0502020204030204" pitchFamily="34" charset="0"/>
                <a:ea typeface="Calibri" panose="020f0502020204030204" pitchFamily="34" charset="0"/>
                <a:cs typeface="Times New Roman" panose="02020603050405020304" pitchFamily="18" charset="0"/>
              </a:rPr>
              <a:t> DIC, used 2011 MNO linking sarin gas and SO2 to PD!</a:t>
            </a:r>
          </a:p>
          <a:p>
            <a:pPr marL="0" marR="0">
              <a:lnSpc>
                <a:spcPct val="107000"/>
              </a:lnSpc>
              <a:spcBef>
                <a:spcPct val="0"/>
              </a:spcBef>
              <a:spcAft>
                <a:spcPts val="80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ct val="0"/>
              </a:spcBef>
              <a:spcAft>
                <a:spcPts val="800"/>
              </a:spcAft>
            </a:pPr>
            <a:endParaRPr lang="en-US" kern="10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ct val="0"/>
              </a:spcBef>
              <a:spcAft>
                <a:spcPts val="800"/>
              </a:spcAf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86853530"/>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3600" b="1">
                <a:solidFill>
                  <a:schemeClr val="accent1"/>
                </a:solidFill>
                <a:effectLst/>
                <a:ea typeface="Calibri" panose="020f0502020204030204" pitchFamily="34" charset="0"/>
                <a:cs typeface="Calibri" panose="020f0502020204030204" pitchFamily="34" charset="0"/>
              </a:rPr>
              <a:t>PACT Act Effective Date Scenarios</a:t>
            </a: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25</a:t>
            </a:fld>
            <a:endParaRPr lang="en-US"/>
          </a:p>
        </p:txBody>
      </p:sp>
      <p:pic>
        <p:nvPicPr>
          <p:cNvPr id="8" name="Picture 7" descr="A close-up of a calendar&#10;&#10;Description automatically generated">
            <a:extLst>
              <a:ext uri="{FF2B5EF4-FFF2-40B4-BE49-F238E27FC236}">
                <a16:creationId xmlns:a16="http://schemas.microsoft.com/office/drawing/2014/main" id="{950E3CC6-46EF-6C09-6E7D-DA9708BA1E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958478"/>
            <a:ext cx="6826771" cy="4542906"/>
          </a:xfrm>
          <a:prstGeom prst="rect">
            <a:avLst/>
          </a:prstGeom>
        </p:spPr>
      </p:pic>
    </p:spTree>
    <p:extLst>
      <p:ext uri="{BB962C8B-B14F-4D97-AF65-F5344CB8AC3E}">
        <p14:creationId xmlns:p14="http://schemas.microsoft.com/office/powerpoint/2010/main" val="474758394"/>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3600" b="1">
                <a:solidFill>
                  <a:schemeClr val="accent1"/>
                </a:solidFill>
                <a:effectLst/>
                <a:ea typeface="Calibri" panose="020f0502020204030204" pitchFamily="34" charset="0"/>
                <a:cs typeface="Calibri" panose="020f0502020204030204" pitchFamily="34" charset="0"/>
              </a:rPr>
              <a:t>PACT Act Effective Date Scenario #1-3</a:t>
            </a: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461772" indent="-342900">
              <a:buFont typeface="Wingdings" panose="05000000000000000000" pitchFamily="2" charset="2"/>
              <a:buChar char="§"/>
            </a:pPr>
            <a:r>
              <a:rPr lang="en-US" sz="2500">
                <a:ea typeface="Verdana" panose="020b0604030504040204" pitchFamily="34" charset="0"/>
                <a:cs typeface="Times New Roman" panose="02020603050405020304" pitchFamily="18" charset="0"/>
              </a:rPr>
              <a:t>Guam Veteran is diagnosed with CAD on December 1, 2021.</a:t>
            </a:r>
          </a:p>
          <a:p>
            <a:pPr marL="461772" indent="-342900">
              <a:buFont typeface="Wingdings" panose="05000000000000000000" pitchFamily="2" charset="2"/>
              <a:buChar char="§"/>
            </a:pPr>
            <a:r>
              <a:rPr lang="en-US" sz="2500">
                <a:ea typeface="Verdana" panose="020b0604030504040204" pitchFamily="34" charset="0"/>
                <a:cs typeface="Times New Roman" panose="02020603050405020304" pitchFamily="18" charset="0"/>
              </a:rPr>
              <a:t>Files claim for CAD on January 15, 2023.</a:t>
            </a:r>
          </a:p>
          <a:p>
            <a:pPr marL="461772" indent="-342900">
              <a:buFont typeface="Wingdings" panose="05000000000000000000" pitchFamily="2" charset="2"/>
              <a:buChar char="§"/>
            </a:pPr>
            <a:r>
              <a:rPr lang="en-US" sz="2500">
                <a:ea typeface="Verdana" panose="020b0604030504040204" pitchFamily="34" charset="0"/>
                <a:cs typeface="Times New Roman" panose="02020603050405020304" pitchFamily="18" charset="0"/>
              </a:rPr>
              <a:t>Effective Date is August 10, 2022 (can’t be earlier than date of law).</a:t>
            </a:r>
          </a:p>
          <a:p>
            <a:pPr marL="118872" indent="0">
              <a:buNone/>
            </a:pPr>
            <a:endParaRPr lang="en-US" sz="2500">
              <a:ea typeface="Verdana" panose="020b0604030504040204" pitchFamily="34" charset="0"/>
              <a:cs typeface="Times New Roman" panose="02020603050405020304" pitchFamily="18" charset="0"/>
            </a:endParaRPr>
          </a:p>
          <a:p>
            <a:pPr marL="461772" indent="-342900">
              <a:buFont typeface="Wingdings" panose="05000000000000000000" pitchFamily="2" charset="2"/>
              <a:buChar char="§"/>
            </a:pPr>
            <a:r>
              <a:rPr lang="en-US" sz="2500">
                <a:ea typeface="Verdana" panose="020b0604030504040204" pitchFamily="34" charset="0"/>
                <a:cs typeface="Times New Roman" panose="02020603050405020304" pitchFamily="18" charset="0"/>
              </a:rPr>
              <a:t>Thailand Veteran is diagnosed with CAD on December 1, 2021.</a:t>
            </a:r>
          </a:p>
          <a:p>
            <a:pPr marL="461772" indent="-342900">
              <a:buFont typeface="Wingdings" panose="05000000000000000000" pitchFamily="2" charset="2"/>
              <a:buChar char="§"/>
            </a:pPr>
            <a:r>
              <a:rPr lang="en-US" sz="2500">
                <a:ea typeface="Verdana" panose="020b0604030504040204" pitchFamily="34" charset="0"/>
                <a:cs typeface="Times New Roman" panose="02020603050405020304" pitchFamily="18" charset="0"/>
              </a:rPr>
              <a:t>Files claim for CAD on January 15, 2024.</a:t>
            </a:r>
          </a:p>
          <a:p>
            <a:pPr marL="461772" indent="-342900">
              <a:buFont typeface="Wingdings" panose="05000000000000000000" pitchFamily="2" charset="2"/>
              <a:buChar char="§"/>
            </a:pPr>
            <a:r>
              <a:rPr lang="en-US" sz="2500">
                <a:ea typeface="Verdana" panose="020b0604030504040204" pitchFamily="34" charset="0"/>
                <a:cs typeface="Times New Roman" panose="02020603050405020304" pitchFamily="18" charset="0"/>
              </a:rPr>
              <a:t>Effective Date is January 15, 2023.</a:t>
            </a:r>
          </a:p>
          <a:p>
            <a:pPr marL="118872" indent="0">
              <a:buNone/>
            </a:pPr>
            <a:endParaRPr lang="en-US" sz="2500">
              <a:ea typeface="Verdana" panose="020b0604030504040204" pitchFamily="34" charset="0"/>
              <a:cs typeface="Times New Roman" panose="02020603050405020304" pitchFamily="18" charset="0"/>
            </a:endParaRPr>
          </a:p>
          <a:p>
            <a:pPr marL="461772" indent="-342900">
              <a:buFont typeface="Wingdings" panose="05000000000000000000" pitchFamily="2" charset="2"/>
              <a:buChar char="§"/>
            </a:pPr>
            <a:r>
              <a:rPr lang="en-US" sz="2500">
                <a:solidFill>
                  <a:schemeClr val="tx1"/>
                </a:solidFill>
                <a:ea typeface="Verdana" panose="020b0604030504040204" pitchFamily="34" charset="0"/>
                <a:cs typeface="Times New Roman" panose="02020603050405020304" pitchFamily="18" charset="0"/>
              </a:rPr>
              <a:t>Guam Veteran is diagnosed with CAD on September 1, 2022.</a:t>
            </a:r>
          </a:p>
          <a:p>
            <a:pPr marL="461772" indent="-342900">
              <a:buFont typeface="Wingdings" panose="05000000000000000000" pitchFamily="2" charset="2"/>
              <a:buChar char="§"/>
            </a:pPr>
            <a:r>
              <a:rPr lang="en-US" sz="2500">
                <a:solidFill>
                  <a:schemeClr val="tx1"/>
                </a:solidFill>
                <a:ea typeface="Verdana" panose="020b0604030504040204" pitchFamily="34" charset="0"/>
                <a:cs typeface="Times New Roman" panose="02020603050405020304" pitchFamily="18" charset="0"/>
              </a:rPr>
              <a:t>Files claim for CAD on January 15, 2023.</a:t>
            </a:r>
          </a:p>
          <a:p>
            <a:pPr marL="461772" indent="-342900">
              <a:buFont typeface="Wingdings" panose="05000000000000000000" pitchFamily="2" charset="2"/>
              <a:buChar char="§"/>
            </a:pPr>
            <a:r>
              <a:rPr lang="en-US" sz="2500">
                <a:solidFill>
                  <a:schemeClr val="tx1"/>
                </a:solidFill>
                <a:ea typeface="Verdana" panose="020b0604030504040204" pitchFamily="34" charset="0"/>
                <a:cs typeface="Times New Roman" panose="02020603050405020304" pitchFamily="18" charset="0"/>
              </a:rPr>
              <a:t>Effective Date is January 15, 2023 (because he didn’t </a:t>
            </a:r>
            <a:r>
              <a:rPr lang="en-US" sz="2500">
                <a:effectLst/>
                <a:ea typeface="Calibri" panose="020f0502020204030204" pitchFamily="34" charset="0"/>
                <a:cs typeface="Times New Roman" panose="02020603050405020304" pitchFamily="18" charset="0"/>
              </a:rPr>
              <a:t>continuously meet all of the criteria for benefits).</a:t>
            </a:r>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26</a:t>
            </a:fld>
            <a:endParaRPr lang="en-US"/>
          </a:p>
        </p:txBody>
      </p:sp>
    </p:spTree>
    <p:extLst>
      <p:ext uri="{BB962C8B-B14F-4D97-AF65-F5344CB8AC3E}">
        <p14:creationId xmlns:p14="http://schemas.microsoft.com/office/powerpoint/2010/main" val="7591257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 calcmode="lin" valueType="num">
                                      <p:cBhvr additive="base">
                                        <p:cTn id="1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0" end="10"/>
                                            </p:txEl>
                                          </p:spTgt>
                                        </p:tgtEl>
                                        <p:attrNameLst>
                                          <p:attrName>style.visibility</p:attrName>
                                        </p:attrNameLst>
                                      </p:cBhvr>
                                      <p:to>
                                        <p:strVal val="visible"/>
                                      </p:to>
                                    </p:set>
                                    <p:anim calcmode="lin" valueType="num">
                                      <p:cBhvr additive="base">
                                        <p:cTn id="1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0" y="155448"/>
            <a:ext cx="9144000" cy="1139952"/>
          </a:xfrm>
        </p:spPr>
        <p:txBody>
          <a:bodyPr>
            <a:noAutofit/>
          </a:bodyPr>
          <a:lstStyle/>
          <a:p>
            <a:pPr marR="0" lvl="0" algn="ctr">
              <a:lnSpc>
                <a:spcPct val="107000"/>
              </a:lnSpc>
              <a:spcBef>
                <a:spcPct val="0"/>
              </a:spcBef>
              <a:spcAft>
                <a:spcPts val="800"/>
              </a:spcAft>
            </a:pPr>
            <a:r>
              <a:rPr lang="en-US" sz="4000">
                <a:solidFill>
                  <a:schemeClr val="accent1"/>
                </a:solidFill>
                <a:ea typeface="Calibri" panose="020f0502020204030204" pitchFamily="34" charset="0"/>
                <a:cs typeface="Calibri" panose="020f0502020204030204" pitchFamily="34" charset="0"/>
              </a:rPr>
              <a:t>PACT Act Effective Date Scenarios #4-6</a:t>
            </a:r>
            <a:endParaRPr lang="en-US" sz="4000" b="1">
              <a:solidFill>
                <a:schemeClr val="accent1"/>
              </a:solidFill>
              <a:effectLst/>
              <a:latin typeface="+mn-lt"/>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1447800"/>
            <a:ext cx="9144000" cy="5410199"/>
          </a:xfrm>
        </p:spPr>
        <p:txBody>
          <a:bodyPr>
            <a:noAutofit/>
          </a:bodyPr>
          <a:lstStyle/>
          <a:p>
            <a:pPr marL="457200" indent="-457200">
              <a:buFont typeface="Wingdings" panose="05000000000000000000" pitchFamily="2" charset="2"/>
              <a:buChar char="§"/>
            </a:pPr>
            <a:r>
              <a:rPr lang="en-US" sz="2200">
                <a:solidFill>
                  <a:srgbClr val="000000"/>
                </a:solidFill>
                <a:ea typeface="Verdana" panose="020b0604030504040204" pitchFamily="34" charset="0"/>
                <a:cs typeface="Times New Roman" panose="02020603050405020304" pitchFamily="18" charset="0"/>
              </a:rPr>
              <a:t>Thailand Veteran dies of CAD in November 2020, DIC filed in January 2021.</a:t>
            </a:r>
          </a:p>
          <a:p>
            <a:pPr marL="457200" indent="-457200">
              <a:buFont typeface="Wingdings" panose="05000000000000000000" pitchFamily="2" charset="2"/>
              <a:buChar char="§"/>
            </a:pPr>
            <a:r>
              <a:rPr lang="en-US" sz="2200">
                <a:solidFill>
                  <a:srgbClr val="000000"/>
                </a:solidFill>
                <a:effectLst/>
                <a:ea typeface="Verdana" panose="020b0604030504040204" pitchFamily="34" charset="0"/>
                <a:cs typeface="Times New Roman" panose="02020603050405020304" pitchFamily="18" charset="0"/>
              </a:rPr>
              <a:t>DIC claim denied in October 2021.</a:t>
            </a:r>
          </a:p>
          <a:p>
            <a:pPr marL="457200" indent="-457200">
              <a:buFont typeface="Wingdings" panose="05000000000000000000" pitchFamily="2" charset="2"/>
              <a:buChar char="§"/>
            </a:pPr>
            <a:r>
              <a:rPr lang="en-US" sz="2200">
                <a:solidFill>
                  <a:srgbClr val="000000"/>
                </a:solidFill>
                <a:ea typeface="Verdana" panose="020b0604030504040204" pitchFamily="34" charset="0"/>
                <a:cs typeface="Times New Roman" panose="02020603050405020304" pitchFamily="18" charset="0"/>
              </a:rPr>
              <a:t>Surviving spouse requests </a:t>
            </a:r>
            <a:r>
              <a:rPr lang="en-US" sz="2200" b="1">
                <a:solidFill>
                  <a:srgbClr val="000000"/>
                </a:solidFill>
                <a:ea typeface="Verdana" panose="020b0604030504040204" pitchFamily="34" charset="0"/>
                <a:cs typeface="Times New Roman" panose="02020603050405020304" pitchFamily="18" charset="0"/>
              </a:rPr>
              <a:t>reevaluation</a:t>
            </a:r>
            <a:r>
              <a:rPr lang="en-US" sz="2200">
                <a:solidFill>
                  <a:srgbClr val="000000"/>
                </a:solidFill>
                <a:ea typeface="Verdana" panose="020b0604030504040204" pitchFamily="34" charset="0"/>
                <a:cs typeface="Times New Roman" panose="02020603050405020304" pitchFamily="18" charset="0"/>
              </a:rPr>
              <a:t> in October 2022.</a:t>
            </a:r>
          </a:p>
          <a:p>
            <a:pPr marL="457200" indent="-457200">
              <a:buFont typeface="Wingdings" panose="05000000000000000000" pitchFamily="2" charset="2"/>
              <a:buChar char="§"/>
            </a:pPr>
            <a:r>
              <a:rPr lang="en-US" sz="2200">
                <a:solidFill>
                  <a:srgbClr val="000000"/>
                </a:solidFill>
                <a:effectLst/>
                <a:ea typeface="Verdana" panose="020b0604030504040204" pitchFamily="34" charset="0"/>
                <a:cs typeface="Times New Roman" panose="02020603050405020304" pitchFamily="18" charset="0"/>
              </a:rPr>
              <a:t>Effective date is </a:t>
            </a:r>
            <a:r>
              <a:rPr lang="en-US" sz="2200" b="1">
                <a:solidFill>
                  <a:srgbClr val="000000"/>
                </a:solidFill>
                <a:effectLst/>
                <a:ea typeface="Verdana" panose="020b0604030504040204" pitchFamily="34" charset="0"/>
                <a:cs typeface="Times New Roman" panose="02020603050405020304" pitchFamily="18" charset="0"/>
              </a:rPr>
              <a:t>November 2020 </a:t>
            </a:r>
            <a:r>
              <a:rPr lang="en-US" sz="2200">
                <a:solidFill>
                  <a:srgbClr val="000000"/>
                </a:solidFill>
                <a:effectLst/>
                <a:ea typeface="Verdana" panose="020b0604030504040204" pitchFamily="34" charset="0"/>
                <a:cs typeface="Times New Roman" panose="02020603050405020304" pitchFamily="18" charset="0"/>
              </a:rPr>
              <a:t>(because this is a reevaluation).</a:t>
            </a:r>
          </a:p>
          <a:p>
            <a:pPr indent="0">
              <a:buNone/>
            </a:pPr>
            <a:endParaRPr lang="en-US" sz="2200">
              <a:ea typeface="Verdana" panose="020b0604030504040204" pitchFamily="34" charset="0"/>
              <a:cs typeface="Times New Roman" panose="02020603050405020304" pitchFamily="18" charset="0"/>
            </a:endParaRPr>
          </a:p>
          <a:p>
            <a:pPr marL="457200" indent="-457200">
              <a:buFont typeface="Wingdings" panose="05000000000000000000" pitchFamily="2" charset="2"/>
              <a:buChar char="§"/>
            </a:pPr>
            <a:r>
              <a:rPr lang="en-US" sz="2200">
                <a:solidFill>
                  <a:srgbClr val="000000"/>
                </a:solidFill>
                <a:ea typeface="Verdana" panose="020b0604030504040204" pitchFamily="34" charset="0"/>
                <a:cs typeface="Times New Roman" panose="02020603050405020304" pitchFamily="18" charset="0"/>
              </a:rPr>
              <a:t>Guam Veteran dies of CAD in November 2020, DIC filed in January 2021.</a:t>
            </a:r>
          </a:p>
          <a:p>
            <a:pPr marL="457200" indent="-457200">
              <a:buFont typeface="Wingdings" panose="05000000000000000000" pitchFamily="2" charset="2"/>
              <a:buChar char="§"/>
            </a:pPr>
            <a:r>
              <a:rPr lang="en-US" sz="2200">
                <a:solidFill>
                  <a:srgbClr val="000000"/>
                </a:solidFill>
                <a:effectLst/>
                <a:ea typeface="Verdana" panose="020b0604030504040204" pitchFamily="34" charset="0"/>
                <a:cs typeface="Times New Roman" panose="02020603050405020304" pitchFamily="18" charset="0"/>
              </a:rPr>
              <a:t>DIC claim </a:t>
            </a:r>
            <a:r>
              <a:rPr lang="en-US" sz="2200" b="1">
                <a:solidFill>
                  <a:srgbClr val="000000"/>
                </a:solidFill>
                <a:effectLst/>
                <a:ea typeface="Verdana" panose="020b0604030504040204" pitchFamily="34" charset="0"/>
                <a:cs typeface="Times New Roman" panose="02020603050405020304" pitchFamily="18" charset="0"/>
              </a:rPr>
              <a:t>granted</a:t>
            </a:r>
            <a:r>
              <a:rPr lang="en-US" sz="2200">
                <a:solidFill>
                  <a:srgbClr val="000000"/>
                </a:solidFill>
                <a:effectLst/>
                <a:ea typeface="Verdana" panose="020b0604030504040204" pitchFamily="34" charset="0"/>
                <a:cs typeface="Times New Roman" panose="02020603050405020304" pitchFamily="18" charset="0"/>
              </a:rPr>
              <a:t> in October 2022.</a:t>
            </a:r>
          </a:p>
          <a:p>
            <a:pPr marL="457200" indent="-457200">
              <a:buFont typeface="Wingdings" panose="05000000000000000000" pitchFamily="2" charset="2"/>
              <a:buChar char="§"/>
            </a:pPr>
            <a:r>
              <a:rPr lang="en-US" sz="2200">
                <a:solidFill>
                  <a:srgbClr val="000000"/>
                </a:solidFill>
                <a:effectLst/>
                <a:ea typeface="Verdana" panose="020b0604030504040204" pitchFamily="34" charset="0"/>
                <a:cs typeface="Times New Roman" panose="02020603050405020304" pitchFamily="18" charset="0"/>
              </a:rPr>
              <a:t>Effective date is </a:t>
            </a:r>
            <a:r>
              <a:rPr lang="en-US" sz="2200" b="1">
                <a:solidFill>
                  <a:srgbClr val="000000"/>
                </a:solidFill>
                <a:effectLst/>
                <a:ea typeface="Verdana" panose="020b0604030504040204" pitchFamily="34" charset="0"/>
                <a:cs typeface="Times New Roman" panose="02020603050405020304" pitchFamily="18" charset="0"/>
              </a:rPr>
              <a:t>August 10, 2022 </a:t>
            </a:r>
            <a:r>
              <a:rPr lang="en-US" sz="2200">
                <a:solidFill>
                  <a:srgbClr val="000000"/>
                </a:solidFill>
                <a:effectLst/>
                <a:ea typeface="Verdana" panose="020b0604030504040204" pitchFamily="34" charset="0"/>
                <a:cs typeface="Times New Roman" panose="02020603050405020304" pitchFamily="18" charset="0"/>
              </a:rPr>
              <a:t>(because this is a pending claim, not a reevaluation).</a:t>
            </a:r>
          </a:p>
          <a:p>
            <a:endParaRPr lang="en-US" sz="2200">
              <a:solidFill>
                <a:srgbClr val="000000"/>
              </a:solidFill>
              <a:ea typeface="Verdana" panose="020b0604030504040204" pitchFamily="34" charset="0"/>
              <a:cs typeface="Times New Roman" panose="02020603050405020304" pitchFamily="18" charset="0"/>
            </a:endParaRPr>
          </a:p>
          <a:p>
            <a:pPr marL="457200" indent="-457200">
              <a:buFont typeface="Wingdings" panose="05000000000000000000" pitchFamily="2" charset="2"/>
              <a:buChar char="§"/>
            </a:pPr>
            <a:r>
              <a:rPr lang="en-US" sz="2200">
                <a:solidFill>
                  <a:srgbClr val="000000"/>
                </a:solidFill>
                <a:ea typeface="Verdana" panose="020b0604030504040204" pitchFamily="34" charset="0"/>
                <a:cs typeface="Times New Roman" panose="02020603050405020304" pitchFamily="18" charset="0"/>
              </a:rPr>
              <a:t>Thailand Veteran dies of </a:t>
            </a:r>
            <a:r>
              <a:rPr lang="en-US" sz="2200" b="1">
                <a:solidFill>
                  <a:srgbClr val="000000"/>
                </a:solidFill>
                <a:ea typeface="Verdana" panose="020b0604030504040204" pitchFamily="34" charset="0"/>
                <a:cs typeface="Times New Roman" panose="02020603050405020304" pitchFamily="18" charset="0"/>
              </a:rPr>
              <a:t>hypertension</a:t>
            </a:r>
            <a:r>
              <a:rPr lang="en-US" sz="2200">
                <a:solidFill>
                  <a:srgbClr val="000000"/>
                </a:solidFill>
                <a:ea typeface="Verdana" panose="020b0604030504040204" pitchFamily="34" charset="0"/>
                <a:cs typeface="Times New Roman" panose="02020603050405020304" pitchFamily="18" charset="0"/>
              </a:rPr>
              <a:t> in November 2020, DIC filed in January 2021.</a:t>
            </a:r>
          </a:p>
          <a:p>
            <a:pPr marL="457200" indent="-457200">
              <a:buFont typeface="Wingdings" panose="05000000000000000000" pitchFamily="2" charset="2"/>
              <a:buChar char="§"/>
            </a:pPr>
            <a:r>
              <a:rPr lang="en-US" sz="2200">
                <a:solidFill>
                  <a:srgbClr val="000000"/>
                </a:solidFill>
                <a:effectLst/>
                <a:ea typeface="Verdana" panose="020b0604030504040204" pitchFamily="34" charset="0"/>
                <a:cs typeface="Times New Roman" panose="02020603050405020304" pitchFamily="18" charset="0"/>
              </a:rPr>
              <a:t>DIC claim granted in October 2022.</a:t>
            </a:r>
          </a:p>
          <a:p>
            <a:pPr marL="457200" indent="-457200">
              <a:buFont typeface="Wingdings" panose="05000000000000000000" pitchFamily="2" charset="2"/>
              <a:buChar char="§"/>
            </a:pPr>
            <a:r>
              <a:rPr lang="en-US" sz="2200">
                <a:solidFill>
                  <a:srgbClr val="000000"/>
                </a:solidFill>
                <a:effectLst/>
                <a:ea typeface="Verdana" panose="020b0604030504040204" pitchFamily="34" charset="0"/>
                <a:cs typeface="Times New Roman" panose="02020603050405020304" pitchFamily="18" charset="0"/>
              </a:rPr>
              <a:t>Effective date is </a:t>
            </a:r>
            <a:r>
              <a:rPr lang="en-US" sz="2200" b="1">
                <a:solidFill>
                  <a:srgbClr val="000000"/>
                </a:solidFill>
                <a:effectLst/>
                <a:ea typeface="Verdana" panose="020b0604030504040204" pitchFamily="34" charset="0"/>
                <a:cs typeface="Times New Roman" panose="02020603050405020304" pitchFamily="18" charset="0"/>
              </a:rPr>
              <a:t>November 2020 </a:t>
            </a:r>
            <a:r>
              <a:rPr lang="en-US" sz="2200">
                <a:solidFill>
                  <a:srgbClr val="000000"/>
                </a:solidFill>
                <a:effectLst/>
                <a:ea typeface="Verdana" panose="020b0604030504040204" pitchFamily="34" charset="0"/>
                <a:cs typeface="Times New Roman" panose="02020603050405020304" pitchFamily="18" charset="0"/>
              </a:rPr>
              <a:t>(because hypertension allows retroactivity).</a:t>
            </a:r>
            <a:endParaRPr lang="en-US" sz="2200">
              <a:solidFill>
                <a:srgbClr val="000000"/>
              </a:solidFill>
              <a:effectLst/>
              <a:ea typeface="Calibri" panose="020f0502020204030204" pitchFamily="34" charset="0"/>
            </a:endParaRPr>
          </a:p>
          <a:p>
            <a:pPr marL="0" marR="0" lvl="0" indent="0">
              <a:lnSpc>
                <a:spcPct val="107000"/>
              </a:lnSpc>
              <a:spcBef>
                <a:spcPct val="0"/>
              </a:spcBef>
              <a:spcAft>
                <a:spcPts val="800"/>
              </a:spcAft>
              <a:buNone/>
              <a:tabLst>
                <a:tab pos="457200"/>
              </a:tabLs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3A0D476F-156D-C0A6-A54C-06DEC7EC4342}"/>
              </a:ext>
            </a:extLst>
          </p:cNvPr>
          <p:cNvSpPr>
            <a:spLocks noGrp="1"/>
          </p:cNvSpPr>
          <p:nvPr>
            <p:ph type="sldNum" sz="quarter" idx="12"/>
          </p:nvPr>
        </p:nvSpPr>
        <p:spPr/>
        <p:txBody>
          <a:bodyPr/>
          <a:lstStyle/>
          <a:p>
            <a:fld id="{1B5C5464-0A0C-4F4F-8948-B8BFCC70FC15}" type="slidenum">
              <a:rPr lang="en-US" smtClean="0"/>
              <a:t>27</a:t>
            </a:fld>
            <a:endParaRPr lang="en-US"/>
          </a:p>
        </p:txBody>
      </p:sp>
    </p:spTree>
    <p:extLst>
      <p:ext uri="{BB962C8B-B14F-4D97-AF65-F5344CB8AC3E}">
        <p14:creationId xmlns:p14="http://schemas.microsoft.com/office/powerpoint/2010/main" val="18345137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anim calcmode="lin" valueType="num">
                                      <p:cBhvr additive="base">
                                        <p:cTn id="1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3600" b="1">
                <a:solidFill>
                  <a:schemeClr val="accent1"/>
                </a:solidFill>
                <a:effectLst/>
                <a:ea typeface="Calibri" panose="020f0502020204030204" pitchFamily="34" charset="0"/>
                <a:cs typeface="Calibri" panose="020f0502020204030204" pitchFamily="34" charset="0"/>
              </a:rPr>
              <a:t>PACT Act Effective Date Scenarios #7-8</a:t>
            </a: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461772" indent="-342900">
              <a:buFont typeface="Wingdings" panose="05000000000000000000" pitchFamily="2" charset="2"/>
              <a:buChar char="§"/>
            </a:pPr>
            <a:r>
              <a:rPr lang="en-US" sz="2500">
                <a:ea typeface="Verdana" panose="020b0604030504040204" pitchFamily="34" charset="0"/>
                <a:cs typeface="Times New Roman" panose="02020603050405020304" pitchFamily="18" charset="0"/>
              </a:rPr>
              <a:t>Iraq Veteran is diagnosed with COPD on December 1, 2021.</a:t>
            </a:r>
          </a:p>
          <a:p>
            <a:pPr marL="461772" indent="-342900">
              <a:buFont typeface="Wingdings" panose="05000000000000000000" pitchFamily="2" charset="2"/>
              <a:buChar char="§"/>
            </a:pPr>
            <a:r>
              <a:rPr lang="en-US" sz="2500">
                <a:ea typeface="Verdana" panose="020b0604030504040204" pitchFamily="34" charset="0"/>
                <a:cs typeface="Times New Roman" panose="02020603050405020304" pitchFamily="18" charset="0"/>
              </a:rPr>
              <a:t>Files an ITF on August 14, 2023.</a:t>
            </a:r>
          </a:p>
          <a:p>
            <a:pPr marL="461772" indent="-342900">
              <a:buFont typeface="Wingdings" panose="05000000000000000000" pitchFamily="2" charset="2"/>
              <a:buChar char="§"/>
            </a:pPr>
            <a:r>
              <a:rPr lang="en-US" sz="2500">
                <a:ea typeface="Verdana" panose="020b0604030504040204" pitchFamily="34" charset="0"/>
                <a:cs typeface="Times New Roman" panose="02020603050405020304" pitchFamily="18" charset="0"/>
              </a:rPr>
              <a:t>Files claim on August 12, 2024.</a:t>
            </a:r>
          </a:p>
          <a:p>
            <a:pPr marL="461772" indent="-342900">
              <a:buFont typeface="Wingdings" panose="05000000000000000000" pitchFamily="2" charset="2"/>
              <a:buChar char="§"/>
            </a:pPr>
            <a:r>
              <a:rPr lang="en-US" sz="2500">
                <a:ea typeface="Verdana" panose="020b0604030504040204" pitchFamily="34" charset="0"/>
                <a:cs typeface="Times New Roman" panose="02020603050405020304" pitchFamily="18" charset="0"/>
              </a:rPr>
              <a:t>Effective Date is August 10, 2022.</a:t>
            </a:r>
          </a:p>
          <a:p>
            <a:pPr marL="118872" indent="0">
              <a:buNone/>
            </a:pPr>
            <a:endParaRPr lang="en-US" sz="2500">
              <a:ea typeface="Verdana" panose="020b0604030504040204" pitchFamily="34" charset="0"/>
              <a:cs typeface="Times New Roman" panose="02020603050405020304" pitchFamily="18" charset="0"/>
            </a:endParaRPr>
          </a:p>
          <a:p>
            <a:pPr marL="461772" indent="-342900">
              <a:buFont typeface="Wingdings" panose="05000000000000000000" pitchFamily="2" charset="2"/>
              <a:buChar char="§"/>
            </a:pPr>
            <a:r>
              <a:rPr lang="en-US" sz="2500">
                <a:ea typeface="Verdana" panose="020b0604030504040204" pitchFamily="34" charset="0"/>
                <a:cs typeface="Times New Roman" panose="02020603050405020304" pitchFamily="18" charset="0"/>
              </a:rPr>
              <a:t>Iraq Veteran is diagnosed with COPD on December 1, 2022.</a:t>
            </a:r>
          </a:p>
          <a:p>
            <a:pPr marL="461772" indent="-342900">
              <a:buFont typeface="Wingdings" panose="05000000000000000000" pitchFamily="2" charset="2"/>
              <a:buChar char="§"/>
            </a:pPr>
            <a:r>
              <a:rPr lang="en-US" sz="2500">
                <a:ea typeface="Verdana" panose="020b0604030504040204" pitchFamily="34" charset="0"/>
                <a:cs typeface="Times New Roman" panose="02020603050405020304" pitchFamily="18" charset="0"/>
              </a:rPr>
              <a:t>Files an ITF on August 14, 2023.</a:t>
            </a:r>
          </a:p>
          <a:p>
            <a:pPr marL="461772" indent="-342900">
              <a:buFont typeface="Wingdings" panose="05000000000000000000" pitchFamily="2" charset="2"/>
              <a:buChar char="§"/>
            </a:pPr>
            <a:r>
              <a:rPr lang="en-US" sz="2500">
                <a:ea typeface="Verdana" panose="020b0604030504040204" pitchFamily="34" charset="0"/>
                <a:cs typeface="Times New Roman" panose="02020603050405020304" pitchFamily="18" charset="0"/>
              </a:rPr>
              <a:t>Files claim on August 12, 2024.</a:t>
            </a:r>
          </a:p>
          <a:p>
            <a:pPr marL="461772" indent="-342900">
              <a:buFont typeface="Wingdings" panose="05000000000000000000" pitchFamily="2" charset="2"/>
              <a:buChar char="§"/>
            </a:pPr>
            <a:r>
              <a:rPr lang="en-US" sz="2500">
                <a:ea typeface="Verdana" panose="020b0604030504040204" pitchFamily="34" charset="0"/>
                <a:cs typeface="Times New Roman" panose="02020603050405020304" pitchFamily="18" charset="0"/>
              </a:rPr>
              <a:t>Effective Date is August 14, 2023 (because he didn’t </a:t>
            </a:r>
            <a:r>
              <a:rPr lang="en-US" sz="2500">
                <a:ea typeface="Calibri" panose="020f0502020204030204" pitchFamily="34" charset="0"/>
                <a:cs typeface="Times New Roman" panose="02020603050405020304" pitchFamily="18" charset="0"/>
              </a:rPr>
              <a:t>continuously meet all of the criteria for benefits).</a:t>
            </a:r>
            <a:endParaRPr lang="en-US" sz="2500">
              <a:ea typeface="Verdana" panose="020b0604030504040204" pitchFamily="34" charset="0"/>
              <a:cs typeface="Times New Roman" panose="02020603050405020304" pitchFamily="18" charset="0"/>
            </a:endParaRPr>
          </a:p>
          <a:p>
            <a:pPr marL="118872" indent="0">
              <a:buNone/>
            </a:pPr>
            <a:endParaRPr lang="en-US" sz="2500">
              <a:ea typeface="Verdana" panose="020b0604030504040204" pitchFamily="34" charset="0"/>
              <a:cs typeface="Times New Roman" panose="02020603050405020304" pitchFamily="18" charset="0"/>
            </a:endParaRPr>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28</a:t>
            </a:fld>
            <a:endParaRPr lang="en-US"/>
          </a:p>
        </p:txBody>
      </p:sp>
    </p:spTree>
    <p:extLst>
      <p:ext uri="{BB962C8B-B14F-4D97-AF65-F5344CB8AC3E}">
        <p14:creationId xmlns:p14="http://schemas.microsoft.com/office/powerpoint/2010/main" val="36904293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anim calcmode="lin" valueType="num">
                                      <p:cBhvr additive="base">
                                        <p:cTn id="13"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3600">
                <a:solidFill>
                  <a:schemeClr val="accent1"/>
                </a:solidFill>
                <a:ea typeface="Calibri" panose="020f0502020204030204" pitchFamily="34" charset="0"/>
                <a:cs typeface="Calibri" panose="020f0502020204030204" pitchFamily="34" charset="0"/>
              </a:rPr>
              <a:t>PACT Act Effective Date Scenario #9</a:t>
            </a:r>
            <a:endParaRPr lang="en-US" sz="3600" b="1">
              <a:solidFill>
                <a:schemeClr val="accent1"/>
              </a:solidFill>
              <a:effectLst/>
              <a:ea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461772" indent="-342900">
              <a:buFont typeface="Wingdings" panose="05000000000000000000" pitchFamily="2" charset="2"/>
              <a:buChar char="§"/>
            </a:pPr>
            <a:r>
              <a:rPr lang="en-US" sz="2500">
                <a:ea typeface="Verdana" panose="020b0604030504040204" pitchFamily="34" charset="0"/>
                <a:cs typeface="Times New Roman" panose="02020603050405020304" pitchFamily="18" charset="0"/>
              </a:rPr>
              <a:t>Iraq Veteran is diagnosed with COPD on December 1, 2021.</a:t>
            </a:r>
          </a:p>
          <a:p>
            <a:pPr marL="461772" indent="-342900">
              <a:buFont typeface="Wingdings" panose="05000000000000000000" pitchFamily="2" charset="2"/>
              <a:buChar char="§"/>
            </a:pPr>
            <a:r>
              <a:rPr lang="en-US" sz="2500">
                <a:ea typeface="Verdana" panose="020b0604030504040204" pitchFamily="34" charset="0"/>
                <a:cs typeface="Times New Roman" panose="02020603050405020304" pitchFamily="18" charset="0"/>
              </a:rPr>
              <a:t>Files an ITF on August 14, 2023.</a:t>
            </a:r>
          </a:p>
          <a:p>
            <a:pPr marL="461772" indent="-342900">
              <a:buFont typeface="Wingdings" panose="05000000000000000000" pitchFamily="2" charset="2"/>
              <a:buChar char="§"/>
            </a:pPr>
            <a:r>
              <a:rPr lang="en-US" sz="2500">
                <a:ea typeface="Verdana" panose="020b0604030504040204" pitchFamily="34" charset="0"/>
                <a:cs typeface="Times New Roman" panose="02020603050405020304" pitchFamily="18" charset="0"/>
              </a:rPr>
              <a:t>Files a supplemental claim for denial of knee condition on June 15, 2024.</a:t>
            </a:r>
          </a:p>
          <a:p>
            <a:pPr marL="461772" indent="-342900">
              <a:buFont typeface="Wingdings" panose="05000000000000000000" pitchFamily="2" charset="2"/>
              <a:buChar char="§"/>
            </a:pPr>
            <a:r>
              <a:rPr lang="en-US" sz="2500">
                <a:ea typeface="Verdana" panose="020b0604030504040204" pitchFamily="34" charset="0"/>
                <a:cs typeface="Times New Roman" panose="02020603050405020304" pitchFamily="18" charset="0"/>
              </a:rPr>
              <a:t>Files claim for COPD on August 12, 2024.</a:t>
            </a:r>
          </a:p>
          <a:p>
            <a:pPr marL="461772" indent="-342900">
              <a:buFont typeface="Wingdings" panose="05000000000000000000" pitchFamily="2" charset="2"/>
              <a:buChar char="§"/>
            </a:pPr>
            <a:r>
              <a:rPr lang="en-US" sz="2500">
                <a:ea typeface="Verdana" panose="020b0604030504040204" pitchFamily="34" charset="0"/>
                <a:cs typeface="Times New Roman" panose="02020603050405020304" pitchFamily="18" charset="0"/>
              </a:rPr>
              <a:t>Effective date is August 12, 2024 (because ITF attached to supplemental claim and was no longer valid for COPD claim).</a:t>
            </a:r>
          </a:p>
          <a:p>
            <a:pPr marL="118872" indent="0">
              <a:buNone/>
            </a:pPr>
            <a:endParaRPr lang="en-US" sz="2500">
              <a:ea typeface="Verdana" panose="020b0604030504040204" pitchFamily="34" charset="0"/>
              <a:cs typeface="Times New Roman" panose="02020603050405020304" pitchFamily="18" charset="0"/>
            </a:endParaRPr>
          </a:p>
          <a:p>
            <a:pPr marL="118872" indent="0">
              <a:buNone/>
            </a:pPr>
            <a:endParaRPr lang="en-US" sz="2500">
              <a:ea typeface="Verdana" panose="020b0604030504040204" pitchFamily="34" charset="0"/>
              <a:cs typeface="Times New Roman" panose="02020603050405020304" pitchFamily="18" charset="0"/>
            </a:endParaRPr>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a:p>
            <a:pPr marL="118872" indent="0">
              <a:buNone/>
            </a:pPr>
            <a:endParaRPr lang="en-US" sz="21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29</a:t>
            </a:fld>
            <a:endParaRPr lang="en-US"/>
          </a:p>
        </p:txBody>
      </p:sp>
    </p:spTree>
    <p:extLst>
      <p:ext uri="{BB962C8B-B14F-4D97-AF65-F5344CB8AC3E}">
        <p14:creationId xmlns:p14="http://schemas.microsoft.com/office/powerpoint/2010/main" val="14850362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 calcmode="lin" valueType="num">
                                      <p:cBhvr additive="base">
                                        <p:cTn id="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3800" b="1">
                <a:solidFill>
                  <a:schemeClr val="accent1"/>
                </a:solidFill>
                <a:effectLst/>
                <a:ea typeface="Calibri" panose="020f0502020204030204" pitchFamily="34" charset="0"/>
                <a:cs typeface="Calibri" panose="020f0502020204030204" pitchFamily="34" charset="0"/>
              </a:rPr>
              <a:t> Statutes, Regulations And Case Law</a:t>
            </a: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621792" indent="-457200"/>
            <a:r>
              <a:rPr lang="en-US" sz="2000" b="1"/>
              <a:t>Statutes</a:t>
            </a:r>
            <a:r>
              <a:rPr lang="en-US" sz="2000"/>
              <a:t>, also known as </a:t>
            </a:r>
            <a:r>
              <a:rPr lang="en-US" sz="2000" i="1"/>
              <a:t>codes</a:t>
            </a:r>
            <a:r>
              <a:rPr lang="en-US" sz="2000"/>
              <a:t>, represent legislation that has been formally written and passed by Congress. They typically set forth broad legal concepts rather than delving into exhaustive specifics.</a:t>
            </a:r>
            <a:endParaRPr lang="en-US" sz="2400"/>
          </a:p>
          <a:p>
            <a:pPr marL="621792" indent="-457200"/>
            <a:r>
              <a:rPr lang="en-US" sz="2000" b="1"/>
              <a:t>Regulations</a:t>
            </a:r>
            <a:r>
              <a:rPr lang="en-US" sz="2000"/>
              <a:t>, also known as </a:t>
            </a:r>
            <a:r>
              <a:rPr lang="en-US" sz="2000" i="1"/>
              <a:t>rules</a:t>
            </a:r>
            <a:r>
              <a:rPr lang="en-US" sz="2000"/>
              <a:t>, are written by agencies to supplement those laws. Specifically, VA Regulations (Title 38) are created by the Office of the Secretary of Veterans Affairs to implement the statutes promulgated by Congress. These regulations are often more detailed and specific in nature, serving as a roadmap for both individuals and the agency in their application and compliance.</a:t>
            </a:r>
          </a:p>
          <a:p>
            <a:pPr marL="621792" indent="-457200"/>
            <a:r>
              <a:rPr lang="en-US" sz="2000" b="1"/>
              <a:t>Case Law</a:t>
            </a:r>
            <a:r>
              <a:rPr lang="en-US" sz="2000"/>
              <a:t>: These are binding (precedential) decisions made by the Veterans’ Court, the Federal Circuit, and the Supreme Court. These decisions often involve interpreting Congressional intent within statutes or addressing inconsistencies between statutes and regulations. If a court determines that VA misinterpreted Congress’s intent, it may invalidate a regulation. These legal precedents play a crucial role in shaping veterans’ benefits and ensuring proper implementation of laws and regulations.</a:t>
            </a:r>
          </a:p>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3</a:t>
            </a:fld>
            <a:endParaRPr lang="en-US"/>
          </a:p>
        </p:txBody>
      </p:sp>
    </p:spTree>
    <p:extLst>
      <p:ext uri="{BB962C8B-B14F-4D97-AF65-F5344CB8AC3E}">
        <p14:creationId xmlns:p14="http://schemas.microsoft.com/office/powerpoint/2010/main" val="4127456372"/>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0" y="155448"/>
            <a:ext cx="9144000" cy="1252728"/>
          </a:xfrm>
        </p:spPr>
        <p:txBody>
          <a:bodyPr>
            <a:normAutofit/>
          </a:bodyPr>
          <a:lstStyle/>
          <a:p>
            <a:pPr algn="ctr"/>
            <a:r>
              <a:rPr lang="en-US" sz="4000">
                <a:solidFill>
                  <a:schemeClr val="accent1"/>
                </a:solidFill>
                <a:ea typeface="Calibri" panose="020f0502020204030204" pitchFamily="34" charset="0"/>
                <a:cs typeface="Calibri" panose="020f0502020204030204" pitchFamily="34" charset="0"/>
              </a:rPr>
              <a:t>PACT Act Effective Date Scenario #10</a:t>
            </a:r>
            <a:endParaRPr lang="en-US" sz="4000">
              <a:solidFill>
                <a:schemeClr val="accent1"/>
              </a:solidFill>
            </a:endParaRPr>
          </a:p>
        </p:txBody>
      </p:sp>
      <p:sp>
        <p:nvSpPr>
          <p:cNvPr id="3" name="Content Placeholder 2"/>
          <p:cNvSpPr>
            <a:spLocks noGrp="1"/>
          </p:cNvSpPr>
          <p:nvPr>
            <p:ph idx="1"/>
          </p:nvPr>
        </p:nvSpPr>
        <p:spPr>
          <a:xfrm>
            <a:off x="76200" y="1408176"/>
            <a:ext cx="9067800" cy="5449823"/>
          </a:xfrm>
        </p:spPr>
        <p:txBody>
          <a:bodyPr>
            <a:normAutofit/>
          </a:bodyPr>
          <a:lstStyle/>
          <a:p>
            <a:pPr marL="285750" indent="-285750">
              <a:lnSpc>
                <a:spcPct val="107000"/>
              </a:lnSpc>
            </a:pPr>
            <a:r>
              <a:rPr lang="en-US" sz="2500" kern="100">
                <a:effectLst/>
                <a:ea typeface="Calibri" panose="020f0502020204030204" pitchFamily="34" charset="0"/>
                <a:cs typeface="Times New Roman" panose="02020603050405020304" pitchFamily="18" charset="0"/>
              </a:rPr>
              <a:t>Thailand veteran filed claim in July 2017.</a:t>
            </a:r>
          </a:p>
          <a:p>
            <a:pPr marL="285750" indent="-285750">
              <a:lnSpc>
                <a:spcPct val="107000"/>
              </a:lnSpc>
            </a:pPr>
            <a:r>
              <a:rPr lang="en-US" sz="2500" kern="100">
                <a:effectLst/>
                <a:ea typeface="Calibri" panose="020f0502020204030204" pitchFamily="34" charset="0"/>
                <a:cs typeface="Times New Roman" panose="02020603050405020304" pitchFamily="18" charset="0"/>
              </a:rPr>
              <a:t>Board of Veterans’ Appeals grants service connection for diabetes, peripheral neuropathy and hypertension based on conditions beginning within one year of discharge.</a:t>
            </a:r>
          </a:p>
          <a:p>
            <a:pPr marL="285750" indent="-285750">
              <a:lnSpc>
                <a:spcPct val="107000"/>
              </a:lnSpc>
            </a:pPr>
            <a:r>
              <a:rPr lang="en-US" sz="2500" kern="100">
                <a:effectLst/>
                <a:ea typeface="Calibri" panose="020f0502020204030204" pitchFamily="34" charset="0"/>
                <a:cs typeface="Times New Roman" panose="02020603050405020304" pitchFamily="18" charset="0"/>
              </a:rPr>
              <a:t>VA Regional Office assigned an effective date of August 10, 2022.</a:t>
            </a:r>
          </a:p>
          <a:p>
            <a:pPr marL="285750" indent="-285750">
              <a:lnSpc>
                <a:spcPct val="107000"/>
              </a:lnSpc>
            </a:pPr>
            <a:r>
              <a:rPr lang="en-US" sz="2500" kern="100">
                <a:ea typeface="Calibri" panose="020f0502020204030204" pitchFamily="34" charset="0"/>
                <a:cs typeface="Times New Roman" panose="02020603050405020304" pitchFamily="18" charset="0"/>
              </a:rPr>
              <a:t>Did the RO get it right?</a:t>
            </a:r>
            <a:endParaRPr lang="en-US" sz="2500" kern="100">
              <a:effectLst/>
              <a:ea typeface="Calibri" panose="020f0502020204030204" pitchFamily="34" charset="0"/>
              <a:cs typeface="Times New Roman" panose="02020603050405020304" pitchFamily="18" charset="0"/>
            </a:endParaRPr>
          </a:p>
          <a:p>
            <a:pPr marL="0" indent="0">
              <a:lnSpc>
                <a:spcPct val="107000"/>
              </a:lnSpc>
              <a:spcAft>
                <a:spcPts val="800"/>
              </a:spcAft>
              <a:buNone/>
            </a:pPr>
            <a:endParaRPr lang="en-US" sz="2500" kern="10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500" b="0" i="0" u="none" strike="noStrike" kern="100" baseline="0">
                <a:solidFill>
                  <a:srgbClr val="191919"/>
                </a:solidFill>
                <a:ea typeface="Calibri" panose="020f0502020204030204" pitchFamily="34" charset="0"/>
                <a:cs typeface="Times New Roman" panose="02020603050405020304" pitchFamily="18" charset="0"/>
              </a:rPr>
              <a:t>No,</a:t>
            </a:r>
            <a:r>
              <a:rPr lang="en-US" sz="2500" b="0" i="0" u="none" strike="noStrike" kern="100">
                <a:solidFill>
                  <a:srgbClr val="191919"/>
                </a:solidFill>
                <a:ea typeface="Calibri" panose="020f0502020204030204" pitchFamily="34" charset="0"/>
                <a:cs typeface="Times New Roman" panose="02020603050405020304" pitchFamily="18" charset="0"/>
              </a:rPr>
              <a:t> </a:t>
            </a:r>
            <a:r>
              <a:rPr lang="en-US" sz="2500" b="0" i="0" u="none" strike="noStrike" kern="100" baseline="0">
                <a:solidFill>
                  <a:srgbClr val="191919"/>
                </a:solidFill>
                <a:ea typeface="Calibri" panose="020f0502020204030204" pitchFamily="34" charset="0"/>
                <a:cs typeface="Times New Roman" panose="02020603050405020304" pitchFamily="18" charset="0"/>
              </a:rPr>
              <a:t>t</a:t>
            </a:r>
            <a:r>
              <a:rPr lang="en-US" sz="2500" kern="100">
                <a:effectLst/>
                <a:ea typeface="Calibri" panose="020f0502020204030204" pitchFamily="34" charset="0"/>
                <a:cs typeface="Times New Roman" panose="02020603050405020304" pitchFamily="18" charset="0"/>
              </a:rPr>
              <a:t>his veteran was not granted service connection pursuant to the PACT Act but because his conditions began within one year of discharge, so PACT Act was irrelevant to his case, including effective date limitations. Effective date should be July 2017.</a:t>
            </a:r>
          </a:p>
          <a:p>
            <a:pPr marL="118872" indent="0" algn="ctr">
              <a:buNone/>
            </a:pPr>
            <a:endParaRPr lang="is-IS"/>
          </a:p>
        </p:txBody>
      </p:sp>
      <p:sp>
        <p:nvSpPr>
          <p:cNvPr id="4" name="Slide Number Placeholder 3">
            <a:extLst>
              <a:ext uri="{FF2B5EF4-FFF2-40B4-BE49-F238E27FC236}">
                <a16:creationId xmlns:a16="http://schemas.microsoft.com/office/drawing/2014/main" id="{B2DC21DD-36C2-4B14-7A46-8EF4F2929EF5}"/>
              </a:ext>
            </a:extLst>
          </p:cNvPr>
          <p:cNvSpPr>
            <a:spLocks noGrp="1"/>
          </p:cNvSpPr>
          <p:nvPr>
            <p:ph type="sldNum" sz="quarter" idx="12"/>
          </p:nvPr>
        </p:nvSpPr>
        <p:spPr/>
        <p:txBody>
          <a:bodyPr/>
          <a:lstStyle/>
          <a:p>
            <a:fld id="{1B5C5464-0A0C-4F4F-8948-B8BFCC70FC15}" type="slidenum">
              <a:rPr lang="en-US" smtClean="0"/>
              <a:t>30</a:t>
            </a:fld>
            <a:endParaRPr lang="en-US"/>
          </a:p>
        </p:txBody>
      </p:sp>
    </p:spTree>
    <p:extLst>
      <p:ext uri="{BB962C8B-B14F-4D97-AF65-F5344CB8AC3E}">
        <p14:creationId xmlns:p14="http://schemas.microsoft.com/office/powerpoint/2010/main" val="5698734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0" y="155448"/>
            <a:ext cx="9144000" cy="1252728"/>
          </a:xfrm>
        </p:spPr>
        <p:txBody>
          <a:bodyPr>
            <a:normAutofit/>
          </a:bodyPr>
          <a:lstStyle/>
          <a:p>
            <a:pPr algn="ctr"/>
            <a:r>
              <a:rPr lang="en-US" sz="4000">
                <a:solidFill>
                  <a:schemeClr val="accent1"/>
                </a:solidFill>
                <a:ea typeface="Calibri" panose="020f0502020204030204" pitchFamily="34" charset="0"/>
                <a:cs typeface="Calibri" panose="020f0502020204030204" pitchFamily="34" charset="0"/>
              </a:rPr>
              <a:t>PACT Act Effective Date Scenario #11</a:t>
            </a:r>
            <a:endParaRPr lang="en-US" sz="4000">
              <a:solidFill>
                <a:schemeClr val="accent1"/>
              </a:solidFill>
            </a:endParaRPr>
          </a:p>
        </p:txBody>
      </p:sp>
      <p:sp>
        <p:nvSpPr>
          <p:cNvPr id="3" name="Content Placeholder 2"/>
          <p:cNvSpPr>
            <a:spLocks noGrp="1"/>
          </p:cNvSpPr>
          <p:nvPr>
            <p:ph idx="1"/>
          </p:nvPr>
        </p:nvSpPr>
        <p:spPr>
          <a:xfrm>
            <a:off x="76200" y="1408176"/>
            <a:ext cx="9067800" cy="5449823"/>
          </a:xfrm>
        </p:spPr>
        <p:txBody>
          <a:bodyPr>
            <a:normAutofit lnSpcReduction="10000"/>
          </a:bodyPr>
          <a:lstStyle/>
          <a:p>
            <a:pPr marL="285750" indent="-285750">
              <a:lnSpc>
                <a:spcPct val="107000"/>
              </a:lnSpc>
            </a:pPr>
            <a:r>
              <a:rPr lang="en-US" sz="2700" kern="100">
                <a:effectLst/>
                <a:ea typeface="Calibri" panose="020f0502020204030204" pitchFamily="34" charset="0"/>
                <a:cs typeface="Times New Roman" panose="02020603050405020304" pitchFamily="18" charset="0"/>
              </a:rPr>
              <a:t>Veteran served at Korat AFB in Thailand as refueling specialist.</a:t>
            </a:r>
            <a:endParaRPr lang="en-US" sz="2700" kern="100">
              <a:effectLst/>
              <a:ea typeface="Calibri" panose="020f0502020204030204" pitchFamily="34" charset="0"/>
              <a:cs typeface="Times New Roman" panose="02020603050405020304" pitchFamily="18" charset="0"/>
            </a:endParaRPr>
          </a:p>
          <a:p>
            <a:pPr marL="285750" indent="-285750">
              <a:lnSpc>
                <a:spcPct val="107000"/>
              </a:lnSpc>
            </a:pPr>
            <a:r>
              <a:rPr lang="en-US" sz="2700" kern="100">
                <a:effectLst/>
                <a:ea typeface="Calibri" panose="020f0502020204030204" pitchFamily="34" charset="0"/>
                <a:cs typeface="Times New Roman" panose="02020603050405020304" pitchFamily="18" charset="0"/>
              </a:rPr>
              <a:t>Filed claim for Parkinson’s disease in July 2017.</a:t>
            </a:r>
          </a:p>
          <a:p>
            <a:pPr marL="285750" indent="-285750">
              <a:lnSpc>
                <a:spcPct val="107000"/>
              </a:lnSpc>
            </a:pPr>
            <a:r>
              <a:rPr lang="en-US" sz="2700" kern="100">
                <a:effectLst/>
                <a:ea typeface="Calibri" panose="020f0502020204030204" pitchFamily="34" charset="0"/>
                <a:cs typeface="Times New Roman" panose="02020603050405020304" pitchFamily="18" charset="0"/>
              </a:rPr>
              <a:t>BVA grants service connection for Parkinson’s in July 2023.</a:t>
            </a:r>
          </a:p>
          <a:p>
            <a:pPr marL="285750" indent="-285750">
              <a:lnSpc>
                <a:spcPct val="107000"/>
              </a:lnSpc>
            </a:pPr>
            <a:r>
              <a:rPr lang="en-US" sz="2700" kern="100">
                <a:ea typeface="Calibri" panose="020f0502020204030204" pitchFamily="34" charset="0"/>
                <a:cs typeface="Times New Roman" panose="02020603050405020304" pitchFamily="18" charset="0"/>
              </a:rPr>
              <a:t>Veterans Law Judge clearly stated that veteran was exposed to herbicides at Korat on a direct, fact-found basis.</a:t>
            </a:r>
            <a:endParaRPr lang="en-US" sz="2700" kern="100">
              <a:effectLst/>
              <a:ea typeface="Calibri" panose="020f0502020204030204" pitchFamily="34" charset="0"/>
              <a:cs typeface="Times New Roman" panose="02020603050405020304" pitchFamily="18" charset="0"/>
            </a:endParaRPr>
          </a:p>
          <a:p>
            <a:pPr marL="285750" indent="-285750">
              <a:lnSpc>
                <a:spcPct val="107000"/>
              </a:lnSpc>
            </a:pPr>
            <a:r>
              <a:rPr lang="en-US" sz="2700" kern="100">
                <a:effectLst/>
                <a:ea typeface="Calibri" panose="020f0502020204030204" pitchFamily="34" charset="0"/>
                <a:cs typeface="Times New Roman" panose="02020603050405020304" pitchFamily="18" charset="0"/>
              </a:rPr>
              <a:t>Regional Office assigns effective date of August 10, 2022.</a:t>
            </a:r>
          </a:p>
          <a:p>
            <a:pPr marL="285750" indent="-285750">
              <a:lnSpc>
                <a:spcPct val="107000"/>
              </a:lnSpc>
            </a:pPr>
            <a:r>
              <a:rPr lang="en-US" sz="2700" kern="100">
                <a:ea typeface="Calibri" panose="020f0502020204030204" pitchFamily="34" charset="0"/>
                <a:cs typeface="Times New Roman" panose="02020603050405020304" pitchFamily="18" charset="0"/>
              </a:rPr>
              <a:t>Did the RO get it right?</a:t>
            </a:r>
            <a:endParaRPr lang="en-US" sz="2700" kern="100">
              <a:solidFill>
                <a:srgbClr val="FF0000"/>
              </a:solidFill>
              <a:effectLst/>
              <a:ea typeface="Calibri" panose="020f0502020204030204" pitchFamily="34" charset="0"/>
              <a:cs typeface="Times New Roman" panose="02020603050405020304" pitchFamily="18" charset="0"/>
            </a:endParaRPr>
          </a:p>
          <a:p>
            <a:pPr marL="285750" indent="-285750">
              <a:lnSpc>
                <a:spcPct val="107000"/>
              </a:lnSpc>
              <a:spcAft>
                <a:spcPts val="800"/>
              </a:spcAft>
            </a:pPr>
            <a:endParaRPr lang="en-US" sz="2700" kern="10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700" b="0" i="0" u="none" strike="noStrike" baseline="0">
                <a:solidFill>
                  <a:srgbClr val="191919"/>
                </a:solidFill>
              </a:rPr>
              <a:t>NO, the Board</a:t>
            </a:r>
            <a:r>
              <a:rPr lang="en-US" sz="2700" kern="100">
                <a:effectLst/>
                <a:ea typeface="Calibri" panose="020f0502020204030204" pitchFamily="34" charset="0"/>
                <a:cs typeface="Times New Roman" panose="02020603050405020304" pitchFamily="18" charset="0"/>
              </a:rPr>
              <a:t> granted service connection on a DIRECT basis, not a presumptive PACT Act basis. Correct effective date is July 2017.</a:t>
            </a:r>
          </a:p>
          <a:p>
            <a:pPr marL="118872" indent="0" algn="ctr">
              <a:buNone/>
            </a:pPr>
            <a:endParaRPr lang="is-IS"/>
          </a:p>
        </p:txBody>
      </p:sp>
      <p:sp>
        <p:nvSpPr>
          <p:cNvPr id="4" name="Slide Number Placeholder 3">
            <a:extLst>
              <a:ext uri="{FF2B5EF4-FFF2-40B4-BE49-F238E27FC236}">
                <a16:creationId xmlns:a16="http://schemas.microsoft.com/office/drawing/2014/main" id="{B2DC21DD-36C2-4B14-7A46-8EF4F2929EF5}"/>
              </a:ext>
            </a:extLst>
          </p:cNvPr>
          <p:cNvSpPr>
            <a:spLocks noGrp="1"/>
          </p:cNvSpPr>
          <p:nvPr>
            <p:ph type="sldNum" sz="quarter" idx="12"/>
          </p:nvPr>
        </p:nvSpPr>
        <p:spPr/>
        <p:txBody>
          <a:bodyPr/>
          <a:lstStyle/>
          <a:p>
            <a:fld id="{1B5C5464-0A0C-4F4F-8948-B8BFCC70FC15}" type="slidenum">
              <a:rPr lang="en-US" smtClean="0"/>
              <a:t>31</a:t>
            </a:fld>
            <a:endParaRPr lang="en-US"/>
          </a:p>
        </p:txBody>
      </p:sp>
    </p:spTree>
    <p:extLst>
      <p:ext uri="{BB962C8B-B14F-4D97-AF65-F5344CB8AC3E}">
        <p14:creationId xmlns:p14="http://schemas.microsoft.com/office/powerpoint/2010/main" val="5775057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0" y="155448"/>
            <a:ext cx="9144000" cy="1252728"/>
          </a:xfrm>
        </p:spPr>
        <p:txBody>
          <a:bodyPr>
            <a:normAutofit/>
          </a:bodyPr>
          <a:lstStyle/>
          <a:p>
            <a:pPr algn="ctr"/>
            <a:r>
              <a:rPr lang="en-US" sz="4000">
                <a:solidFill>
                  <a:schemeClr val="accent1"/>
                </a:solidFill>
                <a:ea typeface="Calibri" panose="020f0502020204030204" pitchFamily="34" charset="0"/>
                <a:cs typeface="Calibri" panose="020f0502020204030204" pitchFamily="34" charset="0"/>
              </a:rPr>
              <a:t>PACT Act Effective Date Scenario #12</a:t>
            </a:r>
            <a:endParaRPr lang="en-US" sz="4000">
              <a:solidFill>
                <a:schemeClr val="accent1"/>
              </a:solidFill>
            </a:endParaRPr>
          </a:p>
        </p:txBody>
      </p:sp>
      <p:sp>
        <p:nvSpPr>
          <p:cNvPr id="3" name="Content Placeholder 2"/>
          <p:cNvSpPr>
            <a:spLocks noGrp="1"/>
          </p:cNvSpPr>
          <p:nvPr>
            <p:ph idx="1"/>
          </p:nvPr>
        </p:nvSpPr>
        <p:spPr>
          <a:xfrm>
            <a:off x="76200" y="1408176"/>
            <a:ext cx="9067800" cy="5449823"/>
          </a:xfrm>
        </p:spPr>
        <p:txBody>
          <a:bodyPr>
            <a:normAutofit/>
          </a:bodyPr>
          <a:lstStyle/>
          <a:p>
            <a:pPr marL="285750" indent="-285750">
              <a:lnSpc>
                <a:spcPct val="107000"/>
              </a:lnSpc>
            </a:pPr>
            <a:r>
              <a:rPr lang="en-US" sz="2500" kern="100">
                <a:effectLst/>
                <a:ea typeface="Calibri" panose="020f0502020204030204" pitchFamily="34" charset="0"/>
                <a:cs typeface="Times New Roman" panose="02020603050405020304" pitchFamily="18" charset="0"/>
              </a:rPr>
              <a:t>Surviving spouse filed DIC claim in January 2008, was denied, and did not appeal denial.</a:t>
            </a:r>
          </a:p>
          <a:p>
            <a:pPr marL="285750" indent="-285750">
              <a:lnSpc>
                <a:spcPct val="107000"/>
              </a:lnSpc>
            </a:pPr>
            <a:r>
              <a:rPr lang="en-US" sz="2500" kern="100">
                <a:ea typeface="Calibri" panose="020f0502020204030204" pitchFamily="34" charset="0"/>
                <a:cs typeface="Times New Roman" panose="02020603050405020304" pitchFamily="18" charset="0"/>
              </a:rPr>
              <a:t>She refiled in September 2022, seeking reevaluation of the 2008 denial.</a:t>
            </a:r>
            <a:endParaRPr lang="en-US" sz="2500" kern="100">
              <a:effectLst/>
              <a:ea typeface="Calibri" panose="020f0502020204030204" pitchFamily="34" charset="0"/>
              <a:cs typeface="Times New Roman" panose="02020603050405020304" pitchFamily="18" charset="0"/>
            </a:endParaRPr>
          </a:p>
          <a:p>
            <a:pPr marL="285750" indent="-285750">
              <a:lnSpc>
                <a:spcPct val="107000"/>
              </a:lnSpc>
            </a:pPr>
            <a:r>
              <a:rPr lang="en-US" sz="2500" kern="100">
                <a:effectLst/>
                <a:ea typeface="Calibri" panose="020f0502020204030204" pitchFamily="34" charset="0"/>
                <a:cs typeface="Times New Roman" panose="02020603050405020304" pitchFamily="18" charset="0"/>
              </a:rPr>
              <a:t>VA Regional Office grants DIC with an effective date of August 10, 2022.</a:t>
            </a:r>
          </a:p>
          <a:p>
            <a:pPr marL="285750" indent="-285750">
              <a:lnSpc>
                <a:spcPct val="107000"/>
              </a:lnSpc>
            </a:pPr>
            <a:r>
              <a:rPr lang="en-US" sz="2500" kern="100">
                <a:ea typeface="Calibri" panose="020f0502020204030204" pitchFamily="34" charset="0"/>
                <a:cs typeface="Times New Roman" panose="02020603050405020304" pitchFamily="18" charset="0"/>
              </a:rPr>
              <a:t>Did the RO get it right?</a:t>
            </a:r>
            <a:endParaRPr lang="en-US" sz="2500" kern="100">
              <a:solidFill>
                <a:srgbClr val="FF0000"/>
              </a:solidFill>
              <a:effectLst/>
              <a:ea typeface="Calibri" panose="020f0502020204030204" pitchFamily="34" charset="0"/>
              <a:cs typeface="Times New Roman" panose="02020603050405020304" pitchFamily="18" charset="0"/>
            </a:endParaRPr>
          </a:p>
          <a:p>
            <a:pPr marL="285750" indent="-285750">
              <a:lnSpc>
                <a:spcPct val="107000"/>
              </a:lnSpc>
              <a:spcAft>
                <a:spcPts val="800"/>
              </a:spcAft>
            </a:pPr>
            <a:endParaRPr lang="en-US" sz="2500" kern="10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500" b="0" i="0" u="none" strike="noStrike" baseline="0">
                <a:solidFill>
                  <a:srgbClr val="191919"/>
                </a:solidFill>
              </a:rPr>
              <a:t>No, </a:t>
            </a:r>
            <a:r>
              <a:rPr lang="en-US" sz="2500" b="0" i="0" u="none" strike="noStrike" kern="100" baseline="0">
                <a:solidFill>
                  <a:srgbClr val="191919"/>
                </a:solidFill>
                <a:ea typeface="Calibri" panose="020f0502020204030204" pitchFamily="34" charset="0"/>
                <a:cs typeface="Times New Roman" panose="02020603050405020304" pitchFamily="18" charset="0"/>
              </a:rPr>
              <a:t>t</a:t>
            </a:r>
            <a:r>
              <a:rPr lang="en-US" sz="2500" kern="100">
                <a:effectLst/>
                <a:ea typeface="Calibri" panose="020f0502020204030204" pitchFamily="34" charset="0"/>
                <a:cs typeface="Times New Roman" panose="02020603050405020304" pitchFamily="18" charset="0"/>
              </a:rPr>
              <a:t>he PACT Act does not limit effective dates for DIC recipients in most circumstances. Correct effective date is January 2008.</a:t>
            </a:r>
            <a:endParaRPr lang="is-IS"/>
          </a:p>
        </p:txBody>
      </p:sp>
      <p:sp>
        <p:nvSpPr>
          <p:cNvPr id="4" name="Slide Number Placeholder 3">
            <a:extLst>
              <a:ext uri="{FF2B5EF4-FFF2-40B4-BE49-F238E27FC236}">
                <a16:creationId xmlns:a16="http://schemas.microsoft.com/office/drawing/2014/main" id="{B2DC21DD-36C2-4B14-7A46-8EF4F2929EF5}"/>
              </a:ext>
            </a:extLst>
          </p:cNvPr>
          <p:cNvSpPr>
            <a:spLocks noGrp="1"/>
          </p:cNvSpPr>
          <p:nvPr>
            <p:ph type="sldNum" sz="quarter" idx="12"/>
          </p:nvPr>
        </p:nvSpPr>
        <p:spPr/>
        <p:txBody>
          <a:bodyPr/>
          <a:lstStyle/>
          <a:p>
            <a:fld id="{1B5C5464-0A0C-4F4F-8948-B8BFCC70FC15}" type="slidenum">
              <a:rPr lang="en-US" smtClean="0"/>
              <a:t>32</a:t>
            </a:fld>
            <a:endParaRPr lang="en-US"/>
          </a:p>
        </p:txBody>
      </p:sp>
    </p:spTree>
    <p:extLst>
      <p:ext uri="{BB962C8B-B14F-4D97-AF65-F5344CB8AC3E}">
        <p14:creationId xmlns:p14="http://schemas.microsoft.com/office/powerpoint/2010/main" val="340760523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0" y="155448"/>
            <a:ext cx="9144000" cy="1139952"/>
          </a:xfrm>
        </p:spPr>
        <p:txBody>
          <a:bodyPr>
            <a:noAutofit/>
          </a:bodyPr>
          <a:lstStyle/>
          <a:p>
            <a:pPr marR="0" lvl="0" algn="ctr">
              <a:lnSpc>
                <a:spcPct val="107000"/>
              </a:lnSpc>
              <a:spcBef>
                <a:spcPct val="0"/>
              </a:spcBef>
              <a:spcAft>
                <a:spcPts val="800"/>
              </a:spcAft>
            </a:pPr>
            <a:r>
              <a:rPr lang="en-US" sz="4000">
                <a:solidFill>
                  <a:schemeClr val="accent1"/>
                </a:solidFill>
                <a:ea typeface="Calibri" panose="020f0502020204030204" pitchFamily="34" charset="0"/>
                <a:cs typeface="Calibri" panose="020f0502020204030204" pitchFamily="34" charset="0"/>
              </a:rPr>
              <a:t>PACT Act Effective Date Scenario #13</a:t>
            </a:r>
            <a:endParaRPr lang="en-US" sz="4000" b="1">
              <a:solidFill>
                <a:schemeClr val="accent1"/>
              </a:solidFill>
              <a:effectLst/>
              <a:latin typeface="+mn-lt"/>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0" y="1447800"/>
            <a:ext cx="9144000" cy="5410199"/>
          </a:xfrm>
        </p:spPr>
        <p:txBody>
          <a:bodyPr>
            <a:noAutofit/>
          </a:bodyPr>
          <a:lstStyle/>
          <a:p>
            <a:pPr marL="342900" indent="-342900">
              <a:buFont typeface="Wingdings" panose="05000000000000000000" pitchFamily="2" charset="2"/>
              <a:buChar char="§"/>
            </a:pPr>
            <a:r>
              <a:rPr lang="en-US" sz="2100">
                <a:solidFill>
                  <a:srgbClr val="000000"/>
                </a:solidFill>
                <a:ea typeface="Verdana" panose="020b0604030504040204" pitchFamily="34" charset="0"/>
                <a:cs typeface="Times New Roman" panose="02020603050405020304" pitchFamily="18" charset="0"/>
              </a:rPr>
              <a:t>Thailand veteran dies from CAD in January 2018.</a:t>
            </a:r>
          </a:p>
          <a:p>
            <a:pPr marL="342900" indent="-342900">
              <a:buFont typeface="Wingdings" panose="05000000000000000000" pitchFamily="2" charset="2"/>
              <a:buChar char="§"/>
            </a:pPr>
            <a:r>
              <a:rPr lang="en-US" sz="2100">
                <a:solidFill>
                  <a:srgbClr val="000000"/>
                </a:solidFill>
                <a:effectLst/>
                <a:ea typeface="Verdana" panose="020b0604030504040204" pitchFamily="34" charset="0"/>
                <a:cs typeface="Times New Roman" panose="02020603050405020304" pitchFamily="18" charset="0"/>
              </a:rPr>
              <a:t>Spouse files for DIC within one year and is denied in August 2018.</a:t>
            </a:r>
          </a:p>
          <a:p>
            <a:pPr marL="342900" indent="-342900">
              <a:buFont typeface="Wingdings" panose="05000000000000000000" pitchFamily="2" charset="2"/>
              <a:buChar char="§"/>
            </a:pPr>
            <a:r>
              <a:rPr lang="en-US" sz="2100">
                <a:solidFill>
                  <a:srgbClr val="000000"/>
                </a:solidFill>
                <a:ea typeface="Verdana" panose="020b0604030504040204" pitchFamily="34" charset="0"/>
                <a:cs typeface="Times New Roman" panose="02020603050405020304" pitchFamily="18" charset="0"/>
              </a:rPr>
              <a:t>Spouse appeals to BVA.</a:t>
            </a:r>
          </a:p>
          <a:p>
            <a:pPr marL="342900" indent="-342900">
              <a:buFont typeface="Wingdings" panose="05000000000000000000" pitchFamily="2" charset="2"/>
              <a:buChar char="§"/>
            </a:pPr>
            <a:r>
              <a:rPr lang="en-US" sz="2100">
                <a:solidFill>
                  <a:srgbClr val="000000"/>
                </a:solidFill>
                <a:effectLst/>
                <a:ea typeface="Verdana" panose="020b0604030504040204" pitchFamily="34" charset="0"/>
                <a:cs typeface="Times New Roman" panose="02020603050405020304" pitchFamily="18" charset="0"/>
              </a:rPr>
              <a:t>BVA grants pursuant to the PACT Act in July 2023. </a:t>
            </a:r>
          </a:p>
          <a:p>
            <a:pPr marL="342900" indent="-342900">
              <a:buFont typeface="Wingdings" panose="05000000000000000000" pitchFamily="2" charset="2"/>
              <a:buChar char="§"/>
            </a:pPr>
            <a:r>
              <a:rPr lang="en-US" sz="2100">
                <a:ea typeface="Verdana" panose="020b0604030504040204" pitchFamily="34" charset="0"/>
                <a:cs typeface="Times New Roman" panose="02020603050405020304" pitchFamily="18" charset="0"/>
              </a:rPr>
              <a:t>The Award Letter from the AOJ stated:</a:t>
            </a:r>
            <a:endParaRPr lang="en-US" sz="2100">
              <a:solidFill>
                <a:srgbClr val="171717"/>
              </a:solidFill>
            </a:endParaRPr>
          </a:p>
          <a:p>
            <a:pPr marL="342900" indent="-342900">
              <a:buFont typeface="Wingdings" panose="05000000000000000000" pitchFamily="2" charset="2"/>
              <a:buChar char="§"/>
            </a:pPr>
            <a:r>
              <a:rPr lang="en-US" sz="2100">
                <a:solidFill>
                  <a:srgbClr val="171717"/>
                </a:solidFill>
              </a:rPr>
              <a:t>Regional office assigns effective date of August 10, 2022.</a:t>
            </a:r>
          </a:p>
          <a:p>
            <a:pPr marL="342900" indent="-342900">
              <a:buFont typeface="Wingdings" panose="05000000000000000000" pitchFamily="2" charset="2"/>
              <a:buChar char="§"/>
            </a:pPr>
            <a:r>
              <a:rPr lang="en-US" sz="2100">
                <a:solidFill>
                  <a:srgbClr val="171717"/>
                </a:solidFill>
              </a:rPr>
              <a:t>Do the RO get it right?</a:t>
            </a:r>
          </a:p>
          <a:p>
            <a:pPr marL="0" indent="0">
              <a:buNone/>
            </a:pPr>
            <a:endParaRPr lang="en-US" sz="2100">
              <a:solidFill>
                <a:srgbClr val="191919"/>
              </a:solidFill>
            </a:endParaRPr>
          </a:p>
          <a:p>
            <a:pPr algn="l"/>
            <a:r>
              <a:rPr lang="en-US" sz="2100" b="0" i="0" u="none" strike="noStrike" baseline="0">
                <a:solidFill>
                  <a:srgbClr val="191919"/>
                </a:solidFill>
              </a:rPr>
              <a:t>No, but surviving spouse will</a:t>
            </a:r>
            <a:r>
              <a:rPr lang="en-US" sz="2100" b="0" i="0" u="none" strike="noStrike">
                <a:solidFill>
                  <a:srgbClr val="191919"/>
                </a:solidFill>
              </a:rPr>
              <a:t> likely have to submit a new 21-534EZ with reevaluation requested in Section VII in order to get an earlier effective date of January 2018.</a:t>
            </a:r>
            <a:endParaRPr lang="en-US" sz="2100" b="0" i="0" u="none" strike="noStrike" baseline="0">
              <a:solidFill>
                <a:srgbClr val="FF0000"/>
              </a:solidFill>
            </a:endParaRPr>
          </a:p>
          <a:p>
            <a:pPr marL="0" marR="0" lvl="0" indent="0">
              <a:lnSpc>
                <a:spcPct val="107000"/>
              </a:lnSpc>
              <a:spcBef>
                <a:spcPct val="0"/>
              </a:spcBef>
              <a:spcAft>
                <a:spcPts val="800"/>
              </a:spcAft>
              <a:buNone/>
              <a:tabLst>
                <a:tab pos="457200"/>
              </a:tabLst>
            </a:pP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41EFF85-ADAE-51B6-D0CC-C62A45250AC3}"/>
              </a:ext>
            </a:extLst>
          </p:cNvPr>
          <p:cNvSpPr>
            <a:spLocks noGrp="1"/>
          </p:cNvSpPr>
          <p:nvPr>
            <p:ph type="sldNum" sz="quarter" idx="12"/>
          </p:nvPr>
        </p:nvSpPr>
        <p:spPr/>
        <p:txBody>
          <a:bodyPr/>
          <a:lstStyle/>
          <a:p>
            <a:fld id="{1B5C5464-0A0C-4F4F-8948-B8BFCC70FC15}" type="slidenum">
              <a:rPr lang="en-US" smtClean="0"/>
              <a:t>33</a:t>
            </a:fld>
            <a:endParaRPr lang="en-US"/>
          </a:p>
        </p:txBody>
      </p:sp>
    </p:spTree>
    <p:extLst>
      <p:ext uri="{BB962C8B-B14F-4D97-AF65-F5344CB8AC3E}">
        <p14:creationId xmlns:p14="http://schemas.microsoft.com/office/powerpoint/2010/main" val="13271828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4000">
                <a:solidFill>
                  <a:schemeClr val="accent1"/>
                </a:solidFill>
                <a:ea typeface="Calibri" panose="020f0502020204030204" pitchFamily="34" charset="0"/>
                <a:cs typeface="Calibri" panose="020f0502020204030204" pitchFamily="34" charset="0"/>
              </a:rPr>
              <a:t>PACT Act Effective Date Scenario #14</a:t>
            </a:r>
            <a:endParaRPr lang="en-US" sz="4000" b="1">
              <a:solidFill>
                <a:schemeClr val="accent1"/>
              </a:solidFill>
              <a:effectLst/>
              <a:ea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285750" indent="-285750">
              <a:lnSpc>
                <a:spcPct val="107000"/>
              </a:lnSpc>
              <a:buFont typeface="Wingdings" panose="05000000000000000000" pitchFamily="2" charset="2"/>
              <a:buChar char="§"/>
            </a:pPr>
            <a:r>
              <a:rPr lang="en-US" sz="2400" kern="100">
                <a:effectLst/>
                <a:ea typeface="Calibri" panose="020f0502020204030204" pitchFamily="34" charset="0"/>
                <a:cs typeface="Times New Roman" panose="02020603050405020304" pitchFamily="18" charset="0"/>
              </a:rPr>
              <a:t>Veteran served in the Navy from 1966 to 1970 but does not qualify for BWN.</a:t>
            </a:r>
          </a:p>
          <a:p>
            <a:pPr marL="285750" indent="-285750">
              <a:lnSpc>
                <a:spcPct val="107000"/>
              </a:lnSpc>
              <a:buFont typeface="Wingdings" panose="05000000000000000000" pitchFamily="2" charset="2"/>
              <a:buChar char="§"/>
            </a:pPr>
            <a:r>
              <a:rPr lang="en-US" sz="2400" kern="100">
                <a:ea typeface="Calibri" panose="020f0502020204030204" pitchFamily="34" charset="0"/>
                <a:cs typeface="Times New Roman" panose="02020603050405020304" pitchFamily="18" charset="0"/>
              </a:rPr>
              <a:t>Veteran filed for Parkinson’s in June 2020.</a:t>
            </a:r>
          </a:p>
          <a:p>
            <a:pPr marL="285750" indent="-285750">
              <a:lnSpc>
                <a:spcPct val="107000"/>
              </a:lnSpc>
              <a:buFont typeface="Wingdings" panose="05000000000000000000" pitchFamily="2" charset="2"/>
              <a:buChar char="§"/>
            </a:pPr>
            <a:r>
              <a:rPr lang="en-US" sz="2400" kern="100">
                <a:ea typeface="Calibri" panose="020f0502020204030204" pitchFamily="34" charset="0"/>
                <a:cs typeface="Times New Roman" panose="02020603050405020304" pitchFamily="18" charset="0"/>
              </a:rPr>
              <a:t>Veteran submitted an independent medical nexus opinion linking his conditions to exposure to various toxins on ships he was on.</a:t>
            </a:r>
          </a:p>
          <a:p>
            <a:pPr marL="285750" indent="-285750">
              <a:lnSpc>
                <a:spcPct val="107000"/>
              </a:lnSpc>
              <a:buFont typeface="Wingdings" panose="05000000000000000000" pitchFamily="2" charset="2"/>
              <a:buChar char="§"/>
            </a:pPr>
            <a:r>
              <a:rPr lang="en-US" sz="2400" kern="100">
                <a:ea typeface="Calibri" panose="020f0502020204030204" pitchFamily="34" charset="0"/>
                <a:cs typeface="Times New Roman" panose="02020603050405020304" pitchFamily="18" charset="0"/>
              </a:rPr>
              <a:t>C&amp;P TERA medical opinion is positive and VA grants service connection with effective date of August 10, 2022.</a:t>
            </a:r>
          </a:p>
          <a:p>
            <a:pPr marL="285750" indent="-285750">
              <a:lnSpc>
                <a:spcPct val="107000"/>
              </a:lnSpc>
              <a:buFont typeface="Wingdings" panose="05000000000000000000" pitchFamily="2" charset="2"/>
              <a:buChar char="§"/>
            </a:pPr>
            <a:r>
              <a:rPr lang="en-US" sz="2400" kern="100">
                <a:ea typeface="Calibri" panose="020f0502020204030204" pitchFamily="34" charset="0"/>
                <a:cs typeface="Times New Roman" panose="02020603050405020304" pitchFamily="18" charset="0"/>
              </a:rPr>
              <a:t>Did the RO get it right?</a:t>
            </a:r>
            <a:endParaRPr lang="en-US" sz="2400" kern="100">
              <a:effectLst/>
              <a:ea typeface="Calibri" panose="020f0502020204030204" pitchFamily="34" charset="0"/>
              <a:cs typeface="Times New Roman" panose="02020603050405020304" pitchFamily="18" charset="0"/>
            </a:endParaRPr>
          </a:p>
          <a:p>
            <a:pPr marL="118872" indent="0" algn="l">
              <a:buNone/>
            </a:pPr>
            <a:endParaRPr lang="en-US" sz="2400">
              <a:solidFill>
                <a:srgbClr val="050505"/>
              </a:solidFill>
            </a:endParaRPr>
          </a:p>
          <a:p>
            <a:pPr marL="118872" indent="0" algn="l">
              <a:buNone/>
            </a:pPr>
            <a:r>
              <a:rPr lang="en-US" sz="2400">
                <a:solidFill>
                  <a:srgbClr val="050505"/>
                </a:solidFill>
              </a:rPr>
              <a:t>No, because the veteran submitted an independent medical opinion prior to the TERA medical opinion, he is entitled to an effective date of June 2020.</a:t>
            </a:r>
            <a:endParaRPr lang="en-US" sz="2400">
              <a:solidFill>
                <a:srgbClr val="FF0000"/>
              </a:solidFill>
            </a:endParaRPr>
          </a:p>
          <a:p>
            <a:pPr marL="118872" indent="0" algn="l">
              <a:buNone/>
            </a:pPr>
            <a:endParaRPr lang="en-US" sz="2100">
              <a:solidFill>
                <a:srgbClr val="050505"/>
              </a:solidFill>
            </a:endParaRPr>
          </a:p>
          <a:p>
            <a:pPr algn="l"/>
            <a:endParaRPr lang="en-US" sz="2100" b="0" i="0" u="none" strike="noStrike" baseline="0">
              <a:solidFill>
                <a:srgbClr val="050505"/>
              </a:solidFill>
            </a:endParaRPr>
          </a:p>
          <a:p>
            <a:pPr marL="118872" indent="0" algn="l">
              <a:buNone/>
            </a:pPr>
            <a:endParaRPr lang="en-US" sz="2100">
              <a:solidFill>
                <a:srgbClr val="050505"/>
              </a:solidFill>
            </a:endParaRPr>
          </a:p>
          <a:p>
            <a:pPr marL="118872" indent="0" algn="l">
              <a:buNone/>
            </a:pPr>
            <a:endParaRPr lang="en-US" sz="2100">
              <a:solidFill>
                <a:srgbClr val="050505"/>
              </a:solidFill>
            </a:endParaRPr>
          </a:p>
          <a:p>
            <a:pPr algn="l"/>
            <a:endParaRPr lang="en-US" sz="20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34</a:t>
            </a:fld>
            <a:endParaRPr lang="en-US"/>
          </a:p>
        </p:txBody>
      </p:sp>
    </p:spTree>
    <p:extLst>
      <p:ext uri="{BB962C8B-B14F-4D97-AF65-F5344CB8AC3E}">
        <p14:creationId xmlns:p14="http://schemas.microsoft.com/office/powerpoint/2010/main" val="15154825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anim calcmode="lin" valueType="num">
                                      <p:cBhvr additive="base">
                                        <p:cTn id="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4000">
                <a:solidFill>
                  <a:schemeClr val="accent1"/>
                </a:solidFill>
                <a:ea typeface="Calibri" panose="020f0502020204030204" pitchFamily="34" charset="0"/>
                <a:cs typeface="Calibri" panose="020f0502020204030204" pitchFamily="34" charset="0"/>
              </a:rPr>
              <a:t>PACT Act Effective Date Scenario #15</a:t>
            </a:r>
            <a:endParaRPr lang="en-US" sz="4000" b="1">
              <a:solidFill>
                <a:schemeClr val="accent1"/>
              </a:solidFill>
              <a:effectLst/>
              <a:ea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285750" indent="-285750">
              <a:lnSpc>
                <a:spcPct val="107000"/>
              </a:lnSpc>
              <a:buFont typeface="Wingdings" panose="05000000000000000000" pitchFamily="2" charset="2"/>
              <a:buChar char="§"/>
            </a:pPr>
            <a:r>
              <a:rPr lang="en-US" sz="2050" kern="100">
                <a:effectLst/>
                <a:ea typeface="Calibri" panose="020f0502020204030204" pitchFamily="34" charset="0"/>
                <a:cs typeface="Times New Roman" panose="02020603050405020304" pitchFamily="18" charset="0"/>
              </a:rPr>
              <a:t>Veteran served in the Navy from 1968 to 1972 but does not qualify for BWN.</a:t>
            </a:r>
          </a:p>
          <a:p>
            <a:pPr marL="285750" indent="-285750">
              <a:lnSpc>
                <a:spcPct val="107000"/>
              </a:lnSpc>
              <a:buFont typeface="Wingdings" panose="05000000000000000000" pitchFamily="2" charset="2"/>
              <a:buChar char="§"/>
            </a:pPr>
            <a:r>
              <a:rPr lang="en-US" sz="2050" kern="100">
                <a:ea typeface="Calibri" panose="020f0502020204030204" pitchFamily="34" charset="0"/>
                <a:cs typeface="Times New Roman" panose="02020603050405020304" pitchFamily="18" charset="0"/>
              </a:rPr>
              <a:t>Veteran filed for DMII, CAD and numerous complications in July 2018.</a:t>
            </a:r>
          </a:p>
          <a:p>
            <a:pPr marL="285750" indent="-285750">
              <a:lnSpc>
                <a:spcPct val="107000"/>
              </a:lnSpc>
              <a:buFont typeface="Wingdings" panose="05000000000000000000" pitchFamily="2" charset="2"/>
              <a:buChar char="§"/>
            </a:pPr>
            <a:r>
              <a:rPr lang="en-US" sz="2050" kern="100">
                <a:ea typeface="Calibri" panose="020f0502020204030204" pitchFamily="34" charset="0"/>
                <a:cs typeface="Times New Roman" panose="02020603050405020304" pitchFamily="18" charset="0"/>
              </a:rPr>
              <a:t>RO denies claims and veteran appeals to BVA evidence lane.</a:t>
            </a:r>
            <a:endParaRPr lang="en-US" sz="2050" kern="100">
              <a:effectLst/>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
            </a:pPr>
            <a:r>
              <a:rPr lang="en-US" sz="2050" kern="100">
                <a:ea typeface="Calibri" panose="020f0502020204030204" pitchFamily="34" charset="0"/>
                <a:cs typeface="Times New Roman" panose="02020603050405020304" pitchFamily="18" charset="0"/>
              </a:rPr>
              <a:t>He submitted an independent medical nexus opinion linking his conditions to exposure to various toxins on ships he was on. </a:t>
            </a:r>
          </a:p>
          <a:p>
            <a:pPr marL="285750" indent="-285750">
              <a:lnSpc>
                <a:spcPct val="107000"/>
              </a:lnSpc>
              <a:buFont typeface="Wingdings" panose="05000000000000000000" pitchFamily="2" charset="2"/>
              <a:buChar char="§"/>
            </a:pPr>
            <a:r>
              <a:rPr lang="en-US" sz="2050" kern="100">
                <a:ea typeface="Calibri" panose="020f0502020204030204" pitchFamily="34" charset="0"/>
                <a:cs typeface="Times New Roman" panose="02020603050405020304" pitchFamily="18" charset="0"/>
              </a:rPr>
              <a:t>BVA grants all conditions based on the IMO. Decision makes NO mention of PACT Act or TERA.</a:t>
            </a:r>
            <a:endParaRPr lang="en-US" sz="2050" kern="100">
              <a:effectLst/>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
            </a:pPr>
            <a:r>
              <a:rPr lang="en-US" sz="2050" kern="100">
                <a:ea typeface="Calibri" panose="020f0502020204030204" pitchFamily="34" charset="0"/>
                <a:cs typeface="Times New Roman" panose="02020603050405020304" pitchFamily="18" charset="0"/>
              </a:rPr>
              <a:t>RO grants an effective date of August 10, 2022.</a:t>
            </a:r>
          </a:p>
          <a:p>
            <a:pPr marL="285750" indent="-285750">
              <a:lnSpc>
                <a:spcPct val="107000"/>
              </a:lnSpc>
              <a:buFont typeface="Wingdings" panose="05000000000000000000" pitchFamily="2" charset="2"/>
              <a:buChar char="§"/>
            </a:pPr>
            <a:r>
              <a:rPr lang="en-US" sz="2050" kern="100">
                <a:solidFill>
                  <a:srgbClr val="050505"/>
                </a:solidFill>
                <a:ea typeface="Calibri" panose="020f0502020204030204" pitchFamily="34" charset="0"/>
                <a:cs typeface="Times New Roman" panose="02020603050405020304" pitchFamily="18" charset="0"/>
              </a:rPr>
              <a:t>Did the RO get it right?</a:t>
            </a:r>
            <a:endParaRPr lang="en-US" sz="2050">
              <a:solidFill>
                <a:srgbClr val="050505"/>
              </a:solidFill>
            </a:endParaRPr>
          </a:p>
          <a:p>
            <a:pPr marL="118872" indent="0" algn="l">
              <a:buNone/>
            </a:pPr>
            <a:endParaRPr lang="en-US" sz="2050">
              <a:solidFill>
                <a:srgbClr val="050505"/>
              </a:solidFill>
            </a:endParaRPr>
          </a:p>
          <a:p>
            <a:pPr marL="118872" indent="0" algn="l">
              <a:buNone/>
            </a:pPr>
            <a:r>
              <a:rPr lang="en-US" sz="2050">
                <a:solidFill>
                  <a:srgbClr val="050505"/>
                </a:solidFill>
              </a:rPr>
              <a:t>No, BVA granted based on DIRECT service connection, not PACT Act presumption. Thus PACT Act effective date provisions don’t count.</a:t>
            </a:r>
            <a:endParaRPr lang="en-US" sz="2050">
              <a:solidFill>
                <a:srgbClr val="FF0000"/>
              </a:solidFill>
            </a:endParaRPr>
          </a:p>
          <a:p>
            <a:pPr marL="118872" indent="0" algn="l">
              <a:buNone/>
            </a:pPr>
            <a:endParaRPr lang="en-US" sz="2100">
              <a:solidFill>
                <a:srgbClr val="050505"/>
              </a:solidFill>
            </a:endParaRPr>
          </a:p>
          <a:p>
            <a:pPr algn="l"/>
            <a:endParaRPr lang="en-US" sz="2100" b="0" i="0" u="none" strike="noStrike" baseline="0">
              <a:solidFill>
                <a:srgbClr val="050505"/>
              </a:solidFill>
            </a:endParaRPr>
          </a:p>
          <a:p>
            <a:pPr marL="118872" indent="0" algn="l">
              <a:buNone/>
            </a:pPr>
            <a:endParaRPr lang="en-US" sz="2100">
              <a:solidFill>
                <a:srgbClr val="050505"/>
              </a:solidFill>
            </a:endParaRPr>
          </a:p>
          <a:p>
            <a:pPr marL="118872" indent="0" algn="l">
              <a:buNone/>
            </a:pPr>
            <a:endParaRPr lang="en-US" sz="2100">
              <a:solidFill>
                <a:srgbClr val="050505"/>
              </a:solidFill>
            </a:endParaRPr>
          </a:p>
          <a:p>
            <a:pPr algn="l"/>
            <a:endParaRPr lang="en-US" sz="20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35</a:t>
            </a:fld>
            <a:endParaRPr lang="en-US"/>
          </a:p>
        </p:txBody>
      </p:sp>
    </p:spTree>
    <p:extLst>
      <p:ext uri="{BB962C8B-B14F-4D97-AF65-F5344CB8AC3E}">
        <p14:creationId xmlns:p14="http://schemas.microsoft.com/office/powerpoint/2010/main" val="291841289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animEffect transition="in" filter="fade">
                                      <p:cBhvr>
                                        <p:cTn id="7" dur="1000"/>
                                        <p:tgtEl>
                                          <p:spTgt spid="4">
                                            <p:txEl>
                                              <p:pRg st="8" end="8"/>
                                            </p:txEl>
                                          </p:spTgt>
                                        </p:tgtEl>
                                      </p:cBhvr>
                                    </p:animEffect>
                                    <p:anim calcmode="lin" valueType="num">
                                      <p:cBhvr>
                                        <p:cTn id="8"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4000">
                <a:solidFill>
                  <a:schemeClr val="accent1"/>
                </a:solidFill>
                <a:ea typeface="Calibri" panose="020f0502020204030204" pitchFamily="34" charset="0"/>
                <a:cs typeface="Calibri" panose="020f0502020204030204" pitchFamily="34" charset="0"/>
              </a:rPr>
              <a:t>PACT Act Effective Date Scenario #16</a:t>
            </a:r>
            <a:endParaRPr lang="en-US" sz="4000" b="1">
              <a:solidFill>
                <a:schemeClr val="accent1"/>
              </a:solidFill>
              <a:effectLst/>
              <a:ea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342900" indent="-342900">
              <a:lnSpc>
                <a:spcPct val="107000"/>
              </a:lnSpc>
            </a:pPr>
            <a:r>
              <a:rPr lang="en-US" sz="2050" kern="100">
                <a:ea typeface="Calibri" panose="020f0502020204030204" pitchFamily="34" charset="0"/>
                <a:cs typeface="Times New Roman" panose="02020603050405020304" pitchFamily="18" charset="0"/>
              </a:rPr>
              <a:t>Vietnam Veteran files an ITF for hypertension and dementia secondary to hypertension on August 13, 2023.</a:t>
            </a:r>
          </a:p>
          <a:p>
            <a:pPr marL="342900" indent="-342900">
              <a:lnSpc>
                <a:spcPct val="107000"/>
              </a:lnSpc>
            </a:pPr>
            <a:r>
              <a:rPr lang="en-US" sz="2050" kern="100">
                <a:ea typeface="Calibri" panose="020f0502020204030204" pitchFamily="34" charset="0"/>
                <a:cs typeface="Times New Roman" panose="02020603050405020304" pitchFamily="18" charset="0"/>
              </a:rPr>
              <a:t>VA grants hypertension with an effective date of August 10, 2022.</a:t>
            </a:r>
          </a:p>
          <a:p>
            <a:pPr marL="342900" indent="-342900">
              <a:lnSpc>
                <a:spcPct val="107000"/>
              </a:lnSpc>
            </a:pPr>
            <a:r>
              <a:rPr lang="en-US" sz="2050" kern="100">
                <a:solidFill>
                  <a:srgbClr val="050505"/>
                </a:solidFill>
                <a:ea typeface="Calibri" panose="020f0502020204030204" pitchFamily="34" charset="0"/>
                <a:cs typeface="Times New Roman" panose="02020603050405020304" pitchFamily="18" charset="0"/>
              </a:rPr>
              <a:t>VA also grants dementia secondary to hypertension with an effective date of August 13, 2023.</a:t>
            </a:r>
          </a:p>
          <a:p>
            <a:pPr marL="342900" indent="-342900">
              <a:lnSpc>
                <a:spcPct val="107000"/>
              </a:lnSpc>
            </a:pPr>
            <a:r>
              <a:rPr lang="en-US" sz="2050" kern="100">
                <a:solidFill>
                  <a:srgbClr val="050505"/>
                </a:solidFill>
                <a:ea typeface="Calibri" panose="020f0502020204030204" pitchFamily="34" charset="0"/>
                <a:cs typeface="Times New Roman" panose="02020603050405020304" pitchFamily="18" charset="0"/>
              </a:rPr>
              <a:t>Did VA get it right?</a:t>
            </a:r>
            <a:endParaRPr lang="en-US" sz="2050">
              <a:solidFill>
                <a:srgbClr val="050505"/>
              </a:solidFill>
            </a:endParaRPr>
          </a:p>
          <a:p>
            <a:pPr marL="118872" indent="0" algn="l">
              <a:buNone/>
            </a:pPr>
            <a:endParaRPr lang="en-US" sz="2050">
              <a:solidFill>
                <a:srgbClr val="050505"/>
              </a:solidFill>
            </a:endParaRPr>
          </a:p>
          <a:p>
            <a:pPr marL="118872" indent="0" algn="l">
              <a:buNone/>
            </a:pPr>
            <a:r>
              <a:rPr lang="en-US" sz="2050">
                <a:solidFill>
                  <a:srgbClr val="050505"/>
                </a:solidFill>
              </a:rPr>
              <a:t>Yes, the effective date provisions of the PACT ACT apply to new presumptions only. Dementia is not a presumptive condition. </a:t>
            </a:r>
            <a:endParaRPr lang="en-US" sz="2050">
              <a:solidFill>
                <a:srgbClr val="FF0000"/>
              </a:solidFill>
            </a:endParaRPr>
          </a:p>
          <a:p>
            <a:pPr marL="118872" indent="0" algn="l">
              <a:buNone/>
            </a:pPr>
            <a:endParaRPr lang="en-US" sz="2100">
              <a:solidFill>
                <a:srgbClr val="050505"/>
              </a:solidFill>
            </a:endParaRPr>
          </a:p>
          <a:p>
            <a:pPr algn="l"/>
            <a:endParaRPr lang="en-US" sz="2100" b="0" i="0" u="none" strike="noStrike" baseline="0">
              <a:solidFill>
                <a:srgbClr val="050505"/>
              </a:solidFill>
            </a:endParaRPr>
          </a:p>
          <a:p>
            <a:pPr marL="118872" indent="0" algn="l">
              <a:buNone/>
            </a:pPr>
            <a:endParaRPr lang="en-US" sz="2100">
              <a:solidFill>
                <a:srgbClr val="050505"/>
              </a:solidFill>
            </a:endParaRPr>
          </a:p>
          <a:p>
            <a:pPr marL="118872" indent="0" algn="l">
              <a:buNone/>
            </a:pPr>
            <a:endParaRPr lang="en-US" sz="2100">
              <a:solidFill>
                <a:srgbClr val="050505"/>
              </a:solidFill>
            </a:endParaRPr>
          </a:p>
          <a:p>
            <a:pPr algn="l"/>
            <a:endParaRPr lang="en-US" sz="20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36</a:t>
            </a:fld>
            <a:endParaRPr lang="en-US"/>
          </a:p>
        </p:txBody>
      </p:sp>
    </p:spTree>
    <p:extLst>
      <p:ext uri="{BB962C8B-B14F-4D97-AF65-F5344CB8AC3E}">
        <p14:creationId xmlns:p14="http://schemas.microsoft.com/office/powerpoint/2010/main" val="149312742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4000" b="1">
                <a:solidFill>
                  <a:schemeClr val="accent1"/>
                </a:solidFill>
                <a:effectLst/>
                <a:ea typeface="Calibri" panose="020f0502020204030204" pitchFamily="34" charset="0"/>
                <a:cs typeface="Calibri" panose="020f0502020204030204" pitchFamily="34" charset="0"/>
              </a:rPr>
              <a:t>PACT Act Effective Date Scenario #17</a:t>
            </a: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342900" indent="-342900">
              <a:lnSpc>
                <a:spcPct val="107000"/>
              </a:lnSpc>
            </a:pPr>
            <a:r>
              <a:rPr lang="en-US" sz="2200" kern="100">
                <a:ea typeface="Calibri" panose="020f0502020204030204" pitchFamily="34" charset="0"/>
                <a:cs typeface="Times New Roman" panose="02020603050405020304" pitchFamily="18" charset="0"/>
              </a:rPr>
              <a:t>Vietnam Veteran files an ITF for diabetes and diabetic peripheral neuropathy secondary to diabetes on on August 13, 2023.</a:t>
            </a:r>
          </a:p>
          <a:p>
            <a:pPr marL="342900" indent="-342900">
              <a:lnSpc>
                <a:spcPct val="107000"/>
              </a:lnSpc>
            </a:pPr>
            <a:r>
              <a:rPr lang="en-US" sz="2200" kern="100">
                <a:ea typeface="Calibri" panose="020f0502020204030204" pitchFamily="34" charset="0"/>
                <a:cs typeface="Times New Roman" panose="02020603050405020304" pitchFamily="18" charset="0"/>
              </a:rPr>
              <a:t>VA grants diabetes with an effective date of August 10, 2022.</a:t>
            </a:r>
          </a:p>
          <a:p>
            <a:pPr marL="342900" indent="-342900">
              <a:lnSpc>
                <a:spcPct val="107000"/>
              </a:lnSpc>
            </a:pPr>
            <a:r>
              <a:rPr lang="en-US" sz="2200" kern="100">
                <a:solidFill>
                  <a:srgbClr val="050505"/>
                </a:solidFill>
                <a:ea typeface="Calibri" panose="020f0502020204030204" pitchFamily="34" charset="0"/>
                <a:cs typeface="Times New Roman" panose="02020603050405020304" pitchFamily="18" charset="0"/>
              </a:rPr>
              <a:t>VA also grants </a:t>
            </a:r>
            <a:r>
              <a:rPr lang="en-US" sz="2200" kern="100">
                <a:ea typeface="Calibri" panose="020f0502020204030204" pitchFamily="34" charset="0"/>
                <a:cs typeface="Times New Roman" panose="02020603050405020304" pitchFamily="18" charset="0"/>
              </a:rPr>
              <a:t>diabetic peripheral neuropathy </a:t>
            </a:r>
            <a:r>
              <a:rPr lang="en-US" sz="2200" kern="100">
                <a:solidFill>
                  <a:srgbClr val="050505"/>
                </a:solidFill>
                <a:ea typeface="Calibri" panose="020f0502020204030204" pitchFamily="34" charset="0"/>
                <a:cs typeface="Times New Roman" panose="02020603050405020304" pitchFamily="18" charset="0"/>
              </a:rPr>
              <a:t>with an effective date of August 13, 2023.</a:t>
            </a:r>
          </a:p>
          <a:p>
            <a:pPr marL="342900" indent="-342900">
              <a:lnSpc>
                <a:spcPct val="107000"/>
              </a:lnSpc>
            </a:pPr>
            <a:r>
              <a:rPr lang="en-US" sz="2200" kern="100">
                <a:solidFill>
                  <a:srgbClr val="050505"/>
                </a:solidFill>
                <a:ea typeface="Calibri" panose="020f0502020204030204" pitchFamily="34" charset="0"/>
                <a:cs typeface="Times New Roman" panose="02020603050405020304" pitchFamily="18" charset="0"/>
              </a:rPr>
              <a:t>Did VA get it right?</a:t>
            </a:r>
            <a:endParaRPr lang="en-US" sz="2200">
              <a:solidFill>
                <a:srgbClr val="050505"/>
              </a:solidFill>
            </a:endParaRPr>
          </a:p>
          <a:p>
            <a:pPr marL="118872" indent="0" algn="l">
              <a:buNone/>
            </a:pPr>
            <a:endParaRPr lang="en-US" sz="2200">
              <a:solidFill>
                <a:srgbClr val="050505"/>
              </a:solidFill>
            </a:endParaRPr>
          </a:p>
          <a:p>
            <a:pPr marL="118872" indent="0">
              <a:buNone/>
            </a:pPr>
            <a:r>
              <a:rPr lang="en-US" sz="2200">
                <a:solidFill>
                  <a:srgbClr val="050505"/>
                </a:solidFill>
              </a:rPr>
              <a:t>NO, </a:t>
            </a:r>
            <a:r>
              <a:rPr lang="en-US" sz="2200" kern="100">
                <a:ea typeface="Calibri" panose="020f0502020204030204" pitchFamily="34" charset="0"/>
                <a:cs typeface="Times New Roman" panose="02020603050405020304" pitchFamily="18" charset="0"/>
              </a:rPr>
              <a:t>diabetic peripheral neuropathy is a </a:t>
            </a:r>
            <a:r>
              <a:rPr lang="en-US" sz="2200" b="1" kern="100">
                <a:ea typeface="Calibri" panose="020f0502020204030204" pitchFamily="34" charset="0"/>
                <a:cs typeface="Times New Roman" panose="02020603050405020304" pitchFamily="18" charset="0"/>
              </a:rPr>
              <a:t>complication</a:t>
            </a:r>
            <a:r>
              <a:rPr lang="en-US" sz="2200" kern="100">
                <a:ea typeface="Calibri" panose="020f0502020204030204" pitchFamily="34" charset="0"/>
                <a:cs typeface="Times New Roman" panose="02020603050405020304" pitchFamily="18" charset="0"/>
              </a:rPr>
              <a:t> of diabetes. </a:t>
            </a:r>
            <a:r>
              <a:rPr lang="en-US" sz="2200"/>
              <a:t>For effective date purposes, a secondary disability is distinguished from and treated differently than a complication of a disease.</a:t>
            </a:r>
          </a:p>
          <a:p>
            <a:pPr marL="118872" indent="0">
              <a:buNone/>
            </a:pPr>
            <a:r>
              <a:rPr lang="en-US" sz="2200"/>
              <a:t>What’s the difference between a secondary condition and a complication?</a:t>
            </a:r>
          </a:p>
          <a:p>
            <a:pPr marL="118872" indent="0">
              <a:buNone/>
            </a:pPr>
            <a:r>
              <a:rPr lang="en-US" sz="2200"/>
              <a:t>When the rating directs that a given disability is to be rated based on complications, the complications are considered increased </a:t>
            </a:r>
            <a:r>
              <a:rPr lang="en-US" sz="2200" b="1"/>
              <a:t>manifestations of the primary disability</a:t>
            </a:r>
            <a:r>
              <a:rPr lang="en-US" sz="2200"/>
              <a:t>. (DC 7913 for diabetes has such a note). Secondary conditions are considered </a:t>
            </a:r>
            <a:r>
              <a:rPr lang="en-US" sz="2200" b="1"/>
              <a:t>separate disabilities.</a:t>
            </a:r>
            <a:endParaRPr lang="en-US" sz="2200" b="1">
              <a:solidFill>
                <a:srgbClr val="FF0000"/>
              </a:solidFill>
            </a:endParaRPr>
          </a:p>
          <a:p>
            <a:pPr marL="118872" indent="0" algn="l">
              <a:buNone/>
            </a:pPr>
            <a:endParaRPr lang="en-US" sz="2100">
              <a:solidFill>
                <a:srgbClr val="050505"/>
              </a:solidFill>
            </a:endParaRPr>
          </a:p>
          <a:p>
            <a:pPr algn="l"/>
            <a:endParaRPr lang="en-US" sz="2100" b="0" i="0" u="none" strike="noStrike" baseline="0">
              <a:solidFill>
                <a:srgbClr val="050505"/>
              </a:solidFill>
            </a:endParaRPr>
          </a:p>
          <a:p>
            <a:pPr marL="118872" indent="0" algn="l">
              <a:buNone/>
            </a:pPr>
            <a:endParaRPr lang="en-US" sz="2100">
              <a:solidFill>
                <a:srgbClr val="050505"/>
              </a:solidFill>
            </a:endParaRPr>
          </a:p>
          <a:p>
            <a:pPr marL="118872" indent="0" algn="l">
              <a:buNone/>
            </a:pPr>
            <a:endParaRPr lang="en-US" sz="2100">
              <a:solidFill>
                <a:srgbClr val="050505"/>
              </a:solidFill>
            </a:endParaRPr>
          </a:p>
          <a:p>
            <a:pPr algn="l"/>
            <a:endParaRPr lang="en-US" sz="20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37</a:t>
            </a:fld>
            <a:endParaRPr lang="en-US"/>
          </a:p>
        </p:txBody>
      </p:sp>
    </p:spTree>
    <p:extLst>
      <p:ext uri="{BB962C8B-B14F-4D97-AF65-F5344CB8AC3E}">
        <p14:creationId xmlns:p14="http://schemas.microsoft.com/office/powerpoint/2010/main" val="19799280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6" end="6"/>
                                            </p:txEl>
                                          </p:spTgt>
                                        </p:tgtEl>
                                        <p:attrNameLst>
                                          <p:attrName>style.visibility</p:attrName>
                                        </p:attrNameLst>
                                      </p:cBhvr>
                                      <p:to>
                                        <p:strVal val="visible"/>
                                      </p:to>
                                    </p:set>
                                    <p:animEffect transition="in" filter="fade">
                                      <p:cBhvr>
                                        <p:cTn id="14" dur="1000"/>
                                        <p:tgtEl>
                                          <p:spTgt spid="4">
                                            <p:txEl>
                                              <p:pRg st="6" end="6"/>
                                            </p:txEl>
                                          </p:spTgt>
                                        </p:tgtEl>
                                      </p:cBhvr>
                                    </p:animEffect>
                                    <p:anim calcmode="lin" valueType="num">
                                      <p:cBhvr>
                                        <p:cTn id="1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7" end="7"/>
                                            </p:txEl>
                                          </p:spTgt>
                                        </p:tgtEl>
                                        <p:attrNameLst>
                                          <p:attrName>style.visibility</p:attrName>
                                        </p:attrNameLst>
                                      </p:cBhvr>
                                      <p:to>
                                        <p:strVal val="visible"/>
                                      </p:to>
                                    </p:set>
                                    <p:animEffect transition="in" filter="fade">
                                      <p:cBhvr>
                                        <p:cTn id="21" dur="1000"/>
                                        <p:tgtEl>
                                          <p:spTgt spid="4">
                                            <p:txEl>
                                              <p:pRg st="7" end="7"/>
                                            </p:txEl>
                                          </p:spTgt>
                                        </p:tgtEl>
                                      </p:cBhvr>
                                    </p:animEffect>
                                    <p:anim calcmode="lin" valueType="num">
                                      <p:cBhvr>
                                        <p:cTn id="2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a:extLst>
              <a:ext uri="{FF2B5EF4-FFF2-40B4-BE49-F238E27FC236}">
                <a16:creationId xmlns:a16="http://schemas.microsoft.com/office/drawing/2014/main" id="{2824F0A1-A00A-42C9-A2EC-49952D658211}"/>
              </a:ext>
            </a:extLst>
          </p:cNvPr>
          <p:cNvSpPr>
            <a:spLocks noGrp="1"/>
          </p:cNvSpPr>
          <p:nvPr>
            <p:ph type="title"/>
          </p:nvPr>
        </p:nvSpPr>
        <p:spPr/>
        <p:txBody>
          <a:bodyPr/>
          <a:lstStyle/>
          <a:p>
            <a:r>
              <a:rPr lang="en-US">
                <a:solidFill>
                  <a:schemeClr val="accent1"/>
                </a:solidFill>
              </a:rPr>
              <a:t>QUESTIONS?</a:t>
            </a:r>
          </a:p>
        </p:txBody>
      </p:sp>
      <p:pic>
        <p:nvPicPr>
          <p:cNvPr id="8" name="Picture 7" descr="A picture containing drawing&#10;&#10;Description automatically generated">
            <a:extLst>
              <a:ext uri="{FF2B5EF4-FFF2-40B4-BE49-F238E27FC236}">
                <a16:creationId xmlns:a16="http://schemas.microsoft.com/office/drawing/2014/main" id="{958FFFF2-5064-4D60-86C7-E39FD7DFF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00200"/>
            <a:ext cx="9144000" cy="5143500"/>
          </a:xfrm>
          <a:prstGeom prst="rect">
            <a:avLst/>
          </a:prstGeom>
        </p:spPr>
      </p:pic>
      <p:sp>
        <p:nvSpPr>
          <p:cNvPr id="3" name="Slide Number Placeholder 2">
            <a:extLst>
              <a:ext uri="{FF2B5EF4-FFF2-40B4-BE49-F238E27FC236}">
                <a16:creationId xmlns:a16="http://schemas.microsoft.com/office/drawing/2014/main" id="{BC80CCA9-C587-418A-90A1-BD4299638024}"/>
              </a:ext>
            </a:extLst>
          </p:cNvPr>
          <p:cNvSpPr>
            <a:spLocks noGrp="1"/>
          </p:cNvSpPr>
          <p:nvPr>
            <p:ph type="sldNum" sz="quarter" idx="12"/>
          </p:nvPr>
        </p:nvSpPr>
        <p:spPr/>
        <p:txBody>
          <a:bodyPr/>
          <a:lstStyle/>
          <a:p>
            <a:fld id="{1B5C5464-0A0C-4F4F-8948-B8BFCC70FC15}" type="slidenum">
              <a:rPr lang="en-US" smtClean="0"/>
              <a:t>38</a:t>
            </a:fld>
            <a:endParaRPr lang="en-US"/>
          </a:p>
        </p:txBody>
      </p:sp>
    </p:spTree>
    <p:extLst>
      <p:ext uri="{BB962C8B-B14F-4D97-AF65-F5344CB8AC3E}">
        <p14:creationId xmlns:p14="http://schemas.microsoft.com/office/powerpoint/2010/main" val="2252688919"/>
      </p:ext>
    </p:extLst>
  </p:cSld>
  <p:clrMapOvr>
    <a:masterClrMapping/>
  </p:clrMapOvr>
  <p:transition/>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p:txBody>
          <a:bodyPr/>
          <a:lstStyle/>
          <a:p>
            <a:r>
              <a:rPr lang="en-US">
                <a:solidFill>
                  <a:schemeClr val="accent1"/>
                </a:solidFill>
              </a:rPr>
              <a:t>More Questions? </a:t>
            </a:r>
          </a:p>
        </p:txBody>
      </p:sp>
      <p:sp>
        <p:nvSpPr>
          <p:cNvPr id="3" name="Content Placeholder 2"/>
          <p:cNvSpPr>
            <a:spLocks noGrp="1"/>
          </p:cNvSpPr>
          <p:nvPr>
            <p:ph idx="1"/>
          </p:nvPr>
        </p:nvSpPr>
        <p:spPr>
          <a:xfrm>
            <a:off x="76200" y="1408176"/>
            <a:ext cx="9067800" cy="5449823"/>
          </a:xfrm>
        </p:spPr>
        <p:txBody>
          <a:bodyPr>
            <a:normAutofit/>
          </a:bodyPr>
          <a:lstStyle/>
          <a:p>
            <a:pPr marL="118872" indent="0" algn="ctr">
              <a:buNone/>
            </a:pPr>
            <a:endParaRPr lang="en-US" sz="3400" b="1"/>
          </a:p>
          <a:p>
            <a:pPr marL="118872" indent="0" algn="ctr">
              <a:buNone/>
            </a:pPr>
            <a:r>
              <a:rPr lang="en-US" sz="3400" b="1"/>
              <a:t>Feel free to contact us about questions from this training or ANYTIME you have a question about a claim: </a:t>
            </a:r>
          </a:p>
          <a:p>
            <a:pPr marL="118872" indent="0" algn="ctr">
              <a:buNone/>
            </a:pPr>
            <a:endParaRPr lang="en-US" sz="3400" b="1"/>
          </a:p>
          <a:p>
            <a:pPr marL="118872" indent="0" algn="ctr">
              <a:buNone/>
            </a:pPr>
            <a:r>
              <a:rPr lang="en-US" sz="3400" b="1">
                <a:hlinkClick r:id="rId2"/>
              </a:rPr>
              <a:t>CACVSO@eagleveteranslaw.com</a:t>
            </a:r>
            <a:endParaRPr lang="en-US" sz="3400" b="1"/>
          </a:p>
          <a:p>
            <a:pPr marL="118872" indent="0" algn="ctr">
              <a:buNone/>
            </a:pPr>
            <a:endParaRPr lang="en-US"/>
          </a:p>
          <a:p>
            <a:pPr marL="118872" indent="0" algn="ctr">
              <a:buNone/>
            </a:pPr>
            <a:endParaRPr lang="en-US"/>
          </a:p>
          <a:p>
            <a:pPr marL="118872" indent="0" algn="ctr">
              <a:buNone/>
            </a:pPr>
            <a:endParaRPr lang="is-IS"/>
          </a:p>
        </p:txBody>
      </p:sp>
      <p:pic>
        <p:nvPicPr>
          <p:cNvPr id="5" name="Picture 4" descr="Logo, company name&#10;&#10;Description automatically generated">
            <a:extLst>
              <a:ext uri="{FF2B5EF4-FFF2-40B4-BE49-F238E27FC236}">
                <a16:creationId xmlns:a16="http://schemas.microsoft.com/office/drawing/2014/main" id="{DD7BEFD8-F200-4705-AA28-97BAF9793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8926" y="4846553"/>
            <a:ext cx="2046147" cy="1706647"/>
          </a:xfrm>
          <a:prstGeom prst="rect">
            <a:avLst/>
          </a:prstGeom>
        </p:spPr>
      </p:pic>
      <p:sp>
        <p:nvSpPr>
          <p:cNvPr id="4" name="Slide Number Placeholder 3">
            <a:extLst>
              <a:ext uri="{FF2B5EF4-FFF2-40B4-BE49-F238E27FC236}">
                <a16:creationId xmlns:a16="http://schemas.microsoft.com/office/drawing/2014/main" id="{C5E31012-0361-4ABF-8211-AEA4E578934E}"/>
              </a:ext>
            </a:extLst>
          </p:cNvPr>
          <p:cNvSpPr>
            <a:spLocks noGrp="1"/>
          </p:cNvSpPr>
          <p:nvPr>
            <p:ph type="sldNum" sz="quarter" idx="12"/>
          </p:nvPr>
        </p:nvSpPr>
        <p:spPr/>
        <p:txBody>
          <a:bodyPr/>
          <a:lstStyle/>
          <a:p>
            <a:fld id="{1B5C5464-0A0C-4F4F-8948-B8BFCC70FC15}" type="slidenum">
              <a:rPr lang="en-US" smtClean="0"/>
              <a:t>39</a:t>
            </a:fld>
            <a:endParaRPr lang="en-US"/>
          </a:p>
        </p:txBody>
      </p:sp>
    </p:spTree>
    <p:extLst>
      <p:ext uri="{BB962C8B-B14F-4D97-AF65-F5344CB8AC3E}">
        <p14:creationId xmlns:p14="http://schemas.microsoft.com/office/powerpoint/2010/main" val="1467211426"/>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3800" b="1">
                <a:solidFill>
                  <a:schemeClr val="accent1"/>
                </a:solidFill>
                <a:effectLst/>
                <a:ea typeface="Calibri" panose="020f0502020204030204" pitchFamily="34" charset="0"/>
                <a:cs typeface="Calibri" panose="020f0502020204030204" pitchFamily="34" charset="0"/>
              </a:rPr>
              <a:t> The </a:t>
            </a:r>
            <a:r>
              <a:rPr lang="en-US" sz="3800">
                <a:solidFill>
                  <a:schemeClr val="accent1"/>
                </a:solidFill>
                <a:ea typeface="Calibri" panose="020f0502020204030204" pitchFamily="34" charset="0"/>
                <a:cs typeface="Calibri" panose="020f0502020204030204" pitchFamily="34" charset="0"/>
              </a:rPr>
              <a:t>M21 Manual</a:t>
            </a:r>
            <a:endParaRPr lang="en-US" sz="3800" b="1">
              <a:solidFill>
                <a:schemeClr val="accent1"/>
              </a:solidFill>
              <a:effectLst/>
              <a:ea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algn="l"/>
            <a:r>
              <a:rPr lang="en-US" sz="2300"/>
              <a:t>The M21 serves as a comprehensive guide for processing and adjudicating claims and appeals related to compensation, pension, and other benefits for Veterans and their dependents. </a:t>
            </a:r>
          </a:p>
          <a:p>
            <a:pPr algn="l"/>
            <a:r>
              <a:rPr lang="en-US" sz="2300"/>
              <a:t>It draws its authority from the statutes and regulations outlined in Title 38, which governs the Department of Veterans Affairs benefits.</a:t>
            </a:r>
          </a:p>
          <a:p>
            <a:r>
              <a:rPr lang="en-US" sz="2300"/>
              <a:t>When there is a conflict, relevant statutes and regulations take precedence over procedural guidance in the M21.</a:t>
            </a:r>
          </a:p>
          <a:p>
            <a:r>
              <a:rPr lang="en-US" sz="2300"/>
              <a:t>The M21 procedures are designed to assist VBA employees in properly adjudicating claims, ensuring fair, accurate and consistent decisions.</a:t>
            </a:r>
          </a:p>
          <a:p>
            <a:r>
              <a:rPr lang="en-US" sz="2300"/>
              <a:t>Generally, the M21 explicitly identifies the actions that claims processors must take as well as those they may not take.</a:t>
            </a:r>
          </a:p>
          <a:p>
            <a:r>
              <a:rPr lang="en-US" sz="2300"/>
              <a:t>The provisions of the M21 manual are mandatory for VA adjudicators to follow, however, they do not hold the same obligatory status for the Board of Veterans’ Appeals (BVA).</a:t>
            </a:r>
          </a:p>
          <a:p>
            <a:pPr marL="118872" indent="0">
              <a:buNone/>
            </a:pPr>
            <a:endParaRPr lang="en-US" sz="2300"/>
          </a:p>
          <a:p>
            <a:pPr marL="118872" indent="0">
              <a:buNone/>
            </a:pPr>
            <a:endParaRPr lang="en-US" sz="2300"/>
          </a:p>
          <a:p>
            <a:pPr marL="118872" indent="0">
              <a:buNone/>
            </a:pPr>
            <a:endParaRPr lang="en-US" sz="2300"/>
          </a:p>
          <a:p>
            <a:pPr marL="118872" indent="0">
              <a:buNone/>
            </a:pPr>
            <a:endParaRPr lang="en-US" sz="2300"/>
          </a:p>
          <a:p>
            <a:pPr marL="118872" indent="0">
              <a:buNone/>
            </a:pPr>
            <a:endParaRPr lang="en-US" sz="2300"/>
          </a:p>
          <a:p>
            <a:pPr marL="118872" indent="0">
              <a:buNone/>
            </a:pPr>
            <a:endParaRPr lang="en-US" sz="2300"/>
          </a:p>
          <a:p>
            <a:pPr marL="118872" indent="0">
              <a:buNone/>
            </a:pPr>
            <a:endParaRPr lang="en-US" sz="2300"/>
          </a:p>
          <a:p>
            <a:pPr marL="118872" indent="0">
              <a:buNone/>
            </a:pPr>
            <a:endParaRPr lang="en-US" sz="2300"/>
          </a:p>
          <a:p>
            <a:pPr marL="118872" indent="0">
              <a:buNone/>
            </a:pPr>
            <a:endParaRPr lang="en-US" sz="2300"/>
          </a:p>
          <a:p>
            <a:pPr marL="118872" indent="0">
              <a:buNone/>
            </a:pPr>
            <a:endParaRPr lang="en-US" sz="2300"/>
          </a:p>
          <a:p>
            <a:pPr marL="118872" indent="0">
              <a:buNone/>
            </a:pPr>
            <a:endParaRPr lang="en-US" sz="2300"/>
          </a:p>
          <a:p>
            <a:pPr marL="118872" indent="0">
              <a:buNone/>
            </a:pPr>
            <a:endParaRPr lang="en-US" sz="2300"/>
          </a:p>
          <a:p>
            <a:pPr marL="118872" indent="0">
              <a:buNone/>
            </a:pPr>
            <a:endParaRPr lang="en-US" sz="23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4</a:t>
            </a:fld>
            <a:endParaRPr lang="en-US"/>
          </a:p>
        </p:txBody>
      </p:sp>
    </p:spTree>
    <p:extLst>
      <p:ext uri="{BB962C8B-B14F-4D97-AF65-F5344CB8AC3E}">
        <p14:creationId xmlns:p14="http://schemas.microsoft.com/office/powerpoint/2010/main" val="398825417"/>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3800" b="1">
                <a:solidFill>
                  <a:schemeClr val="accent1"/>
                </a:solidFill>
                <a:effectLst/>
                <a:ea typeface="Calibri" panose="020f0502020204030204" pitchFamily="34" charset="0"/>
                <a:cs typeface="Calibri" panose="020f0502020204030204" pitchFamily="34" charset="0"/>
              </a:rPr>
              <a:t> Searching the </a:t>
            </a:r>
            <a:r>
              <a:rPr lang="en-US" sz="3800">
                <a:solidFill>
                  <a:schemeClr val="accent1"/>
                </a:solidFill>
                <a:ea typeface="Calibri" panose="020f0502020204030204" pitchFamily="34" charset="0"/>
                <a:cs typeface="Calibri" panose="020f0502020204030204" pitchFamily="34" charset="0"/>
              </a:rPr>
              <a:t>M21-1</a:t>
            </a:r>
            <a:endParaRPr lang="en-US" sz="3800" b="1">
              <a:solidFill>
                <a:schemeClr val="accent1"/>
              </a:solidFill>
              <a:effectLst/>
              <a:ea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118872" indent="0">
              <a:buNone/>
            </a:pPr>
            <a:r>
              <a:rPr lang="en-US" sz="2000">
                <a:hlinkClick r:id="rId2"/>
              </a:rPr>
              <a:t>https://wwwˌknowvaˌebenefitsˌvaˌgov/system/templates/selfservice/va_ssnew/help/customer/locale/en-US/portal/554400000001018/topic/554400000004049/M21-1-Adjudication-Procedures-Manual</a:t>
            </a:r>
            <a:endParaRPr lang="en-US" sz="2000"/>
          </a:p>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5</a:t>
            </a:fld>
            <a:endParaRPr lang="en-US"/>
          </a:p>
        </p:txBody>
      </p:sp>
      <p:pic>
        <p:nvPicPr>
          <p:cNvPr id="9" name="Picture 8">
            <a:extLst>
              <a:ext uri="{FF2B5EF4-FFF2-40B4-BE49-F238E27FC236}">
                <a16:creationId xmlns:a16="http://schemas.microsoft.com/office/drawing/2014/main" id="{CD0CCFD5-AB36-D684-14D5-95608DBE8A2B}"/>
              </a:ext>
            </a:extLst>
          </p:cNvPr>
          <p:cNvPicPr>
            <a:picLocks noChangeAspect="1"/>
          </p:cNvPicPr>
          <p:nvPr/>
        </p:nvPicPr>
        <p:blipFill>
          <a:blip r:embed="rId3"/>
          <a:stretch>
            <a:fillRect/>
          </a:stretch>
        </p:blipFill>
        <p:spPr>
          <a:xfrm>
            <a:off x="98071" y="2533571"/>
            <a:ext cx="8969729" cy="4019629"/>
          </a:xfrm>
          <a:prstGeom prst="rect">
            <a:avLst/>
          </a:prstGeom>
        </p:spPr>
      </p:pic>
    </p:spTree>
    <p:extLst>
      <p:ext uri="{BB962C8B-B14F-4D97-AF65-F5344CB8AC3E}">
        <p14:creationId xmlns:p14="http://schemas.microsoft.com/office/powerpoint/2010/main" val="1634532552"/>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3800" b="1">
                <a:solidFill>
                  <a:schemeClr val="accent1"/>
                </a:solidFill>
                <a:effectLst/>
                <a:ea typeface="Calibri" panose="020f0502020204030204" pitchFamily="34" charset="0"/>
                <a:cs typeface="Calibri" panose="020f0502020204030204" pitchFamily="34" charset="0"/>
              </a:rPr>
              <a:t> Searching the </a:t>
            </a:r>
            <a:r>
              <a:rPr lang="en-US" sz="3800">
                <a:solidFill>
                  <a:schemeClr val="accent1"/>
                </a:solidFill>
                <a:ea typeface="Calibri" panose="020f0502020204030204" pitchFamily="34" charset="0"/>
                <a:cs typeface="Calibri" panose="020f0502020204030204" pitchFamily="34" charset="0"/>
              </a:rPr>
              <a:t>M21-1 – Example #1</a:t>
            </a:r>
            <a:endParaRPr lang="en-US" sz="3800" b="1">
              <a:solidFill>
                <a:schemeClr val="accent1"/>
              </a:solidFill>
              <a:effectLst/>
              <a:ea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6</a:t>
            </a:fld>
            <a:endParaRPr lang="en-US"/>
          </a:p>
        </p:txBody>
      </p:sp>
      <p:pic>
        <p:nvPicPr>
          <p:cNvPr id="10" name="Picture 9">
            <a:extLst>
              <a:ext uri="{FF2B5EF4-FFF2-40B4-BE49-F238E27FC236}">
                <a16:creationId xmlns:a16="http://schemas.microsoft.com/office/drawing/2014/main" id="{1469E062-2450-8D5C-8AB1-C19FE414EA34}"/>
              </a:ext>
            </a:extLst>
          </p:cNvPr>
          <p:cNvPicPr>
            <a:picLocks noChangeAspect="1"/>
          </p:cNvPicPr>
          <p:nvPr/>
        </p:nvPicPr>
        <p:blipFill>
          <a:blip r:embed="rId2"/>
          <a:stretch>
            <a:fillRect/>
          </a:stretch>
        </p:blipFill>
        <p:spPr>
          <a:xfrm>
            <a:off x="0" y="2428270"/>
            <a:ext cx="9144000" cy="4124930"/>
          </a:xfrm>
          <a:prstGeom prst="rect">
            <a:avLst/>
          </a:prstGeom>
        </p:spPr>
      </p:pic>
      <p:sp>
        <p:nvSpPr>
          <p:cNvPr id="11" name="TextBox 10">
            <a:extLst>
              <a:ext uri="{FF2B5EF4-FFF2-40B4-BE49-F238E27FC236}">
                <a16:creationId xmlns:a16="http://schemas.microsoft.com/office/drawing/2014/main" id="{16E3853C-C1DC-324A-A05D-2AE247039BA4}"/>
              </a:ext>
            </a:extLst>
          </p:cNvPr>
          <p:cNvSpPr txBox="1"/>
          <p:nvPr/>
        </p:nvSpPr>
        <p:spPr>
          <a:xfrm>
            <a:off x="22194" y="1524000"/>
            <a:ext cx="9045606" cy="969496"/>
          </a:xfrm>
          <a:prstGeom prst="rect">
            <a:avLst/>
          </a:prstGeom>
          <a:noFill/>
        </p:spPr>
        <p:txBody>
          <a:bodyPr wrap="square" rtlCol="0">
            <a:spAutoFit/>
          </a:bodyPr>
          <a:lstStyle/>
          <a:p>
            <a:r>
              <a:rPr lang="en-US" sz="1900"/>
              <a:t>Rating decision denies mental health condition but ignores excellent lay statement from veteran. We want to cite to M21 in the HLR to show that VA is </a:t>
            </a:r>
            <a:r>
              <a:rPr lang="en-US" sz="1900" b="1"/>
              <a:t>required to consider lay evidence.</a:t>
            </a:r>
          </a:p>
        </p:txBody>
      </p:sp>
    </p:spTree>
    <p:extLst>
      <p:ext uri="{BB962C8B-B14F-4D97-AF65-F5344CB8AC3E}">
        <p14:creationId xmlns:p14="http://schemas.microsoft.com/office/powerpoint/2010/main" val="706740595"/>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3800" b="1">
                <a:solidFill>
                  <a:schemeClr val="accent1"/>
                </a:solidFill>
                <a:effectLst/>
                <a:ea typeface="Calibri" panose="020f0502020204030204" pitchFamily="34" charset="0"/>
                <a:cs typeface="Calibri" panose="020f0502020204030204" pitchFamily="34" charset="0"/>
              </a:rPr>
              <a:t> The M21 Citation</a:t>
            </a: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7</a:t>
            </a:fld>
            <a:endParaRPr lang="en-US"/>
          </a:p>
        </p:txBody>
      </p:sp>
      <p:pic>
        <p:nvPicPr>
          <p:cNvPr id="6" name="Picture 5">
            <a:extLst>
              <a:ext uri="{FF2B5EF4-FFF2-40B4-BE49-F238E27FC236}">
                <a16:creationId xmlns:a16="http://schemas.microsoft.com/office/drawing/2014/main" id="{0A11D863-D321-2BBD-73C2-75E3691238CA}"/>
              </a:ext>
            </a:extLst>
          </p:cNvPr>
          <p:cNvPicPr>
            <a:picLocks noChangeAspect="1"/>
          </p:cNvPicPr>
          <p:nvPr/>
        </p:nvPicPr>
        <p:blipFill>
          <a:blip r:embed="rId2"/>
          <a:stretch>
            <a:fillRect/>
          </a:stretch>
        </p:blipFill>
        <p:spPr>
          <a:xfrm>
            <a:off x="381000" y="1972691"/>
            <a:ext cx="8363363" cy="3818509"/>
          </a:xfrm>
          <a:prstGeom prst="rect">
            <a:avLst/>
          </a:prstGeom>
        </p:spPr>
      </p:pic>
    </p:spTree>
    <p:extLst>
      <p:ext uri="{BB962C8B-B14F-4D97-AF65-F5344CB8AC3E}">
        <p14:creationId xmlns:p14="http://schemas.microsoft.com/office/powerpoint/2010/main" val="2929409961"/>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3800" b="1">
                <a:solidFill>
                  <a:schemeClr val="accent1"/>
                </a:solidFill>
                <a:effectLst/>
                <a:ea typeface="Calibri" panose="020f0502020204030204" pitchFamily="34" charset="0"/>
                <a:cs typeface="Calibri" panose="020f0502020204030204" pitchFamily="34" charset="0"/>
              </a:rPr>
              <a:t> The HLR Argument</a:t>
            </a: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8</a:t>
            </a:fld>
            <a:endParaRPr lang="en-US"/>
          </a:p>
        </p:txBody>
      </p:sp>
      <p:sp>
        <p:nvSpPr>
          <p:cNvPr id="11" name="TextBox 10">
            <a:extLst>
              <a:ext uri="{FF2B5EF4-FFF2-40B4-BE49-F238E27FC236}">
                <a16:creationId xmlns:a16="http://schemas.microsoft.com/office/drawing/2014/main" id="{16E3853C-C1DC-324A-A05D-2AE247039BA4}"/>
              </a:ext>
            </a:extLst>
          </p:cNvPr>
          <p:cNvSpPr txBox="1"/>
          <p:nvPr/>
        </p:nvSpPr>
        <p:spPr>
          <a:xfrm>
            <a:off x="22194" y="1524000"/>
            <a:ext cx="9045606" cy="4893647"/>
          </a:xfrm>
          <a:prstGeom prst="rect">
            <a:avLst/>
          </a:prstGeom>
          <a:noFill/>
        </p:spPr>
        <p:txBody>
          <a:bodyPr wrap="square" rtlCol="0">
            <a:spAutoFit/>
          </a:bodyPr>
          <a:lstStyle/>
          <a:p>
            <a:r>
              <a:rPr lang="en-US" sz="2400"/>
              <a:t>The 5/9/2024 Rating Decision Narrative ignored evidence of in-service events relating to Veteran’s current diagnosis of unspecified mood disorder. </a:t>
            </a:r>
            <a:r>
              <a:rPr lang="en-US" sz="2400" b="1"/>
              <a:t>Veteran submitted a credible and competent lay statement</a:t>
            </a:r>
            <a:r>
              <a:rPr lang="en-US" sz="2400"/>
              <a:t> detailing in-service events leading to his current disability (uploaded to VBMS on 7/17/2023). The events detailed in this statement are supported by 2 medical professionals: 1) 11/17/2022 DBQ by a private psychologist and 2) 5/2/2024 C&amp;P exam by a contract examiner.</a:t>
            </a:r>
          </a:p>
          <a:p>
            <a:r>
              <a:rPr lang="en-US" sz="2400" b="1"/>
              <a:t>Per M21-1 V.ii.1.B.2.a., lay statements may be acceptable for establishing service incurrence. </a:t>
            </a:r>
            <a:r>
              <a:rPr lang="en-US" sz="2400"/>
              <a:t>There is NO evidence in the record that weighs against the Veteran’s credible and competent statements. As such, service connection for unspecified mood disorder should be granted.</a:t>
            </a:r>
          </a:p>
        </p:txBody>
      </p:sp>
    </p:spTree>
    <p:extLst>
      <p:ext uri="{BB962C8B-B14F-4D97-AF65-F5344CB8AC3E}">
        <p14:creationId xmlns:p14="http://schemas.microsoft.com/office/powerpoint/2010/main" val="2152975154"/>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itle 1"/>
          <p:cNvSpPr>
            <a:spLocks noGrp="1"/>
          </p:cNvSpPr>
          <p:nvPr>
            <p:ph type="title"/>
          </p:nvPr>
        </p:nvSpPr>
        <p:spPr>
          <a:xfrm>
            <a:off x="76200" y="155448"/>
            <a:ext cx="8991600" cy="1252728"/>
          </a:xfrm>
        </p:spPr>
        <p:txBody>
          <a:bodyPr>
            <a:noAutofit/>
          </a:bodyPr>
          <a:lstStyle/>
          <a:p>
            <a:pPr marR="0" lvl="0" algn="ctr">
              <a:lnSpc>
                <a:spcPct val="107000"/>
              </a:lnSpc>
              <a:spcBef>
                <a:spcPct val="0"/>
              </a:spcBef>
              <a:spcAft>
                <a:spcPts val="800"/>
              </a:spcAft>
            </a:pPr>
            <a:r>
              <a:rPr lang="en-US" sz="3800" b="1">
                <a:solidFill>
                  <a:schemeClr val="accent1"/>
                </a:solidFill>
                <a:effectLst/>
                <a:ea typeface="Calibri" panose="020f0502020204030204" pitchFamily="34" charset="0"/>
                <a:cs typeface="Calibri" panose="020f0502020204030204" pitchFamily="34" charset="0"/>
              </a:rPr>
              <a:t> Searching the </a:t>
            </a:r>
            <a:r>
              <a:rPr lang="en-US" sz="3800">
                <a:solidFill>
                  <a:schemeClr val="accent1"/>
                </a:solidFill>
                <a:ea typeface="Calibri" panose="020f0502020204030204" pitchFamily="34" charset="0"/>
                <a:cs typeface="Calibri" panose="020f0502020204030204" pitchFamily="34" charset="0"/>
              </a:rPr>
              <a:t>M21-1 – Example #2</a:t>
            </a:r>
            <a:endParaRPr lang="en-US" sz="3800" b="1">
              <a:solidFill>
                <a:schemeClr val="accent1"/>
              </a:solidFill>
              <a:effectLst/>
              <a:ea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1364CDD2-9403-44B9-87E1-961063ADF82C}"/>
              </a:ext>
            </a:extLst>
          </p:cNvPr>
          <p:cNvSpPr>
            <a:spLocks noGrp="1"/>
          </p:cNvSpPr>
          <p:nvPr>
            <p:ph idx="1"/>
          </p:nvPr>
        </p:nvSpPr>
        <p:spPr>
          <a:xfrm>
            <a:off x="22194" y="1408176"/>
            <a:ext cx="9121806" cy="5449824"/>
          </a:xfrm>
        </p:spPr>
        <p:txBody>
          <a:bodyPr>
            <a:noAutofit/>
          </a:bodyPr>
          <a:lstStyle/>
          <a:p>
            <a:pPr marL="118872" indent="0">
              <a:buNone/>
            </a:pPr>
            <a:endParaRPr lang="en-US" sz="2000"/>
          </a:p>
          <a:p>
            <a:pPr marL="118872" indent="0">
              <a:buNone/>
            </a:pPr>
            <a:endParaRPr lang="en-US" sz="2000"/>
          </a:p>
          <a:p>
            <a:pPr marL="118872" indent="0">
              <a:buNone/>
            </a:pPr>
            <a:endParaRPr lang="en-US" sz="2000"/>
          </a:p>
          <a:p>
            <a:pPr marL="118872" indent="0">
              <a:buNone/>
            </a:pPr>
            <a:endParaRPr lang="en-US" sz="2000"/>
          </a:p>
        </p:txBody>
      </p:sp>
      <p:sp>
        <p:nvSpPr>
          <p:cNvPr id="3" name="Slide Number Placeholder 2">
            <a:extLst>
              <a:ext uri="{FF2B5EF4-FFF2-40B4-BE49-F238E27FC236}">
                <a16:creationId xmlns:a16="http://schemas.microsoft.com/office/drawing/2014/main" id="{102E283E-7D3F-4011-9AC1-110D5001D5A4}"/>
              </a:ext>
            </a:extLst>
          </p:cNvPr>
          <p:cNvSpPr>
            <a:spLocks noGrp="1"/>
          </p:cNvSpPr>
          <p:nvPr>
            <p:ph type="sldNum" sz="quarter" idx="12"/>
          </p:nvPr>
        </p:nvSpPr>
        <p:spPr/>
        <p:txBody>
          <a:bodyPr/>
          <a:lstStyle/>
          <a:p>
            <a:fld id="{1B5C5464-0A0C-4F4F-8948-B8BFCC70FC15}" type="slidenum">
              <a:rPr lang="en-US" smtClean="0"/>
              <a:t>9</a:t>
            </a:fld>
            <a:endParaRPr lang="en-US"/>
          </a:p>
        </p:txBody>
      </p:sp>
      <p:sp>
        <p:nvSpPr>
          <p:cNvPr id="11" name="TextBox 10">
            <a:extLst>
              <a:ext uri="{FF2B5EF4-FFF2-40B4-BE49-F238E27FC236}">
                <a16:creationId xmlns:a16="http://schemas.microsoft.com/office/drawing/2014/main" id="{16E3853C-C1DC-324A-A05D-2AE247039BA4}"/>
              </a:ext>
            </a:extLst>
          </p:cNvPr>
          <p:cNvSpPr txBox="1"/>
          <p:nvPr/>
        </p:nvSpPr>
        <p:spPr>
          <a:xfrm>
            <a:off x="22194" y="1524000"/>
            <a:ext cx="9045606" cy="1261884"/>
          </a:xfrm>
          <a:prstGeom prst="rect">
            <a:avLst/>
          </a:prstGeom>
          <a:noFill/>
        </p:spPr>
        <p:txBody>
          <a:bodyPr wrap="square" rtlCol="0">
            <a:spAutoFit/>
          </a:bodyPr>
          <a:lstStyle/>
          <a:p>
            <a:r>
              <a:rPr lang="en-US" sz="1900"/>
              <a:t>Rating decision grants service connection CAD for Guam veteran and assigns 8/10/2022 effective date. Veteran originally claimed service connection secondary to his service-connected diabetes, NOT as a PACT Act presumptive. We want to cite to M21 in the HLR to show that VA is required to all </a:t>
            </a:r>
            <a:r>
              <a:rPr lang="en-US" sz="1900" b="1"/>
              <a:t>theories of entitlement</a:t>
            </a:r>
            <a:r>
              <a:rPr lang="en-US" sz="1900"/>
              <a:t>.</a:t>
            </a:r>
          </a:p>
        </p:txBody>
      </p:sp>
      <p:pic>
        <p:nvPicPr>
          <p:cNvPr id="6" name="Picture 5">
            <a:extLst>
              <a:ext uri="{FF2B5EF4-FFF2-40B4-BE49-F238E27FC236}">
                <a16:creationId xmlns:a16="http://schemas.microsoft.com/office/drawing/2014/main" id="{DF946416-D5E3-5A14-CBE7-23019F0C50ED}"/>
              </a:ext>
            </a:extLst>
          </p:cNvPr>
          <p:cNvPicPr>
            <a:picLocks noChangeAspect="1"/>
          </p:cNvPicPr>
          <p:nvPr/>
        </p:nvPicPr>
        <p:blipFill>
          <a:blip r:embed="rId2"/>
          <a:stretch>
            <a:fillRect/>
          </a:stretch>
        </p:blipFill>
        <p:spPr>
          <a:xfrm>
            <a:off x="0" y="2767329"/>
            <a:ext cx="9144000" cy="3938271"/>
          </a:xfrm>
          <a:prstGeom prst="rect">
            <a:avLst/>
          </a:prstGeom>
        </p:spPr>
      </p:pic>
    </p:spTree>
    <p:extLst>
      <p:ext uri="{BB962C8B-B14F-4D97-AF65-F5344CB8AC3E}">
        <p14:creationId xmlns:p14="http://schemas.microsoft.com/office/powerpoint/2010/main" val="2440925243"/>
      </p:ext>
    </p:extLst>
  </p:cSld>
  <p:clrMapOvr>
    <a:masterClrMapping/>
  </p:clrMapOvr>
  <p:transition/>
  <p:timing/>
</p:sld>
</file>

<file path=ppt/tags/tag1.xml><?xml version="1.0" encoding="utf-8"?>
<p:tagLst xmlns:p="http://schemas.openxmlformats.org/presentationml/2006/main">
  <p:tag name="AS_OS" val="Unix 3.10.0.957"/>
  <p:tag name="AS_RELEASE_DATE" val="2023.07.31"/>
  <p:tag name="AS_TITLE" val="Aspose.Slides for Java"/>
  <p:tag name="AS_VERSION" val="23.7"/>
</p:tagLst>
</file>

<file path=ppt/theme/_rels/theme1.xml.rels>&#65279;<?xml version="1.0" encoding="utf-8" standalone="yes"?><Relationships xmlns="http://schemas.openxmlformats.org/package/2006/relationships"><Relationship Id="rId1" Type="http://schemas.openxmlformats.org/officeDocument/2006/relationships/image" Target="../media/image1.jpeg" /></Relationships>
</file>

<file path=ppt/theme/theme1.xml><?xml version="1.0" encoding="utf-8"?>
<a:theme xmlns:r="http://schemas.openxmlformats.org/officeDocument/2006/relationships"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Corbel"/>
        <a:cs typeface="Arial"/>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Corbel"/>
        <a:cs typeface="Arial"/>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theme>
</file>

<file path=ppt/theme/theme2.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Template> Black .thmx</Template>
  <Company>United States Court of Veteran Affairs</Company>
  <PresentationFormat>On-screen Show (4:3)</PresentationFormat>
  <Paragraphs>242</Paragraphs>
  <Slides>39</Slides>
  <Notes>3</Notes>
  <TotalTime>82895</TotalTime>
  <HiddenSlides>0</HiddenSlides>
  <MMClips>0</MMClips>
  <ScaleCrop>0</ScaleCrop>
  <HeadingPairs>
    <vt:vector baseType="variant" size="6">
      <vt:variant>
        <vt:lpstr>Fonts used</vt:lpstr>
      </vt:variant>
      <vt:variant>
        <vt:i4>8</vt:i4>
      </vt:variant>
      <vt:variant>
        <vt:lpstr>Theme</vt:lpstr>
      </vt:variant>
      <vt:variant>
        <vt:i4>1</vt:i4>
      </vt:variant>
      <vt:variant>
        <vt:lpstr>Slide Titles</vt:lpstr>
      </vt:variant>
      <vt:variant>
        <vt:i4>39</vt:i4>
      </vt:variant>
    </vt:vector>
  </HeadingPairs>
  <TitlesOfParts>
    <vt:vector baseType="lpstr" size="48">
      <vt:lpstr>Arial</vt:lpstr>
      <vt:lpstr>Corbel</vt:lpstr>
      <vt:lpstr>Wingdings 2</vt:lpstr>
      <vt:lpstr>Wingdings</vt:lpstr>
      <vt:lpstr>Wingdings 3</vt:lpstr>
      <vt:lpstr>Calibri</vt:lpstr>
      <vt:lpstr>Times New Roman</vt:lpstr>
      <vt:lpstr>Verdana</vt:lpstr>
      <vt:lpstr>Module</vt:lpstr>
      <vt:lpstr>Open Forum Q&amp;A</vt:lpstr>
      <vt:lpstr> Topics </vt:lpstr>
      <vt:lpstr> Statutes, Regulations And Case Law</vt:lpstr>
      <vt:lpstr> The M21 Manual</vt:lpstr>
      <vt:lpstr> Searching the M21-1</vt:lpstr>
      <vt:lpstr> Searching the M21-1 – Example #1</vt:lpstr>
      <vt:lpstr> The M21 Citation</vt:lpstr>
      <vt:lpstr> The HLR Argument</vt:lpstr>
      <vt:lpstr> Searching the M21-1 – Example #2</vt:lpstr>
      <vt:lpstr> The M21 Citation</vt:lpstr>
      <vt:lpstr> The HLR Argument</vt:lpstr>
      <vt:lpstr> Review: Pact Act/TERA Claims</vt:lpstr>
      <vt:lpstr> Searching the M21-1 – Example #3</vt:lpstr>
      <vt:lpstr> The M21 Citation</vt:lpstr>
      <vt:lpstr> The HLR Argument</vt:lpstr>
      <vt:lpstr> Review: PACT Act / TERA Claims</vt:lpstr>
      <vt:lpstr> Review: PACT Act / TERA Claims</vt:lpstr>
      <vt:lpstr> Review: PACT Act / TERA Claims</vt:lpstr>
      <vt:lpstr> Review: PACT Act / TERA Claims</vt:lpstr>
      <vt:lpstr> Review: PACT Act / TERA Claims</vt:lpstr>
      <vt:lpstr> Review: PACT Act / TERA Claims</vt:lpstr>
      <vt:lpstr> Review: PACT Act / TERA Claims</vt:lpstr>
      <vt:lpstr> Review: PACT Act / TERA Claims</vt:lpstr>
      <vt:lpstr> Review: PACT Act / TERA Claims</vt:lpstr>
      <vt:lpstr>PACT Act Effective Date Scenarios</vt:lpstr>
      <vt:lpstr>PACT Act Effective Date Scenario #1-3</vt:lpstr>
      <vt:lpstr>PACT Act Effective Date Scenarios #4-6</vt:lpstr>
      <vt:lpstr>PACT Act Effective Date Scenarios #7-8</vt:lpstr>
      <vt:lpstr>PACT Act Effective Date Scenario #9</vt:lpstr>
      <vt:lpstr>PACT Act Effective Date Scenario #10</vt:lpstr>
      <vt:lpstr>PACT Act Effective Date Scenario #11</vt:lpstr>
      <vt:lpstr>PACT Act Effective Date Scenario #12</vt:lpstr>
      <vt:lpstr>PACT Act Effective Date Scenario #13</vt:lpstr>
      <vt:lpstr>PACT Act Effective Date Scenario #14</vt:lpstr>
      <vt:lpstr>PACT Act Effective Date Scenario #15</vt:lpstr>
      <vt:lpstr>PACT Act Effective Date Scenario #16</vt:lpstr>
      <vt:lpstr>PACT Act Effective Date Scenario #17</vt:lpstr>
      <vt:lpstr>QUESTIONS?</vt:lpstr>
      <vt:lpstr>More Questions? </vt:lpstr>
    </vt:vector>
  </TitlesOfParts>
  <LinksUpToDate>0</LinksUpToDate>
  <SharedDoc>0</SharedDoc>
  <HyperlinksChanged>0</HyperlinksChanged>
  <Application>Aspose.Slides for Java</Application>
  <AppVersion>23.0700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U.S. Court of Appeals for Veterans Claims</dc:title>
  <dc:creator>anne stygles</dc:creator>
  <cp:lastModifiedBy>Jim Radogna</cp:lastModifiedBy>
  <cp:revision>1222</cp:revision>
  <cp:lastPrinted>2023-01-24T16:50:53.000</cp:lastPrinted>
  <dcterms:created xsi:type="dcterms:W3CDTF">2011-03-11T21:47:51Z</dcterms:created>
  <dcterms:modified xsi:type="dcterms:W3CDTF">2024-06-12T15:17:59Z</dcterms:modified>
</cp:coreProperties>
</file>