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"/>
  </p:notesMasterIdLst>
  <p:sldIdLst>
    <p:sldId id="256" r:id="rId2"/>
    <p:sldId id="258" r:id="rId3"/>
    <p:sldId id="259" r:id="rId4"/>
    <p:sldId id="262" r:id="rId5"/>
    <p:sldId id="261" r:id="rId6"/>
    <p:sldId id="263" r:id="rId7"/>
    <p:sldId id="260" r:id="rId8"/>
    <p:sldId id="264" r:id="rId9"/>
    <p:sldId id="265" r:id="rId10"/>
    <p:sldId id="266" r:id="rId11"/>
    <p:sldId id="267" r:id="rId12"/>
    <p:sldId id="270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512A6A-DEFF-4977-90D9-0FFED79ABD2E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F6B3CE5-3123-4389-8CD1-E92416A2EECA}">
      <dgm:prSet/>
      <dgm:spPr/>
      <dgm:t>
        <a:bodyPr/>
        <a:lstStyle/>
        <a:p>
          <a:r>
            <a:rPr lang="en-US"/>
            <a:t>3 days</a:t>
          </a:r>
        </a:p>
      </dgm:t>
    </dgm:pt>
    <dgm:pt modelId="{2EDB278E-626C-43B4-8DFA-A85F5380D000}" type="parTrans" cxnId="{98FA9851-34AA-42BB-8AA4-E9E3357335F1}">
      <dgm:prSet/>
      <dgm:spPr/>
      <dgm:t>
        <a:bodyPr/>
        <a:lstStyle/>
        <a:p>
          <a:endParaRPr lang="en-US"/>
        </a:p>
      </dgm:t>
    </dgm:pt>
    <dgm:pt modelId="{DD851687-577A-4FCC-9018-C832ABEF374B}" type="sibTrans" cxnId="{98FA9851-34AA-42BB-8AA4-E9E3357335F1}">
      <dgm:prSet/>
      <dgm:spPr/>
      <dgm:t>
        <a:bodyPr/>
        <a:lstStyle/>
        <a:p>
          <a:endParaRPr lang="en-US"/>
        </a:p>
      </dgm:t>
    </dgm:pt>
    <dgm:pt modelId="{BDD24C5F-A14E-46AC-982E-810AC566EB9E}">
      <dgm:prSet/>
      <dgm:spPr/>
      <dgm:t>
        <a:bodyPr/>
        <a:lstStyle/>
        <a:p>
          <a:r>
            <a:rPr lang="en-US"/>
            <a:t>20 VSRs from 6 VSOs (thank you! LA, San Mateo, Nevada, Sonoma, and San Francisco County!</a:t>
          </a:r>
        </a:p>
      </dgm:t>
    </dgm:pt>
    <dgm:pt modelId="{A514F6D4-99FB-4028-B2C5-15525011D3DC}" type="parTrans" cxnId="{087052C8-E987-489D-BB93-A1D95DF4A574}">
      <dgm:prSet/>
      <dgm:spPr/>
      <dgm:t>
        <a:bodyPr/>
        <a:lstStyle/>
        <a:p>
          <a:endParaRPr lang="en-US"/>
        </a:p>
      </dgm:t>
    </dgm:pt>
    <dgm:pt modelId="{091126BA-23E3-4876-AE20-F4AB71642257}" type="sibTrans" cxnId="{087052C8-E987-489D-BB93-A1D95DF4A574}">
      <dgm:prSet/>
      <dgm:spPr/>
      <dgm:t>
        <a:bodyPr/>
        <a:lstStyle/>
        <a:p>
          <a:endParaRPr lang="en-US"/>
        </a:p>
      </dgm:t>
    </dgm:pt>
    <dgm:pt modelId="{735F4AB7-3AA0-4CC9-B764-10E32A26F2C1}">
      <dgm:prSet/>
      <dgm:spPr/>
      <dgm:t>
        <a:bodyPr/>
        <a:lstStyle/>
        <a:p>
          <a:r>
            <a:rPr lang="en-US"/>
            <a:t>8 CalVet </a:t>
          </a:r>
        </a:p>
      </dgm:t>
    </dgm:pt>
    <dgm:pt modelId="{22752B58-705B-4A30-A6AD-F512FC981E53}" type="parTrans" cxnId="{C54CDD8F-8A3E-42CE-931B-641E4927E997}">
      <dgm:prSet/>
      <dgm:spPr/>
      <dgm:t>
        <a:bodyPr/>
        <a:lstStyle/>
        <a:p>
          <a:endParaRPr lang="en-US"/>
        </a:p>
      </dgm:t>
    </dgm:pt>
    <dgm:pt modelId="{B753FB6F-661C-4C7E-9ABD-F6FA5452D46A}" type="sibTrans" cxnId="{C54CDD8F-8A3E-42CE-931B-641E4927E997}">
      <dgm:prSet/>
      <dgm:spPr/>
      <dgm:t>
        <a:bodyPr/>
        <a:lstStyle/>
        <a:p>
          <a:endParaRPr lang="en-US"/>
        </a:p>
      </dgm:t>
    </dgm:pt>
    <dgm:pt modelId="{7048CB6C-FB0A-47D1-B1A0-C4853B9FE64A}">
      <dgm:prSet/>
      <dgm:spPr/>
      <dgm:t>
        <a:bodyPr/>
        <a:lstStyle/>
        <a:p>
          <a:r>
            <a:rPr lang="en-US"/>
            <a:t>40 VARO </a:t>
          </a:r>
        </a:p>
      </dgm:t>
    </dgm:pt>
    <dgm:pt modelId="{64320DD8-DA83-4E56-945A-E80FB82A79D4}" type="parTrans" cxnId="{693AC433-8087-4CA5-92C1-9A1D995734A8}">
      <dgm:prSet/>
      <dgm:spPr/>
      <dgm:t>
        <a:bodyPr/>
        <a:lstStyle/>
        <a:p>
          <a:endParaRPr lang="en-US"/>
        </a:p>
      </dgm:t>
    </dgm:pt>
    <dgm:pt modelId="{B5A19B32-BEC2-4BA7-BEEA-A6DB91B33B8E}" type="sibTrans" cxnId="{693AC433-8087-4CA5-92C1-9A1D995734A8}">
      <dgm:prSet/>
      <dgm:spPr/>
      <dgm:t>
        <a:bodyPr/>
        <a:lstStyle/>
        <a:p>
          <a:endParaRPr lang="en-US"/>
        </a:p>
      </dgm:t>
    </dgm:pt>
    <dgm:pt modelId="{17C13FA9-0BA8-403B-ABAF-2E0DDC7EDEDC}">
      <dgm:prSet/>
      <dgm:spPr/>
      <dgm:t>
        <a:bodyPr/>
        <a:lstStyle/>
        <a:p>
          <a:r>
            <a:rPr lang="en-US"/>
            <a:t>13 MDEO and VES </a:t>
          </a:r>
        </a:p>
      </dgm:t>
    </dgm:pt>
    <dgm:pt modelId="{93CB202F-7720-4C6D-8092-3CC1DAF2C2EF}" type="parTrans" cxnId="{EADE29F9-93E9-4E04-B676-CFEF041E8EC3}">
      <dgm:prSet/>
      <dgm:spPr/>
      <dgm:t>
        <a:bodyPr/>
        <a:lstStyle/>
        <a:p>
          <a:endParaRPr lang="en-US"/>
        </a:p>
      </dgm:t>
    </dgm:pt>
    <dgm:pt modelId="{2C5DF26E-6EDA-458B-840B-41FFBC5D813F}" type="sibTrans" cxnId="{EADE29F9-93E9-4E04-B676-CFEF041E8EC3}">
      <dgm:prSet/>
      <dgm:spPr/>
      <dgm:t>
        <a:bodyPr/>
        <a:lstStyle/>
        <a:p>
          <a:endParaRPr lang="en-US"/>
        </a:p>
      </dgm:t>
    </dgm:pt>
    <dgm:pt modelId="{AFDF159B-F68C-42E8-9008-AE33D046A9DC}">
      <dgm:prSet/>
      <dgm:spPr/>
      <dgm:t>
        <a:bodyPr/>
        <a:lstStyle/>
        <a:p>
          <a:r>
            <a:rPr lang="en-US"/>
            <a:t>Over 100 vendors at the Stand Down (500+ employees and volunteers)</a:t>
          </a:r>
        </a:p>
      </dgm:t>
    </dgm:pt>
    <dgm:pt modelId="{92B3C0DD-D148-4C27-A190-F7EED207BC39}" type="parTrans" cxnId="{456637EA-2793-4B05-9225-E5405F7103AE}">
      <dgm:prSet/>
      <dgm:spPr/>
      <dgm:t>
        <a:bodyPr/>
        <a:lstStyle/>
        <a:p>
          <a:endParaRPr lang="en-US"/>
        </a:p>
      </dgm:t>
    </dgm:pt>
    <dgm:pt modelId="{D2D8F936-B956-44C5-9A54-224448507F73}" type="sibTrans" cxnId="{456637EA-2793-4B05-9225-E5405F7103AE}">
      <dgm:prSet/>
      <dgm:spPr/>
      <dgm:t>
        <a:bodyPr/>
        <a:lstStyle/>
        <a:p>
          <a:endParaRPr lang="en-US"/>
        </a:p>
      </dgm:t>
    </dgm:pt>
    <dgm:pt modelId="{11746F78-C151-4EAF-98E1-8C08504EC0E9}">
      <dgm:prSet/>
      <dgm:spPr/>
      <dgm:t>
        <a:bodyPr/>
        <a:lstStyle/>
        <a:p>
          <a:r>
            <a:rPr lang="en-US"/>
            <a:t>2004 attended the Stand Down/Clains Clinic</a:t>
          </a:r>
        </a:p>
      </dgm:t>
    </dgm:pt>
    <dgm:pt modelId="{7E2FD814-FAAF-4F93-8587-20E93E2F2E36}" type="parTrans" cxnId="{9793EE9E-6761-4736-84F8-F977BBB14DAF}">
      <dgm:prSet/>
      <dgm:spPr/>
      <dgm:t>
        <a:bodyPr/>
        <a:lstStyle/>
        <a:p>
          <a:endParaRPr lang="en-US"/>
        </a:p>
      </dgm:t>
    </dgm:pt>
    <dgm:pt modelId="{B768F078-4990-4700-B07B-D6808E7EE1B1}" type="sibTrans" cxnId="{9793EE9E-6761-4736-84F8-F977BBB14DAF}">
      <dgm:prSet/>
      <dgm:spPr/>
      <dgm:t>
        <a:bodyPr/>
        <a:lstStyle/>
        <a:p>
          <a:endParaRPr lang="en-US"/>
        </a:p>
      </dgm:t>
    </dgm:pt>
    <dgm:pt modelId="{E444EF86-AA43-4334-A8DC-F67ACB98F144}">
      <dgm:prSet/>
      <dgm:spPr/>
      <dgm:t>
        <a:bodyPr/>
        <a:lstStyle/>
        <a:p>
          <a:r>
            <a:rPr lang="en-US"/>
            <a:t>406 claims submitted</a:t>
          </a:r>
        </a:p>
      </dgm:t>
    </dgm:pt>
    <dgm:pt modelId="{ABA30894-4A46-4DED-9C30-9155ED0B734E}" type="parTrans" cxnId="{AC0604A9-9B81-4090-B1B8-1BE976EA197E}">
      <dgm:prSet/>
      <dgm:spPr/>
      <dgm:t>
        <a:bodyPr/>
        <a:lstStyle/>
        <a:p>
          <a:endParaRPr lang="en-US"/>
        </a:p>
      </dgm:t>
    </dgm:pt>
    <dgm:pt modelId="{3BAF98FD-A397-401D-89D2-CAA621FFDB8D}" type="sibTrans" cxnId="{AC0604A9-9B81-4090-B1B8-1BE976EA197E}">
      <dgm:prSet/>
      <dgm:spPr/>
      <dgm:t>
        <a:bodyPr/>
        <a:lstStyle/>
        <a:p>
          <a:endParaRPr lang="en-US"/>
        </a:p>
      </dgm:t>
    </dgm:pt>
    <dgm:pt modelId="{E886AFEE-50EB-4316-A9DE-1472F9A5AA26}">
      <dgm:prSet/>
      <dgm:spPr/>
      <dgm:t>
        <a:bodyPr/>
        <a:lstStyle/>
        <a:p>
          <a:r>
            <a:rPr lang="en-US"/>
            <a:t>124 C&amp;P exams (some claims adjudicated on the same day-awaiting report)</a:t>
          </a:r>
        </a:p>
      </dgm:t>
    </dgm:pt>
    <dgm:pt modelId="{094B691C-F50E-444B-84B0-815976D6B68A}" type="parTrans" cxnId="{4CB9F812-4A95-415A-ABFD-A123F478692E}">
      <dgm:prSet/>
      <dgm:spPr/>
      <dgm:t>
        <a:bodyPr/>
        <a:lstStyle/>
        <a:p>
          <a:endParaRPr lang="en-US"/>
        </a:p>
      </dgm:t>
    </dgm:pt>
    <dgm:pt modelId="{6C20AE43-7649-4531-BA75-DC2BA464B24F}" type="sibTrans" cxnId="{4CB9F812-4A95-415A-ABFD-A123F478692E}">
      <dgm:prSet/>
      <dgm:spPr/>
      <dgm:t>
        <a:bodyPr/>
        <a:lstStyle/>
        <a:p>
          <a:endParaRPr lang="en-US"/>
        </a:p>
      </dgm:t>
    </dgm:pt>
    <dgm:pt modelId="{88F171D7-D1EC-44C0-8B91-3FA71DF36F1F}" type="pres">
      <dgm:prSet presAssocID="{4D512A6A-DEFF-4977-90D9-0FFED79ABD2E}" presName="linear" presStyleCnt="0">
        <dgm:presLayoutVars>
          <dgm:animLvl val="lvl"/>
          <dgm:resizeHandles val="exact"/>
        </dgm:presLayoutVars>
      </dgm:prSet>
      <dgm:spPr/>
    </dgm:pt>
    <dgm:pt modelId="{3CC68744-D6B7-45E0-858C-F4DD58329DB1}" type="pres">
      <dgm:prSet presAssocID="{DF6B3CE5-3123-4389-8CD1-E92416A2EECA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5B893FF4-BD95-4CED-8F0C-011ED9AAB8BF}" type="pres">
      <dgm:prSet presAssocID="{DD851687-577A-4FCC-9018-C832ABEF374B}" presName="spacer" presStyleCnt="0"/>
      <dgm:spPr/>
    </dgm:pt>
    <dgm:pt modelId="{91F81477-3086-43AD-B811-DFDA77A1E11A}" type="pres">
      <dgm:prSet presAssocID="{BDD24C5F-A14E-46AC-982E-810AC566EB9E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7CFBE069-7AB7-499A-ADDD-C56E3DD53398}" type="pres">
      <dgm:prSet presAssocID="{091126BA-23E3-4876-AE20-F4AB71642257}" presName="spacer" presStyleCnt="0"/>
      <dgm:spPr/>
    </dgm:pt>
    <dgm:pt modelId="{BEA66A20-C4E5-4F66-8141-323F2BA70315}" type="pres">
      <dgm:prSet presAssocID="{735F4AB7-3AA0-4CC9-B764-10E32A26F2C1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8AED0747-C7DE-4C0A-AFA8-0571E37D3960}" type="pres">
      <dgm:prSet presAssocID="{B753FB6F-661C-4C7E-9ABD-F6FA5452D46A}" presName="spacer" presStyleCnt="0"/>
      <dgm:spPr/>
    </dgm:pt>
    <dgm:pt modelId="{35C32203-4DED-4B36-A6E8-6A32B77399B6}" type="pres">
      <dgm:prSet presAssocID="{7048CB6C-FB0A-47D1-B1A0-C4853B9FE64A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2045272B-94CB-435C-8C8F-9A541057DD51}" type="pres">
      <dgm:prSet presAssocID="{B5A19B32-BEC2-4BA7-BEEA-A6DB91B33B8E}" presName="spacer" presStyleCnt="0"/>
      <dgm:spPr/>
    </dgm:pt>
    <dgm:pt modelId="{7CD5E739-6B28-446C-875A-8BD31DFEE392}" type="pres">
      <dgm:prSet presAssocID="{17C13FA9-0BA8-403B-ABAF-2E0DDC7EDEDC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28B5CD0C-1067-40ED-A151-735D073C6DAB}" type="pres">
      <dgm:prSet presAssocID="{2C5DF26E-6EDA-458B-840B-41FFBC5D813F}" presName="spacer" presStyleCnt="0"/>
      <dgm:spPr/>
    </dgm:pt>
    <dgm:pt modelId="{B6A70999-6DF5-4E59-B08C-CAC2433F0669}" type="pres">
      <dgm:prSet presAssocID="{AFDF159B-F68C-42E8-9008-AE33D046A9DC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A7A9FA76-8E8E-4ED6-B678-0732A0785AEF}" type="pres">
      <dgm:prSet presAssocID="{D2D8F936-B956-44C5-9A54-224448507F73}" presName="spacer" presStyleCnt="0"/>
      <dgm:spPr/>
    </dgm:pt>
    <dgm:pt modelId="{1E354197-3B22-4867-A19D-FBDAF77F5BF5}" type="pres">
      <dgm:prSet presAssocID="{11746F78-C151-4EAF-98E1-8C08504EC0E9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625B995F-8DB0-47FB-8252-FB189DB87DFF}" type="pres">
      <dgm:prSet presAssocID="{B768F078-4990-4700-B07B-D6808E7EE1B1}" presName="spacer" presStyleCnt="0"/>
      <dgm:spPr/>
    </dgm:pt>
    <dgm:pt modelId="{363706BB-CF04-41F6-9621-8E10F3F78768}" type="pres">
      <dgm:prSet presAssocID="{E444EF86-AA43-4334-A8DC-F67ACB98F144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84DE4C4F-DD2C-4A31-B304-E74BF808D01C}" type="pres">
      <dgm:prSet presAssocID="{3BAF98FD-A397-401D-89D2-CAA621FFDB8D}" presName="spacer" presStyleCnt="0"/>
      <dgm:spPr/>
    </dgm:pt>
    <dgm:pt modelId="{9B02A86C-1A4B-4BC4-BF92-675710082AFE}" type="pres">
      <dgm:prSet presAssocID="{E886AFEE-50EB-4316-A9DE-1472F9A5AA26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4CB9F812-4A95-415A-ABFD-A123F478692E}" srcId="{4D512A6A-DEFF-4977-90D9-0FFED79ABD2E}" destId="{E886AFEE-50EB-4316-A9DE-1472F9A5AA26}" srcOrd="8" destOrd="0" parTransId="{094B691C-F50E-444B-84B0-815976D6B68A}" sibTransId="{6C20AE43-7649-4531-BA75-DC2BA464B24F}"/>
    <dgm:cxn modelId="{6976642C-C6EB-4A98-96FE-0FDEB94B8745}" type="presOf" srcId="{4D512A6A-DEFF-4977-90D9-0FFED79ABD2E}" destId="{88F171D7-D1EC-44C0-8B91-3FA71DF36F1F}" srcOrd="0" destOrd="0" presId="urn:microsoft.com/office/officeart/2005/8/layout/vList2"/>
    <dgm:cxn modelId="{5197BC31-B940-4352-A0BB-908D355A9E1E}" type="presOf" srcId="{735F4AB7-3AA0-4CC9-B764-10E32A26F2C1}" destId="{BEA66A20-C4E5-4F66-8141-323F2BA70315}" srcOrd="0" destOrd="0" presId="urn:microsoft.com/office/officeart/2005/8/layout/vList2"/>
    <dgm:cxn modelId="{693AC433-8087-4CA5-92C1-9A1D995734A8}" srcId="{4D512A6A-DEFF-4977-90D9-0FFED79ABD2E}" destId="{7048CB6C-FB0A-47D1-B1A0-C4853B9FE64A}" srcOrd="3" destOrd="0" parTransId="{64320DD8-DA83-4E56-945A-E80FB82A79D4}" sibTransId="{B5A19B32-BEC2-4BA7-BEEA-A6DB91B33B8E}"/>
    <dgm:cxn modelId="{C4668341-B1FB-47C1-B4B3-80588CC923CC}" type="presOf" srcId="{E886AFEE-50EB-4316-A9DE-1472F9A5AA26}" destId="{9B02A86C-1A4B-4BC4-BF92-675710082AFE}" srcOrd="0" destOrd="0" presId="urn:microsoft.com/office/officeart/2005/8/layout/vList2"/>
    <dgm:cxn modelId="{98FA9851-34AA-42BB-8AA4-E9E3357335F1}" srcId="{4D512A6A-DEFF-4977-90D9-0FFED79ABD2E}" destId="{DF6B3CE5-3123-4389-8CD1-E92416A2EECA}" srcOrd="0" destOrd="0" parTransId="{2EDB278E-626C-43B4-8DFA-A85F5380D000}" sibTransId="{DD851687-577A-4FCC-9018-C832ABEF374B}"/>
    <dgm:cxn modelId="{A0DE3152-631C-41FD-82A5-209F579C7CCB}" type="presOf" srcId="{DF6B3CE5-3123-4389-8CD1-E92416A2EECA}" destId="{3CC68744-D6B7-45E0-858C-F4DD58329DB1}" srcOrd="0" destOrd="0" presId="urn:microsoft.com/office/officeart/2005/8/layout/vList2"/>
    <dgm:cxn modelId="{24201674-BB92-451E-B9E4-3DDDA995FED0}" type="presOf" srcId="{17C13FA9-0BA8-403B-ABAF-2E0DDC7EDEDC}" destId="{7CD5E739-6B28-446C-875A-8BD31DFEE392}" srcOrd="0" destOrd="0" presId="urn:microsoft.com/office/officeart/2005/8/layout/vList2"/>
    <dgm:cxn modelId="{141E8585-4813-4967-9750-12C2C6EA2008}" type="presOf" srcId="{BDD24C5F-A14E-46AC-982E-810AC566EB9E}" destId="{91F81477-3086-43AD-B811-DFDA77A1E11A}" srcOrd="0" destOrd="0" presId="urn:microsoft.com/office/officeart/2005/8/layout/vList2"/>
    <dgm:cxn modelId="{C54CDD8F-8A3E-42CE-931B-641E4927E997}" srcId="{4D512A6A-DEFF-4977-90D9-0FFED79ABD2E}" destId="{735F4AB7-3AA0-4CC9-B764-10E32A26F2C1}" srcOrd="2" destOrd="0" parTransId="{22752B58-705B-4A30-A6AD-F512FC981E53}" sibTransId="{B753FB6F-661C-4C7E-9ABD-F6FA5452D46A}"/>
    <dgm:cxn modelId="{9793EE9E-6761-4736-84F8-F977BBB14DAF}" srcId="{4D512A6A-DEFF-4977-90D9-0FFED79ABD2E}" destId="{11746F78-C151-4EAF-98E1-8C08504EC0E9}" srcOrd="6" destOrd="0" parTransId="{7E2FD814-FAAF-4F93-8587-20E93E2F2E36}" sibTransId="{B768F078-4990-4700-B07B-D6808E7EE1B1}"/>
    <dgm:cxn modelId="{AC0604A9-9B81-4090-B1B8-1BE976EA197E}" srcId="{4D512A6A-DEFF-4977-90D9-0FFED79ABD2E}" destId="{E444EF86-AA43-4334-A8DC-F67ACB98F144}" srcOrd="7" destOrd="0" parTransId="{ABA30894-4A46-4DED-9C30-9155ED0B734E}" sibTransId="{3BAF98FD-A397-401D-89D2-CAA621FFDB8D}"/>
    <dgm:cxn modelId="{5F3072C6-C903-461C-BFA6-122043C7FC9A}" type="presOf" srcId="{7048CB6C-FB0A-47D1-B1A0-C4853B9FE64A}" destId="{35C32203-4DED-4B36-A6E8-6A32B77399B6}" srcOrd="0" destOrd="0" presId="urn:microsoft.com/office/officeart/2005/8/layout/vList2"/>
    <dgm:cxn modelId="{087052C8-E987-489D-BB93-A1D95DF4A574}" srcId="{4D512A6A-DEFF-4977-90D9-0FFED79ABD2E}" destId="{BDD24C5F-A14E-46AC-982E-810AC566EB9E}" srcOrd="1" destOrd="0" parTransId="{A514F6D4-99FB-4028-B2C5-15525011D3DC}" sibTransId="{091126BA-23E3-4876-AE20-F4AB71642257}"/>
    <dgm:cxn modelId="{4688C4C8-A210-4E8B-8E2F-EC3EE7CDF087}" type="presOf" srcId="{11746F78-C151-4EAF-98E1-8C08504EC0E9}" destId="{1E354197-3B22-4867-A19D-FBDAF77F5BF5}" srcOrd="0" destOrd="0" presId="urn:microsoft.com/office/officeart/2005/8/layout/vList2"/>
    <dgm:cxn modelId="{735F30CD-99CC-4038-97CF-10DAD5EEE54B}" type="presOf" srcId="{E444EF86-AA43-4334-A8DC-F67ACB98F144}" destId="{363706BB-CF04-41F6-9621-8E10F3F78768}" srcOrd="0" destOrd="0" presId="urn:microsoft.com/office/officeart/2005/8/layout/vList2"/>
    <dgm:cxn modelId="{456637EA-2793-4B05-9225-E5405F7103AE}" srcId="{4D512A6A-DEFF-4977-90D9-0FFED79ABD2E}" destId="{AFDF159B-F68C-42E8-9008-AE33D046A9DC}" srcOrd="5" destOrd="0" parTransId="{92B3C0DD-D148-4C27-A190-F7EED207BC39}" sibTransId="{D2D8F936-B956-44C5-9A54-224448507F73}"/>
    <dgm:cxn modelId="{EADE29F9-93E9-4E04-B676-CFEF041E8EC3}" srcId="{4D512A6A-DEFF-4977-90D9-0FFED79ABD2E}" destId="{17C13FA9-0BA8-403B-ABAF-2E0DDC7EDEDC}" srcOrd="4" destOrd="0" parTransId="{93CB202F-7720-4C6D-8092-3CC1DAF2C2EF}" sibTransId="{2C5DF26E-6EDA-458B-840B-41FFBC5D813F}"/>
    <dgm:cxn modelId="{C0E40FFF-5795-4FE0-8E86-EF0DD91A12E4}" type="presOf" srcId="{AFDF159B-F68C-42E8-9008-AE33D046A9DC}" destId="{B6A70999-6DF5-4E59-B08C-CAC2433F0669}" srcOrd="0" destOrd="0" presId="urn:microsoft.com/office/officeart/2005/8/layout/vList2"/>
    <dgm:cxn modelId="{713709DE-95D2-42BE-BFA8-4417F3B255D8}" type="presParOf" srcId="{88F171D7-D1EC-44C0-8B91-3FA71DF36F1F}" destId="{3CC68744-D6B7-45E0-858C-F4DD58329DB1}" srcOrd="0" destOrd="0" presId="urn:microsoft.com/office/officeart/2005/8/layout/vList2"/>
    <dgm:cxn modelId="{C327219B-35B2-4C58-B174-432189C6B51A}" type="presParOf" srcId="{88F171D7-D1EC-44C0-8B91-3FA71DF36F1F}" destId="{5B893FF4-BD95-4CED-8F0C-011ED9AAB8BF}" srcOrd="1" destOrd="0" presId="urn:microsoft.com/office/officeart/2005/8/layout/vList2"/>
    <dgm:cxn modelId="{D0AD759B-6800-45FB-80A4-A0399A355571}" type="presParOf" srcId="{88F171D7-D1EC-44C0-8B91-3FA71DF36F1F}" destId="{91F81477-3086-43AD-B811-DFDA77A1E11A}" srcOrd="2" destOrd="0" presId="urn:microsoft.com/office/officeart/2005/8/layout/vList2"/>
    <dgm:cxn modelId="{6619A009-46A5-4CF1-BD8D-DFE5164A6BF2}" type="presParOf" srcId="{88F171D7-D1EC-44C0-8B91-3FA71DF36F1F}" destId="{7CFBE069-7AB7-499A-ADDD-C56E3DD53398}" srcOrd="3" destOrd="0" presId="urn:microsoft.com/office/officeart/2005/8/layout/vList2"/>
    <dgm:cxn modelId="{5490E20C-E347-4A22-BA15-5B50F066BB0A}" type="presParOf" srcId="{88F171D7-D1EC-44C0-8B91-3FA71DF36F1F}" destId="{BEA66A20-C4E5-4F66-8141-323F2BA70315}" srcOrd="4" destOrd="0" presId="urn:microsoft.com/office/officeart/2005/8/layout/vList2"/>
    <dgm:cxn modelId="{AE9F5C1A-78C4-4F93-BBAF-AD65BB33A97C}" type="presParOf" srcId="{88F171D7-D1EC-44C0-8B91-3FA71DF36F1F}" destId="{8AED0747-C7DE-4C0A-AFA8-0571E37D3960}" srcOrd="5" destOrd="0" presId="urn:microsoft.com/office/officeart/2005/8/layout/vList2"/>
    <dgm:cxn modelId="{F288F6EA-C278-4C64-8B23-AD1AB3A5A899}" type="presParOf" srcId="{88F171D7-D1EC-44C0-8B91-3FA71DF36F1F}" destId="{35C32203-4DED-4B36-A6E8-6A32B77399B6}" srcOrd="6" destOrd="0" presId="urn:microsoft.com/office/officeart/2005/8/layout/vList2"/>
    <dgm:cxn modelId="{7F715631-001D-49A3-8707-558043A7F3AE}" type="presParOf" srcId="{88F171D7-D1EC-44C0-8B91-3FA71DF36F1F}" destId="{2045272B-94CB-435C-8C8F-9A541057DD51}" srcOrd="7" destOrd="0" presId="urn:microsoft.com/office/officeart/2005/8/layout/vList2"/>
    <dgm:cxn modelId="{7A4EF061-F73E-4EB8-8EC1-A6CB69F28019}" type="presParOf" srcId="{88F171D7-D1EC-44C0-8B91-3FA71DF36F1F}" destId="{7CD5E739-6B28-446C-875A-8BD31DFEE392}" srcOrd="8" destOrd="0" presId="urn:microsoft.com/office/officeart/2005/8/layout/vList2"/>
    <dgm:cxn modelId="{08FA4154-6FE6-4207-B82E-B7B6D9EF434B}" type="presParOf" srcId="{88F171D7-D1EC-44C0-8B91-3FA71DF36F1F}" destId="{28B5CD0C-1067-40ED-A151-735D073C6DAB}" srcOrd="9" destOrd="0" presId="urn:microsoft.com/office/officeart/2005/8/layout/vList2"/>
    <dgm:cxn modelId="{2620030D-9C34-47D4-90AF-422AAAC25C4A}" type="presParOf" srcId="{88F171D7-D1EC-44C0-8B91-3FA71DF36F1F}" destId="{B6A70999-6DF5-4E59-B08C-CAC2433F0669}" srcOrd="10" destOrd="0" presId="urn:microsoft.com/office/officeart/2005/8/layout/vList2"/>
    <dgm:cxn modelId="{496288ED-AE46-4AEF-9615-DD7C2FF7BDD9}" type="presParOf" srcId="{88F171D7-D1EC-44C0-8B91-3FA71DF36F1F}" destId="{A7A9FA76-8E8E-4ED6-B678-0732A0785AEF}" srcOrd="11" destOrd="0" presId="urn:microsoft.com/office/officeart/2005/8/layout/vList2"/>
    <dgm:cxn modelId="{59B49A7E-0889-4184-9967-FD891C919773}" type="presParOf" srcId="{88F171D7-D1EC-44C0-8B91-3FA71DF36F1F}" destId="{1E354197-3B22-4867-A19D-FBDAF77F5BF5}" srcOrd="12" destOrd="0" presId="urn:microsoft.com/office/officeart/2005/8/layout/vList2"/>
    <dgm:cxn modelId="{C232DA7B-08A1-48A5-8CEE-EA2019D9CF45}" type="presParOf" srcId="{88F171D7-D1EC-44C0-8B91-3FA71DF36F1F}" destId="{625B995F-8DB0-47FB-8252-FB189DB87DFF}" srcOrd="13" destOrd="0" presId="urn:microsoft.com/office/officeart/2005/8/layout/vList2"/>
    <dgm:cxn modelId="{152CA994-2FA8-4B1E-BAAA-0E0952C4705E}" type="presParOf" srcId="{88F171D7-D1EC-44C0-8B91-3FA71DF36F1F}" destId="{363706BB-CF04-41F6-9621-8E10F3F78768}" srcOrd="14" destOrd="0" presId="urn:microsoft.com/office/officeart/2005/8/layout/vList2"/>
    <dgm:cxn modelId="{502CC231-7D2D-4827-B6AE-EEBD14D0DB3E}" type="presParOf" srcId="{88F171D7-D1EC-44C0-8B91-3FA71DF36F1F}" destId="{84DE4C4F-DD2C-4A31-B304-E74BF808D01C}" srcOrd="15" destOrd="0" presId="urn:microsoft.com/office/officeart/2005/8/layout/vList2"/>
    <dgm:cxn modelId="{580AC6FC-72BB-471B-9848-007392CDD089}" type="presParOf" srcId="{88F171D7-D1EC-44C0-8B91-3FA71DF36F1F}" destId="{9B02A86C-1A4B-4BC4-BF92-675710082AFE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C68744-D6B7-45E0-858C-F4DD58329DB1}">
      <dsp:nvSpPr>
        <dsp:cNvPr id="0" name=""/>
        <dsp:cNvSpPr/>
      </dsp:nvSpPr>
      <dsp:spPr>
        <a:xfrm>
          <a:off x="0" y="115567"/>
          <a:ext cx="6628804" cy="49432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3 days</a:t>
          </a:r>
        </a:p>
      </dsp:txBody>
      <dsp:txXfrm>
        <a:off x="24131" y="139698"/>
        <a:ext cx="6580542" cy="446063"/>
      </dsp:txXfrm>
    </dsp:sp>
    <dsp:sp modelId="{91F81477-3086-43AD-B811-DFDA77A1E11A}">
      <dsp:nvSpPr>
        <dsp:cNvPr id="0" name=""/>
        <dsp:cNvSpPr/>
      </dsp:nvSpPr>
      <dsp:spPr>
        <a:xfrm>
          <a:off x="0" y="647332"/>
          <a:ext cx="6628804" cy="494325"/>
        </a:xfrm>
        <a:prstGeom prst="roundRect">
          <a:avLst/>
        </a:prstGeom>
        <a:gradFill rotWithShape="0">
          <a:gsLst>
            <a:gs pos="0">
              <a:schemeClr val="accent2">
                <a:hueOff val="-370536"/>
                <a:satOff val="1775"/>
                <a:lumOff val="1642"/>
                <a:alphaOff val="0"/>
                <a:tint val="96000"/>
                <a:lumMod val="100000"/>
              </a:schemeClr>
            </a:gs>
            <a:gs pos="78000">
              <a:schemeClr val="accent2">
                <a:hueOff val="-370536"/>
                <a:satOff val="1775"/>
                <a:lumOff val="1642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20 VSRs from 6 VSOs (thank you! LA, San Mateo, Nevada, Sonoma, and San Francisco County!</a:t>
          </a:r>
        </a:p>
      </dsp:txBody>
      <dsp:txXfrm>
        <a:off x="24131" y="671463"/>
        <a:ext cx="6580542" cy="446063"/>
      </dsp:txXfrm>
    </dsp:sp>
    <dsp:sp modelId="{BEA66A20-C4E5-4F66-8141-323F2BA70315}">
      <dsp:nvSpPr>
        <dsp:cNvPr id="0" name=""/>
        <dsp:cNvSpPr/>
      </dsp:nvSpPr>
      <dsp:spPr>
        <a:xfrm>
          <a:off x="0" y="1179097"/>
          <a:ext cx="6628804" cy="494325"/>
        </a:xfrm>
        <a:prstGeom prst="roundRect">
          <a:avLst/>
        </a:prstGeom>
        <a:gradFill rotWithShape="0">
          <a:gsLst>
            <a:gs pos="0">
              <a:schemeClr val="accent2">
                <a:hueOff val="-741071"/>
                <a:satOff val="3550"/>
                <a:lumOff val="3284"/>
                <a:alphaOff val="0"/>
                <a:tint val="96000"/>
                <a:lumMod val="100000"/>
              </a:schemeClr>
            </a:gs>
            <a:gs pos="78000">
              <a:schemeClr val="accent2">
                <a:hueOff val="-741071"/>
                <a:satOff val="3550"/>
                <a:lumOff val="3284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8 CalVet </a:t>
          </a:r>
        </a:p>
      </dsp:txBody>
      <dsp:txXfrm>
        <a:off x="24131" y="1203228"/>
        <a:ext cx="6580542" cy="446063"/>
      </dsp:txXfrm>
    </dsp:sp>
    <dsp:sp modelId="{35C32203-4DED-4B36-A6E8-6A32B77399B6}">
      <dsp:nvSpPr>
        <dsp:cNvPr id="0" name=""/>
        <dsp:cNvSpPr/>
      </dsp:nvSpPr>
      <dsp:spPr>
        <a:xfrm>
          <a:off x="0" y="1710862"/>
          <a:ext cx="6628804" cy="494325"/>
        </a:xfrm>
        <a:prstGeom prst="roundRect">
          <a:avLst/>
        </a:prstGeom>
        <a:gradFill rotWithShape="0">
          <a:gsLst>
            <a:gs pos="0">
              <a:schemeClr val="accent2">
                <a:hueOff val="-1111607"/>
                <a:satOff val="5325"/>
                <a:lumOff val="4926"/>
                <a:alphaOff val="0"/>
                <a:tint val="96000"/>
                <a:lumMod val="100000"/>
              </a:schemeClr>
            </a:gs>
            <a:gs pos="78000">
              <a:schemeClr val="accent2">
                <a:hueOff val="-1111607"/>
                <a:satOff val="5325"/>
                <a:lumOff val="4926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40 VARO </a:t>
          </a:r>
        </a:p>
      </dsp:txBody>
      <dsp:txXfrm>
        <a:off x="24131" y="1734993"/>
        <a:ext cx="6580542" cy="446063"/>
      </dsp:txXfrm>
    </dsp:sp>
    <dsp:sp modelId="{7CD5E739-6B28-446C-875A-8BD31DFEE392}">
      <dsp:nvSpPr>
        <dsp:cNvPr id="0" name=""/>
        <dsp:cNvSpPr/>
      </dsp:nvSpPr>
      <dsp:spPr>
        <a:xfrm>
          <a:off x="0" y="2242627"/>
          <a:ext cx="6628804" cy="494325"/>
        </a:xfrm>
        <a:prstGeom prst="roundRect">
          <a:avLst/>
        </a:prstGeom>
        <a:gradFill rotWithShape="0">
          <a:gsLst>
            <a:gs pos="0">
              <a:schemeClr val="accent2">
                <a:hueOff val="-1482143"/>
                <a:satOff val="7100"/>
                <a:lumOff val="6569"/>
                <a:alphaOff val="0"/>
                <a:tint val="96000"/>
                <a:lumMod val="100000"/>
              </a:schemeClr>
            </a:gs>
            <a:gs pos="78000">
              <a:schemeClr val="accent2">
                <a:hueOff val="-1482143"/>
                <a:satOff val="7100"/>
                <a:lumOff val="656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13 MDEO and VES </a:t>
          </a:r>
        </a:p>
      </dsp:txBody>
      <dsp:txXfrm>
        <a:off x="24131" y="2266758"/>
        <a:ext cx="6580542" cy="446063"/>
      </dsp:txXfrm>
    </dsp:sp>
    <dsp:sp modelId="{B6A70999-6DF5-4E59-B08C-CAC2433F0669}">
      <dsp:nvSpPr>
        <dsp:cNvPr id="0" name=""/>
        <dsp:cNvSpPr/>
      </dsp:nvSpPr>
      <dsp:spPr>
        <a:xfrm>
          <a:off x="0" y="2774392"/>
          <a:ext cx="6628804" cy="494325"/>
        </a:xfrm>
        <a:prstGeom prst="roundRect">
          <a:avLst/>
        </a:prstGeom>
        <a:gradFill rotWithShape="0">
          <a:gsLst>
            <a:gs pos="0">
              <a:schemeClr val="accent2">
                <a:hueOff val="-1852679"/>
                <a:satOff val="8875"/>
                <a:lumOff val="8211"/>
                <a:alphaOff val="0"/>
                <a:tint val="96000"/>
                <a:lumMod val="100000"/>
              </a:schemeClr>
            </a:gs>
            <a:gs pos="78000">
              <a:schemeClr val="accent2">
                <a:hueOff val="-1852679"/>
                <a:satOff val="8875"/>
                <a:lumOff val="8211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Over 100 vendors at the Stand Down (500+ employees and volunteers)</a:t>
          </a:r>
        </a:p>
      </dsp:txBody>
      <dsp:txXfrm>
        <a:off x="24131" y="2798523"/>
        <a:ext cx="6580542" cy="446063"/>
      </dsp:txXfrm>
    </dsp:sp>
    <dsp:sp modelId="{1E354197-3B22-4867-A19D-FBDAF77F5BF5}">
      <dsp:nvSpPr>
        <dsp:cNvPr id="0" name=""/>
        <dsp:cNvSpPr/>
      </dsp:nvSpPr>
      <dsp:spPr>
        <a:xfrm>
          <a:off x="0" y="3306158"/>
          <a:ext cx="6628804" cy="494325"/>
        </a:xfrm>
        <a:prstGeom prst="roundRect">
          <a:avLst/>
        </a:prstGeom>
        <a:gradFill rotWithShape="0">
          <a:gsLst>
            <a:gs pos="0">
              <a:schemeClr val="accent2">
                <a:hueOff val="-2223214"/>
                <a:satOff val="10650"/>
                <a:lumOff val="9853"/>
                <a:alphaOff val="0"/>
                <a:tint val="96000"/>
                <a:lumMod val="100000"/>
              </a:schemeClr>
            </a:gs>
            <a:gs pos="78000">
              <a:schemeClr val="accent2">
                <a:hueOff val="-2223214"/>
                <a:satOff val="10650"/>
                <a:lumOff val="9853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2004 attended the Stand Down/Clains Clinic</a:t>
          </a:r>
        </a:p>
      </dsp:txBody>
      <dsp:txXfrm>
        <a:off x="24131" y="3330289"/>
        <a:ext cx="6580542" cy="446063"/>
      </dsp:txXfrm>
    </dsp:sp>
    <dsp:sp modelId="{363706BB-CF04-41F6-9621-8E10F3F78768}">
      <dsp:nvSpPr>
        <dsp:cNvPr id="0" name=""/>
        <dsp:cNvSpPr/>
      </dsp:nvSpPr>
      <dsp:spPr>
        <a:xfrm>
          <a:off x="0" y="3837923"/>
          <a:ext cx="6628804" cy="494325"/>
        </a:xfrm>
        <a:prstGeom prst="roundRect">
          <a:avLst/>
        </a:prstGeom>
        <a:gradFill rotWithShape="0">
          <a:gsLst>
            <a:gs pos="0">
              <a:schemeClr val="accent2">
                <a:hueOff val="-2593750"/>
                <a:satOff val="12425"/>
                <a:lumOff val="11495"/>
                <a:alphaOff val="0"/>
                <a:tint val="96000"/>
                <a:lumMod val="100000"/>
              </a:schemeClr>
            </a:gs>
            <a:gs pos="78000">
              <a:schemeClr val="accent2">
                <a:hueOff val="-2593750"/>
                <a:satOff val="12425"/>
                <a:lumOff val="11495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406 claims submitted</a:t>
          </a:r>
        </a:p>
      </dsp:txBody>
      <dsp:txXfrm>
        <a:off x="24131" y="3862054"/>
        <a:ext cx="6580542" cy="446063"/>
      </dsp:txXfrm>
    </dsp:sp>
    <dsp:sp modelId="{9B02A86C-1A4B-4BC4-BF92-675710082AFE}">
      <dsp:nvSpPr>
        <dsp:cNvPr id="0" name=""/>
        <dsp:cNvSpPr/>
      </dsp:nvSpPr>
      <dsp:spPr>
        <a:xfrm>
          <a:off x="0" y="4369688"/>
          <a:ext cx="6628804" cy="494325"/>
        </a:xfrm>
        <a:prstGeom prst="roundRect">
          <a:avLst/>
        </a:prstGeom>
        <a:gradFill rotWithShape="0">
          <a:gsLst>
            <a:gs pos="0">
              <a:schemeClr val="accent2">
                <a:hueOff val="-2964286"/>
                <a:satOff val="14200"/>
                <a:lumOff val="13137"/>
                <a:alphaOff val="0"/>
                <a:tint val="96000"/>
                <a:lumMod val="100000"/>
              </a:schemeClr>
            </a:gs>
            <a:gs pos="78000">
              <a:schemeClr val="accent2">
                <a:hueOff val="-2964286"/>
                <a:satOff val="14200"/>
                <a:lumOff val="1313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124 C&amp;P exams (some claims adjudicated on the same day-awaiting report)</a:t>
          </a:r>
        </a:p>
      </dsp:txBody>
      <dsp:txXfrm>
        <a:off x="24131" y="4393819"/>
        <a:ext cx="6580542" cy="4460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44AC4-65A4-4E15-A0BD-7524825AA051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45B71-1D7A-4858-9E1D-C15D2FB96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29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45B71-1D7A-4858-9E1D-C15D2FB962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1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2618C-798B-4F63-9B5E-F36A14A0E94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CA8D-AE95-4D65-9BEA-5281B297B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27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2618C-798B-4F63-9B5E-F36A14A0E94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CA8D-AE95-4D65-9BEA-5281B297B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49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2618C-798B-4F63-9B5E-F36A14A0E94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CA8D-AE95-4D65-9BEA-5281B297B1F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8746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2618C-798B-4F63-9B5E-F36A14A0E94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CA8D-AE95-4D65-9BEA-5281B297B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16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2618C-798B-4F63-9B5E-F36A14A0E94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CA8D-AE95-4D65-9BEA-5281B297B1F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72971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2618C-798B-4F63-9B5E-F36A14A0E94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CA8D-AE95-4D65-9BEA-5281B297B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0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2618C-798B-4F63-9B5E-F36A14A0E94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CA8D-AE95-4D65-9BEA-5281B297B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339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2618C-798B-4F63-9B5E-F36A14A0E94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CA8D-AE95-4D65-9BEA-5281B297B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48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2618C-798B-4F63-9B5E-F36A14A0E94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CA8D-AE95-4D65-9BEA-5281B297B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218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2618C-798B-4F63-9B5E-F36A14A0E94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CA8D-AE95-4D65-9BEA-5281B297B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02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2618C-798B-4F63-9B5E-F36A14A0E94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CA8D-AE95-4D65-9BEA-5281B297B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20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2618C-798B-4F63-9B5E-F36A14A0E94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CA8D-AE95-4D65-9BEA-5281B297B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93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2618C-798B-4F63-9B5E-F36A14A0E94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CA8D-AE95-4D65-9BEA-5281B297B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0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2618C-798B-4F63-9B5E-F36A14A0E94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CA8D-AE95-4D65-9BEA-5281B297B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65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2618C-798B-4F63-9B5E-F36A14A0E94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CA8D-AE95-4D65-9BEA-5281B297B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72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2618C-798B-4F63-9B5E-F36A14A0E94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CA8D-AE95-4D65-9BEA-5281B297B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61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2618C-798B-4F63-9B5E-F36A14A0E94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38ECA8D-AE95-4D65-9BEA-5281B297B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5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E472D-896B-4280-A207-0B87D41EAD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969" y="4473227"/>
            <a:ext cx="8288032" cy="1096648"/>
          </a:xfrm>
        </p:spPr>
        <p:txBody>
          <a:bodyPr>
            <a:normAutofit/>
          </a:bodyPr>
          <a:lstStyle/>
          <a:p>
            <a:pPr algn="l"/>
            <a:r>
              <a:rPr lang="en-US" sz="4800"/>
              <a:t>How to host a Claims Clinic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875EB0-3C70-BF4F-8E07-896623D8DA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969" y="5569874"/>
            <a:ext cx="8288032" cy="701677"/>
          </a:xfrm>
        </p:spPr>
        <p:txBody>
          <a:bodyPr>
            <a:normAutofit/>
          </a:bodyPr>
          <a:lstStyle/>
          <a:p>
            <a:pPr algn="l"/>
            <a:r>
              <a:rPr lang="en-US"/>
              <a:t>A Step by Step Guide</a:t>
            </a:r>
          </a:p>
          <a:p>
            <a:pPr algn="l"/>
            <a:endParaRPr lang="en-US"/>
          </a:p>
        </p:txBody>
      </p:sp>
      <p:pic>
        <p:nvPicPr>
          <p:cNvPr id="4" name="Picture 3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D9FF417A-82D8-B5F1-1669-1E57F61644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931" r="2" b="2"/>
          <a:stretch/>
        </p:blipFill>
        <p:spPr>
          <a:xfrm>
            <a:off x="677334" y="468621"/>
            <a:ext cx="8274669" cy="3635025"/>
          </a:xfrm>
          <a:custGeom>
            <a:avLst/>
            <a:gdLst/>
            <a:ahLst/>
            <a:cxnLst/>
            <a:rect l="l" t="t" r="r" b="b"/>
            <a:pathLst>
              <a:path w="8274669" h="3635025">
                <a:moveTo>
                  <a:pt x="540554" y="0"/>
                </a:moveTo>
                <a:lnTo>
                  <a:pt x="8274669" y="0"/>
                </a:lnTo>
                <a:lnTo>
                  <a:pt x="8274669" y="3635025"/>
                </a:lnTo>
                <a:lnTo>
                  <a:pt x="0" y="363502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0584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BD5079-967E-4A45-356D-CBE2D6FEC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WORKFLOW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321E15-269E-D158-FCDC-E5C22C36B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088" y="1168399"/>
            <a:ext cx="3469100" cy="46101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E147-8858-A4AB-2BA4-5817B7E87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5" y="2837329"/>
            <a:ext cx="4512988" cy="331793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FFFFFF"/>
                </a:solidFill>
              </a:rPr>
              <a:t>Separate by 4 Stations</a:t>
            </a:r>
          </a:p>
          <a:p>
            <a:pPr lvl="1"/>
            <a:r>
              <a:rPr lang="en-US">
                <a:solidFill>
                  <a:srgbClr val="FFFFFF"/>
                </a:solidFill>
              </a:rPr>
              <a:t>Check in stations A (VBA)</a:t>
            </a:r>
          </a:p>
          <a:p>
            <a:pPr lvl="1"/>
            <a:r>
              <a:rPr lang="en-US">
                <a:solidFill>
                  <a:srgbClr val="FFFFFF"/>
                </a:solidFill>
              </a:rPr>
              <a:t>Check in stations B (VSO)</a:t>
            </a:r>
          </a:p>
          <a:p>
            <a:pPr lvl="1"/>
            <a:r>
              <a:rPr lang="en-US">
                <a:solidFill>
                  <a:srgbClr val="FFFFFF"/>
                </a:solidFill>
              </a:rPr>
              <a:t>A- VSO/CalVet </a:t>
            </a:r>
          </a:p>
          <a:p>
            <a:pPr lvl="1"/>
            <a:r>
              <a:rPr lang="en-US">
                <a:solidFill>
                  <a:srgbClr val="FFFFFF"/>
                </a:solidFill>
              </a:rPr>
              <a:t>B- VARO</a:t>
            </a:r>
          </a:p>
          <a:p>
            <a:pPr lvl="1"/>
            <a:r>
              <a:rPr lang="en-US">
                <a:solidFill>
                  <a:srgbClr val="FFFFFF"/>
                </a:solidFill>
              </a:rPr>
              <a:t>C-MDEO/ C&amp;P examiners</a:t>
            </a:r>
          </a:p>
        </p:txBody>
      </p:sp>
    </p:spTree>
    <p:extLst>
      <p:ext uri="{BB962C8B-B14F-4D97-AF65-F5344CB8AC3E}">
        <p14:creationId xmlns:p14="http://schemas.microsoft.com/office/powerpoint/2010/main" val="2226925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2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3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5DF1C0-5E5D-C11E-348C-9AE4900F8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C0C2CC-4201-80C9-5026-377BDF877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33" y="204914"/>
            <a:ext cx="11355340" cy="643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39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F8FD9-B425-911B-7EBE-001287F6A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FC49B-649D-F2E3-EC5D-C85D88D92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19154"/>
            <a:ext cx="8596668" cy="3880773"/>
          </a:xfrm>
        </p:spPr>
        <p:txBody>
          <a:bodyPr/>
          <a:lstStyle/>
          <a:p>
            <a:r>
              <a:rPr lang="en-US" dirty="0"/>
              <a:t>Complete POA’s and Claims in advance if possible</a:t>
            </a:r>
          </a:p>
          <a:p>
            <a:r>
              <a:rPr lang="en-US" dirty="0"/>
              <a:t>Assign dedicated VSRs for:</a:t>
            </a:r>
          </a:p>
          <a:p>
            <a:pPr lvl="1"/>
            <a:r>
              <a:rPr lang="en-US" dirty="0"/>
              <a:t>Walk ins</a:t>
            </a:r>
          </a:p>
          <a:p>
            <a:pPr lvl="1"/>
            <a:r>
              <a:rPr lang="en-US" dirty="0"/>
              <a:t>Scheduled appts</a:t>
            </a:r>
          </a:p>
          <a:p>
            <a:pPr lvl="1"/>
            <a:r>
              <a:rPr lang="en-US" dirty="0"/>
              <a:t>Non claim related items (income verifications, ID cards, claim status)</a:t>
            </a:r>
          </a:p>
          <a:p>
            <a:r>
              <a:rPr lang="en-US" dirty="0"/>
              <a:t>Prepare veterans for long waits </a:t>
            </a:r>
          </a:p>
          <a:p>
            <a:pPr lvl="1"/>
            <a:r>
              <a:rPr lang="en-US" dirty="0"/>
              <a:t>Have water, food or snacks available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549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B28B1-85DA-8A2E-DC72-7FFB3405B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en-US" sz="4400" dirty="0"/>
              <a:t>Santa Clara County Stand Down/Claims Clinic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9321815-6AF0-9FA9-C9BF-E444ED311D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597656"/>
              </p:ext>
            </p:extLst>
          </p:nvPr>
        </p:nvGraphicFramePr>
        <p:xfrm>
          <a:off x="4916553" y="944563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8089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179DE42-5613-4B35-A1E6-6CCBAA13C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B898B32-3891-4C3A-8F58-C5969D2E9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3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AE4806D-B8F9-4679-A68A-9BD21C01A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175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764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0730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3C195FC1-B568-4C72-9902-34CB35DDD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21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788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4BE96B01-3929-432D-B8C2-ADBCB74C2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8954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A6FCDE6-CDE2-4C51-B18E-A95CFB679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6287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BF089F-9351-DA2A-AFB2-6965C3D3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136" y="1020871"/>
            <a:ext cx="6960759" cy="28496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Questions?</a:t>
            </a:r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9D2E8756-2465-473A-BA2A-2DB1D6224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62562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12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0D9F6-146C-AE67-1A37-B278B1DC4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Define Objective and Goals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068A2-CA48-4DF4-88A3-0A2A3B1B6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Objective:</a:t>
            </a:r>
          </a:p>
          <a:p>
            <a:pPr lvl="1"/>
            <a:r>
              <a:rPr lang="en-US" sz="2600" dirty="0"/>
              <a:t>Provide essential claims assistance to veterans</a:t>
            </a:r>
          </a:p>
          <a:p>
            <a:pPr marL="457200" lvl="1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800" dirty="0"/>
              <a:t>Goals:</a:t>
            </a:r>
          </a:p>
          <a:p>
            <a:pPr lvl="1"/>
            <a:r>
              <a:rPr lang="en-US" sz="2600" dirty="0"/>
              <a:t>Increase awareness and accessibility of claims services</a:t>
            </a:r>
          </a:p>
          <a:p>
            <a:pPr lvl="1"/>
            <a:r>
              <a:rPr lang="en-US" sz="2600" dirty="0"/>
              <a:t>Foster community engagement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689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A54127-A723-9BC3-B8A3-3A3F4A5954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97" r="12585" b="-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3FEC15-5FFD-CA9E-EFFC-34DC13CA6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93" y="582440"/>
            <a:ext cx="4642812" cy="1320800"/>
          </a:xfrm>
        </p:spPr>
        <p:txBody>
          <a:bodyPr>
            <a:normAutofit/>
          </a:bodyPr>
          <a:lstStyle/>
          <a:p>
            <a:r>
              <a:rPr lang="en-US" sz="44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Assessing Space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BFD29-D38D-60BB-8882-77776DCCE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1" y="1662545"/>
            <a:ext cx="5116944" cy="4378817"/>
          </a:xfrm>
        </p:spPr>
        <p:txBody>
          <a:bodyPr>
            <a:normAutofit/>
          </a:bodyPr>
          <a:lstStyle/>
          <a:p>
            <a:pPr marL="0" marR="0" lvl="0" indent="0">
              <a:spcBef>
                <a:spcPts val="0"/>
              </a:spcBef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3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Considerations</a:t>
            </a:r>
            <a:endParaRPr lang="en-US" sz="3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en-US" sz="19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Features needed</a:t>
            </a:r>
            <a:endParaRPr lang="en-US" sz="19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2" indent="-285750"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Internet/Wi-Fi 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accessibility</a:t>
            </a:r>
          </a:p>
          <a:p>
            <a:pPr lvl="2" indent="-285750"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Privacy for consultations </a:t>
            </a:r>
          </a:p>
          <a:p>
            <a:pPr lvl="2" indent="-285750"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estrooms</a:t>
            </a:r>
          </a:p>
          <a:p>
            <a:pPr lvl="2" indent="-285750"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ADA compliant (MDEO requirements pictures)</a:t>
            </a:r>
          </a:p>
          <a:p>
            <a:pPr lvl="2" indent="-285750"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Protection from 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weather </a:t>
            </a:r>
          </a:p>
          <a:p>
            <a:pPr lvl="2" indent="-285750"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Outdoor space for mobile units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en-US" sz="19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Location Ideas</a:t>
            </a:r>
            <a:endParaRPr lang="en-US" sz="19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2" indent="-285750"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Community centers</a:t>
            </a:r>
          </a:p>
          <a:p>
            <a:pPr lvl="2" indent="-285750"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fairgrounds </a:t>
            </a:r>
          </a:p>
          <a:p>
            <a:pPr lvl="2" indent="-285750"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banquet halls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81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4B17B2C-1E2A-6BBE-F663-D616B0A6A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Fiesta Hall- 10,000 sq ft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F71A406-3CB7-4E4D-B434-24E6AA4F3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1772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74EB44-A452-3A26-2AF9-203C05382C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301" b="3"/>
          <a:stretch/>
        </p:blipFill>
        <p:spPr>
          <a:xfrm>
            <a:off x="20" y="3"/>
            <a:ext cx="6050260" cy="40916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13E52F-070C-31BE-1071-206F7E2D16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53" r="2" b="1075"/>
          <a:stretch/>
        </p:blipFill>
        <p:spPr>
          <a:xfrm>
            <a:off x="6141719" y="-683"/>
            <a:ext cx="6050280" cy="409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87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2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3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5DF1C0-5E5D-C11E-348C-9AE4900F8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C0C2CC-4201-80C9-5026-377BDF877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33" y="204914"/>
            <a:ext cx="11355340" cy="643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12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87ADDF3-96F2-4CFC-A961-14113FC24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2195AFC-C4B1-4F21-9849-0E1B66F2B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21AB1A5-6C23-425A-ACBF-0D08C378E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3259683F-7E6E-4F2B-B111-63DBFBD4F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54145D7C-848F-41FC-AF6F-961397D30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49AA40C3-8FF8-4143-9FD4-40F05CB5C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id="{F1EF6D83-6402-4744-921F-6A5D16D93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id="{E2BF1FF8-D859-496E-960A-4B09EDCC23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4037913A-DA6D-4F85-9684-18087E270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88B65EBE-E36D-4765-90B8-BB2A83148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48D8D2E7-9C8B-4675-A753-93F92FE53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7DC91FD-5FB4-4F19-BBF0-A5792A2E6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1F02DB-DFB0-A04C-07B9-A8742D3FC5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152" b="16947"/>
          <a:stretch/>
        </p:blipFill>
        <p:spPr>
          <a:xfrm>
            <a:off x="20" y="1828800"/>
            <a:ext cx="12191980" cy="5029200"/>
          </a:xfrm>
          <a:custGeom>
            <a:avLst/>
            <a:gdLst/>
            <a:ahLst/>
            <a:cxnLst/>
            <a:rect l="l" t="t" r="r" b="b"/>
            <a:pathLst>
              <a:path w="7772400" h="5427213">
                <a:moveTo>
                  <a:pt x="7772400" y="0"/>
                </a:moveTo>
                <a:lnTo>
                  <a:pt x="7772400" y="5427213"/>
                </a:lnTo>
                <a:lnTo>
                  <a:pt x="0" y="5427213"/>
                </a:lnTo>
                <a:lnTo>
                  <a:pt x="0" y="3599641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FE097B-8925-82BB-96CC-DFA0272783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363" r="8468"/>
          <a:stretch/>
        </p:blipFill>
        <p:spPr>
          <a:xfrm>
            <a:off x="2" y="10"/>
            <a:ext cx="6015567" cy="5029190"/>
          </a:xfrm>
          <a:custGeom>
            <a:avLst/>
            <a:gdLst/>
            <a:ahLst/>
            <a:cxnLst/>
            <a:rect l="l" t="t" r="r" b="b"/>
            <a:pathLst>
              <a:path w="6015567" h="5029200">
                <a:moveTo>
                  <a:pt x="0" y="0"/>
                </a:moveTo>
                <a:lnTo>
                  <a:pt x="6015567" y="0"/>
                </a:lnTo>
                <a:lnTo>
                  <a:pt x="6015567" y="3383378"/>
                </a:lnTo>
                <a:lnTo>
                  <a:pt x="0" y="5029200"/>
                </a:lnTo>
                <a:close/>
              </a:path>
            </a:pathLst>
          </a:cu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6E3985B-1D61-4D32-9CAA-B9C53E7C6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4" y="0"/>
            <a:ext cx="6015566" cy="3339366"/>
          </a:xfrm>
          <a:custGeom>
            <a:avLst/>
            <a:gdLst>
              <a:gd name="connsiteX0" fmla="*/ 0 w 6015566"/>
              <a:gd name="connsiteY0" fmla="*/ 0 h 3339366"/>
              <a:gd name="connsiteX1" fmla="*/ 6015566 w 6015566"/>
              <a:gd name="connsiteY1" fmla="*/ 0 h 3339366"/>
              <a:gd name="connsiteX2" fmla="*/ 6015566 w 6015566"/>
              <a:gd name="connsiteY2" fmla="*/ 1693544 h 3339366"/>
              <a:gd name="connsiteX3" fmla="*/ 0 w 6015566"/>
              <a:gd name="connsiteY3" fmla="*/ 3339366 h 3339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5566" h="3339366">
                <a:moveTo>
                  <a:pt x="0" y="0"/>
                </a:moveTo>
                <a:lnTo>
                  <a:pt x="6015566" y="0"/>
                </a:lnTo>
                <a:lnTo>
                  <a:pt x="6015566" y="1693544"/>
                </a:lnTo>
                <a:lnTo>
                  <a:pt x="0" y="333936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03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69875-CF00-8D7A-A27D-D1CAFDA5B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4345"/>
            <a:ext cx="10413161" cy="1320800"/>
          </a:xfrm>
        </p:spPr>
        <p:txBody>
          <a:bodyPr>
            <a:noAutofit/>
          </a:bodyPr>
          <a:lstStyle/>
          <a:p>
            <a:pPr algn="ctr"/>
            <a:r>
              <a:rPr lang="en-US" sz="50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Assessing Budget &amp; Event Duration</a:t>
            </a:r>
            <a:endParaRPr lang="en-US" sz="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D6564-0CB6-E05A-000B-B754B0A3D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570" y="1300510"/>
            <a:ext cx="8596668" cy="5145557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None/>
              <a:tabLst>
                <a:tab pos="914400" algn="l"/>
              </a:tabLst>
            </a:pPr>
            <a:r>
              <a:rPr lang="en-US" sz="3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Budget Considerations</a:t>
            </a:r>
          </a:p>
          <a:p>
            <a:pPr lvl="2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Food and beverages for staff, volunteers, clients</a:t>
            </a:r>
          </a:p>
          <a:p>
            <a:pPr lvl="2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Venue rental costs</a:t>
            </a:r>
          </a:p>
          <a:p>
            <a:pPr lvl="2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Tables/chairs/ privacy options</a:t>
            </a:r>
          </a:p>
          <a:p>
            <a:pPr lvl="2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Overnight security (for mobile units and equipment)</a:t>
            </a:r>
          </a:p>
          <a:p>
            <a:pPr lvl="2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Supplies (extension cords, signs, banners)</a:t>
            </a:r>
          </a:p>
          <a:p>
            <a:pPr lvl="2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Childcare</a:t>
            </a:r>
            <a:endParaRPr lang="en-US" sz="16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None/>
              <a:tabLst>
                <a:tab pos="914400" algn="l"/>
              </a:tabLst>
            </a:pPr>
            <a:r>
              <a:rPr lang="en-US" sz="2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Duration </a:t>
            </a:r>
          </a:p>
          <a:p>
            <a:pPr marL="457200" lvl="1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None/>
              <a:tabLst>
                <a:tab pos="914400" algn="l"/>
              </a:tabLst>
            </a:pPr>
            <a:r>
              <a:rPr lang="en-US" sz="15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Many Days?</a:t>
            </a:r>
            <a:endParaRPr lang="en-US" sz="15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2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Consider length of the event: one day vs. multiple days</a:t>
            </a:r>
          </a:p>
          <a:p>
            <a:pPr lvl="1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5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Factors to Consider:</a:t>
            </a:r>
            <a:endParaRPr lang="en-US" sz="15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2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Volume of participants</a:t>
            </a:r>
          </a:p>
          <a:p>
            <a:pPr lvl="2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Availability of resources</a:t>
            </a:r>
          </a:p>
          <a:p>
            <a:pPr lv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914400" algn="l"/>
              </a:tabLst>
            </a:pPr>
            <a:endParaRPr lang="en-US" sz="1800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106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27207-F349-5489-E164-FCC81F1EB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Staffing Capacity</a:t>
            </a:r>
            <a:br>
              <a:rPr lang="en-US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6D06E-8DEF-F8AD-5B04-9DB71EE16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Assessment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Evaluate available accredited staff to process claims  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olunteer resources (way finders)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Determine training needs for staff and volunteers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621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8489E-32F6-20CB-0E9D-C0A3886E8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959" y="153234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Timeline for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1FCCF-5F42-26B0-D150-C5BCCD9F8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089" y="888583"/>
            <a:ext cx="9009874" cy="5816183"/>
          </a:xfrm>
        </p:spPr>
        <p:txBody>
          <a:bodyPr>
            <a:normAutofit fontScale="85000" lnSpcReduction="20000"/>
          </a:bodyPr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1400" b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Begin planning at least 6 months in Advance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Month1</a:t>
            </a:r>
          </a:p>
          <a:p>
            <a:pPr lv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en-US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Contact Marty Caraway –VBA VSO Liaison</a:t>
            </a:r>
          </a:p>
          <a:p>
            <a:pPr lv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en-US" sz="1200" dirty="0">
                <a:latin typeface="Aptos" panose="020B0004020202020204" pitchFamily="34" charset="0"/>
              </a:rPr>
              <a:t>Schedule initial meetings or calls with stakeholders.</a:t>
            </a:r>
            <a:endParaRPr lang="en-US" dirty="0">
              <a:effectLst/>
            </a:endParaRPr>
          </a:p>
          <a:p>
            <a:pPr lvl="2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County leadership</a:t>
            </a:r>
          </a:p>
          <a:p>
            <a:pPr lvl="2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VBA regional office</a:t>
            </a:r>
          </a:p>
          <a:p>
            <a:pPr lvl="2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CalVet</a:t>
            </a:r>
          </a:p>
          <a:p>
            <a:pPr lvl="2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MDEO</a:t>
            </a:r>
          </a:p>
          <a:p>
            <a:pPr marL="457200" lvl="1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None/>
              <a:tabLst>
                <a:tab pos="914400" algn="l"/>
              </a:tabLst>
            </a:pPr>
            <a:r>
              <a:rPr lang="en-US" sz="1200" b="1" u="sng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Month 2</a:t>
            </a:r>
            <a:endParaRPr lang="en-US" sz="12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en-US" sz="1200" dirty="0">
                <a:latin typeface="Aptos" panose="020B0004020202020204" pitchFamily="34" charset="0"/>
              </a:rPr>
              <a:t>Confirm commitments from each stakeholder regarding their involvement</a:t>
            </a:r>
            <a:endParaRPr lang="en-US" sz="11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en-US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Secure internal logistics (venue, catering, supplies, staffing needs)</a:t>
            </a:r>
          </a:p>
          <a:p>
            <a:pPr lv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en-US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Establish cadence for check ins (monthly check ins with weekly check on the last month)</a:t>
            </a:r>
          </a:p>
          <a:p>
            <a:pPr marL="457200" lvl="1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None/>
              <a:tabLst>
                <a:tab pos="914400" algn="l"/>
              </a:tabLst>
            </a:pPr>
            <a:r>
              <a:rPr lang="en-US" sz="1200" b="1" u="sng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Month 3-4</a:t>
            </a:r>
            <a:endParaRPr lang="en-US" sz="12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en-US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Organize a joint meeting or workshop with all stakeholders to foster collaboration.</a:t>
            </a:r>
          </a:p>
          <a:p>
            <a:pPr lv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en-US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Define roles and responsibilities, workflow process.</a:t>
            </a:r>
          </a:p>
          <a:p>
            <a:pPr lv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en-US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Create SAVE the DATE flyers to disseminate</a:t>
            </a:r>
          </a:p>
          <a:p>
            <a:pPr lv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en-US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Discuss registration process/ </a:t>
            </a:r>
            <a:r>
              <a:rPr lang="en-US" sz="12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marketing strategies (VERA Link)</a:t>
            </a:r>
            <a:endParaRPr lang="en-US" sz="12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en-US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Establish metrics/ success indicators (# of claims with exams?)</a:t>
            </a:r>
          </a:p>
          <a:p>
            <a:pPr marL="457200" lvl="1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None/>
              <a:tabLst>
                <a:tab pos="914400" algn="l"/>
              </a:tabLst>
            </a:pPr>
            <a:r>
              <a:rPr lang="en-US" sz="1200" b="1" u="sng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Month 5</a:t>
            </a:r>
            <a:endParaRPr lang="en-US" sz="12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en-US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Host weekly meetings with stakeholders to finalize layout, workflow, registration</a:t>
            </a:r>
          </a:p>
          <a:p>
            <a:pPr lv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en-US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Finalize and distribute event flyers with registration information</a:t>
            </a:r>
          </a:p>
          <a:p>
            <a:pPr marL="457200" lvl="1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None/>
              <a:tabLst>
                <a:tab pos="914400" algn="l"/>
              </a:tabLst>
            </a:pPr>
            <a:r>
              <a:rPr lang="en-US" sz="1200" b="1" u="sng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POST EVENT</a:t>
            </a:r>
          </a:p>
          <a:p>
            <a:pPr lv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en-US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Evaluation and Feedback collection</a:t>
            </a:r>
          </a:p>
          <a:p>
            <a:pPr marL="457200" lvl="1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None/>
              <a:tabLst>
                <a:tab pos="914400" algn="l"/>
              </a:tabLst>
            </a:pPr>
            <a:endParaRPr lang="en-US" sz="12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None/>
              <a:tabLst>
                <a:tab pos="914400" algn="l"/>
              </a:tabLst>
            </a:pPr>
            <a:endParaRPr lang="en-US" sz="12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32478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</TotalTime>
  <Words>484</Words>
  <Application>Microsoft Office PowerPoint</Application>
  <PresentationFormat>Widescreen</PresentationFormat>
  <Paragraphs>95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Aptos</vt:lpstr>
      <vt:lpstr>Arial</vt:lpstr>
      <vt:lpstr>Courier New</vt:lpstr>
      <vt:lpstr>Symbol</vt:lpstr>
      <vt:lpstr>Trebuchet MS</vt:lpstr>
      <vt:lpstr>Wingdings 3</vt:lpstr>
      <vt:lpstr>Facet</vt:lpstr>
      <vt:lpstr>How to host a Claims Clinic</vt:lpstr>
      <vt:lpstr>Define Objective and Goals  </vt:lpstr>
      <vt:lpstr>Assessing Space</vt:lpstr>
      <vt:lpstr>Fiesta Hall- 10,000 sq ft</vt:lpstr>
      <vt:lpstr>PowerPoint Presentation</vt:lpstr>
      <vt:lpstr>PowerPoint Presentation</vt:lpstr>
      <vt:lpstr>Assessing Budget &amp; Event Duration</vt:lpstr>
      <vt:lpstr>Staffing Capacity </vt:lpstr>
      <vt:lpstr>Timeline for Planning</vt:lpstr>
      <vt:lpstr>WORKFLOW</vt:lpstr>
      <vt:lpstr>PowerPoint Presentation</vt:lpstr>
      <vt:lpstr>Tips </vt:lpstr>
      <vt:lpstr>Santa Clara County Stand Down/Claims Clinic 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Escalante, Darlyn</dc:creator>
  <cp:lastModifiedBy>Escalante, Darlyn</cp:lastModifiedBy>
  <cp:revision>20</cp:revision>
  <dcterms:created xsi:type="dcterms:W3CDTF">2024-10-22T01:28:45Z</dcterms:created>
  <dcterms:modified xsi:type="dcterms:W3CDTF">2024-10-22T17:00:55Z</dcterms:modified>
</cp:coreProperties>
</file>