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7-->
<p:presentation xmlns:r="http://schemas.openxmlformats.org/officeDocument/2006/relationships" xmlns:a="http://schemas.openxmlformats.org/drawingml/2006/main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5"/>
  </p:notesMasterIdLst>
  <p:handoutMasterIdLst>
    <p:handoutMasterId r:id="rId6"/>
  </p:handoutMasterIdLst>
  <p:sldIdLst>
    <p:sldId id="266" r:id="rId7"/>
    <p:sldId id="280" r:id="rId8"/>
    <p:sldId id="293" r:id="rId9"/>
    <p:sldId id="289" r:id="rId10"/>
    <p:sldId id="290" r:id="rId11"/>
    <p:sldId id="291" r:id="rId12"/>
    <p:sldId id="292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fill>
          <a:solidFill>
            <a:schemeClr val="accent4">
              <a:shade val="60000"/>
            </a:schemeClr>
          </a:solidFill>
        </a:fill>
      </a:tcStyle>
    </a:band1H>
    <a:band1V>
      <a:tcStyle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98"/>
  </p:normalViewPr>
  <p:slideViewPr>
    <p:cSldViewPr snapToGrid="0" snapToObjects="1">
      <p:cViewPr varScale="1">
        <p:scale>
          <a:sx n="82" d="100"/>
          <a:sy n="82" d="100"/>
        </p:scale>
        <p:origin x="279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1" d="100"/>
          <a:sy n="151" d="100"/>
        </p:scale>
        <p:origin x="4704" y="192"/>
      </p:cViewPr>
      <p:guideLst/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4.xml" /><Relationship Id="rId11" Type="http://schemas.openxmlformats.org/officeDocument/2006/relationships/slide" Target="slides/slide5.xml" /><Relationship Id="rId12" Type="http://schemas.openxmlformats.org/officeDocument/2006/relationships/slide" Target="slides/slide6.xml" /><Relationship Id="rId13" Type="http://schemas.openxmlformats.org/officeDocument/2006/relationships/slide" Target="slides/slide7.xml" /><Relationship Id="rId14" Type="http://schemas.openxmlformats.org/officeDocument/2006/relationships/tags" Target="tags/tag1.xml" /><Relationship Id="rId15" Type="http://schemas.openxmlformats.org/officeDocument/2006/relationships/presProps" Target="presProps.xml" /><Relationship Id="rId16" Type="http://schemas.openxmlformats.org/officeDocument/2006/relationships/viewProps" Target="viewProps.xml" /><Relationship Id="rId17" Type="http://schemas.openxmlformats.org/officeDocument/2006/relationships/theme" Target="theme/theme1.xml" /><Relationship Id="rId18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notesMaster" Target="notesMasters/notesMaster1.xml" /><Relationship Id="rId6" Type="http://schemas.openxmlformats.org/officeDocument/2006/relationships/handoutMaster" Target="handoutMasters/handoutMaster1.xml" /><Relationship Id="rId7" Type="http://schemas.openxmlformats.org/officeDocument/2006/relationships/slide" Target="slides/slide1.xml" /><Relationship Id="rId8" Type="http://schemas.openxmlformats.org/officeDocument/2006/relationships/slide" Target="slides/slide2.xml" /><Relationship Id="rId9" Type="http://schemas.openxmlformats.org/officeDocument/2006/relationships/slide" Target="slides/slide3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AEEA06-7460-3646-8F46-27528A2942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431B9D-C735-514F-96BF-6F71BB75C5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8C0CE-A3CC-264C-951B-72E0B90C2F9C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21168-04A3-314B-9F48-B01EDFBB0C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376AB3-C27F-A84B-8B6C-00179B4E6D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0D81-8AB5-324B-9673-7BB4E4AA7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42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E0F05-7A2B-D743-8ED8-9B387668E360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D52B4-B5DF-B445-9363-1F18C798B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73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D52B4-B5DF-B445-9363-1F18C798BA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34520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4F4B7EF-AC47-6948-952F-FAFDDF71301A}"/>
              </a:ext>
            </a:extLst>
          </p:cNvPr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A44B9E-F80A-8D4A-B6FB-23AE54345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1570"/>
            <a:ext cx="9144000" cy="1867209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38758-4649-1647-9E1F-18662609D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8711"/>
            <a:ext cx="9144000" cy="145151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1FC1B7-AF7E-3644-BC98-3684B6AF84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24400" y="1262840"/>
            <a:ext cx="2743200" cy="865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6414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7583E-C2E8-CC49-948E-E3FD18EC8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6B373-B838-BB45-9F8C-D18980150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A43F5D0-66F2-4646-AD5A-793D334BB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00741"/>
            <a:ext cx="191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62740"/>
      </p:ext>
    </p:extLst>
  </p:cSld>
  <p:clrMapOvr>
    <a:masterClrMapping/>
  </p:clrMapOvr>
  <p:transition/>
  <p:timing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DE278-BD4D-DB4B-AD84-FE7BBD138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51726"/>
            <a:ext cx="10515600" cy="2048122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FC11B-C8EC-E04C-8029-6B6399CA1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25678"/>
            <a:ext cx="10515600" cy="1158152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B8D42-39D7-2B47-AAFC-AB4D7E76E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1850" y="6173787"/>
            <a:ext cx="2743200" cy="365125"/>
          </a:xfrm>
        </p:spPr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9031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B9062-5366-2048-9C47-2200E0060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44F86-75BC-EE49-B2C5-A7C1693E9D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84FB96-F523-794E-B78A-3AF5168AC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C1174-26B1-BF40-8FE4-86733EE4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6324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48B1F-97F1-6747-8F81-261200B2A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2BC9D-3A25-C640-A866-89CEE5641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019"/>
            <a:ext cx="5157787" cy="551469"/>
          </a:xfrm>
        </p:spPr>
        <p:txBody>
          <a:bodyPr anchor="b"/>
          <a:lstStyle>
            <a:lvl1pPr marL="0" indent="0">
              <a:buNone/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19E235-D8E4-8D4B-95E7-19AB1CCB0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AA58D1-EFD4-D148-973E-3614F51CA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019"/>
            <a:ext cx="5183188" cy="551469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725D04-0C7E-4147-9419-E57C7302E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4BFCB-B4BB-904C-905B-06777CF8C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9558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F83B0-99F3-5D47-9F71-D63A9098D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861165-8359-E54B-BAA2-A253F37D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5486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12AC9-FC91-5D4D-891A-2DDBB7D6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2990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F948D-150D-564F-B8C6-EFFAC3981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89823"/>
            <a:ext cx="3932237" cy="11621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82E85-01F9-134C-8B3E-571364E25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25D68A-0040-7F4F-B7F3-8673704A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D2D51-C50C-A043-9529-641BADE3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0854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F4EDA7-4330-3A48-9291-AE2F80EC89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017F0-509B-CE40-90C0-F61E89329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6C44F-4FB3-794A-A28C-4C00F36F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6DE96B-1E7B-D644-9EF1-EF31FAE38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89823"/>
            <a:ext cx="3932237" cy="11621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906437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3.jpeg" /><Relationship Id="rId11" Type="http://schemas.openxmlformats.org/officeDocument/2006/relationships/image" Target="../media/image2.png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6D3ACF2-327B-2846-BA4A-62D9C1BDE05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30ED221-4CC8-704C-B068-813FF3DE37A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46786" y="6300741"/>
            <a:ext cx="1301162" cy="41039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988F5D-8D49-C54F-8A88-38BC47ACD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A2864-383B-514B-BA5F-B90D3B631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3F5D0-66F2-4646-AD5A-793D334BB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00741"/>
            <a:ext cx="19171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97FF4E7B-DCA9-F44E-AACB-DE6F576A2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8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protect.checkpoint.com/v2/___https://www.calvet.ca.gov/calvet-programs/veteran-services___.YzJ1OmNvdmF2YW5hbjpjOm86NTA4YzE0OGY1YzQzZjRlODkzOTVlYzVhYWYxOWIwMDc6NjoyNGRiOmJkYjY5NWFmNWJhYmE3NDhkNmNiZGFmNjNhZmRiMzJjMzVhZWNlMjlkM2Y4ODAzYmFhODgzNDk2NzZlNGMzMTc6cDpU" TargetMode="Externa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mailto:CSAAVEinfo@calvet.ca.gov" TargetMode="Externa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protect.checkpoint.com/v2/___https://jst.doded.mil/___.YzJ1OmNvdmF2YW5hbjpjOm86NTA4YzE0OGY1YzQzZjRlODkzOTVlYzVhYWYxOWIwMDc6NjpmNWI1OjQzOTQ4YjQ3MTUyNjZjYWQyZDM0ZWNiMGRjNjE5NTdlYzBkNmYxOWJlNjZhNjljYTc4NGJkOWYzZTBiYTUyMmU6cDpU" TargetMode="External" /><Relationship Id="rId4" Type="http://schemas.openxmlformats.org/officeDocument/2006/relationships/hyperlink" Target="https://protect.checkpoint.com/v2/___https://www.airuniversity.af.edu/Barnes/CCAF/___.YzJ1OmNvdmF2YW5hbjpjOm86NTA4YzE0OGY1YzQzZjRlODkzOTVlYzVhYWYxOWIwMDc6NjpmYzFiOmUxOGU3M2NmMGRmYTU0M2NhYWRlZTkxZmQyYjZjODFhYTBmMWJiYjU1YzdmOGZmN2VhYmZhNjExZTdiZWRhODU6cDpU" TargetMode="Externa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hyperlink" Target="https://protect.checkpoint.com/v2/___https://www.benefits.va.gov/gibill/resources/benefits_resources/rate_tables.asp___.YzJ1OmNvdmF2YW5hbjpjOm86NTA4YzE0OGY1YzQzZjRlODkzOTVlYzVhYWYxOWIwMDc6NjozODUzOjNlYmNhYjEwNzliZDhmZThhZWUxZWU1ZjZmYWJhNDNhNGQ2YjJiOWY1NzFiZDRmYTNiZmRjNGQwYjMyYjhjNGU6cDpU" TargetMode="External" /><Relationship Id="rId3" Type="http://schemas.openxmlformats.org/officeDocument/2006/relationships/hyperlink" Target="https://protect.checkpoint.com/v2/___https://www.va.gov/education/gi-bill-comparison-tool/___.YzJ1OmNvdmF2YW5hbjpjOm86NTA4YzE0OGY1YzQzZjRlODkzOTVlYzVhYWYxOWIwMDc6NjozNmNmOjI0NGNhNTRiNjdiMzQyYzg4OTE4MmRmN2YyZjBiZDhiM2EzNGYzNGRkMzUyZjM5ZTMwYzJmZjFhZGZmZmQ1ODc6cDpU" TargetMode="External" /><Relationship Id="rId4" Type="http://schemas.openxmlformats.org/officeDocument/2006/relationships/hyperlink" Target="https://protect.checkpoint.com/v2/___https://inquiry.vba.va.gov/weamspub/buildSearchInstitutionCriteria.do___.YzJ1OmNvdmF2YW5hbjpjOm86NTA4YzE0OGY1YzQzZjRlODkzOTVlYzVhYWYxOWIwMDc6Njo2ZDE3OjgyZDQ2ODEyMjgzN2JmYWRjNjc0ZjUzYmU0OTUxZjFkN2UyMjA1MGJkNjU4YmNlOTIwZDNmMjczZTc5NTE0ODk6cDpU" TargetMode="Externa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hyperlink" Target="mailto:CSAAVEinfo@calvet.ca.gov" TargetMode="External" /><Relationship Id="rId3" Type="http://schemas.openxmlformats.org/officeDocument/2006/relationships/hyperlink" Target="https://protect.checkpoint.com/v2/___https://www.calvet.ca.gov/CSAAVE___.YzJ1OmNvdmF2YW5hbjpjOm86NTA4YzE0OGY1YzQzZjRlODkzOTVlYzVhYWYxOWIwMDc6NjowM2FlOmI5NDY3OWI2NmQwYzIyNTA5YmY3NTNlNzcxNGMzYWZjMjVhZjNiNjdmNWRmYzQxNTVjZDA1MDk2OTg5YjE4NmI6cDpU" TargetMode="Externa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903" y="2870156"/>
            <a:ext cx="10336191" cy="1968465"/>
          </a:xfrm>
        </p:spPr>
        <p:txBody>
          <a:bodyPr>
            <a:normAutofit fontScale="90000"/>
          </a:bodyPr>
          <a:lstStyle/>
          <a:p>
            <a:r>
              <a:rPr lang="en-US" sz="2200"/>
              <a:t>Veterans Services Division</a:t>
            </a:r>
            <a:br>
              <a:rPr lang="en-US" sz="2200"/>
            </a:br>
            <a:br>
              <a:rPr lang="en-US" sz="3100"/>
            </a:br>
            <a:r>
              <a:rPr lang="en-US" sz="3100" b="1"/>
              <a:t>TITLE  38</a:t>
            </a:r>
            <a:br>
              <a:rPr lang="en-US" sz="3100"/>
            </a:br>
            <a:r>
              <a:rPr lang="en-US" sz="3100"/>
              <a:t>California State Approving Agency for Veterans Education (CSAAVE)  </a:t>
            </a:r>
            <a:br>
              <a:rPr lang="en-US" sz="3100"/>
            </a:br>
            <a:br>
              <a:rPr lang="en-US" sz="3100"/>
            </a:br>
            <a:r>
              <a:rPr lang="en-US" sz="3100"/>
              <a:t>Overview for CACVSO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5027008"/>
            <a:ext cx="9144000" cy="1451517"/>
          </a:xfrm>
        </p:spPr>
        <p:txBody>
          <a:bodyPr>
            <a:normAutofit/>
          </a:bodyPr>
          <a:lstStyle/>
          <a:p>
            <a:r>
              <a:rPr lang="en-US" sz="1200">
                <a:solidFill>
                  <a:prstClr val="white"/>
                </a:solidFill>
                <a:ea typeface="+mj-ea"/>
              </a:rPr>
              <a:t>CALIFORNIA ASSOCIATION OF COUNTY VETERANS SERVICE OFFICERS</a:t>
            </a:r>
            <a:endParaRPr lang="en-US"/>
          </a:p>
          <a:p>
            <a:r>
              <a:rPr lang="en-US" sz="1100"/>
              <a:t>2024 SUMMER CONFERENCE</a:t>
            </a:r>
          </a:p>
          <a:p>
            <a:r>
              <a:rPr lang="en-US" sz="2000"/>
              <a:t>June 10, 2024</a:t>
            </a:r>
          </a:p>
        </p:txBody>
      </p:sp>
    </p:spTree>
    <p:extLst>
      <p:ext uri="{BB962C8B-B14F-4D97-AF65-F5344CB8AC3E}">
        <p14:creationId xmlns:p14="http://schemas.microsoft.com/office/powerpoint/2010/main" val="403477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9958"/>
            <a:ext cx="10515600" cy="769991"/>
          </a:xfrm>
        </p:spPr>
        <p:txBody>
          <a:bodyPr>
            <a:normAutofit/>
          </a:bodyPr>
          <a:lstStyle/>
          <a:p>
            <a:pPr algn="ctr"/>
            <a:r>
              <a:rPr lang="en-US" sz="3200" b="1"/>
              <a:t>WHAT IS CSAAVE?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959949"/>
            <a:ext cx="11864340" cy="5059809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endParaRPr lang="en-US" sz="24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400">
                <a:solidFill>
                  <a:schemeClr val="accent3">
                    <a:lumMod val="20000"/>
                    <a:lumOff val="80000"/>
                  </a:schemeClr>
                </a:solidFill>
              </a:rPr>
              <a:t>Since 1963, federal statute requires the U.S. Department of Veterans Affairs (DVA/VA) to contract with individual states, per </a:t>
            </a:r>
            <a:r>
              <a:rPr lang="en-US" sz="2400" i="1">
                <a:solidFill>
                  <a:schemeClr val="accent3">
                    <a:lumMod val="20000"/>
                    <a:lumOff val="80000"/>
                  </a:schemeClr>
                </a:solidFill>
              </a:rPr>
              <a:t>Title 38, U.S. Code (U.S. Code), section 3671, </a:t>
            </a:r>
            <a:r>
              <a:rPr lang="en-US" sz="2400">
                <a:solidFill>
                  <a:schemeClr val="accent3">
                    <a:lumMod val="20000"/>
                    <a:lumOff val="80000"/>
                  </a:schemeClr>
                </a:solidFill>
              </a:rPr>
              <a:t>to have a State Approving Agency (SAA). 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sz="16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400">
                <a:solidFill>
                  <a:schemeClr val="accent3">
                    <a:lumMod val="20000"/>
                    <a:lumOff val="80000"/>
                  </a:schemeClr>
                </a:solidFill>
              </a:rPr>
              <a:t>The </a:t>
            </a:r>
            <a:r>
              <a:rPr lang="en-US" sz="2400"/>
              <a:t>Chief Executive of each State is requested to create or designate the SAA for the state, per </a:t>
            </a:r>
            <a:r>
              <a:rPr lang="en-US" sz="2400" i="1"/>
              <a:t>Title 38, Code of Federal Regulations (C.F.R.) </a:t>
            </a:r>
            <a:r>
              <a:rPr lang="en-US" sz="2400" i="1">
                <a:solidFill>
                  <a:schemeClr val="accent3">
                    <a:lumMod val="20000"/>
                    <a:lumOff val="80000"/>
                  </a:schemeClr>
                </a:solidFill>
              </a:rPr>
              <a:t>section</a:t>
            </a:r>
            <a:r>
              <a:rPr lang="en-US" sz="2400" i="1"/>
              <a:t> 21.4150</a:t>
            </a:r>
            <a:r>
              <a:rPr lang="en-US" sz="2400"/>
              <a:t>.</a:t>
            </a:r>
            <a:r>
              <a:rPr lang="en-US" sz="240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sz="20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en-US" sz="2400">
                <a:solidFill>
                  <a:schemeClr val="accent3">
                    <a:lumMod val="20000"/>
                    <a:lumOff val="80000"/>
                  </a:schemeClr>
                </a:solidFill>
              </a:rPr>
              <a:t>The SAA for California, a regulatory state agency codified in state statute, per </a:t>
            </a:r>
            <a:r>
              <a:rPr lang="en-US" sz="2400" i="1">
                <a:solidFill>
                  <a:schemeClr val="accent3">
                    <a:lumMod val="20000"/>
                    <a:lumOff val="80000"/>
                  </a:schemeClr>
                </a:solidFill>
              </a:rPr>
              <a:t>California Education Code, Section 67100, Title 38 Awards.</a:t>
            </a:r>
            <a:endParaRPr lang="en-US" sz="1600" i="1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sz="1600" i="1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fr-FR" sz="2400"/>
              <a:t>CalVet – Veterans Services Division Programs:  </a:t>
            </a:r>
            <a:r>
              <a:rPr lang="fr-FR" sz="2400">
                <a:solidFill>
                  <a:srgbClr val="0070C0"/>
                </a:solidFill>
                <a:hlinkClick r:id="rId2"/>
              </a:rPr>
              <a:t>https://wwwˌcalvetˌcaˌgov/calvet-programs/veteran-services</a:t>
            </a:r>
            <a:r>
              <a:rPr lang="fr-FR" sz="2400">
                <a:solidFill>
                  <a:srgbClr val="0070C0"/>
                </a:solidFill>
              </a:rPr>
              <a:t> </a:t>
            </a:r>
            <a:endParaRPr lang="en-US" sz="2400" i="1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339725" lvl="1" indent="-339725">
              <a:lnSpc>
                <a:spcPct val="100000"/>
              </a:lnSpc>
              <a:spcBef>
                <a:spcPct val="20000"/>
              </a:spcBef>
            </a:pPr>
            <a:endParaRPr lang="en-US" sz="80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1440" y="6424624"/>
            <a:ext cx="1917192" cy="365125"/>
          </a:xfrm>
        </p:spPr>
        <p:txBody>
          <a:bodyPr/>
          <a:lstStyle/>
          <a:p>
            <a:r>
              <a:rPr lang="en-US"/>
              <a:t>2 of 7</a:t>
            </a:r>
          </a:p>
        </p:txBody>
      </p:sp>
    </p:spTree>
    <p:extLst>
      <p:ext uri="{BB962C8B-B14F-4D97-AF65-F5344CB8AC3E}">
        <p14:creationId xmlns:p14="http://schemas.microsoft.com/office/powerpoint/2010/main" val="385511444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B5CBC-1E38-468C-9250-EA642772A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1305"/>
            <a:ext cx="1917192" cy="365125"/>
          </a:xfrm>
        </p:spPr>
        <p:txBody>
          <a:bodyPr/>
          <a:lstStyle/>
          <a:p>
            <a:fld id="{97FF4E7B-DCA9-F44E-AACB-DE6F576A2003}" type="slidenum">
              <a:rPr lang="en-US" smtClean="0"/>
              <a:t>3</a:t>
            </a:fld>
            <a:r>
              <a:rPr lang="en-US"/>
              <a:t> of 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077BF3-3B94-414E-BFD8-BA4C20123BD1}"/>
              </a:ext>
            </a:extLst>
          </p:cNvPr>
          <p:cNvSpPr txBox="1"/>
          <p:nvPr/>
        </p:nvSpPr>
        <p:spPr>
          <a:xfrm>
            <a:off x="162560" y="141554"/>
            <a:ext cx="12029440" cy="586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CSAAVE’s ROLE</a:t>
            </a:r>
          </a:p>
          <a:p>
            <a:pPr algn="ctr"/>
            <a:endParaRPr lang="en-US" sz="1050" b="1">
              <a:solidFill>
                <a:schemeClr val="bg1"/>
              </a:solidFill>
            </a:endParaRPr>
          </a:p>
          <a:p>
            <a:pPr algn="ctr"/>
            <a:endParaRPr lang="en-US" sz="1050" b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Oversite, approve and monitor public and private postsecondary institutions and their educational programs for veterans and/or veteran beneficiaries to use their G.I. Bill</a:t>
            </a:r>
            <a:r>
              <a:rPr lang="en-US" sz="2400" baseline="30000">
                <a:solidFill>
                  <a:schemeClr val="bg1"/>
                </a:solidFill>
              </a:rPr>
              <a:t>®</a:t>
            </a:r>
            <a:r>
              <a:rPr lang="en-US" sz="2400">
                <a:solidFill>
                  <a:schemeClr val="bg1"/>
                </a:solidFill>
              </a:rPr>
              <a:t> entitlement benefit, including, in part, Chapters 30, 33, 35,1606 and 1607. </a:t>
            </a:r>
          </a:p>
          <a:p>
            <a:endParaRPr lang="en-US" sz="1400">
              <a:solidFill>
                <a:schemeClr val="bg1"/>
              </a:solidFill>
            </a:endParaRPr>
          </a:p>
          <a:p>
            <a:endParaRPr lang="en-US" sz="140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CSAAVE is responsible for institutional approval of:</a:t>
            </a:r>
          </a:p>
          <a:p>
            <a:pPr marL="339725" indent="-339725"/>
            <a:r>
              <a:rPr lang="en-US" sz="2400">
                <a:solidFill>
                  <a:schemeClr val="bg1"/>
                </a:solidFill>
              </a:rPr>
              <a:t>    - Public/Private institutions	- On-The-Job Training (OJT)	- Apprenticeships</a:t>
            </a:r>
          </a:p>
          <a:p>
            <a:pPr marL="339725" indent="-339725"/>
            <a:r>
              <a:rPr lang="en-US" sz="2400">
                <a:solidFill>
                  <a:schemeClr val="bg1"/>
                </a:solidFill>
              </a:rPr>
              <a:t>    - Certification/License Exams	- Cooperatives        - Flight		- High Schools</a:t>
            </a:r>
          </a:p>
          <a:p>
            <a:endParaRPr lang="en-US" sz="1600">
              <a:solidFill>
                <a:schemeClr val="bg1"/>
              </a:solidFill>
            </a:endParaRPr>
          </a:p>
          <a:p>
            <a:pPr marL="347472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A5A5A5">
                    <a:lumMod val="20000"/>
                    <a:lumOff val="80000"/>
                  </a:srgbClr>
                </a:solidFill>
                <a:cs typeface="Arial" panose="020b0604020202020204" pitchFamily="34" charset="0"/>
              </a:rPr>
              <a:t>Formal actions include, suspension, disapproval and denial.</a:t>
            </a:r>
          </a:p>
          <a:p>
            <a:pPr marL="347472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1000">
              <a:solidFill>
                <a:srgbClr val="A5A5A5">
                  <a:lumMod val="20000"/>
                  <a:lumOff val="80000"/>
                </a:srgbClr>
              </a:solidFill>
              <a:cs typeface="Arial" panose="020b0604020202020204" pitchFamily="34" charset="0"/>
            </a:endParaRPr>
          </a:p>
          <a:p>
            <a:pPr marL="347472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A5A5A5">
                    <a:lumMod val="20000"/>
                    <a:lumOff val="80000"/>
                  </a:srgbClr>
                </a:solidFill>
                <a:cs typeface="Arial" panose="020b0604020202020204" pitchFamily="34" charset="0"/>
              </a:rPr>
              <a:t>Technical assistance, inspection and Risk Based Surveys.</a:t>
            </a:r>
          </a:p>
          <a:p>
            <a:pPr marL="347472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1000">
              <a:solidFill>
                <a:srgbClr val="A5A5A5">
                  <a:lumMod val="20000"/>
                  <a:lumOff val="80000"/>
                </a:srgbClr>
              </a:solidFill>
              <a:cs typeface="Arial" panose="020b0604020202020204" pitchFamily="34" charset="0"/>
            </a:endParaRPr>
          </a:p>
          <a:p>
            <a:pPr marL="347472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A5A5A5">
                    <a:lumMod val="20000"/>
                    <a:lumOff val="80000"/>
                  </a:srgbClr>
                </a:solidFill>
                <a:cs typeface="Arial" panose="020b0604020202020204" pitchFamily="34" charset="0"/>
              </a:rPr>
              <a:t>Partners with the DVA in preventing fraud, waste, and abuse in the administration of Title 38 programs.</a:t>
            </a:r>
          </a:p>
        </p:txBody>
      </p:sp>
    </p:spTree>
    <p:extLst>
      <p:ext uri="{BB962C8B-B14F-4D97-AF65-F5344CB8AC3E}">
        <p14:creationId xmlns:p14="http://schemas.microsoft.com/office/powerpoint/2010/main" val="146224330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158" y="18144"/>
            <a:ext cx="11833683" cy="5922916"/>
          </a:xfrm>
        </p:spPr>
        <p:txBody>
          <a:bodyPr>
            <a:noAutofit/>
          </a:bodyPr>
          <a:lstStyle/>
          <a:p>
            <a:pPr marL="61722" lvl="1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en-US" sz="1200" i="1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marL="61722" lvl="1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3200" b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CSAAVE &amp; DVA</a:t>
            </a:r>
          </a:p>
          <a:p>
            <a:pPr marL="61722" lvl="1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en-US" sz="1200" b="1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marL="347472" lvl="1" indent="-285750">
              <a:lnSpc>
                <a:spcPct val="100000"/>
              </a:lnSpc>
              <a:spcBef>
                <a:spcPct val="20000"/>
              </a:spcBef>
            </a:pPr>
            <a:r>
              <a:rPr lang="en-US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CSAAVE and the DVA are separate and distinct agencies. CSAAVE operates under the </a:t>
            </a:r>
            <a:r>
              <a:rPr lang="en-US"/>
              <a:t>authority of the DVA through a mutual agreement. The </a:t>
            </a: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</a:rPr>
              <a:t>DVA is responsible for the administration of Title 38 benefits, eligibility and payment. CSAAVE does not assist with eligibility or payment.</a:t>
            </a:r>
          </a:p>
          <a:p>
            <a:pPr marL="61722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sz="105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marL="342900" lvl="1" indent="-342900">
              <a:lnSpc>
                <a:spcPct val="100000"/>
              </a:lnSpc>
              <a:spcBef>
                <a:spcPct val="20000"/>
              </a:spcBef>
            </a:pPr>
            <a:r>
              <a:rPr lang="en-US"/>
              <a:t>Institutions that elect to participate in G.I. Bill</a:t>
            </a:r>
            <a:r>
              <a:rPr lang="en-US" baseline="30000"/>
              <a:t>® </a:t>
            </a:r>
            <a:r>
              <a:rPr lang="en-US"/>
              <a:t>education and training must comply with Title 38, Code of Federal Regulations, as well as all federal, state and local laws.</a:t>
            </a:r>
          </a:p>
          <a:p>
            <a:pPr marL="171450" lvl="1" indent="-171450">
              <a:lnSpc>
                <a:spcPct val="100000"/>
              </a:lnSpc>
              <a:spcBef>
                <a:spcPct val="20000"/>
              </a:spcBef>
            </a:pPr>
            <a:endParaRPr lang="en-US" sz="1050">
              <a:solidFill>
                <a:srgbClr val="A5A5A5">
                  <a:lumMod val="20000"/>
                  <a:lumOff val="80000"/>
                </a:srgbClr>
              </a:solidFill>
              <a:latin typeface="Arial"/>
            </a:endParaRPr>
          </a:p>
          <a:p>
            <a:pPr marL="342900" lvl="1" indent="-342900">
              <a:lnSpc>
                <a:spcPct val="100000"/>
              </a:lnSpc>
              <a:spcBef>
                <a:spcPct val="20000"/>
              </a:spcBef>
            </a:pP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Contact CSAAVE, for questions concerning </a:t>
            </a:r>
            <a:r>
              <a:rPr lang="en-US" b="1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institution APPROVAL</a:t>
            </a: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, at the email: </a:t>
            </a: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  <a:hlinkClick r:id="rId2"/>
              </a:rPr>
              <a:t>CSAAVEinfo@calvet.ca.gov</a:t>
            </a: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. The telephone number: 916-503-8317</a:t>
            </a:r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sz="1050">
              <a:solidFill>
                <a:srgbClr val="A5A5A5">
                  <a:lumMod val="20000"/>
                  <a:lumOff val="80000"/>
                </a:srgbClr>
              </a:solidFill>
              <a:latin typeface="Arial"/>
            </a:endParaRPr>
          </a:p>
          <a:p>
            <a:pPr marL="342900" lvl="1" indent="-342900">
              <a:lnSpc>
                <a:spcPct val="100000"/>
              </a:lnSpc>
              <a:spcBef>
                <a:spcPct val="20000"/>
              </a:spcBef>
            </a:pP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For questions concerning </a:t>
            </a:r>
            <a:r>
              <a:rPr lang="en-US" b="1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CERTIFICATION OF BENEFITS</a:t>
            </a: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, the institution should contact the San Diego DVA Regional Office at the email: </a:t>
            </a:r>
            <a:r>
              <a:rPr lang="en-US" u="sng">
                <a:solidFill>
                  <a:srgbClr val="0070C0"/>
                </a:solidFill>
                <a:latin typeface="Arial"/>
              </a:rPr>
              <a:t>elr.vbasdc@va.gov</a:t>
            </a:r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  <a:latin typeface="Arial"/>
              </a:rPr>
              <a:t>. The telephone 619-400-1866.</a:t>
            </a:r>
          </a:p>
          <a:p>
            <a:pPr marL="342900" lvl="1" indent="-342900">
              <a:lnSpc>
                <a:spcPct val="100000"/>
              </a:lnSpc>
              <a:spcBef>
                <a:spcPct val="20000"/>
              </a:spcBef>
            </a:pPr>
            <a:endParaRPr lang="en-US" sz="2000">
              <a:solidFill>
                <a:srgbClr val="A5A5A5">
                  <a:lumMod val="20000"/>
                  <a:lumOff val="80000"/>
                </a:srgbClr>
              </a:solidFill>
              <a:latin typeface="Arial"/>
            </a:endParaRPr>
          </a:p>
          <a:p>
            <a:pPr marL="171450" lvl="1" indent="-171450">
              <a:lnSpc>
                <a:spcPct val="100000"/>
              </a:lnSpc>
              <a:spcBef>
                <a:spcPct val="20000"/>
              </a:spcBef>
            </a:pPr>
            <a:endParaRPr lang="en-US" sz="1100">
              <a:solidFill>
                <a:srgbClr val="A5A5A5">
                  <a:lumMod val="20000"/>
                  <a:lumOff val="80000"/>
                </a:srgbClr>
              </a:solidFill>
              <a:latin typeface="Arial"/>
            </a:endParaRPr>
          </a:p>
          <a:p>
            <a:pPr marL="342900" lvl="1" indent="-342900">
              <a:lnSpc>
                <a:spcPct val="100000"/>
              </a:lnSpc>
              <a:spcBef>
                <a:spcPct val="20000"/>
              </a:spcBef>
            </a:pPr>
            <a:endParaRPr lang="en-US" sz="2000">
              <a:solidFill>
                <a:srgbClr val="A5A5A5">
                  <a:lumMod val="20000"/>
                  <a:lumOff val="80000"/>
                </a:srgbClr>
              </a:solidFill>
              <a:latin typeface="Arial"/>
            </a:endParaRPr>
          </a:p>
          <a:p>
            <a:pPr marL="457200" lvl="1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en-US" sz="200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marL="347472" lvl="1" indent="-285750">
              <a:lnSpc>
                <a:spcPct val="100000"/>
              </a:lnSpc>
              <a:spcBef>
                <a:spcPct val="20000"/>
              </a:spcBef>
            </a:pPr>
            <a:endParaRPr lang="en-US" sz="200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9148" y="6440712"/>
            <a:ext cx="1917192" cy="365125"/>
          </a:xfrm>
        </p:spPr>
        <p:txBody>
          <a:bodyPr/>
          <a:lstStyle/>
          <a:p>
            <a:r>
              <a:rPr lang="en-US"/>
              <a:t>4 of 7</a:t>
            </a:r>
          </a:p>
        </p:txBody>
      </p:sp>
    </p:spTree>
    <p:extLst>
      <p:ext uri="{BB962C8B-B14F-4D97-AF65-F5344CB8AC3E}">
        <p14:creationId xmlns:p14="http://schemas.microsoft.com/office/powerpoint/2010/main" val="52063713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46ADE4-BED6-4EEF-9485-F54EE8668EA3}"/>
              </a:ext>
            </a:extLst>
          </p:cNvPr>
          <p:cNvSpPr txBox="1"/>
          <p:nvPr/>
        </p:nvSpPr>
        <p:spPr>
          <a:xfrm>
            <a:off x="248093" y="305086"/>
            <a:ext cx="11695814" cy="6827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04813" algn="ctr">
              <a:spcBef>
                <a:spcPct val="20000"/>
              </a:spcBef>
            </a:pPr>
            <a:r>
              <a:rPr lang="en-US" sz="3200" b="1">
                <a:solidFill>
                  <a:schemeClr val="accent3">
                    <a:lumMod val="20000"/>
                    <a:lumOff val="80000"/>
                  </a:schemeClr>
                </a:solidFill>
              </a:rPr>
              <a:t>Help a Veteran with Education Benefits</a:t>
            </a:r>
          </a:p>
          <a:p>
            <a:pPr lvl="1" algn="ctr">
              <a:spcBef>
                <a:spcPct val="20000"/>
              </a:spcBef>
            </a:pPr>
            <a:endParaRPr lang="en-US" sz="7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1" algn="ctr">
              <a:spcBef>
                <a:spcPct val="20000"/>
              </a:spcBef>
            </a:pPr>
            <a:endParaRPr lang="en-US" sz="7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1" algn="ctr">
              <a:spcBef>
                <a:spcPct val="20000"/>
              </a:spcBef>
            </a:pPr>
            <a:endParaRPr lang="en-US" sz="7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52388" lvl="1" indent="7938">
              <a:lnSpc>
                <a:spcPct val="100000"/>
              </a:lnSpc>
              <a:spcBef>
                <a:spcPct val="20000"/>
              </a:spcBef>
            </a:pPr>
            <a:r>
              <a:rPr lang="en-US" sz="2400" b="1" i="1">
                <a:solidFill>
                  <a:schemeClr val="accent3">
                    <a:lumMod val="20000"/>
                    <a:lumOff val="80000"/>
                  </a:schemeClr>
                </a:solidFill>
              </a:rPr>
              <a:t>G.I. Bill</a:t>
            </a:r>
            <a:r>
              <a:rPr lang="en-US" sz="2400" b="1" i="1" baseline="30000">
                <a:solidFill>
                  <a:schemeClr val="accent3">
                    <a:lumMod val="20000"/>
                    <a:lumOff val="80000"/>
                  </a:schemeClr>
                </a:solidFill>
              </a:rPr>
              <a:t>®</a:t>
            </a:r>
            <a:r>
              <a:rPr lang="en-US" sz="2400" b="1" i="1">
                <a:solidFill>
                  <a:schemeClr val="accent3">
                    <a:lumMod val="20000"/>
                    <a:lumOff val="80000"/>
                  </a:schemeClr>
                </a:solidFill>
              </a:rPr>
              <a:t> Hotline at 888-GIBILL1 </a:t>
            </a:r>
            <a:r>
              <a:rPr lang="en-US" sz="2000" i="1">
                <a:solidFill>
                  <a:schemeClr val="accent3">
                    <a:lumMod val="20000"/>
                    <a:lumOff val="80000"/>
                  </a:schemeClr>
                </a:solidFill>
              </a:rPr>
              <a:t>(888-442-4551) </a:t>
            </a:r>
            <a:r>
              <a:rPr lang="en-US" sz="2000">
                <a:solidFill>
                  <a:schemeClr val="accent3">
                    <a:lumMod val="20000"/>
                    <a:lumOff val="80000"/>
                  </a:schemeClr>
                </a:solidFill>
              </a:rPr>
              <a:t>–</a:t>
            </a:r>
            <a:r>
              <a:rPr lang="en-US" sz="2000" b="1" i="1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000">
                <a:solidFill>
                  <a:schemeClr val="accent3">
                    <a:lumMod val="20000"/>
                    <a:lumOff val="80000"/>
                  </a:schemeClr>
                </a:solidFill>
              </a:rPr>
              <a:t>If veteran has questions about the benefit, eligibility or payment, they should contact the VBA Education Benefits assistance line.</a:t>
            </a:r>
          </a:p>
          <a:p>
            <a:pPr marL="52388" lvl="1" indent="7938">
              <a:lnSpc>
                <a:spcPct val="100000"/>
              </a:lnSpc>
              <a:spcBef>
                <a:spcPct val="20000"/>
              </a:spcBef>
            </a:pPr>
            <a:endParaRPr lang="en-US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52388" lvl="1" indent="7938">
              <a:lnSpc>
                <a:spcPct val="100000"/>
              </a:lnSpc>
              <a:spcBef>
                <a:spcPct val="20000"/>
              </a:spcBef>
            </a:pPr>
            <a:r>
              <a:rPr lang="en-US" sz="2400" b="1" i="1">
                <a:solidFill>
                  <a:schemeClr val="accent3">
                    <a:lumMod val="20000"/>
                    <a:lumOff val="80000"/>
                  </a:schemeClr>
                </a:solidFill>
              </a:rPr>
              <a:t>Verification of G.I. Bill</a:t>
            </a:r>
            <a:r>
              <a:rPr lang="en-US" sz="2400" b="1" i="1" baseline="30000">
                <a:solidFill>
                  <a:schemeClr val="accent3">
                    <a:lumMod val="20000"/>
                    <a:lumOff val="80000"/>
                  </a:schemeClr>
                </a:solidFill>
              </a:rPr>
              <a:t>®</a:t>
            </a:r>
            <a:r>
              <a:rPr lang="en-US" sz="2400" b="1" i="1">
                <a:solidFill>
                  <a:schemeClr val="accent3">
                    <a:lumMod val="20000"/>
                    <a:lumOff val="80000"/>
                  </a:schemeClr>
                </a:solidFill>
              </a:rPr>
              <a:t> Entitlement </a:t>
            </a:r>
            <a:r>
              <a:rPr lang="en-US" sz="2000">
                <a:solidFill>
                  <a:schemeClr val="accent3">
                    <a:lumMod val="20000"/>
                    <a:lumOff val="80000"/>
                  </a:schemeClr>
                </a:solidFill>
              </a:rPr>
              <a:t>– If veteran has never used the benefit go on VA.gov website and complete online. Makes sure veteran prints/screen shots/takes a picture of completed document: </a:t>
            </a:r>
            <a:r>
              <a:rPr lang="en-US" sz="2000" u="sng">
                <a:solidFill>
                  <a:srgbClr val="0070C0"/>
                </a:solidFill>
              </a:rPr>
              <a:t>https://www.va.gov/education/apply‐for‐benefits‐form‐22‐1990</a:t>
            </a:r>
          </a:p>
          <a:p>
            <a:pPr marL="52388" lvl="1" indent="7938">
              <a:lnSpc>
                <a:spcPct val="100000"/>
              </a:lnSpc>
              <a:spcBef>
                <a:spcPct val="20000"/>
              </a:spcBef>
            </a:pPr>
            <a:r>
              <a:rPr lang="en-US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endParaRPr lang="en-US" sz="12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52388"/>
            <a:r>
              <a:rPr lang="fr-FR" sz="2400" b="1" i="1">
                <a:solidFill>
                  <a:schemeClr val="bg1"/>
                </a:solidFill>
              </a:rPr>
              <a:t>Military Transcript </a:t>
            </a:r>
            <a:r>
              <a:rPr lang="fr-FR" sz="2000">
                <a:solidFill>
                  <a:schemeClr val="bg1"/>
                </a:solidFill>
              </a:rPr>
              <a:t>–</a:t>
            </a:r>
            <a:r>
              <a:rPr lang="fr-FR" sz="2000" b="1" i="1">
                <a:solidFill>
                  <a:schemeClr val="bg1"/>
                </a:solidFill>
              </a:rPr>
              <a:t> </a:t>
            </a:r>
            <a:r>
              <a:rPr lang="fr-FR" sz="2000">
                <a:solidFill>
                  <a:schemeClr val="bg1"/>
                </a:solidFill>
              </a:rPr>
              <a:t>If veteran needs a military transcript for prior education credits or experiencial work experience history, to provide an institution, contact:</a:t>
            </a:r>
          </a:p>
          <a:p>
            <a:endParaRPr lang="fr-FR" sz="1000">
              <a:solidFill>
                <a:schemeClr val="bg1"/>
              </a:solidFill>
            </a:endParaRPr>
          </a:p>
          <a:p>
            <a:pPr lvl="1"/>
            <a:r>
              <a:rPr lang="fr-FR" sz="2000">
                <a:solidFill>
                  <a:schemeClr val="bg1"/>
                </a:solidFill>
              </a:rPr>
              <a:t>- Joint Service: </a:t>
            </a:r>
            <a:r>
              <a:rPr lang="fr-FR" sz="2000">
                <a:solidFill>
                  <a:schemeClr val="bg1"/>
                </a:solidFill>
                <a:hlinkClick r:id="rId3"/>
              </a:rPr>
              <a:t>https://jstˌdodedˌmil/</a:t>
            </a:r>
            <a:endParaRPr lang="fr-FR" sz="2000">
              <a:solidFill>
                <a:schemeClr val="bg1"/>
              </a:solidFill>
            </a:endParaRPr>
          </a:p>
          <a:p>
            <a:pPr lvl="1"/>
            <a:endParaRPr lang="fr-FR" sz="1200">
              <a:solidFill>
                <a:schemeClr val="bg1"/>
              </a:solidFill>
            </a:endParaRPr>
          </a:p>
          <a:p>
            <a:pPr lvl="1"/>
            <a:r>
              <a:rPr lang="fr-FR" sz="2000">
                <a:solidFill>
                  <a:schemeClr val="bg1"/>
                </a:solidFill>
              </a:rPr>
              <a:t>- Community College of the Air Force (CCAF): </a:t>
            </a:r>
            <a:r>
              <a:rPr lang="fr-FR" sz="2000">
                <a:solidFill>
                  <a:schemeClr val="bg1"/>
                </a:solidFill>
                <a:hlinkClick r:id="rId4"/>
              </a:rPr>
              <a:t>https://wwwˌairuniversityˌafˌedu/Barnes/CCAF/</a:t>
            </a:r>
            <a:endParaRPr lang="fr-FR" sz="2000">
              <a:solidFill>
                <a:schemeClr val="bg1"/>
              </a:solidFill>
            </a:endParaRPr>
          </a:p>
          <a:p>
            <a:pPr lvl="1"/>
            <a:endParaRPr lang="fr-FR" sz="2000">
              <a:solidFill>
                <a:schemeClr val="bg1"/>
              </a:solidFill>
            </a:endParaRPr>
          </a:p>
          <a:p>
            <a:pPr marL="52388"/>
            <a:r>
              <a:rPr lang="en-US" sz="2400" b="1" i="1">
                <a:solidFill>
                  <a:schemeClr val="bg1"/>
                </a:solidFill>
              </a:rPr>
              <a:t>Certificate of Eligibility (COE) </a:t>
            </a:r>
            <a:r>
              <a:rPr lang="en-US" sz="2000">
                <a:solidFill>
                  <a:schemeClr val="bg1"/>
                </a:solidFill>
              </a:rPr>
              <a:t>– if veteran needs letter to provide an institution, contact:  </a:t>
            </a:r>
            <a:r>
              <a:rPr lang="en-US" sz="2000" u="sng">
                <a:solidFill>
                  <a:srgbClr val="0070C0"/>
                </a:solidFill>
              </a:rPr>
              <a:t>https://www.va.gov/education/gi‐bill/post‐9‐11/ch‐33‐benefit/</a:t>
            </a:r>
            <a:endParaRPr lang="en-US" sz="2000">
              <a:solidFill>
                <a:schemeClr val="bg1"/>
              </a:solidFill>
            </a:endParaRPr>
          </a:p>
          <a:p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8D884EA-38F2-4E13-943B-350464CC8D47}"/>
              </a:ext>
            </a:extLst>
          </p:cNvPr>
          <p:cNvSpPr txBox="1"/>
          <p:nvPr/>
        </p:nvSpPr>
        <p:spPr>
          <a:xfrm>
            <a:off x="84706" y="6430738"/>
            <a:ext cx="1917192" cy="4272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chemeClr val="bg1"/>
                </a:solidFill>
              </a:rPr>
              <a:t>5 of 7</a:t>
            </a:r>
          </a:p>
        </p:txBody>
      </p:sp>
    </p:spTree>
    <p:extLst>
      <p:ext uri="{BB962C8B-B14F-4D97-AF65-F5344CB8AC3E}">
        <p14:creationId xmlns:p14="http://schemas.microsoft.com/office/powerpoint/2010/main" val="6030099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6CB71F-5E9A-40F3-9E0C-9F360C1C3232}"/>
              </a:ext>
            </a:extLst>
          </p:cNvPr>
          <p:cNvSpPr txBox="1"/>
          <p:nvPr/>
        </p:nvSpPr>
        <p:spPr>
          <a:xfrm>
            <a:off x="251460" y="191333"/>
            <a:ext cx="11670030" cy="6701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50" b="1" i="1">
              <a:solidFill>
                <a:schemeClr val="bg1"/>
              </a:solidFill>
            </a:endParaRPr>
          </a:p>
          <a:p>
            <a:r>
              <a:rPr lang="en-US" sz="2400" b="1" i="1">
                <a:solidFill>
                  <a:schemeClr val="bg1"/>
                </a:solidFill>
              </a:rPr>
              <a:t>Payment Rates by G.I. Bill</a:t>
            </a:r>
            <a:r>
              <a:rPr lang="en-US" sz="2400" b="1" i="1" baseline="30000">
                <a:solidFill>
                  <a:schemeClr val="bg1"/>
                </a:solidFill>
              </a:rPr>
              <a:t>® </a:t>
            </a:r>
            <a:r>
              <a:rPr lang="en-US" sz="2400" b="1" i="1">
                <a:solidFill>
                  <a:schemeClr val="bg1"/>
                </a:solidFill>
              </a:rPr>
              <a:t>Chapter 30, 31, 33, 35 and 1606 </a:t>
            </a:r>
            <a:r>
              <a:rPr lang="en-US" sz="2000">
                <a:solidFill>
                  <a:schemeClr val="bg1"/>
                </a:solidFill>
              </a:rPr>
              <a:t>– if veteran wants to look up current payment rates: </a:t>
            </a:r>
            <a:r>
              <a:rPr lang="en-US" sz="2000">
                <a:solidFill>
                  <a:srgbClr val="0070C0"/>
                </a:solidFill>
                <a:hlinkClick r:id="rId2"/>
              </a:rPr>
              <a:t>https://wwwˌbenefitsˌvaˌgov/gibill/resources/benefits_resources/rate_tablesˌasp</a:t>
            </a:r>
            <a:r>
              <a:rPr lang="fr-FR" sz="2000">
                <a:solidFill>
                  <a:schemeClr val="bg1"/>
                </a:solidFill>
              </a:rPr>
              <a:t>  </a:t>
            </a:r>
            <a:endParaRPr lang="en-US" sz="2000">
              <a:solidFill>
                <a:schemeClr val="bg1"/>
              </a:solidFill>
            </a:endParaRPr>
          </a:p>
          <a:p>
            <a:endParaRPr lang="fr-FR" sz="2000">
              <a:solidFill>
                <a:schemeClr val="bg1"/>
              </a:solidFill>
            </a:endParaRPr>
          </a:p>
          <a:p>
            <a:r>
              <a:rPr lang="en-US" sz="2400" b="1" i="1">
                <a:solidFill>
                  <a:schemeClr val="bg1"/>
                </a:solidFill>
              </a:rPr>
              <a:t>GI Bill</a:t>
            </a:r>
            <a:r>
              <a:rPr lang="en-US" sz="2400" b="1" i="1" baseline="30000">
                <a:solidFill>
                  <a:schemeClr val="bg1"/>
                </a:solidFill>
              </a:rPr>
              <a:t>®</a:t>
            </a:r>
            <a:r>
              <a:rPr lang="en-US" sz="2400" b="1" i="1">
                <a:solidFill>
                  <a:schemeClr val="bg1"/>
                </a:solidFill>
              </a:rPr>
              <a:t> Comparison Tool </a:t>
            </a:r>
            <a:r>
              <a:rPr lang="fr-FR" sz="2000">
                <a:solidFill>
                  <a:schemeClr val="bg1"/>
                </a:solidFill>
              </a:rPr>
              <a:t>–</a:t>
            </a:r>
            <a:r>
              <a:rPr lang="en-US" sz="2000" b="1" i="1">
                <a:solidFill>
                  <a:schemeClr val="bg1"/>
                </a:solidFill>
              </a:rPr>
              <a:t> </a:t>
            </a:r>
            <a:r>
              <a:rPr lang="en-US" sz="2000">
                <a:solidFill>
                  <a:schemeClr val="bg1"/>
                </a:solidFill>
              </a:rPr>
              <a:t>Public DVA</a:t>
            </a:r>
            <a:r>
              <a:rPr lang="en-US" sz="2000" b="1" i="1">
                <a:solidFill>
                  <a:schemeClr val="bg1"/>
                </a:solidFill>
              </a:rPr>
              <a:t> </a:t>
            </a:r>
            <a:r>
              <a:rPr lang="en-US" sz="2000">
                <a:solidFill>
                  <a:schemeClr val="bg1"/>
                </a:solidFill>
              </a:rPr>
              <a:t>website</a:t>
            </a:r>
            <a:r>
              <a:rPr lang="en-US" sz="2000" b="1">
                <a:solidFill>
                  <a:schemeClr val="bg1"/>
                </a:solidFill>
              </a:rPr>
              <a:t> </a:t>
            </a:r>
            <a:r>
              <a:rPr lang="en-US" sz="2000">
                <a:solidFill>
                  <a:schemeClr val="bg1"/>
                </a:solidFill>
              </a:rPr>
              <a:t>database veteran may look up approved institutions and compare:  </a:t>
            </a:r>
            <a:r>
              <a:rPr lang="en-US" sz="2000">
                <a:solidFill>
                  <a:srgbClr val="0070C0"/>
                </a:solidFill>
                <a:hlinkClick r:id="rId3"/>
              </a:rPr>
              <a:t>https://wwwˌvaˌgov/education/gi-bill-comparison-tool/</a:t>
            </a:r>
            <a:endParaRPr lang="en-US" sz="2000" b="1" i="1">
              <a:solidFill>
                <a:schemeClr val="bg1"/>
              </a:solidFill>
            </a:endParaRPr>
          </a:p>
          <a:p>
            <a:endParaRPr lang="en-US" sz="2000" b="1" i="1">
              <a:solidFill>
                <a:schemeClr val="bg1"/>
              </a:solidFill>
            </a:endParaRPr>
          </a:p>
          <a:p>
            <a:r>
              <a:rPr lang="en-US" sz="2400" b="1" i="1">
                <a:solidFill>
                  <a:schemeClr val="bg1"/>
                </a:solidFill>
              </a:rPr>
              <a:t>WEAMS</a:t>
            </a:r>
            <a:r>
              <a:rPr lang="en-US" sz="2000">
                <a:solidFill>
                  <a:schemeClr val="bg1"/>
                </a:solidFill>
              </a:rPr>
              <a:t> (</a:t>
            </a:r>
            <a:r>
              <a:rPr lang="en-US" sz="2000" i="1">
                <a:solidFill>
                  <a:schemeClr val="bg1"/>
                </a:solidFill>
              </a:rPr>
              <a:t>Web Enabled Approval Management System</a:t>
            </a:r>
            <a:r>
              <a:rPr lang="en-US" sz="2000">
                <a:solidFill>
                  <a:schemeClr val="bg1"/>
                </a:solidFill>
              </a:rPr>
              <a:t>) </a:t>
            </a:r>
            <a:r>
              <a:rPr lang="fr-FR" sz="2000">
                <a:solidFill>
                  <a:schemeClr val="bg1"/>
                </a:solidFill>
              </a:rPr>
              <a:t>– </a:t>
            </a:r>
            <a:r>
              <a:rPr lang="en-US" sz="2000">
                <a:solidFill>
                  <a:schemeClr val="bg1"/>
                </a:solidFill>
              </a:rPr>
              <a:t>Public DVA website database</a:t>
            </a:r>
            <a:r>
              <a:rPr lang="fr-FR" sz="2000">
                <a:solidFill>
                  <a:schemeClr val="bg1"/>
                </a:solidFill>
              </a:rPr>
              <a:t> if </a:t>
            </a:r>
            <a:r>
              <a:rPr lang="en-US" sz="2000">
                <a:solidFill>
                  <a:schemeClr val="bg1"/>
                </a:solidFill>
              </a:rPr>
              <a:t>veteran needs to search approved institutions or Licensure/Certification Examinations:</a:t>
            </a:r>
            <a:r>
              <a:rPr lang="en-US" sz="2000"/>
              <a:t> </a:t>
            </a:r>
            <a:r>
              <a:rPr lang="en-US" sz="2000">
                <a:hlinkClick r:id="rId4"/>
              </a:rPr>
              <a:t>https://inquiryˌvbaˌvaˌgov/weamspub/buildSearchInstitutionCriteriaˌdo</a:t>
            </a:r>
            <a:endParaRPr lang="en-US" sz="2000"/>
          </a:p>
          <a:p>
            <a:r>
              <a:rPr lang="en-US" sz="2000" u="sng">
                <a:solidFill>
                  <a:srgbClr val="0070C0"/>
                </a:solidFill>
              </a:rPr>
              <a:t>https://inquiry.vba.va.gov/weamspub/buildSearchLCCriteria.do</a:t>
            </a:r>
          </a:p>
          <a:p>
            <a:endParaRPr lang="fr-FR" sz="2000">
              <a:solidFill>
                <a:schemeClr val="bg1"/>
              </a:solidFill>
            </a:endParaRPr>
          </a:p>
          <a:p>
            <a:r>
              <a:rPr lang="fr-FR" sz="2400" b="1" i="1">
                <a:solidFill>
                  <a:schemeClr val="bg1"/>
                </a:solidFill>
              </a:rPr>
              <a:t>Complaints</a:t>
            </a:r>
            <a:r>
              <a:rPr lang="fr-FR" sz="2400">
                <a:solidFill>
                  <a:schemeClr val="bg1"/>
                </a:solidFill>
              </a:rPr>
              <a:t> </a:t>
            </a:r>
            <a:r>
              <a:rPr lang="fr-FR" sz="2000">
                <a:solidFill>
                  <a:schemeClr val="bg1"/>
                </a:solidFill>
              </a:rPr>
              <a:t>– if a veteran needs to file a complaint against an institution: </a:t>
            </a:r>
            <a:r>
              <a:rPr lang="fr-FR" sz="2000" u="sng">
                <a:solidFill>
                  <a:srgbClr val="0070C0"/>
                </a:solidFill>
              </a:rPr>
              <a:t>https://www.benefits.va.gov/GIBILL/Feedback.asp</a:t>
            </a:r>
          </a:p>
          <a:p>
            <a:pPr marL="52388" lvl="1" indent="7938">
              <a:lnSpc>
                <a:spcPct val="100000"/>
              </a:lnSpc>
              <a:spcBef>
                <a:spcPct val="20000"/>
              </a:spcBef>
            </a:pPr>
            <a:endParaRPr lang="en-US" sz="12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0" lvl="1">
              <a:lnSpc>
                <a:spcPct val="100000"/>
              </a:lnSpc>
              <a:spcBef>
                <a:spcPct val="20000"/>
              </a:spcBef>
            </a:pPr>
            <a:r>
              <a:rPr lang="en-US" sz="2400" b="1" i="1">
                <a:solidFill>
                  <a:schemeClr val="accent3">
                    <a:lumMod val="20000"/>
                    <a:lumOff val="80000"/>
                  </a:schemeClr>
                </a:solidFill>
              </a:rPr>
              <a:t>Veterans Readiness and Employment (VR &amp; E) </a:t>
            </a:r>
            <a:r>
              <a:rPr lang="en-US" sz="2000">
                <a:solidFill>
                  <a:schemeClr val="accent3">
                    <a:lumMod val="20000"/>
                    <a:lumOff val="80000"/>
                  </a:schemeClr>
                </a:solidFill>
              </a:rPr>
              <a:t>program (</a:t>
            </a:r>
            <a:r>
              <a:rPr lang="en-US" sz="2000" i="1">
                <a:solidFill>
                  <a:schemeClr val="accent3">
                    <a:lumMod val="20000"/>
                    <a:lumOff val="80000"/>
                  </a:schemeClr>
                </a:solidFill>
              </a:rPr>
              <a:t>formerly called Vocational Rehabilitation and Employment</a:t>
            </a:r>
            <a:r>
              <a:rPr lang="en-US" sz="2000">
                <a:solidFill>
                  <a:schemeClr val="accent3">
                    <a:lumMod val="20000"/>
                    <a:lumOff val="80000"/>
                  </a:schemeClr>
                </a:solidFill>
              </a:rPr>
              <a:t>) (Chapter 31) – if veteran has a service connected disability:</a:t>
            </a:r>
          </a:p>
          <a:p>
            <a:pPr marL="0" lvl="1">
              <a:lnSpc>
                <a:spcPct val="100000"/>
              </a:lnSpc>
              <a:spcBef>
                <a:spcPct val="20000"/>
              </a:spcBef>
            </a:pPr>
            <a:r>
              <a:rPr lang="en-US" sz="2000" u="sng">
                <a:solidFill>
                  <a:srgbClr val="0070C0"/>
                </a:solidFill>
              </a:rPr>
              <a:t>https://www.va.gov/careers-employment/vocational-rehabilitation/</a:t>
            </a:r>
            <a:endParaRPr lang="fr-FR" sz="2000" u="sng">
              <a:solidFill>
                <a:srgbClr val="0070C0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348D62B-A528-43F3-BF9A-E888C24403B0}"/>
              </a:ext>
            </a:extLst>
          </p:cNvPr>
          <p:cNvSpPr txBox="1"/>
          <p:nvPr/>
        </p:nvSpPr>
        <p:spPr>
          <a:xfrm>
            <a:off x="102870" y="6461218"/>
            <a:ext cx="1917192" cy="4272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chemeClr val="bg1"/>
                </a:solidFill>
              </a:rPr>
              <a:t>6 of 7</a:t>
            </a:r>
          </a:p>
        </p:txBody>
      </p:sp>
    </p:spTree>
    <p:extLst>
      <p:ext uri="{BB962C8B-B14F-4D97-AF65-F5344CB8AC3E}">
        <p14:creationId xmlns:p14="http://schemas.microsoft.com/office/powerpoint/2010/main" val="3555146087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62F955-0E86-499F-BDAB-2305AD7FF2EF}"/>
              </a:ext>
            </a:extLst>
          </p:cNvPr>
          <p:cNvSpPr txBox="1"/>
          <p:nvPr/>
        </p:nvSpPr>
        <p:spPr>
          <a:xfrm>
            <a:off x="114300" y="381000"/>
            <a:ext cx="1192149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>
                <a:solidFill>
                  <a:schemeClr val="bg1"/>
                </a:solidFill>
              </a:rPr>
              <a:t>THANK  YOU FOR WHAT YOU DO TO HELP VETERANS IN YOUR COMMUNITIES.</a:t>
            </a:r>
          </a:p>
          <a:p>
            <a:endParaRPr lang="en-US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US" sz="2800">
                <a:solidFill>
                  <a:schemeClr val="bg1"/>
                </a:solidFill>
              </a:rPr>
              <a:t>CSAAVE aka Title 38</a:t>
            </a:r>
          </a:p>
          <a:p>
            <a:pPr algn="ctr"/>
            <a:r>
              <a:rPr lang="en-US" sz="1600" i="1">
                <a:solidFill>
                  <a:schemeClr val="bg1"/>
                </a:solidFill>
              </a:rPr>
              <a:t>Title 38, United States Code (U.S.C.)</a:t>
            </a:r>
            <a:r>
              <a:rPr lang="en-US" sz="1600" i="1">
                <a:solidFill>
                  <a:schemeClr val="accent3">
                    <a:lumMod val="20000"/>
                    <a:lumOff val="80000"/>
                  </a:schemeClr>
                </a:solidFill>
              </a:rPr>
              <a:t> § 3671</a:t>
            </a:r>
            <a:endParaRPr lang="en-US" sz="1600" i="1">
              <a:solidFill>
                <a:schemeClr val="bg1"/>
              </a:solidFill>
            </a:endParaRPr>
          </a:p>
          <a:p>
            <a:pPr algn="ctr"/>
            <a:r>
              <a:rPr lang="en-US" sz="1600" i="1">
                <a:solidFill>
                  <a:schemeClr val="bg1"/>
                </a:solidFill>
              </a:rPr>
              <a:t>Title 38, Code of Federal Regulations (C.F.R.) § 21.4150</a:t>
            </a:r>
          </a:p>
          <a:p>
            <a:pPr algn="ctr"/>
            <a:endParaRPr lang="en-US" sz="1600">
              <a:solidFill>
                <a:schemeClr val="bg1"/>
              </a:solidFill>
            </a:endParaRPr>
          </a:p>
          <a:p>
            <a:pPr algn="ctr"/>
            <a:r>
              <a:rPr lang="en-US" sz="2400">
                <a:solidFill>
                  <a:schemeClr val="bg1"/>
                </a:solidFill>
              </a:rPr>
              <a:t>CALIFORNIA  DEPARTMENT OF VETERANS AFFAIRS (CalVet)</a:t>
            </a:r>
          </a:p>
          <a:p>
            <a:pPr algn="ctr"/>
            <a:r>
              <a:rPr lang="en-US" sz="2400">
                <a:solidFill>
                  <a:schemeClr val="bg1"/>
                </a:solidFill>
              </a:rPr>
              <a:t>Veterans Services Division</a:t>
            </a:r>
          </a:p>
          <a:p>
            <a:pPr algn="ctr"/>
            <a:r>
              <a:rPr lang="en-US" sz="2400">
                <a:solidFill>
                  <a:schemeClr val="bg1"/>
                </a:solidFill>
              </a:rPr>
              <a:t>California State Approving Agency for Veterans Education (CSAAVE)</a:t>
            </a:r>
            <a:endParaRPr lang="en-US" sz="2000">
              <a:solidFill>
                <a:schemeClr val="bg1"/>
              </a:solidFill>
            </a:endParaRPr>
          </a:p>
          <a:p>
            <a:pPr algn="ctr"/>
            <a:r>
              <a:rPr lang="en-US">
                <a:solidFill>
                  <a:schemeClr val="bg1"/>
                </a:solidFill>
              </a:rPr>
              <a:t>1227 O Street, Suite 500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Sacramento, CA 95814</a:t>
            </a:r>
          </a:p>
          <a:p>
            <a:pPr algn="ctr"/>
            <a:r>
              <a:rPr lang="en-US">
                <a:hlinkClick r:id="rId2"/>
              </a:rPr>
              <a:t>CSAAVEinfo@calvet.ca.gov</a:t>
            </a:r>
            <a:endParaRPr lang="en-US"/>
          </a:p>
          <a:p>
            <a:pPr algn="ctr"/>
            <a:r>
              <a:rPr lang="en-US">
                <a:solidFill>
                  <a:srgbClr val="A5A5A5">
                    <a:lumMod val="20000"/>
                    <a:lumOff val="80000"/>
                  </a:srgbClr>
                </a:solidFill>
              </a:rPr>
              <a:t>916-503-8317</a:t>
            </a:r>
          </a:p>
          <a:p>
            <a:pPr algn="ctr"/>
            <a:endParaRPr lang="en-US">
              <a:solidFill>
                <a:srgbClr val="A5A5A5">
                  <a:lumMod val="20000"/>
                  <a:lumOff val="80000"/>
                </a:srgbClr>
              </a:solidFill>
            </a:endParaRPr>
          </a:p>
          <a:p>
            <a:pPr algn="ctr"/>
            <a:r>
              <a:rPr lang="en-US">
                <a:hlinkClick r:id="rId3"/>
              </a:rPr>
              <a:t>CSAAVE California State Approving Agency for Veterans Education (CSAAVE)</a:t>
            </a:r>
            <a:endParaRPr lang="en-US"/>
          </a:p>
          <a:p>
            <a:pPr algn="ctr"/>
            <a:endParaRPr lang="en-US">
              <a:solidFill>
                <a:srgbClr val="A5A5A5">
                  <a:lumMod val="20000"/>
                  <a:lumOff val="80000"/>
                </a:srgbClr>
              </a:solidFill>
            </a:endParaRPr>
          </a:p>
          <a:p>
            <a:pPr algn="ctr"/>
            <a:endParaRPr lang="en-US"/>
          </a:p>
          <a:p>
            <a:pPr algn="ctr"/>
            <a:r>
              <a:rPr lang="en-US" sz="2000" b="1" i="1">
                <a:solidFill>
                  <a:schemeClr val="bg1"/>
                </a:solidFill>
              </a:rPr>
              <a:t>June 22</a:t>
            </a:r>
            <a:r>
              <a:rPr lang="en-US" sz="2000" b="1" i="1" baseline="30000">
                <a:solidFill>
                  <a:schemeClr val="bg1"/>
                </a:solidFill>
              </a:rPr>
              <a:t>nd</a:t>
            </a:r>
            <a:r>
              <a:rPr lang="en-US" sz="2000" b="1" i="1">
                <a:solidFill>
                  <a:schemeClr val="bg1"/>
                </a:solidFill>
              </a:rPr>
              <a:t> marks the 80th Anniversary of the G.I. Bill</a:t>
            </a:r>
            <a:r>
              <a:rPr lang="en-US" sz="2000" b="1" i="1" baseline="30000">
                <a:solidFill>
                  <a:schemeClr val="bg1"/>
                </a:solidFill>
              </a:rPr>
              <a:t>®</a:t>
            </a:r>
            <a:r>
              <a:rPr lang="en-US" sz="2000" b="1" i="1">
                <a:solidFill>
                  <a:schemeClr val="bg1"/>
                </a:solidFill>
              </a:rPr>
              <a:t> (Servicemen’s Readjustment Act of 1944).</a:t>
            </a:r>
            <a:r>
              <a:rPr lang="en-US" sz="20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67BDC640-45E8-4A27-9246-199B8E054566}"/>
              </a:ext>
            </a:extLst>
          </p:cNvPr>
          <p:cNvSpPr txBox="1"/>
          <p:nvPr/>
        </p:nvSpPr>
        <p:spPr>
          <a:xfrm>
            <a:off x="114300" y="6372702"/>
            <a:ext cx="1917192" cy="4272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chemeClr val="bg1"/>
                </a:solidFill>
              </a:rPr>
              <a:t>7 of 7</a:t>
            </a:r>
          </a:p>
        </p:txBody>
      </p:sp>
    </p:spTree>
    <p:extLst>
      <p:ext uri="{BB962C8B-B14F-4D97-AF65-F5344CB8AC3E}">
        <p14:creationId xmlns:p14="http://schemas.microsoft.com/office/powerpoint/2010/main" val="337262022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.0.957"/>
  <p:tag name="AS_RELEASE_DATE" val="2023.07.31"/>
  <p:tag name="AS_TITLE" val="Aspose.Slides for Java"/>
  <p:tag name="AS_VERSION" val="23.7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227A6319CC3B4DAED1FAC20342886C" ma:contentTypeVersion="16" ma:contentTypeDescription="Create a new document." ma:contentTypeScope="" ma:versionID="410ebe0372571cfca80ddcc5a64ae239">
  <xsd:schema xmlns:xsd="http://www.w3.org/2001/XMLSchema" xmlns:xs="http://www.w3.org/2001/XMLSchema" xmlns:p="http://schemas.microsoft.com/office/2006/metadata/properties" xmlns:ns3="c2766476-2add-4e0d-ab3e-41225413c939" xmlns:ns4="a08f4c21-b723-49d0-b399-702c7ceb3ef9" targetNamespace="http://schemas.microsoft.com/office/2006/metadata/properties" ma:root="true" ma:fieldsID="31bcbc485b18d20c80fc255f7126816b" ns3:_="" ns4:_="">
    <xsd:import namespace="c2766476-2add-4e0d-ab3e-41225413c939"/>
    <xsd:import namespace="a08f4c21-b723-49d0-b399-702c7ceb3e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6476-2add-4e0d-ab3e-41225413c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8f4c21-b723-49d0-b399-702c7ceb3ef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2766476-2add-4e0d-ab3e-41225413c939" xsi:nil="true"/>
  </documentManagement>
</p:properties>
</file>

<file path=customXml/itemProps1.xml><?xml version="1.0" encoding="utf-8"?>
<ds:datastoreItem xmlns:ds="http://schemas.openxmlformats.org/officeDocument/2006/customXml" ds:itemID="{5F2C0FB5-7EAB-4F03-AE81-A5C4590E76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8CED0B-FC23-41B0-AE9A-D476EC7187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766476-2add-4e0d-ab3e-41225413c939"/>
    <ds:schemaRef ds:uri="a08f4c21-b723-49d0-b399-702c7ceb3e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3DCC0D-A150-4ABD-AE5B-89FE4999B390}">
  <ds:schemaRefs>
    <ds:schemaRef ds:uri="http://purl.org/dc/terms/"/>
    <ds:schemaRef ds:uri="http://www.w3.org/XML/1998/namespace"/>
    <ds:schemaRef ds:uri="http://purl.org/dc/elements/1.1/"/>
    <ds:schemaRef ds:uri="c2766476-2add-4e0d-ab3e-41225413c939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08f4c21-b723-49d0-b399-702c7ceb3ef9"/>
    <ds:schemaRef ds:uri="http://schemas.microsoft.com/office/2006/metadata/propertie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56</Paragraphs>
  <Slides>7</Slides>
  <Notes>1</Notes>
  <TotalTime>5500</TotalTime>
  <HiddenSlides>0</HiddenSlides>
  <MMClips>0</MMClips>
  <ScaleCrop>0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1">
      <vt:lpstr>Arial</vt:lpstr>
      <vt:lpstr>Calibri Light</vt:lpstr>
      <vt:lpstr>Calibri</vt:lpstr>
      <vt:lpstr>Office Theme</vt:lpstr>
      <vt:lpstr>Veterans Services DivisionTITLE  38California State Approving Agency for Veterans Education (CSAAVE)  Overview for CACVSO</vt:lpstr>
      <vt:lpstr>WHAT IS CSAAVE?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23.0700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Dr. No</dc:creator>
  <cp:lastModifiedBy>Lawrence, David@CalVet</cp:lastModifiedBy>
  <cp:revision>205</cp:revision>
  <dcterms:created xsi:type="dcterms:W3CDTF">2020-04-14T18:28:35Z</dcterms:created>
  <dcterms:modified xsi:type="dcterms:W3CDTF">2024-06-07T16:17:46Z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0x010100E5227A6319CC3B4DAED1FAC20342886C</vt:lpwstr>
  </property>
</Properties>
</file>