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40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ogle.com/maps/d/edit?mid=1eA7swIm1bn8Rf3q7cblNVEGQ9JDcl6as&amp;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eamrwb.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c61f9f2b07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c61f9f2b07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06d8761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e06d8761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don’t have a video of app capability, so walk through features with audience using these screen shots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e06d87611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e06d87611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don’t have a video of app capability, so walk through features with audience using these screen shots - focus on COMMUNITY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487b2ec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7487b2ec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i="1">
                <a:latin typeface="Open Sans"/>
                <a:ea typeface="Open Sans"/>
                <a:cs typeface="Open Sans"/>
                <a:sym typeface="Open Sans"/>
              </a:rPr>
              <a:t>You can view this map at and take a locally relevant screenshot at: </a:t>
            </a:r>
            <a:r>
              <a:rPr lang="en" sz="1400" i="1" u="sng">
                <a:solidFill>
                  <a:schemeClr val="hlink"/>
                </a:solidFill>
                <a:latin typeface="Open Sans"/>
                <a:ea typeface="Open Sans"/>
                <a:cs typeface="Open Sans"/>
                <a:sym typeface="Open Sans"/>
                <a:hlinkClick r:id="rId3"/>
              </a:rPr>
              <a:t>https://www.google.com/maps/d/edit?mid=1eA7swIm1bn8Rf3q7cblNVEGQ9JDcl6as&amp;usp=sharing</a:t>
            </a:r>
            <a:endParaRPr sz="1400" i="1">
              <a:latin typeface="Open Sans"/>
              <a:ea typeface="Open Sans"/>
              <a:cs typeface="Open Sans"/>
              <a:sym typeface="Open Sans"/>
            </a:endParaRPr>
          </a:p>
          <a:p>
            <a:pPr marL="0" lvl="0" indent="0" algn="l" rtl="0">
              <a:spcBef>
                <a:spcPts val="0"/>
              </a:spcBef>
              <a:spcAft>
                <a:spcPts val="0"/>
              </a:spcAft>
              <a:buNone/>
            </a:pPr>
            <a:endParaRPr sz="1400" i="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400" i="1">
                <a:solidFill>
                  <a:schemeClr val="dk1"/>
                </a:solidFill>
                <a:latin typeface="Open Sans"/>
                <a:ea typeface="Open Sans"/>
                <a:cs typeface="Open Sans"/>
                <a:sym typeface="Open Sans"/>
              </a:rPr>
              <a:t>If something on the map is out of date, please contact your Area Director and we will get it fixed for you.</a:t>
            </a:r>
            <a:endParaRPr sz="1400" i="1">
              <a:solidFill>
                <a:schemeClr val="dk1"/>
              </a:solidFill>
              <a:latin typeface="Open Sans"/>
              <a:ea typeface="Open Sans"/>
              <a:cs typeface="Open Sans"/>
              <a:sym typeface="Open Sans"/>
            </a:endParaRPr>
          </a:p>
          <a:p>
            <a:pPr marL="0" lvl="0" indent="0" algn="l" rtl="0">
              <a:spcBef>
                <a:spcPts val="0"/>
              </a:spcBef>
              <a:spcAft>
                <a:spcPts val="0"/>
              </a:spcAft>
              <a:buNone/>
            </a:pPr>
            <a:endParaRPr sz="1400" i="1">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61f9f2b07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c61f9f2b07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u="sng">
                <a:solidFill>
                  <a:schemeClr val="dk1"/>
                </a:solidFill>
              </a:rPr>
              <a:t>Step 1:</a:t>
            </a:r>
            <a:r>
              <a:rPr lang="en" sz="1800">
                <a:solidFill>
                  <a:schemeClr val="dk1"/>
                </a:solidFill>
              </a:rPr>
              <a:t> Sign up at </a:t>
            </a:r>
            <a:r>
              <a:rPr lang="en" sz="1800" u="sng">
                <a:solidFill>
                  <a:srgbClr val="0097A7"/>
                </a:solidFill>
                <a:hlinkClick r:id="rId3">
                  <a:extLst>
                    <a:ext uri="{A12FA001-AC4F-418D-AE19-62706E023703}">
                      <ahyp:hlinkClr xmlns:ahyp="http://schemas.microsoft.com/office/drawing/2018/hyperlinkcolor" val="tx"/>
                    </a:ext>
                  </a:extLst>
                </a:hlinkClick>
              </a:rPr>
              <a:t>www.teamrwb.org</a:t>
            </a:r>
            <a:r>
              <a:rPr lang="en" sz="1800">
                <a:solidFill>
                  <a:schemeClr val="dk1"/>
                </a:solidFill>
              </a:rPr>
              <a:t>! You’ll be assigned to a chapter based on your address.</a:t>
            </a:r>
            <a:endParaRPr sz="18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sz="1800" b="1" u="sng">
                <a:solidFill>
                  <a:schemeClr val="dk1"/>
                </a:solidFill>
              </a:rPr>
              <a:t>Step 2:</a:t>
            </a:r>
            <a:r>
              <a:rPr lang="en" sz="1800">
                <a:solidFill>
                  <a:schemeClr val="dk1"/>
                </a:solidFill>
              </a:rPr>
              <a:t> Download the app or check out the members section of our website to see what’s out there, both in-person and virtually! Join groups that are of interest to you and starting connecting with Eagles!</a:t>
            </a:r>
            <a:endParaRPr sz="18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sz="1800" b="1" u="sng">
                <a:solidFill>
                  <a:schemeClr val="dk1"/>
                </a:solidFill>
              </a:rPr>
              <a:t>Step 3:</a:t>
            </a:r>
            <a:r>
              <a:rPr lang="en" sz="1800">
                <a:solidFill>
                  <a:schemeClr val="dk1"/>
                </a:solidFill>
              </a:rPr>
              <a:t> Follow your local chapter and Team RWB on the app and social media and start sharing your #EagleFire!</a:t>
            </a:r>
            <a:endParaRPr>
              <a:solidFill>
                <a:schemeClr val="dk1"/>
              </a:solidFill>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c41eb5bd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c41eb5bd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c61f9f2b07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c61f9f2b07_0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f48c65f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20f48c65f5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the military, we put MISSION FIRST - our own well being can be put on the back burner.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Transitioning out, our health is often less of a priority. Early morning PT is not something that we want to revisit!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BUT, physical health has a ripple effect into mental and emotional health. It’s critical that we incorporate health and wellness into our lives so that we can be our best selves for OURSELVES, OUR FAMILIES, OUR COMMUNITIES &amp; OUR COUNTRY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Team RWB exists to walk beside veterans as we build a healthier lifestyle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f48c65f5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0f48c65f5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You’ve got the WHY and the WHAT for RWB, so let’s go into HOW to get involved with the team…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f48c65f5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0f48c65f5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You’ve got the WHY,WHAT and WHO for RWB, so let’s go into HOW to get involved with the team…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c61f9f2b07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c61f9f2b07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INCLUSIVE! We wear the same uniform!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6335b1b3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f6335b1b3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6335b1b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f6335b1b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5175" y="-35175"/>
            <a:ext cx="9206544" cy="51786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12"/>
          <p:cNvPicPr preferRelativeResize="0"/>
          <p:nvPr/>
        </p:nvPicPr>
        <p:blipFill rotWithShape="1">
          <a:blip r:embed="rId2">
            <a:alphaModFix/>
          </a:blip>
          <a:srcRect/>
          <a:stretch/>
        </p:blipFill>
        <p:spPr>
          <a:xfrm>
            <a:off x="-35175" y="-35175"/>
            <a:ext cx="9206544" cy="51786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45"/>
        <p:cNvGrpSpPr/>
        <p:nvPr/>
      </p:nvGrpSpPr>
      <p:grpSpPr>
        <a:xfrm>
          <a:off x="0" y="0"/>
          <a:ext cx="0" cy="0"/>
          <a:chOff x="0" y="0"/>
          <a:chExt cx="0" cy="0"/>
        </a:xfrm>
      </p:grpSpPr>
      <p:pic>
        <p:nvPicPr>
          <p:cNvPr id="46" name="Google Shape;46;p13"/>
          <p:cNvPicPr preferRelativeResize="0"/>
          <p:nvPr/>
        </p:nvPicPr>
        <p:blipFill rotWithShape="1">
          <a:blip r:embed="rId2">
            <a:alphaModFix/>
          </a:blip>
          <a:srcRect/>
          <a:stretch/>
        </p:blipFill>
        <p:spPr>
          <a:xfrm>
            <a:off x="0" y="0"/>
            <a:ext cx="9140619"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47"/>
        <p:cNvGrpSpPr/>
        <p:nvPr/>
      </p:nvGrpSpPr>
      <p:grpSpPr>
        <a:xfrm>
          <a:off x="0" y="0"/>
          <a:ext cx="0" cy="0"/>
          <a:chOff x="0" y="0"/>
          <a:chExt cx="0" cy="0"/>
        </a:xfrm>
      </p:grpSpPr>
      <p:pic>
        <p:nvPicPr>
          <p:cNvPr id="48" name="Google Shape;48;p14"/>
          <p:cNvPicPr preferRelativeResize="0"/>
          <p:nvPr/>
        </p:nvPicPr>
        <p:blipFill rotWithShape="1">
          <a:blip r:embed="rId2">
            <a:alphaModFix/>
          </a:blip>
          <a:srcRect/>
          <a:stretch/>
        </p:blipFill>
        <p:spPr>
          <a:xfrm>
            <a:off x="-43000" y="-35175"/>
            <a:ext cx="9273694" cy="52173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9"/>
        <p:cNvGrpSpPr/>
        <p:nvPr/>
      </p:nvGrpSpPr>
      <p:grpSpPr>
        <a:xfrm>
          <a:off x="0" y="0"/>
          <a:ext cx="0" cy="0"/>
          <a:chOff x="0" y="0"/>
          <a:chExt cx="0" cy="0"/>
        </a:xfrm>
      </p:grpSpPr>
      <p:pic>
        <p:nvPicPr>
          <p:cNvPr id="50" name="Google Shape;50;p15"/>
          <p:cNvPicPr preferRelativeResize="0"/>
          <p:nvPr/>
        </p:nvPicPr>
        <p:blipFill rotWithShape="1">
          <a:blip r:embed="rId2">
            <a:alphaModFix/>
          </a:blip>
          <a:srcRect/>
          <a:stretch/>
        </p:blipFill>
        <p:spPr>
          <a:xfrm>
            <a:off x="0" y="0"/>
            <a:ext cx="9144000" cy="51424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51"/>
        <p:cNvGrpSpPr/>
        <p:nvPr/>
      </p:nvGrpSpPr>
      <p:grpSpPr>
        <a:xfrm>
          <a:off x="0" y="0"/>
          <a:ext cx="0" cy="0"/>
          <a:chOff x="0" y="0"/>
          <a:chExt cx="0" cy="0"/>
        </a:xfrm>
      </p:grpSpPr>
      <p:pic>
        <p:nvPicPr>
          <p:cNvPr id="52" name="Google Shape;52;p16"/>
          <p:cNvPicPr preferRelativeResize="0"/>
          <p:nvPr/>
        </p:nvPicPr>
        <p:blipFill rotWithShape="1">
          <a:blip r:embed="rId2">
            <a:alphaModFix/>
          </a:blip>
          <a:srcRect/>
          <a:stretch/>
        </p:blipFill>
        <p:spPr>
          <a:xfrm>
            <a:off x="-37487" y="-21500"/>
            <a:ext cx="9218963" cy="51865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53"/>
        <p:cNvGrpSpPr/>
        <p:nvPr/>
      </p:nvGrpSpPr>
      <p:grpSpPr>
        <a:xfrm>
          <a:off x="0" y="0"/>
          <a:ext cx="0" cy="0"/>
          <a:chOff x="0" y="0"/>
          <a:chExt cx="0" cy="0"/>
        </a:xfrm>
      </p:grpSpPr>
      <p:pic>
        <p:nvPicPr>
          <p:cNvPr id="54" name="Google Shape;54;p17"/>
          <p:cNvPicPr preferRelativeResize="0"/>
          <p:nvPr/>
        </p:nvPicPr>
        <p:blipFill rotWithShape="1">
          <a:blip r:embed="rId2">
            <a:alphaModFix/>
          </a:blip>
          <a:srcRect/>
          <a:stretch/>
        </p:blipFill>
        <p:spPr>
          <a:xfrm>
            <a:off x="0" y="0"/>
            <a:ext cx="9144000" cy="514540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55"/>
        <p:cNvGrpSpPr/>
        <p:nvPr/>
      </p:nvGrpSpPr>
      <p:grpSpPr>
        <a:xfrm>
          <a:off x="0" y="0"/>
          <a:ext cx="0" cy="0"/>
          <a:chOff x="0" y="0"/>
          <a:chExt cx="0" cy="0"/>
        </a:xfrm>
      </p:grpSpPr>
      <p:sp>
        <p:nvSpPr>
          <p:cNvPr id="56" name="Google Shape;56;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9"/>
        <p:cNvGrpSpPr/>
        <p:nvPr/>
      </p:nvGrpSpPr>
      <p:grpSpPr>
        <a:xfrm>
          <a:off x="0" y="0"/>
          <a:ext cx="0" cy="0"/>
          <a:chOff x="0" y="0"/>
          <a:chExt cx="0" cy="0"/>
        </a:xfrm>
      </p:grpSpPr>
      <p:sp>
        <p:nvSpPr>
          <p:cNvPr id="60" name="Google Shape;6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1" name="Google Shape;6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 name="Google Shape;6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ission" type="obj">
  <p:cSld name="OBJECT">
    <p:spTree>
      <p:nvGrpSpPr>
        <p:cNvPr id="1" name="Shape 63"/>
        <p:cNvGrpSpPr/>
        <p:nvPr/>
      </p:nvGrpSpPr>
      <p:grpSpPr>
        <a:xfrm>
          <a:off x="0" y="0"/>
          <a:ext cx="0" cy="0"/>
          <a:chOff x="0" y="0"/>
          <a:chExt cx="0" cy="0"/>
        </a:xfrm>
      </p:grpSpPr>
      <p:sp>
        <p:nvSpPr>
          <p:cNvPr id="64" name="Google Shape;64;p20"/>
          <p:cNvSpPr/>
          <p:nvPr/>
        </p:nvSpPr>
        <p:spPr>
          <a:xfrm>
            <a:off x="0" y="-1"/>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4377D"/>
              </a:solidFill>
              <a:latin typeface="Calibri"/>
              <a:ea typeface="Calibri"/>
              <a:cs typeface="Calibri"/>
              <a:sym typeface="Calibri"/>
            </a:endParaRPr>
          </a:p>
        </p:txBody>
      </p:sp>
      <p:pic>
        <p:nvPicPr>
          <p:cNvPr id="65" name="Google Shape;65;p20"/>
          <p:cNvPicPr preferRelativeResize="0"/>
          <p:nvPr/>
        </p:nvPicPr>
        <p:blipFill rotWithShape="1">
          <a:blip r:embed="rId2">
            <a:alphaModFix amt="15000"/>
          </a:blip>
          <a:srcRect/>
          <a:stretch/>
        </p:blipFill>
        <p:spPr>
          <a:xfrm>
            <a:off x="0" y="0"/>
            <a:ext cx="6857999" cy="5143500"/>
          </a:xfrm>
          <a:prstGeom prst="rect">
            <a:avLst/>
          </a:prstGeom>
          <a:noFill/>
          <a:ln>
            <a:noFill/>
          </a:ln>
        </p:spPr>
      </p:pic>
      <p:sp>
        <p:nvSpPr>
          <p:cNvPr id="66" name="Google Shape;66;p20"/>
          <p:cNvSpPr txBox="1">
            <a:spLocks noGrp="1"/>
          </p:cNvSpPr>
          <p:nvPr>
            <p:ph type="title"/>
          </p:nvPr>
        </p:nvSpPr>
        <p:spPr>
          <a:xfrm>
            <a:off x="500062" y="205978"/>
            <a:ext cx="81297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4400"/>
              <a:buFont typeface="Changa One"/>
              <a:buNone/>
              <a:defRPr>
                <a:solidFill>
                  <a:schemeClr val="lt1"/>
                </a:solidFill>
                <a:latin typeface="Changa One"/>
                <a:ea typeface="Changa One"/>
                <a:cs typeface="Changa One"/>
                <a:sym typeface="Changa 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20"/>
          <p:cNvSpPr txBox="1">
            <a:spLocks noGrp="1"/>
          </p:cNvSpPr>
          <p:nvPr>
            <p:ph type="body" idx="1"/>
          </p:nvPr>
        </p:nvSpPr>
        <p:spPr>
          <a:xfrm>
            <a:off x="500063" y="1623463"/>
            <a:ext cx="8129700" cy="1246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560"/>
              </a:spcBef>
              <a:spcAft>
                <a:spcPts val="0"/>
              </a:spcAft>
              <a:buClr>
                <a:schemeClr val="lt1"/>
              </a:buClr>
              <a:buSzPts val="2800"/>
              <a:buFont typeface="Arial"/>
              <a:buNone/>
              <a:defRPr sz="2800" b="1" i="1" u="none" strike="noStrike" cap="none">
                <a:solidFill>
                  <a:schemeClr val="lt1"/>
                </a:solidFill>
                <a:latin typeface="Open Sans"/>
                <a:ea typeface="Open Sans"/>
                <a:cs typeface="Open Sans"/>
                <a:sym typeface="Open Sans"/>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20"/>
          <p:cNvSpPr/>
          <p:nvPr/>
        </p:nvSpPr>
        <p:spPr>
          <a:xfrm>
            <a:off x="0" y="-1"/>
            <a:ext cx="9144000" cy="5143500"/>
          </a:xfrm>
          <a:prstGeom prst="rect">
            <a:avLst/>
          </a:prstGeom>
          <a:noFill/>
          <a:ln w="152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0"/>
          <p:cNvSpPr txBox="1">
            <a:spLocks noGrp="1"/>
          </p:cNvSpPr>
          <p:nvPr>
            <p:ph type="sldNum" idx="12"/>
          </p:nvPr>
        </p:nvSpPr>
        <p:spPr>
          <a:xfrm>
            <a:off x="6833365" y="4752974"/>
            <a:ext cx="2246400" cy="342600"/>
          </a:xfrm>
          <a:prstGeom prst="rect">
            <a:avLst/>
          </a:prstGeom>
          <a:noFill/>
          <a:ln>
            <a:noFill/>
          </a:ln>
        </p:spPr>
        <p:txBody>
          <a:bodyPr spcFirstLastPara="1" wrap="square" lIns="91425" tIns="45700" rIns="18287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20"/>
          <p:cNvSpPr txBox="1">
            <a:spLocks noGrp="1"/>
          </p:cNvSpPr>
          <p:nvPr>
            <p:ph type="ftr" idx="11"/>
          </p:nvPr>
        </p:nvSpPr>
        <p:spPr>
          <a:xfrm>
            <a:off x="64145" y="4752974"/>
            <a:ext cx="3025500" cy="342600"/>
          </a:xfrm>
          <a:prstGeom prst="rect">
            <a:avLst/>
          </a:prstGeom>
          <a:noFill/>
          <a:ln>
            <a:noFill/>
          </a:ln>
        </p:spPr>
        <p:txBody>
          <a:bodyPr spcFirstLastPara="1" wrap="square" lIns="18287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54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4"/>
        <p:cNvGrpSpPr/>
        <p:nvPr/>
      </p:nvGrpSpPr>
      <p:grpSpPr>
        <a:xfrm>
          <a:off x="0" y="0"/>
          <a:ext cx="0" cy="0"/>
          <a:chOff x="0" y="0"/>
          <a:chExt cx="0" cy="0"/>
        </a:xfrm>
      </p:grpSpPr>
      <p:pic>
        <p:nvPicPr>
          <p:cNvPr id="15" name="Google Shape;15;p4"/>
          <p:cNvPicPr preferRelativeResize="0"/>
          <p:nvPr/>
        </p:nvPicPr>
        <p:blipFill>
          <a:blip r:embed="rId2">
            <a:alphaModFix/>
          </a:blip>
          <a:stretch>
            <a:fillRect/>
          </a:stretch>
        </p:blipFill>
        <p:spPr>
          <a:xfrm>
            <a:off x="0" y="0"/>
            <a:ext cx="9143997" cy="51424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6"/>
        <p:cNvGrpSpPr/>
        <p:nvPr/>
      </p:nvGrpSpPr>
      <p:grpSpPr>
        <a:xfrm>
          <a:off x="0" y="0"/>
          <a:ext cx="0" cy="0"/>
          <a:chOff x="0" y="0"/>
          <a:chExt cx="0" cy="0"/>
        </a:xfrm>
      </p:grpSpPr>
      <p:pic>
        <p:nvPicPr>
          <p:cNvPr id="17" name="Google Shape;17;p5"/>
          <p:cNvPicPr preferRelativeResize="0"/>
          <p:nvPr/>
        </p:nvPicPr>
        <p:blipFill>
          <a:blip r:embed="rId2">
            <a:alphaModFix/>
          </a:blip>
          <a:stretch>
            <a:fillRect/>
          </a:stretch>
        </p:blipFill>
        <p:spPr>
          <a:xfrm>
            <a:off x="0" y="0"/>
            <a:ext cx="9140616" cy="5143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18"/>
        <p:cNvGrpSpPr/>
        <p:nvPr/>
      </p:nvGrpSpPr>
      <p:grpSpPr>
        <a:xfrm>
          <a:off x="0" y="0"/>
          <a:ext cx="0" cy="0"/>
          <a:chOff x="0" y="0"/>
          <a:chExt cx="0" cy="0"/>
        </a:xfrm>
      </p:grpSpPr>
      <p:pic>
        <p:nvPicPr>
          <p:cNvPr id="19" name="Google Shape;19;p6"/>
          <p:cNvPicPr preferRelativeResize="0"/>
          <p:nvPr/>
        </p:nvPicPr>
        <p:blipFill>
          <a:blip r:embed="rId2">
            <a:alphaModFix/>
          </a:blip>
          <a:stretch>
            <a:fillRect/>
          </a:stretch>
        </p:blipFill>
        <p:spPr>
          <a:xfrm>
            <a:off x="-37487" y="-21500"/>
            <a:ext cx="9218964" cy="51865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20"/>
        <p:cNvGrpSpPr/>
        <p:nvPr/>
      </p:nvGrpSpPr>
      <p:grpSpPr>
        <a:xfrm>
          <a:off x="0" y="0"/>
          <a:ext cx="0" cy="0"/>
          <a:chOff x="0" y="0"/>
          <a:chExt cx="0" cy="0"/>
        </a:xfrm>
      </p:grpSpPr>
      <p:pic>
        <p:nvPicPr>
          <p:cNvPr id="21" name="Google Shape;21;p7"/>
          <p:cNvPicPr preferRelativeResize="0"/>
          <p:nvPr/>
        </p:nvPicPr>
        <p:blipFill>
          <a:blip r:embed="rId2">
            <a:alphaModFix/>
          </a:blip>
          <a:stretch>
            <a:fillRect/>
          </a:stretch>
        </p:blipFill>
        <p:spPr>
          <a:xfrm>
            <a:off x="-43000" y="-35175"/>
            <a:ext cx="9273696" cy="52172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22"/>
        <p:cNvGrpSpPr/>
        <p:nvPr/>
      </p:nvGrpSpPr>
      <p:grpSpPr>
        <a:xfrm>
          <a:off x="0" y="0"/>
          <a:ext cx="0" cy="0"/>
          <a:chOff x="0" y="0"/>
          <a:chExt cx="0" cy="0"/>
        </a:xfrm>
      </p:grpSpPr>
      <p:sp>
        <p:nvSpPr>
          <p:cNvPr id="23" name="Google Shape;23;p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 name="Google Shape;24;p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5" name="Google Shape;2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26"/>
        <p:cNvGrpSpPr/>
        <p:nvPr/>
      </p:nvGrpSpPr>
      <p:grpSpPr>
        <a:xfrm>
          <a:off x="0" y="0"/>
          <a:ext cx="0" cy="0"/>
          <a:chOff x="0" y="0"/>
          <a:chExt cx="0" cy="0"/>
        </a:xfrm>
      </p:grpSpPr>
      <p:sp>
        <p:nvSpPr>
          <p:cNvPr id="27" name="Google Shape;27;p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8" name="Google Shape;28;p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9" name="Google Shape;2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ission" type="obj">
  <p:cSld name="OBJECT">
    <p:spTree>
      <p:nvGrpSpPr>
        <p:cNvPr id="1" name="Shape 30"/>
        <p:cNvGrpSpPr/>
        <p:nvPr/>
      </p:nvGrpSpPr>
      <p:grpSpPr>
        <a:xfrm>
          <a:off x="0" y="0"/>
          <a:ext cx="0" cy="0"/>
          <a:chOff x="0" y="0"/>
          <a:chExt cx="0" cy="0"/>
        </a:xfrm>
      </p:grpSpPr>
      <p:sp>
        <p:nvSpPr>
          <p:cNvPr id="31" name="Google Shape;31;p10"/>
          <p:cNvSpPr/>
          <p:nvPr/>
        </p:nvSpPr>
        <p:spPr>
          <a:xfrm>
            <a:off x="0" y="-1"/>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377D"/>
              </a:solidFill>
              <a:latin typeface="Calibri"/>
              <a:ea typeface="Calibri"/>
              <a:cs typeface="Calibri"/>
              <a:sym typeface="Calibri"/>
            </a:endParaRPr>
          </a:p>
        </p:txBody>
      </p:sp>
      <p:pic>
        <p:nvPicPr>
          <p:cNvPr id="32" name="Google Shape;32;p10"/>
          <p:cNvPicPr preferRelativeResize="0"/>
          <p:nvPr/>
        </p:nvPicPr>
        <p:blipFill rotWithShape="1">
          <a:blip r:embed="rId2">
            <a:alphaModFix amt="15000"/>
          </a:blip>
          <a:srcRect/>
          <a:stretch/>
        </p:blipFill>
        <p:spPr>
          <a:xfrm>
            <a:off x="0" y="0"/>
            <a:ext cx="6857999" cy="5143500"/>
          </a:xfrm>
          <a:prstGeom prst="rect">
            <a:avLst/>
          </a:prstGeom>
          <a:noFill/>
          <a:ln>
            <a:noFill/>
          </a:ln>
        </p:spPr>
      </p:pic>
      <p:sp>
        <p:nvSpPr>
          <p:cNvPr id="33" name="Google Shape;33;p10"/>
          <p:cNvSpPr txBox="1">
            <a:spLocks noGrp="1"/>
          </p:cNvSpPr>
          <p:nvPr>
            <p:ph type="title"/>
          </p:nvPr>
        </p:nvSpPr>
        <p:spPr>
          <a:xfrm>
            <a:off x="500062" y="205978"/>
            <a:ext cx="81297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4400"/>
              <a:buFont typeface="Changa One"/>
              <a:buNone/>
              <a:defRPr>
                <a:solidFill>
                  <a:schemeClr val="lt1"/>
                </a:solidFill>
                <a:latin typeface="Changa One"/>
                <a:ea typeface="Changa One"/>
                <a:cs typeface="Changa One"/>
                <a:sym typeface="Chang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10"/>
          <p:cNvSpPr txBox="1">
            <a:spLocks noGrp="1"/>
          </p:cNvSpPr>
          <p:nvPr>
            <p:ph type="body" idx="1"/>
          </p:nvPr>
        </p:nvSpPr>
        <p:spPr>
          <a:xfrm>
            <a:off x="500063" y="1623463"/>
            <a:ext cx="8129700" cy="1246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560"/>
              </a:spcBef>
              <a:spcAft>
                <a:spcPts val="0"/>
              </a:spcAft>
              <a:buClr>
                <a:schemeClr val="lt1"/>
              </a:buClr>
              <a:buSzPts val="2800"/>
              <a:buFont typeface="Arial"/>
              <a:buNone/>
              <a:defRPr sz="2800" b="1" i="1" u="none" strike="noStrike" cap="none">
                <a:solidFill>
                  <a:schemeClr val="lt1"/>
                </a:solidFill>
                <a:latin typeface="Open Sans"/>
                <a:ea typeface="Open Sans"/>
                <a:cs typeface="Open Sans"/>
                <a:sym typeface="Open Sans"/>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10"/>
          <p:cNvSpPr/>
          <p:nvPr/>
        </p:nvSpPr>
        <p:spPr>
          <a:xfrm>
            <a:off x="0" y="-1"/>
            <a:ext cx="9144000" cy="5143500"/>
          </a:xfrm>
          <a:prstGeom prst="rect">
            <a:avLst/>
          </a:prstGeom>
          <a:noFill/>
          <a:ln w="152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0"/>
          <p:cNvSpPr txBox="1">
            <a:spLocks noGrp="1"/>
          </p:cNvSpPr>
          <p:nvPr>
            <p:ph type="sldNum" idx="12"/>
          </p:nvPr>
        </p:nvSpPr>
        <p:spPr>
          <a:xfrm>
            <a:off x="6833365" y="4752974"/>
            <a:ext cx="2246400" cy="342600"/>
          </a:xfrm>
          <a:prstGeom prst="rect">
            <a:avLst/>
          </a:prstGeom>
          <a:noFill/>
          <a:ln>
            <a:noFill/>
          </a:ln>
        </p:spPr>
        <p:txBody>
          <a:bodyPr spcFirstLastPara="1" wrap="square" lIns="91425" tIns="45700" rIns="182875" bIns="45700" anchor="t" anchorCtr="0">
            <a:noAutofit/>
          </a:bodyPr>
          <a:lstStyle>
            <a:lvl1pPr marL="0" lvl="0" indent="0" algn="r" rtl="0">
              <a:spcBef>
                <a:spcPts val="0"/>
              </a:spcBef>
              <a:buNone/>
              <a:defRPr sz="1200" b="0" i="0" u="none" strike="noStrike" cap="none">
                <a:solidFill>
                  <a:schemeClr val="lt1"/>
                </a:solidFill>
                <a:latin typeface="Open Sans"/>
                <a:ea typeface="Open Sans"/>
                <a:cs typeface="Open Sans"/>
                <a:sym typeface="Open Sans"/>
              </a:defRPr>
            </a:lvl1pPr>
            <a:lvl2pPr marL="0" lvl="1" indent="0" algn="r" rtl="0">
              <a:spcBef>
                <a:spcPts val="0"/>
              </a:spcBef>
              <a:buNone/>
              <a:defRPr sz="1200" b="0" i="0" u="none" strike="noStrike" cap="none">
                <a:solidFill>
                  <a:schemeClr val="lt1"/>
                </a:solidFill>
                <a:latin typeface="Open Sans"/>
                <a:ea typeface="Open Sans"/>
                <a:cs typeface="Open Sans"/>
                <a:sym typeface="Open Sans"/>
              </a:defRPr>
            </a:lvl2pPr>
            <a:lvl3pPr marL="0" lvl="2" indent="0" algn="r" rtl="0">
              <a:spcBef>
                <a:spcPts val="0"/>
              </a:spcBef>
              <a:buNone/>
              <a:defRPr sz="1200" b="0" i="0" u="none" strike="noStrike" cap="none">
                <a:solidFill>
                  <a:schemeClr val="lt1"/>
                </a:solidFill>
                <a:latin typeface="Open Sans"/>
                <a:ea typeface="Open Sans"/>
                <a:cs typeface="Open Sans"/>
                <a:sym typeface="Open Sans"/>
              </a:defRPr>
            </a:lvl3pPr>
            <a:lvl4pPr marL="0" lvl="3" indent="0" algn="r" rtl="0">
              <a:spcBef>
                <a:spcPts val="0"/>
              </a:spcBef>
              <a:buNone/>
              <a:defRPr sz="1200" b="0" i="0" u="none" strike="noStrike" cap="none">
                <a:solidFill>
                  <a:schemeClr val="lt1"/>
                </a:solidFill>
                <a:latin typeface="Open Sans"/>
                <a:ea typeface="Open Sans"/>
                <a:cs typeface="Open Sans"/>
                <a:sym typeface="Open Sans"/>
              </a:defRPr>
            </a:lvl4pPr>
            <a:lvl5pPr marL="0" lvl="4" indent="0" algn="r" rtl="0">
              <a:spcBef>
                <a:spcPts val="0"/>
              </a:spcBef>
              <a:buNone/>
              <a:defRPr sz="1200" b="0" i="0" u="none" strike="noStrike" cap="none">
                <a:solidFill>
                  <a:schemeClr val="lt1"/>
                </a:solidFill>
                <a:latin typeface="Open Sans"/>
                <a:ea typeface="Open Sans"/>
                <a:cs typeface="Open Sans"/>
                <a:sym typeface="Open Sans"/>
              </a:defRPr>
            </a:lvl5pPr>
            <a:lvl6pPr marL="0" lvl="5" indent="0" algn="r" rtl="0">
              <a:spcBef>
                <a:spcPts val="0"/>
              </a:spcBef>
              <a:buNone/>
              <a:defRPr sz="1200" b="0" i="0" u="none" strike="noStrike" cap="none">
                <a:solidFill>
                  <a:schemeClr val="lt1"/>
                </a:solidFill>
                <a:latin typeface="Open Sans"/>
                <a:ea typeface="Open Sans"/>
                <a:cs typeface="Open Sans"/>
                <a:sym typeface="Open Sans"/>
              </a:defRPr>
            </a:lvl6pPr>
            <a:lvl7pPr marL="0" lvl="6" indent="0" algn="r" rtl="0">
              <a:spcBef>
                <a:spcPts val="0"/>
              </a:spcBef>
              <a:buNone/>
              <a:defRPr sz="1200" b="0" i="0" u="none" strike="noStrike" cap="none">
                <a:solidFill>
                  <a:schemeClr val="lt1"/>
                </a:solidFill>
                <a:latin typeface="Open Sans"/>
                <a:ea typeface="Open Sans"/>
                <a:cs typeface="Open Sans"/>
                <a:sym typeface="Open Sans"/>
              </a:defRPr>
            </a:lvl7pPr>
            <a:lvl8pPr marL="0" lvl="7" indent="0" algn="r" rtl="0">
              <a:spcBef>
                <a:spcPts val="0"/>
              </a:spcBef>
              <a:buNone/>
              <a:defRPr sz="1200" b="0" i="0" u="none" strike="noStrike" cap="none">
                <a:solidFill>
                  <a:schemeClr val="lt1"/>
                </a:solidFill>
                <a:latin typeface="Open Sans"/>
                <a:ea typeface="Open Sans"/>
                <a:cs typeface="Open Sans"/>
                <a:sym typeface="Open Sans"/>
              </a:defRPr>
            </a:lvl8pPr>
            <a:lvl9pPr marL="0" lvl="8" indent="0" algn="r" rtl="0">
              <a:spcBef>
                <a:spcPts val="0"/>
              </a:spcBef>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10"/>
          <p:cNvSpPr txBox="1">
            <a:spLocks noGrp="1"/>
          </p:cNvSpPr>
          <p:nvPr>
            <p:ph type="ftr" idx="11"/>
          </p:nvPr>
        </p:nvSpPr>
        <p:spPr>
          <a:xfrm>
            <a:off x="64145" y="4752974"/>
            <a:ext cx="3025500" cy="342600"/>
          </a:xfrm>
          <a:prstGeom prst="rect">
            <a:avLst/>
          </a:prstGeom>
          <a:noFill/>
          <a:ln>
            <a:noFill/>
          </a:ln>
        </p:spPr>
        <p:txBody>
          <a:bodyPr spcFirstLastPara="1" wrap="square" lIns="182875" tIns="45700" rIns="91425" bIns="45700" anchor="t" anchorCtr="0">
            <a:noAutofit/>
          </a:bodyPr>
          <a:lstStyle>
            <a:lvl1pPr lvl="0" algn="l" rtl="0">
              <a:spcBef>
                <a:spcPts val="0"/>
              </a:spcBef>
              <a:spcAft>
                <a:spcPts val="0"/>
              </a:spcAft>
              <a:buSzPts val="1400"/>
              <a:buNone/>
              <a:defRPr sz="12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Open Sans"/>
              <a:buNone/>
              <a:defRPr sz="28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0" name="Google Shape;40;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41" name="Google Shape;4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2.jp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p:nvPr/>
        </p:nvSpPr>
        <p:spPr>
          <a:xfrm>
            <a:off x="135800" y="749700"/>
            <a:ext cx="4245600" cy="3396600"/>
          </a:xfrm>
          <a:prstGeom prst="rect">
            <a:avLst/>
          </a:prstGeom>
          <a:noFill/>
          <a:ln>
            <a:noFill/>
          </a:ln>
        </p:spPr>
        <p:txBody>
          <a:bodyPr spcFirstLastPara="1" wrap="square" lIns="91425" tIns="91425" rIns="91425" bIns="91425" anchor="t" anchorCtr="0">
            <a:noAutofit/>
          </a:bodyPr>
          <a:lstStyle/>
          <a:p>
            <a:pPr marL="457200" marR="9650" lvl="0" indent="-323850" algn="l" rtl="0">
              <a:lnSpc>
                <a:spcPct val="115000"/>
              </a:lnSpc>
              <a:spcBef>
                <a:spcPts val="30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Interact with, challenge, and motivate your teammates</a:t>
            </a:r>
            <a:endParaRPr sz="1500">
              <a:solidFill>
                <a:schemeClr val="dk1"/>
              </a:solidFill>
              <a:latin typeface="Open Sans"/>
              <a:ea typeface="Open Sans"/>
              <a:cs typeface="Open Sans"/>
              <a:sym typeface="Open Sans"/>
            </a:endParaRPr>
          </a:p>
          <a:p>
            <a:pPr marL="457200" marR="9650" lvl="0" indent="-323850" algn="l" rtl="0">
              <a:lnSpc>
                <a:spcPct val="115000"/>
              </a:lnSpc>
              <a:spcBef>
                <a:spcPts val="60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Learn about upcoming events</a:t>
            </a:r>
            <a:endParaRPr sz="1500">
              <a:solidFill>
                <a:schemeClr val="dk1"/>
              </a:solidFill>
              <a:latin typeface="Open Sans"/>
              <a:ea typeface="Open Sans"/>
              <a:cs typeface="Open Sans"/>
              <a:sym typeface="Open Sans"/>
            </a:endParaRPr>
          </a:p>
          <a:p>
            <a:pPr marL="457200" marR="0" lvl="0" indent="-323850" algn="l" rtl="0">
              <a:lnSpc>
                <a:spcPct val="115000"/>
              </a:lnSpc>
              <a:spcBef>
                <a:spcPts val="600"/>
              </a:spcBef>
              <a:spcAft>
                <a:spcPts val="0"/>
              </a:spcAft>
              <a:buClr>
                <a:srgbClr val="041E42"/>
              </a:buClr>
              <a:buSzPts val="1500"/>
              <a:buFont typeface="Open Sans"/>
              <a:buChar char="●"/>
            </a:pPr>
            <a:r>
              <a:rPr lang="en" sz="1500">
                <a:solidFill>
                  <a:schemeClr val="dk1"/>
                </a:solidFill>
                <a:latin typeface="Open Sans"/>
                <a:ea typeface="Open Sans"/>
                <a:cs typeface="Open Sans"/>
                <a:sym typeface="Open Sans"/>
              </a:rPr>
              <a:t>Create your own events and invite members to join you!</a:t>
            </a:r>
            <a:br>
              <a:rPr lang="en" sz="1500">
                <a:solidFill>
                  <a:schemeClr val="dk1"/>
                </a:solidFill>
                <a:latin typeface="Open Sans"/>
                <a:ea typeface="Open Sans"/>
                <a:cs typeface="Open Sans"/>
                <a:sym typeface="Open Sans"/>
              </a:rPr>
            </a:br>
            <a:endParaRPr sz="600">
              <a:solidFill>
                <a:schemeClr val="dk1"/>
              </a:solidFill>
              <a:latin typeface="Open Sans"/>
              <a:ea typeface="Open Sans"/>
              <a:cs typeface="Open Sans"/>
              <a:sym typeface="Open Sans"/>
            </a:endParaRPr>
          </a:p>
          <a:p>
            <a:pPr marL="457200" marR="0" lvl="0" indent="-323850" algn="l" rtl="0">
              <a:lnSpc>
                <a:spcPct val="115000"/>
              </a:lnSpc>
              <a:spcBef>
                <a:spcPts val="0"/>
              </a:spcBef>
              <a:spcAft>
                <a:spcPts val="0"/>
              </a:spcAft>
              <a:buClr>
                <a:srgbClr val="041E42"/>
              </a:buClr>
              <a:buSzPts val="1500"/>
              <a:buFont typeface="Open Sans"/>
              <a:buChar char="●"/>
            </a:pPr>
            <a:r>
              <a:rPr lang="en" sz="1500">
                <a:solidFill>
                  <a:srgbClr val="041E42"/>
                </a:solidFill>
                <a:latin typeface="Open Sans"/>
                <a:ea typeface="Open Sans"/>
                <a:cs typeface="Open Sans"/>
                <a:sym typeface="Open Sans"/>
              </a:rPr>
              <a:t>Participate in</a:t>
            </a:r>
            <a:r>
              <a:rPr lang="en" sz="1500" i="0" u="none" strike="noStrike" cap="none">
                <a:solidFill>
                  <a:srgbClr val="041E42"/>
                </a:solidFill>
                <a:latin typeface="Open Sans"/>
                <a:ea typeface="Open Sans"/>
                <a:cs typeface="Open Sans"/>
                <a:sym typeface="Open Sans"/>
              </a:rPr>
              <a:t> virtual challenges and events to support your health and wellness journey </a:t>
            </a:r>
            <a:endParaRPr sz="1500" i="0" u="none" strike="noStrike" cap="none">
              <a:solidFill>
                <a:srgbClr val="041E42"/>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500">
              <a:solidFill>
                <a:srgbClr val="041E42"/>
              </a:solidFill>
              <a:latin typeface="Open Sans"/>
              <a:ea typeface="Open Sans"/>
              <a:cs typeface="Open Sans"/>
              <a:sym typeface="Open Sans"/>
            </a:endParaRPr>
          </a:p>
          <a:p>
            <a:pPr marL="457200" marR="0" lvl="0" indent="-323850" algn="l" rtl="0">
              <a:lnSpc>
                <a:spcPct val="115000"/>
              </a:lnSpc>
              <a:spcBef>
                <a:spcPts val="0"/>
              </a:spcBef>
              <a:spcAft>
                <a:spcPts val="0"/>
              </a:spcAft>
              <a:buClr>
                <a:srgbClr val="041E42"/>
              </a:buClr>
              <a:buSzPts val="1500"/>
              <a:buFont typeface="Open Sans"/>
              <a:buChar char="●"/>
            </a:pPr>
            <a:r>
              <a:rPr lang="en" sz="1500">
                <a:solidFill>
                  <a:srgbClr val="041E42"/>
                </a:solidFill>
                <a:latin typeface="Open Sans"/>
                <a:ea typeface="Open Sans"/>
                <a:cs typeface="Open Sans"/>
                <a:sym typeface="Open Sans"/>
              </a:rPr>
              <a:t>Join one of these Activity Groups:</a:t>
            </a:r>
            <a:endParaRPr sz="1500">
              <a:solidFill>
                <a:srgbClr val="041E42"/>
              </a:solidFill>
              <a:latin typeface="Open Sans"/>
              <a:ea typeface="Open Sans"/>
              <a:cs typeface="Open Sans"/>
              <a:sym typeface="Open Sans"/>
            </a:endParaRPr>
          </a:p>
        </p:txBody>
      </p:sp>
      <p:sp>
        <p:nvSpPr>
          <p:cNvPr id="157" name="Google Shape;157;p30"/>
          <p:cNvSpPr txBox="1"/>
          <p:nvPr/>
        </p:nvSpPr>
        <p:spPr>
          <a:xfrm>
            <a:off x="316850" y="-43925"/>
            <a:ext cx="3883500" cy="53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a:solidFill>
                  <a:srgbClr val="D11947"/>
                </a:solidFill>
                <a:latin typeface="Open Sans"/>
                <a:ea typeface="Open Sans"/>
                <a:cs typeface="Open Sans"/>
                <a:sym typeface="Open Sans"/>
              </a:rPr>
              <a:t>Our teamroom,</a:t>
            </a:r>
            <a:endParaRPr sz="2500" b="1">
              <a:solidFill>
                <a:srgbClr val="D1194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500"/>
              <a:buFont typeface="Arial"/>
              <a:buNone/>
            </a:pPr>
            <a:r>
              <a:rPr lang="en" sz="2500" b="1">
                <a:solidFill>
                  <a:srgbClr val="D11947"/>
                </a:solidFill>
                <a:latin typeface="Open Sans"/>
                <a:ea typeface="Open Sans"/>
                <a:cs typeface="Open Sans"/>
                <a:sym typeface="Open Sans"/>
              </a:rPr>
              <a:t>The Team RWB App </a:t>
            </a:r>
            <a:endParaRPr sz="2500" b="1" i="0" u="none" strike="noStrike" cap="none">
              <a:solidFill>
                <a:srgbClr val="D11947"/>
              </a:solidFill>
              <a:latin typeface="Open Sans"/>
              <a:ea typeface="Open Sans"/>
              <a:cs typeface="Open Sans"/>
              <a:sym typeface="Open Sans"/>
            </a:endParaRPr>
          </a:p>
        </p:txBody>
      </p:sp>
      <p:sp>
        <p:nvSpPr>
          <p:cNvPr id="158" name="Google Shape;158;p30"/>
          <p:cNvSpPr txBox="1"/>
          <p:nvPr/>
        </p:nvSpPr>
        <p:spPr>
          <a:xfrm>
            <a:off x="4630775" y="1522850"/>
            <a:ext cx="20838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1">
                <a:solidFill>
                  <a:schemeClr val="lt1"/>
                </a:solidFill>
                <a:latin typeface="Open Sans"/>
                <a:ea typeface="Open Sans"/>
                <a:cs typeface="Open Sans"/>
                <a:sym typeface="Open Sans"/>
              </a:rPr>
              <a:t>Your feed, g</a:t>
            </a:r>
            <a:r>
              <a:rPr lang="en" sz="1800" b="1" i="1" u="none" strike="noStrike" cap="none">
                <a:solidFill>
                  <a:schemeClr val="lt1"/>
                </a:solidFill>
                <a:latin typeface="Open Sans"/>
                <a:ea typeface="Open Sans"/>
                <a:cs typeface="Open Sans"/>
                <a:sym typeface="Open Sans"/>
              </a:rPr>
              <a:t>roups, events, </a:t>
            </a:r>
            <a:r>
              <a:rPr lang="en" sz="1800" b="1" i="1">
                <a:solidFill>
                  <a:schemeClr val="lt1"/>
                </a:solidFill>
                <a:latin typeface="Open Sans"/>
                <a:ea typeface="Open Sans"/>
                <a:cs typeface="Open Sans"/>
                <a:sym typeface="Open Sans"/>
              </a:rPr>
              <a:t>monthly missions, </a:t>
            </a:r>
            <a:r>
              <a:rPr lang="en" sz="1800" b="1" i="1" u="none" strike="noStrike" cap="none">
                <a:solidFill>
                  <a:schemeClr val="lt1"/>
                </a:solidFill>
                <a:latin typeface="Open Sans"/>
                <a:ea typeface="Open Sans"/>
                <a:cs typeface="Open Sans"/>
                <a:sym typeface="Open Sans"/>
              </a:rPr>
              <a:t>and more are available via the Team RWB App</a:t>
            </a:r>
            <a:r>
              <a:rPr lang="en" sz="1800" b="1" i="1">
                <a:solidFill>
                  <a:schemeClr val="lt1"/>
                </a:solidFill>
                <a:latin typeface="Open Sans"/>
                <a:ea typeface="Open Sans"/>
                <a:cs typeface="Open Sans"/>
                <a:sym typeface="Open Sans"/>
              </a:rPr>
              <a:t>!</a:t>
            </a:r>
            <a:endParaRPr sz="1800" b="1" i="1" u="none" strike="noStrike" cap="none">
              <a:solidFill>
                <a:schemeClr val="lt1"/>
              </a:solidFill>
              <a:latin typeface="Open Sans"/>
              <a:ea typeface="Open Sans"/>
              <a:cs typeface="Open Sans"/>
              <a:sym typeface="Open Sans"/>
            </a:endParaRPr>
          </a:p>
        </p:txBody>
      </p:sp>
      <p:pic>
        <p:nvPicPr>
          <p:cNvPr id="159" name="Google Shape;159;p30"/>
          <p:cNvPicPr preferRelativeResize="0"/>
          <p:nvPr/>
        </p:nvPicPr>
        <p:blipFill>
          <a:blip r:embed="rId3">
            <a:alphaModFix/>
          </a:blip>
          <a:stretch>
            <a:fillRect/>
          </a:stretch>
        </p:blipFill>
        <p:spPr>
          <a:xfrm>
            <a:off x="6765703" y="0"/>
            <a:ext cx="2373344" cy="5143501"/>
          </a:xfrm>
          <a:prstGeom prst="rect">
            <a:avLst/>
          </a:prstGeom>
          <a:noFill/>
          <a:ln>
            <a:noFill/>
          </a:ln>
        </p:spPr>
      </p:pic>
      <p:sp>
        <p:nvSpPr>
          <p:cNvPr id="160" name="Google Shape;160;p30"/>
          <p:cNvSpPr/>
          <p:nvPr/>
        </p:nvSpPr>
        <p:spPr>
          <a:xfrm>
            <a:off x="6795723" y="4813046"/>
            <a:ext cx="410400" cy="3702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30"/>
          <p:cNvPicPr preferRelativeResize="0"/>
          <p:nvPr/>
        </p:nvPicPr>
        <p:blipFill>
          <a:blip r:embed="rId4">
            <a:alphaModFix/>
          </a:blip>
          <a:stretch>
            <a:fillRect/>
          </a:stretch>
        </p:blipFill>
        <p:spPr>
          <a:xfrm>
            <a:off x="1246475" y="4300026"/>
            <a:ext cx="2664874" cy="883225"/>
          </a:xfrm>
          <a:prstGeom prst="rect">
            <a:avLst/>
          </a:prstGeom>
          <a:noFill/>
          <a:ln>
            <a:noFill/>
          </a:ln>
        </p:spPr>
      </p:pic>
      <p:pic>
        <p:nvPicPr>
          <p:cNvPr id="162" name="Google Shape;162;p30"/>
          <p:cNvPicPr preferRelativeResize="0"/>
          <p:nvPr/>
        </p:nvPicPr>
        <p:blipFill>
          <a:blip r:embed="rId5">
            <a:alphaModFix/>
          </a:blip>
          <a:stretch>
            <a:fillRect/>
          </a:stretch>
        </p:blipFill>
        <p:spPr>
          <a:xfrm>
            <a:off x="1246476" y="3531675"/>
            <a:ext cx="2664873" cy="7867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585063" y="452598"/>
            <a:ext cx="2127175" cy="4603751"/>
          </a:xfrm>
          <a:prstGeom prst="rect">
            <a:avLst/>
          </a:prstGeom>
          <a:noFill/>
          <a:ln w="9525" cap="flat" cmpd="sng">
            <a:solidFill>
              <a:schemeClr val="dk2"/>
            </a:solidFill>
            <a:prstDash val="solid"/>
            <a:round/>
            <a:headEnd type="none" w="sm" len="sm"/>
            <a:tailEnd type="none" w="sm" len="sm"/>
          </a:ln>
        </p:spPr>
      </p:pic>
      <p:pic>
        <p:nvPicPr>
          <p:cNvPr id="168" name="Google Shape;168;p31"/>
          <p:cNvPicPr preferRelativeResize="0"/>
          <p:nvPr/>
        </p:nvPicPr>
        <p:blipFill>
          <a:blip r:embed="rId4">
            <a:alphaModFix/>
          </a:blip>
          <a:stretch>
            <a:fillRect/>
          </a:stretch>
        </p:blipFill>
        <p:spPr>
          <a:xfrm>
            <a:off x="3301613" y="452581"/>
            <a:ext cx="2127175" cy="4603769"/>
          </a:xfrm>
          <a:prstGeom prst="rect">
            <a:avLst/>
          </a:prstGeom>
          <a:noFill/>
          <a:ln w="9525" cap="flat" cmpd="sng">
            <a:solidFill>
              <a:schemeClr val="dk2"/>
            </a:solidFill>
            <a:prstDash val="solid"/>
            <a:round/>
            <a:headEnd type="none" w="sm" len="sm"/>
            <a:tailEnd type="none" w="sm" len="sm"/>
          </a:ln>
        </p:spPr>
      </p:pic>
      <p:sp>
        <p:nvSpPr>
          <p:cNvPr id="169" name="Google Shape;169;p31"/>
          <p:cNvSpPr/>
          <p:nvPr/>
        </p:nvSpPr>
        <p:spPr>
          <a:xfrm>
            <a:off x="1011402" y="4602916"/>
            <a:ext cx="410400" cy="3702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p:nvPr/>
        </p:nvSpPr>
        <p:spPr>
          <a:xfrm>
            <a:off x="4159988" y="4592905"/>
            <a:ext cx="410400" cy="3702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1"/>
          <p:cNvSpPr txBox="1"/>
          <p:nvPr/>
        </p:nvSpPr>
        <p:spPr>
          <a:xfrm>
            <a:off x="1088250" y="21500"/>
            <a:ext cx="1416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latin typeface="Open Sans"/>
                <a:ea typeface="Open Sans"/>
                <a:cs typeface="Open Sans"/>
                <a:sym typeface="Open Sans"/>
              </a:rPr>
              <a:t>GROUPS</a:t>
            </a:r>
            <a:endParaRPr sz="2000" b="1" i="1">
              <a:latin typeface="Open Sans"/>
              <a:ea typeface="Open Sans"/>
              <a:cs typeface="Open Sans"/>
              <a:sym typeface="Open Sans"/>
            </a:endParaRPr>
          </a:p>
        </p:txBody>
      </p:sp>
      <p:sp>
        <p:nvSpPr>
          <p:cNvPr id="172" name="Google Shape;172;p31"/>
          <p:cNvSpPr txBox="1"/>
          <p:nvPr/>
        </p:nvSpPr>
        <p:spPr>
          <a:xfrm>
            <a:off x="3151313" y="21500"/>
            <a:ext cx="2628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latin typeface="Open Sans"/>
                <a:ea typeface="Open Sans"/>
                <a:cs typeface="Open Sans"/>
                <a:sym typeface="Open Sans"/>
              </a:rPr>
              <a:t>IN-PERSON EVENTS</a:t>
            </a:r>
            <a:endParaRPr sz="2000" b="1" i="1">
              <a:latin typeface="Open Sans"/>
              <a:ea typeface="Open Sans"/>
              <a:cs typeface="Open Sans"/>
              <a:sym typeface="Open Sans"/>
            </a:endParaRPr>
          </a:p>
        </p:txBody>
      </p:sp>
      <p:pic>
        <p:nvPicPr>
          <p:cNvPr id="173" name="Google Shape;173;p31"/>
          <p:cNvPicPr preferRelativeResize="0"/>
          <p:nvPr/>
        </p:nvPicPr>
        <p:blipFill>
          <a:blip r:embed="rId5">
            <a:alphaModFix/>
          </a:blip>
          <a:stretch>
            <a:fillRect/>
          </a:stretch>
        </p:blipFill>
        <p:spPr>
          <a:xfrm>
            <a:off x="6018157" y="452584"/>
            <a:ext cx="2127175" cy="4603769"/>
          </a:xfrm>
          <a:prstGeom prst="rect">
            <a:avLst/>
          </a:prstGeom>
          <a:noFill/>
          <a:ln w="9525" cap="flat" cmpd="sng">
            <a:solidFill>
              <a:schemeClr val="dk2"/>
            </a:solidFill>
            <a:prstDash val="solid"/>
            <a:round/>
            <a:headEnd type="none" w="sm" len="sm"/>
            <a:tailEnd type="none" w="sm" len="sm"/>
          </a:ln>
        </p:spPr>
      </p:pic>
      <p:sp>
        <p:nvSpPr>
          <p:cNvPr id="174" name="Google Shape;174;p31"/>
          <p:cNvSpPr/>
          <p:nvPr/>
        </p:nvSpPr>
        <p:spPr>
          <a:xfrm>
            <a:off x="6876538" y="4575200"/>
            <a:ext cx="410400" cy="3702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txBox="1"/>
          <p:nvPr/>
        </p:nvSpPr>
        <p:spPr>
          <a:xfrm>
            <a:off x="6018177" y="21500"/>
            <a:ext cx="2127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latin typeface="Open Sans"/>
                <a:ea typeface="Open Sans"/>
                <a:cs typeface="Open Sans"/>
                <a:sym typeface="Open Sans"/>
              </a:rPr>
              <a:t>VIRTUAL EVENTS</a:t>
            </a:r>
            <a:endParaRPr sz="2000" b="1" i="1">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1000"/>
                                        <p:tgtEl>
                                          <p:spTgt spid="169"/>
                                        </p:tgtEl>
                                      </p:cBhvr>
                                    </p:animEffect>
                                  </p:childTnLst>
                                </p:cTn>
                              </p:par>
                              <p:par>
                                <p:cTn id="11" presetID="10" presetClass="entr" presetSubtype="0"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fade">
                                      <p:cBhvr>
                                        <p:cTn id="13" dur="1000"/>
                                        <p:tgtEl>
                                          <p:spTgt spid="1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8"/>
                                        </p:tgtEl>
                                        <p:attrNameLst>
                                          <p:attrName>style.visibility</p:attrName>
                                        </p:attrNameLst>
                                      </p:cBhvr>
                                      <p:to>
                                        <p:strVal val="visible"/>
                                      </p:to>
                                    </p:set>
                                    <p:animEffect transition="in" filter="fade">
                                      <p:cBhvr>
                                        <p:cTn id="18" dur="1000"/>
                                        <p:tgtEl>
                                          <p:spTgt spid="168"/>
                                        </p:tgtEl>
                                      </p:cBhvr>
                                    </p:animEffect>
                                  </p:childTnLst>
                                </p:cTn>
                              </p:par>
                              <p:par>
                                <p:cTn id="19" presetID="10" presetClass="entr" presetSubtype="0" fill="hold" nodeType="with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fade">
                                      <p:cBhvr>
                                        <p:cTn id="21" dur="1000"/>
                                        <p:tgtEl>
                                          <p:spTgt spid="170"/>
                                        </p:tgtEl>
                                      </p:cBhvr>
                                    </p:animEffect>
                                  </p:childTnLst>
                                </p:cTn>
                              </p:par>
                              <p:par>
                                <p:cTn id="22" presetID="10" presetClass="entr" presetSubtype="0"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fade">
                                      <p:cBhvr>
                                        <p:cTn id="24" dur="1000"/>
                                        <p:tgtEl>
                                          <p:spTgt spid="1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3"/>
                                        </p:tgtEl>
                                        <p:attrNameLst>
                                          <p:attrName>style.visibility</p:attrName>
                                        </p:attrNameLst>
                                      </p:cBhvr>
                                      <p:to>
                                        <p:strVal val="visible"/>
                                      </p:to>
                                    </p:set>
                                    <p:animEffect transition="in" filter="fade">
                                      <p:cBhvr>
                                        <p:cTn id="29" dur="1000"/>
                                        <p:tgtEl>
                                          <p:spTgt spid="173"/>
                                        </p:tgtEl>
                                      </p:cBhvr>
                                    </p:animEffect>
                                  </p:childTnLst>
                                </p:cTn>
                              </p:par>
                              <p:par>
                                <p:cTn id="30" presetID="10" presetClass="entr" presetSubtype="0" fill="hold" nodeType="with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fade">
                                      <p:cBhvr>
                                        <p:cTn id="32" dur="1000"/>
                                        <p:tgtEl>
                                          <p:spTgt spid="174"/>
                                        </p:tgtEl>
                                      </p:cBhvr>
                                    </p:animEffect>
                                  </p:childTnLst>
                                </p:cTn>
                              </p:par>
                              <p:par>
                                <p:cTn id="33" presetID="10" presetClass="entr" presetSubtype="0" fill="hold" nodeType="withEffect">
                                  <p:stCondLst>
                                    <p:cond delay="0"/>
                                  </p:stCondLst>
                                  <p:childTnLst>
                                    <p:set>
                                      <p:cBhvr>
                                        <p:cTn id="34" dur="1" fill="hold">
                                          <p:stCondLst>
                                            <p:cond delay="0"/>
                                          </p:stCondLst>
                                        </p:cTn>
                                        <p:tgtEl>
                                          <p:spTgt spid="175"/>
                                        </p:tgtEl>
                                        <p:attrNameLst>
                                          <p:attrName>style.visibility</p:attrName>
                                        </p:attrNameLst>
                                      </p:cBhvr>
                                      <p:to>
                                        <p:strVal val="visible"/>
                                      </p:to>
                                    </p:set>
                                    <p:animEffect transition="in" filter="fade">
                                      <p:cBhvr>
                                        <p:cTn id="35"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2"/>
          <p:cNvPicPr preferRelativeResize="0"/>
          <p:nvPr/>
        </p:nvPicPr>
        <p:blipFill>
          <a:blip r:embed="rId3">
            <a:alphaModFix/>
          </a:blip>
          <a:stretch>
            <a:fillRect/>
          </a:stretch>
        </p:blipFill>
        <p:spPr>
          <a:xfrm>
            <a:off x="1707088" y="518037"/>
            <a:ext cx="2097030" cy="4538527"/>
          </a:xfrm>
          <a:prstGeom prst="rect">
            <a:avLst/>
          </a:prstGeom>
          <a:noFill/>
          <a:ln w="9525" cap="flat" cmpd="sng">
            <a:solidFill>
              <a:schemeClr val="dk2"/>
            </a:solidFill>
            <a:prstDash val="solid"/>
            <a:round/>
            <a:headEnd type="none" w="sm" len="sm"/>
            <a:tailEnd type="none" w="sm" len="sm"/>
          </a:ln>
        </p:spPr>
      </p:pic>
      <p:sp>
        <p:nvSpPr>
          <p:cNvPr id="181" name="Google Shape;181;p32"/>
          <p:cNvSpPr/>
          <p:nvPr/>
        </p:nvSpPr>
        <p:spPr>
          <a:xfrm>
            <a:off x="2972193" y="4600656"/>
            <a:ext cx="410400" cy="370200"/>
          </a:xfrm>
          <a:prstGeom prst="ellipse">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32"/>
          <p:cNvPicPr preferRelativeResize="0"/>
          <p:nvPr/>
        </p:nvPicPr>
        <p:blipFill>
          <a:blip r:embed="rId4">
            <a:alphaModFix/>
          </a:blip>
          <a:stretch>
            <a:fillRect/>
          </a:stretch>
        </p:blipFill>
        <p:spPr>
          <a:xfrm>
            <a:off x="5019075" y="518084"/>
            <a:ext cx="2097026" cy="4538464"/>
          </a:xfrm>
          <a:prstGeom prst="rect">
            <a:avLst/>
          </a:prstGeom>
          <a:noFill/>
          <a:ln w="9525" cap="flat" cmpd="sng">
            <a:solidFill>
              <a:schemeClr val="dk2"/>
            </a:solidFill>
            <a:prstDash val="solid"/>
            <a:round/>
            <a:headEnd type="none" w="sm" len="sm"/>
            <a:tailEnd type="none" w="sm" len="sm"/>
          </a:ln>
        </p:spPr>
      </p:pic>
      <p:sp>
        <p:nvSpPr>
          <p:cNvPr id="183" name="Google Shape;183;p32"/>
          <p:cNvSpPr txBox="1"/>
          <p:nvPr/>
        </p:nvSpPr>
        <p:spPr>
          <a:xfrm>
            <a:off x="1015550" y="86950"/>
            <a:ext cx="368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latin typeface="Open Sans"/>
                <a:ea typeface="Open Sans"/>
                <a:cs typeface="Open Sans"/>
                <a:sym typeface="Open Sans"/>
              </a:rPr>
              <a:t>MISSIONS AND CHALLENGES</a:t>
            </a:r>
            <a:endParaRPr sz="2000" b="1" i="1">
              <a:latin typeface="Open Sans"/>
              <a:ea typeface="Open Sans"/>
              <a:cs typeface="Open Sans"/>
              <a:sym typeface="Open Sans"/>
            </a:endParaRPr>
          </a:p>
        </p:txBody>
      </p:sp>
      <p:sp>
        <p:nvSpPr>
          <p:cNvPr id="184" name="Google Shape;184;p32"/>
          <p:cNvSpPr txBox="1"/>
          <p:nvPr/>
        </p:nvSpPr>
        <p:spPr>
          <a:xfrm>
            <a:off x="5194297" y="86950"/>
            <a:ext cx="174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latin typeface="Open Sans"/>
                <a:ea typeface="Open Sans"/>
                <a:cs typeface="Open Sans"/>
                <a:sym typeface="Open Sans"/>
              </a:rPr>
              <a:t>COMMUNITY</a:t>
            </a:r>
            <a:endParaRPr sz="2000" b="1" i="1">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par>
                                <p:cTn id="8" presetID="10" presetClass="entr" presetSubtype="0" fill="hold"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1000"/>
                                        <p:tgtEl>
                                          <p:spTgt spid="181"/>
                                        </p:tgtEl>
                                      </p:cBhvr>
                                    </p:animEffect>
                                  </p:childTnLst>
                                </p:cTn>
                              </p:par>
                              <p:par>
                                <p:cTn id="11" presetID="10" presetClass="entr" presetSubtype="0" fill="hold" nodeType="with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fade">
                                      <p:cBhvr>
                                        <p:cTn id="13" dur="1000"/>
                                        <p:tgtEl>
                                          <p:spTgt spid="1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fade">
                                      <p:cBhvr>
                                        <p:cTn id="18" dur="1000"/>
                                        <p:tgtEl>
                                          <p:spTgt spid="182"/>
                                        </p:tgtEl>
                                      </p:cBhvr>
                                    </p:animEffect>
                                  </p:childTnLst>
                                </p:cTn>
                              </p:par>
                              <p:par>
                                <p:cTn id="19" presetID="10" presetClass="entr" presetSubtype="0" fill="hold"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fade">
                                      <p:cBhvr>
                                        <p:cTn id="21"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p33"/>
          <p:cNvSpPr txBox="1"/>
          <p:nvPr/>
        </p:nvSpPr>
        <p:spPr>
          <a:xfrm>
            <a:off x="622050" y="152400"/>
            <a:ext cx="8012400" cy="43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Open Sans"/>
                <a:ea typeface="Open Sans"/>
                <a:cs typeface="Open Sans"/>
                <a:sym typeface="Open Sans"/>
              </a:rPr>
              <a:t>Engage With A Chapter: In-Person Events</a:t>
            </a:r>
            <a:endParaRPr sz="2400" i="1">
              <a:solidFill>
                <a:srgbClr val="FFFFFF"/>
              </a:solidFill>
              <a:latin typeface="Open Sans"/>
              <a:ea typeface="Open Sans"/>
              <a:cs typeface="Open Sans"/>
              <a:sym typeface="Open Sans"/>
            </a:endParaRPr>
          </a:p>
        </p:txBody>
      </p:sp>
      <p:sp>
        <p:nvSpPr>
          <p:cNvPr id="190" name="Google Shape;190;p33"/>
          <p:cNvSpPr txBox="1"/>
          <p:nvPr/>
        </p:nvSpPr>
        <p:spPr>
          <a:xfrm>
            <a:off x="1000750" y="958600"/>
            <a:ext cx="7268100" cy="430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rgbClr val="FF0000"/>
                </a:solidFill>
                <a:latin typeface="Open Sans"/>
                <a:ea typeface="Open Sans"/>
                <a:cs typeface="Open Sans"/>
                <a:sym typeface="Open Sans"/>
              </a:rPr>
              <a:t>Fresno</a:t>
            </a:r>
            <a:endParaRPr sz="2500" b="1">
              <a:solidFill>
                <a:srgbClr val="FF0000"/>
              </a:solidFill>
              <a:latin typeface="Open Sans"/>
              <a:ea typeface="Open Sans"/>
              <a:cs typeface="Open Sans"/>
              <a:sym typeface="Open Sans"/>
            </a:endParaRPr>
          </a:p>
          <a:p>
            <a:pPr marL="0" lvl="0" indent="0" algn="ctr" rtl="0">
              <a:spcBef>
                <a:spcPts val="0"/>
              </a:spcBef>
              <a:spcAft>
                <a:spcPts val="0"/>
              </a:spcAft>
              <a:buNone/>
            </a:pPr>
            <a:r>
              <a:rPr lang="en" sz="2500" b="1">
                <a:solidFill>
                  <a:srgbClr val="14377D"/>
                </a:solidFill>
                <a:latin typeface="Open Sans"/>
                <a:ea typeface="Open Sans"/>
                <a:cs typeface="Open Sans"/>
                <a:sym typeface="Open Sans"/>
              </a:rPr>
              <a:t>Inland Empire</a:t>
            </a:r>
            <a:endParaRPr sz="2500" b="1">
              <a:solidFill>
                <a:srgbClr val="14377D"/>
              </a:solidFill>
              <a:latin typeface="Open Sans"/>
              <a:ea typeface="Open Sans"/>
              <a:cs typeface="Open Sans"/>
              <a:sym typeface="Open Sans"/>
            </a:endParaRPr>
          </a:p>
          <a:p>
            <a:pPr marL="0" lvl="0" indent="0" algn="ctr" rtl="0">
              <a:spcBef>
                <a:spcPts val="0"/>
              </a:spcBef>
              <a:spcAft>
                <a:spcPts val="0"/>
              </a:spcAft>
              <a:buNone/>
            </a:pPr>
            <a:r>
              <a:rPr lang="en" sz="2500" b="1">
                <a:solidFill>
                  <a:srgbClr val="FF0000"/>
                </a:solidFill>
                <a:latin typeface="Open Sans"/>
                <a:ea typeface="Open Sans"/>
                <a:cs typeface="Open Sans"/>
                <a:sym typeface="Open Sans"/>
              </a:rPr>
              <a:t>Los Angeles</a:t>
            </a:r>
            <a:endParaRPr sz="2500" b="1">
              <a:solidFill>
                <a:srgbClr val="FF0000"/>
              </a:solidFill>
              <a:latin typeface="Open Sans"/>
              <a:ea typeface="Open Sans"/>
              <a:cs typeface="Open Sans"/>
              <a:sym typeface="Open Sans"/>
            </a:endParaRPr>
          </a:p>
          <a:p>
            <a:pPr marL="0" lvl="0" indent="0" algn="ctr" rtl="0">
              <a:spcBef>
                <a:spcPts val="0"/>
              </a:spcBef>
              <a:spcAft>
                <a:spcPts val="0"/>
              </a:spcAft>
              <a:buNone/>
            </a:pPr>
            <a:r>
              <a:rPr lang="en" sz="2500" b="1">
                <a:solidFill>
                  <a:srgbClr val="14377D"/>
                </a:solidFill>
                <a:latin typeface="Open Sans"/>
                <a:ea typeface="Open Sans"/>
                <a:cs typeface="Open Sans"/>
                <a:sym typeface="Open Sans"/>
              </a:rPr>
              <a:t>Orange County</a:t>
            </a:r>
            <a:endParaRPr sz="2500" b="1">
              <a:solidFill>
                <a:srgbClr val="14377D"/>
              </a:solidFill>
              <a:latin typeface="Open Sans"/>
              <a:ea typeface="Open Sans"/>
              <a:cs typeface="Open Sans"/>
              <a:sym typeface="Open Sans"/>
            </a:endParaRPr>
          </a:p>
          <a:p>
            <a:pPr marL="0" lvl="0" indent="0" algn="ctr" rtl="0">
              <a:spcBef>
                <a:spcPts val="0"/>
              </a:spcBef>
              <a:spcAft>
                <a:spcPts val="0"/>
              </a:spcAft>
              <a:buNone/>
            </a:pPr>
            <a:r>
              <a:rPr lang="en" sz="2500" b="1">
                <a:solidFill>
                  <a:srgbClr val="FF0000"/>
                </a:solidFill>
                <a:latin typeface="Open Sans"/>
                <a:ea typeface="Open Sans"/>
                <a:cs typeface="Open Sans"/>
                <a:sym typeface="Open Sans"/>
              </a:rPr>
              <a:t>Sacramento</a:t>
            </a:r>
            <a:endParaRPr sz="2500" b="1">
              <a:solidFill>
                <a:srgbClr val="FF0000"/>
              </a:solidFill>
              <a:latin typeface="Open Sans"/>
              <a:ea typeface="Open Sans"/>
              <a:cs typeface="Open Sans"/>
              <a:sym typeface="Open Sans"/>
            </a:endParaRPr>
          </a:p>
          <a:p>
            <a:pPr marL="0" lvl="0" indent="0" algn="ctr" rtl="0">
              <a:spcBef>
                <a:spcPts val="0"/>
              </a:spcBef>
              <a:spcAft>
                <a:spcPts val="0"/>
              </a:spcAft>
              <a:buNone/>
            </a:pPr>
            <a:r>
              <a:rPr lang="en" sz="2500" b="1">
                <a:solidFill>
                  <a:srgbClr val="14377D"/>
                </a:solidFill>
                <a:latin typeface="Open Sans"/>
                <a:ea typeface="Open Sans"/>
                <a:cs typeface="Open Sans"/>
                <a:sym typeface="Open Sans"/>
              </a:rPr>
              <a:t>San Diego</a:t>
            </a:r>
            <a:endParaRPr sz="2500" b="1">
              <a:solidFill>
                <a:srgbClr val="14377D"/>
              </a:solidFill>
              <a:latin typeface="Open Sans"/>
              <a:ea typeface="Open Sans"/>
              <a:cs typeface="Open Sans"/>
              <a:sym typeface="Open Sans"/>
            </a:endParaRPr>
          </a:p>
          <a:p>
            <a:pPr marL="0" lvl="0" indent="0" algn="ctr" rtl="0">
              <a:spcBef>
                <a:spcPts val="0"/>
              </a:spcBef>
              <a:spcAft>
                <a:spcPts val="0"/>
              </a:spcAft>
              <a:buNone/>
            </a:pPr>
            <a:r>
              <a:rPr lang="en" sz="2500" b="1">
                <a:solidFill>
                  <a:srgbClr val="FF0000"/>
                </a:solidFill>
                <a:latin typeface="Open Sans"/>
                <a:ea typeface="Open Sans"/>
                <a:cs typeface="Open Sans"/>
                <a:sym typeface="Open Sans"/>
              </a:rPr>
              <a:t>San Francisco</a:t>
            </a:r>
            <a:endParaRPr sz="2500" b="1">
              <a:solidFill>
                <a:srgbClr val="FF0000"/>
              </a:solidFill>
              <a:latin typeface="Open Sans"/>
              <a:ea typeface="Open Sans"/>
              <a:cs typeface="Open Sans"/>
              <a:sym typeface="Open Sans"/>
            </a:endParaRPr>
          </a:p>
          <a:p>
            <a:pPr marL="0" lvl="0" indent="0" algn="ctr" rtl="0">
              <a:spcBef>
                <a:spcPts val="0"/>
              </a:spcBef>
              <a:spcAft>
                <a:spcPts val="0"/>
              </a:spcAft>
              <a:buNone/>
            </a:pPr>
            <a:r>
              <a:rPr lang="en" sz="2500" b="1">
                <a:solidFill>
                  <a:srgbClr val="14377D"/>
                </a:solidFill>
                <a:latin typeface="Open Sans"/>
                <a:ea typeface="Open Sans"/>
                <a:cs typeface="Open Sans"/>
                <a:sym typeface="Open Sans"/>
              </a:rPr>
              <a:t>San Jose</a:t>
            </a:r>
            <a:endParaRPr sz="2500" b="1">
              <a:solidFill>
                <a:srgbClr val="14377D"/>
              </a:solidFill>
              <a:latin typeface="Open Sans"/>
              <a:ea typeface="Open Sans"/>
              <a:cs typeface="Open Sans"/>
              <a:sym typeface="Open Sans"/>
            </a:endParaRPr>
          </a:p>
          <a:p>
            <a:pPr marL="0" lvl="0" indent="0" algn="ctr" rtl="0">
              <a:spcBef>
                <a:spcPts val="0"/>
              </a:spcBef>
              <a:spcAft>
                <a:spcPts val="0"/>
              </a:spcAft>
              <a:buNone/>
            </a:pPr>
            <a:r>
              <a:rPr lang="en" sz="2500" b="1">
                <a:solidFill>
                  <a:srgbClr val="FF0000"/>
                </a:solidFill>
                <a:latin typeface="Open Sans"/>
                <a:ea typeface="Open Sans"/>
                <a:cs typeface="Open Sans"/>
                <a:sym typeface="Open Sans"/>
              </a:rPr>
              <a:t>Solano County</a:t>
            </a:r>
            <a:endParaRPr sz="2500" b="1">
              <a:solidFill>
                <a:srgbClr val="FF0000"/>
              </a:solidFill>
              <a:latin typeface="Open Sans"/>
              <a:ea typeface="Open Sans"/>
              <a:cs typeface="Open Sans"/>
              <a:sym typeface="Open Sans"/>
            </a:endParaRPr>
          </a:p>
          <a:p>
            <a:pPr marL="0" lvl="0" indent="0" algn="ctr" rtl="0">
              <a:spcBef>
                <a:spcPts val="0"/>
              </a:spcBef>
              <a:spcAft>
                <a:spcPts val="0"/>
              </a:spcAft>
              <a:buNone/>
            </a:pPr>
            <a:r>
              <a:rPr lang="en" sz="2500" b="1">
                <a:solidFill>
                  <a:srgbClr val="14377D"/>
                </a:solidFill>
                <a:latin typeface="Open Sans"/>
                <a:ea typeface="Open Sans"/>
                <a:cs typeface="Open Sans"/>
                <a:sym typeface="Open Sans"/>
              </a:rPr>
              <a:t>Stockton</a:t>
            </a:r>
            <a:endParaRPr sz="2500" b="1">
              <a:solidFill>
                <a:srgbClr val="14377D"/>
              </a:solidFill>
              <a:latin typeface="Open Sans"/>
              <a:ea typeface="Open Sans"/>
              <a:cs typeface="Open Sans"/>
              <a:sym typeface="Open Sans"/>
            </a:endParaRPr>
          </a:p>
          <a:p>
            <a:pPr marL="0" lvl="0" indent="0" algn="ctr" rtl="0">
              <a:spcBef>
                <a:spcPts val="0"/>
              </a:spcBef>
              <a:spcAft>
                <a:spcPts val="0"/>
              </a:spcAft>
              <a:buNone/>
            </a:pPr>
            <a:r>
              <a:rPr lang="en" sz="2500" b="1">
                <a:solidFill>
                  <a:srgbClr val="FF0000"/>
                </a:solidFill>
                <a:latin typeface="Open Sans"/>
                <a:ea typeface="Open Sans"/>
                <a:cs typeface="Open Sans"/>
                <a:sym typeface="Open Sans"/>
              </a:rPr>
              <a:t>Ventura County</a:t>
            </a:r>
            <a:endParaRPr sz="2500" b="1">
              <a:solidFill>
                <a:srgbClr val="FF0000"/>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1800">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p:nvPr/>
        </p:nvSpPr>
        <p:spPr>
          <a:xfrm>
            <a:off x="1147050" y="134475"/>
            <a:ext cx="6853200" cy="1385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 sz="2600">
                <a:solidFill>
                  <a:schemeClr val="lt1"/>
                </a:solidFill>
                <a:latin typeface="Open Sans"/>
                <a:ea typeface="Open Sans"/>
                <a:cs typeface="Open Sans"/>
                <a:sym typeface="Open Sans"/>
              </a:rPr>
              <a:t>Are you ready to answer the call and enrich your life in </a:t>
            </a:r>
            <a:r>
              <a:rPr lang="en" sz="2600" i="1">
                <a:solidFill>
                  <a:schemeClr val="lt1"/>
                </a:solidFill>
                <a:latin typeface="Open Sans"/>
                <a:ea typeface="Open Sans"/>
                <a:cs typeface="Open Sans"/>
                <a:sym typeface="Open Sans"/>
              </a:rPr>
              <a:t>THE </a:t>
            </a:r>
            <a:r>
              <a:rPr lang="en" sz="2600">
                <a:solidFill>
                  <a:schemeClr val="lt1"/>
                </a:solidFill>
                <a:latin typeface="Open Sans"/>
                <a:ea typeface="Open Sans"/>
                <a:cs typeface="Open Sans"/>
                <a:sym typeface="Open Sans"/>
              </a:rPr>
              <a:t>health and wellness community for veterans?</a:t>
            </a:r>
            <a:endParaRPr sz="4200">
              <a:solidFill>
                <a:schemeClr val="lt1"/>
              </a:solidFill>
              <a:latin typeface="Open Sans"/>
              <a:ea typeface="Open Sans"/>
              <a:cs typeface="Open Sans"/>
              <a:sym typeface="Open Sans"/>
            </a:endParaRPr>
          </a:p>
        </p:txBody>
      </p:sp>
      <p:pic>
        <p:nvPicPr>
          <p:cNvPr id="196" name="Google Shape;196;p34"/>
          <p:cNvPicPr preferRelativeResize="0"/>
          <p:nvPr/>
        </p:nvPicPr>
        <p:blipFill>
          <a:blip r:embed="rId3">
            <a:alphaModFix/>
          </a:blip>
          <a:stretch>
            <a:fillRect/>
          </a:stretch>
        </p:blipFill>
        <p:spPr>
          <a:xfrm>
            <a:off x="2544577" y="1443675"/>
            <a:ext cx="4054848" cy="4054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2"/>
          <p:cNvSpPr txBox="1"/>
          <p:nvPr/>
        </p:nvSpPr>
        <p:spPr>
          <a:xfrm>
            <a:off x="565800" y="-50"/>
            <a:ext cx="8012400" cy="86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i="1">
                <a:solidFill>
                  <a:srgbClr val="FFFFFF"/>
                </a:solidFill>
                <a:latin typeface="Open Sans"/>
                <a:ea typeface="Open Sans"/>
                <a:cs typeface="Open Sans"/>
                <a:sym typeface="Open Sans"/>
              </a:rPr>
              <a:t>Jodie Merkle</a:t>
            </a:r>
            <a:endParaRPr sz="2400" b="1" i="1">
              <a:solidFill>
                <a:srgbClr val="FFFFFF"/>
              </a:solidFill>
              <a:latin typeface="Open Sans"/>
              <a:ea typeface="Open Sans"/>
              <a:cs typeface="Open Sans"/>
              <a:sym typeface="Open Sans"/>
            </a:endParaRPr>
          </a:p>
          <a:p>
            <a:pPr marL="0" lvl="0" indent="0" algn="ctr" rtl="0">
              <a:spcBef>
                <a:spcPts val="0"/>
              </a:spcBef>
              <a:spcAft>
                <a:spcPts val="0"/>
              </a:spcAft>
              <a:buNone/>
            </a:pPr>
            <a:r>
              <a:rPr lang="en" sz="2400" b="1" i="1">
                <a:solidFill>
                  <a:srgbClr val="FFFFFF"/>
                </a:solidFill>
                <a:latin typeface="Open Sans"/>
                <a:ea typeface="Open Sans"/>
                <a:cs typeface="Open Sans"/>
                <a:sym typeface="Open Sans"/>
              </a:rPr>
              <a:t>CA State Coordinator for Team RWB</a:t>
            </a:r>
            <a:endParaRPr sz="2400" b="1" i="1">
              <a:solidFill>
                <a:srgbClr val="FFFFFF"/>
              </a:solidFill>
              <a:latin typeface="Open Sans"/>
              <a:ea typeface="Open Sans"/>
              <a:cs typeface="Open Sans"/>
              <a:sym typeface="Open Sans"/>
            </a:endParaRPr>
          </a:p>
        </p:txBody>
      </p:sp>
      <p:sp>
        <p:nvSpPr>
          <p:cNvPr id="80" name="Google Shape;80;p22"/>
          <p:cNvSpPr txBox="1"/>
          <p:nvPr/>
        </p:nvSpPr>
        <p:spPr>
          <a:xfrm>
            <a:off x="4122825" y="964400"/>
            <a:ext cx="4942500" cy="16500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Open Sans"/>
              <a:buChar char="●"/>
            </a:pPr>
            <a:r>
              <a:rPr lang="en" sz="1600" i="1">
                <a:latin typeface="Open Sans"/>
                <a:ea typeface="Open Sans"/>
                <a:cs typeface="Open Sans"/>
                <a:sym typeface="Open Sans"/>
              </a:rPr>
              <a:t>California-native</a:t>
            </a:r>
            <a:endParaRPr sz="1600" i="1">
              <a:latin typeface="Open Sans"/>
              <a:ea typeface="Open Sans"/>
              <a:cs typeface="Open Sans"/>
              <a:sym typeface="Open Sans"/>
            </a:endParaRPr>
          </a:p>
          <a:p>
            <a:pPr marL="0" lvl="0" indent="0" algn="l" rtl="0">
              <a:spcBef>
                <a:spcPts val="0"/>
              </a:spcBef>
              <a:spcAft>
                <a:spcPts val="0"/>
              </a:spcAft>
              <a:buNone/>
            </a:pPr>
            <a:endParaRPr sz="1600" i="1">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i="1">
                <a:latin typeface="Open Sans"/>
                <a:ea typeface="Open Sans"/>
                <a:cs typeface="Open Sans"/>
                <a:sym typeface="Open Sans"/>
              </a:rPr>
              <a:t>Daughter of a Veteran Marine</a:t>
            </a:r>
            <a:endParaRPr sz="1600" i="1">
              <a:latin typeface="Open Sans"/>
              <a:ea typeface="Open Sans"/>
              <a:cs typeface="Open Sans"/>
              <a:sym typeface="Open Sans"/>
            </a:endParaRPr>
          </a:p>
          <a:p>
            <a:pPr marL="457200" lvl="0" indent="0" algn="l" rtl="0">
              <a:spcBef>
                <a:spcPts val="0"/>
              </a:spcBef>
              <a:spcAft>
                <a:spcPts val="0"/>
              </a:spcAft>
              <a:buNone/>
            </a:pPr>
            <a:endParaRPr sz="1600" i="1">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i="1">
                <a:solidFill>
                  <a:schemeClr val="dk1"/>
                </a:solidFill>
                <a:latin typeface="Open Sans"/>
                <a:ea typeface="Open Sans"/>
                <a:cs typeface="Open Sans"/>
                <a:sym typeface="Open Sans"/>
              </a:rPr>
              <a:t>Married to a Veteran Marine and have 2 boys</a:t>
            </a:r>
            <a:endParaRPr sz="1600" i="1">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i="1">
              <a:solidFill>
                <a:schemeClr val="dk1"/>
              </a:solidFill>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i="1">
                <a:latin typeface="Open Sans"/>
                <a:ea typeface="Open Sans"/>
                <a:cs typeface="Open Sans"/>
                <a:sym typeface="Open Sans"/>
              </a:rPr>
              <a:t>10-year Eagle</a:t>
            </a:r>
            <a:endParaRPr sz="1600" i="1">
              <a:latin typeface="Open Sans"/>
              <a:ea typeface="Open Sans"/>
              <a:cs typeface="Open Sans"/>
              <a:sym typeface="Open Sans"/>
            </a:endParaRPr>
          </a:p>
          <a:p>
            <a:pPr marL="457200" lvl="0" indent="0" algn="l" rtl="0">
              <a:spcBef>
                <a:spcPts val="0"/>
              </a:spcBef>
              <a:spcAft>
                <a:spcPts val="0"/>
              </a:spcAft>
              <a:buNone/>
            </a:pPr>
            <a:endParaRPr sz="1600" i="1">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i="1">
                <a:latin typeface="Open Sans"/>
                <a:ea typeface="Open Sans"/>
                <a:cs typeface="Open Sans"/>
                <a:sym typeface="Open Sans"/>
              </a:rPr>
              <a:t>6-year Volunteer Eagle Leader</a:t>
            </a:r>
            <a:endParaRPr sz="1600" i="1">
              <a:latin typeface="Open Sans"/>
              <a:ea typeface="Open Sans"/>
              <a:cs typeface="Open Sans"/>
              <a:sym typeface="Open Sans"/>
            </a:endParaRPr>
          </a:p>
          <a:p>
            <a:pPr marL="457200" lvl="0" indent="0" algn="l" rtl="0">
              <a:spcBef>
                <a:spcPts val="0"/>
              </a:spcBef>
              <a:spcAft>
                <a:spcPts val="0"/>
              </a:spcAft>
              <a:buNone/>
            </a:pPr>
            <a:endParaRPr sz="1600" i="1">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i="1">
                <a:latin typeface="Open Sans"/>
                <a:ea typeface="Open Sans"/>
                <a:cs typeface="Open Sans"/>
                <a:sym typeface="Open Sans"/>
              </a:rPr>
              <a:t>Left my job of 26 years to join the Team RWB staff in July 2023</a:t>
            </a:r>
            <a:endParaRPr sz="1600" i="1">
              <a:latin typeface="Open Sans"/>
              <a:ea typeface="Open Sans"/>
              <a:cs typeface="Open Sans"/>
              <a:sym typeface="Open Sans"/>
            </a:endParaRPr>
          </a:p>
          <a:p>
            <a:pPr marL="457200" lvl="0" indent="0" algn="l" rtl="0">
              <a:spcBef>
                <a:spcPts val="0"/>
              </a:spcBef>
              <a:spcAft>
                <a:spcPts val="0"/>
              </a:spcAft>
              <a:buNone/>
            </a:pPr>
            <a:endParaRPr sz="1600" i="1">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i="1">
                <a:latin typeface="Open Sans"/>
                <a:ea typeface="Open Sans"/>
                <a:cs typeface="Open Sans"/>
                <a:sym typeface="Open Sans"/>
              </a:rPr>
              <a:t>Hobbies: hiking, camping, backpacking and working with our Veteran Community</a:t>
            </a:r>
            <a:endParaRPr sz="1600" i="1">
              <a:latin typeface="Open Sans"/>
              <a:ea typeface="Open Sans"/>
              <a:cs typeface="Open Sans"/>
              <a:sym typeface="Open Sans"/>
            </a:endParaRPr>
          </a:p>
          <a:p>
            <a:pPr marL="457200" lvl="0" indent="0" algn="l" rtl="0">
              <a:spcBef>
                <a:spcPts val="0"/>
              </a:spcBef>
              <a:spcAft>
                <a:spcPts val="0"/>
              </a:spcAft>
              <a:buNone/>
            </a:pPr>
            <a:endParaRPr sz="1600" i="1">
              <a:latin typeface="Open Sans"/>
              <a:ea typeface="Open Sans"/>
              <a:cs typeface="Open Sans"/>
              <a:sym typeface="Open Sans"/>
            </a:endParaRPr>
          </a:p>
        </p:txBody>
      </p:sp>
      <p:pic>
        <p:nvPicPr>
          <p:cNvPr id="81" name="Google Shape;81;p22"/>
          <p:cNvPicPr preferRelativeResize="0"/>
          <p:nvPr/>
        </p:nvPicPr>
        <p:blipFill rotWithShape="1">
          <a:blip r:embed="rId3">
            <a:alphaModFix/>
          </a:blip>
          <a:srcRect l="1371" r="1371"/>
          <a:stretch/>
        </p:blipFill>
        <p:spPr>
          <a:xfrm>
            <a:off x="1998899" y="3454752"/>
            <a:ext cx="2047723" cy="1579174"/>
          </a:xfrm>
          <a:prstGeom prst="rect">
            <a:avLst/>
          </a:prstGeom>
          <a:noFill/>
          <a:ln>
            <a:noFill/>
          </a:ln>
        </p:spPr>
      </p:pic>
      <p:pic>
        <p:nvPicPr>
          <p:cNvPr id="82" name="Google Shape;82;p22"/>
          <p:cNvPicPr preferRelativeResize="0"/>
          <p:nvPr/>
        </p:nvPicPr>
        <p:blipFill rotWithShape="1">
          <a:blip r:embed="rId4">
            <a:alphaModFix/>
          </a:blip>
          <a:srcRect/>
          <a:stretch/>
        </p:blipFill>
        <p:spPr>
          <a:xfrm>
            <a:off x="149225" y="2690700"/>
            <a:ext cx="1770301" cy="2360402"/>
          </a:xfrm>
          <a:prstGeom prst="rect">
            <a:avLst/>
          </a:prstGeom>
          <a:noFill/>
          <a:ln>
            <a:noFill/>
          </a:ln>
        </p:spPr>
      </p:pic>
      <p:pic>
        <p:nvPicPr>
          <p:cNvPr id="83" name="Google Shape;83;p22"/>
          <p:cNvPicPr preferRelativeResize="0"/>
          <p:nvPr/>
        </p:nvPicPr>
        <p:blipFill rotWithShape="1">
          <a:blip r:embed="rId5">
            <a:alphaModFix/>
          </a:blip>
          <a:srcRect l="5253" r="5253"/>
          <a:stretch/>
        </p:blipFill>
        <p:spPr>
          <a:xfrm>
            <a:off x="2392226" y="1018150"/>
            <a:ext cx="1584276" cy="2360402"/>
          </a:xfrm>
          <a:prstGeom prst="rect">
            <a:avLst/>
          </a:prstGeom>
          <a:noFill/>
          <a:ln>
            <a:noFill/>
          </a:ln>
        </p:spPr>
      </p:pic>
      <p:pic>
        <p:nvPicPr>
          <p:cNvPr id="84" name="Google Shape;84;p22"/>
          <p:cNvPicPr preferRelativeResize="0"/>
          <p:nvPr/>
        </p:nvPicPr>
        <p:blipFill rotWithShape="1">
          <a:blip r:embed="rId6">
            <a:alphaModFix/>
          </a:blip>
          <a:srcRect l="5901" r="5892"/>
          <a:stretch/>
        </p:blipFill>
        <p:spPr>
          <a:xfrm>
            <a:off x="160931" y="1035326"/>
            <a:ext cx="2089371" cy="1579176"/>
          </a:xfrm>
          <a:prstGeom prst="rect">
            <a:avLst/>
          </a:prstGeom>
          <a:noFill/>
          <a:ln>
            <a:noFill/>
          </a:ln>
        </p:spPr>
      </p:pic>
      <p:sp>
        <p:nvSpPr>
          <p:cNvPr id="85" name="Google Shape;85;p22"/>
          <p:cNvSpPr txBox="1"/>
          <p:nvPr/>
        </p:nvSpPr>
        <p:spPr>
          <a:xfrm>
            <a:off x="4046625" y="4453800"/>
            <a:ext cx="42225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i="1">
              <a:solidFill>
                <a:schemeClr val="dk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3"/>
          <p:cNvSpPr txBox="1"/>
          <p:nvPr/>
        </p:nvSpPr>
        <p:spPr>
          <a:xfrm>
            <a:off x="135800" y="827100"/>
            <a:ext cx="4245600" cy="3807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600"/>
              </a:spcBef>
              <a:spcAft>
                <a:spcPts val="600"/>
              </a:spcAft>
              <a:buClr>
                <a:srgbClr val="000000"/>
              </a:buClr>
              <a:buSzPts val="1300"/>
              <a:buFont typeface="Arial"/>
              <a:buNone/>
            </a:pPr>
            <a:endParaRPr sz="1000" b="0" i="0" u="none" strike="noStrike" cap="none">
              <a:solidFill>
                <a:schemeClr val="dk1"/>
              </a:solidFill>
              <a:latin typeface="Arial"/>
              <a:ea typeface="Arial"/>
              <a:cs typeface="Arial"/>
              <a:sym typeface="Arial"/>
            </a:endParaRPr>
          </a:p>
        </p:txBody>
      </p:sp>
      <p:sp>
        <p:nvSpPr>
          <p:cNvPr id="91" name="Google Shape;91;p23"/>
          <p:cNvSpPr txBox="1"/>
          <p:nvPr/>
        </p:nvSpPr>
        <p:spPr>
          <a:xfrm>
            <a:off x="316850" y="244600"/>
            <a:ext cx="3883500" cy="7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D11947"/>
              </a:solidFill>
              <a:latin typeface="Open Sans"/>
              <a:ea typeface="Open Sans"/>
              <a:cs typeface="Open Sans"/>
              <a:sym typeface="Open Sans"/>
            </a:endParaRPr>
          </a:p>
        </p:txBody>
      </p:sp>
      <p:sp>
        <p:nvSpPr>
          <p:cNvPr id="92" name="Google Shape;92;p23"/>
          <p:cNvSpPr txBox="1"/>
          <p:nvPr/>
        </p:nvSpPr>
        <p:spPr>
          <a:xfrm>
            <a:off x="5174325" y="350675"/>
            <a:ext cx="3622500" cy="100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600"/>
              <a:buFont typeface="Arial"/>
              <a:buNone/>
            </a:pPr>
            <a:r>
              <a:rPr lang="en" sz="2500" b="1" i="0" u="none" strike="noStrike" cap="none">
                <a:solidFill>
                  <a:srgbClr val="D11947"/>
                </a:solidFill>
                <a:latin typeface="Open Sans"/>
                <a:ea typeface="Open Sans"/>
                <a:cs typeface="Open Sans"/>
                <a:sym typeface="Open Sans"/>
              </a:rPr>
              <a:t>WHAT IS TEAM RWB?</a:t>
            </a:r>
            <a:endParaRPr sz="2500" b="1" i="0" u="none" strike="noStrike" cap="none">
              <a:solidFill>
                <a:srgbClr val="D119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41E42"/>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41E42"/>
              </a:solidFill>
              <a:latin typeface="Open Sans Light"/>
              <a:ea typeface="Open Sans Light"/>
              <a:cs typeface="Open Sans Light"/>
              <a:sym typeface="Open Sans Light"/>
            </a:endParaRPr>
          </a:p>
        </p:txBody>
      </p:sp>
      <p:sp>
        <p:nvSpPr>
          <p:cNvPr id="93" name="Google Shape;93;p23"/>
          <p:cNvSpPr txBox="1">
            <a:spLocks noGrp="1"/>
          </p:cNvSpPr>
          <p:nvPr>
            <p:ph type="body" idx="4294967295"/>
          </p:nvPr>
        </p:nvSpPr>
        <p:spPr>
          <a:xfrm>
            <a:off x="4929375" y="961950"/>
            <a:ext cx="4112400" cy="3524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41E42"/>
              </a:buClr>
              <a:buSzPts val="1400"/>
              <a:buFont typeface="Open Sans"/>
              <a:buChar char="•"/>
            </a:pPr>
            <a:r>
              <a:rPr lang="en" sz="1400">
                <a:solidFill>
                  <a:srgbClr val="041E42"/>
                </a:solidFill>
                <a:latin typeface="Open Sans"/>
                <a:ea typeface="Open Sans"/>
                <a:cs typeface="Open Sans"/>
                <a:sym typeface="Open Sans"/>
              </a:rPr>
              <a:t>Team RWB is a nonprofit organization forging America’s leading health and wellness community for veterans.</a:t>
            </a:r>
            <a:br>
              <a:rPr lang="en" sz="1400">
                <a:solidFill>
                  <a:srgbClr val="041E42"/>
                </a:solidFill>
                <a:latin typeface="Open Sans"/>
                <a:ea typeface="Open Sans"/>
                <a:cs typeface="Open Sans"/>
                <a:sym typeface="Open Sans"/>
              </a:rPr>
            </a:br>
            <a:endParaRPr sz="1400">
              <a:solidFill>
                <a:srgbClr val="041E42"/>
              </a:solidFill>
              <a:latin typeface="Open Sans"/>
              <a:ea typeface="Open Sans"/>
              <a:cs typeface="Open Sans"/>
              <a:sym typeface="Open Sans"/>
            </a:endParaRPr>
          </a:p>
          <a:p>
            <a:pPr marL="457200" lvl="0" indent="-317500" algn="l" rtl="0">
              <a:lnSpc>
                <a:spcPct val="115000"/>
              </a:lnSpc>
              <a:spcBef>
                <a:spcPts val="0"/>
              </a:spcBef>
              <a:spcAft>
                <a:spcPts val="0"/>
              </a:spcAft>
              <a:buClr>
                <a:srgbClr val="041E42"/>
              </a:buClr>
              <a:buSzPts val="1400"/>
              <a:buFont typeface="Open Sans"/>
              <a:buChar char="•"/>
            </a:pPr>
            <a:r>
              <a:rPr lang="en" sz="1400">
                <a:solidFill>
                  <a:srgbClr val="041E42"/>
                </a:solidFill>
                <a:latin typeface="Open Sans"/>
                <a:ea typeface="Open Sans"/>
                <a:cs typeface="Open Sans"/>
                <a:sym typeface="Open Sans"/>
              </a:rPr>
              <a:t>Team RWB offers veterans and supporters real-life and virtual opportunities to build a healthier lifestyle.</a:t>
            </a:r>
            <a:br>
              <a:rPr lang="en" sz="1400">
                <a:solidFill>
                  <a:srgbClr val="041E42"/>
                </a:solidFill>
                <a:latin typeface="Open Sans"/>
                <a:ea typeface="Open Sans"/>
                <a:cs typeface="Open Sans"/>
                <a:sym typeface="Open Sans"/>
              </a:rPr>
            </a:br>
            <a:endParaRPr sz="1400">
              <a:solidFill>
                <a:srgbClr val="041E42"/>
              </a:solidFill>
              <a:latin typeface="Open Sans"/>
              <a:ea typeface="Open Sans"/>
              <a:cs typeface="Open Sans"/>
              <a:sym typeface="Open Sans"/>
            </a:endParaRPr>
          </a:p>
          <a:p>
            <a:pPr marL="457200" lvl="0" indent="-317500" algn="l" rtl="0">
              <a:lnSpc>
                <a:spcPct val="115000"/>
              </a:lnSpc>
              <a:spcBef>
                <a:spcPts val="0"/>
              </a:spcBef>
              <a:spcAft>
                <a:spcPts val="0"/>
              </a:spcAft>
              <a:buClr>
                <a:srgbClr val="041E42"/>
              </a:buClr>
              <a:buSzPts val="1400"/>
              <a:buFont typeface="Open Sans"/>
              <a:buChar char="•"/>
            </a:pPr>
            <a:r>
              <a:rPr lang="en" sz="1400">
                <a:solidFill>
                  <a:srgbClr val="041E42"/>
                </a:solidFill>
                <a:latin typeface="Open Sans"/>
                <a:ea typeface="Open Sans"/>
                <a:cs typeface="Open Sans"/>
                <a:sym typeface="Open Sans"/>
              </a:rPr>
              <a:t>Team RWB’s community is more than 200,000 members strong. You can join the team at teamrwb.org or by downloading and signing up for the</a:t>
            </a:r>
            <a:br>
              <a:rPr lang="en" sz="1400">
                <a:solidFill>
                  <a:srgbClr val="041E42"/>
                </a:solidFill>
              </a:rPr>
            </a:br>
            <a:r>
              <a:rPr lang="en" sz="1400">
                <a:solidFill>
                  <a:srgbClr val="041E42"/>
                </a:solidFill>
                <a:latin typeface="Open Sans"/>
                <a:ea typeface="Open Sans"/>
                <a:cs typeface="Open Sans"/>
                <a:sym typeface="Open Sans"/>
              </a:rPr>
              <a:t>Team RWB App. </a:t>
            </a:r>
            <a:br>
              <a:rPr lang="en" sz="1400">
                <a:solidFill>
                  <a:srgbClr val="041E42"/>
                </a:solidFill>
                <a:latin typeface="Open Sans"/>
                <a:ea typeface="Open Sans"/>
                <a:cs typeface="Open Sans"/>
                <a:sym typeface="Open Sans"/>
              </a:rPr>
            </a:br>
            <a:endParaRPr sz="1400">
              <a:solidFill>
                <a:srgbClr val="041E42"/>
              </a:solidFill>
              <a:latin typeface="Open Sans"/>
              <a:ea typeface="Open Sans"/>
              <a:cs typeface="Open Sans"/>
              <a:sym typeface="Open Sans"/>
            </a:endParaRPr>
          </a:p>
        </p:txBody>
      </p:sp>
      <p:pic>
        <p:nvPicPr>
          <p:cNvPr id="94" name="Google Shape;94;p23"/>
          <p:cNvPicPr preferRelativeResize="0"/>
          <p:nvPr/>
        </p:nvPicPr>
        <p:blipFill rotWithShape="1">
          <a:blip r:embed="rId3">
            <a:alphaModFix/>
          </a:blip>
          <a:srcRect l="12880" r="16036"/>
          <a:stretch/>
        </p:blipFill>
        <p:spPr>
          <a:xfrm>
            <a:off x="3279500" y="-31700"/>
            <a:ext cx="5864499" cy="5206902"/>
          </a:xfrm>
          <a:prstGeom prst="rect">
            <a:avLst/>
          </a:prstGeom>
          <a:noFill/>
          <a:ln>
            <a:noFill/>
          </a:ln>
        </p:spPr>
      </p:pic>
      <p:sp>
        <p:nvSpPr>
          <p:cNvPr id="95" name="Google Shape;95;p23"/>
          <p:cNvSpPr txBox="1"/>
          <p:nvPr/>
        </p:nvSpPr>
        <p:spPr>
          <a:xfrm>
            <a:off x="756275" y="2208075"/>
            <a:ext cx="1880100" cy="2586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600"/>
              <a:buFont typeface="Arial"/>
              <a:buNone/>
            </a:pPr>
            <a:r>
              <a:rPr lang="en" sz="2200" b="1" i="0" u="none" strike="noStrike" cap="none">
                <a:solidFill>
                  <a:schemeClr val="lt1"/>
                </a:solidFill>
                <a:latin typeface="Open Sans"/>
                <a:ea typeface="Open Sans"/>
                <a:cs typeface="Open Sans"/>
                <a:sym typeface="Open Sans"/>
              </a:rPr>
              <a:t>MISSION</a:t>
            </a:r>
            <a:endParaRPr sz="22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400"/>
              <a:buFont typeface="Arial"/>
              <a:buNone/>
            </a:pPr>
            <a:r>
              <a:rPr lang="en" sz="1400" b="0" i="0" u="none" strike="noStrike" cap="none">
                <a:solidFill>
                  <a:schemeClr val="lt1"/>
                </a:solidFill>
                <a:latin typeface="Open Sans Light"/>
                <a:ea typeface="Open Sans Light"/>
                <a:cs typeface="Open Sans Light"/>
                <a:sym typeface="Open Sans Light"/>
              </a:rPr>
              <a:t>To enrich the lives of veterans</a:t>
            </a:r>
            <a:endParaRPr sz="1400" b="0" i="0" u="none" strike="noStrike" cap="none">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dk1"/>
              </a:buClr>
              <a:buSzPts val="2600"/>
              <a:buFont typeface="Arial"/>
              <a:buNone/>
            </a:pPr>
            <a:r>
              <a:rPr lang="en" sz="2200" b="1" i="0" u="none" strike="noStrike" cap="none">
                <a:solidFill>
                  <a:schemeClr val="lt1"/>
                </a:solidFill>
                <a:latin typeface="Open Sans"/>
                <a:ea typeface="Open Sans"/>
                <a:cs typeface="Open Sans"/>
                <a:sym typeface="Open Sans"/>
              </a:rPr>
              <a:t>VISION</a:t>
            </a:r>
            <a:endParaRPr sz="22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400"/>
              <a:buFont typeface="Arial"/>
              <a:buNone/>
            </a:pPr>
            <a:r>
              <a:rPr lang="en" sz="1400" b="0" i="0" u="none" strike="noStrike" cap="none">
                <a:solidFill>
                  <a:schemeClr val="lt1"/>
                </a:solidFill>
                <a:latin typeface="Open Sans Light"/>
                <a:ea typeface="Open Sans Light"/>
                <a:cs typeface="Open Sans Light"/>
                <a:sym typeface="Open Sans Light"/>
              </a:rPr>
              <a:t>To forge America’s leading health and wellness community for veterans</a:t>
            </a:r>
            <a:endParaRPr sz="1400" b="0" i="0" u="none" strike="noStrike" cap="none">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Light"/>
              <a:ea typeface="Open Sans Light"/>
              <a:cs typeface="Open Sans Light"/>
              <a:sym typeface="Open Sans Light"/>
            </a:endParaRPr>
          </a:p>
        </p:txBody>
      </p:sp>
      <p:pic>
        <p:nvPicPr>
          <p:cNvPr id="96" name="Google Shape;96;p23"/>
          <p:cNvPicPr preferRelativeResize="0"/>
          <p:nvPr/>
        </p:nvPicPr>
        <p:blipFill rotWithShape="1">
          <a:blip r:embed="rId4">
            <a:alphaModFix/>
          </a:blip>
          <a:srcRect/>
          <a:stretch/>
        </p:blipFill>
        <p:spPr>
          <a:xfrm>
            <a:off x="949818" y="454175"/>
            <a:ext cx="1493002" cy="1405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4"/>
          <p:cNvSpPr txBox="1"/>
          <p:nvPr/>
        </p:nvSpPr>
        <p:spPr>
          <a:xfrm>
            <a:off x="135800" y="747050"/>
            <a:ext cx="4245600" cy="38076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rgbClr val="041E42"/>
              </a:buClr>
              <a:buSzPts val="1500"/>
              <a:buFont typeface="Open Sans"/>
              <a:buChar char="•"/>
            </a:pPr>
            <a:r>
              <a:rPr lang="en" sz="1500" b="0" i="0" u="none" strike="noStrike" cap="none">
                <a:solidFill>
                  <a:srgbClr val="041E42"/>
                </a:solidFill>
                <a:latin typeface="Open Sans"/>
                <a:ea typeface="Open Sans"/>
                <a:cs typeface="Open Sans"/>
                <a:sym typeface="Open Sans"/>
              </a:rPr>
              <a:t>In the military, </a:t>
            </a:r>
            <a:r>
              <a:rPr lang="en" sz="1500">
                <a:solidFill>
                  <a:srgbClr val="041E42"/>
                </a:solidFill>
                <a:latin typeface="Open Sans"/>
                <a:ea typeface="Open Sans"/>
                <a:cs typeface="Open Sans"/>
                <a:sym typeface="Open Sans"/>
              </a:rPr>
              <a:t>we</a:t>
            </a:r>
            <a:r>
              <a:rPr lang="en" sz="1500" b="0" i="0" u="none" strike="noStrike" cap="none">
                <a:solidFill>
                  <a:srgbClr val="041E42"/>
                </a:solidFill>
                <a:latin typeface="Open Sans"/>
                <a:ea typeface="Open Sans"/>
                <a:cs typeface="Open Sans"/>
                <a:sym typeface="Open Sans"/>
              </a:rPr>
              <a:t> pushed the limits of </a:t>
            </a:r>
            <a:r>
              <a:rPr lang="en" sz="1500">
                <a:solidFill>
                  <a:srgbClr val="041E42"/>
                </a:solidFill>
                <a:latin typeface="Open Sans"/>
                <a:ea typeface="Open Sans"/>
                <a:cs typeface="Open Sans"/>
                <a:sym typeface="Open Sans"/>
              </a:rPr>
              <a:t>our</a:t>
            </a:r>
            <a:r>
              <a:rPr lang="en" sz="1500" b="0" i="0" u="none" strike="noStrike" cap="none">
                <a:solidFill>
                  <a:srgbClr val="041E42"/>
                </a:solidFill>
                <a:latin typeface="Open Sans"/>
                <a:ea typeface="Open Sans"/>
                <a:cs typeface="Open Sans"/>
                <a:sym typeface="Open Sans"/>
              </a:rPr>
              <a:t> well-being to support the mission </a:t>
            </a:r>
            <a:endParaRPr sz="1500" b="0" i="0" u="none" strike="noStrike" cap="none">
              <a:solidFill>
                <a:srgbClr val="041E42"/>
              </a:solidFill>
              <a:latin typeface="Open Sans"/>
              <a:ea typeface="Open Sans"/>
              <a:cs typeface="Open Sans"/>
              <a:sym typeface="Open Sans"/>
            </a:endParaRPr>
          </a:p>
          <a:p>
            <a:pPr marL="457200" marR="0" lvl="0" indent="0" algn="l" rtl="0">
              <a:lnSpc>
                <a:spcPct val="115000"/>
              </a:lnSpc>
              <a:spcBef>
                <a:spcPts val="0"/>
              </a:spcBef>
              <a:spcAft>
                <a:spcPts val="0"/>
              </a:spcAft>
              <a:buClr>
                <a:schemeClr val="dk1"/>
              </a:buClr>
              <a:buSzPts val="1100"/>
              <a:buFont typeface="Arial"/>
              <a:buNone/>
            </a:pPr>
            <a:endParaRPr sz="1500" b="0" i="0" u="none" strike="noStrike" cap="none">
              <a:solidFill>
                <a:srgbClr val="041E42"/>
              </a:solidFill>
              <a:latin typeface="Open Sans"/>
              <a:ea typeface="Open Sans"/>
              <a:cs typeface="Open Sans"/>
              <a:sym typeface="Open Sans"/>
            </a:endParaRPr>
          </a:p>
          <a:p>
            <a:pPr marL="457200" marR="0" lvl="0" indent="-323850" algn="l" rtl="0">
              <a:lnSpc>
                <a:spcPct val="115000"/>
              </a:lnSpc>
              <a:spcBef>
                <a:spcPts val="0"/>
              </a:spcBef>
              <a:spcAft>
                <a:spcPts val="0"/>
              </a:spcAft>
              <a:buClr>
                <a:srgbClr val="041E42"/>
              </a:buClr>
              <a:buSzPts val="1500"/>
              <a:buFont typeface="Open Sans"/>
              <a:buChar char="•"/>
            </a:pPr>
            <a:r>
              <a:rPr lang="en" sz="1500">
                <a:solidFill>
                  <a:srgbClr val="041E42"/>
                </a:solidFill>
                <a:latin typeface="Open Sans"/>
                <a:ea typeface="Open Sans"/>
                <a:cs typeface="Open Sans"/>
                <a:sym typeface="Open Sans"/>
              </a:rPr>
              <a:t>Moving </a:t>
            </a:r>
            <a:r>
              <a:rPr lang="en" sz="1500" b="0" i="0" u="none" strike="noStrike" cap="none">
                <a:solidFill>
                  <a:srgbClr val="041E42"/>
                </a:solidFill>
                <a:latin typeface="Open Sans"/>
                <a:ea typeface="Open Sans"/>
                <a:cs typeface="Open Sans"/>
                <a:sym typeface="Open Sans"/>
              </a:rPr>
              <a:t>into civilian life, many veterans carry that mission-first mindset, often neglecting their own health in the process</a:t>
            </a:r>
            <a:endParaRPr sz="1500" b="0" i="0" u="none" strike="noStrike" cap="none">
              <a:solidFill>
                <a:srgbClr val="041E42"/>
              </a:solidFill>
              <a:latin typeface="Open Sans"/>
              <a:ea typeface="Open Sans"/>
              <a:cs typeface="Open Sans"/>
              <a:sym typeface="Open Sans"/>
            </a:endParaRPr>
          </a:p>
          <a:p>
            <a:pPr marL="457200" marR="0" lvl="0" indent="0" algn="l" rtl="0">
              <a:lnSpc>
                <a:spcPct val="115000"/>
              </a:lnSpc>
              <a:spcBef>
                <a:spcPts val="0"/>
              </a:spcBef>
              <a:spcAft>
                <a:spcPts val="0"/>
              </a:spcAft>
              <a:buClr>
                <a:schemeClr val="dk1"/>
              </a:buClr>
              <a:buSzPts val="1100"/>
              <a:buFont typeface="Arial"/>
              <a:buNone/>
            </a:pPr>
            <a:endParaRPr sz="1500" b="0" i="0" u="none" strike="noStrike" cap="none">
              <a:solidFill>
                <a:srgbClr val="041E42"/>
              </a:solidFill>
              <a:latin typeface="Open Sans"/>
              <a:ea typeface="Open Sans"/>
              <a:cs typeface="Open Sans"/>
              <a:sym typeface="Open Sans"/>
            </a:endParaRPr>
          </a:p>
          <a:p>
            <a:pPr marL="457200" marR="0" lvl="0" indent="-323850" algn="l" rtl="0">
              <a:lnSpc>
                <a:spcPct val="115000"/>
              </a:lnSpc>
              <a:spcBef>
                <a:spcPts val="0"/>
              </a:spcBef>
              <a:spcAft>
                <a:spcPts val="0"/>
              </a:spcAft>
              <a:buClr>
                <a:srgbClr val="041E42"/>
              </a:buClr>
              <a:buSzPts val="1500"/>
              <a:buFont typeface="Open Sans"/>
              <a:buChar char="•"/>
            </a:pPr>
            <a:r>
              <a:rPr lang="en" sz="1500">
                <a:solidFill>
                  <a:srgbClr val="041E42"/>
                </a:solidFill>
                <a:latin typeface="Open Sans"/>
                <a:ea typeface="Open Sans"/>
                <a:cs typeface="Open Sans"/>
                <a:sym typeface="Open Sans"/>
              </a:rPr>
              <a:t>We </a:t>
            </a:r>
            <a:r>
              <a:rPr lang="en" sz="1500" b="0" i="0" u="none" strike="noStrike" cap="none">
                <a:solidFill>
                  <a:srgbClr val="041E42"/>
                </a:solidFill>
                <a:latin typeface="Open Sans"/>
                <a:ea typeface="Open Sans"/>
                <a:cs typeface="Open Sans"/>
                <a:sym typeface="Open Sans"/>
              </a:rPr>
              <a:t>can improve </a:t>
            </a:r>
            <a:r>
              <a:rPr lang="en" sz="1500">
                <a:solidFill>
                  <a:srgbClr val="041E42"/>
                </a:solidFill>
                <a:latin typeface="Open Sans"/>
                <a:ea typeface="Open Sans"/>
                <a:cs typeface="Open Sans"/>
                <a:sym typeface="Open Sans"/>
              </a:rPr>
              <a:t>our</a:t>
            </a:r>
            <a:r>
              <a:rPr lang="en" sz="1500" b="0" i="0" u="none" strike="noStrike" cap="none">
                <a:solidFill>
                  <a:srgbClr val="041E42"/>
                </a:solidFill>
                <a:latin typeface="Open Sans"/>
                <a:ea typeface="Open Sans"/>
                <a:cs typeface="Open Sans"/>
                <a:sym typeface="Open Sans"/>
              </a:rPr>
              <a:t> lives and be </a:t>
            </a:r>
            <a:r>
              <a:rPr lang="en" sz="1500">
                <a:solidFill>
                  <a:srgbClr val="041E42"/>
                </a:solidFill>
                <a:latin typeface="Open Sans"/>
                <a:ea typeface="Open Sans"/>
                <a:cs typeface="Open Sans"/>
                <a:sym typeface="Open Sans"/>
              </a:rPr>
              <a:t>our</a:t>
            </a:r>
            <a:r>
              <a:rPr lang="en" sz="1500" b="0" i="0" u="none" strike="noStrike" cap="none">
                <a:solidFill>
                  <a:srgbClr val="041E42"/>
                </a:solidFill>
                <a:latin typeface="Open Sans"/>
                <a:ea typeface="Open Sans"/>
                <a:cs typeface="Open Sans"/>
                <a:sym typeface="Open Sans"/>
              </a:rPr>
              <a:t> best selves for</a:t>
            </a:r>
            <a:r>
              <a:rPr lang="en" sz="1500">
                <a:solidFill>
                  <a:srgbClr val="041E42"/>
                </a:solidFill>
                <a:latin typeface="Open Sans"/>
                <a:ea typeface="Open Sans"/>
                <a:cs typeface="Open Sans"/>
                <a:sym typeface="Open Sans"/>
              </a:rPr>
              <a:t> our</a:t>
            </a:r>
            <a:r>
              <a:rPr lang="en" sz="1500" b="0" i="0" u="none" strike="noStrike" cap="none">
                <a:solidFill>
                  <a:srgbClr val="041E42"/>
                </a:solidFill>
                <a:latin typeface="Open Sans"/>
                <a:ea typeface="Open Sans"/>
                <a:cs typeface="Open Sans"/>
                <a:sym typeface="Open Sans"/>
              </a:rPr>
              <a:t> families, communities, and the country with a strong focus on health and wellness </a:t>
            </a:r>
            <a:br>
              <a:rPr lang="en" sz="1500" b="0" i="0" u="none" strike="noStrike" cap="none">
                <a:solidFill>
                  <a:srgbClr val="041E42"/>
                </a:solidFill>
                <a:latin typeface="Open Sans"/>
                <a:ea typeface="Open Sans"/>
                <a:cs typeface="Open Sans"/>
                <a:sym typeface="Open Sans"/>
              </a:rPr>
            </a:br>
            <a:endParaRPr sz="1500" b="0" i="0" u="none" strike="noStrike" cap="none">
              <a:solidFill>
                <a:srgbClr val="041E42"/>
              </a:solidFill>
              <a:latin typeface="Open Sans"/>
              <a:ea typeface="Open Sans"/>
              <a:cs typeface="Open Sans"/>
              <a:sym typeface="Open Sans"/>
            </a:endParaRPr>
          </a:p>
          <a:p>
            <a:pPr marL="457200" marR="0" lvl="0" indent="-323850" algn="l" rtl="0">
              <a:lnSpc>
                <a:spcPct val="115000"/>
              </a:lnSpc>
              <a:spcBef>
                <a:spcPts val="0"/>
              </a:spcBef>
              <a:spcAft>
                <a:spcPts val="0"/>
              </a:spcAft>
              <a:buClr>
                <a:srgbClr val="041E42"/>
              </a:buClr>
              <a:buSzPts val="1500"/>
              <a:buFont typeface="Open Sans"/>
              <a:buChar char="•"/>
            </a:pPr>
            <a:r>
              <a:rPr lang="en" sz="1500" b="0" i="0" u="none" strike="noStrike" cap="none">
                <a:solidFill>
                  <a:srgbClr val="041E42"/>
                </a:solidFill>
                <a:latin typeface="Open Sans"/>
                <a:ea typeface="Open Sans"/>
                <a:cs typeface="Open Sans"/>
                <a:sym typeface="Open Sans"/>
              </a:rPr>
              <a:t>Team Red, White &amp; Blue exists to guide </a:t>
            </a:r>
            <a:r>
              <a:rPr lang="en" sz="1500">
                <a:solidFill>
                  <a:srgbClr val="041E42"/>
                </a:solidFill>
                <a:latin typeface="Open Sans"/>
                <a:ea typeface="Open Sans"/>
                <a:cs typeface="Open Sans"/>
                <a:sym typeface="Open Sans"/>
              </a:rPr>
              <a:t>veterans in building a healthier lifestyle</a:t>
            </a:r>
            <a:endParaRPr sz="1500" b="0" i="0" u="none" strike="noStrike" cap="none">
              <a:solidFill>
                <a:srgbClr val="041E42"/>
              </a:solidFill>
              <a:latin typeface="Open Sans"/>
              <a:ea typeface="Open Sans"/>
              <a:cs typeface="Open Sans"/>
              <a:sym typeface="Open Sans"/>
            </a:endParaRPr>
          </a:p>
          <a:p>
            <a:pPr marL="457200" marR="0" lvl="0" indent="0" algn="l" rtl="0">
              <a:lnSpc>
                <a:spcPct val="115000"/>
              </a:lnSpc>
              <a:spcBef>
                <a:spcPts val="0"/>
              </a:spcBef>
              <a:spcAft>
                <a:spcPts val="0"/>
              </a:spcAft>
              <a:buClr>
                <a:schemeClr val="dk1"/>
              </a:buClr>
              <a:buSzPts val="1100"/>
              <a:buFont typeface="Arial"/>
              <a:buNone/>
            </a:pPr>
            <a:endParaRPr sz="1500" b="0" i="0" u="none" strike="noStrike" cap="none">
              <a:solidFill>
                <a:srgbClr val="041E42"/>
              </a:solidFill>
              <a:latin typeface="Open Sans"/>
              <a:ea typeface="Open Sans"/>
              <a:cs typeface="Open Sans"/>
              <a:sym typeface="Open Sans"/>
            </a:endParaRPr>
          </a:p>
          <a:p>
            <a:pPr marL="0" marR="0" lvl="0" indent="0" algn="l" rtl="0">
              <a:lnSpc>
                <a:spcPct val="115000"/>
              </a:lnSpc>
              <a:spcBef>
                <a:spcPts val="600"/>
              </a:spcBef>
              <a:spcAft>
                <a:spcPts val="600"/>
              </a:spcAft>
              <a:buClr>
                <a:srgbClr val="000000"/>
              </a:buClr>
              <a:buSzPts val="1300"/>
              <a:buFont typeface="Arial"/>
              <a:buNone/>
            </a:pPr>
            <a:endParaRPr sz="1500" b="0" i="0" u="none" strike="noStrike" cap="none">
              <a:solidFill>
                <a:schemeClr val="dk1"/>
              </a:solidFill>
              <a:latin typeface="Arial"/>
              <a:ea typeface="Arial"/>
              <a:cs typeface="Arial"/>
              <a:sym typeface="Arial"/>
            </a:endParaRPr>
          </a:p>
        </p:txBody>
      </p:sp>
      <p:sp>
        <p:nvSpPr>
          <p:cNvPr id="102" name="Google Shape;102;p24"/>
          <p:cNvSpPr txBox="1"/>
          <p:nvPr/>
        </p:nvSpPr>
        <p:spPr>
          <a:xfrm>
            <a:off x="316850" y="244600"/>
            <a:ext cx="3883500" cy="7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rgbClr val="D11947"/>
                </a:solidFill>
                <a:latin typeface="Open Sans"/>
                <a:ea typeface="Open Sans"/>
                <a:cs typeface="Open Sans"/>
                <a:sym typeface="Open Sans"/>
              </a:rPr>
              <a:t>WHY TEAM RWB?</a:t>
            </a:r>
            <a:endParaRPr sz="2500" b="1" i="0" u="none" strike="noStrike" cap="none">
              <a:solidFill>
                <a:srgbClr val="D11947"/>
              </a:solidFill>
              <a:latin typeface="Open Sans"/>
              <a:ea typeface="Open Sans"/>
              <a:cs typeface="Open Sans"/>
              <a:sym typeface="Open Sans"/>
            </a:endParaRPr>
          </a:p>
        </p:txBody>
      </p:sp>
      <p:pic>
        <p:nvPicPr>
          <p:cNvPr id="103" name="Google Shape;103;p24"/>
          <p:cNvPicPr preferRelativeResize="0"/>
          <p:nvPr/>
        </p:nvPicPr>
        <p:blipFill rotWithShape="1">
          <a:blip r:embed="rId3">
            <a:alphaModFix/>
          </a:blip>
          <a:srcRect l="35474" r="7819"/>
          <a:stretch/>
        </p:blipFill>
        <p:spPr>
          <a:xfrm>
            <a:off x="4572000" y="-57150"/>
            <a:ext cx="4476749" cy="5257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animEffect transition="in" filter="fade">
                                      <p:cBhvr>
                                        <p:cTn id="42" dur="1000"/>
                                        <p:tgtEl>
                                          <p:spTgt spid="1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5"/>
          <p:cNvPicPr preferRelativeResize="0"/>
          <p:nvPr/>
        </p:nvPicPr>
        <p:blipFill>
          <a:blip r:embed="rId3">
            <a:alphaModFix/>
          </a:blip>
          <a:stretch>
            <a:fillRect/>
          </a:stretch>
        </p:blipFill>
        <p:spPr>
          <a:xfrm>
            <a:off x="1047138" y="0"/>
            <a:ext cx="7049737"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6"/>
          <p:cNvPicPr preferRelativeResize="0"/>
          <p:nvPr/>
        </p:nvPicPr>
        <p:blipFill>
          <a:blip r:embed="rId3">
            <a:alphaModFix/>
          </a:blip>
          <a:stretch>
            <a:fillRect/>
          </a:stretch>
        </p:blipFill>
        <p:spPr>
          <a:xfrm>
            <a:off x="860450" y="0"/>
            <a:ext cx="7413385"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p:nvPr/>
        </p:nvSpPr>
        <p:spPr>
          <a:xfrm>
            <a:off x="622050" y="152400"/>
            <a:ext cx="8012400" cy="43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Open Sans"/>
                <a:ea typeface="Open Sans"/>
                <a:cs typeface="Open Sans"/>
                <a:sym typeface="Open Sans"/>
              </a:rPr>
              <a:t>Veteran or Civilian, We Wear the Same Uniform</a:t>
            </a:r>
            <a:endParaRPr sz="2400" i="1">
              <a:solidFill>
                <a:srgbClr val="FFFFFF"/>
              </a:solidFill>
              <a:latin typeface="Open Sans"/>
              <a:ea typeface="Open Sans"/>
              <a:cs typeface="Open Sans"/>
              <a:sym typeface="Open Sans"/>
            </a:endParaRPr>
          </a:p>
        </p:txBody>
      </p:sp>
      <p:sp>
        <p:nvSpPr>
          <p:cNvPr id="119" name="Google Shape;119;p27"/>
          <p:cNvSpPr txBox="1"/>
          <p:nvPr/>
        </p:nvSpPr>
        <p:spPr>
          <a:xfrm>
            <a:off x="58550" y="968025"/>
            <a:ext cx="3756900" cy="4105500"/>
          </a:xfrm>
          <a:prstGeom prst="rect">
            <a:avLst/>
          </a:prstGeom>
          <a:noFill/>
          <a:ln>
            <a:noFill/>
          </a:ln>
        </p:spPr>
        <p:txBody>
          <a:bodyPr spcFirstLastPara="1" wrap="square" lIns="91425" tIns="91425" rIns="91425" bIns="91425" anchor="t" anchorCtr="0">
            <a:noAutofit/>
          </a:bodyPr>
          <a:lstStyle/>
          <a:p>
            <a:pPr marL="171450" marR="9650" lvl="0" indent="-222250" algn="l" rtl="0">
              <a:lnSpc>
                <a:spcPct val="115000"/>
              </a:lnSpc>
              <a:spcBef>
                <a:spcPts val="20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Veterans, veteran supporters, &amp; families are all welcome at Team RWB events </a:t>
            </a:r>
            <a:endParaRPr sz="1700">
              <a:solidFill>
                <a:schemeClr val="dk1"/>
              </a:solidFill>
              <a:latin typeface="Open Sans"/>
              <a:ea typeface="Open Sans"/>
              <a:cs typeface="Open Sans"/>
              <a:sym typeface="Open Sans"/>
            </a:endParaRPr>
          </a:p>
          <a:p>
            <a:pPr marL="171450" marR="9650" lvl="0" indent="-222250" algn="l" rtl="0">
              <a:lnSpc>
                <a:spcPct val="115000"/>
              </a:lnSpc>
              <a:spcBef>
                <a:spcPts val="200"/>
              </a:spcBef>
              <a:spcAft>
                <a:spcPts val="0"/>
              </a:spcAft>
              <a:buClr>
                <a:schemeClr val="dk1"/>
              </a:buClr>
              <a:buSzPts val="1700"/>
              <a:buFont typeface="Open Sans"/>
              <a:buChar char="●"/>
            </a:pPr>
            <a:r>
              <a:rPr lang="en" sz="1700" b="1">
                <a:solidFill>
                  <a:schemeClr val="dk1"/>
                </a:solidFill>
                <a:latin typeface="Open Sans"/>
                <a:ea typeface="Open Sans"/>
                <a:cs typeface="Open Sans"/>
                <a:sym typeface="Open Sans"/>
              </a:rPr>
              <a:t>We are all on the same team</a:t>
            </a:r>
            <a:r>
              <a:rPr lang="en" sz="1700">
                <a:solidFill>
                  <a:schemeClr val="dk1"/>
                </a:solidFill>
                <a:latin typeface="Open Sans"/>
                <a:ea typeface="Open Sans"/>
                <a:cs typeface="Open Sans"/>
                <a:sym typeface="Open Sans"/>
              </a:rPr>
              <a:t>; we all wear the signature red Eagle shirt as our ‘uniform’</a:t>
            </a:r>
            <a:endParaRPr sz="1700">
              <a:solidFill>
                <a:schemeClr val="dk1"/>
              </a:solidFill>
              <a:latin typeface="Open Sans"/>
              <a:ea typeface="Open Sans"/>
              <a:cs typeface="Open Sans"/>
              <a:sym typeface="Open Sans"/>
            </a:endParaRPr>
          </a:p>
          <a:p>
            <a:pPr marL="171450" marR="9650" lvl="0" indent="-222250" algn="l" rtl="0">
              <a:lnSpc>
                <a:spcPct val="115000"/>
              </a:lnSpc>
              <a:spcBef>
                <a:spcPts val="20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Veteran members receive their red shirt for free during signup</a:t>
            </a:r>
            <a:endParaRPr sz="1700">
              <a:solidFill>
                <a:schemeClr val="dk1"/>
              </a:solidFill>
              <a:latin typeface="Open Sans"/>
              <a:ea typeface="Open Sans"/>
              <a:cs typeface="Open Sans"/>
              <a:sym typeface="Open Sans"/>
            </a:endParaRPr>
          </a:p>
          <a:p>
            <a:pPr marL="171450" marR="9650" lvl="0" indent="-222250" algn="l" rtl="0">
              <a:lnSpc>
                <a:spcPct val="115000"/>
              </a:lnSpc>
              <a:spcBef>
                <a:spcPts val="20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Veteran supporters support the mission by ordering a shirt via the Team RWB Shop</a:t>
            </a:r>
            <a:endParaRPr sz="1700">
              <a:solidFill>
                <a:schemeClr val="dk1"/>
              </a:solidFill>
              <a:latin typeface="Open Sans"/>
              <a:ea typeface="Open Sans"/>
              <a:cs typeface="Open Sans"/>
              <a:sym typeface="Open Sans"/>
            </a:endParaRPr>
          </a:p>
          <a:p>
            <a:pPr marL="457200" marR="9650" lvl="0" indent="0" algn="l" rtl="0">
              <a:lnSpc>
                <a:spcPct val="115000"/>
              </a:lnSpc>
              <a:spcBef>
                <a:spcPts val="200"/>
              </a:spcBef>
              <a:spcAft>
                <a:spcPts val="0"/>
              </a:spcAft>
              <a:buNone/>
            </a:pPr>
            <a:endParaRPr sz="1700">
              <a:solidFill>
                <a:schemeClr val="dk1"/>
              </a:solidFill>
              <a:latin typeface="Open Sans"/>
              <a:ea typeface="Open Sans"/>
              <a:cs typeface="Open Sans"/>
              <a:sym typeface="Open Sans"/>
            </a:endParaRPr>
          </a:p>
          <a:p>
            <a:pPr marL="914400" lvl="0" indent="0" algn="l" rtl="0">
              <a:lnSpc>
                <a:spcPct val="115000"/>
              </a:lnSpc>
              <a:spcBef>
                <a:spcPts val="200"/>
              </a:spcBef>
              <a:spcAft>
                <a:spcPts val="0"/>
              </a:spcAft>
              <a:buNone/>
            </a:pPr>
            <a:endParaRPr sz="1800">
              <a:solidFill>
                <a:schemeClr val="dk1"/>
              </a:solidFill>
            </a:endParaRPr>
          </a:p>
          <a:p>
            <a:pPr marL="0" lvl="0" indent="0" algn="l" rtl="0">
              <a:lnSpc>
                <a:spcPct val="115000"/>
              </a:lnSpc>
              <a:spcBef>
                <a:spcPts val="600"/>
              </a:spcBef>
              <a:spcAft>
                <a:spcPts val="0"/>
              </a:spcAft>
              <a:buNone/>
            </a:pPr>
            <a:endParaRPr sz="1300">
              <a:solidFill>
                <a:schemeClr val="dk1"/>
              </a:solidFill>
            </a:endParaRPr>
          </a:p>
          <a:p>
            <a:pPr marL="0" lvl="0" indent="0" algn="l" rtl="0">
              <a:lnSpc>
                <a:spcPct val="115000"/>
              </a:lnSpc>
              <a:spcBef>
                <a:spcPts val="600"/>
              </a:spcBef>
              <a:spcAft>
                <a:spcPts val="0"/>
              </a:spcAft>
              <a:buNone/>
            </a:pPr>
            <a:endParaRPr sz="1300">
              <a:solidFill>
                <a:schemeClr val="dk1"/>
              </a:solidFill>
            </a:endParaRPr>
          </a:p>
          <a:p>
            <a:pPr marL="0" lvl="0" indent="0" algn="l" rtl="0">
              <a:lnSpc>
                <a:spcPct val="115000"/>
              </a:lnSpc>
              <a:spcBef>
                <a:spcPts val="600"/>
              </a:spcBef>
              <a:spcAft>
                <a:spcPts val="0"/>
              </a:spcAft>
              <a:buNone/>
            </a:pPr>
            <a:endParaRPr sz="1300">
              <a:solidFill>
                <a:schemeClr val="dk1"/>
              </a:solidFill>
            </a:endParaRPr>
          </a:p>
          <a:p>
            <a:pPr marL="0" lvl="0" indent="0" algn="l" rtl="0">
              <a:lnSpc>
                <a:spcPct val="115000"/>
              </a:lnSpc>
              <a:spcBef>
                <a:spcPts val="600"/>
              </a:spcBef>
              <a:spcAft>
                <a:spcPts val="600"/>
              </a:spcAft>
              <a:buNone/>
            </a:pPr>
            <a:endParaRPr sz="1300">
              <a:solidFill>
                <a:schemeClr val="dk1"/>
              </a:solidFill>
            </a:endParaRPr>
          </a:p>
        </p:txBody>
      </p:sp>
      <p:pic>
        <p:nvPicPr>
          <p:cNvPr id="120" name="Google Shape;120;p27"/>
          <p:cNvPicPr preferRelativeResize="0"/>
          <p:nvPr/>
        </p:nvPicPr>
        <p:blipFill rotWithShape="1">
          <a:blip r:embed="rId3">
            <a:alphaModFix/>
          </a:blip>
          <a:srcRect t="5562" b="5571"/>
          <a:stretch/>
        </p:blipFill>
        <p:spPr>
          <a:xfrm>
            <a:off x="3815572" y="1655041"/>
            <a:ext cx="4513500" cy="3008259"/>
          </a:xfrm>
          <a:prstGeom prst="rect">
            <a:avLst/>
          </a:prstGeom>
          <a:noFill/>
          <a:ln>
            <a:noFill/>
          </a:ln>
        </p:spPr>
      </p:pic>
      <p:pic>
        <p:nvPicPr>
          <p:cNvPr id="121" name="Google Shape;121;p27"/>
          <p:cNvPicPr preferRelativeResize="0"/>
          <p:nvPr/>
        </p:nvPicPr>
        <p:blipFill rotWithShape="1">
          <a:blip r:embed="rId3">
            <a:alphaModFix/>
          </a:blip>
          <a:srcRect l="6978" r="6978"/>
          <a:stretch/>
        </p:blipFill>
        <p:spPr>
          <a:xfrm>
            <a:off x="3751450" y="1546362"/>
            <a:ext cx="5715000" cy="4981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p:nvPr/>
        </p:nvSpPr>
        <p:spPr>
          <a:xfrm>
            <a:off x="128800" y="208750"/>
            <a:ext cx="895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lt1"/>
                </a:solidFill>
                <a:latin typeface="Open Sans"/>
                <a:ea typeface="Open Sans"/>
                <a:cs typeface="Open Sans"/>
                <a:sym typeface="Open Sans"/>
              </a:rPr>
              <a:t>Team RWB Partners</a:t>
            </a:r>
            <a:endParaRPr sz="2400" b="1">
              <a:solidFill>
                <a:schemeClr val="lt1"/>
              </a:solidFill>
              <a:latin typeface="Open Sans"/>
              <a:ea typeface="Open Sans"/>
              <a:cs typeface="Open Sans"/>
              <a:sym typeface="Open Sans"/>
            </a:endParaRPr>
          </a:p>
        </p:txBody>
      </p:sp>
      <p:pic>
        <p:nvPicPr>
          <p:cNvPr id="127" name="Google Shape;127;p28"/>
          <p:cNvPicPr preferRelativeResize="0"/>
          <p:nvPr/>
        </p:nvPicPr>
        <p:blipFill rotWithShape="1">
          <a:blip r:embed="rId3">
            <a:alphaModFix/>
          </a:blip>
          <a:srcRect l="3762" t="32505"/>
          <a:stretch/>
        </p:blipFill>
        <p:spPr>
          <a:xfrm>
            <a:off x="757787" y="919200"/>
            <a:ext cx="7780824" cy="4224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p:nvPr/>
        </p:nvSpPr>
        <p:spPr>
          <a:xfrm>
            <a:off x="128800" y="208750"/>
            <a:ext cx="895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lt1"/>
                </a:solidFill>
                <a:latin typeface="Open Sans"/>
                <a:ea typeface="Open Sans"/>
                <a:cs typeface="Open Sans"/>
                <a:sym typeface="Open Sans"/>
              </a:rPr>
              <a:t>Find Your Tribe</a:t>
            </a:r>
            <a:endParaRPr sz="2400" b="1">
              <a:solidFill>
                <a:schemeClr val="lt1"/>
              </a:solidFill>
              <a:latin typeface="Open Sans"/>
              <a:ea typeface="Open Sans"/>
              <a:cs typeface="Open Sans"/>
              <a:sym typeface="Open Sans"/>
            </a:endParaRPr>
          </a:p>
        </p:txBody>
      </p:sp>
      <p:cxnSp>
        <p:nvCxnSpPr>
          <p:cNvPr id="133" name="Google Shape;133;p29"/>
          <p:cNvCxnSpPr/>
          <p:nvPr/>
        </p:nvCxnSpPr>
        <p:spPr>
          <a:xfrm>
            <a:off x="4475400" y="1014200"/>
            <a:ext cx="8100" cy="396030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29"/>
          <p:cNvCxnSpPr/>
          <p:nvPr/>
        </p:nvCxnSpPr>
        <p:spPr>
          <a:xfrm rot="10800000" flipH="1">
            <a:off x="80500" y="2817200"/>
            <a:ext cx="8950800" cy="8100"/>
          </a:xfrm>
          <a:prstGeom prst="straightConnector1">
            <a:avLst/>
          </a:prstGeom>
          <a:noFill/>
          <a:ln w="9525" cap="flat" cmpd="sng">
            <a:solidFill>
              <a:schemeClr val="dk2"/>
            </a:solidFill>
            <a:prstDash val="solid"/>
            <a:round/>
            <a:headEnd type="none" w="med" len="med"/>
            <a:tailEnd type="none" w="med" len="med"/>
          </a:ln>
        </p:spPr>
      </p:cxnSp>
      <p:sp>
        <p:nvSpPr>
          <p:cNvPr id="135" name="Google Shape;135;p29"/>
          <p:cNvSpPr txBox="1"/>
          <p:nvPr/>
        </p:nvSpPr>
        <p:spPr>
          <a:xfrm>
            <a:off x="290300" y="893475"/>
            <a:ext cx="31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Events Benefiting Team RWB</a:t>
            </a:r>
            <a:endParaRPr b="1">
              <a:latin typeface="Open Sans"/>
              <a:ea typeface="Open Sans"/>
              <a:cs typeface="Open Sans"/>
              <a:sym typeface="Open Sans"/>
            </a:endParaRPr>
          </a:p>
        </p:txBody>
      </p:sp>
      <p:sp>
        <p:nvSpPr>
          <p:cNvPr id="136" name="Google Shape;136;p29"/>
          <p:cNvSpPr txBox="1"/>
          <p:nvPr/>
        </p:nvSpPr>
        <p:spPr>
          <a:xfrm>
            <a:off x="243050" y="2794250"/>
            <a:ext cx="31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Team RWB Signature Events</a:t>
            </a:r>
            <a:endParaRPr b="1">
              <a:latin typeface="Open Sans"/>
              <a:ea typeface="Open Sans"/>
              <a:cs typeface="Open Sans"/>
              <a:sym typeface="Open Sans"/>
            </a:endParaRPr>
          </a:p>
        </p:txBody>
      </p:sp>
      <p:sp>
        <p:nvSpPr>
          <p:cNvPr id="137" name="Google Shape;137;p29"/>
          <p:cNvSpPr txBox="1"/>
          <p:nvPr/>
        </p:nvSpPr>
        <p:spPr>
          <a:xfrm>
            <a:off x="4684125" y="861800"/>
            <a:ext cx="31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Large Eagle Gatherings</a:t>
            </a:r>
            <a:endParaRPr b="1">
              <a:latin typeface="Open Sans"/>
              <a:ea typeface="Open Sans"/>
              <a:cs typeface="Open Sans"/>
              <a:sym typeface="Open Sans"/>
            </a:endParaRPr>
          </a:p>
        </p:txBody>
      </p:sp>
      <p:sp>
        <p:nvSpPr>
          <p:cNvPr id="138" name="Google Shape;138;p29"/>
          <p:cNvSpPr txBox="1"/>
          <p:nvPr/>
        </p:nvSpPr>
        <p:spPr>
          <a:xfrm>
            <a:off x="4684125" y="2822638"/>
            <a:ext cx="31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Fundraising Bibs</a:t>
            </a:r>
            <a:endParaRPr b="1">
              <a:latin typeface="Open Sans"/>
              <a:ea typeface="Open Sans"/>
              <a:cs typeface="Open Sans"/>
              <a:sym typeface="Open Sans"/>
            </a:endParaRPr>
          </a:p>
        </p:txBody>
      </p:sp>
      <p:pic>
        <p:nvPicPr>
          <p:cNvPr id="139" name="Google Shape;139;p29"/>
          <p:cNvPicPr preferRelativeResize="0"/>
          <p:nvPr/>
        </p:nvPicPr>
        <p:blipFill>
          <a:blip r:embed="rId3">
            <a:alphaModFix/>
          </a:blip>
          <a:stretch>
            <a:fillRect/>
          </a:stretch>
        </p:blipFill>
        <p:spPr>
          <a:xfrm>
            <a:off x="4684125" y="3337650"/>
            <a:ext cx="1137099" cy="687950"/>
          </a:xfrm>
          <a:prstGeom prst="rect">
            <a:avLst/>
          </a:prstGeom>
          <a:noFill/>
          <a:ln>
            <a:noFill/>
          </a:ln>
        </p:spPr>
      </p:pic>
      <p:pic>
        <p:nvPicPr>
          <p:cNvPr id="140" name="Google Shape;140;p29"/>
          <p:cNvPicPr preferRelativeResize="0"/>
          <p:nvPr/>
        </p:nvPicPr>
        <p:blipFill>
          <a:blip r:embed="rId4">
            <a:alphaModFix/>
          </a:blip>
          <a:stretch>
            <a:fillRect/>
          </a:stretch>
        </p:blipFill>
        <p:spPr>
          <a:xfrm>
            <a:off x="137896" y="1357550"/>
            <a:ext cx="1216175" cy="1161175"/>
          </a:xfrm>
          <a:prstGeom prst="rect">
            <a:avLst/>
          </a:prstGeom>
          <a:noFill/>
          <a:ln>
            <a:noFill/>
          </a:ln>
        </p:spPr>
      </p:pic>
      <p:pic>
        <p:nvPicPr>
          <p:cNvPr id="141" name="Google Shape;141;p29"/>
          <p:cNvPicPr preferRelativeResize="0"/>
          <p:nvPr/>
        </p:nvPicPr>
        <p:blipFill>
          <a:blip r:embed="rId5">
            <a:alphaModFix/>
          </a:blip>
          <a:stretch>
            <a:fillRect/>
          </a:stretch>
        </p:blipFill>
        <p:spPr>
          <a:xfrm>
            <a:off x="7805402" y="4105089"/>
            <a:ext cx="1378150" cy="1001961"/>
          </a:xfrm>
          <a:prstGeom prst="rect">
            <a:avLst/>
          </a:prstGeom>
          <a:noFill/>
          <a:ln>
            <a:noFill/>
          </a:ln>
        </p:spPr>
      </p:pic>
      <p:pic>
        <p:nvPicPr>
          <p:cNvPr id="142" name="Google Shape;142;p29"/>
          <p:cNvPicPr preferRelativeResize="0"/>
          <p:nvPr/>
        </p:nvPicPr>
        <p:blipFill>
          <a:blip r:embed="rId6">
            <a:alphaModFix/>
          </a:blip>
          <a:stretch>
            <a:fillRect/>
          </a:stretch>
        </p:blipFill>
        <p:spPr>
          <a:xfrm>
            <a:off x="6957725" y="3167100"/>
            <a:ext cx="1216176" cy="1216176"/>
          </a:xfrm>
          <a:prstGeom prst="rect">
            <a:avLst/>
          </a:prstGeom>
          <a:noFill/>
          <a:ln>
            <a:noFill/>
          </a:ln>
        </p:spPr>
      </p:pic>
      <p:pic>
        <p:nvPicPr>
          <p:cNvPr id="143" name="Google Shape;143;p29"/>
          <p:cNvPicPr preferRelativeResize="0"/>
          <p:nvPr/>
        </p:nvPicPr>
        <p:blipFill>
          <a:blip r:embed="rId7">
            <a:alphaModFix/>
          </a:blip>
          <a:stretch>
            <a:fillRect/>
          </a:stretch>
        </p:blipFill>
        <p:spPr>
          <a:xfrm>
            <a:off x="5782225" y="3820625"/>
            <a:ext cx="1286424" cy="1286424"/>
          </a:xfrm>
          <a:prstGeom prst="rect">
            <a:avLst/>
          </a:prstGeom>
          <a:noFill/>
          <a:ln>
            <a:noFill/>
          </a:ln>
        </p:spPr>
      </p:pic>
      <p:pic>
        <p:nvPicPr>
          <p:cNvPr id="144" name="Google Shape;144;p29"/>
          <p:cNvPicPr preferRelativeResize="0"/>
          <p:nvPr/>
        </p:nvPicPr>
        <p:blipFill>
          <a:blip r:embed="rId8">
            <a:alphaModFix/>
          </a:blip>
          <a:stretch>
            <a:fillRect/>
          </a:stretch>
        </p:blipFill>
        <p:spPr>
          <a:xfrm>
            <a:off x="1462200" y="1366175"/>
            <a:ext cx="1216174" cy="1216174"/>
          </a:xfrm>
          <a:prstGeom prst="rect">
            <a:avLst/>
          </a:prstGeom>
          <a:noFill/>
          <a:ln>
            <a:noFill/>
          </a:ln>
        </p:spPr>
      </p:pic>
      <p:pic>
        <p:nvPicPr>
          <p:cNvPr id="145" name="Google Shape;145;p29"/>
          <p:cNvPicPr preferRelativeResize="0"/>
          <p:nvPr/>
        </p:nvPicPr>
        <p:blipFill rotWithShape="1">
          <a:blip r:embed="rId9">
            <a:alphaModFix/>
          </a:blip>
          <a:srcRect l="19140" t="35827" r="65106" b="43266"/>
          <a:stretch/>
        </p:blipFill>
        <p:spPr>
          <a:xfrm>
            <a:off x="128800" y="3123775"/>
            <a:ext cx="2051743" cy="979851"/>
          </a:xfrm>
          <a:prstGeom prst="rect">
            <a:avLst/>
          </a:prstGeom>
          <a:noFill/>
          <a:ln>
            <a:noFill/>
          </a:ln>
        </p:spPr>
      </p:pic>
      <p:pic>
        <p:nvPicPr>
          <p:cNvPr id="146" name="Google Shape;146;p29"/>
          <p:cNvPicPr preferRelativeResize="0"/>
          <p:nvPr/>
        </p:nvPicPr>
        <p:blipFill>
          <a:blip r:embed="rId10">
            <a:alphaModFix/>
          </a:blip>
          <a:stretch>
            <a:fillRect/>
          </a:stretch>
        </p:blipFill>
        <p:spPr>
          <a:xfrm>
            <a:off x="2420425" y="3123775"/>
            <a:ext cx="1885650" cy="979850"/>
          </a:xfrm>
          <a:prstGeom prst="rect">
            <a:avLst/>
          </a:prstGeom>
          <a:noFill/>
          <a:ln>
            <a:noFill/>
          </a:ln>
        </p:spPr>
      </p:pic>
      <p:pic>
        <p:nvPicPr>
          <p:cNvPr id="147" name="Google Shape;147;p29"/>
          <p:cNvPicPr preferRelativeResize="0"/>
          <p:nvPr/>
        </p:nvPicPr>
        <p:blipFill rotWithShape="1">
          <a:blip r:embed="rId11">
            <a:alphaModFix/>
          </a:blip>
          <a:srcRect l="23769" t="5168" r="27542" b="77641"/>
          <a:stretch/>
        </p:blipFill>
        <p:spPr>
          <a:xfrm>
            <a:off x="1354075" y="4153950"/>
            <a:ext cx="1561026" cy="979860"/>
          </a:xfrm>
          <a:prstGeom prst="rect">
            <a:avLst/>
          </a:prstGeom>
          <a:noFill/>
          <a:ln>
            <a:noFill/>
          </a:ln>
        </p:spPr>
      </p:pic>
      <p:pic>
        <p:nvPicPr>
          <p:cNvPr id="148" name="Google Shape;148;p29"/>
          <p:cNvPicPr preferRelativeResize="0"/>
          <p:nvPr/>
        </p:nvPicPr>
        <p:blipFill>
          <a:blip r:embed="rId12">
            <a:alphaModFix/>
          </a:blip>
          <a:stretch>
            <a:fillRect/>
          </a:stretch>
        </p:blipFill>
        <p:spPr>
          <a:xfrm>
            <a:off x="4534850" y="1621749"/>
            <a:ext cx="1948774" cy="632779"/>
          </a:xfrm>
          <a:prstGeom prst="rect">
            <a:avLst/>
          </a:prstGeom>
          <a:noFill/>
          <a:ln>
            <a:noFill/>
          </a:ln>
        </p:spPr>
      </p:pic>
      <p:pic>
        <p:nvPicPr>
          <p:cNvPr id="149" name="Google Shape;149;p29"/>
          <p:cNvPicPr preferRelativeResize="0"/>
          <p:nvPr/>
        </p:nvPicPr>
        <p:blipFill>
          <a:blip r:embed="rId13">
            <a:alphaModFix/>
          </a:blip>
          <a:stretch>
            <a:fillRect/>
          </a:stretch>
        </p:blipFill>
        <p:spPr>
          <a:xfrm>
            <a:off x="7805400" y="1429000"/>
            <a:ext cx="1178725" cy="1071950"/>
          </a:xfrm>
          <a:prstGeom prst="rect">
            <a:avLst/>
          </a:prstGeom>
          <a:noFill/>
          <a:ln>
            <a:noFill/>
          </a:ln>
        </p:spPr>
      </p:pic>
      <p:pic>
        <p:nvPicPr>
          <p:cNvPr id="150" name="Google Shape;150;p29"/>
          <p:cNvPicPr preferRelativeResize="0"/>
          <p:nvPr/>
        </p:nvPicPr>
        <p:blipFill>
          <a:blip r:embed="rId14">
            <a:alphaModFix/>
          </a:blip>
          <a:stretch>
            <a:fillRect/>
          </a:stretch>
        </p:blipFill>
        <p:spPr>
          <a:xfrm>
            <a:off x="6446450" y="1285500"/>
            <a:ext cx="1358950" cy="1358950"/>
          </a:xfrm>
          <a:prstGeom prst="rect">
            <a:avLst/>
          </a:prstGeom>
          <a:noFill/>
          <a:ln>
            <a:noFill/>
          </a:ln>
        </p:spPr>
      </p:pic>
      <p:pic>
        <p:nvPicPr>
          <p:cNvPr id="151" name="Google Shape;151;p29"/>
          <p:cNvPicPr preferRelativeResize="0"/>
          <p:nvPr/>
        </p:nvPicPr>
        <p:blipFill>
          <a:blip r:embed="rId15">
            <a:alphaModFix/>
          </a:blip>
          <a:stretch>
            <a:fillRect/>
          </a:stretch>
        </p:blipFill>
        <p:spPr>
          <a:xfrm>
            <a:off x="2786499" y="1601275"/>
            <a:ext cx="1605325" cy="80266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On-screen Show (16:9)</PresentationFormat>
  <Paragraphs>93</Paragraphs>
  <Slides>14</Slides>
  <Notes>14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Changa One</vt:lpstr>
      <vt:lpstr>Open Sans</vt:lpstr>
      <vt:lpstr>Open Sans Light</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Bender, Tammy</dc:creator>
  <cp:lastModifiedBy>Bender, Tammy</cp:lastModifiedBy>
  <cp:revision>1</cp:revision>
  <dcterms:modified xsi:type="dcterms:W3CDTF">2024-02-13T14:34:23Z</dcterms:modified>
</cp:coreProperties>
</file>