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66" r:id="rId7"/>
    <p:sldId id="267" r:id="rId8"/>
    <p:sldId id="289" r:id="rId9"/>
    <p:sldId id="290" r:id="rId10"/>
    <p:sldId id="291" r:id="rId11"/>
    <p:sldId id="294" r:id="rId12"/>
    <p:sldId id="295" r:id="rId13"/>
    <p:sldId id="288" r:id="rId14"/>
    <p:sldId id="292" r:id="rId15"/>
    <p:sldId id="293" r:id="rId16"/>
    <p:sldId id="287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fill>
          <a:solidFill>
            <a:schemeClr val="accent4">
              <a:shade val="60000"/>
            </a:schemeClr>
          </a:solidFill>
        </a:fill>
      </a:tcStyle>
    </a:band1H>
    <a:band1V>
      <a:tcStyle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98"/>
  </p:normalViewPr>
  <p:slideViewPr>
    <p:cSldViewPr snapToGrid="0" snapToObjects="1">
      <p:cViewPr varScale="1">
        <p:scale>
          <a:sx n="86" d="100"/>
          <a:sy n="86" d="100"/>
        </p:scale>
        <p:origin x="12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customXml" Target="../customXml/item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F4B7EF-AC47-6948-952F-FAFDDF71301A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1570"/>
            <a:ext cx="9144000" cy="186720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1FC1B7-AF7E-3644-BC98-3684B6AF8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4400" y="1262840"/>
            <a:ext cx="2743200" cy="8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jpeg" /><Relationship Id="rId11" Type="http://schemas.openxmlformats.org/officeDocument/2006/relationships/image" Target="../media/image2.pn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D3ACF2-327B-2846-BA4A-62D9C1BDE0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ED221-4CC8-704C-B068-813FF3DE37A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46786" y="6300741"/>
            <a:ext cx="1301162" cy="4103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protect.checkpoint.com/v2/___https://www.calvet.ca.gov/VetServices/Pages/Mental-Health-Grant-Program-For-Counties.aspx___.YzJ1OmNvdmF2YW5hbjpjOm86ZTAzMWJiNGI5NjU1MWU5MmI3NmY4ZmZlNjBmNDdlNDk6NjplYjczOjIyYjc1NzA0ZGZhMzYxZTAzMjhiOTk5NDBjMDg0Y2M0NGMxMmY5Y2E2ZDg2ZGJiMTE4NDk2MjdmNzc3MTljYmM6cDpU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Mental Health Act Grant Program &amp; Incarcerated Veterans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Samuel Griffin</a:t>
            </a:r>
          </a:p>
          <a:p>
            <a:r>
              <a:rPr lang="en-US"/>
              <a:t>February 12, 2024</a:t>
            </a:r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D0E14-38A5-4121-A09B-36F7222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5BDAF-F221-4AD7-B383-6AD428B06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Samuel Griffin</a:t>
            </a:r>
          </a:p>
          <a:p>
            <a:pPr marL="0" indent="0">
              <a:buNone/>
            </a:pPr>
            <a:r>
              <a:rPr lang="en-US"/>
              <a:t>Operations Manager</a:t>
            </a:r>
          </a:p>
          <a:p>
            <a:pPr marL="0" indent="0">
              <a:buNone/>
            </a:pPr>
            <a:r>
              <a:rPr lang="en-US"/>
              <a:t>Veterans Services Division</a:t>
            </a:r>
          </a:p>
          <a:p>
            <a:pPr marL="0" indent="0">
              <a:buNone/>
            </a:pPr>
            <a:r>
              <a:rPr lang="en-US"/>
              <a:t>California Department of Veterans Affairs</a:t>
            </a:r>
          </a:p>
          <a:p>
            <a:pPr marL="0" indent="0">
              <a:buNone/>
            </a:pPr>
            <a:r>
              <a:rPr lang="en-US"/>
              <a:t>samuel.griffin@calvet.ca.gov   </a:t>
            </a:r>
          </a:p>
          <a:p>
            <a:pPr marL="0" indent="0">
              <a:buNone/>
            </a:pPr>
            <a:r>
              <a:rPr lang="en-US"/>
              <a:t>(916) 503-8073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Pernell Sullivan</a:t>
            </a:r>
          </a:p>
          <a:p>
            <a:pPr marL="0" indent="0">
              <a:buNone/>
            </a:pPr>
            <a:r>
              <a:rPr lang="en-US"/>
              <a:t>Mental Health Coordinator</a:t>
            </a:r>
          </a:p>
          <a:p>
            <a:pPr marL="0" indent="0">
              <a:buNone/>
            </a:pPr>
            <a:r>
              <a:rPr lang="en-US"/>
              <a:t>Veterans Services Division</a:t>
            </a:r>
          </a:p>
          <a:p>
            <a:pPr marL="0" indent="0">
              <a:buNone/>
            </a:pPr>
            <a:r>
              <a:rPr lang="en-US"/>
              <a:t>California Department of Veterans Affairs</a:t>
            </a:r>
          </a:p>
          <a:p>
            <a:pPr marL="0" indent="0">
              <a:buNone/>
            </a:pPr>
            <a:r>
              <a:rPr lang="en-US"/>
              <a:t>pernell.sullivan@calvet.ca.gov   </a:t>
            </a:r>
          </a:p>
          <a:p>
            <a:pPr marL="0" indent="0">
              <a:buNone/>
            </a:pPr>
            <a:r>
              <a:rPr lang="en-US"/>
              <a:t>(916) 503-8305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504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AB542D-C006-4E00-8816-68F77FBE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067B-C74D-4768-AEA2-F6FC7488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014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ACD7-A213-4E62-8CE9-D782BF05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0640-B2D4-4060-976B-351AF37E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/>
              <a:t>The Mental Health Services Act (MHSA) was passed by California voters in 2004 and is funded by a one percent income tax on personal income in excess of $1 million per year. It is designed to expand and transform California's behavioral health system to better serve individuals with, and at risk of, serious mental health issues, and their families. </a:t>
            </a:r>
          </a:p>
          <a:p>
            <a:endParaRPr lang="en-US"/>
          </a:p>
          <a:p>
            <a:r>
              <a:rPr lang="en-US"/>
              <a:t>$1.27M in grant funds available</a:t>
            </a:r>
          </a:p>
          <a:p>
            <a:r>
              <a:rPr lang="en-US">
                <a:hlinkClick r:id="rId2"/>
              </a:rPr>
              <a:t>https://wwwˌcalvetˌcaˌgov/VetServices/Pages/Mental-Health-Grant-Program-For-Countiesˌaspx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73-4052-4895-9CCE-3360234B5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061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FEF0-ADBE-4347-872A-6841F55B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A8AA-4460-479A-BD96-6F4CB873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In addition to the expectations and mental health strategies listed in 1-B, funding awards will also be prioritized based on the following program models:</a:t>
            </a:r>
          </a:p>
          <a:p>
            <a:r>
              <a:rPr lang="en-US"/>
              <a:t>CVSOs that directly or indirectly partner with California Community Colleges to provide veterans and their family members behavioral healthcare on school campus</a:t>
            </a:r>
          </a:p>
          <a:p>
            <a:r>
              <a:rPr lang="en-US"/>
              <a:t>CVSOs that directly or indirectly provide veterans with legal services.</a:t>
            </a:r>
          </a:p>
          <a:p>
            <a:r>
              <a:rPr lang="en-US"/>
              <a:t>CVSOs that directly or indirectly provide veterans assistance with housing or assisted living support for senior veterans.</a:t>
            </a:r>
          </a:p>
          <a:p>
            <a:r>
              <a:rPr lang="en-US"/>
              <a:t>CVSOs that directly or indirectly provide veterans assistance with aging services.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D3E08-2DA6-4B54-AA14-E7DA2B95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53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8DFA-6DE3-4C34-B01C-3C31ABF6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to FY 22/23/24 Participated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5DA3-1BF7-4C79-AFDB-A3B140F8A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/>
              <a:t>Alameda</a:t>
            </a:r>
          </a:p>
          <a:p>
            <a:r>
              <a:rPr lang="en-US"/>
              <a:t>Contra Costa</a:t>
            </a:r>
          </a:p>
          <a:p>
            <a:r>
              <a:rPr lang="en-US"/>
              <a:t>Fresno</a:t>
            </a:r>
          </a:p>
          <a:p>
            <a:r>
              <a:rPr lang="en-US"/>
              <a:t>Imperial</a:t>
            </a:r>
          </a:p>
          <a:p>
            <a:r>
              <a:rPr lang="en-US"/>
              <a:t>Los Angeles</a:t>
            </a:r>
          </a:p>
          <a:p>
            <a:r>
              <a:rPr lang="en-US"/>
              <a:t>Monterey</a:t>
            </a:r>
          </a:p>
          <a:p>
            <a:r>
              <a:rPr lang="en-US"/>
              <a:t>Nevada</a:t>
            </a:r>
          </a:p>
          <a:p>
            <a:r>
              <a:rPr lang="en-US"/>
              <a:t>Orange</a:t>
            </a:r>
          </a:p>
          <a:p>
            <a:r>
              <a:rPr lang="en-US"/>
              <a:t>Riverside</a:t>
            </a:r>
          </a:p>
          <a:p>
            <a:r>
              <a:rPr lang="en-US"/>
              <a:t>San Bernardino</a:t>
            </a:r>
          </a:p>
          <a:p>
            <a:r>
              <a:rPr lang="en-US"/>
              <a:t>San Francisco</a:t>
            </a:r>
          </a:p>
          <a:p>
            <a:r>
              <a:rPr lang="en-US"/>
              <a:t>Santa Clara</a:t>
            </a:r>
          </a:p>
          <a:p>
            <a:r>
              <a:rPr lang="en-US"/>
              <a:t>Solano</a:t>
            </a:r>
          </a:p>
          <a:p>
            <a:r>
              <a:rPr lang="en-US"/>
              <a:t>Sonoma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76EC2-DCA5-4C5C-AFF4-59B471E3F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983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08CC-C305-4CF5-B78F-2135AC28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 23/24/25 Grants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8E60-3692-4414-8FD6-019AF188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are currently evaluating RFA’s</a:t>
            </a:r>
          </a:p>
          <a:p>
            <a:r>
              <a:rPr lang="en-US"/>
              <a:t>Will notify Counties via email once awards are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C0B1E-65F0-4573-80DF-699CF4D26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57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0B55-7884-4EB2-BA60-A07CEC27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D019-1CD4-49A8-865F-6FAD6BC02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Applications are reviewed by a panel comprised of CalVet staff and rated on a 100-point scale.  All final funding decisions are made by the CalVet Deputy Secretary for Veteran Services.</a:t>
            </a:r>
          </a:p>
          <a:p>
            <a:r>
              <a:rPr lang="en-US"/>
              <a:t>Section A: Statement of Need (10 points)</a:t>
            </a:r>
          </a:p>
          <a:p>
            <a:r>
              <a:rPr lang="en-US"/>
              <a:t>Section B: Proposed Service/Project (30 points)</a:t>
            </a:r>
          </a:p>
          <a:p>
            <a:r>
              <a:rPr lang="en-US"/>
              <a:t>Section C: Proposed Implementation Approach (40 points)</a:t>
            </a:r>
          </a:p>
          <a:p>
            <a:r>
              <a:rPr lang="en-US"/>
              <a:t>Section D: Performance Assessment and Data (20 points)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0FB94-D7B1-4172-86E2-167B41975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4221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A37E-E941-4D9A-939B-2B267350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FD1BE-D762-46F4-A595-9430260C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Fringe benefits above State/Federal average</a:t>
            </a:r>
          </a:p>
          <a:p>
            <a:r>
              <a:rPr lang="en-US"/>
              <a:t>Swag</a:t>
            </a:r>
          </a:p>
          <a:p>
            <a:r>
              <a:rPr lang="en-US"/>
              <a:t>Agency/unrelated expenses</a:t>
            </a:r>
          </a:p>
          <a:p>
            <a:r>
              <a:rPr lang="en-US"/>
              <a:t>Capital expenditures</a:t>
            </a:r>
          </a:p>
          <a:p>
            <a:r>
              <a:rPr lang="en-US"/>
              <a:t>Food and beverage</a:t>
            </a:r>
          </a:p>
          <a:p>
            <a:r>
              <a:rPr lang="en-US"/>
              <a:t>Costs outside of mental health outreach and treatment programs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48FD-6395-4C8B-9872-8B0103A26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442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D0E14-38A5-4121-A09B-36F7222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5BDAF-F221-4AD7-B383-6AD428B06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Samuel Griffin</a:t>
            </a:r>
          </a:p>
          <a:p>
            <a:pPr marL="0" indent="0">
              <a:buNone/>
            </a:pPr>
            <a:r>
              <a:rPr lang="en-US"/>
              <a:t>Operations Manager</a:t>
            </a:r>
          </a:p>
          <a:p>
            <a:pPr marL="0" indent="0">
              <a:buNone/>
            </a:pPr>
            <a:r>
              <a:rPr lang="en-US"/>
              <a:t>Veterans Services Division</a:t>
            </a:r>
          </a:p>
          <a:p>
            <a:pPr marL="0" indent="0">
              <a:buNone/>
            </a:pPr>
            <a:r>
              <a:rPr lang="en-US"/>
              <a:t>California Department of Veterans Affairs</a:t>
            </a:r>
          </a:p>
          <a:p>
            <a:pPr marL="0" indent="0">
              <a:buNone/>
            </a:pPr>
            <a:r>
              <a:rPr lang="en-US"/>
              <a:t>samuel.griffin@calvet.ca.gov   </a:t>
            </a:r>
          </a:p>
          <a:p>
            <a:pPr marL="0" indent="0">
              <a:buNone/>
            </a:pPr>
            <a:r>
              <a:rPr lang="en-US"/>
              <a:t>(916) 503-8073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Phillip Leggett</a:t>
            </a:r>
          </a:p>
          <a:p>
            <a:pPr marL="0" indent="0">
              <a:buNone/>
            </a:pPr>
            <a:r>
              <a:rPr lang="en-US"/>
              <a:t>Mental Health Coordinator</a:t>
            </a:r>
          </a:p>
          <a:p>
            <a:pPr marL="0" indent="0">
              <a:buNone/>
            </a:pPr>
            <a:r>
              <a:rPr lang="en-US"/>
              <a:t>Veterans Services Division</a:t>
            </a:r>
          </a:p>
          <a:p>
            <a:pPr marL="0" indent="0">
              <a:buNone/>
            </a:pPr>
            <a:r>
              <a:rPr lang="en-US"/>
              <a:t>California Department of Veterans Affairs</a:t>
            </a:r>
          </a:p>
          <a:p>
            <a:pPr marL="0" indent="0">
              <a:buNone/>
            </a:pPr>
            <a:r>
              <a:rPr lang="en-US"/>
              <a:t>phillip.leggett@calvet.ca.gov   </a:t>
            </a:r>
          </a:p>
          <a:p>
            <a:pPr marL="0" indent="0">
              <a:buNone/>
            </a:pPr>
            <a:r>
              <a:rPr lang="en-US"/>
              <a:t>(916) 503-8327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217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6B45-A9D1-43CC-8443-B3DDE169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Incarcerated Veterans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855A-E0A5-49CC-9ED0-228B289D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915" cy="4351338"/>
          </a:xfrm>
        </p:spPr>
        <p:txBody>
          <a:bodyPr numCol="1"/>
          <a:lstStyle/>
          <a:p>
            <a:r>
              <a:rPr lang="en-US"/>
              <a:t>District Offices Incarcerated Veterans Reps </a:t>
            </a:r>
          </a:p>
          <a:p>
            <a:pPr lvl="1"/>
            <a:r>
              <a:rPr lang="en-US"/>
              <a:t>Providing claims assistance</a:t>
            </a:r>
          </a:p>
          <a:p>
            <a:pPr lvl="1"/>
            <a:r>
              <a:rPr lang="en-US"/>
              <a:t>Directing veterans to CVSO’s prior to release</a:t>
            </a:r>
          </a:p>
          <a:p>
            <a:r>
              <a:rPr lang="en-US"/>
              <a:t>Data Sharing</a:t>
            </a:r>
          </a:p>
          <a:p>
            <a:pPr lvl="1"/>
            <a:r>
              <a:rPr lang="en-US" sz="1600"/>
              <a:t>Current Primary Location, OffenderID, First Name, Last Name, Gender, Scheduled Release Date, CDCNO, Latest Admission, Projected Release County, Scheduled Release Type, Ethnicity, VA Reported Veteran, SOMS Reported Veteran</a:t>
            </a:r>
          </a:p>
          <a:p>
            <a:pPr lvl="1"/>
            <a:endParaRPr lang="en-US" sz="1600"/>
          </a:p>
          <a:p>
            <a:r>
              <a:rPr lang="en-US"/>
              <a:t>Working with CDCR to add additional contact information data</a:t>
            </a:r>
          </a:p>
          <a:p>
            <a:r>
              <a:rPr lang="en-US"/>
              <a:t>Incarcerated Veterans Outreach Letter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DC7AA-F460-44AF-8CA2-F0B0F1EA2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6AB0C-6FB4-4E8B-8079-7D808FE7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59DE4-D677-4BF2-926A-76F9F0C6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D9EB84-B539-4738-B9F6-ACED724EA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53234D-BB8B-4467-9626-1C18C9650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3B0016F7A1112842A5BF6C2CF46F85DD" ma:contentTypeVersion="16" ma:contentTypeDescription="" ma:contentTypeScope="" ma:versionID="5b45ba810a2a9b1df7f0e1b23b5db47b">
  <xsd:schema xmlns:xsd="http://www.w3.org/2001/XMLSchema" xmlns:xs="http://www.w3.org/2001/XMLSchema" xmlns:p="http://schemas.microsoft.com/office/2006/metadata/properties" xmlns:ns2="5f63e703-7e0e-44c4-898d-908942703ff7" xmlns:ns3="94b4169b-36c5-4fc9-b280-ff78a6567889" xmlns:ns4="http://schemas.microsoft.com/sharepoint/v4" targetNamespace="http://schemas.microsoft.com/office/2006/metadata/properties" ma:root="true" ma:fieldsID="5ee566e96e358c58c6ab0f4af1376dbe" ns2:_="" ns3:_="" ns4:_="">
    <xsd:import namespace="5f63e703-7e0e-44c4-898d-908942703ff7"/>
    <xsd:import namespace="94b4169b-36c5-4fc9-b280-ff78a656788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LastModifed" minOccurs="0"/>
                <xsd:element ref="ns2:TaxCatchAllLabel" minOccurs="0"/>
                <xsd:element ref="ns2:TaxCatchAll" minOccurs="0"/>
                <xsd:element ref="ns2:d8bfcb89da9449c1b8a57ab713643b6f" minOccurs="0"/>
                <xsd:element ref="ns2:b3a3448fad0642bfa664d030db61acd1" minOccurs="0"/>
                <xsd:element ref="ns3:MediaServiceMetadata" minOccurs="0"/>
                <xsd:element ref="ns3:MediaServiceFastMetadata" minOccurs="0"/>
                <xsd:element ref="ns4:IconOverlay" minOccurs="0"/>
                <xsd:element ref="ns2:DocumentCategor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DocumentLastModifed" ma:index="2" nillable="true" ma:displayName="Document Last Modifed" ma:default="[today]" ma:format="DateOnly" ma:internalName="DocumentLastModifed" ma:readOnly="false">
      <xsd:simpleType>
        <xsd:restriction base="dms:DateTime"/>
      </xsd:simpleType>
    </xsd:element>
    <xsd:element name="TaxCatchAllLabel" ma:index="7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8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8bfcb89da9449c1b8a57ab713643b6f" ma:index="11" nillable="true" ma:taxonomy="true" ma:internalName="d8bfcb89da9449c1b8a57ab713643b6f" ma:taxonomyFieldName="GroupingCategory" ma:displayName="Grouping Category" ma:readOnly="false" ma:default="" ma:fieldId="{d8bfcb89-da94-49c1-b8a5-7ab713643b6f}" ma:sspId="81a0c189-d1a0-4fd9-8bc8-011ffc414a8e" ma:termSetId="26f1401a-a801-4bf7-8c36-9c5add37b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a3448fad0642bfa664d030db61acd1" ma:index="12" nillable="true" ma:taxonomy="true" ma:internalName="b3a3448fad0642bfa664d030db61acd1" ma:taxonomyFieldName="CDVADocumentType" ma:displayName="CDVA Document Type" ma:readOnly="false" ma:default="1;#Other Document|eb9b3622-9309-4b78-a246-cc0e7e22aef0" ma:fieldId="{b3a3448f-ad06-42bf-a664-d030db61acd1}" ma:sspId="81a0c189-d1a0-4fd9-8bc8-011ffc414a8e" ma:termSetId="91d90b74-4515-41ec-85fc-91e6bdec3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Categories" ma:index="18" nillable="true" ma:displayName="Document Categories" ma:internalName="Document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vel"/>
                    <xsd:enumeration value="Finance"/>
                    <xsd:enumeration value="HR"/>
                    <xsd:enumeration value="Technolo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4169b-36c5-4fc9-b280-ff78a6567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3a3448fad0642bfa664d030db61acd1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Document</TermName>
          <TermId xmlns="http://schemas.microsoft.com/office/infopath/2007/PartnerControls">eb9b3622-9309-4b78-a246-cc0e7e22aef0</TermId>
        </TermInfo>
      </Terms>
    </b3a3448fad0642bfa664d030db61acd1>
    <DocumentLastModifed xmlns="5f63e703-7e0e-44c4-898d-908942703ff7">2020-05-05T07:00:00+00:00</DocumentLastModifed>
    <TaxCatchAll xmlns="5f63e703-7e0e-44c4-898d-908942703ff7">
      <Value>1</Value>
      <Value>15</Value>
    </TaxCatchAll>
    <d8bfcb89da9449c1b8a57ab713643b6f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</TermName>
          <TermId xmlns="http://schemas.microsoft.com/office/infopath/2007/PartnerControls">e081aab3-ebde-4797-91ab-e5e81dd3e920</TermId>
        </TermInfo>
      </Terms>
    </d8bfcb89da9449c1b8a57ab713643b6f>
    <IconOverlay xmlns="http://schemas.microsoft.com/sharepoint/v4" xsi:nil="true"/>
    <DocumentCategories xmlns="5f63e703-7e0e-44c4-898d-908942703ff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0CEC5-C925-43F5-A004-C41FFD349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94b4169b-36c5-4fc9-b280-ff78a656788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1AC43-E20F-4524-8135-FFBE322C96F6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f63e703-7e0e-44c4-898d-908942703ff7"/>
    <ds:schemaRef ds:uri="http://schemas.microsoft.com/sharepoint/v4"/>
    <ds:schemaRef ds:uri="http://purl.org/dc/elements/1.1/"/>
    <ds:schemaRef ds:uri="94b4169b-36c5-4fc9-b280-ff78a656788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EB609A-AC7F-498A-8E90-D4CC758A1322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87</Paragraphs>
  <Slides>11</Slides>
  <Notes>0</Notes>
  <TotalTime>1228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5">
      <vt:lpstr>Arial</vt:lpstr>
      <vt:lpstr>Calibri Light</vt:lpstr>
      <vt:lpstr>Calibri</vt:lpstr>
      <vt:lpstr>Office Theme</vt:lpstr>
      <vt:lpstr>Mental Health Act Grant Program &amp; Incarcerated Veterans Program</vt:lpstr>
      <vt:lpstr>Program Overview</vt:lpstr>
      <vt:lpstr>Funding Prioritization</vt:lpstr>
      <vt:lpstr>Thanks to FY 22/23/24 Participated Counties</vt:lpstr>
      <vt:lpstr>FY 23/24/25 Grants Awards</vt:lpstr>
      <vt:lpstr>Application Scoring</vt:lpstr>
      <vt:lpstr>Funding Concerns</vt:lpstr>
      <vt:lpstr>Contact Information</vt:lpstr>
      <vt:lpstr>Incarcerated Veterans Program</vt:lpstr>
      <vt:lpstr>Contact Information</vt:lpstr>
      <vt:lpstr>Questions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Dr. No</dc:creator>
  <cp:lastModifiedBy>Griffin, Samuel@CalVet</cp:lastModifiedBy>
  <cp:revision>111</cp:revision>
  <dcterms:created xsi:type="dcterms:W3CDTF">2020-04-14T18:28:35Z</dcterms:created>
  <dcterms:modified xsi:type="dcterms:W3CDTF">2024-02-12T16:45:30Z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DVADocumentType">
    <vt:lpwstr>1;#Other Document|eb9b3622-9309-4b78-a246-cc0e7e22aef0</vt:lpwstr>
  </property>
  <property fmtid="{D5CDD505-2E9C-101B-9397-08002B2CF9AE}" pid="3" name="ContentTypeId">
    <vt:lpwstr>0x010100CF4B0DAC8E3699418255BAA92A09091C003B0016F7A1112842A5BF6C2CF46F85DD</vt:lpwstr>
  </property>
  <property fmtid="{D5CDD505-2E9C-101B-9397-08002B2CF9AE}" pid="4" name="GroupingCategory">
    <vt:lpwstr>15;#Department|e081aab3-ebde-4797-91ab-e5e81dd3e920</vt:lpwstr>
  </property>
  <property fmtid="{D5CDD505-2E9C-101B-9397-08002B2CF9AE}" pid="5" name="IsRolledUp">
    <vt:bool>false</vt:bool>
  </property>
  <property fmtid="{D5CDD505-2E9C-101B-9397-08002B2CF9AE}" pid="6" name="OpenNewWindow">
    <vt:bool>false</vt:bool>
  </property>
  <property fmtid="{D5CDD505-2E9C-101B-9397-08002B2CF9AE}" pid="7" name="Order">
    <vt:r8>40400</vt:r8>
  </property>
  <property fmtid="{D5CDD505-2E9C-101B-9397-08002B2CF9AE}" pid="8" name="TaxKeyword">
    <vt:lpwstr/>
  </property>
  <property fmtid="{D5CDD505-2E9C-101B-9397-08002B2CF9AE}" pid="9" name="URL">
    <vt:lpwstr/>
  </property>
</Properties>
</file>