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86" r:id="rId2"/>
    <p:sldId id="345" r:id="rId3"/>
    <p:sldId id="346" r:id="rId4"/>
    <p:sldId id="384" r:id="rId5"/>
    <p:sldId id="385" r:id="rId6"/>
    <p:sldId id="383" r:id="rId7"/>
    <p:sldId id="353" r:id="rId8"/>
    <p:sldId id="366" r:id="rId9"/>
    <p:sldId id="367" r:id="rId10"/>
    <p:sldId id="3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pkin, Linmarie B." userId="0ab26786-533c-4333-8f3b-42cbfc3f44f3" providerId="ADAL" clId="{13CCEF02-4EFA-4BAB-8A34-A71FADA98052}"/>
    <pc:docChg chg="undo custSel addSld delSld modSld">
      <pc:chgData name="Pipkin, Linmarie B." userId="0ab26786-533c-4333-8f3b-42cbfc3f44f3" providerId="ADAL" clId="{13CCEF02-4EFA-4BAB-8A34-A71FADA98052}" dt="2024-10-18T15:18:13.269" v="55" actId="1076"/>
      <pc:docMkLst>
        <pc:docMk/>
      </pc:docMkLst>
      <pc:sldChg chg="modSp del mod">
        <pc:chgData name="Pipkin, Linmarie B." userId="0ab26786-533c-4333-8f3b-42cbfc3f44f3" providerId="ADAL" clId="{13CCEF02-4EFA-4BAB-8A34-A71FADA98052}" dt="2024-10-18T15:16:54.184" v="51" actId="47"/>
        <pc:sldMkLst>
          <pc:docMk/>
          <pc:sldMk cId="2435881385" sldId="343"/>
        </pc:sldMkLst>
        <pc:spChg chg="mod">
          <ac:chgData name="Pipkin, Linmarie B." userId="0ab26786-533c-4333-8f3b-42cbfc3f44f3" providerId="ADAL" clId="{13CCEF02-4EFA-4BAB-8A34-A71FADA98052}" dt="2024-10-18T15:14:19.952" v="16" actId="1076"/>
          <ac:spMkLst>
            <pc:docMk/>
            <pc:sldMk cId="2435881385" sldId="343"/>
            <ac:spMk id="20" creationId="{EE882613-6AF8-D728-35BD-C95E2550346F}"/>
          </ac:spMkLst>
        </pc:spChg>
      </pc:sldChg>
      <pc:sldChg chg="modSp mod">
        <pc:chgData name="Pipkin, Linmarie B." userId="0ab26786-533c-4333-8f3b-42cbfc3f44f3" providerId="ADAL" clId="{13CCEF02-4EFA-4BAB-8A34-A71FADA98052}" dt="2024-10-18T15:15:16.435" v="20" actId="20577"/>
        <pc:sldMkLst>
          <pc:docMk/>
          <pc:sldMk cId="468227608" sldId="345"/>
        </pc:sldMkLst>
        <pc:spChg chg="mod">
          <ac:chgData name="Pipkin, Linmarie B." userId="0ab26786-533c-4333-8f3b-42cbfc3f44f3" providerId="ADAL" clId="{13CCEF02-4EFA-4BAB-8A34-A71FADA98052}" dt="2024-10-18T15:15:16.435" v="20" actId="20577"/>
          <ac:spMkLst>
            <pc:docMk/>
            <pc:sldMk cId="468227608" sldId="345"/>
            <ac:spMk id="3" creationId="{AF460B06-E170-4099-49A1-CE9DD41FAD5F}"/>
          </ac:spMkLst>
        </pc:spChg>
      </pc:sldChg>
      <pc:sldChg chg="add del">
        <pc:chgData name="Pipkin, Linmarie B." userId="0ab26786-533c-4333-8f3b-42cbfc3f44f3" providerId="ADAL" clId="{13CCEF02-4EFA-4BAB-8A34-A71FADA98052}" dt="2024-10-18T15:14:42.342" v="19" actId="47"/>
        <pc:sldMkLst>
          <pc:docMk/>
          <pc:sldMk cId="2055628433" sldId="347"/>
        </pc:sldMkLst>
      </pc:sldChg>
      <pc:sldChg chg="del">
        <pc:chgData name="Pipkin, Linmarie B." userId="0ab26786-533c-4333-8f3b-42cbfc3f44f3" providerId="ADAL" clId="{13CCEF02-4EFA-4BAB-8A34-A71FADA98052}" dt="2024-10-18T15:11:55.687" v="6" actId="47"/>
        <pc:sldMkLst>
          <pc:docMk/>
          <pc:sldMk cId="1273272244" sldId="349"/>
        </pc:sldMkLst>
      </pc:sldChg>
      <pc:sldChg chg="addSp modSp mod">
        <pc:chgData name="Pipkin, Linmarie B." userId="0ab26786-533c-4333-8f3b-42cbfc3f44f3" providerId="ADAL" clId="{13CCEF02-4EFA-4BAB-8A34-A71FADA98052}" dt="2024-10-18T15:18:13.269" v="55" actId="1076"/>
        <pc:sldMkLst>
          <pc:docMk/>
          <pc:sldMk cId="1518344288" sldId="386"/>
        </pc:sldMkLst>
        <pc:spChg chg="mod">
          <ac:chgData name="Pipkin, Linmarie B." userId="0ab26786-533c-4333-8f3b-42cbfc3f44f3" providerId="ADAL" clId="{13CCEF02-4EFA-4BAB-8A34-A71FADA98052}" dt="2024-10-18T15:17:49.139" v="52" actId="1076"/>
          <ac:spMkLst>
            <pc:docMk/>
            <pc:sldMk cId="1518344288" sldId="386"/>
            <ac:spMk id="2" creationId="{D6E7474A-634E-52B7-E242-7FCC371BF2AA}"/>
          </ac:spMkLst>
        </pc:spChg>
        <pc:spChg chg="add mod">
          <ac:chgData name="Pipkin, Linmarie B." userId="0ab26786-533c-4333-8f3b-42cbfc3f44f3" providerId="ADAL" clId="{13CCEF02-4EFA-4BAB-8A34-A71FADA98052}" dt="2024-10-18T15:16:44.505" v="50" actId="1076"/>
          <ac:spMkLst>
            <pc:docMk/>
            <pc:sldMk cId="1518344288" sldId="386"/>
            <ac:spMk id="4" creationId="{2A8B6217-D1CE-A5F9-5A55-2F1CD12737C2}"/>
          </ac:spMkLst>
        </pc:spChg>
        <pc:picChg chg="add mod">
          <ac:chgData name="Pipkin, Linmarie B." userId="0ab26786-533c-4333-8f3b-42cbfc3f44f3" providerId="ADAL" clId="{13CCEF02-4EFA-4BAB-8A34-A71FADA98052}" dt="2024-10-18T15:18:13.269" v="55" actId="1076"/>
          <ac:picMkLst>
            <pc:docMk/>
            <pc:sldMk cId="1518344288" sldId="386"/>
            <ac:picMk id="6" creationId="{E7D776BE-CBA0-DAE7-FE63-B4EF9DC3E0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47F67-B3F1-4287-8089-328917698203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A32B3-903D-4BBD-8DC9-0C329D88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6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991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50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0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39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4007A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VA fiduciary hub is a regional office of the VA fiduciary program. Each hub is responsible for vetting, hiring, and overseeing fiduciaries assigned to veterans in their region. The VA rater sends a request to the veteran’s local Fiduciary &amp; Field Examination (F&amp;FE) office to find a suitable fiduciary for the veteran. Once there is an approval with a proposed finding of incompetency, the fiduciary hub deals directly with the nominated fiduciary</a:t>
            </a:r>
            <a:endParaRPr lang="en-US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44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4007A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VA fiduciary hub is a regional office of the VA fiduciary program. Each hub is responsible for vetting, hiring, and overseeing fiduciaries assigned to veterans in their region. The VA rater sends a request to the veteran’s local Fiduciary &amp; Field Examination (F&amp;FE) office to find a suitable fiduciary for the veteran. Once there is an approval with a proposed finding of incompetency, the fiduciary hub deals directly with the nominated fiduciary</a:t>
            </a:r>
            <a:endParaRPr lang="en-US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23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4007A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VA fiduciary hub is a regional office of the VA fiduciary program. Each hub is responsible for vetting, hiring, and overseeing fiduciaries assigned to veterans in their region. The VA rater sends a request to the veteran’s local Fiduciary &amp; Field Examination (F&amp;FE) office to find a suitable fiduciary for the veteran. Once there is an approval with a proposed finding of incompetency, the fiduciary hub deals directly with the nominated fiduciary</a:t>
            </a:r>
            <a:endParaRPr lang="en-US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83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11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97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B5032-1A5B-47DC-AAB6-2C59DFD77C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09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CCF16-F8FF-258C-9FD1-457BC458E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97C603-C717-9DEB-4C1B-C84D0B7F1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C9C4E-9E69-C456-9E3E-B4EC808C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44229-B4DA-1F16-2263-32F2CE48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E981F-F16A-2FAF-3F84-448F3F517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2FC8-DE70-310C-4C8F-1F578F5C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84AFAB-2807-22E1-90CA-075F98EF6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0D670-0D62-4A14-D47C-5B1B0C3B1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001AE-D27B-F1B4-0E59-2E8F2C55B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36841-D1B7-13C5-6985-9504502D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9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7F3314-6FC3-1C44-2451-A7FBA057D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9C9F0-DFB2-B6F0-B775-6218E0D23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AB591-C1D9-F3AC-B5A4-031E56F2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04B10-52CE-12C9-31AB-143505FCF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19AD2-A4B6-5C54-C338-4C0ECBDDA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1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A7D7-6F1F-6156-19CA-D1145695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DAE1-A21C-269C-CBE4-BE04AD2F2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6189B-5DBB-9B61-31AF-9829F614B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D3DD0-81F6-C44A-C85B-CEFD73EEB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CB41-6A82-E832-A114-515830D0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5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E2783-9FA7-1827-FF74-A7F9AFED0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77ED6-7E0C-0700-6528-7A69FC07D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3FFE2-54AF-EE20-34E8-8D491EBCA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BE049-5059-1969-C879-4277FDEA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6E2A8-CB4B-557B-2925-3FE3D0A1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4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C02B-77BF-85B9-3564-56DCEACF8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09DEC-13EB-7902-B66F-F4293454F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CACF7-F184-DE07-8950-9840CFF78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84A43-86B3-67C3-2DD7-D8F5A8B64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C7B09-A809-1CC2-2436-01F3986C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2B1EC-895E-0242-19C4-E7F304F0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0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26A21-C5B5-18CB-0194-172A6E17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82EFF-7388-D70B-A8EC-77F56604D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C40C7-8528-7EB0-C863-AE44A3C76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37071-A4FE-1622-E71F-56E90514F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6A7BD9-FD23-9892-0EC8-66FE1C50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04501D-EAC6-9015-C485-2BEFC48B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727331-38CA-0C34-5E70-55E72B15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7D13A-9062-DFCF-FF56-33D263E9D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9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F1B10-F32F-3EB0-5FFD-075E6676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BF6988-944F-12C8-1ABE-1ACF11C3C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98D73-6F87-6F10-3BAF-1586B5604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A2EB21-FEAA-FFAD-8ECD-7F1A29396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12670-6972-7A43-C8DA-CE342FFF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7F08D-94FC-B6CA-BED0-B5DD08E9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5F5DD-E464-8C46-8E2C-295E8BC3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0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E2452-F116-5F20-6C7A-0551F52EC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D7FAE-2B1D-1AA1-179C-467DE2211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93F11-0D4A-4CCB-26D6-D08867EDF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0A340-87BF-9233-DB76-42573195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7A39E-622C-3A9A-312F-928F3B01B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2C547-787A-73EA-300A-7F49F326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0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61535-83FD-5719-4A9D-8CDD33B1B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052765-CDB4-DBA5-7119-B95DFFDE4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257FC-B637-D6F9-2CAB-4399E9BF9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637DD-B173-10B9-7037-0791BC844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E4AC2-DEE3-BD7E-6916-6AD3363A2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4AD4D-23DF-DE2B-D130-3CB41C1D8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9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EB0303-9ACA-8E8B-6E7E-98881D9AF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7F898-70CB-7692-86AA-D014E2D82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829DA-72A8-6366-FF6C-DA962164A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FC950-40E2-4CBB-A62F-6546C46C5326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38527-FF94-738E-565D-7EFDBFB249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5E7E8-C21B-0525-A05B-37AF9F3F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E789B-0A54-43CE-B017-21354082B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3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enefits.va.gov/fiduciary/index.asp" TargetMode="Externa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a.gov/pension/survivors-pension-rates/#:~:text=Your%20MAPR%20is%20based%20on%20how%20many%20dependents%20you%20have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va.gov/disability/compensation-rates/veteran-rat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enefits.va.gov/BENEFITS/factsheets.asp#:~:text=If%20a%20fact%20sheet%20is%20in%20PDF%20format,%20you%20may" TargetMode="External"/><Relationship Id="rId5" Type="http://schemas.openxmlformats.org/officeDocument/2006/relationships/hyperlink" Target="https://www.ecfr.gov/current/title-38/chapter-I/part-13" TargetMode="External"/><Relationship Id="rId4" Type="http://schemas.openxmlformats.org/officeDocument/2006/relationships/hyperlink" Target="https://vaww.vrm.km.va.gov/system/templates/selfservice/va_kanew/help/agent/locale/en-US/portal/554400000001034/content/554400000177976/M21-1-Part-X-Subpart-ii-Chapter-6-Section-C-General-Information-on-Incompetency-and-Fiduciary-Cases?query=x.ii.6.c.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mailto:VBAWA.HUB@va.gov" TargetMode="External"/><Relationship Id="rId4" Type="http://schemas.openxmlformats.org/officeDocument/2006/relationships/hyperlink" Target="mailto:Fiduciary.Promulgation@va.go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ecfr.gov/cgi-bin/text-idx?SID=fd8d3f4d7e6a5698b75c2553ed05cab4&amp;mc=true&amp;node=se38.1.3_1353&amp;rgn=div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817" y="1465688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8B6217-D1CE-A5F9-5A55-2F1CD12737C2}"/>
              </a:ext>
            </a:extLst>
          </p:cNvPr>
          <p:cNvSpPr txBox="1"/>
          <p:nvPr/>
        </p:nvSpPr>
        <p:spPr>
          <a:xfrm>
            <a:off x="0" y="5165874"/>
            <a:ext cx="6197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Briefed by: Bill Van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Berckelaer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l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FID HUB Coach RO Salt Lake City 341</a:t>
            </a:r>
          </a:p>
          <a:p>
            <a:pPr algn="l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Date: October 22,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D776BE-CBA0-DAE7-FE63-B4EF9DC3E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641" y="2481773"/>
            <a:ext cx="2126932" cy="291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44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" y="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Graphic 4" descr="Thought with solid fill">
            <a:extLst>
              <a:ext uri="{FF2B5EF4-FFF2-40B4-BE49-F238E27FC236}">
                <a16:creationId xmlns:a16="http://schemas.microsoft.com/office/drawing/2014/main" id="{E1F51E5F-362E-AAA1-C8AA-814155C7DC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34467" y="1812072"/>
            <a:ext cx="2947639" cy="29476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4301719-A7F9-8B69-28BE-3BFBB09966CA}"/>
              </a:ext>
            </a:extLst>
          </p:cNvPr>
          <p:cNvSpPr txBox="1"/>
          <p:nvPr/>
        </p:nvSpPr>
        <p:spPr>
          <a:xfrm>
            <a:off x="21" y="5736182"/>
            <a:ext cx="121919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more information on the VA Fiduciary Program, visit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https://www.benefits.va.gov/fiduciary/index.asp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143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" y="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460B06-E170-4099-49A1-CE9DD41FAD5F}"/>
              </a:ext>
            </a:extLst>
          </p:cNvPr>
          <p:cNvSpPr txBox="1"/>
          <p:nvPr/>
        </p:nvSpPr>
        <p:spPr>
          <a:xfrm>
            <a:off x="240451" y="1267530"/>
            <a:ext cx="113800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Understand and recall responsibilities of the Fiduciary Hub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Understand and define key terms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Know the eligibility requirements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Know the application process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227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" y="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DEA188-1C47-ADE0-7B0D-11BBE93065D1}"/>
              </a:ext>
            </a:extLst>
          </p:cNvPr>
          <p:cNvSpPr txBox="1"/>
          <p:nvPr/>
        </p:nvSpPr>
        <p:spPr>
          <a:xfrm>
            <a:off x="112868" y="1023905"/>
            <a:ext cx="12079132" cy="372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M21-1 Part X, Subpart ii, Chapter 6, Section C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General Information on Incompetency and Fiduciary Cases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38 CFR Part 13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Fiduciary Activities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Public Law 108-454,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Veterans Improvement Act of 2004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Fiduciary Program Manual (FPM)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I.1.B. General Information on the Fiduciary Program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Fact Sheets - Veterans Benefits Administration (va.gov)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Veteran Rate Tables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Survivors Pension benefit rates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70C673-1A02-71AE-A41C-DAAA2481C654}"/>
              </a:ext>
            </a:extLst>
          </p:cNvPr>
          <p:cNvGraphicFramePr>
            <a:graphicFrameLocks noGrp="1"/>
          </p:cNvGraphicFramePr>
          <p:nvPr/>
        </p:nvGraphicFramePr>
        <p:xfrm>
          <a:off x="857726" y="1298401"/>
          <a:ext cx="10559689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142">
                  <a:extLst>
                    <a:ext uri="{9D8B030D-6E8A-4147-A177-3AD203B41FA5}">
                      <a16:colId xmlns:a16="http://schemas.microsoft.com/office/drawing/2014/main" val="3384635716"/>
                    </a:ext>
                  </a:extLst>
                </a:gridCol>
                <a:gridCol w="8143547">
                  <a:extLst>
                    <a:ext uri="{9D8B030D-6E8A-4147-A177-3AD203B41FA5}">
                      <a16:colId xmlns:a16="http://schemas.microsoft.com/office/drawing/2014/main" val="3925766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Terms: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Definition: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95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Veteran, his/her survivor, or adult helpless child, who has been awarded VA benefits but who is unable to manage their VA funds as a result of injury, disease, the infirmities of advanced age, or being less than 18 years of age.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102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Fiduciary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individual or entity that has been appointed by VA to receive VA 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 on behalf of a beneficiary for the use and benefit of the beneficiary and their dependents.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7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beneficiary’s spouse, child, or parent who does not have 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enough income to meet their needs for personal care and well-being and who 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obtains support for such needs from the beneficiary.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45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adopted child or a person who is related to a beneficiary by blood </a:t>
                      </a:r>
                    </a:p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marriage.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636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4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373434-CC30-A969-47CC-A7733DB8C5FD}"/>
              </a:ext>
            </a:extLst>
          </p:cNvPr>
          <p:cNvSpPr txBox="1"/>
          <p:nvPr/>
        </p:nvSpPr>
        <p:spPr>
          <a:xfrm>
            <a:off x="145142" y="884685"/>
            <a:ext cx="1190171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the Fiduciary program?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The fiduciary program provides oversight of VA’s most vulnerable beneficiaries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Participants in the fiduciary program are unable to manage their VA benefits on their own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This might be because of injury, disease, advanced age or youth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VA appoints fiduciaries who manage VA benefits for these beneficiaries. VA also conducts oversight of VA-appointed fiduciaries to ensure VA beneficiaries’ needs are met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a Fiduciary?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A fiduciary is a person or entity appointed by VA to receive benefits on behalf of a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Beneficiary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When Is a Fiduciary Needed?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Every beneficiary has the right to manage his or her VA benefits; however, if medical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evidence indicates they cannot manage their benefits, VA can appoint a fiduciary to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assist the beneficiary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• A fiduciary may also be appointed if a court declares a beneficiary unable to manage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financial affairs</a:t>
            </a:r>
          </a:p>
        </p:txBody>
      </p:sp>
    </p:spTree>
    <p:extLst>
      <p:ext uri="{BB962C8B-B14F-4D97-AF65-F5344CB8AC3E}">
        <p14:creationId xmlns:p14="http://schemas.microsoft.com/office/powerpoint/2010/main" val="301367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12C76-0555-A830-08CD-DC1D0AB4D32F}"/>
              </a:ext>
            </a:extLst>
          </p:cNvPr>
          <p:cNvSpPr txBox="1"/>
          <p:nvPr/>
        </p:nvSpPr>
        <p:spPr>
          <a:xfrm>
            <a:off x="421977" y="1993872"/>
            <a:ext cx="1099543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Responsibilities: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Assessing beneficiary’s personal welfare and ability to manage financial affairs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Determining, qualifying, and selecting a fiduciary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Arranging for utilization of VA benefit funds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Protecting assets from loss or diversion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Assuring fiduciaries assert and protect entitlement rights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Advising of potential federal and state benefits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Acting on behalf of Supervised Direct Pay beneficiaries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Protect federal funds and determining misuse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Conducting on-site reviews of certain fiduciaries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Assisting with other VA programs in developmental and investigations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F7F50D-961A-8174-3677-8F6949A018EE}"/>
              </a:ext>
            </a:extLst>
          </p:cNvPr>
          <p:cNvSpPr txBox="1"/>
          <p:nvPr/>
        </p:nvSpPr>
        <p:spPr>
          <a:xfrm>
            <a:off x="312234" y="1116113"/>
            <a:ext cx="114239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“To protect the benefits paid to Veterans and beneficiaries who are unable to manage their financial affairs.”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 Fiduciary Program Mission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453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068187-E21A-73C1-3CE2-CE175BC945AA}"/>
              </a:ext>
            </a:extLst>
          </p:cNvPr>
          <p:cNvSpPr txBox="1"/>
          <p:nvPr/>
        </p:nvSpPr>
        <p:spPr>
          <a:xfrm>
            <a:off x="145141" y="994825"/>
            <a:ext cx="110320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order to determine and identify the correct hub of jurisdiction, consider the place of residence of the</a:t>
            </a:r>
            <a:endParaRPr lang="en-US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minor or incompetent beneficiary for an </a:t>
            </a:r>
            <a:r>
              <a:rPr lang="en-US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initial appointment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of a fiduciary, or</a:t>
            </a:r>
            <a:endParaRPr lang="en-US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fiduciary, once one has been appointed.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639BB30-DE8E-63D2-474D-9F4D778DE614}"/>
              </a:ext>
            </a:extLst>
          </p:cNvPr>
          <p:cNvGraphicFramePr>
            <a:graphicFrameLocks noGrp="1"/>
          </p:cNvGraphicFramePr>
          <p:nvPr/>
        </p:nvGraphicFramePr>
        <p:xfrm>
          <a:off x="750222" y="2202293"/>
          <a:ext cx="7676354" cy="2541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477">
                  <a:extLst>
                    <a:ext uri="{9D8B030D-6E8A-4147-A177-3AD203B41FA5}">
                      <a16:colId xmlns:a16="http://schemas.microsoft.com/office/drawing/2014/main" val="1289447920"/>
                    </a:ext>
                  </a:extLst>
                </a:gridCol>
                <a:gridCol w="5601877">
                  <a:extLst>
                    <a:ext uri="{9D8B030D-6E8A-4147-A177-3AD203B41FA5}">
                      <a16:colId xmlns:a16="http://schemas.microsoft.com/office/drawing/2014/main" val="10892243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b="1" i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 the beneficiary/fiduciary resides in ...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i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Then the hub of jurisdiction is ...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235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Alaska, Arizona, 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California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Colorado, Hawaii, Idaho, Montana, Nevada, New Mexico, Oregon, Utah, Washington, or Wyoming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Salt Lake City Fiduciary Hub in Salt Lake City, UT</a:t>
                      </a:r>
                    </a:p>
                    <a:p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US" sz="1200" b="1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Contact Information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Phone:  1-888-407-0144, #6</a:t>
                      </a:r>
                    </a:p>
                    <a:p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 e-mail:</a:t>
                      </a:r>
                    </a:p>
                    <a:p>
                      <a:pPr lvl="1"/>
                      <a:r>
                        <a:rPr 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VAVBASLC/RO/FIDUCIARY/PROMULGATION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(for RO requests for fiduciary appointment), or</a:t>
                      </a:r>
                    </a:p>
                    <a:p>
                      <a:pPr lvl="1"/>
                      <a:r>
                        <a:rPr lang="en-US" sz="1200" b="1" i="0" u="sng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VAVBASLC/RO/FIDHUB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(for all other fiduciary-related inquiries)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171811"/>
                  </a:ext>
                </a:extLst>
              </a:tr>
              <a:tr h="346635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more locations visit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</a:rPr>
                        <a:t>X.ii.6.C.1.d</a:t>
                      </a: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</a:rPr>
                        <a:t>  Hub Jurisdictions and Contact Information</a:t>
                      </a:r>
                      <a:endParaRPr lang="en-US" sz="1200" b="1" dirty="0">
                        <a:effectLst/>
                        <a:latin typeface="inheri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65484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E7DE8A8-B824-987E-DB38-6DD0245E10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8099" y="3880624"/>
            <a:ext cx="3754416" cy="21021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FE57523-65B8-0CCD-DD8C-3D6D9D4A6651}"/>
              </a:ext>
            </a:extLst>
          </p:cNvPr>
          <p:cNvSpPr txBox="1"/>
          <p:nvPr/>
        </p:nvSpPr>
        <p:spPr>
          <a:xfrm>
            <a:off x="750222" y="4743488"/>
            <a:ext cx="76763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Fiduciary Hubs: Columbia (SC), Indianapolis (IN), Lincoln (NE), Louisville (KY), Milwaukee (WI), Salt Lake City (UT)</a:t>
            </a:r>
            <a:endParaRPr lang="en-US" sz="1600" i="1" dirty="0">
              <a:solidFill>
                <a:srgbClr val="0000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823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Hub- Functional Areas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068187-E21A-73C1-3CE2-CE175BC945AA}"/>
              </a:ext>
            </a:extLst>
          </p:cNvPr>
          <p:cNvSpPr txBox="1"/>
          <p:nvPr/>
        </p:nvSpPr>
        <p:spPr>
          <a:xfrm>
            <a:off x="145141" y="884685"/>
            <a:ext cx="544883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Promulgation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Expedite VA benefit payment actions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Complete determinations regarding a beneficiary’s ability to manage VA benefits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Various support tasks (i.e. updating systems, adjustments, end products)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Suspend, resume or discontinue benefits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u="sng" dirty="0">
                <a:solidFill>
                  <a:srgbClr val="000000"/>
                </a:solidFill>
                <a:latin typeface="arial" panose="020B0604020202020204" pitchFamily="34" charset="0"/>
              </a:rPr>
              <a:t>Field Examination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Complete all field examinations/reports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Assess personal welfare, adjustment and ability to manage financial affairs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Qualify and select fiduciary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Recommend fees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Investigate misuse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u="sng" dirty="0">
                <a:solidFill>
                  <a:srgbClr val="000000"/>
                </a:solidFill>
                <a:latin typeface="arial" panose="020B0604020202020204" pitchFamily="34" charset="0"/>
              </a:rPr>
              <a:t>Phone calls and mail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EDF2C8-C7A2-0E4E-A838-B7D059A9AC92}"/>
              </a:ext>
            </a:extLst>
          </p:cNvPr>
          <p:cNvSpPr txBox="1"/>
          <p:nvPr/>
        </p:nvSpPr>
        <p:spPr>
          <a:xfrm>
            <a:off x="6325198" y="833444"/>
            <a:ext cx="544883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000000"/>
                </a:solidFill>
                <a:latin typeface="arial" panose="020B0604020202020204" pitchFamily="34" charset="0"/>
              </a:rPr>
              <a:t>Accountings </a:t>
            </a:r>
            <a:endParaRPr lang="en-US" b="1" i="0" u="sng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Audit federal and court accountings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Prior fiduciary's accountings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Recommend changes of fiduciary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Miscellaneous diaries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On-site reviews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u="sng" dirty="0">
                <a:solidFill>
                  <a:srgbClr val="000000"/>
                </a:solidFill>
                <a:latin typeface="arial" panose="020B0604020202020204" pitchFamily="34" charset="0"/>
              </a:rPr>
              <a:t>Misuse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Analyze misuse allegations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Establish appropriate end products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Develop misuse cases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Coordinate with other VBA departments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Prepare misuse determinations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Review reconsiderations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Refer misuse cases to appropriate agencies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u="sng" dirty="0">
                <a:solidFill>
                  <a:srgbClr val="000000"/>
                </a:solidFill>
                <a:latin typeface="arial" panose="020B0604020202020204" pitchFamily="34" charset="0"/>
              </a:rPr>
              <a:t>Appeals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Process eligible fiduciary hub appeals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38 CFR 13.600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300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71C953D-2DAC-9730-96C7-0503BBFE14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474A-634E-52B7-E242-7FCC371BF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1" y="139849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Fiduciary Hub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068187-E21A-73C1-3CE2-CE175BC945AA}"/>
              </a:ext>
            </a:extLst>
          </p:cNvPr>
          <p:cNvSpPr txBox="1"/>
          <p:nvPr/>
        </p:nvSpPr>
        <p:spPr>
          <a:xfrm>
            <a:off x="231765" y="978094"/>
            <a:ext cx="760119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rating activity at the station of origination (SOO) has sole authority to make the original competency determination (X.ii.6.A.1.a.  Jurisdiction for Competency Determinations).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Competency determinations, see </a:t>
            </a:r>
            <a:r>
              <a:rPr lang="en-US" b="1" i="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4"/>
              </a:rPr>
              <a:t>38 CFR 3.353(b)</a:t>
            </a:r>
            <a:endParaRPr lang="en-US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2E2E2E"/>
                </a:solidFill>
                <a:effectLst/>
                <a:latin typeface="Arial" panose="020B0604020202020204" pitchFamily="34" charset="0"/>
              </a:rPr>
              <a:t>When seeking a fiduciary the following individuals may be considered:</a:t>
            </a:r>
          </a:p>
          <a:p>
            <a:pPr algn="l" fontAlgn="base"/>
            <a:endParaRPr lang="en-US" b="0" i="0" dirty="0">
              <a:solidFill>
                <a:srgbClr val="2E2E2E"/>
              </a:solidFill>
              <a:effectLst/>
              <a:latin typeface="Arial" panose="020B0604020202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E2E2E"/>
                </a:solidFill>
                <a:effectLst/>
                <a:latin typeface="Arial" panose="020B0604020202020204" pitchFamily="34" charset="0"/>
              </a:rPr>
              <a:t>A spouse or family member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E2E2E"/>
                </a:solidFill>
                <a:effectLst/>
                <a:latin typeface="Arial" panose="020B0604020202020204" pitchFamily="34" charset="0"/>
              </a:rPr>
              <a:t>Court-appointed fiduciaries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E2E2E"/>
                </a:solidFill>
                <a:effectLst/>
                <a:latin typeface="Arial" panose="020B0604020202020204" pitchFamily="34" charset="0"/>
              </a:rPr>
              <a:t>Another interested party, or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E2E2E"/>
                </a:solidFill>
                <a:effectLst/>
                <a:latin typeface="Arial" panose="020B0604020202020204" pitchFamily="34" charset="0"/>
              </a:rPr>
              <a:t>A professional fiduciary</a:t>
            </a:r>
          </a:p>
          <a:p>
            <a:pPr algn="l"/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 Forms:</a:t>
            </a:r>
          </a:p>
          <a:p>
            <a:pPr algn="l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00"/>
                </a:solidFill>
                <a:latin typeface="Helvetica Neue"/>
              </a:rPr>
              <a:t>VBA-21-592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“Request for Appointment of a Fiduciary, Custodian or Guardian”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VBA-21P-4703 “Fiduciary Agreement”</a:t>
            </a:r>
            <a:endParaRPr lang="en-US" dirty="0">
              <a:solidFill>
                <a:srgbClr val="000000"/>
              </a:solidFill>
              <a:latin typeface="Helvetica Neu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F7423A-A38B-B5CD-E630-E5C799DE15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2955" y="708184"/>
            <a:ext cx="4213904" cy="544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12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1223</Words>
  <Application>Microsoft Office PowerPoint</Application>
  <PresentationFormat>Widescreen</PresentationFormat>
  <Paragraphs>146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</vt:lpstr>
      <vt:lpstr>Calibri</vt:lpstr>
      <vt:lpstr>Calibri Light</vt:lpstr>
      <vt:lpstr>Helvetica Neue</vt:lpstr>
      <vt:lpstr>inherit</vt:lpstr>
      <vt:lpstr>Wingdings</vt:lpstr>
      <vt:lpstr>Office Theme</vt:lpstr>
      <vt:lpstr>Fiduciary Hub</vt:lpstr>
      <vt:lpstr>Objectives</vt:lpstr>
      <vt:lpstr>References</vt:lpstr>
      <vt:lpstr>Fiduciary Hub </vt:lpstr>
      <vt:lpstr>Fiduciary Hub </vt:lpstr>
      <vt:lpstr>Fiduciary Hub </vt:lpstr>
      <vt:lpstr>Fiduciary Hub </vt:lpstr>
      <vt:lpstr>Fiduciary Hub- Functional Areas </vt:lpstr>
      <vt:lpstr>Fiduciary Hub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Fiduciary</dc:title>
  <dc:creator>Pipkin, Linmarie B.</dc:creator>
  <cp:lastModifiedBy>Pipkin, Linmarie B.</cp:lastModifiedBy>
  <cp:revision>1</cp:revision>
  <dcterms:created xsi:type="dcterms:W3CDTF">2024-10-18T14:50:37Z</dcterms:created>
  <dcterms:modified xsi:type="dcterms:W3CDTF">2024-10-18T15:18:17Z</dcterms:modified>
</cp:coreProperties>
</file>