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43" r:id="rId2"/>
    <p:sldId id="347" r:id="rId3"/>
    <p:sldId id="345" r:id="rId4"/>
    <p:sldId id="346" r:id="rId5"/>
    <p:sldId id="348" r:id="rId6"/>
    <p:sldId id="369" r:id="rId7"/>
    <p:sldId id="370" r:id="rId8"/>
    <p:sldId id="354" r:id="rId9"/>
    <p:sldId id="373" r:id="rId10"/>
    <p:sldId id="371" r:id="rId11"/>
    <p:sldId id="382" r:id="rId12"/>
    <p:sldId id="372" r:id="rId13"/>
    <p:sldId id="368" r:id="rId14"/>
    <p:sldId id="37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028" autoAdjust="0"/>
  </p:normalViewPr>
  <p:slideViewPr>
    <p:cSldViewPr snapToGrid="0">
      <p:cViewPr varScale="1">
        <p:scale>
          <a:sx n="86" d="100"/>
          <a:sy n="86" d="100"/>
        </p:scale>
        <p:origin x="14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A5F65B-6407-461C-9464-F10AA9D6E085}" type="datetimeFigureOut">
              <a:rPr lang="en-US" smtClean="0"/>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EEE70-8F16-4383-B4AD-19540D574573}" type="slidenum">
              <a:rPr lang="en-US" smtClean="0"/>
              <a:t>‹#›</a:t>
            </a:fld>
            <a:endParaRPr lang="en-US"/>
          </a:p>
        </p:txBody>
      </p:sp>
    </p:spTree>
    <p:extLst>
      <p:ext uri="{BB962C8B-B14F-4D97-AF65-F5344CB8AC3E}">
        <p14:creationId xmlns:p14="http://schemas.microsoft.com/office/powerpoint/2010/main" val="1401868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1</a:t>
            </a:fld>
            <a:endParaRPr lang="en-US"/>
          </a:p>
        </p:txBody>
      </p:sp>
    </p:spTree>
    <p:extLst>
      <p:ext uri="{BB962C8B-B14F-4D97-AF65-F5344CB8AC3E}">
        <p14:creationId xmlns:p14="http://schemas.microsoft.com/office/powerpoint/2010/main" val="675815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10</a:t>
            </a:fld>
            <a:endParaRPr lang="en-US"/>
          </a:p>
        </p:txBody>
      </p:sp>
    </p:spTree>
    <p:extLst>
      <p:ext uri="{BB962C8B-B14F-4D97-AF65-F5344CB8AC3E}">
        <p14:creationId xmlns:p14="http://schemas.microsoft.com/office/powerpoint/2010/main" val="2026840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11</a:t>
            </a:fld>
            <a:endParaRPr lang="en-US"/>
          </a:p>
        </p:txBody>
      </p:sp>
    </p:spTree>
    <p:extLst>
      <p:ext uri="{BB962C8B-B14F-4D97-AF65-F5344CB8AC3E}">
        <p14:creationId xmlns:p14="http://schemas.microsoft.com/office/powerpoint/2010/main" val="80950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Veterans or their survivors eligible for basic VA pension may qualify for higher payments if they require aid of another person in performing activities of daily living or are housebound.  </a:t>
            </a:r>
          </a:p>
        </p:txBody>
      </p:sp>
      <p:sp>
        <p:nvSpPr>
          <p:cNvPr id="4" name="Slide Number Placeholder 3"/>
          <p:cNvSpPr>
            <a:spLocks noGrp="1"/>
          </p:cNvSpPr>
          <p:nvPr>
            <p:ph type="sldNum" sz="quarter" idx="5"/>
          </p:nvPr>
        </p:nvSpPr>
        <p:spPr/>
        <p:txBody>
          <a:bodyPr/>
          <a:lstStyle/>
          <a:p>
            <a:fld id="{31FB5032-1A5B-47DC-AAB6-2C59DFD77C5F}" type="slidenum">
              <a:rPr lang="en-US" smtClean="0"/>
              <a:t>12</a:t>
            </a:fld>
            <a:endParaRPr lang="en-US"/>
          </a:p>
        </p:txBody>
      </p:sp>
    </p:spTree>
    <p:extLst>
      <p:ext uri="{BB962C8B-B14F-4D97-AF65-F5344CB8AC3E}">
        <p14:creationId xmlns:p14="http://schemas.microsoft.com/office/powerpoint/2010/main" val="1251843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13</a:t>
            </a:fld>
            <a:endParaRPr lang="en-US"/>
          </a:p>
        </p:txBody>
      </p:sp>
    </p:spTree>
    <p:extLst>
      <p:ext uri="{BB962C8B-B14F-4D97-AF65-F5344CB8AC3E}">
        <p14:creationId xmlns:p14="http://schemas.microsoft.com/office/powerpoint/2010/main" val="565927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14</a:t>
            </a:fld>
            <a:endParaRPr lang="en-US"/>
          </a:p>
        </p:txBody>
      </p:sp>
    </p:spTree>
    <p:extLst>
      <p:ext uri="{BB962C8B-B14F-4D97-AF65-F5344CB8AC3E}">
        <p14:creationId xmlns:p14="http://schemas.microsoft.com/office/powerpoint/2010/main" val="97275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2</a:t>
            </a:fld>
            <a:endParaRPr lang="en-US"/>
          </a:p>
        </p:txBody>
      </p:sp>
    </p:spTree>
    <p:extLst>
      <p:ext uri="{BB962C8B-B14F-4D97-AF65-F5344CB8AC3E}">
        <p14:creationId xmlns:p14="http://schemas.microsoft.com/office/powerpoint/2010/main" val="2560925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3</a:t>
            </a:fld>
            <a:endParaRPr lang="en-US"/>
          </a:p>
        </p:txBody>
      </p:sp>
    </p:spTree>
    <p:extLst>
      <p:ext uri="{BB962C8B-B14F-4D97-AF65-F5344CB8AC3E}">
        <p14:creationId xmlns:p14="http://schemas.microsoft.com/office/powerpoint/2010/main" val="2136605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4</a:t>
            </a:fld>
            <a:endParaRPr lang="en-US"/>
          </a:p>
        </p:txBody>
      </p:sp>
    </p:spTree>
    <p:extLst>
      <p:ext uri="{BB962C8B-B14F-4D97-AF65-F5344CB8AC3E}">
        <p14:creationId xmlns:p14="http://schemas.microsoft.com/office/powerpoint/2010/main" val="3553139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Disabled wartime Veteran with limited income may qualify for VA pension. Monthly pension payments are tax-free and can be used for anything including housing costs, bills and personal expenses. Even if you receive other benefits or a member of your family earns some income, you might still qualify if you meet the income and net worth. VA pension supplementals the income of wartime Veterans (age 65 or older) who meet minimum service requirements and age or non-service connected disability requirements along with income and net worthy limits set by law.</a:t>
            </a:r>
          </a:p>
          <a:p>
            <a:endParaRPr lang="en-US" b="0" i="0" dirty="0">
              <a:solidFill>
                <a:srgbClr val="000000"/>
              </a:solidFill>
              <a:effectLst/>
              <a:latin typeface="Times New Roman" panose="02020603050405020304" pitchFamily="18" charset="0"/>
            </a:endParaRPr>
          </a:p>
          <a:p>
            <a:r>
              <a:rPr lang="en-US" b="0" i="0" dirty="0">
                <a:solidFill>
                  <a:srgbClr val="000000"/>
                </a:solidFill>
                <a:effectLst/>
                <a:latin typeface="Times New Roman" panose="02020603050405020304" pitchFamily="18" charset="0"/>
              </a:rPr>
              <a:t>Surviving spouses of wartime Veterans who have not remarried and their dependent unmarried children may also benefit. </a:t>
            </a:r>
          </a:p>
          <a:p>
            <a:endParaRPr lang="en-US" b="0" i="0" dirty="0">
              <a:solidFill>
                <a:srgbClr val="000000"/>
              </a:solidFill>
              <a:effectLst/>
              <a:latin typeface="Times New Roman" panose="02020603050405020304" pitchFamily="18" charset="0"/>
            </a:endParaRPr>
          </a:p>
          <a:p>
            <a:endParaRPr lang="en-US" b="0" i="0" dirty="0">
              <a:solidFill>
                <a:srgbClr val="000000"/>
              </a:solidFill>
              <a:effectLst/>
              <a:latin typeface="Times New Roman" panose="02020603050405020304" pitchFamily="18" charset="0"/>
            </a:endParaRPr>
          </a:p>
          <a:p>
            <a:r>
              <a:rPr lang="en-US" b="0" i="0" dirty="0">
                <a:solidFill>
                  <a:srgbClr val="000000"/>
                </a:solidFill>
                <a:effectLst/>
                <a:latin typeface="Times New Roman" panose="02020603050405020304" pitchFamily="18" charset="0"/>
              </a:rPr>
              <a:t>The unreimbursed expenses must exceed 5% of the applicable MAPR. Examples of common UMEs include, but are not limited to: Arch supports, Artificial limbs and teeth, Back supports, prescription and nonprescription drugs, Hearing aids and batteries</a:t>
            </a:r>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5</a:t>
            </a:fld>
            <a:endParaRPr lang="en-US"/>
          </a:p>
        </p:txBody>
      </p:sp>
    </p:spTree>
    <p:extLst>
      <p:ext uri="{BB962C8B-B14F-4D97-AF65-F5344CB8AC3E}">
        <p14:creationId xmlns:p14="http://schemas.microsoft.com/office/powerpoint/2010/main" val="2346301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A claimant may qualify to receive service-connected compensation or non-service-connected pension, but he/she can’t receive both at the same time. If entitled to both, the Department of Veteran’s Affairs will pay the greater benefit. Exception: some cases where two Veterans are married</a:t>
            </a:r>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6</a:t>
            </a:fld>
            <a:endParaRPr lang="en-US"/>
          </a:p>
        </p:txBody>
      </p:sp>
    </p:spTree>
    <p:extLst>
      <p:ext uri="{BB962C8B-B14F-4D97-AF65-F5344CB8AC3E}">
        <p14:creationId xmlns:p14="http://schemas.microsoft.com/office/powerpoint/2010/main" val="1622595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Times New Roman" panose="02020603050405020304" pitchFamily="18" charset="0"/>
              </a:rPr>
              <a:t>There is no disability requirements for Survivors pension eligibility like there is with live pension. Just like with a Veteran, the claimant and all dependents’ income and assets are also considered when determining Survivors pension entitlement because it is an income and assets-based program. The claimant’s yearly family income must be less than the amount set by Congress</a:t>
            </a:r>
          </a:p>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7</a:t>
            </a:fld>
            <a:endParaRPr lang="en-US"/>
          </a:p>
        </p:txBody>
      </p:sp>
    </p:spTree>
    <p:extLst>
      <p:ext uri="{BB962C8B-B14F-4D97-AF65-F5344CB8AC3E}">
        <p14:creationId xmlns:p14="http://schemas.microsoft.com/office/powerpoint/2010/main" val="2095410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FB5032-1A5B-47DC-AAB6-2C59DFD77C5F}" type="slidenum">
              <a:rPr lang="en-US" smtClean="0"/>
              <a:t>8</a:t>
            </a:fld>
            <a:endParaRPr lang="en-US"/>
          </a:p>
        </p:txBody>
      </p:sp>
    </p:spTree>
    <p:extLst>
      <p:ext uri="{BB962C8B-B14F-4D97-AF65-F5344CB8AC3E}">
        <p14:creationId xmlns:p14="http://schemas.microsoft.com/office/powerpoint/2010/main" val="150996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Payments vary based on income and excludable expense such as health care. VA pension can provide a level </a:t>
            </a:r>
          </a:p>
        </p:txBody>
      </p:sp>
      <p:sp>
        <p:nvSpPr>
          <p:cNvPr id="4" name="Slide Number Placeholder 3"/>
          <p:cNvSpPr>
            <a:spLocks noGrp="1"/>
          </p:cNvSpPr>
          <p:nvPr>
            <p:ph type="sldNum" sz="quarter" idx="5"/>
          </p:nvPr>
        </p:nvSpPr>
        <p:spPr/>
        <p:txBody>
          <a:bodyPr/>
          <a:lstStyle/>
          <a:p>
            <a:fld id="{31FB5032-1A5B-47DC-AAB6-2C59DFD77C5F}" type="slidenum">
              <a:rPr lang="en-US" smtClean="0"/>
              <a:t>9</a:t>
            </a:fld>
            <a:endParaRPr lang="en-US"/>
          </a:p>
        </p:txBody>
      </p:sp>
    </p:spTree>
    <p:extLst>
      <p:ext uri="{BB962C8B-B14F-4D97-AF65-F5344CB8AC3E}">
        <p14:creationId xmlns:p14="http://schemas.microsoft.com/office/powerpoint/2010/main" val="2391312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631C-DE4D-D870-0FD7-7AF84867E0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3F1F6D-BE61-C973-1E71-3D5C923FAB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4A3945-63C2-5882-2BF7-53E88EB3D49D}"/>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0723A6E9-F1FB-89E9-D81F-A5702698A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0FB89-56A4-2C87-BC70-87750D3E0145}"/>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3827775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0CB4-BEC4-6215-84D7-DEBE56B444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1D364E-1A95-5FD6-8C64-990209CFA4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53108F-FAB7-9EDF-208E-95D37CA7D434}"/>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7EC28967-74EC-1C27-9339-D9850F1E0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ACEE8E-B361-2381-59B7-B3B7A40FC65D}"/>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65600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C331C5-448A-DE5D-B820-1DD8AE41A5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50E52F-5BE4-C197-6F56-7C151A02B5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C00B4D-9EC9-2449-2FEE-D7EEB1AF608D}"/>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1B3E2540-86FF-C2BC-BF93-2C47AACC40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0FED57-CF18-EDB7-9998-16133668ECD2}"/>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195782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5245A-5970-420D-9D3A-BD6618B535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A087EE-DE68-8F5C-4181-D8261A703B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006436-02A2-F33B-E812-EA396C5D9CFF}"/>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AD552676-CD8A-68AD-E720-A4F5D3A77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F1883B-EAD2-6482-2187-BBD8F2E9E1B2}"/>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3295053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C5A1A-341A-0C7D-D6BD-52F8D102A7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B28FFF-B316-AF6B-D311-A4B2AF192C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89B52D-4E7F-8E3A-A7C8-B390A9FCF0F9}"/>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FDA25930-9ABA-4CE8-6CF6-14C0CF825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91AB08-7E11-C9F0-D976-2E0585E3DE5D}"/>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3624349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FC91E-D14B-342E-675D-CF0C0B4C47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31152E-E6B5-113F-FA4E-351B239825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9F8518-1D75-293E-B912-69883B467D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56DB24-625E-02DE-C1EE-C0EFA2AA9731}"/>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6" name="Footer Placeholder 5">
            <a:extLst>
              <a:ext uri="{FF2B5EF4-FFF2-40B4-BE49-F238E27FC236}">
                <a16:creationId xmlns:a16="http://schemas.microsoft.com/office/drawing/2014/main" id="{93064F5C-84EC-74B9-6124-AAA82E6EDC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72658B-08B8-9AD6-B8FB-A1C96743EF6D}"/>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2184928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FAFE3-BA8A-934B-CFF1-71D53F1F4D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21758E-C9C6-B161-FBB9-E8D8ECBF53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8BF04B-551F-F7F8-0F0B-59E2D28C38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AFDE2A-8477-3560-5FD0-DBC31CB88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8A80BA-FD86-0D9B-50C2-5C3B833B0E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2595B9-F80D-7BB4-40E5-FCF3E86FCF6B}"/>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8" name="Footer Placeholder 7">
            <a:extLst>
              <a:ext uri="{FF2B5EF4-FFF2-40B4-BE49-F238E27FC236}">
                <a16:creationId xmlns:a16="http://schemas.microsoft.com/office/drawing/2014/main" id="{AA12E30C-652A-28FA-D682-A926E6CEF3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49CB75-DFC0-49D8-9B09-2D4600120A98}"/>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325444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681D7-96E1-D827-7071-CF8DA1C434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D5F47C-AB37-EC6B-10D0-71F66C21697D}"/>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4" name="Footer Placeholder 3">
            <a:extLst>
              <a:ext uri="{FF2B5EF4-FFF2-40B4-BE49-F238E27FC236}">
                <a16:creationId xmlns:a16="http://schemas.microsoft.com/office/drawing/2014/main" id="{B818295D-54DA-0336-5C04-5E0D7D074A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BD61E5-5E92-6340-53EA-1470A7832021}"/>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166218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5449ED-CE88-284D-3DD9-EAD314000000}"/>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3" name="Footer Placeholder 2">
            <a:extLst>
              <a:ext uri="{FF2B5EF4-FFF2-40B4-BE49-F238E27FC236}">
                <a16:creationId xmlns:a16="http://schemas.microsoft.com/office/drawing/2014/main" id="{625572A5-CB63-6258-4F58-CD7B2CFD34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14B909-DA45-AB15-1A3A-55387762EF21}"/>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128623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F9933-F4A7-20C6-180E-576BFEAAF9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683EA4-59F2-DFC2-3EDE-9B07024370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E0B1E4-D1BE-C309-78EC-AD319D8D5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D82A1E-0C00-C3F0-7CC7-104196458573}"/>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6" name="Footer Placeholder 5">
            <a:extLst>
              <a:ext uri="{FF2B5EF4-FFF2-40B4-BE49-F238E27FC236}">
                <a16:creationId xmlns:a16="http://schemas.microsoft.com/office/drawing/2014/main" id="{F51327DF-D8ED-A947-8515-A8FD25ADEF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52F7CD-F04D-F7E1-81A6-B398A33AF8E2}"/>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1643098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4EAF3-E887-4134-2C92-9A474294C4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6E90A8-BCCF-2BF3-24D3-5E12A28DFA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BD02F4-F1EE-2C89-EFFD-69E0C8482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EFB84E-45EF-40F6-EED8-F444E1E9017F}"/>
              </a:ext>
            </a:extLst>
          </p:cNvPr>
          <p:cNvSpPr>
            <a:spLocks noGrp="1"/>
          </p:cNvSpPr>
          <p:nvPr>
            <p:ph type="dt" sz="half" idx="10"/>
          </p:nvPr>
        </p:nvSpPr>
        <p:spPr/>
        <p:txBody>
          <a:bodyPr/>
          <a:lstStyle/>
          <a:p>
            <a:fld id="{90D0763A-8CA0-4E76-981C-CE89009215F3}" type="datetimeFigureOut">
              <a:rPr lang="en-US" smtClean="0"/>
              <a:t>10/22/2024</a:t>
            </a:fld>
            <a:endParaRPr lang="en-US"/>
          </a:p>
        </p:txBody>
      </p:sp>
      <p:sp>
        <p:nvSpPr>
          <p:cNvPr id="6" name="Footer Placeholder 5">
            <a:extLst>
              <a:ext uri="{FF2B5EF4-FFF2-40B4-BE49-F238E27FC236}">
                <a16:creationId xmlns:a16="http://schemas.microsoft.com/office/drawing/2014/main" id="{87FFA635-4E31-3974-9633-902E00A724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170402-FCEE-C26F-1EB5-0F63779ED534}"/>
              </a:ext>
            </a:extLst>
          </p:cNvPr>
          <p:cNvSpPr>
            <a:spLocks noGrp="1"/>
          </p:cNvSpPr>
          <p:nvPr>
            <p:ph type="sldNum" sz="quarter" idx="12"/>
          </p:nvPr>
        </p:nvSpPr>
        <p:spPr/>
        <p:txBody>
          <a:bodyPr/>
          <a:lstStyle/>
          <a:p>
            <a:fld id="{5BC95712-1BE3-43E8-90D2-E0EBD85891BE}" type="slidenum">
              <a:rPr lang="en-US" smtClean="0"/>
              <a:t>‹#›</a:t>
            </a:fld>
            <a:endParaRPr lang="en-US"/>
          </a:p>
        </p:txBody>
      </p:sp>
    </p:spTree>
    <p:extLst>
      <p:ext uri="{BB962C8B-B14F-4D97-AF65-F5344CB8AC3E}">
        <p14:creationId xmlns:p14="http://schemas.microsoft.com/office/powerpoint/2010/main" val="3027752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755C36-198B-AF81-38CD-B0944829F2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48E50D-A89A-9899-C4BD-49ACFE8FB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4DE8B2-754D-5B91-34C2-021D21EE81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0763A-8CA0-4E76-981C-CE89009215F3}" type="datetimeFigureOut">
              <a:rPr lang="en-US" smtClean="0"/>
              <a:t>10/22/2024</a:t>
            </a:fld>
            <a:endParaRPr lang="en-US"/>
          </a:p>
        </p:txBody>
      </p:sp>
      <p:sp>
        <p:nvSpPr>
          <p:cNvPr id="5" name="Footer Placeholder 4">
            <a:extLst>
              <a:ext uri="{FF2B5EF4-FFF2-40B4-BE49-F238E27FC236}">
                <a16:creationId xmlns:a16="http://schemas.microsoft.com/office/drawing/2014/main" id="{6011C67A-F6C4-5458-FCAF-B8F7DF8FA6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B15E58-F6CC-CA0B-4106-4574EE1953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95712-1BE3-43E8-90D2-E0EBD85891BE}" type="slidenum">
              <a:rPr lang="en-US" smtClean="0"/>
              <a:t>‹#›</a:t>
            </a:fld>
            <a:endParaRPr lang="en-US"/>
          </a:p>
        </p:txBody>
      </p:sp>
    </p:spTree>
    <p:extLst>
      <p:ext uri="{BB962C8B-B14F-4D97-AF65-F5344CB8AC3E}">
        <p14:creationId xmlns:p14="http://schemas.microsoft.com/office/powerpoint/2010/main" val="3430738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vba.va.gov/pubs/forms/VBA-21P-527EZ-ARE.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ecfr.gov/cgi-bin/text-idx?SID=40dea8cb19546b52be72d830a97cf55c&amp;mc=true&amp;node=se38.1.3_1275&amp;rgn=div8"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www.va.gov/pension/aid-attendance-housebound/" TargetMode="External"/><Relationship Id="rId4" Type="http://schemas.openxmlformats.org/officeDocument/2006/relationships/hyperlink" Target="https://www.vba.va.gov/pubs/forms/VBA-21-2680-ARE.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benefits.va.gov/BENEFITS/factsheets.asp#:~:text=If%20a%20fact%20sheet%20is%20in%20PDF%20format,%20you%20may" TargetMode="External"/><Relationship Id="rId5" Type="http://schemas.openxmlformats.org/officeDocument/2006/relationships/hyperlink" Target="https://trip.learnupon.com/users/sign_in" TargetMode="External"/><Relationship Id="rId4" Type="http://schemas.openxmlformats.org/officeDocument/2006/relationships/hyperlink" Target="https://www.tms.va.gov/SecureAuth35/"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vbasdcpoa@va.gov" TargetMode="External"/><Relationship Id="rId5" Type="http://schemas.openxmlformats.org/officeDocument/2006/relationships/image" Target="../media/image12.sv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va.gov/pension/survivors-pension-rates/#:~:text=Your%20MAPR%20is%20based%20on%20how%20many%20dependents%20you%20have" TargetMode="External"/><Relationship Id="rId5" Type="http://schemas.openxmlformats.org/officeDocument/2006/relationships/hyperlink" Target="https://www.va.gov/pension/veterans-pension-rates/" TargetMode="External"/><Relationship Id="rId4" Type="http://schemas.openxmlformats.org/officeDocument/2006/relationships/hyperlink" Target="https://benefits.va.gov/BENEFITS/factsheets.asp#:~:text=If%20a%20fact%20sheet%20is%20in%20PDF%20format,%20you%20may"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va.gov/pension/veterans-pension-rate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va.gov/pension/survivors-pension-rates/#:~:text=Your%20MAPR%20is%20based%20on%20how%20many%20dependents%20you%20hav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www.va.gov/pension/survivors-pension-rates/" TargetMode="External"/><Relationship Id="rId4" Type="http://schemas.openxmlformats.org/officeDocument/2006/relationships/hyperlink" Target="https://www.va.gov/pension/veterans-pension-r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49053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Presenters</a:t>
            </a:r>
          </a:p>
        </p:txBody>
      </p:sp>
      <p:sp>
        <p:nvSpPr>
          <p:cNvPr id="20" name="TextBox 19">
            <a:extLst>
              <a:ext uri="{FF2B5EF4-FFF2-40B4-BE49-F238E27FC236}">
                <a16:creationId xmlns:a16="http://schemas.microsoft.com/office/drawing/2014/main" id="{EE882613-6AF8-D728-35BD-C95E2550346F}"/>
              </a:ext>
            </a:extLst>
          </p:cNvPr>
          <p:cNvSpPr txBox="1"/>
          <p:nvPr/>
        </p:nvSpPr>
        <p:spPr>
          <a:xfrm>
            <a:off x="4150914" y="2785754"/>
            <a:ext cx="5050973" cy="1015663"/>
          </a:xfrm>
          <a:prstGeom prst="rect">
            <a:avLst/>
          </a:prstGeom>
          <a:solidFill>
            <a:schemeClr val="bg1">
              <a:lumMod val="85000"/>
            </a:schemeClr>
          </a:solidFill>
        </p:spPr>
        <p:txBody>
          <a:bodyPr wrap="square" rtlCol="0">
            <a:spAutoFit/>
          </a:bodyPr>
          <a:lstStyle/>
          <a:p>
            <a:r>
              <a:rPr lang="en-US" sz="2000" b="1" dirty="0">
                <a:latin typeface="Arial" panose="020B0604020202020204" pitchFamily="34" charset="0"/>
                <a:cs typeface="Arial" panose="020B0604020202020204" pitchFamily="34" charset="0"/>
              </a:rPr>
              <a:t>	Katri Stone</a:t>
            </a:r>
            <a:r>
              <a:rPr lang="en-US" sz="2000" dirty="0">
                <a:latin typeface="Arial" panose="020B0604020202020204" pitchFamily="34" charset="0"/>
                <a:cs typeface="Arial" panose="020B0604020202020204" pitchFamily="34" charset="0"/>
              </a:rPr>
              <a:t> &amp; </a:t>
            </a:r>
            <a:r>
              <a:rPr lang="en-US" sz="2000" b="1" dirty="0">
                <a:latin typeface="Arial" panose="020B0604020202020204" pitchFamily="34" charset="0"/>
                <a:cs typeface="Arial" panose="020B0604020202020204" pitchFamily="34" charset="0"/>
              </a:rPr>
              <a:t>Josh Peterson	</a:t>
            </a:r>
          </a:p>
          <a:p>
            <a:r>
              <a:rPr lang="en-US" sz="2000" b="1" dirty="0">
                <a:latin typeface="Arial" panose="020B060402020202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rPr>
              <a:t>Quality Review Specialists</a:t>
            </a:r>
            <a:endParaRPr lang="en-US" sz="2000" b="1"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rPr>
              <a:t>Pension Management Center </a:t>
            </a:r>
            <a:endParaRPr lang="en-US" sz="2000" dirty="0">
              <a:latin typeface="Arial" panose="020B0604020202020204" pitchFamily="34" charset="0"/>
              <a:cs typeface="Arial" panose="020B0604020202020204" pitchFamily="34" charset="0"/>
            </a:endParaRPr>
          </a:p>
        </p:txBody>
      </p:sp>
      <p:pic>
        <p:nvPicPr>
          <p:cNvPr id="7" name="Graphic 6" descr="User with solid fill">
            <a:extLst>
              <a:ext uri="{FF2B5EF4-FFF2-40B4-BE49-F238E27FC236}">
                <a16:creationId xmlns:a16="http://schemas.microsoft.com/office/drawing/2014/main" id="{F3C75003-999B-566A-0B04-3461160E22E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48588" y="1411940"/>
            <a:ext cx="3563087" cy="3563087"/>
          </a:xfrm>
          <a:prstGeom prst="rect">
            <a:avLst/>
          </a:prstGeom>
        </p:spPr>
      </p:pic>
    </p:spTree>
    <p:extLst>
      <p:ext uri="{BB962C8B-B14F-4D97-AF65-F5344CB8AC3E}">
        <p14:creationId xmlns:p14="http://schemas.microsoft.com/office/powerpoint/2010/main" val="2435881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 Claims</a:t>
            </a:r>
          </a:p>
        </p:txBody>
      </p:sp>
      <p:sp>
        <p:nvSpPr>
          <p:cNvPr id="4" name="TextBox 3">
            <a:extLst>
              <a:ext uri="{FF2B5EF4-FFF2-40B4-BE49-F238E27FC236}">
                <a16:creationId xmlns:a16="http://schemas.microsoft.com/office/drawing/2014/main" id="{87362723-D9CF-4B22-253A-26F4C4045D8A}"/>
              </a:ext>
            </a:extLst>
          </p:cNvPr>
          <p:cNvSpPr txBox="1"/>
          <p:nvPr/>
        </p:nvSpPr>
        <p:spPr>
          <a:xfrm>
            <a:off x="484094" y="927442"/>
            <a:ext cx="11470218" cy="5355312"/>
          </a:xfrm>
          <a:prstGeom prst="rect">
            <a:avLst/>
          </a:prstGeom>
          <a:noFill/>
        </p:spPr>
        <p:txBody>
          <a:bodyPr wrap="square">
            <a:spAutoFit/>
          </a:bodyPr>
          <a:lstStyle/>
          <a:p>
            <a:pPr marR="800"/>
            <a:r>
              <a:rPr lang="en-US" sz="1800" b="1" i="0" u="none" strike="noStrike" baseline="0" dirty="0">
                <a:solidFill>
                  <a:srgbClr val="000000"/>
                </a:solidFill>
                <a:latin typeface="Arial" panose="020B0604020202020204" pitchFamily="34" charset="0"/>
                <a:cs typeface="Arial" panose="020B0604020202020204" pitchFamily="34" charset="0"/>
              </a:rPr>
              <a:t>How to Apply for Veterans Pension: </a:t>
            </a:r>
            <a:r>
              <a:rPr lang="en-US" sz="1800" b="0" i="0" u="none" strike="noStrike" baseline="0" dirty="0">
                <a:solidFill>
                  <a:srgbClr val="000000"/>
                </a:solidFill>
                <a:latin typeface="Arial" panose="020B0604020202020204" pitchFamily="34" charset="0"/>
                <a:cs typeface="Arial" panose="020B0604020202020204" pitchFamily="34" charset="0"/>
              </a:rPr>
              <a:t>To apply for Veterans Pension, download and complete </a:t>
            </a:r>
            <a:r>
              <a:rPr lang="en-US" sz="1800" b="0" i="0" u="none" strike="noStrike" baseline="0" dirty="0">
                <a:solidFill>
                  <a:srgbClr val="000000"/>
                </a:solidFill>
                <a:latin typeface="Arial" panose="020B0604020202020204" pitchFamily="34" charset="0"/>
                <a:cs typeface="Arial" panose="020B0604020202020204" pitchFamily="34" charset="0"/>
                <a:hlinkClick r:id="rId4"/>
              </a:rPr>
              <a:t>VA Form 21P 527EZ</a:t>
            </a:r>
            <a:r>
              <a:rPr lang="en-US" sz="1800" b="0" i="0" u="none" strike="noStrike" baseline="0" dirty="0">
                <a:solidFill>
                  <a:srgbClr val="000000"/>
                </a:solidFill>
                <a:latin typeface="Arial" panose="020B0604020202020204" pitchFamily="34" charset="0"/>
                <a:cs typeface="Arial" panose="020B0604020202020204" pitchFamily="34" charset="0"/>
              </a:rPr>
              <a:t>, “Application for Veterans Pension.” </a:t>
            </a:r>
          </a:p>
          <a:p>
            <a:pPr marR="800"/>
            <a:endParaRPr lang="en-US" dirty="0">
              <a:solidFill>
                <a:srgbClr val="000000"/>
              </a:solidFill>
              <a:latin typeface="Arial" panose="020B0604020202020204" pitchFamily="34" charset="0"/>
              <a:cs typeface="Arial" panose="020B0604020202020204" pitchFamily="34" charset="0"/>
            </a:endParaRPr>
          </a:p>
          <a:p>
            <a:pPr marR="800"/>
            <a:r>
              <a:rPr lang="en-US" sz="1800" b="0" i="0" u="none" strike="noStrike" baseline="0" dirty="0">
                <a:solidFill>
                  <a:srgbClr val="000000"/>
                </a:solidFill>
                <a:latin typeface="Arial" panose="020B0604020202020204" pitchFamily="34" charset="0"/>
                <a:cs typeface="Arial" panose="020B0604020202020204" pitchFamily="34" charset="0"/>
              </a:rPr>
              <a:t>Additional forms:</a:t>
            </a:r>
          </a:p>
          <a:p>
            <a:pPr marL="285750" marR="80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cs typeface="Arial" panose="020B0604020202020204" pitchFamily="34" charset="0"/>
              </a:rPr>
              <a:t>VA Form 21P-534EZ (Survivors)</a:t>
            </a:r>
          </a:p>
          <a:p>
            <a:pPr marL="285750" marR="80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cs typeface="Arial" panose="020B0604020202020204" pitchFamily="34" charset="0"/>
              </a:rPr>
              <a:t>VA Form 21-2680 (Special Monthly Pension)</a:t>
            </a:r>
            <a:endParaRPr lang="en-US"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cs typeface="Arial" panose="020B0604020202020204" pitchFamily="34" charset="0"/>
              </a:rPr>
              <a:t>VA Form 21-0779 (Claimant in a Nursing Home)</a:t>
            </a:r>
          </a:p>
          <a:p>
            <a:pPr marL="285750" marR="80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cs typeface="Arial" panose="020B0604020202020204" pitchFamily="34" charset="0"/>
              </a:rPr>
              <a:t>VA Form 21P-8416 (Medical expenses)</a:t>
            </a:r>
          </a:p>
          <a:p>
            <a:pPr marR="800"/>
            <a:endParaRPr lang="en-US" dirty="0">
              <a:solidFill>
                <a:srgbClr val="000000"/>
              </a:solidFill>
              <a:latin typeface="Arial" panose="020B0604020202020204" pitchFamily="34" charset="0"/>
              <a:cs typeface="Arial" panose="020B0604020202020204" pitchFamily="34" charset="0"/>
            </a:endParaRPr>
          </a:p>
          <a:p>
            <a:pPr marR="800"/>
            <a:r>
              <a:rPr lang="en-US" sz="1800" b="0" i="0" u="none" strike="noStrike" baseline="0" dirty="0">
                <a:solidFill>
                  <a:srgbClr val="000000"/>
                </a:solidFill>
                <a:latin typeface="Arial" panose="020B0604020202020204" pitchFamily="34" charset="0"/>
                <a:cs typeface="Arial" panose="020B0604020202020204" pitchFamily="34" charset="0"/>
              </a:rPr>
              <a:t>You can mail your application to the address below:</a:t>
            </a:r>
          </a:p>
          <a:p>
            <a:pPr marR="800"/>
            <a:endParaRPr lang="en-US" sz="1800" b="0" i="0" u="none" strike="noStrike" baseline="0" dirty="0">
              <a:solidFill>
                <a:srgbClr val="000000"/>
              </a:solidFill>
              <a:latin typeface="Arial" panose="020B0604020202020204" pitchFamily="34" charset="0"/>
              <a:cs typeface="Arial" panose="020B0604020202020204" pitchFamily="34" charset="0"/>
            </a:endParaRPr>
          </a:p>
          <a:p>
            <a:r>
              <a:rPr lang="en-US" sz="1800" b="0" i="0" u="none" strike="noStrike" baseline="0" dirty="0">
                <a:solidFill>
                  <a:srgbClr val="000000"/>
                </a:solidFill>
                <a:latin typeface="Arial" panose="020B0604020202020204" pitchFamily="34" charset="0"/>
                <a:cs typeface="Arial" panose="020B0604020202020204" pitchFamily="34" charset="0"/>
              </a:rPr>
              <a:t>Department of Veterans Affairs </a:t>
            </a:r>
          </a:p>
          <a:p>
            <a:r>
              <a:rPr lang="en-US" sz="1800" b="1" i="0" u="none" strike="noStrike" baseline="0" dirty="0">
                <a:solidFill>
                  <a:srgbClr val="000000"/>
                </a:solidFill>
                <a:latin typeface="Arial" panose="020B0604020202020204" pitchFamily="34" charset="0"/>
                <a:cs typeface="Arial" panose="020B0604020202020204" pitchFamily="34" charset="0"/>
              </a:rPr>
              <a:t>Pension Intake Center</a:t>
            </a:r>
          </a:p>
          <a:p>
            <a:r>
              <a:rPr lang="en-US" sz="1800" b="0" i="0" u="none" strike="noStrike" baseline="0" dirty="0">
                <a:solidFill>
                  <a:srgbClr val="000000"/>
                </a:solidFill>
                <a:latin typeface="Arial" panose="020B0604020202020204" pitchFamily="34" charset="0"/>
                <a:cs typeface="Arial" panose="020B0604020202020204" pitchFamily="34" charset="0"/>
              </a:rPr>
              <a:t>P.O. Box 5365</a:t>
            </a:r>
          </a:p>
          <a:p>
            <a:r>
              <a:rPr lang="en-US" sz="1800" b="0" i="0" u="none" strike="noStrike" baseline="0" dirty="0">
                <a:solidFill>
                  <a:srgbClr val="000000"/>
                </a:solidFill>
                <a:latin typeface="Arial" panose="020B0604020202020204" pitchFamily="34" charset="0"/>
                <a:cs typeface="Arial" panose="020B0604020202020204" pitchFamily="34" charset="0"/>
              </a:rPr>
              <a:t>Janesville, WI 53547</a:t>
            </a:r>
          </a:p>
          <a:p>
            <a:pPr marR="2600"/>
            <a:endParaRPr lang="en-US" dirty="0">
              <a:solidFill>
                <a:srgbClr val="000000"/>
              </a:solidFill>
              <a:latin typeface="Arial" panose="020B0604020202020204" pitchFamily="34" charset="0"/>
              <a:cs typeface="Arial" panose="020B0604020202020204" pitchFamily="34" charset="0"/>
            </a:endParaRPr>
          </a:p>
          <a:p>
            <a:pPr marR="2600"/>
            <a:endParaRPr lang="en-US" sz="1800" b="0" i="0" u="none" strike="noStrike" baseline="0" dirty="0">
              <a:solidFill>
                <a:srgbClr val="000000"/>
              </a:solidFill>
              <a:latin typeface="Arial" panose="020B0604020202020204" pitchFamily="34" charset="0"/>
              <a:cs typeface="Arial" panose="020B0604020202020204" pitchFamily="34" charset="0"/>
            </a:endParaRPr>
          </a:p>
          <a:p>
            <a:pPr marR="2600"/>
            <a:endParaRPr lang="en-US" dirty="0">
              <a:solidFill>
                <a:srgbClr val="000000"/>
              </a:solidFill>
              <a:latin typeface="Arial" panose="020B0604020202020204" pitchFamily="34" charset="0"/>
              <a:cs typeface="Arial" panose="020B0604020202020204" pitchFamily="34" charset="0"/>
            </a:endParaRPr>
          </a:p>
          <a:p>
            <a:pPr marR="2600"/>
            <a:r>
              <a:rPr lang="en-US" sz="1800" b="0" i="0" u="none" strike="noStrike" baseline="0" dirty="0">
                <a:solidFill>
                  <a:srgbClr val="000000"/>
                </a:solidFill>
                <a:latin typeface="Arial" panose="020B0604020202020204" pitchFamily="34" charset="0"/>
                <a:cs typeface="Arial" panose="020B0604020202020204" pitchFamily="34" charset="0"/>
              </a:rPr>
              <a:t>For additional information on pension benefits visit </a:t>
            </a:r>
            <a:r>
              <a:rPr lang="en-US" sz="1800" b="0" i="0" u="sng" strike="noStrike" baseline="0" dirty="0">
                <a:solidFill>
                  <a:srgbClr val="1F5C9E"/>
                </a:solidFill>
                <a:latin typeface="Arial" panose="020B0604020202020204" pitchFamily="34" charset="0"/>
                <a:cs typeface="Arial" panose="020B0604020202020204" pitchFamily="34" charset="0"/>
              </a:rPr>
              <a:t>www.va.gov/pension/</a:t>
            </a:r>
            <a:r>
              <a:rPr lang="en-US" sz="1800" b="0" i="0" u="none" strike="noStrike" baseline="0" dirty="0">
                <a:solidFill>
                  <a:srgbClr val="000000"/>
                </a:solidFill>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09F8171E-0E6E-72D5-96A3-681FB10010C4}"/>
              </a:ext>
            </a:extLst>
          </p:cNvPr>
          <p:cNvPicPr>
            <a:picLocks noChangeAspect="1"/>
          </p:cNvPicPr>
          <p:nvPr/>
        </p:nvPicPr>
        <p:blipFill>
          <a:blip r:embed="rId5"/>
          <a:stretch>
            <a:fillRect/>
          </a:stretch>
        </p:blipFill>
        <p:spPr>
          <a:xfrm>
            <a:off x="7309158" y="1672268"/>
            <a:ext cx="4398748" cy="2584792"/>
          </a:xfrm>
          <a:prstGeom prst="rect">
            <a:avLst/>
          </a:prstGeom>
        </p:spPr>
      </p:pic>
      <p:pic>
        <p:nvPicPr>
          <p:cNvPr id="8" name="Picture 7">
            <a:extLst>
              <a:ext uri="{FF2B5EF4-FFF2-40B4-BE49-F238E27FC236}">
                <a16:creationId xmlns:a16="http://schemas.microsoft.com/office/drawing/2014/main" id="{9ED2883F-49B5-CF36-A3B8-39BC4643A0B9}"/>
              </a:ext>
            </a:extLst>
          </p:cNvPr>
          <p:cNvPicPr>
            <a:picLocks noChangeAspect="1"/>
          </p:cNvPicPr>
          <p:nvPr/>
        </p:nvPicPr>
        <p:blipFill>
          <a:blip r:embed="rId6"/>
          <a:stretch>
            <a:fillRect/>
          </a:stretch>
        </p:blipFill>
        <p:spPr>
          <a:xfrm>
            <a:off x="6509559" y="3801041"/>
            <a:ext cx="4593869" cy="2004169"/>
          </a:xfrm>
          <a:prstGeom prst="rect">
            <a:avLst/>
          </a:prstGeom>
        </p:spPr>
      </p:pic>
      <p:sp>
        <p:nvSpPr>
          <p:cNvPr id="9" name="Rectangle 8">
            <a:extLst>
              <a:ext uri="{FF2B5EF4-FFF2-40B4-BE49-F238E27FC236}">
                <a16:creationId xmlns:a16="http://schemas.microsoft.com/office/drawing/2014/main" id="{C764FC4E-F4AE-0EB8-E73D-C9BAE0157B6D}"/>
              </a:ext>
            </a:extLst>
          </p:cNvPr>
          <p:cNvSpPr/>
          <p:nvPr/>
        </p:nvSpPr>
        <p:spPr>
          <a:xfrm>
            <a:off x="6652470" y="5595457"/>
            <a:ext cx="956346" cy="209753"/>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1666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 Claims</a:t>
            </a:r>
          </a:p>
        </p:txBody>
      </p:sp>
      <p:sp>
        <p:nvSpPr>
          <p:cNvPr id="4" name="TextBox 3">
            <a:extLst>
              <a:ext uri="{FF2B5EF4-FFF2-40B4-BE49-F238E27FC236}">
                <a16:creationId xmlns:a16="http://schemas.microsoft.com/office/drawing/2014/main" id="{87362723-D9CF-4B22-253A-26F4C4045D8A}"/>
              </a:ext>
            </a:extLst>
          </p:cNvPr>
          <p:cNvSpPr txBox="1"/>
          <p:nvPr/>
        </p:nvSpPr>
        <p:spPr>
          <a:xfrm>
            <a:off x="484094" y="927442"/>
            <a:ext cx="11470218" cy="4801314"/>
          </a:xfrm>
          <a:prstGeom prst="rect">
            <a:avLst/>
          </a:prstGeom>
          <a:noFill/>
        </p:spPr>
        <p:txBody>
          <a:bodyPr wrap="square">
            <a:spAutoFit/>
          </a:bodyPr>
          <a:lstStyle/>
          <a:p>
            <a:pPr marR="800"/>
            <a:r>
              <a:rPr lang="en-US" b="1" i="1" dirty="0">
                <a:solidFill>
                  <a:srgbClr val="000000"/>
                </a:solidFill>
                <a:effectLst/>
                <a:latin typeface="arial" panose="020B0604020202020204" pitchFamily="34" charset="0"/>
              </a:rPr>
              <a:t>Assets</a:t>
            </a:r>
            <a:r>
              <a:rPr lang="en-US" b="0" i="0" dirty="0">
                <a:solidFill>
                  <a:srgbClr val="000000"/>
                </a:solidFill>
                <a:effectLst/>
                <a:latin typeface="Helvetica Neue"/>
              </a:rPr>
              <a:t> are the fair market value of all property that an individual owns, including all real and personal property, unless excluded under </a:t>
            </a:r>
            <a:r>
              <a:rPr lang="en-US" b="1" i="0" u="sng" dirty="0">
                <a:solidFill>
                  <a:srgbClr val="0000FF"/>
                </a:solidFill>
                <a:effectLst/>
                <a:latin typeface="Helvetica Neue"/>
                <a:hlinkClick r:id="rId4"/>
              </a:rPr>
              <a:t>38 CFR 3.275(b)</a:t>
            </a:r>
            <a:r>
              <a:rPr lang="en-US" b="0" i="0" dirty="0">
                <a:solidFill>
                  <a:srgbClr val="000000"/>
                </a:solidFill>
                <a:effectLst/>
                <a:latin typeface="Helvetica Neue"/>
              </a:rPr>
              <a:t>.</a:t>
            </a:r>
          </a:p>
          <a:p>
            <a:pPr marR="800"/>
            <a:endParaRPr lang="en-US" dirty="0">
              <a:solidFill>
                <a:srgbClr val="000000"/>
              </a:solidFill>
              <a:latin typeface="Helvetica Neue"/>
            </a:endParaRPr>
          </a:p>
          <a:p>
            <a:pPr marR="800"/>
            <a:endParaRPr lang="en-US" b="0" i="0" dirty="0">
              <a:solidFill>
                <a:srgbClr val="000000"/>
              </a:solidFill>
              <a:effectLst/>
              <a:latin typeface="Helvetica Neue"/>
            </a:endParaRPr>
          </a:p>
          <a:p>
            <a:pPr marR="800"/>
            <a:endParaRPr lang="en-US" dirty="0">
              <a:solidFill>
                <a:srgbClr val="000000"/>
              </a:solidFill>
              <a:latin typeface="Helvetica Neue"/>
            </a:endParaRPr>
          </a:p>
          <a:p>
            <a:pPr marR="800"/>
            <a:endParaRPr lang="en-US" b="0" i="0" dirty="0">
              <a:solidFill>
                <a:srgbClr val="000000"/>
              </a:solidFill>
              <a:effectLst/>
              <a:latin typeface="Helvetica Neue"/>
            </a:endParaRPr>
          </a:p>
          <a:p>
            <a:pPr marR="800"/>
            <a:endParaRPr lang="en-US" b="0" i="0" dirty="0">
              <a:solidFill>
                <a:srgbClr val="000000"/>
              </a:solidFill>
              <a:effectLst/>
              <a:latin typeface="Helvetica Neue"/>
            </a:endParaRPr>
          </a:p>
          <a:p>
            <a:pPr marR="800"/>
            <a:endParaRPr lang="en-US" dirty="0">
              <a:solidFill>
                <a:srgbClr val="000000"/>
              </a:solidFill>
              <a:latin typeface="Helvetica Neue"/>
            </a:endParaRPr>
          </a:p>
          <a:p>
            <a:pPr marR="800"/>
            <a:endParaRPr lang="en-US" b="0" i="0" dirty="0">
              <a:solidFill>
                <a:srgbClr val="000000"/>
              </a:solidFill>
              <a:effectLst/>
              <a:latin typeface="Helvetica Neue"/>
            </a:endParaRPr>
          </a:p>
          <a:p>
            <a:pPr marR="800"/>
            <a:endParaRPr lang="en-US" sz="1800" u="none" strike="noStrike" baseline="0" dirty="0">
              <a:solidFill>
                <a:srgbClr val="000000"/>
              </a:solidFill>
              <a:latin typeface="Helvetica Neue"/>
              <a:cs typeface="Arial" panose="020B0604020202020204" pitchFamily="34" charset="0"/>
            </a:endParaRPr>
          </a:p>
          <a:p>
            <a:pPr marR="800"/>
            <a:r>
              <a:rPr lang="en-US" b="1" i="1" dirty="0">
                <a:solidFill>
                  <a:srgbClr val="000000"/>
                </a:solidFill>
                <a:effectLst/>
                <a:latin typeface="arial" panose="020B0604020202020204" pitchFamily="34" charset="0"/>
              </a:rPr>
              <a:t>Fair market value</a:t>
            </a:r>
            <a:r>
              <a:rPr lang="en-US" b="0" i="0" dirty="0">
                <a:solidFill>
                  <a:srgbClr val="000000"/>
                </a:solidFill>
                <a:effectLst/>
                <a:latin typeface="arial" panose="020B0604020202020204" pitchFamily="34" charset="0"/>
              </a:rPr>
              <a:t> is the price at which an asset would change hands between a willing buyer and seller. </a:t>
            </a:r>
            <a:endParaRPr lang="en-US" b="1" i="0" dirty="0">
              <a:solidFill>
                <a:srgbClr val="000000"/>
              </a:solidFill>
              <a:latin typeface="Helvetica Neue"/>
              <a:cs typeface="Arial" panose="020B0604020202020204" pitchFamily="34" charset="0"/>
            </a:endParaRPr>
          </a:p>
          <a:p>
            <a:pPr marR="800"/>
            <a:endParaRPr lang="en-US" b="1" i="0" dirty="0">
              <a:solidFill>
                <a:srgbClr val="000000"/>
              </a:solidFill>
              <a:latin typeface="Helvetica Neue"/>
              <a:cs typeface="Arial" panose="020B0604020202020204" pitchFamily="34" charset="0"/>
            </a:endParaRPr>
          </a:p>
          <a:p>
            <a:pPr algn="l"/>
            <a:r>
              <a:rPr lang="en-US" b="1" i="0" dirty="0">
                <a:solidFill>
                  <a:srgbClr val="000000"/>
                </a:solidFill>
                <a:effectLst/>
                <a:latin typeface="arial" panose="020B0604020202020204" pitchFamily="34" charset="0"/>
              </a:rPr>
              <a:t>Evaluating Asset Transfers</a:t>
            </a:r>
          </a:p>
          <a:p>
            <a:pPr marL="285750" indent="-285750" algn="l">
              <a:buFont typeface="Arial" panose="020B0604020202020204" pitchFamily="34" charset="0"/>
              <a:buChar char="•"/>
            </a:pPr>
            <a:r>
              <a:rPr lang="en-US" b="0" i="0" dirty="0">
                <a:solidFill>
                  <a:srgbClr val="000000"/>
                </a:solidFill>
                <a:effectLst/>
                <a:latin typeface="arial" panose="020B0604020202020204" pitchFamily="34" charset="0"/>
              </a:rPr>
              <a:t>Did the claimant report transferring assets for less than fair market value during the look back period</a:t>
            </a:r>
            <a:endParaRPr lang="en-US" dirty="0">
              <a:solidFill>
                <a:srgbClr val="000000"/>
              </a:solidFill>
              <a:latin typeface="arial" panose="020B0604020202020204" pitchFamily="34" charset="0"/>
            </a:endParaRPr>
          </a:p>
          <a:p>
            <a:pPr marL="285750" indent="-285750" algn="l">
              <a:buFont typeface="Arial" panose="020B0604020202020204" pitchFamily="34" charset="0"/>
              <a:buChar char="•"/>
            </a:pPr>
            <a:r>
              <a:rPr lang="en-US" b="0" i="0" dirty="0">
                <a:solidFill>
                  <a:srgbClr val="000000"/>
                </a:solidFill>
                <a:effectLst/>
                <a:latin typeface="arial" panose="020B0604020202020204" pitchFamily="34" charset="0"/>
              </a:rPr>
              <a:t>Would the asset transfer amount(s) have caused the claimant’s net worth to exceed the limit or further exceed the limit?</a:t>
            </a:r>
          </a:p>
          <a:p>
            <a:pPr algn="l"/>
            <a:endParaRPr lang="en-US" i="0" dirty="0">
              <a:solidFill>
                <a:srgbClr val="000000"/>
              </a:solidFill>
              <a:effectLst/>
              <a:latin typeface="Helvetica Neue"/>
            </a:endParaRPr>
          </a:p>
        </p:txBody>
      </p:sp>
      <p:graphicFrame>
        <p:nvGraphicFramePr>
          <p:cNvPr id="3" name="Table 2">
            <a:extLst>
              <a:ext uri="{FF2B5EF4-FFF2-40B4-BE49-F238E27FC236}">
                <a16:creationId xmlns:a16="http://schemas.microsoft.com/office/drawing/2014/main" id="{541E92E9-CC6F-CC9F-F631-353B9176730C}"/>
              </a:ext>
            </a:extLst>
          </p:cNvPr>
          <p:cNvGraphicFramePr>
            <a:graphicFrameLocks noGrp="1"/>
          </p:cNvGraphicFramePr>
          <p:nvPr>
            <p:extLst>
              <p:ext uri="{D42A27DB-BD31-4B8C-83A1-F6EECF244321}">
                <p14:modId xmlns:p14="http://schemas.microsoft.com/office/powerpoint/2010/main" val="762155453"/>
              </p:ext>
            </p:extLst>
          </p:nvPr>
        </p:nvGraphicFramePr>
        <p:xfrm>
          <a:off x="1282389" y="1672268"/>
          <a:ext cx="9311269" cy="741680"/>
        </p:xfrm>
        <a:graphic>
          <a:graphicData uri="http://schemas.openxmlformats.org/drawingml/2006/table">
            <a:tbl>
              <a:tblPr firstRow="1" bandRow="1">
                <a:tableStyleId>{5C22544A-7EE6-4342-B048-85BDC9FD1C3A}</a:tableStyleId>
              </a:tblPr>
              <a:tblGrid>
                <a:gridCol w="9311269">
                  <a:extLst>
                    <a:ext uri="{9D8B030D-6E8A-4147-A177-3AD203B41FA5}">
                      <a16:colId xmlns:a16="http://schemas.microsoft.com/office/drawing/2014/main" val="2350797346"/>
                    </a:ext>
                  </a:extLst>
                </a:gridCol>
              </a:tblGrid>
              <a:tr h="370840">
                <a:tc>
                  <a:txBody>
                    <a:bodyPr/>
                    <a:lstStyle/>
                    <a:p>
                      <a:r>
                        <a:rPr lang="en-US" sz="1600" b="1" i="1" kern="1200" dirty="0">
                          <a:solidFill>
                            <a:schemeClr val="lt1"/>
                          </a:solidFill>
                          <a:effectLst/>
                          <a:latin typeface="Arial" panose="020B0604020202020204" pitchFamily="34" charset="0"/>
                          <a:ea typeface="+mn-ea"/>
                          <a:cs typeface="Arial" panose="020B0604020202020204" pitchFamily="34" charset="0"/>
                        </a:rPr>
                        <a:t>Example</a:t>
                      </a:r>
                      <a:r>
                        <a:rPr lang="en-US" sz="1600" b="0" i="0" kern="1200" dirty="0">
                          <a:solidFill>
                            <a:schemeClr val="lt1"/>
                          </a:solidFill>
                          <a:effectLst/>
                          <a:latin typeface="Arial" panose="020B0604020202020204" pitchFamily="34" charset="0"/>
                          <a:ea typeface="+mn-ea"/>
                          <a:cs typeface="Arial" panose="020B0604020202020204" pitchFamily="34" charset="0"/>
                        </a:rPr>
                        <a:t>:  A surviving spouse has a joint bank account with a nephew.</a:t>
                      </a:r>
                    </a:p>
                  </a:txBody>
                  <a:tcPr/>
                </a:tc>
                <a:extLst>
                  <a:ext uri="{0D108BD9-81ED-4DB2-BD59-A6C34878D82A}">
                    <a16:rowId xmlns:a16="http://schemas.microsoft.com/office/drawing/2014/main" val="8940962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1"/>
                          </a:solidFill>
                          <a:effectLst/>
                          <a:latin typeface="Arial" panose="020B0604020202020204" pitchFamily="34" charset="0"/>
                          <a:ea typeface="+mn-ea"/>
                          <a:cs typeface="Arial" panose="020B0604020202020204" pitchFamily="34" charset="0"/>
                        </a:rPr>
                        <a:t>Result</a:t>
                      </a:r>
                      <a:r>
                        <a:rPr lang="en-US" sz="1600" b="0" i="0" kern="1200" dirty="0">
                          <a:solidFill>
                            <a:schemeClr val="tx1"/>
                          </a:solidFill>
                          <a:effectLst/>
                          <a:latin typeface="Arial" panose="020B0604020202020204" pitchFamily="34" charset="0"/>
                          <a:ea typeface="+mn-ea"/>
                          <a:cs typeface="Arial" panose="020B0604020202020204" pitchFamily="34" charset="0"/>
                        </a:rPr>
                        <a:t>:  Count one half of the joint account value as an asset for the surviving spouse.</a:t>
                      </a:r>
                    </a:p>
                  </a:txBody>
                  <a:tcPr/>
                </a:tc>
                <a:extLst>
                  <a:ext uri="{0D108BD9-81ED-4DB2-BD59-A6C34878D82A}">
                    <a16:rowId xmlns:a16="http://schemas.microsoft.com/office/drawing/2014/main" val="142506947"/>
                  </a:ext>
                </a:extLst>
              </a:tr>
            </a:tbl>
          </a:graphicData>
        </a:graphic>
      </p:graphicFrame>
    </p:spTree>
    <p:extLst>
      <p:ext uri="{BB962C8B-B14F-4D97-AF65-F5344CB8AC3E}">
        <p14:creationId xmlns:p14="http://schemas.microsoft.com/office/powerpoint/2010/main" val="3873482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 Claims</a:t>
            </a:r>
          </a:p>
        </p:txBody>
      </p:sp>
      <p:sp>
        <p:nvSpPr>
          <p:cNvPr id="4" name="TextBox 3">
            <a:extLst>
              <a:ext uri="{FF2B5EF4-FFF2-40B4-BE49-F238E27FC236}">
                <a16:creationId xmlns:a16="http://schemas.microsoft.com/office/drawing/2014/main" id="{87362723-D9CF-4B22-253A-26F4C4045D8A}"/>
              </a:ext>
            </a:extLst>
          </p:cNvPr>
          <p:cNvSpPr txBox="1"/>
          <p:nvPr/>
        </p:nvSpPr>
        <p:spPr>
          <a:xfrm>
            <a:off x="112868" y="939280"/>
            <a:ext cx="12017745" cy="5509200"/>
          </a:xfrm>
          <a:prstGeom prst="rect">
            <a:avLst/>
          </a:prstGeom>
          <a:noFill/>
        </p:spPr>
        <p:txBody>
          <a:bodyPr wrap="square">
            <a:spAutoFit/>
          </a:bodyPr>
          <a:lstStyle/>
          <a:p>
            <a:pPr marR="800"/>
            <a:r>
              <a:rPr lang="en-US" sz="1600" b="1" i="0" u="none" strike="noStrike" baseline="0" dirty="0">
                <a:solidFill>
                  <a:srgbClr val="000000"/>
                </a:solidFill>
                <a:latin typeface="Arial" panose="020B0604020202020204" pitchFamily="34" charset="0"/>
                <a:cs typeface="Arial" panose="020B0604020202020204" pitchFamily="34" charset="0"/>
              </a:rPr>
              <a:t>Aid and Attendance and Housebound Benefits (Special Monthly Pension): </a:t>
            </a:r>
            <a:r>
              <a:rPr lang="en-US" sz="1600" b="0" i="0" u="none" strike="noStrike" baseline="0" dirty="0">
                <a:solidFill>
                  <a:srgbClr val="000000"/>
                </a:solidFill>
                <a:latin typeface="Arial" panose="020B0604020202020204" pitchFamily="34" charset="0"/>
                <a:cs typeface="Arial" panose="020B0604020202020204" pitchFamily="34" charset="0"/>
              </a:rPr>
              <a:t>Veterans who are eligible for VA pension and require the aid and attendance of another person, or are housebound, may be eligible for a higher maximum annual pension rate.</a:t>
            </a:r>
          </a:p>
          <a:p>
            <a:pPr marR="800"/>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r>
              <a:rPr lang="en-US" sz="1600" b="0" i="0" u="none" strike="noStrike" baseline="0" dirty="0">
                <a:solidFill>
                  <a:srgbClr val="000000"/>
                </a:solidFill>
                <a:latin typeface="Arial" panose="020B0604020202020204" pitchFamily="34" charset="0"/>
                <a:cs typeface="Arial" panose="020B0604020202020204" pitchFamily="34" charset="0"/>
              </a:rPr>
              <a:t>These benefits are paid in addition to monthly pension and they are not paid without eligibility for pension. </a:t>
            </a:r>
          </a:p>
          <a:p>
            <a:pPr marL="285750" marR="800" indent="-285750">
              <a:buFont typeface="Arial" panose="020B0604020202020204" pitchFamily="34" charset="0"/>
              <a:buChar char="•"/>
            </a:pPr>
            <a:r>
              <a:rPr lang="en-US" sz="1600" b="0" i="0" u="none" strike="noStrike" baseline="0" dirty="0">
                <a:solidFill>
                  <a:srgbClr val="000000"/>
                </a:solidFill>
                <a:latin typeface="Arial" panose="020B0604020202020204" pitchFamily="34" charset="0"/>
                <a:cs typeface="Arial" panose="020B0604020202020204" pitchFamily="34" charset="0"/>
              </a:rPr>
              <a:t>Since aid and attendance and housebound allowances increase the pension amount, people who are not eligible for a basic pension due to excessive income may be eligible for pension at these increased rates. </a:t>
            </a:r>
          </a:p>
          <a:p>
            <a:pPr marL="285750" marR="800" indent="-285750">
              <a:buFont typeface="Arial" panose="020B0604020202020204" pitchFamily="34" charset="0"/>
              <a:buChar char="•"/>
            </a:pPr>
            <a:r>
              <a:rPr lang="en-US" sz="1600" b="0" i="0" u="none" strike="noStrike" baseline="0" dirty="0">
                <a:solidFill>
                  <a:srgbClr val="000000"/>
                </a:solidFill>
                <a:latin typeface="Arial" panose="020B0604020202020204" pitchFamily="34" charset="0"/>
                <a:cs typeface="Arial" panose="020B0604020202020204" pitchFamily="34" charset="0"/>
              </a:rPr>
              <a:t>A Veteran or surviving spouse may not receive aid and attendance benefits and housebound benefits at the same time. </a:t>
            </a:r>
          </a:p>
          <a:p>
            <a:pPr marL="285750" marR="800" indent="-285750">
              <a:buFont typeface="Arial" panose="020B0604020202020204" pitchFamily="34" charset="0"/>
              <a:buChar char="•"/>
            </a:pPr>
            <a:r>
              <a:rPr lang="en-US" sz="1600" b="0" i="0" u="none" strike="noStrike" baseline="0" dirty="0">
                <a:solidFill>
                  <a:srgbClr val="000000"/>
                </a:solidFill>
                <a:latin typeface="Arial" panose="020B0604020202020204" pitchFamily="34" charset="0"/>
                <a:cs typeface="Arial" panose="020B0604020202020204" pitchFamily="34" charset="0"/>
              </a:rPr>
              <a:t>To apply for aid and attendance or housebound benefits, submit a </a:t>
            </a:r>
            <a:r>
              <a:rPr lang="en-US" sz="1600" b="0" i="0" u="none" strike="noStrike" baseline="0" dirty="0">
                <a:solidFill>
                  <a:srgbClr val="000000"/>
                </a:solidFill>
                <a:latin typeface="Arial" panose="020B0604020202020204" pitchFamily="34" charset="0"/>
                <a:cs typeface="Arial" panose="020B0604020202020204" pitchFamily="34" charset="0"/>
                <a:hlinkClick r:id="rId4"/>
              </a:rPr>
              <a:t>VA Form 21-2680</a:t>
            </a:r>
            <a:r>
              <a:rPr lang="en-US" sz="1600" b="0" i="0" u="none" strike="noStrike" baseline="0" dirty="0">
                <a:solidFill>
                  <a:srgbClr val="000000"/>
                </a:solidFill>
                <a:latin typeface="Arial" panose="020B0604020202020204" pitchFamily="34" charset="0"/>
                <a:cs typeface="Arial" panose="020B0604020202020204" pitchFamily="34" charset="0"/>
              </a:rPr>
              <a:t>, Examination for Housebound Status</a:t>
            </a: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R="800"/>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endParaRPr lang="en-US" sz="1600" dirty="0">
              <a:solidFill>
                <a:srgbClr val="000000"/>
              </a:solidFill>
              <a:latin typeface="Arial" panose="020B0604020202020204" pitchFamily="34" charset="0"/>
              <a:cs typeface="Arial" panose="020B0604020202020204" pitchFamily="34" charset="0"/>
            </a:endParaRPr>
          </a:p>
          <a:p>
            <a:pPr marR="800"/>
            <a:endParaRPr lang="en-US" sz="1600" dirty="0">
              <a:solidFill>
                <a:srgbClr val="000000"/>
              </a:solidFill>
              <a:latin typeface="Arial" panose="020B0604020202020204" pitchFamily="34" charset="0"/>
              <a:cs typeface="Arial" panose="020B0604020202020204" pitchFamily="34" charset="0"/>
            </a:endParaRPr>
          </a:p>
          <a:p>
            <a:pPr marL="285750" marR="800" indent="-285750">
              <a:buFont typeface="Arial" panose="020B0604020202020204" pitchFamily="34" charset="0"/>
              <a:buChar char="•"/>
            </a:pPr>
            <a:r>
              <a:rPr lang="en-US" sz="1600" b="0" i="0" u="none" strike="noStrike" baseline="0" dirty="0">
                <a:solidFill>
                  <a:srgbClr val="000000"/>
                </a:solidFill>
                <a:latin typeface="Arial" panose="020B0604020202020204" pitchFamily="34" charset="0"/>
                <a:cs typeface="Arial" panose="020B0604020202020204" pitchFamily="34" charset="0"/>
              </a:rPr>
              <a:t>For additional information on aid and attendance and housebound benefits including how to apply please visit </a:t>
            </a:r>
            <a:r>
              <a:rPr lang="en-US" sz="1600" b="0" i="0" u="sng" strike="noStrike" baseline="0" dirty="0">
                <a:solidFill>
                  <a:srgbClr val="1F5C9E"/>
                </a:solidFill>
                <a:latin typeface="Arial" panose="020B0604020202020204" pitchFamily="34" charset="0"/>
                <a:cs typeface="Arial" panose="020B0604020202020204" pitchFamily="34" charset="0"/>
                <a:hlinkClick r:id="rId5"/>
              </a:rPr>
              <a:t>www.va.gov/pension/aid-attendance-housebound/</a:t>
            </a:r>
            <a:r>
              <a:rPr lang="en-US" sz="1600" b="0" i="0" u="none" strike="noStrike" baseline="0" dirty="0">
                <a:solidFill>
                  <a:srgbClr val="000000"/>
                </a:solidFill>
                <a:latin typeface="Arial" panose="020B0604020202020204" pitchFamily="34" charset="0"/>
                <a:cs typeface="Arial" panose="020B0604020202020204" pitchFamily="34" charset="0"/>
              </a:rPr>
              <a:t>.</a:t>
            </a:r>
          </a:p>
          <a:p>
            <a:pPr marL="285750" marR="80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BB2B7840-E854-2C74-A951-333DDD41C955}"/>
              </a:ext>
            </a:extLst>
          </p:cNvPr>
          <p:cNvPicPr>
            <a:picLocks noChangeAspect="1"/>
          </p:cNvPicPr>
          <p:nvPr/>
        </p:nvPicPr>
        <p:blipFill>
          <a:blip r:embed="rId6"/>
          <a:stretch>
            <a:fillRect/>
          </a:stretch>
        </p:blipFill>
        <p:spPr>
          <a:xfrm>
            <a:off x="2777570" y="3316481"/>
            <a:ext cx="6213215" cy="1952876"/>
          </a:xfrm>
          <a:prstGeom prst="rect">
            <a:avLst/>
          </a:prstGeom>
        </p:spPr>
      </p:pic>
      <p:sp>
        <p:nvSpPr>
          <p:cNvPr id="6" name="Rectangle 5">
            <a:extLst>
              <a:ext uri="{FF2B5EF4-FFF2-40B4-BE49-F238E27FC236}">
                <a16:creationId xmlns:a16="http://schemas.microsoft.com/office/drawing/2014/main" id="{21C3988E-21FD-9CBF-F922-5137AAE8D3A5}"/>
              </a:ext>
            </a:extLst>
          </p:cNvPr>
          <p:cNvSpPr/>
          <p:nvPr/>
        </p:nvSpPr>
        <p:spPr>
          <a:xfrm>
            <a:off x="4685852" y="3429000"/>
            <a:ext cx="456600" cy="159391"/>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heckmark with solid fill">
            <a:extLst>
              <a:ext uri="{FF2B5EF4-FFF2-40B4-BE49-F238E27FC236}">
                <a16:creationId xmlns:a16="http://schemas.microsoft.com/office/drawing/2014/main" id="{4F0549A5-6D30-53D3-4B79-8F04F068478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62712" y="4508382"/>
            <a:ext cx="225105" cy="225105"/>
          </a:xfrm>
          <a:prstGeom prst="rect">
            <a:avLst/>
          </a:prstGeom>
        </p:spPr>
      </p:pic>
    </p:spTree>
    <p:extLst>
      <p:ext uri="{BB962C8B-B14F-4D97-AF65-F5344CB8AC3E}">
        <p14:creationId xmlns:p14="http://schemas.microsoft.com/office/powerpoint/2010/main" val="2062706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Additional Training</a:t>
            </a:r>
          </a:p>
        </p:txBody>
      </p:sp>
      <p:sp>
        <p:nvSpPr>
          <p:cNvPr id="3" name="TextBox 2">
            <a:extLst>
              <a:ext uri="{FF2B5EF4-FFF2-40B4-BE49-F238E27FC236}">
                <a16:creationId xmlns:a16="http://schemas.microsoft.com/office/drawing/2014/main" id="{6BCDF431-B0E0-D246-DD95-2E1CB9B46893}"/>
              </a:ext>
            </a:extLst>
          </p:cNvPr>
          <p:cNvSpPr txBox="1"/>
          <p:nvPr/>
        </p:nvSpPr>
        <p:spPr>
          <a:xfrm>
            <a:off x="56444" y="744836"/>
            <a:ext cx="12079112" cy="2985433"/>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Talent Management System (</a:t>
            </a:r>
            <a:r>
              <a:rPr lang="en-US" sz="2400" dirty="0">
                <a:latin typeface="Arial" panose="020B0604020202020204" pitchFamily="34" charset="0"/>
                <a:cs typeface="Arial" panose="020B0604020202020204" pitchFamily="34" charset="0"/>
                <a:hlinkClick r:id="rId4"/>
              </a:rPr>
              <a:t>TMS</a:t>
            </a:r>
            <a:r>
              <a:rPr lang="en-US" sz="2400" dirty="0">
                <a:latin typeface="Arial" panose="020B0604020202020204" pitchFamily="34" charset="0"/>
                <a:cs typeface="Arial" panose="020B0604020202020204" pitchFamily="34" charset="0"/>
              </a:rPr>
              <a:t>) Courses</a:t>
            </a:r>
          </a:p>
          <a:p>
            <a:endParaRPr lang="en-US" sz="2400" dirty="0">
              <a:latin typeface="Arial" panose="020B0604020202020204" pitchFamily="34" charset="0"/>
              <a:cs typeface="Arial" panose="020B0604020202020204" pitchFamily="34" charset="0"/>
            </a:endParaRPr>
          </a:p>
          <a:p>
            <a:pPr marL="800100" lvl="1" indent="-342900">
              <a:buFont typeface="Wingdings" panose="05000000000000000000" pitchFamily="2" charset="2"/>
              <a:buChar char="v"/>
            </a:pPr>
            <a:r>
              <a:rPr lang="en-US" sz="2000" dirty="0">
                <a:latin typeface="Arial" panose="020B0604020202020204" pitchFamily="34" charset="0"/>
                <a:cs typeface="Arial" panose="020B0604020202020204" pitchFamily="34" charset="0"/>
              </a:rPr>
              <a:t>Introduction to VA Pension (VA 4468828)</a:t>
            </a:r>
          </a:p>
          <a:p>
            <a:endParaRPr lang="en-US" sz="2400" dirty="0">
              <a:latin typeface="Arial" panose="020B0604020202020204" pitchFamily="34" charset="0"/>
              <a:cs typeface="Arial" panose="020B0604020202020204" pitchFamily="34" charset="0"/>
            </a:endParaRPr>
          </a:p>
          <a:p>
            <a:r>
              <a:rPr lang="en-US" sz="2400" b="0" i="0" dirty="0">
                <a:solidFill>
                  <a:srgbClr val="000000"/>
                </a:solidFill>
                <a:effectLst/>
                <a:latin typeface="helvetica" panose="020B0604020202020204" pitchFamily="34" charset="0"/>
              </a:rPr>
              <a:t>Training, Responsibility, Involvement, and Preparation of Claims (</a:t>
            </a:r>
            <a:r>
              <a:rPr lang="en-US" sz="2400" b="0" i="0" dirty="0">
                <a:solidFill>
                  <a:srgbClr val="000000"/>
                </a:solidFill>
                <a:effectLst/>
                <a:latin typeface="helvetica" panose="020B0604020202020204" pitchFamily="34" charset="0"/>
                <a:hlinkClick r:id="rId5"/>
              </a:rPr>
              <a:t>TRIP</a:t>
            </a:r>
            <a:r>
              <a:rPr lang="en-US" sz="2400" b="0" i="0" dirty="0">
                <a:solidFill>
                  <a:srgbClr val="000000"/>
                </a:solidFill>
                <a:effectLst/>
                <a:latin typeface="helvetica" panose="020B0604020202020204" pitchFamily="34" charset="0"/>
              </a:rPr>
              <a:t>)</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hlinkClick r:id="rId6"/>
              </a:rPr>
              <a:t>Fact Sheets - Veterans Benefits Administration (va.gov)</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7949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49053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Questions?</a:t>
            </a:r>
          </a:p>
        </p:txBody>
      </p:sp>
      <p:pic>
        <p:nvPicPr>
          <p:cNvPr id="5" name="Graphic 4" descr="Thought with solid fill">
            <a:extLst>
              <a:ext uri="{FF2B5EF4-FFF2-40B4-BE49-F238E27FC236}">
                <a16:creationId xmlns:a16="http://schemas.microsoft.com/office/drawing/2014/main" id="{E1F51E5F-362E-AAA1-C8AA-814155C7DCA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22181" y="1216933"/>
            <a:ext cx="2947639" cy="2947639"/>
          </a:xfrm>
          <a:prstGeom prst="rect">
            <a:avLst/>
          </a:prstGeom>
        </p:spPr>
      </p:pic>
      <p:sp>
        <p:nvSpPr>
          <p:cNvPr id="4" name="TextBox 3">
            <a:extLst>
              <a:ext uri="{FF2B5EF4-FFF2-40B4-BE49-F238E27FC236}">
                <a16:creationId xmlns:a16="http://schemas.microsoft.com/office/drawing/2014/main" id="{D21F1455-24A7-AD9C-F7D8-82E59B75DAAD}"/>
              </a:ext>
            </a:extLst>
          </p:cNvPr>
          <p:cNvSpPr txBox="1"/>
          <p:nvPr/>
        </p:nvSpPr>
        <p:spPr>
          <a:xfrm>
            <a:off x="141927" y="4582244"/>
            <a:ext cx="11908147" cy="1200329"/>
          </a:xfrm>
          <a:prstGeom prst="rect">
            <a:avLst/>
          </a:prstGeom>
          <a:noFill/>
        </p:spPr>
        <p:txBody>
          <a:bodyPr wrap="square">
            <a:spAutoFit/>
          </a:bodyPr>
          <a:lstStyle/>
          <a:p>
            <a:pPr marL="342900" indent="-342900">
              <a:buFont typeface="Arial" panose="020B0604020202020204" pitchFamily="34" charset="0"/>
              <a:buChar char="•"/>
            </a:pPr>
            <a:r>
              <a:rPr lang="en-US" sz="2400" b="0" i="0" u="none" strike="noStrike" baseline="0" dirty="0">
                <a:solidFill>
                  <a:srgbClr val="000000"/>
                </a:solidFill>
                <a:latin typeface="Arial" panose="020B0604020202020204" pitchFamily="34" charset="0"/>
                <a:cs typeface="Arial" panose="020B0604020202020204" pitchFamily="34" charset="0"/>
              </a:rPr>
              <a:t>For additional information on pension benefits, please visit </a:t>
            </a:r>
            <a:r>
              <a:rPr lang="en-US" sz="2400" b="0" i="0" u="sng" strike="noStrike" baseline="0" dirty="0">
                <a:solidFill>
                  <a:srgbClr val="1F5C9E"/>
                </a:solidFill>
                <a:latin typeface="Arial" panose="020B0604020202020204" pitchFamily="34" charset="0"/>
                <a:cs typeface="Arial" panose="020B0604020202020204" pitchFamily="34" charset="0"/>
              </a:rPr>
              <a:t>www.va.gov/pension/</a:t>
            </a: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For specific claim inquires, please contact the Change Management Analyst at </a:t>
            </a:r>
            <a:r>
              <a:rPr lang="en-US" sz="2400" dirty="0">
                <a:latin typeface="Arial" panose="020B0604020202020204" pitchFamily="34" charset="0"/>
                <a:cs typeface="Arial" panose="020B0604020202020204" pitchFamily="34" charset="0"/>
                <a:hlinkClick r:id="rId6"/>
              </a:rPr>
              <a:t>vbasdcpoa@va.gov</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633493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Agenda</a:t>
            </a:r>
          </a:p>
        </p:txBody>
      </p:sp>
      <p:sp>
        <p:nvSpPr>
          <p:cNvPr id="6" name="TextBox 5">
            <a:extLst>
              <a:ext uri="{FF2B5EF4-FFF2-40B4-BE49-F238E27FC236}">
                <a16:creationId xmlns:a16="http://schemas.microsoft.com/office/drawing/2014/main" id="{DC7DA565-3E8C-80BF-3DB3-8604F6A3B87B}"/>
              </a:ext>
            </a:extLst>
          </p:cNvPr>
          <p:cNvSpPr txBox="1"/>
          <p:nvPr/>
        </p:nvSpPr>
        <p:spPr>
          <a:xfrm>
            <a:off x="1348468" y="2059394"/>
            <a:ext cx="3757760" cy="2831544"/>
          </a:xfrm>
          <a:prstGeom prst="rect">
            <a:avLst/>
          </a:prstGeom>
          <a:noFill/>
        </p:spPr>
        <p:txBody>
          <a:bodyPr wrap="none" rtlCol="0">
            <a:spAutoFit/>
          </a:bodyPr>
          <a:lstStyle/>
          <a:p>
            <a:pPr marR="0" lvl="0">
              <a:lnSpc>
                <a:spcPct val="150000"/>
              </a:lnSpc>
              <a:spcBef>
                <a:spcPts val="0"/>
              </a:spcBef>
              <a:spcAft>
                <a:spcPts val="0"/>
              </a:spcAft>
            </a:pPr>
            <a:endParaRPr lang="en-US" sz="32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Wingdings" panose="05000000000000000000" pitchFamily="2" charset="2"/>
              <a:buChar char="Ø"/>
            </a:pPr>
            <a:r>
              <a:rPr lang="en-US" sz="3600" dirty="0">
                <a:effectLst/>
                <a:latin typeface="Arial" panose="020B0604020202020204" pitchFamily="34" charset="0"/>
                <a:ea typeface="Times New Roman" panose="02020603050405020304" pitchFamily="18" charset="0"/>
                <a:cs typeface="Arial" panose="020B0604020202020204" pitchFamily="34" charset="0"/>
              </a:rPr>
              <a:t>Pension Claims</a:t>
            </a:r>
            <a:endParaRPr lang="en-US" sz="3600" dirty="0">
              <a:effectLst/>
              <a:latin typeface="Arial" panose="020B0604020202020204" pitchFamily="34" charset="0"/>
              <a:ea typeface="Calibri" panose="020F0502020204030204" pitchFamily="34" charset="0"/>
              <a:cs typeface="Arial" panose="020B0604020202020204" pitchFamily="34" charset="0"/>
            </a:endParaRPr>
          </a:p>
          <a:p>
            <a:pPr marR="0" lvl="0">
              <a:lnSpc>
                <a:spcPct val="150000"/>
              </a:lnSpc>
              <a:spcBef>
                <a:spcPts val="0"/>
              </a:spcBef>
              <a:spcAft>
                <a:spcPts val="0"/>
              </a:spcAft>
            </a:pPr>
            <a:endParaRPr lang="en-US" sz="3200" dirty="0">
              <a:effectLst/>
              <a:latin typeface="Arial" panose="020B0604020202020204" pitchFamily="34" charset="0"/>
              <a:ea typeface="Calibri" panose="020F050202020403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pic>
        <p:nvPicPr>
          <p:cNvPr id="4" name="Picture 3" descr="Hourglass and a calendar">
            <a:extLst>
              <a:ext uri="{FF2B5EF4-FFF2-40B4-BE49-F238E27FC236}">
                <a16:creationId xmlns:a16="http://schemas.microsoft.com/office/drawing/2014/main" id="{3DCE1564-F816-4CEF-010F-AB1745D946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840375"/>
            <a:ext cx="5118508" cy="3429000"/>
          </a:xfrm>
          <a:prstGeom prst="rect">
            <a:avLst/>
          </a:prstGeom>
        </p:spPr>
      </p:pic>
    </p:spTree>
    <p:extLst>
      <p:ext uri="{BB962C8B-B14F-4D97-AF65-F5344CB8AC3E}">
        <p14:creationId xmlns:p14="http://schemas.microsoft.com/office/powerpoint/2010/main" val="2055628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Objectives</a:t>
            </a:r>
          </a:p>
        </p:txBody>
      </p:sp>
      <p:sp>
        <p:nvSpPr>
          <p:cNvPr id="3" name="TextBox 2">
            <a:extLst>
              <a:ext uri="{FF2B5EF4-FFF2-40B4-BE49-F238E27FC236}">
                <a16:creationId xmlns:a16="http://schemas.microsoft.com/office/drawing/2014/main" id="{AF460B06-E170-4099-49A1-CE9DD41FAD5F}"/>
              </a:ext>
            </a:extLst>
          </p:cNvPr>
          <p:cNvSpPr txBox="1"/>
          <p:nvPr/>
        </p:nvSpPr>
        <p:spPr>
          <a:xfrm>
            <a:off x="240451" y="1267530"/>
            <a:ext cx="11380014" cy="4247317"/>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Understand and recall responsibilities of the Pension Management Center (PMC) </a:t>
            </a:r>
          </a:p>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Understand and define key terms</a:t>
            </a:r>
          </a:p>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Know the eligibility requirements </a:t>
            </a:r>
          </a:p>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Identify pertinent information and how it effects entitlement</a:t>
            </a:r>
          </a:p>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Recall how to access and read rate tables</a:t>
            </a:r>
          </a:p>
          <a:p>
            <a:pPr marL="285750" indent="-285750">
              <a:lnSpc>
                <a:spcPct val="150000"/>
              </a:lnSpc>
              <a:buFont typeface="Wingdings" panose="05000000000000000000" pitchFamily="2" charset="2"/>
              <a:buChar char="Ø"/>
            </a:pPr>
            <a:r>
              <a:rPr lang="en-US" sz="2400" dirty="0">
                <a:latin typeface="Arial" panose="020B0604020202020204" pitchFamily="34" charset="0"/>
                <a:cs typeface="Arial" panose="020B0604020202020204" pitchFamily="34" charset="0"/>
              </a:rPr>
              <a:t>Know the application process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8227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References</a:t>
            </a:r>
          </a:p>
        </p:txBody>
      </p:sp>
      <p:sp>
        <p:nvSpPr>
          <p:cNvPr id="5" name="TextBox 4">
            <a:extLst>
              <a:ext uri="{FF2B5EF4-FFF2-40B4-BE49-F238E27FC236}">
                <a16:creationId xmlns:a16="http://schemas.microsoft.com/office/drawing/2014/main" id="{B4DEA188-1C47-ADE0-7B0D-11BBE93065D1}"/>
              </a:ext>
            </a:extLst>
          </p:cNvPr>
          <p:cNvSpPr txBox="1"/>
          <p:nvPr/>
        </p:nvSpPr>
        <p:spPr>
          <a:xfrm>
            <a:off x="112868" y="1023905"/>
            <a:ext cx="12079132" cy="1420325"/>
          </a:xfrm>
          <a:prstGeom prst="rect">
            <a:avLst/>
          </a:prstGeom>
          <a:noFill/>
        </p:spPr>
        <p:txBody>
          <a:bodyPr wrap="square" rtlCol="0">
            <a:spAutoFit/>
          </a:bodyPr>
          <a:lstStyle/>
          <a:p>
            <a:pPr marL="342900" indent="-342900">
              <a:lnSpc>
                <a:spcPct val="150000"/>
              </a:lnSpc>
              <a:buFont typeface="Wingdings" panose="05000000000000000000" pitchFamily="2" charset="2"/>
              <a:buChar char="Ø"/>
            </a:pPr>
            <a:r>
              <a:rPr lang="en-US" sz="2000" dirty="0">
                <a:latin typeface="Arial" panose="020B0604020202020204" pitchFamily="34" charset="0"/>
                <a:cs typeface="Arial" panose="020B0604020202020204" pitchFamily="34" charset="0"/>
                <a:hlinkClick r:id="rId4"/>
              </a:rPr>
              <a:t>Fact Sheets - Veterans Benefits Administration (va.gov)</a:t>
            </a:r>
            <a:endParaRPr lang="en-US" sz="2000" dirty="0">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Ø"/>
            </a:pPr>
            <a:r>
              <a:rPr lang="en-US" sz="2000" dirty="0">
                <a:latin typeface="Arial" panose="020B0604020202020204" pitchFamily="34" charset="0"/>
                <a:cs typeface="Arial" panose="020B0604020202020204" pitchFamily="34" charset="0"/>
                <a:hlinkClick r:id="rId5"/>
              </a:rPr>
              <a:t>Veteran Rate Tables</a:t>
            </a:r>
            <a:endParaRPr lang="en-US" sz="2000" dirty="0">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Ø"/>
            </a:pPr>
            <a:r>
              <a:rPr lang="en-US" sz="2000" dirty="0">
                <a:latin typeface="Arial" panose="020B0604020202020204" pitchFamily="34" charset="0"/>
                <a:cs typeface="Arial" panose="020B0604020202020204" pitchFamily="34" charset="0"/>
                <a:hlinkClick r:id="rId6"/>
              </a:rPr>
              <a:t>Survivors Pension benefit rates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021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0" y="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a:t>
            </a:r>
          </a:p>
        </p:txBody>
      </p:sp>
      <p:sp>
        <p:nvSpPr>
          <p:cNvPr id="4" name="TextBox 3">
            <a:extLst>
              <a:ext uri="{FF2B5EF4-FFF2-40B4-BE49-F238E27FC236}">
                <a16:creationId xmlns:a16="http://schemas.microsoft.com/office/drawing/2014/main" id="{BAC6E79E-01C1-2828-F1DE-912B3DBE7B45}"/>
              </a:ext>
            </a:extLst>
          </p:cNvPr>
          <p:cNvSpPr txBox="1"/>
          <p:nvPr/>
        </p:nvSpPr>
        <p:spPr>
          <a:xfrm>
            <a:off x="340235" y="1120671"/>
            <a:ext cx="11605688" cy="4247317"/>
          </a:xfrm>
          <a:prstGeom prst="rect">
            <a:avLst/>
          </a:prstGeom>
          <a:noFill/>
        </p:spPr>
        <p:txBody>
          <a:bodyPr wrap="square">
            <a:spAutoFit/>
          </a:bodyPr>
          <a:lstStyle/>
          <a:p>
            <a:r>
              <a:rPr lang="en-US" sz="2400" b="0" i="0" u="none" strike="noStrike" baseline="0" dirty="0">
                <a:solidFill>
                  <a:srgbClr val="000000"/>
                </a:solidFill>
                <a:latin typeface="Arial" panose="020B0604020202020204" pitchFamily="34" charset="0"/>
                <a:cs typeface="Arial" panose="020B0604020202020204" pitchFamily="34" charset="0"/>
              </a:rPr>
              <a:t>VA helps Veterans and their families cope with financial challenges by providing </a:t>
            </a:r>
            <a:r>
              <a:rPr lang="en-US" sz="2400" b="0" i="1" u="sng" strike="noStrike" baseline="0" dirty="0">
                <a:solidFill>
                  <a:srgbClr val="000000"/>
                </a:solidFill>
                <a:latin typeface="Arial" panose="020B0604020202020204" pitchFamily="34" charset="0"/>
                <a:cs typeface="Arial" panose="020B0604020202020204" pitchFamily="34" charset="0"/>
              </a:rPr>
              <a:t>supplemental income</a:t>
            </a:r>
            <a:r>
              <a:rPr lang="en-US" sz="2400" b="0" i="1" strike="noStrike" baseline="0" dirty="0">
                <a:solidFill>
                  <a:srgbClr val="000000"/>
                </a:solidFill>
                <a:latin typeface="Arial" panose="020B0604020202020204" pitchFamily="34" charset="0"/>
                <a:cs typeface="Arial" panose="020B0604020202020204" pitchFamily="34" charset="0"/>
              </a:rPr>
              <a:t> </a:t>
            </a:r>
            <a:r>
              <a:rPr lang="en-US" sz="2400" b="0" i="0" u="none" strike="noStrike" baseline="0" dirty="0">
                <a:solidFill>
                  <a:srgbClr val="000000"/>
                </a:solidFill>
                <a:latin typeface="Arial" panose="020B0604020202020204" pitchFamily="34" charset="0"/>
                <a:cs typeface="Arial" panose="020B0604020202020204" pitchFamily="34" charset="0"/>
              </a:rPr>
              <a:t>through the Veterans Pension and Survivors Pension benefit programs. </a:t>
            </a:r>
          </a:p>
          <a:p>
            <a:endParaRPr lang="en-US" sz="2400" dirty="0">
              <a:solidFill>
                <a:srgbClr val="000000"/>
              </a:solidFill>
              <a:latin typeface="Arial" panose="020B0604020202020204" pitchFamily="34" charset="0"/>
              <a:cs typeface="Arial" panose="020B0604020202020204" pitchFamily="34" charset="0"/>
            </a:endParaRPr>
          </a:p>
          <a:p>
            <a:pPr marL="342900" indent="-342900">
              <a:lnSpc>
                <a:spcPct val="150000"/>
              </a:lnSpc>
              <a:buFont typeface="Arial" panose="020B0604020202020204" pitchFamily="34" charset="0"/>
              <a:buChar char="•"/>
            </a:pPr>
            <a:r>
              <a:rPr lang="en-US" sz="2000" b="0" i="0" u="none" strike="noStrike" baseline="0" dirty="0">
                <a:solidFill>
                  <a:srgbClr val="000000"/>
                </a:solidFill>
                <a:latin typeface="Arial" panose="020B0604020202020204" pitchFamily="34" charset="0"/>
                <a:cs typeface="Arial" panose="020B0604020202020204" pitchFamily="34" charset="0"/>
              </a:rPr>
              <a:t>Payments are made to bring the Veteran’s or survivor’s total income</a:t>
            </a:r>
            <a:r>
              <a:rPr lang="en-US" sz="2000" dirty="0">
                <a:solidFill>
                  <a:srgbClr val="000000"/>
                </a:solidFill>
                <a:latin typeface="Arial" panose="020B0604020202020204" pitchFamily="34" charset="0"/>
                <a:cs typeface="Arial" panose="020B0604020202020204" pitchFamily="34" charset="0"/>
              </a:rPr>
              <a:t> </a:t>
            </a:r>
            <a:r>
              <a:rPr lang="en-US" sz="2000" b="0" i="0" u="none" strike="noStrike" baseline="0" dirty="0">
                <a:solidFill>
                  <a:srgbClr val="000000"/>
                </a:solidFill>
                <a:latin typeface="Arial" panose="020B0604020202020204" pitchFamily="34" charset="0"/>
                <a:cs typeface="Arial" panose="020B0604020202020204" pitchFamily="34" charset="0"/>
              </a:rPr>
              <a:t>to a level set by Congress. </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Congress establishes the Maximum Annual Pension Rate (MAPR). </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Payments are reduced by the amount of countable income of the Veteran, spouse and dependent children. </a:t>
            </a:r>
          </a:p>
          <a:p>
            <a:pPr marL="342900" indent="-342900">
              <a:lnSpc>
                <a:spcPct val="150000"/>
              </a:lnSpc>
              <a:buFont typeface="Arial" panose="020B0604020202020204" pitchFamily="34" charset="0"/>
              <a:buChar char="•"/>
            </a:pPr>
            <a:r>
              <a:rPr lang="en-US" sz="2000" b="0" i="0" u="none" strike="noStrike" baseline="0" dirty="0">
                <a:solidFill>
                  <a:srgbClr val="000000"/>
                </a:solidFill>
                <a:latin typeface="Arial" panose="020B0604020202020204" pitchFamily="34" charset="0"/>
                <a:cs typeface="Arial" panose="020B0604020202020204" pitchFamily="34" charset="0"/>
              </a:rPr>
              <a:t>Unreimbursed Medical </a:t>
            </a:r>
            <a:r>
              <a:rPr lang="en-US" sz="2000" dirty="0">
                <a:solidFill>
                  <a:srgbClr val="000000"/>
                </a:solidFill>
                <a:latin typeface="Arial" panose="020B0604020202020204" pitchFamily="34" charset="0"/>
                <a:cs typeface="Arial" panose="020B0604020202020204" pitchFamily="34" charset="0"/>
              </a:rPr>
              <a:t>E</a:t>
            </a:r>
            <a:r>
              <a:rPr lang="en-US" sz="2000" b="0" i="0" u="none" strike="noStrike" baseline="0" dirty="0">
                <a:solidFill>
                  <a:srgbClr val="000000"/>
                </a:solidFill>
                <a:latin typeface="Arial" panose="020B0604020202020204" pitchFamily="34" charset="0"/>
                <a:cs typeface="Arial" panose="020B0604020202020204" pitchFamily="34" charset="0"/>
              </a:rPr>
              <a:t>xpenses (UMEs) may reduce countable income for VA purposes.</a:t>
            </a: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2533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49053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Veteran Pension Claims</a:t>
            </a:r>
          </a:p>
        </p:txBody>
      </p:sp>
      <p:sp>
        <p:nvSpPr>
          <p:cNvPr id="4" name="TextBox 3">
            <a:extLst>
              <a:ext uri="{FF2B5EF4-FFF2-40B4-BE49-F238E27FC236}">
                <a16:creationId xmlns:a16="http://schemas.microsoft.com/office/drawing/2014/main" id="{103636A2-B47C-0ED9-B17B-02433995EFE8}"/>
              </a:ext>
            </a:extLst>
          </p:cNvPr>
          <p:cNvSpPr txBox="1"/>
          <p:nvPr/>
        </p:nvSpPr>
        <p:spPr>
          <a:xfrm>
            <a:off x="112868" y="863793"/>
            <a:ext cx="11955506" cy="5355312"/>
          </a:xfrm>
          <a:prstGeom prst="rect">
            <a:avLst/>
          </a:prstGeom>
          <a:noFill/>
        </p:spPr>
        <p:txBody>
          <a:bodyPr wrap="square">
            <a:spAutoFit/>
          </a:bodyPr>
          <a:lstStyle/>
          <a:p>
            <a:r>
              <a:rPr lang="en-US" b="1" i="0" u="none" strike="noStrike" baseline="0" dirty="0">
                <a:solidFill>
                  <a:srgbClr val="000000"/>
                </a:solidFill>
                <a:latin typeface="Arial" panose="020B0604020202020204" pitchFamily="34" charset="0"/>
                <a:cs typeface="Arial" panose="020B0604020202020204" pitchFamily="34" charset="0"/>
              </a:rPr>
              <a:t>Eligibility for Veterans Pension: </a:t>
            </a:r>
            <a:r>
              <a:rPr lang="en-US" b="0" i="0" u="none" strike="noStrike" baseline="0" dirty="0">
                <a:solidFill>
                  <a:srgbClr val="000000"/>
                </a:solidFill>
                <a:latin typeface="Arial" panose="020B0604020202020204" pitchFamily="34" charset="0"/>
                <a:cs typeface="Arial" panose="020B0604020202020204" pitchFamily="34" charset="0"/>
              </a:rPr>
              <a:t>Veterans who entered active duty after September 7, 1980, generally must have served at least 24 months or for the full period for which they called or ordered to active duty (with some exceptions), with at </a:t>
            </a:r>
            <a:r>
              <a:rPr lang="en-US" b="0" i="0" u="sng" strike="noStrike" baseline="0" dirty="0">
                <a:solidFill>
                  <a:srgbClr val="000000"/>
                </a:solidFill>
                <a:latin typeface="Arial" panose="020B0604020202020204" pitchFamily="34" charset="0"/>
                <a:cs typeface="Arial" panose="020B0604020202020204" pitchFamily="34" charset="0"/>
              </a:rPr>
              <a:t>least one day</a:t>
            </a:r>
            <a:r>
              <a:rPr lang="en-US" b="0" i="0" strike="noStrike" baseline="0" dirty="0">
                <a:solidFill>
                  <a:srgbClr val="000000"/>
                </a:solidFill>
                <a:latin typeface="Arial" panose="020B0604020202020204" pitchFamily="34" charset="0"/>
                <a:cs typeface="Arial" panose="020B0604020202020204" pitchFamily="34" charset="0"/>
              </a:rPr>
              <a:t> </a:t>
            </a:r>
            <a:r>
              <a:rPr lang="en-US" b="0" i="0" u="none" strike="noStrike" baseline="0" dirty="0">
                <a:solidFill>
                  <a:srgbClr val="000000"/>
                </a:solidFill>
                <a:latin typeface="Arial" panose="020B0604020202020204" pitchFamily="34" charset="0"/>
                <a:cs typeface="Arial" panose="020B0604020202020204" pitchFamily="34" charset="0"/>
              </a:rPr>
              <a:t>during a wartime period. </a:t>
            </a:r>
          </a:p>
          <a:p>
            <a:endParaRPr lang="en-US" dirty="0">
              <a:solidFill>
                <a:srgbClr val="000000"/>
              </a:solidFill>
              <a:latin typeface="Arial" panose="020B0604020202020204" pitchFamily="34" charset="0"/>
              <a:cs typeface="Arial" panose="020B0604020202020204" pitchFamily="34" charset="0"/>
            </a:endParaRPr>
          </a:p>
          <a:p>
            <a:r>
              <a:rPr lang="en-US" b="0" i="0" u="none" strike="noStrike" baseline="0" dirty="0">
                <a:solidFill>
                  <a:srgbClr val="000000"/>
                </a:solidFill>
                <a:latin typeface="Arial" panose="020B0604020202020204" pitchFamily="34" charset="0"/>
                <a:cs typeface="Arial" panose="020B0604020202020204" pitchFamily="34" charset="0"/>
              </a:rPr>
              <a:t>For those separated prior to September 7, 1980, a Veteran must have at least 90 days of active military service, with at least one day during a recognized wartime period to qualify for a VA pension. </a:t>
            </a:r>
          </a:p>
          <a:p>
            <a:endParaRPr lang="en-US" dirty="0">
              <a:solidFill>
                <a:srgbClr val="000000"/>
              </a:solidFill>
              <a:latin typeface="Arial" panose="020B0604020202020204" pitchFamily="34" charset="0"/>
              <a:cs typeface="Arial" panose="020B0604020202020204" pitchFamily="34" charset="0"/>
            </a:endParaRPr>
          </a:p>
          <a:p>
            <a:r>
              <a:rPr lang="en-US" b="0" i="0" u="none" strike="noStrike" baseline="0" dirty="0">
                <a:solidFill>
                  <a:srgbClr val="000000"/>
                </a:solidFill>
                <a:latin typeface="Arial" panose="020B0604020202020204" pitchFamily="34" charset="0"/>
                <a:cs typeface="Arial" panose="020B0604020202020204" pitchFamily="34" charset="0"/>
              </a:rPr>
              <a:t>The 90-day active military service requirement does not apply to Veterans discharged from the military due to a service-connected disability. The Veteran’s discharge must have been under conditions other than dishonorable and the disability must be for reasons other than the Veteran’s own willful misconduct. </a:t>
            </a:r>
          </a:p>
          <a:p>
            <a:endParaRPr lang="en-US" dirty="0">
              <a:solidFill>
                <a:srgbClr val="000000"/>
              </a:solidFill>
              <a:latin typeface="Arial" panose="020B0604020202020204" pitchFamily="34" charset="0"/>
              <a:cs typeface="Arial" panose="020B0604020202020204" pitchFamily="34" charset="0"/>
            </a:endParaRPr>
          </a:p>
          <a:p>
            <a:r>
              <a:rPr lang="en-US" b="0" i="0" u="none" strike="noStrike" baseline="0" dirty="0">
                <a:solidFill>
                  <a:srgbClr val="000000"/>
                </a:solidFill>
                <a:latin typeface="Arial" panose="020B0604020202020204" pitchFamily="34" charset="0"/>
                <a:cs typeface="Arial" panose="020B0604020202020204" pitchFamily="34" charset="0"/>
              </a:rPr>
              <a:t>In addition to meeting the minimum service requirement, low-income wartime Veterans may qualify for pension if they meet certain service, income, and net worth limits set by law and are: </a:t>
            </a:r>
          </a:p>
          <a:p>
            <a:pPr marL="342900" indent="-342900">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Age 65 or older, or</a:t>
            </a:r>
          </a:p>
          <a:p>
            <a:pPr marL="342900" indent="-342900">
              <a:buFont typeface="Arial" panose="020B0604020202020204" pitchFamily="34" charset="0"/>
              <a:buChar char="•"/>
            </a:pPr>
            <a:r>
              <a:rPr lang="en-US" b="0" i="0" u="none" strike="noStrike" baseline="0" dirty="0">
                <a:solidFill>
                  <a:srgbClr val="000000"/>
                </a:solidFill>
                <a:latin typeface="Arial" panose="020B0604020202020204" pitchFamily="34" charset="0"/>
                <a:cs typeface="Arial" panose="020B0604020202020204" pitchFamily="34" charset="0"/>
              </a:rPr>
              <a:t>Permanently and totally disabled, or</a:t>
            </a:r>
          </a:p>
          <a:p>
            <a:pPr marL="342900" indent="-342900">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 patient in a nursing home receiving skilled nursing care; or VA-approved medical foster home, or</a:t>
            </a:r>
          </a:p>
          <a:p>
            <a:pPr marL="342900" indent="-342900">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Receiving Social Security Disability Insurance or Supplemental Security Income</a:t>
            </a:r>
          </a:p>
          <a:p>
            <a:endParaRPr lang="en-US" dirty="0">
              <a:solidFill>
                <a:srgbClr val="000000"/>
              </a:solidFill>
              <a:latin typeface="Arial" panose="020B0604020202020204" pitchFamily="34" charset="0"/>
              <a:cs typeface="Arial" panose="020B0604020202020204" pitchFamily="34" charset="0"/>
            </a:endParaRPr>
          </a:p>
          <a:p>
            <a:pPr algn="r"/>
            <a:r>
              <a:rPr lang="en-US" b="0" i="1" u="none" strike="noStrike" baseline="0" dirty="0">
                <a:solidFill>
                  <a:srgbClr val="000000"/>
                </a:solidFill>
                <a:latin typeface="Arial" panose="020B0604020202020204" pitchFamily="34" charset="0"/>
                <a:cs typeface="Arial" panose="020B0604020202020204" pitchFamily="34" charset="0"/>
              </a:rPr>
              <a:t>*Cannot receive both compensation and pension</a:t>
            </a:r>
          </a:p>
        </p:txBody>
      </p:sp>
      <p:sp>
        <p:nvSpPr>
          <p:cNvPr id="5" name="TextBox 4">
            <a:extLst>
              <a:ext uri="{FF2B5EF4-FFF2-40B4-BE49-F238E27FC236}">
                <a16:creationId xmlns:a16="http://schemas.microsoft.com/office/drawing/2014/main" id="{D498B6CE-E00C-8558-7558-0D4C203FE768}"/>
              </a:ext>
            </a:extLst>
          </p:cNvPr>
          <p:cNvSpPr txBox="1"/>
          <p:nvPr/>
        </p:nvSpPr>
        <p:spPr>
          <a:xfrm>
            <a:off x="123626" y="5809541"/>
            <a:ext cx="6172200"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hlinkClick r:id="rId4"/>
              </a:rPr>
              <a:t>Current pension rates for Veterans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9699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49053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Survivor Pension Claims</a:t>
            </a:r>
          </a:p>
        </p:txBody>
      </p:sp>
      <p:sp>
        <p:nvSpPr>
          <p:cNvPr id="4" name="TextBox 3">
            <a:extLst>
              <a:ext uri="{FF2B5EF4-FFF2-40B4-BE49-F238E27FC236}">
                <a16:creationId xmlns:a16="http://schemas.microsoft.com/office/drawing/2014/main" id="{E632E154-DCFE-D218-A8C3-0D68FD217CF7}"/>
              </a:ext>
            </a:extLst>
          </p:cNvPr>
          <p:cNvSpPr txBox="1"/>
          <p:nvPr/>
        </p:nvSpPr>
        <p:spPr>
          <a:xfrm>
            <a:off x="256066" y="797510"/>
            <a:ext cx="11868802" cy="5262979"/>
          </a:xfrm>
          <a:prstGeom prst="rect">
            <a:avLst/>
          </a:prstGeom>
          <a:noFill/>
        </p:spPr>
        <p:txBody>
          <a:bodyPr wrap="square">
            <a:spAutoFit/>
          </a:bodyPr>
          <a:lstStyle/>
          <a:p>
            <a:r>
              <a:rPr lang="en-US" sz="1600" b="1" i="0" u="none" strike="noStrike" baseline="0" dirty="0">
                <a:solidFill>
                  <a:srgbClr val="000000"/>
                </a:solidFill>
                <a:latin typeface="Arial" panose="020B0604020202020204" pitchFamily="34" charset="0"/>
                <a:cs typeface="Arial" panose="020B0604020202020204" pitchFamily="34" charset="0"/>
              </a:rPr>
              <a:t>Eligibility for Survivors Pension: </a:t>
            </a:r>
          </a:p>
          <a:p>
            <a:pPr marL="285750"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Veteran met qualifying service</a:t>
            </a:r>
          </a:p>
          <a:p>
            <a:pPr marL="285750"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Relationship to the Veterans</a:t>
            </a:r>
          </a:p>
          <a:p>
            <a:pPr marL="742950" lvl="1"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Surviving spouse is not remarried</a:t>
            </a:r>
          </a:p>
          <a:p>
            <a:pPr marL="742950" lvl="1"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Surviving child is unmarried and under the age of 18</a:t>
            </a:r>
          </a:p>
          <a:p>
            <a:pPr marL="1200150" lvl="2"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Or became permanently helpless before age 18, or</a:t>
            </a:r>
          </a:p>
          <a:p>
            <a:pPr marL="1200150" lvl="2"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Is between age 18 and 23 and currently in school</a:t>
            </a:r>
          </a:p>
          <a:p>
            <a:pPr marL="285750"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Countable income is below the </a:t>
            </a:r>
            <a:r>
              <a:rPr lang="en-US" sz="1600" b="1" dirty="0">
                <a:solidFill>
                  <a:srgbClr val="000000"/>
                </a:solidFill>
                <a:latin typeface="Arial" panose="020B0604020202020204" pitchFamily="34" charset="0"/>
                <a:cs typeface="Arial" panose="020B0604020202020204" pitchFamily="34" charset="0"/>
              </a:rPr>
              <a:t>Maximum Annual Pension Rate </a:t>
            </a:r>
            <a:r>
              <a:rPr lang="en-US" sz="1600" dirty="0">
                <a:solidFill>
                  <a:srgbClr val="000000"/>
                </a:solidFill>
                <a:latin typeface="Arial" panose="020B0604020202020204" pitchFamily="34" charset="0"/>
                <a:cs typeface="Arial" panose="020B0604020202020204" pitchFamily="34" charset="0"/>
              </a:rPr>
              <a:t>(MAPR), and </a:t>
            </a:r>
          </a:p>
          <a:p>
            <a:pPr marL="285750" indent="-285750">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Net worth limitations are met</a:t>
            </a:r>
          </a:p>
          <a:p>
            <a:endParaRPr lang="en-US" sz="1600" dirty="0">
              <a:solidFill>
                <a:srgbClr val="000000"/>
              </a:solidFill>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If you qualify for this benefit as a surviving spouse or dependent child, we’ll base your payment amount on the difference between your income for VA purposes and a limit that Congress sets MAPR.</a:t>
            </a:r>
          </a:p>
          <a:p>
            <a:endParaRPr lang="en-US" sz="1600" dirty="0">
              <a:latin typeface="Arial" panose="020B0604020202020204" pitchFamily="34" charset="0"/>
              <a:cs typeface="Arial" panose="020B0604020202020204" pitchFamily="34" charset="0"/>
              <a:hlinkClick r:id="rId4"/>
            </a:endParaRPr>
          </a:p>
          <a:p>
            <a:pPr marL="285750" indent="-285750">
              <a:buFont typeface="Arial" panose="020B0604020202020204" pitchFamily="34" charset="0"/>
              <a:buChar char="•"/>
            </a:pPr>
            <a:r>
              <a:rPr lang="en-US" sz="1600" b="1" dirty="0">
                <a:latin typeface="Arial" panose="020B0604020202020204" pitchFamily="34" charset="0"/>
                <a:cs typeface="Arial" panose="020B0604020202020204" pitchFamily="34" charset="0"/>
              </a:rPr>
              <a:t>Your income for VA purposes</a:t>
            </a:r>
            <a:r>
              <a:rPr lang="en-US" sz="1600" dirty="0">
                <a:latin typeface="Arial" panose="020B0604020202020204" pitchFamily="34" charset="0"/>
                <a:cs typeface="Arial" panose="020B0604020202020204" pitchFamily="34" charset="0"/>
              </a:rPr>
              <a:t> is how much you earn, including your salary, investment and retirement payments, and any income you may have from your dependents. Some expenses, like non-reimbursable medical expenses (paid medical expenses not covered by your insurance provider), may reduce your income for VA purposes.</a:t>
            </a:r>
          </a:p>
          <a:p>
            <a:pPr marL="285750" indent="-285750">
              <a:buFont typeface="Arial" panose="020B0604020202020204" pitchFamily="34" charset="0"/>
              <a:buChar char="•"/>
            </a:pPr>
            <a:r>
              <a:rPr lang="en-US" sz="1600" b="1" dirty="0">
                <a:latin typeface="Arial" panose="020B0604020202020204" pitchFamily="34" charset="0"/>
                <a:cs typeface="Arial" panose="020B0604020202020204" pitchFamily="34" charset="0"/>
              </a:rPr>
              <a:t>Your MAPR amount</a:t>
            </a:r>
            <a:r>
              <a:rPr lang="en-US" sz="1600" dirty="0">
                <a:latin typeface="Arial" panose="020B0604020202020204" pitchFamily="34" charset="0"/>
                <a:cs typeface="Arial" panose="020B0604020202020204" pitchFamily="34" charset="0"/>
              </a:rPr>
              <a:t> is the maximum amount of pension payable to a Veteran, surviving spouse, or child. Your MAPR is based on how many dependents you have and whether you qualify for Housebound or Aid and Attendance benefits. MAPRs are adjusted each year for cost-of-living increases. You can find your current MAPR amount using the links below.</a:t>
            </a:r>
            <a:endParaRPr lang="en-US" sz="1600" dirty="0">
              <a:latin typeface="Arial" panose="020B0604020202020204" pitchFamily="34" charset="0"/>
              <a:cs typeface="Arial" panose="020B0604020202020204" pitchFamily="34" charset="0"/>
              <a:hlinkClick r:id="rId4"/>
            </a:endParaRPr>
          </a:p>
          <a:p>
            <a:endParaRPr lang="en-US" sz="1600" dirty="0">
              <a:latin typeface="Arial" panose="020B0604020202020204" pitchFamily="34" charset="0"/>
              <a:cs typeface="Arial" panose="020B0604020202020204" pitchFamily="34" charset="0"/>
              <a:hlinkClick r:id="rId4"/>
            </a:endParaRPr>
          </a:p>
          <a:p>
            <a:r>
              <a:rPr lang="en-US" sz="1600" dirty="0">
                <a:latin typeface="Arial" panose="020B0604020202020204" pitchFamily="34" charset="0"/>
                <a:cs typeface="Arial" panose="020B0604020202020204" pitchFamily="34" charset="0"/>
                <a:hlinkClick r:id="rId4"/>
              </a:rPr>
              <a:t>Current Survivors Pension benefit rates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4627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20" y="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11286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 Claims</a:t>
            </a:r>
          </a:p>
        </p:txBody>
      </p:sp>
      <p:sp>
        <p:nvSpPr>
          <p:cNvPr id="6" name="TextBox 5">
            <a:extLst>
              <a:ext uri="{FF2B5EF4-FFF2-40B4-BE49-F238E27FC236}">
                <a16:creationId xmlns:a16="http://schemas.microsoft.com/office/drawing/2014/main" id="{1655D494-542E-5166-2C9F-87BDBA58B2EB}"/>
              </a:ext>
            </a:extLst>
          </p:cNvPr>
          <p:cNvSpPr txBox="1"/>
          <p:nvPr/>
        </p:nvSpPr>
        <p:spPr>
          <a:xfrm>
            <a:off x="42147" y="900618"/>
            <a:ext cx="12107707" cy="923330"/>
          </a:xfrm>
          <a:prstGeom prst="rect">
            <a:avLst/>
          </a:prstGeom>
          <a:noFill/>
        </p:spPr>
        <p:txBody>
          <a:bodyPr wrap="square" rtlCol="0">
            <a:spAutoFit/>
          </a:bodyPr>
          <a:lstStyle/>
          <a:p>
            <a:pPr algn="ctr"/>
            <a:r>
              <a:rPr lang="en-US" dirty="0">
                <a:latin typeface="Arial" panose="020B0604020202020204" pitchFamily="34" charset="0"/>
                <a:cs typeface="Arial" panose="020B0604020202020204" pitchFamily="34" charset="0"/>
              </a:rPr>
              <a:t>Net worth is the sum of the claimant’s assets &amp; income for VA purpose. Excessive net worth may be a bar to benefits.</a:t>
            </a:r>
          </a:p>
          <a:p>
            <a:pPr algn="ctr"/>
            <a:endParaRPr lang="en-US" dirty="0">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 </a:t>
            </a:r>
          </a:p>
        </p:txBody>
      </p:sp>
      <p:graphicFrame>
        <p:nvGraphicFramePr>
          <p:cNvPr id="9" name="Table 8">
            <a:extLst>
              <a:ext uri="{FF2B5EF4-FFF2-40B4-BE49-F238E27FC236}">
                <a16:creationId xmlns:a16="http://schemas.microsoft.com/office/drawing/2014/main" id="{DDE1DADC-02D0-83DC-5584-D61EE8407A55}"/>
              </a:ext>
            </a:extLst>
          </p:cNvPr>
          <p:cNvGraphicFramePr>
            <a:graphicFrameLocks noGrp="1"/>
          </p:cNvGraphicFramePr>
          <p:nvPr>
            <p:extLst>
              <p:ext uri="{D42A27DB-BD31-4B8C-83A1-F6EECF244321}">
                <p14:modId xmlns:p14="http://schemas.microsoft.com/office/powerpoint/2010/main" val="564375572"/>
              </p:ext>
            </p:extLst>
          </p:nvPr>
        </p:nvGraphicFramePr>
        <p:xfrm>
          <a:off x="2323750" y="1753049"/>
          <a:ext cx="7190133" cy="4096728"/>
        </p:xfrm>
        <a:graphic>
          <a:graphicData uri="http://schemas.openxmlformats.org/drawingml/2006/table">
            <a:tbl>
              <a:tblPr firstRow="1" bandRow="1">
                <a:tableStyleId>{5C22544A-7EE6-4342-B048-85BDC9FD1C3A}</a:tableStyleId>
              </a:tblPr>
              <a:tblGrid>
                <a:gridCol w="3582483">
                  <a:extLst>
                    <a:ext uri="{9D8B030D-6E8A-4147-A177-3AD203B41FA5}">
                      <a16:colId xmlns:a16="http://schemas.microsoft.com/office/drawing/2014/main" val="964388465"/>
                    </a:ext>
                  </a:extLst>
                </a:gridCol>
                <a:gridCol w="3607650">
                  <a:extLst>
                    <a:ext uri="{9D8B030D-6E8A-4147-A177-3AD203B41FA5}">
                      <a16:colId xmlns:a16="http://schemas.microsoft.com/office/drawing/2014/main" val="4202575897"/>
                    </a:ext>
                  </a:extLst>
                </a:gridCol>
              </a:tblGrid>
              <a:tr h="1794032">
                <a:tc>
                  <a:txBody>
                    <a:bodyPr/>
                    <a:lstStyle/>
                    <a:p>
                      <a:r>
                        <a:rPr lang="en-US" sz="1000" b="0" dirty="0">
                          <a:latin typeface="Arial" panose="020B0604020202020204" pitchFamily="34" charset="0"/>
                          <a:cs typeface="Arial" panose="020B0604020202020204" pitchFamily="34" charset="0"/>
                        </a:rPr>
                        <a:t>Considered assets:</a:t>
                      </a:r>
                    </a:p>
                    <a:p>
                      <a:endParaRPr lang="en-US" sz="10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Earnings</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Social Security Disability</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Retirement Income</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Interest or dividends</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Unemployment</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Withdrawal from Individual Retirement Account</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Business income</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Rental income</a:t>
                      </a:r>
                    </a:p>
                  </a:txBody>
                  <a:tcPr/>
                </a:tc>
                <a:tc>
                  <a:txBody>
                    <a:bodyPr/>
                    <a:lstStyle/>
                    <a:p>
                      <a:r>
                        <a:rPr lang="en-US" sz="1000" b="0" dirty="0">
                          <a:latin typeface="Arial" panose="020B0604020202020204" pitchFamily="34" charset="0"/>
                          <a:cs typeface="Arial" panose="020B0604020202020204" pitchFamily="34" charset="0"/>
                        </a:rPr>
                        <a:t>Not Considered assets:</a:t>
                      </a:r>
                    </a:p>
                    <a:p>
                      <a:endParaRPr lang="en-US" sz="1000" b="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Primary residence</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Household objects and possessions</a:t>
                      </a:r>
                    </a:p>
                    <a:p>
                      <a:pPr marL="342900" indent="-342900">
                        <a:buFont typeface="Arial" panose="020B0604020202020204" pitchFamily="34" charset="0"/>
                        <a:buChar char="•"/>
                      </a:pPr>
                      <a:r>
                        <a:rPr lang="en-US" sz="1000" b="0" dirty="0">
                          <a:latin typeface="Arial" panose="020B0604020202020204" pitchFamily="34" charset="0"/>
                          <a:cs typeface="Arial" panose="020B0604020202020204" pitchFamily="34" charset="0"/>
                        </a:rPr>
                        <a:t>Vehicle</a:t>
                      </a:r>
                    </a:p>
                    <a:p>
                      <a:pPr marL="342900" indent="-342900">
                        <a:buFont typeface="Arial" panose="020B0604020202020204" pitchFamily="34" charset="0"/>
                        <a:buChar char="•"/>
                      </a:pPr>
                      <a:endParaRPr lang="en-US" sz="1000" b="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64726739"/>
                  </a:ext>
                </a:extLst>
              </a:tr>
              <a:tr h="2302696">
                <a:tc>
                  <a:txBody>
                    <a:bodyPr/>
                    <a:lstStyle/>
                    <a:p>
                      <a:r>
                        <a:rPr lang="en-US" sz="1000" dirty="0">
                          <a:latin typeface="Arial" panose="020B0604020202020204" pitchFamily="34" charset="0"/>
                          <a:cs typeface="Arial" panose="020B0604020202020204" pitchFamily="34" charset="0"/>
                        </a:rPr>
                        <a:t>Countable Income:</a:t>
                      </a:r>
                    </a:p>
                    <a:p>
                      <a:endParaRPr lang="en-US" sz="1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Earnings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Social Security Disability</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Retirement Income</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Interest or dividends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Unemployment</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Withdrawal from Individual Retirement Account</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Business income</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Rental income</a:t>
                      </a:r>
                    </a:p>
                    <a:p>
                      <a:endParaRPr lang="en-US" sz="1000" dirty="0">
                        <a:latin typeface="Arial" panose="020B0604020202020204" pitchFamily="34" charset="0"/>
                        <a:cs typeface="Arial" panose="020B0604020202020204" pitchFamily="34" charset="0"/>
                      </a:endParaRPr>
                    </a:p>
                  </a:txBody>
                  <a:tcPr/>
                </a:tc>
                <a:tc>
                  <a:txBody>
                    <a:bodyPr/>
                    <a:lstStyle/>
                    <a:p>
                      <a:r>
                        <a:rPr lang="en-US" sz="1000" dirty="0">
                          <a:latin typeface="Arial" panose="020B0604020202020204" pitchFamily="34" charset="0"/>
                          <a:cs typeface="Arial" panose="020B0604020202020204" pitchFamily="34" charset="0"/>
                        </a:rPr>
                        <a:t>Countable Income Exclusion:</a:t>
                      </a:r>
                    </a:p>
                    <a:p>
                      <a:endParaRPr lang="en-US" sz="1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VA benefits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Welfare benefits or Social Security Supplemental Income</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Income tax refunds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Payments to foster parents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Loans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Scholarships or grants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Proceed from cashed-in policies or bonds</a:t>
                      </a:r>
                    </a:p>
                    <a:p>
                      <a:pPr marL="342900"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Conversion of assets</a:t>
                      </a:r>
                    </a:p>
                    <a:p>
                      <a:pPr marL="800100" lvl="1"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Profit from sale of primary residence</a:t>
                      </a:r>
                    </a:p>
                    <a:p>
                      <a:pPr marL="800100" lvl="1"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Mineral royalties</a:t>
                      </a:r>
                    </a:p>
                    <a:p>
                      <a:pPr marL="800100" lvl="1" indent="-342900">
                        <a:buFont typeface="Arial" panose="020B0604020202020204" pitchFamily="34" charset="0"/>
                        <a:buChar char="•"/>
                      </a:pPr>
                      <a:r>
                        <a:rPr lang="en-US" sz="1000" dirty="0">
                          <a:latin typeface="Arial" panose="020B0604020202020204" pitchFamily="34" charset="0"/>
                          <a:cs typeface="Arial" panose="020B0604020202020204" pitchFamily="34" charset="0"/>
                        </a:rPr>
                        <a:t>Timber sales</a:t>
                      </a:r>
                    </a:p>
                  </a:txBody>
                  <a:tcPr/>
                </a:tc>
                <a:extLst>
                  <a:ext uri="{0D108BD9-81ED-4DB2-BD59-A6C34878D82A}">
                    <a16:rowId xmlns:a16="http://schemas.microsoft.com/office/drawing/2014/main" val="1853571019"/>
                  </a:ext>
                </a:extLst>
              </a:tr>
            </a:tbl>
          </a:graphicData>
        </a:graphic>
      </p:graphicFrame>
    </p:spTree>
    <p:extLst>
      <p:ext uri="{BB962C8B-B14F-4D97-AF65-F5344CB8AC3E}">
        <p14:creationId xmlns:p14="http://schemas.microsoft.com/office/powerpoint/2010/main" val="2639539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1C953D-2DAC-9730-96C7-0503BBFE14C4}"/>
              </a:ext>
            </a:extLst>
          </p:cNvPr>
          <p:cNvPicPr>
            <a:picLocks noChangeAspect="1"/>
          </p:cNvPicPr>
          <p:nvPr/>
        </p:nvPicPr>
        <p:blipFill>
          <a:blip r:embed="rId3"/>
          <a:srcRect/>
          <a:stretch/>
        </p:blipFill>
        <p:spPr>
          <a:xfrm>
            <a:off x="0" y="0"/>
            <a:ext cx="12191980" cy="6857990"/>
          </a:xfrm>
          <a:prstGeom prst="rect">
            <a:avLst/>
          </a:prstGeom>
        </p:spPr>
      </p:pic>
      <p:sp>
        <p:nvSpPr>
          <p:cNvPr id="2" name="Title 1">
            <a:extLst>
              <a:ext uri="{FF2B5EF4-FFF2-40B4-BE49-F238E27FC236}">
                <a16:creationId xmlns:a16="http://schemas.microsoft.com/office/drawing/2014/main" id="{D6E7474A-634E-52B7-E242-7FCC371BF2AA}"/>
              </a:ext>
            </a:extLst>
          </p:cNvPr>
          <p:cNvSpPr>
            <a:spLocks noGrp="1"/>
          </p:cNvSpPr>
          <p:nvPr>
            <p:ph type="title"/>
          </p:nvPr>
        </p:nvSpPr>
        <p:spPr>
          <a:xfrm>
            <a:off x="490538" y="0"/>
            <a:ext cx="11210925" cy="744836"/>
          </a:xfrm>
        </p:spPr>
        <p:txBody>
          <a:bodyPr vert="horz" lIns="91440" tIns="45720" rIns="91440" bIns="45720" rtlCol="0" anchor="ctr">
            <a:normAutofit/>
          </a:bodyPr>
          <a:lstStyle/>
          <a:p>
            <a:pPr algn="ctr"/>
            <a:r>
              <a:rPr lang="en-US" sz="3600" b="1" dirty="0">
                <a:solidFill>
                  <a:schemeClr val="bg1"/>
                </a:solidFill>
                <a:latin typeface="Arial" panose="020B0604020202020204" pitchFamily="34" charset="0"/>
                <a:cs typeface="Arial" panose="020B0604020202020204" pitchFamily="34" charset="0"/>
              </a:rPr>
              <a:t>Pension</a:t>
            </a:r>
          </a:p>
        </p:txBody>
      </p:sp>
      <p:sp>
        <p:nvSpPr>
          <p:cNvPr id="3" name="TextBox 2">
            <a:extLst>
              <a:ext uri="{FF2B5EF4-FFF2-40B4-BE49-F238E27FC236}">
                <a16:creationId xmlns:a16="http://schemas.microsoft.com/office/drawing/2014/main" id="{A2E99C9D-0CBD-15A1-3E18-4B3CDA3C4314}"/>
              </a:ext>
            </a:extLst>
          </p:cNvPr>
          <p:cNvSpPr txBox="1"/>
          <p:nvPr/>
        </p:nvSpPr>
        <p:spPr>
          <a:xfrm>
            <a:off x="296779" y="963112"/>
            <a:ext cx="11358694" cy="2862322"/>
          </a:xfrm>
          <a:prstGeom prst="rect">
            <a:avLst/>
          </a:prstGeom>
          <a:noFill/>
        </p:spPr>
        <p:txBody>
          <a:bodyPr wrap="square" rtlCol="0">
            <a:spAutoFit/>
          </a:bodyPr>
          <a:lstStyle/>
          <a:p>
            <a:pPr algn="ctr"/>
            <a:r>
              <a:rPr lang="en-US" dirty="0">
                <a:latin typeface="Arial" panose="020B0604020202020204" pitchFamily="34" charset="0"/>
                <a:cs typeface="Arial" panose="020B0604020202020204" pitchFamily="34" charset="0"/>
              </a:rPr>
              <a:t>Recap:</a:t>
            </a:r>
          </a:p>
          <a:p>
            <a:r>
              <a:rPr lang="en-US" dirty="0">
                <a:latin typeface="Arial" panose="020B0604020202020204" pitchFamily="34" charset="0"/>
                <a:cs typeface="Arial" panose="020B0604020202020204" pitchFamily="34" charset="0"/>
              </a:rPr>
              <a:t>Rate tables/entitlement rates vary based 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Benefit type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Special Monthly Pension (SMP)</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Dependents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Links to the rate tables for the monthly pension rate (MPR):</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hlinkClick r:id="rId4"/>
              </a:rPr>
              <a:t>Current pension rates for Veterans</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hlinkClick r:id="rId5"/>
              </a:rPr>
              <a:t>Survivors Pension benefit rates</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7E7F55A-6E7E-F552-0882-7FF4DDB14B51}"/>
              </a:ext>
            </a:extLst>
          </p:cNvPr>
          <p:cNvPicPr>
            <a:picLocks noChangeAspect="1"/>
          </p:cNvPicPr>
          <p:nvPr/>
        </p:nvPicPr>
        <p:blipFill>
          <a:blip r:embed="rId6"/>
          <a:stretch>
            <a:fillRect/>
          </a:stretch>
        </p:blipFill>
        <p:spPr>
          <a:xfrm>
            <a:off x="8544643" y="3440275"/>
            <a:ext cx="3527473" cy="2451401"/>
          </a:xfrm>
          <a:prstGeom prst="rect">
            <a:avLst/>
          </a:prstGeom>
        </p:spPr>
      </p:pic>
      <p:graphicFrame>
        <p:nvGraphicFramePr>
          <p:cNvPr id="7" name="Table 6">
            <a:extLst>
              <a:ext uri="{FF2B5EF4-FFF2-40B4-BE49-F238E27FC236}">
                <a16:creationId xmlns:a16="http://schemas.microsoft.com/office/drawing/2014/main" id="{31D0E4AF-A1D4-DA7D-0D93-2EA0662F3CA7}"/>
              </a:ext>
            </a:extLst>
          </p:cNvPr>
          <p:cNvGraphicFramePr>
            <a:graphicFrameLocks noGrp="1"/>
          </p:cNvGraphicFramePr>
          <p:nvPr>
            <p:extLst>
              <p:ext uri="{D42A27DB-BD31-4B8C-83A1-F6EECF244321}">
                <p14:modId xmlns:p14="http://schemas.microsoft.com/office/powerpoint/2010/main" val="596207693"/>
              </p:ext>
            </p:extLst>
          </p:nvPr>
        </p:nvGraphicFramePr>
        <p:xfrm>
          <a:off x="296779" y="4240758"/>
          <a:ext cx="8128000" cy="1112520"/>
        </p:xfrm>
        <a:graphic>
          <a:graphicData uri="http://schemas.openxmlformats.org/drawingml/2006/table">
            <a:tbl>
              <a:tblPr firstRow="1" bandRow="1">
                <a:tableStyleId>{5C22544A-7EE6-4342-B048-85BDC9FD1C3A}</a:tableStyleId>
              </a:tblPr>
              <a:tblGrid>
                <a:gridCol w="3823516">
                  <a:extLst>
                    <a:ext uri="{9D8B030D-6E8A-4147-A177-3AD203B41FA5}">
                      <a16:colId xmlns:a16="http://schemas.microsoft.com/office/drawing/2014/main" val="1892605775"/>
                    </a:ext>
                  </a:extLst>
                </a:gridCol>
                <a:gridCol w="4304484">
                  <a:extLst>
                    <a:ext uri="{9D8B030D-6E8A-4147-A177-3AD203B41FA5}">
                      <a16:colId xmlns:a16="http://schemas.microsoft.com/office/drawing/2014/main" val="3550157279"/>
                    </a:ext>
                  </a:extLst>
                </a:gridCol>
              </a:tblGrid>
              <a:tr h="370840">
                <a:tc gridSpan="2">
                  <a:txBody>
                    <a:bodyPr/>
                    <a:lstStyle/>
                    <a:p>
                      <a:pPr algn="ctr"/>
                      <a:r>
                        <a:rPr lang="en-US" dirty="0">
                          <a:latin typeface="Arial" panose="020B0604020202020204" pitchFamily="34" charset="0"/>
                          <a:cs typeface="Arial" panose="020B0604020202020204" pitchFamily="34" charset="0"/>
                        </a:rPr>
                        <a:t>Pension Management Center (PMC)</a:t>
                      </a:r>
                    </a:p>
                  </a:txBody>
                  <a:tcPr/>
                </a:tc>
                <a:tc hMerge="1">
                  <a:txBody>
                    <a:bodyPr/>
                    <a:lstStyle/>
                    <a:p>
                      <a:endParaRPr lang="en-US" dirty="0"/>
                    </a:p>
                  </a:txBody>
                  <a:tcPr/>
                </a:tc>
                <a:extLst>
                  <a:ext uri="{0D108BD9-81ED-4DB2-BD59-A6C34878D82A}">
                    <a16:rowId xmlns:a16="http://schemas.microsoft.com/office/drawing/2014/main" val="3373363149"/>
                  </a:ext>
                </a:extLst>
              </a:tr>
              <a:tr h="370840">
                <a:tc>
                  <a:txBody>
                    <a:bodyPr/>
                    <a:lstStyle/>
                    <a:p>
                      <a:pPr algn="l"/>
                      <a:r>
                        <a:rPr lang="en-US" dirty="0">
                          <a:latin typeface="Arial" panose="020B0604020202020204" pitchFamily="34" charset="0"/>
                          <a:cs typeface="Arial" panose="020B0604020202020204" pitchFamily="34" charset="0"/>
                        </a:rPr>
                        <a:t>Milwaukee (330)</a:t>
                      </a:r>
                    </a:p>
                  </a:txBody>
                  <a:tcPr/>
                </a:tc>
                <a:tc>
                  <a:txBody>
                    <a:bodyPr/>
                    <a:lstStyle/>
                    <a:p>
                      <a:pPr algn="l"/>
                      <a:r>
                        <a:rPr lang="en-US" dirty="0">
                          <a:latin typeface="Arial" panose="020B0604020202020204" pitchFamily="34" charset="0"/>
                          <a:cs typeface="Arial" panose="020B0604020202020204" pitchFamily="34" charset="0"/>
                        </a:rPr>
                        <a:t>St. Paul (335)</a:t>
                      </a:r>
                    </a:p>
                  </a:txBody>
                  <a:tcPr/>
                </a:tc>
                <a:extLst>
                  <a:ext uri="{0D108BD9-81ED-4DB2-BD59-A6C34878D82A}">
                    <a16:rowId xmlns:a16="http://schemas.microsoft.com/office/drawing/2014/main" val="589721515"/>
                  </a:ext>
                </a:extLst>
              </a:tr>
              <a:tr h="370840">
                <a:tc>
                  <a:txBody>
                    <a:bodyPr/>
                    <a:lstStyle/>
                    <a:p>
                      <a:pPr algn="l"/>
                      <a:r>
                        <a:rPr lang="en-US" dirty="0">
                          <a:latin typeface="Arial" panose="020B0604020202020204" pitchFamily="34" charset="0"/>
                          <a:cs typeface="Arial" panose="020B0604020202020204" pitchFamily="34" charset="0"/>
                        </a:rPr>
                        <a:t>Alabama, Connecticut, Delaware…</a:t>
                      </a:r>
                    </a:p>
                  </a:txBody>
                  <a:tcPr/>
                </a:tc>
                <a:tc>
                  <a:txBody>
                    <a:bodyPr/>
                    <a:lstStyle/>
                    <a:p>
                      <a:pPr algn="l"/>
                      <a:r>
                        <a:rPr lang="en-US" dirty="0">
                          <a:latin typeface="Arial" panose="020B0604020202020204" pitchFamily="34" charset="0"/>
                          <a:cs typeface="Arial" panose="020B0604020202020204" pitchFamily="34" charset="0"/>
                        </a:rPr>
                        <a:t>Alaska, Arizona, Arkansas, </a:t>
                      </a:r>
                      <a:r>
                        <a:rPr lang="en-US" b="1" dirty="0">
                          <a:latin typeface="Arial" panose="020B0604020202020204" pitchFamily="34" charset="0"/>
                          <a:cs typeface="Arial" panose="020B0604020202020204" pitchFamily="34" charset="0"/>
                        </a:rPr>
                        <a:t>California</a:t>
                      </a:r>
                      <a:r>
                        <a:rPr lang="en-US" dirty="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824451159"/>
                  </a:ext>
                </a:extLst>
              </a:tr>
            </a:tbl>
          </a:graphicData>
        </a:graphic>
      </p:graphicFrame>
      <p:sp>
        <p:nvSpPr>
          <p:cNvPr id="4" name="TextBox 3">
            <a:extLst>
              <a:ext uri="{FF2B5EF4-FFF2-40B4-BE49-F238E27FC236}">
                <a16:creationId xmlns:a16="http://schemas.microsoft.com/office/drawing/2014/main" id="{5BAD1374-1225-E97E-BDA0-1132D0ACDAB2}"/>
              </a:ext>
            </a:extLst>
          </p:cNvPr>
          <p:cNvSpPr txBox="1"/>
          <p:nvPr/>
        </p:nvSpPr>
        <p:spPr>
          <a:xfrm>
            <a:off x="296779" y="3898135"/>
            <a:ext cx="166265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Jurisdiction:</a:t>
            </a:r>
          </a:p>
        </p:txBody>
      </p:sp>
    </p:spTree>
    <p:extLst>
      <p:ext uri="{BB962C8B-B14F-4D97-AF65-F5344CB8AC3E}">
        <p14:creationId xmlns:p14="http://schemas.microsoft.com/office/powerpoint/2010/main" val="3055549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1044</TotalTime>
  <Words>1632</Words>
  <Application>Microsoft Office PowerPoint</Application>
  <PresentationFormat>Widescreen</PresentationFormat>
  <Paragraphs>205</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vt:lpstr>
      <vt:lpstr>Calibri</vt:lpstr>
      <vt:lpstr>Calibri Light</vt:lpstr>
      <vt:lpstr>helvetica</vt:lpstr>
      <vt:lpstr>Helvetica Neue</vt:lpstr>
      <vt:lpstr>Times New Roman</vt:lpstr>
      <vt:lpstr>Wingdings</vt:lpstr>
      <vt:lpstr>Office Theme</vt:lpstr>
      <vt:lpstr>Presenters</vt:lpstr>
      <vt:lpstr>Agenda</vt:lpstr>
      <vt:lpstr>Objectives</vt:lpstr>
      <vt:lpstr>References</vt:lpstr>
      <vt:lpstr>Pension</vt:lpstr>
      <vt:lpstr>Veteran Pension Claims</vt:lpstr>
      <vt:lpstr>Survivor Pension Claims</vt:lpstr>
      <vt:lpstr>Pension Claims</vt:lpstr>
      <vt:lpstr>Pension</vt:lpstr>
      <vt:lpstr>Pension Claims</vt:lpstr>
      <vt:lpstr>Pension Claims</vt:lpstr>
      <vt:lpstr>Pension Claims</vt:lpstr>
      <vt:lpstr>Additional Training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 Diego VA Regional Office (377)</dc:title>
  <dc:creator>Pipkin, Linmarie B.</dc:creator>
  <cp:lastModifiedBy>Stone, Katri A. (she/her/hers)</cp:lastModifiedBy>
  <cp:revision>16</cp:revision>
  <dcterms:created xsi:type="dcterms:W3CDTF">2024-09-25T20:35:52Z</dcterms:created>
  <dcterms:modified xsi:type="dcterms:W3CDTF">2024-10-22T13:19:43Z</dcterms:modified>
</cp:coreProperties>
</file>