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 id="2147483671" r:id="rId5"/>
  </p:sldMasterIdLst>
  <p:notesMasterIdLst>
    <p:notesMasterId r:id="rId19"/>
  </p:notesMasterIdLst>
  <p:handoutMasterIdLst>
    <p:handoutMasterId r:id="rId20"/>
  </p:handoutMasterIdLst>
  <p:sldIdLst>
    <p:sldId id="141168477" r:id="rId6"/>
    <p:sldId id="2147472221" r:id="rId7"/>
    <p:sldId id="2147472224" r:id="rId8"/>
    <p:sldId id="2147472223" r:id="rId9"/>
    <p:sldId id="1348" r:id="rId10"/>
    <p:sldId id="2134804891" r:id="rId11"/>
    <p:sldId id="1508" r:id="rId12"/>
    <p:sldId id="1521" r:id="rId13"/>
    <p:sldId id="905996012" r:id="rId14"/>
    <p:sldId id="905996013" r:id="rId15"/>
    <p:sldId id="1343" r:id="rId16"/>
    <p:sldId id="2147472225" r:id="rId17"/>
    <p:sldId id="1354" r:id="rId18"/>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426C7E5-F704-492F-9BA5-98B3E266F9CF}">
          <p14:sldIdLst>
            <p14:sldId id="141168477"/>
            <p14:sldId id="2147472221"/>
            <p14:sldId id="2147472224"/>
            <p14:sldId id="2147472223"/>
            <p14:sldId id="1348"/>
            <p14:sldId id="2134804891"/>
            <p14:sldId id="1508"/>
            <p14:sldId id="1521"/>
            <p14:sldId id="905996012"/>
            <p14:sldId id="905996013"/>
            <p14:sldId id="1343"/>
            <p14:sldId id="2147472225"/>
            <p14:sldId id="1354"/>
          </p14:sldIdLst>
        </p14:section>
        <p14:section name="Back-Up Slides" id="{A78DCEB2-40C2-43DE-9086-C32B4375383C}">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697FC10-613F-EE54-D65D-CE8458A4CD1F}" name="Hoit, Kate A." initials="HKA" userId="S::Kate.Hoit@va.gov::a55f815d-252d-4274-b555-b6d415f14a54" providerId="AD"/>
  <p188:author id="{CA834D2D-0671-30F9-9493-1C83FF21512B}" name="Lipshultz, Jennifer, VBACO" initials="LV" userId="S::jennifer.lipshultz@va.gov::1f7b5cf1-ed29-41c3-bb55-061671abe1f5" providerId="AD"/>
  <p188:author id="{FBFB9C36-BB40-C137-1B43-6A515D3C0381}" name="Smith, Kenneth P., VBAVACO" initials="SV" userId="S::kennethp.smith@va.gov::29e27a5b-2558-4565-a691-4f35d20447bc" providerId="AD"/>
  <p188:author id="{28815655-6532-995E-C062-F93258B5367E}" name="Matarese, Rashmi A. (she/her/hers)" initials="MRA(" userId="S::Rashmi.Matarese@va.gov::dce24fd3-adbd-43cf-a19e-554ca0a36a89" providerId="AD"/>
  <p188:author id="{5E9CE87F-693D-642E-D8A5-55C49D461533}" name="Matarese, Rashmi A. (she/her/hers)" initials="M(" userId="S::rashmi.matarese@va.gov::dce24fd3-adbd-43cf-a19e-554ca0a36a89" providerId="AD"/>
  <p188:author id="{D1E9B18C-9DBE-25B0-CB37-7E17D7597044}" name="Lipshultz, Jennifer, VBACO" initials="LJV" userId="S::Jennifer.Lipshultz@va.gov::1f7b5cf1-ed29-41c3-bb55-061671abe1f5" providerId="AD"/>
  <p188:author id="{87387ABF-B918-0E7C-81A4-BE714CE11D86}" name="Smith, Kenneth P., VBAVACO" initials="SKPV" userId="S::KennethP.Smith@va.gov::29e27a5b-2558-4565-a691-4f35d20447bc" providerId="AD"/>
  <p188:author id="{A92D7FE8-6406-4348-6D32-7F2CA6ABCF1A}" name="DeLorenzo, John R., VBAVACO" initials="DJRV" userId="S::John.DeLorenzo@va.gov::37cc6887-7a7a-4382-b053-4e359b121f7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rtinez, Tricia, VBAPHNX" initials="MV" lastIdx="1" clrIdx="0">
    <p:extLst>
      <p:ext uri="{19B8F6BF-5375-455C-9EA6-DF929625EA0E}">
        <p15:presenceInfo xmlns:p15="http://schemas.microsoft.com/office/powerpoint/2012/main" userId="S::tricia.martinez@va.gov::1286e62b-da82-4052-bcac-226de91b81c3" providerId="AD"/>
      </p:ext>
    </p:extLst>
  </p:cmAuthor>
  <p:cmAuthor id="2" name="Lipshultz, Jennifer, VBACO" initials="LJV" lastIdx="7" clrIdx="1">
    <p:extLst>
      <p:ext uri="{19B8F6BF-5375-455C-9EA6-DF929625EA0E}">
        <p15:presenceInfo xmlns:p15="http://schemas.microsoft.com/office/powerpoint/2012/main" userId="S::Jennifer.Lipshultz@va.gov::1f7b5cf1-ed29-41c3-bb55-061671abe1f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8A3D8"/>
    <a:srgbClr val="456A1C"/>
    <a:srgbClr val="7B7676"/>
    <a:srgbClr val="F09455"/>
    <a:srgbClr val="F1955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86406" autoAdjust="0"/>
  </p:normalViewPr>
  <p:slideViewPr>
    <p:cSldViewPr snapToGrid="0" showGuides="1">
      <p:cViewPr varScale="1">
        <p:scale>
          <a:sx n="80" d="100"/>
          <a:sy n="80" d="100"/>
        </p:scale>
        <p:origin x="100" y="40"/>
      </p:cViewPr>
      <p:guideLst/>
    </p:cSldViewPr>
  </p:slideViewPr>
  <p:notesTextViewPr>
    <p:cViewPr>
      <p:scale>
        <a:sx n="1" d="1"/>
        <a:sy n="1" d="1"/>
      </p:scale>
      <p:origin x="0" y="0"/>
    </p:cViewPr>
  </p:notesTextViewPr>
  <p:notesViewPr>
    <p:cSldViewPr snapToGrid="0"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c:style val="2"/>
  <c:chart>
    <c:title>
      <c:tx>
        <c:rich>
          <a:bodyPr rot="0"/>
          <a:lstStyle/>
          <a:p>
            <a:pPr>
              <a:defRPr sz="2200" b="1" strike="noStrike" spc="-1">
                <a:solidFill>
                  <a:srgbClr val="2298D5"/>
                </a:solidFill>
                <a:latin typeface="Calibri"/>
              </a:defRPr>
            </a:pPr>
            <a:r>
              <a:rPr lang="en-US" sz="2200" b="1" strike="noStrike" spc="-1">
                <a:solidFill>
                  <a:srgbClr val="2298D5"/>
                </a:solidFill>
                <a:latin typeface="Calibri"/>
              </a:rPr>
              <a:t>MDE Vendor Exam Scheduling Requests (ESRs) Completed by FY</a:t>
            </a:r>
          </a:p>
        </c:rich>
      </c:tx>
      <c:layout>
        <c:manualLayout>
          <c:xMode val="edge"/>
          <c:yMode val="edge"/>
          <c:x val="0.1519703407247969"/>
          <c:y val="1.662542947031324E-2"/>
        </c:manualLayout>
      </c:layout>
      <c:overlay val="0"/>
      <c:spPr>
        <a:noFill/>
        <a:ln w="0">
          <a:noFill/>
        </a:ln>
      </c:spPr>
    </c:title>
    <c:autoTitleDeleted val="0"/>
    <c:plotArea>
      <c:layout>
        <c:manualLayout>
          <c:layoutTarget val="inner"/>
          <c:xMode val="edge"/>
          <c:yMode val="edge"/>
          <c:x val="0.105194150277358"/>
          <c:y val="0.207693422196465"/>
          <c:w val="0.85187426458228299"/>
          <c:h val="0.68617791944363904"/>
        </c:manualLayout>
      </c:layout>
      <c:barChart>
        <c:barDir val="col"/>
        <c:grouping val="clustered"/>
        <c:varyColors val="0"/>
        <c:ser>
          <c:idx val="0"/>
          <c:order val="0"/>
          <c:tx>
            <c:strRef>
              <c:f>Sheet1!$B$1</c:f>
              <c:strCache>
                <c:ptCount val="1"/>
                <c:pt idx="0">
                  <c:v>ESRs Completed</c:v>
                </c:pt>
              </c:strCache>
            </c:strRef>
          </c:tx>
          <c:spPr>
            <a:solidFill>
              <a:srgbClr val="2298D5"/>
            </a:solidFill>
            <a:ln w="0">
              <a:noFill/>
            </a:ln>
          </c:spPr>
          <c:invertIfNegative val="0"/>
          <c:dPt>
            <c:idx val="1"/>
            <c:invertIfNegative val="0"/>
            <c:bubble3D val="0"/>
            <c:extLst>
              <c:ext xmlns:c16="http://schemas.microsoft.com/office/drawing/2014/chart" uri="{C3380CC4-5D6E-409C-BE32-E72D297353CC}">
                <c16:uniqueId val="{00000005-B541-4456-A632-CE560CA84357}"/>
              </c:ext>
            </c:extLst>
          </c:dPt>
          <c:dPt>
            <c:idx val="2"/>
            <c:invertIfNegative val="0"/>
            <c:bubble3D val="0"/>
            <c:extLst>
              <c:ext xmlns:c16="http://schemas.microsoft.com/office/drawing/2014/chart" uri="{C3380CC4-5D6E-409C-BE32-E72D297353CC}">
                <c16:uniqueId val="{00000007-B541-4456-A632-CE560CA84357}"/>
              </c:ext>
            </c:extLst>
          </c:dPt>
          <c:dPt>
            <c:idx val="3"/>
            <c:invertIfNegative val="0"/>
            <c:bubble3D val="0"/>
            <c:extLst>
              <c:ext xmlns:c16="http://schemas.microsoft.com/office/drawing/2014/chart" uri="{C3380CC4-5D6E-409C-BE32-E72D297353CC}">
                <c16:uniqueId val="{00000009-B541-4456-A632-CE560CA84357}"/>
              </c:ext>
            </c:extLst>
          </c:dPt>
          <c:dPt>
            <c:idx val="4"/>
            <c:invertIfNegative val="0"/>
            <c:bubble3D val="0"/>
            <c:extLst>
              <c:ext xmlns:c16="http://schemas.microsoft.com/office/drawing/2014/chart" uri="{C3380CC4-5D6E-409C-BE32-E72D297353CC}">
                <c16:uniqueId val="{00000003-39EE-4438-8EFB-29ECC6B288C8}"/>
              </c:ext>
            </c:extLst>
          </c:dPt>
          <c:dLbls>
            <c:numFmt formatCode="###,###" sourceLinked="0"/>
            <c:spPr>
              <a:noFill/>
              <a:ln>
                <a:noFill/>
              </a:ln>
              <a:effectLst/>
            </c:spPr>
            <c:txPr>
              <a:bodyPr wrap="square" lIns="38100" tIns="19050" rIns="38100" bIns="19050" anchor="ctr">
                <a:spAutoFit/>
              </a:bodyPr>
              <a:lstStyle/>
              <a:p>
                <a:pPr>
                  <a:defRPr sz="1800" baseline="0">
                    <a:latin typeface="Calibri" panose="020F050202020403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Sheet1!$A$2:$A$9</c:f>
              <c:numCache>
                <c:formatCode>General</c:formatCode>
                <c:ptCount val="8"/>
                <c:pt idx="0">
                  <c:v>2016</c:v>
                </c:pt>
                <c:pt idx="1">
                  <c:v>2017</c:v>
                </c:pt>
                <c:pt idx="2">
                  <c:v>2018</c:v>
                </c:pt>
                <c:pt idx="3">
                  <c:v>2019</c:v>
                </c:pt>
                <c:pt idx="4">
                  <c:v>2020</c:v>
                </c:pt>
                <c:pt idx="5">
                  <c:v>2021</c:v>
                </c:pt>
                <c:pt idx="6">
                  <c:v>2022</c:v>
                </c:pt>
                <c:pt idx="7">
                  <c:v>2023</c:v>
                </c:pt>
              </c:numCache>
            </c:numRef>
          </c:cat>
          <c:val>
            <c:numRef>
              <c:f>Sheet1!$B$2:$B$9</c:f>
              <c:numCache>
                <c:formatCode>General</c:formatCode>
                <c:ptCount val="8"/>
                <c:pt idx="0">
                  <c:v>289428</c:v>
                </c:pt>
                <c:pt idx="1">
                  <c:v>592831</c:v>
                </c:pt>
                <c:pt idx="2">
                  <c:v>797799</c:v>
                </c:pt>
                <c:pt idx="3">
                  <c:v>1061789</c:v>
                </c:pt>
                <c:pt idx="4">
                  <c:v>1063587</c:v>
                </c:pt>
                <c:pt idx="5">
                  <c:v>1663003</c:v>
                </c:pt>
                <c:pt idx="6">
                  <c:v>1844399</c:v>
                </c:pt>
                <c:pt idx="7" formatCode="#,##0">
                  <c:v>2388739</c:v>
                </c:pt>
              </c:numCache>
            </c:numRef>
          </c:val>
          <c:extLst>
            <c:ext xmlns:c16="http://schemas.microsoft.com/office/drawing/2014/chart" uri="{C3380CC4-5D6E-409C-BE32-E72D297353CC}">
              <c16:uniqueId val="{0000000C-B541-4456-A632-CE560CA84357}"/>
            </c:ext>
          </c:extLst>
        </c:ser>
        <c:dLbls>
          <c:dLblPos val="outEnd"/>
          <c:showLegendKey val="0"/>
          <c:showVal val="1"/>
          <c:showCatName val="0"/>
          <c:showSerName val="0"/>
          <c:showPercent val="0"/>
          <c:showBubbleSize val="0"/>
        </c:dLbls>
        <c:gapWidth val="75"/>
        <c:axId val="82427021"/>
        <c:axId val="88019781"/>
      </c:barChart>
      <c:catAx>
        <c:axId val="82427021"/>
        <c:scaling>
          <c:orientation val="minMax"/>
        </c:scaling>
        <c:delete val="0"/>
        <c:axPos val="b"/>
        <c:title>
          <c:tx>
            <c:rich>
              <a:bodyPr rot="0"/>
              <a:lstStyle/>
              <a:p>
                <a:pPr>
                  <a:defRPr sz="1200" b="1" strike="noStrike" spc="-1">
                    <a:latin typeface="Calibri"/>
                  </a:defRPr>
                </a:pPr>
                <a:r>
                  <a:rPr lang="en-US" sz="1200" b="1" strike="noStrike" spc="-1">
                    <a:latin typeface="Calibri"/>
                  </a:rPr>
                  <a:t>Fiscal Year</a:t>
                </a:r>
              </a:p>
            </c:rich>
          </c:tx>
          <c:overlay val="0"/>
          <c:spPr>
            <a:noFill/>
            <a:ln w="0">
              <a:noFill/>
            </a:ln>
          </c:spPr>
        </c:title>
        <c:numFmt formatCode="General" sourceLinked="0"/>
        <c:majorTickMark val="none"/>
        <c:minorTickMark val="none"/>
        <c:tickLblPos val="nextTo"/>
        <c:spPr>
          <a:ln w="6480">
            <a:noFill/>
          </a:ln>
        </c:spPr>
        <c:txPr>
          <a:bodyPr/>
          <a:lstStyle/>
          <a:p>
            <a:pPr>
              <a:defRPr sz="1400" b="0" strike="noStrike" spc="-1">
                <a:solidFill>
                  <a:srgbClr val="404040"/>
                </a:solidFill>
                <a:latin typeface="Calibri"/>
              </a:defRPr>
            </a:pPr>
            <a:endParaRPr lang="en-US"/>
          </a:p>
        </c:txPr>
        <c:crossAx val="88019781"/>
        <c:crossesAt val="0"/>
        <c:auto val="1"/>
        <c:lblAlgn val="ctr"/>
        <c:lblOffset val="100"/>
        <c:noMultiLvlLbl val="0"/>
      </c:catAx>
      <c:valAx>
        <c:axId val="88019781"/>
        <c:scaling>
          <c:orientation val="minMax"/>
        </c:scaling>
        <c:delete val="0"/>
        <c:axPos val="l"/>
        <c:majorGridlines>
          <c:spPr>
            <a:ln w="9360">
              <a:solidFill>
                <a:srgbClr val="D9D9D9"/>
              </a:solidFill>
              <a:round/>
            </a:ln>
          </c:spPr>
        </c:majorGridlines>
        <c:title>
          <c:tx>
            <c:rich>
              <a:bodyPr rot="-5400000"/>
              <a:lstStyle/>
              <a:p>
                <a:pPr>
                  <a:defRPr sz="1200" b="1" strike="noStrike" spc="-1">
                    <a:latin typeface="Calibri"/>
                  </a:defRPr>
                </a:pPr>
                <a:r>
                  <a:rPr lang="en-US" sz="1200" b="1" strike="noStrike" spc="-1">
                    <a:latin typeface="Calibri"/>
                  </a:rPr>
                  <a:t>ESRs Completed</a:t>
                </a:r>
              </a:p>
            </c:rich>
          </c:tx>
          <c:overlay val="0"/>
          <c:spPr>
            <a:noFill/>
            <a:ln w="0">
              <a:noFill/>
            </a:ln>
          </c:spPr>
        </c:title>
        <c:numFmt formatCode="#,##0" sourceLinked="0"/>
        <c:majorTickMark val="none"/>
        <c:minorTickMark val="none"/>
        <c:tickLblPos val="nextTo"/>
        <c:spPr>
          <a:ln w="6480">
            <a:noFill/>
          </a:ln>
        </c:spPr>
        <c:txPr>
          <a:bodyPr/>
          <a:lstStyle/>
          <a:p>
            <a:pPr>
              <a:defRPr sz="1400" b="0" strike="noStrike" spc="-1">
                <a:solidFill>
                  <a:srgbClr val="404040"/>
                </a:solidFill>
                <a:latin typeface="Calibri"/>
              </a:defRPr>
            </a:pPr>
            <a:endParaRPr lang="en-US"/>
          </a:p>
        </c:txPr>
        <c:crossAx val="82427021"/>
        <c:crossesAt val="1"/>
        <c:crossBetween val="between"/>
      </c:valAx>
      <c:spPr>
        <a:noFill/>
        <a:ln w="0">
          <a:noFill/>
        </a:ln>
      </c:spPr>
    </c:plotArea>
    <c:plotVisOnly val="1"/>
    <c:dispBlanksAs val="gap"/>
    <c:showDLblsOverMax val="1"/>
  </c:chart>
  <c:spPr>
    <a:noFill/>
    <a:ln w="9360">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437288097972958E-2"/>
          <c:y val="0.16071155850164529"/>
          <c:w val="0.79014834729160777"/>
          <c:h val="0.80392965706304831"/>
        </c:manualLayout>
      </c:layout>
      <c:doughnutChart>
        <c:varyColors val="1"/>
        <c:ser>
          <c:idx val="0"/>
          <c:order val="0"/>
          <c:tx>
            <c:strRef>
              <c:f>Sheet1!$B$2</c:f>
              <c:strCache>
                <c:ptCount val="1"/>
                <c:pt idx="0">
                  <c:v>FY 2022</c:v>
                </c:pt>
              </c:strCache>
            </c:strRef>
          </c:tx>
          <c:dPt>
            <c:idx val="0"/>
            <c:bubble3D val="0"/>
            <c:spPr>
              <a:solidFill>
                <a:srgbClr val="2298D5"/>
              </a:solidFill>
            </c:spPr>
            <c:extLst>
              <c:ext xmlns:c16="http://schemas.microsoft.com/office/drawing/2014/chart" uri="{C3380CC4-5D6E-409C-BE32-E72D297353CC}">
                <c16:uniqueId val="{00000001-1E2D-4E9A-82FE-DA6D334644F2}"/>
              </c:ext>
            </c:extLst>
          </c:dPt>
          <c:dPt>
            <c:idx val="1"/>
            <c:bubble3D val="0"/>
            <c:spPr>
              <a:solidFill>
                <a:srgbClr val="81C88C"/>
              </a:solidFill>
            </c:spPr>
            <c:extLst>
              <c:ext xmlns:c16="http://schemas.microsoft.com/office/drawing/2014/chart" uri="{C3380CC4-5D6E-409C-BE32-E72D297353CC}">
                <c16:uniqueId val="{00000002-1E2D-4E9A-82FE-DA6D334644F2}"/>
              </c:ext>
            </c:extLst>
          </c:dPt>
          <c:dPt>
            <c:idx val="2"/>
            <c:bubble3D val="0"/>
            <c:spPr>
              <a:solidFill>
                <a:srgbClr val="032F55"/>
              </a:solidFill>
            </c:spPr>
            <c:extLst>
              <c:ext xmlns:c16="http://schemas.microsoft.com/office/drawing/2014/chart" uri="{C3380CC4-5D6E-409C-BE32-E72D297353CC}">
                <c16:uniqueId val="{00000004-1E2D-4E9A-82FE-DA6D334644F2}"/>
              </c:ext>
            </c:extLst>
          </c:dPt>
          <c:dPt>
            <c:idx val="3"/>
            <c:bubble3D val="0"/>
            <c:spPr>
              <a:solidFill>
                <a:srgbClr val="FDB81E"/>
              </a:solidFill>
            </c:spPr>
            <c:extLst>
              <c:ext xmlns:c16="http://schemas.microsoft.com/office/drawing/2014/chart" uri="{C3380CC4-5D6E-409C-BE32-E72D297353CC}">
                <c16:uniqueId val="{00000006-1E2D-4E9A-82FE-DA6D334644F2}"/>
              </c:ext>
            </c:extLst>
          </c:dPt>
          <c:dLbls>
            <c:delete val="1"/>
          </c:dLbls>
          <c:cat>
            <c:strRef>
              <c:f>Sheet1!$A$3:$A$6</c:f>
              <c:strCache>
                <c:ptCount val="4"/>
                <c:pt idx="0">
                  <c:v>World War II</c:v>
                </c:pt>
                <c:pt idx="1">
                  <c:v>Korean Conflict</c:v>
                </c:pt>
                <c:pt idx="2">
                  <c:v>Vietnam Era</c:v>
                </c:pt>
                <c:pt idx="3">
                  <c:v>Gulf War</c:v>
                </c:pt>
              </c:strCache>
            </c:strRef>
          </c:cat>
          <c:val>
            <c:numRef>
              <c:f>Sheet1!$B$3:$B$6</c:f>
              <c:numCache>
                <c:formatCode>#,##0</c:formatCode>
                <c:ptCount val="4"/>
                <c:pt idx="0">
                  <c:v>10622</c:v>
                </c:pt>
                <c:pt idx="1">
                  <c:v>27839</c:v>
                </c:pt>
                <c:pt idx="2">
                  <c:v>127905</c:v>
                </c:pt>
                <c:pt idx="3">
                  <c:v>16657</c:v>
                </c:pt>
              </c:numCache>
            </c:numRef>
          </c:val>
          <c:extLst>
            <c:ext xmlns:c16="http://schemas.microsoft.com/office/drawing/2014/chart" uri="{C3380CC4-5D6E-409C-BE32-E72D297353CC}">
              <c16:uniqueId val="{00000007-1E2D-4E9A-82FE-DA6D334644F2}"/>
            </c:ext>
          </c:extLst>
        </c:ser>
        <c:dLbls>
          <c:showLegendKey val="0"/>
          <c:showVal val="1"/>
          <c:showCatName val="1"/>
          <c:showSerName val="0"/>
          <c:showPercent val="0"/>
          <c:showBubbleSize val="0"/>
          <c:showLeaderLines val="1"/>
        </c:dLbls>
        <c:firstSliceAng val="0"/>
        <c:holeSize val="50"/>
      </c:doughnutChart>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en-US" b="1"/>
              <a:t>Face Amount of Insurance Inforce ($ in billions)</a:t>
            </a:r>
          </a:p>
          <a:p>
            <a:pPr>
              <a:defRPr b="1"/>
            </a:pPr>
            <a:r>
              <a:rPr lang="en-US" b="1"/>
              <a:t> by FY</a:t>
            </a:r>
          </a:p>
        </c:rich>
      </c:tx>
      <c:layout>
        <c:manualLayout>
          <c:xMode val="edge"/>
          <c:yMode val="edge"/>
          <c:x val="0.1823551645339663"/>
          <c:y val="3.2899018793240677E-2"/>
        </c:manualLayout>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'face amt chart'!$A$3</c:f>
              <c:strCache>
                <c:ptCount val="1"/>
                <c:pt idx="0">
                  <c:v>Face Amount ($ in billions)</c:v>
                </c:pt>
              </c:strCache>
            </c:strRef>
          </c:tx>
          <c:spPr>
            <a:solidFill>
              <a:srgbClr val="2298D5"/>
            </a:solidFill>
            <a:ln>
              <a:noFill/>
            </a:ln>
            <a:effectLst/>
          </c:spPr>
          <c:invertIfNegative val="0"/>
          <c:dLbls>
            <c:dLbl>
              <c:idx val="5"/>
              <c:tx>
                <c:rich>
                  <a:bodyPr/>
                  <a:lstStyle/>
                  <a:p>
                    <a:r>
                      <a:rPr lang="en-US"/>
                      <a:t>$1,208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7ECA-416C-8F14-2FC49CEBAC60}"/>
                </c:ext>
              </c:extLst>
            </c:dLbl>
            <c:dLbl>
              <c:idx val="6"/>
              <c:tx>
                <c:rich>
                  <a:bodyPr/>
                  <a:lstStyle/>
                  <a:p>
                    <a:r>
                      <a:rPr lang="en-US"/>
                      <a:t>$1,218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8FC5-4FDD-8C96-3BDC1C1DC67E}"/>
                </c:ext>
              </c:extLst>
            </c:dLbl>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'face amt chart'!$C$2:$J$2</c:f>
              <c:numCache>
                <c:formatCode>General</c:formatCode>
                <c:ptCount val="8"/>
                <c:pt idx="0">
                  <c:v>2016</c:v>
                </c:pt>
                <c:pt idx="1">
                  <c:v>2017</c:v>
                </c:pt>
                <c:pt idx="2">
                  <c:v>2018</c:v>
                </c:pt>
                <c:pt idx="3">
                  <c:v>2019</c:v>
                </c:pt>
                <c:pt idx="4">
                  <c:v>2020</c:v>
                </c:pt>
                <c:pt idx="5">
                  <c:v>2021</c:v>
                </c:pt>
                <c:pt idx="6">
                  <c:v>2022</c:v>
                </c:pt>
                <c:pt idx="7">
                  <c:v>2023</c:v>
                </c:pt>
              </c:numCache>
            </c:numRef>
          </c:cat>
          <c:val>
            <c:numRef>
              <c:f>'face amt chart'!$C$3:$J$3</c:f>
              <c:numCache>
                <c:formatCode>"$"#,##0_);[Red]\("$"#,##0\)</c:formatCode>
                <c:ptCount val="8"/>
                <c:pt idx="0">
                  <c:v>1226</c:v>
                </c:pt>
                <c:pt idx="1">
                  <c:v>1215</c:v>
                </c:pt>
                <c:pt idx="2">
                  <c:v>1215</c:v>
                </c:pt>
                <c:pt idx="3">
                  <c:v>1174</c:v>
                </c:pt>
                <c:pt idx="4">
                  <c:v>1190</c:v>
                </c:pt>
                <c:pt idx="5">
                  <c:v>1224</c:v>
                </c:pt>
                <c:pt idx="6">
                  <c:v>1219.3</c:v>
                </c:pt>
                <c:pt idx="7">
                  <c:v>1500</c:v>
                </c:pt>
              </c:numCache>
            </c:numRef>
          </c:val>
          <c:extLst>
            <c:ext xmlns:c16="http://schemas.microsoft.com/office/drawing/2014/chart" uri="{C3380CC4-5D6E-409C-BE32-E72D297353CC}">
              <c16:uniqueId val="{00000000-BBFA-4B89-AEFC-7FFEDB2C9B31}"/>
            </c:ext>
          </c:extLst>
        </c:ser>
        <c:dLbls>
          <c:showLegendKey val="0"/>
          <c:showVal val="0"/>
          <c:showCatName val="0"/>
          <c:showSerName val="0"/>
          <c:showPercent val="0"/>
          <c:showBubbleSize val="0"/>
        </c:dLbls>
        <c:gapWidth val="219"/>
        <c:overlap val="-27"/>
        <c:axId val="469648896"/>
        <c:axId val="469648240"/>
      </c:barChart>
      <c:catAx>
        <c:axId val="4696488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469648240"/>
        <c:crosses val="autoZero"/>
        <c:auto val="1"/>
        <c:lblAlgn val="ctr"/>
        <c:lblOffset val="100"/>
        <c:noMultiLvlLbl val="0"/>
      </c:catAx>
      <c:valAx>
        <c:axId val="469648240"/>
        <c:scaling>
          <c:orientation val="minMax"/>
        </c:scaling>
        <c:delete val="0"/>
        <c:axPos val="l"/>
        <c:majorGridlines>
          <c:spPr>
            <a:ln w="9525" cap="flat" cmpd="sng" algn="ctr">
              <a:solidFill>
                <a:schemeClr val="tx1">
                  <a:lumMod val="15000"/>
                  <a:lumOff val="85000"/>
                </a:schemeClr>
              </a:solidFill>
              <a:round/>
            </a:ln>
            <a:effectLst/>
          </c:spPr>
        </c:majorGridlines>
        <c:numFmt formatCode="&quot;$&quot;#,##0_);[Red]\(&quot;$&quot;#,##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469648896"/>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en-US" b="1"/>
              <a:t>Total Lives Insured </a:t>
            </a:r>
          </a:p>
          <a:p>
            <a:pPr>
              <a:defRPr b="1"/>
            </a:pPr>
            <a:r>
              <a:rPr lang="en-US" b="1"/>
              <a:t>by FY</a:t>
            </a:r>
          </a:p>
        </c:rich>
      </c:tx>
      <c:layout>
        <c:manualLayout>
          <c:xMode val="edge"/>
          <c:yMode val="edge"/>
          <c:x val="0.37507423083912012"/>
          <c:y val="2.0340207513830751E-2"/>
        </c:manualLayout>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spPr>
            <a:solidFill>
              <a:srgbClr val="2298D5"/>
            </a:solidFill>
            <a:ln>
              <a:noFill/>
            </a:ln>
            <a:effectLst/>
          </c:spPr>
          <c:invertIfNegative val="0"/>
          <c:dLbls>
            <c:dLbl>
              <c:idx val="5"/>
              <c:tx>
                <c:rich>
                  <a:bodyPr/>
                  <a:lstStyle/>
                  <a:p>
                    <a:r>
                      <a:rPr lang="en-US"/>
                      <a:t>5,715,537</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28CC-422E-8CE3-CD9F9726E2C8}"/>
                </c:ext>
              </c:extLst>
            </c:dLbl>
            <c:dLbl>
              <c:idx val="6"/>
              <c:tx>
                <c:rich>
                  <a:bodyPr/>
                  <a:lstStyle/>
                  <a:p>
                    <a:r>
                      <a:rPr lang="en-US"/>
                      <a:t>5,624,676</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D452-442E-9033-C10A1447E3B2}"/>
                </c:ext>
              </c:extLst>
            </c:dLbl>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'lives insured'!$B$1:$I$2</c:f>
              <c:strCache>
                <c:ptCount val="8"/>
                <c:pt idx="0">
                  <c:v>2016</c:v>
                </c:pt>
                <c:pt idx="1">
                  <c:v>2017</c:v>
                </c:pt>
                <c:pt idx="2">
                  <c:v>2018</c:v>
                </c:pt>
                <c:pt idx="3">
                  <c:v>2019</c:v>
                </c:pt>
                <c:pt idx="4">
                  <c:v>2020</c:v>
                </c:pt>
                <c:pt idx="5">
                  <c:v>2021</c:v>
                </c:pt>
                <c:pt idx="6">
                  <c:v>2022</c:v>
                </c:pt>
                <c:pt idx="7">
                  <c:v>2023</c:v>
                </c:pt>
              </c:strCache>
            </c:strRef>
          </c:cat>
          <c:val>
            <c:numRef>
              <c:f>'lives insured'!$B$3:$I$3</c:f>
              <c:numCache>
                <c:formatCode>_(* #,##0_);_(* \(#,##0\);_(* "-"??_);_(@_)</c:formatCode>
                <c:ptCount val="8"/>
                <c:pt idx="0">
                  <c:v>6115127</c:v>
                </c:pt>
                <c:pt idx="1">
                  <c:v>6007606</c:v>
                </c:pt>
                <c:pt idx="2">
                  <c:v>5924525</c:v>
                </c:pt>
                <c:pt idx="3">
                  <c:v>5668418</c:v>
                </c:pt>
                <c:pt idx="4">
                  <c:v>5631119</c:v>
                </c:pt>
                <c:pt idx="5">
                  <c:v>5705017</c:v>
                </c:pt>
                <c:pt idx="6">
                  <c:v>5607244</c:v>
                </c:pt>
                <c:pt idx="7" formatCode="#,##0">
                  <c:v>5600000</c:v>
                </c:pt>
              </c:numCache>
            </c:numRef>
          </c:val>
          <c:extLst>
            <c:ext xmlns:c16="http://schemas.microsoft.com/office/drawing/2014/chart" uri="{C3380CC4-5D6E-409C-BE32-E72D297353CC}">
              <c16:uniqueId val="{00000000-5118-4190-BB84-6670F86C8A26}"/>
            </c:ext>
          </c:extLst>
        </c:ser>
        <c:dLbls>
          <c:showLegendKey val="0"/>
          <c:showVal val="0"/>
          <c:showCatName val="0"/>
          <c:showSerName val="0"/>
          <c:showPercent val="0"/>
          <c:showBubbleSize val="0"/>
        </c:dLbls>
        <c:gapWidth val="219"/>
        <c:overlap val="-27"/>
        <c:axId val="752358328"/>
        <c:axId val="752362264"/>
      </c:barChart>
      <c:catAx>
        <c:axId val="7523583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752362264"/>
        <c:crosses val="autoZero"/>
        <c:auto val="1"/>
        <c:lblAlgn val="ctr"/>
        <c:lblOffset val="100"/>
        <c:noMultiLvlLbl val="0"/>
      </c:catAx>
      <c:valAx>
        <c:axId val="752362264"/>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752358328"/>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2006AFF-2440-9E79-7BBF-67DC99E3E1DC}"/>
              </a:ext>
            </a:extLst>
          </p:cNvPr>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3C9D7EF-18F0-6817-F412-EB40B6436091}"/>
              </a:ext>
            </a:extLst>
          </p:cNvPr>
          <p:cNvSpPr>
            <a:spLocks noGrp="1"/>
          </p:cNvSpPr>
          <p:nvPr>
            <p:ph type="dt" sz="quarter" idx="1"/>
          </p:nvPr>
        </p:nvSpPr>
        <p:spPr>
          <a:xfrm>
            <a:off x="3978275" y="0"/>
            <a:ext cx="3043238" cy="466725"/>
          </a:xfrm>
          <a:prstGeom prst="rect">
            <a:avLst/>
          </a:prstGeom>
        </p:spPr>
        <p:txBody>
          <a:bodyPr vert="horz" lIns="91440" tIns="45720" rIns="91440" bIns="45720" rtlCol="0"/>
          <a:lstStyle>
            <a:lvl1pPr algn="r">
              <a:defRPr sz="1200"/>
            </a:lvl1pPr>
          </a:lstStyle>
          <a:p>
            <a:fld id="{156D5F87-4764-4008-95B9-4C6C52729320}" type="datetimeFigureOut">
              <a:rPr lang="en-US" smtClean="0"/>
              <a:t>06/12/2024</a:t>
            </a:fld>
            <a:endParaRPr lang="en-US"/>
          </a:p>
        </p:txBody>
      </p:sp>
      <p:sp>
        <p:nvSpPr>
          <p:cNvPr id="4" name="Footer Placeholder 3">
            <a:extLst>
              <a:ext uri="{FF2B5EF4-FFF2-40B4-BE49-F238E27FC236}">
                <a16:creationId xmlns:a16="http://schemas.microsoft.com/office/drawing/2014/main" id="{54FBC015-4CF1-2592-AE94-D0AB72CDE554}"/>
              </a:ext>
            </a:extLst>
          </p:cNvPr>
          <p:cNvSpPr>
            <a:spLocks noGrp="1"/>
          </p:cNvSpPr>
          <p:nvPr>
            <p:ph type="ftr" sz="quarter" idx="2"/>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a:p>
        </p:txBody>
      </p:sp>
    </p:spTree>
    <p:extLst>
      <p:ext uri="{BB962C8B-B14F-4D97-AF65-F5344CB8AC3E}">
        <p14:creationId xmlns:p14="http://schemas.microsoft.com/office/powerpoint/2010/main" val="7735644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7FD8D950-7167-4892-9504-B7C99178DBFF}" type="datetimeFigureOut">
              <a:rPr lang="en-US" smtClean="0"/>
              <a:t>06/12/2024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8C886E6C-8792-4000-833F-9375B1B66015}" type="slidenum">
              <a:rPr lang="en-US" smtClean="0"/>
              <a:t>‹#›</a:t>
            </a:fld>
            <a:endParaRPr lang="en-US"/>
          </a:p>
        </p:txBody>
      </p:sp>
    </p:spTree>
    <p:extLst>
      <p:ext uri="{BB962C8B-B14F-4D97-AF65-F5344CB8AC3E}">
        <p14:creationId xmlns:p14="http://schemas.microsoft.com/office/powerpoint/2010/main" val="2525164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985FC31-9D0D-47F4-86AA-BFCB330AD190}" type="slidenum">
              <a:rPr lang="en-US" smtClean="0"/>
              <a:t>6</a:t>
            </a:fld>
            <a:endParaRPr lang="en-US"/>
          </a:p>
        </p:txBody>
      </p:sp>
    </p:spTree>
    <p:extLst>
      <p:ext uri="{BB962C8B-B14F-4D97-AF65-F5344CB8AC3E}">
        <p14:creationId xmlns:p14="http://schemas.microsoft.com/office/powerpoint/2010/main" val="1393645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a:effectLst/>
                <a:latin typeface="Calibri" panose="020F0502020204030204" pitchFamily="34" charset="0"/>
                <a:ea typeface="Calibri" panose="020F0502020204030204" pitchFamily="34" charset="0"/>
                <a:cs typeface="Calibri" panose="020F0502020204030204" pitchFamily="34" charset="0"/>
              </a:rPr>
              <a:t>Our Pension service provides a t</a:t>
            </a:r>
            <a:r>
              <a:rPr lang="en-US" sz="1800">
                <a:solidFill>
                  <a:srgbClr val="2E2E2E"/>
                </a:solidFill>
                <a:effectLst/>
                <a:latin typeface="Calibri" panose="020F0502020204030204" pitchFamily="34" charset="0"/>
                <a:ea typeface="Calibri" panose="020F0502020204030204" pitchFamily="34" charset="0"/>
                <a:cs typeface="Calibri" panose="020F0502020204030204" pitchFamily="34" charset="0"/>
              </a:rPr>
              <a:t>ax-free, financial need based benefit for wartime Veterans who are permanently and totally disabled or age 65 or older, and their eligible survivors.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endParaRPr lang="en-US" sz="1800">
              <a:solidFill>
                <a:srgbClr val="2E2E2E"/>
              </a:solidFill>
              <a:effectLst/>
              <a:latin typeface="Calibri" panose="020F0502020204030204" pitchFamily="34" charset="0"/>
              <a:ea typeface="Calibri" panose="020F0502020204030204" pitchFamily="34" charset="0"/>
              <a:cs typeface="Calibri" panose="020F0502020204030204" pitchFamily="34" charset="0"/>
            </a:endParaRPr>
          </a:p>
          <a:p>
            <a:pPr marL="0" marR="0">
              <a:lnSpc>
                <a:spcPct val="107000"/>
              </a:lnSpc>
              <a:spcBef>
                <a:spcPts val="0"/>
              </a:spcBef>
              <a:spcAft>
                <a:spcPts val="800"/>
              </a:spcAft>
            </a:pPr>
            <a:r>
              <a:rPr lang="en-US" sz="1800">
                <a:solidFill>
                  <a:srgbClr val="2E2E2E"/>
                </a:solidFill>
                <a:effectLst/>
                <a:latin typeface="Calibri" panose="020F0502020204030204" pitchFamily="34" charset="0"/>
                <a:ea typeface="Calibri" panose="020F0502020204030204" pitchFamily="34" charset="0"/>
                <a:cs typeface="Calibri" panose="020F0502020204030204" pitchFamily="34" charset="0"/>
              </a:rPr>
              <a:t>As you can see from the slide, the majority of Veterans receiving pensions served in the Vietnam War, but there are some from the Gulf War era and even WWII.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a:solidFill>
                  <a:srgbClr val="2E2E2E"/>
                </a:solidFill>
                <a:effectLst/>
                <a:latin typeface="Calibri" panose="020F0502020204030204" pitchFamily="34" charset="0"/>
                <a:ea typeface="Calibri" panose="020F0502020204030204" pitchFamily="34" charset="0"/>
                <a:cs typeface="Calibri" panose="020F0502020204030204" pitchFamily="34" charset="0"/>
              </a:rPr>
              <a:t> Our fiduciary service provides oversight for VA's most vulnerable beneficiaries who are unable to manage their VA benefits as a result of injury, disease, advanced age, or less than 18 years of age through appointment of fiduciaries.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endParaRPr lang="en-US" sz="1800">
              <a:solidFill>
                <a:srgbClr val="2E2E2E"/>
              </a:solidFill>
              <a:effectLst/>
              <a:latin typeface="Calibri" panose="020F0502020204030204" pitchFamily="34" charset="0"/>
              <a:ea typeface="Calibri" panose="020F0502020204030204" pitchFamily="34" charset="0"/>
              <a:cs typeface="Calibri" panose="020F0502020204030204" pitchFamily="34" charset="0"/>
            </a:endParaRPr>
          </a:p>
          <a:p>
            <a:pPr marL="0" marR="0">
              <a:lnSpc>
                <a:spcPct val="107000"/>
              </a:lnSpc>
              <a:spcBef>
                <a:spcPts val="0"/>
              </a:spcBef>
              <a:spcAft>
                <a:spcPts val="800"/>
              </a:spcAft>
            </a:pPr>
            <a:r>
              <a:rPr lang="en-US" sz="1800">
                <a:solidFill>
                  <a:srgbClr val="2E2E2E"/>
                </a:solidFill>
                <a:effectLst/>
                <a:latin typeface="Calibri" panose="020F0502020204030204" pitchFamily="34" charset="0"/>
                <a:ea typeface="Calibri" panose="020F0502020204030204" pitchFamily="34" charset="0"/>
                <a:cs typeface="Calibri" panose="020F0502020204030204" pitchFamily="34" charset="0"/>
              </a:rPr>
              <a:t>If a beneficiary is unable to manage his or her financial affairs, VA will appoint a fiduciary. The fiduciary, typically family or a friend of the beneficiary but can be other qualified individuals or organizations, must undergo an investigation of their suitability to serve. The fiduciary is responsible to the beneficiary and oversees financial management of VA benefit payments.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a:solidFill>
                  <a:srgbClr val="2E2E2E"/>
                </a:solidFill>
                <a:effectLst/>
                <a:latin typeface="Calibri" panose="020F0502020204030204" pitchFamily="34" charset="0"/>
                <a:ea typeface="Calibri" panose="020F0502020204030204" pitchFamily="34" charset="0"/>
                <a:cs typeface="Calibri" panose="020F0502020204030204" pitchFamily="34" charset="0"/>
              </a:rPr>
              <a:t>VBA conducts periodic on-site reviews to ensure fiduciaries are performing their duties satisfactorily and to protect beneficiaries from misuse of their benefits by the fiduciaries.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a:solidFill>
                  <a:srgbClr val="2E2E2E"/>
                </a:solidFill>
                <a:effectLst/>
                <a:latin typeface="Calibri" panose="020F0502020204030204" pitchFamily="34" charset="0"/>
                <a:ea typeface="Calibri" panose="020F0502020204030204" pitchFamily="34" charset="0"/>
                <a:cs typeface="Calibri" panose="020F0502020204030204" pitchFamily="34" charset="0"/>
              </a:rPr>
              <a:t>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EDAB2C6-D527-4ADC-A69E-E2838B8AE5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158929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p:txBody>
      </p:sp>
    </p:spTree>
    <p:extLst>
      <p:ext uri="{BB962C8B-B14F-4D97-AF65-F5344CB8AC3E}">
        <p14:creationId xmlns:p14="http://schemas.microsoft.com/office/powerpoint/2010/main" val="29228416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p:txBody>
      </p:sp>
    </p:spTree>
    <p:extLst>
      <p:ext uri="{BB962C8B-B14F-4D97-AF65-F5344CB8AC3E}">
        <p14:creationId xmlns:p14="http://schemas.microsoft.com/office/powerpoint/2010/main" val="29922185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EE5555-37B7-D043-BB9E-EC6F7E46AAA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20414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EE5555-37B7-D043-BB9E-EC6F7E46AAA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787713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defTabSz="457200"/>
            <a:fld id="{D983F1FA-211D-3044-9E35-958DFBC26156}" type="slidenum">
              <a:rPr lang="en-US" smtClean="0">
                <a:solidFill>
                  <a:prstClr val="white"/>
                </a:solidFill>
              </a:rPr>
              <a:pPr defTabSz="457200"/>
              <a:t>‹#›</a:t>
            </a:fld>
            <a:endParaRPr lang="en-US">
              <a:solidFill>
                <a:prstClr val="white"/>
              </a:solidFill>
            </a:endParaRPr>
          </a:p>
        </p:txBody>
      </p:sp>
      <p:sp>
        <p:nvSpPr>
          <p:cNvPr id="4" name="Rectangle 3"/>
          <p:cNvSpPr/>
          <p:nvPr userDrawn="1"/>
        </p:nvSpPr>
        <p:spPr>
          <a:xfrm>
            <a:off x="0" y="5376955"/>
            <a:ext cx="12192000" cy="1481139"/>
          </a:xfrm>
          <a:prstGeom prst="rect">
            <a:avLst/>
          </a:prstGeom>
          <a:solidFill>
            <a:schemeClr val="tx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a:endParaRPr lang="en-US" sz="1800">
              <a:solidFill>
                <a:prstClr val="white"/>
              </a:solidFill>
            </a:endParaRPr>
          </a:p>
        </p:txBody>
      </p:sp>
      <p:sp>
        <p:nvSpPr>
          <p:cNvPr id="6" name="Title 1"/>
          <p:cNvSpPr txBox="1">
            <a:spLocks/>
          </p:cNvSpPr>
          <p:nvPr userDrawn="1"/>
        </p:nvSpPr>
        <p:spPr>
          <a:xfrm>
            <a:off x="3895120" y="4803734"/>
            <a:ext cx="7700433" cy="450535"/>
          </a:xfrm>
          <a:prstGeom prst="rect">
            <a:avLst/>
          </a:prstGeom>
          <a:ln>
            <a:solidFill>
              <a:schemeClr val="bg1"/>
            </a:solidFill>
          </a:ln>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r">
              <a:lnSpc>
                <a:spcPct val="80000"/>
              </a:lnSpc>
            </a:pPr>
            <a:r>
              <a:rPr lang="en-US" sz="2000">
                <a:solidFill>
                  <a:srgbClr val="000000"/>
                </a:solidFill>
              </a:rPr>
              <a:t>August 30, 2017</a:t>
            </a:r>
          </a:p>
        </p:txBody>
      </p:sp>
      <p:grpSp>
        <p:nvGrpSpPr>
          <p:cNvPr id="12" name="Group 11"/>
          <p:cNvGrpSpPr/>
          <p:nvPr userDrawn="1"/>
        </p:nvGrpSpPr>
        <p:grpSpPr>
          <a:xfrm>
            <a:off x="1714248" y="1694039"/>
            <a:ext cx="8763504" cy="1558035"/>
            <a:chOff x="966536" y="1694131"/>
            <a:chExt cx="6572628" cy="1558035"/>
          </a:xfrm>
        </p:grpSpPr>
        <p:sp>
          <p:nvSpPr>
            <p:cNvPr id="13" name="Title 1"/>
            <p:cNvSpPr txBox="1">
              <a:spLocks/>
            </p:cNvSpPr>
            <p:nvPr/>
          </p:nvSpPr>
          <p:spPr>
            <a:xfrm>
              <a:off x="966536" y="1763943"/>
              <a:ext cx="2133600" cy="1488223"/>
            </a:xfrm>
            <a:prstGeom prst="rect">
              <a:avLst/>
            </a:prstGeom>
            <a:ln>
              <a:solidFill>
                <a:schemeClr val="bg1"/>
              </a:solidFill>
            </a:ln>
            <a:effectLst/>
          </p:spPr>
          <p:txBody>
            <a:bodyPr vert="horz" lIns="0" tIns="0" rIns="0" bIns="0" rtlCol="0"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80000"/>
                </a:lnSpc>
              </a:pPr>
              <a:r>
                <a:rPr lang="en-US" sz="11500" b="1" spc="-100">
                  <a:solidFill>
                    <a:srgbClr val="003F72">
                      <a:lumMod val="50000"/>
                    </a:srgbClr>
                  </a:solidFill>
                  <a:latin typeface="Myriad Pro"/>
                  <a:cs typeface="Arial" panose="020B0604020202020204" pitchFamily="34" charset="0"/>
                </a:rPr>
                <a:t>VA</a:t>
              </a:r>
            </a:p>
          </p:txBody>
        </p:sp>
        <p:sp>
          <p:nvSpPr>
            <p:cNvPr id="14" name="Title 1"/>
            <p:cNvSpPr txBox="1">
              <a:spLocks/>
            </p:cNvSpPr>
            <p:nvPr/>
          </p:nvSpPr>
          <p:spPr>
            <a:xfrm>
              <a:off x="3316705" y="1750278"/>
              <a:ext cx="4222459" cy="1307009"/>
            </a:xfrm>
            <a:prstGeom prst="rect">
              <a:avLst/>
            </a:prstGeom>
            <a:ln>
              <a:solidFill>
                <a:schemeClr val="bg1"/>
              </a:solidFill>
            </a:ln>
          </p:spPr>
          <p:txBody>
            <a:bodyPr vert="horz" lIns="0" tIns="0" rIns="0" bIns="0" rtlCol="0"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80000"/>
                </a:lnSpc>
              </a:pPr>
              <a:r>
                <a:rPr lang="en-US" sz="5400" b="1">
                  <a:solidFill>
                    <a:srgbClr val="00B0F0"/>
                  </a:solidFill>
                  <a:latin typeface="Arial" panose="020B0604020202020204" pitchFamily="34" charset="0"/>
                  <a:cs typeface="Arial" panose="020B0604020202020204" pitchFamily="34" charset="0"/>
                </a:rPr>
                <a:t>Key Leaders </a:t>
              </a:r>
              <a:br>
                <a:rPr lang="en-US" sz="5400" b="1">
                  <a:solidFill>
                    <a:srgbClr val="00B0F0"/>
                  </a:solidFill>
                  <a:latin typeface="Arial" panose="020B0604020202020204" pitchFamily="34" charset="0"/>
                  <a:cs typeface="Arial" panose="020B0604020202020204" pitchFamily="34" charset="0"/>
                </a:rPr>
              </a:br>
              <a:r>
                <a:rPr lang="en-US" sz="5400" b="1">
                  <a:solidFill>
                    <a:srgbClr val="00B0F0"/>
                  </a:solidFill>
                  <a:latin typeface="Arial" panose="020B0604020202020204" pitchFamily="34" charset="0"/>
                  <a:cs typeface="Arial" panose="020B0604020202020204" pitchFamily="34" charset="0"/>
                </a:rPr>
                <a:t>Meeting</a:t>
              </a:r>
            </a:p>
          </p:txBody>
        </p:sp>
        <p:cxnSp>
          <p:nvCxnSpPr>
            <p:cNvPr id="15" name="Straight Connector 14"/>
            <p:cNvCxnSpPr/>
            <p:nvPr/>
          </p:nvCxnSpPr>
          <p:spPr>
            <a:xfrm flipH="1">
              <a:off x="3172326" y="1694131"/>
              <a:ext cx="12032" cy="1280160"/>
            </a:xfrm>
            <a:prstGeom prst="line">
              <a:avLst/>
            </a:prstGeom>
            <a:ln w="22225" cmpd="sng">
              <a:solidFill>
                <a:schemeClr val="tx1"/>
              </a:solidFill>
            </a:ln>
            <a:effectLst/>
          </p:spPr>
          <p:style>
            <a:lnRef idx="2">
              <a:schemeClr val="accent1"/>
            </a:lnRef>
            <a:fillRef idx="0">
              <a:schemeClr val="accent1"/>
            </a:fillRef>
            <a:effectRef idx="1">
              <a:schemeClr val="accent1"/>
            </a:effectRef>
            <a:fontRef idx="minor">
              <a:schemeClr val="tx1"/>
            </a:fontRef>
          </p:style>
        </p:cxnSp>
      </p:grpSp>
      <p:pic>
        <p:nvPicPr>
          <p:cNvPr id="1026" name="Picture 2" descr="C:\Users\vacoGrovem\AppData\Local\Microsoft\Windows\Temporary Internet Files\Content.Outlook\83QVOJUE\CHOOSE-VA-rev.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531552" y="5644912"/>
            <a:ext cx="4064000" cy="8207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7520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p>
            <a:pPr defTabSz="457200"/>
            <a:fld id="{D983F1FA-211D-3044-9E35-958DFBC26156}" type="slidenum">
              <a:rPr lang="en-US" smtClean="0">
                <a:solidFill>
                  <a:prstClr val="white"/>
                </a:solidFill>
              </a:rPr>
              <a:pPr defTabSz="457200"/>
              <a:t>‹#›</a:t>
            </a:fld>
            <a:endParaRPr lang="en-US">
              <a:solidFill>
                <a:prstClr val="white"/>
              </a:solidFill>
            </a:endParaRPr>
          </a:p>
        </p:txBody>
      </p:sp>
    </p:spTree>
    <p:extLst>
      <p:ext uri="{BB962C8B-B14F-4D97-AF65-F5344CB8AC3E}">
        <p14:creationId xmlns:p14="http://schemas.microsoft.com/office/powerpoint/2010/main" val="1235916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D7199A8C-FFFC-904F-A051-23C012716DA3}"/>
              </a:ext>
            </a:extLst>
          </p:cNvPr>
          <p:cNvSpPr>
            <a:spLocks noGrp="1"/>
          </p:cNvSpPr>
          <p:nvPr>
            <p:ph type="sldNum" sz="quarter" idx="4"/>
          </p:nvPr>
        </p:nvSpPr>
        <p:spPr>
          <a:xfrm>
            <a:off x="11589026" y="6249615"/>
            <a:ext cx="393432" cy="608383"/>
          </a:xfrm>
          <a:prstGeom prst="rect">
            <a:avLst/>
          </a:prstGeom>
        </p:spPr>
        <p:txBody>
          <a:bodyPr vert="horz" lIns="91440" tIns="45720" rIns="91440" bIns="45720" rtlCol="0" anchor="ctr"/>
          <a:lstStyle>
            <a:lvl1pPr algn="ctr">
              <a:defRPr sz="1300" b="1">
                <a:solidFill>
                  <a:schemeClr val="bg1"/>
                </a:solidFill>
              </a:defRPr>
            </a:lvl1pPr>
          </a:lstStyle>
          <a:p>
            <a:fld id="{90535BD1-8CD9-3F4C-A1B6-7F2FC51E798F}" type="slidenum">
              <a:rPr lang="en-US" smtClean="0"/>
              <a:pPr/>
              <a:t>‹#›</a:t>
            </a:fld>
            <a:endParaRPr lang="en-US"/>
          </a:p>
        </p:txBody>
      </p:sp>
    </p:spTree>
    <p:extLst>
      <p:ext uri="{BB962C8B-B14F-4D97-AF65-F5344CB8AC3E}">
        <p14:creationId xmlns:p14="http://schemas.microsoft.com/office/powerpoint/2010/main" val="14548893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8B214-5351-4B47-AF31-9498ACB4F75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EAF15E8-516E-304B-A3AF-DCA89844FB6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Slide Number Placeholder 5">
            <a:extLst>
              <a:ext uri="{FF2B5EF4-FFF2-40B4-BE49-F238E27FC236}">
                <a16:creationId xmlns:a16="http://schemas.microsoft.com/office/drawing/2014/main" id="{AD311BB5-EB35-9B4E-AFB4-CD0024A4028A}"/>
              </a:ext>
            </a:extLst>
          </p:cNvPr>
          <p:cNvSpPr>
            <a:spLocks noGrp="1"/>
          </p:cNvSpPr>
          <p:nvPr>
            <p:ph type="sldNum" sz="quarter" idx="4"/>
          </p:nvPr>
        </p:nvSpPr>
        <p:spPr>
          <a:xfrm>
            <a:off x="11589026" y="6249615"/>
            <a:ext cx="393432" cy="608383"/>
          </a:xfrm>
          <a:prstGeom prst="rect">
            <a:avLst/>
          </a:prstGeom>
        </p:spPr>
        <p:txBody>
          <a:bodyPr vert="horz" lIns="91440" tIns="45720" rIns="91440" bIns="45720" rtlCol="0" anchor="ctr"/>
          <a:lstStyle>
            <a:lvl1pPr algn="ctr">
              <a:defRPr sz="1300" b="1">
                <a:solidFill>
                  <a:schemeClr val="bg1"/>
                </a:solidFill>
              </a:defRPr>
            </a:lvl1pPr>
          </a:lstStyle>
          <a:p>
            <a:fld id="{90535BD1-8CD9-3F4C-A1B6-7F2FC51E798F}" type="slidenum">
              <a:rPr lang="en-US" smtClean="0"/>
              <a:pPr/>
              <a:t>‹#›</a:t>
            </a:fld>
            <a:endParaRPr lang="en-US"/>
          </a:p>
        </p:txBody>
      </p:sp>
    </p:spTree>
    <p:extLst>
      <p:ext uri="{BB962C8B-B14F-4D97-AF65-F5344CB8AC3E}">
        <p14:creationId xmlns:p14="http://schemas.microsoft.com/office/powerpoint/2010/main" val="15702181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Custom Layout">
    <p:spTree>
      <p:nvGrpSpPr>
        <p:cNvPr id="1" name=""/>
        <p:cNvGrpSpPr/>
        <p:nvPr/>
      </p:nvGrpSpPr>
      <p:grpSpPr>
        <a:xfrm>
          <a:off x="0" y="0"/>
          <a:ext cx="0" cy="0"/>
          <a:chOff x="0" y="0"/>
          <a:chExt cx="0" cy="0"/>
        </a:xfrm>
      </p:grpSpPr>
      <p:sp>
        <p:nvSpPr>
          <p:cNvPr id="6" name="Content Placeholder 2"/>
          <p:cNvSpPr>
            <a:spLocks noGrp="1"/>
          </p:cNvSpPr>
          <p:nvPr>
            <p:ph idx="1"/>
          </p:nvPr>
        </p:nvSpPr>
        <p:spPr>
          <a:xfrm>
            <a:off x="1330036" y="1219206"/>
            <a:ext cx="10252364" cy="4906963"/>
          </a:xfrm>
          <a:prstGeom prst="rect">
            <a:avLst/>
          </a:prstGeom>
        </p:spPr>
        <p:txBody>
          <a:bodyPr/>
          <a:lstStyle>
            <a:lvl1pPr marL="177796" indent="-166684">
              <a:lnSpc>
                <a:spcPct val="130000"/>
              </a:lnSpc>
              <a:spcBef>
                <a:spcPts val="0"/>
              </a:spcBef>
              <a:spcAft>
                <a:spcPts val="1200"/>
              </a:spcAft>
              <a:tabLst/>
              <a:defRPr sz="1600" b="1">
                <a:solidFill>
                  <a:schemeClr val="tx1"/>
                </a:solidFill>
                <a:latin typeface="+mn-lt"/>
              </a:defRPr>
            </a:lvl1pPr>
            <a:lvl2pPr>
              <a:lnSpc>
                <a:spcPct val="130000"/>
              </a:lnSpc>
              <a:spcBef>
                <a:spcPts val="0"/>
              </a:spcBef>
              <a:spcAft>
                <a:spcPts val="1200"/>
              </a:spcAft>
              <a:defRPr sz="1400">
                <a:latin typeface="+mn-lt"/>
              </a:defRPr>
            </a:lvl2pPr>
            <a:lvl3pPr>
              <a:lnSpc>
                <a:spcPct val="130000"/>
              </a:lnSpc>
              <a:spcBef>
                <a:spcPts val="0"/>
              </a:spcBef>
              <a:spcAft>
                <a:spcPts val="1200"/>
              </a:spcAft>
              <a:defRPr sz="1400">
                <a:latin typeface="+mn-lt"/>
              </a:defRPr>
            </a:lvl3pPr>
            <a:lvl4pPr>
              <a:lnSpc>
                <a:spcPct val="130000"/>
              </a:lnSpc>
              <a:spcBef>
                <a:spcPts val="0"/>
              </a:spcBef>
              <a:spcAft>
                <a:spcPts val="1200"/>
              </a:spcAft>
              <a:defRPr sz="1400">
                <a:latin typeface="+mn-lt"/>
              </a:defRPr>
            </a:lvl4pPr>
            <a:lvl5pPr>
              <a:lnSpc>
                <a:spcPct val="130000"/>
              </a:lnSpc>
              <a:spcBef>
                <a:spcPts val="0"/>
              </a:spcBef>
              <a:spcAft>
                <a:spcPts val="1200"/>
              </a:spcAft>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1"/>
          <p:cNvSpPr>
            <a:spLocks noGrp="1"/>
          </p:cNvSpPr>
          <p:nvPr>
            <p:ph type="title"/>
          </p:nvPr>
        </p:nvSpPr>
        <p:spPr>
          <a:xfrm>
            <a:off x="1320801" y="76200"/>
            <a:ext cx="10261600" cy="685800"/>
          </a:xfrm>
          <a:prstGeom prst="rect">
            <a:avLst/>
          </a:prstGeom>
        </p:spPr>
        <p:txBody>
          <a:bodyPr vert="horz" anchor="ctr" anchorCtr="0"/>
          <a:lstStyle>
            <a:lvl1pPr algn="l">
              <a:defRPr sz="3300" b="1" cap="none" spc="0" baseline="0">
                <a:solidFill>
                  <a:schemeClr val="bg1"/>
                </a:solidFill>
                <a:latin typeface="+mj-lt"/>
              </a:defRPr>
            </a:lvl1pPr>
          </a:lstStyle>
          <a:p>
            <a:r>
              <a:rPr lang="en-US"/>
              <a:t>Click to edit Master title style</a:t>
            </a:r>
          </a:p>
        </p:txBody>
      </p:sp>
    </p:spTree>
    <p:extLst>
      <p:ext uri="{BB962C8B-B14F-4D97-AF65-F5344CB8AC3E}">
        <p14:creationId xmlns:p14="http://schemas.microsoft.com/office/powerpoint/2010/main" val="36873475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932245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838812"/>
            <a:ext cx="10972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10232966" y="6383513"/>
            <a:ext cx="1837335" cy="365125"/>
          </a:xfrm>
        </p:spPr>
        <p:txBody>
          <a:bodyPr/>
          <a:lstStyle/>
          <a:p>
            <a:fld id="{D983F1FA-211D-3044-9E35-958DFBC26156}" type="slidenum">
              <a:rPr lang="en-US" smtClean="0">
                <a:solidFill>
                  <a:prstClr val="white"/>
                </a:solidFill>
              </a:rPr>
              <a:pPr/>
              <a:t>‹#›</a:t>
            </a:fld>
            <a:endParaRPr lang="en-US">
              <a:solidFill>
                <a:prstClr val="white"/>
              </a:solidFill>
            </a:endParaRPr>
          </a:p>
        </p:txBody>
      </p:sp>
      <p:sp>
        <p:nvSpPr>
          <p:cNvPr id="8" name="Rectangle 7"/>
          <p:cNvSpPr/>
          <p:nvPr/>
        </p:nvSpPr>
        <p:spPr>
          <a:xfrm>
            <a:off x="0" y="2"/>
            <a:ext cx="12192000" cy="824813"/>
          </a:xfrm>
          <a:prstGeom prst="rect">
            <a:avLst/>
          </a:prstGeom>
          <a:solidFill>
            <a:srgbClr val="003F72"/>
          </a:solidFill>
          <a:ln w="9525" cap="flat" cmpd="sng" algn="ctr">
            <a:noFill/>
            <a:prstDash val="solid"/>
          </a:ln>
          <a:effectLst>
            <a:outerShdw blurRad="40000" dist="23000" dir="5400000" rotWithShape="0">
              <a:srgbClr val="000000">
                <a:alpha val="35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0" y="-318185"/>
            <a:ext cx="12192000" cy="1143000"/>
          </a:xfrm>
        </p:spPr>
        <p:txBody>
          <a:bodyPr>
            <a:normAutofit/>
          </a:bodyPr>
          <a:lstStyle>
            <a:lvl1pPr>
              <a:defRPr sz="2800" b="1">
                <a:solidFill>
                  <a:schemeClr val="bg1"/>
                </a:solidFill>
                <a:latin typeface="+mn-lt"/>
              </a:defRPr>
            </a:lvl1pPr>
          </a:lstStyle>
          <a:p>
            <a:r>
              <a:rPr lang="en-US"/>
              <a:t>Click to edit Master title style</a:t>
            </a:r>
          </a:p>
        </p:txBody>
      </p:sp>
    </p:spTree>
    <p:extLst>
      <p:ext uri="{BB962C8B-B14F-4D97-AF65-F5344CB8AC3E}">
        <p14:creationId xmlns:p14="http://schemas.microsoft.com/office/powerpoint/2010/main" val="15408536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D983F1FA-211D-3044-9E35-958DFBC26156}" type="slidenum">
              <a:rPr lang="en-US" smtClean="0">
                <a:solidFill>
                  <a:prstClr val="white"/>
                </a:solidFill>
              </a:rPr>
              <a:pPr/>
              <a:t>‹#›</a:t>
            </a:fld>
            <a:endParaRPr lang="en-US">
              <a:solidFill>
                <a:prstClr val="white"/>
              </a:solidFill>
            </a:endParaRPr>
          </a:p>
        </p:txBody>
      </p:sp>
      <p:sp>
        <p:nvSpPr>
          <p:cNvPr id="7" name="Rectangle 6"/>
          <p:cNvSpPr/>
          <p:nvPr/>
        </p:nvSpPr>
        <p:spPr>
          <a:xfrm>
            <a:off x="0" y="0"/>
            <a:ext cx="12192000" cy="838200"/>
          </a:xfrm>
          <a:prstGeom prst="rect">
            <a:avLst/>
          </a:prstGeom>
          <a:solidFill>
            <a:srgbClr val="003F72"/>
          </a:solidFill>
          <a:ln w="9525" cap="flat" cmpd="sng" algn="ctr">
            <a:noFill/>
            <a:prstDash val="solid"/>
          </a:ln>
          <a:effectLst>
            <a:outerShdw blurRad="40000" dist="23000" dir="5400000" rotWithShape="0">
              <a:srgbClr val="000000">
                <a:alpha val="35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609600" y="-304800"/>
            <a:ext cx="10972800" cy="1143000"/>
          </a:xfrm>
        </p:spPr>
        <p:txBody>
          <a:bodyPr>
            <a:normAutofit/>
          </a:bodyPr>
          <a:lstStyle>
            <a:lvl1pPr>
              <a:defRPr sz="2800" b="1">
                <a:solidFill>
                  <a:schemeClr val="bg1"/>
                </a:solidFill>
                <a:latin typeface="+mn-lt"/>
              </a:defRPr>
            </a:lvl1pPr>
          </a:lstStyle>
          <a:p>
            <a:r>
              <a:rPr lang="en-US"/>
              <a:t>Click to edit Master title style</a:t>
            </a:r>
          </a:p>
        </p:txBody>
      </p:sp>
    </p:spTree>
    <p:extLst>
      <p:ext uri="{BB962C8B-B14F-4D97-AF65-F5344CB8AC3E}">
        <p14:creationId xmlns:p14="http://schemas.microsoft.com/office/powerpoint/2010/main" val="40059455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D983F1FA-211D-3044-9E35-958DFBC26156}" type="slidenum">
              <a:rPr lang="en-US" smtClean="0">
                <a:solidFill>
                  <a:prstClr val="white"/>
                </a:solidFill>
              </a:rPr>
              <a:pPr/>
              <a:t>‹#›</a:t>
            </a:fld>
            <a:endParaRPr lang="en-US">
              <a:solidFill>
                <a:prstClr val="white"/>
              </a:solidFill>
            </a:endParaRPr>
          </a:p>
        </p:txBody>
      </p:sp>
      <p:sp>
        <p:nvSpPr>
          <p:cNvPr id="7" name="Rectangle 6"/>
          <p:cNvSpPr/>
          <p:nvPr/>
        </p:nvSpPr>
        <p:spPr>
          <a:xfrm>
            <a:off x="0" y="0"/>
            <a:ext cx="12192000" cy="901700"/>
          </a:xfrm>
          <a:prstGeom prst="rect">
            <a:avLst/>
          </a:prstGeom>
          <a:solidFill>
            <a:srgbClr val="003F72"/>
          </a:solidFill>
          <a:ln w="9525" cap="flat" cmpd="sng" algn="ctr">
            <a:noFill/>
            <a:prstDash val="solid"/>
          </a:ln>
          <a:effectLst>
            <a:outerShdw blurRad="40000" dist="23000" dir="5400000" rotWithShape="0">
              <a:srgbClr val="000000">
                <a:alpha val="35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609600" y="1981200"/>
            <a:ext cx="10972800" cy="1143000"/>
          </a:xfrm>
        </p:spPr>
        <p:txBody>
          <a:bodyPr>
            <a:normAutofit/>
          </a:bodyPr>
          <a:lstStyle>
            <a:lvl1pPr>
              <a:defRPr sz="3600" b="1">
                <a:solidFill>
                  <a:schemeClr val="tx1">
                    <a:lumMod val="95000"/>
                    <a:lumOff val="5000"/>
                  </a:schemeClr>
                </a:solidFill>
                <a:latin typeface="+mn-lt"/>
              </a:defRPr>
            </a:lvl1pPr>
          </a:lstStyle>
          <a:p>
            <a:r>
              <a:rPr lang="en-US"/>
              <a:t>Click to edit Master title style</a:t>
            </a:r>
          </a:p>
        </p:txBody>
      </p:sp>
    </p:spTree>
    <p:extLst>
      <p:ext uri="{BB962C8B-B14F-4D97-AF65-F5344CB8AC3E}">
        <p14:creationId xmlns:p14="http://schemas.microsoft.com/office/powerpoint/2010/main" val="27181971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D983F1FA-211D-3044-9E35-958DFBC26156}"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41736974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D983F1FA-211D-3044-9E35-958DFBC26156}"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140786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defTabSz="457200"/>
            <a:fld id="{D983F1FA-211D-3044-9E35-958DFBC26156}" type="slidenum">
              <a:rPr lang="en-US" smtClean="0">
                <a:solidFill>
                  <a:prstClr val="white"/>
                </a:solidFill>
              </a:rPr>
              <a:pPr defTabSz="457200"/>
              <a:t>‹#›</a:t>
            </a:fld>
            <a:endParaRPr lang="en-US">
              <a:solidFill>
                <a:prstClr val="white"/>
              </a:solidFill>
            </a:endParaRPr>
          </a:p>
        </p:txBody>
      </p:sp>
      <p:sp>
        <p:nvSpPr>
          <p:cNvPr id="4" name="Rectangle 3"/>
          <p:cNvSpPr/>
          <p:nvPr userDrawn="1"/>
        </p:nvSpPr>
        <p:spPr>
          <a:xfrm>
            <a:off x="0" y="-76200"/>
            <a:ext cx="12192000" cy="731520"/>
          </a:xfrm>
          <a:prstGeom prst="rect">
            <a:avLst/>
          </a:prstGeom>
          <a:solidFill>
            <a:schemeClr val="tx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defTabSz="457200"/>
            <a:endParaRPr lang="en-US" sz="1800">
              <a:solidFill>
                <a:prstClr val="white"/>
              </a:solidFill>
            </a:endParaRPr>
          </a:p>
        </p:txBody>
      </p:sp>
      <p:sp>
        <p:nvSpPr>
          <p:cNvPr id="5" name="Title 1"/>
          <p:cNvSpPr>
            <a:spLocks noGrp="1"/>
          </p:cNvSpPr>
          <p:nvPr>
            <p:ph type="title" hasCustomPrompt="1"/>
          </p:nvPr>
        </p:nvSpPr>
        <p:spPr>
          <a:xfrm>
            <a:off x="0" y="-76200"/>
            <a:ext cx="12192000" cy="731520"/>
          </a:xfrm>
        </p:spPr>
        <p:txBody>
          <a:bodyPr>
            <a:normAutofit/>
          </a:bodyPr>
          <a:lstStyle>
            <a:lvl1pPr>
              <a:defRPr b="1" baseline="0">
                <a:solidFill>
                  <a:schemeClr val="bg1"/>
                </a:solidFill>
              </a:defRPr>
            </a:lvl1pPr>
          </a:lstStyle>
          <a:p>
            <a:r>
              <a:rPr lang="en-US" sz="3600"/>
              <a:t>Agenda</a:t>
            </a:r>
            <a:endParaRPr lang="en-US" sz="3600" u="sng"/>
          </a:p>
        </p:txBody>
      </p:sp>
      <p:sp>
        <p:nvSpPr>
          <p:cNvPr id="6" name="TextBox 5"/>
          <p:cNvSpPr txBox="1"/>
          <p:nvPr userDrawn="1"/>
        </p:nvSpPr>
        <p:spPr>
          <a:xfrm>
            <a:off x="441832" y="1659466"/>
            <a:ext cx="11308337" cy="369332"/>
          </a:xfrm>
          <a:prstGeom prst="rect">
            <a:avLst/>
          </a:prstGeom>
          <a:solidFill>
            <a:srgbClr val="00B0F0"/>
          </a:solidFill>
        </p:spPr>
        <p:txBody>
          <a:bodyPr wrap="square" lIns="91440" tIns="45720" rIns="91440" bIns="45720" rtlCol="0">
            <a:spAutoFit/>
          </a:bodyPr>
          <a:lstStyle/>
          <a:p>
            <a:endParaRPr lang="en-US" sz="1800">
              <a:solidFill>
                <a:srgbClr val="000000"/>
              </a:solidFill>
            </a:endParaRPr>
          </a:p>
        </p:txBody>
      </p:sp>
      <p:sp>
        <p:nvSpPr>
          <p:cNvPr id="7" name="TextBox 6"/>
          <p:cNvSpPr txBox="1"/>
          <p:nvPr userDrawn="1"/>
        </p:nvSpPr>
        <p:spPr>
          <a:xfrm>
            <a:off x="863591" y="2749897"/>
            <a:ext cx="10522964" cy="861774"/>
          </a:xfrm>
          <a:prstGeom prst="rect">
            <a:avLst/>
          </a:prstGeom>
          <a:noFill/>
        </p:spPr>
        <p:txBody>
          <a:bodyPr wrap="square" lIns="91440" tIns="45720" rIns="91440" bIns="45720" rtlCol="0" anchor="ctr">
            <a:spAutoFit/>
          </a:bodyPr>
          <a:lstStyle/>
          <a:p>
            <a:pPr marL="0" lvl="1" indent="-342900">
              <a:spcBef>
                <a:spcPts val="1200"/>
              </a:spcBef>
              <a:buFont typeface="+mj-lt"/>
              <a:buAutoNum type="arabicPeriod"/>
            </a:pPr>
            <a:r>
              <a:rPr lang="en-US" sz="2000" b="1">
                <a:solidFill>
                  <a:srgbClr val="000000"/>
                </a:solidFill>
              </a:rPr>
              <a:t>Good News Story</a:t>
            </a:r>
          </a:p>
          <a:p>
            <a:pPr marL="0" lvl="1">
              <a:spcBef>
                <a:spcPts val="1200"/>
              </a:spcBef>
            </a:pPr>
            <a:endParaRPr lang="en-US" sz="2000" b="1">
              <a:solidFill>
                <a:srgbClr val="000000"/>
              </a:solidFill>
            </a:endParaRPr>
          </a:p>
        </p:txBody>
      </p:sp>
    </p:spTree>
    <p:extLst>
      <p:ext uri="{BB962C8B-B14F-4D97-AF65-F5344CB8AC3E}">
        <p14:creationId xmlns:p14="http://schemas.microsoft.com/office/powerpoint/2010/main" val="4107463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pPr defTabSz="457200"/>
            <a:endParaRPr lang="en-US">
              <a:solidFill>
                <a:srgbClr val="000000"/>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pPr defTabSz="457200"/>
            <a:endParaRPr lang="en-US">
              <a:solidFill>
                <a:srgbClr val="000000"/>
              </a:solidFill>
            </a:endParaRPr>
          </a:p>
        </p:txBody>
      </p:sp>
      <p:sp>
        <p:nvSpPr>
          <p:cNvPr id="6" name="Slide Number Placeholder 5"/>
          <p:cNvSpPr>
            <a:spLocks noGrp="1"/>
          </p:cNvSpPr>
          <p:nvPr>
            <p:ph type="sldNum" sz="quarter" idx="12"/>
          </p:nvPr>
        </p:nvSpPr>
        <p:spPr/>
        <p:txBody>
          <a:bodyPr/>
          <a:lstStyle/>
          <a:p>
            <a:fld id="{D983F1FA-211D-3044-9E35-958DFBC26156}"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5326588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pPr defTabSz="457200"/>
            <a:endParaRPr lang="en-US">
              <a:solidFill>
                <a:srgbClr val="000000"/>
              </a:solidFill>
            </a:endParaRPr>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pPr defTabSz="457200"/>
            <a:endParaRPr lang="en-US">
              <a:solidFill>
                <a:srgbClr val="000000"/>
              </a:solidFill>
            </a:endParaRPr>
          </a:p>
        </p:txBody>
      </p:sp>
      <p:sp>
        <p:nvSpPr>
          <p:cNvPr id="6" name="Slide Number Placeholder 5"/>
          <p:cNvSpPr>
            <a:spLocks noGrp="1"/>
          </p:cNvSpPr>
          <p:nvPr>
            <p:ph type="sldNum" sz="quarter" idx="12"/>
          </p:nvPr>
        </p:nvSpPr>
        <p:spPr/>
        <p:txBody>
          <a:bodyPr/>
          <a:lstStyle/>
          <a:p>
            <a:fld id="{D983F1FA-211D-3044-9E35-958DFBC26156}"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21013881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cSld name="1_Title Slide No photos">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E448E6D-4898-7741-9863-F1C8A5BA9027}"/>
              </a:ext>
            </a:extLst>
          </p:cNvPr>
          <p:cNvSpPr/>
          <p:nvPr/>
        </p:nvSpPr>
        <p:spPr>
          <a:xfrm>
            <a:off x="0" y="0"/>
            <a:ext cx="12192000" cy="5890826"/>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6" name="TextBox 5">
            <a:extLst>
              <a:ext uri="{FF2B5EF4-FFF2-40B4-BE49-F238E27FC236}">
                <a16:creationId xmlns:a16="http://schemas.microsoft.com/office/drawing/2014/main" id="{3209D613-D76A-7D40-8460-4CAE6263F144}"/>
              </a:ext>
            </a:extLst>
          </p:cNvPr>
          <p:cNvSpPr txBox="1"/>
          <p:nvPr/>
        </p:nvSpPr>
        <p:spPr>
          <a:xfrm>
            <a:off x="755669" y="4620951"/>
            <a:ext cx="5535897" cy="307777"/>
          </a:xfrm>
          <a:prstGeom prst="rect">
            <a:avLst/>
          </a:prstGeom>
          <a:noFill/>
        </p:spPr>
        <p:txBody>
          <a:bodyPr wrap="square" lIns="0" rtlCol="0">
            <a:spAutoFit/>
          </a:bodyPr>
          <a:lstStyle/>
          <a:p>
            <a:fld id="{51118A9C-9ABD-A84C-846F-CC0713849565}" type="datetime4">
              <a:rPr lang="en-US" sz="1400" b="1" smtClean="0">
                <a:solidFill>
                  <a:schemeClr val="bg1"/>
                </a:solidFill>
              </a:rPr>
              <a:t>June 12, 2024</a:t>
            </a:fld>
            <a:endParaRPr lang="en-US" sz="1400" b="1">
              <a:solidFill>
                <a:schemeClr val="bg1"/>
              </a:solidFill>
            </a:endParaRPr>
          </a:p>
        </p:txBody>
      </p:sp>
      <p:sp>
        <p:nvSpPr>
          <p:cNvPr id="17" name="Text Placeholder 8">
            <a:extLst>
              <a:ext uri="{FF2B5EF4-FFF2-40B4-BE49-F238E27FC236}">
                <a16:creationId xmlns:a16="http://schemas.microsoft.com/office/drawing/2014/main" id="{144DFDF4-465A-A143-9D9B-04AB8BF3F0B2}"/>
              </a:ext>
            </a:extLst>
          </p:cNvPr>
          <p:cNvSpPr>
            <a:spLocks noGrp="1"/>
          </p:cNvSpPr>
          <p:nvPr>
            <p:ph type="body" sz="quarter" idx="11" hasCustomPrompt="1"/>
          </p:nvPr>
        </p:nvSpPr>
        <p:spPr>
          <a:xfrm>
            <a:off x="755669" y="3918575"/>
            <a:ext cx="8391583" cy="508605"/>
          </a:xfrm>
        </p:spPr>
        <p:txBody>
          <a:bodyPr lIns="0">
            <a:noAutofit/>
          </a:bodyPr>
          <a:lstStyle>
            <a:lvl1pPr marL="0" indent="0">
              <a:buNone/>
              <a:defRPr sz="2000" i="1">
                <a:solidFill>
                  <a:schemeClr val="bg1"/>
                </a:solidFill>
                <a:latin typeface="+mn-lt"/>
              </a:defRPr>
            </a:lvl1pPr>
          </a:lstStyle>
          <a:p>
            <a:pPr lvl="0"/>
            <a:r>
              <a:rPr lang="en-US"/>
              <a:t>Click to edit Subtitle</a:t>
            </a:r>
          </a:p>
        </p:txBody>
      </p:sp>
      <p:cxnSp>
        <p:nvCxnSpPr>
          <p:cNvPr id="10" name="Straight Connector 9">
            <a:extLst>
              <a:ext uri="{FF2B5EF4-FFF2-40B4-BE49-F238E27FC236}">
                <a16:creationId xmlns:a16="http://schemas.microsoft.com/office/drawing/2014/main" id="{B2BD8274-25F7-2B4C-9DA1-BF4FAF6ABBF6}"/>
              </a:ext>
            </a:extLst>
          </p:cNvPr>
          <p:cNvCxnSpPr/>
          <p:nvPr/>
        </p:nvCxnSpPr>
        <p:spPr>
          <a:xfrm>
            <a:off x="728576" y="3726687"/>
            <a:ext cx="10026145" cy="0"/>
          </a:xfrm>
          <a:prstGeom prst="line">
            <a:avLst/>
          </a:prstGeom>
          <a:ln w="31750"/>
          <a:effectLst/>
        </p:spPr>
        <p:style>
          <a:lnRef idx="2">
            <a:schemeClr val="accent1"/>
          </a:lnRef>
          <a:fillRef idx="0">
            <a:schemeClr val="accent1"/>
          </a:fillRef>
          <a:effectRef idx="1">
            <a:schemeClr val="accent1"/>
          </a:effectRef>
          <a:fontRef idx="minor">
            <a:schemeClr val="tx1"/>
          </a:fontRef>
        </p:style>
      </p:cxnSp>
      <p:sp>
        <p:nvSpPr>
          <p:cNvPr id="14" name="Rectangle 13">
            <a:extLst>
              <a:ext uri="{FF2B5EF4-FFF2-40B4-BE49-F238E27FC236}">
                <a16:creationId xmlns:a16="http://schemas.microsoft.com/office/drawing/2014/main" id="{4605F522-782B-414F-9804-2336838F24F8}"/>
              </a:ext>
            </a:extLst>
          </p:cNvPr>
          <p:cNvSpPr/>
          <p:nvPr/>
        </p:nvSpPr>
        <p:spPr>
          <a:xfrm>
            <a:off x="3334" y="5890826"/>
            <a:ext cx="4080005" cy="64008"/>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6" name="Rectangle 15">
            <a:extLst>
              <a:ext uri="{FF2B5EF4-FFF2-40B4-BE49-F238E27FC236}">
                <a16:creationId xmlns:a16="http://schemas.microsoft.com/office/drawing/2014/main" id="{FBA9D200-C85C-2046-A980-119BFA98D77F}"/>
              </a:ext>
            </a:extLst>
          </p:cNvPr>
          <p:cNvSpPr/>
          <p:nvPr/>
        </p:nvSpPr>
        <p:spPr>
          <a:xfrm>
            <a:off x="4083341" y="5890826"/>
            <a:ext cx="4063935" cy="6400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8" name="Rectangle 17">
            <a:extLst>
              <a:ext uri="{FF2B5EF4-FFF2-40B4-BE49-F238E27FC236}">
                <a16:creationId xmlns:a16="http://schemas.microsoft.com/office/drawing/2014/main" id="{940C2771-8878-724A-A692-39B9696628BF}"/>
              </a:ext>
            </a:extLst>
          </p:cNvPr>
          <p:cNvSpPr/>
          <p:nvPr/>
        </p:nvSpPr>
        <p:spPr>
          <a:xfrm>
            <a:off x="8147277" y="5890826"/>
            <a:ext cx="4048060" cy="6400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9" name="TextBox 18">
            <a:extLst>
              <a:ext uri="{FF2B5EF4-FFF2-40B4-BE49-F238E27FC236}">
                <a16:creationId xmlns:a16="http://schemas.microsoft.com/office/drawing/2014/main" id="{85AE1D1A-C948-224E-97D0-5F28B8F190DD}"/>
              </a:ext>
            </a:extLst>
          </p:cNvPr>
          <p:cNvSpPr txBox="1"/>
          <p:nvPr/>
        </p:nvSpPr>
        <p:spPr>
          <a:xfrm>
            <a:off x="785737" y="2147705"/>
            <a:ext cx="5535897" cy="307777"/>
          </a:xfrm>
          <a:prstGeom prst="rect">
            <a:avLst/>
          </a:prstGeom>
          <a:noFill/>
        </p:spPr>
        <p:txBody>
          <a:bodyPr wrap="square" lIns="0" rtlCol="0">
            <a:spAutoFit/>
          </a:bodyPr>
          <a:lstStyle/>
          <a:p>
            <a:r>
              <a:rPr lang="en-US" sz="1400" b="0">
                <a:solidFill>
                  <a:schemeClr val="bg1"/>
                </a:solidFill>
              </a:rPr>
              <a:t>VETERANS EXPERIENCE OFFICE</a:t>
            </a:r>
          </a:p>
        </p:txBody>
      </p:sp>
      <p:sp>
        <p:nvSpPr>
          <p:cNvPr id="7" name="Title 6">
            <a:extLst>
              <a:ext uri="{FF2B5EF4-FFF2-40B4-BE49-F238E27FC236}">
                <a16:creationId xmlns:a16="http://schemas.microsoft.com/office/drawing/2014/main" id="{8E483F65-8106-1746-92F5-AD0DDED252AB}"/>
              </a:ext>
            </a:extLst>
          </p:cNvPr>
          <p:cNvSpPr>
            <a:spLocks noGrp="1"/>
          </p:cNvSpPr>
          <p:nvPr>
            <p:ph type="title"/>
          </p:nvPr>
        </p:nvSpPr>
        <p:spPr>
          <a:xfrm>
            <a:off x="755668" y="2454929"/>
            <a:ext cx="8391583" cy="1142212"/>
          </a:xfrm>
          <a:prstGeom prst="rect">
            <a:avLst/>
          </a:prstGeom>
        </p:spPr>
        <p:txBody>
          <a:bodyPr anchor="b"/>
          <a:lstStyle>
            <a:lvl1pPr>
              <a:defRPr sz="3200">
                <a:solidFill>
                  <a:schemeClr val="bg1"/>
                </a:solidFill>
                <a:latin typeface="+mj-lt"/>
              </a:defRPr>
            </a:lvl1pPr>
          </a:lstStyle>
          <a:p>
            <a:r>
              <a:rPr lang="en-US"/>
              <a:t>Click to edit Master title style</a:t>
            </a:r>
          </a:p>
        </p:txBody>
      </p:sp>
      <p:pic>
        <p:nvPicPr>
          <p:cNvPr id="3" name="Picture 2" descr="U.S. Department of Veterans Affairs Veterans Experience Office">
            <a:extLst>
              <a:ext uri="{FF2B5EF4-FFF2-40B4-BE49-F238E27FC236}">
                <a16:creationId xmlns:a16="http://schemas.microsoft.com/office/drawing/2014/main" id="{E8133B31-A383-FFF4-C57F-68CAC5D218C2}"/>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601069" y="6149535"/>
            <a:ext cx="2596896" cy="582538"/>
          </a:xfrm>
          <a:prstGeom prst="rect">
            <a:avLst/>
          </a:prstGeom>
        </p:spPr>
      </p:pic>
    </p:spTree>
    <p:extLst>
      <p:ext uri="{BB962C8B-B14F-4D97-AF65-F5344CB8AC3E}">
        <p14:creationId xmlns:p14="http://schemas.microsoft.com/office/powerpoint/2010/main" val="31084360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defTabSz="457200"/>
            <a:fld id="{D983F1FA-211D-3044-9E35-958DFBC26156}" type="slidenum">
              <a:rPr lang="en-US" smtClean="0">
                <a:solidFill>
                  <a:prstClr val="white"/>
                </a:solidFill>
              </a:rPr>
              <a:pPr defTabSz="457200"/>
              <a:t>‹#›</a:t>
            </a:fld>
            <a:endParaRPr lang="en-US">
              <a:solidFill>
                <a:prstClr val="white"/>
              </a:solidFill>
            </a:endParaRPr>
          </a:p>
        </p:txBody>
      </p:sp>
      <p:sp>
        <p:nvSpPr>
          <p:cNvPr id="4" name="Rectangle 3"/>
          <p:cNvSpPr/>
          <p:nvPr/>
        </p:nvSpPr>
        <p:spPr>
          <a:xfrm>
            <a:off x="0" y="-76200"/>
            <a:ext cx="12192000" cy="731520"/>
          </a:xfrm>
          <a:prstGeom prst="rect">
            <a:avLst/>
          </a:prstGeom>
          <a:solidFill>
            <a:schemeClr val="tx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defTabSz="457200"/>
            <a:endParaRPr lang="en-US" sz="1800">
              <a:solidFill>
                <a:prstClr val="white"/>
              </a:solidFill>
            </a:endParaRPr>
          </a:p>
        </p:txBody>
      </p:sp>
      <p:sp>
        <p:nvSpPr>
          <p:cNvPr id="5" name="Title 1"/>
          <p:cNvSpPr>
            <a:spLocks noGrp="1"/>
          </p:cNvSpPr>
          <p:nvPr>
            <p:ph type="title" hasCustomPrompt="1"/>
          </p:nvPr>
        </p:nvSpPr>
        <p:spPr>
          <a:xfrm>
            <a:off x="0" y="-76200"/>
            <a:ext cx="12192000" cy="731520"/>
          </a:xfrm>
        </p:spPr>
        <p:txBody>
          <a:bodyPr>
            <a:normAutofit/>
          </a:bodyPr>
          <a:lstStyle>
            <a:lvl1pPr>
              <a:defRPr b="1" baseline="0">
                <a:solidFill>
                  <a:schemeClr val="bg1"/>
                </a:solidFill>
              </a:defRPr>
            </a:lvl1pPr>
          </a:lstStyle>
          <a:p>
            <a:r>
              <a:rPr lang="en-US" sz="3600"/>
              <a:t>Click to edit Slide Maser Style</a:t>
            </a:r>
            <a:endParaRPr lang="en-US" sz="3600" u="sng"/>
          </a:p>
        </p:txBody>
      </p:sp>
    </p:spTree>
    <p:extLst>
      <p:ext uri="{BB962C8B-B14F-4D97-AF65-F5344CB8AC3E}">
        <p14:creationId xmlns:p14="http://schemas.microsoft.com/office/powerpoint/2010/main" val="469289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defTabSz="457200"/>
            <a:fld id="{D983F1FA-211D-3044-9E35-958DFBC26156}" type="slidenum">
              <a:rPr lang="en-US" smtClean="0">
                <a:solidFill>
                  <a:prstClr val="white"/>
                </a:solidFill>
              </a:rPr>
              <a:pPr defTabSz="457200"/>
              <a:t>‹#›</a:t>
            </a:fld>
            <a:endParaRPr lang="en-US">
              <a:solidFill>
                <a:prstClr val="white"/>
              </a:solidFill>
            </a:endParaRPr>
          </a:p>
        </p:txBody>
      </p:sp>
      <p:sp>
        <p:nvSpPr>
          <p:cNvPr id="4" name="Rectangle 3"/>
          <p:cNvSpPr/>
          <p:nvPr userDrawn="1"/>
        </p:nvSpPr>
        <p:spPr>
          <a:xfrm>
            <a:off x="0" y="-76200"/>
            <a:ext cx="12192000" cy="731520"/>
          </a:xfrm>
          <a:prstGeom prst="rect">
            <a:avLst/>
          </a:prstGeom>
          <a:solidFill>
            <a:schemeClr val="tx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defTabSz="457200"/>
            <a:endParaRPr lang="en-US" sz="1800">
              <a:solidFill>
                <a:prstClr val="white"/>
              </a:solidFill>
            </a:endParaRPr>
          </a:p>
        </p:txBody>
      </p:sp>
      <p:sp>
        <p:nvSpPr>
          <p:cNvPr id="5" name="Title 1"/>
          <p:cNvSpPr>
            <a:spLocks noGrp="1"/>
          </p:cNvSpPr>
          <p:nvPr>
            <p:ph type="title" hasCustomPrompt="1"/>
          </p:nvPr>
        </p:nvSpPr>
        <p:spPr>
          <a:xfrm>
            <a:off x="0" y="-76200"/>
            <a:ext cx="12192000" cy="731520"/>
          </a:xfrm>
        </p:spPr>
        <p:txBody>
          <a:bodyPr>
            <a:normAutofit/>
          </a:bodyPr>
          <a:lstStyle>
            <a:lvl1pPr>
              <a:defRPr b="1" baseline="0">
                <a:solidFill>
                  <a:schemeClr val="bg1"/>
                </a:solidFill>
              </a:defRPr>
            </a:lvl1pPr>
          </a:lstStyle>
          <a:p>
            <a:r>
              <a:rPr lang="en-US" sz="3600"/>
              <a:t>Click to edit Slide Maser Style</a:t>
            </a:r>
            <a:endParaRPr lang="en-US" sz="3600" u="sng"/>
          </a:p>
        </p:txBody>
      </p:sp>
    </p:spTree>
    <p:extLst>
      <p:ext uri="{BB962C8B-B14F-4D97-AF65-F5344CB8AC3E}">
        <p14:creationId xmlns:p14="http://schemas.microsoft.com/office/powerpoint/2010/main" val="4219150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520"/>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Slide Number Placeholder 5"/>
          <p:cNvSpPr txBox="1">
            <a:spLocks/>
          </p:cNvSpPr>
          <p:nvPr userDrawn="1"/>
        </p:nvSpPr>
        <p:spPr>
          <a:xfrm>
            <a:off x="9250441" y="6400233"/>
            <a:ext cx="28448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983F1FA-211D-3044-9E35-958DFBC26156}" type="slidenum">
              <a:rPr lang="en-US" sz="1200" smtClean="0">
                <a:solidFill>
                  <a:prstClr val="white"/>
                </a:solidFill>
              </a:rPr>
              <a:pPr/>
              <a:t>‹#›</a:t>
            </a:fld>
            <a:endParaRPr lang="en-US" sz="1200">
              <a:solidFill>
                <a:prstClr val="white"/>
              </a:solidFill>
            </a:endParaRPr>
          </a:p>
        </p:txBody>
      </p:sp>
    </p:spTree>
    <p:extLst>
      <p:ext uri="{BB962C8B-B14F-4D97-AF65-F5344CB8AC3E}">
        <p14:creationId xmlns:p14="http://schemas.microsoft.com/office/powerpoint/2010/main" val="69762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990601"/>
            <a:ext cx="10972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D983F1FA-211D-3044-9E35-958DFBC26156}" type="slidenum">
              <a:rPr lang="en-US" smtClean="0">
                <a:solidFill>
                  <a:prstClr val="white"/>
                </a:solidFill>
              </a:rPr>
              <a:pPr/>
              <a:t>‹#›</a:t>
            </a:fld>
            <a:endParaRPr lang="en-US">
              <a:solidFill>
                <a:prstClr val="white"/>
              </a:solidFill>
            </a:endParaRPr>
          </a:p>
        </p:txBody>
      </p:sp>
      <p:sp>
        <p:nvSpPr>
          <p:cNvPr id="5" name="Rectangle 4"/>
          <p:cNvSpPr/>
          <p:nvPr userDrawn="1"/>
        </p:nvSpPr>
        <p:spPr>
          <a:xfrm>
            <a:off x="0" y="-76200"/>
            <a:ext cx="12192000" cy="731520"/>
          </a:xfrm>
          <a:prstGeom prst="rect">
            <a:avLst/>
          </a:prstGeom>
          <a:solidFill>
            <a:schemeClr val="tx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defTabSz="457200"/>
            <a:endParaRPr lang="en-US" sz="1800">
              <a:solidFill>
                <a:prstClr val="white"/>
              </a:solidFill>
            </a:endParaRPr>
          </a:p>
        </p:txBody>
      </p:sp>
      <p:sp>
        <p:nvSpPr>
          <p:cNvPr id="7" name="Title 1"/>
          <p:cNvSpPr>
            <a:spLocks noGrp="1"/>
          </p:cNvSpPr>
          <p:nvPr>
            <p:ph type="title" hasCustomPrompt="1"/>
          </p:nvPr>
        </p:nvSpPr>
        <p:spPr>
          <a:xfrm>
            <a:off x="0" y="-76200"/>
            <a:ext cx="12192000" cy="731520"/>
          </a:xfrm>
        </p:spPr>
        <p:txBody>
          <a:bodyPr>
            <a:normAutofit/>
          </a:bodyPr>
          <a:lstStyle>
            <a:lvl1pPr>
              <a:defRPr b="1" baseline="0">
                <a:solidFill>
                  <a:schemeClr val="bg1"/>
                </a:solidFill>
              </a:defRPr>
            </a:lvl1pPr>
          </a:lstStyle>
          <a:p>
            <a:r>
              <a:rPr lang="en-US" sz="3600"/>
              <a:t>Click to edit Slide Maser Style</a:t>
            </a:r>
            <a:endParaRPr lang="en-US" sz="3600" u="sng"/>
          </a:p>
        </p:txBody>
      </p:sp>
    </p:spTree>
    <p:extLst>
      <p:ext uri="{BB962C8B-B14F-4D97-AF65-F5344CB8AC3E}">
        <p14:creationId xmlns:p14="http://schemas.microsoft.com/office/powerpoint/2010/main" val="1989500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D983F1FA-211D-3044-9E35-958DFBC26156}" type="slidenum">
              <a:rPr lang="en-US" smtClean="0">
                <a:solidFill>
                  <a:prstClr val="white"/>
                </a:solidFill>
              </a:rPr>
              <a:pPr/>
              <a:t>‹#›</a:t>
            </a:fld>
            <a:endParaRPr lang="en-US">
              <a:solidFill>
                <a:prstClr val="white"/>
              </a:solidFill>
            </a:endParaRPr>
          </a:p>
        </p:txBody>
      </p:sp>
      <p:sp>
        <p:nvSpPr>
          <p:cNvPr id="4" name="Rectangle 3"/>
          <p:cNvSpPr/>
          <p:nvPr userDrawn="1"/>
        </p:nvSpPr>
        <p:spPr>
          <a:xfrm>
            <a:off x="0" y="-76200"/>
            <a:ext cx="12192000" cy="731520"/>
          </a:xfrm>
          <a:prstGeom prst="rect">
            <a:avLst/>
          </a:prstGeom>
          <a:solidFill>
            <a:schemeClr val="tx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defTabSz="457200"/>
            <a:endParaRPr lang="en-US" sz="1800">
              <a:solidFill>
                <a:prstClr val="white"/>
              </a:solidFill>
            </a:endParaRPr>
          </a:p>
        </p:txBody>
      </p:sp>
      <p:sp>
        <p:nvSpPr>
          <p:cNvPr id="6" name="Title 1"/>
          <p:cNvSpPr>
            <a:spLocks noGrp="1"/>
          </p:cNvSpPr>
          <p:nvPr>
            <p:ph type="title" hasCustomPrompt="1"/>
          </p:nvPr>
        </p:nvSpPr>
        <p:spPr>
          <a:xfrm>
            <a:off x="0" y="-76200"/>
            <a:ext cx="12192000" cy="731520"/>
          </a:xfrm>
        </p:spPr>
        <p:txBody>
          <a:bodyPr>
            <a:normAutofit/>
          </a:bodyPr>
          <a:lstStyle>
            <a:lvl1pPr>
              <a:defRPr b="1" baseline="0">
                <a:solidFill>
                  <a:schemeClr val="bg1"/>
                </a:solidFill>
              </a:defRPr>
            </a:lvl1pPr>
          </a:lstStyle>
          <a:p>
            <a:r>
              <a:rPr lang="en-US" sz="3600"/>
              <a:t>Click to edit Slide Maser Style</a:t>
            </a:r>
            <a:endParaRPr lang="en-US" sz="3600" u="sng"/>
          </a:p>
        </p:txBody>
      </p:sp>
    </p:spTree>
    <p:extLst>
      <p:ext uri="{BB962C8B-B14F-4D97-AF65-F5344CB8AC3E}">
        <p14:creationId xmlns:p14="http://schemas.microsoft.com/office/powerpoint/2010/main" val="134181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7" y="273142"/>
            <a:ext cx="4011084" cy="1162051"/>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857" y="273056"/>
            <a:ext cx="681566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7" y="1435106"/>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D983F1FA-211D-3044-9E35-958DFBC26156}"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3558582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D983F1FA-211D-3044-9E35-958DFBC26156}" type="slidenum">
              <a:rPr lang="en-US" smtClean="0">
                <a:solidFill>
                  <a:prstClr val="white"/>
                </a:solidFill>
              </a:rPr>
              <a:pPr/>
              <a:t>‹#›</a:t>
            </a:fld>
            <a:endParaRPr lang="en-US">
              <a:solidFill>
                <a:prstClr val="white"/>
              </a:solidFill>
            </a:endParaRPr>
          </a:p>
        </p:txBody>
      </p:sp>
      <p:sp>
        <p:nvSpPr>
          <p:cNvPr id="3" name="TextBox 2"/>
          <p:cNvSpPr txBox="1"/>
          <p:nvPr userDrawn="1"/>
        </p:nvSpPr>
        <p:spPr>
          <a:xfrm>
            <a:off x="3962400" y="6336268"/>
            <a:ext cx="3962400" cy="369332"/>
          </a:xfrm>
          <a:prstGeom prst="rect">
            <a:avLst/>
          </a:prstGeom>
          <a:noFill/>
        </p:spPr>
        <p:txBody>
          <a:bodyPr wrap="square" rtlCol="0">
            <a:spAutoFit/>
          </a:bodyPr>
          <a:lstStyle/>
          <a:p>
            <a:pPr algn="ctr"/>
            <a:r>
              <a:rPr lang="en-US" sz="1800" b="1">
                <a:solidFill>
                  <a:srgbClr val="C00000"/>
                </a:solidFill>
              </a:rPr>
              <a:t>FOR VA INTERAL USE ONLY</a:t>
            </a:r>
          </a:p>
        </p:txBody>
      </p:sp>
    </p:spTree>
    <p:extLst>
      <p:ext uri="{BB962C8B-B14F-4D97-AF65-F5344CB8AC3E}">
        <p14:creationId xmlns:p14="http://schemas.microsoft.com/office/powerpoint/2010/main" val="1515183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D983F1FA-211D-3044-9E35-958DFBC26156}" type="slidenum">
              <a:rPr lang="en-US" smtClean="0">
                <a:solidFill>
                  <a:prstClr val="white"/>
                </a:solidFill>
              </a:rPr>
              <a:pPr/>
              <a:t>‹#›</a:t>
            </a:fld>
            <a:endParaRPr lang="en-US">
              <a:solidFill>
                <a:prstClr val="white"/>
              </a:solidFill>
            </a:endParaRPr>
          </a:p>
        </p:txBody>
      </p:sp>
      <p:sp>
        <p:nvSpPr>
          <p:cNvPr id="7" name="TextBox 6"/>
          <p:cNvSpPr txBox="1"/>
          <p:nvPr userDrawn="1"/>
        </p:nvSpPr>
        <p:spPr>
          <a:xfrm>
            <a:off x="3962400" y="6324600"/>
            <a:ext cx="3962400" cy="369332"/>
          </a:xfrm>
          <a:prstGeom prst="rect">
            <a:avLst/>
          </a:prstGeom>
          <a:noFill/>
        </p:spPr>
        <p:txBody>
          <a:bodyPr wrap="square" rtlCol="0">
            <a:spAutoFit/>
          </a:bodyPr>
          <a:lstStyle/>
          <a:p>
            <a:pPr algn="ctr"/>
            <a:r>
              <a:rPr lang="en-US" sz="1800" b="1">
                <a:solidFill>
                  <a:srgbClr val="C00000"/>
                </a:solidFill>
              </a:rPr>
              <a:t>FOR VA INTERAL USE ONLY</a:t>
            </a:r>
          </a:p>
        </p:txBody>
      </p:sp>
    </p:spTree>
    <p:extLst>
      <p:ext uri="{BB962C8B-B14F-4D97-AF65-F5344CB8AC3E}">
        <p14:creationId xmlns:p14="http://schemas.microsoft.com/office/powerpoint/2010/main" val="1675476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1.pn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image" Target="../media/image4.png"/><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theme" Target="../theme/theme2.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7"/>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94"/>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p:nvSpPr>
        <p:spPr>
          <a:xfrm>
            <a:off x="0" y="6140681"/>
            <a:ext cx="12192000" cy="731839"/>
          </a:xfrm>
          <a:prstGeom prst="rect">
            <a:avLst/>
          </a:prstGeom>
          <a:solidFill>
            <a:schemeClr val="tx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defTabSz="457200"/>
            <a:endParaRPr lang="en-US" sz="1800">
              <a:solidFill>
                <a:prstClr val="white"/>
              </a:solidFill>
            </a:endParaRPr>
          </a:p>
        </p:txBody>
      </p:sp>
      <p:sp>
        <p:nvSpPr>
          <p:cNvPr id="6" name="Slide Number Placeholder 5"/>
          <p:cNvSpPr>
            <a:spLocks noGrp="1"/>
          </p:cNvSpPr>
          <p:nvPr>
            <p:ph type="sldNum" sz="quarter" idx="4"/>
          </p:nvPr>
        </p:nvSpPr>
        <p:spPr>
          <a:xfrm>
            <a:off x="11582400" y="6400233"/>
            <a:ext cx="512840" cy="365125"/>
          </a:xfrm>
          <a:prstGeom prst="rect">
            <a:avLst/>
          </a:prstGeom>
        </p:spPr>
        <p:txBody>
          <a:bodyPr vert="horz" lIns="91440" tIns="45720" rIns="91440" bIns="45720" rtlCol="0" anchor="ctr"/>
          <a:lstStyle>
            <a:lvl1pPr algn="r">
              <a:defRPr sz="1200">
                <a:solidFill>
                  <a:schemeClr val="bg1"/>
                </a:solidFill>
              </a:defRPr>
            </a:lvl1pPr>
          </a:lstStyle>
          <a:p>
            <a:pPr defTabSz="457200"/>
            <a:fld id="{D983F1FA-211D-3044-9E35-958DFBC26156}" type="slidenum">
              <a:rPr lang="en-US" smtClean="0">
                <a:solidFill>
                  <a:prstClr val="white"/>
                </a:solidFill>
              </a:rPr>
              <a:pPr defTabSz="457200"/>
              <a:t>‹#›</a:t>
            </a:fld>
            <a:endParaRPr lang="en-US">
              <a:solidFill>
                <a:prstClr val="white"/>
              </a:solidFill>
            </a:endParaRPr>
          </a:p>
        </p:txBody>
      </p:sp>
      <p:pic>
        <p:nvPicPr>
          <p:cNvPr id="2050" name="Picture 2" descr="C:\Users\vacoGrovem\AppData\Local\Microsoft\Windows\Temporary Internet Files\Content.Outlook\83QVOJUE\CHOOSE-VA-rev.png"/>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03200" y="6172200"/>
            <a:ext cx="2716744" cy="54864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PPSeal.png"/>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8266546" y="6184206"/>
            <a:ext cx="3417455" cy="641708"/>
          </a:xfrm>
          <a:prstGeom prst="rect">
            <a:avLst/>
          </a:prstGeom>
        </p:spPr>
      </p:pic>
    </p:spTree>
    <p:extLst>
      <p:ext uri="{BB962C8B-B14F-4D97-AF65-F5344CB8AC3E}">
        <p14:creationId xmlns:p14="http://schemas.microsoft.com/office/powerpoint/2010/main" val="24264482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82" r:id="rId11"/>
    <p:sldLayoutId id="2147483683" r:id="rId12"/>
    <p:sldLayoutId id="2147483684" r:id="rId13"/>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p:nvSpPr>
        <p:spPr>
          <a:xfrm>
            <a:off x="0" y="6126162"/>
            <a:ext cx="12192000" cy="731838"/>
          </a:xfrm>
          <a:prstGeom prst="rect">
            <a:avLst/>
          </a:prstGeom>
          <a:solidFill>
            <a:srgbClr val="17355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US" sz="1800">
              <a:solidFill>
                <a:prstClr val="white"/>
              </a:solidFill>
            </a:endParaRPr>
          </a:p>
        </p:txBody>
      </p:sp>
      <p:pic>
        <p:nvPicPr>
          <p:cNvPr id="9" name="Picture 8" descr="3. VA-PRIMARY-HORIZONTAL-WHITE-VECTOR2.png"/>
          <p:cNvPicPr>
            <a:picLocks noChangeAspect="1"/>
          </p:cNvPicPr>
          <p:nvPr/>
        </p:nvPicPr>
        <p:blipFill>
          <a:blip r:embed="rId12" cstate="email">
            <a:extLst>
              <a:ext uri="{28A0092B-C50C-407E-A947-70E740481C1C}">
                <a14:useLocalDpi xmlns:a14="http://schemas.microsoft.com/office/drawing/2010/main" val="0"/>
              </a:ext>
            </a:extLst>
          </a:blip>
          <a:stretch>
            <a:fillRect/>
          </a:stretch>
        </p:blipFill>
        <p:spPr>
          <a:xfrm>
            <a:off x="9387352" y="6281763"/>
            <a:ext cx="2211894" cy="411439"/>
          </a:xfrm>
          <a:prstGeom prst="rect">
            <a:avLst/>
          </a:prstGeom>
        </p:spPr>
      </p:pic>
      <p:sp>
        <p:nvSpPr>
          <p:cNvPr id="6" name="Slide Number Placeholder 5"/>
          <p:cNvSpPr>
            <a:spLocks noGrp="1"/>
          </p:cNvSpPr>
          <p:nvPr>
            <p:ph type="sldNum" sz="quarter" idx="4"/>
          </p:nvPr>
        </p:nvSpPr>
        <p:spPr>
          <a:xfrm>
            <a:off x="10407534" y="6400139"/>
            <a:ext cx="1687705" cy="365125"/>
          </a:xfrm>
          <a:prstGeom prst="rect">
            <a:avLst/>
          </a:prstGeom>
        </p:spPr>
        <p:txBody>
          <a:bodyPr vert="horz" lIns="91440" tIns="45720" rIns="91440" bIns="45720" rtlCol="0" anchor="ctr"/>
          <a:lstStyle>
            <a:lvl1pPr algn="r">
              <a:defRPr sz="1200">
                <a:solidFill>
                  <a:schemeClr val="bg1"/>
                </a:solidFill>
              </a:defRPr>
            </a:lvl1pPr>
          </a:lstStyle>
          <a:p>
            <a:pPr defTabSz="457200"/>
            <a:fld id="{D983F1FA-211D-3044-9E35-958DFBC26156}" type="slidenum">
              <a:rPr lang="en-US" smtClean="0">
                <a:solidFill>
                  <a:prstClr val="white"/>
                </a:solidFill>
              </a:rPr>
              <a:pPr defTabSz="457200"/>
              <a:t>‹#›</a:t>
            </a:fld>
            <a:endParaRPr lang="en-US">
              <a:solidFill>
                <a:prstClr val="white"/>
              </a:solidFill>
            </a:endParaRPr>
          </a:p>
        </p:txBody>
      </p:sp>
      <p:pic>
        <p:nvPicPr>
          <p:cNvPr id="7" name="Picture 2" descr="C:\Users\vacoGrovem\AppData\Local\Microsoft\Windows\Temporary Internet Files\Content.Outlook\83QVOJUE\CHOOSE-VA-rev.pn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97656" y="6273450"/>
            <a:ext cx="1750291" cy="422295"/>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11A59C96-97DE-A64E-95AC-3BF9CDA7280B}"/>
              </a:ext>
            </a:extLst>
          </p:cNvPr>
          <p:cNvSpPr txBox="1"/>
          <p:nvPr/>
        </p:nvSpPr>
        <p:spPr>
          <a:xfrm>
            <a:off x="3962400" y="6400139"/>
            <a:ext cx="3962400" cy="276999"/>
          </a:xfrm>
          <a:prstGeom prst="rect">
            <a:avLst/>
          </a:prstGeom>
          <a:noFill/>
        </p:spPr>
        <p:txBody>
          <a:bodyPr wrap="square" rtlCol="0">
            <a:spAutoFit/>
          </a:bodyPr>
          <a:lstStyle/>
          <a:p>
            <a:pPr algn="ctr"/>
            <a:r>
              <a:rPr lang="en-US" sz="1200" b="1">
                <a:solidFill>
                  <a:srgbClr val="C00000"/>
                </a:solidFill>
              </a:rPr>
              <a:t>FOR VA INTERNAL USE ONLY</a:t>
            </a:r>
          </a:p>
        </p:txBody>
      </p:sp>
    </p:spTree>
    <p:extLst>
      <p:ext uri="{BB962C8B-B14F-4D97-AF65-F5344CB8AC3E}">
        <p14:creationId xmlns:p14="http://schemas.microsoft.com/office/powerpoint/2010/main" val="2687709224"/>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Lst>
  <p:hf hdr="0" dt="0"/>
  <p:txStyles>
    <p:titleStyle>
      <a:lvl1pPr algn="ctr" defTabSz="4572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chart" Target="../charts/chart4.xml"/></Relationships>
</file>

<file path=ppt/slides/_rels/slide12.xml.rels><?xml version="1.0" encoding="UTF-8" standalone="yes"?>
<Relationships xmlns="http://schemas.openxmlformats.org/package/2006/relationships"><Relationship Id="rId3" Type="http://schemas.openxmlformats.org/officeDocument/2006/relationships/hyperlink" Target="https://dvagov.sharepoint.com/sites/vbaoted/apps/vsoReg/vsoEventRegistrationMain.aspx" TargetMode="External"/><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image" Target="../media/image11.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chart" Target="../charts/chart2.xml"/><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3412" y="3245138"/>
            <a:ext cx="10363200" cy="1470025"/>
          </a:xfrm>
        </p:spPr>
        <p:txBody>
          <a:bodyPr>
            <a:normAutofit fontScale="90000"/>
          </a:bodyPr>
          <a:lstStyle/>
          <a:p>
            <a:r>
              <a:rPr lang="en-US">
                <a:latin typeface="Arial" panose="020B0604020202020204" pitchFamily="34" charset="0"/>
                <a:cs typeface="Arial" panose="020B0604020202020204" pitchFamily="34" charset="0"/>
              </a:rPr>
              <a:t>U.S. Department of Veterans Affairs</a:t>
            </a:r>
            <a:br>
              <a:rPr lang="en-US">
                <a:latin typeface="Arial" panose="020B0604020202020204" pitchFamily="34" charset="0"/>
                <a:cs typeface="Arial" panose="020B0604020202020204" pitchFamily="34" charset="0"/>
              </a:rPr>
            </a:br>
            <a:r>
              <a:rPr lang="en-US">
                <a:latin typeface="Arial" panose="020B0604020202020204" pitchFamily="34" charset="0"/>
                <a:cs typeface="Arial" panose="020B0604020202020204" pitchFamily="34" charset="0"/>
              </a:rPr>
              <a:t>Veterans Benefits Administration</a:t>
            </a:r>
            <a:br>
              <a:rPr lang="en-US">
                <a:latin typeface="Arial" panose="020B0604020202020204" pitchFamily="34" charset="0"/>
                <a:cs typeface="Arial" panose="020B0604020202020204" pitchFamily="34" charset="0"/>
              </a:rPr>
            </a:br>
            <a:endParaRPr lang="en-US" sz="310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1C4A88A6-CAE1-3786-48C3-F65FF5F42792}"/>
              </a:ext>
            </a:extLst>
          </p:cNvPr>
          <p:cNvSpPr>
            <a:spLocks noGrp="1"/>
          </p:cNvSpPr>
          <p:nvPr>
            <p:ph type="subTitle" idx="1"/>
          </p:nvPr>
        </p:nvSpPr>
        <p:spPr>
          <a:xfrm>
            <a:off x="1907812" y="4858327"/>
            <a:ext cx="8534400" cy="600364"/>
          </a:xfrm>
        </p:spPr>
        <p:txBody>
          <a:bodyPr>
            <a:normAutofit fontScale="55000" lnSpcReduction="20000"/>
          </a:bodyPr>
          <a:lstStyle/>
          <a:p>
            <a:r>
              <a:rPr lang="en-US" dirty="0"/>
              <a:t>CACVSO</a:t>
            </a:r>
          </a:p>
          <a:p>
            <a:r>
              <a:rPr lang="en-US" dirty="0"/>
              <a:t> June, 2024</a:t>
            </a:r>
          </a:p>
        </p:txBody>
      </p:sp>
      <p:sp>
        <p:nvSpPr>
          <p:cNvPr id="4" name="Subtitle 2"/>
          <p:cNvSpPr txBox="1">
            <a:spLocks/>
          </p:cNvSpPr>
          <p:nvPr/>
        </p:nvSpPr>
        <p:spPr>
          <a:xfrm>
            <a:off x="1752600" y="4572000"/>
            <a:ext cx="8686800" cy="1554144"/>
          </a:xfrm>
          <a:prstGeom prst="rect">
            <a:avLst/>
          </a:prstGeom>
        </p:spPr>
        <p:txBody>
          <a:bodyPr vert="horz" lIns="91440" tIns="45720" rIns="91440" bIns="45720" rtlCol="0" anchor="b">
            <a:noAutofit/>
          </a:bodyPr>
          <a:lstStyle>
            <a:lvl1pPr marL="0" indent="0" algn="l" defTabSz="914400" rtl="0" eaLnBrk="1" latinLnBrk="0" hangingPunct="1">
              <a:spcBef>
                <a:spcPct val="20000"/>
              </a:spcBef>
              <a:buFont typeface="Arial" pitchFamily="34" charset="0"/>
              <a:buNone/>
              <a:defRPr sz="2000" kern="1200">
                <a:solidFill>
                  <a:schemeClr val="tx1">
                    <a:tint val="75000"/>
                  </a:schemeClr>
                </a:solidFill>
                <a:latin typeface="Arial" pitchFamily="34" charset="0"/>
                <a:ea typeface="+mn-ea"/>
                <a:cs typeface="Arial" pitchFamily="34" charset="0"/>
              </a:defRPr>
            </a:lvl1pPr>
            <a:lvl2pPr marL="457200" indent="0" algn="l" defTabSz="914400" rtl="0" eaLnBrk="1" latinLnBrk="0" hangingPunct="1">
              <a:spcBef>
                <a:spcPct val="20000"/>
              </a:spcBef>
              <a:buFont typeface="Arial" pitchFamily="34" charset="0"/>
              <a:buNone/>
              <a:defRPr sz="1800" kern="1200">
                <a:solidFill>
                  <a:schemeClr val="tx1">
                    <a:tint val="75000"/>
                  </a:schemeClr>
                </a:solidFill>
                <a:latin typeface="Arial" pitchFamily="34" charset="0"/>
                <a:ea typeface="+mn-ea"/>
                <a:cs typeface="Arial" pitchFamily="34" charset="0"/>
              </a:defRPr>
            </a:lvl2pPr>
            <a:lvl3pPr marL="914400" indent="0" algn="l" defTabSz="914400" rtl="0" eaLnBrk="1" latinLnBrk="0" hangingPunct="1">
              <a:spcBef>
                <a:spcPct val="20000"/>
              </a:spcBef>
              <a:buFont typeface="Arial" pitchFamily="34" charset="0"/>
              <a:buNone/>
              <a:defRPr sz="1600" kern="1200">
                <a:solidFill>
                  <a:schemeClr val="tx1">
                    <a:tint val="75000"/>
                  </a:schemeClr>
                </a:solidFill>
                <a:latin typeface="Arial" pitchFamily="34" charset="0"/>
                <a:ea typeface="+mn-ea"/>
                <a:cs typeface="Arial" pitchFamily="34" charset="0"/>
              </a:defRPr>
            </a:lvl3pPr>
            <a:lvl4pPr marL="1371600" indent="0" algn="l" defTabSz="914400" rtl="0" eaLnBrk="1" latinLnBrk="0" hangingPunct="1">
              <a:spcBef>
                <a:spcPct val="20000"/>
              </a:spcBef>
              <a:buFont typeface="Arial" pitchFamily="34" charset="0"/>
              <a:buNone/>
              <a:defRPr sz="1400" kern="1200">
                <a:solidFill>
                  <a:schemeClr val="tx1">
                    <a:tint val="75000"/>
                  </a:schemeClr>
                </a:solidFill>
                <a:latin typeface="Arial" pitchFamily="34" charset="0"/>
                <a:ea typeface="+mn-ea"/>
                <a:cs typeface="Arial" pitchFamily="34" charset="0"/>
              </a:defRPr>
            </a:lvl4pPr>
            <a:lvl5pPr marL="1828800" indent="0" algn="l" defTabSz="914400" rtl="0" eaLnBrk="1" latinLnBrk="0" hangingPunct="1">
              <a:spcBef>
                <a:spcPct val="20000"/>
              </a:spcBef>
              <a:buFont typeface="Arial" pitchFamily="34" charset="0"/>
              <a:buNone/>
              <a:defRPr sz="1400" kern="1200">
                <a:solidFill>
                  <a:schemeClr val="tx1">
                    <a:tint val="75000"/>
                  </a:schemeClr>
                </a:solidFill>
                <a:latin typeface="Arial" pitchFamily="34" charset="0"/>
                <a:ea typeface="+mn-ea"/>
                <a:cs typeface="Arial" pitchFamily="34" charset="0"/>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pPr>
              <a:defRPr/>
            </a:pPr>
            <a:endParaRPr lang="en-US" sz="1800">
              <a:solidFill>
                <a:srgbClr val="000000"/>
              </a:solidFill>
              <a:latin typeface="Calibri"/>
            </a:endParaRPr>
          </a:p>
        </p:txBody>
      </p:sp>
      <p:pic>
        <p:nvPicPr>
          <p:cNvPr id="6" name="Picture 4" descr="dvaseal"/>
          <p:cNvPicPr>
            <a:picLocks noChangeAspect="1" noChangeArrowheads="1"/>
          </p:cNvPicPr>
          <p:nvPr/>
        </p:nvPicPr>
        <p:blipFill>
          <a:blip r:embed="rId2"/>
          <a:srcRect/>
          <a:stretch>
            <a:fillRect/>
          </a:stretch>
        </p:blipFill>
        <p:spPr bwMode="auto">
          <a:xfrm>
            <a:off x="4650328" y="384314"/>
            <a:ext cx="2704629" cy="2704629"/>
          </a:xfrm>
          <a:prstGeom prst="rect">
            <a:avLst/>
          </a:prstGeom>
          <a:noFill/>
          <a:ln w="9525">
            <a:noFill/>
            <a:miter lim="800000"/>
            <a:headEnd/>
            <a:tailEnd/>
          </a:ln>
        </p:spPr>
      </p:pic>
    </p:spTree>
    <p:extLst>
      <p:ext uri="{BB962C8B-B14F-4D97-AF65-F5344CB8AC3E}">
        <p14:creationId xmlns:p14="http://schemas.microsoft.com/office/powerpoint/2010/main" val="1992619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B710E7B-D47A-FE4F-B0D5-7CE6A303018A}"/>
              </a:ext>
            </a:extLst>
          </p:cNvPr>
          <p:cNvSpPr>
            <a:spLocks noGrp="1"/>
          </p:cNvSpPr>
          <p:nvPr>
            <p:ph type="title"/>
          </p:nvPr>
        </p:nvSpPr>
        <p:spPr>
          <a:xfrm>
            <a:off x="-302941" y="115893"/>
            <a:ext cx="12191999" cy="782072"/>
          </a:xfrm>
          <a:solidFill>
            <a:srgbClr val="002F56"/>
          </a:solidFill>
        </p:spPr>
        <p:txBody>
          <a:bodyPr>
            <a:normAutofit/>
          </a:bodyPr>
          <a:lstStyle/>
          <a:p>
            <a:pPr algn="ctr"/>
            <a:r>
              <a:rPr lang="en-US" sz="2800" dirty="0">
                <a:cs typeface="Arial"/>
              </a:rPr>
              <a:t>NAR Settlement Update</a:t>
            </a:r>
          </a:p>
        </p:txBody>
      </p:sp>
      <p:sp>
        <p:nvSpPr>
          <p:cNvPr id="8" name="TextBox 7">
            <a:extLst>
              <a:ext uri="{FF2B5EF4-FFF2-40B4-BE49-F238E27FC236}">
                <a16:creationId xmlns:a16="http://schemas.microsoft.com/office/drawing/2014/main" id="{5578EB45-29FB-4881-8622-2684FCA76BDC}"/>
              </a:ext>
            </a:extLst>
          </p:cNvPr>
          <p:cNvSpPr txBox="1"/>
          <p:nvPr/>
        </p:nvSpPr>
        <p:spPr>
          <a:xfrm>
            <a:off x="302941" y="897965"/>
            <a:ext cx="11586117" cy="755079"/>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10000"/>
              </a:lnSpc>
              <a:spcBef>
                <a:spcPts val="0"/>
              </a:spcBef>
              <a:spcAft>
                <a:spcPts val="60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S Mincho" panose="02020609040205080304" pitchFamily="49" charset="-128"/>
              <a:cs typeface="+mn-cs"/>
            </a:endParaRPr>
          </a:p>
          <a:p>
            <a:pPr marL="342900" marR="0" lvl="0" indent="-342900" algn="l" defTabSz="914400" rtl="0" eaLnBrk="1" fontAlgn="auto" latinLnBrk="0" hangingPunct="1">
              <a:lnSpc>
                <a:spcPct val="110000"/>
              </a:lnSpc>
              <a:spcBef>
                <a:spcPts val="0"/>
              </a:spcBef>
              <a:spcAft>
                <a:spcPts val="60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srgbClr val="000000"/>
              </a:solidFill>
              <a:effectLst/>
              <a:uLnTx/>
              <a:uFillTx/>
              <a:latin typeface="Arial"/>
              <a:ea typeface="MS Mincho" panose="02020609040205080304" pitchFamily="49" charset="-128"/>
              <a:cs typeface="+mn-cs"/>
            </a:endParaRPr>
          </a:p>
        </p:txBody>
      </p:sp>
      <p:sp>
        <p:nvSpPr>
          <p:cNvPr id="3" name="TextBox 2">
            <a:extLst>
              <a:ext uri="{FF2B5EF4-FFF2-40B4-BE49-F238E27FC236}">
                <a16:creationId xmlns:a16="http://schemas.microsoft.com/office/drawing/2014/main" id="{023BA3B9-951A-AAF3-19A6-4E73C978C54F}"/>
              </a:ext>
            </a:extLst>
          </p:cNvPr>
          <p:cNvSpPr txBox="1"/>
          <p:nvPr/>
        </p:nvSpPr>
        <p:spPr>
          <a:xfrm>
            <a:off x="151469" y="971719"/>
            <a:ext cx="11889059" cy="255454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5" normalizeH="0" baseline="0" noProof="0" dirty="0">
                <a:ln>
                  <a:noFill/>
                </a:ln>
                <a:solidFill>
                  <a:srgbClr val="000000"/>
                </a:solidFill>
                <a:effectLst/>
                <a:uLnTx/>
                <a:uFillTx/>
                <a:latin typeface="Arial"/>
                <a:ea typeface="Calibri" panose="020F0502020204030204" pitchFamily="34" charset="0"/>
                <a:cs typeface="Times New Roman" panose="02020603050405020304" pitchFamily="18" charset="0"/>
              </a:rPr>
              <a:t>Buyer’s Broker Commission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pc="-5" dirty="0">
              <a:solidFill>
                <a:srgbClr val="000000"/>
              </a:solidFill>
              <a:latin typeface="Arial"/>
              <a:ea typeface="Calibri" panose="020F0502020204030204" pitchFamily="34"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60" normalizeH="0" baseline="0" noProof="0" dirty="0">
                <a:ln>
                  <a:noFill/>
                </a:ln>
                <a:solidFill>
                  <a:srgbClr val="000000"/>
                </a:solidFill>
                <a:effectLst/>
                <a:uLnTx/>
                <a:uFillTx/>
                <a:latin typeface="Arial"/>
                <a:ea typeface="+mn-ea"/>
                <a:cs typeface="+mn-cs"/>
              </a:rPr>
              <a:t>In anticipation of NAR’s rule change in August 2024, VA has taken action to preserve a Veteran’s ability to remain competitive during the home buying process by enacting a temporary local variance for certain Buyer-Broker fees.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pc="60" dirty="0">
              <a:solidFill>
                <a:srgbClr val="000000"/>
              </a:solidFill>
              <a:latin typeface="Arial"/>
            </a:endParaRPr>
          </a:p>
          <a:p>
            <a:pPr marL="285750" lvl="0" indent="-285750">
              <a:buFont typeface="Arial" panose="020B0604020202020204" pitchFamily="34" charset="0"/>
              <a:buChar char="•"/>
              <a:defRPr/>
            </a:pPr>
            <a:r>
              <a:rPr lang="en-US" dirty="0">
                <a:solidFill>
                  <a:srgbClr val="000000"/>
                </a:solidFill>
              </a:rPr>
              <a:t>After real estate brokerage markets restabilize, VA </a:t>
            </a:r>
            <a:r>
              <a:rPr kumimoji="0" lang="en-US" sz="1800" b="0" i="0" u="none" strike="noStrike" kern="1200" cap="none" spc="0" normalizeH="0" baseline="0" noProof="0" dirty="0">
                <a:ln>
                  <a:noFill/>
                </a:ln>
                <a:solidFill>
                  <a:srgbClr val="000000"/>
                </a:solidFill>
                <a:effectLst/>
                <a:uLnTx/>
                <a:uFillTx/>
                <a:latin typeface="Arial"/>
                <a:ea typeface="+mn-ea"/>
                <a:cs typeface="+mn-cs"/>
              </a:rPr>
              <a:t>will develop permanent policy, through a notice-and-comment rulemaking to revise 38 C.F.R. § 36.4313(b),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0000"/>
              </a:solidFill>
              <a:effectLst/>
              <a:uLnTx/>
              <a:uFillTx/>
              <a:latin typeface="Arial"/>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4034837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BD8326A-F368-E444-B9DF-A07FCB7B84BA}"/>
              </a:ext>
            </a:extLst>
          </p:cNvPr>
          <p:cNvSpPr txBox="1">
            <a:spLocks noChangeArrowheads="1"/>
          </p:cNvSpPr>
          <p:nvPr/>
        </p:nvSpPr>
        <p:spPr>
          <a:xfrm>
            <a:off x="4753635" y="1042875"/>
            <a:ext cx="7059435" cy="173805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75000"/>
                    <a:lumOff val="2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marR="0" lvl="0" indent="-28575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Insured </a:t>
            </a:r>
            <a:r>
              <a:rPr kumimoji="0" lang="en-US" sz="1800" b="1" i="0" u="none" strike="noStrike" kern="1200" cap="none" spc="0" normalizeH="0" baseline="0" noProof="0">
                <a:ln>
                  <a:noFill/>
                </a:ln>
                <a:solidFill>
                  <a:srgbClr val="2298D5"/>
                </a:solidFill>
                <a:effectLst/>
                <a:uLnTx/>
                <a:uFillTx/>
                <a:latin typeface="Calibri" panose="020F0502020204030204"/>
                <a:ea typeface="+mn-ea"/>
                <a:cs typeface="+mn-cs"/>
              </a:rPr>
              <a:t>5.6 million</a:t>
            </a:r>
            <a:r>
              <a:rPr kumimoji="0" lang="en-US" sz="1800" b="0" i="0" u="none" strike="noStrike" kern="1200" cap="none" spc="0" normalizeH="0" baseline="0" noProof="0">
                <a:ln>
                  <a:noFill/>
                </a:ln>
                <a:solidFill>
                  <a:srgbClr val="2298D5"/>
                </a:solidFill>
                <a:effectLst/>
                <a:uLnTx/>
                <a:uFillTx/>
                <a:latin typeface="Calibri" panose="020F0502020204030204"/>
                <a:ea typeface="+mn-ea"/>
                <a:cs typeface="+mn-cs"/>
              </a:rPr>
              <a:t> </a:t>
            </a: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Veterans, Service members, and family members in FY23.</a:t>
            </a:r>
          </a:p>
          <a:p>
            <a:pPr marL="285750" marR="0" lvl="0" indent="-28575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Provided over </a:t>
            </a:r>
            <a:r>
              <a:rPr kumimoji="0" lang="en-US" sz="1800" b="1" i="0" u="none" strike="noStrike" kern="1200" cap="none" spc="0" normalizeH="0" baseline="0" noProof="0">
                <a:ln>
                  <a:noFill/>
                </a:ln>
                <a:solidFill>
                  <a:srgbClr val="2298D5"/>
                </a:solidFill>
                <a:effectLst/>
                <a:uLnTx/>
                <a:uFillTx/>
                <a:latin typeface="Calibri" panose="020F0502020204030204"/>
                <a:ea typeface="+mn-ea"/>
                <a:cs typeface="+mn-cs"/>
              </a:rPr>
              <a:t>$1.5 trillion </a:t>
            </a: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in coverage under 10 lines of protection in FY23.</a:t>
            </a:r>
          </a:p>
          <a:p>
            <a:pPr marL="285750" marR="0" lvl="0" indent="-28575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Paid insurance disbursements in an average of </a:t>
            </a:r>
            <a:r>
              <a:rPr lang="en-US" sz="1800" b="1">
                <a:solidFill>
                  <a:srgbClr val="2298D5"/>
                </a:solidFill>
                <a:latin typeface="Calibri" panose="020F0502020204030204"/>
              </a:rPr>
              <a:t>4</a:t>
            </a:r>
            <a:r>
              <a:rPr kumimoji="0" lang="en-US" sz="1800" b="1" i="0" u="none" strike="noStrike" kern="1200" cap="none" spc="0" normalizeH="0" baseline="0" noProof="0">
                <a:ln>
                  <a:noFill/>
                </a:ln>
                <a:solidFill>
                  <a:srgbClr val="2298D5"/>
                </a:solidFill>
                <a:effectLst/>
                <a:uLnTx/>
                <a:uFillTx/>
                <a:latin typeface="Calibri" panose="020F0502020204030204"/>
                <a:ea typeface="+mn-ea"/>
                <a:cs typeface="+mn-cs"/>
              </a:rPr>
              <a:t> days </a:t>
            </a: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at </a:t>
            </a:r>
            <a:r>
              <a:rPr kumimoji="0" lang="en-US" sz="1800" b="1" i="0" u="none" strike="noStrike" kern="1200" cap="none" spc="0" normalizeH="0" baseline="0" noProof="0">
                <a:ln>
                  <a:noFill/>
                </a:ln>
                <a:solidFill>
                  <a:srgbClr val="2298D5"/>
                </a:solidFill>
                <a:effectLst/>
                <a:uLnTx/>
                <a:uFillTx/>
                <a:latin typeface="Calibri" panose="020F0502020204030204"/>
                <a:ea typeface="+mn-ea"/>
                <a:cs typeface="+mn-cs"/>
              </a:rPr>
              <a:t>98%</a:t>
            </a:r>
            <a:r>
              <a:rPr kumimoji="0" lang="en-US" sz="1800" b="0" i="0" u="none" strike="noStrike" kern="1200" cap="none" spc="0" normalizeH="0" baseline="0" noProof="0">
                <a:ln>
                  <a:noFill/>
                </a:ln>
                <a:solidFill>
                  <a:srgbClr val="2298D5"/>
                </a:solidFill>
                <a:effectLst/>
                <a:uLnTx/>
                <a:uFillTx/>
                <a:latin typeface="Calibri" panose="020F0502020204030204"/>
                <a:ea typeface="+mn-ea"/>
                <a:cs typeface="+mn-cs"/>
              </a:rPr>
              <a:t> </a:t>
            </a: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accuracy in FY23.</a:t>
            </a:r>
          </a:p>
          <a:p>
            <a:pPr marL="285750" marR="0" lvl="0" indent="-28575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endParaRPr kumimoji="0" lang="en-US" sz="1800" b="1" i="0" u="none" strike="noStrike" kern="1200" cap="none" spc="0" normalizeH="0" baseline="0" noProof="0">
              <a:ln>
                <a:noFill/>
              </a:ln>
              <a:solidFill>
                <a:srgbClr val="2298D5"/>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223B08D-DDB4-104A-B294-0FB43C7E72F2}"/>
              </a:ext>
            </a:extLst>
          </p:cNvPr>
          <p:cNvSpPr>
            <a:spLocks noGrp="1"/>
          </p:cNvSpPr>
          <p:nvPr>
            <p:ph type="title"/>
          </p:nvPr>
        </p:nvSpPr>
        <p:spPr>
          <a:xfrm>
            <a:off x="838200" y="0"/>
            <a:ext cx="10515600" cy="767936"/>
          </a:xfrm>
        </p:spPr>
        <p:txBody>
          <a:bodyPr/>
          <a:lstStyle/>
          <a:p>
            <a:r>
              <a:rPr lang="en-US" dirty="0"/>
              <a:t>Insurance</a:t>
            </a:r>
          </a:p>
        </p:txBody>
      </p:sp>
      <p:sp>
        <p:nvSpPr>
          <p:cNvPr id="4" name="Slide Number Placeholder 3">
            <a:extLst>
              <a:ext uri="{FF2B5EF4-FFF2-40B4-BE49-F238E27FC236}">
                <a16:creationId xmlns:a16="http://schemas.microsoft.com/office/drawing/2014/main" id="{501F226C-D218-E94C-9314-8B873D98FA79}"/>
              </a:ext>
            </a:extLst>
          </p:cNvPr>
          <p:cNvSpPr>
            <a:spLocks noGrp="1"/>
          </p:cNvSpPr>
          <p:nvPr>
            <p:ph type="sldNum" sz="quarter" idx="4"/>
          </p:nvPr>
        </p:nvSpPr>
        <p:spPr>
          <a:xfrm>
            <a:off x="11589026" y="6249615"/>
            <a:ext cx="393432" cy="608383"/>
          </a:xfrm>
          <a:prstGeom prst="rect">
            <a:avLst/>
          </a:prstGeom>
        </p:spPr>
        <p:txBody>
          <a:bodyPr vert="horz" lIns="91440" tIns="45720" rIns="91440" bIns="45720" rtlCol="0" anchor="ctr"/>
          <a:lstStyle>
            <a:defPPr>
              <a:defRPr lang="en-US"/>
            </a:defPPr>
            <a:lvl1pPr marL="0" algn="ctr" defTabSz="914400" rtl="0" eaLnBrk="1" latinLnBrk="0" hangingPunct="1">
              <a:defRPr sz="13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90535BD1-8CD9-3F4C-A1B6-7F2FC51E798F}" type="slidenum">
              <a:rPr lang="en-US" smtClean="0"/>
              <a:pPr marL="0" marR="0" lvl="0" indent="0" algn="ctr" defTabSz="914400" rtl="0" eaLnBrk="1" fontAlgn="auto" latinLnBrk="0" hangingPunct="1">
                <a:lnSpc>
                  <a:spcPct val="100000"/>
                </a:lnSpc>
                <a:spcBef>
                  <a:spcPts val="0"/>
                </a:spcBef>
                <a:spcAft>
                  <a:spcPts val="0"/>
                </a:spcAft>
                <a:buClrTx/>
                <a:buSzTx/>
                <a:buFontTx/>
                <a:buNone/>
                <a:tabLst/>
                <a:defRPr/>
              </a:pPr>
              <a:t>11</a:t>
            </a:fld>
            <a:endParaRPr kumimoji="0" lang="en-US" sz="13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2686C594-830B-4140-9FB8-3B7EF5D905A4}"/>
              </a:ext>
            </a:extLst>
          </p:cNvPr>
          <p:cNvSpPr txBox="1"/>
          <p:nvPr/>
        </p:nvSpPr>
        <p:spPr>
          <a:xfrm>
            <a:off x="706966" y="1141323"/>
            <a:ext cx="3616678" cy="1823576"/>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87301"/>
              </a:lnSpc>
              <a:spcBef>
                <a:spcPts val="0"/>
              </a:spcBef>
              <a:spcAft>
                <a:spcPts val="0"/>
              </a:spcAft>
              <a:buClrTx/>
              <a:buSzTx/>
              <a:buFontTx/>
              <a:buNone/>
              <a:tabLst/>
              <a:defRPr/>
            </a:pPr>
            <a:r>
              <a:rPr kumimoji="0" lang="en-US" sz="3000" b="1" i="0" u="none" strike="noStrike" kern="1200" cap="none" spc="0" normalizeH="0" baseline="0" noProof="0">
                <a:ln>
                  <a:noFill/>
                </a:ln>
                <a:solidFill>
                  <a:srgbClr val="2298D5"/>
                </a:solidFill>
                <a:effectLst/>
                <a:uLnTx/>
                <a:uFillTx/>
                <a:latin typeface="Calibri" panose="020F0502020204030204" pitchFamily="34" charset="0"/>
                <a:ea typeface="+mn-ea"/>
                <a:cs typeface="Calibri" panose="020F0502020204030204" pitchFamily="34" charset="0"/>
              </a:rPr>
              <a:t>12th largest Insurance provider in the U.S.</a:t>
            </a:r>
            <a:endParaRPr lang="en-US">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3000" b="1" i="0" u="none" strike="noStrike" kern="1200" cap="none" spc="0" normalizeH="0" baseline="0" noProof="0">
              <a:ln>
                <a:noFill/>
              </a:ln>
              <a:solidFill>
                <a:srgbClr val="032F55"/>
              </a:solidFill>
              <a:effectLst/>
              <a:uLnTx/>
              <a:uFillTx/>
              <a:latin typeface="Calibri" panose="020F0502020204030204" pitchFamily="34" charset="0"/>
              <a:ea typeface="+mn-ea"/>
              <a:cs typeface="Calibri" panose="020F0502020204030204" pitchFamily="34" charset="0"/>
            </a:endParaRPr>
          </a:p>
        </p:txBody>
      </p:sp>
      <p:graphicFrame>
        <p:nvGraphicFramePr>
          <p:cNvPr id="30" name="Content Placeholder 29">
            <a:extLst>
              <a:ext uri="{FF2B5EF4-FFF2-40B4-BE49-F238E27FC236}">
                <a16:creationId xmlns:a16="http://schemas.microsoft.com/office/drawing/2014/main" id="{BD7ECB19-5CDF-4949-9590-FEA741269CC0}"/>
              </a:ext>
            </a:extLst>
          </p:cNvPr>
          <p:cNvGraphicFramePr>
            <a:graphicFrameLocks noGrp="1"/>
          </p:cNvGraphicFramePr>
          <p:nvPr>
            <p:ph idx="1"/>
          </p:nvPr>
        </p:nvGraphicFramePr>
        <p:xfrm>
          <a:off x="6230978" y="2964899"/>
          <a:ext cx="5571460" cy="308823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1" name="Chart 30">
            <a:extLst>
              <a:ext uri="{FF2B5EF4-FFF2-40B4-BE49-F238E27FC236}">
                <a16:creationId xmlns:a16="http://schemas.microsoft.com/office/drawing/2014/main" id="{994B43EB-7F85-4C76-A56E-63CF906C314B}"/>
              </a:ext>
            </a:extLst>
          </p:cNvPr>
          <p:cNvGraphicFramePr>
            <a:graphicFrameLocks/>
          </p:cNvGraphicFramePr>
          <p:nvPr/>
        </p:nvGraphicFramePr>
        <p:xfrm>
          <a:off x="334302" y="2964899"/>
          <a:ext cx="5571459" cy="308823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764732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3B08D-DDB4-104A-B294-0FB43C7E72F2}"/>
              </a:ext>
            </a:extLst>
          </p:cNvPr>
          <p:cNvSpPr>
            <a:spLocks noGrp="1"/>
          </p:cNvSpPr>
          <p:nvPr>
            <p:ph type="title"/>
          </p:nvPr>
        </p:nvSpPr>
        <p:spPr>
          <a:xfrm>
            <a:off x="838200" y="0"/>
            <a:ext cx="10515600" cy="767936"/>
          </a:xfrm>
        </p:spPr>
        <p:txBody>
          <a:bodyPr/>
          <a:lstStyle/>
          <a:p>
            <a:r>
              <a:rPr lang="en-US" dirty="0"/>
              <a:t>Transition Assistance Program (TAP)</a:t>
            </a:r>
          </a:p>
        </p:txBody>
      </p:sp>
      <p:sp>
        <p:nvSpPr>
          <p:cNvPr id="4" name="Slide Number Placeholder 3">
            <a:extLst>
              <a:ext uri="{FF2B5EF4-FFF2-40B4-BE49-F238E27FC236}">
                <a16:creationId xmlns:a16="http://schemas.microsoft.com/office/drawing/2014/main" id="{501F226C-D218-E94C-9314-8B873D98FA79}"/>
              </a:ext>
            </a:extLst>
          </p:cNvPr>
          <p:cNvSpPr>
            <a:spLocks noGrp="1"/>
          </p:cNvSpPr>
          <p:nvPr>
            <p:ph type="sldNum" sz="quarter" idx="4"/>
          </p:nvPr>
        </p:nvSpPr>
        <p:spPr>
          <a:xfrm>
            <a:off x="11589026" y="6249615"/>
            <a:ext cx="393432" cy="608383"/>
          </a:xfrm>
          <a:prstGeom prst="rect">
            <a:avLst/>
          </a:prstGeom>
        </p:spPr>
        <p:txBody>
          <a:bodyPr vert="horz" lIns="91440" tIns="45720" rIns="91440" bIns="45720" rtlCol="0" anchor="ctr"/>
          <a:lstStyle>
            <a:defPPr>
              <a:defRPr lang="en-US"/>
            </a:defPPr>
            <a:lvl1pPr marL="0" algn="ctr" defTabSz="914400" rtl="0" eaLnBrk="1" latinLnBrk="0" hangingPunct="1">
              <a:defRPr sz="13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90535BD1-8CD9-3F4C-A1B6-7F2FC51E798F}" type="slidenum">
              <a:rPr lang="en-US" smtClean="0"/>
              <a:pPr marL="0" marR="0" lvl="0" indent="0" algn="ctr" defTabSz="914400" rtl="0" eaLnBrk="1" fontAlgn="auto" latinLnBrk="0" hangingPunct="1">
                <a:lnSpc>
                  <a:spcPct val="100000"/>
                </a:lnSpc>
                <a:spcBef>
                  <a:spcPts val="0"/>
                </a:spcBef>
                <a:spcAft>
                  <a:spcPts val="0"/>
                </a:spcAft>
                <a:buClrTx/>
                <a:buSzTx/>
                <a:buFontTx/>
                <a:buNone/>
                <a:tabLst/>
                <a:defRPr/>
              </a:pPr>
              <a:t>12</a:t>
            </a:fld>
            <a:endParaRPr kumimoji="0" lang="en-US" sz="13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B77AED2F-F608-4E7B-CC69-DCEBB3915520}"/>
              </a:ext>
            </a:extLst>
          </p:cNvPr>
          <p:cNvSpPr txBox="1"/>
          <p:nvPr/>
        </p:nvSpPr>
        <p:spPr>
          <a:xfrm>
            <a:off x="838200" y="1011115"/>
            <a:ext cx="10679723" cy="4946995"/>
          </a:xfrm>
          <a:prstGeom prst="rect">
            <a:avLst/>
          </a:prstGeom>
          <a:noFill/>
        </p:spPr>
        <p:txBody>
          <a:bodyPr wrap="square" rtlCol="0">
            <a:spAutoFit/>
          </a:bodyPr>
          <a:lstStyle/>
          <a:p>
            <a:pPr rtl="0">
              <a:buFont typeface="Arial" panose="020B0604020202020204" pitchFamily="34" charset="0"/>
              <a:buChar char="•"/>
            </a:pPr>
            <a:r>
              <a:rPr lang="en-US" dirty="0">
                <a:effectLst/>
              </a:rPr>
              <a:t>The FY 24 version of the course not only highlights the value of using VA- accredited Veteran Service Organizations (VSOs) for claims assistance, but it also has 45-minute sessions built into the curriculum for up to 3 (three) VSO representatives: Each of the three representatives have 15-minutes to inform transitioning Service members about their free professional assistance that can help to develop claims and apply for the benefits they’ve earned and deserve —health care, disability compensation and more.</a:t>
            </a:r>
          </a:p>
          <a:p>
            <a:pPr rtl="0">
              <a:buFont typeface="Arial" panose="020B0604020202020204" pitchFamily="34" charset="0"/>
              <a:buChar char="•"/>
            </a:pPr>
            <a:endParaRPr lang="en-US" dirty="0">
              <a:effectLst/>
            </a:endParaRPr>
          </a:p>
          <a:p>
            <a:pPr rtl="0">
              <a:buFont typeface="Arial" panose="020B0604020202020204" pitchFamily="34" charset="0"/>
              <a:buChar char="•"/>
            </a:pPr>
            <a:r>
              <a:rPr lang="en-US" dirty="0">
                <a:effectLst/>
              </a:rPr>
              <a:t>VSOs also provide information on the unique programs and resources available from their respective organizations. </a:t>
            </a:r>
          </a:p>
          <a:p>
            <a:pPr rtl="0">
              <a:buFont typeface="Arial" panose="020B0604020202020204" pitchFamily="34" charset="0"/>
              <a:buChar char="•"/>
            </a:pPr>
            <a:endParaRPr lang="en-US" dirty="0"/>
          </a:p>
          <a:p>
            <a:pPr marL="0" marR="0">
              <a:spcBef>
                <a:spcPts val="0"/>
              </a:spcBef>
              <a:spcAft>
                <a:spcPts val="0"/>
              </a:spcAft>
            </a:pPr>
            <a:r>
              <a:rPr lang="en-US" sz="1800" b="1" dirty="0">
                <a:effectLst/>
                <a:latin typeface="Arial" panose="020B0604020202020204" pitchFamily="34" charset="0"/>
                <a:ea typeface="Times New Roman" panose="02020603050405020304" pitchFamily="18" charset="0"/>
              </a:rPr>
              <a:t>How to get involved TODAY!</a:t>
            </a:r>
            <a:endParaRPr lang="en-US" sz="1800" dirty="0">
              <a:effectLst/>
              <a:latin typeface="Times New Roman" panose="02020603050405020304" pitchFamily="18" charset="0"/>
              <a:ea typeface="Times New Roman" panose="02020603050405020304" pitchFamily="18" charset="0"/>
            </a:endParaRPr>
          </a:p>
          <a:p>
            <a:pPr marL="342900" marR="0" lvl="0" indent="-342900">
              <a:lnSpc>
                <a:spcPct val="115000"/>
              </a:lnSpc>
              <a:spcBef>
                <a:spcPts val="0"/>
              </a:spcBef>
              <a:spcAft>
                <a:spcPts val="1000"/>
              </a:spcAft>
              <a:buFont typeface="Courier New" panose="02070309020205020404" pitchFamily="49" charset="0"/>
              <a:buChar char="̄"/>
            </a:pPr>
            <a:r>
              <a:rPr lang="en-U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We urge you to participate in this initiative.</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1000"/>
              </a:spcAft>
              <a:buFont typeface="Courier New" panose="02070309020205020404" pitchFamily="49" charset="0"/>
              <a:buChar char="̄"/>
            </a:pPr>
            <a:r>
              <a:rPr lang="en-U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Connect with TAP Managers at a nearby DoD installation and use the VSO Registration Tool to find VA BAS courses and register to present: </a:t>
            </a:r>
            <a:r>
              <a:rPr lang="en-US" sz="1800" u="sng"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3"/>
              </a:rPr>
              <a:t>https://dvagov.sharepoint.com/sites/vbaoted/apps/vsoReg/vsoEventRegistrationMain.aspx</a:t>
            </a:r>
            <a:r>
              <a:rPr lang="en-US"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rtl="0">
              <a:buFont typeface="Arial" panose="020B0604020202020204" pitchFamily="34" charset="0"/>
              <a:buChar char="•"/>
            </a:pPr>
            <a:endParaRPr lang="en-US" dirty="0">
              <a:effectLst/>
            </a:endParaRPr>
          </a:p>
          <a:p>
            <a:endParaRPr lang="en-US" dirty="0"/>
          </a:p>
        </p:txBody>
      </p:sp>
    </p:spTree>
    <p:extLst>
      <p:ext uri="{BB962C8B-B14F-4D97-AF65-F5344CB8AC3E}">
        <p14:creationId xmlns:p14="http://schemas.microsoft.com/office/powerpoint/2010/main" val="1807570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CBDB30-9576-9E4D-A8C8-7764D1E48521}"/>
              </a:ext>
            </a:extLst>
          </p:cNvPr>
          <p:cNvSpPr>
            <a:spLocks noGrp="1"/>
          </p:cNvSpPr>
          <p:nvPr>
            <p:ph type="title"/>
          </p:nvPr>
        </p:nvSpPr>
        <p:spPr>
          <a:xfrm>
            <a:off x="876299" y="-153034"/>
            <a:ext cx="10515600" cy="767936"/>
          </a:xfrm>
        </p:spPr>
        <p:txBody>
          <a:bodyPr/>
          <a:lstStyle/>
          <a:p>
            <a:r>
              <a:rPr lang="en-US" dirty="0"/>
              <a:t>Education</a:t>
            </a:r>
          </a:p>
        </p:txBody>
      </p:sp>
      <p:sp>
        <p:nvSpPr>
          <p:cNvPr id="4" name="Slide Number Placeholder 3">
            <a:extLst>
              <a:ext uri="{FF2B5EF4-FFF2-40B4-BE49-F238E27FC236}">
                <a16:creationId xmlns:a16="http://schemas.microsoft.com/office/drawing/2014/main" id="{FD40AAF4-A488-674A-A815-39FB30C3BCB7}"/>
              </a:ext>
            </a:extLst>
          </p:cNvPr>
          <p:cNvSpPr>
            <a:spLocks noGrp="1"/>
          </p:cNvSpPr>
          <p:nvPr>
            <p:ph type="sldNum" sz="quarter" idx="4"/>
          </p:nvPr>
        </p:nvSpPr>
        <p:spPr>
          <a:xfrm>
            <a:off x="11589026" y="6249615"/>
            <a:ext cx="393432" cy="608383"/>
          </a:xfrm>
          <a:prstGeom prst="rect">
            <a:avLst/>
          </a:prstGeom>
        </p:spPr>
        <p:txBody>
          <a:bodyPr vert="horz" lIns="91440" tIns="45720" rIns="91440" bIns="45720" rtlCol="0" anchor="ctr"/>
          <a:lstStyle>
            <a:defPPr>
              <a:defRPr lang="en-US"/>
            </a:defPPr>
            <a:lvl1pPr marL="0" algn="ctr" defTabSz="914400" rtl="0" eaLnBrk="1" latinLnBrk="0" hangingPunct="1">
              <a:defRPr sz="13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90535BD1-8CD9-3F4C-A1B6-7F2FC51E798F}" type="slidenum">
              <a:rPr lang="en-US" smtClean="0"/>
              <a:pPr marL="0" marR="0" lvl="0" indent="0" algn="ctr" defTabSz="914400" rtl="0" eaLnBrk="1" fontAlgn="auto" latinLnBrk="0" hangingPunct="1">
                <a:lnSpc>
                  <a:spcPct val="100000"/>
                </a:lnSpc>
                <a:spcBef>
                  <a:spcPts val="0"/>
                </a:spcBef>
                <a:spcAft>
                  <a:spcPts val="0"/>
                </a:spcAft>
                <a:buClrTx/>
                <a:buSzTx/>
                <a:buFontTx/>
                <a:buNone/>
                <a:tabLst/>
                <a:defRPr/>
              </a:pPr>
              <a:t>13</a:t>
            </a:fld>
            <a:endParaRPr kumimoji="0" lang="en-US" sz="13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11">
            <a:extLst>
              <a:ext uri="{FF2B5EF4-FFF2-40B4-BE49-F238E27FC236}">
                <a16:creationId xmlns:a16="http://schemas.microsoft.com/office/drawing/2014/main" id="{04668847-1465-D840-BCCE-40AE3F4CE040}"/>
              </a:ext>
            </a:extLst>
          </p:cNvPr>
          <p:cNvSpPr txBox="1">
            <a:spLocks noChangeArrowheads="1"/>
          </p:cNvSpPr>
          <p:nvPr/>
        </p:nvSpPr>
        <p:spPr>
          <a:xfrm>
            <a:off x="800100" y="1181100"/>
            <a:ext cx="10591799" cy="767937"/>
          </a:xfrm>
          <a:prstGeom prst="rect">
            <a:avLst/>
          </a:prstGeom>
        </p:spPr>
        <p:txBody>
          <a:bodyPr vert="horz" lIns="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75000"/>
                    <a:lumOff val="2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1200"/>
              </a:spcAft>
              <a:buClrTx/>
              <a:buSzTx/>
              <a:buFont typeface="Arial" panose="020B0604020202020204" pitchFamily="34" charset="0"/>
              <a:buNone/>
              <a:tabLst/>
              <a:defRPr/>
            </a:pPr>
            <a:r>
              <a:rPr kumimoji="0" lang="en-US" sz="2200" b="0" i="0" u="none" strike="noStrike" kern="1200" cap="none" spc="0" normalizeH="0" baseline="0" noProof="0">
                <a:ln>
                  <a:noFill/>
                </a:ln>
                <a:solidFill>
                  <a:prstClr val="black"/>
                </a:solidFill>
                <a:effectLst/>
                <a:uLnTx/>
                <a:uFillTx/>
                <a:latin typeface="Calibri" panose="020F0502020204030204"/>
                <a:ea typeface="+mn-ea"/>
                <a:cs typeface="+mn-cs"/>
              </a:rPr>
              <a:t>VA Education benefits advance the education and skills of Veterans, Service members, family members and survivors according to the following eligibility standards:</a:t>
            </a:r>
          </a:p>
        </p:txBody>
      </p:sp>
      <p:sp>
        <p:nvSpPr>
          <p:cNvPr id="6" name="Rectangle 5">
            <a:extLst>
              <a:ext uri="{FF2B5EF4-FFF2-40B4-BE49-F238E27FC236}">
                <a16:creationId xmlns:a16="http://schemas.microsoft.com/office/drawing/2014/main" id="{999E664B-E0EF-654D-A6C7-E22ED94594E8}"/>
              </a:ext>
            </a:extLst>
          </p:cNvPr>
          <p:cNvSpPr/>
          <p:nvPr/>
        </p:nvSpPr>
        <p:spPr>
          <a:xfrm>
            <a:off x="476700" y="1941075"/>
            <a:ext cx="3272171" cy="401834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182880" rIns="182880" bIns="91440" rtlCol="0" anchor="t"/>
          <a:lstStyle/>
          <a:p>
            <a:pPr marL="0" marR="0" lvl="0" indent="0" algn="l" defTabSz="914400" rtl="0" eaLnBrk="1" fontAlgn="auto" latinLnBrk="0" hangingPunct="1">
              <a:lnSpc>
                <a:spcPct val="83333"/>
              </a:lnSpc>
              <a:spcBef>
                <a:spcPts val="300"/>
              </a:spcBef>
              <a:spcAft>
                <a:spcPts val="300"/>
              </a:spcAft>
              <a:buClrTx/>
              <a:buSzTx/>
              <a:buFontTx/>
              <a:buNone/>
              <a:tabLst/>
              <a:defRPr/>
            </a:pPr>
            <a:r>
              <a:rPr kumimoji="0" lang="en-US" sz="2000" b="1" i="0" u="none" strike="noStrike" kern="1200" cap="none" spc="0" normalizeH="0" baseline="0" noProof="0">
                <a:ln>
                  <a:noFill/>
                </a:ln>
                <a:solidFill>
                  <a:srgbClr val="2298D5"/>
                </a:solidFill>
                <a:effectLst/>
                <a:uLnTx/>
                <a:uFillTx/>
                <a:latin typeface="Calibri" panose="020F0502020204030204"/>
                <a:ea typeface="+mn-ea"/>
                <a:cs typeface="+mn-cs"/>
              </a:rPr>
              <a:t>Post-9/11 GI Bill </a:t>
            </a:r>
            <a:endParaRPr lang="en-US">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10" normalizeH="0" baseline="0" noProof="0">
                <a:ln>
                  <a:noFill/>
                </a:ln>
                <a:solidFill>
                  <a:prstClr val="black"/>
                </a:solidFill>
                <a:effectLst/>
                <a:uLnTx/>
                <a:uFillTx/>
                <a:latin typeface="Calibri" panose="020F0502020204030204"/>
                <a:ea typeface="+mn-lt"/>
                <a:cs typeface="Calibri" panose="020F0502020204030204"/>
              </a:rPr>
              <a:t>After 9/10/2001 - served at least 90 aggregate days on active duty and still serving or honorably discharged; honorably discharged due to a service-connected disability after 30 days of aggregate service, or awarded the Purple Heart.</a:t>
            </a:r>
            <a:endParaRPr kumimoji="0" lang="en-US" sz="1500" b="0" i="0" u="none" strike="noStrike" kern="1200" cap="none" spc="0" normalizeH="0" baseline="0" noProof="0">
              <a:ln>
                <a:noFill/>
              </a:ln>
              <a:solidFill>
                <a:prstClr val="black"/>
              </a:solidFill>
              <a:effectLst/>
              <a:uLnTx/>
              <a:uFillTx/>
              <a:latin typeface="Calibri" panose="020F0502020204030204"/>
              <a:ea typeface="+mn-lt"/>
              <a:cs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10" normalizeH="0" baseline="0" noProof="0">
              <a:ln>
                <a:noFill/>
              </a:ln>
              <a:solidFill>
                <a:prstClr val="black"/>
              </a:solidFill>
              <a:effectLst/>
              <a:uLnTx/>
              <a:uFillTx/>
              <a:latin typeface="Calibri" panose="020F0502020204030204"/>
              <a:ea typeface="+mn-ea"/>
              <a:cs typeface="Calibri"/>
            </a:endParaRPr>
          </a:p>
          <a:p>
            <a:pPr marL="0" marR="0" lvl="0" indent="0" algn="l" defTabSz="914400" rtl="0" eaLnBrk="1" fontAlgn="auto" latinLnBrk="0" hangingPunct="1">
              <a:lnSpc>
                <a:spcPct val="100000"/>
              </a:lnSpc>
              <a:spcBef>
                <a:spcPts val="300"/>
              </a:spcBef>
              <a:spcAft>
                <a:spcPts val="300"/>
              </a:spcAft>
              <a:buClrTx/>
              <a:buSzTx/>
              <a:buFontTx/>
              <a:buNone/>
              <a:tabLst/>
              <a:defRPr/>
            </a:pPr>
            <a:r>
              <a:rPr kumimoji="0" lang="en-US" sz="1500" b="1" i="0" u="none" strike="noStrike" kern="1200" cap="none" spc="-10" normalizeH="0" baseline="0" noProof="0">
                <a:ln>
                  <a:noFill/>
                </a:ln>
                <a:solidFill>
                  <a:prstClr val="black"/>
                </a:solidFill>
                <a:effectLst/>
                <a:uLnTx/>
                <a:uFillTx/>
                <a:latin typeface="Calibri" panose="020F0502020204030204"/>
                <a:ea typeface="+mn-ea"/>
                <a:cs typeface="Calibri"/>
              </a:rPr>
              <a:t>Fry Scholarship -  </a:t>
            </a:r>
            <a:r>
              <a:rPr kumimoji="0" lang="en-US" sz="1500" b="0" i="0" u="none" strike="noStrike" kern="1200" cap="none" spc="-10" normalizeH="0" baseline="0" noProof="0">
                <a:ln>
                  <a:noFill/>
                </a:ln>
                <a:solidFill>
                  <a:prstClr val="black"/>
                </a:solidFill>
                <a:effectLst/>
                <a:uLnTx/>
                <a:uFillTx/>
                <a:latin typeface="Calibri" panose="020F0502020204030204"/>
                <a:ea typeface="+mn-ea"/>
                <a:cs typeface="Calibri"/>
              </a:rPr>
              <a:t>A child or</a:t>
            </a:r>
            <a:r>
              <a:rPr kumimoji="0" lang="en-US" sz="1500" b="0" i="0" u="none" strike="noStrike" kern="1200" cap="none" spc="-10" normalizeH="0" baseline="0" noProof="0">
                <a:ln>
                  <a:noFill/>
                </a:ln>
                <a:solidFill>
                  <a:prstClr val="black"/>
                </a:solidFill>
                <a:effectLst/>
                <a:uLnTx/>
                <a:uFillTx/>
                <a:latin typeface="Calibri" panose="020F0502020204030204"/>
                <a:ea typeface="+mn-lt"/>
                <a:cs typeface="Calibri" panose="020F0502020204030204"/>
              </a:rPr>
              <a:t> spouse of a person who, after 9/10/01, dies in the line of duty while serving on duty as a member of the Armed Forces, or from a service-connected disability while a member of the Selected Reserve. </a:t>
            </a:r>
            <a:r>
              <a:rPr kumimoji="0" lang="en-US" sz="1600" b="0" i="0" u="none" strike="noStrike" kern="1200" cap="none" spc="-10" normalizeH="0" baseline="0" noProof="0">
                <a:ln>
                  <a:noFill/>
                </a:ln>
                <a:solidFill>
                  <a:prstClr val="black"/>
                </a:solidFill>
                <a:effectLst/>
                <a:uLnTx/>
                <a:uFillTx/>
                <a:latin typeface="Calibri" panose="020F0502020204030204"/>
                <a:ea typeface="+mn-lt"/>
                <a:cs typeface="Calibri" panose="020F0502020204030204"/>
              </a:rPr>
              <a:t> </a:t>
            </a: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Calibri"/>
            </a:endParaRPr>
          </a:p>
          <a:p>
            <a:pPr marL="0" marR="0" lvl="0" indent="0" algn="l" defTabSz="914400" rtl="0" eaLnBrk="1" fontAlgn="auto" latinLnBrk="0" hangingPunct="1">
              <a:lnSpc>
                <a:spcPct val="100000"/>
              </a:lnSpc>
              <a:spcBef>
                <a:spcPts val="300"/>
              </a:spcBef>
              <a:spcAft>
                <a:spcPts val="300"/>
              </a:spcAft>
              <a:buClrTx/>
              <a:buSzTx/>
              <a:buFontTx/>
              <a:buNone/>
              <a:tabLst/>
              <a:defRPr/>
            </a:pPr>
            <a:endParaRPr kumimoji="0" lang="en-US" sz="1800" b="1" i="0" u="none" strike="noStrike" kern="1200" cap="none" spc="0" normalizeH="0" baseline="0" noProof="0">
              <a:ln>
                <a:noFill/>
              </a:ln>
              <a:solidFill>
                <a:srgbClr val="2298D5"/>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300"/>
              </a:spcBef>
              <a:spcAft>
                <a:spcPts val="300"/>
              </a:spcAft>
              <a:buClrTx/>
              <a:buSzTx/>
              <a:buFontTx/>
              <a:buNone/>
              <a:tabLst/>
              <a:defRPr/>
            </a:pPr>
            <a:endParaRPr kumimoji="0" lang="en-US" sz="1800" b="0" i="0" u="none" strike="noStrike" kern="1200" cap="none" spc="-10" normalizeH="0" baseline="0" noProof="0">
              <a:ln>
                <a:noFill/>
              </a:ln>
              <a:solidFill>
                <a:prstClr val="black">
                  <a:lumMod val="75000"/>
                  <a:lumOff val="25000"/>
                </a:prstClr>
              </a:solidFill>
              <a:effectLst/>
              <a:highlight>
                <a:srgbClr val="FFFF00"/>
              </a:highligh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33F8A963-2344-4469-93A4-EFE39D2BEE0C}"/>
              </a:ext>
            </a:extLst>
          </p:cNvPr>
          <p:cNvSpPr/>
          <p:nvPr/>
        </p:nvSpPr>
        <p:spPr>
          <a:xfrm>
            <a:off x="3966839" y="1959968"/>
            <a:ext cx="2460989" cy="40183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182880" rIns="182880" bIns="91440" rtlCol="0" anchor="t"/>
          <a:lstStyle/>
          <a:p>
            <a:pPr marL="0" marR="0" lvl="0" indent="0" algn="l" defTabSz="914400" rtl="0" eaLnBrk="1" fontAlgn="auto" latinLnBrk="0" hangingPunct="1">
              <a:lnSpc>
                <a:spcPct val="83333"/>
              </a:lnSpc>
              <a:spcBef>
                <a:spcPts val="300"/>
              </a:spcBef>
              <a:spcAft>
                <a:spcPts val="300"/>
              </a:spcAft>
              <a:buClrTx/>
              <a:buSzTx/>
              <a:buFontTx/>
              <a:buNone/>
              <a:tabLst/>
              <a:defRPr/>
            </a:pPr>
            <a:r>
              <a:rPr kumimoji="0" lang="en-US" sz="2000" b="1" i="0" u="none" strike="noStrike" kern="1200" cap="none" spc="0" normalizeH="0" baseline="0" noProof="0">
                <a:ln>
                  <a:noFill/>
                </a:ln>
                <a:solidFill>
                  <a:srgbClr val="2298D5"/>
                </a:solidFill>
                <a:effectLst/>
                <a:uLnTx/>
                <a:uFillTx/>
                <a:latin typeface="Calibri" panose="020F0502020204030204"/>
                <a:ea typeface="+mn-ea"/>
                <a:cs typeface="+mn-cs"/>
              </a:rPr>
              <a:t>Survivors and Dependents Educational Assistance Program </a:t>
            </a:r>
            <a:endParaRPr lang="en-US">
              <a:ea typeface="+mn-ea"/>
              <a:cs typeface="+mn-cs"/>
            </a:endParaRPr>
          </a:p>
          <a:p>
            <a:pPr marL="0" marR="0" lvl="0" indent="0" algn="l" defTabSz="914400" rtl="0" eaLnBrk="1" fontAlgn="auto" latinLnBrk="0" hangingPunct="1">
              <a:lnSpc>
                <a:spcPct val="100000"/>
              </a:lnSpc>
              <a:spcBef>
                <a:spcPts val="300"/>
              </a:spcBef>
              <a:spcAft>
                <a:spcPts val="30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panose="020F0502020204030204"/>
                <a:ea typeface="+mn-ea"/>
                <a:cs typeface="+mn-cs"/>
              </a:rPr>
              <a:t>Available to eligible </a:t>
            </a:r>
            <a:r>
              <a:rPr kumimoji="0" lang="en-US" sz="1600" b="1" i="0" u="none" strike="noStrike" kern="1200" cap="none" spc="0" normalizeH="0" baseline="0" noProof="0">
                <a:ln>
                  <a:noFill/>
                </a:ln>
                <a:solidFill>
                  <a:prstClr val="black"/>
                </a:solidFill>
                <a:effectLst/>
                <a:uLnTx/>
                <a:uFillTx/>
                <a:latin typeface="Calibri" panose="020F0502020204030204"/>
                <a:ea typeface="+mn-ea"/>
                <a:cs typeface="+mn-cs"/>
              </a:rPr>
              <a:t>dependents of Veterans</a:t>
            </a:r>
            <a:r>
              <a:rPr kumimoji="0" lang="en-US" sz="1600" b="0" i="0" u="none" strike="noStrike" kern="1200" cap="none" spc="0" normalizeH="0" baseline="0" noProof="0">
                <a:ln>
                  <a:noFill/>
                </a:ln>
                <a:solidFill>
                  <a:prstClr val="black"/>
                </a:solidFill>
                <a:effectLst/>
                <a:uLnTx/>
                <a:uFillTx/>
                <a:latin typeface="Calibri" panose="020F0502020204030204"/>
                <a:ea typeface="+mn-ea"/>
                <a:cs typeface="+mn-cs"/>
              </a:rPr>
              <a:t> who are </a:t>
            </a:r>
            <a:r>
              <a:rPr kumimoji="0" lang="en-US" sz="1600" b="1" i="0" u="none" strike="noStrike" kern="1200" cap="none" spc="0" normalizeH="0" baseline="0" noProof="0">
                <a:ln>
                  <a:noFill/>
                </a:ln>
                <a:solidFill>
                  <a:prstClr val="black"/>
                </a:solidFill>
                <a:effectLst/>
                <a:uLnTx/>
                <a:uFillTx/>
                <a:latin typeface="Calibri" panose="020F0502020204030204"/>
                <a:ea typeface="+mn-ea"/>
                <a:cs typeface="+mn-cs"/>
              </a:rPr>
              <a:t>permanently and totally disabled </a:t>
            </a:r>
            <a:r>
              <a:rPr kumimoji="0" lang="en-US" sz="1600" b="0" i="0" u="none" strike="noStrike" kern="1200" cap="none" spc="0" normalizeH="0" baseline="0" noProof="0">
                <a:ln>
                  <a:noFill/>
                </a:ln>
                <a:solidFill>
                  <a:prstClr val="black"/>
                </a:solidFill>
                <a:effectLst/>
                <a:uLnTx/>
                <a:uFillTx/>
                <a:latin typeface="Calibri" panose="020F0502020204030204"/>
                <a:ea typeface="+mn-ea"/>
                <a:cs typeface="+mn-cs"/>
              </a:rPr>
              <a:t>due to service-related conditions, and of Veterans who died while on active duty or as the result of a service-related condition.</a:t>
            </a:r>
          </a:p>
        </p:txBody>
      </p:sp>
      <p:sp>
        <p:nvSpPr>
          <p:cNvPr id="8" name="Rectangle 7">
            <a:extLst>
              <a:ext uri="{FF2B5EF4-FFF2-40B4-BE49-F238E27FC236}">
                <a16:creationId xmlns:a16="http://schemas.microsoft.com/office/drawing/2014/main" id="{D59A1965-4735-0F46-BEC7-7AB7E2A1A951}"/>
              </a:ext>
            </a:extLst>
          </p:cNvPr>
          <p:cNvSpPr/>
          <p:nvPr/>
        </p:nvSpPr>
        <p:spPr>
          <a:xfrm>
            <a:off x="6645796" y="1941072"/>
            <a:ext cx="2460989" cy="401834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182880" rIns="182880" bIns="91440" rtlCol="0" anchor="t"/>
          <a:lstStyle/>
          <a:p>
            <a:pPr marL="0" marR="0" lvl="0" indent="0" algn="l" defTabSz="914400" rtl="0" eaLnBrk="1" fontAlgn="auto" latinLnBrk="0" hangingPunct="1">
              <a:lnSpc>
                <a:spcPct val="83333"/>
              </a:lnSpc>
              <a:spcBef>
                <a:spcPts val="300"/>
              </a:spcBef>
              <a:spcAft>
                <a:spcPts val="300"/>
              </a:spcAft>
              <a:buClrTx/>
              <a:buSzTx/>
              <a:buFontTx/>
              <a:buNone/>
              <a:tabLst/>
              <a:defRPr/>
            </a:pPr>
            <a:r>
              <a:rPr kumimoji="0" lang="en-US" sz="2000" b="1" i="0" u="none" strike="noStrike" kern="1200" cap="none" spc="0" normalizeH="0" baseline="0" noProof="0">
                <a:ln>
                  <a:noFill/>
                </a:ln>
                <a:solidFill>
                  <a:srgbClr val="2298D5"/>
                </a:solidFill>
                <a:effectLst/>
                <a:uLnTx/>
                <a:uFillTx/>
                <a:latin typeface="Calibri" panose="020F0502020204030204"/>
                <a:ea typeface="+mn-ea"/>
                <a:cs typeface="+mn-cs"/>
              </a:rPr>
              <a:t>Montgomery GI Bill</a:t>
            </a:r>
            <a:br>
              <a:rPr kumimoji="0" lang="en-US" sz="2000" b="1" i="0" u="none" strike="noStrike" kern="1200" cap="none" spc="0" normalizeH="0" baseline="0" noProof="0">
                <a:ln>
                  <a:noFill/>
                </a:ln>
                <a:solidFill>
                  <a:srgbClr val="2298D5"/>
                </a:solidFill>
                <a:effectLst/>
                <a:uLnTx/>
                <a:uFillTx/>
                <a:latin typeface="Calibri" panose="020F0502020204030204"/>
                <a:ea typeface="+mn-ea"/>
                <a:cs typeface="+mn-cs"/>
              </a:rPr>
            </a:br>
            <a:r>
              <a:rPr kumimoji="0" lang="en-US" sz="2000" b="1" i="0" u="none" strike="noStrike" kern="1200" cap="none" spc="0" normalizeH="0" baseline="0" noProof="0">
                <a:ln>
                  <a:noFill/>
                </a:ln>
                <a:solidFill>
                  <a:srgbClr val="2298D5"/>
                </a:solidFill>
                <a:effectLst/>
                <a:uLnTx/>
                <a:uFillTx/>
                <a:latin typeface="Calibri" panose="020F0502020204030204"/>
                <a:ea typeface="+mn-ea"/>
                <a:cs typeface="+mn-cs"/>
              </a:rPr>
              <a:t>Select Reserve</a:t>
            </a:r>
            <a:endParaRPr lang="en-US">
              <a:ea typeface="+mn-ea"/>
              <a:cs typeface="+mn-cs"/>
            </a:endParaRPr>
          </a:p>
          <a:p>
            <a:pPr marL="0" marR="0" lvl="0" indent="0" algn="l" defTabSz="914400" rtl="0" eaLnBrk="1" fontAlgn="auto" latinLnBrk="0" hangingPunct="1">
              <a:lnSpc>
                <a:spcPct val="100000"/>
              </a:lnSpc>
              <a:spcBef>
                <a:spcPts val="300"/>
              </a:spcBef>
              <a:spcAft>
                <a:spcPts val="30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panose="020F0502020204030204"/>
                <a:ea typeface="+mn-ea"/>
                <a:cs typeface="+mn-cs"/>
              </a:rPr>
              <a:t>For Reservists with a six-year obligation in the Selected Reserve who are actively drilling.</a:t>
            </a:r>
          </a:p>
        </p:txBody>
      </p:sp>
      <p:sp>
        <p:nvSpPr>
          <p:cNvPr id="7" name="Rectangle 6">
            <a:extLst>
              <a:ext uri="{FF2B5EF4-FFF2-40B4-BE49-F238E27FC236}">
                <a16:creationId xmlns:a16="http://schemas.microsoft.com/office/drawing/2014/main" id="{555B1F4B-9D81-B04C-A91D-4602E8C34213}"/>
              </a:ext>
            </a:extLst>
          </p:cNvPr>
          <p:cNvSpPr/>
          <p:nvPr/>
        </p:nvSpPr>
        <p:spPr>
          <a:xfrm>
            <a:off x="9324753" y="1959968"/>
            <a:ext cx="2460989" cy="399944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182880" rIns="182880" bIns="91440" rtlCol="0" anchor="t"/>
          <a:lstStyle/>
          <a:p>
            <a:pPr marL="0" marR="0" lvl="0" indent="0" algn="l" defTabSz="914400" rtl="0" eaLnBrk="1" fontAlgn="auto" latinLnBrk="0" hangingPunct="1">
              <a:lnSpc>
                <a:spcPct val="83333"/>
              </a:lnSpc>
              <a:spcBef>
                <a:spcPts val="300"/>
              </a:spcBef>
              <a:spcAft>
                <a:spcPts val="300"/>
              </a:spcAft>
              <a:buClrTx/>
              <a:buSzTx/>
              <a:buFontTx/>
              <a:buNone/>
              <a:tabLst/>
              <a:defRPr/>
            </a:pPr>
            <a:r>
              <a:rPr kumimoji="0" lang="en-US" sz="2000" b="1" i="0" u="none" strike="noStrike" kern="1200" cap="none" spc="0" normalizeH="0" baseline="0" noProof="0">
                <a:ln>
                  <a:noFill/>
                </a:ln>
                <a:solidFill>
                  <a:srgbClr val="2298D5"/>
                </a:solidFill>
                <a:effectLst/>
                <a:uLnTx/>
                <a:uFillTx/>
                <a:latin typeface="Calibri" panose="020F0502020204030204"/>
                <a:ea typeface="+mn-ea"/>
                <a:cs typeface="+mn-cs"/>
              </a:rPr>
              <a:t>Montgomery GI Bill</a:t>
            </a:r>
            <a:br>
              <a:rPr kumimoji="0" lang="en-US" sz="2000" b="1" i="0" u="none" strike="noStrike" kern="1200" cap="none" spc="0" normalizeH="0" baseline="0" noProof="0">
                <a:ln>
                  <a:noFill/>
                </a:ln>
                <a:solidFill>
                  <a:srgbClr val="2298D5"/>
                </a:solidFill>
                <a:effectLst/>
                <a:uLnTx/>
                <a:uFillTx/>
                <a:latin typeface="Calibri" panose="020F0502020204030204"/>
                <a:ea typeface="+mn-ea"/>
                <a:cs typeface="+mn-cs"/>
              </a:rPr>
            </a:br>
            <a:r>
              <a:rPr kumimoji="0" lang="en-US" sz="2000" b="1" i="0" u="none" strike="noStrike" kern="1200" cap="none" spc="0" normalizeH="0" baseline="0" noProof="0">
                <a:ln>
                  <a:noFill/>
                </a:ln>
                <a:solidFill>
                  <a:srgbClr val="2298D5"/>
                </a:solidFill>
                <a:effectLst/>
                <a:uLnTx/>
                <a:uFillTx/>
                <a:latin typeface="Calibri" panose="020F0502020204030204"/>
                <a:ea typeface="+mn-ea"/>
                <a:cs typeface="+mn-cs"/>
              </a:rPr>
              <a:t>Active Duty </a:t>
            </a:r>
            <a:endParaRPr lang="en-US">
              <a:ea typeface="+mn-ea"/>
              <a:cs typeface="+mn-cs"/>
            </a:endParaRPr>
          </a:p>
          <a:p>
            <a:pPr marL="0" marR="0" lvl="0" indent="0" algn="l" defTabSz="914400" rtl="0" eaLnBrk="1" fontAlgn="auto" latinLnBrk="0" hangingPunct="1">
              <a:lnSpc>
                <a:spcPct val="100000"/>
              </a:lnSpc>
              <a:spcBef>
                <a:spcPts val="300"/>
              </a:spcBef>
              <a:spcAft>
                <a:spcPts val="30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panose="020F0502020204030204"/>
                <a:ea typeface="+mn-ea"/>
                <a:cs typeface="+mn-cs"/>
              </a:rPr>
              <a:t>Enrollees pay $100/month for</a:t>
            </a:r>
            <a:br>
              <a:rPr kumimoji="0" lang="en-US" sz="1600" b="0" i="0" u="none" strike="noStrike" kern="1200" cap="none" spc="0" normalizeH="0" baseline="0" noProof="0">
                <a:ln>
                  <a:noFill/>
                </a:ln>
                <a:solidFill>
                  <a:prstClr val="black"/>
                </a:solidFill>
                <a:effectLst/>
                <a:uLnTx/>
                <a:uFillTx/>
                <a:latin typeface="Calibri" panose="020F0502020204030204"/>
                <a:ea typeface="+mn-ea"/>
                <a:cs typeface="+mn-cs"/>
              </a:rPr>
            </a:br>
            <a:r>
              <a:rPr kumimoji="0" lang="en-US" sz="1600" b="0" i="0" u="none" strike="noStrike" kern="1200" cap="none" spc="0" normalizeH="0" baseline="0" noProof="0">
                <a:ln>
                  <a:noFill/>
                </a:ln>
                <a:solidFill>
                  <a:prstClr val="black"/>
                </a:solidFill>
                <a:effectLst/>
                <a:uLnTx/>
                <a:uFillTx/>
                <a:latin typeface="Calibri" panose="020F0502020204030204"/>
                <a:ea typeface="+mn-ea"/>
                <a:cs typeface="+mn-cs"/>
              </a:rPr>
              <a:t>12 months to receive monthly Education benefits after completing a minimum service obligation.</a:t>
            </a:r>
          </a:p>
        </p:txBody>
      </p:sp>
    </p:spTree>
    <p:extLst>
      <p:ext uri="{BB962C8B-B14F-4D97-AF65-F5344CB8AC3E}">
        <p14:creationId xmlns:p14="http://schemas.microsoft.com/office/powerpoint/2010/main" val="205769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2F64E4A-F182-DC61-5618-6DD3EE9AE555}"/>
              </a:ext>
            </a:extLst>
          </p:cNvPr>
          <p:cNvSpPr>
            <a:spLocks noGrp="1"/>
          </p:cNvSpPr>
          <p:nvPr>
            <p:ph type="sldNum" sz="quarter" idx="12"/>
          </p:nvPr>
        </p:nvSpPr>
        <p:spPr/>
        <p:txBody>
          <a:bodyPr/>
          <a:lstStyle/>
          <a:p>
            <a:fld id="{D983F1FA-211D-3044-9E35-958DFBC26156}" type="slidenum">
              <a:rPr lang="en-US" smtClean="0">
                <a:solidFill>
                  <a:prstClr val="white"/>
                </a:solidFill>
              </a:rPr>
              <a:pPr/>
              <a:t>2</a:t>
            </a:fld>
            <a:endParaRPr lang="en-US">
              <a:solidFill>
                <a:prstClr val="white"/>
              </a:solidFill>
            </a:endParaRPr>
          </a:p>
        </p:txBody>
      </p:sp>
      <p:sp>
        <p:nvSpPr>
          <p:cNvPr id="4" name="Title 3">
            <a:extLst>
              <a:ext uri="{FF2B5EF4-FFF2-40B4-BE49-F238E27FC236}">
                <a16:creationId xmlns:a16="http://schemas.microsoft.com/office/drawing/2014/main" id="{5673187D-11CF-ED54-D3C6-4A64EB81DA0B}"/>
              </a:ext>
            </a:extLst>
          </p:cNvPr>
          <p:cNvSpPr>
            <a:spLocks noGrp="1"/>
          </p:cNvSpPr>
          <p:nvPr>
            <p:ph type="title"/>
          </p:nvPr>
        </p:nvSpPr>
        <p:spPr/>
        <p:txBody>
          <a:bodyPr>
            <a:normAutofit fontScale="90000"/>
          </a:bodyPr>
          <a:lstStyle/>
          <a:p>
            <a:r>
              <a:rPr lang="en-US" dirty="0"/>
              <a:t>Disability Claims Data</a:t>
            </a:r>
          </a:p>
        </p:txBody>
      </p:sp>
      <p:sp>
        <p:nvSpPr>
          <p:cNvPr id="2" name="TextBox 1">
            <a:extLst>
              <a:ext uri="{FF2B5EF4-FFF2-40B4-BE49-F238E27FC236}">
                <a16:creationId xmlns:a16="http://schemas.microsoft.com/office/drawing/2014/main" id="{67A33917-1DDE-DE53-584A-E066E3C1D362}"/>
              </a:ext>
            </a:extLst>
          </p:cNvPr>
          <p:cNvSpPr txBox="1"/>
          <p:nvPr/>
        </p:nvSpPr>
        <p:spPr>
          <a:xfrm>
            <a:off x="583660" y="867949"/>
            <a:ext cx="11168558" cy="4801314"/>
          </a:xfrm>
          <a:prstGeom prst="rect">
            <a:avLst/>
          </a:prstGeom>
          <a:noFill/>
        </p:spPr>
        <p:txBody>
          <a:bodyPr wrap="square" rtlCol="0">
            <a:spAutoFit/>
          </a:bodyPr>
          <a:lstStyle/>
          <a:p>
            <a:pPr marL="0" marR="0">
              <a:spcBef>
                <a:spcPts val="0"/>
              </a:spcBef>
              <a:spcAft>
                <a:spcPts val="0"/>
              </a:spcAft>
            </a:pPr>
            <a:r>
              <a:rPr lang="en-US" dirty="0">
                <a:effectLst/>
                <a:latin typeface="Arial" panose="020B0604020202020204" pitchFamily="34" charset="0"/>
                <a:ea typeface="Calibri" panose="020F0502020204030204" pitchFamily="34" charset="0"/>
                <a:cs typeface="Arial" panose="020B0604020202020204" pitchFamily="34" charset="0"/>
              </a:rPr>
              <a:t>Overall Rating Inventory Data as of COB Saturday, </a:t>
            </a:r>
            <a:r>
              <a:rPr lang="en-US" dirty="0">
                <a:latin typeface="Arial" panose="020B0604020202020204" pitchFamily="34" charset="0"/>
                <a:ea typeface="Calibri" panose="020F0502020204030204" pitchFamily="34" charset="0"/>
                <a:cs typeface="Arial" panose="020B0604020202020204" pitchFamily="34" charset="0"/>
              </a:rPr>
              <a:t>June 1</a:t>
            </a:r>
            <a:r>
              <a:rPr lang="en-US" dirty="0">
                <a:effectLst/>
                <a:latin typeface="Arial" panose="020B0604020202020204" pitchFamily="34" charset="0"/>
                <a:ea typeface="Calibri" panose="020F0502020204030204" pitchFamily="34" charset="0"/>
                <a:cs typeface="Arial" panose="020B0604020202020204" pitchFamily="34" charset="0"/>
              </a:rPr>
              <a:t>, 2024</a:t>
            </a:r>
          </a:p>
          <a:p>
            <a:pPr marL="0" marR="0">
              <a:spcBef>
                <a:spcPts val="0"/>
              </a:spcBef>
              <a:spcAft>
                <a:spcPts val="0"/>
              </a:spcAft>
            </a:pPr>
            <a:endParaRPr lang="en-US"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dirty="0">
                <a:effectLst/>
                <a:latin typeface="Arial" panose="020B0604020202020204" pitchFamily="34" charset="0"/>
                <a:ea typeface="Times New Roman" panose="02020603050405020304" pitchFamily="18" charset="0"/>
                <a:cs typeface="Arial" panose="020B0604020202020204" pitchFamily="34" charset="0"/>
              </a:rPr>
              <a:t>Inventory: 949,272</a:t>
            </a:r>
          </a:p>
          <a:p>
            <a:pPr marL="342900" marR="0" lvl="0" indent="-342900">
              <a:spcBef>
                <a:spcPts val="0"/>
              </a:spcBef>
              <a:spcAft>
                <a:spcPts val="0"/>
              </a:spcAft>
              <a:buSzPts val="1000"/>
              <a:buFont typeface="Symbol" panose="05050102010706020507" pitchFamily="18" charset="2"/>
              <a:buChar char=""/>
              <a:tabLst>
                <a:tab pos="457200" algn="l"/>
              </a:tabLst>
            </a:pPr>
            <a:r>
              <a:rPr lang="en-US" dirty="0">
                <a:effectLst/>
                <a:latin typeface="Arial" panose="020B0604020202020204" pitchFamily="34" charset="0"/>
                <a:ea typeface="Times New Roman" panose="02020603050405020304" pitchFamily="18" charset="0"/>
                <a:cs typeface="Arial" panose="020B0604020202020204" pitchFamily="34" charset="0"/>
              </a:rPr>
              <a:t>Backlog: 278,563</a:t>
            </a:r>
            <a:endParaRPr lang="en-US"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dirty="0">
                <a:effectLst/>
                <a:latin typeface="Arial" panose="020B0604020202020204" pitchFamily="34" charset="0"/>
                <a:ea typeface="Times New Roman" panose="02020603050405020304" pitchFamily="18" charset="0"/>
                <a:cs typeface="Arial" panose="020B0604020202020204" pitchFamily="34" charset="0"/>
              </a:rPr>
              <a:t>In FY23, we completed 1,981,854 claims, which is 15.9% more than the record total we completed in FY22.</a:t>
            </a:r>
          </a:p>
          <a:p>
            <a:pPr marL="800100" lvl="1" indent="-342900">
              <a:buSzPts val="1000"/>
              <a:buFont typeface="Symbol" panose="05050102010706020507" pitchFamily="18" charset="2"/>
              <a:buChar char=""/>
              <a:tabLst>
                <a:tab pos="457200" algn="l"/>
              </a:tabLst>
            </a:pPr>
            <a:r>
              <a:rPr lang="en-US" dirty="0">
                <a:latin typeface="Arial" panose="020B0604020202020204" pitchFamily="34" charset="0"/>
                <a:ea typeface="Calibri" panose="020F0502020204030204" pitchFamily="34" charset="0"/>
                <a:cs typeface="Arial" panose="020B0604020202020204" pitchFamily="34" charset="0"/>
              </a:rPr>
              <a:t>So far in FY24, we have completed 1,666,800 claims, which is 27.9% more than at the same time in FY23.</a:t>
            </a:r>
            <a:endParaRPr lang="en-US"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dirty="0">
                <a:effectLst/>
                <a:latin typeface="Arial" panose="020B0604020202020204" pitchFamily="34" charset="0"/>
                <a:ea typeface="Times New Roman" panose="02020603050405020304" pitchFamily="18" charset="0"/>
                <a:cs typeface="Arial" panose="020B0604020202020204" pitchFamily="34" charset="0"/>
              </a:rPr>
              <a:t>In FY23, we received 2,433,729 claims, which is 39.3% more than the record total we received in FY22.</a:t>
            </a:r>
          </a:p>
          <a:p>
            <a:pPr marL="800100" lvl="1" indent="-342900">
              <a:buSzPts val="1000"/>
              <a:buFont typeface="Symbol" panose="05050102010706020507" pitchFamily="18" charset="2"/>
              <a:buChar char=""/>
              <a:tabLst>
                <a:tab pos="457200" algn="l"/>
              </a:tabLst>
            </a:pPr>
            <a:r>
              <a:rPr lang="en-US" dirty="0">
                <a:latin typeface="Arial" panose="020B0604020202020204" pitchFamily="34" charset="0"/>
                <a:ea typeface="Calibri" panose="020F0502020204030204" pitchFamily="34" charset="0"/>
                <a:cs typeface="Arial" panose="020B0604020202020204" pitchFamily="34" charset="0"/>
              </a:rPr>
              <a:t>So far in FY24, we have received 1,524,219 claims, which is 2.3% more than at the same time in FY23.</a:t>
            </a:r>
            <a:endParaRPr lang="en-US" dirty="0">
              <a:effectLst/>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endParaRPr lang="en-US" dirty="0">
              <a:effectLst/>
              <a:latin typeface="Arial" panose="020B0604020202020204" pitchFamily="34" charset="0"/>
              <a:ea typeface="Calibri" panose="020F0502020204030204" pitchFamily="34" charset="0"/>
              <a:cs typeface="Arial" panose="020B0604020202020204" pitchFamily="34" charset="0"/>
            </a:endParaRPr>
          </a:p>
          <a:p>
            <a:pPr marL="0" marR="0">
              <a:spcBef>
                <a:spcPts val="0"/>
              </a:spcBef>
              <a:spcAft>
                <a:spcPts val="0"/>
              </a:spcAft>
            </a:pPr>
            <a:r>
              <a:rPr lang="en-US" dirty="0">
                <a:effectLst/>
                <a:latin typeface="Arial" panose="020B0604020202020204" pitchFamily="34" charset="0"/>
                <a:ea typeface="Calibri" panose="020F0502020204030204" pitchFamily="34" charset="0"/>
                <a:cs typeface="Arial" panose="020B0604020202020204" pitchFamily="34" charset="0"/>
              </a:rPr>
              <a:t>PACT Claims Data as of COB Saturday, </a:t>
            </a:r>
            <a:r>
              <a:rPr lang="en-US" dirty="0">
                <a:latin typeface="Arial" panose="020B0604020202020204" pitchFamily="34" charset="0"/>
                <a:ea typeface="Calibri" panose="020F0502020204030204" pitchFamily="34" charset="0"/>
                <a:cs typeface="Arial" panose="020B0604020202020204" pitchFamily="34" charset="0"/>
              </a:rPr>
              <a:t>June 1</a:t>
            </a:r>
            <a:r>
              <a:rPr lang="en-US" dirty="0">
                <a:effectLst/>
                <a:latin typeface="Arial" panose="020B0604020202020204" pitchFamily="34" charset="0"/>
                <a:ea typeface="Calibri" panose="020F0502020204030204" pitchFamily="34" charset="0"/>
                <a:cs typeface="Arial" panose="020B0604020202020204" pitchFamily="34" charset="0"/>
              </a:rPr>
              <a:t>, 2024</a:t>
            </a:r>
          </a:p>
          <a:p>
            <a:pPr marL="0" marR="0">
              <a:spcBef>
                <a:spcPts val="0"/>
              </a:spcBef>
              <a:spcAft>
                <a:spcPts val="0"/>
              </a:spcAft>
            </a:pPr>
            <a:endParaRPr lang="en-US"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spcBef>
                <a:spcPts val="0"/>
              </a:spcBef>
              <a:spcAft>
                <a:spcPts val="0"/>
              </a:spcAft>
              <a:buSzPts val="1000"/>
              <a:buFont typeface="Symbol" panose="05050102010706020507" pitchFamily="18" charset="2"/>
              <a:buChar char=""/>
              <a:tabLst>
                <a:tab pos="457200" algn="l"/>
              </a:tabLst>
            </a:pPr>
            <a:r>
              <a:rPr lang="en-US" dirty="0">
                <a:latin typeface="Arial" panose="020B0604020202020204" pitchFamily="34" charset="0"/>
                <a:ea typeface="Times New Roman" panose="02020603050405020304" pitchFamily="18" charset="0"/>
                <a:cs typeface="Arial" panose="020B0604020202020204" pitchFamily="34" charset="0"/>
              </a:rPr>
              <a:t>1,689,739</a:t>
            </a:r>
            <a:r>
              <a:rPr lang="en-US" dirty="0">
                <a:effectLst/>
                <a:latin typeface="Arial" panose="020B0604020202020204" pitchFamily="34" charset="0"/>
                <a:ea typeface="Times New Roman" panose="02020603050405020304" pitchFamily="18" charset="0"/>
                <a:cs typeface="Arial" panose="020B0604020202020204" pitchFamily="34" charset="0"/>
              </a:rPr>
              <a:t> PACT claims received since August 10, 2022. </a:t>
            </a:r>
          </a:p>
          <a:p>
            <a:pPr marL="342900" marR="0" lvl="0" indent="-342900">
              <a:spcBef>
                <a:spcPts val="0"/>
              </a:spcBef>
              <a:spcAft>
                <a:spcPts val="0"/>
              </a:spcAft>
              <a:buSzPts val="1000"/>
              <a:buFont typeface="Symbol" panose="05050102010706020507" pitchFamily="18" charset="2"/>
              <a:buChar char=""/>
              <a:tabLst>
                <a:tab pos="457200" algn="l"/>
              </a:tabLst>
            </a:pPr>
            <a:r>
              <a:rPr lang="en-US" dirty="0">
                <a:latin typeface="Arial" panose="020B0604020202020204" pitchFamily="34" charset="0"/>
                <a:ea typeface="Times New Roman" panose="02020603050405020304" pitchFamily="18" charset="0"/>
                <a:cs typeface="Arial" panose="020B0604020202020204" pitchFamily="34" charset="0"/>
              </a:rPr>
              <a:t>1,365,855</a:t>
            </a:r>
            <a:r>
              <a:rPr lang="en-US" dirty="0">
                <a:effectLst/>
                <a:latin typeface="Arial" panose="020B0604020202020204" pitchFamily="34" charset="0"/>
                <a:ea typeface="Times New Roman" panose="02020603050405020304" pitchFamily="18" charset="0"/>
                <a:cs typeface="Arial" panose="020B0604020202020204" pitchFamily="34" charset="0"/>
              </a:rPr>
              <a:t> PACT claims completed since August 10, 2022, of which 1,024,645 (75%) were granted</a:t>
            </a:r>
            <a:r>
              <a:rPr lang="en-US" dirty="0">
                <a:latin typeface="Arial" panose="020B0604020202020204" pitchFamily="34" charset="0"/>
                <a:ea typeface="Times New Roman" panose="02020603050405020304" pitchFamily="18" charset="0"/>
                <a:cs typeface="Arial" panose="020B0604020202020204" pitchFamily="34" charset="0"/>
              </a:rPr>
              <a:t>.</a:t>
            </a:r>
          </a:p>
          <a:p>
            <a:pPr marL="342900" marR="0" lvl="0" indent="-342900">
              <a:spcBef>
                <a:spcPts val="0"/>
              </a:spcBef>
              <a:spcAft>
                <a:spcPts val="0"/>
              </a:spcAft>
              <a:buSzPts val="1000"/>
              <a:buFont typeface="Symbol" panose="05050102010706020507" pitchFamily="18" charset="2"/>
              <a:buChar char=""/>
              <a:tabLst>
                <a:tab pos="457200" algn="l"/>
              </a:tabLst>
            </a:pPr>
            <a:endParaRPr lang="en-US"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515317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112BF98-6665-783B-CDE0-0CEE572B50AA}"/>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983F1FA-211D-3044-9E35-958DFBC26156}" type="slidenum">
              <a:rPr kumimoji="0" lang="en-US" sz="1200" b="0" i="0" u="none" strike="noStrike" kern="1200" cap="none" spc="0" normalizeH="0" baseline="0" noProof="0" smtClean="0">
                <a:ln>
                  <a:noFill/>
                </a:ln>
                <a:solidFill>
                  <a:prstClr val="white"/>
                </a:solidFill>
                <a:effectLst/>
                <a:uLnTx/>
                <a:uFillTx/>
                <a:latin typeface="Arial"/>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white"/>
              </a:solidFill>
              <a:effectLst/>
              <a:uLnTx/>
              <a:uFillTx/>
              <a:latin typeface="Arial"/>
              <a:ea typeface="+mn-ea"/>
              <a:cs typeface="+mn-cs"/>
            </a:endParaRPr>
          </a:p>
        </p:txBody>
      </p:sp>
      <p:grpSp>
        <p:nvGrpSpPr>
          <p:cNvPr id="4" name="Group 3">
            <a:extLst>
              <a:ext uri="{FF2B5EF4-FFF2-40B4-BE49-F238E27FC236}">
                <a16:creationId xmlns:a16="http://schemas.microsoft.com/office/drawing/2014/main" id="{0C6D08F1-74BD-3A06-7D50-6934EE971318}"/>
              </a:ext>
            </a:extLst>
          </p:cNvPr>
          <p:cNvGrpSpPr/>
          <p:nvPr/>
        </p:nvGrpSpPr>
        <p:grpSpPr>
          <a:xfrm>
            <a:off x="124178" y="1371788"/>
            <a:ext cx="11948483" cy="4580643"/>
            <a:chOff x="293511" y="1241778"/>
            <a:chExt cx="11571111" cy="4309721"/>
          </a:xfrm>
        </p:grpSpPr>
        <p:sp>
          <p:nvSpPr>
            <p:cNvPr id="5" name="Rectangle 4">
              <a:extLst>
                <a:ext uri="{FF2B5EF4-FFF2-40B4-BE49-F238E27FC236}">
                  <a16:creationId xmlns:a16="http://schemas.microsoft.com/office/drawing/2014/main" id="{B51FB36D-DBFF-F82F-6CCE-8A98745F1BFB}"/>
                </a:ext>
              </a:extLst>
            </p:cNvPr>
            <p:cNvSpPr/>
            <p:nvPr/>
          </p:nvSpPr>
          <p:spPr>
            <a:xfrm>
              <a:off x="293511" y="1241778"/>
              <a:ext cx="11571111" cy="1431712"/>
            </a:xfrm>
            <a:prstGeom prst="rect">
              <a:avLst/>
            </a:prstGeom>
            <a:solidFill>
              <a:srgbClr val="EDECE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6" name="Rectangle 5">
              <a:extLst>
                <a:ext uri="{FF2B5EF4-FFF2-40B4-BE49-F238E27FC236}">
                  <a16:creationId xmlns:a16="http://schemas.microsoft.com/office/drawing/2014/main" id="{EADB3277-B3DA-62FA-B23D-285050FBA92D}"/>
                </a:ext>
              </a:extLst>
            </p:cNvPr>
            <p:cNvSpPr/>
            <p:nvPr/>
          </p:nvSpPr>
          <p:spPr>
            <a:xfrm>
              <a:off x="293511" y="2683471"/>
              <a:ext cx="11571111" cy="143171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7" name="Rectangle 6">
              <a:extLst>
                <a:ext uri="{FF2B5EF4-FFF2-40B4-BE49-F238E27FC236}">
                  <a16:creationId xmlns:a16="http://schemas.microsoft.com/office/drawing/2014/main" id="{720AA95A-69F5-E320-588E-2AEA0F736279}"/>
                </a:ext>
              </a:extLst>
            </p:cNvPr>
            <p:cNvSpPr/>
            <p:nvPr/>
          </p:nvSpPr>
          <p:spPr>
            <a:xfrm>
              <a:off x="293511" y="4119787"/>
              <a:ext cx="11571111" cy="1431712"/>
            </a:xfrm>
            <a:prstGeom prst="rect">
              <a:avLst/>
            </a:prstGeom>
            <a:solidFill>
              <a:srgbClr val="EDECE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grpSp>
      <p:sp>
        <p:nvSpPr>
          <p:cNvPr id="9" name="Title 3">
            <a:extLst>
              <a:ext uri="{FF2B5EF4-FFF2-40B4-BE49-F238E27FC236}">
                <a16:creationId xmlns:a16="http://schemas.microsoft.com/office/drawing/2014/main" id="{D7F6269F-8E8D-B3BE-29EB-365994EFFEB5}"/>
              </a:ext>
            </a:extLst>
          </p:cNvPr>
          <p:cNvSpPr>
            <a:spLocks noGrp="1"/>
          </p:cNvSpPr>
          <p:nvPr>
            <p:ph type="title"/>
          </p:nvPr>
        </p:nvSpPr>
        <p:spPr>
          <a:xfrm>
            <a:off x="0" y="-76200"/>
            <a:ext cx="12192000" cy="731520"/>
          </a:xfrm>
        </p:spPr>
        <p:txBody>
          <a:bodyPr>
            <a:noAutofit/>
          </a:bodyPr>
          <a:lstStyle/>
          <a:p>
            <a:r>
              <a:rPr lang="en-US" sz="3200" dirty="0"/>
              <a:t>VA is delivering more benefits, more quickly, than ever before </a:t>
            </a:r>
          </a:p>
        </p:txBody>
      </p:sp>
      <p:grpSp>
        <p:nvGrpSpPr>
          <p:cNvPr id="10" name="Group 9">
            <a:extLst>
              <a:ext uri="{FF2B5EF4-FFF2-40B4-BE49-F238E27FC236}">
                <a16:creationId xmlns:a16="http://schemas.microsoft.com/office/drawing/2014/main" id="{67CB0A2C-7CDE-323F-1464-4139802BE6C6}"/>
              </a:ext>
            </a:extLst>
          </p:cNvPr>
          <p:cNvGrpSpPr/>
          <p:nvPr/>
        </p:nvGrpSpPr>
        <p:grpSpPr>
          <a:xfrm>
            <a:off x="5293613" y="1533757"/>
            <a:ext cx="1404232" cy="1113823"/>
            <a:chOff x="5293613" y="839821"/>
            <a:chExt cx="1404232" cy="1113823"/>
          </a:xfrm>
        </p:grpSpPr>
        <p:sp>
          <p:nvSpPr>
            <p:cNvPr id="11" name="TextBox 10">
              <a:extLst>
                <a:ext uri="{FF2B5EF4-FFF2-40B4-BE49-F238E27FC236}">
                  <a16:creationId xmlns:a16="http://schemas.microsoft.com/office/drawing/2014/main" id="{E5C41906-3073-3B3C-3531-ED0377C9F964}"/>
                </a:ext>
              </a:extLst>
            </p:cNvPr>
            <p:cNvSpPr txBox="1"/>
            <p:nvPr/>
          </p:nvSpPr>
          <p:spPr>
            <a:xfrm>
              <a:off x="5293613" y="1399646"/>
              <a:ext cx="1404232" cy="553998"/>
            </a:xfrm>
            <a:prstGeom prst="rect">
              <a:avLst/>
            </a:prstGeom>
            <a:noFill/>
          </p:spPr>
          <p:txBody>
            <a:bodyPr wrap="square" lIns="0" tIns="0" r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0083BE">
                      <a:lumMod val="50000"/>
                    </a:srgbClr>
                  </a:solidFill>
                  <a:effectLst/>
                  <a:uLnTx/>
                  <a:uFillTx/>
                  <a:latin typeface="Georgia" panose="02040502050405020303" pitchFamily="18" charset="0"/>
                  <a:ea typeface="+mn-ea"/>
                  <a:cs typeface="Arial" panose="020B0604020202020204" pitchFamily="34" charset="0"/>
                </a:rPr>
                <a:t>Or More Claims </a:t>
              </a:r>
              <a:endParaRPr kumimoji="0" lang="en-US" sz="1800" b="0" i="1" u="none" strike="noStrike" kern="1200" cap="none" spc="0" normalizeH="0" baseline="0" noProof="0" dirty="0">
                <a:ln>
                  <a:noFill/>
                </a:ln>
                <a:solidFill>
                  <a:srgbClr val="0083BE">
                    <a:lumMod val="50000"/>
                  </a:srgbClr>
                </a:solidFill>
                <a:effectLst/>
                <a:uLnTx/>
                <a:uFillTx/>
                <a:latin typeface="Georgia" panose="02040502050405020303" pitchFamily="18" charset="0"/>
                <a:ea typeface="+mn-ea"/>
                <a:cs typeface="+mn-cs"/>
              </a:endParaRPr>
            </a:p>
          </p:txBody>
        </p:sp>
        <p:sp>
          <p:nvSpPr>
            <p:cNvPr id="12" name="TextBox 11">
              <a:extLst>
                <a:ext uri="{FF2B5EF4-FFF2-40B4-BE49-F238E27FC236}">
                  <a16:creationId xmlns:a16="http://schemas.microsoft.com/office/drawing/2014/main" id="{C640AED1-BB01-29F8-9CFE-EDE5EB7C04DD}"/>
                </a:ext>
              </a:extLst>
            </p:cNvPr>
            <p:cNvSpPr txBox="1"/>
            <p:nvPr/>
          </p:nvSpPr>
          <p:spPr>
            <a:xfrm>
              <a:off x="5719244" y="839821"/>
              <a:ext cx="655629" cy="615553"/>
            </a:xfrm>
            <a:prstGeom prst="rect">
              <a:avLst/>
            </a:prstGeom>
            <a:noFill/>
          </p:spPr>
          <p:txBody>
            <a:bodyPr wrap="none" lIns="0" tIns="0" r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0083BE">
                      <a:lumMod val="50000"/>
                    </a:srgbClr>
                  </a:solidFill>
                  <a:effectLst/>
                  <a:uLnTx/>
                  <a:uFillTx/>
                  <a:latin typeface="Arial"/>
                  <a:ea typeface="+mn-ea"/>
                  <a:cs typeface="Arial" panose="020B0604020202020204" pitchFamily="34" charset="0"/>
                </a:rPr>
                <a:t>8K</a:t>
              </a:r>
              <a:r>
                <a:rPr kumimoji="0" lang="en-US" sz="4000" b="0" i="0" u="none" strike="noStrike" kern="1200" cap="none" spc="0" normalizeH="0" baseline="0" noProof="0" dirty="0">
                  <a:ln>
                    <a:noFill/>
                  </a:ln>
                  <a:solidFill>
                    <a:srgbClr val="0083BE">
                      <a:lumMod val="50000"/>
                    </a:srgbClr>
                  </a:solidFill>
                  <a:effectLst/>
                  <a:uLnTx/>
                  <a:uFillTx/>
                  <a:latin typeface="Arial"/>
                  <a:ea typeface="+mn-ea"/>
                  <a:cs typeface="Arial" panose="020B0604020202020204" pitchFamily="34" charset="0"/>
                </a:rPr>
                <a:t> </a:t>
              </a:r>
              <a:endParaRPr kumimoji="0" lang="en-US" sz="4000" b="0" i="1" u="none" strike="noStrike" kern="1200" cap="none" spc="0" normalizeH="0" baseline="0" noProof="0" dirty="0">
                <a:ln>
                  <a:noFill/>
                </a:ln>
                <a:solidFill>
                  <a:srgbClr val="0083BE">
                    <a:lumMod val="50000"/>
                  </a:srgbClr>
                </a:solidFill>
                <a:effectLst/>
                <a:uLnTx/>
                <a:uFillTx/>
                <a:latin typeface="Arial"/>
                <a:ea typeface="+mn-ea"/>
                <a:cs typeface="+mn-cs"/>
              </a:endParaRPr>
            </a:p>
          </p:txBody>
        </p:sp>
      </p:grpSp>
      <p:grpSp>
        <p:nvGrpSpPr>
          <p:cNvPr id="13" name="Group 12">
            <a:extLst>
              <a:ext uri="{FF2B5EF4-FFF2-40B4-BE49-F238E27FC236}">
                <a16:creationId xmlns:a16="http://schemas.microsoft.com/office/drawing/2014/main" id="{ED1A155C-F2FA-DD9A-41DE-A539D262E66E}"/>
              </a:ext>
            </a:extLst>
          </p:cNvPr>
          <p:cNvGrpSpPr/>
          <p:nvPr/>
        </p:nvGrpSpPr>
        <p:grpSpPr>
          <a:xfrm>
            <a:off x="5304370" y="4596853"/>
            <a:ext cx="1404232" cy="890614"/>
            <a:chOff x="5293613" y="786031"/>
            <a:chExt cx="1404232" cy="890614"/>
          </a:xfrm>
        </p:grpSpPr>
        <p:sp>
          <p:nvSpPr>
            <p:cNvPr id="14" name="TextBox 13">
              <a:extLst>
                <a:ext uri="{FF2B5EF4-FFF2-40B4-BE49-F238E27FC236}">
                  <a16:creationId xmlns:a16="http://schemas.microsoft.com/office/drawing/2014/main" id="{D21F6997-9D63-C5C9-33E1-B96F433984F8}"/>
                </a:ext>
              </a:extLst>
            </p:cNvPr>
            <p:cNvSpPr txBox="1"/>
            <p:nvPr/>
          </p:nvSpPr>
          <p:spPr>
            <a:xfrm>
              <a:off x="5293613" y="1399646"/>
              <a:ext cx="1404232" cy="276999"/>
            </a:xfrm>
            <a:prstGeom prst="rect">
              <a:avLst/>
            </a:prstGeom>
            <a:noFill/>
          </p:spPr>
          <p:txBody>
            <a:bodyPr wrap="square" lIns="0" tIns="0" r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0083BE">
                      <a:lumMod val="50000"/>
                    </a:srgbClr>
                  </a:solidFill>
                  <a:effectLst/>
                  <a:uLnTx/>
                  <a:uFillTx/>
                  <a:latin typeface="Georgia" panose="02040502050405020303" pitchFamily="18" charset="0"/>
                  <a:ea typeface="+mn-ea"/>
                  <a:cs typeface="Arial" panose="020B0604020202020204" pitchFamily="34" charset="0"/>
                </a:rPr>
                <a:t>Claims </a:t>
              </a:r>
              <a:endParaRPr kumimoji="0" lang="en-US" sz="1800" b="0" i="1" u="none" strike="noStrike" kern="1200" cap="none" spc="0" normalizeH="0" baseline="0" noProof="0" dirty="0">
                <a:ln>
                  <a:noFill/>
                </a:ln>
                <a:solidFill>
                  <a:srgbClr val="0083BE">
                    <a:lumMod val="50000"/>
                  </a:srgbClr>
                </a:solidFill>
                <a:effectLst/>
                <a:uLnTx/>
                <a:uFillTx/>
                <a:latin typeface="Georgia" panose="02040502050405020303" pitchFamily="18" charset="0"/>
                <a:ea typeface="+mn-ea"/>
                <a:cs typeface="+mn-cs"/>
              </a:endParaRPr>
            </a:p>
          </p:txBody>
        </p:sp>
        <p:sp>
          <p:nvSpPr>
            <p:cNvPr id="15" name="TextBox 14">
              <a:extLst>
                <a:ext uri="{FF2B5EF4-FFF2-40B4-BE49-F238E27FC236}">
                  <a16:creationId xmlns:a16="http://schemas.microsoft.com/office/drawing/2014/main" id="{7713A6DF-1E14-57EA-6614-A8B4CE1264DE}"/>
                </a:ext>
              </a:extLst>
            </p:cNvPr>
            <p:cNvSpPr txBox="1"/>
            <p:nvPr/>
          </p:nvSpPr>
          <p:spPr>
            <a:xfrm>
              <a:off x="5397844" y="786031"/>
              <a:ext cx="1298432" cy="677108"/>
            </a:xfrm>
            <a:prstGeom prst="rect">
              <a:avLst/>
            </a:prstGeom>
            <a:noFill/>
          </p:spPr>
          <p:txBody>
            <a:bodyPr wrap="none" lIns="0" tIns="0" r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0083BE">
                      <a:lumMod val="50000"/>
                    </a:srgbClr>
                  </a:solidFill>
                  <a:effectLst/>
                  <a:uLnTx/>
                  <a:uFillTx/>
                  <a:latin typeface="Arial"/>
                  <a:ea typeface="+mn-ea"/>
                  <a:cs typeface="Arial" panose="020B0604020202020204" pitchFamily="34" charset="0"/>
                </a:rPr>
                <a:t>10K +</a:t>
              </a:r>
              <a:r>
                <a:rPr kumimoji="0" lang="en-US" sz="4400" b="0" i="0" u="none" strike="noStrike" kern="1200" cap="none" spc="0" normalizeH="0" baseline="0" noProof="0" dirty="0">
                  <a:ln>
                    <a:noFill/>
                  </a:ln>
                  <a:solidFill>
                    <a:srgbClr val="0083BE">
                      <a:lumMod val="50000"/>
                    </a:srgbClr>
                  </a:solidFill>
                  <a:effectLst/>
                  <a:uLnTx/>
                  <a:uFillTx/>
                  <a:latin typeface="Arial"/>
                  <a:ea typeface="+mn-ea"/>
                  <a:cs typeface="Arial" panose="020B0604020202020204" pitchFamily="34" charset="0"/>
                </a:rPr>
                <a:t> </a:t>
              </a:r>
              <a:endParaRPr kumimoji="0" lang="en-US" sz="4400" b="0" i="1" u="none" strike="noStrike" kern="1200" cap="none" spc="0" normalizeH="0" baseline="0" noProof="0" dirty="0">
                <a:ln>
                  <a:noFill/>
                </a:ln>
                <a:solidFill>
                  <a:srgbClr val="0083BE">
                    <a:lumMod val="50000"/>
                  </a:srgbClr>
                </a:solidFill>
                <a:effectLst/>
                <a:uLnTx/>
                <a:uFillTx/>
                <a:latin typeface="Arial"/>
                <a:ea typeface="+mn-ea"/>
                <a:cs typeface="+mn-cs"/>
              </a:endParaRPr>
            </a:p>
          </p:txBody>
        </p:sp>
      </p:grpSp>
      <p:grpSp>
        <p:nvGrpSpPr>
          <p:cNvPr id="16" name="Group 15">
            <a:extLst>
              <a:ext uri="{FF2B5EF4-FFF2-40B4-BE49-F238E27FC236}">
                <a16:creationId xmlns:a16="http://schemas.microsoft.com/office/drawing/2014/main" id="{7DA9A009-C246-7A4F-2F12-D3C2EF6F984A}"/>
              </a:ext>
            </a:extLst>
          </p:cNvPr>
          <p:cNvGrpSpPr/>
          <p:nvPr/>
        </p:nvGrpSpPr>
        <p:grpSpPr>
          <a:xfrm>
            <a:off x="5304370" y="2986890"/>
            <a:ext cx="1404232" cy="1330774"/>
            <a:chOff x="5304370" y="3139626"/>
            <a:chExt cx="1404232" cy="1330774"/>
          </a:xfrm>
        </p:grpSpPr>
        <p:sp>
          <p:nvSpPr>
            <p:cNvPr id="17" name="TextBox 16">
              <a:extLst>
                <a:ext uri="{FF2B5EF4-FFF2-40B4-BE49-F238E27FC236}">
                  <a16:creationId xmlns:a16="http://schemas.microsoft.com/office/drawing/2014/main" id="{77CDD074-6164-3F42-8880-5FC68D3DB3BE}"/>
                </a:ext>
              </a:extLst>
            </p:cNvPr>
            <p:cNvSpPr txBox="1"/>
            <p:nvPr/>
          </p:nvSpPr>
          <p:spPr>
            <a:xfrm>
              <a:off x="5405056" y="3632341"/>
              <a:ext cx="1171795" cy="615553"/>
            </a:xfrm>
            <a:prstGeom prst="rect">
              <a:avLst/>
            </a:prstGeom>
            <a:noFill/>
          </p:spPr>
          <p:txBody>
            <a:bodyPr wrap="none" lIns="0" tIns="0" r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0083BE">
                      <a:lumMod val="50000"/>
                    </a:srgbClr>
                  </a:solidFill>
                  <a:effectLst/>
                  <a:uLnTx/>
                  <a:uFillTx/>
                  <a:latin typeface="Arial"/>
                  <a:ea typeface="+mn-ea"/>
                  <a:cs typeface="Arial" panose="020B0604020202020204" pitchFamily="34" charset="0"/>
                </a:rPr>
                <a:t>9,999</a:t>
              </a:r>
              <a:endParaRPr kumimoji="0" lang="en-US" sz="4000" b="0" i="1" u="none" strike="noStrike" kern="1200" cap="none" spc="0" normalizeH="0" baseline="0" noProof="0" dirty="0">
                <a:ln>
                  <a:noFill/>
                </a:ln>
                <a:solidFill>
                  <a:srgbClr val="0083BE">
                    <a:lumMod val="50000"/>
                  </a:srgbClr>
                </a:solidFill>
                <a:effectLst/>
                <a:uLnTx/>
                <a:uFillTx/>
                <a:latin typeface="Arial"/>
                <a:ea typeface="+mn-ea"/>
                <a:cs typeface="+mn-cs"/>
              </a:endParaRPr>
            </a:p>
          </p:txBody>
        </p:sp>
        <p:sp>
          <p:nvSpPr>
            <p:cNvPr id="18" name="TextBox 17">
              <a:extLst>
                <a:ext uri="{FF2B5EF4-FFF2-40B4-BE49-F238E27FC236}">
                  <a16:creationId xmlns:a16="http://schemas.microsoft.com/office/drawing/2014/main" id="{BD753F26-8CE9-3A45-1C08-745089FAFF7A}"/>
                </a:ext>
              </a:extLst>
            </p:cNvPr>
            <p:cNvSpPr txBox="1"/>
            <p:nvPr/>
          </p:nvSpPr>
          <p:spPr>
            <a:xfrm>
              <a:off x="5304370" y="4193401"/>
              <a:ext cx="1404232" cy="276999"/>
            </a:xfrm>
            <a:prstGeom prst="rect">
              <a:avLst/>
            </a:prstGeom>
            <a:noFill/>
          </p:spPr>
          <p:txBody>
            <a:bodyPr wrap="square" lIns="0" tIns="0" r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0083BE">
                      <a:lumMod val="50000"/>
                    </a:srgbClr>
                  </a:solidFill>
                  <a:effectLst/>
                  <a:uLnTx/>
                  <a:uFillTx/>
                  <a:latin typeface="Georgia" panose="02040502050405020303" pitchFamily="18" charset="0"/>
                  <a:ea typeface="+mn-ea"/>
                  <a:cs typeface="Arial" panose="020B0604020202020204" pitchFamily="34" charset="0"/>
                </a:rPr>
                <a:t>Claims</a:t>
              </a:r>
              <a:endParaRPr kumimoji="0" lang="en-US" sz="1800" b="0" i="1" u="none" strike="noStrike" kern="1200" cap="none" spc="0" normalizeH="0" baseline="0" noProof="0" dirty="0">
                <a:ln>
                  <a:noFill/>
                </a:ln>
                <a:solidFill>
                  <a:srgbClr val="0083BE">
                    <a:lumMod val="50000"/>
                  </a:srgbClr>
                </a:solidFill>
                <a:effectLst/>
                <a:uLnTx/>
                <a:uFillTx/>
                <a:latin typeface="Georgia" panose="02040502050405020303" pitchFamily="18" charset="0"/>
                <a:ea typeface="+mn-ea"/>
                <a:cs typeface="+mn-cs"/>
              </a:endParaRPr>
            </a:p>
          </p:txBody>
        </p:sp>
        <p:sp>
          <p:nvSpPr>
            <p:cNvPr id="19" name="TextBox 18">
              <a:extLst>
                <a:ext uri="{FF2B5EF4-FFF2-40B4-BE49-F238E27FC236}">
                  <a16:creationId xmlns:a16="http://schemas.microsoft.com/office/drawing/2014/main" id="{AAA6E3A7-4D1E-C473-4E7A-98B5BBEBDB82}"/>
                </a:ext>
              </a:extLst>
            </p:cNvPr>
            <p:cNvSpPr txBox="1"/>
            <p:nvPr/>
          </p:nvSpPr>
          <p:spPr>
            <a:xfrm>
              <a:off x="5726832" y="3139626"/>
              <a:ext cx="812722" cy="615553"/>
            </a:xfrm>
            <a:prstGeom prst="rect">
              <a:avLst/>
            </a:prstGeom>
            <a:noFill/>
          </p:spPr>
          <p:txBody>
            <a:bodyPr wrap="none" lIns="0" tIns="0" r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0083BE">
                      <a:lumMod val="50000"/>
                    </a:srgbClr>
                  </a:solidFill>
                  <a:effectLst/>
                  <a:uLnTx/>
                  <a:uFillTx/>
                  <a:latin typeface="Arial"/>
                  <a:ea typeface="+mn-ea"/>
                  <a:cs typeface="Arial" panose="020B0604020202020204" pitchFamily="34" charset="0"/>
                </a:rPr>
                <a:t>9K-</a:t>
              </a:r>
              <a:r>
                <a:rPr kumimoji="0" lang="en-US" sz="4000" b="0" i="0" u="none" strike="noStrike" kern="1200" cap="none" spc="0" normalizeH="0" baseline="0" noProof="0" dirty="0">
                  <a:ln>
                    <a:noFill/>
                  </a:ln>
                  <a:solidFill>
                    <a:srgbClr val="0083BE">
                      <a:lumMod val="50000"/>
                    </a:srgbClr>
                  </a:solidFill>
                  <a:effectLst/>
                  <a:uLnTx/>
                  <a:uFillTx/>
                  <a:latin typeface="Arial"/>
                  <a:ea typeface="+mn-ea"/>
                  <a:cs typeface="Arial" panose="020B0604020202020204" pitchFamily="34" charset="0"/>
                </a:rPr>
                <a:t> </a:t>
              </a:r>
              <a:endParaRPr kumimoji="0" lang="en-US" sz="4000" b="0" i="1" u="none" strike="noStrike" kern="1200" cap="none" spc="0" normalizeH="0" baseline="0" noProof="0" dirty="0">
                <a:ln>
                  <a:noFill/>
                </a:ln>
                <a:solidFill>
                  <a:srgbClr val="0083BE">
                    <a:lumMod val="50000"/>
                  </a:srgbClr>
                </a:solidFill>
                <a:effectLst/>
                <a:uLnTx/>
                <a:uFillTx/>
                <a:latin typeface="Arial"/>
                <a:ea typeface="+mn-ea"/>
                <a:cs typeface="+mn-cs"/>
              </a:endParaRPr>
            </a:p>
          </p:txBody>
        </p:sp>
      </p:grpSp>
      <p:grpSp>
        <p:nvGrpSpPr>
          <p:cNvPr id="20" name="Group 19">
            <a:extLst>
              <a:ext uri="{FF2B5EF4-FFF2-40B4-BE49-F238E27FC236}">
                <a16:creationId xmlns:a16="http://schemas.microsoft.com/office/drawing/2014/main" id="{B12E6B07-8327-D102-FCA7-E89EE3F5B7A8}"/>
              </a:ext>
            </a:extLst>
          </p:cNvPr>
          <p:cNvGrpSpPr/>
          <p:nvPr/>
        </p:nvGrpSpPr>
        <p:grpSpPr>
          <a:xfrm>
            <a:off x="214810" y="642157"/>
            <a:ext cx="4591760" cy="677108"/>
            <a:chOff x="1476278" y="685720"/>
            <a:chExt cx="3001544" cy="677108"/>
          </a:xfrm>
        </p:grpSpPr>
        <p:sp>
          <p:nvSpPr>
            <p:cNvPr id="21" name="TextBox 20">
              <a:extLst>
                <a:ext uri="{FF2B5EF4-FFF2-40B4-BE49-F238E27FC236}">
                  <a16:creationId xmlns:a16="http://schemas.microsoft.com/office/drawing/2014/main" id="{0BE909BA-4688-EDF7-D094-FB9C9A80A12B}"/>
                </a:ext>
              </a:extLst>
            </p:cNvPr>
            <p:cNvSpPr txBox="1"/>
            <p:nvPr/>
          </p:nvSpPr>
          <p:spPr>
            <a:xfrm>
              <a:off x="1476278" y="841673"/>
              <a:ext cx="1404232" cy="430887"/>
            </a:xfrm>
            <a:prstGeom prst="rect">
              <a:avLst/>
            </a:prstGeom>
            <a:noFill/>
          </p:spPr>
          <p:txBody>
            <a:bodyPr wrap="square" lIns="0" tIns="0" r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srgbClr val="0070C0"/>
                  </a:solidFill>
                  <a:effectLst/>
                  <a:uLnTx/>
                  <a:uFillTx/>
                  <a:latin typeface="Georgia" panose="02040502050405020303" pitchFamily="18" charset="0"/>
                  <a:ea typeface="+mn-ea"/>
                  <a:cs typeface="Arial" panose="020B0604020202020204" pitchFamily="34" charset="0"/>
                </a:rPr>
                <a:t>Prior to</a:t>
              </a:r>
              <a:endParaRPr kumimoji="0" lang="en-US" sz="2800" b="0" i="1" u="none" strike="noStrike" kern="1200" cap="none" spc="0" normalizeH="0" baseline="0" noProof="0" dirty="0">
                <a:ln>
                  <a:noFill/>
                </a:ln>
                <a:solidFill>
                  <a:srgbClr val="0070C0"/>
                </a:solidFill>
                <a:effectLst/>
                <a:uLnTx/>
                <a:uFillTx/>
                <a:latin typeface="Georgia" panose="02040502050405020303" pitchFamily="18" charset="0"/>
                <a:ea typeface="+mn-ea"/>
                <a:cs typeface="+mn-cs"/>
              </a:endParaRPr>
            </a:p>
          </p:txBody>
        </p:sp>
        <p:sp>
          <p:nvSpPr>
            <p:cNvPr id="22" name="TextBox 21">
              <a:extLst>
                <a:ext uri="{FF2B5EF4-FFF2-40B4-BE49-F238E27FC236}">
                  <a16:creationId xmlns:a16="http://schemas.microsoft.com/office/drawing/2014/main" id="{D8A203E3-1369-EADE-CD80-AB933F716367}"/>
                </a:ext>
              </a:extLst>
            </p:cNvPr>
            <p:cNvSpPr txBox="1"/>
            <p:nvPr/>
          </p:nvSpPr>
          <p:spPr>
            <a:xfrm>
              <a:off x="2525015" y="685720"/>
              <a:ext cx="1952807" cy="677108"/>
            </a:xfrm>
            <a:prstGeom prst="rect">
              <a:avLst/>
            </a:prstGeom>
            <a:noFill/>
          </p:spPr>
          <p:txBody>
            <a:bodyPr wrap="none" lIns="0" tIns="0" r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70C0"/>
                  </a:solidFill>
                  <a:effectLst/>
                  <a:uLnTx/>
                  <a:uFillTx/>
                  <a:latin typeface="Arial"/>
                  <a:ea typeface="+mn-ea"/>
                  <a:cs typeface="Arial" panose="020B0604020202020204" pitchFamily="34" charset="0"/>
                </a:rPr>
                <a:t>FY24 VA had</a:t>
              </a:r>
              <a:r>
                <a:rPr kumimoji="0" lang="en-US" sz="4400" b="0" i="0" u="none" strike="noStrike" kern="1200" cap="none" spc="0" normalizeH="0" baseline="0" noProof="0" dirty="0">
                  <a:ln>
                    <a:noFill/>
                  </a:ln>
                  <a:solidFill>
                    <a:srgbClr val="000000"/>
                  </a:solidFill>
                  <a:effectLst/>
                  <a:uLnTx/>
                  <a:uFillTx/>
                  <a:latin typeface="Arial"/>
                  <a:ea typeface="+mn-ea"/>
                  <a:cs typeface="Arial" panose="020B0604020202020204" pitchFamily="34" charset="0"/>
                </a:rPr>
                <a:t> </a:t>
              </a:r>
              <a:endParaRPr kumimoji="0" lang="en-US" sz="4400" b="0" i="1" u="none" strike="noStrike" kern="1200" cap="none" spc="0" normalizeH="0" baseline="0" noProof="0" dirty="0">
                <a:ln>
                  <a:noFill/>
                </a:ln>
                <a:solidFill>
                  <a:srgbClr val="000000"/>
                </a:solidFill>
                <a:effectLst/>
                <a:uLnTx/>
                <a:uFillTx/>
                <a:latin typeface="Arial"/>
                <a:ea typeface="+mn-ea"/>
                <a:cs typeface="+mn-cs"/>
              </a:endParaRPr>
            </a:p>
          </p:txBody>
        </p:sp>
      </p:grpSp>
      <p:grpSp>
        <p:nvGrpSpPr>
          <p:cNvPr id="23" name="Group 22">
            <a:extLst>
              <a:ext uri="{FF2B5EF4-FFF2-40B4-BE49-F238E27FC236}">
                <a16:creationId xmlns:a16="http://schemas.microsoft.com/office/drawing/2014/main" id="{680AD4FE-E174-D123-1145-85200FC5BBA3}"/>
              </a:ext>
            </a:extLst>
          </p:cNvPr>
          <p:cNvGrpSpPr/>
          <p:nvPr/>
        </p:nvGrpSpPr>
        <p:grpSpPr>
          <a:xfrm>
            <a:off x="7385432" y="648767"/>
            <a:ext cx="4157694" cy="677108"/>
            <a:chOff x="2052478" y="685720"/>
            <a:chExt cx="2297900" cy="677108"/>
          </a:xfrm>
        </p:grpSpPr>
        <p:sp>
          <p:nvSpPr>
            <p:cNvPr id="24" name="TextBox 23">
              <a:extLst>
                <a:ext uri="{FF2B5EF4-FFF2-40B4-BE49-F238E27FC236}">
                  <a16:creationId xmlns:a16="http://schemas.microsoft.com/office/drawing/2014/main" id="{CD759C94-2019-C097-EC1F-BC1C391E2D3F}"/>
                </a:ext>
              </a:extLst>
            </p:cNvPr>
            <p:cNvSpPr txBox="1"/>
            <p:nvPr/>
          </p:nvSpPr>
          <p:spPr>
            <a:xfrm>
              <a:off x="2052478" y="843167"/>
              <a:ext cx="1404232" cy="430887"/>
            </a:xfrm>
            <a:prstGeom prst="rect">
              <a:avLst/>
            </a:prstGeom>
            <a:noFill/>
          </p:spPr>
          <p:txBody>
            <a:bodyPr wrap="square" lIns="0" tIns="0" r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srgbClr val="00B050"/>
                  </a:solidFill>
                  <a:effectLst/>
                  <a:uLnTx/>
                  <a:uFillTx/>
                  <a:latin typeface="Georgia" panose="02040502050405020303" pitchFamily="18" charset="0"/>
                  <a:ea typeface="+mn-ea"/>
                  <a:cs typeface="Arial" panose="020B0604020202020204" pitchFamily="34" charset="0"/>
                </a:rPr>
                <a:t>In</a:t>
              </a:r>
              <a:endParaRPr kumimoji="0" lang="en-US" sz="2800" b="0" i="1" u="none" strike="noStrike" kern="1200" cap="none" spc="0" normalizeH="0" baseline="0" noProof="0" dirty="0">
                <a:ln>
                  <a:noFill/>
                </a:ln>
                <a:solidFill>
                  <a:srgbClr val="00B050"/>
                </a:solidFill>
                <a:effectLst/>
                <a:uLnTx/>
                <a:uFillTx/>
                <a:latin typeface="Georgia" panose="02040502050405020303" pitchFamily="18" charset="0"/>
                <a:ea typeface="+mn-ea"/>
                <a:cs typeface="+mn-cs"/>
              </a:endParaRPr>
            </a:p>
          </p:txBody>
        </p:sp>
        <p:sp>
          <p:nvSpPr>
            <p:cNvPr id="25" name="TextBox 24">
              <a:extLst>
                <a:ext uri="{FF2B5EF4-FFF2-40B4-BE49-F238E27FC236}">
                  <a16:creationId xmlns:a16="http://schemas.microsoft.com/office/drawing/2014/main" id="{DF16F8B4-7751-D160-AAF1-543B806C486C}"/>
                </a:ext>
              </a:extLst>
            </p:cNvPr>
            <p:cNvSpPr txBox="1"/>
            <p:nvPr/>
          </p:nvSpPr>
          <p:spPr>
            <a:xfrm>
              <a:off x="2652458" y="685720"/>
              <a:ext cx="1697920" cy="677108"/>
            </a:xfrm>
            <a:prstGeom prst="rect">
              <a:avLst/>
            </a:prstGeom>
            <a:noFill/>
          </p:spPr>
          <p:txBody>
            <a:bodyPr wrap="none" lIns="0" tIns="0" r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B050"/>
                  </a:solidFill>
                  <a:effectLst/>
                  <a:uLnTx/>
                  <a:uFillTx/>
                  <a:latin typeface="Arial"/>
                  <a:ea typeface="+mn-ea"/>
                  <a:cs typeface="Arial" panose="020B0604020202020204" pitchFamily="34" charset="0"/>
                </a:rPr>
                <a:t>    FY24 VA had</a:t>
              </a:r>
              <a:r>
                <a:rPr kumimoji="0" lang="en-US" sz="4400" b="0" i="0" u="none" strike="noStrike" kern="1200" cap="none" spc="0" normalizeH="0" baseline="0" noProof="0" dirty="0">
                  <a:ln>
                    <a:noFill/>
                  </a:ln>
                  <a:solidFill>
                    <a:srgbClr val="00B050"/>
                  </a:solidFill>
                  <a:effectLst/>
                  <a:uLnTx/>
                  <a:uFillTx/>
                  <a:latin typeface="Arial"/>
                  <a:ea typeface="+mn-ea"/>
                  <a:cs typeface="Arial" panose="020B0604020202020204" pitchFamily="34" charset="0"/>
                </a:rPr>
                <a:t> </a:t>
              </a:r>
              <a:endParaRPr kumimoji="0" lang="en-US" sz="4400" b="0" i="1" u="none" strike="noStrike" kern="1200" cap="none" spc="0" normalizeH="0" baseline="0" noProof="0" dirty="0">
                <a:ln>
                  <a:noFill/>
                </a:ln>
                <a:solidFill>
                  <a:srgbClr val="00B050"/>
                </a:solidFill>
                <a:effectLst/>
                <a:uLnTx/>
                <a:uFillTx/>
                <a:latin typeface="Arial"/>
                <a:ea typeface="+mn-ea"/>
                <a:cs typeface="+mn-cs"/>
              </a:endParaRPr>
            </a:p>
          </p:txBody>
        </p:sp>
      </p:grpSp>
      <p:pic>
        <p:nvPicPr>
          <p:cNvPr id="26" name="Picture 25">
            <a:extLst>
              <a:ext uri="{FF2B5EF4-FFF2-40B4-BE49-F238E27FC236}">
                <a16:creationId xmlns:a16="http://schemas.microsoft.com/office/drawing/2014/main" id="{646E23DC-E02B-038E-8930-2E66E0EAD10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969234" y="1532039"/>
            <a:ext cx="1201742" cy="1201211"/>
          </a:xfrm>
          <a:prstGeom prst="rect">
            <a:avLst/>
          </a:prstGeom>
        </p:spPr>
      </p:pic>
      <p:sp>
        <p:nvSpPr>
          <p:cNvPr id="27" name="TextBox 26">
            <a:extLst>
              <a:ext uri="{FF2B5EF4-FFF2-40B4-BE49-F238E27FC236}">
                <a16:creationId xmlns:a16="http://schemas.microsoft.com/office/drawing/2014/main" id="{E0FFF5AA-47A4-BDC7-BD89-EB14A1B347C8}"/>
              </a:ext>
            </a:extLst>
          </p:cNvPr>
          <p:cNvSpPr txBox="1"/>
          <p:nvPr/>
        </p:nvSpPr>
        <p:spPr>
          <a:xfrm>
            <a:off x="2316757" y="1967669"/>
            <a:ext cx="1985844" cy="523220"/>
          </a:xfrm>
          <a:prstGeom prst="rect">
            <a:avLst/>
          </a:prstGeom>
          <a:noFill/>
        </p:spPr>
        <p:txBody>
          <a:bodyPr wrap="square" lIns="0" tIns="0" r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srgbClr val="0070C0"/>
                </a:solidFill>
                <a:effectLst/>
                <a:uLnTx/>
                <a:uFillTx/>
                <a:latin typeface="Georgia" panose="02040502050405020303" pitchFamily="18" charset="0"/>
                <a:ea typeface="+mn-ea"/>
                <a:cs typeface="Arial" panose="020B0604020202020204" pitchFamily="34" charset="0"/>
              </a:rPr>
              <a:t>Days completing</a:t>
            </a:r>
            <a:br>
              <a:rPr kumimoji="0" lang="en-US" sz="2000" b="0" i="1" u="none" strike="noStrike" kern="1200" cap="none" spc="0" normalizeH="0" baseline="0" noProof="0" dirty="0">
                <a:ln>
                  <a:noFill/>
                </a:ln>
                <a:solidFill>
                  <a:srgbClr val="0070C0"/>
                </a:solidFill>
                <a:effectLst/>
                <a:uLnTx/>
                <a:uFillTx/>
                <a:latin typeface="Georgia" panose="02040502050405020303" pitchFamily="18" charset="0"/>
                <a:ea typeface="+mn-ea"/>
                <a:cs typeface="Arial" panose="020B0604020202020204" pitchFamily="34" charset="0"/>
              </a:rPr>
            </a:br>
            <a:r>
              <a:rPr kumimoji="0" lang="en-US" sz="1300" b="0" i="0" u="none" strike="noStrike" kern="1200" cap="none" spc="0" normalizeH="0" baseline="0" noProof="0" dirty="0">
                <a:ln>
                  <a:noFill/>
                </a:ln>
                <a:solidFill>
                  <a:srgbClr val="0070C0"/>
                </a:solidFill>
                <a:effectLst/>
                <a:uLnTx/>
                <a:uFillTx/>
                <a:latin typeface="Georgia" panose="02040502050405020303" pitchFamily="18" charset="0"/>
                <a:ea typeface="+mn-ea"/>
                <a:cs typeface="Arial" panose="020B0604020202020204" pitchFamily="34" charset="0"/>
              </a:rPr>
              <a:t>(108 were in FY23 alone)</a:t>
            </a:r>
            <a:endParaRPr kumimoji="0" lang="en-US" sz="1300" b="0" i="0" u="none" strike="noStrike" kern="1200" cap="none" spc="0" normalizeH="0" baseline="0" noProof="0" dirty="0">
              <a:ln>
                <a:noFill/>
              </a:ln>
              <a:solidFill>
                <a:srgbClr val="0070C0"/>
              </a:solidFill>
              <a:effectLst/>
              <a:uLnTx/>
              <a:uFillTx/>
              <a:latin typeface="Georgia" panose="02040502050405020303" pitchFamily="18" charset="0"/>
              <a:ea typeface="+mn-ea"/>
              <a:cs typeface="+mn-cs"/>
            </a:endParaRPr>
          </a:p>
        </p:txBody>
      </p:sp>
      <p:sp>
        <p:nvSpPr>
          <p:cNvPr id="28" name="TextBox 27">
            <a:extLst>
              <a:ext uri="{FF2B5EF4-FFF2-40B4-BE49-F238E27FC236}">
                <a16:creationId xmlns:a16="http://schemas.microsoft.com/office/drawing/2014/main" id="{D5CA4718-27DA-A094-491C-9337743B207B}"/>
              </a:ext>
            </a:extLst>
          </p:cNvPr>
          <p:cNvSpPr txBox="1"/>
          <p:nvPr/>
        </p:nvSpPr>
        <p:spPr>
          <a:xfrm>
            <a:off x="1288907" y="1910094"/>
            <a:ext cx="548227" cy="430887"/>
          </a:xfrm>
          <a:prstGeom prst="rect">
            <a:avLst/>
          </a:prstGeom>
          <a:noFill/>
        </p:spPr>
        <p:txBody>
          <a:bodyPr wrap="none" lIns="0" tIns="0" r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FFFF"/>
                </a:solidFill>
                <a:effectLst/>
                <a:uLnTx/>
                <a:uFillTx/>
                <a:latin typeface="Arial"/>
                <a:ea typeface="+mn-ea"/>
                <a:cs typeface="Arial" panose="020B0604020202020204" pitchFamily="34" charset="0"/>
              </a:rPr>
              <a:t>114</a:t>
            </a:r>
            <a:endParaRPr kumimoji="0" lang="en-US" sz="2800" b="0" i="1" u="none" strike="noStrike" kern="1200" cap="none" spc="0" normalizeH="0" baseline="0" noProof="0" dirty="0">
              <a:ln>
                <a:noFill/>
              </a:ln>
              <a:solidFill>
                <a:srgbClr val="FFFFFF"/>
              </a:solidFill>
              <a:effectLst/>
              <a:uLnTx/>
              <a:uFillTx/>
              <a:latin typeface="Arial"/>
              <a:ea typeface="+mn-ea"/>
              <a:cs typeface="+mn-cs"/>
            </a:endParaRPr>
          </a:p>
        </p:txBody>
      </p:sp>
      <p:grpSp>
        <p:nvGrpSpPr>
          <p:cNvPr id="29" name="Group 28">
            <a:extLst>
              <a:ext uri="{FF2B5EF4-FFF2-40B4-BE49-F238E27FC236}">
                <a16:creationId xmlns:a16="http://schemas.microsoft.com/office/drawing/2014/main" id="{D8226BFB-7C50-2F75-1581-172E9ABAF561}"/>
              </a:ext>
            </a:extLst>
          </p:cNvPr>
          <p:cNvGrpSpPr/>
          <p:nvPr/>
        </p:nvGrpSpPr>
        <p:grpSpPr>
          <a:xfrm>
            <a:off x="969234" y="3060760"/>
            <a:ext cx="3356227" cy="1201211"/>
            <a:chOff x="1474853" y="1596587"/>
            <a:chExt cx="3356227" cy="1201211"/>
          </a:xfrm>
        </p:grpSpPr>
        <p:pic>
          <p:nvPicPr>
            <p:cNvPr id="30" name="Picture 29">
              <a:extLst>
                <a:ext uri="{FF2B5EF4-FFF2-40B4-BE49-F238E27FC236}">
                  <a16:creationId xmlns:a16="http://schemas.microsoft.com/office/drawing/2014/main" id="{6264FF3C-1EAC-8102-2E17-C13E675E521F}"/>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474853" y="1596587"/>
              <a:ext cx="1201742" cy="1201211"/>
            </a:xfrm>
            <a:prstGeom prst="rect">
              <a:avLst/>
            </a:prstGeom>
          </p:spPr>
        </p:pic>
        <p:sp>
          <p:nvSpPr>
            <p:cNvPr id="31" name="TextBox 30">
              <a:extLst>
                <a:ext uri="{FF2B5EF4-FFF2-40B4-BE49-F238E27FC236}">
                  <a16:creationId xmlns:a16="http://schemas.microsoft.com/office/drawing/2014/main" id="{9A6AA6CE-62D5-7D6D-414C-3442CA904494}"/>
                </a:ext>
              </a:extLst>
            </p:cNvPr>
            <p:cNvSpPr txBox="1"/>
            <p:nvPr/>
          </p:nvSpPr>
          <p:spPr>
            <a:xfrm>
              <a:off x="2845236" y="2032217"/>
              <a:ext cx="1985844" cy="307777"/>
            </a:xfrm>
            <a:prstGeom prst="rect">
              <a:avLst/>
            </a:prstGeom>
            <a:noFill/>
          </p:spPr>
          <p:txBody>
            <a:bodyPr wrap="square" lIns="0" tIns="0" rIns="0" b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srgbClr val="0070C0"/>
                  </a:solidFill>
                  <a:effectLst/>
                  <a:uLnTx/>
                  <a:uFillTx/>
                  <a:latin typeface="Georgia" panose="02040502050405020303" pitchFamily="18" charset="0"/>
                  <a:ea typeface="+mn-ea"/>
                  <a:cs typeface="Arial" panose="020B0604020202020204" pitchFamily="34" charset="0"/>
                </a:rPr>
                <a:t>Days completing</a:t>
              </a:r>
              <a:endParaRPr kumimoji="0" lang="en-US" sz="2000" b="0" i="1" u="none" strike="noStrike" kern="1200" cap="none" spc="0" normalizeH="0" baseline="0" noProof="0" dirty="0">
                <a:ln>
                  <a:noFill/>
                </a:ln>
                <a:solidFill>
                  <a:srgbClr val="0070C0"/>
                </a:solidFill>
                <a:effectLst/>
                <a:uLnTx/>
                <a:uFillTx/>
                <a:latin typeface="Georgia" panose="02040502050405020303" pitchFamily="18" charset="0"/>
                <a:ea typeface="+mn-ea"/>
                <a:cs typeface="+mn-cs"/>
              </a:endParaRPr>
            </a:p>
          </p:txBody>
        </p:sp>
        <p:sp>
          <p:nvSpPr>
            <p:cNvPr id="32" name="TextBox 31">
              <a:extLst>
                <a:ext uri="{FF2B5EF4-FFF2-40B4-BE49-F238E27FC236}">
                  <a16:creationId xmlns:a16="http://schemas.microsoft.com/office/drawing/2014/main" id="{F729529A-6327-492B-798A-5439415E1E04}"/>
                </a:ext>
              </a:extLst>
            </p:cNvPr>
            <p:cNvSpPr txBox="1"/>
            <p:nvPr/>
          </p:nvSpPr>
          <p:spPr>
            <a:xfrm>
              <a:off x="2000128" y="1974642"/>
              <a:ext cx="182742" cy="430887"/>
            </a:xfrm>
            <a:prstGeom prst="rect">
              <a:avLst/>
            </a:prstGeom>
            <a:noFill/>
          </p:spPr>
          <p:txBody>
            <a:bodyPr wrap="none" lIns="0" tIns="0" r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FFFF"/>
                  </a:solidFill>
                  <a:effectLst/>
                  <a:uLnTx/>
                  <a:uFillTx/>
                  <a:latin typeface="Arial"/>
                  <a:ea typeface="+mn-ea"/>
                  <a:cs typeface="Arial" panose="020B0604020202020204" pitchFamily="34" charset="0"/>
                </a:rPr>
                <a:t>3</a:t>
              </a:r>
              <a:endParaRPr kumimoji="0" lang="en-US" sz="2800" b="0" i="1" u="none" strike="noStrike" kern="1200" cap="none" spc="0" normalizeH="0" baseline="0" noProof="0" dirty="0">
                <a:ln>
                  <a:noFill/>
                </a:ln>
                <a:solidFill>
                  <a:srgbClr val="FFFFFF"/>
                </a:solidFill>
                <a:effectLst/>
                <a:uLnTx/>
                <a:uFillTx/>
                <a:latin typeface="Arial"/>
                <a:ea typeface="+mn-ea"/>
                <a:cs typeface="+mn-cs"/>
              </a:endParaRPr>
            </a:p>
          </p:txBody>
        </p:sp>
      </p:grpSp>
      <p:grpSp>
        <p:nvGrpSpPr>
          <p:cNvPr id="33" name="Group 32">
            <a:extLst>
              <a:ext uri="{FF2B5EF4-FFF2-40B4-BE49-F238E27FC236}">
                <a16:creationId xmlns:a16="http://schemas.microsoft.com/office/drawing/2014/main" id="{E2DC0265-2130-6373-5699-F179AA23B224}"/>
              </a:ext>
            </a:extLst>
          </p:cNvPr>
          <p:cNvGrpSpPr/>
          <p:nvPr/>
        </p:nvGrpSpPr>
        <p:grpSpPr>
          <a:xfrm>
            <a:off x="969234" y="4589392"/>
            <a:ext cx="3356227" cy="1201211"/>
            <a:chOff x="1474853" y="1596587"/>
            <a:chExt cx="3356227" cy="1201211"/>
          </a:xfrm>
        </p:grpSpPr>
        <p:pic>
          <p:nvPicPr>
            <p:cNvPr id="34" name="Picture 33">
              <a:extLst>
                <a:ext uri="{FF2B5EF4-FFF2-40B4-BE49-F238E27FC236}">
                  <a16:creationId xmlns:a16="http://schemas.microsoft.com/office/drawing/2014/main" id="{2A7F9DFD-D72D-990C-CE09-8A12088265E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474853" y="1596587"/>
              <a:ext cx="1201742" cy="1201211"/>
            </a:xfrm>
            <a:prstGeom prst="rect">
              <a:avLst/>
            </a:prstGeom>
          </p:spPr>
        </p:pic>
        <p:sp>
          <p:nvSpPr>
            <p:cNvPr id="35" name="TextBox 34">
              <a:extLst>
                <a:ext uri="{FF2B5EF4-FFF2-40B4-BE49-F238E27FC236}">
                  <a16:creationId xmlns:a16="http://schemas.microsoft.com/office/drawing/2014/main" id="{E432BDF3-EE59-918E-9FDA-5E4D47B76808}"/>
                </a:ext>
              </a:extLst>
            </p:cNvPr>
            <p:cNvSpPr txBox="1"/>
            <p:nvPr/>
          </p:nvSpPr>
          <p:spPr>
            <a:xfrm>
              <a:off x="2845236" y="2032217"/>
              <a:ext cx="1985844" cy="307777"/>
            </a:xfrm>
            <a:prstGeom prst="rect">
              <a:avLst/>
            </a:prstGeom>
            <a:noFill/>
          </p:spPr>
          <p:txBody>
            <a:bodyPr wrap="square" lIns="0" tIns="0" rIns="0" b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srgbClr val="0070C0"/>
                  </a:solidFill>
                  <a:effectLst/>
                  <a:uLnTx/>
                  <a:uFillTx/>
                  <a:latin typeface="Georgia" panose="02040502050405020303" pitchFamily="18" charset="0"/>
                  <a:ea typeface="+mn-ea"/>
                  <a:cs typeface="Arial" panose="020B0604020202020204" pitchFamily="34" charset="0"/>
                </a:rPr>
                <a:t>Days completing</a:t>
              </a:r>
              <a:endParaRPr kumimoji="0" lang="en-US" sz="2000" b="0" i="1" u="none" strike="noStrike" kern="1200" cap="none" spc="0" normalizeH="0" baseline="0" noProof="0" dirty="0">
                <a:ln>
                  <a:noFill/>
                </a:ln>
                <a:solidFill>
                  <a:srgbClr val="0070C0"/>
                </a:solidFill>
                <a:effectLst/>
                <a:uLnTx/>
                <a:uFillTx/>
                <a:latin typeface="Georgia" panose="02040502050405020303" pitchFamily="18" charset="0"/>
                <a:ea typeface="+mn-ea"/>
                <a:cs typeface="+mn-cs"/>
              </a:endParaRPr>
            </a:p>
          </p:txBody>
        </p:sp>
        <p:sp>
          <p:nvSpPr>
            <p:cNvPr id="36" name="TextBox 35">
              <a:extLst>
                <a:ext uri="{FF2B5EF4-FFF2-40B4-BE49-F238E27FC236}">
                  <a16:creationId xmlns:a16="http://schemas.microsoft.com/office/drawing/2014/main" id="{6ABE0AB1-8944-597B-CA8D-6054087D3365}"/>
                </a:ext>
              </a:extLst>
            </p:cNvPr>
            <p:cNvSpPr txBox="1"/>
            <p:nvPr/>
          </p:nvSpPr>
          <p:spPr>
            <a:xfrm>
              <a:off x="2000128" y="1974642"/>
              <a:ext cx="182742" cy="430887"/>
            </a:xfrm>
            <a:prstGeom prst="rect">
              <a:avLst/>
            </a:prstGeom>
            <a:noFill/>
          </p:spPr>
          <p:txBody>
            <a:bodyPr wrap="none" lIns="0" tIns="0" r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FFFF"/>
                  </a:solidFill>
                  <a:effectLst/>
                  <a:uLnTx/>
                  <a:uFillTx/>
                  <a:latin typeface="Arial"/>
                  <a:ea typeface="+mn-ea"/>
                  <a:cs typeface="Arial" panose="020B0604020202020204" pitchFamily="34" charset="0"/>
                </a:rPr>
                <a:t>0</a:t>
              </a:r>
              <a:endParaRPr kumimoji="0" lang="en-US" sz="2800" b="0" i="1" u="none" strike="noStrike" kern="1200" cap="none" spc="0" normalizeH="0" baseline="0" noProof="0" dirty="0">
                <a:ln>
                  <a:noFill/>
                </a:ln>
                <a:solidFill>
                  <a:srgbClr val="FFFFFF"/>
                </a:solidFill>
                <a:effectLst/>
                <a:uLnTx/>
                <a:uFillTx/>
                <a:latin typeface="Arial"/>
                <a:ea typeface="+mn-ea"/>
                <a:cs typeface="+mn-cs"/>
              </a:endParaRPr>
            </a:p>
          </p:txBody>
        </p:sp>
      </p:grpSp>
      <p:grpSp>
        <p:nvGrpSpPr>
          <p:cNvPr id="37" name="Group 36">
            <a:extLst>
              <a:ext uri="{FF2B5EF4-FFF2-40B4-BE49-F238E27FC236}">
                <a16:creationId xmlns:a16="http://schemas.microsoft.com/office/drawing/2014/main" id="{E02E9CF4-605D-BD71-DBCF-0782089CC6BF}"/>
              </a:ext>
            </a:extLst>
          </p:cNvPr>
          <p:cNvGrpSpPr/>
          <p:nvPr/>
        </p:nvGrpSpPr>
        <p:grpSpPr>
          <a:xfrm>
            <a:off x="7906534" y="1512241"/>
            <a:ext cx="3333367" cy="1201211"/>
            <a:chOff x="1474853" y="1596587"/>
            <a:chExt cx="3333367" cy="1201211"/>
          </a:xfrm>
        </p:grpSpPr>
        <p:pic>
          <p:nvPicPr>
            <p:cNvPr id="38" name="Picture 37">
              <a:extLst>
                <a:ext uri="{FF2B5EF4-FFF2-40B4-BE49-F238E27FC236}">
                  <a16:creationId xmlns:a16="http://schemas.microsoft.com/office/drawing/2014/main" id="{14CEE040-FAAC-E503-06E3-C3741E2C4CD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474853" y="1596587"/>
              <a:ext cx="1201741" cy="1201211"/>
            </a:xfrm>
            <a:prstGeom prst="rect">
              <a:avLst/>
            </a:prstGeom>
          </p:spPr>
        </p:pic>
        <p:sp>
          <p:nvSpPr>
            <p:cNvPr id="39" name="TextBox 38">
              <a:extLst>
                <a:ext uri="{FF2B5EF4-FFF2-40B4-BE49-F238E27FC236}">
                  <a16:creationId xmlns:a16="http://schemas.microsoft.com/office/drawing/2014/main" id="{89D2F0C2-A13C-A1D7-F9A1-B54DBBE650E7}"/>
                </a:ext>
              </a:extLst>
            </p:cNvPr>
            <p:cNvSpPr txBox="1"/>
            <p:nvPr/>
          </p:nvSpPr>
          <p:spPr>
            <a:xfrm>
              <a:off x="2822376" y="2032217"/>
              <a:ext cx="1985844" cy="523220"/>
            </a:xfrm>
            <a:prstGeom prst="rect">
              <a:avLst/>
            </a:prstGeom>
            <a:noFill/>
          </p:spPr>
          <p:txBody>
            <a:bodyPr wrap="square" lIns="0" tIns="0" r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srgbClr val="00B050"/>
                  </a:solidFill>
                  <a:effectLst/>
                  <a:uLnTx/>
                  <a:uFillTx/>
                  <a:latin typeface="Georgia" panose="02040502050405020303" pitchFamily="18" charset="0"/>
                  <a:ea typeface="+mn-ea"/>
                  <a:cs typeface="Arial" panose="020B0604020202020204" pitchFamily="34" charset="0"/>
                </a:rPr>
                <a:t>Days completing</a:t>
              </a:r>
              <a:br>
                <a:rPr kumimoji="0" lang="en-US" sz="2000" b="0" i="1" u="none" strike="noStrike" kern="1200" cap="none" spc="0" normalizeH="0" baseline="0" noProof="0" dirty="0">
                  <a:ln>
                    <a:noFill/>
                  </a:ln>
                  <a:solidFill>
                    <a:srgbClr val="00B050"/>
                  </a:solidFill>
                  <a:effectLst/>
                  <a:uLnTx/>
                  <a:uFillTx/>
                  <a:latin typeface="Georgia" panose="02040502050405020303" pitchFamily="18" charset="0"/>
                  <a:ea typeface="+mn-ea"/>
                  <a:cs typeface="Arial" panose="020B0604020202020204" pitchFamily="34" charset="0"/>
                </a:rPr>
              </a:br>
              <a:endParaRPr kumimoji="0" lang="en-US" sz="1300" b="0" i="0" u="none" strike="noStrike" kern="1200" cap="none" spc="0" normalizeH="0" baseline="0" noProof="0" dirty="0">
                <a:ln>
                  <a:noFill/>
                </a:ln>
                <a:solidFill>
                  <a:srgbClr val="00B050"/>
                </a:solidFill>
                <a:effectLst/>
                <a:uLnTx/>
                <a:uFillTx/>
                <a:latin typeface="Georgia" panose="02040502050405020303" pitchFamily="18" charset="0"/>
                <a:ea typeface="+mn-ea"/>
                <a:cs typeface="+mn-cs"/>
              </a:endParaRPr>
            </a:p>
          </p:txBody>
        </p:sp>
        <p:sp>
          <p:nvSpPr>
            <p:cNvPr id="40" name="TextBox 39">
              <a:extLst>
                <a:ext uri="{FF2B5EF4-FFF2-40B4-BE49-F238E27FC236}">
                  <a16:creationId xmlns:a16="http://schemas.microsoft.com/office/drawing/2014/main" id="{270807CD-5477-9269-2DA8-6A007520B28E}"/>
                </a:ext>
              </a:extLst>
            </p:cNvPr>
            <p:cNvSpPr txBox="1"/>
            <p:nvPr/>
          </p:nvSpPr>
          <p:spPr>
            <a:xfrm>
              <a:off x="1768076" y="1974642"/>
              <a:ext cx="601127" cy="430887"/>
            </a:xfrm>
            <a:prstGeom prst="rect">
              <a:avLst/>
            </a:prstGeom>
            <a:noFill/>
          </p:spPr>
          <p:txBody>
            <a:bodyPr wrap="none" lIns="0" tIns="0" r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FFFF"/>
                  </a:solidFill>
                  <a:effectLst/>
                  <a:uLnTx/>
                  <a:uFillTx/>
                  <a:latin typeface="Arial"/>
                  <a:ea typeface="+mn-ea"/>
                  <a:cs typeface="Arial" panose="020B0604020202020204" pitchFamily="34" charset="0"/>
                </a:rPr>
                <a:t>160</a:t>
              </a:r>
              <a:endParaRPr kumimoji="0" lang="en-US" sz="2800" b="0" i="1" u="none" strike="noStrike" kern="1200" cap="none" spc="0" normalizeH="0" baseline="0" noProof="0" dirty="0">
                <a:ln>
                  <a:noFill/>
                </a:ln>
                <a:solidFill>
                  <a:srgbClr val="FFFFFF"/>
                </a:solidFill>
                <a:effectLst/>
                <a:uLnTx/>
                <a:uFillTx/>
                <a:latin typeface="Arial"/>
                <a:ea typeface="+mn-ea"/>
                <a:cs typeface="+mn-cs"/>
              </a:endParaRPr>
            </a:p>
          </p:txBody>
        </p:sp>
      </p:grpSp>
      <p:grpSp>
        <p:nvGrpSpPr>
          <p:cNvPr id="41" name="Group 40">
            <a:extLst>
              <a:ext uri="{FF2B5EF4-FFF2-40B4-BE49-F238E27FC236}">
                <a16:creationId xmlns:a16="http://schemas.microsoft.com/office/drawing/2014/main" id="{1B36B0CB-CB7C-EF14-C4F0-C120C27941A5}"/>
              </a:ext>
            </a:extLst>
          </p:cNvPr>
          <p:cNvGrpSpPr/>
          <p:nvPr/>
        </p:nvGrpSpPr>
        <p:grpSpPr>
          <a:xfrm>
            <a:off x="7906534" y="3040962"/>
            <a:ext cx="3356227" cy="1201211"/>
            <a:chOff x="1474853" y="1596587"/>
            <a:chExt cx="3356227" cy="1201211"/>
          </a:xfrm>
        </p:grpSpPr>
        <p:pic>
          <p:nvPicPr>
            <p:cNvPr id="42" name="Picture 41">
              <a:extLst>
                <a:ext uri="{FF2B5EF4-FFF2-40B4-BE49-F238E27FC236}">
                  <a16:creationId xmlns:a16="http://schemas.microsoft.com/office/drawing/2014/main" id="{14E4F63A-13BC-5034-0056-1C57102D802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474853" y="1596587"/>
              <a:ext cx="1201741" cy="1201211"/>
            </a:xfrm>
            <a:prstGeom prst="rect">
              <a:avLst/>
            </a:prstGeom>
          </p:spPr>
        </p:pic>
        <p:sp>
          <p:nvSpPr>
            <p:cNvPr id="43" name="TextBox 42">
              <a:extLst>
                <a:ext uri="{FF2B5EF4-FFF2-40B4-BE49-F238E27FC236}">
                  <a16:creationId xmlns:a16="http://schemas.microsoft.com/office/drawing/2014/main" id="{BC4A5C5A-8D4F-E0A3-5CCC-986744CE5E96}"/>
                </a:ext>
              </a:extLst>
            </p:cNvPr>
            <p:cNvSpPr txBox="1"/>
            <p:nvPr/>
          </p:nvSpPr>
          <p:spPr>
            <a:xfrm>
              <a:off x="2845236" y="2032217"/>
              <a:ext cx="1985844" cy="307777"/>
            </a:xfrm>
            <a:prstGeom prst="rect">
              <a:avLst/>
            </a:prstGeom>
            <a:noFill/>
          </p:spPr>
          <p:txBody>
            <a:bodyPr wrap="square" lIns="0" tIns="0" rIns="0" b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srgbClr val="00B050"/>
                  </a:solidFill>
                  <a:effectLst/>
                  <a:uLnTx/>
                  <a:uFillTx/>
                  <a:latin typeface="Georgia" panose="02040502050405020303" pitchFamily="18" charset="0"/>
                  <a:ea typeface="+mn-ea"/>
                  <a:cs typeface="Arial" panose="020B0604020202020204" pitchFamily="34" charset="0"/>
                </a:rPr>
                <a:t>Days completing</a:t>
              </a:r>
              <a:endParaRPr kumimoji="0" lang="en-US" sz="2000" b="0" i="1" u="none" strike="noStrike" kern="1200" cap="none" spc="0" normalizeH="0" baseline="0" noProof="0" dirty="0">
                <a:ln>
                  <a:noFill/>
                </a:ln>
                <a:solidFill>
                  <a:srgbClr val="00B050"/>
                </a:solidFill>
                <a:effectLst/>
                <a:uLnTx/>
                <a:uFillTx/>
                <a:latin typeface="Georgia" panose="02040502050405020303" pitchFamily="18" charset="0"/>
                <a:ea typeface="+mn-ea"/>
                <a:cs typeface="+mn-cs"/>
              </a:endParaRPr>
            </a:p>
          </p:txBody>
        </p:sp>
        <p:sp>
          <p:nvSpPr>
            <p:cNvPr id="44" name="TextBox 43">
              <a:extLst>
                <a:ext uri="{FF2B5EF4-FFF2-40B4-BE49-F238E27FC236}">
                  <a16:creationId xmlns:a16="http://schemas.microsoft.com/office/drawing/2014/main" id="{48ACAA01-03F7-08BF-764D-E080EB43DDEB}"/>
                </a:ext>
              </a:extLst>
            </p:cNvPr>
            <p:cNvSpPr txBox="1"/>
            <p:nvPr/>
          </p:nvSpPr>
          <p:spPr>
            <a:xfrm>
              <a:off x="1891124" y="1974642"/>
              <a:ext cx="400751" cy="430887"/>
            </a:xfrm>
            <a:prstGeom prst="rect">
              <a:avLst/>
            </a:prstGeom>
            <a:noFill/>
          </p:spPr>
          <p:txBody>
            <a:bodyPr wrap="none" lIns="0" tIns="0" r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b="1" dirty="0">
                  <a:solidFill>
                    <a:srgbClr val="FFFFFF"/>
                  </a:solidFill>
                  <a:latin typeface="Arial"/>
                  <a:cs typeface="Arial" panose="020B0604020202020204" pitchFamily="34" charset="0"/>
                </a:rPr>
                <a:t>6</a:t>
              </a:r>
              <a:r>
                <a:rPr kumimoji="0" lang="en-US" sz="2800" b="1" i="0" u="none" strike="noStrike" kern="1200" cap="none" spc="0" normalizeH="0" baseline="0" noProof="0" dirty="0">
                  <a:ln>
                    <a:noFill/>
                  </a:ln>
                  <a:solidFill>
                    <a:srgbClr val="FFFFFF"/>
                  </a:solidFill>
                  <a:effectLst/>
                  <a:uLnTx/>
                  <a:uFillTx/>
                  <a:latin typeface="Arial"/>
                  <a:ea typeface="+mn-ea"/>
                  <a:cs typeface="Arial" panose="020B0604020202020204" pitchFamily="34" charset="0"/>
                </a:rPr>
                <a:t>6</a:t>
              </a:r>
              <a:endParaRPr kumimoji="0" lang="en-US" sz="2800" b="0" i="1" u="none" strike="noStrike" kern="1200" cap="none" spc="0" normalizeH="0" baseline="0" noProof="0" dirty="0">
                <a:ln>
                  <a:noFill/>
                </a:ln>
                <a:solidFill>
                  <a:srgbClr val="FFFFFF"/>
                </a:solidFill>
                <a:effectLst/>
                <a:uLnTx/>
                <a:uFillTx/>
                <a:latin typeface="Arial"/>
                <a:ea typeface="+mn-ea"/>
                <a:cs typeface="+mn-cs"/>
              </a:endParaRPr>
            </a:p>
          </p:txBody>
        </p:sp>
      </p:grpSp>
      <p:grpSp>
        <p:nvGrpSpPr>
          <p:cNvPr id="45" name="Group 44">
            <a:extLst>
              <a:ext uri="{FF2B5EF4-FFF2-40B4-BE49-F238E27FC236}">
                <a16:creationId xmlns:a16="http://schemas.microsoft.com/office/drawing/2014/main" id="{F7878DF3-5A90-5AF3-B4BB-2E071AF5A434}"/>
              </a:ext>
            </a:extLst>
          </p:cNvPr>
          <p:cNvGrpSpPr/>
          <p:nvPr/>
        </p:nvGrpSpPr>
        <p:grpSpPr>
          <a:xfrm>
            <a:off x="7906534" y="4569594"/>
            <a:ext cx="3356227" cy="1201211"/>
            <a:chOff x="1474853" y="1596587"/>
            <a:chExt cx="3356227" cy="1201211"/>
          </a:xfrm>
        </p:grpSpPr>
        <p:pic>
          <p:nvPicPr>
            <p:cNvPr id="46" name="Picture 45">
              <a:extLst>
                <a:ext uri="{FF2B5EF4-FFF2-40B4-BE49-F238E27FC236}">
                  <a16:creationId xmlns:a16="http://schemas.microsoft.com/office/drawing/2014/main" id="{9D7E6146-CB44-BF7B-5E89-E75DEE08F08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474853" y="1596587"/>
              <a:ext cx="1201741" cy="1201211"/>
            </a:xfrm>
            <a:prstGeom prst="rect">
              <a:avLst/>
            </a:prstGeom>
          </p:spPr>
        </p:pic>
        <p:sp>
          <p:nvSpPr>
            <p:cNvPr id="47" name="TextBox 46">
              <a:extLst>
                <a:ext uri="{FF2B5EF4-FFF2-40B4-BE49-F238E27FC236}">
                  <a16:creationId xmlns:a16="http://schemas.microsoft.com/office/drawing/2014/main" id="{4920ED8F-21F7-04F2-D050-9A4D33A4B5F6}"/>
                </a:ext>
              </a:extLst>
            </p:cNvPr>
            <p:cNvSpPr txBox="1"/>
            <p:nvPr/>
          </p:nvSpPr>
          <p:spPr>
            <a:xfrm>
              <a:off x="2845236" y="2032217"/>
              <a:ext cx="1985844" cy="307777"/>
            </a:xfrm>
            <a:prstGeom prst="rect">
              <a:avLst/>
            </a:prstGeom>
            <a:noFill/>
          </p:spPr>
          <p:txBody>
            <a:bodyPr wrap="square" lIns="0" tIns="0" rIns="0" bIns="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srgbClr val="00B050"/>
                  </a:solidFill>
                  <a:effectLst/>
                  <a:uLnTx/>
                  <a:uFillTx/>
                  <a:latin typeface="Georgia" panose="02040502050405020303" pitchFamily="18" charset="0"/>
                  <a:ea typeface="+mn-ea"/>
                  <a:cs typeface="Arial" panose="020B0604020202020204" pitchFamily="34" charset="0"/>
                </a:rPr>
                <a:t>Days completing</a:t>
              </a:r>
              <a:endParaRPr kumimoji="0" lang="en-US" sz="2000" b="0" i="1" u="none" strike="noStrike" kern="1200" cap="none" spc="0" normalizeH="0" baseline="0" noProof="0" dirty="0">
                <a:ln>
                  <a:noFill/>
                </a:ln>
                <a:solidFill>
                  <a:srgbClr val="00B050"/>
                </a:solidFill>
                <a:effectLst/>
                <a:uLnTx/>
                <a:uFillTx/>
                <a:latin typeface="Georgia" panose="02040502050405020303" pitchFamily="18" charset="0"/>
                <a:ea typeface="+mn-ea"/>
                <a:cs typeface="+mn-cs"/>
              </a:endParaRPr>
            </a:p>
          </p:txBody>
        </p:sp>
        <p:sp>
          <p:nvSpPr>
            <p:cNvPr id="48" name="TextBox 47">
              <a:extLst>
                <a:ext uri="{FF2B5EF4-FFF2-40B4-BE49-F238E27FC236}">
                  <a16:creationId xmlns:a16="http://schemas.microsoft.com/office/drawing/2014/main" id="{DA9E5BC1-7B7B-7EE1-CED4-005BF2817382}"/>
                </a:ext>
              </a:extLst>
            </p:cNvPr>
            <p:cNvSpPr txBox="1"/>
            <p:nvPr/>
          </p:nvSpPr>
          <p:spPr>
            <a:xfrm>
              <a:off x="1875884" y="1974642"/>
              <a:ext cx="400751" cy="430887"/>
            </a:xfrm>
            <a:prstGeom prst="rect">
              <a:avLst/>
            </a:prstGeom>
            <a:noFill/>
          </p:spPr>
          <p:txBody>
            <a:bodyPr wrap="none" lIns="0" tIns="0" r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800" b="1" i="1" dirty="0">
                  <a:solidFill>
                    <a:srgbClr val="FFFFFF"/>
                  </a:solidFill>
                  <a:latin typeface="Arial"/>
                  <a:cs typeface="Arial" panose="020B0604020202020204" pitchFamily="34" charset="0"/>
                </a:rPr>
                <a:t>70</a:t>
              </a:r>
              <a:endParaRPr kumimoji="0" lang="en-US" sz="2800" b="0" i="1" u="none" strike="noStrike" kern="1200" cap="none" spc="0" normalizeH="0" baseline="0" noProof="0" dirty="0">
                <a:ln>
                  <a:noFill/>
                </a:ln>
                <a:solidFill>
                  <a:srgbClr val="FFFFFF"/>
                </a:solidFill>
                <a:effectLst/>
                <a:uLnTx/>
                <a:uFillTx/>
                <a:latin typeface="Arial"/>
                <a:ea typeface="+mn-ea"/>
                <a:cs typeface="+mn-cs"/>
              </a:endParaRPr>
            </a:p>
          </p:txBody>
        </p:sp>
      </p:grpSp>
      <p:cxnSp>
        <p:nvCxnSpPr>
          <p:cNvPr id="49" name="Straight Connector 48">
            <a:extLst>
              <a:ext uri="{FF2B5EF4-FFF2-40B4-BE49-F238E27FC236}">
                <a16:creationId xmlns:a16="http://schemas.microsoft.com/office/drawing/2014/main" id="{A8D98916-7A38-96E8-4FB1-9B80418B041F}"/>
              </a:ext>
            </a:extLst>
          </p:cNvPr>
          <p:cNvCxnSpPr>
            <a:cxnSpLocks/>
          </p:cNvCxnSpPr>
          <p:nvPr/>
        </p:nvCxnSpPr>
        <p:spPr>
          <a:xfrm>
            <a:off x="5077608" y="935913"/>
            <a:ext cx="0" cy="5109883"/>
          </a:xfrm>
          <a:prstGeom prst="line">
            <a:avLst/>
          </a:prstGeom>
          <a:ln>
            <a:solidFill>
              <a:schemeClr val="accent2">
                <a:lumMod val="50000"/>
              </a:schemeClr>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0" name="Straight Connector 49">
            <a:extLst>
              <a:ext uri="{FF2B5EF4-FFF2-40B4-BE49-F238E27FC236}">
                <a16:creationId xmlns:a16="http://schemas.microsoft.com/office/drawing/2014/main" id="{E5986E25-B27A-8D9E-FC34-E4D017DBF6B2}"/>
              </a:ext>
            </a:extLst>
          </p:cNvPr>
          <p:cNvCxnSpPr>
            <a:cxnSpLocks/>
          </p:cNvCxnSpPr>
          <p:nvPr/>
        </p:nvCxnSpPr>
        <p:spPr>
          <a:xfrm>
            <a:off x="6972743" y="921650"/>
            <a:ext cx="0" cy="5109883"/>
          </a:xfrm>
          <a:prstGeom prst="line">
            <a:avLst/>
          </a:prstGeom>
          <a:ln>
            <a:solidFill>
              <a:schemeClr val="accent2">
                <a:lumMod val="50000"/>
              </a:schemeClr>
            </a:solidFill>
            <a:prstDash val="dash"/>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44114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2BC0E31-22AE-54DD-272B-6D0FF9597167}"/>
              </a:ext>
            </a:extLst>
          </p:cNvPr>
          <p:cNvPicPr>
            <a:picLocks noChangeAspect="1"/>
          </p:cNvPicPr>
          <p:nvPr/>
        </p:nvPicPr>
        <p:blipFill>
          <a:blip r:embed="rId2"/>
          <a:stretch>
            <a:fillRect/>
          </a:stretch>
        </p:blipFill>
        <p:spPr>
          <a:xfrm>
            <a:off x="150920" y="769019"/>
            <a:ext cx="11549849" cy="5319961"/>
          </a:xfrm>
          <a:prstGeom prst="rect">
            <a:avLst/>
          </a:prstGeom>
        </p:spPr>
      </p:pic>
      <p:sp>
        <p:nvSpPr>
          <p:cNvPr id="2" name="Slide Number Placeholder 1">
            <a:extLst>
              <a:ext uri="{FF2B5EF4-FFF2-40B4-BE49-F238E27FC236}">
                <a16:creationId xmlns:a16="http://schemas.microsoft.com/office/drawing/2014/main" id="{8EE96473-1420-D6C7-426E-BD5B971FE91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983F1FA-211D-3044-9E35-958DFBC26156}" type="slidenum">
              <a:rPr kumimoji="0" lang="en-US" sz="1200" b="0" i="0" u="none" strike="noStrike" kern="1200" cap="none" spc="0" normalizeH="0" baseline="0" noProof="0" smtClean="0">
                <a:ln>
                  <a:noFill/>
                </a:ln>
                <a:solidFill>
                  <a:prstClr val="white"/>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white"/>
              </a:solidFill>
              <a:effectLst/>
              <a:uLnTx/>
              <a:uFillTx/>
              <a:latin typeface="Calibri"/>
              <a:ea typeface="+mn-ea"/>
              <a:cs typeface="+mn-cs"/>
            </a:endParaRPr>
          </a:p>
        </p:txBody>
      </p:sp>
      <p:sp>
        <p:nvSpPr>
          <p:cNvPr id="3" name="Title 2">
            <a:extLst>
              <a:ext uri="{FF2B5EF4-FFF2-40B4-BE49-F238E27FC236}">
                <a16:creationId xmlns:a16="http://schemas.microsoft.com/office/drawing/2014/main" id="{045A3627-D3EB-7E29-8169-5142183E5123}"/>
              </a:ext>
            </a:extLst>
          </p:cNvPr>
          <p:cNvSpPr>
            <a:spLocks noGrp="1"/>
          </p:cNvSpPr>
          <p:nvPr>
            <p:ph type="title"/>
          </p:nvPr>
        </p:nvSpPr>
        <p:spPr/>
        <p:txBody>
          <a:bodyPr>
            <a:normAutofit fontScale="90000"/>
          </a:bodyPr>
          <a:lstStyle/>
          <a:p>
            <a:r>
              <a:rPr lang="en-US"/>
              <a:t>FY24 Inventory and Backlog</a:t>
            </a:r>
          </a:p>
        </p:txBody>
      </p:sp>
      <p:graphicFrame>
        <p:nvGraphicFramePr>
          <p:cNvPr id="10" name="Table 4">
            <a:extLst>
              <a:ext uri="{FF2B5EF4-FFF2-40B4-BE49-F238E27FC236}">
                <a16:creationId xmlns:a16="http://schemas.microsoft.com/office/drawing/2014/main" id="{73D6A0C5-6CE6-BA9A-6E48-5FF5C00EF418}"/>
              </a:ext>
            </a:extLst>
          </p:cNvPr>
          <p:cNvGraphicFramePr>
            <a:graphicFrameLocks noGrp="1"/>
          </p:cNvGraphicFramePr>
          <p:nvPr/>
        </p:nvGraphicFramePr>
        <p:xfrm>
          <a:off x="8372213" y="769020"/>
          <a:ext cx="3819786" cy="1044149"/>
        </p:xfrm>
        <a:graphic>
          <a:graphicData uri="http://schemas.openxmlformats.org/drawingml/2006/table">
            <a:tbl>
              <a:tblPr firstRow="1" bandRow="1"/>
              <a:tblGrid>
                <a:gridCol w="892276">
                  <a:extLst>
                    <a:ext uri="{9D8B030D-6E8A-4147-A177-3AD203B41FA5}">
                      <a16:colId xmlns:a16="http://schemas.microsoft.com/office/drawing/2014/main" val="446840716"/>
                    </a:ext>
                  </a:extLst>
                </a:gridCol>
                <a:gridCol w="1246493">
                  <a:extLst>
                    <a:ext uri="{9D8B030D-6E8A-4147-A177-3AD203B41FA5}">
                      <a16:colId xmlns:a16="http://schemas.microsoft.com/office/drawing/2014/main" val="1680319894"/>
                    </a:ext>
                  </a:extLst>
                </a:gridCol>
                <a:gridCol w="905939">
                  <a:extLst>
                    <a:ext uri="{9D8B030D-6E8A-4147-A177-3AD203B41FA5}">
                      <a16:colId xmlns:a16="http://schemas.microsoft.com/office/drawing/2014/main" val="2511449503"/>
                    </a:ext>
                  </a:extLst>
                </a:gridCol>
                <a:gridCol w="775078">
                  <a:extLst>
                    <a:ext uri="{9D8B030D-6E8A-4147-A177-3AD203B41FA5}">
                      <a16:colId xmlns:a16="http://schemas.microsoft.com/office/drawing/2014/main" val="4052905987"/>
                    </a:ext>
                  </a:extLst>
                </a:gridCol>
              </a:tblGrid>
              <a:tr h="379512">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endParaRPr lang="en-US" sz="110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r>
                        <a:rPr lang="en-US" sz="1100"/>
                        <a:t>Expected (Lower Band)</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r>
                        <a:rPr lang="en-US" sz="1100"/>
                        <a:t>Actuals</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457200" rtl="0" eaLnBrk="1" latinLnBrk="0" hangingPunct="1">
                        <a:defRPr sz="1800" b="1" kern="1200">
                          <a:solidFill>
                            <a:schemeClr val="lt1"/>
                          </a:solidFill>
                          <a:latin typeface="Calibri" panose="020F0502020204030204"/>
                        </a:defRPr>
                      </a:lvl1pPr>
                      <a:lvl2pPr marL="457200" algn="l" defTabSz="457200" rtl="0" eaLnBrk="1" latinLnBrk="0" hangingPunct="1">
                        <a:defRPr sz="1800" b="1" kern="1200">
                          <a:solidFill>
                            <a:schemeClr val="lt1"/>
                          </a:solidFill>
                          <a:latin typeface="Calibri" panose="020F0502020204030204"/>
                        </a:defRPr>
                      </a:lvl2pPr>
                      <a:lvl3pPr marL="914400" algn="l" defTabSz="457200" rtl="0" eaLnBrk="1" latinLnBrk="0" hangingPunct="1">
                        <a:defRPr sz="1800" b="1" kern="1200">
                          <a:solidFill>
                            <a:schemeClr val="lt1"/>
                          </a:solidFill>
                          <a:latin typeface="Calibri" panose="020F0502020204030204"/>
                        </a:defRPr>
                      </a:lvl3pPr>
                      <a:lvl4pPr marL="1371600" algn="l" defTabSz="457200" rtl="0" eaLnBrk="1" latinLnBrk="0" hangingPunct="1">
                        <a:defRPr sz="1800" b="1" kern="1200">
                          <a:solidFill>
                            <a:schemeClr val="lt1"/>
                          </a:solidFill>
                          <a:latin typeface="Calibri" panose="020F0502020204030204"/>
                        </a:defRPr>
                      </a:lvl4pPr>
                      <a:lvl5pPr marL="1828800" algn="l" defTabSz="457200" rtl="0" eaLnBrk="1" latinLnBrk="0" hangingPunct="1">
                        <a:defRPr sz="1800" b="1" kern="1200">
                          <a:solidFill>
                            <a:schemeClr val="lt1"/>
                          </a:solidFill>
                          <a:latin typeface="Calibri" panose="020F0502020204030204"/>
                        </a:defRPr>
                      </a:lvl5pPr>
                      <a:lvl6pPr marL="2286000" algn="l" defTabSz="457200" rtl="0" eaLnBrk="1" latinLnBrk="0" hangingPunct="1">
                        <a:defRPr sz="1800" b="1" kern="1200">
                          <a:solidFill>
                            <a:schemeClr val="lt1"/>
                          </a:solidFill>
                          <a:latin typeface="Calibri" panose="020F0502020204030204"/>
                        </a:defRPr>
                      </a:lvl6pPr>
                      <a:lvl7pPr marL="2743200" algn="l" defTabSz="457200" rtl="0" eaLnBrk="1" latinLnBrk="0" hangingPunct="1">
                        <a:defRPr sz="1800" b="1" kern="1200">
                          <a:solidFill>
                            <a:schemeClr val="lt1"/>
                          </a:solidFill>
                          <a:latin typeface="Calibri" panose="020F0502020204030204"/>
                        </a:defRPr>
                      </a:lvl7pPr>
                      <a:lvl8pPr marL="3200400" algn="l" defTabSz="457200" rtl="0" eaLnBrk="1" latinLnBrk="0" hangingPunct="1">
                        <a:defRPr sz="1800" b="1" kern="1200">
                          <a:solidFill>
                            <a:schemeClr val="lt1"/>
                          </a:solidFill>
                          <a:latin typeface="Calibri" panose="020F0502020204030204"/>
                        </a:defRPr>
                      </a:lvl8pPr>
                      <a:lvl9pPr marL="3657600" algn="l" defTabSz="457200" rtl="0" eaLnBrk="1" latinLnBrk="0" hangingPunct="1">
                        <a:defRPr sz="1800" b="1" kern="1200">
                          <a:solidFill>
                            <a:schemeClr val="lt1"/>
                          </a:solidFill>
                          <a:latin typeface="Calibri" panose="020F0502020204030204"/>
                        </a:defRPr>
                      </a:lvl9pPr>
                    </a:lstStyle>
                    <a:p>
                      <a:r>
                        <a:rPr lang="en-US" sz="1100"/>
                        <a:t>Delta</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val="4130277989"/>
                  </a:ext>
                </a:extLst>
              </a:tr>
              <a:tr h="307413">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r>
                        <a:rPr lang="en-US" sz="1100" b="1"/>
                        <a:t>Receipts*</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algn="ctr"/>
                      <a:r>
                        <a:rPr lang="en-US" sz="1100" dirty="0"/>
                        <a:t>1,436,013</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algn="ctr"/>
                      <a:r>
                        <a:rPr lang="en-US" sz="1100" dirty="0"/>
                        <a:t>1,517,696</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algn="ctr"/>
                      <a:r>
                        <a:rPr lang="en-US" sz="1100" b="1" dirty="0">
                          <a:solidFill>
                            <a:srgbClr val="C00000"/>
                          </a:solidFill>
                        </a:rPr>
                        <a:t>+5.7%</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extLst>
                  <a:ext uri="{0D108BD9-81ED-4DB2-BD59-A6C34878D82A}">
                    <a16:rowId xmlns:a16="http://schemas.microsoft.com/office/drawing/2014/main" val="2860666617"/>
                  </a:ext>
                </a:extLst>
              </a:tr>
              <a:tr h="310016">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r>
                        <a:rPr lang="en-US" sz="1100" b="1"/>
                        <a:t>Hiring*</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algn="ctr"/>
                      <a:r>
                        <a:rPr lang="en-US" sz="1100" dirty="0"/>
                        <a:t>1,172</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algn="ctr"/>
                      <a:r>
                        <a:rPr lang="en-US" sz="1100" dirty="0"/>
                        <a:t>1,229</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457200" rtl="0" eaLnBrk="1" latinLnBrk="0" hangingPunct="1">
                        <a:defRPr sz="1800" kern="1200">
                          <a:solidFill>
                            <a:schemeClr val="dk1"/>
                          </a:solidFill>
                          <a:latin typeface="Calibri" panose="020F0502020204030204"/>
                        </a:defRPr>
                      </a:lvl1pPr>
                      <a:lvl2pPr marL="457200" algn="l" defTabSz="457200" rtl="0" eaLnBrk="1" latinLnBrk="0" hangingPunct="1">
                        <a:defRPr sz="1800" kern="1200">
                          <a:solidFill>
                            <a:schemeClr val="dk1"/>
                          </a:solidFill>
                          <a:latin typeface="Calibri" panose="020F0502020204030204"/>
                        </a:defRPr>
                      </a:lvl2pPr>
                      <a:lvl3pPr marL="914400" algn="l" defTabSz="457200" rtl="0" eaLnBrk="1" latinLnBrk="0" hangingPunct="1">
                        <a:defRPr sz="1800" kern="1200">
                          <a:solidFill>
                            <a:schemeClr val="dk1"/>
                          </a:solidFill>
                          <a:latin typeface="Calibri" panose="020F0502020204030204"/>
                        </a:defRPr>
                      </a:lvl3pPr>
                      <a:lvl4pPr marL="1371600" algn="l" defTabSz="457200" rtl="0" eaLnBrk="1" latinLnBrk="0" hangingPunct="1">
                        <a:defRPr sz="1800" kern="1200">
                          <a:solidFill>
                            <a:schemeClr val="dk1"/>
                          </a:solidFill>
                          <a:latin typeface="Calibri" panose="020F0502020204030204"/>
                        </a:defRPr>
                      </a:lvl4pPr>
                      <a:lvl5pPr marL="1828800" algn="l" defTabSz="457200" rtl="0" eaLnBrk="1" latinLnBrk="0" hangingPunct="1">
                        <a:defRPr sz="1800" kern="1200">
                          <a:solidFill>
                            <a:schemeClr val="dk1"/>
                          </a:solidFill>
                          <a:latin typeface="Calibri" panose="020F0502020204030204"/>
                        </a:defRPr>
                      </a:lvl5pPr>
                      <a:lvl6pPr marL="2286000" algn="l" defTabSz="457200" rtl="0" eaLnBrk="1" latinLnBrk="0" hangingPunct="1">
                        <a:defRPr sz="1800" kern="1200">
                          <a:solidFill>
                            <a:schemeClr val="dk1"/>
                          </a:solidFill>
                          <a:latin typeface="Calibri" panose="020F0502020204030204"/>
                        </a:defRPr>
                      </a:lvl6pPr>
                      <a:lvl7pPr marL="2743200" algn="l" defTabSz="457200" rtl="0" eaLnBrk="1" latinLnBrk="0" hangingPunct="1">
                        <a:defRPr sz="1800" kern="1200">
                          <a:solidFill>
                            <a:schemeClr val="dk1"/>
                          </a:solidFill>
                          <a:latin typeface="Calibri" panose="020F0502020204030204"/>
                        </a:defRPr>
                      </a:lvl7pPr>
                      <a:lvl8pPr marL="3200400" algn="l" defTabSz="457200" rtl="0" eaLnBrk="1" latinLnBrk="0" hangingPunct="1">
                        <a:defRPr sz="1800" kern="1200">
                          <a:solidFill>
                            <a:schemeClr val="dk1"/>
                          </a:solidFill>
                          <a:latin typeface="Calibri" panose="020F0502020204030204"/>
                        </a:defRPr>
                      </a:lvl8pPr>
                      <a:lvl9pPr marL="3657600" algn="l" defTabSz="457200" rtl="0" eaLnBrk="1" latinLnBrk="0" hangingPunct="1">
                        <a:defRPr sz="1800" kern="1200">
                          <a:solidFill>
                            <a:schemeClr val="dk1"/>
                          </a:solidFill>
                          <a:latin typeface="Calibri" panose="020F0502020204030204"/>
                        </a:defRPr>
                      </a:lvl9pPr>
                    </a:lstStyle>
                    <a:p>
                      <a:pPr marL="0" marR="0" lvl="0" indent="0" algn="ctr" defTabSz="457200">
                        <a:lnSpc>
                          <a:spcPct val="100000"/>
                        </a:lnSpc>
                        <a:spcBef>
                          <a:spcPts val="0"/>
                        </a:spcBef>
                        <a:spcAft>
                          <a:spcPts val="0"/>
                        </a:spcAft>
                        <a:buNone/>
                        <a:tabLst/>
                        <a:defRPr/>
                      </a:pPr>
                      <a:r>
                        <a:rPr lang="en-US" sz="1100" b="1" i="0" u="none" strike="noStrike" noProof="0" dirty="0">
                          <a:solidFill>
                            <a:srgbClr val="00B050"/>
                          </a:solidFill>
                          <a:latin typeface="Calibri"/>
                        </a:rPr>
                        <a:t>+4.9%</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1790123761"/>
                  </a:ext>
                </a:extLst>
              </a:tr>
            </a:tbl>
          </a:graphicData>
        </a:graphic>
      </p:graphicFrame>
      <p:sp>
        <p:nvSpPr>
          <p:cNvPr id="11" name="TextBox 10">
            <a:extLst>
              <a:ext uri="{FF2B5EF4-FFF2-40B4-BE49-F238E27FC236}">
                <a16:creationId xmlns:a16="http://schemas.microsoft.com/office/drawing/2014/main" id="{2D460C8F-9A40-EBE8-6D18-793FBFA1738A}"/>
              </a:ext>
            </a:extLst>
          </p:cNvPr>
          <p:cNvSpPr txBox="1"/>
          <p:nvPr/>
        </p:nvSpPr>
        <p:spPr>
          <a:xfrm>
            <a:off x="8372213" y="1909738"/>
            <a:ext cx="3537520" cy="276999"/>
          </a:xfrm>
          <a:prstGeom prst="rect">
            <a:avLst/>
          </a:prstGeom>
          <a:noFill/>
        </p:spPr>
        <p:txBody>
          <a:bodyPr wrap="square" lIns="91440" tIns="45720" rIns="91440" bIns="45720" rtlCol="0" anchor="t">
            <a:spAutoFit/>
          </a:bodyPr>
          <a:lstStyle/>
          <a:p>
            <a:r>
              <a:rPr lang="en-US" sz="1200" dirty="0"/>
              <a:t>*Data through May 31, 2024</a:t>
            </a:r>
          </a:p>
        </p:txBody>
      </p:sp>
    </p:spTree>
    <p:extLst>
      <p:ext uri="{BB962C8B-B14F-4D97-AF65-F5344CB8AC3E}">
        <p14:creationId xmlns:p14="http://schemas.microsoft.com/office/powerpoint/2010/main" val="1227776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PlaceHolder 1"/>
          <p:cNvSpPr>
            <a:spLocks noGrp="1"/>
          </p:cNvSpPr>
          <p:nvPr>
            <p:ph type="title"/>
          </p:nvPr>
        </p:nvSpPr>
        <p:spPr>
          <a:xfrm>
            <a:off x="0" y="232200"/>
            <a:ext cx="12192120" cy="767520"/>
          </a:xfrm>
          <a:prstGeom prst="rect">
            <a:avLst/>
          </a:prstGeom>
          <a:noFill/>
          <a:ln w="0">
            <a:noFill/>
          </a:ln>
        </p:spPr>
        <p:txBody>
          <a:bodyPr anchor="t">
            <a:noAutofit/>
          </a:bodyPr>
          <a:lstStyle/>
          <a:p>
            <a:pPr algn="ctr">
              <a:lnSpc>
                <a:spcPct val="90000"/>
              </a:lnSpc>
            </a:pPr>
            <a:r>
              <a:rPr lang="en-US" sz="3200" spc="-1">
                <a:latin typeface="Calibri"/>
              </a:rPr>
              <a:t>Medical Disability Examination Office (MDEO)</a:t>
            </a:r>
            <a:endParaRPr lang="en-US" sz="3200" b="0" spc="-1">
              <a:solidFill>
                <a:srgbClr val="000000"/>
              </a:solidFill>
              <a:latin typeface="Calibri"/>
            </a:endParaRPr>
          </a:p>
        </p:txBody>
      </p:sp>
      <p:sp>
        <p:nvSpPr>
          <p:cNvPr id="217" name="PlaceHolder 2"/>
          <p:cNvSpPr>
            <a:spLocks noGrp="1"/>
          </p:cNvSpPr>
          <p:nvPr>
            <p:ph type="sldNum"/>
          </p:nvPr>
        </p:nvSpPr>
        <p:spPr>
          <a:xfrm>
            <a:off x="11589120" y="6249600"/>
            <a:ext cx="393120" cy="608040"/>
          </a:xfrm>
          <a:prstGeom prst="rect">
            <a:avLst/>
          </a:prstGeom>
          <a:noFill/>
          <a:ln w="0">
            <a:noFill/>
          </a:ln>
        </p:spPr>
        <p:txBody>
          <a:bodyPr anchor="ctr">
            <a:noAutofit/>
          </a:bodyPr>
          <a:lstStyle/>
          <a:p>
            <a:pPr algn="ctr">
              <a:lnSpc>
                <a:spcPct val="100000"/>
              </a:lnSpc>
            </a:pPr>
            <a:fld id="{9B510DAC-CF8D-48AE-B58B-3D4E134530FE}" type="slidenum">
              <a:rPr lang="en-US" sz="1300" b="1" spc="-1">
                <a:solidFill>
                  <a:srgbClr val="FFFFFF"/>
                </a:solidFill>
                <a:latin typeface="Calibri"/>
              </a:rPr>
              <a:t>5</a:t>
            </a:fld>
            <a:endParaRPr lang="en-US" sz="1300" spc="-1">
              <a:latin typeface="Times New Roman"/>
            </a:endParaRPr>
          </a:p>
        </p:txBody>
      </p:sp>
      <p:graphicFrame>
        <p:nvGraphicFramePr>
          <p:cNvPr id="218" name="Chart 6"/>
          <p:cNvGraphicFramePr/>
          <p:nvPr/>
        </p:nvGraphicFramePr>
        <p:xfrm>
          <a:off x="743760" y="1078200"/>
          <a:ext cx="10704240" cy="4971240"/>
        </p:xfrm>
        <a:graphic>
          <a:graphicData uri="http://schemas.openxmlformats.org/drawingml/2006/chart">
            <c:chart xmlns:c="http://schemas.openxmlformats.org/drawingml/2006/chart" xmlns:r="http://schemas.openxmlformats.org/officeDocument/2006/relationships" r:id="rId2"/>
          </a:graphicData>
        </a:graphic>
      </p:graphicFrame>
      <p:sp>
        <p:nvSpPr>
          <p:cNvPr id="219" name="Freeform 13"/>
          <p:cNvSpPr/>
          <p:nvPr/>
        </p:nvSpPr>
        <p:spPr>
          <a:xfrm>
            <a:off x="2446867" y="1752606"/>
            <a:ext cx="7907866" cy="1221120"/>
          </a:xfrm>
          <a:custGeom>
            <a:avLst/>
            <a:gdLst/>
            <a:ahLst/>
            <a:cxnLst/>
            <a:rect l="l" t="t" r="r" b="b"/>
            <a:pathLst>
              <a:path w="7620000" h="1117600">
                <a:moveTo>
                  <a:pt x="0" y="1117600"/>
                </a:moveTo>
                <a:lnTo>
                  <a:pt x="0" y="0"/>
                </a:lnTo>
                <a:lnTo>
                  <a:pt x="135467" y="0"/>
                </a:lnTo>
                <a:lnTo>
                  <a:pt x="7620000" y="0"/>
                </a:lnTo>
                <a:lnTo>
                  <a:pt x="7620000" y="237067"/>
                </a:lnTo>
              </a:path>
            </a:pathLst>
          </a:custGeom>
          <a:noFill/>
          <a:ln w="41275">
            <a:solidFill>
              <a:srgbClr val="032F55"/>
            </a:solidFill>
            <a:headEnd type="triangle" w="med" len="med"/>
            <a:tailEnd type="triangle" w="med" len="med"/>
          </a:ln>
        </p:spPr>
        <p:style>
          <a:lnRef idx="2">
            <a:schemeClr val="accent1">
              <a:shade val="50000"/>
            </a:schemeClr>
          </a:lnRef>
          <a:fillRef idx="1">
            <a:schemeClr val="accent1"/>
          </a:fillRef>
          <a:effectRef idx="0">
            <a:schemeClr val="accent1"/>
          </a:effectRef>
          <a:fontRef idx="minor"/>
        </p:style>
      </p:sp>
      <p:sp>
        <p:nvSpPr>
          <p:cNvPr id="220" name="Rounded Rectangle 14"/>
          <p:cNvSpPr/>
          <p:nvPr/>
        </p:nvSpPr>
        <p:spPr>
          <a:xfrm>
            <a:off x="5213333" y="2005153"/>
            <a:ext cx="2491560" cy="441720"/>
          </a:xfrm>
          <a:prstGeom prst="roundRect">
            <a:avLst>
              <a:gd name="adj" fmla="val 0"/>
            </a:avLst>
          </a:prstGeom>
          <a:solidFill>
            <a:srgbClr val="032F55"/>
          </a:solidFill>
          <a:ln>
            <a:noFill/>
          </a:ln>
        </p:spPr>
        <p:style>
          <a:lnRef idx="1">
            <a:schemeClr val="accent1"/>
          </a:lnRef>
          <a:fillRef idx="3">
            <a:schemeClr val="accent1"/>
          </a:fillRef>
          <a:effectRef idx="2">
            <a:schemeClr val="accent1"/>
          </a:effectRef>
          <a:fontRef idx="minor"/>
        </p:style>
        <p:txBody>
          <a:bodyPr lIns="0" tIns="45000" rIns="0" bIns="45000" anchor="ctr">
            <a:noAutofit/>
          </a:bodyPr>
          <a:lstStyle/>
          <a:p>
            <a:pPr algn="ctr">
              <a:tabLst>
                <a:tab pos="0" algn="l"/>
              </a:tabLst>
            </a:pPr>
            <a:r>
              <a:rPr lang="en-US" sz="2000" b="1" spc="-1">
                <a:solidFill>
                  <a:srgbClr val="FFFFFF"/>
                </a:solidFill>
                <a:latin typeface="Calibri"/>
              </a:rPr>
              <a:t>303% Growth</a:t>
            </a:r>
            <a:endParaRPr lang="en-US" sz="2000" spc="-1">
              <a:latin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EE10876-1E42-D22F-5755-90D987E22264}"/>
              </a:ext>
            </a:extLst>
          </p:cNvPr>
          <p:cNvPicPr>
            <a:picLocks noChangeAspect="1"/>
          </p:cNvPicPr>
          <p:nvPr/>
        </p:nvPicPr>
        <p:blipFill>
          <a:blip r:embed="rId3"/>
          <a:stretch>
            <a:fillRect/>
          </a:stretch>
        </p:blipFill>
        <p:spPr>
          <a:xfrm>
            <a:off x="0" y="0"/>
            <a:ext cx="12109141" cy="6858000"/>
          </a:xfrm>
          <a:prstGeom prst="rect">
            <a:avLst/>
          </a:prstGeom>
        </p:spPr>
      </p:pic>
      <p:pic>
        <p:nvPicPr>
          <p:cNvPr id="8" name="Picture 7">
            <a:extLst>
              <a:ext uri="{FF2B5EF4-FFF2-40B4-BE49-F238E27FC236}">
                <a16:creationId xmlns:a16="http://schemas.microsoft.com/office/drawing/2014/main" id="{2D970419-1386-F782-6937-3C4E271E87EE}"/>
              </a:ext>
            </a:extLst>
          </p:cNvPr>
          <p:cNvPicPr>
            <a:picLocks noChangeAspect="1"/>
          </p:cNvPicPr>
          <p:nvPr/>
        </p:nvPicPr>
        <p:blipFill>
          <a:blip r:embed="rId4"/>
          <a:stretch>
            <a:fillRect/>
          </a:stretch>
        </p:blipFill>
        <p:spPr>
          <a:xfrm>
            <a:off x="834501" y="92867"/>
            <a:ext cx="1660124" cy="892554"/>
          </a:xfrm>
          <a:prstGeom prst="rect">
            <a:avLst/>
          </a:prstGeom>
        </p:spPr>
      </p:pic>
      <p:pic>
        <p:nvPicPr>
          <p:cNvPr id="5" name="Picture 4">
            <a:extLst>
              <a:ext uri="{FF2B5EF4-FFF2-40B4-BE49-F238E27FC236}">
                <a16:creationId xmlns:a16="http://schemas.microsoft.com/office/drawing/2014/main" id="{DADFD90C-0D13-667F-1709-EBCC14091EF9}"/>
              </a:ext>
            </a:extLst>
          </p:cNvPr>
          <p:cNvPicPr>
            <a:picLocks noChangeAspect="1"/>
          </p:cNvPicPr>
          <p:nvPr/>
        </p:nvPicPr>
        <p:blipFill>
          <a:blip r:embed="rId5"/>
          <a:stretch>
            <a:fillRect/>
          </a:stretch>
        </p:blipFill>
        <p:spPr>
          <a:xfrm>
            <a:off x="9953625" y="92867"/>
            <a:ext cx="2238375" cy="723900"/>
          </a:xfrm>
          <a:prstGeom prst="rect">
            <a:avLst/>
          </a:prstGeom>
        </p:spPr>
      </p:pic>
    </p:spTree>
    <p:extLst>
      <p:ext uri="{BB962C8B-B14F-4D97-AF65-F5344CB8AC3E}">
        <p14:creationId xmlns:p14="http://schemas.microsoft.com/office/powerpoint/2010/main" val="2339258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59A76309-5E6D-276E-AFA8-73867D422A47}"/>
              </a:ext>
            </a:extLst>
          </p:cNvPr>
          <p:cNvPicPr>
            <a:picLocks noChangeAspect="1"/>
          </p:cNvPicPr>
          <p:nvPr/>
        </p:nvPicPr>
        <p:blipFill>
          <a:blip r:embed="rId3" cstate="screen">
            <a:extLst>
              <a:ext uri="{28A0092B-C50C-407E-A947-70E740481C1C}">
                <a14:useLocalDpi xmlns:a14="http://schemas.microsoft.com/office/drawing/2010/main" val="0"/>
              </a:ext>
            </a:extLst>
          </a:blip>
          <a:srcRect/>
          <a:stretch/>
        </p:blipFill>
        <p:spPr>
          <a:xfrm>
            <a:off x="72735" y="992825"/>
            <a:ext cx="12026901" cy="5137445"/>
          </a:xfrm>
          <a:prstGeom prst="rect">
            <a:avLst/>
          </a:prstGeom>
        </p:spPr>
      </p:pic>
      <p:pic>
        <p:nvPicPr>
          <p:cNvPr id="42" name="Picture 41">
            <a:extLst>
              <a:ext uri="{FF2B5EF4-FFF2-40B4-BE49-F238E27FC236}">
                <a16:creationId xmlns:a16="http://schemas.microsoft.com/office/drawing/2014/main" id="{F525E94E-7950-00A2-909B-DCA09B4FAC2B}"/>
              </a:ext>
            </a:extLst>
          </p:cNvPr>
          <p:cNvPicPr>
            <a:picLocks noChangeAspect="1"/>
          </p:cNvPicPr>
          <p:nvPr/>
        </p:nvPicPr>
        <p:blipFill>
          <a:blip r:embed="rId4" cstate="screen">
            <a:extLst>
              <a:ext uri="{28A0092B-C50C-407E-A947-70E740481C1C}">
                <a14:useLocalDpi xmlns:a14="http://schemas.microsoft.com/office/drawing/2010/main" val="0"/>
              </a:ext>
            </a:extLst>
          </a:blip>
          <a:srcRect/>
          <a:stretch/>
        </p:blipFill>
        <p:spPr>
          <a:xfrm>
            <a:off x="1112639" y="2440692"/>
            <a:ext cx="4202976" cy="2142777"/>
          </a:xfrm>
          <a:prstGeom prst="rect">
            <a:avLst/>
          </a:prstGeom>
        </p:spPr>
      </p:pic>
      <p:sp>
        <p:nvSpPr>
          <p:cNvPr id="2" name="Slide Number Placeholder 1">
            <a:extLst>
              <a:ext uri="{FF2B5EF4-FFF2-40B4-BE49-F238E27FC236}">
                <a16:creationId xmlns:a16="http://schemas.microsoft.com/office/drawing/2014/main" id="{62BD05C2-7C19-384F-88A4-7BE7C071EBB6}"/>
              </a:ext>
            </a:extLst>
          </p:cNvPr>
          <p:cNvSpPr>
            <a:spLocks noGrp="1"/>
          </p:cNvSpPr>
          <p:nvPr>
            <p:ph type="sldNum" sz="quarter" idx="4"/>
          </p:nvPr>
        </p:nvSpPr>
        <p:spPr>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90535BD1-8CD9-3F4C-A1B6-7F2FC51E798F}" type="slidenum">
              <a:rPr kumimoji="0" lang="en-US" sz="1300" b="1"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en-US" sz="13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lide Number Placeholder 1">
            <a:extLst>
              <a:ext uri="{FF2B5EF4-FFF2-40B4-BE49-F238E27FC236}">
                <a16:creationId xmlns:a16="http://schemas.microsoft.com/office/drawing/2014/main" id="{0FF92CDF-98C8-FB4D-89F0-AF5879CDF5C6}"/>
              </a:ext>
            </a:extLst>
          </p:cNvPr>
          <p:cNvSpPr txBox="1">
            <a:spLocks/>
          </p:cNvSpPr>
          <p:nvPr/>
        </p:nvSpPr>
        <p:spPr>
          <a:xfrm>
            <a:off x="11589027" y="6249621"/>
            <a:ext cx="393432" cy="608383"/>
          </a:xfrm>
          <a:prstGeom prst="rect">
            <a:avLst/>
          </a:prstGeom>
        </p:spPr>
        <p:txBody>
          <a:bodyPr vert="horz" lIns="91432" tIns="45718" rIns="91432" bIns="45718" rtlCol="0" anchor="ctr"/>
          <a:lstStyle>
            <a:defPPr>
              <a:defRPr lang="en-US"/>
            </a:defPPr>
            <a:lvl1pPr marL="0" algn="ctr" defTabSz="914400" rtl="0" eaLnBrk="1" latinLnBrk="0" hangingPunct="1">
              <a:defRPr sz="1300" b="1" kern="1200">
                <a:solidFill>
                  <a:srgbClr val="032F55"/>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90535BD1-8CD9-3F4C-A1B6-7F2FC51E798F}" type="slidenum">
              <a:rPr kumimoji="0" lang="en-US" sz="1300" b="1"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en-US" sz="13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DCD57E1B-7D0C-1E50-14E0-EFDB7758AE07}"/>
              </a:ext>
            </a:extLst>
          </p:cNvPr>
          <p:cNvSpPr/>
          <p:nvPr/>
        </p:nvSpPr>
        <p:spPr>
          <a:xfrm>
            <a:off x="0" y="0"/>
            <a:ext cx="12192000" cy="873481"/>
          </a:xfrm>
          <a:prstGeom prst="rect">
            <a:avLst/>
          </a:prstGeom>
          <a:solidFill>
            <a:srgbClr val="112E5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itle 2">
            <a:extLst>
              <a:ext uri="{FF2B5EF4-FFF2-40B4-BE49-F238E27FC236}">
                <a16:creationId xmlns:a16="http://schemas.microsoft.com/office/drawing/2014/main" id="{4A45C1AF-29E5-7F54-2AE5-1A572C78BF6F}"/>
              </a:ext>
            </a:extLst>
          </p:cNvPr>
          <p:cNvSpPr txBox="1">
            <a:spLocks/>
          </p:cNvSpPr>
          <p:nvPr/>
        </p:nvSpPr>
        <p:spPr>
          <a:xfrm>
            <a:off x="0" y="194447"/>
            <a:ext cx="12192000" cy="484585"/>
          </a:xfrm>
          <a:prstGeom prst="rect">
            <a:avLst/>
          </a:prstGeom>
        </p:spPr>
        <p:txBody>
          <a:bodyPr vert="horz" lIns="68544" tIns="34286" rIns="68544" bIns="34286" rtlCol="0" anchor="t">
            <a:noAutofit/>
          </a:bodyPr>
          <a:lstStyle>
            <a:lvl1pPr algn="l" defTabSz="914400" rtl="0" eaLnBrk="1" latinLnBrk="0" hangingPunct="1">
              <a:lnSpc>
                <a:spcPct val="90000"/>
              </a:lnSpc>
              <a:spcBef>
                <a:spcPct val="0"/>
              </a:spcBef>
              <a:buNone/>
              <a:defRPr sz="3600" b="1" kern="1200">
                <a:solidFill>
                  <a:srgbClr val="032F55"/>
                </a:solidFill>
                <a:latin typeface="Myriad Pro" panose="020B0503030403020204" pitchFamily="34" charset="0"/>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a:ln>
                  <a:noFill/>
                </a:ln>
                <a:solidFill>
                  <a:prstClr val="white"/>
                </a:solidFill>
                <a:effectLst/>
                <a:uLnTx/>
                <a:uFillTx/>
                <a:latin typeface="Calibri" panose="020F0502020204030204" pitchFamily="34" charset="0"/>
                <a:ea typeface="Calibri" panose="020F0502020204030204" pitchFamily="34" charset="0"/>
                <a:cs typeface="Times New Roman" panose="02020603050405020304" pitchFamily="18" charset="0"/>
              </a:rPr>
              <a:t>Pension and Fiduciary</a:t>
            </a:r>
            <a:endParaRPr kumimoji="0" lang="en-US" sz="3200" b="1" i="0" u="none" strike="noStrike" kern="1200" cap="none" spc="0" normalizeH="0" baseline="0" noProof="0">
              <a:ln>
                <a:noFill/>
              </a:ln>
              <a:solidFill>
                <a:prstClr val="white"/>
              </a:solidFill>
              <a:effectLst/>
              <a:uLnTx/>
              <a:uFillTx/>
              <a:latin typeface="Myriad Pro" panose="020B0503030403020204" pitchFamily="34" charset="0"/>
              <a:ea typeface="+mj-ea"/>
              <a:cs typeface="+mj-cs"/>
            </a:endParaRPr>
          </a:p>
        </p:txBody>
      </p:sp>
      <p:sp>
        <p:nvSpPr>
          <p:cNvPr id="10" name="TextBox 9">
            <a:extLst>
              <a:ext uri="{FF2B5EF4-FFF2-40B4-BE49-F238E27FC236}">
                <a16:creationId xmlns:a16="http://schemas.microsoft.com/office/drawing/2014/main" id="{251DF73A-6194-BC02-FF92-B30E0A161032}"/>
              </a:ext>
            </a:extLst>
          </p:cNvPr>
          <p:cNvSpPr txBox="1"/>
          <p:nvPr/>
        </p:nvSpPr>
        <p:spPr>
          <a:xfrm>
            <a:off x="1562020" y="1571075"/>
            <a:ext cx="3284326" cy="968278"/>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Paid </a:t>
            </a:r>
            <a:r>
              <a:rPr kumimoji="0" lang="en-US" sz="1800" b="1" i="0" u="none" strike="noStrike" kern="1200" cap="none" spc="0" normalizeH="0" baseline="0" noProof="0">
                <a:ln>
                  <a:noFill/>
                </a:ln>
                <a:solidFill>
                  <a:srgbClr val="39A550"/>
                </a:solidFill>
                <a:effectLst/>
                <a:uLnTx/>
                <a:uFillTx/>
                <a:latin typeface="Calibri" panose="020F0502020204030204" pitchFamily="34" charset="0"/>
                <a:ea typeface="Calibri" panose="020F0502020204030204" pitchFamily="34" charset="0"/>
                <a:cs typeface="Times New Roman" panose="02020603050405020304" pitchFamily="18" charset="0"/>
              </a:rPr>
              <a:t>$3.5B </a:t>
            </a:r>
            <a:r>
              <a:rPr kumimoji="0" lang="en-US" sz="1800" b="0"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in Pension benefits to over </a:t>
            </a:r>
            <a:r>
              <a:rPr lang="en-US" b="1">
                <a:solidFill>
                  <a:srgbClr val="097DBB"/>
                </a:solidFill>
                <a:latin typeface="Calibri" panose="020F0502020204030204" pitchFamily="34" charset="0"/>
                <a:ea typeface="Calibri" panose="020F0502020204030204" pitchFamily="34" charset="0"/>
                <a:cs typeface="Times New Roman" panose="02020603050405020304" pitchFamily="18" charset="0"/>
              </a:rPr>
              <a:t>280,000</a:t>
            </a:r>
            <a:r>
              <a:rPr kumimoji="0" lang="en-US" sz="1800" b="1"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a:t>
            </a:r>
            <a:r>
              <a:rPr kumimoji="0" lang="en-US" sz="1800" b="0"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Veterans &amp; survivors in FY23</a:t>
            </a:r>
          </a:p>
        </p:txBody>
      </p:sp>
      <p:graphicFrame>
        <p:nvGraphicFramePr>
          <p:cNvPr id="20" name="Chart 19">
            <a:extLst>
              <a:ext uri="{FF2B5EF4-FFF2-40B4-BE49-F238E27FC236}">
                <a16:creationId xmlns:a16="http://schemas.microsoft.com/office/drawing/2014/main" id="{0DB6D106-2A69-BEFC-0C7D-F684ADBFFFB2}"/>
              </a:ext>
            </a:extLst>
          </p:cNvPr>
          <p:cNvGraphicFramePr/>
          <p:nvPr/>
        </p:nvGraphicFramePr>
        <p:xfrm>
          <a:off x="4936099" y="1743098"/>
          <a:ext cx="5335923" cy="3852087"/>
        </p:xfrm>
        <a:graphic>
          <a:graphicData uri="http://schemas.openxmlformats.org/drawingml/2006/chart">
            <c:chart xmlns:c="http://schemas.openxmlformats.org/drawingml/2006/chart" xmlns:r="http://schemas.openxmlformats.org/officeDocument/2006/relationships" r:id="rId5"/>
          </a:graphicData>
        </a:graphic>
      </p:graphicFrame>
      <p:sp>
        <p:nvSpPr>
          <p:cNvPr id="24" name="TextBox 2">
            <a:extLst>
              <a:ext uri="{FF2B5EF4-FFF2-40B4-BE49-F238E27FC236}">
                <a16:creationId xmlns:a16="http://schemas.microsoft.com/office/drawing/2014/main" id="{87583545-0839-FC02-086F-B4A5BAE217A8}"/>
              </a:ext>
            </a:extLst>
          </p:cNvPr>
          <p:cNvSpPr txBox="1"/>
          <p:nvPr/>
        </p:nvSpPr>
        <p:spPr>
          <a:xfrm>
            <a:off x="9471605" y="2384087"/>
            <a:ext cx="680349" cy="400110"/>
          </a:xfrm>
          <a:prstGeom prst="rect">
            <a:avLst/>
          </a:prstGeom>
          <a:solidFill>
            <a:srgbClr val="FDB81E"/>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a:solidFill>
                  <a:prstClr val="white"/>
                </a:solidFill>
                <a:latin typeface="Calibri" panose="020F0502020204030204"/>
              </a:rPr>
              <a:t>10</a:t>
            </a:r>
            <a:r>
              <a:rPr kumimoji="0" lang="en-US" sz="2000" b="1" i="0" u="none" strike="noStrike" kern="1200" cap="none" spc="0" normalizeH="0" baseline="0" noProof="0">
                <a:ln>
                  <a:noFill/>
                </a:ln>
                <a:solidFill>
                  <a:prstClr val="white"/>
                </a:solidFill>
                <a:effectLst/>
                <a:uLnTx/>
                <a:uFillTx/>
                <a:latin typeface="Calibri" panose="020F0502020204030204"/>
                <a:ea typeface="+mn-ea"/>
                <a:cs typeface="+mn-cs"/>
              </a:rPr>
              <a:t>%</a:t>
            </a:r>
          </a:p>
        </p:txBody>
      </p:sp>
      <p:sp>
        <p:nvSpPr>
          <p:cNvPr id="25" name="TextBox 5">
            <a:extLst>
              <a:ext uri="{FF2B5EF4-FFF2-40B4-BE49-F238E27FC236}">
                <a16:creationId xmlns:a16="http://schemas.microsoft.com/office/drawing/2014/main" id="{F31E3946-4812-7EF1-620A-C70ECC1A830C}"/>
              </a:ext>
            </a:extLst>
          </p:cNvPr>
          <p:cNvSpPr txBox="1"/>
          <p:nvPr/>
        </p:nvSpPr>
        <p:spPr>
          <a:xfrm>
            <a:off x="9471605" y="4302410"/>
            <a:ext cx="700615" cy="400110"/>
          </a:xfrm>
          <a:prstGeom prst="rect">
            <a:avLst/>
          </a:prstGeom>
          <a:solidFill>
            <a:srgbClr val="032F55"/>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white"/>
                </a:solidFill>
                <a:effectLst/>
                <a:uLnTx/>
                <a:uFillTx/>
                <a:latin typeface="Calibri" panose="020F0502020204030204"/>
                <a:ea typeface="+mn-ea"/>
                <a:cs typeface="+mn-cs"/>
              </a:rPr>
              <a:t>72%</a:t>
            </a:r>
          </a:p>
        </p:txBody>
      </p:sp>
      <p:sp>
        <p:nvSpPr>
          <p:cNvPr id="26" name="TextBox 6">
            <a:extLst>
              <a:ext uri="{FF2B5EF4-FFF2-40B4-BE49-F238E27FC236}">
                <a16:creationId xmlns:a16="http://schemas.microsoft.com/office/drawing/2014/main" id="{0F25C128-F65E-CF72-23E2-ACBD3A386FA6}"/>
              </a:ext>
            </a:extLst>
          </p:cNvPr>
          <p:cNvSpPr txBox="1"/>
          <p:nvPr/>
        </p:nvSpPr>
        <p:spPr>
          <a:xfrm>
            <a:off x="9471608" y="3023528"/>
            <a:ext cx="680347" cy="400110"/>
          </a:xfrm>
          <a:prstGeom prst="rect">
            <a:avLst/>
          </a:prstGeom>
          <a:solidFill>
            <a:srgbClr val="2298D5"/>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a:solidFill>
                  <a:prstClr val="white"/>
                </a:solidFill>
                <a:latin typeface="Calibri" panose="020F0502020204030204"/>
              </a:rPr>
              <a:t>4</a:t>
            </a:r>
            <a:r>
              <a:rPr kumimoji="0" lang="en-US" sz="2000" b="1" i="0" u="none" strike="noStrike" kern="1200" cap="none" spc="0" normalizeH="0" baseline="0" noProof="0">
                <a:ln>
                  <a:noFill/>
                </a:ln>
                <a:solidFill>
                  <a:prstClr val="white"/>
                </a:solidFill>
                <a:effectLst/>
                <a:uLnTx/>
                <a:uFillTx/>
                <a:latin typeface="Calibri" panose="020F0502020204030204"/>
                <a:ea typeface="+mn-ea"/>
                <a:cs typeface="+mn-cs"/>
              </a:rPr>
              <a:t>%</a:t>
            </a:r>
          </a:p>
        </p:txBody>
      </p:sp>
      <p:sp>
        <p:nvSpPr>
          <p:cNvPr id="27" name="TextBox 7">
            <a:extLst>
              <a:ext uri="{FF2B5EF4-FFF2-40B4-BE49-F238E27FC236}">
                <a16:creationId xmlns:a16="http://schemas.microsoft.com/office/drawing/2014/main" id="{40E29892-8626-4725-D5D8-44B6F2565BA6}"/>
              </a:ext>
            </a:extLst>
          </p:cNvPr>
          <p:cNvSpPr txBox="1"/>
          <p:nvPr/>
        </p:nvSpPr>
        <p:spPr>
          <a:xfrm>
            <a:off x="9474017" y="3662969"/>
            <a:ext cx="680348" cy="400110"/>
          </a:xfrm>
          <a:prstGeom prst="rect">
            <a:avLst/>
          </a:prstGeom>
          <a:solidFill>
            <a:srgbClr val="81C88C"/>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white"/>
                </a:solidFill>
                <a:effectLst/>
                <a:uLnTx/>
                <a:uFillTx/>
                <a:latin typeface="Calibri" panose="020F0502020204030204"/>
                <a:ea typeface="+mn-ea"/>
                <a:cs typeface="+mn-cs"/>
              </a:rPr>
              <a:t>14%</a:t>
            </a:r>
          </a:p>
        </p:txBody>
      </p:sp>
      <p:sp>
        <p:nvSpPr>
          <p:cNvPr id="31" name="TextBox 30">
            <a:extLst>
              <a:ext uri="{FF2B5EF4-FFF2-40B4-BE49-F238E27FC236}">
                <a16:creationId xmlns:a16="http://schemas.microsoft.com/office/drawing/2014/main" id="{C6DA13A8-EFAD-C6BD-3135-CFB9FBA6E4E1}"/>
              </a:ext>
            </a:extLst>
          </p:cNvPr>
          <p:cNvSpPr txBox="1"/>
          <p:nvPr/>
        </p:nvSpPr>
        <p:spPr>
          <a:xfrm>
            <a:off x="10151954" y="2306887"/>
            <a:ext cx="1437072" cy="5847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sz="1800" b="0" i="0" u="none" strike="noStrike" kern="1200" baseline="0">
                <a:solidFill>
                  <a:prstClr val="black"/>
                </a:solidFill>
                <a:latin typeface="+mn-lt"/>
                <a:ea typeface="+mn-ea"/>
                <a:cs typeface="+mn-cs"/>
              </a:defRPr>
            </a:pPr>
            <a:r>
              <a:rPr kumimoji="0" lang="en-US" sz="1400" b="0" i="1" u="none" strike="noStrike" kern="1200" cap="none" spc="0" normalizeH="0" baseline="0" noProof="0">
                <a:ln>
                  <a:noFill/>
                </a:ln>
                <a:solidFill>
                  <a:prstClr val="black"/>
                </a:solidFill>
                <a:effectLst/>
                <a:uLnTx/>
                <a:uFillTx/>
                <a:latin typeface="Georgia" panose="02040502050405020303" pitchFamily="18" charset="0"/>
                <a:ea typeface="+mn-ea"/>
                <a:cs typeface="+mn-cs"/>
              </a:rPr>
              <a:t>Gulf War Era</a:t>
            </a:r>
            <a:r>
              <a:rPr kumimoji="0" lang="en-US" sz="1400" b="1" i="1" u="none" strike="noStrike" kern="1200" cap="none" spc="0" normalizeH="0" baseline="0" noProof="0">
                <a:ln>
                  <a:noFill/>
                </a:ln>
                <a:solidFill>
                  <a:prstClr val="black"/>
                </a:solidFill>
                <a:effectLst/>
                <a:uLnTx/>
                <a:uFillTx/>
                <a:latin typeface="Georgia" panose="02040502050405020303" pitchFamily="18" charset="0"/>
                <a:ea typeface="+mn-ea"/>
                <a:cs typeface="+mn-cs"/>
              </a:rPr>
              <a:t> </a:t>
            </a:r>
            <a:br>
              <a:rPr kumimoji="0" lang="en-US" sz="1400" b="1" i="1" u="none" strike="noStrike" kern="1200" cap="none" spc="0" normalizeH="0" baseline="0" noProof="0">
                <a:ln>
                  <a:noFill/>
                </a:ln>
                <a:solidFill>
                  <a:prstClr val="black"/>
                </a:solidFill>
                <a:effectLst/>
                <a:uLnTx/>
                <a:uFillTx/>
                <a:latin typeface="Georgia" panose="02040502050405020303" pitchFamily="18" charset="0"/>
                <a:ea typeface="+mn-ea"/>
                <a:cs typeface="+mn-cs"/>
              </a:rPr>
            </a:br>
            <a:r>
              <a:rPr kumimoji="0" lang="en-US" sz="1800" b="1" i="0" u="none" strike="noStrike" kern="1200" cap="none" spc="0" normalizeH="0" baseline="0" noProof="0">
                <a:ln>
                  <a:noFill/>
                </a:ln>
                <a:solidFill>
                  <a:srgbClr val="FDB81E"/>
                </a:solidFill>
                <a:effectLst/>
                <a:uLnTx/>
                <a:uFillTx/>
                <a:latin typeface="Calibri" panose="020F0502020204030204"/>
                <a:ea typeface="+mn-ea"/>
                <a:cs typeface="+mn-cs"/>
              </a:rPr>
              <a:t>15,025</a:t>
            </a:r>
          </a:p>
        </p:txBody>
      </p:sp>
      <p:sp>
        <p:nvSpPr>
          <p:cNvPr id="33" name="TextBox 32">
            <a:extLst>
              <a:ext uri="{FF2B5EF4-FFF2-40B4-BE49-F238E27FC236}">
                <a16:creationId xmlns:a16="http://schemas.microsoft.com/office/drawing/2014/main" id="{27A8C8FA-5B84-3653-FE88-0C3BAE44A66F}"/>
              </a:ext>
            </a:extLst>
          </p:cNvPr>
          <p:cNvSpPr txBox="1"/>
          <p:nvPr/>
        </p:nvSpPr>
        <p:spPr>
          <a:xfrm>
            <a:off x="10190273" y="4210077"/>
            <a:ext cx="1558382" cy="5847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sz="1800" b="0" i="0" u="none" strike="noStrike" kern="1200" baseline="0">
                <a:solidFill>
                  <a:prstClr val="black"/>
                </a:solidFill>
                <a:latin typeface="+mn-lt"/>
                <a:ea typeface="+mn-ea"/>
                <a:cs typeface="+mn-cs"/>
              </a:defRPr>
            </a:pPr>
            <a:r>
              <a:rPr kumimoji="0" lang="en-US" sz="1400" b="0" i="1" u="none" strike="noStrike" kern="1200" cap="none" spc="0" normalizeH="0" baseline="0" noProof="0">
                <a:ln>
                  <a:noFill/>
                </a:ln>
                <a:solidFill>
                  <a:prstClr val="black"/>
                </a:solidFill>
                <a:effectLst/>
                <a:uLnTx/>
                <a:uFillTx/>
                <a:latin typeface="Georgia" panose="02040502050405020303" pitchFamily="18" charset="0"/>
                <a:ea typeface="+mn-ea"/>
                <a:cs typeface="+mn-cs"/>
              </a:rPr>
              <a:t>Vietnam Era </a:t>
            </a:r>
            <a:br>
              <a:rPr kumimoji="0" lang="en-US" sz="1800" b="1" i="0" u="none" strike="noStrike" kern="1200" cap="none" spc="0" normalizeH="0" baseline="0" noProof="0">
                <a:ln>
                  <a:noFill/>
                </a:ln>
                <a:solidFill>
                  <a:prstClr val="black"/>
                </a:solidFill>
                <a:effectLst/>
                <a:uLnTx/>
                <a:uFillTx/>
                <a:latin typeface="Georgia" panose="02040502050405020303" pitchFamily="18" charset="0"/>
                <a:ea typeface="+mn-ea"/>
                <a:cs typeface="+mn-cs"/>
              </a:rPr>
            </a:br>
            <a:r>
              <a:rPr kumimoji="0" lang="en-US" sz="1800" b="1" i="0" u="none" strike="noStrike" kern="1200" cap="none" spc="0" normalizeH="0" baseline="0" noProof="0">
                <a:ln>
                  <a:noFill/>
                </a:ln>
                <a:solidFill>
                  <a:srgbClr val="112E51"/>
                </a:solidFill>
                <a:effectLst/>
                <a:uLnTx/>
                <a:uFillTx/>
                <a:latin typeface="Calibri" panose="020F0502020204030204"/>
                <a:ea typeface="+mn-ea"/>
                <a:cs typeface="+mn-cs"/>
              </a:rPr>
              <a:t>110,977</a:t>
            </a:r>
          </a:p>
        </p:txBody>
      </p:sp>
      <p:sp>
        <p:nvSpPr>
          <p:cNvPr id="35" name="TextBox 34">
            <a:extLst>
              <a:ext uri="{FF2B5EF4-FFF2-40B4-BE49-F238E27FC236}">
                <a16:creationId xmlns:a16="http://schemas.microsoft.com/office/drawing/2014/main" id="{BC798959-AD5A-6DC8-8BAE-F85AA6604644}"/>
              </a:ext>
            </a:extLst>
          </p:cNvPr>
          <p:cNvSpPr txBox="1"/>
          <p:nvPr/>
        </p:nvSpPr>
        <p:spPr>
          <a:xfrm>
            <a:off x="10151955" y="2946328"/>
            <a:ext cx="1746006" cy="5847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sz="1800" b="0" i="0" u="none" strike="noStrike" kern="1200" baseline="0">
                <a:solidFill>
                  <a:prstClr val="black"/>
                </a:solidFill>
                <a:latin typeface="+mn-lt"/>
                <a:ea typeface="+mn-ea"/>
                <a:cs typeface="+mn-cs"/>
              </a:defRPr>
            </a:pPr>
            <a:r>
              <a:rPr kumimoji="0" lang="en-US" sz="1400" b="0" i="1" u="none" strike="noStrike" kern="1200" cap="none" spc="0" normalizeH="0" baseline="0" noProof="0">
                <a:ln>
                  <a:noFill/>
                </a:ln>
                <a:solidFill>
                  <a:prstClr val="black"/>
                </a:solidFill>
                <a:effectLst/>
                <a:uLnTx/>
                <a:uFillTx/>
                <a:latin typeface="Georgia" panose="02040502050405020303" pitchFamily="18" charset="0"/>
                <a:ea typeface="+mn-ea"/>
                <a:cs typeface="+mn-cs"/>
              </a:rPr>
              <a:t>World War II </a:t>
            </a:r>
            <a:br>
              <a:rPr kumimoji="0" lang="en-US" sz="1400" b="0" i="1" u="none" strike="noStrike" kern="1200" cap="none" spc="0" normalizeH="0" baseline="0" noProof="0">
                <a:ln>
                  <a:noFill/>
                </a:ln>
                <a:solidFill>
                  <a:prstClr val="black"/>
                </a:solidFill>
                <a:effectLst/>
                <a:uLnTx/>
                <a:uFillTx/>
                <a:latin typeface="Georgia" panose="02040502050405020303" pitchFamily="18" charset="0"/>
                <a:ea typeface="+mn-ea"/>
                <a:cs typeface="+mn-cs"/>
              </a:rPr>
            </a:br>
            <a:r>
              <a:rPr lang="en-US" b="1">
                <a:solidFill>
                  <a:srgbClr val="097DBB"/>
                </a:solidFill>
                <a:latin typeface="Calibri" panose="020F0502020204030204"/>
              </a:rPr>
              <a:t>6,042</a:t>
            </a:r>
            <a:endParaRPr kumimoji="0" lang="en-US" sz="1800" b="1" i="0" u="none" strike="noStrike" kern="1200" cap="none" spc="0" normalizeH="0" baseline="0" noProof="0">
              <a:ln>
                <a:noFill/>
              </a:ln>
              <a:solidFill>
                <a:srgbClr val="097DBB"/>
              </a:solidFill>
              <a:effectLst/>
              <a:uLnTx/>
              <a:uFillTx/>
              <a:latin typeface="Calibri" panose="020F0502020204030204"/>
              <a:ea typeface="+mn-ea"/>
              <a:cs typeface="+mn-cs"/>
            </a:endParaRPr>
          </a:p>
        </p:txBody>
      </p:sp>
      <p:sp>
        <p:nvSpPr>
          <p:cNvPr id="37" name="TextBox 36">
            <a:extLst>
              <a:ext uri="{FF2B5EF4-FFF2-40B4-BE49-F238E27FC236}">
                <a16:creationId xmlns:a16="http://schemas.microsoft.com/office/drawing/2014/main" id="{E0A61731-4B7E-BA50-B2D7-44C7D7C24E2D}"/>
              </a:ext>
            </a:extLst>
          </p:cNvPr>
          <p:cNvSpPr txBox="1"/>
          <p:nvPr/>
        </p:nvSpPr>
        <p:spPr>
          <a:xfrm>
            <a:off x="10190273" y="3570636"/>
            <a:ext cx="1746005" cy="5847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sz="1800" b="0" i="0" u="none" strike="noStrike" kern="1200" baseline="0">
                <a:solidFill>
                  <a:prstClr val="black"/>
                </a:solidFill>
                <a:latin typeface="+mn-lt"/>
                <a:ea typeface="+mn-ea"/>
                <a:cs typeface="+mn-cs"/>
              </a:defRPr>
            </a:pPr>
            <a:r>
              <a:rPr kumimoji="0" lang="en-US" sz="1400" b="0" i="1" u="none" strike="noStrike" kern="1200" cap="none" spc="0" normalizeH="0" baseline="0" noProof="0">
                <a:ln>
                  <a:noFill/>
                </a:ln>
                <a:solidFill>
                  <a:prstClr val="black"/>
                </a:solidFill>
                <a:effectLst/>
                <a:uLnTx/>
                <a:uFillTx/>
                <a:latin typeface="Georgia" panose="02040502050405020303" pitchFamily="18" charset="0"/>
                <a:ea typeface="+mn-ea"/>
                <a:cs typeface="+mn-cs"/>
              </a:rPr>
              <a:t>Korean Conflict </a:t>
            </a:r>
            <a:br>
              <a:rPr kumimoji="0" lang="en-US" sz="1400" b="0" i="1" u="none" strike="noStrike" kern="1200" cap="none" spc="0" normalizeH="0" baseline="0" noProof="0">
                <a:ln>
                  <a:noFill/>
                </a:ln>
                <a:solidFill>
                  <a:prstClr val="black"/>
                </a:solidFill>
                <a:effectLst/>
                <a:uLnTx/>
                <a:uFillTx/>
                <a:latin typeface="Georgia" panose="02040502050405020303" pitchFamily="18" charset="0"/>
                <a:ea typeface="+mn-ea"/>
                <a:cs typeface="+mn-cs"/>
              </a:rPr>
            </a:br>
            <a:r>
              <a:rPr kumimoji="0" lang="en-US" sz="1800" b="1" i="0" u="none" strike="noStrike" kern="1200" cap="none" spc="0" normalizeH="0" baseline="0" noProof="0">
                <a:ln>
                  <a:noFill/>
                </a:ln>
                <a:solidFill>
                  <a:srgbClr val="39A550"/>
                </a:solidFill>
                <a:effectLst/>
                <a:uLnTx/>
                <a:uFillTx/>
                <a:latin typeface="Calibri" panose="020F0502020204030204"/>
                <a:ea typeface="+mn-ea"/>
                <a:cs typeface="+mn-cs"/>
              </a:rPr>
              <a:t>21,524</a:t>
            </a:r>
          </a:p>
        </p:txBody>
      </p:sp>
      <p:sp>
        <p:nvSpPr>
          <p:cNvPr id="39" name="TextBox 38">
            <a:extLst>
              <a:ext uri="{FF2B5EF4-FFF2-40B4-BE49-F238E27FC236}">
                <a16:creationId xmlns:a16="http://schemas.microsoft.com/office/drawing/2014/main" id="{C3CDAA45-F2B3-2E6D-4147-540BD56459D5}"/>
              </a:ext>
            </a:extLst>
          </p:cNvPr>
          <p:cNvSpPr txBox="1"/>
          <p:nvPr/>
        </p:nvSpPr>
        <p:spPr>
          <a:xfrm>
            <a:off x="5994400" y="1578700"/>
            <a:ext cx="3112655" cy="64633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2160" b="1" i="0" u="none" strike="noStrike" kern="1200" baseline="0">
                <a:solidFill>
                  <a:srgbClr val="2298D5"/>
                </a:solidFill>
                <a:latin typeface="+mn-lt"/>
                <a:ea typeface="+mn-ea"/>
                <a:cs typeface="+mn-cs"/>
              </a:defRPr>
            </a:pPr>
            <a:r>
              <a:rPr kumimoji="0" lang="en-US" sz="1800" b="1" i="0" u="none" strike="noStrike" kern="1200" cap="none" spc="0" normalizeH="0" baseline="0" noProof="0">
                <a:ln>
                  <a:noFill/>
                </a:ln>
                <a:solidFill>
                  <a:srgbClr val="112E51"/>
                </a:solidFill>
                <a:effectLst/>
                <a:uLnTx/>
                <a:uFillTx/>
                <a:latin typeface="Calibri" panose="020F0502020204030204"/>
                <a:ea typeface="+mn-ea"/>
                <a:cs typeface="+mn-cs"/>
              </a:rPr>
              <a:t>Veterans Pension Recipients by Period of Service in FY23</a:t>
            </a:r>
          </a:p>
        </p:txBody>
      </p:sp>
      <p:sp>
        <p:nvSpPr>
          <p:cNvPr id="40" name="TextBox 39">
            <a:extLst>
              <a:ext uri="{FF2B5EF4-FFF2-40B4-BE49-F238E27FC236}">
                <a16:creationId xmlns:a16="http://schemas.microsoft.com/office/drawing/2014/main" id="{F4FA6E31-7D6C-000F-72EA-B1008983F847}"/>
              </a:ext>
            </a:extLst>
          </p:cNvPr>
          <p:cNvSpPr txBox="1"/>
          <p:nvPr/>
        </p:nvSpPr>
        <p:spPr>
          <a:xfrm>
            <a:off x="1562020" y="4848120"/>
            <a:ext cx="3284326" cy="67191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800" b="0"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Provided fiduciary services to </a:t>
            </a:r>
            <a:r>
              <a:rPr kumimoji="0" lang="en-US" sz="1800" b="1" i="0" u="none" strike="noStrike" kern="1200" cap="none" spc="0" normalizeH="0" baseline="0" noProof="0">
                <a:ln>
                  <a:noFill/>
                </a:ln>
                <a:solidFill>
                  <a:srgbClr val="097DBB"/>
                </a:solidFill>
                <a:effectLst/>
                <a:uLnTx/>
                <a:uFillTx/>
                <a:latin typeface="Calibri" panose="020F0502020204030204" pitchFamily="34" charset="0"/>
                <a:ea typeface="Calibri" panose="020F0502020204030204" pitchFamily="34" charset="0"/>
                <a:cs typeface="Times New Roman" panose="02020603050405020304" pitchFamily="18" charset="0"/>
              </a:rPr>
              <a:t>107,650 beneficiaries in FY23</a:t>
            </a:r>
            <a:endParaRPr kumimoji="0" lang="en-US" sz="1800" b="0" i="0" u="none" strike="noStrike" kern="1200" cap="none" spc="0" normalizeH="0" baseline="0" noProof="0">
              <a:ln>
                <a:noFill/>
              </a:ln>
              <a:solidFill>
                <a:srgbClr val="097DBB"/>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98466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B391176-90CC-469B-198B-6E20CC659964}"/>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90535BD1-8CD9-3F4C-A1B6-7F2FC51E798F}" type="slidenum">
              <a:rPr kumimoji="0" lang="en-US" sz="1300" b="1"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8</a:t>
            </a:fld>
            <a:endParaRPr kumimoji="0" lang="en-US" sz="13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2AC22CD7-4F77-AD18-795A-A724FCCF5B08}"/>
              </a:ext>
              <a:ext uri="{C183D7F6-B498-43B3-948B-1728B52AA6E4}">
                <adec:decorative xmlns:adec="http://schemas.microsoft.com/office/drawing/2017/decorative" val="1"/>
              </a:ext>
            </a:extLst>
          </p:cNvPr>
          <p:cNvSpPr/>
          <p:nvPr/>
        </p:nvSpPr>
        <p:spPr>
          <a:xfrm>
            <a:off x="72735" y="988291"/>
            <a:ext cx="12046530" cy="5153891"/>
          </a:xfrm>
          <a:prstGeom prst="rect">
            <a:avLst/>
          </a:prstGeom>
          <a:solidFill>
            <a:srgbClr val="EEE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EF68546C-7D4B-9207-3103-81D066CDDEDF}"/>
              </a:ext>
            </a:extLst>
          </p:cNvPr>
          <p:cNvSpPr/>
          <p:nvPr/>
        </p:nvSpPr>
        <p:spPr>
          <a:xfrm>
            <a:off x="0" y="0"/>
            <a:ext cx="12192000" cy="873481"/>
          </a:xfrm>
          <a:prstGeom prst="rect">
            <a:avLst/>
          </a:prstGeom>
          <a:solidFill>
            <a:srgbClr val="112E5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itle 2">
            <a:extLst>
              <a:ext uri="{FF2B5EF4-FFF2-40B4-BE49-F238E27FC236}">
                <a16:creationId xmlns:a16="http://schemas.microsoft.com/office/drawing/2014/main" id="{0BC0D0BD-C86E-279A-A157-6FDFCCA26986}"/>
              </a:ext>
            </a:extLst>
          </p:cNvPr>
          <p:cNvSpPr txBox="1">
            <a:spLocks/>
          </p:cNvSpPr>
          <p:nvPr/>
        </p:nvSpPr>
        <p:spPr>
          <a:xfrm>
            <a:off x="0" y="194447"/>
            <a:ext cx="12192000" cy="484585"/>
          </a:xfrm>
          <a:prstGeom prst="rect">
            <a:avLst/>
          </a:prstGeom>
        </p:spPr>
        <p:txBody>
          <a:bodyPr vert="horz" lIns="68544" tIns="34286" rIns="68544" bIns="34286" rtlCol="0" anchor="t">
            <a:noAutofit/>
          </a:bodyPr>
          <a:lstStyle>
            <a:lvl1pPr algn="l" defTabSz="914400" rtl="0" eaLnBrk="1" latinLnBrk="0" hangingPunct="1">
              <a:lnSpc>
                <a:spcPct val="90000"/>
              </a:lnSpc>
              <a:spcBef>
                <a:spcPct val="0"/>
              </a:spcBef>
              <a:buNone/>
              <a:defRPr sz="3600" b="1" kern="1200">
                <a:solidFill>
                  <a:srgbClr val="032F55"/>
                </a:solidFill>
                <a:latin typeface="Myriad Pro" panose="020B0503030403020204" pitchFamily="34" charset="0"/>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200" b="1" i="0" u="none" strike="noStrike" kern="1200" cap="none" spc="0" normalizeH="0" baseline="0" noProof="0">
                <a:ln>
                  <a:noFill/>
                </a:ln>
                <a:solidFill>
                  <a:prstClr val="white"/>
                </a:solidFill>
                <a:effectLst/>
                <a:uLnTx/>
                <a:uFillTx/>
                <a:latin typeface="Myriad Pro" panose="020B0503030403020204" pitchFamily="34" charset="0"/>
                <a:ea typeface="+mj-ea"/>
                <a:cs typeface="+mj-cs"/>
              </a:rPr>
              <a:t>Home Loan Guaranty</a:t>
            </a:r>
            <a:endParaRPr kumimoji="0" lang="en-US" sz="3200" b="1" i="1" u="none" strike="noStrike" kern="1200" cap="none" spc="0" normalizeH="0" baseline="0" noProof="0">
              <a:ln>
                <a:noFill/>
              </a:ln>
              <a:solidFill>
                <a:srgbClr val="112E51"/>
              </a:solidFill>
              <a:effectLst/>
              <a:uLnTx/>
              <a:uFillTx/>
              <a:latin typeface="Calibri" panose="020F0502020204030204" pitchFamily="34" charset="0"/>
              <a:ea typeface="+mj-ea"/>
              <a:cs typeface="Calibri" panose="020F0502020204030204" pitchFamily="34" charset="0"/>
            </a:endParaRPr>
          </a:p>
        </p:txBody>
      </p:sp>
      <p:sp>
        <p:nvSpPr>
          <p:cNvPr id="12" name="Rectangle 9">
            <a:extLst>
              <a:ext uri="{FF2B5EF4-FFF2-40B4-BE49-F238E27FC236}">
                <a16:creationId xmlns:a16="http://schemas.microsoft.com/office/drawing/2014/main" id="{A1C65FE7-C995-E54C-5833-2DADE9058501}"/>
              </a:ext>
            </a:extLst>
          </p:cNvPr>
          <p:cNvSpPr txBox="1">
            <a:spLocks noChangeArrowheads="1"/>
          </p:cNvSpPr>
          <p:nvPr/>
        </p:nvSpPr>
        <p:spPr>
          <a:xfrm>
            <a:off x="203198" y="1179110"/>
            <a:ext cx="11188702" cy="881184"/>
          </a:xfrm>
          <a:prstGeom prst="rect">
            <a:avLst/>
          </a:prstGeom>
        </p:spPr>
        <p:txBody>
          <a:bodyPr vert="horz" lIns="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75000"/>
                    <a:lumOff val="2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60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VA’s Home Loan Guaranty program </a:t>
            </a:r>
            <a:r>
              <a:rPr kumimoji="0" lang="en-US" sz="1800" b="1" i="0" u="none" strike="noStrike" kern="1200" cap="none" spc="0" normalizeH="0" baseline="0" noProof="0">
                <a:ln>
                  <a:noFill/>
                </a:ln>
                <a:solidFill>
                  <a:srgbClr val="39A550"/>
                </a:solidFill>
                <a:effectLst/>
                <a:uLnTx/>
                <a:uFillTx/>
                <a:latin typeface="Calibri" panose="020F0502020204030204"/>
                <a:ea typeface="+mn-ea"/>
                <a:cs typeface="+mn-cs"/>
              </a:rPr>
              <a:t>helps Service members, Veterans and their families </a:t>
            </a:r>
            <a:r>
              <a:rPr kumimoji="0" lang="en-US" sz="1800" b="0" i="0" u="none" strike="noStrike" kern="1200" cap="none" spc="0" normalizeH="0" baseline="0" noProof="0">
                <a:ln>
                  <a:noFill/>
                </a:ln>
                <a:solidFill>
                  <a:prstClr val="black"/>
                </a:solidFill>
                <a:effectLst/>
                <a:uLnTx/>
                <a:uFillTx/>
                <a:latin typeface="Calibri" panose="020F0502020204030204"/>
                <a:ea typeface="+mn-ea"/>
                <a:cs typeface="+mn-cs"/>
              </a:rPr>
              <a:t>obtain, retain, and adapt a home or refinance an existing home.</a:t>
            </a:r>
          </a:p>
        </p:txBody>
      </p:sp>
      <p:sp>
        <p:nvSpPr>
          <p:cNvPr id="13" name="Rectangle 12">
            <a:extLst>
              <a:ext uri="{FF2B5EF4-FFF2-40B4-BE49-F238E27FC236}">
                <a16:creationId xmlns:a16="http://schemas.microsoft.com/office/drawing/2014/main" id="{93BAF7E2-11BA-0849-9848-37E7DDFCA04F}"/>
              </a:ext>
            </a:extLst>
          </p:cNvPr>
          <p:cNvSpPr/>
          <p:nvPr/>
        </p:nvSpPr>
        <p:spPr>
          <a:xfrm>
            <a:off x="557147" y="1895648"/>
            <a:ext cx="6722542" cy="41067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91440" rIns="182880" bIns="91440" rtlCol="0" anchor="t"/>
          <a:lstStyle/>
          <a:p>
            <a:pPr marL="0" marR="0" lvl="0" indent="0" algn="l" defTabSz="914400" rtl="0" eaLnBrk="1" fontAlgn="auto" latinLnBrk="0" hangingPunct="1">
              <a:lnSpc>
                <a:spcPct val="100000"/>
              </a:lnSpc>
              <a:spcBef>
                <a:spcPts val="300"/>
              </a:spcBef>
              <a:spcAft>
                <a:spcPts val="300"/>
              </a:spcAft>
              <a:buClrTx/>
              <a:buSzTx/>
              <a:buFontTx/>
              <a:buNone/>
              <a:tabLst/>
              <a:defRPr/>
            </a:pPr>
            <a:r>
              <a:rPr kumimoji="0" lang="en-US" sz="1800" b="1" i="0" u="none" strike="noStrike" kern="1200" cap="none" spc="0" normalizeH="0" baseline="0" noProof="0" dirty="0">
                <a:ln>
                  <a:noFill/>
                </a:ln>
                <a:solidFill>
                  <a:srgbClr val="2298D5"/>
                </a:solidFill>
                <a:effectLst/>
                <a:uLnTx/>
                <a:uFillTx/>
                <a:latin typeface="Calibri" panose="020F0502020204030204"/>
                <a:ea typeface="+mn-ea"/>
                <a:cs typeface="+mn-cs"/>
              </a:rPr>
              <a:t>Benefits of VA home loans:</a:t>
            </a:r>
          </a:p>
          <a:p>
            <a:pPr marL="285750" marR="0" lvl="0" indent="-28575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r>
              <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rPr>
              <a:t>Purchase a home (existing or pre-construction) as a residence. </a:t>
            </a:r>
          </a:p>
          <a:p>
            <a:pPr marL="285750" marR="0" lvl="0" indent="-28575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r>
              <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rPr>
              <a:t>Interest Rate Reduction Refinancing Loan (IRRRL), also called the Streamline Refinance Loan, can help a homeowner obtain a lower interest rate by refinancing their existing loan. </a:t>
            </a:r>
          </a:p>
          <a:p>
            <a:pPr marL="285750" marR="0" lvl="0" indent="-28575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r>
              <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rPr>
              <a:t>Cash Out Refinance Loans allow a homeowner to borrow against available home equity. </a:t>
            </a:r>
          </a:p>
          <a:p>
            <a:pPr marL="285750" marR="0" lvl="0" indent="-28575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r>
              <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rPr>
              <a:t>Typically, no down payment and no mortgage insurance.</a:t>
            </a:r>
          </a:p>
          <a:p>
            <a:pPr marL="285750" marR="0" lvl="0" indent="-28575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r>
              <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rPr>
              <a:t>Reusable benefit.</a:t>
            </a:r>
          </a:p>
          <a:p>
            <a:pPr marL="0" marR="0" lvl="0" indent="0" algn="l" defTabSz="914400" rtl="0" eaLnBrk="1" fontAlgn="auto" latinLnBrk="0" hangingPunct="1">
              <a:lnSpc>
                <a:spcPct val="100000"/>
              </a:lnSpc>
              <a:spcBef>
                <a:spcPts val="300"/>
              </a:spcBef>
              <a:spcAft>
                <a:spcPts val="300"/>
              </a:spcAft>
              <a:buClrTx/>
              <a:buSzTx/>
              <a:buFontTx/>
              <a:buNone/>
              <a:tabLst/>
              <a:defRPr/>
            </a:pPr>
            <a:r>
              <a:rPr kumimoji="0" lang="en-US" sz="2000" b="1" i="0" u="none" strike="noStrike" kern="1200" cap="none" spc="0" normalizeH="0" baseline="0" noProof="0" dirty="0">
                <a:ln>
                  <a:noFill/>
                </a:ln>
                <a:solidFill>
                  <a:srgbClr val="2298D5"/>
                </a:solidFill>
                <a:effectLst/>
                <a:uLnTx/>
                <a:uFillTx/>
                <a:latin typeface="Calibri" panose="020F0502020204030204"/>
                <a:ea typeface="+mn-ea"/>
                <a:cs typeface="+mn-cs"/>
              </a:rPr>
              <a:t>VA’s Home Loan Guaranty Program also:  </a:t>
            </a:r>
          </a:p>
          <a:p>
            <a:pPr marL="285750" marR="0" lvl="0" indent="-28575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r>
              <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rPr>
              <a:t>Provides Specially Adapted Housing (SAH) grants for Veterans with certain severe service-connected disabilities.</a:t>
            </a:r>
          </a:p>
          <a:p>
            <a:pPr marL="285750" marR="0" lvl="0" indent="-28575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r>
              <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rPr>
              <a:t>Issues direct loans to Native American Veterans or Veterans married to Native American non-Veterans living on Federal Trust land.</a:t>
            </a:r>
          </a:p>
          <a:p>
            <a:pPr marL="285750" marR="0" lvl="0" indent="-28575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r>
              <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rPr>
              <a:t>Helps borrowers in default avoid foreclosure. </a:t>
            </a:r>
          </a:p>
          <a:p>
            <a:pPr marL="285750" marR="0" lvl="0" indent="-28575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300"/>
              </a:spcBef>
              <a:spcAft>
                <a:spcPts val="300"/>
              </a:spcAft>
              <a:buClrTx/>
              <a:buSzTx/>
              <a:buFont typeface="Arial" panose="020B0604020202020204" pitchFamily="34" charset="0"/>
              <a:buChar char="•"/>
              <a:tabLst/>
              <a:defRPr/>
            </a:pPr>
            <a:endParaRPr kumimoji="0" lang="en-US" sz="1600" b="0"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p:txBody>
      </p:sp>
      <p:pic>
        <p:nvPicPr>
          <p:cNvPr id="14" name="Picture 13">
            <a:extLst>
              <a:ext uri="{FF2B5EF4-FFF2-40B4-BE49-F238E27FC236}">
                <a16:creationId xmlns:a16="http://schemas.microsoft.com/office/drawing/2014/main" id="{4B23E3AD-8DF6-800F-D399-0A8B50C9962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70358" y="1975435"/>
            <a:ext cx="2676525" cy="395605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2052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B710E7B-D47A-FE4F-B0D5-7CE6A303018A}"/>
              </a:ext>
            </a:extLst>
          </p:cNvPr>
          <p:cNvSpPr>
            <a:spLocks noGrp="1"/>
          </p:cNvSpPr>
          <p:nvPr>
            <p:ph type="title"/>
          </p:nvPr>
        </p:nvSpPr>
        <p:spPr>
          <a:xfrm>
            <a:off x="1" y="189323"/>
            <a:ext cx="12191999" cy="782072"/>
          </a:xfrm>
          <a:solidFill>
            <a:srgbClr val="002F56"/>
          </a:solidFill>
        </p:spPr>
        <p:txBody>
          <a:bodyPr>
            <a:normAutofit/>
          </a:bodyPr>
          <a:lstStyle/>
          <a:p>
            <a:pPr algn="ctr"/>
            <a:r>
              <a:rPr lang="en-US" sz="2800" dirty="0">
                <a:cs typeface="Arial"/>
              </a:rPr>
              <a:t>NAR Settlement Update</a:t>
            </a:r>
          </a:p>
        </p:txBody>
      </p:sp>
      <p:sp>
        <p:nvSpPr>
          <p:cNvPr id="8" name="TextBox 7">
            <a:extLst>
              <a:ext uri="{FF2B5EF4-FFF2-40B4-BE49-F238E27FC236}">
                <a16:creationId xmlns:a16="http://schemas.microsoft.com/office/drawing/2014/main" id="{5578EB45-29FB-4881-8622-2684FCA76BDC}"/>
              </a:ext>
            </a:extLst>
          </p:cNvPr>
          <p:cNvSpPr txBox="1"/>
          <p:nvPr/>
        </p:nvSpPr>
        <p:spPr>
          <a:xfrm>
            <a:off x="302941" y="897965"/>
            <a:ext cx="11586117" cy="755079"/>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10000"/>
              </a:lnSpc>
              <a:spcBef>
                <a:spcPts val="0"/>
              </a:spcBef>
              <a:spcAft>
                <a:spcPts val="60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a:ea typeface="MS Mincho" panose="02020609040205080304" pitchFamily="49" charset="-128"/>
              <a:cs typeface="+mn-cs"/>
            </a:endParaRPr>
          </a:p>
          <a:p>
            <a:pPr marL="342900" marR="0" lvl="0" indent="-342900" algn="l" defTabSz="914400" rtl="0" eaLnBrk="1" fontAlgn="auto" latinLnBrk="0" hangingPunct="1">
              <a:lnSpc>
                <a:spcPct val="110000"/>
              </a:lnSpc>
              <a:spcBef>
                <a:spcPts val="0"/>
              </a:spcBef>
              <a:spcAft>
                <a:spcPts val="60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srgbClr val="000000"/>
              </a:solidFill>
              <a:effectLst/>
              <a:uLnTx/>
              <a:uFillTx/>
              <a:latin typeface="Arial"/>
              <a:ea typeface="MS Mincho" panose="02020609040205080304" pitchFamily="49" charset="-128"/>
              <a:cs typeface="+mn-cs"/>
            </a:endParaRPr>
          </a:p>
        </p:txBody>
      </p:sp>
      <p:sp>
        <p:nvSpPr>
          <p:cNvPr id="3" name="TextBox 2">
            <a:extLst>
              <a:ext uri="{FF2B5EF4-FFF2-40B4-BE49-F238E27FC236}">
                <a16:creationId xmlns:a16="http://schemas.microsoft.com/office/drawing/2014/main" id="{023BA3B9-951A-AAF3-19A6-4E73C978C54F}"/>
              </a:ext>
            </a:extLst>
          </p:cNvPr>
          <p:cNvSpPr txBox="1"/>
          <p:nvPr/>
        </p:nvSpPr>
        <p:spPr>
          <a:xfrm>
            <a:off x="151469" y="971719"/>
            <a:ext cx="11889059" cy="532453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60" normalizeH="0" baseline="0" noProof="0" dirty="0">
                <a:ln>
                  <a:noFill/>
                </a:ln>
                <a:solidFill>
                  <a:srgbClr val="000000"/>
                </a:solidFill>
                <a:effectLst/>
                <a:uLnTx/>
                <a:uFillTx/>
                <a:latin typeface="Arial"/>
                <a:ea typeface="Calibri" panose="020F0502020204030204" pitchFamily="34" charset="0"/>
                <a:cs typeface="Times New Roman" panose="02020603050405020304" pitchFamily="18" charset="0"/>
              </a:rPr>
              <a:t>Buyer’s Broker Commission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60" normalizeH="0" baseline="0" noProof="0" dirty="0">
              <a:ln>
                <a:noFill/>
              </a:ln>
              <a:solidFill>
                <a:srgbClr val="000000"/>
              </a:solidFill>
              <a:effectLst/>
              <a:uLnTx/>
              <a:uFillTx/>
              <a:latin typeface="Arial"/>
              <a:ea typeface="Calibri" panose="020F0502020204030204" pitchFamily="34" charset="0"/>
              <a:cs typeface="Times New Roman" panose="02020603050405020304" pitchFamily="18" charset="0"/>
            </a:endParaRPr>
          </a:p>
          <a:p>
            <a:pPr marL="285750" lvl="0" indent="-285750">
              <a:buFont typeface="Arial" panose="020B0604020202020204" pitchFamily="34" charset="0"/>
              <a:buChar char="•"/>
              <a:defRPr/>
            </a:pPr>
            <a:r>
              <a:rPr kumimoji="0" lang="en-US" sz="1800" b="0" i="0" u="none" strike="noStrike" kern="1200" cap="none" spc="60" normalizeH="0" baseline="0" noProof="0" dirty="0">
                <a:ln>
                  <a:noFill/>
                </a:ln>
                <a:solidFill>
                  <a:srgbClr val="000000"/>
                </a:solidFill>
                <a:effectLst/>
                <a:uLnTx/>
                <a:uFillTx/>
                <a:latin typeface="Arial"/>
                <a:ea typeface="Calibri" panose="020F0502020204030204" pitchFamily="34" charset="0"/>
                <a:cs typeface="Times New Roman" panose="02020603050405020304" pitchFamily="18" charset="0"/>
              </a:rPr>
              <a:t>On October 31, 2023</a:t>
            </a:r>
            <a:r>
              <a:rPr lang="en-US" spc="60" dirty="0">
                <a:solidFill>
                  <a:srgbClr val="000000"/>
                </a:solidFill>
                <a:ea typeface="Calibri" panose="020F0502020204030204" pitchFamily="34" charset="0"/>
                <a:cs typeface="Times New Roman" panose="02020603050405020304" pitchFamily="18" charset="0"/>
              </a:rPr>
              <a:t>, a class action case </a:t>
            </a:r>
            <a:r>
              <a:rPr kumimoji="0" lang="en-US" sz="1800" b="0" i="0" u="none" strike="noStrike" kern="1200" cap="none" spc="60" normalizeH="0" baseline="0" noProof="0" dirty="0">
                <a:ln>
                  <a:noFill/>
                </a:ln>
                <a:solidFill>
                  <a:srgbClr val="000000"/>
                </a:solidFill>
                <a:effectLst/>
                <a:uLnTx/>
                <a:uFillTx/>
                <a:latin typeface="Arial"/>
                <a:ea typeface="Calibri" panose="020F0502020204030204" pitchFamily="34" charset="0"/>
                <a:cs typeface="Times New Roman" panose="02020603050405020304" pitchFamily="18" charset="0"/>
              </a:rPr>
              <a:t>Sitzer/Burnett v. NAR, a jury awarded the plaintiffs $1.785 billion in damages.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pc="60" dirty="0">
              <a:solidFill>
                <a:srgbClr val="000000"/>
              </a:solidFill>
              <a:latin typeface="Arial"/>
              <a:ea typeface="Calibri" panose="020F0502020204030204" pitchFamily="34"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60" normalizeH="0" baseline="0" noProof="0" dirty="0">
                <a:ln>
                  <a:noFill/>
                </a:ln>
                <a:solidFill>
                  <a:srgbClr val="000000"/>
                </a:solidFill>
                <a:effectLst/>
                <a:uLnTx/>
                <a:uFillTx/>
                <a:latin typeface="Arial"/>
                <a:ea typeface="Calibri" panose="020F0502020204030204" pitchFamily="34" charset="0"/>
                <a:cs typeface="Times New Roman" panose="02020603050405020304" pitchFamily="18" charset="0"/>
              </a:rPr>
              <a:t>A significant advantage for Veteran looking to purchase a home is the VA Home loan. These loans offer competitive rates and terms, require no down payment, and do not necessitate private mortgage insurance-- making VA loans incredibly valuable.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pc="60" dirty="0">
              <a:solidFill>
                <a:srgbClr val="000000"/>
              </a:solidFill>
              <a:latin typeface="Arial"/>
              <a:ea typeface="Calibri" panose="020F0502020204030204" pitchFamily="34"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60" normalizeH="0" baseline="0" noProof="0" dirty="0">
                <a:ln>
                  <a:noFill/>
                </a:ln>
                <a:solidFill>
                  <a:srgbClr val="000000"/>
                </a:solidFill>
                <a:effectLst/>
                <a:uLnTx/>
                <a:uFillTx/>
                <a:latin typeface="Arial"/>
                <a:ea typeface="Calibri" panose="020F0502020204030204" pitchFamily="34" charset="0"/>
                <a:cs typeface="Times New Roman" panose="02020603050405020304" pitchFamily="18" charset="0"/>
              </a:rPr>
              <a:t>VA’s </a:t>
            </a:r>
            <a:r>
              <a:rPr kumimoji="0" lang="en-US" sz="1800" b="0" i="0" u="none" strike="noStrike" kern="1200" cap="none" spc="60" normalizeH="0" baseline="0" noProof="0" dirty="0">
                <a:ln>
                  <a:noFill/>
                </a:ln>
                <a:solidFill>
                  <a:srgbClr val="000000"/>
                </a:solidFill>
                <a:effectLst/>
                <a:uLnTx/>
                <a:uFillTx/>
                <a:latin typeface="Arial"/>
                <a:ea typeface="+mn-ea"/>
                <a:cs typeface="Calibri" panose="020F0502020204030204" pitchFamily="34" charset="0"/>
              </a:rPr>
              <a:t>Code of Federal Regulations (CFR) Series </a:t>
            </a:r>
            <a:r>
              <a:rPr kumimoji="0" lang="da-DK" sz="1800" b="0" i="0" u="none" strike="noStrike" kern="1200" cap="none" spc="60" normalizeH="0" baseline="0" noProof="0" dirty="0">
                <a:ln>
                  <a:noFill/>
                </a:ln>
                <a:solidFill>
                  <a:srgbClr val="000000"/>
                </a:solidFill>
                <a:effectLst/>
                <a:uLnTx/>
                <a:uFillTx/>
                <a:latin typeface="Arial"/>
                <a:ea typeface="+mn-ea"/>
                <a:cs typeface="Calibri" panose="020F0502020204030204" pitchFamily="34" charset="0"/>
              </a:rPr>
              <a:t>38 C.F.R. § 36.4313(b) </a:t>
            </a:r>
            <a:r>
              <a:rPr kumimoji="0" lang="en-US" sz="1800" b="0" i="0" u="none" strike="noStrike" kern="1200" cap="none" spc="60" normalizeH="0" baseline="0" noProof="0" dirty="0">
                <a:ln>
                  <a:noFill/>
                </a:ln>
                <a:solidFill>
                  <a:srgbClr val="000000"/>
                </a:solidFill>
                <a:effectLst/>
                <a:uLnTx/>
                <a:uFillTx/>
                <a:latin typeface="Arial"/>
                <a:ea typeface="Calibri" panose="020F0502020204030204" pitchFamily="34" charset="0"/>
                <a:cs typeface="Times New Roman" panose="02020603050405020304" pitchFamily="18" charset="0"/>
              </a:rPr>
              <a:t>specifies that, generally, a Veteran cannot pay for real estate brokerage charges.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pc="60" dirty="0">
              <a:solidFill>
                <a:srgbClr val="000000"/>
              </a:solidFill>
              <a:latin typeface="Arial"/>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60" normalizeH="0" baseline="0" noProof="0" dirty="0">
                <a:ln>
                  <a:noFill/>
                </a:ln>
                <a:solidFill>
                  <a:srgbClr val="000000"/>
                </a:solidFill>
                <a:effectLst/>
                <a:uLnTx/>
                <a:uFillTx/>
                <a:latin typeface="Arial"/>
                <a:ea typeface="+mn-ea"/>
                <a:cs typeface="+mn-cs"/>
              </a:rPr>
              <a:t>The NAR settlement has created uncertainty as to how buyer’s agents will be compensated and what amount of compensation is reasonable for such services.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pc="60" dirty="0">
              <a:solidFill>
                <a:srgbClr val="000000"/>
              </a:solidFill>
              <a:latin typeface="Arial"/>
            </a:endParaRPr>
          </a:p>
          <a:p>
            <a:pPr marL="285750" indent="-285750">
              <a:buFont typeface="Arial" panose="020B0604020202020204" pitchFamily="34" charset="0"/>
              <a:buChar char="•"/>
              <a:defRPr/>
            </a:pPr>
            <a:r>
              <a:rPr lang="en-US" spc="60" dirty="0">
                <a:solidFill>
                  <a:srgbClr val="000000"/>
                </a:solidFill>
              </a:rPr>
              <a:t>VA stresses Veterans or their representation can continue to negotiate commissions with sellers. The NAR settlement </a:t>
            </a:r>
            <a:r>
              <a:rPr lang="en-US" u="sng" spc="60" dirty="0">
                <a:solidFill>
                  <a:srgbClr val="000000"/>
                </a:solidFill>
              </a:rPr>
              <a:t>DOES NOT </a:t>
            </a:r>
            <a:r>
              <a:rPr lang="en-US" spc="60" dirty="0">
                <a:solidFill>
                  <a:srgbClr val="000000"/>
                </a:solidFill>
              </a:rPr>
              <a:t>prohibit the seller from paying the buyer’s agent’s commission, but it could make it more difficult for Veterans to have an offer accepted. </a:t>
            </a:r>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0000"/>
              </a:solidFill>
              <a:effectLst/>
              <a:uLnTx/>
              <a:uFillTx/>
              <a:latin typeface="Arial"/>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189659093"/>
      </p:ext>
    </p:extLst>
  </p:cSld>
  <p:clrMapOvr>
    <a:masterClrMapping/>
  </p:clrMapOvr>
</p:sld>
</file>

<file path=ppt/theme/theme1.xml><?xml version="1.0" encoding="utf-8"?>
<a:theme xmlns:a="http://schemas.openxmlformats.org/drawingml/2006/main" name="10_Office Theme">
  <a:themeElements>
    <a:clrScheme name="myVA">
      <a:dk1>
        <a:srgbClr val="000000"/>
      </a:dk1>
      <a:lt1>
        <a:sysClr val="window" lastClr="FFFFFF"/>
      </a:lt1>
      <a:dk2>
        <a:srgbClr val="003F72"/>
      </a:dk2>
      <a:lt2>
        <a:srgbClr val="EEECE1"/>
      </a:lt2>
      <a:accent1>
        <a:srgbClr val="C62630"/>
      </a:accent1>
      <a:accent2>
        <a:srgbClr val="0083BE"/>
      </a:accent2>
      <a:accent3>
        <a:srgbClr val="F3CF45"/>
      </a:accent3>
      <a:accent4>
        <a:srgbClr val="F7955B"/>
      </a:accent4>
      <a:accent5>
        <a:srgbClr val="839097"/>
      </a:accent5>
      <a:accent6>
        <a:srgbClr val="DCDDDE"/>
      </a:accent6>
      <a:hlink>
        <a:srgbClr val="C2B48F"/>
      </a:hlink>
      <a:folHlink>
        <a:srgbClr val="A3A86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2_Office Theme">
  <a:themeElements>
    <a:clrScheme name="VHA 1">
      <a:dk1>
        <a:srgbClr val="000000"/>
      </a:dk1>
      <a:lt1>
        <a:srgbClr val="FFFFFF"/>
      </a:lt1>
      <a:dk2>
        <a:srgbClr val="797979"/>
      </a:dk2>
      <a:lt2>
        <a:srgbClr val="DCDDDE"/>
      </a:lt2>
      <a:accent1>
        <a:srgbClr val="003F71"/>
      </a:accent1>
      <a:accent2>
        <a:srgbClr val="0083BE"/>
      </a:accent2>
      <a:accent3>
        <a:srgbClr val="C6262E"/>
      </a:accent3>
      <a:accent4>
        <a:srgbClr val="772432"/>
      </a:accent4>
      <a:accent5>
        <a:srgbClr val="C2B38F"/>
      </a:accent5>
      <a:accent6>
        <a:srgbClr val="839097"/>
      </a:accent6>
      <a:hlink>
        <a:srgbClr val="00A1DE"/>
      </a:hlink>
      <a:folHlink>
        <a:srgbClr val="72C7E7"/>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813346F819DA04A9AF30845A1E77AEC" ma:contentTypeVersion="5" ma:contentTypeDescription="Create a new document." ma:contentTypeScope="" ma:versionID="3f7917f70e59e573ef19dba388028594">
  <xsd:schema xmlns:xsd="http://www.w3.org/2001/XMLSchema" xmlns:xs="http://www.w3.org/2001/XMLSchema" xmlns:p="http://schemas.microsoft.com/office/2006/metadata/properties" xmlns:ns2="b5dcac12-0cb9-40ad-8607-3a4bf3ebbd13" xmlns:ns3="766fa862-3e65-48c0-9119-1d7d2b657ae7" targetNamespace="http://schemas.microsoft.com/office/2006/metadata/properties" ma:root="true" ma:fieldsID="666db6ef8857c6f1fd2657a7a5195219" ns2:_="" ns3:_="">
    <xsd:import namespace="b5dcac12-0cb9-40ad-8607-3a4bf3ebbd13"/>
    <xsd:import namespace="766fa862-3e65-48c0-9119-1d7d2b657ae7"/>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5dcac12-0cb9-40ad-8607-3a4bf3ebbd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66fa862-3e65-48c0-9119-1d7d2b657ae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91D7B4-B4F8-441A-BA66-4865987A890F}">
  <ds:schemaRefs>
    <ds:schemaRef ds:uri="http://purl.org/dc/dcmitype/"/>
    <ds:schemaRef ds:uri="http://schemas.microsoft.com/office/2006/documentManagement/types"/>
    <ds:schemaRef ds:uri="http://purl.org/dc/elements/1.1/"/>
    <ds:schemaRef ds:uri="http://schemas.microsoft.com/office/2006/metadata/properties"/>
    <ds:schemaRef ds:uri="b5dcac12-0cb9-40ad-8607-3a4bf3ebbd13"/>
    <ds:schemaRef ds:uri="http://schemas.openxmlformats.org/package/2006/metadata/core-properties"/>
    <ds:schemaRef ds:uri="http://purl.org/dc/terms/"/>
    <ds:schemaRef ds:uri="http://schemas.microsoft.com/office/infopath/2007/PartnerControls"/>
    <ds:schemaRef ds:uri="766fa862-3e65-48c0-9119-1d7d2b657ae7"/>
    <ds:schemaRef ds:uri="http://www.w3.org/XML/1998/namespace"/>
  </ds:schemaRefs>
</ds:datastoreItem>
</file>

<file path=customXml/itemProps2.xml><?xml version="1.0" encoding="utf-8"?>
<ds:datastoreItem xmlns:ds="http://schemas.openxmlformats.org/officeDocument/2006/customXml" ds:itemID="{D7C15EFE-5EA2-44C2-8017-6F06D463BED9}">
  <ds:schemaRefs>
    <ds:schemaRef ds:uri="766fa862-3e65-48c0-9119-1d7d2b657ae7"/>
    <ds:schemaRef ds:uri="b5dcac12-0cb9-40ad-8607-3a4bf3ebbd1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55FD3C7D-B637-4617-89FD-50DC29846A8D}">
  <ds:schemaRefs>
    <ds:schemaRef ds:uri="http://schemas.microsoft.com/sharepoint/v3/contenttype/forms"/>
  </ds:schemaRefs>
</ds:datastoreItem>
</file>

<file path=docMetadata/LabelInfo.xml><?xml version="1.0" encoding="utf-8"?>
<clbl:labelList xmlns:clbl="http://schemas.microsoft.com/office/2020/mipLabelMetadata">
  <clbl:label id="{e95f1b23-abaf-45ee-821d-b7ab251ab3bf}" enabled="0" method="" siteId="{e95f1b23-abaf-45ee-821d-b7ab251ab3bf}" removed="1"/>
</clbl:labelList>
</file>

<file path=docProps/app.xml><?xml version="1.0" encoding="utf-8"?>
<Properties xmlns="http://schemas.openxmlformats.org/officeDocument/2006/extended-properties" xmlns:vt="http://schemas.openxmlformats.org/officeDocument/2006/docPropsVTypes">
  <TotalTime>5382</TotalTime>
  <Words>1427</Words>
  <Application>Microsoft Office PowerPoint</Application>
  <PresentationFormat>Widescreen</PresentationFormat>
  <Paragraphs>156</Paragraphs>
  <Slides>13</Slides>
  <Notes>6</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13</vt:i4>
      </vt:variant>
    </vt:vector>
  </HeadingPairs>
  <TitlesOfParts>
    <vt:vector size="22" baseType="lpstr">
      <vt:lpstr>Arial</vt:lpstr>
      <vt:lpstr>Calibri</vt:lpstr>
      <vt:lpstr>Courier New</vt:lpstr>
      <vt:lpstr>Georgia</vt:lpstr>
      <vt:lpstr>Myriad Pro</vt:lpstr>
      <vt:lpstr>Symbol</vt:lpstr>
      <vt:lpstr>Times New Roman</vt:lpstr>
      <vt:lpstr>10_Office Theme</vt:lpstr>
      <vt:lpstr>2_Office Theme</vt:lpstr>
      <vt:lpstr>U.S. Department of Veterans Affairs Veterans Benefits Administration </vt:lpstr>
      <vt:lpstr>Disability Claims Data</vt:lpstr>
      <vt:lpstr>VA is delivering more benefits, more quickly, than ever before </vt:lpstr>
      <vt:lpstr>FY24 Inventory and Backlog</vt:lpstr>
      <vt:lpstr>Medical Disability Examination Office (MDEO)</vt:lpstr>
      <vt:lpstr>PowerPoint Presentation</vt:lpstr>
      <vt:lpstr>PowerPoint Presentation</vt:lpstr>
      <vt:lpstr>PowerPoint Presentation</vt:lpstr>
      <vt:lpstr>NAR Settlement Update</vt:lpstr>
      <vt:lpstr>NAR Settlement Update</vt:lpstr>
      <vt:lpstr>Insurance</vt:lpstr>
      <vt:lpstr>Transition Assistance Program (TAP)</vt:lpstr>
      <vt:lpstr>Education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 Department of Veterans Affairs</dc:title>
  <dc:creator>DeLorenzo, John R., VBAVACO</dc:creator>
  <cp:lastModifiedBy>Caraway, Martin J.</cp:lastModifiedBy>
  <cp:revision>20</cp:revision>
  <cp:lastPrinted>2023-04-11T21:27:28Z</cp:lastPrinted>
  <dcterms:created xsi:type="dcterms:W3CDTF">2021-07-15T15:43:11Z</dcterms:created>
  <dcterms:modified xsi:type="dcterms:W3CDTF">2024-06-12T17:29:31Z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0x010100B813346F819DA04A9AF30845A1E77AEC</vt:lpwstr>
  </property>
</Properties>
</file>