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272" r:id="rId6"/>
    <p:sldId id="273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77" r:id="rId23"/>
    <p:sldId id="27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2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4"/>
  </p:normalViewPr>
  <p:slideViewPr>
    <p:cSldViewPr snapToGrid="0" snapToObjects="1">
      <p:cViewPr varScale="1">
        <p:scale>
          <a:sx n="108" d="100"/>
          <a:sy n="108" d="100"/>
        </p:scale>
        <p:origin x="702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068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Veteran specific count in 2014.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AD52B4-B5DF-B445-9363-1F18C798BA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07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norman@calvet.ca.gov" TargetMode="External"/><Relationship Id="rId2" Type="http://schemas.openxmlformats.org/officeDocument/2006/relationships/hyperlink" Target="mailto:sean.Johnson@calvet.ca.gov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david.lopez@calvet.ca.gov" TargetMode="External"/><Relationship Id="rId5" Type="http://schemas.openxmlformats.org/officeDocument/2006/relationships/hyperlink" Target="mailto:judy.porter@calvet.ca.gov" TargetMode="External"/><Relationship Id="rId4" Type="http://schemas.openxmlformats.org/officeDocument/2006/relationships/hyperlink" Target="mailto:desiree.guluarte@calvet.ca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C6E11-F03F-E943-9775-604077572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4922"/>
            <a:ext cx="9144000" cy="1602872"/>
          </a:xfrm>
        </p:spPr>
        <p:txBody>
          <a:bodyPr>
            <a:normAutofit/>
          </a:bodyPr>
          <a:lstStyle/>
          <a:p>
            <a:r>
              <a:rPr lang="en-US" dirty="0"/>
              <a:t>Veterans Housing and Homelessness Prevention (VHHP)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F232B-4872-4241-8BE2-B842D3018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979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California Department of Veterans Affairs (CalVet)</a:t>
            </a:r>
          </a:p>
          <a:p>
            <a:r>
              <a:rPr lang="en-US" dirty="0"/>
              <a:t>California Department of Housing and Community Development (HCD)</a:t>
            </a:r>
          </a:p>
          <a:p>
            <a:r>
              <a:rPr lang="en-US" dirty="0"/>
              <a:t>California Housing Finance Agency (CalHFA)</a:t>
            </a:r>
          </a:p>
        </p:txBody>
      </p:sp>
    </p:spTree>
    <p:extLst>
      <p:ext uri="{BB962C8B-B14F-4D97-AF65-F5344CB8AC3E}">
        <p14:creationId xmlns:p14="http://schemas.microsoft.com/office/powerpoint/2010/main" val="404289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Summary on Veteran Homelessness after 10 years with VHHP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4% CA reduction </a:t>
            </a:r>
            <a:r>
              <a:rPr lang="en-US" sz="2400" u="sng" dirty="0"/>
              <a:t>veteran homelessness </a:t>
            </a:r>
            <a:r>
              <a:rPr lang="en-US" sz="2400" dirty="0"/>
              <a:t>since </a:t>
            </a:r>
            <a:r>
              <a:rPr lang="en-US" sz="2400" u="sng" dirty="0"/>
              <a:t>2014</a:t>
            </a:r>
            <a:r>
              <a:rPr lang="en-US" sz="2400" dirty="0"/>
              <a:t>, compared to a national reduction of 13%. 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1% increase since </a:t>
            </a:r>
            <a:r>
              <a:rPr lang="en-US" sz="1800" u="sng" dirty="0"/>
              <a:t>2017</a:t>
            </a:r>
            <a:r>
              <a:rPr lang="en-US" sz="1800" dirty="0"/>
              <a:t>, compared to 11% national reduction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% of homeless veterans </a:t>
            </a:r>
            <a:r>
              <a:rPr lang="en-US" sz="2400" u="sng" dirty="0"/>
              <a:t>sheltered</a:t>
            </a:r>
            <a:r>
              <a:rPr lang="en-US" sz="2400" dirty="0"/>
              <a:t> has declined by 29% since </a:t>
            </a:r>
            <a:r>
              <a:rPr lang="en-US" sz="2400" u="sng" dirty="0"/>
              <a:t>2014</a:t>
            </a:r>
            <a:r>
              <a:rPr lang="en-US" sz="2400" dirty="0"/>
              <a:t>, 9% decline for general population.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en-US" sz="2400" dirty="0"/>
              <a:t>--------------------------------------------------------------------------------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59% CA increase in </a:t>
            </a:r>
            <a:r>
              <a:rPr lang="en-US" sz="2400" u="sng" dirty="0"/>
              <a:t>general homelessness </a:t>
            </a:r>
            <a:r>
              <a:rPr lang="en-US" sz="2400" dirty="0"/>
              <a:t>since </a:t>
            </a:r>
            <a:r>
              <a:rPr lang="en-US" sz="2400" u="sng" dirty="0"/>
              <a:t>2014</a:t>
            </a:r>
            <a:r>
              <a:rPr lang="en-US" sz="2400" dirty="0"/>
              <a:t>, compared to 13% national increase.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dirty="0"/>
              <a:t>38% increase since </a:t>
            </a:r>
            <a:r>
              <a:rPr lang="en-US" sz="1800" u="sng" dirty="0"/>
              <a:t>2017</a:t>
            </a:r>
            <a:r>
              <a:rPr lang="en-US" sz="1800" dirty="0"/>
              <a:t>, compared to 19% national increase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2400" dirty="0"/>
              <a:t>% of general homeless </a:t>
            </a:r>
            <a:r>
              <a:rPr lang="en-US" sz="2400" u="sng" dirty="0"/>
              <a:t>sheltered</a:t>
            </a:r>
            <a:r>
              <a:rPr lang="en-US" sz="2400" dirty="0"/>
              <a:t> has declined by 35% since </a:t>
            </a:r>
            <a:r>
              <a:rPr lang="en-US" sz="2400" u="sng" dirty="0"/>
              <a:t>2014</a:t>
            </a:r>
            <a:r>
              <a:rPr lang="en-US" sz="2400" dirty="0"/>
              <a:t>, with 109% increase nationally.</a:t>
            </a:r>
            <a:endParaRPr lang="en-US" sz="2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212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Housing Affordability in California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spcAft>
                <a:spcPts val="600"/>
              </a:spcAft>
              <a:buNone/>
            </a:pPr>
            <a:r>
              <a:rPr lang="en-US" sz="3000" dirty="0">
                <a:solidFill>
                  <a:prstClr val="black"/>
                </a:solidFill>
              </a:rPr>
              <a:t>Veterans are burdened (SB) by housing costs in CA*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>
                <a:solidFill>
                  <a:prstClr val="black"/>
                </a:solidFill>
              </a:rPr>
              <a:t>(Burdened = spending more than 30% of income on housing costs)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>
                <a:solidFill>
                  <a:prstClr val="black"/>
                </a:solidFill>
              </a:rPr>
              <a:t>(Severely Burdened = spending more than 50% of income on housing costs)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400" b="1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2200" dirty="0"/>
          </a:p>
          <a:p>
            <a:pPr marL="0" lvl="0" indent="0">
              <a:spcBef>
                <a:spcPts val="0"/>
              </a:spcBef>
              <a:buNone/>
            </a:pPr>
            <a:r>
              <a:rPr lang="en-US" sz="2200" dirty="0"/>
              <a:t>*Public Use Microdata Sample (PUMS) data (US Census Bureau)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9AD34B-6897-4A5F-844B-2AFB68045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015" y="2899296"/>
            <a:ext cx="7955970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2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Program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US" sz="3200" dirty="0"/>
              <a:t>Proposition 41 passed in 2014 (AB 639)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$600 million through Notice of Funding Availability (NOFA) competitive award process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dirty="0"/>
              <a:t>Affordable multifamily rental housing – new construction, acquisition &amp; rehabilitation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Partnership between CalVet, the California Department of Housing and Community Development (HCD), and California Housing Finance Agency (CalHFA).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29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Program Overview</a:t>
            </a:r>
            <a:br>
              <a:rPr lang="en-US" dirty="0"/>
            </a:br>
            <a:r>
              <a:rPr lang="en-US" sz="1800" dirty="0"/>
              <a:t>Key Components of the VHHP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/>
              <a:t>Permanent Loan Financing, Not a Grant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Prioritizes ELI (30% AMI), and homeless (</a:t>
            </a:r>
            <a:r>
              <a:rPr lang="en-US" b="1" dirty="0"/>
              <a:t>permanent supportive housing (PSH), transitional housing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Supportive services for veterans experiencing homelessness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Services coordination for income restricted tenants (</a:t>
            </a:r>
            <a:r>
              <a:rPr lang="en-US" b="1" dirty="0"/>
              <a:t>general affordable housing</a:t>
            </a:r>
            <a:r>
              <a:rPr lang="en-US" dirty="0"/>
              <a:t>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Certified Disabled Veterans Business Enterprises (DVBE) receive at least 5% of total construction cost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69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Program Overview</a:t>
            </a:r>
            <a:br>
              <a:rPr lang="en-US" dirty="0"/>
            </a:br>
            <a:r>
              <a:rPr lang="en-US" sz="1800" dirty="0"/>
              <a:t>Key Eligibility Requirements for VHHP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400" dirty="0"/>
              <a:t>At least 50% of assisted units restrict occupancy to veterans with extremely low income (ELI)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At least 50% of ELI units to be PSH, with adequate Supportive Services Plan/Resident Services Coordination Plan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400" dirty="0"/>
              <a:t>Housing First, Coordinated Entry System commitment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400" dirty="0"/>
              <a:t>25% of total units restrict occupancy to veterans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en-US" sz="2300" dirty="0"/>
              <a:t>10% of PSH units prioritized for veterans who are ineligible for VA health care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3400" dirty="0"/>
              <a:t>Experienced project sponsor, on-site lead service provider/resident service coordinator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Committed construction and permanent funding sources</a:t>
            </a:r>
          </a:p>
          <a:p>
            <a:pPr lvl="1">
              <a:lnSpc>
                <a:spcPct val="100000"/>
              </a:lnSpc>
            </a:pPr>
            <a:r>
              <a:rPr lang="en-US" sz="2300" dirty="0"/>
              <a:t>Required site control and reasonable accessibility to public transit, public schools, public parks/facilities, and proximity to services and amenities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296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Program Goals &amp; Progress</a:t>
            </a:r>
            <a:br>
              <a:rPr lang="en-US" dirty="0"/>
            </a:br>
            <a:r>
              <a:rPr lang="en-US" sz="1800" dirty="0"/>
              <a:t>Funding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200" dirty="0"/>
              <a:t>Award $75 million annually 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1" dirty="0"/>
              <a:t>$79 million per round average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200" dirty="0"/>
              <a:t>Prioritize developments in areas with especially high concentrations of California’s most vulnerable veterans while preserving funding for other areas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Leverage public and private fiscal resources, promote partnerships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b="1" i="1" dirty="0"/>
              <a:t>85% of development costs leveraged from other sources, 52% of units are VHHP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B25BE9-E9C4-4D54-9A4E-C571C0E73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52" y="3103143"/>
            <a:ext cx="5627096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93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Program Goals &amp; Progress</a:t>
            </a:r>
            <a:br>
              <a:rPr lang="en-US" dirty="0"/>
            </a:br>
            <a:r>
              <a:rPr lang="en-US" sz="1800" dirty="0"/>
              <a:t>Income Level Targeting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dirty="0"/>
              <a:t>House veterans at a variety of income levels, with a focus on veterans experiencing homelessness </a:t>
            </a:r>
          </a:p>
          <a:p>
            <a:pPr marL="0" indent="0">
              <a:buNone/>
            </a:pPr>
            <a:r>
              <a:rPr lang="en-US" sz="2400" dirty="0"/>
              <a:t>(</a:t>
            </a:r>
            <a:r>
              <a:rPr lang="en-US" sz="2400" b="1" i="1" dirty="0"/>
              <a:t>ELI (0-30% AMI), very low income (VLI) (31-50% AMI), low income (LI) (51-80% AMI))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Prioritize veterans with ELI, and PSH for veterans experiencing homelessness</a:t>
            </a:r>
          </a:p>
          <a:p>
            <a:pPr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2400" b="1" i="1" dirty="0"/>
              <a:t>83% permanent supportive housing, 17% general affordable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52258F1-1D96-4365-8127-3F8F196A70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914228"/>
              </p:ext>
            </p:extLst>
          </p:nvPr>
        </p:nvGraphicFramePr>
        <p:xfrm>
          <a:off x="3281362" y="3050539"/>
          <a:ext cx="5629276" cy="17595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4638">
                  <a:extLst>
                    <a:ext uri="{9D8B030D-6E8A-4147-A177-3AD203B41FA5}">
                      <a16:colId xmlns:a16="http://schemas.microsoft.com/office/drawing/2014/main" val="3512424673"/>
                    </a:ext>
                  </a:extLst>
                </a:gridCol>
                <a:gridCol w="2814638">
                  <a:extLst>
                    <a:ext uri="{9D8B030D-6E8A-4147-A177-3AD203B41FA5}">
                      <a16:colId xmlns:a16="http://schemas.microsoft.com/office/drawing/2014/main" val="3426346000"/>
                    </a:ext>
                  </a:extLst>
                </a:gridCol>
              </a:tblGrid>
              <a:tr h="43989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Income Range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% of VHHP units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766184"/>
                  </a:ext>
                </a:extLst>
              </a:tr>
              <a:tr h="43989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Extremely Low-Income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66%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190922"/>
                  </a:ext>
                </a:extLst>
              </a:tr>
              <a:tr h="43989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Very Low-Income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503369"/>
                  </a:ext>
                </a:extLst>
              </a:tr>
              <a:tr h="439896"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Low Income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9909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4794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Program Goals &amp; Progress</a:t>
            </a:r>
            <a:br>
              <a:rPr lang="en-US" dirty="0"/>
            </a:br>
            <a:r>
              <a:rPr lang="en-US" sz="1800" dirty="0"/>
              <a:t>VHHP Housing Estimates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Cumulative Totals for VHHP (through Round 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$553.6M awarded to 96 projects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Expected Housing Units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VHHP: 3,314, 53% HUD-VASH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/>
              <a:t>Total: 6,379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ECC24-492B-4708-8290-4FBA7C6D86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46" y="3876628"/>
            <a:ext cx="8556107" cy="260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99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VHHP Housing Results &amp; Economics</a:t>
            </a:r>
            <a:br>
              <a:rPr lang="en-US" dirty="0"/>
            </a:br>
            <a:r>
              <a:rPr lang="en-US" sz="2000" dirty="0"/>
              <a:t>With DVBE Utilization in VHHP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 of Dec. 2023: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56 VHHP assisted projects </a:t>
            </a:r>
            <a:r>
              <a:rPr lang="en-US" sz="2000" dirty="0"/>
              <a:t>completed and leased or leasing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2,080 VHHP units </a:t>
            </a:r>
            <a:r>
              <a:rPr lang="en-US" sz="2000" dirty="0"/>
              <a:t>currently leased or in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Total (hard) cost of construction: </a:t>
            </a:r>
            <a:r>
              <a:rPr lang="en-US" sz="2000" b="1" dirty="0"/>
              <a:t>$1.15 billion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Paid DVBE participation: </a:t>
            </a:r>
            <a:r>
              <a:rPr lang="en-US" sz="2000" b="1" dirty="0"/>
              <a:t>$74.8 million, 72 DVBEs, 6.49%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EB54CD-AFC4-484D-BF63-99457FEC9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222" y="3877464"/>
            <a:ext cx="7803556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78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2262" y="2459504"/>
            <a:ext cx="64674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Completed</a:t>
            </a:r>
          </a:p>
          <a:p>
            <a:pPr algn="ctr"/>
            <a:r>
              <a:rPr lang="en-US" sz="4000" b="1" dirty="0"/>
              <a:t>VHHP </a:t>
            </a:r>
          </a:p>
          <a:p>
            <a:pPr algn="ctr"/>
            <a:r>
              <a:rPr lang="en-US" sz="4000" b="1" dirty="0"/>
              <a:t>Projects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59344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25677"/>
            <a:ext cx="10515600" cy="22417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Veteran Homelessness in California</a:t>
            </a:r>
          </a:p>
          <a:p>
            <a:r>
              <a:rPr lang="en-US" dirty="0"/>
              <a:t>Housing Affordability for Veterans in California</a:t>
            </a:r>
          </a:p>
          <a:p>
            <a:r>
              <a:rPr lang="en-US" dirty="0"/>
              <a:t>VHHP Program Overview</a:t>
            </a:r>
          </a:p>
          <a:p>
            <a:r>
              <a:rPr lang="en-US" dirty="0"/>
              <a:t>VHHP Program Performance</a:t>
            </a:r>
          </a:p>
          <a:p>
            <a:r>
              <a:rPr lang="en-US" dirty="0"/>
              <a:t>Statewide Tour of Completed VHHP Locations</a:t>
            </a:r>
          </a:p>
        </p:txBody>
      </p:sp>
    </p:spTree>
    <p:extLst>
      <p:ext uri="{BB962C8B-B14F-4D97-AF65-F5344CB8AC3E}">
        <p14:creationId xmlns:p14="http://schemas.microsoft.com/office/powerpoint/2010/main" val="2884254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Potters Lane</a:t>
            </a:r>
            <a:br>
              <a:rPr lang="en-US" dirty="0"/>
            </a:br>
            <a:r>
              <a:rPr lang="en-US" dirty="0"/>
              <a:t>Midway City</a:t>
            </a:r>
          </a:p>
        </p:txBody>
      </p:sp>
      <p:pic>
        <p:nvPicPr>
          <p:cNvPr id="19" name="Picture 2" descr="A:\Round 2\5. Projects Events\Potter's Lane\DSCF3216.JPG">
            <a:extLst>
              <a:ext uri="{FF2B5EF4-FFF2-40B4-BE49-F238E27FC236}">
                <a16:creationId xmlns:a16="http://schemas.microsoft.com/office/drawing/2014/main" id="{04DC5C5A-4534-4BFE-ABC3-B81BFB1F89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65851"/>
            <a:ext cx="3676172" cy="22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A:\Round 2\5. Projects Events\Potter's Lane\DSCF3232SM.jpg">
            <a:extLst>
              <a:ext uri="{FF2B5EF4-FFF2-40B4-BE49-F238E27FC236}">
                <a16:creationId xmlns:a16="http://schemas.microsoft.com/office/drawing/2014/main" id="{E5FB0881-17BC-4E08-9E23-9454E8ADC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7830" y="4000693"/>
            <a:ext cx="4038600" cy="257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:\Round 2\5. Projects Events\Potter's Lane\DSCF3237.JPG">
            <a:extLst>
              <a:ext uri="{FF2B5EF4-FFF2-40B4-BE49-F238E27FC236}">
                <a16:creationId xmlns:a16="http://schemas.microsoft.com/office/drawing/2014/main" id="{ECC50B28-48E5-418B-AFA9-AA5098310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074" y="1665851"/>
            <a:ext cx="3602649" cy="225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44F1A2D-3BC4-4D2B-B292-A12FA6B4CD70}"/>
              </a:ext>
            </a:extLst>
          </p:cNvPr>
          <p:cNvSpPr txBox="1"/>
          <p:nvPr/>
        </p:nvSpPr>
        <p:spPr>
          <a:xfrm>
            <a:off x="714375" y="4212785"/>
            <a:ext cx="2647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$1.8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15 1BD Veteran Units (8 HUD-VASH)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100% Veteran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EE8DFF-F4DB-4E10-A9A0-0F3C1F10AA05}"/>
              </a:ext>
            </a:extLst>
          </p:cNvPr>
          <p:cNvSpPr txBox="1"/>
          <p:nvPr/>
        </p:nvSpPr>
        <p:spPr>
          <a:xfrm>
            <a:off x="7516430" y="4212785"/>
            <a:ext cx="24741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Modular system w/ shipping containers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Central activity courtyard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Gardening area</a:t>
            </a:r>
          </a:p>
        </p:txBody>
      </p:sp>
    </p:spTree>
    <p:extLst>
      <p:ext uri="{BB962C8B-B14F-4D97-AF65-F5344CB8AC3E}">
        <p14:creationId xmlns:p14="http://schemas.microsoft.com/office/powerpoint/2010/main" val="242551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Veterans Village</a:t>
            </a:r>
            <a:br>
              <a:rPr lang="en-US" dirty="0"/>
            </a:br>
            <a:r>
              <a:rPr lang="en-US" dirty="0"/>
              <a:t>Riverside</a:t>
            </a:r>
          </a:p>
        </p:txBody>
      </p:sp>
      <p:pic>
        <p:nvPicPr>
          <p:cNvPr id="3" name="Picture 3" descr="A:\Round 1\Project Events\March Veterans Village\IMG_9429.JPG">
            <a:extLst>
              <a:ext uri="{FF2B5EF4-FFF2-40B4-BE49-F238E27FC236}">
                <a16:creationId xmlns:a16="http://schemas.microsoft.com/office/drawing/2014/main" id="{B43B8521-AE7B-456D-84F5-6EFD4458FB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530694"/>
            <a:ext cx="4225925" cy="32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:\Round 1\Project Events\March Veterans Village\IMG_9397.JPG">
            <a:extLst>
              <a:ext uri="{FF2B5EF4-FFF2-40B4-BE49-F238E27FC236}">
                <a16:creationId xmlns:a16="http://schemas.microsoft.com/office/drawing/2014/main" id="{48D0CF06-9994-4BE3-BFF8-3A7C28F4F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50" y="1530693"/>
            <a:ext cx="4225925" cy="325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6F5109-D5C7-4598-80C5-29DA3840DFCB}"/>
              </a:ext>
            </a:extLst>
          </p:cNvPr>
          <p:cNvSpPr txBox="1"/>
          <p:nvPr/>
        </p:nvSpPr>
        <p:spPr>
          <a:xfrm>
            <a:off x="968375" y="4628183"/>
            <a:ext cx="3790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VHHP Loan: $8.2 million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136 Veteran Housing Units (66 assisted through VHHP – Supportive Housing)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11DCAA-34C7-4222-A44A-5E8423022937}"/>
              </a:ext>
            </a:extLst>
          </p:cNvPr>
          <p:cNvSpPr txBox="1"/>
          <p:nvPr/>
        </p:nvSpPr>
        <p:spPr>
          <a:xfrm>
            <a:off x="6026150" y="4796618"/>
            <a:ext cx="4222750" cy="184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70 units affordable housing (50-60% AMI)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Lead Service Provider: US Vets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Community Room </a:t>
            </a:r>
          </a:p>
        </p:txBody>
      </p:sp>
    </p:spTree>
    <p:extLst>
      <p:ext uri="{BB962C8B-B14F-4D97-AF65-F5344CB8AC3E}">
        <p14:creationId xmlns:p14="http://schemas.microsoft.com/office/powerpoint/2010/main" val="483192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Renaissance at Parc Grove</a:t>
            </a:r>
            <a:br>
              <a:rPr lang="en-US" dirty="0"/>
            </a:br>
            <a:r>
              <a:rPr lang="en-US" dirty="0"/>
              <a:t>Fresno</a:t>
            </a:r>
          </a:p>
        </p:txBody>
      </p:sp>
      <p:pic>
        <p:nvPicPr>
          <p:cNvPr id="3" name="Picture 3" descr="A:\Round 2\5. Projects Events\Renaissance at Parc Grove\IMG_1561.JPG">
            <a:extLst>
              <a:ext uri="{FF2B5EF4-FFF2-40B4-BE49-F238E27FC236}">
                <a16:creationId xmlns:a16="http://schemas.microsoft.com/office/drawing/2014/main" id="{046F88A1-D43C-4539-B132-6B0DC033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603003"/>
            <a:ext cx="4267200" cy="259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:\Round 2\5. Projects Events\Renaissance at Parc Grove\IMG_1562.JPG">
            <a:extLst>
              <a:ext uri="{FF2B5EF4-FFF2-40B4-BE49-F238E27FC236}">
                <a16:creationId xmlns:a16="http://schemas.microsoft.com/office/drawing/2014/main" id="{6276C567-F35E-455A-B258-E674AE34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5" y="4255547"/>
            <a:ext cx="3790950" cy="235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A:\Round 2\5. Projects Events\Renaissance at Parc Grove\IMG_1571.JPG">
            <a:extLst>
              <a:ext uri="{FF2B5EF4-FFF2-40B4-BE49-F238E27FC236}">
                <a16:creationId xmlns:a16="http://schemas.microsoft.com/office/drawing/2014/main" id="{033790C3-17C3-4B6B-9C43-F327E93B2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603002"/>
            <a:ext cx="3957212" cy="25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0F4577-5D3C-4C99-A69F-34317A2FDAFE}"/>
              </a:ext>
            </a:extLst>
          </p:cNvPr>
          <p:cNvSpPr txBox="1"/>
          <p:nvPr/>
        </p:nvSpPr>
        <p:spPr>
          <a:xfrm>
            <a:off x="1333500" y="4259339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$2.6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39 Veteran Housing Units (All Veteran)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3D0688-3B79-454E-BEF4-FA742EEC5FFD}"/>
              </a:ext>
            </a:extLst>
          </p:cNvPr>
          <p:cNvSpPr txBox="1"/>
          <p:nvPr/>
        </p:nvSpPr>
        <p:spPr>
          <a:xfrm>
            <a:off x="8162925" y="4255795"/>
            <a:ext cx="2133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Across the street from the VA Hospital and homeless services</a:t>
            </a:r>
          </a:p>
        </p:txBody>
      </p:sp>
    </p:spTree>
    <p:extLst>
      <p:ext uri="{BB962C8B-B14F-4D97-AF65-F5344CB8AC3E}">
        <p14:creationId xmlns:p14="http://schemas.microsoft.com/office/powerpoint/2010/main" val="2818017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Tabora</a:t>
            </a:r>
            <a:r>
              <a:rPr lang="en-US" dirty="0"/>
              <a:t> Gardens</a:t>
            </a:r>
            <a:br>
              <a:rPr lang="en-US" dirty="0"/>
            </a:br>
            <a:r>
              <a:rPr lang="en-US" dirty="0"/>
              <a:t>Antioch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AF29F6E-671A-4BA9-B1D3-2B2A7940A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726" y="1585108"/>
            <a:ext cx="4201923" cy="261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63dafbc1d6775672451" descr="163dafbc1d6775672451">
            <a:extLst>
              <a:ext uri="{FF2B5EF4-FFF2-40B4-BE49-F238E27FC236}">
                <a16:creationId xmlns:a16="http://schemas.microsoft.com/office/drawing/2014/main" id="{00614111-29F3-4A8B-ADB0-2FAF2C061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51" y="1585107"/>
            <a:ext cx="4264918" cy="261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63dafc8acbe2fef8971" descr="163dafc8acbe2fef8971">
            <a:extLst>
              <a:ext uri="{FF2B5EF4-FFF2-40B4-BE49-F238E27FC236}">
                <a16:creationId xmlns:a16="http://schemas.microsoft.com/office/drawing/2014/main" id="{7EB78374-3FC4-431A-AC56-7D326DA2A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4511" y="3559112"/>
            <a:ext cx="2392821" cy="376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D785EC-2C18-45BB-B2D7-89A0C699A0EA}"/>
              </a:ext>
            </a:extLst>
          </p:cNvPr>
          <p:cNvSpPr txBox="1"/>
          <p:nvPr/>
        </p:nvSpPr>
        <p:spPr>
          <a:xfrm>
            <a:off x="893475" y="4246106"/>
            <a:ext cx="274668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$4.3 million</a:t>
            </a:r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33 Veteran Housing Units (12 SH)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85 Total Units (all 1BD)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DD744B-0BA5-49DF-B6DB-23B83E2DFC52}"/>
              </a:ext>
            </a:extLst>
          </p:cNvPr>
          <p:cNvSpPr txBox="1"/>
          <p:nvPr/>
        </p:nvSpPr>
        <p:spPr>
          <a:xfrm>
            <a:off x="8766110" y="4240357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Computer Room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Activity Room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Garden with a Meditation Area</a:t>
            </a:r>
          </a:p>
        </p:txBody>
      </p:sp>
    </p:spTree>
    <p:extLst>
      <p:ext uri="{BB962C8B-B14F-4D97-AF65-F5344CB8AC3E}">
        <p14:creationId xmlns:p14="http://schemas.microsoft.com/office/powerpoint/2010/main" val="346187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Liberty Village</a:t>
            </a:r>
            <a:br>
              <a:rPr lang="en-US" dirty="0"/>
            </a:br>
            <a:r>
              <a:rPr lang="en-US" dirty="0"/>
              <a:t>Beaumont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B5B49D27-93DC-481C-AEB1-41AB319DA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693" y="2250821"/>
            <a:ext cx="4771055" cy="35782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92AAF1B-09A5-4704-A232-B51C5F3C83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2" y="1654438"/>
            <a:ext cx="4267198" cy="3200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AE123-1376-400B-9BB5-A28F08C9416F}"/>
              </a:ext>
            </a:extLst>
          </p:cNvPr>
          <p:cNvSpPr txBox="1"/>
          <p:nvPr/>
        </p:nvSpPr>
        <p:spPr>
          <a:xfrm>
            <a:off x="5686426" y="4854838"/>
            <a:ext cx="51434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$3.8 million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37 Veteran Units (21 serving veterans experiencing homelessness)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 site HUD-VASH social worker</a:t>
            </a:r>
          </a:p>
        </p:txBody>
      </p:sp>
    </p:spTree>
    <p:extLst>
      <p:ext uri="{BB962C8B-B14F-4D97-AF65-F5344CB8AC3E}">
        <p14:creationId xmlns:p14="http://schemas.microsoft.com/office/powerpoint/2010/main" val="3014938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Donald &amp; Priscilla Hunt Apartments</a:t>
            </a:r>
            <a:br>
              <a:rPr lang="en-US" dirty="0"/>
            </a:br>
            <a:r>
              <a:rPr lang="en-US" dirty="0"/>
              <a:t>Bell</a:t>
            </a:r>
          </a:p>
        </p:txBody>
      </p:sp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6994E84E-484B-417F-8B1B-A85F116858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775" y="1564600"/>
            <a:ext cx="3743325" cy="28074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9A3269-8D1C-4D0F-A245-DE928DD3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975" y="1564600"/>
            <a:ext cx="3743325" cy="28074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DBD571-72B9-4304-947A-5FC39A0273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425728"/>
            <a:ext cx="2990850" cy="22431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0E5960-7E87-4279-82E6-CFC7B00FFE74}"/>
              </a:ext>
            </a:extLst>
          </p:cNvPr>
          <p:cNvSpPr txBox="1"/>
          <p:nvPr/>
        </p:nvSpPr>
        <p:spPr>
          <a:xfrm>
            <a:off x="7486649" y="4425728"/>
            <a:ext cx="3267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31 veteran units (all serving homeless) w/HUD-VASH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64 total units (50% AMI affordable housing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BBB6-DFF1-4EF0-A833-D80AB957A9AC}"/>
              </a:ext>
            </a:extLst>
          </p:cNvPr>
          <p:cNvSpPr txBox="1"/>
          <p:nvPr/>
        </p:nvSpPr>
        <p:spPr>
          <a:xfrm>
            <a:off x="1104900" y="4425728"/>
            <a:ext cx="2990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Lead Service Provider: Salvation Army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$4.5 million</a:t>
            </a:r>
          </a:p>
        </p:txBody>
      </p:sp>
    </p:spTree>
    <p:extLst>
      <p:ext uri="{BB962C8B-B14F-4D97-AF65-F5344CB8AC3E}">
        <p14:creationId xmlns:p14="http://schemas.microsoft.com/office/powerpoint/2010/main" val="40525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Palo Verde Apartments</a:t>
            </a:r>
            <a:br>
              <a:rPr lang="en-US" dirty="0"/>
            </a:br>
            <a:r>
              <a:rPr lang="en-US" dirty="0"/>
              <a:t>El Monte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879B2E-ACDB-4FA8-ACDE-FC2584D8EA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0" y="1600199"/>
            <a:ext cx="3848100" cy="28860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A428B0-D0A4-4E82-A8F9-C29601080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600200"/>
            <a:ext cx="3848099" cy="28860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E88BC5-8F09-44DB-BDBE-6A33EB0E8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076" y="4535486"/>
            <a:ext cx="2867024" cy="2150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342E68-0D1B-4CD1-94E0-79B15E9FF7C7}"/>
              </a:ext>
            </a:extLst>
          </p:cNvPr>
          <p:cNvSpPr txBox="1"/>
          <p:nvPr/>
        </p:nvSpPr>
        <p:spPr>
          <a:xfrm>
            <a:off x="981078" y="4535486"/>
            <a:ext cx="3086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$3.5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Services with New Directions for Veterans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Onsite computer lab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8E7808-E3B5-4444-8BCA-A8D050A33921}"/>
              </a:ext>
            </a:extLst>
          </p:cNvPr>
          <p:cNvSpPr txBox="1"/>
          <p:nvPr/>
        </p:nvSpPr>
        <p:spPr>
          <a:xfrm>
            <a:off x="7619998" y="4535486"/>
            <a:ext cx="3333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25 veteran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48 total units (50% AMI affordable housing)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1, 2, &amp; 3 BD apartments</a:t>
            </a:r>
          </a:p>
        </p:txBody>
      </p:sp>
    </p:spTree>
    <p:extLst>
      <p:ext uri="{BB962C8B-B14F-4D97-AF65-F5344CB8AC3E}">
        <p14:creationId xmlns:p14="http://schemas.microsoft.com/office/powerpoint/2010/main" val="40331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Vista del Puente Apartments</a:t>
            </a:r>
            <a:br>
              <a:rPr lang="en-US" dirty="0"/>
            </a:br>
            <a:r>
              <a:rPr lang="en-US" dirty="0"/>
              <a:t>San Diego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491879-2C64-4FDA-A5A7-A44A2D783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2" y="1593057"/>
            <a:ext cx="3312433" cy="24843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53C9A6-5030-4983-816F-F0F0CA977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1732" y="2063268"/>
            <a:ext cx="3641952" cy="27314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5CB07BD-E177-4925-AD8D-5DEE5586A3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91" y="4137933"/>
            <a:ext cx="3312433" cy="2484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6A5CCE-7BDD-47D7-8A60-7F29A0B25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548" y="2063267"/>
            <a:ext cx="3641953" cy="27314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8CC45E-3E87-4EE0-8509-05A1B3C2593C}"/>
              </a:ext>
            </a:extLst>
          </p:cNvPr>
          <p:cNvSpPr txBox="1"/>
          <p:nvPr/>
        </p:nvSpPr>
        <p:spPr>
          <a:xfrm>
            <a:off x="3892143" y="4442560"/>
            <a:ext cx="18141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$3.4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26 Veteran units (all supportive housing)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67E134-E13B-452C-B485-092A5FA2E16F}"/>
              </a:ext>
            </a:extLst>
          </p:cNvPr>
          <p:cNvSpPr txBox="1"/>
          <p:nvPr/>
        </p:nvSpPr>
        <p:spPr>
          <a:xfrm>
            <a:off x="6183425" y="5292545"/>
            <a:ext cx="18141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51 Total units (8 affordable housing at 60% AMI)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89BAC0-AF83-47CF-82CB-F9E51A6470EC}"/>
              </a:ext>
            </a:extLst>
          </p:cNvPr>
          <p:cNvSpPr txBox="1"/>
          <p:nvPr/>
        </p:nvSpPr>
        <p:spPr>
          <a:xfrm>
            <a:off x="8914436" y="5292545"/>
            <a:ext cx="18141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1, 2, &amp; 3BD units, family friendly</a:t>
            </a:r>
          </a:p>
        </p:txBody>
      </p:sp>
    </p:spTree>
    <p:extLst>
      <p:ext uri="{BB962C8B-B14F-4D97-AF65-F5344CB8AC3E}">
        <p14:creationId xmlns:p14="http://schemas.microsoft.com/office/powerpoint/2010/main" val="13827850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Benton Veterans Village</a:t>
            </a:r>
            <a:br>
              <a:rPr lang="en-US" dirty="0"/>
            </a:br>
            <a:r>
              <a:rPr lang="en-US" dirty="0"/>
              <a:t>Santa Rosa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369EB6-0638-4227-990E-84D1DF09AA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1757363"/>
            <a:ext cx="4667250" cy="35004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3C5D17-0F90-429E-821F-A0CD4CA83C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93" y="1392191"/>
            <a:ext cx="2899208" cy="38656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846040-77BD-49CC-B10D-1DE23D33DE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127" y="4011581"/>
            <a:ext cx="2895600" cy="2171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42F58B-7C27-40B0-8B40-B3451F5FE2A8}"/>
              </a:ext>
            </a:extLst>
          </p:cNvPr>
          <p:cNvSpPr txBox="1"/>
          <p:nvPr/>
        </p:nvSpPr>
        <p:spPr>
          <a:xfrm>
            <a:off x="5813209" y="1757363"/>
            <a:ext cx="22860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VHHP Loan: $1 million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Converted fire station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6 Veteran units (HUD-VASH)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8CDD52-601C-4700-9802-E8E84A73C61D}"/>
              </a:ext>
            </a:extLst>
          </p:cNvPr>
          <p:cNvSpPr txBox="1"/>
          <p:nvPr/>
        </p:nvSpPr>
        <p:spPr>
          <a:xfrm>
            <a:off x="838200" y="5658713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16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Village of San Diego</a:t>
            </a:r>
            <a:br>
              <a:rPr lang="en-US" dirty="0"/>
            </a:br>
            <a:r>
              <a:rPr lang="en-US" dirty="0"/>
              <a:t>Escondido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ACEA91-273E-468C-AE89-49A0C8F6BDFE}"/>
              </a:ext>
            </a:extLst>
          </p:cNvPr>
          <p:cNvSpPr txBox="1"/>
          <p:nvPr/>
        </p:nvSpPr>
        <p:spPr>
          <a:xfrm>
            <a:off x="858341" y="4315370"/>
            <a:ext cx="340137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VHHP Loan: $6.5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54 veteran units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, mix of permanent supportive housing and general affordable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87FDFD-9448-4FB4-B080-3454D846A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003" y="4309088"/>
            <a:ext cx="2921994" cy="21914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A69FF8-F813-4A46-A196-76B8731E8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590196"/>
            <a:ext cx="4038600" cy="2691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681B7F-4F45-47B9-A86C-A53A82A99B6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1590195"/>
            <a:ext cx="3625192" cy="27188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4FEA7F-D837-478E-8CB6-6C636B016E68}"/>
              </a:ext>
            </a:extLst>
          </p:cNvPr>
          <p:cNvSpPr txBox="1"/>
          <p:nvPr/>
        </p:nvSpPr>
        <p:spPr>
          <a:xfrm>
            <a:off x="7932281" y="4333829"/>
            <a:ext cx="3246236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 Service Provider: VVSD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Mix of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1, 2, and 3 bedroom units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901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Defined Terms in Veteran Homeless Count (aka: PIT Count)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Veteran homelessness is tracked annually through a process called the Point in Time (PIT) Count carried out by Continuums of Care.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dirty="0"/>
              <a:t>Bi-annually, a volunteer-based physical count of </a:t>
            </a:r>
            <a:r>
              <a:rPr lang="en-US" sz="2600" u="sng" dirty="0"/>
              <a:t>unsheltered</a:t>
            </a:r>
            <a:r>
              <a:rPr lang="en-US" sz="2600" dirty="0"/>
              <a:t> living on the streets.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/>
              <a:t>Emergency Shelter (ES) </a:t>
            </a:r>
            <a:r>
              <a:rPr lang="en-US" sz="2600" dirty="0"/>
              <a:t>– temporary, no lease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/>
              <a:t>Transitional Housing (TH) </a:t>
            </a:r>
            <a:r>
              <a:rPr lang="en-US" sz="2600" dirty="0"/>
              <a:t>– up to 24 months stay, lease/agreement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600" b="1" dirty="0"/>
              <a:t>Safe Haven (SH) </a:t>
            </a:r>
            <a:r>
              <a:rPr lang="en-US" sz="2600" dirty="0"/>
              <a:t>– type of supportive housing for severe mental illness, hard-to-reach, prohibits illegal drugs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746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Valley View Senior Homes</a:t>
            </a:r>
            <a:br>
              <a:rPr lang="en-US" dirty="0"/>
            </a:br>
            <a:r>
              <a:rPr lang="en-US" dirty="0"/>
              <a:t>American Canyon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BD81F4-EB7D-421E-BFA8-F65AA8ECB2F8}"/>
              </a:ext>
            </a:extLst>
          </p:cNvPr>
          <p:cNvSpPr txBox="1"/>
          <p:nvPr/>
        </p:nvSpPr>
        <p:spPr>
          <a:xfrm>
            <a:off x="838199" y="4531340"/>
            <a:ext cx="3162301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VHHP Loan: $2.8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22 veteran units for seniors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with 30 or 60% of AMI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BDA4DC-823D-42E8-9635-915709F77BBB}"/>
              </a:ext>
            </a:extLst>
          </p:cNvPr>
          <p:cNvSpPr txBox="1"/>
          <p:nvPr/>
        </p:nvSpPr>
        <p:spPr>
          <a:xfrm>
            <a:off x="7172325" y="4533691"/>
            <a:ext cx="345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Close to variety of commercial, parks,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American Canyon Senior Multi-Use Center and social services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588DB3-1445-41ED-929A-F5872D674D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1550925"/>
            <a:ext cx="3837600" cy="2878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7FE6EE-B735-4A0A-80E4-989FB3A07E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" y="1550925"/>
            <a:ext cx="3837600" cy="2878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5E0544-116A-4D40-8534-877C8DB04B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3888" y="3434799"/>
            <a:ext cx="3030489" cy="227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4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Loma Linda Veterans Village</a:t>
            </a:r>
            <a:br>
              <a:rPr lang="en-US" dirty="0"/>
            </a:br>
            <a:r>
              <a:rPr lang="en-US" dirty="0"/>
              <a:t>Loma Linda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4EC9A5-8BF2-4F35-995B-191C7F480302}"/>
              </a:ext>
            </a:extLst>
          </p:cNvPr>
          <p:cNvSpPr txBox="1"/>
          <p:nvPr/>
        </p:nvSpPr>
        <p:spPr>
          <a:xfrm>
            <a:off x="838200" y="4876800"/>
            <a:ext cx="58196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VHHP Loan: $3.8 million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43 veteran units,</a:t>
            </a:r>
            <a:r>
              <a:rPr kumimoji="0" lang="en-US" sz="1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31 permanent supportive housing, 8 affordable at 30% AMI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Originally market rate apartment project</a:t>
            </a: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Close to Loma Linda VA Healthcare System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D71BD-2608-419B-899C-CC0417B862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33" y="3291609"/>
            <a:ext cx="2514600" cy="167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2811A7-2C5E-4387-89D9-FCC811FAF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99201"/>
            <a:ext cx="6378432" cy="31918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64F24F-7EB9-4370-AB5D-8DCD78D1B2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33" y="1599202"/>
            <a:ext cx="2514600" cy="167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D02752-5903-4329-8A15-6A50E73FEA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133" y="4984016"/>
            <a:ext cx="25146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210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Victory Gardens</a:t>
            </a:r>
            <a:br>
              <a:rPr lang="en-US" dirty="0"/>
            </a:br>
            <a:r>
              <a:rPr lang="en-US" dirty="0"/>
              <a:t>French Camp</a:t>
            </a:r>
          </a:p>
        </p:txBody>
      </p:sp>
      <p:pic>
        <p:nvPicPr>
          <p:cNvPr id="3" name="Content Placeholder 14">
            <a:extLst>
              <a:ext uri="{FF2B5EF4-FFF2-40B4-BE49-F238E27FC236}">
                <a16:creationId xmlns:a16="http://schemas.microsoft.com/office/drawing/2014/main" id="{41E419BA-FD69-4D8D-8A8B-2939B37380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43314"/>
            <a:ext cx="4648199" cy="27129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A647E5-084A-4D24-B72B-0DEDFA6A52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70246" y="1552346"/>
            <a:ext cx="3631411" cy="22272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CEC552-E714-42FA-92D5-2500E9530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245" y="3810493"/>
            <a:ext cx="3631411" cy="231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5E46AA-4FF3-4855-89D0-990A202EBA79}"/>
              </a:ext>
            </a:extLst>
          </p:cNvPr>
          <p:cNvSpPr txBox="1"/>
          <p:nvPr/>
        </p:nvSpPr>
        <p:spPr>
          <a:xfrm>
            <a:off x="769520" y="4320043"/>
            <a:ext cx="58007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$6,802,600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41 One-Bedroom &amp; 7 Two-Bedroom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48 HUD-VASH supported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Community Garden, Computer Room, and Pickleball Court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Near new Stockton VA Clinic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964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Maceo</a:t>
            </a:r>
            <a:r>
              <a:rPr lang="en-US" dirty="0"/>
              <a:t> May</a:t>
            </a:r>
            <a:br>
              <a:rPr lang="en-US" dirty="0"/>
            </a:br>
            <a:r>
              <a:rPr lang="en-US" dirty="0"/>
              <a:t>San Francisco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69918459-3306-4B59-835B-E89DD34640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2" y="1573621"/>
            <a:ext cx="5067300" cy="3251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D491B4-AA20-4BB2-8DC3-1D86F6987C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977" y="811218"/>
            <a:ext cx="4384672" cy="25146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42E91BF-E0F5-4B84-AF2C-03AB982B02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976" y="3397188"/>
            <a:ext cx="4384673" cy="31697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259925-1680-4FED-AF6B-7C049BC7CB51}"/>
              </a:ext>
            </a:extLst>
          </p:cNvPr>
          <p:cNvSpPr txBox="1"/>
          <p:nvPr/>
        </p:nvSpPr>
        <p:spPr>
          <a:xfrm>
            <a:off x="377823" y="4904355"/>
            <a:ext cx="5153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$10 million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Lead Service Provider: Swords to Plowshares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Dedicated Veteran Housing with 24 Studios, 47 One-Bedroom, &amp; 34 Two-Bedroom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28 HUD-VASH PBV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Includes common spaces, and gardens</a:t>
            </a:r>
          </a:p>
        </p:txBody>
      </p:sp>
    </p:spTree>
    <p:extLst>
      <p:ext uri="{BB962C8B-B14F-4D97-AF65-F5344CB8AC3E}">
        <p14:creationId xmlns:p14="http://schemas.microsoft.com/office/powerpoint/2010/main" val="4282867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Village of Cathedral City</a:t>
            </a:r>
            <a:br>
              <a:rPr lang="en-US" dirty="0"/>
            </a:br>
            <a:r>
              <a:rPr lang="en-US" dirty="0"/>
              <a:t>Cathedral City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A1451C4-0048-4EF9-94A4-DC2129D052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47" y="1567277"/>
            <a:ext cx="4331734" cy="23333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BD3BCD-9260-4922-B9E9-3416E36D5E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52" y="3951529"/>
            <a:ext cx="4308129" cy="22271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3CDF5-7A7F-4171-B995-F9035A90F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" t="3600" r="2085" b="3600"/>
          <a:stretch/>
        </p:blipFill>
        <p:spPr>
          <a:xfrm>
            <a:off x="5181599" y="3083909"/>
            <a:ext cx="5942080" cy="32000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73EBD9-5835-4036-82B6-B8DAFADB9384}"/>
              </a:ext>
            </a:extLst>
          </p:cNvPr>
          <p:cNvSpPr txBox="1"/>
          <p:nvPr/>
        </p:nvSpPr>
        <p:spPr>
          <a:xfrm>
            <a:off x="5238751" y="1567277"/>
            <a:ext cx="59420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$5,509,996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48 One-Bedroom, and 12 Two-Bedroom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53 HUD-VASH PBV units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Pool, Bocce ball court, Horseshoe, community gardens, computer lab, and secure gated access</a:t>
            </a:r>
          </a:p>
        </p:txBody>
      </p:sp>
    </p:spTree>
    <p:extLst>
      <p:ext uri="{BB962C8B-B14F-4D97-AF65-F5344CB8AC3E}">
        <p14:creationId xmlns:p14="http://schemas.microsoft.com/office/powerpoint/2010/main" val="3225351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Templeton Place II</a:t>
            </a:r>
            <a:br>
              <a:rPr lang="en-US" dirty="0"/>
            </a:br>
            <a:r>
              <a:rPr lang="en-US" dirty="0"/>
              <a:t>Templeton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D70A5DD-7DE2-4E79-9805-1D99ACD1B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265717" cy="3745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D517CB-8EE0-4EBC-B7C1-41061E44AE5C}"/>
              </a:ext>
            </a:extLst>
          </p:cNvPr>
          <p:cNvSpPr txBox="1"/>
          <p:nvPr/>
        </p:nvSpPr>
        <p:spPr>
          <a:xfrm>
            <a:off x="602974" y="535305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VHHP Loan: $1,065,804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10 Veteran units, with 5 units being supported by HUD-VASH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FCCB7-157F-4366-A7CB-D561A8D4A38D}"/>
              </a:ext>
            </a:extLst>
          </p:cNvPr>
          <p:cNvSpPr txBox="1"/>
          <p:nvPr/>
        </p:nvSpPr>
        <p:spPr>
          <a:xfrm>
            <a:off x="6096000" y="5353050"/>
            <a:ext cx="411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Units equipped with emergency call system, community room, and a community garden.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4B378D-8C1B-4232-8D35-4AA1C0CC0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44" y="1594700"/>
            <a:ext cx="4114798" cy="37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47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67CA-7E30-449E-85E0-19F243B1E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BAD2A-FB32-49E5-B5A5-7282AF83970E}"/>
              </a:ext>
            </a:extLst>
          </p:cNvPr>
          <p:cNvSpPr txBox="1">
            <a:spLocks/>
          </p:cNvSpPr>
          <p:nvPr/>
        </p:nvSpPr>
        <p:spPr>
          <a:xfrm>
            <a:off x="904875" y="1600200"/>
            <a:ext cx="904875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Sean Johnson, VHHP Program Manager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400" b="1" dirty="0">
                <a:sym typeface="Wingdings 2" panose="05020102010507070707" pitchFamily="18" charset="2"/>
              </a:rPr>
              <a:t></a:t>
            </a:r>
            <a:r>
              <a:rPr lang="en-US" sz="1400" dirty="0"/>
              <a:t> 	916.653.2194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400" b="1" dirty="0">
                <a:sym typeface="Wingdings" panose="05000000000000000000" pitchFamily="2" charset="2"/>
              </a:rPr>
              <a:t></a:t>
            </a:r>
            <a:r>
              <a:rPr lang="en-US" sz="1400" dirty="0"/>
              <a:t> 	</a:t>
            </a:r>
            <a:r>
              <a:rPr lang="en-US" sz="1400" dirty="0">
                <a:hlinkClick r:id="rId2"/>
              </a:rPr>
              <a:t>sean.johnson@calvet.ca.gov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/>
              <a:t>Pamela Norman, Supportive Services Plans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400" b="1" dirty="0">
                <a:sym typeface="Wingdings 2" panose="05020102010507070707" pitchFamily="18" charset="2"/>
              </a:rPr>
              <a:t></a:t>
            </a:r>
            <a:r>
              <a:rPr lang="en-US" sz="1400" dirty="0"/>
              <a:t> 	916.651.7300</a:t>
            </a:r>
          </a:p>
          <a:p>
            <a:pPr>
              <a:buFont typeface="Wingdings" panose="05000000000000000000" pitchFamily="2" charset="2"/>
              <a:buChar char="*"/>
              <a:tabLst>
                <a:tab pos="339725" algn="l"/>
              </a:tabLst>
            </a:pPr>
            <a:r>
              <a:rPr lang="en-US" sz="1400" dirty="0">
                <a:hlinkClick r:id="rId3"/>
              </a:rPr>
              <a:t>pamela.norman@calvet.ca.gov</a:t>
            </a: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prstClr val="black"/>
                </a:solidFill>
              </a:rPr>
              <a:t>Desiree Guluarte, DVBE &amp; Outreach Coordination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300" b="1" dirty="0">
                <a:solidFill>
                  <a:prstClr val="black"/>
                </a:solidFill>
                <a:sym typeface="Wingdings 2" panose="05020102010507070707" pitchFamily="18" charset="2"/>
              </a:rPr>
              <a:t></a:t>
            </a:r>
            <a:r>
              <a:rPr lang="en-US" sz="1300" dirty="0">
                <a:solidFill>
                  <a:prstClr val="black"/>
                </a:solidFill>
              </a:rPr>
              <a:t> 	</a:t>
            </a:r>
            <a:r>
              <a:rPr lang="en-US" sz="1400" dirty="0">
                <a:solidFill>
                  <a:prstClr val="black"/>
                </a:solidFill>
              </a:rPr>
              <a:t>916.651.7381</a:t>
            </a:r>
          </a:p>
          <a:p>
            <a:pPr>
              <a:buFont typeface="Wingdings" panose="05000000000000000000" pitchFamily="2" charset="2"/>
              <a:buChar char="*"/>
            </a:pPr>
            <a:r>
              <a:rPr lang="en-US" sz="1300" dirty="0">
                <a:solidFill>
                  <a:prstClr val="black"/>
                </a:solidFill>
                <a:hlinkClick r:id="rId4"/>
              </a:rPr>
              <a:t>desiree.guluarte@calvet.ca.gov</a:t>
            </a:r>
            <a:r>
              <a:rPr lang="en-US" sz="1300" dirty="0">
                <a:solidFill>
                  <a:prstClr val="black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600" dirty="0">
                <a:solidFill>
                  <a:prstClr val="black"/>
                </a:solidFill>
              </a:rPr>
              <a:t>Judy Porter, Veterans Support to Self-Reliance Pilot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400" b="1" dirty="0">
                <a:solidFill>
                  <a:prstClr val="black"/>
                </a:solidFill>
                <a:sym typeface="Wingdings 2" panose="05020102010507070707" pitchFamily="18" charset="2"/>
              </a:rPr>
              <a:t></a:t>
            </a:r>
            <a:r>
              <a:rPr lang="en-US" sz="1400" dirty="0">
                <a:solidFill>
                  <a:prstClr val="black"/>
                </a:solidFill>
              </a:rPr>
              <a:t> 	916.503.8078</a:t>
            </a:r>
          </a:p>
          <a:p>
            <a:pPr>
              <a:buFont typeface="Wingdings" panose="05000000000000000000" pitchFamily="2" charset="2"/>
              <a:buChar char="*"/>
              <a:tabLst>
                <a:tab pos="339725" algn="l"/>
              </a:tabLst>
            </a:pPr>
            <a:r>
              <a:rPr lang="en-US" sz="1400" dirty="0">
                <a:solidFill>
                  <a:prstClr val="black"/>
                </a:solidFill>
                <a:hlinkClick r:id="rId5"/>
              </a:rPr>
              <a:t>judy.porter@calvet.ca.gov</a:t>
            </a: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prstClr val="black"/>
                </a:solidFill>
              </a:rPr>
              <a:t>David Lopez, Data Management &amp; Monitoring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300" b="1" dirty="0">
                <a:solidFill>
                  <a:prstClr val="black"/>
                </a:solidFill>
                <a:sym typeface="Wingdings 2" panose="05020102010507070707" pitchFamily="18" charset="2"/>
              </a:rPr>
              <a:t></a:t>
            </a:r>
            <a:r>
              <a:rPr lang="en-US" sz="1300" dirty="0">
                <a:solidFill>
                  <a:prstClr val="black"/>
                </a:solidFill>
              </a:rPr>
              <a:t> 	</a:t>
            </a:r>
            <a:r>
              <a:rPr lang="en-US" sz="1400" dirty="0">
                <a:solidFill>
                  <a:prstClr val="black"/>
                </a:solidFill>
              </a:rPr>
              <a:t>916.653.0211</a:t>
            </a: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r>
              <a:rPr lang="en-US" sz="1300" b="1" dirty="0">
                <a:solidFill>
                  <a:prstClr val="black"/>
                </a:solidFill>
                <a:sym typeface="Wingdings" panose="05000000000000000000" pitchFamily="2" charset="2"/>
              </a:rPr>
              <a:t></a:t>
            </a:r>
            <a:r>
              <a:rPr lang="en-US" sz="1300" dirty="0">
                <a:solidFill>
                  <a:prstClr val="black"/>
                </a:solidFill>
              </a:rPr>
              <a:t> 	</a:t>
            </a:r>
            <a:r>
              <a:rPr lang="en-US" sz="1400" dirty="0">
                <a:solidFill>
                  <a:prstClr val="black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david.lopez@calvet.ca.gov</a:t>
            </a:r>
            <a:endParaRPr lang="en-US" sz="1400" dirty="0">
              <a:solidFill>
                <a:prstClr val="black"/>
              </a:solidFill>
            </a:endParaRPr>
          </a:p>
          <a:p>
            <a:pPr marL="0" indent="0">
              <a:buFont typeface="Arial" panose="020B0604020202020204" pitchFamily="34" charset="0"/>
              <a:buNone/>
              <a:tabLst>
                <a:tab pos="339725" algn="l"/>
              </a:tabLs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9921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2023 Point in Time (PIT) Count (January 2023)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193799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10000"/>
              </a:lnSpc>
              <a:spcAft>
                <a:spcPts val="300"/>
              </a:spcAft>
              <a:buNone/>
            </a:pPr>
            <a:r>
              <a:rPr lang="en-US" dirty="0"/>
              <a:t>10,589 Veterans experiencing homelessness in CA (</a:t>
            </a:r>
            <a:r>
              <a:rPr lang="en-US" dirty="0">
                <a:highlight>
                  <a:srgbClr val="FFFF00"/>
                </a:highlight>
              </a:rPr>
              <a:t>30% of Nation</a:t>
            </a:r>
            <a:r>
              <a:rPr lang="en-US" dirty="0"/>
              <a:t>)</a:t>
            </a:r>
          </a:p>
          <a:p>
            <a:pPr marL="0" indent="0" algn="ctr">
              <a:lnSpc>
                <a:spcPct val="110000"/>
              </a:lnSpc>
              <a:spcAft>
                <a:spcPts val="300"/>
              </a:spcAft>
              <a:buNone/>
            </a:pPr>
            <a:r>
              <a:rPr lang="en-US" dirty="0"/>
              <a:t>30% of Veterans experiencing homelessness find shelter in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FF4E7B-DCA9-F44E-AACB-DE6F576A2003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172A4B-71AB-4656-B3B5-5AEF4755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69" y="3274635"/>
            <a:ext cx="7267062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1976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Point in Time (PIT) changes since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90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dirty="0"/>
              <a:t>(2014) 12,096 Veterans experiencing homelessness in CA,             37% sheltered</a:t>
            </a:r>
          </a:p>
          <a:p>
            <a:pPr marL="0" indent="0" algn="ctr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dirty="0"/>
              <a:t>Veterans were 10.6% of overall homeless in CA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944292-918A-4A62-A9BE-074B723F6C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69" y="3286125"/>
            <a:ext cx="7267062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0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Point in Time (PIT) changes since 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49682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20000"/>
              </a:lnSpc>
              <a:spcAft>
                <a:spcPts val="300"/>
              </a:spcAft>
              <a:buNone/>
            </a:pPr>
            <a:r>
              <a:rPr lang="en-US" dirty="0"/>
              <a:t>(2017) 11,436 Veterans experiencing homelessness in CA,            33% sheltered</a:t>
            </a:r>
          </a:p>
          <a:p>
            <a:pPr marL="0" indent="0" algn="ctr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dirty="0"/>
              <a:t>Veterans were 8.6% of overall homeless in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2F9245-E40E-4A63-86C2-D826639B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69" y="3284349"/>
            <a:ext cx="7267062" cy="308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58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Gender Analysis – California Sheltered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11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(2023) Male is only gender category sheltering more than total share of veteran homeless in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45142E-481B-4F62-BC1A-7960F0DDE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107" y="3078164"/>
            <a:ext cx="8475785" cy="28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50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Racial Analysis – California Sheltered Veterans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12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/>
              <a:t>(2023) White and Black Veterans are the only race categories sheltering more than total share of veteran homeless in 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935B4-53AD-49C0-BA77-264A18C5C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428" y="2752228"/>
            <a:ext cx="7651143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9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Veteran Homelessness in California</a:t>
            </a:r>
            <a:br>
              <a:rPr lang="en-US" dirty="0"/>
            </a:br>
            <a:r>
              <a:rPr lang="en-US" sz="1800" dirty="0"/>
              <a:t>Housing Inventory Count (HIC)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1287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Aft>
                <a:spcPts val="300"/>
              </a:spcAft>
              <a:buNone/>
            </a:pPr>
            <a:r>
              <a:rPr lang="en-US" sz="2400" dirty="0"/>
              <a:t>Like the PIT Count, The HIC is reported by Continuums of Care to US HUD during the last 10 days of January</a:t>
            </a:r>
          </a:p>
          <a:p>
            <a:pPr marL="0" indent="0" algn="ctr">
              <a:spcAft>
                <a:spcPts val="300"/>
              </a:spcAft>
              <a:buNone/>
            </a:pPr>
            <a:r>
              <a:rPr lang="en-US" sz="2400" dirty="0"/>
              <a:t>(2023) Major increase in SH utilization, more Veteran TH beds than utilized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1D3DE9-31F4-42D3-AB3D-972433586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8837" y="3238454"/>
            <a:ext cx="7934325" cy="330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39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f63e703-7e0e-44c4-898d-908942703ff7">
      <Value>Instructions</Value>
      <Value>Sample</Value>
    </DocumentType>
    <FormNo xmlns="5f63e703-7e0e-44c4-898d-908942703ff7" xsi:nil="true"/>
    <DocumentDescription xmlns="5f63e703-7e0e-44c4-898d-908942703ff7">Standardized PowerPoint template for use by all CalVet divisions.</DocumentDescription>
    <b3a3448fad0642bfa664d030db61acd1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Other Document</TermName>
          <TermId xmlns="http://schemas.microsoft.com/office/infopath/2007/PartnerControls">eb9b3622-9309-4b78-a246-cc0e7e22aef0</TermId>
        </TermInfo>
      </Terms>
    </b3a3448fad0642bfa664d030db61acd1>
    <DocumentProgram xmlns="5f63e703-7e0e-44c4-898d-908942703ff7">
      <Value>Communications</Value>
    </DocumentProgram>
    <DocumentKeyword xmlns="5f63e703-7e0e-44c4-898d-908942703ff7">
      <Value>Branding</Value>
      <Value>Onboarding/Training</Value>
    </DocumentKeyword>
    <d8bfcb89da9449c1b8a57ab713643b6f xmlns="5f63e703-7e0e-44c4-898d-908942703ff7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Department</TermName>
          <TermId xmlns="http://schemas.microsoft.com/office/infopath/2007/PartnerControls">e081aab3-ebde-4797-91ab-e5e81dd3e920</TermId>
        </TermInfo>
      </Terms>
    </d8bfcb89da9449c1b8a57ab713643b6f>
    <TaxCatchAll xmlns="5f63e703-7e0e-44c4-898d-908942703ff7">
      <Value>1</Value>
      <Value>15</Value>
    </TaxCatchAl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E15688F92A45E642BB6DC6FF87306C84" ma:contentTypeVersion="66" ma:contentTypeDescription="" ma:contentTypeScope="" ma:versionID="9fffd745372e7e7bc49897cf643930bf">
  <xsd:schema xmlns:xsd="http://www.w3.org/2001/XMLSchema" xmlns:xs="http://www.w3.org/2001/XMLSchema" xmlns:p="http://schemas.microsoft.com/office/2006/metadata/properties" xmlns:ns2="5f63e703-7e0e-44c4-898d-908942703ff7" xmlns:ns3="d191bf29-9b1d-43ea-bf87-c4293e91be95" targetNamespace="http://schemas.microsoft.com/office/2006/metadata/properties" ma:root="true" ma:fieldsID="ec2911f1bbec96b81b3bae11c0149f91" ns2:_="" ns3:_="">
    <xsd:import namespace="5f63e703-7e0e-44c4-898d-908942703ff7"/>
    <xsd:import namespace="d191bf29-9b1d-43ea-bf87-c4293e91be95"/>
    <xsd:element name="properties">
      <xsd:complexType>
        <xsd:sequence>
          <xsd:element name="documentManagement">
            <xsd:complexType>
              <xsd:all>
                <xsd:element ref="ns2:FormNo" minOccurs="0"/>
                <xsd:element ref="ns2:DocumentType" minOccurs="0"/>
                <xsd:element ref="ns2:DocumentProgram" minOccurs="0"/>
                <xsd:element ref="ns2:DocumentKeyword" minOccurs="0"/>
                <xsd:element ref="ns2:DocumentDescription" minOccurs="0"/>
                <xsd:element ref="ns3:MediaServiceMetadata" minOccurs="0"/>
                <xsd:element ref="ns3:MediaServiceFastMetadata" minOccurs="0"/>
                <xsd:element ref="ns2:TaxCatchAllLabel" minOccurs="0"/>
                <xsd:element ref="ns2:d8bfcb89da9449c1b8a57ab713643b6f" minOccurs="0"/>
                <xsd:element ref="ns2:TaxCatchAll" minOccurs="0"/>
                <xsd:element ref="ns2:b3a3448fad0642bfa664d030db61acd1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FormNo" ma:index="2" nillable="true" ma:displayName="Form No." ma:description="See the iCalVet Document Field Manual for more information." ma:indexed="true" ma:internalName="FormNo">
      <xsd:simpleType>
        <xsd:restriction base="dms:Text">
          <xsd:maxLength value="25"/>
        </xsd:restriction>
      </xsd:simpleType>
    </xsd:element>
    <xsd:element name="DocumentType" ma:index="3" nillable="true" ma:displayName="Document Type" ma:description="See the iCalVet Document Field Manual for more information.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Contract"/>
                    <xsd:enumeration value="Directory"/>
                    <xsd:enumeration value="Flowchart"/>
                    <xsd:enumeration value="Form"/>
                    <xsd:enumeration value="Instructions"/>
                    <xsd:enumeration value="List"/>
                    <xsd:enumeration value="Policy"/>
                    <xsd:enumeration value="Presentation"/>
                    <xsd:enumeration value="Publication"/>
                    <xsd:enumeration value="Sample"/>
                    <xsd:enumeration value="Schedule"/>
                    <xsd:enumeration value="Timesheet"/>
                    <xsd:enumeration value="Video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Program" ma:index="4" nillable="true" ma:displayName="Document Program" ma:description="If you see a program that should be here, let ADS know." ma:internalName="Document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CBO - Central Business Office"/>
                    <xsd:enumeration value="Communications"/>
                    <xsd:enumeration value="Compliance and Ethics"/>
                    <xsd:enumeration value="DAC - Disability Advisory Committee"/>
                    <xsd:enumeration value="EAP - Employee Assistance Program"/>
                    <xsd:enumeration value="EEO and Civil Rights"/>
                    <xsd:enumeration value="F&amp;H - Farm and Home"/>
                    <xsd:enumeration value="Finance"/>
                    <xsd:enumeration value="Healthier-U"/>
                    <xsd:enumeration value="HIPAA and Privacy"/>
                    <xsd:enumeration value="HQ Facilities"/>
                    <xsd:enumeration value="HR - Human Resources"/>
                    <xsd:enumeration value="HR - Training"/>
                    <xsd:enumeration value="ISD - Information Services"/>
                    <xsd:enumeration value="ISD - PMO"/>
                    <xsd:enumeration value="Legal"/>
                    <xsd:enumeration value="Minority Vets"/>
                    <xsd:enumeration value="OAE - Office of Audits and Evaluations"/>
                    <xsd:enumeration value="RA - Reasonable Accommodation"/>
                    <xsd:enumeration value="Records Management"/>
                    <xsd:enumeration value="VHC"/>
                    <xsd:enumeration value="Women Vets"/>
                    <xsd:enumeration value="Workers Compensation"/>
                    <xsd:enumeration value="Other Program"/>
                  </xsd:restriction>
                </xsd:simpleType>
              </xsd:element>
            </xsd:sequence>
          </xsd:extension>
        </xsd:complexContent>
      </xsd:complexType>
    </xsd:element>
    <xsd:element name="DocumentKeyword" ma:index="5" nillable="true" ma:displayName="Document Keyword" ma:description="If a keyword is not available, please submit your suggestion to ADS via a ServiceNow ticket." ma:internalName="DocumentKeyword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A"/>
                    <xsd:enumeration value="Admin Manual"/>
                    <xsd:enumeration value="Authorization"/>
                    <xsd:enumeration value="Branding"/>
                    <xsd:enumeration value="Compliance - LTC Survey Pathways"/>
                    <xsd:enumeration value="COVID-19"/>
                    <xsd:enumeration value="Department"/>
                    <xsd:enumeration value="Disclosure"/>
                    <xsd:enumeration value="DVBE - Disabled Veteran Business Enterprise"/>
                    <xsd:enumeration value="EAP Flyer"/>
                    <xsd:enumeration value="Employee Benefits &amp; Human Resources"/>
                    <xsd:enumeration value="Event"/>
                    <xsd:enumeration value="Examinations"/>
                    <xsd:enumeration value="External"/>
                    <xsd:enumeration value="Feedback"/>
                    <xsd:enumeration value="Fleet"/>
                    <xsd:enumeration value="FI$Cal"/>
                    <xsd:enumeration value="Governance"/>
                    <xsd:enumeration value="Hardware/Software"/>
                    <xsd:enumeration value="Headquarters (HQ)"/>
                    <xsd:enumeration value="Health and Safety"/>
                    <xsd:enumeration value="HR - Announcement"/>
                    <xsd:enumeration value="HR - Directives"/>
                    <xsd:enumeration value="HR - Email Templates"/>
                    <xsd:enumeration value="HR - Family Medical and Leave Act"/>
                    <xsd:enumeration value="HR - Informational Emails"/>
                    <xsd:enumeration value="HR - Managers and Supervisors Toolbox"/>
                    <xsd:enumeration value="HR - Memo"/>
                    <xsd:enumeration value="HR - Timesheet"/>
                    <xsd:enumeration value="Information Technology"/>
                    <xsd:enumeration value="NEO (New Employee Orientation)"/>
                    <xsd:enumeration value="Onboarding/Training"/>
                    <xsd:enumeration value="Privacy/Security"/>
                    <xsd:enumeration value="Procurement"/>
                    <xsd:enumeration value="Recognition"/>
                    <xsd:enumeration value="SB - Small Business"/>
                    <xsd:enumeration value="Supervisor/Manager"/>
                    <xsd:enumeration value="Telework"/>
                    <xsd:enumeration value="Travel"/>
                    <xsd:enumeration value="Workplace Rights"/>
                  </xsd:restriction>
                </xsd:simpleType>
              </xsd:element>
            </xsd:sequence>
          </xsd:extension>
        </xsd:complexContent>
      </xsd:complexType>
    </xsd:element>
    <xsd:element name="DocumentDescription" ma:index="6" nillable="true" ma:displayName="Document Description" ma:description="See the iCalVet Document Field Manual for more information." ma:internalName="DocumentDescription">
      <xsd:simpleType>
        <xsd:restriction base="dms:Text">
          <xsd:maxLength value="255"/>
        </xsd:restriction>
      </xsd:simpleType>
    </xsd:element>
    <xsd:element name="TaxCatchAllLabel" ma:index="13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8bfcb89da9449c1b8a57ab713643b6f" ma:index="16" nillable="true" ma:taxonomy="true" ma:internalName="d8bfcb89da9449c1b8a57ab713643b6f" ma:taxonomyFieldName="GroupingCategory" ma:displayName="Grouping Category" ma:readOnly="false" ma:default="" ma:fieldId="{d8bfcb89-da94-49c1-b8a5-7ab713643b6f}" ma:sspId="81a0c189-d1a0-4fd9-8bc8-011ffc414a8e" ma:termSetId="26f1401a-a801-4bf7-8c36-9c5add37b8b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b3a3448fad0642bfa664d030db61acd1" ma:index="20" nillable="true" ma:taxonomy="true" ma:internalName="b3a3448fad0642bfa664d030db61acd1" ma:taxonomyFieldName="CDVADocumentType" ma:displayName="CDVA Document Type" ma:readOnly="false" ma:default="1;#Other Document|eb9b3622-9309-4b78-a246-cc0e7e22aef0" ma:fieldId="{b3a3448f-ad06-42bf-a664-d030db61acd1}" ma:sspId="81a0c189-d1a0-4fd9-8bc8-011ffc414a8e" ma:termSetId="91d90b74-4515-41ec-85fc-91e6bdec30d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bf29-9b1d-43ea-bf87-c4293e91b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E0BCAE-7ADC-4024-A3BB-AAD68D88F973}">
  <ds:schemaRefs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d191bf29-9b1d-43ea-bf87-c4293e91be95"/>
    <ds:schemaRef ds:uri="5f63e703-7e0e-44c4-898d-908942703ff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66A2BE3-3517-4051-879A-6C9DD2B86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d191bf29-9b1d-43ea-bf87-c4293e91be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1761</Words>
  <Application>Microsoft Office PowerPoint</Application>
  <PresentationFormat>Widescreen</PresentationFormat>
  <Paragraphs>260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Arial</vt:lpstr>
      <vt:lpstr>Calibri</vt:lpstr>
      <vt:lpstr>Wingdings</vt:lpstr>
      <vt:lpstr>Wingdings 2</vt:lpstr>
      <vt:lpstr>Office Theme</vt:lpstr>
      <vt:lpstr>Veterans Housing and Homelessness Prevention (VHHP) Program</vt:lpstr>
      <vt:lpstr>Topics</vt:lpstr>
      <vt:lpstr>Veteran Homelessness in California Defined Terms in Veteran Homeless Count (aka: PIT Count)</vt:lpstr>
      <vt:lpstr>Veteran Homelessness in California 2023 Point in Time (PIT) Count (January 2023)</vt:lpstr>
      <vt:lpstr>Veteran Homelessness in California Point in Time (PIT) changes since 2014</vt:lpstr>
      <vt:lpstr>Veteran Homelessness in California Point in Time (PIT) changes since 2017</vt:lpstr>
      <vt:lpstr>Veteran Homelessness in California Gender Analysis – California Sheltered Veterans</vt:lpstr>
      <vt:lpstr>Veteran Homelessness in California Racial Analysis – California Sheltered Veterans</vt:lpstr>
      <vt:lpstr>Veteran Homelessness in California Housing Inventory Count (HIC)</vt:lpstr>
      <vt:lpstr>Veteran Homelessness in California Summary on Veteran Homelessness after 10 years with VHHP</vt:lpstr>
      <vt:lpstr>Housing Affordability in California</vt:lpstr>
      <vt:lpstr>VHHP Program Overview</vt:lpstr>
      <vt:lpstr>VHHP Program Overview Key Components of the VHHP Program</vt:lpstr>
      <vt:lpstr>VHHP Program Overview Key Eligibility Requirements for VHHP Funding</vt:lpstr>
      <vt:lpstr>VHHP Program Goals &amp; Progress Funding Distribution</vt:lpstr>
      <vt:lpstr>VHHP Program Goals &amp; Progress Income Level Targeting</vt:lpstr>
      <vt:lpstr>VHHP Program Goals &amp; Progress VHHP Housing Estimates</vt:lpstr>
      <vt:lpstr>VHHP Housing Results &amp; Economics With DVBE Utilization in VHHP</vt:lpstr>
      <vt:lpstr>PowerPoint Presentation</vt:lpstr>
      <vt:lpstr>Potters Lane Midway City</vt:lpstr>
      <vt:lpstr>March Veterans Village Riverside</vt:lpstr>
      <vt:lpstr>Renaissance at Parc Grove Fresno</vt:lpstr>
      <vt:lpstr>Tabora Gardens Antioch</vt:lpstr>
      <vt:lpstr>Liberty Village Beaumont</vt:lpstr>
      <vt:lpstr>Donald &amp; Priscilla Hunt Apartments Bell</vt:lpstr>
      <vt:lpstr>Palo Verde Apartments El Monte</vt:lpstr>
      <vt:lpstr>Vista del Puente Apartments San Diego</vt:lpstr>
      <vt:lpstr>Benton Veterans Village Santa Rosa</vt:lpstr>
      <vt:lpstr>Veterans Village of San Diego Escondido</vt:lpstr>
      <vt:lpstr>Valley View Senior Homes American Canyon</vt:lpstr>
      <vt:lpstr>Loma Linda Veterans Village Loma Linda</vt:lpstr>
      <vt:lpstr>Victory Gardens French Camp</vt:lpstr>
      <vt:lpstr>Maceo May San Francisco</vt:lpstr>
      <vt:lpstr>Veterans Village of Cathedral City Cathedral City</vt:lpstr>
      <vt:lpstr>Templeton Place II Templeton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Johnson, Sean@CalVet</cp:lastModifiedBy>
  <cp:revision>109</cp:revision>
  <dcterms:created xsi:type="dcterms:W3CDTF">2020-04-14T18:28:35Z</dcterms:created>
  <dcterms:modified xsi:type="dcterms:W3CDTF">2024-02-12T16:39:08Z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0x010100CF4B0DAC8E3699418255BAA92A09091C00E15688F92A45E642BB6DC6FF87306C84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</Properties>
</file>