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70" r:id="rId3"/>
    <p:sldId id="271" r:id="rId4"/>
    <p:sldId id="293" r:id="rId5"/>
    <p:sldId id="302" r:id="rId6"/>
    <p:sldId id="294" r:id="rId7"/>
    <p:sldId id="297" r:id="rId8"/>
    <p:sldId id="298" r:id="rId9"/>
    <p:sldId id="295" r:id="rId10"/>
    <p:sldId id="296" r:id="rId11"/>
    <p:sldId id="299" r:id="rId12"/>
    <p:sldId id="300" r:id="rId13"/>
    <p:sldId id="301" r:id="rId14"/>
    <p:sldId id="278" r:id="rId15"/>
    <p:sldId id="280" r:id="rId16"/>
    <p:sldId id="289" r:id="rId17"/>
    <p:sldId id="288" r:id="rId18"/>
    <p:sldId id="285" r:id="rId19"/>
    <p:sldId id="303" r:id="rId20"/>
    <p:sldId id="282" r:id="rId21"/>
    <p:sldId id="281" r:id="rId22"/>
    <p:sldId id="283" r:id="rId23"/>
    <p:sldId id="284" r:id="rId24"/>
    <p:sldId id="290" r:id="rId25"/>
    <p:sldId id="286" r:id="rId26"/>
    <p:sldId id="304" r:id="rId27"/>
    <p:sldId id="305" r:id="rId28"/>
    <p:sldId id="287" r:id="rId29"/>
    <p:sldId id="279" r:id="rId30"/>
    <p:sldId id="291" r:id="rId31"/>
    <p:sldId id="257" r:id="rId32"/>
    <p:sldId id="259" r:id="rId33"/>
    <p:sldId id="263" r:id="rId34"/>
    <p:sldId id="264" r:id="rId35"/>
    <p:sldId id="260" r:id="rId36"/>
    <p:sldId id="269" r:id="rId37"/>
    <p:sldId id="268" r:id="rId38"/>
    <p:sldId id="265" r:id="rId39"/>
    <p:sldId id="261" r:id="rId40"/>
    <p:sldId id="267" r:id="rId41"/>
    <p:sldId id="292" r:id="rId42"/>
    <p:sldId id="272" r:id="rId43"/>
    <p:sldId id="273" r:id="rId44"/>
    <p:sldId id="275" r:id="rId45"/>
    <p:sldId id="276" r:id="rId46"/>
    <p:sldId id="306" r:id="rId47"/>
    <p:sldId id="277"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FDE21E-4474-49FF-9D66-85D545538CDB}"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13A3CA87-02A3-4E8D-AF17-D520CFB746D6}">
      <dgm:prSet/>
      <dgm:spPr/>
      <dgm:t>
        <a:bodyPr/>
        <a:lstStyle/>
        <a:p>
          <a:pPr>
            <a:defRPr cap="all"/>
          </a:pPr>
          <a:r>
            <a:rPr lang="en-US"/>
            <a:t>Mental disorders rating schedule changes</a:t>
          </a:r>
        </a:p>
      </dgm:t>
    </dgm:pt>
    <dgm:pt modelId="{CE567711-F849-4400-892B-B818CDCBAD45}" type="parTrans" cxnId="{DB45A1CD-8D46-41B3-83DE-CE120FE88041}">
      <dgm:prSet/>
      <dgm:spPr/>
      <dgm:t>
        <a:bodyPr/>
        <a:lstStyle/>
        <a:p>
          <a:endParaRPr lang="en-US"/>
        </a:p>
      </dgm:t>
    </dgm:pt>
    <dgm:pt modelId="{A4791911-FCA6-4A0E-8063-FBDCCC4D4D93}" type="sibTrans" cxnId="{DB45A1CD-8D46-41B3-83DE-CE120FE88041}">
      <dgm:prSet/>
      <dgm:spPr/>
      <dgm:t>
        <a:bodyPr/>
        <a:lstStyle/>
        <a:p>
          <a:endParaRPr lang="en-US"/>
        </a:p>
      </dgm:t>
    </dgm:pt>
    <dgm:pt modelId="{84017679-DCB1-40A7-8B9F-9E381382801A}">
      <dgm:prSet/>
      <dgm:spPr/>
      <dgm:t>
        <a:bodyPr/>
        <a:lstStyle/>
        <a:p>
          <a:pPr>
            <a:defRPr cap="all"/>
          </a:pPr>
          <a:r>
            <a:rPr lang="en-US"/>
            <a:t>Respiratory disorders rating schedule changes</a:t>
          </a:r>
        </a:p>
      </dgm:t>
    </dgm:pt>
    <dgm:pt modelId="{B91ACE8A-E308-4364-BB21-D0E8BC7DC9C2}" type="parTrans" cxnId="{DB410011-A8AC-407E-ABF2-9CBA31639082}">
      <dgm:prSet/>
      <dgm:spPr/>
      <dgm:t>
        <a:bodyPr/>
        <a:lstStyle/>
        <a:p>
          <a:endParaRPr lang="en-US"/>
        </a:p>
      </dgm:t>
    </dgm:pt>
    <dgm:pt modelId="{2608246F-B229-4CC4-80C8-5E1AFA574695}" type="sibTrans" cxnId="{DB410011-A8AC-407E-ABF2-9CBA31639082}">
      <dgm:prSet/>
      <dgm:spPr/>
      <dgm:t>
        <a:bodyPr/>
        <a:lstStyle/>
        <a:p>
          <a:endParaRPr lang="en-US"/>
        </a:p>
      </dgm:t>
    </dgm:pt>
    <dgm:pt modelId="{ED959C9F-7D79-4B12-AD94-1327AA913571}">
      <dgm:prSet/>
      <dgm:spPr/>
      <dgm:t>
        <a:bodyPr/>
        <a:lstStyle/>
        <a:p>
          <a:pPr>
            <a:defRPr cap="all"/>
          </a:pPr>
          <a:r>
            <a:rPr lang="en-US"/>
            <a:t>Audio disorders rating schedule changes</a:t>
          </a:r>
        </a:p>
      </dgm:t>
    </dgm:pt>
    <dgm:pt modelId="{77BF7C33-6C53-45EE-9C21-C6116E5A34C2}" type="parTrans" cxnId="{C4FEB036-48B0-4E41-AED1-2B7BB9F05B58}">
      <dgm:prSet/>
      <dgm:spPr/>
      <dgm:t>
        <a:bodyPr/>
        <a:lstStyle/>
        <a:p>
          <a:endParaRPr lang="en-US"/>
        </a:p>
      </dgm:t>
    </dgm:pt>
    <dgm:pt modelId="{3CF145C2-6F4F-43F6-9476-9AF7A61EDDC1}" type="sibTrans" cxnId="{C4FEB036-48B0-4E41-AED1-2B7BB9F05B58}">
      <dgm:prSet/>
      <dgm:spPr/>
      <dgm:t>
        <a:bodyPr/>
        <a:lstStyle/>
        <a:p>
          <a:endParaRPr lang="en-US"/>
        </a:p>
      </dgm:t>
    </dgm:pt>
    <dgm:pt modelId="{2DAEC3B1-5E0A-4854-8000-4E69487ABE40}" type="pres">
      <dgm:prSet presAssocID="{E1FDE21E-4474-49FF-9D66-85D545538CDB}" presName="root" presStyleCnt="0">
        <dgm:presLayoutVars>
          <dgm:dir/>
          <dgm:resizeHandles val="exact"/>
        </dgm:presLayoutVars>
      </dgm:prSet>
      <dgm:spPr/>
    </dgm:pt>
    <dgm:pt modelId="{3854DD94-0956-4256-86C8-50AAC0A40BE6}" type="pres">
      <dgm:prSet presAssocID="{13A3CA87-02A3-4E8D-AF17-D520CFB746D6}" presName="compNode" presStyleCnt="0"/>
      <dgm:spPr/>
    </dgm:pt>
    <dgm:pt modelId="{DEEC8D21-96C5-47D1-ADC3-84A37E1560E1}" type="pres">
      <dgm:prSet presAssocID="{13A3CA87-02A3-4E8D-AF17-D520CFB746D6}" presName="iconBgRect" presStyleLbl="bgShp" presStyleIdx="0" presStyleCnt="3"/>
      <dgm:spPr/>
    </dgm:pt>
    <dgm:pt modelId="{33850247-5EB0-4811-826C-5C401686613C}" type="pres">
      <dgm:prSet presAssocID="{13A3CA87-02A3-4E8D-AF17-D520CFB746D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8AA53250-9557-4D5C-8BDC-F3E53FC5E064}" type="pres">
      <dgm:prSet presAssocID="{13A3CA87-02A3-4E8D-AF17-D520CFB746D6}" presName="spaceRect" presStyleCnt="0"/>
      <dgm:spPr/>
    </dgm:pt>
    <dgm:pt modelId="{942B0DB9-0E11-4F91-BE97-EFF40851D3C9}" type="pres">
      <dgm:prSet presAssocID="{13A3CA87-02A3-4E8D-AF17-D520CFB746D6}" presName="textRect" presStyleLbl="revTx" presStyleIdx="0" presStyleCnt="3">
        <dgm:presLayoutVars>
          <dgm:chMax val="1"/>
          <dgm:chPref val="1"/>
        </dgm:presLayoutVars>
      </dgm:prSet>
      <dgm:spPr/>
    </dgm:pt>
    <dgm:pt modelId="{5612B1E2-31CE-4BD6-AC67-0F03A0518044}" type="pres">
      <dgm:prSet presAssocID="{A4791911-FCA6-4A0E-8063-FBDCCC4D4D93}" presName="sibTrans" presStyleCnt="0"/>
      <dgm:spPr/>
    </dgm:pt>
    <dgm:pt modelId="{B7BBFFA7-8D10-4ED6-BCCE-B9281AB6A917}" type="pres">
      <dgm:prSet presAssocID="{84017679-DCB1-40A7-8B9F-9E381382801A}" presName="compNode" presStyleCnt="0"/>
      <dgm:spPr/>
    </dgm:pt>
    <dgm:pt modelId="{72153FF3-2AFA-4070-AC02-1D9B9046BD04}" type="pres">
      <dgm:prSet presAssocID="{84017679-DCB1-40A7-8B9F-9E381382801A}" presName="iconBgRect" presStyleLbl="bgShp" presStyleIdx="1" presStyleCnt="3"/>
      <dgm:spPr/>
    </dgm:pt>
    <dgm:pt modelId="{50DB2732-8578-48A7-BFA7-2F0BA59D5CF5}" type="pres">
      <dgm:prSet presAssocID="{84017679-DCB1-40A7-8B9F-9E381382801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3CF71AB0-4AEA-4BCE-92F6-FD024481D73A}" type="pres">
      <dgm:prSet presAssocID="{84017679-DCB1-40A7-8B9F-9E381382801A}" presName="spaceRect" presStyleCnt="0"/>
      <dgm:spPr/>
    </dgm:pt>
    <dgm:pt modelId="{57761D38-58FA-4D9E-B0A0-8D5CE8BA0199}" type="pres">
      <dgm:prSet presAssocID="{84017679-DCB1-40A7-8B9F-9E381382801A}" presName="textRect" presStyleLbl="revTx" presStyleIdx="1" presStyleCnt="3">
        <dgm:presLayoutVars>
          <dgm:chMax val="1"/>
          <dgm:chPref val="1"/>
        </dgm:presLayoutVars>
      </dgm:prSet>
      <dgm:spPr/>
    </dgm:pt>
    <dgm:pt modelId="{F4622ADE-C31F-42CF-A213-8F810AEB23F0}" type="pres">
      <dgm:prSet presAssocID="{2608246F-B229-4CC4-80C8-5E1AFA574695}" presName="sibTrans" presStyleCnt="0"/>
      <dgm:spPr/>
    </dgm:pt>
    <dgm:pt modelId="{0792F85F-4F88-426B-AFD2-7C9D6AB9F6E6}" type="pres">
      <dgm:prSet presAssocID="{ED959C9F-7D79-4B12-AD94-1327AA913571}" presName="compNode" presStyleCnt="0"/>
      <dgm:spPr/>
    </dgm:pt>
    <dgm:pt modelId="{4756B489-EBAE-4238-B5CB-3816FAD91AA0}" type="pres">
      <dgm:prSet presAssocID="{ED959C9F-7D79-4B12-AD94-1327AA913571}" presName="iconBgRect" presStyleLbl="bgShp" presStyleIdx="2" presStyleCnt="3"/>
      <dgm:spPr/>
    </dgm:pt>
    <dgm:pt modelId="{445FAF71-4C2A-48F4-9879-50B4BBF7DBE8}" type="pres">
      <dgm:prSet presAssocID="{ED959C9F-7D79-4B12-AD94-1327AA91357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phones"/>
        </a:ext>
      </dgm:extLst>
    </dgm:pt>
    <dgm:pt modelId="{169DDC7C-20C3-4561-B552-09CC75771EB1}" type="pres">
      <dgm:prSet presAssocID="{ED959C9F-7D79-4B12-AD94-1327AA913571}" presName="spaceRect" presStyleCnt="0"/>
      <dgm:spPr/>
    </dgm:pt>
    <dgm:pt modelId="{7D38A9D9-F266-4AE8-B192-EC9F65771F26}" type="pres">
      <dgm:prSet presAssocID="{ED959C9F-7D79-4B12-AD94-1327AA913571}" presName="textRect" presStyleLbl="revTx" presStyleIdx="2" presStyleCnt="3">
        <dgm:presLayoutVars>
          <dgm:chMax val="1"/>
          <dgm:chPref val="1"/>
        </dgm:presLayoutVars>
      </dgm:prSet>
      <dgm:spPr/>
    </dgm:pt>
  </dgm:ptLst>
  <dgm:cxnLst>
    <dgm:cxn modelId="{DB410011-A8AC-407E-ABF2-9CBA31639082}" srcId="{E1FDE21E-4474-49FF-9D66-85D545538CDB}" destId="{84017679-DCB1-40A7-8B9F-9E381382801A}" srcOrd="1" destOrd="0" parTransId="{B91ACE8A-E308-4364-BB21-D0E8BC7DC9C2}" sibTransId="{2608246F-B229-4CC4-80C8-5E1AFA574695}"/>
    <dgm:cxn modelId="{C4FEB036-48B0-4E41-AED1-2B7BB9F05B58}" srcId="{E1FDE21E-4474-49FF-9D66-85D545538CDB}" destId="{ED959C9F-7D79-4B12-AD94-1327AA913571}" srcOrd="2" destOrd="0" parTransId="{77BF7C33-6C53-45EE-9C21-C6116E5A34C2}" sibTransId="{3CF145C2-6F4F-43F6-9476-9AF7A61EDDC1}"/>
    <dgm:cxn modelId="{862A063B-C5C5-42F9-8F3E-6EB2A9488AB0}" type="presOf" srcId="{E1FDE21E-4474-49FF-9D66-85D545538CDB}" destId="{2DAEC3B1-5E0A-4854-8000-4E69487ABE40}" srcOrd="0" destOrd="0" presId="urn:microsoft.com/office/officeart/2018/5/layout/IconCircleLabelList"/>
    <dgm:cxn modelId="{25A626C1-D2AE-4189-9136-C2FB2DA57959}" type="presOf" srcId="{ED959C9F-7D79-4B12-AD94-1327AA913571}" destId="{7D38A9D9-F266-4AE8-B192-EC9F65771F26}" srcOrd="0" destOrd="0" presId="urn:microsoft.com/office/officeart/2018/5/layout/IconCircleLabelList"/>
    <dgm:cxn modelId="{DB45A1CD-8D46-41B3-83DE-CE120FE88041}" srcId="{E1FDE21E-4474-49FF-9D66-85D545538CDB}" destId="{13A3CA87-02A3-4E8D-AF17-D520CFB746D6}" srcOrd="0" destOrd="0" parTransId="{CE567711-F849-4400-892B-B818CDCBAD45}" sibTransId="{A4791911-FCA6-4A0E-8063-FBDCCC4D4D93}"/>
    <dgm:cxn modelId="{C379E8D9-7FB0-42FF-9A56-84A377353F03}" type="presOf" srcId="{13A3CA87-02A3-4E8D-AF17-D520CFB746D6}" destId="{942B0DB9-0E11-4F91-BE97-EFF40851D3C9}" srcOrd="0" destOrd="0" presId="urn:microsoft.com/office/officeart/2018/5/layout/IconCircleLabelList"/>
    <dgm:cxn modelId="{140DBCEF-B607-46C7-BBA8-D804A25A3F84}" type="presOf" srcId="{84017679-DCB1-40A7-8B9F-9E381382801A}" destId="{57761D38-58FA-4D9E-B0A0-8D5CE8BA0199}" srcOrd="0" destOrd="0" presId="urn:microsoft.com/office/officeart/2018/5/layout/IconCircleLabelList"/>
    <dgm:cxn modelId="{E877A232-71C1-4462-815B-FE85592EB360}" type="presParOf" srcId="{2DAEC3B1-5E0A-4854-8000-4E69487ABE40}" destId="{3854DD94-0956-4256-86C8-50AAC0A40BE6}" srcOrd="0" destOrd="0" presId="urn:microsoft.com/office/officeart/2018/5/layout/IconCircleLabelList"/>
    <dgm:cxn modelId="{9BA69CC6-C35A-4CB2-B799-6039CD295589}" type="presParOf" srcId="{3854DD94-0956-4256-86C8-50AAC0A40BE6}" destId="{DEEC8D21-96C5-47D1-ADC3-84A37E1560E1}" srcOrd="0" destOrd="0" presId="urn:microsoft.com/office/officeart/2018/5/layout/IconCircleLabelList"/>
    <dgm:cxn modelId="{122DB95E-ECE7-4D67-808D-64B4295A3A00}" type="presParOf" srcId="{3854DD94-0956-4256-86C8-50AAC0A40BE6}" destId="{33850247-5EB0-4811-826C-5C401686613C}" srcOrd="1" destOrd="0" presId="urn:microsoft.com/office/officeart/2018/5/layout/IconCircleLabelList"/>
    <dgm:cxn modelId="{5D981E75-61E1-4999-A250-498562214D34}" type="presParOf" srcId="{3854DD94-0956-4256-86C8-50AAC0A40BE6}" destId="{8AA53250-9557-4D5C-8BDC-F3E53FC5E064}" srcOrd="2" destOrd="0" presId="urn:microsoft.com/office/officeart/2018/5/layout/IconCircleLabelList"/>
    <dgm:cxn modelId="{75FFBBA3-F152-4368-8B41-EED80894B894}" type="presParOf" srcId="{3854DD94-0956-4256-86C8-50AAC0A40BE6}" destId="{942B0DB9-0E11-4F91-BE97-EFF40851D3C9}" srcOrd="3" destOrd="0" presId="urn:microsoft.com/office/officeart/2018/5/layout/IconCircleLabelList"/>
    <dgm:cxn modelId="{DC404D97-3945-4712-9F16-DF91543EE42A}" type="presParOf" srcId="{2DAEC3B1-5E0A-4854-8000-4E69487ABE40}" destId="{5612B1E2-31CE-4BD6-AC67-0F03A0518044}" srcOrd="1" destOrd="0" presId="urn:microsoft.com/office/officeart/2018/5/layout/IconCircleLabelList"/>
    <dgm:cxn modelId="{AEADB6D9-9B01-4F88-ABD9-0E6EB277C661}" type="presParOf" srcId="{2DAEC3B1-5E0A-4854-8000-4E69487ABE40}" destId="{B7BBFFA7-8D10-4ED6-BCCE-B9281AB6A917}" srcOrd="2" destOrd="0" presId="urn:microsoft.com/office/officeart/2018/5/layout/IconCircleLabelList"/>
    <dgm:cxn modelId="{75F79658-666F-48E7-BD6E-DF02E22FE22F}" type="presParOf" srcId="{B7BBFFA7-8D10-4ED6-BCCE-B9281AB6A917}" destId="{72153FF3-2AFA-4070-AC02-1D9B9046BD04}" srcOrd="0" destOrd="0" presId="urn:microsoft.com/office/officeart/2018/5/layout/IconCircleLabelList"/>
    <dgm:cxn modelId="{9A1B9F21-F314-482F-A0F5-952B44DBE00A}" type="presParOf" srcId="{B7BBFFA7-8D10-4ED6-BCCE-B9281AB6A917}" destId="{50DB2732-8578-48A7-BFA7-2F0BA59D5CF5}" srcOrd="1" destOrd="0" presId="urn:microsoft.com/office/officeart/2018/5/layout/IconCircleLabelList"/>
    <dgm:cxn modelId="{147644FE-F7E1-4836-9FE1-055A8E15E935}" type="presParOf" srcId="{B7BBFFA7-8D10-4ED6-BCCE-B9281AB6A917}" destId="{3CF71AB0-4AEA-4BCE-92F6-FD024481D73A}" srcOrd="2" destOrd="0" presId="urn:microsoft.com/office/officeart/2018/5/layout/IconCircleLabelList"/>
    <dgm:cxn modelId="{4687D3AC-286F-48E5-BC0B-4AC14E7CE5DC}" type="presParOf" srcId="{B7BBFFA7-8D10-4ED6-BCCE-B9281AB6A917}" destId="{57761D38-58FA-4D9E-B0A0-8D5CE8BA0199}" srcOrd="3" destOrd="0" presId="urn:microsoft.com/office/officeart/2018/5/layout/IconCircleLabelList"/>
    <dgm:cxn modelId="{C7134686-F4D3-449D-9545-825FC9723B15}" type="presParOf" srcId="{2DAEC3B1-5E0A-4854-8000-4E69487ABE40}" destId="{F4622ADE-C31F-42CF-A213-8F810AEB23F0}" srcOrd="3" destOrd="0" presId="urn:microsoft.com/office/officeart/2018/5/layout/IconCircleLabelList"/>
    <dgm:cxn modelId="{2693B77D-218E-4EC7-95EA-AEA3D35F4B42}" type="presParOf" srcId="{2DAEC3B1-5E0A-4854-8000-4E69487ABE40}" destId="{0792F85F-4F88-426B-AFD2-7C9D6AB9F6E6}" srcOrd="4" destOrd="0" presId="urn:microsoft.com/office/officeart/2018/5/layout/IconCircleLabelList"/>
    <dgm:cxn modelId="{4E81F433-EACB-4788-BC0F-FCD99C34A995}" type="presParOf" srcId="{0792F85F-4F88-426B-AFD2-7C9D6AB9F6E6}" destId="{4756B489-EBAE-4238-B5CB-3816FAD91AA0}" srcOrd="0" destOrd="0" presId="urn:microsoft.com/office/officeart/2018/5/layout/IconCircleLabelList"/>
    <dgm:cxn modelId="{469B8506-A546-4D0A-A0BA-FE4D04C2A944}" type="presParOf" srcId="{0792F85F-4F88-426B-AFD2-7C9D6AB9F6E6}" destId="{445FAF71-4C2A-48F4-9879-50B4BBF7DBE8}" srcOrd="1" destOrd="0" presId="urn:microsoft.com/office/officeart/2018/5/layout/IconCircleLabelList"/>
    <dgm:cxn modelId="{36C411DF-FD13-401E-A630-76F579CE2DF0}" type="presParOf" srcId="{0792F85F-4F88-426B-AFD2-7C9D6AB9F6E6}" destId="{169DDC7C-20C3-4561-B552-09CC75771EB1}" srcOrd="2" destOrd="0" presId="urn:microsoft.com/office/officeart/2018/5/layout/IconCircleLabelList"/>
    <dgm:cxn modelId="{4B210E03-B652-4ED9-AA3C-FF8E3EC94533}" type="presParOf" srcId="{0792F85F-4F88-426B-AFD2-7C9D6AB9F6E6}" destId="{7D38A9D9-F266-4AE8-B192-EC9F65771F2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C58E71-0437-4165-99E5-011866D9F1D9}" type="doc">
      <dgm:prSet loTypeId="urn:microsoft.com/office/officeart/2005/8/layout/process5" loCatId="process" qsTypeId="urn:microsoft.com/office/officeart/2005/8/quickstyle/simple1" qsCatId="simple" csTypeId="urn:microsoft.com/office/officeart/2005/8/colors/accent4_2" csCatId="accent4" phldr="1"/>
      <dgm:spPr/>
      <dgm:t>
        <a:bodyPr/>
        <a:lstStyle/>
        <a:p>
          <a:endParaRPr lang="en-US"/>
        </a:p>
      </dgm:t>
    </dgm:pt>
    <dgm:pt modelId="{CFBF2C4C-1273-4916-B61D-6B73CE0FBFBA}">
      <dgm:prSet/>
      <dgm:spPr/>
      <dgm:t>
        <a:bodyPr/>
        <a:lstStyle/>
        <a:p>
          <a:r>
            <a:rPr lang="en-US" dirty="0"/>
            <a:t>Calendar year 2023, the Oakland Regional Office has hired 77 new employees, 46 of which have been RVSRs. </a:t>
          </a:r>
        </a:p>
      </dgm:t>
    </dgm:pt>
    <dgm:pt modelId="{1A77E523-1838-4185-80EE-C53C13DB264F}" type="parTrans" cxnId="{956E354A-A1F7-429B-81FC-3361A86D0321}">
      <dgm:prSet/>
      <dgm:spPr/>
      <dgm:t>
        <a:bodyPr/>
        <a:lstStyle/>
        <a:p>
          <a:endParaRPr lang="en-US"/>
        </a:p>
      </dgm:t>
    </dgm:pt>
    <dgm:pt modelId="{1F3950C3-CA16-4799-B87C-05DFFE74ECA2}" type="sibTrans" cxnId="{956E354A-A1F7-429B-81FC-3361A86D0321}">
      <dgm:prSet/>
      <dgm:spPr/>
      <dgm:t>
        <a:bodyPr/>
        <a:lstStyle/>
        <a:p>
          <a:endParaRPr lang="en-US"/>
        </a:p>
      </dgm:t>
    </dgm:pt>
    <dgm:pt modelId="{145EF480-3E18-40FB-BD6F-615A018C5CE1}">
      <dgm:prSet/>
      <dgm:spPr/>
      <dgm:t>
        <a:bodyPr/>
        <a:lstStyle/>
        <a:p>
          <a:r>
            <a:rPr lang="en-US" dirty="0"/>
            <a:t>This intense hiring has been a nationwide endeavor, and nearly every station has increased in size to accommodate the increased workload due to PACT Act.</a:t>
          </a:r>
        </a:p>
      </dgm:t>
    </dgm:pt>
    <dgm:pt modelId="{30115242-5019-456A-82C8-2A175C2C1C46}" type="parTrans" cxnId="{4EECA8CC-9439-4A77-A339-BA354848F3BB}">
      <dgm:prSet/>
      <dgm:spPr/>
      <dgm:t>
        <a:bodyPr/>
        <a:lstStyle/>
        <a:p>
          <a:endParaRPr lang="en-US"/>
        </a:p>
      </dgm:t>
    </dgm:pt>
    <dgm:pt modelId="{8C0A60D3-81D8-414C-9D16-F9218192B140}" type="sibTrans" cxnId="{4EECA8CC-9439-4A77-A339-BA354848F3BB}">
      <dgm:prSet/>
      <dgm:spPr/>
      <dgm:t>
        <a:bodyPr/>
        <a:lstStyle/>
        <a:p>
          <a:endParaRPr lang="en-US"/>
        </a:p>
      </dgm:t>
    </dgm:pt>
    <dgm:pt modelId="{2C8C106E-F6F8-4A96-B5B3-31C13FEB11FE}">
      <dgm:prSet/>
      <dgm:spPr/>
      <dgm:t>
        <a:bodyPr/>
        <a:lstStyle/>
        <a:p>
          <a:r>
            <a:rPr lang="en-US" dirty="0"/>
            <a:t>The training process is very time consuming on trainers and mentors, which mostly comprise of the Quality Review Team.</a:t>
          </a:r>
        </a:p>
      </dgm:t>
    </dgm:pt>
    <dgm:pt modelId="{5282F1D6-4B27-41CD-80A7-27EC598644BA}" type="parTrans" cxnId="{8E4C1469-A9B8-42F5-9160-F9F62648CF7F}">
      <dgm:prSet/>
      <dgm:spPr/>
      <dgm:t>
        <a:bodyPr/>
        <a:lstStyle/>
        <a:p>
          <a:endParaRPr lang="en-US"/>
        </a:p>
      </dgm:t>
    </dgm:pt>
    <dgm:pt modelId="{D548AD41-C96D-4F15-BC64-A77FA8A06D2F}" type="sibTrans" cxnId="{8E4C1469-A9B8-42F5-9160-F9F62648CF7F}">
      <dgm:prSet/>
      <dgm:spPr/>
      <dgm:t>
        <a:bodyPr/>
        <a:lstStyle/>
        <a:p>
          <a:endParaRPr lang="en-US"/>
        </a:p>
      </dgm:t>
    </dgm:pt>
    <dgm:pt modelId="{97C269F1-03FD-4887-A402-5BDF15CAD1DB}" type="pres">
      <dgm:prSet presAssocID="{06C58E71-0437-4165-99E5-011866D9F1D9}" presName="diagram" presStyleCnt="0">
        <dgm:presLayoutVars>
          <dgm:dir/>
          <dgm:resizeHandles val="exact"/>
        </dgm:presLayoutVars>
      </dgm:prSet>
      <dgm:spPr/>
    </dgm:pt>
    <dgm:pt modelId="{892027A6-3ADF-4A8B-A7E9-987751306062}" type="pres">
      <dgm:prSet presAssocID="{CFBF2C4C-1273-4916-B61D-6B73CE0FBFBA}" presName="node" presStyleLbl="node1" presStyleIdx="0" presStyleCnt="3">
        <dgm:presLayoutVars>
          <dgm:bulletEnabled val="1"/>
        </dgm:presLayoutVars>
      </dgm:prSet>
      <dgm:spPr/>
    </dgm:pt>
    <dgm:pt modelId="{1DE8DA63-6442-4D2D-934F-112AD47962D6}" type="pres">
      <dgm:prSet presAssocID="{1F3950C3-CA16-4799-B87C-05DFFE74ECA2}" presName="sibTrans" presStyleLbl="sibTrans2D1" presStyleIdx="0" presStyleCnt="2"/>
      <dgm:spPr/>
    </dgm:pt>
    <dgm:pt modelId="{539237E6-8E30-49ED-AB5B-B20C69B402DC}" type="pres">
      <dgm:prSet presAssocID="{1F3950C3-CA16-4799-B87C-05DFFE74ECA2}" presName="connectorText" presStyleLbl="sibTrans2D1" presStyleIdx="0" presStyleCnt="2"/>
      <dgm:spPr/>
    </dgm:pt>
    <dgm:pt modelId="{3E24D069-BD65-4858-93C3-A2BBB3BBD517}" type="pres">
      <dgm:prSet presAssocID="{145EF480-3E18-40FB-BD6F-615A018C5CE1}" presName="node" presStyleLbl="node1" presStyleIdx="1" presStyleCnt="3">
        <dgm:presLayoutVars>
          <dgm:bulletEnabled val="1"/>
        </dgm:presLayoutVars>
      </dgm:prSet>
      <dgm:spPr/>
    </dgm:pt>
    <dgm:pt modelId="{6C4AF779-C99F-4061-99AB-632E1C4A0B34}" type="pres">
      <dgm:prSet presAssocID="{8C0A60D3-81D8-414C-9D16-F9218192B140}" presName="sibTrans" presStyleLbl="sibTrans2D1" presStyleIdx="1" presStyleCnt="2"/>
      <dgm:spPr/>
    </dgm:pt>
    <dgm:pt modelId="{4427F4EA-6F1E-4BF9-94C6-FC1A5E607436}" type="pres">
      <dgm:prSet presAssocID="{8C0A60D3-81D8-414C-9D16-F9218192B140}" presName="connectorText" presStyleLbl="sibTrans2D1" presStyleIdx="1" presStyleCnt="2"/>
      <dgm:spPr/>
    </dgm:pt>
    <dgm:pt modelId="{15653124-59DA-44D5-9809-3EDF747F8B99}" type="pres">
      <dgm:prSet presAssocID="{2C8C106E-F6F8-4A96-B5B3-31C13FEB11FE}" presName="node" presStyleLbl="node1" presStyleIdx="2" presStyleCnt="3">
        <dgm:presLayoutVars>
          <dgm:bulletEnabled val="1"/>
        </dgm:presLayoutVars>
      </dgm:prSet>
      <dgm:spPr/>
    </dgm:pt>
  </dgm:ptLst>
  <dgm:cxnLst>
    <dgm:cxn modelId="{50E37009-CB64-4290-9049-9A06D5F2589E}" type="presOf" srcId="{06C58E71-0437-4165-99E5-011866D9F1D9}" destId="{97C269F1-03FD-4887-A402-5BDF15CAD1DB}" srcOrd="0" destOrd="0" presId="urn:microsoft.com/office/officeart/2005/8/layout/process5"/>
    <dgm:cxn modelId="{A3D63210-2269-4ED3-9C1C-CCD3C3FD3D86}" type="presOf" srcId="{8C0A60D3-81D8-414C-9D16-F9218192B140}" destId="{4427F4EA-6F1E-4BF9-94C6-FC1A5E607436}" srcOrd="1" destOrd="0" presId="urn:microsoft.com/office/officeart/2005/8/layout/process5"/>
    <dgm:cxn modelId="{2C35221A-D94B-49DB-AB58-90751A87BB88}" type="presOf" srcId="{1F3950C3-CA16-4799-B87C-05DFFE74ECA2}" destId="{539237E6-8E30-49ED-AB5B-B20C69B402DC}" srcOrd="1" destOrd="0" presId="urn:microsoft.com/office/officeart/2005/8/layout/process5"/>
    <dgm:cxn modelId="{25074330-B637-43C7-9F26-608A414323C1}" type="presOf" srcId="{CFBF2C4C-1273-4916-B61D-6B73CE0FBFBA}" destId="{892027A6-3ADF-4A8B-A7E9-987751306062}" srcOrd="0" destOrd="0" presId="urn:microsoft.com/office/officeart/2005/8/layout/process5"/>
    <dgm:cxn modelId="{01EB9A33-10E9-4011-8F63-5A82471B5C85}" type="presOf" srcId="{145EF480-3E18-40FB-BD6F-615A018C5CE1}" destId="{3E24D069-BD65-4858-93C3-A2BBB3BBD517}" srcOrd="0" destOrd="0" presId="urn:microsoft.com/office/officeart/2005/8/layout/process5"/>
    <dgm:cxn modelId="{A53E975E-6E83-4D87-BCBE-2E3882254A42}" type="presOf" srcId="{1F3950C3-CA16-4799-B87C-05DFFE74ECA2}" destId="{1DE8DA63-6442-4D2D-934F-112AD47962D6}" srcOrd="0" destOrd="0" presId="urn:microsoft.com/office/officeart/2005/8/layout/process5"/>
    <dgm:cxn modelId="{CE762460-6BAE-4B9C-86FA-C424D6B4FBCB}" type="presOf" srcId="{8C0A60D3-81D8-414C-9D16-F9218192B140}" destId="{6C4AF779-C99F-4061-99AB-632E1C4A0B34}" srcOrd="0" destOrd="0" presId="urn:microsoft.com/office/officeart/2005/8/layout/process5"/>
    <dgm:cxn modelId="{8E4C1469-A9B8-42F5-9160-F9F62648CF7F}" srcId="{06C58E71-0437-4165-99E5-011866D9F1D9}" destId="{2C8C106E-F6F8-4A96-B5B3-31C13FEB11FE}" srcOrd="2" destOrd="0" parTransId="{5282F1D6-4B27-41CD-80A7-27EC598644BA}" sibTransId="{D548AD41-C96D-4F15-BC64-A77FA8A06D2F}"/>
    <dgm:cxn modelId="{956E354A-A1F7-429B-81FC-3361A86D0321}" srcId="{06C58E71-0437-4165-99E5-011866D9F1D9}" destId="{CFBF2C4C-1273-4916-B61D-6B73CE0FBFBA}" srcOrd="0" destOrd="0" parTransId="{1A77E523-1838-4185-80EE-C53C13DB264F}" sibTransId="{1F3950C3-CA16-4799-B87C-05DFFE74ECA2}"/>
    <dgm:cxn modelId="{3172C99E-CCAF-4114-B81E-2B7E549C1403}" type="presOf" srcId="{2C8C106E-F6F8-4A96-B5B3-31C13FEB11FE}" destId="{15653124-59DA-44D5-9809-3EDF747F8B99}" srcOrd="0" destOrd="0" presId="urn:microsoft.com/office/officeart/2005/8/layout/process5"/>
    <dgm:cxn modelId="{4EECA8CC-9439-4A77-A339-BA354848F3BB}" srcId="{06C58E71-0437-4165-99E5-011866D9F1D9}" destId="{145EF480-3E18-40FB-BD6F-615A018C5CE1}" srcOrd="1" destOrd="0" parTransId="{30115242-5019-456A-82C8-2A175C2C1C46}" sibTransId="{8C0A60D3-81D8-414C-9D16-F9218192B140}"/>
    <dgm:cxn modelId="{B9F244BA-AE01-4B6A-B5C7-98072C3196D0}" type="presParOf" srcId="{97C269F1-03FD-4887-A402-5BDF15CAD1DB}" destId="{892027A6-3ADF-4A8B-A7E9-987751306062}" srcOrd="0" destOrd="0" presId="urn:microsoft.com/office/officeart/2005/8/layout/process5"/>
    <dgm:cxn modelId="{C698584E-2B61-45C5-8344-EBE679788A4A}" type="presParOf" srcId="{97C269F1-03FD-4887-A402-5BDF15CAD1DB}" destId="{1DE8DA63-6442-4D2D-934F-112AD47962D6}" srcOrd="1" destOrd="0" presId="urn:microsoft.com/office/officeart/2005/8/layout/process5"/>
    <dgm:cxn modelId="{C21BA5FF-57A8-418E-962F-A39DCDF18F7E}" type="presParOf" srcId="{1DE8DA63-6442-4D2D-934F-112AD47962D6}" destId="{539237E6-8E30-49ED-AB5B-B20C69B402DC}" srcOrd="0" destOrd="0" presId="urn:microsoft.com/office/officeart/2005/8/layout/process5"/>
    <dgm:cxn modelId="{E3EDA1C6-D8CD-4E49-B8A6-E07BC8CAF851}" type="presParOf" srcId="{97C269F1-03FD-4887-A402-5BDF15CAD1DB}" destId="{3E24D069-BD65-4858-93C3-A2BBB3BBD517}" srcOrd="2" destOrd="0" presId="urn:microsoft.com/office/officeart/2005/8/layout/process5"/>
    <dgm:cxn modelId="{776D637F-8659-4EE3-B595-22A1CCF0C62D}" type="presParOf" srcId="{97C269F1-03FD-4887-A402-5BDF15CAD1DB}" destId="{6C4AF779-C99F-4061-99AB-632E1C4A0B34}" srcOrd="3" destOrd="0" presId="urn:microsoft.com/office/officeart/2005/8/layout/process5"/>
    <dgm:cxn modelId="{7BBE60C0-14D2-49B3-A7B5-BEE3053085A9}" type="presParOf" srcId="{6C4AF779-C99F-4061-99AB-632E1C4A0B34}" destId="{4427F4EA-6F1E-4BF9-94C6-FC1A5E607436}" srcOrd="0" destOrd="0" presId="urn:microsoft.com/office/officeart/2005/8/layout/process5"/>
    <dgm:cxn modelId="{E9A6DDEA-E6FA-4A92-8540-45B03C4F7513}" type="presParOf" srcId="{97C269F1-03FD-4887-A402-5BDF15CAD1DB}" destId="{15653124-59DA-44D5-9809-3EDF747F8B99}"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C8D21-96C5-47D1-ADC3-84A37E1560E1}">
      <dsp:nvSpPr>
        <dsp:cNvPr id="0" name=""/>
        <dsp:cNvSpPr/>
      </dsp:nvSpPr>
      <dsp:spPr>
        <a:xfrm>
          <a:off x="640379" y="26172"/>
          <a:ext cx="1852875" cy="185287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850247-5EB0-4811-826C-5C401686613C}">
      <dsp:nvSpPr>
        <dsp:cNvPr id="0" name=""/>
        <dsp:cNvSpPr/>
      </dsp:nvSpPr>
      <dsp:spPr>
        <a:xfrm>
          <a:off x="1035254" y="421047"/>
          <a:ext cx="1063125" cy="1063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2B0DB9-0E11-4F91-BE97-EFF40851D3C9}">
      <dsp:nvSpPr>
        <dsp:cNvPr id="0" name=""/>
        <dsp:cNvSpPr/>
      </dsp:nvSpPr>
      <dsp:spPr>
        <a:xfrm>
          <a:off x="48067" y="2456173"/>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Mental disorders rating schedule changes</a:t>
          </a:r>
        </a:p>
      </dsp:txBody>
      <dsp:txXfrm>
        <a:off x="48067" y="2456173"/>
        <a:ext cx="3037500" cy="720000"/>
      </dsp:txXfrm>
    </dsp:sp>
    <dsp:sp modelId="{72153FF3-2AFA-4070-AC02-1D9B9046BD04}">
      <dsp:nvSpPr>
        <dsp:cNvPr id="0" name=""/>
        <dsp:cNvSpPr/>
      </dsp:nvSpPr>
      <dsp:spPr>
        <a:xfrm>
          <a:off x="4209442" y="26172"/>
          <a:ext cx="1852875" cy="185287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DB2732-8578-48A7-BFA7-2F0BA59D5CF5}">
      <dsp:nvSpPr>
        <dsp:cNvPr id="0" name=""/>
        <dsp:cNvSpPr/>
      </dsp:nvSpPr>
      <dsp:spPr>
        <a:xfrm>
          <a:off x="4604317" y="421047"/>
          <a:ext cx="1063125" cy="1063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761D38-58FA-4D9E-B0A0-8D5CE8BA0199}">
      <dsp:nvSpPr>
        <dsp:cNvPr id="0" name=""/>
        <dsp:cNvSpPr/>
      </dsp:nvSpPr>
      <dsp:spPr>
        <a:xfrm>
          <a:off x="3617130" y="2456173"/>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Respiratory disorders rating schedule changes</a:t>
          </a:r>
        </a:p>
      </dsp:txBody>
      <dsp:txXfrm>
        <a:off x="3617130" y="2456173"/>
        <a:ext cx="3037500" cy="720000"/>
      </dsp:txXfrm>
    </dsp:sp>
    <dsp:sp modelId="{4756B489-EBAE-4238-B5CB-3816FAD91AA0}">
      <dsp:nvSpPr>
        <dsp:cNvPr id="0" name=""/>
        <dsp:cNvSpPr/>
      </dsp:nvSpPr>
      <dsp:spPr>
        <a:xfrm>
          <a:off x="7778505" y="26172"/>
          <a:ext cx="1852875" cy="185287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5FAF71-4C2A-48F4-9879-50B4BBF7DBE8}">
      <dsp:nvSpPr>
        <dsp:cNvPr id="0" name=""/>
        <dsp:cNvSpPr/>
      </dsp:nvSpPr>
      <dsp:spPr>
        <a:xfrm>
          <a:off x="8173380" y="421047"/>
          <a:ext cx="1063125" cy="1063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38A9D9-F266-4AE8-B192-EC9F65771F26}">
      <dsp:nvSpPr>
        <dsp:cNvPr id="0" name=""/>
        <dsp:cNvSpPr/>
      </dsp:nvSpPr>
      <dsp:spPr>
        <a:xfrm>
          <a:off x="7186192" y="2456173"/>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Audio disorders rating schedule changes</a:t>
          </a:r>
        </a:p>
      </dsp:txBody>
      <dsp:txXfrm>
        <a:off x="7186192" y="2456173"/>
        <a:ext cx="30375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027A6-3ADF-4A8B-A7E9-987751306062}">
      <dsp:nvSpPr>
        <dsp:cNvPr id="0" name=""/>
        <dsp:cNvSpPr/>
      </dsp:nvSpPr>
      <dsp:spPr>
        <a:xfrm>
          <a:off x="51320" y="1786"/>
          <a:ext cx="3177344" cy="1906406"/>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Calendar year 2023, the Oakland Regional Office has hired 77 new employees, 46 of which have been RVSRs. </a:t>
          </a:r>
        </a:p>
      </dsp:txBody>
      <dsp:txXfrm>
        <a:off x="107157" y="57623"/>
        <a:ext cx="3065670" cy="1794732"/>
      </dsp:txXfrm>
    </dsp:sp>
    <dsp:sp modelId="{1DE8DA63-6442-4D2D-934F-112AD47962D6}">
      <dsp:nvSpPr>
        <dsp:cNvPr id="0" name=""/>
        <dsp:cNvSpPr/>
      </dsp:nvSpPr>
      <dsp:spPr>
        <a:xfrm>
          <a:off x="3508270" y="560999"/>
          <a:ext cx="673596" cy="787981"/>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508270" y="718595"/>
        <a:ext cx="471517" cy="472789"/>
      </dsp:txXfrm>
    </dsp:sp>
    <dsp:sp modelId="{3E24D069-BD65-4858-93C3-A2BBB3BBD517}">
      <dsp:nvSpPr>
        <dsp:cNvPr id="0" name=""/>
        <dsp:cNvSpPr/>
      </dsp:nvSpPr>
      <dsp:spPr>
        <a:xfrm>
          <a:off x="4499602" y="1786"/>
          <a:ext cx="3177344" cy="1906406"/>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This intense hiring has been a nationwide endeavor, and nearly every station has increased in size to accommodate the increased workload due to PACT Act.</a:t>
          </a:r>
        </a:p>
      </dsp:txBody>
      <dsp:txXfrm>
        <a:off x="4555439" y="57623"/>
        <a:ext cx="3065670" cy="1794732"/>
      </dsp:txXfrm>
    </dsp:sp>
    <dsp:sp modelId="{6C4AF779-C99F-4061-99AB-632E1C4A0B34}">
      <dsp:nvSpPr>
        <dsp:cNvPr id="0" name=""/>
        <dsp:cNvSpPr/>
      </dsp:nvSpPr>
      <dsp:spPr>
        <a:xfrm rot="5400000">
          <a:off x="5751475" y="2130607"/>
          <a:ext cx="673596" cy="787981"/>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5851879" y="2187800"/>
        <a:ext cx="472789" cy="471517"/>
      </dsp:txXfrm>
    </dsp:sp>
    <dsp:sp modelId="{15653124-59DA-44D5-9809-3EDF747F8B99}">
      <dsp:nvSpPr>
        <dsp:cNvPr id="0" name=""/>
        <dsp:cNvSpPr/>
      </dsp:nvSpPr>
      <dsp:spPr>
        <a:xfrm>
          <a:off x="4499602" y="3179130"/>
          <a:ext cx="3177344" cy="1906406"/>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The training process is very time consuming on trainers and mentors, which mostly comprise of the Quality Review Team.</a:t>
          </a:r>
        </a:p>
      </dsp:txBody>
      <dsp:txXfrm>
        <a:off x="4555439" y="3234967"/>
        <a:ext cx="3065670" cy="1794732"/>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02/13/2024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02/13/2024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02/13/2024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02/13/2024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02/13/2024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02/13/2024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02/13/2024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02/13/2024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02/13/2024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02/13/2024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02/13/2024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02/13/2024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2" Type="http://schemas.openxmlformats.org/officeDocument/2006/relationships/hyperlink" Target="https://www.regulations.gov/document/VA-2022-VBA-0010-0001"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2" Type="http://schemas.openxmlformats.org/officeDocument/2006/relationships/hyperlink" Target="https://www.regulations.gov/document/VA-2022-VBA-0009-0001"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s://www.regulations.gov/document/VA-2022-VBA-0009-000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4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vbaw.vba.va.gov/bl/21/pact.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01CF6-09EA-4389-82DD-FA6A406704AF}"/>
              </a:ext>
            </a:extLst>
          </p:cNvPr>
          <p:cNvSpPr>
            <a:spLocks noGrp="1"/>
          </p:cNvSpPr>
          <p:nvPr>
            <p:ph type="ctrTitle"/>
          </p:nvPr>
        </p:nvSpPr>
        <p:spPr/>
        <p:txBody>
          <a:bodyPr/>
          <a:lstStyle/>
          <a:p>
            <a:r>
              <a:rPr lang="en-US" dirty="0"/>
              <a:t>Updates in VBA </a:t>
            </a:r>
          </a:p>
        </p:txBody>
      </p:sp>
      <p:sp>
        <p:nvSpPr>
          <p:cNvPr id="3" name="Subtitle 2">
            <a:extLst>
              <a:ext uri="{FF2B5EF4-FFF2-40B4-BE49-F238E27FC236}">
                <a16:creationId xmlns:a16="http://schemas.microsoft.com/office/drawing/2014/main" id="{09807E7A-79DF-439D-85B5-D580F221FE87}"/>
              </a:ext>
            </a:extLst>
          </p:cNvPr>
          <p:cNvSpPr>
            <a:spLocks noGrp="1"/>
          </p:cNvSpPr>
          <p:nvPr>
            <p:ph type="subTitle" idx="1"/>
          </p:nvPr>
        </p:nvSpPr>
        <p:spPr/>
        <p:txBody>
          <a:bodyPr/>
          <a:lstStyle/>
          <a:p>
            <a:r>
              <a:rPr lang="en-US" dirty="0"/>
              <a:t>02/13/2024</a:t>
            </a:r>
          </a:p>
        </p:txBody>
      </p:sp>
    </p:spTree>
    <p:extLst>
      <p:ext uri="{BB962C8B-B14F-4D97-AF65-F5344CB8AC3E}">
        <p14:creationId xmlns:p14="http://schemas.microsoft.com/office/powerpoint/2010/main" val="3022065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D2F5A20-8134-1107-0AF5-3AF5612358CD}"/>
              </a:ext>
            </a:extLst>
          </p:cNvPr>
          <p:cNvSpPr>
            <a:spLocks noGrp="1"/>
          </p:cNvSpPr>
          <p:nvPr>
            <p:ph type="title"/>
          </p:nvPr>
        </p:nvSpPr>
        <p:spPr>
          <a:xfrm>
            <a:off x="289248" y="1123837"/>
            <a:ext cx="6451110" cy="1255469"/>
          </a:xfrm>
        </p:spPr>
        <p:txBody>
          <a:bodyPr>
            <a:normAutofit/>
          </a:bodyPr>
          <a:lstStyle/>
          <a:p>
            <a:r>
              <a:rPr lang="en-US" sz="4800" dirty="0"/>
              <a:t>Exam and Contractor Info</a:t>
            </a:r>
          </a:p>
        </p:txBody>
      </p:sp>
      <p:sp>
        <p:nvSpPr>
          <p:cNvPr id="3" name="Content Placeholder 2">
            <a:extLst>
              <a:ext uri="{FF2B5EF4-FFF2-40B4-BE49-F238E27FC236}">
                <a16:creationId xmlns:a16="http://schemas.microsoft.com/office/drawing/2014/main" id="{F16501E0-2C29-1A48-85D9-67062DED609D}"/>
              </a:ext>
            </a:extLst>
          </p:cNvPr>
          <p:cNvSpPr>
            <a:spLocks noGrp="1"/>
          </p:cNvSpPr>
          <p:nvPr>
            <p:ph idx="1"/>
          </p:nvPr>
        </p:nvSpPr>
        <p:spPr>
          <a:xfrm>
            <a:off x="289248" y="2510395"/>
            <a:ext cx="6451109" cy="3274586"/>
          </a:xfrm>
        </p:spPr>
        <p:txBody>
          <a:bodyPr anchor="t">
            <a:normAutofit/>
          </a:bodyPr>
          <a:lstStyle/>
          <a:p>
            <a:pPr marL="0" indent="0">
              <a:buNone/>
            </a:pPr>
            <a:r>
              <a:rPr lang="en-US" sz="3600" dirty="0">
                <a:solidFill>
                  <a:srgbClr val="FFFFFF"/>
                </a:solidFill>
              </a:rPr>
              <a:t>Information and Reminders from our very own local Exam Liaison</a:t>
            </a:r>
          </a:p>
          <a:p>
            <a:endParaRPr lang="en-US" dirty="0">
              <a:solidFill>
                <a:srgbClr val="FFFFFF"/>
              </a:solidFill>
            </a:endParaRPr>
          </a:p>
          <a:p>
            <a:endParaRPr lang="en-US" dirty="0">
              <a:solidFill>
                <a:srgbClr val="FFFFFF"/>
              </a:solidFill>
            </a:endParaRPr>
          </a:p>
          <a:p>
            <a:endParaRPr lang="en-US" dirty="0">
              <a:solidFill>
                <a:srgbClr val="FFFFFF"/>
              </a:solidFill>
            </a:endParaRPr>
          </a:p>
          <a:p>
            <a:endParaRPr lang="en-US" dirty="0">
              <a:solidFill>
                <a:srgbClr val="FFFFFF"/>
              </a:solidFill>
            </a:endParaRPr>
          </a:p>
        </p:txBody>
      </p:sp>
      <p:pic>
        <p:nvPicPr>
          <p:cNvPr id="4" name="Picture 3">
            <a:extLst>
              <a:ext uri="{FF2B5EF4-FFF2-40B4-BE49-F238E27FC236}">
                <a16:creationId xmlns:a16="http://schemas.microsoft.com/office/drawing/2014/main" id="{E23856D6-C864-3E21-5E50-C4FA9D4768FD}"/>
              </a:ext>
            </a:extLst>
          </p:cNvPr>
          <p:cNvPicPr>
            <a:picLocks noChangeAspect="1"/>
          </p:cNvPicPr>
          <p:nvPr/>
        </p:nvPicPr>
        <p:blipFill>
          <a:blip r:embed="rId2"/>
          <a:stretch>
            <a:fillRect/>
          </a:stretch>
        </p:blipFill>
        <p:spPr>
          <a:xfrm>
            <a:off x="7552944" y="1535135"/>
            <a:ext cx="3778286" cy="3778286"/>
          </a:xfrm>
          <a:prstGeom prst="rect">
            <a:avLst/>
          </a:prstGeom>
        </p:spPr>
      </p:pic>
      <p:sp>
        <p:nvSpPr>
          <p:cNvPr id="13" name="Rectangle 12">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40934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754C990-9493-43C5-A08F-2B9A55F7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76A2F0-4868-448D-8624-668A960A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31750" cap="sq">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26967F5-DCE0-FF9E-5804-01C8E6E6DF9F}"/>
              </a:ext>
            </a:extLst>
          </p:cNvPr>
          <p:cNvPicPr>
            <a:picLocks noChangeAspect="1"/>
          </p:cNvPicPr>
          <p:nvPr/>
        </p:nvPicPr>
        <p:blipFill>
          <a:blip r:embed="rId2"/>
          <a:stretch>
            <a:fillRect/>
          </a:stretch>
        </p:blipFill>
        <p:spPr>
          <a:xfrm>
            <a:off x="3338610" y="525996"/>
            <a:ext cx="5048250" cy="1628775"/>
          </a:xfrm>
          <a:prstGeom prst="rect">
            <a:avLst/>
          </a:prstGeom>
        </p:spPr>
      </p:pic>
      <p:pic>
        <p:nvPicPr>
          <p:cNvPr id="4" name="Picture 3">
            <a:extLst>
              <a:ext uri="{FF2B5EF4-FFF2-40B4-BE49-F238E27FC236}">
                <a16:creationId xmlns:a16="http://schemas.microsoft.com/office/drawing/2014/main" id="{19261207-207D-3CB1-3918-C61DB3CB1E30}"/>
              </a:ext>
            </a:extLst>
          </p:cNvPr>
          <p:cNvPicPr>
            <a:picLocks noChangeAspect="1"/>
          </p:cNvPicPr>
          <p:nvPr/>
        </p:nvPicPr>
        <p:blipFill>
          <a:blip r:embed="rId3"/>
          <a:stretch>
            <a:fillRect/>
          </a:stretch>
        </p:blipFill>
        <p:spPr>
          <a:xfrm>
            <a:off x="1447800" y="2543175"/>
            <a:ext cx="9296400" cy="1771650"/>
          </a:xfrm>
          <a:prstGeom prst="rect">
            <a:avLst/>
          </a:prstGeom>
        </p:spPr>
      </p:pic>
      <p:pic>
        <p:nvPicPr>
          <p:cNvPr id="6" name="Picture 5">
            <a:extLst>
              <a:ext uri="{FF2B5EF4-FFF2-40B4-BE49-F238E27FC236}">
                <a16:creationId xmlns:a16="http://schemas.microsoft.com/office/drawing/2014/main" id="{9AF39E3E-D38A-D151-CCD2-98F3FC70C7CA}"/>
              </a:ext>
            </a:extLst>
          </p:cNvPr>
          <p:cNvPicPr>
            <a:picLocks noChangeAspect="1"/>
          </p:cNvPicPr>
          <p:nvPr/>
        </p:nvPicPr>
        <p:blipFill>
          <a:blip r:embed="rId4"/>
          <a:stretch>
            <a:fillRect/>
          </a:stretch>
        </p:blipFill>
        <p:spPr>
          <a:xfrm>
            <a:off x="1914525" y="5098732"/>
            <a:ext cx="8362950" cy="495300"/>
          </a:xfrm>
          <a:prstGeom prst="rect">
            <a:avLst/>
          </a:prstGeom>
        </p:spPr>
      </p:pic>
    </p:spTree>
    <p:extLst>
      <p:ext uri="{BB962C8B-B14F-4D97-AF65-F5344CB8AC3E}">
        <p14:creationId xmlns:p14="http://schemas.microsoft.com/office/powerpoint/2010/main" val="3515285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754C990-9493-43C5-A08F-2B9A55F7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76A2F0-4868-448D-8624-668A960A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31750" cap="sq">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C1FAF80-4CC0-C461-16AD-46A095BB0600}"/>
              </a:ext>
            </a:extLst>
          </p:cNvPr>
          <p:cNvPicPr>
            <a:picLocks noChangeAspect="1"/>
          </p:cNvPicPr>
          <p:nvPr/>
        </p:nvPicPr>
        <p:blipFill>
          <a:blip r:embed="rId2"/>
          <a:stretch>
            <a:fillRect/>
          </a:stretch>
        </p:blipFill>
        <p:spPr>
          <a:xfrm>
            <a:off x="1176337" y="597158"/>
            <a:ext cx="9839325" cy="5682343"/>
          </a:xfrm>
          <a:prstGeom prst="rect">
            <a:avLst/>
          </a:prstGeom>
        </p:spPr>
      </p:pic>
    </p:spTree>
    <p:extLst>
      <p:ext uri="{BB962C8B-B14F-4D97-AF65-F5344CB8AC3E}">
        <p14:creationId xmlns:p14="http://schemas.microsoft.com/office/powerpoint/2010/main" val="820346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754C990-9493-43C5-A08F-2B9A55F7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76A2F0-4868-448D-8624-668A960A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31750" cap="sq">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D45D641-536A-E1E5-3850-A1487D38A3F3}"/>
              </a:ext>
            </a:extLst>
          </p:cNvPr>
          <p:cNvPicPr>
            <a:picLocks noChangeAspect="1"/>
          </p:cNvPicPr>
          <p:nvPr/>
        </p:nvPicPr>
        <p:blipFill>
          <a:blip r:embed="rId2"/>
          <a:stretch>
            <a:fillRect/>
          </a:stretch>
        </p:blipFill>
        <p:spPr>
          <a:xfrm>
            <a:off x="909637" y="671512"/>
            <a:ext cx="10372725" cy="5514975"/>
          </a:xfrm>
          <a:prstGeom prst="rect">
            <a:avLst/>
          </a:prstGeom>
        </p:spPr>
      </p:pic>
    </p:spTree>
    <p:extLst>
      <p:ext uri="{BB962C8B-B14F-4D97-AF65-F5344CB8AC3E}">
        <p14:creationId xmlns:p14="http://schemas.microsoft.com/office/powerpoint/2010/main" val="4136602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57F231E5-F402-49E1-82B4-C762909ED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6F0BA12B-74D1-4DB1-9A3F-C9BA27B815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Shape 15">
            <a:extLst>
              <a:ext uri="{FF2B5EF4-FFF2-40B4-BE49-F238E27FC236}">
                <a16:creationId xmlns:a16="http://schemas.microsoft.com/office/drawing/2014/main" id="{515FCC40-AA93-4D3B-90D0-69BC824EA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7FB083D-3A71-CAA0-C35C-BC3527A2C573}"/>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900" spc="-100">
                <a:solidFill>
                  <a:schemeClr val="tx2"/>
                </a:solidFill>
              </a:rPr>
              <a:t>Hearing Loss</a:t>
            </a:r>
          </a:p>
        </p:txBody>
      </p:sp>
      <p:sp>
        <p:nvSpPr>
          <p:cNvPr id="3" name="Content Placeholder 2">
            <a:extLst>
              <a:ext uri="{FF2B5EF4-FFF2-40B4-BE49-F238E27FC236}">
                <a16:creationId xmlns:a16="http://schemas.microsoft.com/office/drawing/2014/main" id="{5A9A93CB-A2A6-1299-6CEC-E47C749F997A}"/>
              </a:ext>
            </a:extLst>
          </p:cNvPr>
          <p:cNvSpPr>
            <a:spLocks noGrp="1"/>
          </p:cNvSpPr>
          <p:nvPr>
            <p:ph idx="1"/>
          </p:nvPr>
        </p:nvSpPr>
        <p:spPr>
          <a:xfrm>
            <a:off x="4084397" y="4670246"/>
            <a:ext cx="6714232" cy="914400"/>
          </a:xfrm>
        </p:spPr>
        <p:txBody>
          <a:bodyPr vert="horz" lIns="91440" tIns="45720" rIns="91440" bIns="45720" rtlCol="0" anchor="t">
            <a:normAutofit/>
          </a:bodyPr>
          <a:lstStyle/>
          <a:p>
            <a:pPr marL="0" indent="0">
              <a:buNone/>
            </a:pPr>
            <a:r>
              <a:rPr lang="en-US" sz="2200" dirty="0">
                <a:solidFill>
                  <a:schemeClr val="accent1"/>
                </a:solidFill>
              </a:rPr>
              <a:t>What constitutes hearing loss for VA purposes?</a:t>
            </a:r>
          </a:p>
          <a:p>
            <a:pPr marL="0" indent="0">
              <a:buNone/>
            </a:pPr>
            <a:r>
              <a:rPr lang="en-US" sz="2200" dirty="0">
                <a:solidFill>
                  <a:schemeClr val="accent1"/>
                </a:solidFill>
              </a:rPr>
              <a:t>How do we calculate hearing loss evaluations?</a:t>
            </a:r>
          </a:p>
        </p:txBody>
      </p:sp>
    </p:spTree>
    <p:extLst>
      <p:ext uri="{BB962C8B-B14F-4D97-AF65-F5344CB8AC3E}">
        <p14:creationId xmlns:p14="http://schemas.microsoft.com/office/powerpoint/2010/main" val="3973062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1AC2B10-06BB-CFCE-8964-FCDF076E4BB8}"/>
              </a:ext>
            </a:extLst>
          </p:cNvPr>
          <p:cNvPicPr>
            <a:picLocks noChangeAspect="1"/>
          </p:cNvPicPr>
          <p:nvPr/>
        </p:nvPicPr>
        <p:blipFill>
          <a:blip r:embed="rId2"/>
          <a:stretch>
            <a:fillRect/>
          </a:stretch>
        </p:blipFill>
        <p:spPr>
          <a:xfrm>
            <a:off x="794805" y="1989341"/>
            <a:ext cx="10602391" cy="2836138"/>
          </a:xfrm>
          <a:prstGeom prst="rect">
            <a:avLst/>
          </a:prstGeom>
        </p:spPr>
      </p:pic>
      <p:pic>
        <p:nvPicPr>
          <p:cNvPr id="5" name="Picture 4">
            <a:extLst>
              <a:ext uri="{FF2B5EF4-FFF2-40B4-BE49-F238E27FC236}">
                <a16:creationId xmlns:a16="http://schemas.microsoft.com/office/drawing/2014/main" id="{E925CE2B-B130-926A-7CF7-750627C6D8F1}"/>
              </a:ext>
            </a:extLst>
          </p:cNvPr>
          <p:cNvPicPr>
            <a:picLocks noChangeAspect="1"/>
          </p:cNvPicPr>
          <p:nvPr/>
        </p:nvPicPr>
        <p:blipFill>
          <a:blip r:embed="rId3"/>
          <a:stretch>
            <a:fillRect/>
          </a:stretch>
        </p:blipFill>
        <p:spPr>
          <a:xfrm>
            <a:off x="2931690" y="889880"/>
            <a:ext cx="6076950" cy="561975"/>
          </a:xfrm>
          <a:prstGeom prst="rect">
            <a:avLst/>
          </a:prstGeom>
        </p:spPr>
      </p:pic>
      <p:pic>
        <p:nvPicPr>
          <p:cNvPr id="7" name="Picture 6">
            <a:extLst>
              <a:ext uri="{FF2B5EF4-FFF2-40B4-BE49-F238E27FC236}">
                <a16:creationId xmlns:a16="http://schemas.microsoft.com/office/drawing/2014/main" id="{D53B6171-013F-3BA5-0DE1-4A878BB29CDA}"/>
              </a:ext>
            </a:extLst>
          </p:cNvPr>
          <p:cNvPicPr>
            <a:picLocks noChangeAspect="1"/>
          </p:cNvPicPr>
          <p:nvPr/>
        </p:nvPicPr>
        <p:blipFill>
          <a:blip r:embed="rId4"/>
          <a:stretch>
            <a:fillRect/>
          </a:stretch>
        </p:blipFill>
        <p:spPr>
          <a:xfrm>
            <a:off x="2260177" y="5777620"/>
            <a:ext cx="7419975" cy="381000"/>
          </a:xfrm>
          <a:prstGeom prst="rect">
            <a:avLst/>
          </a:prstGeom>
        </p:spPr>
      </p:pic>
    </p:spTree>
    <p:extLst>
      <p:ext uri="{BB962C8B-B14F-4D97-AF65-F5344CB8AC3E}">
        <p14:creationId xmlns:p14="http://schemas.microsoft.com/office/powerpoint/2010/main" val="3893710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FB26DF-1058-4FF2-A7D8-CC9D04982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Picture 1">
            <a:extLst>
              <a:ext uri="{FF2B5EF4-FFF2-40B4-BE49-F238E27FC236}">
                <a16:creationId xmlns:a16="http://schemas.microsoft.com/office/drawing/2014/main" id="{0828C393-2A83-AA90-4544-713E4E3B5AD2}"/>
              </a:ext>
            </a:extLst>
          </p:cNvPr>
          <p:cNvPicPr>
            <a:picLocks noChangeAspect="1"/>
          </p:cNvPicPr>
          <p:nvPr/>
        </p:nvPicPr>
        <p:blipFill>
          <a:blip r:embed="rId2"/>
          <a:stretch>
            <a:fillRect/>
          </a:stretch>
        </p:blipFill>
        <p:spPr>
          <a:xfrm>
            <a:off x="3607693" y="925528"/>
            <a:ext cx="8047304" cy="4997799"/>
          </a:xfrm>
          <a:prstGeom prst="rect">
            <a:avLst/>
          </a:prstGeom>
        </p:spPr>
      </p:pic>
      <p:sp>
        <p:nvSpPr>
          <p:cNvPr id="9" name="Rectangle 8">
            <a:extLst>
              <a:ext uri="{FF2B5EF4-FFF2-40B4-BE49-F238E27FC236}">
                <a16:creationId xmlns:a16="http://schemas.microsoft.com/office/drawing/2014/main" id="{DF663E57-5EFE-40CA-99A5-7BDB95908F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55399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754C990-9493-43C5-A08F-2B9A55F7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76A2F0-4868-448D-8624-668A960A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31750" cap="sq">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BEE835E-4404-0363-0294-7C3A366AED06}"/>
              </a:ext>
            </a:extLst>
          </p:cNvPr>
          <p:cNvPicPr>
            <a:picLocks noChangeAspect="1"/>
          </p:cNvPicPr>
          <p:nvPr/>
        </p:nvPicPr>
        <p:blipFill>
          <a:blip r:embed="rId2"/>
          <a:stretch>
            <a:fillRect/>
          </a:stretch>
        </p:blipFill>
        <p:spPr>
          <a:xfrm>
            <a:off x="801539" y="1800953"/>
            <a:ext cx="10588922" cy="3256094"/>
          </a:xfrm>
          <a:prstGeom prst="rect">
            <a:avLst/>
          </a:prstGeom>
        </p:spPr>
      </p:pic>
      <p:pic>
        <p:nvPicPr>
          <p:cNvPr id="5" name="Picture 4">
            <a:extLst>
              <a:ext uri="{FF2B5EF4-FFF2-40B4-BE49-F238E27FC236}">
                <a16:creationId xmlns:a16="http://schemas.microsoft.com/office/drawing/2014/main" id="{9B82E659-20F2-AC74-D7EE-B3707B344CB0}"/>
              </a:ext>
            </a:extLst>
          </p:cNvPr>
          <p:cNvPicPr>
            <a:picLocks noChangeAspect="1"/>
          </p:cNvPicPr>
          <p:nvPr/>
        </p:nvPicPr>
        <p:blipFill>
          <a:blip r:embed="rId3"/>
          <a:stretch>
            <a:fillRect/>
          </a:stretch>
        </p:blipFill>
        <p:spPr>
          <a:xfrm>
            <a:off x="916150" y="5175157"/>
            <a:ext cx="2876550" cy="723900"/>
          </a:xfrm>
          <a:prstGeom prst="rect">
            <a:avLst/>
          </a:prstGeom>
        </p:spPr>
      </p:pic>
    </p:spTree>
    <p:extLst>
      <p:ext uri="{BB962C8B-B14F-4D97-AF65-F5344CB8AC3E}">
        <p14:creationId xmlns:p14="http://schemas.microsoft.com/office/powerpoint/2010/main" val="3626599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54C990-9493-43C5-A08F-2B9A55F7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176A2F0-4868-448D-8624-668A960A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31750" cap="sq">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2DC126E-E986-77A3-D518-8F9CE5A9C212}"/>
              </a:ext>
            </a:extLst>
          </p:cNvPr>
          <p:cNvPicPr>
            <a:picLocks noChangeAspect="1"/>
          </p:cNvPicPr>
          <p:nvPr/>
        </p:nvPicPr>
        <p:blipFill>
          <a:blip r:embed="rId2"/>
          <a:stretch>
            <a:fillRect/>
          </a:stretch>
        </p:blipFill>
        <p:spPr>
          <a:xfrm>
            <a:off x="1978877" y="804334"/>
            <a:ext cx="8219482" cy="4392817"/>
          </a:xfrm>
          <a:prstGeom prst="rect">
            <a:avLst/>
          </a:prstGeom>
        </p:spPr>
      </p:pic>
      <p:pic>
        <p:nvPicPr>
          <p:cNvPr id="7" name="Picture 6">
            <a:extLst>
              <a:ext uri="{FF2B5EF4-FFF2-40B4-BE49-F238E27FC236}">
                <a16:creationId xmlns:a16="http://schemas.microsoft.com/office/drawing/2014/main" id="{929EE1E2-5F87-EDB8-C5A9-84AF8D4CA1E5}"/>
              </a:ext>
            </a:extLst>
          </p:cNvPr>
          <p:cNvPicPr>
            <a:picLocks noChangeAspect="1"/>
          </p:cNvPicPr>
          <p:nvPr/>
        </p:nvPicPr>
        <p:blipFill>
          <a:blip r:embed="rId3"/>
          <a:stretch>
            <a:fillRect/>
          </a:stretch>
        </p:blipFill>
        <p:spPr>
          <a:xfrm>
            <a:off x="1978877" y="5346777"/>
            <a:ext cx="2919694" cy="970249"/>
          </a:xfrm>
          <a:prstGeom prst="rect">
            <a:avLst/>
          </a:prstGeom>
        </p:spPr>
      </p:pic>
    </p:spTree>
    <p:extLst>
      <p:ext uri="{BB962C8B-B14F-4D97-AF65-F5344CB8AC3E}">
        <p14:creationId xmlns:p14="http://schemas.microsoft.com/office/powerpoint/2010/main" val="3298384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FE6226-A4AB-212E-17ED-D60AE29AE1AA}"/>
              </a:ext>
            </a:extLst>
          </p:cNvPr>
          <p:cNvPicPr>
            <a:picLocks noChangeAspect="1"/>
          </p:cNvPicPr>
          <p:nvPr/>
        </p:nvPicPr>
        <p:blipFill>
          <a:blip r:embed="rId2"/>
          <a:stretch>
            <a:fillRect/>
          </a:stretch>
        </p:blipFill>
        <p:spPr>
          <a:xfrm>
            <a:off x="511725" y="513183"/>
            <a:ext cx="7018283" cy="1203649"/>
          </a:xfrm>
          <a:prstGeom prst="rect">
            <a:avLst/>
          </a:prstGeom>
        </p:spPr>
      </p:pic>
      <p:pic>
        <p:nvPicPr>
          <p:cNvPr id="5" name="Picture 4">
            <a:extLst>
              <a:ext uri="{FF2B5EF4-FFF2-40B4-BE49-F238E27FC236}">
                <a16:creationId xmlns:a16="http://schemas.microsoft.com/office/drawing/2014/main" id="{FA6B7CFD-5D65-7A33-F5CA-76016D6D4D2F}"/>
              </a:ext>
            </a:extLst>
          </p:cNvPr>
          <p:cNvPicPr>
            <a:picLocks noChangeAspect="1"/>
          </p:cNvPicPr>
          <p:nvPr/>
        </p:nvPicPr>
        <p:blipFill>
          <a:blip r:embed="rId3"/>
          <a:stretch>
            <a:fillRect/>
          </a:stretch>
        </p:blipFill>
        <p:spPr>
          <a:xfrm>
            <a:off x="7613876" y="4101484"/>
            <a:ext cx="3495675" cy="1304925"/>
          </a:xfrm>
          <a:prstGeom prst="rect">
            <a:avLst/>
          </a:prstGeom>
        </p:spPr>
      </p:pic>
      <p:pic>
        <p:nvPicPr>
          <p:cNvPr id="7" name="Picture 6">
            <a:extLst>
              <a:ext uri="{FF2B5EF4-FFF2-40B4-BE49-F238E27FC236}">
                <a16:creationId xmlns:a16="http://schemas.microsoft.com/office/drawing/2014/main" id="{0B8973D6-CBD6-867F-A262-7CDC14DB55F0}"/>
              </a:ext>
            </a:extLst>
          </p:cNvPr>
          <p:cNvPicPr>
            <a:picLocks noChangeAspect="1"/>
          </p:cNvPicPr>
          <p:nvPr/>
        </p:nvPicPr>
        <p:blipFill>
          <a:blip r:embed="rId4"/>
          <a:stretch>
            <a:fillRect/>
          </a:stretch>
        </p:blipFill>
        <p:spPr>
          <a:xfrm>
            <a:off x="1566571" y="2405062"/>
            <a:ext cx="4330376" cy="3978764"/>
          </a:xfrm>
          <a:prstGeom prst="rect">
            <a:avLst/>
          </a:prstGeom>
        </p:spPr>
      </p:pic>
    </p:spTree>
    <p:extLst>
      <p:ext uri="{BB962C8B-B14F-4D97-AF65-F5344CB8AC3E}">
        <p14:creationId xmlns:p14="http://schemas.microsoft.com/office/powerpoint/2010/main" val="124050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49A488-E71C-8E11-A53A-B04AD2698E5D}"/>
              </a:ext>
            </a:extLst>
          </p:cNvPr>
          <p:cNvPicPr>
            <a:picLocks noChangeAspect="1"/>
          </p:cNvPicPr>
          <p:nvPr/>
        </p:nvPicPr>
        <p:blipFill>
          <a:blip r:embed="rId2"/>
          <a:stretch>
            <a:fillRect/>
          </a:stretch>
        </p:blipFill>
        <p:spPr>
          <a:xfrm>
            <a:off x="1597142" y="733425"/>
            <a:ext cx="2571750" cy="1771650"/>
          </a:xfrm>
          <a:prstGeom prst="rect">
            <a:avLst/>
          </a:prstGeom>
        </p:spPr>
      </p:pic>
      <p:pic>
        <p:nvPicPr>
          <p:cNvPr id="3" name="Picture 2">
            <a:extLst>
              <a:ext uri="{FF2B5EF4-FFF2-40B4-BE49-F238E27FC236}">
                <a16:creationId xmlns:a16="http://schemas.microsoft.com/office/drawing/2014/main" id="{1A76B114-FDFF-169F-3669-351A909AA751}"/>
              </a:ext>
            </a:extLst>
          </p:cNvPr>
          <p:cNvPicPr>
            <a:picLocks noChangeAspect="1"/>
          </p:cNvPicPr>
          <p:nvPr/>
        </p:nvPicPr>
        <p:blipFill>
          <a:blip r:embed="rId3"/>
          <a:stretch>
            <a:fillRect/>
          </a:stretch>
        </p:blipFill>
        <p:spPr>
          <a:xfrm>
            <a:off x="4862512" y="2505075"/>
            <a:ext cx="2466975" cy="1847850"/>
          </a:xfrm>
          <a:prstGeom prst="rect">
            <a:avLst/>
          </a:prstGeom>
        </p:spPr>
      </p:pic>
    </p:spTree>
    <p:extLst>
      <p:ext uri="{BB962C8B-B14F-4D97-AF65-F5344CB8AC3E}">
        <p14:creationId xmlns:p14="http://schemas.microsoft.com/office/powerpoint/2010/main" val="3069188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C2387E-139D-4671-2E6B-2BD71EFB2841}"/>
              </a:ext>
            </a:extLst>
          </p:cNvPr>
          <p:cNvPicPr>
            <a:picLocks noChangeAspect="1"/>
          </p:cNvPicPr>
          <p:nvPr/>
        </p:nvPicPr>
        <p:blipFill>
          <a:blip r:embed="rId2"/>
          <a:stretch>
            <a:fillRect/>
          </a:stretch>
        </p:blipFill>
        <p:spPr>
          <a:xfrm>
            <a:off x="2052735" y="1015068"/>
            <a:ext cx="7884367" cy="5451045"/>
          </a:xfrm>
          <a:prstGeom prst="rect">
            <a:avLst/>
          </a:prstGeom>
        </p:spPr>
      </p:pic>
      <p:pic>
        <p:nvPicPr>
          <p:cNvPr id="5" name="Picture 4">
            <a:extLst>
              <a:ext uri="{FF2B5EF4-FFF2-40B4-BE49-F238E27FC236}">
                <a16:creationId xmlns:a16="http://schemas.microsoft.com/office/drawing/2014/main" id="{30CA0877-865E-359B-F856-89AA480641C9}"/>
              </a:ext>
            </a:extLst>
          </p:cNvPr>
          <p:cNvPicPr>
            <a:picLocks noChangeAspect="1"/>
          </p:cNvPicPr>
          <p:nvPr/>
        </p:nvPicPr>
        <p:blipFill>
          <a:blip r:embed="rId3"/>
          <a:stretch>
            <a:fillRect/>
          </a:stretch>
        </p:blipFill>
        <p:spPr>
          <a:xfrm>
            <a:off x="4618555" y="537026"/>
            <a:ext cx="2752725" cy="314325"/>
          </a:xfrm>
          <a:prstGeom prst="rect">
            <a:avLst/>
          </a:prstGeom>
        </p:spPr>
      </p:pic>
    </p:spTree>
    <p:extLst>
      <p:ext uri="{BB962C8B-B14F-4D97-AF65-F5344CB8AC3E}">
        <p14:creationId xmlns:p14="http://schemas.microsoft.com/office/powerpoint/2010/main" val="1175357347"/>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C244651-26AF-435F-6B15-84CBC7631001}"/>
              </a:ext>
            </a:extLst>
          </p:cNvPr>
          <p:cNvPicPr>
            <a:picLocks noChangeAspect="1"/>
          </p:cNvPicPr>
          <p:nvPr/>
        </p:nvPicPr>
        <p:blipFill>
          <a:blip r:embed="rId2"/>
          <a:stretch>
            <a:fillRect/>
          </a:stretch>
        </p:blipFill>
        <p:spPr>
          <a:xfrm>
            <a:off x="794805" y="1194162"/>
            <a:ext cx="10602391" cy="4426497"/>
          </a:xfrm>
          <a:prstGeom prst="rect">
            <a:avLst/>
          </a:prstGeom>
        </p:spPr>
      </p:pic>
    </p:spTree>
    <p:extLst>
      <p:ext uri="{BB962C8B-B14F-4D97-AF65-F5344CB8AC3E}">
        <p14:creationId xmlns:p14="http://schemas.microsoft.com/office/powerpoint/2010/main" val="376194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0DA464-4268-1E95-0A2F-BD91AF5CDB23}"/>
              </a:ext>
            </a:extLst>
          </p:cNvPr>
          <p:cNvPicPr>
            <a:picLocks noChangeAspect="1"/>
          </p:cNvPicPr>
          <p:nvPr/>
        </p:nvPicPr>
        <p:blipFill>
          <a:blip r:embed="rId2"/>
          <a:stretch>
            <a:fillRect/>
          </a:stretch>
        </p:blipFill>
        <p:spPr>
          <a:xfrm>
            <a:off x="1819469" y="195942"/>
            <a:ext cx="8332237" cy="6503437"/>
          </a:xfrm>
          <a:prstGeom prst="rect">
            <a:avLst/>
          </a:prstGeom>
        </p:spPr>
      </p:pic>
    </p:spTree>
    <p:extLst>
      <p:ext uri="{BB962C8B-B14F-4D97-AF65-F5344CB8AC3E}">
        <p14:creationId xmlns:p14="http://schemas.microsoft.com/office/powerpoint/2010/main" val="312426869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E46D9A5-A394-53BB-7712-21D9C1415027}"/>
              </a:ext>
            </a:extLst>
          </p:cNvPr>
          <p:cNvPicPr>
            <a:picLocks noChangeAspect="1"/>
          </p:cNvPicPr>
          <p:nvPr/>
        </p:nvPicPr>
        <p:blipFill>
          <a:blip r:embed="rId2"/>
          <a:stretch>
            <a:fillRect/>
          </a:stretch>
        </p:blipFill>
        <p:spPr>
          <a:xfrm>
            <a:off x="794805" y="1035126"/>
            <a:ext cx="10602391" cy="4744569"/>
          </a:xfrm>
          <a:prstGeom prst="rect">
            <a:avLst/>
          </a:prstGeom>
        </p:spPr>
      </p:pic>
    </p:spTree>
    <p:extLst>
      <p:ext uri="{BB962C8B-B14F-4D97-AF65-F5344CB8AC3E}">
        <p14:creationId xmlns:p14="http://schemas.microsoft.com/office/powerpoint/2010/main" val="3921034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3222AA-4EF1-427F-B292-FAF0CC05B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Picture 1">
            <a:extLst>
              <a:ext uri="{FF2B5EF4-FFF2-40B4-BE49-F238E27FC236}">
                <a16:creationId xmlns:a16="http://schemas.microsoft.com/office/drawing/2014/main" id="{7CC1E71C-B8A3-6EF6-BB4A-35FABB411ECA}"/>
              </a:ext>
            </a:extLst>
          </p:cNvPr>
          <p:cNvPicPr>
            <a:picLocks noChangeAspect="1"/>
          </p:cNvPicPr>
          <p:nvPr/>
        </p:nvPicPr>
        <p:blipFill>
          <a:blip r:embed="rId2"/>
          <a:stretch>
            <a:fillRect/>
          </a:stretch>
        </p:blipFill>
        <p:spPr>
          <a:xfrm>
            <a:off x="1744824" y="1400176"/>
            <a:ext cx="5651971" cy="4052357"/>
          </a:xfrm>
          <a:prstGeom prst="rect">
            <a:avLst/>
          </a:prstGeom>
        </p:spPr>
      </p:pic>
      <p:sp>
        <p:nvSpPr>
          <p:cNvPr id="9" name="Rectangle 8">
            <a:extLst>
              <a:ext uri="{FF2B5EF4-FFF2-40B4-BE49-F238E27FC236}">
                <a16:creationId xmlns:a16="http://schemas.microsoft.com/office/drawing/2014/main" id="{FAB7EB8E-8A2B-48FD-BAC8-437293299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48492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754C990-9493-43C5-A08F-2B9A55F7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76A2F0-4868-448D-8624-668A960A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31750" cap="sq">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A03C55E-C366-B6AC-8CA3-FC2DC14D3407}"/>
              </a:ext>
            </a:extLst>
          </p:cNvPr>
          <p:cNvPicPr>
            <a:picLocks noChangeAspect="1"/>
          </p:cNvPicPr>
          <p:nvPr/>
        </p:nvPicPr>
        <p:blipFill>
          <a:blip r:embed="rId2"/>
          <a:stretch>
            <a:fillRect/>
          </a:stretch>
        </p:blipFill>
        <p:spPr>
          <a:xfrm>
            <a:off x="801539" y="1748009"/>
            <a:ext cx="10588922" cy="3361982"/>
          </a:xfrm>
          <a:prstGeom prst="rect">
            <a:avLst/>
          </a:prstGeom>
        </p:spPr>
      </p:pic>
      <p:pic>
        <p:nvPicPr>
          <p:cNvPr id="5" name="Picture 4">
            <a:extLst>
              <a:ext uri="{FF2B5EF4-FFF2-40B4-BE49-F238E27FC236}">
                <a16:creationId xmlns:a16="http://schemas.microsoft.com/office/drawing/2014/main" id="{FCACC3C1-18E8-5EF0-EEA8-46B3CA2FF3C1}"/>
              </a:ext>
            </a:extLst>
          </p:cNvPr>
          <p:cNvPicPr>
            <a:picLocks noChangeAspect="1"/>
          </p:cNvPicPr>
          <p:nvPr/>
        </p:nvPicPr>
        <p:blipFill>
          <a:blip r:embed="rId3"/>
          <a:stretch>
            <a:fillRect/>
          </a:stretch>
        </p:blipFill>
        <p:spPr>
          <a:xfrm>
            <a:off x="801539" y="5382015"/>
            <a:ext cx="2876550" cy="723900"/>
          </a:xfrm>
          <a:prstGeom prst="rect">
            <a:avLst/>
          </a:prstGeom>
        </p:spPr>
      </p:pic>
    </p:spTree>
    <p:extLst>
      <p:ext uri="{BB962C8B-B14F-4D97-AF65-F5344CB8AC3E}">
        <p14:creationId xmlns:p14="http://schemas.microsoft.com/office/powerpoint/2010/main" val="2806752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C2387E-139D-4671-2E6B-2BD71EFB2841}"/>
              </a:ext>
            </a:extLst>
          </p:cNvPr>
          <p:cNvPicPr>
            <a:picLocks noChangeAspect="1"/>
          </p:cNvPicPr>
          <p:nvPr/>
        </p:nvPicPr>
        <p:blipFill>
          <a:blip r:embed="rId2"/>
          <a:stretch>
            <a:fillRect/>
          </a:stretch>
        </p:blipFill>
        <p:spPr>
          <a:xfrm>
            <a:off x="2052735" y="1015068"/>
            <a:ext cx="7884367" cy="5451045"/>
          </a:xfrm>
          <a:prstGeom prst="rect">
            <a:avLst/>
          </a:prstGeom>
        </p:spPr>
      </p:pic>
      <p:pic>
        <p:nvPicPr>
          <p:cNvPr id="5" name="Picture 4">
            <a:extLst>
              <a:ext uri="{FF2B5EF4-FFF2-40B4-BE49-F238E27FC236}">
                <a16:creationId xmlns:a16="http://schemas.microsoft.com/office/drawing/2014/main" id="{30CA0877-865E-359B-F856-89AA480641C9}"/>
              </a:ext>
            </a:extLst>
          </p:cNvPr>
          <p:cNvPicPr>
            <a:picLocks noChangeAspect="1"/>
          </p:cNvPicPr>
          <p:nvPr/>
        </p:nvPicPr>
        <p:blipFill>
          <a:blip r:embed="rId3"/>
          <a:stretch>
            <a:fillRect/>
          </a:stretch>
        </p:blipFill>
        <p:spPr>
          <a:xfrm>
            <a:off x="4618555" y="537026"/>
            <a:ext cx="2752725" cy="314325"/>
          </a:xfrm>
          <a:prstGeom prst="rect">
            <a:avLst/>
          </a:prstGeom>
        </p:spPr>
      </p:pic>
    </p:spTree>
    <p:extLst>
      <p:ext uri="{BB962C8B-B14F-4D97-AF65-F5344CB8AC3E}">
        <p14:creationId xmlns:p14="http://schemas.microsoft.com/office/powerpoint/2010/main" val="2618782931"/>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0DA464-4268-1E95-0A2F-BD91AF5CDB23}"/>
              </a:ext>
            </a:extLst>
          </p:cNvPr>
          <p:cNvPicPr>
            <a:picLocks noChangeAspect="1"/>
          </p:cNvPicPr>
          <p:nvPr/>
        </p:nvPicPr>
        <p:blipFill>
          <a:blip r:embed="rId2"/>
          <a:stretch>
            <a:fillRect/>
          </a:stretch>
        </p:blipFill>
        <p:spPr>
          <a:xfrm>
            <a:off x="1819469" y="195942"/>
            <a:ext cx="8332237" cy="6503437"/>
          </a:xfrm>
          <a:prstGeom prst="rect">
            <a:avLst/>
          </a:prstGeom>
        </p:spPr>
      </p:pic>
    </p:spTree>
    <p:extLst>
      <p:ext uri="{BB962C8B-B14F-4D97-AF65-F5344CB8AC3E}">
        <p14:creationId xmlns:p14="http://schemas.microsoft.com/office/powerpoint/2010/main" val="493092341"/>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754C990-9493-43C5-A08F-2B9A55F7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176A2F0-4868-448D-8624-668A960A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31750" cap="sq">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0CB3869-F189-E7E8-7DD1-2DD65D843808}"/>
              </a:ext>
            </a:extLst>
          </p:cNvPr>
          <p:cNvPicPr>
            <a:picLocks noChangeAspect="1"/>
          </p:cNvPicPr>
          <p:nvPr/>
        </p:nvPicPr>
        <p:blipFill>
          <a:blip r:embed="rId2"/>
          <a:stretch>
            <a:fillRect/>
          </a:stretch>
        </p:blipFill>
        <p:spPr>
          <a:xfrm>
            <a:off x="801539" y="1116127"/>
            <a:ext cx="10588922" cy="2964898"/>
          </a:xfrm>
          <a:prstGeom prst="rect">
            <a:avLst/>
          </a:prstGeom>
        </p:spPr>
      </p:pic>
      <p:pic>
        <p:nvPicPr>
          <p:cNvPr id="11" name="Picture 10">
            <a:extLst>
              <a:ext uri="{FF2B5EF4-FFF2-40B4-BE49-F238E27FC236}">
                <a16:creationId xmlns:a16="http://schemas.microsoft.com/office/drawing/2014/main" id="{815AFD63-18DA-C49E-2A31-8D109F760923}"/>
              </a:ext>
            </a:extLst>
          </p:cNvPr>
          <p:cNvPicPr>
            <a:picLocks noChangeAspect="1"/>
          </p:cNvPicPr>
          <p:nvPr/>
        </p:nvPicPr>
        <p:blipFill>
          <a:blip r:embed="rId3"/>
          <a:stretch>
            <a:fillRect/>
          </a:stretch>
        </p:blipFill>
        <p:spPr>
          <a:xfrm>
            <a:off x="731986" y="5244644"/>
            <a:ext cx="10658475" cy="400050"/>
          </a:xfrm>
          <a:prstGeom prst="rect">
            <a:avLst/>
          </a:prstGeom>
        </p:spPr>
      </p:pic>
      <p:pic>
        <p:nvPicPr>
          <p:cNvPr id="13" name="Picture 12">
            <a:extLst>
              <a:ext uri="{FF2B5EF4-FFF2-40B4-BE49-F238E27FC236}">
                <a16:creationId xmlns:a16="http://schemas.microsoft.com/office/drawing/2014/main" id="{EB2C85ED-4193-EB92-44DE-09B5EF4C422C}"/>
              </a:ext>
            </a:extLst>
          </p:cNvPr>
          <p:cNvPicPr>
            <a:picLocks noChangeAspect="1"/>
          </p:cNvPicPr>
          <p:nvPr/>
        </p:nvPicPr>
        <p:blipFill>
          <a:blip r:embed="rId4"/>
          <a:stretch>
            <a:fillRect/>
          </a:stretch>
        </p:blipFill>
        <p:spPr>
          <a:xfrm>
            <a:off x="801539" y="4300884"/>
            <a:ext cx="2876550" cy="723900"/>
          </a:xfrm>
          <a:prstGeom prst="rect">
            <a:avLst/>
          </a:prstGeom>
        </p:spPr>
      </p:pic>
    </p:spTree>
    <p:extLst>
      <p:ext uri="{BB962C8B-B14F-4D97-AF65-F5344CB8AC3E}">
        <p14:creationId xmlns:p14="http://schemas.microsoft.com/office/powerpoint/2010/main" val="415070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5339-1087-1430-4209-51802B2BEBC1}"/>
              </a:ext>
            </a:extLst>
          </p:cNvPr>
          <p:cNvSpPr>
            <a:spLocks noGrp="1"/>
          </p:cNvSpPr>
          <p:nvPr>
            <p:ph type="title"/>
          </p:nvPr>
        </p:nvSpPr>
        <p:spPr>
          <a:xfrm>
            <a:off x="252919" y="1123837"/>
            <a:ext cx="1903052" cy="4601183"/>
          </a:xfrm>
        </p:spPr>
        <p:txBody>
          <a:bodyPr/>
          <a:lstStyle/>
          <a:p>
            <a:r>
              <a:rPr lang="en-US" dirty="0"/>
              <a:t>One more thing…</a:t>
            </a:r>
          </a:p>
        </p:txBody>
      </p:sp>
      <p:sp>
        <p:nvSpPr>
          <p:cNvPr id="3" name="Content Placeholder 2">
            <a:extLst>
              <a:ext uri="{FF2B5EF4-FFF2-40B4-BE49-F238E27FC236}">
                <a16:creationId xmlns:a16="http://schemas.microsoft.com/office/drawing/2014/main" id="{56334184-E537-F34E-0A9A-CAB9D205FCC6}"/>
              </a:ext>
            </a:extLst>
          </p:cNvPr>
          <p:cNvSpPr>
            <a:spLocks noGrp="1"/>
          </p:cNvSpPr>
          <p:nvPr>
            <p:ph idx="1"/>
          </p:nvPr>
        </p:nvSpPr>
        <p:spPr/>
        <p:txBody>
          <a:bodyPr/>
          <a:lstStyle/>
          <a:p>
            <a:pPr marL="0" indent="0">
              <a:buNone/>
            </a:pPr>
            <a:r>
              <a:rPr lang="en-US" sz="5400" dirty="0"/>
              <a:t>Favorable Findings:</a:t>
            </a:r>
          </a:p>
          <a:p>
            <a:pPr marL="0" indent="0">
              <a:buNone/>
            </a:pPr>
            <a:r>
              <a:rPr lang="en-US" sz="3200" dirty="0"/>
              <a:t>If they do not meet the basic criteria for hearing loss as defined in 3.385, we will </a:t>
            </a:r>
            <a:r>
              <a:rPr lang="en-US" sz="3200" b="1" u="sng" dirty="0"/>
              <a:t>NOT</a:t>
            </a:r>
            <a:r>
              <a:rPr lang="en-US" sz="3200" dirty="0"/>
              <a:t> provide a favorable finding that there is a current diagnosis, </a:t>
            </a:r>
            <a:r>
              <a:rPr lang="en-US" sz="3200" i="1" u="sng" dirty="0"/>
              <a:t>REGARDLESS</a:t>
            </a:r>
            <a:r>
              <a:rPr lang="en-US" sz="3200" dirty="0"/>
              <a:t> of whether any doctor has diagnosed hearing loss or not. </a:t>
            </a:r>
          </a:p>
        </p:txBody>
      </p:sp>
    </p:spTree>
    <p:extLst>
      <p:ext uri="{BB962C8B-B14F-4D97-AF65-F5344CB8AC3E}">
        <p14:creationId xmlns:p14="http://schemas.microsoft.com/office/powerpoint/2010/main" val="316817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3222AA-4EF1-427F-B292-FAF0CC05B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Picture 1">
            <a:extLst>
              <a:ext uri="{FF2B5EF4-FFF2-40B4-BE49-F238E27FC236}">
                <a16:creationId xmlns:a16="http://schemas.microsoft.com/office/drawing/2014/main" id="{E60E5D6D-AC4F-2A43-1C8F-DE5F47C0426E}"/>
              </a:ext>
            </a:extLst>
          </p:cNvPr>
          <p:cNvPicPr>
            <a:picLocks noChangeAspect="1"/>
          </p:cNvPicPr>
          <p:nvPr/>
        </p:nvPicPr>
        <p:blipFill>
          <a:blip r:embed="rId2"/>
          <a:stretch>
            <a:fillRect/>
          </a:stretch>
        </p:blipFill>
        <p:spPr>
          <a:xfrm>
            <a:off x="1682427" y="1400176"/>
            <a:ext cx="5776764" cy="4052357"/>
          </a:xfrm>
          <a:prstGeom prst="rect">
            <a:avLst/>
          </a:prstGeom>
        </p:spPr>
      </p:pic>
      <p:sp>
        <p:nvSpPr>
          <p:cNvPr id="9" name="Rectangle 8">
            <a:extLst>
              <a:ext uri="{FF2B5EF4-FFF2-40B4-BE49-F238E27FC236}">
                <a16:creationId xmlns:a16="http://schemas.microsoft.com/office/drawing/2014/main" id="{FAB7EB8E-8A2B-48FD-BAC8-437293299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77422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643222AA-4EF1-427F-B292-FAF0CC05B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Picture 1">
            <a:extLst>
              <a:ext uri="{FF2B5EF4-FFF2-40B4-BE49-F238E27FC236}">
                <a16:creationId xmlns:a16="http://schemas.microsoft.com/office/drawing/2014/main" id="{CE9D972B-4F62-F706-33E5-FEEE05546F95}"/>
              </a:ext>
            </a:extLst>
          </p:cNvPr>
          <p:cNvPicPr>
            <a:picLocks noChangeAspect="1"/>
          </p:cNvPicPr>
          <p:nvPr/>
        </p:nvPicPr>
        <p:blipFill>
          <a:blip r:embed="rId2"/>
          <a:stretch>
            <a:fillRect/>
          </a:stretch>
        </p:blipFill>
        <p:spPr>
          <a:xfrm>
            <a:off x="1514934" y="1400176"/>
            <a:ext cx="6111751" cy="4052357"/>
          </a:xfrm>
          <a:prstGeom prst="rect">
            <a:avLst/>
          </a:prstGeom>
        </p:spPr>
      </p:pic>
      <p:sp>
        <p:nvSpPr>
          <p:cNvPr id="12" name="Rectangle 8">
            <a:extLst>
              <a:ext uri="{FF2B5EF4-FFF2-40B4-BE49-F238E27FC236}">
                <a16:creationId xmlns:a16="http://schemas.microsoft.com/office/drawing/2014/main" id="{FAB7EB8E-8A2B-48FD-BAC8-437293299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72410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52E5D6-E378-4614-BCBD-8663DD15B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A287AC3-AACF-4ADB-9F73-125E714D9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993" y="4367639"/>
            <a:ext cx="11430014" cy="185218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sp>
      <p:sp>
        <p:nvSpPr>
          <p:cNvPr id="2" name="Title 1">
            <a:extLst>
              <a:ext uri="{FF2B5EF4-FFF2-40B4-BE49-F238E27FC236}">
                <a16:creationId xmlns:a16="http://schemas.microsoft.com/office/drawing/2014/main" id="{172322E8-A640-44F8-B12D-5B59A68200A2}"/>
              </a:ext>
            </a:extLst>
          </p:cNvPr>
          <p:cNvSpPr>
            <a:spLocks noGrp="1"/>
          </p:cNvSpPr>
          <p:nvPr>
            <p:ph type="title"/>
          </p:nvPr>
        </p:nvSpPr>
        <p:spPr>
          <a:xfrm>
            <a:off x="554477" y="4599160"/>
            <a:ext cx="11079804" cy="1358020"/>
          </a:xfrm>
        </p:spPr>
        <p:txBody>
          <a:bodyPr anchor="ctr">
            <a:normAutofit/>
          </a:bodyPr>
          <a:lstStyle/>
          <a:p>
            <a:pPr algn="ctr"/>
            <a:r>
              <a:rPr lang="en-US" sz="4400">
                <a:solidFill>
                  <a:schemeClr val="bg1"/>
                </a:solidFill>
              </a:rPr>
              <a:t>Upcoming</a:t>
            </a:r>
            <a:br>
              <a:rPr lang="en-US" sz="4400">
                <a:solidFill>
                  <a:schemeClr val="bg1"/>
                </a:solidFill>
              </a:rPr>
            </a:br>
            <a:r>
              <a:rPr lang="en-US" sz="4400">
                <a:solidFill>
                  <a:schemeClr val="bg1"/>
                </a:solidFill>
              </a:rPr>
              <a:t>Rating Schedule Changes</a:t>
            </a:r>
          </a:p>
        </p:txBody>
      </p:sp>
      <p:graphicFrame>
        <p:nvGraphicFramePr>
          <p:cNvPr id="5" name="Content Placeholder 2">
            <a:extLst>
              <a:ext uri="{FF2B5EF4-FFF2-40B4-BE49-F238E27FC236}">
                <a16:creationId xmlns:a16="http://schemas.microsoft.com/office/drawing/2014/main" id="{442A456D-49E0-A54E-7C47-E9DF6CCAE9DD}"/>
              </a:ext>
            </a:extLst>
          </p:cNvPr>
          <p:cNvGraphicFramePr>
            <a:graphicFrameLocks noGrp="1"/>
          </p:cNvGraphicFramePr>
          <p:nvPr>
            <p:ph idx="1"/>
            <p:extLst>
              <p:ext uri="{D42A27DB-BD31-4B8C-83A1-F6EECF244321}">
                <p14:modId xmlns:p14="http://schemas.microsoft.com/office/powerpoint/2010/main" val="1955125100"/>
              </p:ext>
            </p:extLst>
          </p:nvPr>
        </p:nvGraphicFramePr>
        <p:xfrm>
          <a:off x="960120" y="640080"/>
          <a:ext cx="10271760" cy="3202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3616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DFA72-7660-49A0-9A13-4EDBCD054157}"/>
              </a:ext>
            </a:extLst>
          </p:cNvPr>
          <p:cNvSpPr>
            <a:spLocks noGrp="1"/>
          </p:cNvSpPr>
          <p:nvPr>
            <p:ph type="title"/>
          </p:nvPr>
        </p:nvSpPr>
        <p:spPr/>
        <p:txBody>
          <a:bodyPr/>
          <a:lstStyle/>
          <a:p>
            <a:r>
              <a:rPr lang="en-US" dirty="0"/>
              <a:t>Mental Disorders </a:t>
            </a:r>
            <a:br>
              <a:rPr lang="en-US" dirty="0"/>
            </a:br>
            <a:r>
              <a:rPr lang="en-US" dirty="0"/>
              <a:t>38 CFR 4.130</a:t>
            </a:r>
          </a:p>
        </p:txBody>
      </p:sp>
      <p:sp>
        <p:nvSpPr>
          <p:cNvPr id="3" name="Content Placeholder 2">
            <a:extLst>
              <a:ext uri="{FF2B5EF4-FFF2-40B4-BE49-F238E27FC236}">
                <a16:creationId xmlns:a16="http://schemas.microsoft.com/office/drawing/2014/main" id="{A9457E9B-62D0-4F04-AC13-3779C3064D28}"/>
              </a:ext>
            </a:extLst>
          </p:cNvPr>
          <p:cNvSpPr>
            <a:spLocks noGrp="1"/>
          </p:cNvSpPr>
          <p:nvPr>
            <p:ph idx="1"/>
          </p:nvPr>
        </p:nvSpPr>
        <p:spPr/>
        <p:txBody>
          <a:bodyPr>
            <a:normAutofit/>
          </a:bodyPr>
          <a:lstStyle/>
          <a:p>
            <a:r>
              <a:rPr lang="en-US" dirty="0"/>
              <a:t>Federal Register link: </a:t>
            </a:r>
            <a:r>
              <a:rPr lang="en-US" dirty="0">
                <a:hlinkClick r:id="rId2"/>
              </a:rPr>
              <a:t>Regulations.gov</a:t>
            </a:r>
            <a:endParaRPr lang="en-US" dirty="0"/>
          </a:p>
          <a:p>
            <a:r>
              <a:rPr lang="en-US" dirty="0"/>
              <a:t>Comments must be received prior to 4/18/2022</a:t>
            </a:r>
          </a:p>
          <a:p>
            <a:r>
              <a:rPr lang="en-US" dirty="0"/>
              <a:t>Highlights—</a:t>
            </a:r>
          </a:p>
          <a:p>
            <a:pPr lvl="1"/>
            <a:r>
              <a:rPr lang="en-US" dirty="0"/>
              <a:t>General formula for evaluating mental disorders changing to be based on “Domains”---they appear similar to the TBI facets</a:t>
            </a:r>
          </a:p>
          <a:p>
            <a:pPr lvl="1"/>
            <a:r>
              <a:rPr lang="en-US" dirty="0"/>
              <a:t>Eating disorders will no longer have separate criteria—they are being incorporated into the Mental Disorders criteria</a:t>
            </a:r>
          </a:p>
          <a:p>
            <a:pPr lvl="1"/>
            <a:r>
              <a:rPr lang="en-US" dirty="0"/>
              <a:t>There will be no more 0% evaluation allowed</a:t>
            </a:r>
          </a:p>
          <a:p>
            <a:r>
              <a:rPr lang="en-US" sz="1800" dirty="0">
                <a:solidFill>
                  <a:srgbClr val="000000"/>
                </a:solidFill>
                <a:effectLst/>
                <a:latin typeface="Arial" panose="020B0604020202020204" pitchFamily="34" charset="0"/>
                <a:ea typeface="Times New Roman" panose="02020603050405020304" pitchFamily="18" charset="0"/>
              </a:rPr>
              <a:t>Evaluating mental health conditions based on a more robust and holistic approach that assesses how impactful the disability is to cognition, interpersonal relationships, task completion, life activities and self-care. Additionally, the proposed evaluation criteria include a </a:t>
            </a:r>
            <a:r>
              <a:rPr lang="en-US" sz="1800" dirty="0">
                <a:solidFill>
                  <a:srgbClr val="000000"/>
                </a:solidFill>
                <a:effectLst/>
                <a:highlight>
                  <a:srgbClr val="FFFF00"/>
                </a:highlight>
                <a:latin typeface="Arial" panose="020B0604020202020204" pitchFamily="34" charset="0"/>
                <a:ea typeface="Times New Roman" panose="02020603050405020304" pitchFamily="18" charset="0"/>
              </a:rPr>
              <a:t>10% minimum </a:t>
            </a:r>
            <a:r>
              <a:rPr lang="en-US" sz="1800" dirty="0">
                <a:solidFill>
                  <a:srgbClr val="000000"/>
                </a:solidFill>
                <a:effectLst/>
                <a:latin typeface="Arial" panose="020B0604020202020204" pitchFamily="34" charset="0"/>
                <a:ea typeface="Times New Roman" panose="02020603050405020304" pitchFamily="18" charset="0"/>
              </a:rPr>
              <a:t>evaluation for having one or more service-connected mental health conditions and will </a:t>
            </a:r>
            <a:r>
              <a:rPr lang="en-US" sz="1800" dirty="0">
                <a:solidFill>
                  <a:srgbClr val="000000"/>
                </a:solidFill>
                <a:effectLst/>
                <a:highlight>
                  <a:srgbClr val="FFFF00"/>
                </a:highlight>
                <a:latin typeface="Arial" panose="020B0604020202020204" pitchFamily="34" charset="0"/>
                <a:ea typeface="Times New Roman" panose="02020603050405020304" pitchFamily="18" charset="0"/>
              </a:rPr>
              <a:t>no longer require “total occupational and social impairment” to attain a 100% evaluation</a:t>
            </a:r>
            <a:r>
              <a:rPr lang="en-US" sz="1800" dirty="0">
                <a:solidFill>
                  <a:srgbClr val="000000"/>
                </a:solidFill>
                <a:effectLst/>
                <a:latin typeface="Arial" panose="020B0604020202020204" pitchFamily="34" charset="0"/>
                <a:ea typeface="Times New Roman" panose="02020603050405020304" pitchFamily="18" charset="0"/>
              </a:rPr>
              <a:t>.</a:t>
            </a:r>
            <a:endParaRPr lang="en-US" sz="18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01156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25AB5C4-363B-4B69-9652-1615BD6EBD56}"/>
              </a:ext>
            </a:extLst>
          </p:cNvPr>
          <p:cNvPicPr>
            <a:picLocks noChangeAspect="1"/>
          </p:cNvPicPr>
          <p:nvPr/>
        </p:nvPicPr>
        <p:blipFill>
          <a:blip r:embed="rId2"/>
          <a:stretch>
            <a:fillRect/>
          </a:stretch>
        </p:blipFill>
        <p:spPr>
          <a:xfrm>
            <a:off x="1075092" y="771434"/>
            <a:ext cx="10041816" cy="5271953"/>
          </a:xfrm>
          <a:prstGeom prst="rect">
            <a:avLst/>
          </a:prstGeom>
        </p:spPr>
      </p:pic>
    </p:spTree>
    <p:extLst>
      <p:ext uri="{BB962C8B-B14F-4D97-AF65-F5344CB8AC3E}">
        <p14:creationId xmlns:p14="http://schemas.microsoft.com/office/powerpoint/2010/main" val="3052169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448223-2163-478C-B7F8-30EE3F562489}"/>
              </a:ext>
            </a:extLst>
          </p:cNvPr>
          <p:cNvPicPr>
            <a:picLocks noChangeAspect="1"/>
          </p:cNvPicPr>
          <p:nvPr/>
        </p:nvPicPr>
        <p:blipFill>
          <a:blip r:embed="rId2"/>
          <a:stretch>
            <a:fillRect/>
          </a:stretch>
        </p:blipFill>
        <p:spPr>
          <a:xfrm>
            <a:off x="484632" y="1887523"/>
            <a:ext cx="2560320" cy="2751589"/>
          </a:xfrm>
          <a:prstGeom prst="rect">
            <a:avLst/>
          </a:prstGeom>
        </p:spPr>
      </p:pic>
      <p:cxnSp>
        <p:nvCxnSpPr>
          <p:cNvPr id="27" name="Straight Connector 26">
            <a:extLst>
              <a:ext uri="{FF2B5EF4-FFF2-40B4-BE49-F238E27FC236}">
                <a16:creationId xmlns:a16="http://schemas.microsoft.com/office/drawing/2014/main" id="{50DA1EB8-87CF-4588-A1FD-4756F9A28F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10079"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C7A4CFC-9112-4A66-81DC-F8C199143211}"/>
              </a:ext>
            </a:extLst>
          </p:cNvPr>
          <p:cNvPicPr>
            <a:picLocks noChangeAspect="1"/>
          </p:cNvPicPr>
          <p:nvPr/>
        </p:nvPicPr>
        <p:blipFill>
          <a:blip r:embed="rId3"/>
          <a:stretch>
            <a:fillRect/>
          </a:stretch>
        </p:blipFill>
        <p:spPr>
          <a:xfrm>
            <a:off x="9117195" y="2416030"/>
            <a:ext cx="2560320" cy="2223082"/>
          </a:xfrm>
          <a:prstGeom prst="rect">
            <a:avLst/>
          </a:prstGeom>
        </p:spPr>
      </p:pic>
      <p:cxnSp>
        <p:nvCxnSpPr>
          <p:cNvPr id="29" name="Straight Connector 28">
            <a:extLst>
              <a:ext uri="{FF2B5EF4-FFF2-40B4-BE49-F238E27FC236}">
                <a16:creationId xmlns:a16="http://schemas.microsoft.com/office/drawing/2014/main" id="{D7A4E378-EA57-47B9-B1EB-58B998F6C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2595"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ED2FC15-FD19-4A3B-9B83-B1D926117FF6}"/>
              </a:ext>
            </a:extLst>
          </p:cNvPr>
          <p:cNvPicPr>
            <a:picLocks noChangeAspect="1"/>
          </p:cNvPicPr>
          <p:nvPr/>
        </p:nvPicPr>
        <p:blipFill>
          <a:blip r:embed="rId4"/>
          <a:stretch>
            <a:fillRect/>
          </a:stretch>
        </p:blipFill>
        <p:spPr>
          <a:xfrm>
            <a:off x="6235726" y="2541863"/>
            <a:ext cx="2560320" cy="1654357"/>
          </a:xfrm>
          <a:prstGeom prst="rect">
            <a:avLst/>
          </a:prstGeom>
        </p:spPr>
      </p:pic>
      <p:cxnSp>
        <p:nvCxnSpPr>
          <p:cNvPr id="31" name="Straight Connector 30">
            <a:extLst>
              <a:ext uri="{FF2B5EF4-FFF2-40B4-BE49-F238E27FC236}">
                <a16:creationId xmlns:a16="http://schemas.microsoft.com/office/drawing/2014/main" id="{D2B31ED6-76F0-425A-9A41-C947AEF9C1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66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E5820C7-1703-4692-947E-7E3A1F9F45CA}"/>
              </a:ext>
            </a:extLst>
          </p:cNvPr>
          <p:cNvPicPr>
            <a:picLocks noChangeAspect="1"/>
          </p:cNvPicPr>
          <p:nvPr/>
        </p:nvPicPr>
        <p:blipFill>
          <a:blip r:embed="rId5"/>
          <a:stretch>
            <a:fillRect/>
          </a:stretch>
        </p:blipFill>
        <p:spPr>
          <a:xfrm>
            <a:off x="3347147" y="2416030"/>
            <a:ext cx="2560320" cy="1887522"/>
          </a:xfrm>
          <a:prstGeom prst="rect">
            <a:avLst/>
          </a:prstGeom>
        </p:spPr>
      </p:pic>
    </p:spTree>
    <p:extLst>
      <p:ext uri="{BB962C8B-B14F-4D97-AF65-F5344CB8AC3E}">
        <p14:creationId xmlns:p14="http://schemas.microsoft.com/office/powerpoint/2010/main" val="1480630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D6D97-0555-4844-965F-BE71A9AEDED9}"/>
              </a:ext>
            </a:extLst>
          </p:cNvPr>
          <p:cNvSpPr>
            <a:spLocks noGrp="1"/>
          </p:cNvSpPr>
          <p:nvPr>
            <p:ph type="title"/>
          </p:nvPr>
        </p:nvSpPr>
        <p:spPr/>
        <p:txBody>
          <a:bodyPr/>
          <a:lstStyle/>
          <a:p>
            <a:r>
              <a:rPr lang="en-US" dirty="0"/>
              <a:t>Respiratory Disorders</a:t>
            </a:r>
            <a:br>
              <a:rPr lang="en-US" dirty="0"/>
            </a:br>
            <a:r>
              <a:rPr lang="en-US" dirty="0"/>
              <a:t>38 CFR 4.96 and 4.97</a:t>
            </a:r>
          </a:p>
        </p:txBody>
      </p:sp>
      <p:sp>
        <p:nvSpPr>
          <p:cNvPr id="3" name="Content Placeholder 2">
            <a:extLst>
              <a:ext uri="{FF2B5EF4-FFF2-40B4-BE49-F238E27FC236}">
                <a16:creationId xmlns:a16="http://schemas.microsoft.com/office/drawing/2014/main" id="{B2393A40-3C65-4282-A8F2-59E87689D109}"/>
              </a:ext>
            </a:extLst>
          </p:cNvPr>
          <p:cNvSpPr>
            <a:spLocks noGrp="1"/>
          </p:cNvSpPr>
          <p:nvPr>
            <p:ph idx="1"/>
          </p:nvPr>
        </p:nvSpPr>
        <p:spPr/>
        <p:txBody>
          <a:bodyPr/>
          <a:lstStyle/>
          <a:p>
            <a:r>
              <a:rPr lang="en-US" dirty="0"/>
              <a:t>Federal register link: </a:t>
            </a:r>
            <a:r>
              <a:rPr lang="en-US" dirty="0">
                <a:hlinkClick r:id="rId2"/>
              </a:rPr>
              <a:t>Regulations.gov</a:t>
            </a:r>
            <a:endParaRPr lang="en-US" dirty="0"/>
          </a:p>
          <a:p>
            <a:r>
              <a:rPr lang="en-US" dirty="0"/>
              <a:t>Comments must be received prior to 4/18/2022</a:t>
            </a:r>
          </a:p>
          <a:p>
            <a:r>
              <a:rPr lang="en-US" dirty="0"/>
              <a:t>Highlights—</a:t>
            </a:r>
          </a:p>
          <a:p>
            <a:pPr lvl="1"/>
            <a:r>
              <a:rPr lang="en-US" dirty="0"/>
              <a:t>**sleep apnea criteria changing**</a:t>
            </a:r>
          </a:p>
          <a:p>
            <a:pPr lvl="1"/>
            <a:r>
              <a:rPr lang="en-US" dirty="0"/>
              <a:t>Allergic rhinitis very different</a:t>
            </a:r>
          </a:p>
          <a:p>
            <a:pPr lvl="1"/>
            <a:r>
              <a:rPr lang="en-US" dirty="0"/>
              <a:t>Sinusitis name change and criteria based on duration of medication only (general formula)</a:t>
            </a:r>
          </a:p>
          <a:p>
            <a:pPr lvl="1"/>
            <a:r>
              <a:rPr lang="en-US" dirty="0"/>
              <a:t>No longer outpatient oxygen listed in 100% criteria</a:t>
            </a:r>
          </a:p>
          <a:p>
            <a:r>
              <a:rPr lang="en-US" sz="1800" dirty="0">
                <a:solidFill>
                  <a:srgbClr val="000000"/>
                </a:solidFill>
                <a:effectLst/>
                <a:latin typeface="Arial" panose="020B0604020202020204" pitchFamily="34" charset="0"/>
                <a:ea typeface="Times New Roman" panose="02020603050405020304" pitchFamily="18" charset="0"/>
              </a:rPr>
              <a:t>Modernizing the evaluative rating criteria for sleep apnea, using developments in medical knowledge to evaluate it based on its responsiveness to treatment, bringing the rating criteria for sleep apnea more closely in line with the stated purpose of the rating schedule.</a:t>
            </a:r>
            <a:endParaRPr lang="en-US" sz="1800" dirty="0">
              <a:solidFill>
                <a:srgbClr val="000000"/>
              </a:solidFill>
              <a:effectLst/>
              <a:latin typeface="Calibri" panose="020F0502020204030204" pitchFamily="34" charset="0"/>
              <a:ea typeface="Calibri" panose="020F0502020204030204" pitchFamily="34" charset="0"/>
            </a:endParaRPr>
          </a:p>
          <a:p>
            <a:endParaRPr lang="en-US" dirty="0"/>
          </a:p>
          <a:p>
            <a:endParaRPr lang="en-US" dirty="0"/>
          </a:p>
        </p:txBody>
      </p:sp>
    </p:spTree>
    <p:extLst>
      <p:ext uri="{BB962C8B-B14F-4D97-AF65-F5344CB8AC3E}">
        <p14:creationId xmlns:p14="http://schemas.microsoft.com/office/powerpoint/2010/main" val="2037672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754C990-9493-43C5-A08F-2B9A55F7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176A2F0-4868-448D-8624-668A960A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31750" cap="sq">
            <a:solidFill>
              <a:srgbClr val="FFC57C"/>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D60A6B1-16C9-41AB-A87A-179E35EE71E5}"/>
              </a:ext>
            </a:extLst>
          </p:cNvPr>
          <p:cNvPicPr>
            <a:picLocks noChangeAspect="1"/>
          </p:cNvPicPr>
          <p:nvPr/>
        </p:nvPicPr>
        <p:blipFill>
          <a:blip r:embed="rId2"/>
          <a:stretch>
            <a:fillRect/>
          </a:stretch>
        </p:blipFill>
        <p:spPr>
          <a:xfrm>
            <a:off x="801539" y="1430341"/>
            <a:ext cx="10588922" cy="3997318"/>
          </a:xfrm>
          <a:prstGeom prst="rect">
            <a:avLst/>
          </a:prstGeom>
        </p:spPr>
      </p:pic>
    </p:spTree>
    <p:extLst>
      <p:ext uri="{BB962C8B-B14F-4D97-AF65-F5344CB8AC3E}">
        <p14:creationId xmlns:p14="http://schemas.microsoft.com/office/powerpoint/2010/main" val="4251777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CE24D0-6833-4426-9F90-39500C67F608}"/>
              </a:ext>
            </a:extLst>
          </p:cNvPr>
          <p:cNvPicPr>
            <a:picLocks noChangeAspect="1"/>
          </p:cNvPicPr>
          <p:nvPr/>
        </p:nvPicPr>
        <p:blipFill>
          <a:blip r:embed="rId2"/>
          <a:stretch>
            <a:fillRect/>
          </a:stretch>
        </p:blipFill>
        <p:spPr>
          <a:xfrm>
            <a:off x="681135" y="391886"/>
            <a:ext cx="10599576" cy="2341412"/>
          </a:xfrm>
          <a:prstGeom prst="rect">
            <a:avLst/>
          </a:prstGeom>
        </p:spPr>
      </p:pic>
      <p:pic>
        <p:nvPicPr>
          <p:cNvPr id="5" name="Picture 4">
            <a:extLst>
              <a:ext uri="{FF2B5EF4-FFF2-40B4-BE49-F238E27FC236}">
                <a16:creationId xmlns:a16="http://schemas.microsoft.com/office/drawing/2014/main" id="{0F75A415-84B5-4FCA-B61C-72A26467A299}"/>
              </a:ext>
            </a:extLst>
          </p:cNvPr>
          <p:cNvPicPr>
            <a:picLocks noChangeAspect="1"/>
          </p:cNvPicPr>
          <p:nvPr/>
        </p:nvPicPr>
        <p:blipFill>
          <a:blip r:embed="rId3"/>
          <a:stretch>
            <a:fillRect/>
          </a:stretch>
        </p:blipFill>
        <p:spPr>
          <a:xfrm>
            <a:off x="681135" y="3121137"/>
            <a:ext cx="10664890" cy="3130374"/>
          </a:xfrm>
          <a:prstGeom prst="rect">
            <a:avLst/>
          </a:prstGeom>
        </p:spPr>
      </p:pic>
    </p:spTree>
    <p:extLst>
      <p:ext uri="{BB962C8B-B14F-4D97-AF65-F5344CB8AC3E}">
        <p14:creationId xmlns:p14="http://schemas.microsoft.com/office/powerpoint/2010/main" val="3181837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6D4850-FAA2-4FA0-A2F7-DA65ECE70D9E}"/>
              </a:ext>
            </a:extLst>
          </p:cNvPr>
          <p:cNvPicPr>
            <a:picLocks noChangeAspect="1"/>
          </p:cNvPicPr>
          <p:nvPr/>
        </p:nvPicPr>
        <p:blipFill>
          <a:blip r:embed="rId2"/>
          <a:stretch>
            <a:fillRect/>
          </a:stretch>
        </p:blipFill>
        <p:spPr>
          <a:xfrm>
            <a:off x="0" y="711845"/>
            <a:ext cx="12192000" cy="5434309"/>
          </a:xfrm>
          <a:prstGeom prst="rect">
            <a:avLst/>
          </a:prstGeom>
        </p:spPr>
      </p:pic>
    </p:spTree>
    <p:extLst>
      <p:ext uri="{BB962C8B-B14F-4D97-AF65-F5344CB8AC3E}">
        <p14:creationId xmlns:p14="http://schemas.microsoft.com/office/powerpoint/2010/main" val="33729610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DA6C2-68BC-45ED-9212-3ED888CCF5A8}"/>
              </a:ext>
            </a:extLst>
          </p:cNvPr>
          <p:cNvSpPr>
            <a:spLocks noGrp="1"/>
          </p:cNvSpPr>
          <p:nvPr>
            <p:ph type="title"/>
          </p:nvPr>
        </p:nvSpPr>
        <p:spPr/>
        <p:txBody>
          <a:bodyPr/>
          <a:lstStyle/>
          <a:p>
            <a:r>
              <a:rPr lang="en-US" dirty="0"/>
              <a:t>Audio disorders</a:t>
            </a:r>
            <a:br>
              <a:rPr lang="en-US" dirty="0"/>
            </a:br>
            <a:r>
              <a:rPr lang="en-US" dirty="0"/>
              <a:t>38 CFR 4.87</a:t>
            </a:r>
          </a:p>
        </p:txBody>
      </p:sp>
      <p:sp>
        <p:nvSpPr>
          <p:cNvPr id="3" name="Content Placeholder 2">
            <a:extLst>
              <a:ext uri="{FF2B5EF4-FFF2-40B4-BE49-F238E27FC236}">
                <a16:creationId xmlns:a16="http://schemas.microsoft.com/office/drawing/2014/main" id="{2A13FDA5-C3E3-4EDA-9B45-C1922E4F758A}"/>
              </a:ext>
            </a:extLst>
          </p:cNvPr>
          <p:cNvSpPr>
            <a:spLocks noGrp="1"/>
          </p:cNvSpPr>
          <p:nvPr>
            <p:ph idx="1"/>
          </p:nvPr>
        </p:nvSpPr>
        <p:spPr/>
        <p:txBody>
          <a:bodyPr/>
          <a:lstStyle/>
          <a:p>
            <a:r>
              <a:rPr lang="en-US" dirty="0"/>
              <a:t>Federal register link: </a:t>
            </a:r>
            <a:r>
              <a:rPr lang="en-US" dirty="0">
                <a:hlinkClick r:id="rId2"/>
              </a:rPr>
              <a:t>Regulations.gov</a:t>
            </a:r>
            <a:endParaRPr lang="en-US" dirty="0"/>
          </a:p>
          <a:p>
            <a:r>
              <a:rPr lang="en-US" dirty="0"/>
              <a:t>Comments must be received prior to 4/18/2022</a:t>
            </a:r>
          </a:p>
          <a:p>
            <a:r>
              <a:rPr lang="en-US" dirty="0"/>
              <a:t>Highlights—</a:t>
            </a:r>
          </a:p>
          <a:p>
            <a:pPr lvl="1"/>
            <a:r>
              <a:rPr lang="en-US" dirty="0"/>
              <a:t>They are deleting DC 6260</a:t>
            </a:r>
          </a:p>
          <a:p>
            <a:r>
              <a:rPr lang="en-US" sz="1800" dirty="0">
                <a:solidFill>
                  <a:srgbClr val="000000"/>
                </a:solidFill>
                <a:effectLst/>
                <a:latin typeface="Arial" panose="020B0604020202020204" pitchFamily="34" charset="0"/>
                <a:ea typeface="Times New Roman" panose="02020603050405020304" pitchFamily="18" charset="0"/>
              </a:rPr>
              <a:t>Evaluating tinnitus (ringing in the ears) as a symptom of the underlying disease which causes it, rather than as a stand-alone disability.</a:t>
            </a:r>
            <a:endParaRPr lang="en-US" sz="1800" dirty="0">
              <a:solidFill>
                <a:srgbClr val="000000"/>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779074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7C7FE-C573-2A18-4478-5EAAA9C0A0ED}"/>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48DD8145-2F2C-8FB6-1D76-E2545D762F0F}"/>
              </a:ext>
            </a:extLst>
          </p:cNvPr>
          <p:cNvSpPr>
            <a:spLocks noGrp="1"/>
          </p:cNvSpPr>
          <p:nvPr>
            <p:ph idx="1"/>
          </p:nvPr>
        </p:nvSpPr>
        <p:spPr/>
        <p:txBody>
          <a:bodyPr/>
          <a:lstStyle/>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PACT Act and Agent Orange exposure reminders</a:t>
            </a:r>
          </a:p>
          <a:p>
            <a:pPr>
              <a:buClr>
                <a:srgbClr val="40BAD2"/>
              </a:buClr>
              <a:defRPr/>
            </a:pPr>
            <a:r>
              <a:rPr lang="en-US" dirty="0"/>
              <a:t>Exam and Contractor information</a:t>
            </a:r>
          </a:p>
          <a:p>
            <a:r>
              <a:rPr lang="en-US" dirty="0"/>
              <a:t>Hearing Loss—how do we figure this out?</a:t>
            </a:r>
          </a:p>
          <a:p>
            <a:r>
              <a:rPr lang="en-US" dirty="0"/>
              <a:t>Upcoming Rating Schedule Changes</a:t>
            </a:r>
          </a:p>
          <a:p>
            <a:pPr lvl="1"/>
            <a:r>
              <a:rPr lang="en-US" dirty="0"/>
              <a:t>Mental</a:t>
            </a:r>
          </a:p>
          <a:p>
            <a:pPr lvl="1"/>
            <a:r>
              <a:rPr lang="en-US" dirty="0"/>
              <a:t>Respiratory</a:t>
            </a:r>
          </a:p>
          <a:p>
            <a:pPr lvl="1"/>
            <a:r>
              <a:rPr lang="en-US" dirty="0"/>
              <a:t>Audio</a:t>
            </a:r>
          </a:p>
          <a:p>
            <a:pPr marL="502920" lvl="1" indent="0">
              <a:buNone/>
            </a:pPr>
            <a:endParaRPr lang="en-US" dirty="0"/>
          </a:p>
        </p:txBody>
      </p:sp>
    </p:spTree>
    <p:extLst>
      <p:ext uri="{BB962C8B-B14F-4D97-AF65-F5344CB8AC3E}">
        <p14:creationId xmlns:p14="http://schemas.microsoft.com/office/powerpoint/2010/main" val="8751505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24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11A60A9-0210-4338-A51D-1E942C3E334F}"/>
              </a:ext>
            </a:extLst>
          </p:cNvPr>
          <p:cNvPicPr>
            <a:picLocks noChangeAspect="1"/>
          </p:cNvPicPr>
          <p:nvPr/>
        </p:nvPicPr>
        <p:blipFill>
          <a:blip r:embed="rId2"/>
          <a:stretch>
            <a:fillRect/>
          </a:stretch>
        </p:blipFill>
        <p:spPr>
          <a:xfrm>
            <a:off x="794805" y="1512233"/>
            <a:ext cx="10602391" cy="3790354"/>
          </a:xfrm>
          <a:prstGeom prst="rect">
            <a:avLst/>
          </a:prstGeom>
        </p:spPr>
      </p:pic>
    </p:spTree>
    <p:extLst>
      <p:ext uri="{BB962C8B-B14F-4D97-AF65-F5344CB8AC3E}">
        <p14:creationId xmlns:p14="http://schemas.microsoft.com/office/powerpoint/2010/main" val="11470042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3222AA-4EF1-427F-B292-FAF0CC05B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FAB7EB8E-8A2B-48FD-BAC8-437293299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31056983-7BB3-F23A-E091-6815A441B07A}"/>
              </a:ext>
            </a:extLst>
          </p:cNvPr>
          <p:cNvPicPr>
            <a:picLocks noChangeAspect="1"/>
          </p:cNvPicPr>
          <p:nvPr/>
        </p:nvPicPr>
        <p:blipFill>
          <a:blip r:embed="rId2"/>
          <a:stretch>
            <a:fillRect/>
          </a:stretch>
        </p:blipFill>
        <p:spPr>
          <a:xfrm>
            <a:off x="2080727" y="1296955"/>
            <a:ext cx="5086835" cy="4441372"/>
          </a:xfrm>
          <a:prstGeom prst="rect">
            <a:avLst/>
          </a:prstGeom>
        </p:spPr>
      </p:pic>
    </p:spTree>
    <p:extLst>
      <p:ext uri="{BB962C8B-B14F-4D97-AF65-F5344CB8AC3E}">
        <p14:creationId xmlns:p14="http://schemas.microsoft.com/office/powerpoint/2010/main" val="3578591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0C1ECC-5F8B-D7D8-CCF9-A192B456523F}"/>
              </a:ext>
            </a:extLst>
          </p:cNvPr>
          <p:cNvPicPr>
            <a:picLocks noChangeAspect="1"/>
          </p:cNvPicPr>
          <p:nvPr/>
        </p:nvPicPr>
        <p:blipFill rotWithShape="1">
          <a:blip r:embed="rId2"/>
          <a:srcRect r="-1" b="623"/>
          <a:stretch/>
        </p:blipFill>
        <p:spPr>
          <a:xfrm>
            <a:off x="20" y="755711"/>
            <a:ext cx="9150511" cy="5338112"/>
          </a:xfrm>
          <a:prstGeom prst="rect">
            <a:avLst/>
          </a:prstGeom>
        </p:spPr>
      </p:pic>
      <p:sp>
        <p:nvSpPr>
          <p:cNvPr id="7" name="Rectangle 6">
            <a:extLst>
              <a:ext uri="{FF2B5EF4-FFF2-40B4-BE49-F238E27FC236}">
                <a16:creationId xmlns:a16="http://schemas.microsoft.com/office/drawing/2014/main" id="{661E5D85-CC45-4AA9-88A4-41671004D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856286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3222AA-4EF1-427F-B292-FAF0CC05B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Picture 1">
            <a:extLst>
              <a:ext uri="{FF2B5EF4-FFF2-40B4-BE49-F238E27FC236}">
                <a16:creationId xmlns:a16="http://schemas.microsoft.com/office/drawing/2014/main" id="{BB8C7C72-E245-3A75-E36B-1B5C94A1BE08}"/>
              </a:ext>
            </a:extLst>
          </p:cNvPr>
          <p:cNvPicPr>
            <a:picLocks noChangeAspect="1"/>
          </p:cNvPicPr>
          <p:nvPr/>
        </p:nvPicPr>
        <p:blipFill rotWithShape="1">
          <a:blip r:embed="rId2"/>
          <a:srcRect l="1791" r="5599" b="-1"/>
          <a:stretch/>
        </p:blipFill>
        <p:spPr>
          <a:xfrm>
            <a:off x="1" y="901960"/>
            <a:ext cx="8976048" cy="5048790"/>
          </a:xfrm>
          <a:prstGeom prst="rect">
            <a:avLst/>
          </a:prstGeom>
        </p:spPr>
      </p:pic>
      <p:sp>
        <p:nvSpPr>
          <p:cNvPr id="9" name="Rectangle 8">
            <a:extLst>
              <a:ext uri="{FF2B5EF4-FFF2-40B4-BE49-F238E27FC236}">
                <a16:creationId xmlns:a16="http://schemas.microsoft.com/office/drawing/2014/main" id="{FAB7EB8E-8A2B-48FD-BAC8-437293299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701575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3142F-1928-F7B1-7090-D874FA73AC2E}"/>
              </a:ext>
            </a:extLst>
          </p:cNvPr>
          <p:cNvSpPr>
            <a:spLocks noGrp="1"/>
          </p:cNvSpPr>
          <p:nvPr>
            <p:ph type="title"/>
          </p:nvPr>
        </p:nvSpPr>
        <p:spPr>
          <a:xfrm>
            <a:off x="252919" y="1123837"/>
            <a:ext cx="2947482" cy="4601183"/>
          </a:xfrm>
        </p:spPr>
        <p:txBody>
          <a:bodyPr>
            <a:normAutofit/>
          </a:bodyPr>
          <a:lstStyle/>
          <a:p>
            <a:r>
              <a:rPr lang="en-US"/>
              <a:t>Oakland RO Employees</a:t>
            </a:r>
            <a:endParaRPr lang="en-US" dirty="0"/>
          </a:p>
        </p:txBody>
      </p:sp>
      <p:graphicFrame>
        <p:nvGraphicFramePr>
          <p:cNvPr id="15" name="Content Placeholder 2">
            <a:extLst>
              <a:ext uri="{FF2B5EF4-FFF2-40B4-BE49-F238E27FC236}">
                <a16:creationId xmlns:a16="http://schemas.microsoft.com/office/drawing/2014/main" id="{05975A34-666A-3E4B-26B1-4E1E1F8D1C8C}"/>
              </a:ext>
            </a:extLst>
          </p:cNvPr>
          <p:cNvGraphicFramePr>
            <a:graphicFrameLocks noGrp="1"/>
          </p:cNvGraphicFramePr>
          <p:nvPr>
            <p:ph idx="1"/>
            <p:extLst>
              <p:ext uri="{D42A27DB-BD31-4B8C-83A1-F6EECF244321}">
                <p14:modId xmlns:p14="http://schemas.microsoft.com/office/powerpoint/2010/main" val="429144466"/>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57789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57F231E5-F402-49E1-82B4-C762909ED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6F0BA12B-74D1-4DB1-9A3F-C9BA27B815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Shape 15">
            <a:extLst>
              <a:ext uri="{FF2B5EF4-FFF2-40B4-BE49-F238E27FC236}">
                <a16:creationId xmlns:a16="http://schemas.microsoft.com/office/drawing/2014/main" id="{515FCC40-AA93-4D3B-90D0-69BC824EA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A05ADB0-EC14-009D-DF7F-BBD0C930B975}"/>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900" spc="-100">
                <a:solidFill>
                  <a:schemeClr val="tx2"/>
                </a:solidFill>
              </a:rPr>
              <a:t>And…</a:t>
            </a:r>
          </a:p>
        </p:txBody>
      </p:sp>
      <p:sp>
        <p:nvSpPr>
          <p:cNvPr id="3" name="Content Placeholder 2">
            <a:extLst>
              <a:ext uri="{FF2B5EF4-FFF2-40B4-BE49-F238E27FC236}">
                <a16:creationId xmlns:a16="http://schemas.microsoft.com/office/drawing/2014/main" id="{A89A04DA-A073-AADE-3C77-AF367FA13B13}"/>
              </a:ext>
            </a:extLst>
          </p:cNvPr>
          <p:cNvSpPr>
            <a:spLocks noGrp="1"/>
          </p:cNvSpPr>
          <p:nvPr>
            <p:ph idx="1"/>
          </p:nvPr>
        </p:nvSpPr>
        <p:spPr>
          <a:xfrm>
            <a:off x="4084397" y="4670246"/>
            <a:ext cx="6714232" cy="914400"/>
          </a:xfrm>
        </p:spPr>
        <p:txBody>
          <a:bodyPr vert="horz" lIns="91440" tIns="45720" rIns="91440" bIns="45720" rtlCol="0" anchor="t">
            <a:normAutofit/>
          </a:bodyPr>
          <a:lstStyle/>
          <a:p>
            <a:pPr marL="0" indent="0">
              <a:buNone/>
            </a:pPr>
            <a:r>
              <a:rPr lang="en-US" sz="2200">
                <a:solidFill>
                  <a:schemeClr val="accent1"/>
                </a:solidFill>
              </a:rPr>
              <a:t>We have new hiring announcements out</a:t>
            </a:r>
          </a:p>
        </p:txBody>
      </p:sp>
    </p:spTree>
    <p:extLst>
      <p:ext uri="{BB962C8B-B14F-4D97-AF65-F5344CB8AC3E}">
        <p14:creationId xmlns:p14="http://schemas.microsoft.com/office/powerpoint/2010/main" val="20099197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A3CC463-F933-4AC4-86E1-5AC14B0C3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025D2DB-A12A-44DB-B00E-F4D622329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4180332" cy="2788074"/>
          </a:xfrm>
          <a:prstGeom prst="rect">
            <a:avLst/>
          </a:prstGeom>
          <a:solidFill>
            <a:srgbClr val="FFFFFF"/>
          </a:solidFill>
          <a:ln w="19050">
            <a:solidFill>
              <a:srgbClr val="5A5F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73B798F-5383-094B-DDAF-0BFABFCCC637}"/>
              </a:ext>
            </a:extLst>
          </p:cNvPr>
          <p:cNvPicPr>
            <a:picLocks noChangeAspect="1"/>
          </p:cNvPicPr>
          <p:nvPr/>
        </p:nvPicPr>
        <p:blipFill rotWithShape="1">
          <a:blip r:embed="rId2"/>
          <a:srcRect l="6498" r="13043"/>
          <a:stretch/>
        </p:blipFill>
        <p:spPr>
          <a:xfrm>
            <a:off x="1053386" y="643467"/>
            <a:ext cx="2993270" cy="2475653"/>
          </a:xfrm>
          <a:prstGeom prst="rect">
            <a:avLst/>
          </a:prstGeom>
        </p:spPr>
      </p:pic>
      <p:sp>
        <p:nvSpPr>
          <p:cNvPr id="22" name="Rectangle 21">
            <a:extLst>
              <a:ext uri="{FF2B5EF4-FFF2-40B4-BE49-F238E27FC236}">
                <a16:creationId xmlns:a16="http://schemas.microsoft.com/office/drawing/2014/main" id="{CE7E7877-F64E-4EEA-B778-138031EFF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4180332" cy="2788074"/>
          </a:xfrm>
          <a:prstGeom prst="rect">
            <a:avLst/>
          </a:prstGeom>
          <a:solidFill>
            <a:srgbClr val="FFFFFF"/>
          </a:solidFill>
          <a:ln w="19050">
            <a:solidFill>
              <a:srgbClr val="5A5F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43B5E27-D516-A6C1-C926-038EDB5F2A1C}"/>
              </a:ext>
            </a:extLst>
          </p:cNvPr>
          <p:cNvPicPr>
            <a:picLocks noChangeAspect="1"/>
          </p:cNvPicPr>
          <p:nvPr/>
        </p:nvPicPr>
        <p:blipFill rotWithShape="1">
          <a:blip r:embed="rId3"/>
          <a:srcRect r="1186" b="-1"/>
          <a:stretch/>
        </p:blipFill>
        <p:spPr>
          <a:xfrm>
            <a:off x="714965" y="3748194"/>
            <a:ext cx="3670113" cy="2471631"/>
          </a:xfrm>
          <a:prstGeom prst="rect">
            <a:avLst/>
          </a:prstGeom>
        </p:spPr>
      </p:pic>
      <p:sp>
        <p:nvSpPr>
          <p:cNvPr id="24" name="Rectangle 23">
            <a:extLst>
              <a:ext uri="{FF2B5EF4-FFF2-40B4-BE49-F238E27FC236}">
                <a16:creationId xmlns:a16="http://schemas.microsoft.com/office/drawing/2014/main" id="{7DD6C4F3-70FD-4F13-919C-702EE4886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0596" y="487090"/>
            <a:ext cx="6741849" cy="5897880"/>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92CE945-EA39-3155-A6D9-6E9E525E3BAE}"/>
              </a:ext>
            </a:extLst>
          </p:cNvPr>
          <p:cNvPicPr>
            <a:picLocks noChangeAspect="1"/>
          </p:cNvPicPr>
          <p:nvPr/>
        </p:nvPicPr>
        <p:blipFill>
          <a:blip r:embed="rId4"/>
          <a:stretch>
            <a:fillRect/>
          </a:stretch>
        </p:blipFill>
        <p:spPr>
          <a:xfrm>
            <a:off x="5564273" y="650497"/>
            <a:ext cx="5571066" cy="5571066"/>
          </a:xfrm>
          <a:prstGeom prst="rect">
            <a:avLst/>
          </a:prstGeom>
        </p:spPr>
      </p:pic>
    </p:spTree>
    <p:extLst>
      <p:ext uri="{BB962C8B-B14F-4D97-AF65-F5344CB8AC3E}">
        <p14:creationId xmlns:p14="http://schemas.microsoft.com/office/powerpoint/2010/main" val="3147281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BC73D38-73FD-D960-FF07-AA006A7F6E68}"/>
              </a:ext>
            </a:extLst>
          </p:cNvPr>
          <p:cNvSpPr>
            <a:spLocks noGrp="1"/>
          </p:cNvSpPr>
          <p:nvPr>
            <p:ph type="title"/>
          </p:nvPr>
        </p:nvSpPr>
        <p:spPr>
          <a:xfrm>
            <a:off x="1069848" y="1298448"/>
            <a:ext cx="6068070" cy="3255264"/>
          </a:xfrm>
        </p:spPr>
        <p:txBody>
          <a:bodyPr vert="horz" lIns="91440" tIns="45720" rIns="91440" bIns="45720" rtlCol="0" anchor="b">
            <a:normAutofit/>
          </a:bodyPr>
          <a:lstStyle/>
          <a:p>
            <a:r>
              <a:rPr lang="en-US" sz="7200" spc="-100">
                <a:ln w="15875">
                  <a:solidFill>
                    <a:srgbClr val="FFFFFF"/>
                  </a:solidFill>
                </a:ln>
                <a:noFill/>
              </a:rPr>
              <a:t>Questions?</a:t>
            </a:r>
          </a:p>
        </p:txBody>
      </p:sp>
      <p:pic>
        <p:nvPicPr>
          <p:cNvPr id="4" name="Content Placeholder 3">
            <a:extLst>
              <a:ext uri="{FF2B5EF4-FFF2-40B4-BE49-F238E27FC236}">
                <a16:creationId xmlns:a16="http://schemas.microsoft.com/office/drawing/2014/main" id="{5BDFA379-C319-09E8-F5FE-14C32B0800A2}"/>
              </a:ext>
            </a:extLst>
          </p:cNvPr>
          <p:cNvPicPr>
            <a:picLocks noGrp="1" noChangeAspect="1"/>
          </p:cNvPicPr>
          <p:nvPr>
            <p:ph idx="1"/>
          </p:nvPr>
        </p:nvPicPr>
        <p:blipFill>
          <a:blip r:embed="rId2"/>
          <a:stretch>
            <a:fillRect/>
          </a:stretch>
        </p:blipFill>
        <p:spPr>
          <a:xfrm>
            <a:off x="8037574" y="1116454"/>
            <a:ext cx="3458249" cy="4616940"/>
          </a:xfrm>
          <a:prstGeom prst="rect">
            <a:avLst/>
          </a:prstGeom>
        </p:spPr>
      </p:pic>
      <p:sp>
        <p:nvSpPr>
          <p:cNvPr id="17" name="Rectangle 16">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91159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2D2B7-00FF-7622-FA3B-7213E7CEFA6A}"/>
              </a:ext>
            </a:extLst>
          </p:cNvPr>
          <p:cNvSpPr>
            <a:spLocks noGrp="1"/>
          </p:cNvSpPr>
          <p:nvPr>
            <p:ph type="ctrTitle"/>
          </p:nvPr>
        </p:nvSpPr>
        <p:spPr/>
        <p:txBody>
          <a:bodyPr/>
          <a:lstStyle/>
          <a:p>
            <a:r>
              <a:rPr lang="en-US" dirty="0"/>
              <a:t>Agent Orange Exposure</a:t>
            </a:r>
          </a:p>
        </p:txBody>
      </p:sp>
      <p:sp>
        <p:nvSpPr>
          <p:cNvPr id="3" name="Subtitle 2">
            <a:extLst>
              <a:ext uri="{FF2B5EF4-FFF2-40B4-BE49-F238E27FC236}">
                <a16:creationId xmlns:a16="http://schemas.microsoft.com/office/drawing/2014/main" id="{DC8CED9C-1439-4A55-3142-8D5C4ACCE4C1}"/>
              </a:ext>
            </a:extLst>
          </p:cNvPr>
          <p:cNvSpPr>
            <a:spLocks noGrp="1"/>
          </p:cNvSpPr>
          <p:nvPr>
            <p:ph type="subTitle" idx="1"/>
          </p:nvPr>
        </p:nvSpPr>
        <p:spPr/>
        <p:txBody>
          <a:bodyPr/>
          <a:lstStyle/>
          <a:p>
            <a:r>
              <a:rPr lang="en-US" dirty="0"/>
              <a:t>And the PACT Act</a:t>
            </a:r>
          </a:p>
        </p:txBody>
      </p:sp>
    </p:spTree>
    <p:extLst>
      <p:ext uri="{BB962C8B-B14F-4D97-AF65-F5344CB8AC3E}">
        <p14:creationId xmlns:p14="http://schemas.microsoft.com/office/powerpoint/2010/main" val="1708191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0FB32-1673-2751-1379-C08B0A425190}"/>
              </a:ext>
            </a:extLst>
          </p:cNvPr>
          <p:cNvPicPr>
            <a:picLocks noChangeAspect="1"/>
          </p:cNvPicPr>
          <p:nvPr/>
        </p:nvPicPr>
        <p:blipFill>
          <a:blip r:embed="rId2"/>
          <a:stretch>
            <a:fillRect/>
          </a:stretch>
        </p:blipFill>
        <p:spPr>
          <a:xfrm>
            <a:off x="643467" y="478290"/>
            <a:ext cx="10905066" cy="4089398"/>
          </a:xfrm>
          <a:prstGeom prst="rect">
            <a:avLst/>
          </a:prstGeom>
        </p:spPr>
      </p:pic>
      <p:pic>
        <p:nvPicPr>
          <p:cNvPr id="6" name="Picture 5">
            <a:extLst>
              <a:ext uri="{FF2B5EF4-FFF2-40B4-BE49-F238E27FC236}">
                <a16:creationId xmlns:a16="http://schemas.microsoft.com/office/drawing/2014/main" id="{9BB7245A-864A-6BAC-00FC-0969F03ACE78}"/>
              </a:ext>
            </a:extLst>
          </p:cNvPr>
          <p:cNvPicPr>
            <a:picLocks noChangeAspect="1"/>
          </p:cNvPicPr>
          <p:nvPr/>
        </p:nvPicPr>
        <p:blipFill>
          <a:blip r:embed="rId3"/>
          <a:stretch>
            <a:fillRect/>
          </a:stretch>
        </p:blipFill>
        <p:spPr>
          <a:xfrm>
            <a:off x="2445391" y="5320718"/>
            <a:ext cx="7620000" cy="914400"/>
          </a:xfrm>
          <a:prstGeom prst="rect">
            <a:avLst/>
          </a:prstGeom>
        </p:spPr>
      </p:pic>
    </p:spTree>
    <p:extLst>
      <p:ext uri="{BB962C8B-B14F-4D97-AF65-F5344CB8AC3E}">
        <p14:creationId xmlns:p14="http://schemas.microsoft.com/office/powerpoint/2010/main" val="200328688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754C990-9493-43C5-A08F-2B9A55F7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76A2F0-4868-448D-8624-668A960A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31750" cap="sq">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8ADB224-9950-5DC3-64C8-8E13A38C70B5}"/>
              </a:ext>
            </a:extLst>
          </p:cNvPr>
          <p:cNvPicPr>
            <a:picLocks noChangeAspect="1"/>
          </p:cNvPicPr>
          <p:nvPr/>
        </p:nvPicPr>
        <p:blipFill>
          <a:blip r:embed="rId2"/>
          <a:stretch>
            <a:fillRect/>
          </a:stretch>
        </p:blipFill>
        <p:spPr>
          <a:xfrm>
            <a:off x="801539" y="2738340"/>
            <a:ext cx="10588922" cy="3573759"/>
          </a:xfrm>
          <a:prstGeom prst="rect">
            <a:avLst/>
          </a:prstGeom>
        </p:spPr>
      </p:pic>
      <p:pic>
        <p:nvPicPr>
          <p:cNvPr id="5" name="Picture 4">
            <a:extLst>
              <a:ext uri="{FF2B5EF4-FFF2-40B4-BE49-F238E27FC236}">
                <a16:creationId xmlns:a16="http://schemas.microsoft.com/office/drawing/2014/main" id="{89E3B046-68B0-9683-5EAD-CB4D1EFD4E74}"/>
              </a:ext>
            </a:extLst>
          </p:cNvPr>
          <p:cNvPicPr>
            <a:picLocks noChangeAspect="1"/>
          </p:cNvPicPr>
          <p:nvPr/>
        </p:nvPicPr>
        <p:blipFill>
          <a:blip r:embed="rId3"/>
          <a:stretch>
            <a:fillRect/>
          </a:stretch>
        </p:blipFill>
        <p:spPr>
          <a:xfrm>
            <a:off x="693886" y="1052415"/>
            <a:ext cx="10696575" cy="1362075"/>
          </a:xfrm>
          <a:prstGeom prst="rect">
            <a:avLst/>
          </a:prstGeom>
        </p:spPr>
      </p:pic>
      <p:pic>
        <p:nvPicPr>
          <p:cNvPr id="4" name="Picture 3">
            <a:extLst>
              <a:ext uri="{FF2B5EF4-FFF2-40B4-BE49-F238E27FC236}">
                <a16:creationId xmlns:a16="http://schemas.microsoft.com/office/drawing/2014/main" id="{8C4A8483-EE7E-50E4-A113-FED0856D1B70}"/>
              </a:ext>
            </a:extLst>
          </p:cNvPr>
          <p:cNvPicPr>
            <a:picLocks noChangeAspect="1"/>
          </p:cNvPicPr>
          <p:nvPr/>
        </p:nvPicPr>
        <p:blipFill>
          <a:blip r:embed="rId4"/>
          <a:stretch>
            <a:fillRect/>
          </a:stretch>
        </p:blipFill>
        <p:spPr>
          <a:xfrm>
            <a:off x="4542115" y="728565"/>
            <a:ext cx="2705100" cy="323850"/>
          </a:xfrm>
          <a:prstGeom prst="rect">
            <a:avLst/>
          </a:prstGeom>
        </p:spPr>
      </p:pic>
    </p:spTree>
    <p:extLst>
      <p:ext uri="{BB962C8B-B14F-4D97-AF65-F5344CB8AC3E}">
        <p14:creationId xmlns:p14="http://schemas.microsoft.com/office/powerpoint/2010/main" val="2238962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754C990-9493-43C5-A08F-2B9A55F7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76A2F0-4868-448D-8624-668A960A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31750" cap="sq">
            <a:solidFill>
              <a:srgbClr val="E2E20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C317A46-9D0B-B19E-3DC8-EED64D622C9F}"/>
              </a:ext>
            </a:extLst>
          </p:cNvPr>
          <p:cNvPicPr>
            <a:picLocks noChangeAspect="1"/>
          </p:cNvPicPr>
          <p:nvPr/>
        </p:nvPicPr>
        <p:blipFill>
          <a:blip r:embed="rId2"/>
          <a:stretch>
            <a:fillRect/>
          </a:stretch>
        </p:blipFill>
        <p:spPr>
          <a:xfrm>
            <a:off x="801539" y="1522995"/>
            <a:ext cx="10588922" cy="3812010"/>
          </a:xfrm>
          <a:prstGeom prst="rect">
            <a:avLst/>
          </a:prstGeom>
        </p:spPr>
      </p:pic>
    </p:spTree>
    <p:extLst>
      <p:ext uri="{BB962C8B-B14F-4D97-AF65-F5344CB8AC3E}">
        <p14:creationId xmlns:p14="http://schemas.microsoft.com/office/powerpoint/2010/main" val="4229402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312C2-8627-8565-2E4F-96E99C3CC0F6}"/>
              </a:ext>
            </a:extLst>
          </p:cNvPr>
          <p:cNvSpPr>
            <a:spLocks noGrp="1"/>
          </p:cNvSpPr>
          <p:nvPr>
            <p:ph type="title"/>
          </p:nvPr>
        </p:nvSpPr>
        <p:spPr/>
        <p:txBody>
          <a:bodyPr/>
          <a:lstStyle/>
          <a:p>
            <a:r>
              <a:rPr lang="en-US" dirty="0"/>
              <a:t>Attachments</a:t>
            </a:r>
          </a:p>
        </p:txBody>
      </p:sp>
      <p:sp>
        <p:nvSpPr>
          <p:cNvPr id="3" name="Content Placeholder 2">
            <a:extLst>
              <a:ext uri="{FF2B5EF4-FFF2-40B4-BE49-F238E27FC236}">
                <a16:creationId xmlns:a16="http://schemas.microsoft.com/office/drawing/2014/main" id="{5A9FE29C-EBF7-6941-2234-682A8B7AD6B8}"/>
              </a:ext>
            </a:extLst>
          </p:cNvPr>
          <p:cNvSpPr>
            <a:spLocks noGrp="1"/>
          </p:cNvSpPr>
          <p:nvPr>
            <p:ph idx="1"/>
          </p:nvPr>
        </p:nvSpPr>
        <p:spPr/>
        <p:txBody>
          <a:bodyPr/>
          <a:lstStyle/>
          <a:p>
            <a:r>
              <a:rPr lang="en-US" dirty="0">
                <a:hlinkClick r:id="rId2"/>
              </a:rPr>
              <a:t>PACT Act Information Page (va.gov)</a:t>
            </a:r>
            <a:endParaRPr lang="en-US" dirty="0"/>
          </a:p>
          <a:p>
            <a:r>
              <a:rPr lang="en-US" dirty="0"/>
              <a:t>Herbicide Exposure Job Aid</a:t>
            </a:r>
          </a:p>
          <a:p>
            <a:r>
              <a:rPr lang="en-US" dirty="0"/>
              <a:t>Gulf War Service Job Aid</a:t>
            </a:r>
          </a:p>
          <a:p>
            <a:r>
              <a:rPr lang="en-US" dirty="0"/>
              <a:t>TERA Exception Job Aid</a:t>
            </a:r>
          </a:p>
          <a:p>
            <a:endParaRPr lang="en-US" dirty="0"/>
          </a:p>
        </p:txBody>
      </p:sp>
    </p:spTree>
    <p:extLst>
      <p:ext uri="{BB962C8B-B14F-4D97-AF65-F5344CB8AC3E}">
        <p14:creationId xmlns:p14="http://schemas.microsoft.com/office/powerpoint/2010/main" val="3169429277"/>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463</TotalTime>
  <Words>544</Words>
  <Application>Microsoft Office PowerPoint</Application>
  <PresentationFormat>Widescreen</PresentationFormat>
  <Paragraphs>61</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Corbel</vt:lpstr>
      <vt:lpstr>Wingdings 2</vt:lpstr>
      <vt:lpstr>Frame</vt:lpstr>
      <vt:lpstr>Updates in VBA </vt:lpstr>
      <vt:lpstr>PowerPoint Presentation</vt:lpstr>
      <vt:lpstr>PowerPoint Presentation</vt:lpstr>
      <vt:lpstr>Agenda</vt:lpstr>
      <vt:lpstr>Agent Orange Exposure</vt:lpstr>
      <vt:lpstr>PowerPoint Presentation</vt:lpstr>
      <vt:lpstr>PowerPoint Presentation</vt:lpstr>
      <vt:lpstr>PowerPoint Presentation</vt:lpstr>
      <vt:lpstr>Attachments</vt:lpstr>
      <vt:lpstr>Exam and Contractor Info</vt:lpstr>
      <vt:lpstr>PowerPoint Presentation</vt:lpstr>
      <vt:lpstr>PowerPoint Presentation</vt:lpstr>
      <vt:lpstr>PowerPoint Presentation</vt:lpstr>
      <vt:lpstr>Hearing Loss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One more thing…</vt:lpstr>
      <vt:lpstr>PowerPoint Presentation</vt:lpstr>
      <vt:lpstr>Upcoming Rating Schedule Changes</vt:lpstr>
      <vt:lpstr>Mental Disorders  38 CFR 4.130</vt:lpstr>
      <vt:lpstr>PowerPoint Presentation</vt:lpstr>
      <vt:lpstr>PowerPoint Presentation</vt:lpstr>
      <vt:lpstr>Respiratory Disorders 38 CFR 4.96 and 4.97</vt:lpstr>
      <vt:lpstr>PowerPoint Presentation</vt:lpstr>
      <vt:lpstr>PowerPoint Presentation</vt:lpstr>
      <vt:lpstr>PowerPoint Presentation</vt:lpstr>
      <vt:lpstr>Audio disorders 38 CFR 4.87</vt:lpstr>
      <vt:lpstr>PowerPoint Presentation</vt:lpstr>
      <vt:lpstr>PowerPoint Presentation</vt:lpstr>
      <vt:lpstr>PowerPoint Presentation</vt:lpstr>
      <vt:lpstr>PowerPoint Presentation</vt:lpstr>
      <vt:lpstr>Oakland RO Employees</vt:lpstr>
      <vt:lpstr>And…</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BONUS</dc:title>
  <dc:creator>Dickerson, Kimberly, VBAOAKL</dc:creator>
  <cp:lastModifiedBy>Dickerson, Kimberly, VBAOAKL</cp:lastModifiedBy>
  <cp:revision>44</cp:revision>
  <dcterms:created xsi:type="dcterms:W3CDTF">2022-03-02T14:52:48Z</dcterms:created>
  <dcterms:modified xsi:type="dcterms:W3CDTF">2024-02-13T18:31:37Z</dcterms:modified>
</cp:coreProperties>
</file>