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66" r:id="rId5"/>
    <p:sldId id="306" r:id="rId6"/>
    <p:sldId id="284" r:id="rId7"/>
    <p:sldId id="285" r:id="rId8"/>
    <p:sldId id="299" r:id="rId9"/>
    <p:sldId id="288" r:id="rId10"/>
    <p:sldId id="307" r:id="rId11"/>
    <p:sldId id="286" r:id="rId12"/>
    <p:sldId id="289" r:id="rId13"/>
    <p:sldId id="292" r:id="rId14"/>
    <p:sldId id="294" r:id="rId15"/>
    <p:sldId id="291" r:id="rId16"/>
    <p:sldId id="295" r:id="rId17"/>
    <p:sldId id="298" r:id="rId18"/>
    <p:sldId id="296" r:id="rId19"/>
    <p:sldId id="297" r:id="rId20"/>
    <p:sldId id="287" r:id="rId21"/>
    <p:sldId id="283" r:id="rId22"/>
    <p:sldId id="300" r:id="rId23"/>
    <p:sldId id="302" r:id="rId24"/>
    <p:sldId id="303" r:id="rId25"/>
    <p:sldId id="301" r:id="rId26"/>
    <p:sldId id="304" r:id="rId27"/>
    <p:sldId id="317" r:id="rId2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1"/>
    <p:restoredTop sz="94674"/>
  </p:normalViewPr>
  <p:slideViewPr>
    <p:cSldViewPr snapToGrid="0" snapToObjects="1">
      <p:cViewPr varScale="1">
        <p:scale>
          <a:sx n="79" d="100"/>
          <a:sy n="79" d="100"/>
        </p:scale>
        <p:origin x="84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8T22:23:47.681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41,'13'11,"1"-1,1 0,0-1,0-1,1 0,0-1,0-1,0 0,1-1,0-1,1 0,67 22,174 36,40-48,-218-15,147-37,-25 14,3-21,-190 38,13-7,2 1,-1 1,2 2,-1 1,1 1,1 2,6 1,264-33,-1 39,-269-1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8T22:25:58.247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4-08T22:26:01.226"/>
    </inkml:context>
    <inkml:brush xml:id="br0">
      <inkml:brushProperty name="width" value="0.4" units="cm"/>
      <inkml:brushProperty name="height" value="0.8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41,'343'-24,"-78"8,-232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6/24/2025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urrent/title-38/chapter-I/part-4/subpart-B/subject-group-ECFRc88f57fafb24f86/section-4.104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urrent/title-38/chapter-I/part-4/subpart-B/subject-group-ECFRc88f57fafb24f86/section-4.10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cfr.gov/current/title-38/chapter-I/part-4/subpart-B/subject-group-ECFR14fb86bcc86c2cb/section-4.97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vet.ca.gov/VetServices/Documents/License%20Plate%20Bulletin%2021-01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v.ca.gov/portal/vehicle-registration/license-plates-decals-and-placards/disabled-veteran-dv-license-plates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openxmlformats.org/officeDocument/2006/relationships/customXml" Target="../ink/ink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.png"/><Relationship Id="rId5" Type="http://schemas.openxmlformats.org/officeDocument/2006/relationships/customXml" Target="../ink/ink1.xml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customXml" Target="../ink/ink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Zheriemae.Raymundo@calvet.ca.gov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avid.Lawrence@calvet.ca.gov" TargetMode="External"/><Relationship Id="rId5" Type="http://schemas.openxmlformats.org/officeDocument/2006/relationships/hyperlink" Target="mailto:Melaina.Anker@calvet.ca.gov" TargetMode="External"/><Relationship Id="rId4" Type="http://schemas.openxmlformats.org/officeDocument/2006/relationships/hyperlink" Target="mailto:Alberto.Alpasan@calvet.c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mv.ca.gov/portal/file/certification-for-disabled-veterans-license-plates-256v-pdf/" TargetMode="External"/><Relationship Id="rId2" Type="http://schemas.openxmlformats.org/officeDocument/2006/relationships/hyperlink" Target="https://www.dmv.ca.gov/portal/file/application-for-disabled-person-placard-or-plates-reg-195-pdf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38/chapter-I/part-4/subpart-B/subject-group-ECFRaef02c2cebadb31/section-4.79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urrent/title-38/chapter-I/part-4/subpart-B/subject-group-ECFRab3ca55f4548afe/section-4.124a" TargetMode="External"/><Relationship Id="rId2" Type="http://schemas.openxmlformats.org/officeDocument/2006/relationships/hyperlink" Target="https://www.ecfr.gov/current/title-38/chapter-I/part-4/subpart-B/subject-group-ECFRd3005f7d828ea7b/section-4.71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Certifications for </a:t>
            </a:r>
            <a:br>
              <a:rPr lang="en-US" dirty="0"/>
            </a:br>
            <a:r>
              <a:rPr lang="en-US" dirty="0"/>
              <a:t>Disabled Veterans License Plates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Overview and Guidelines</a:t>
            </a:r>
          </a:p>
          <a:p>
            <a:r>
              <a:rPr lang="en-US" sz="2000" dirty="0"/>
              <a:t>June 24,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26B97-3897-4A94-972A-7FD19A201954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DEBC-6E2A-40C9-908A-E10E10B7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2881"/>
            <a:ext cx="10515600" cy="419677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Service-connected disabilities that may require assistive devices:</a:t>
            </a:r>
          </a:p>
          <a:p>
            <a:r>
              <a:rPr lang="en-US" dirty="0"/>
              <a:t>Cerebrovascular accidents (stroke) causing paralysis or weakness on one side of the body, or amputation of limb</a:t>
            </a:r>
          </a:p>
          <a:p>
            <a:r>
              <a:rPr lang="en-US" dirty="0"/>
              <a:t>Peripheral arterial disease causing severe numbness or limb paralysis</a:t>
            </a:r>
          </a:p>
          <a:p>
            <a:pPr lvl="1"/>
            <a:r>
              <a:rPr lang="en-US" dirty="0" err="1">
                <a:hlinkClick r:id="rId2"/>
              </a:rPr>
              <a:t>eCFR</a:t>
            </a:r>
            <a:r>
              <a:rPr lang="en-US" dirty="0">
                <a:hlinkClick r:id="rId2"/>
              </a:rPr>
              <a:t> :: 38 CFR 4.104 -- Schedule of ratings—cardiovascular system.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E069-7881-4327-A291-5336D46E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AE99451-0282-4D64-8FBD-859BD47156F3}"/>
              </a:ext>
            </a:extLst>
          </p:cNvPr>
          <p:cNvSpPr txBox="1">
            <a:spLocks/>
          </p:cNvSpPr>
          <p:nvPr/>
        </p:nvSpPr>
        <p:spPr>
          <a:xfrm>
            <a:off x="838200" y="554456"/>
            <a:ext cx="10515600" cy="1325563"/>
          </a:xfrm>
          <a:prstGeom prst="rect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/>
              <a:t>Severely Disabled (continued)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19186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DEBC-6E2A-40C9-908A-E10E10B7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3112"/>
            <a:ext cx="10515600" cy="4037629"/>
          </a:xfrm>
        </p:spPr>
        <p:txBody>
          <a:bodyPr>
            <a:normAutofit/>
          </a:bodyPr>
          <a:lstStyle/>
          <a:p>
            <a:r>
              <a:rPr lang="en-US" dirty="0"/>
              <a:t>Cardiovascular disease causing marked limitation of physical activity or unable to do any physical activity without discomfort (rated using METs)</a:t>
            </a:r>
          </a:p>
          <a:p>
            <a:pPr lvl="1"/>
            <a:r>
              <a:rPr lang="en-US" dirty="0"/>
              <a:t>Severity Class III (marked limitation of physical activity) – when less than ordinary activity causes fatigue, palpitation, shortness of breath or chest pain.</a:t>
            </a:r>
          </a:p>
          <a:p>
            <a:pPr lvl="1"/>
            <a:r>
              <a:rPr lang="en-US" dirty="0"/>
              <a:t>METs – metabolic equivalent of tasks – measures the energy cost of physical activities and assesses cardiovascular health.</a:t>
            </a:r>
          </a:p>
          <a:p>
            <a:pPr lvl="1"/>
            <a:r>
              <a:rPr lang="en-US" dirty="0" err="1">
                <a:hlinkClick r:id="rId2"/>
              </a:rPr>
              <a:t>eCFR</a:t>
            </a:r>
            <a:r>
              <a:rPr lang="en-US" dirty="0">
                <a:hlinkClick r:id="rId2"/>
              </a:rPr>
              <a:t> :: 38 CFR 4.104 -- Schedule of ratings—cardiovascular system.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E069-7881-4327-A291-5336D46E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9011609-84D1-4F43-A425-C4046D939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140"/>
            <a:ext cx="10515600" cy="1565159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dirty="0"/>
              <a:t>Service Connected Disability Rated 100%</a:t>
            </a:r>
            <a:br>
              <a:rPr lang="en-US" sz="3600" dirty="0"/>
            </a:br>
            <a:r>
              <a:rPr lang="en-US" sz="3600" dirty="0"/>
              <a:t>Due to diagnosed disease or disorder which substantially impairs or interferes with mobility. </a:t>
            </a:r>
          </a:p>
        </p:txBody>
      </p:sp>
    </p:spTree>
    <p:extLst>
      <p:ext uri="{BB962C8B-B14F-4D97-AF65-F5344CB8AC3E}">
        <p14:creationId xmlns:p14="http://schemas.microsoft.com/office/powerpoint/2010/main" val="87647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DEBC-6E2A-40C9-908A-E10E10B7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3092"/>
            <a:ext cx="10515600" cy="3582466"/>
          </a:xfrm>
        </p:spPr>
        <p:txBody>
          <a:bodyPr>
            <a:normAutofit/>
          </a:bodyPr>
          <a:lstStyle/>
          <a:p>
            <a:r>
              <a:rPr lang="en-US" dirty="0"/>
              <a:t>Respiratory conditions that measure the forced expiratory volume (FEV-1/FVC) like COPD, emphysema, asthma. </a:t>
            </a:r>
          </a:p>
          <a:p>
            <a:pPr lvl="1"/>
            <a:r>
              <a:rPr lang="en-US" dirty="0"/>
              <a:t>Oxygen may be prescribed for severe shortness of breath in stage III COPD/emphysema.</a:t>
            </a:r>
          </a:p>
          <a:p>
            <a:pPr lvl="1"/>
            <a:r>
              <a:rPr lang="en-US" dirty="0"/>
              <a:t>FEV-1/FVC represents the percentage one’s lung capacity can expel in 1 second. The higher the percentage, the larger your lung capacity and the healthier your lungs.</a:t>
            </a:r>
          </a:p>
          <a:p>
            <a:pPr lvl="1"/>
            <a:r>
              <a:rPr lang="en-US" dirty="0" err="1">
                <a:hlinkClick r:id="rId2"/>
              </a:rPr>
              <a:t>eCFR</a:t>
            </a:r>
            <a:r>
              <a:rPr lang="en-US" dirty="0">
                <a:hlinkClick r:id="rId2"/>
              </a:rPr>
              <a:t> :: 38 CFR 4.97 -- Schedule of ratings—respiratory system.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E069-7881-4327-A291-5336D46E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4C7948-0F4A-4E02-8784-6667740CB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140"/>
            <a:ext cx="10515600" cy="1565159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SC Disability 100%... substantially impairs or interferes with mobility (continued)</a:t>
            </a:r>
          </a:p>
        </p:txBody>
      </p:sp>
    </p:spTree>
    <p:extLst>
      <p:ext uri="{BB962C8B-B14F-4D97-AF65-F5344CB8AC3E}">
        <p14:creationId xmlns:p14="http://schemas.microsoft.com/office/powerpoint/2010/main" val="2641870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DEBC-6E2A-40C9-908A-E10E10B7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9301"/>
            <a:ext cx="10515600" cy="3871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CalVet VSD Bulletin 21-01, dated January 12, 2021, notes that</a:t>
            </a:r>
            <a:r>
              <a:rPr lang="en-US" dirty="0"/>
              <a:t>:</a:t>
            </a:r>
          </a:p>
          <a:p>
            <a:r>
              <a:rPr lang="en-US" dirty="0"/>
              <a:t>A veteran with an overall disability rating of 100% from one or more injuries, diseases or disorders, and those awarded a disability compensation rate of 100% </a:t>
            </a:r>
            <a:r>
              <a:rPr lang="en-US" i="1" dirty="0"/>
              <a:t>due to individual unemployability </a:t>
            </a:r>
            <a:r>
              <a:rPr lang="en-US" dirty="0"/>
              <a:t>meet the definition of ‘SC disability rated at 100%’ if the injury, disease or disorder “substantially impairs the veteran’s mobility.”</a:t>
            </a:r>
          </a:p>
          <a:p>
            <a:pPr lvl="1"/>
            <a:r>
              <a:rPr lang="en-US" dirty="0">
                <a:hlinkClick r:id="rId2"/>
              </a:rPr>
              <a:t>Veterans Services Division Bulletin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E069-7881-4327-A291-5336D46E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EA071F-840F-46BA-AF90-0D53FECD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140"/>
            <a:ext cx="10515600" cy="1565159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SC Disability 100%... substantially impairs or interferes with mobility (continued)</a:t>
            </a:r>
          </a:p>
        </p:txBody>
      </p:sp>
    </p:spTree>
    <p:extLst>
      <p:ext uri="{BB962C8B-B14F-4D97-AF65-F5344CB8AC3E}">
        <p14:creationId xmlns:p14="http://schemas.microsoft.com/office/powerpoint/2010/main" val="3119104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EB3C3-07D7-4ECB-A7F5-28C47C8BEE3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Disabled Veteran License Plate Certification </a:t>
            </a:r>
            <a:br>
              <a:rPr lang="en-US" sz="3600" dirty="0"/>
            </a:br>
            <a:r>
              <a:rPr lang="en-US" sz="3600" dirty="0"/>
              <a:t>(VSD-001 in VetPro)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67534-0CA3-4718-9406-7DBA3880F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VSD-001, Veteran Status and Service Connected Disability Verification.</a:t>
            </a:r>
          </a:p>
          <a:p>
            <a:r>
              <a:rPr lang="en-US" dirty="0"/>
              <a:t>Veteran signature on Section 2.</a:t>
            </a:r>
          </a:p>
          <a:p>
            <a:r>
              <a:rPr lang="en-US" dirty="0"/>
              <a:t>County certification on Section 4.</a:t>
            </a:r>
          </a:p>
          <a:p>
            <a:r>
              <a:rPr lang="en-US" dirty="0"/>
              <a:t>County stamp with OGC # of the accredited representative on bottom right corner (where it says CVSO seal).</a:t>
            </a:r>
          </a:p>
          <a:p>
            <a:r>
              <a:rPr lang="en-US" dirty="0"/>
              <a:t>Scan proof of SC disabilities in VetPro or put appropriate note referencing RD that’s already in VP Attach Docs. </a:t>
            </a:r>
          </a:p>
          <a:p>
            <a:r>
              <a:rPr lang="en-US" dirty="0"/>
              <a:t>For 100% conditions that are not easily identifiable as mobility issues, provide reason why it is acceptable.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D54AF8-CAB1-4ACB-A2BF-5C81DC61D6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33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B3873C3-2A11-42F5-90DE-6F453FBC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78" y="600500"/>
            <a:ext cx="8156981" cy="534992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00A42D-2389-4EB0-9286-00F562AB7209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1705970" y="2736375"/>
            <a:ext cx="7613958" cy="2122228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F7CA3EA-2AA1-4B7F-AFA9-F769F22DA36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5936776" y="2736375"/>
            <a:ext cx="3383152" cy="2122228"/>
          </a:xfrm>
          <a:prstGeom prst="straightConnector1">
            <a:avLst/>
          </a:prstGeom>
          <a:ln w="127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9EBAC2FF-3115-4CF6-9DC0-BD577551B2A0}"/>
              </a:ext>
            </a:extLst>
          </p:cNvPr>
          <p:cNvSpPr/>
          <p:nvPr/>
        </p:nvSpPr>
        <p:spPr>
          <a:xfrm>
            <a:off x="9319928" y="1514900"/>
            <a:ext cx="2086544" cy="24429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Veteran signs and dates here.</a:t>
            </a:r>
          </a:p>
        </p:txBody>
      </p:sp>
    </p:spTree>
    <p:extLst>
      <p:ext uri="{BB962C8B-B14F-4D97-AF65-F5344CB8AC3E}">
        <p14:creationId xmlns:p14="http://schemas.microsoft.com/office/powerpoint/2010/main" val="1033989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2D388C-7B41-4BFA-A9AE-B48EE950B1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615" y="431652"/>
            <a:ext cx="9551071" cy="5859966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65FB73-94C5-4887-B6F1-51A78709645B}"/>
              </a:ext>
            </a:extLst>
          </p:cNvPr>
          <p:cNvSpPr/>
          <p:nvPr/>
        </p:nvSpPr>
        <p:spPr>
          <a:xfrm>
            <a:off x="286603" y="566382"/>
            <a:ext cx="10031104" cy="4155743"/>
          </a:xfrm>
          <a:prstGeom prst="roundRect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C89A76-E5CA-4CB5-8A9D-3E364C217705}"/>
              </a:ext>
            </a:extLst>
          </p:cNvPr>
          <p:cNvSpPr/>
          <p:nvPr/>
        </p:nvSpPr>
        <p:spPr>
          <a:xfrm>
            <a:off x="9457986" y="1310191"/>
            <a:ext cx="1967464" cy="188339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Certification by the County, as designee of CalVet, in this section.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D53344-1D31-4735-8515-088846F9EF5B}"/>
              </a:ext>
            </a:extLst>
          </p:cNvPr>
          <p:cNvSpPr/>
          <p:nvPr/>
        </p:nvSpPr>
        <p:spPr>
          <a:xfrm>
            <a:off x="7779224" y="4904623"/>
            <a:ext cx="2019869" cy="12505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8E096C6-17B7-4EC5-BA63-427B0C72BF04}"/>
              </a:ext>
            </a:extLst>
          </p:cNvPr>
          <p:cNvSpPr/>
          <p:nvPr/>
        </p:nvSpPr>
        <p:spPr>
          <a:xfrm>
            <a:off x="10206163" y="4490113"/>
            <a:ext cx="1603699" cy="16377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Stamp the form here. Don’t forget to put your OGC #.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AE5338-518D-4E10-86F4-5EC23B359D92}"/>
              </a:ext>
            </a:extLst>
          </p:cNvPr>
          <p:cNvCxnSpPr>
            <a:cxnSpLocks/>
          </p:cNvCxnSpPr>
          <p:nvPr/>
        </p:nvCxnSpPr>
        <p:spPr>
          <a:xfrm flipH="1">
            <a:off x="9662616" y="5186150"/>
            <a:ext cx="54354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03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CFBBC9-38C3-4F8F-9238-C92E379F60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53" y="1074329"/>
            <a:ext cx="6343650" cy="4914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069243-2E4B-43B3-8834-ADFC7E3C128B}"/>
              </a:ext>
            </a:extLst>
          </p:cNvPr>
          <p:cNvSpPr/>
          <p:nvPr/>
        </p:nvSpPr>
        <p:spPr>
          <a:xfrm>
            <a:off x="928490" y="770234"/>
            <a:ext cx="52630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Disabled Veteran License Plates - California DMV</a:t>
            </a:r>
            <a:endParaRPr lang="en-US" dirty="0"/>
          </a:p>
        </p:txBody>
      </p:sp>
      <p:sp>
        <p:nvSpPr>
          <p:cNvPr id="6" name="Left Bracket 5">
            <a:extLst>
              <a:ext uri="{FF2B5EF4-FFF2-40B4-BE49-F238E27FC236}">
                <a16:creationId xmlns:a16="http://schemas.microsoft.com/office/drawing/2014/main" id="{9797B117-4CB5-4336-8EB5-210EABC7B543}"/>
              </a:ext>
            </a:extLst>
          </p:cNvPr>
          <p:cNvSpPr/>
          <p:nvPr/>
        </p:nvSpPr>
        <p:spPr>
          <a:xfrm>
            <a:off x="1073624" y="3788959"/>
            <a:ext cx="5745707" cy="719919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89F084B9-731B-494B-8322-523238A9F504}"/>
              </a:ext>
            </a:extLst>
          </p:cNvPr>
          <p:cNvSpPr/>
          <p:nvPr/>
        </p:nvSpPr>
        <p:spPr>
          <a:xfrm>
            <a:off x="6819331" y="3788959"/>
            <a:ext cx="1037230" cy="719919"/>
          </a:xfrm>
          <a:prstGeom prst="rightBrac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81535D-908F-445A-85B0-C7133DE5703F}"/>
              </a:ext>
            </a:extLst>
          </p:cNvPr>
          <p:cNvSpPr txBox="1"/>
          <p:nvPr/>
        </p:nvSpPr>
        <p:spPr>
          <a:xfrm>
            <a:off x="7993039" y="3052443"/>
            <a:ext cx="312533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 </a:t>
            </a:r>
            <a:r>
              <a:rPr lang="en-US" b="1" dirty="0"/>
              <a:t>CVC 5007(c)(3) </a:t>
            </a:r>
            <a:r>
              <a:rPr lang="en-US" dirty="0"/>
              <a:t>In lieu of medical certification identified in (c)(1), DMV shall accept a certificate from a County Veterans Service Officer, CalVet or USVA that verifies the applicant is a disabled veteran as described in CVC 295.7 </a:t>
            </a:r>
          </a:p>
        </p:txBody>
      </p:sp>
    </p:spTree>
    <p:extLst>
      <p:ext uri="{BB962C8B-B14F-4D97-AF65-F5344CB8AC3E}">
        <p14:creationId xmlns:p14="http://schemas.microsoft.com/office/powerpoint/2010/main" val="2703360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C7D33CA-116A-43AB-A948-A2E15138A3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952" y="2470528"/>
            <a:ext cx="8614765" cy="3998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AFD700-6089-4EB6-AF10-04337BED38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952" y="1289081"/>
            <a:ext cx="2168338" cy="4286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9C200CF-ECF9-44F9-9649-536A91C10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7673" y="536260"/>
            <a:ext cx="6346044" cy="193426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9CA62EF-546F-4DA2-84C7-49DAE8E68A21}"/>
                  </a:ext>
                </a:extLst>
              </p14:cNvPr>
              <p14:cNvContentPartPr/>
              <p14:nvPr/>
            </p14:nvContentPartPr>
            <p14:xfrm>
              <a:off x="7137645" y="1909435"/>
              <a:ext cx="885960" cy="83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9CA62EF-546F-4DA2-84C7-49DAE8E68A2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6005" y="1765795"/>
                <a:ext cx="1029600" cy="370800"/>
              </a:xfrm>
              <a:prstGeom prst="rect">
                <a:avLst/>
              </a:prstGeom>
            </p:spPr>
          </p:pic>
        </mc:Fallback>
      </mc:AlternateContent>
      <p:sp>
        <p:nvSpPr>
          <p:cNvPr id="15" name="Arrow: Curved Left 14">
            <a:extLst>
              <a:ext uri="{FF2B5EF4-FFF2-40B4-BE49-F238E27FC236}">
                <a16:creationId xmlns:a16="http://schemas.microsoft.com/office/drawing/2014/main" id="{C5E913F2-AC94-424C-A677-EB50B3249F38}"/>
              </a:ext>
            </a:extLst>
          </p:cNvPr>
          <p:cNvSpPr/>
          <p:nvPr/>
        </p:nvSpPr>
        <p:spPr>
          <a:xfrm>
            <a:off x="9254327" y="1811546"/>
            <a:ext cx="1115877" cy="1317964"/>
          </a:xfrm>
          <a:prstGeom prst="curvedLef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3DD0F4A0-4888-40ED-9BE1-4D9AA2D2ED22}"/>
                  </a:ext>
                </a:extLst>
              </p14:cNvPr>
              <p14:cNvContentPartPr/>
              <p14:nvPr/>
            </p14:nvContentPartPr>
            <p14:xfrm>
              <a:off x="1036725" y="3889075"/>
              <a:ext cx="36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3DD0F4A0-4888-40ED-9BE1-4D9AA2D2ED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5085" y="3745435"/>
                <a:ext cx="1440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DE550DF-CD2B-4170-9FF5-D96466977742}"/>
                  </a:ext>
                </a:extLst>
              </p14:cNvPr>
              <p14:cNvContentPartPr/>
              <p14:nvPr/>
            </p14:nvContentPartPr>
            <p14:xfrm>
              <a:off x="1036725" y="3874675"/>
              <a:ext cx="231120" cy="147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DE550DF-CD2B-4170-9FF5-D964669777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5085" y="3731035"/>
                <a:ext cx="374760" cy="30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74955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F1803-4BD6-4A5D-871B-5A24E715B9C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/>
              <a:t>Benefits of the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EEFE9-4922-4998-A8D0-CE71D422A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981"/>
            <a:ext cx="10515600" cy="4238981"/>
          </a:xfrm>
        </p:spPr>
        <p:txBody>
          <a:bodyPr/>
          <a:lstStyle/>
          <a:p>
            <a:r>
              <a:rPr lang="en-US" dirty="0"/>
              <a:t>Eases mobility as it comes with parking privileges.</a:t>
            </a:r>
          </a:p>
          <a:p>
            <a:r>
              <a:rPr lang="en-US" dirty="0"/>
              <a:t>DV License Plates exempt from paying vehicle registration and license fees – one vehicle per veteran (CVC 9105).</a:t>
            </a:r>
          </a:p>
          <a:p>
            <a:r>
              <a:rPr lang="en-US" dirty="0"/>
              <a:t>Brings veterans into the county veterans service offices –opportunity to connect with them and encourage eligible veterans to apply for and utilize benefits.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48E678D0-1D19-4C66-A826-3BA5943192AB}"/>
              </a:ext>
            </a:extLst>
          </p:cNvPr>
          <p:cNvSpPr/>
          <p:nvPr/>
        </p:nvSpPr>
        <p:spPr>
          <a:xfrm>
            <a:off x="1542198" y="4749422"/>
            <a:ext cx="4940489" cy="142754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548640" indent="-548640"/>
            <a:r>
              <a:rPr lang="en-US" b="1" u="sng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Note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DV license plates must be surrendered to DMV within 60 days of the death of a disabled veteran, or by December 31 of the same year, whichever is soonest. </a:t>
            </a:r>
          </a:p>
        </p:txBody>
      </p:sp>
    </p:spTree>
    <p:extLst>
      <p:ext uri="{BB962C8B-B14F-4D97-AF65-F5344CB8AC3E}">
        <p14:creationId xmlns:p14="http://schemas.microsoft.com/office/powerpoint/2010/main" val="632614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6291-ED9B-48A5-9F91-7919828FD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4375" y="1662799"/>
            <a:ext cx="7663249" cy="4351338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Disabled Person versus Disabled Veteran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CA Vehicle Code 295.7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Permanent Blindness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Loss or loss of use of limbs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Unable to move without aid of assistant device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dirty="0"/>
              <a:t>100% SC disability impairing mobility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DV License Plate Certification (VSD 001)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dirty="0"/>
              <a:t>Benefits and Limitations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A6B61-2D0E-4B2D-936D-94D82AF3E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3233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1A1-45FB-42C7-979F-253E4E91D02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Parking Privileges of DV License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ED2E-E956-45B9-BB0E-79EDD77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9869"/>
            <a:ext cx="9493158" cy="4157094"/>
          </a:xfrm>
        </p:spPr>
        <p:txBody>
          <a:bodyPr/>
          <a:lstStyle/>
          <a:p>
            <a:r>
              <a:rPr lang="en-US" dirty="0"/>
              <a:t>Parking in spaces with the International Symbol of Access</a:t>
            </a:r>
          </a:p>
          <a:p>
            <a:r>
              <a:rPr lang="en-US" dirty="0"/>
              <a:t>Next to a </a:t>
            </a:r>
            <a:r>
              <a:rPr lang="en-US" u="sng" dirty="0">
                <a:solidFill>
                  <a:schemeClr val="accent1"/>
                </a:solidFill>
              </a:rPr>
              <a:t>blue</a:t>
            </a:r>
            <a:r>
              <a:rPr lang="en-US" dirty="0"/>
              <a:t> curb authorized for persons with disabilities parking.</a:t>
            </a:r>
          </a:p>
          <a:p>
            <a:r>
              <a:rPr lang="en-US" dirty="0"/>
              <a:t>Next to a </a:t>
            </a:r>
            <a:r>
              <a:rPr lang="en-US" u="sng" dirty="0">
                <a:solidFill>
                  <a:schemeClr val="accent6">
                    <a:lumMod val="75000"/>
                  </a:schemeClr>
                </a:solidFill>
              </a:rPr>
              <a:t>green</a:t>
            </a:r>
            <a:r>
              <a:rPr lang="en-US" dirty="0"/>
              <a:t> curbs for as long as you need.</a:t>
            </a:r>
          </a:p>
          <a:p>
            <a:r>
              <a:rPr lang="en-US" dirty="0"/>
              <a:t>In an on-street metered parking space at no charge.</a:t>
            </a:r>
          </a:p>
          <a:p>
            <a:r>
              <a:rPr lang="en-US" dirty="0"/>
              <a:t>In an area that indicates it requires a resident or merchant permit.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C6B8-04D0-42E7-B704-2D14FBDC2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65181E-C39F-42AD-86EC-D6285948A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7903" y="2019869"/>
            <a:ext cx="1946910" cy="197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307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921A1-45FB-42C7-979F-253E4E91D02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Parking Limitations of DV License Plates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8ED2E-E956-45B9-BB0E-79EDD77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3751"/>
            <a:ext cx="5936674" cy="4157094"/>
          </a:xfrm>
        </p:spPr>
        <p:txBody>
          <a:bodyPr/>
          <a:lstStyle/>
          <a:p>
            <a:r>
              <a:rPr lang="en-US" dirty="0"/>
              <a:t>May </a:t>
            </a:r>
            <a:r>
              <a:rPr lang="en-US" u="sng" dirty="0"/>
              <a:t>not</a:t>
            </a:r>
            <a:r>
              <a:rPr lang="en-US" dirty="0"/>
              <a:t> park in spaces marked with a crosshatched pattern next to the International Symbol of Access.</a:t>
            </a:r>
          </a:p>
          <a:p>
            <a:r>
              <a:rPr lang="en-US" u="sng" dirty="0"/>
              <a:t>Not</a:t>
            </a:r>
            <a:r>
              <a:rPr lang="en-US" dirty="0"/>
              <a:t> next to </a:t>
            </a:r>
            <a:r>
              <a:rPr lang="en-US" u="sng" dirty="0">
                <a:solidFill>
                  <a:srgbClr val="FF0000"/>
                </a:solidFill>
              </a:rPr>
              <a:t>red</a:t>
            </a:r>
            <a:r>
              <a:rPr lang="en-US" dirty="0"/>
              <a:t> curbs.</a:t>
            </a:r>
          </a:p>
          <a:p>
            <a:r>
              <a:rPr lang="en-US" u="sng" dirty="0"/>
              <a:t>Not</a:t>
            </a:r>
            <a:r>
              <a:rPr lang="en-US" dirty="0"/>
              <a:t> next to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  <a:highlight>
                  <a:srgbClr val="FFFF00"/>
                </a:highlight>
                <a:uFill>
                  <a:solidFill>
                    <a:schemeClr val="tx1">
                      <a:lumMod val="50000"/>
                      <a:lumOff val="50000"/>
                    </a:schemeClr>
                  </a:solidFill>
                </a:uFill>
              </a:rPr>
              <a:t>yellow</a:t>
            </a:r>
            <a:r>
              <a:rPr lang="en-US" dirty="0"/>
              <a:t> curbs.</a:t>
            </a:r>
          </a:p>
          <a:p>
            <a:r>
              <a:rPr lang="en-US" u="sng" dirty="0"/>
              <a:t>Not</a:t>
            </a:r>
            <a:r>
              <a:rPr lang="en-US" dirty="0"/>
              <a:t> next to </a:t>
            </a:r>
            <a:r>
              <a:rPr lang="en-US" u="sng" dirty="0">
                <a:solidFill>
                  <a:schemeClr val="bg1"/>
                </a:solidFill>
                <a:highlight>
                  <a:srgbClr val="808080"/>
                </a:highlight>
                <a:uFill>
                  <a:solidFill>
                    <a:schemeClr val="bg1"/>
                  </a:solidFill>
                </a:uFill>
              </a:rPr>
              <a:t>white</a:t>
            </a:r>
            <a:r>
              <a:rPr lang="en-US" dirty="0"/>
              <a:t> curbs.</a:t>
            </a:r>
          </a:p>
          <a:p>
            <a:r>
              <a:rPr lang="en-US" dirty="0"/>
              <a:t>Only for use of disabled veteran, cannot share with others.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F9C6B8-04D0-42E7-B704-2D14FBDC24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A0D499-0A47-40E0-B01A-ACCE282DF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215"/>
          <a:stretch/>
        </p:blipFill>
        <p:spPr>
          <a:xfrm>
            <a:off x="6987822" y="1843169"/>
            <a:ext cx="2294857" cy="2724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577E5-52CB-42AB-A919-C9B028EFD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7133" y="3715721"/>
            <a:ext cx="2294856" cy="21493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2DF6991-2AB8-4C43-AD8B-2FAEEEC42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0361" y="1913751"/>
            <a:ext cx="2653911" cy="16608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87B096-1C01-46B1-AD40-67EE791F9F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822" y="4513041"/>
            <a:ext cx="1890645" cy="16639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848009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545E3-5C33-47F9-8BEA-BB0D16FA6B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Do We Issue DV Certification?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339DF-6ED1-4484-8295-E6DCD03E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BBB32D8-7197-4C51-A575-177F57B782D1}"/>
              </a:ext>
            </a:extLst>
          </p:cNvPr>
          <p:cNvSpPr/>
          <p:nvPr/>
        </p:nvSpPr>
        <p:spPr>
          <a:xfrm>
            <a:off x="964443" y="2028752"/>
            <a:ext cx="2273490" cy="1809240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Veteran rated 100% for pension purposes. 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5643CB45-0C34-4A60-A4A0-7A0010473FC1}"/>
              </a:ext>
            </a:extLst>
          </p:cNvPr>
          <p:cNvSpPr/>
          <p:nvPr/>
        </p:nvSpPr>
        <p:spPr>
          <a:xfrm>
            <a:off x="3057099" y="2007370"/>
            <a:ext cx="2413378" cy="1325563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No.  DV plates are for SC disabilities.</a:t>
            </a:r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78A6878-8212-4E21-B449-8AB40A0CEE59}"/>
              </a:ext>
            </a:extLst>
          </p:cNvPr>
          <p:cNvSpPr/>
          <p:nvPr/>
        </p:nvSpPr>
        <p:spPr>
          <a:xfrm>
            <a:off x="2292823" y="3837992"/>
            <a:ext cx="3177654" cy="233884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Veteran rated  100% for one service connected disability.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FB200AD1-F5B5-4E37-B541-3575B9D1732D}"/>
              </a:ext>
            </a:extLst>
          </p:cNvPr>
          <p:cNvSpPr/>
          <p:nvPr/>
        </p:nvSpPr>
        <p:spPr>
          <a:xfrm>
            <a:off x="6096000" y="2114199"/>
            <a:ext cx="2643112" cy="1447868"/>
          </a:xfrm>
          <a:prstGeom prst="wedge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VA granted veteran IU, and PTSD is highest evaluation at 70%. 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65F23601-9A05-47AD-AC3B-EC19616BD78B}"/>
              </a:ext>
            </a:extLst>
          </p:cNvPr>
          <p:cNvSpPr/>
          <p:nvPr/>
        </p:nvSpPr>
        <p:spPr>
          <a:xfrm>
            <a:off x="8328544" y="2330591"/>
            <a:ext cx="3025256" cy="219383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other SC conditions impair mobility – then 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Otherwise – No.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AFA7468B-79DA-4271-BC83-22800145E5E1}"/>
              </a:ext>
            </a:extLst>
          </p:cNvPr>
          <p:cNvSpPr/>
          <p:nvPr/>
        </p:nvSpPr>
        <p:spPr>
          <a:xfrm>
            <a:off x="4831308" y="4043232"/>
            <a:ext cx="3025256" cy="219383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SC condition meets mobility impairment requirement – Yes.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Otherwise – No.</a:t>
            </a:r>
          </a:p>
        </p:txBody>
      </p:sp>
    </p:spTree>
    <p:extLst>
      <p:ext uri="{BB962C8B-B14F-4D97-AF65-F5344CB8AC3E}">
        <p14:creationId xmlns:p14="http://schemas.microsoft.com/office/powerpoint/2010/main" val="12990962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3A545E3-5C33-47F9-8BEA-BB0D16FA6B08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Is It Okay To Issue DV Certification?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9339DF-6ED1-4484-8295-E6DCD03E0A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Thought Bubble: Cloud 12">
            <a:extLst>
              <a:ext uri="{FF2B5EF4-FFF2-40B4-BE49-F238E27FC236}">
                <a16:creationId xmlns:a16="http://schemas.microsoft.com/office/drawing/2014/main" id="{D78A6878-8212-4E21-B449-8AB40A0CEE59}"/>
              </a:ext>
            </a:extLst>
          </p:cNvPr>
          <p:cNvSpPr/>
          <p:nvPr/>
        </p:nvSpPr>
        <p:spPr>
          <a:xfrm>
            <a:off x="4995080" y="2230101"/>
            <a:ext cx="4453719" cy="2214018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Veteran lost use of left lower extremity, due to stroke. He is SC 0% for HTN, but not for LLE. 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554215A9-2B8C-4572-B063-F7CE5F49FAE2}"/>
              </a:ext>
            </a:extLst>
          </p:cNvPr>
          <p:cNvSpPr/>
          <p:nvPr/>
        </p:nvSpPr>
        <p:spPr>
          <a:xfrm>
            <a:off x="8401368" y="2731312"/>
            <a:ext cx="2730692" cy="2645907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No. But file a claim for residuals of stroke secondary to SC HTN.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vet is granted SC for loss of use of LLE secondary to HTN, then Yes. </a:t>
            </a:r>
          </a:p>
          <a:p>
            <a:pPr algn="ctr"/>
            <a:endParaRPr lang="en-US" dirty="0"/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ECF2E1B-5006-4585-8420-7872B3C61ABF}"/>
              </a:ext>
            </a:extLst>
          </p:cNvPr>
          <p:cNvSpPr/>
          <p:nvPr/>
        </p:nvSpPr>
        <p:spPr>
          <a:xfrm>
            <a:off x="1059940" y="2731312"/>
            <a:ext cx="2988860" cy="2214018"/>
          </a:xfrm>
          <a:prstGeom prst="wedgeEllipse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Veteran rated 10% for knee arthritis and wears brace due to instability.</a:t>
            </a:r>
          </a:p>
          <a:p>
            <a:pPr algn="ctr"/>
            <a:endParaRPr lang="en-US" dirty="0"/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05D23937-118E-4E82-A99A-42D8FD4FD927}"/>
              </a:ext>
            </a:extLst>
          </p:cNvPr>
          <p:cNvSpPr/>
          <p:nvPr/>
        </p:nvSpPr>
        <p:spPr>
          <a:xfrm>
            <a:off x="2755392" y="4457405"/>
            <a:ext cx="2988860" cy="919814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If they can move without the brace, NO.   </a:t>
            </a:r>
          </a:p>
        </p:txBody>
      </p:sp>
    </p:spTree>
    <p:extLst>
      <p:ext uri="{BB962C8B-B14F-4D97-AF65-F5344CB8AC3E}">
        <p14:creationId xmlns:p14="http://schemas.microsoft.com/office/powerpoint/2010/main" val="17577630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67213-C124-49AE-992E-3C51BB451F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44" y="2593164"/>
            <a:ext cx="3244972" cy="30185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C78DB-4F2B-4133-B8D8-4BC89F09ABC8}"/>
              </a:ext>
            </a:extLst>
          </p:cNvPr>
          <p:cNvSpPr txBox="1"/>
          <p:nvPr/>
        </p:nvSpPr>
        <p:spPr>
          <a:xfrm>
            <a:off x="6228544" y="1342174"/>
            <a:ext cx="43877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Lucida Calligraphy" panose="03010101010101010101" pitchFamily="66" charset="0"/>
              </a:rPr>
              <a:t>Questions</a:t>
            </a:r>
            <a:r>
              <a:rPr lang="en-US" sz="5400" dirty="0">
                <a:latin typeface="Lucida Calligraphy" panose="03010101010101010101" pitchFamily="66" charset="0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9A975A-8163-4097-A08A-3FFF0B98C5B7}"/>
              </a:ext>
            </a:extLst>
          </p:cNvPr>
          <p:cNvSpPr/>
          <p:nvPr/>
        </p:nvSpPr>
        <p:spPr>
          <a:xfrm>
            <a:off x="1575716" y="1307513"/>
            <a:ext cx="4387740" cy="4433666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en-US" b="1" dirty="0" err="1"/>
              <a:t>Zmae</a:t>
            </a:r>
            <a:r>
              <a:rPr lang="en-US" b="1" dirty="0"/>
              <a:t> Raymundo</a:t>
            </a:r>
          </a:p>
          <a:p>
            <a:pPr algn="ctr"/>
            <a:r>
              <a:rPr lang="en-US" dirty="0"/>
              <a:t>District Manager, Oakland D.O.</a:t>
            </a:r>
          </a:p>
          <a:p>
            <a:pPr algn="ctr"/>
            <a:r>
              <a:rPr lang="en-US" dirty="0">
                <a:hlinkClick r:id="rId3"/>
              </a:rPr>
              <a:t>Zheriemae.Raymundo@calvet.ca.gov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Alberto </a:t>
            </a:r>
            <a:r>
              <a:rPr lang="en-US" b="1" dirty="0" err="1"/>
              <a:t>Alpasan</a:t>
            </a:r>
            <a:endParaRPr lang="en-US" b="1" dirty="0"/>
          </a:p>
          <a:p>
            <a:pPr algn="ctr"/>
            <a:r>
              <a:rPr lang="en-US" dirty="0"/>
              <a:t>District Manager, Los Angeles D.O.</a:t>
            </a:r>
          </a:p>
          <a:p>
            <a:pPr algn="ctr"/>
            <a:r>
              <a:rPr lang="en-US" dirty="0">
                <a:hlinkClick r:id="rId4"/>
              </a:rPr>
              <a:t>Alberto.Alpasan@calvet.ca.gov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 err="1"/>
              <a:t>Melaina</a:t>
            </a:r>
            <a:r>
              <a:rPr lang="en-US" b="1" dirty="0"/>
              <a:t> Anker-Youngberg</a:t>
            </a:r>
          </a:p>
          <a:p>
            <a:pPr algn="ctr"/>
            <a:r>
              <a:rPr lang="en-US" dirty="0"/>
              <a:t>District Manager, San Diego D.O.</a:t>
            </a:r>
          </a:p>
          <a:p>
            <a:pPr algn="ctr"/>
            <a:r>
              <a:rPr lang="en-US" dirty="0">
                <a:hlinkClick r:id="rId5"/>
              </a:rPr>
              <a:t>Melaina.Anker@calvet.ca.gov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b="1" dirty="0"/>
              <a:t>David Lawrence</a:t>
            </a:r>
          </a:p>
          <a:p>
            <a:pPr algn="ctr"/>
            <a:r>
              <a:rPr lang="en-US" dirty="0"/>
              <a:t>Section Chief</a:t>
            </a:r>
          </a:p>
          <a:p>
            <a:pPr algn="ctr"/>
            <a:r>
              <a:rPr lang="en-US" dirty="0">
                <a:hlinkClick r:id="rId6"/>
              </a:rPr>
              <a:t>David.Lawrence@calvet.ca.gov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380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6100D-4846-4C7C-99E0-2C14AF703742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Disabled Person vs Disabled Veteran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0399D-D7D5-4355-AC51-41E43E572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9743"/>
            <a:ext cx="10515600" cy="4307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CA Vehicle Code (CVC) 5007(a)</a:t>
            </a:r>
            <a:r>
              <a:rPr lang="en-US" sz="2400" dirty="0"/>
              <a:t> authorizes DMV to issue a special license plate to the following: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27D572-6D98-4AB6-896A-5EFD035741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1DC97C1-1F9E-41F6-9EA9-356DC4ACC1D3}"/>
              </a:ext>
            </a:extLst>
          </p:cNvPr>
          <p:cNvSpPr/>
          <p:nvPr/>
        </p:nvSpPr>
        <p:spPr>
          <a:xfrm>
            <a:off x="1201572" y="2808540"/>
            <a:ext cx="3971499" cy="281670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u="sng" dirty="0"/>
              <a:t>Disabled Person (DP)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specified by CVC 295.5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medical certificate per CVC 5007(c)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DMV and doctor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REG 195, Application for Disabled Person Placard or Plates</a:t>
            </a:r>
            <a:endParaRPr lang="en-US" sz="20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77DE107-B33D-49F9-9A05-EB3E4D84F247}"/>
              </a:ext>
            </a:extLst>
          </p:cNvPr>
          <p:cNvSpPr/>
          <p:nvPr/>
        </p:nvSpPr>
        <p:spPr>
          <a:xfrm>
            <a:off x="5536443" y="2629484"/>
            <a:ext cx="5040572" cy="354747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sz="2000" b="1" u="sng" dirty="0"/>
              <a:t>Disabled Veteran (DV)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As specified by CVC 295.7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 lieu of medical certificate, a certificate from the VA or  CVSO/CalVet that applicant is a disabled veteran as described in CVC 295.7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REG 256 V, CERTIFICATION FOR DISABLED VETERANS LICENSE PLATES, CALIFORNIA VEHICLE CODE CVC SECTIONS 5007, 9105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83794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A7074-736A-4FE6-9FBC-31D6318F13B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Disabled Veteran (DV) License Plate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E1372F-1E30-4988-B308-00BEC775C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9403"/>
            <a:ext cx="10515600" cy="42193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Definition of disabled veteran: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7406E-4876-4E4F-840A-67E6A3DF8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0C6467-27FC-4601-B6DF-C67BC7219C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427041"/>
            <a:ext cx="10321599" cy="38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022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93E1-5890-4322-9D59-FAE2B06E8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Double Bracket 4">
            <a:extLst>
              <a:ext uri="{FF2B5EF4-FFF2-40B4-BE49-F238E27FC236}">
                <a16:creationId xmlns:a16="http://schemas.microsoft.com/office/drawing/2014/main" id="{DE9F6A46-1024-4166-8B05-7D74596FA462}"/>
              </a:ext>
            </a:extLst>
          </p:cNvPr>
          <p:cNvSpPr/>
          <p:nvPr/>
        </p:nvSpPr>
        <p:spPr>
          <a:xfrm>
            <a:off x="1965278" y="2265527"/>
            <a:ext cx="7478973" cy="1924335"/>
          </a:xfrm>
          <a:prstGeom prst="bracketPair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1">
                    <a:lumMod val="75000"/>
                  </a:schemeClr>
                </a:solidFill>
              </a:rPr>
              <a:t>Let’s go over those 4, in reverse order.</a:t>
            </a:r>
          </a:p>
        </p:txBody>
      </p:sp>
    </p:spTree>
    <p:extLst>
      <p:ext uri="{BB962C8B-B14F-4D97-AF65-F5344CB8AC3E}">
        <p14:creationId xmlns:p14="http://schemas.microsoft.com/office/powerpoint/2010/main" val="1312771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6B182-4302-4C48-9C57-90DB5CFAA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8" y="555788"/>
            <a:ext cx="10775092" cy="1325563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Permanent Blindness </a:t>
            </a:r>
            <a:br>
              <a:rPr lang="en-US" sz="3600" dirty="0"/>
            </a:br>
            <a:r>
              <a:rPr lang="en-US" sz="3200" dirty="0"/>
              <a:t>( Per the Welfare and Institutions Code Section 19153)</a:t>
            </a:r>
            <a:endParaRPr lang="en-US" sz="36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111BB1-A8D0-4B64-B844-CBED6E2549B9}"/>
              </a:ext>
            </a:extLst>
          </p:cNvPr>
          <p:cNvSpPr/>
          <p:nvPr/>
        </p:nvSpPr>
        <p:spPr>
          <a:xfrm>
            <a:off x="691978" y="2175211"/>
            <a:ext cx="10775092" cy="18747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b="1" u="sng" dirty="0"/>
              <a:t>19153</a:t>
            </a:r>
            <a:r>
              <a:rPr lang="en-US" b="1" dirty="0"/>
              <a:t>. </a:t>
            </a:r>
          </a:p>
          <a:p>
            <a:pPr fontAlgn="base"/>
            <a:r>
              <a:rPr lang="en-US" dirty="0"/>
              <a:t>The term, “blind person” means either a person who has </a:t>
            </a:r>
            <a:r>
              <a:rPr lang="en-US" u="sng" dirty="0"/>
              <a:t>not more than</a:t>
            </a:r>
            <a:r>
              <a:rPr lang="en-US" dirty="0"/>
              <a:t> 20/200 central visual acuity in the </a:t>
            </a:r>
            <a:r>
              <a:rPr lang="en-US" b="1" dirty="0"/>
              <a:t>better eye </a:t>
            </a:r>
            <a:r>
              <a:rPr lang="en-US" dirty="0"/>
              <a:t>after correction, </a:t>
            </a:r>
            <a:r>
              <a:rPr lang="en-US" u="sng" dirty="0"/>
              <a:t>or</a:t>
            </a:r>
            <a:r>
              <a:rPr lang="en-US" dirty="0"/>
              <a:t> a person who has visual acuity greater than 20/200 but </a:t>
            </a:r>
            <a:r>
              <a:rPr lang="en-US" u="sng" dirty="0"/>
              <a:t>with a limitation in the fields of vision</a:t>
            </a:r>
            <a:r>
              <a:rPr lang="en-US" dirty="0"/>
              <a:t> such that the widest diameter of the visual field subtends an angle no greater than 20 degrees. Such blindness shall be certified by a licensed physician and surgeon who specializes in diseases of the eye or a licensed optometrist. </a:t>
            </a:r>
            <a:r>
              <a:rPr lang="en-US" i="1" dirty="0"/>
              <a:t>(Amended by Stats. 1980, Ch. 261, Sec. 2.)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56E09D-FA0C-4785-A647-B7BD189E4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38" y="4111173"/>
            <a:ext cx="10371161" cy="461691"/>
          </a:xfrm>
          <a:prstGeom prst="rect">
            <a:avLst/>
          </a:prstGeom>
        </p:spPr>
      </p:pic>
      <p:sp>
        <p:nvSpPr>
          <p:cNvPr id="6" name="Double Bracket 5">
            <a:extLst>
              <a:ext uri="{FF2B5EF4-FFF2-40B4-BE49-F238E27FC236}">
                <a16:creationId xmlns:a16="http://schemas.microsoft.com/office/drawing/2014/main" id="{263294ED-EF90-49FB-A78A-54CA29D00AB4}"/>
              </a:ext>
            </a:extLst>
          </p:cNvPr>
          <p:cNvSpPr/>
          <p:nvPr/>
        </p:nvSpPr>
        <p:spPr>
          <a:xfrm>
            <a:off x="1027522" y="3940208"/>
            <a:ext cx="4787966" cy="895313"/>
          </a:xfrm>
          <a:prstGeom prst="bracketPair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5070A7-8A7C-492A-BBEB-2A775DE2AB42}"/>
              </a:ext>
            </a:extLst>
          </p:cNvPr>
          <p:cNvCxnSpPr>
            <a:cxnSpLocks/>
          </p:cNvCxnSpPr>
          <p:nvPr/>
        </p:nvCxnSpPr>
        <p:spPr>
          <a:xfrm flipH="1">
            <a:off x="1353364" y="4541821"/>
            <a:ext cx="4295439" cy="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526090F6-72D8-49F8-A165-B8B4E0F2EC20}"/>
              </a:ext>
            </a:extLst>
          </p:cNvPr>
          <p:cNvSpPr/>
          <p:nvPr/>
        </p:nvSpPr>
        <p:spPr>
          <a:xfrm>
            <a:off x="6168219" y="4572864"/>
            <a:ext cx="5113361" cy="36230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dirty="0"/>
              <a:t>* Snipped from Eye Conditions DBQ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8D2A6B3-CCA8-4975-A374-5A18BCCE0412}"/>
              </a:ext>
            </a:extLst>
          </p:cNvPr>
          <p:cNvSpPr/>
          <p:nvPr/>
        </p:nvSpPr>
        <p:spPr>
          <a:xfrm>
            <a:off x="982639" y="4920895"/>
            <a:ext cx="52758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hlinkClick r:id="rId3"/>
              </a:rPr>
              <a:t>eCFR</a:t>
            </a:r>
            <a:r>
              <a:rPr lang="en-US" dirty="0">
                <a:hlinkClick r:id="rId3"/>
              </a:rPr>
              <a:t> :: 38 CFR 4.79 -- Schedule of ratings—eye.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26A766-92AF-4587-A8F1-819D79B06EAC}"/>
              </a:ext>
            </a:extLst>
          </p:cNvPr>
          <p:cNvSpPr/>
          <p:nvPr/>
        </p:nvSpPr>
        <p:spPr>
          <a:xfrm>
            <a:off x="1027522" y="5389635"/>
            <a:ext cx="10040812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Does the veteran have a service-connected eye condition? </a:t>
            </a:r>
          </a:p>
          <a:p>
            <a:pPr>
              <a:spcAft>
                <a:spcPts val="600"/>
              </a:spcAft>
            </a:pPr>
            <a:r>
              <a:rPr lang="en-US" dirty="0"/>
              <a:t>Check and read the special monthly compensation (SMC) paragraphs for blindness.</a:t>
            </a:r>
          </a:p>
        </p:txBody>
      </p:sp>
    </p:spTree>
    <p:extLst>
      <p:ext uri="{BB962C8B-B14F-4D97-AF65-F5344CB8AC3E}">
        <p14:creationId xmlns:p14="http://schemas.microsoft.com/office/powerpoint/2010/main" val="2841911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C841DE6-FF0E-46FA-A890-91B05DF85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743" y="778990"/>
            <a:ext cx="7267141" cy="5300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D977FD-D7DF-4197-9834-C637EE4AEE5D}"/>
              </a:ext>
            </a:extLst>
          </p:cNvPr>
          <p:cNvSpPr txBox="1"/>
          <p:nvPr/>
        </p:nvSpPr>
        <p:spPr>
          <a:xfrm>
            <a:off x="8521737" y="965885"/>
            <a:ext cx="27352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are higher level SMC’s involving the eye, per 38 CFR 3.350 (f)(2).</a:t>
            </a:r>
          </a:p>
        </p:txBody>
      </p:sp>
    </p:spTree>
    <p:extLst>
      <p:ext uri="{BB962C8B-B14F-4D97-AF65-F5344CB8AC3E}">
        <p14:creationId xmlns:p14="http://schemas.microsoft.com/office/powerpoint/2010/main" val="3506276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33A06-8231-4E6E-A1BA-4C23C726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9927"/>
            <a:ext cx="10515600" cy="1325563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Has Lost, or Has Lost Use of, One or More Limbs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531DF-C73C-4CB1-B5D6-1F1E02DE0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1470" y="2052735"/>
            <a:ext cx="10402330" cy="412422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Look at the veteran’s list of service-connected disabilities, check for grants of SMC for the following</a:t>
            </a:r>
            <a:r>
              <a:rPr lang="en-US" dirty="0"/>
              <a:t>: </a:t>
            </a:r>
          </a:p>
          <a:p>
            <a:r>
              <a:rPr lang="en-US" dirty="0"/>
              <a:t>Anatomical loss or loss of use of one hand, one foot, both buttocks, both hands, both legs, etc.</a:t>
            </a:r>
          </a:p>
          <a:p>
            <a:r>
              <a:rPr lang="en-US" dirty="0"/>
              <a:t>38 USC §1114(k) and 38 CFR §3.350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CA4BC-8D17-4899-AD85-CD70F66C69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7D616E9-9A7A-4C36-B9DF-51108A6923E4}"/>
              </a:ext>
            </a:extLst>
          </p:cNvPr>
          <p:cNvSpPr/>
          <p:nvPr/>
        </p:nvSpPr>
        <p:spPr>
          <a:xfrm>
            <a:off x="1060622" y="4633206"/>
            <a:ext cx="7148946" cy="95106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NOTE:   SMC K for a </a:t>
            </a:r>
            <a:r>
              <a:rPr lang="en-US" u="sng" dirty="0"/>
              <a:t>creative organ does not</a:t>
            </a:r>
            <a:r>
              <a:rPr lang="en-US" dirty="0"/>
              <a:t> impair one’s mobility.  </a:t>
            </a:r>
          </a:p>
        </p:txBody>
      </p:sp>
    </p:spTree>
    <p:extLst>
      <p:ext uri="{BB962C8B-B14F-4D97-AF65-F5344CB8AC3E}">
        <p14:creationId xmlns:p14="http://schemas.microsoft.com/office/powerpoint/2010/main" val="3078289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0AAD6-106C-4C0B-B2B6-9A9FA9E58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1325563"/>
          </a:xfr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3600" dirty="0"/>
              <a:t>Severely Disabled – Unable to Move Without the Aid of an Assistant Device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DEBC-6E2A-40C9-908A-E10E10B75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69976"/>
            <a:ext cx="10515600" cy="380698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i="1" dirty="0"/>
              <a:t>Service-connected disabilities that may require assistive devices</a:t>
            </a:r>
            <a:r>
              <a:rPr lang="en-US" dirty="0"/>
              <a:t>:</a:t>
            </a:r>
          </a:p>
          <a:p>
            <a:r>
              <a:rPr lang="en-US" dirty="0" err="1"/>
              <a:t>Muskuloskeletal</a:t>
            </a:r>
            <a:r>
              <a:rPr lang="en-US" dirty="0"/>
              <a:t> disorders</a:t>
            </a:r>
          </a:p>
          <a:p>
            <a:pPr lvl="1"/>
            <a:r>
              <a:rPr lang="en-US" dirty="0"/>
              <a:t>Arthritis, muscular dystrophy, spinal injuries</a:t>
            </a:r>
            <a:endParaRPr lang="en-US" dirty="0">
              <a:hlinkClick r:id="rId2"/>
            </a:endParaRPr>
          </a:p>
          <a:p>
            <a:pPr lvl="1"/>
            <a:r>
              <a:rPr lang="en-US" dirty="0" err="1">
                <a:hlinkClick r:id="rId2"/>
              </a:rPr>
              <a:t>eCFR</a:t>
            </a:r>
            <a:r>
              <a:rPr lang="en-US" dirty="0">
                <a:hlinkClick r:id="rId2"/>
              </a:rPr>
              <a:t> :: 38 CFR 4.71a -- Schedule of ratings—musculoskeletal system.</a:t>
            </a:r>
            <a:endParaRPr lang="en-US" dirty="0"/>
          </a:p>
          <a:p>
            <a:r>
              <a:rPr lang="en-US" dirty="0"/>
              <a:t>Neurological conditions </a:t>
            </a:r>
          </a:p>
          <a:p>
            <a:pPr lvl="1"/>
            <a:r>
              <a:rPr lang="en-US" dirty="0"/>
              <a:t>TBI, Multiple sclerosis, cerebral palsy, Parkinson’s disease </a:t>
            </a:r>
          </a:p>
          <a:p>
            <a:pPr lvl="1"/>
            <a:r>
              <a:rPr lang="en-US" dirty="0" err="1">
                <a:hlinkClick r:id="rId3"/>
              </a:rPr>
              <a:t>eCFR</a:t>
            </a:r>
            <a:r>
              <a:rPr lang="en-US" dirty="0">
                <a:hlinkClick r:id="rId3"/>
              </a:rPr>
              <a:t> :: 38 CFR 4.124a -- Schedule of ratings—neurological conditions and convulsive disorders.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E069-7881-4327-A291-5336D46E7E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44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8" ma:contentTypeDescription="" ma:contentTypeScope="" ma:versionID="f8ab7a87baaab13b26cd487aeb5b8fd0">
  <xsd:schema xmlns:xsd="http://www.w3.org/2001/XMLSchema" xmlns:xs="http://www.w3.org/2001/XMLSchema" xmlns:p="http://schemas.microsoft.com/office/2006/metadata/properties" xmlns:ns2="5f63e703-7e0e-44c4-898d-908942703ff7" xmlns:ns3="d191bf29-9b1d-43ea-bf87-c4293e91be95" xmlns:ns4="http://schemas.microsoft.com/sharepoint/v4" targetNamespace="http://schemas.microsoft.com/office/2006/metadata/properties" ma:root="true" ma:fieldsID="0b48a57e61aafb2846f0d3a18c359b78" ns2:_="" ns3:_="" ns4:_="">
    <xsd:import namespace="5f63e703-7e0e-44c4-898d-908942703ff7"/>
    <xsd:import namespace="d191bf29-9b1d-43ea-bf87-c4293e91be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TB - Information Technology"/>
                    <xsd:enumeration value="ITB - PMO"/>
                    <xsd:enumeration value="ISO - Information Security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ch"/>
                    <xsd:enumeration value="Branding"/>
                    <xsd:enumeration value="Calendar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Information Security - Incident Reporting"/>
                    <xsd:enumeration value="Interview Materials"/>
                    <xsd:enumeration value="Mentoring Program"/>
                    <xsd:enumeration value="NEO (New Employee Orientation)"/>
                    <xsd:enumeration value="Onboarding/Training"/>
                    <xsd:enumeration value="Org Chart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1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TaxCatchAll xmlns="5f63e703-7e0e-44c4-898d-908942703ff7">
      <Value>1</Value>
      <Value>15</Value>
    </TaxCatchAl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903608C-F71D-47D0-AFCF-E785ADD91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8E0BCAE-7ADC-4024-A3BB-AAD68D88F973}">
  <ds:schemaRefs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sharepoint/v4"/>
    <ds:schemaRef ds:uri="http://purl.org/dc/terms/"/>
    <ds:schemaRef ds:uri="http://purl.org/dc/elements/1.1/"/>
    <ds:schemaRef ds:uri="http://schemas.microsoft.com/office/infopath/2007/PartnerControls"/>
    <ds:schemaRef ds:uri="5f63e703-7e0e-44c4-898d-908942703ff7"/>
    <ds:schemaRef ds:uri="d191bf29-9b1d-43ea-bf87-c4293e91be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3875</TotalTime>
  <Words>1503</Words>
  <Application>Microsoft Office PowerPoint</Application>
  <PresentationFormat>Widescreen</PresentationFormat>
  <Paragraphs>146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Lucida Calligraphy</vt:lpstr>
      <vt:lpstr>Office Theme</vt:lpstr>
      <vt:lpstr>Certifications for  Disabled Veterans License Plates</vt:lpstr>
      <vt:lpstr>PowerPoint Presentation</vt:lpstr>
      <vt:lpstr>Disabled Person vs Disabled Veteran</vt:lpstr>
      <vt:lpstr>Disabled Veteran (DV) License Plate</vt:lpstr>
      <vt:lpstr>PowerPoint Presentation</vt:lpstr>
      <vt:lpstr>Permanent Blindness  ( Per the Welfare and Institutions Code Section 19153)</vt:lpstr>
      <vt:lpstr>PowerPoint Presentation</vt:lpstr>
      <vt:lpstr>Has Lost, or Has Lost Use of, One or More Limbs</vt:lpstr>
      <vt:lpstr>Severely Disabled – Unable to Move Without the Aid of an Assistant Device</vt:lpstr>
      <vt:lpstr>PowerPoint Presentation</vt:lpstr>
      <vt:lpstr>Service Connected Disability Rated 100% Due to diagnosed disease or disorder which substantially impairs or interferes with mobility. </vt:lpstr>
      <vt:lpstr>SC Disability 100%... substantially impairs or interferes with mobility (continued)</vt:lpstr>
      <vt:lpstr>SC Disability 100%... substantially impairs or interferes with mobility (continued)</vt:lpstr>
      <vt:lpstr>Disabled Veteran License Plate Certification  (VSD-001 in VetPro)</vt:lpstr>
      <vt:lpstr>PowerPoint Presentation</vt:lpstr>
      <vt:lpstr>PowerPoint Presentation</vt:lpstr>
      <vt:lpstr>PowerPoint Presentation</vt:lpstr>
      <vt:lpstr>PowerPoint Presentation</vt:lpstr>
      <vt:lpstr>Benefits of the Certification</vt:lpstr>
      <vt:lpstr>Parking Privileges of DV License Plates</vt:lpstr>
      <vt:lpstr>Parking Limitations of DV License Plates</vt:lpstr>
      <vt:lpstr>Do We Issue DV Certification?</vt:lpstr>
      <vt:lpstr>Is It Okay To Issue DV Certification?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Ensley, Eric</cp:lastModifiedBy>
  <cp:revision>166</cp:revision>
  <cp:lastPrinted>2025-06-24T17:13:32Z</cp:lastPrinted>
  <dcterms:created xsi:type="dcterms:W3CDTF">2020-04-14T18:28:35Z</dcterms:created>
  <dcterms:modified xsi:type="dcterms:W3CDTF">2025-06-24T19:30:43Z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  <property fmtid="{D5CDD505-2E9C-101B-9397-08002B2CF9AE}" pid="11" name="d8bfcb89da9449c1b8a57ab713643b6f">
    <vt:lpwstr>Department|e081aab3-ebde-4797-91ab-e5e81dd3e920</vt:lpwstr>
  </property>
  <property fmtid="{D5CDD505-2E9C-101B-9397-08002B2CF9AE}" pid="12" name="b3a3448fad0642bfa664d030db61acd1">
    <vt:lpwstr>Other Document|eb9b3622-9309-4b78-a246-cc0e7e22aef0</vt:lpwstr>
  </property>
</Properties>
</file>