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66" r:id="rId5"/>
    <p:sldId id="288" r:id="rId6"/>
    <p:sldId id="381" r:id="rId7"/>
    <p:sldId id="289" r:id="rId8"/>
    <p:sldId id="290" r:id="rId9"/>
    <p:sldId id="284" r:id="rId10"/>
    <p:sldId id="291" r:id="rId11"/>
    <p:sldId id="310" r:id="rId12"/>
    <p:sldId id="285" r:id="rId13"/>
    <p:sldId id="292" r:id="rId14"/>
    <p:sldId id="293" r:id="rId15"/>
    <p:sldId id="294" r:id="rId16"/>
    <p:sldId id="318" r:id="rId17"/>
    <p:sldId id="295" r:id="rId18"/>
    <p:sldId id="296" r:id="rId19"/>
    <p:sldId id="297" r:id="rId20"/>
    <p:sldId id="298" r:id="rId21"/>
    <p:sldId id="299" r:id="rId22"/>
    <p:sldId id="312" r:id="rId23"/>
    <p:sldId id="300" r:id="rId24"/>
    <p:sldId id="301" r:id="rId25"/>
    <p:sldId id="309" r:id="rId26"/>
    <p:sldId id="286" r:id="rId27"/>
    <p:sldId id="313" r:id="rId28"/>
    <p:sldId id="303" r:id="rId29"/>
    <p:sldId id="302" r:id="rId30"/>
    <p:sldId id="304" r:id="rId31"/>
    <p:sldId id="305" r:id="rId32"/>
    <p:sldId id="306" r:id="rId33"/>
    <p:sldId id="307" r:id="rId34"/>
    <p:sldId id="308" r:id="rId35"/>
    <p:sldId id="314" r:id="rId36"/>
    <p:sldId id="311" r:id="rId37"/>
    <p:sldId id="315" r:id="rId38"/>
    <p:sldId id="319" r:id="rId39"/>
    <p:sldId id="283" r:id="rId40"/>
    <p:sldId id="316" r:id="rId41"/>
    <p:sldId id="320" r:id="rId42"/>
    <p:sldId id="382" r:id="rId43"/>
    <p:sldId id="317" r:id="rId44"/>
    <p:sldId id="365" r:id="rId45"/>
    <p:sldId id="376" r:id="rId46"/>
    <p:sldId id="38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8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EEA06-7460-3646-8F46-27528A294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31B9D-C735-514F-96BF-6F71BB75C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8C0CE-A3CC-264C-951B-72E0B90C2F9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1168-04A3-314B-9F48-B01EDFBB0C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6AB3-C27F-A84B-8B6C-00179B4E6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10D81-8AB5-324B-9673-7BB4E4AA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0F05-7A2B-D743-8ED8-9B387668E360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52B4-B5DF-B445-9363-1F18C798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6A543B-ACB4-6042-9A65-AC4F8CB49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4B9E-F80A-8D4A-B6FB-23AE5434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9289"/>
            <a:ext cx="9144000" cy="16094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38758-4649-1647-9E1F-1866260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8711"/>
            <a:ext cx="9144000" cy="14515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ECC371-2A06-144E-BC76-64A0E7141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6149" y="979226"/>
            <a:ext cx="2679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83E-C2E8-CC49-948E-E3FD18EC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B373-B838-BB45-9F8C-D189801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627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78-BD4D-DB4B-AD84-FE7BBD1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1726"/>
            <a:ext cx="10515600" cy="20481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C11B-C8EC-E04C-8029-6B6399CA11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25678"/>
            <a:ext cx="10515600" cy="11581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8D42-39D7-2B47-AAFC-AB4D7E76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73787"/>
            <a:ext cx="27432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9062-5366-2048-9C47-2200E00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4F86-75BC-EE49-B2C5-A7C1693E9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FB96-F523-794E-B78A-3AF5168A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1174-26B1-BF40-8FE4-86733EE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6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8B1F-97F1-6747-8F81-261200B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BC9D-3A25-C640-A866-89CEE564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019"/>
            <a:ext cx="5157787" cy="551469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E235-D8E4-8D4B-95E7-19AB1CCB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A58D1-EFD4-D148-973E-3614F51C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019"/>
            <a:ext cx="5183188" cy="55146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25D04-0C7E-4147-9419-E57C7302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4BFCB-B4BB-904C-905B-06777CF8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3B0-99F3-5D47-9F71-D63A909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165-8359-E54B-BAA2-A253F3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2AC9-FC91-5D4D-891A-2DDBB7D6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948D-150D-564F-B8C6-EFFAC39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E85-01F9-134C-8B3E-571364E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5D68A-0040-7F4F-B7F3-8673704A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2D51-C50C-A043-9529-641BADE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C90055-8452-454D-AD91-FEC60D3B1B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8F5D-8D49-C54F-8A88-38BC47A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2864-383B-514B-BA5F-B90D3B63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7539F-FF75-1646-AAA0-804F89758E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55822" y="6295949"/>
            <a:ext cx="1168273" cy="4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va.ebenefits.va.gov/system/templates/selfservice/va_ssnew/help/customer/locale/en-US/portal/554400000001018/content/554400000181477/M21-1-Part-I-Subpart-i-Chapter-2-Section-C-System-Updates-for-Power-of-Attorney-POA-Appointments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s://www.va.gov/ogc/apps/accreditation/index.asp?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Zheriemae.Raymundo@calvet.ca.gov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Leonora.Sarmiento@calvet.ca.gov" TargetMode="External"/><Relationship Id="rId2" Type="http://schemas.openxmlformats.org/officeDocument/2006/relationships/hyperlink" Target="mailto:Steven.Smith@calvet.ca.gov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Oakland.Oakland@calvet.ca.gov" TargetMode="External"/><Relationship Id="rId5" Type="http://schemas.openxmlformats.org/officeDocument/2006/relationships/hyperlink" Target="mailto:Elizabeth.Hargove-Washington@calvet.ca.gov" TargetMode="External"/><Relationship Id="rId4" Type="http://schemas.openxmlformats.org/officeDocument/2006/relationships/hyperlink" Target="mailto:Diane.Susbilla@calvet.ca.gov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Darlene.Dunlap@cavlet.ca.gov" TargetMode="External"/><Relationship Id="rId2" Type="http://schemas.openxmlformats.org/officeDocument/2006/relationships/hyperlink" Target="mailto:CDVALA@va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arlene.Dunlap344@va.gov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Devore@va.gov" TargetMode="External"/><Relationship Id="rId2" Type="http://schemas.openxmlformats.org/officeDocument/2006/relationships/hyperlink" Target="mailto:state.vbasdc@va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Roberto.Avila@calvet.c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Navigating VBMS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June 24, 2025</a:t>
            </a:r>
          </a:p>
        </p:txBody>
      </p:sp>
    </p:spTree>
    <p:extLst>
      <p:ext uri="{BB962C8B-B14F-4D97-AF65-F5344CB8AC3E}">
        <p14:creationId xmlns:p14="http://schemas.microsoft.com/office/powerpoint/2010/main" val="403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D00F2C-18EF-44DC-8E38-B8E265652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05" y="590888"/>
            <a:ext cx="7093527" cy="39684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C5A04BD-F4D5-41E3-AD29-B50E012F4292}"/>
              </a:ext>
            </a:extLst>
          </p:cNvPr>
          <p:cNvSpPr/>
          <p:nvPr/>
        </p:nvSpPr>
        <p:spPr>
          <a:xfrm>
            <a:off x="5318414" y="3221182"/>
            <a:ext cx="346364" cy="4156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72C000-A0D4-4B88-99A2-A52DD95EEFC8}"/>
              </a:ext>
            </a:extLst>
          </p:cNvPr>
          <p:cNvSpPr/>
          <p:nvPr/>
        </p:nvSpPr>
        <p:spPr>
          <a:xfrm>
            <a:off x="7129029" y="1570063"/>
            <a:ext cx="346364" cy="415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4AC6F0-6969-4711-93CD-FA93C3955E35}"/>
              </a:ext>
            </a:extLst>
          </p:cNvPr>
          <p:cNvSpPr/>
          <p:nvPr/>
        </p:nvSpPr>
        <p:spPr>
          <a:xfrm>
            <a:off x="7421275" y="3130434"/>
            <a:ext cx="3984048" cy="89684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/>
              <a:t>Click on this and it will open the actual </a:t>
            </a:r>
            <a:r>
              <a:rPr lang="en-US" dirty="0">
                <a:solidFill>
                  <a:schemeClr val="accent2"/>
                </a:solidFill>
              </a:rPr>
              <a:t>document</a:t>
            </a:r>
            <a:r>
              <a:rPr lang="en-US" dirty="0"/>
              <a:t>, in a new window: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F8CAAC-F298-49D8-9397-A8DF405B0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04" y="3938987"/>
            <a:ext cx="5880388" cy="240085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7441EF5-CB4D-49B5-9851-AB1080B28054}"/>
              </a:ext>
            </a:extLst>
          </p:cNvPr>
          <p:cNvSpPr/>
          <p:nvPr/>
        </p:nvSpPr>
        <p:spPr>
          <a:xfrm>
            <a:off x="7446169" y="3928369"/>
            <a:ext cx="1977736" cy="44104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77BDA9-FC70-408C-912E-E24941B9277F}"/>
              </a:ext>
            </a:extLst>
          </p:cNvPr>
          <p:cNvSpPr/>
          <p:nvPr/>
        </p:nvSpPr>
        <p:spPr>
          <a:xfrm>
            <a:off x="8121796" y="1126604"/>
            <a:ext cx="3283527" cy="144848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/>
              <a:t>Clicking on this icon will open the veteran’s </a:t>
            </a:r>
            <a:r>
              <a:rPr lang="en-US" dirty="0">
                <a:solidFill>
                  <a:srgbClr val="FF0000"/>
                </a:solidFill>
              </a:rPr>
              <a:t>eFolder</a:t>
            </a:r>
            <a:r>
              <a:rPr lang="en-US" dirty="0"/>
              <a:t> in a new window.  Yes, you get to keep this </a:t>
            </a:r>
            <a:r>
              <a:rPr lang="en-US" u="sng" dirty="0"/>
              <a:t>New Documents</a:t>
            </a:r>
            <a:r>
              <a:rPr lang="en-US" dirty="0"/>
              <a:t> window.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5723C1A-19F9-4DBC-8706-FEFB53CED3CC}"/>
              </a:ext>
            </a:extLst>
          </p:cNvPr>
          <p:cNvSpPr/>
          <p:nvPr/>
        </p:nvSpPr>
        <p:spPr>
          <a:xfrm>
            <a:off x="7615670" y="1301633"/>
            <a:ext cx="442048" cy="536860"/>
          </a:xfrm>
          <a:prstGeom prst="rightArrow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6273DF4-854A-4C48-8BFE-7C0DA51D6518}"/>
              </a:ext>
            </a:extLst>
          </p:cNvPr>
          <p:cNvSpPr/>
          <p:nvPr/>
        </p:nvSpPr>
        <p:spPr>
          <a:xfrm>
            <a:off x="5751260" y="3172691"/>
            <a:ext cx="1583533" cy="536860"/>
          </a:xfrm>
          <a:prstGeom prst="rightArrow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BE9ABD-8F5E-4EF3-BE65-F26BA4BEB30A}"/>
              </a:ext>
            </a:extLst>
          </p:cNvPr>
          <p:cNvSpPr/>
          <p:nvPr/>
        </p:nvSpPr>
        <p:spPr>
          <a:xfrm>
            <a:off x="5318414" y="3928369"/>
            <a:ext cx="1977736" cy="441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98CD5-476B-4585-9388-9E6E6A9E2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06" y="440152"/>
            <a:ext cx="2507671" cy="5977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36657-0E62-4A72-9E46-2BF8F31C5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943" y="682877"/>
            <a:ext cx="1819275" cy="18669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03C578-85A8-438B-B8CA-501FDB4515E1}"/>
              </a:ext>
            </a:extLst>
          </p:cNvPr>
          <p:cNvCxnSpPr>
            <a:cxnSpLocks/>
          </p:cNvCxnSpPr>
          <p:nvPr/>
        </p:nvCxnSpPr>
        <p:spPr>
          <a:xfrm flipV="1">
            <a:off x="2097658" y="2637455"/>
            <a:ext cx="1552055" cy="18998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11E8DFC-F641-48F2-9124-721C3BBCA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251" y="1470618"/>
            <a:ext cx="1976100" cy="2554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508264-E856-4319-8445-CF2BB92DC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075" y="1339994"/>
            <a:ext cx="2201560" cy="338345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958A66-C128-4C00-BBBE-B5BC1A0435DD}"/>
              </a:ext>
            </a:extLst>
          </p:cNvPr>
          <p:cNvCxnSpPr>
            <a:cxnSpLocks/>
          </p:cNvCxnSpPr>
          <p:nvPr/>
        </p:nvCxnSpPr>
        <p:spPr>
          <a:xfrm flipV="1">
            <a:off x="1643923" y="3393042"/>
            <a:ext cx="3914783" cy="16361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B0DE8C25-9D8C-43F1-8428-A2A36CB91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096" y="5326753"/>
            <a:ext cx="1463434" cy="1007094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1A6D5894-2994-4A15-B3FF-1ACFBCF8B4D6}"/>
              </a:ext>
            </a:extLst>
          </p:cNvPr>
          <p:cNvSpPr/>
          <p:nvPr/>
        </p:nvSpPr>
        <p:spPr>
          <a:xfrm>
            <a:off x="1524348" y="6120928"/>
            <a:ext cx="2757053" cy="16028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D1C560D-B3F5-4288-A086-B78778824F09}"/>
              </a:ext>
            </a:extLst>
          </p:cNvPr>
          <p:cNvCxnSpPr>
            <a:cxnSpLocks/>
          </p:cNvCxnSpPr>
          <p:nvPr/>
        </p:nvCxnSpPr>
        <p:spPr>
          <a:xfrm flipV="1">
            <a:off x="1806241" y="4100116"/>
            <a:ext cx="6236875" cy="12872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D330E633-EC04-4204-B7FD-3535F6E0B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100" y="4905375"/>
            <a:ext cx="2971800" cy="552450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F1C46EC-3C39-4B46-A7D5-DA0840F45B9F}"/>
              </a:ext>
            </a:extLst>
          </p:cNvPr>
          <p:cNvSpPr/>
          <p:nvPr/>
        </p:nvSpPr>
        <p:spPr>
          <a:xfrm>
            <a:off x="8318677" y="4738255"/>
            <a:ext cx="839178" cy="95492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971CADD-E554-43B9-A49F-570874565284}"/>
              </a:ext>
            </a:extLst>
          </p:cNvPr>
          <p:cNvSpPr/>
          <p:nvPr/>
        </p:nvSpPr>
        <p:spPr>
          <a:xfrm>
            <a:off x="6233683" y="4779605"/>
            <a:ext cx="1834750" cy="155424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all your selections, hit the filter icon at the bottom.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A6DDE2-AF25-4F66-8DD0-091C760EB8ED}"/>
              </a:ext>
            </a:extLst>
          </p:cNvPr>
          <p:cNvCxnSpPr>
            <a:cxnSpLocks/>
          </p:cNvCxnSpPr>
          <p:nvPr/>
        </p:nvCxnSpPr>
        <p:spPr>
          <a:xfrm flipV="1">
            <a:off x="7893962" y="5227758"/>
            <a:ext cx="844304" cy="46542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llout: Left Arrow 47">
            <a:extLst>
              <a:ext uri="{FF2B5EF4-FFF2-40B4-BE49-F238E27FC236}">
                <a16:creationId xmlns:a16="http://schemas.microsoft.com/office/drawing/2014/main" id="{413F660D-86E9-43C2-8B1A-0D1A4BBD7345}"/>
              </a:ext>
            </a:extLst>
          </p:cNvPr>
          <p:cNvSpPr/>
          <p:nvPr/>
        </p:nvSpPr>
        <p:spPr>
          <a:xfrm>
            <a:off x="1761695" y="5457826"/>
            <a:ext cx="1573943" cy="591302"/>
          </a:xfrm>
          <a:prstGeom prst="leftArrowCallou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343, 344, or 377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270C0978-F0A7-4617-9BC8-6E9225C1F3C3}"/>
              </a:ext>
            </a:extLst>
          </p:cNvPr>
          <p:cNvSpPr/>
          <p:nvPr/>
        </p:nvSpPr>
        <p:spPr>
          <a:xfrm>
            <a:off x="5302159" y="440152"/>
            <a:ext cx="6027910" cy="763884"/>
          </a:xfrm>
          <a:prstGeom prst="round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View Documents: Filter Criteria</a:t>
            </a:r>
          </a:p>
        </p:txBody>
      </p:sp>
    </p:spTree>
    <p:extLst>
      <p:ext uri="{BB962C8B-B14F-4D97-AF65-F5344CB8AC3E}">
        <p14:creationId xmlns:p14="http://schemas.microsoft.com/office/powerpoint/2010/main" val="245262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4E460A-D161-44B5-931C-D2A93272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3" y="647268"/>
            <a:ext cx="8939103" cy="522705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5B65C3-A93A-4CC7-ABFF-FCF4AC739FF7}"/>
              </a:ext>
            </a:extLst>
          </p:cNvPr>
          <p:cNvSpPr/>
          <p:nvPr/>
        </p:nvSpPr>
        <p:spPr>
          <a:xfrm>
            <a:off x="526473" y="647268"/>
            <a:ext cx="2008910" cy="556346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After hitting the filter icon, the queue now only shows documents I intend to review.  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In this case, no C&amp;P exam notices or medical records – just the different VA notices. </a:t>
            </a:r>
          </a:p>
        </p:txBody>
      </p:sp>
    </p:spTree>
    <p:extLst>
      <p:ext uri="{BB962C8B-B14F-4D97-AF65-F5344CB8AC3E}">
        <p14:creationId xmlns:p14="http://schemas.microsoft.com/office/powerpoint/2010/main" val="213073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4C0E-34B2-410C-A3D5-FD80F9BE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799B-1EA3-4ED1-9C5D-7938AE6A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765" y="1825625"/>
            <a:ext cx="7428470" cy="4351338"/>
          </a:xfrm>
        </p:spPr>
        <p:txBody>
          <a:bodyPr/>
          <a:lstStyle/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VBMS Default page 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Search 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My History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View Documents (Electronic Notification)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Filter Criteria in All Claims Queue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All Claims | My Claims and Bookmarking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Veteran eFolder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3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E1C4A1-E22F-4A69-B72A-0E6EAE5CF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42" y="3656387"/>
            <a:ext cx="2585605" cy="27242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22B463-FA40-45CA-9EDC-01DDA864F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91" y="477348"/>
            <a:ext cx="2875764" cy="5903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B32DBB-6181-4885-BE36-F42E86FDC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702" y="1058388"/>
            <a:ext cx="2875764" cy="2903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64167-2E66-440C-B477-5679FE587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471" y="1484920"/>
            <a:ext cx="2585605" cy="268187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626838-B964-4407-940A-E74CD163E0F8}"/>
              </a:ext>
            </a:extLst>
          </p:cNvPr>
          <p:cNvCxnSpPr>
            <a:cxnSpLocks/>
          </p:cNvCxnSpPr>
          <p:nvPr/>
        </p:nvCxnSpPr>
        <p:spPr>
          <a:xfrm flipV="1">
            <a:off x="1413164" y="1246207"/>
            <a:ext cx="6999538" cy="4440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F8D466-8FB5-4158-8EE2-A83A827566D4}"/>
              </a:ext>
            </a:extLst>
          </p:cNvPr>
          <p:cNvCxnSpPr>
            <a:cxnSpLocks/>
          </p:cNvCxnSpPr>
          <p:nvPr/>
        </p:nvCxnSpPr>
        <p:spPr>
          <a:xfrm flipV="1">
            <a:off x="1565564" y="1786696"/>
            <a:ext cx="3859052" cy="51316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FE2E81-ABA4-4EF0-8C10-F9B4004FB787}"/>
              </a:ext>
            </a:extLst>
          </p:cNvPr>
          <p:cNvCxnSpPr>
            <a:cxnSpLocks/>
          </p:cNvCxnSpPr>
          <p:nvPr/>
        </p:nvCxnSpPr>
        <p:spPr>
          <a:xfrm>
            <a:off x="1474642" y="3310533"/>
            <a:ext cx="2438400" cy="44404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86A1AAC-E865-48F8-9630-288CD2B3C94D}"/>
              </a:ext>
            </a:extLst>
          </p:cNvPr>
          <p:cNvSpPr/>
          <p:nvPr/>
        </p:nvSpPr>
        <p:spPr>
          <a:xfrm>
            <a:off x="2057400" y="248598"/>
            <a:ext cx="673100" cy="769239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1B74AA-95B5-479D-BE14-46A8FBC6FF00}"/>
              </a:ext>
            </a:extLst>
          </p:cNvPr>
          <p:cNvSpPr/>
          <p:nvPr/>
        </p:nvSpPr>
        <p:spPr>
          <a:xfrm>
            <a:off x="3374736" y="381577"/>
            <a:ext cx="6803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VBMS: All Claims - Filter Criteria</a:t>
            </a:r>
          </a:p>
        </p:txBody>
      </p:sp>
    </p:spTree>
    <p:extLst>
      <p:ext uri="{BB962C8B-B14F-4D97-AF65-F5344CB8AC3E}">
        <p14:creationId xmlns:p14="http://schemas.microsoft.com/office/powerpoint/2010/main" val="194553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B95BFC-E573-4D3D-ABAD-241390ADC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565" y="477348"/>
            <a:ext cx="2530835" cy="3280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779BCF-819C-48FA-B0E0-11EBE9098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322" y="1938770"/>
            <a:ext cx="2971800" cy="1990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4BF0ED-9E97-4F12-B5CD-C48227315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346" y="4288847"/>
            <a:ext cx="3114675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9ABF5E-3410-4751-9DAD-B68FF3818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565" y="4839559"/>
            <a:ext cx="2417401" cy="1541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E61E7-5B08-42E0-A231-D0F52EEFA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91" y="477348"/>
            <a:ext cx="2875764" cy="59033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7F17A8-AAA8-4611-8DA9-114515786507}"/>
              </a:ext>
            </a:extLst>
          </p:cNvPr>
          <p:cNvCxnSpPr>
            <a:cxnSpLocks/>
          </p:cNvCxnSpPr>
          <p:nvPr/>
        </p:nvCxnSpPr>
        <p:spPr>
          <a:xfrm flipV="1">
            <a:off x="1928773" y="2826327"/>
            <a:ext cx="5553549" cy="14997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9038DB-1292-47E8-AD4D-E23DE2488ACE}"/>
              </a:ext>
            </a:extLst>
          </p:cNvPr>
          <p:cNvCxnSpPr>
            <a:cxnSpLocks/>
          </p:cNvCxnSpPr>
          <p:nvPr/>
        </p:nvCxnSpPr>
        <p:spPr>
          <a:xfrm flipV="1">
            <a:off x="1541889" y="900545"/>
            <a:ext cx="2295820" cy="30635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1EC259-1745-48B4-84EE-DC94FC9B5997}"/>
              </a:ext>
            </a:extLst>
          </p:cNvPr>
          <p:cNvCxnSpPr>
            <a:cxnSpLocks/>
          </p:cNvCxnSpPr>
          <p:nvPr/>
        </p:nvCxnSpPr>
        <p:spPr>
          <a:xfrm flipV="1">
            <a:off x="1862255" y="4477606"/>
            <a:ext cx="4945091" cy="4931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2BA64E2-2392-452B-AE01-8B60DE67AC09}"/>
              </a:ext>
            </a:extLst>
          </p:cNvPr>
          <p:cNvSpPr/>
          <p:nvPr/>
        </p:nvSpPr>
        <p:spPr>
          <a:xfrm>
            <a:off x="1928773" y="5276300"/>
            <a:ext cx="1788792" cy="33511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252A9F-8FE5-4D61-84D0-072AB73CF181}"/>
              </a:ext>
            </a:extLst>
          </p:cNvPr>
          <p:cNvSpPr/>
          <p:nvPr/>
        </p:nvSpPr>
        <p:spPr>
          <a:xfrm>
            <a:off x="2057400" y="131306"/>
            <a:ext cx="673100" cy="769239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30A864-6031-46A9-BD0D-D826177ADFE1}"/>
              </a:ext>
            </a:extLst>
          </p:cNvPr>
          <p:cNvSpPr/>
          <p:nvPr/>
        </p:nvSpPr>
        <p:spPr>
          <a:xfrm>
            <a:off x="6521006" y="481705"/>
            <a:ext cx="4361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VBMS: All Claims - Filter Criteria (cont.)</a:t>
            </a:r>
          </a:p>
        </p:txBody>
      </p:sp>
    </p:spTree>
    <p:extLst>
      <p:ext uri="{BB962C8B-B14F-4D97-AF65-F5344CB8AC3E}">
        <p14:creationId xmlns:p14="http://schemas.microsoft.com/office/powerpoint/2010/main" val="152742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E5DEB1-F25E-423C-BA65-B05E7267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69" y="4582877"/>
            <a:ext cx="2855717" cy="1629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2DF273-9E2C-47FA-AA05-4C6810CC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574" y="894375"/>
            <a:ext cx="3190875" cy="466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B0002-1A14-4F26-915F-9DF161BF9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28" y="587790"/>
            <a:ext cx="2959495" cy="38830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D46EA0-AEA5-44ED-8291-5AE50A7F9827}"/>
              </a:ext>
            </a:extLst>
          </p:cNvPr>
          <p:cNvSpPr/>
          <p:nvPr/>
        </p:nvSpPr>
        <p:spPr>
          <a:xfrm>
            <a:off x="4833244" y="667902"/>
            <a:ext cx="921746" cy="1079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8134D7-6E35-4D76-8383-4152C95C4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341" y="1881427"/>
            <a:ext cx="6825659" cy="4330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1432D6-4E2A-4AB8-AD23-6B08FE779D8E}"/>
              </a:ext>
            </a:extLst>
          </p:cNvPr>
          <p:cNvSpPr txBox="1"/>
          <p:nvPr/>
        </p:nvSpPr>
        <p:spPr>
          <a:xfrm>
            <a:off x="4975293" y="1263704"/>
            <a:ext cx="243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filter icon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D88320-C312-4828-9375-A1E08F82E11C}"/>
              </a:ext>
            </a:extLst>
          </p:cNvPr>
          <p:cNvSpPr/>
          <p:nvPr/>
        </p:nvSpPr>
        <p:spPr>
          <a:xfrm>
            <a:off x="462290" y="1361100"/>
            <a:ext cx="2679700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3BB841-D2E4-428C-A304-F3E991E582D9}"/>
              </a:ext>
            </a:extLst>
          </p:cNvPr>
          <p:cNvSpPr/>
          <p:nvPr/>
        </p:nvSpPr>
        <p:spPr>
          <a:xfrm>
            <a:off x="3461341" y="1633036"/>
            <a:ext cx="1872659" cy="769239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AD5621-7880-48CB-AFEA-B9EB23380129}"/>
              </a:ext>
            </a:extLst>
          </p:cNvPr>
          <p:cNvSpPr/>
          <p:nvPr/>
        </p:nvSpPr>
        <p:spPr>
          <a:xfrm>
            <a:off x="462290" y="4549310"/>
            <a:ext cx="2679700" cy="1662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6690A-A9FB-4299-9DE6-0B6DBDE4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738187"/>
            <a:ext cx="6462712" cy="53816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DA28B8C-3328-4957-AA29-20F4B4F04592}"/>
              </a:ext>
            </a:extLst>
          </p:cNvPr>
          <p:cNvSpPr/>
          <p:nvPr/>
        </p:nvSpPr>
        <p:spPr>
          <a:xfrm>
            <a:off x="927100" y="2387600"/>
            <a:ext cx="3352800" cy="135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6ECA76-F377-40FB-85D0-206D58A91BEB}"/>
              </a:ext>
            </a:extLst>
          </p:cNvPr>
          <p:cNvSpPr/>
          <p:nvPr/>
        </p:nvSpPr>
        <p:spPr>
          <a:xfrm>
            <a:off x="4419599" y="419100"/>
            <a:ext cx="3352800" cy="135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6A9D2E-4F25-4210-A6C3-95EE51EA26FE}"/>
              </a:ext>
            </a:extLst>
          </p:cNvPr>
          <p:cNvSpPr/>
          <p:nvPr/>
        </p:nvSpPr>
        <p:spPr>
          <a:xfrm>
            <a:off x="7912099" y="733895"/>
            <a:ext cx="2767011" cy="163109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/>
              <a:t>Adding filter conditions will change the results. </a:t>
            </a:r>
          </a:p>
          <a:p>
            <a:endParaRPr lang="en-US" dirty="0"/>
          </a:p>
          <a:p>
            <a:pPr algn="r"/>
            <a:r>
              <a:rPr lang="en-US" dirty="0"/>
              <a:t>* Prior 54 to 273.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C2D3A4-8C15-4406-9488-E82922DE6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354" y="2552613"/>
            <a:ext cx="2476500" cy="338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B1886F-75B7-4753-A0A5-BB730F612373}"/>
              </a:ext>
            </a:extLst>
          </p:cNvPr>
          <p:cNvCxnSpPr>
            <a:cxnSpLocks/>
          </p:cNvCxnSpPr>
          <p:nvPr/>
        </p:nvCxnSpPr>
        <p:spPr>
          <a:xfrm flipH="1" flipV="1">
            <a:off x="7068066" y="1198607"/>
            <a:ext cx="2075934" cy="1485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59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837DF-8D3D-4D08-8D6C-E54D0D55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65" y="1459468"/>
            <a:ext cx="4571216" cy="7175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9BCB48-5329-4B53-AD9B-CE878738F7A1}"/>
              </a:ext>
            </a:extLst>
          </p:cNvPr>
          <p:cNvSpPr/>
          <p:nvPr/>
        </p:nvSpPr>
        <p:spPr>
          <a:xfrm>
            <a:off x="5807675" y="928952"/>
            <a:ext cx="5312815" cy="173355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chemeClr val="tx1"/>
                </a:solidFill>
              </a:rPr>
              <a:t>My Claims</a:t>
            </a:r>
            <a:r>
              <a:rPr lang="en-US" sz="2000" dirty="0">
                <a:solidFill>
                  <a:schemeClr val="tx1"/>
                </a:solidFill>
              </a:rPr>
              <a:t> consists of cases you already bookmarked.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The case stays in the </a:t>
            </a:r>
            <a:r>
              <a:rPr lang="en-US" sz="2000" u="sng" dirty="0">
                <a:solidFill>
                  <a:schemeClr val="tx1"/>
                </a:solidFill>
              </a:rPr>
              <a:t>My Claims Queue</a:t>
            </a:r>
            <a:r>
              <a:rPr lang="en-US" sz="2000" dirty="0">
                <a:solidFill>
                  <a:schemeClr val="tx1"/>
                </a:solidFill>
              </a:rPr>
              <a:t>, until you remove the bookmark.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8B78F-C46A-4EC7-9707-8B25F7A5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32" y="2806700"/>
            <a:ext cx="4572270" cy="30178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C9D2847-F5DC-4F2B-931E-1AF141715B7B}"/>
              </a:ext>
            </a:extLst>
          </p:cNvPr>
          <p:cNvSpPr/>
          <p:nvPr/>
        </p:nvSpPr>
        <p:spPr>
          <a:xfrm>
            <a:off x="6578735" y="3377406"/>
            <a:ext cx="876300" cy="12065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53882-D6C4-418E-9A65-77BCF5CF4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770" y="2425700"/>
            <a:ext cx="2114550" cy="15811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3A0B70-215F-436F-B8A2-CB6776BDEB4F}"/>
              </a:ext>
            </a:extLst>
          </p:cNvPr>
          <p:cNvSpPr/>
          <p:nvPr/>
        </p:nvSpPr>
        <p:spPr>
          <a:xfrm>
            <a:off x="953565" y="2091849"/>
            <a:ext cx="3191133" cy="395287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chemeClr val="tx1"/>
                </a:solidFill>
              </a:rPr>
              <a:t>All Claims Queue</a:t>
            </a:r>
            <a:r>
              <a:rPr lang="en-US" sz="2000" dirty="0">
                <a:solidFill>
                  <a:schemeClr val="tx1"/>
                </a:solidFill>
              </a:rPr>
              <a:t> is the main page when you log on VBMS.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It will show all veteran records that you have POA for (if not filtered).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You can use the filter options to find cases you want to bookmark for your </a:t>
            </a:r>
            <a:r>
              <a:rPr lang="en-US" sz="2000" u="sng" dirty="0">
                <a:solidFill>
                  <a:schemeClr val="tx1"/>
                </a:solidFill>
              </a:rPr>
              <a:t>My Claims Queue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EFD41D-DA19-46C7-A54B-8FAFB191F4EF}"/>
              </a:ext>
            </a:extLst>
          </p:cNvPr>
          <p:cNvCxnSpPr>
            <a:cxnSpLocks/>
          </p:cNvCxnSpPr>
          <p:nvPr/>
        </p:nvCxnSpPr>
        <p:spPr>
          <a:xfrm flipV="1">
            <a:off x="7455035" y="2806700"/>
            <a:ext cx="1892165" cy="1066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A9927-8B76-4B3E-B7D6-79762EEBE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035" y="4815999"/>
            <a:ext cx="2638425" cy="12287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754B1D-E5CF-4735-9F76-2A9839D4F233}"/>
              </a:ext>
            </a:extLst>
          </p:cNvPr>
          <p:cNvCxnSpPr>
            <a:cxnSpLocks/>
          </p:cNvCxnSpPr>
          <p:nvPr/>
        </p:nvCxnSpPr>
        <p:spPr>
          <a:xfrm flipH="1">
            <a:off x="8369300" y="3568700"/>
            <a:ext cx="863600" cy="1247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C98EF76-9485-4F6E-9660-D861F20A6DDA}"/>
              </a:ext>
            </a:extLst>
          </p:cNvPr>
          <p:cNvSpPr/>
          <p:nvPr/>
        </p:nvSpPr>
        <p:spPr>
          <a:xfrm>
            <a:off x="7849698" y="4973240"/>
            <a:ext cx="2361101" cy="86121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E0BDBB-2E9A-4130-84E6-541F5333DDD4}"/>
              </a:ext>
            </a:extLst>
          </p:cNvPr>
          <p:cNvSpPr/>
          <p:nvPr/>
        </p:nvSpPr>
        <p:spPr>
          <a:xfrm>
            <a:off x="953564" y="796072"/>
            <a:ext cx="4854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All Claims and My Claims </a:t>
            </a:r>
          </a:p>
        </p:txBody>
      </p:sp>
    </p:spTree>
    <p:extLst>
      <p:ext uri="{BB962C8B-B14F-4D97-AF65-F5344CB8AC3E}">
        <p14:creationId xmlns:p14="http://schemas.microsoft.com/office/powerpoint/2010/main" val="402167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B95BFC-E573-4D3D-ABAD-241390ADC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565" y="477348"/>
            <a:ext cx="2530835" cy="3280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779BCF-819C-48FA-B0E0-11EBE9098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322" y="1938770"/>
            <a:ext cx="2971800" cy="1990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4BF0ED-9E97-4F12-B5CD-C48227315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346" y="4288847"/>
            <a:ext cx="3114675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9ABF5E-3410-4751-9DAD-B68FF3818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565" y="4839559"/>
            <a:ext cx="2417401" cy="1541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E61E7-5B08-42E0-A231-D0F52EEFA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91" y="477348"/>
            <a:ext cx="2875764" cy="59033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7F17A8-AAA8-4611-8DA9-114515786507}"/>
              </a:ext>
            </a:extLst>
          </p:cNvPr>
          <p:cNvCxnSpPr>
            <a:cxnSpLocks/>
          </p:cNvCxnSpPr>
          <p:nvPr/>
        </p:nvCxnSpPr>
        <p:spPr>
          <a:xfrm flipV="1">
            <a:off x="1928773" y="2826327"/>
            <a:ext cx="5553549" cy="14997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9038DB-1292-47E8-AD4D-E23DE2488ACE}"/>
              </a:ext>
            </a:extLst>
          </p:cNvPr>
          <p:cNvCxnSpPr>
            <a:cxnSpLocks/>
          </p:cNvCxnSpPr>
          <p:nvPr/>
        </p:nvCxnSpPr>
        <p:spPr>
          <a:xfrm flipV="1">
            <a:off x="1541889" y="900545"/>
            <a:ext cx="2295820" cy="30635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1EC259-1745-48B4-84EE-DC94FC9B5997}"/>
              </a:ext>
            </a:extLst>
          </p:cNvPr>
          <p:cNvCxnSpPr>
            <a:cxnSpLocks/>
          </p:cNvCxnSpPr>
          <p:nvPr/>
        </p:nvCxnSpPr>
        <p:spPr>
          <a:xfrm flipV="1">
            <a:off x="1862255" y="4477606"/>
            <a:ext cx="4945091" cy="4931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2BA64E2-2392-452B-AE01-8B60DE67AC09}"/>
              </a:ext>
            </a:extLst>
          </p:cNvPr>
          <p:cNvSpPr/>
          <p:nvPr/>
        </p:nvSpPr>
        <p:spPr>
          <a:xfrm>
            <a:off x="1928773" y="5276300"/>
            <a:ext cx="1788792" cy="33511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252A9F-8FE5-4D61-84D0-072AB73CF181}"/>
              </a:ext>
            </a:extLst>
          </p:cNvPr>
          <p:cNvSpPr/>
          <p:nvPr/>
        </p:nvSpPr>
        <p:spPr>
          <a:xfrm>
            <a:off x="2057400" y="131306"/>
            <a:ext cx="673100" cy="769239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F0945-9016-435B-AADE-EABBA8025859}"/>
              </a:ext>
            </a:extLst>
          </p:cNvPr>
          <p:cNvSpPr/>
          <p:nvPr/>
        </p:nvSpPr>
        <p:spPr>
          <a:xfrm>
            <a:off x="6643067" y="515925"/>
            <a:ext cx="4650310" cy="130990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Here’s another look at the filter options.  You can even filter by </a:t>
            </a:r>
            <a:r>
              <a:rPr lang="en-US" u="sng" dirty="0"/>
              <a:t>name</a:t>
            </a:r>
            <a:r>
              <a:rPr lang="en-US" dirty="0"/>
              <a:t> in the All Claims Queue, so you can bookmark the case for your My Claims Queue.</a:t>
            </a:r>
          </a:p>
        </p:txBody>
      </p:sp>
    </p:spTree>
    <p:extLst>
      <p:ext uri="{BB962C8B-B14F-4D97-AF65-F5344CB8AC3E}">
        <p14:creationId xmlns:p14="http://schemas.microsoft.com/office/powerpoint/2010/main" val="57632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B756-1EEC-434C-925C-E09CE8E3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968" y="1154023"/>
            <a:ext cx="8106064" cy="4772376"/>
          </a:xfr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VBMS</a:t>
            </a:r>
            <a:r>
              <a:rPr lang="en-US" sz="2400" dirty="0"/>
              <a:t> (Veterans Benefits Management System)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Default page 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Search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My History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View Documents (Electronic Notification)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Filter Criteria in All Claims Queue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All Claims | My Claims and Bookmarking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eFolder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VBA-SHARE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8B44A-29B5-4F86-B96C-8315FB95A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0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4D1775-CCF5-400F-8732-351976A28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20" y="1036246"/>
            <a:ext cx="8602662" cy="504705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2E69DB-0361-4881-AC9F-F0966604BAF9}"/>
              </a:ext>
            </a:extLst>
          </p:cNvPr>
          <p:cNvSpPr/>
          <p:nvPr/>
        </p:nvSpPr>
        <p:spPr>
          <a:xfrm>
            <a:off x="1407867" y="5468935"/>
            <a:ext cx="2361101" cy="76676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3F60F7-359C-46C1-AE50-4608406E0E5E}"/>
              </a:ext>
            </a:extLst>
          </p:cNvPr>
          <p:cNvSpPr/>
          <p:nvPr/>
        </p:nvSpPr>
        <p:spPr>
          <a:xfrm>
            <a:off x="811703" y="774700"/>
            <a:ext cx="2476499" cy="1104900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F8A9B4-7CC2-49AF-B531-442DCA84FFB6}"/>
              </a:ext>
            </a:extLst>
          </p:cNvPr>
          <p:cNvSpPr/>
          <p:nvPr/>
        </p:nvSpPr>
        <p:spPr>
          <a:xfrm>
            <a:off x="7650283" y="2036761"/>
            <a:ext cx="1879480" cy="4198937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C1498-C613-4EE8-9144-1CE92B70A987}"/>
              </a:ext>
            </a:extLst>
          </p:cNvPr>
          <p:cNvSpPr txBox="1"/>
          <p:nvPr/>
        </p:nvSpPr>
        <p:spPr>
          <a:xfrm>
            <a:off x="9618231" y="2090714"/>
            <a:ext cx="1600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put a case in your </a:t>
            </a:r>
            <a:r>
              <a:rPr lang="en-US" u="sng" dirty="0"/>
              <a:t>My Claims Queue</a:t>
            </a:r>
            <a:r>
              <a:rPr lang="en-US" dirty="0"/>
              <a:t>, you’ll be able to view and keep track of the status of your cases. No more individual searching.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18663E-629C-4B84-B567-08014136C6B7}"/>
              </a:ext>
            </a:extLst>
          </p:cNvPr>
          <p:cNvSpPr/>
          <p:nvPr/>
        </p:nvSpPr>
        <p:spPr>
          <a:xfrm>
            <a:off x="4332584" y="512763"/>
            <a:ext cx="457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VBMS: My Claims </a:t>
            </a:r>
          </a:p>
        </p:txBody>
      </p:sp>
    </p:spTree>
    <p:extLst>
      <p:ext uri="{BB962C8B-B14F-4D97-AF65-F5344CB8AC3E}">
        <p14:creationId xmlns:p14="http://schemas.microsoft.com/office/powerpoint/2010/main" val="492859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D1F18A-8A91-4087-8AD8-F225D4D4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33425"/>
            <a:ext cx="2800350" cy="539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A10D0A-857B-48CF-A386-6F7A5578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77" y="1249520"/>
            <a:ext cx="2028825" cy="15335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C596B02-960F-4DDA-9F4D-4A2598489D53}"/>
              </a:ext>
            </a:extLst>
          </p:cNvPr>
          <p:cNvSpPr/>
          <p:nvPr/>
        </p:nvSpPr>
        <p:spPr>
          <a:xfrm>
            <a:off x="1073152" y="4841717"/>
            <a:ext cx="2800350" cy="86121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3A429A-B1C8-4EC7-A830-0158A9EC4F2D}"/>
              </a:ext>
            </a:extLst>
          </p:cNvPr>
          <p:cNvCxnSpPr>
            <a:cxnSpLocks/>
          </p:cNvCxnSpPr>
          <p:nvPr/>
        </p:nvCxnSpPr>
        <p:spPr>
          <a:xfrm flipV="1">
            <a:off x="1527244" y="2578100"/>
            <a:ext cx="3743256" cy="2565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5BDA815-B75E-4DD9-8E06-FDAF1D05D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012" y="1020762"/>
            <a:ext cx="2571579" cy="4816475"/>
          </a:xfrm>
          <a:prstGeom prst="rect">
            <a:avLst/>
          </a:prstGeom>
        </p:spPr>
      </p:pic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540188D6-805D-41B1-9083-F5BE7A6731AB}"/>
              </a:ext>
            </a:extLst>
          </p:cNvPr>
          <p:cNvSpPr/>
          <p:nvPr/>
        </p:nvSpPr>
        <p:spPr>
          <a:xfrm>
            <a:off x="3200400" y="432037"/>
            <a:ext cx="6134100" cy="588725"/>
          </a:xfrm>
          <a:prstGeom prst="curvedDownArrow">
            <a:avLst>
              <a:gd name="adj1" fmla="val 25000"/>
              <a:gd name="adj2" fmla="val 50000"/>
              <a:gd name="adj3" fmla="val 44686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03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4C0E-34B2-410C-A3D5-FD80F9BE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799B-1EA3-4ED1-9C5D-7938AE6A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765" y="1825625"/>
            <a:ext cx="7428470" cy="4351338"/>
          </a:xfrm>
        </p:spPr>
        <p:txBody>
          <a:bodyPr/>
          <a:lstStyle/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VBMS Default page 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Search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My History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View Documents (Electronic Notification)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Filter Criteria in All Claims Queue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All Claims | My Claims and Bookmarking</a:t>
            </a:r>
          </a:p>
          <a:p>
            <a:pPr marL="457200" lvl="1" indent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Veteran eFolder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95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486465-87D3-41D2-9FD5-1F60EE11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88" y="1446664"/>
            <a:ext cx="1962150" cy="495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981D8A-EC9B-4022-AB9A-2154F2539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013" y="478286"/>
            <a:ext cx="5626361" cy="2950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B17301-A36D-417F-A96E-340C47C3D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446" y="1485662"/>
            <a:ext cx="6838748" cy="3559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C06814-26A4-4CC6-ADFA-511A8CFC49E3}"/>
              </a:ext>
            </a:extLst>
          </p:cNvPr>
          <p:cNvSpPr/>
          <p:nvPr/>
        </p:nvSpPr>
        <p:spPr>
          <a:xfrm>
            <a:off x="4200718" y="643006"/>
            <a:ext cx="3117278" cy="77193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b="1" dirty="0"/>
              <a:t>Opens Veteran’s eFolder (Documents Folder)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AA9701-7CE7-4522-9124-A5C7D5E07A85}"/>
              </a:ext>
            </a:extLst>
          </p:cNvPr>
          <p:cNvSpPr/>
          <p:nvPr/>
        </p:nvSpPr>
        <p:spPr>
          <a:xfrm>
            <a:off x="995577" y="658679"/>
            <a:ext cx="2739777" cy="82698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b="1" dirty="0"/>
              <a:t>Opens </a:t>
            </a:r>
          </a:p>
          <a:p>
            <a:pPr algn="ctr"/>
            <a:r>
              <a:rPr lang="en-US" b="1" dirty="0"/>
              <a:t>Veteran’s Profile Page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91DB25-5EB0-43C8-8304-624096616A94}"/>
              </a:ext>
            </a:extLst>
          </p:cNvPr>
          <p:cNvCxnSpPr>
            <a:cxnSpLocks/>
          </p:cNvCxnSpPr>
          <p:nvPr/>
        </p:nvCxnSpPr>
        <p:spPr>
          <a:xfrm flipH="1" flipV="1">
            <a:off x="2832723" y="1333638"/>
            <a:ext cx="2226212" cy="152605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1CCE38-AE41-476E-A11E-C9FD0E9823A8}"/>
              </a:ext>
            </a:extLst>
          </p:cNvPr>
          <p:cNvCxnSpPr>
            <a:cxnSpLocks/>
          </p:cNvCxnSpPr>
          <p:nvPr/>
        </p:nvCxnSpPr>
        <p:spPr>
          <a:xfrm flipH="1" flipV="1">
            <a:off x="5342247" y="1329051"/>
            <a:ext cx="505374" cy="153064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03A5BCEE-1374-4288-A5B3-9C11D442B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414" y="4694994"/>
            <a:ext cx="4624140" cy="185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D0CC09B-DC28-4956-95D4-719A5B469860}"/>
              </a:ext>
            </a:extLst>
          </p:cNvPr>
          <p:cNvCxnSpPr>
            <a:cxnSpLocks/>
          </p:cNvCxnSpPr>
          <p:nvPr/>
        </p:nvCxnSpPr>
        <p:spPr>
          <a:xfrm flipV="1">
            <a:off x="6688249" y="4342379"/>
            <a:ext cx="1432169" cy="10937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7503C8-678B-4AEA-BD4A-11184E31C0F0}"/>
              </a:ext>
            </a:extLst>
          </p:cNvPr>
          <p:cNvSpPr/>
          <p:nvPr/>
        </p:nvSpPr>
        <p:spPr>
          <a:xfrm>
            <a:off x="7976704" y="4012731"/>
            <a:ext cx="2489335" cy="63234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b="1" dirty="0"/>
              <a:t>Opens Claim Page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6A8E20-9A0E-4D74-B2AF-6967FCBBEBE0}"/>
              </a:ext>
            </a:extLst>
          </p:cNvPr>
          <p:cNvSpPr/>
          <p:nvPr/>
        </p:nvSpPr>
        <p:spPr>
          <a:xfrm>
            <a:off x="2399438" y="5197408"/>
            <a:ext cx="3309384" cy="122192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From </a:t>
            </a:r>
            <a:r>
              <a:rPr lang="en-US" u="sng" dirty="0"/>
              <a:t>All Clams</a:t>
            </a:r>
            <a:r>
              <a:rPr lang="en-US" dirty="0"/>
              <a:t> or </a:t>
            </a:r>
            <a:r>
              <a:rPr lang="en-US" u="sng" dirty="0"/>
              <a:t>My Claims</a:t>
            </a:r>
            <a:r>
              <a:rPr lang="en-US" dirty="0"/>
              <a:t>, it’s the same.</a:t>
            </a:r>
          </a:p>
        </p:txBody>
      </p:sp>
    </p:spTree>
    <p:extLst>
      <p:ext uri="{BB962C8B-B14F-4D97-AF65-F5344CB8AC3E}">
        <p14:creationId xmlns:p14="http://schemas.microsoft.com/office/powerpoint/2010/main" val="263199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6D5AAF-86B6-440B-9011-EEB0316C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71" y="720958"/>
            <a:ext cx="8458200" cy="1371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898FE1-9D07-4AA5-8E53-5EDC96CCCB21}"/>
              </a:ext>
            </a:extLst>
          </p:cNvPr>
          <p:cNvSpPr/>
          <p:nvPr/>
        </p:nvSpPr>
        <p:spPr>
          <a:xfrm>
            <a:off x="2499246" y="1067937"/>
            <a:ext cx="2852382" cy="232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File #, SSN or EDIPI # here to search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59498E-E7FD-42CB-9992-5C48A8BC1AF4}"/>
              </a:ext>
            </a:extLst>
          </p:cNvPr>
          <p:cNvSpPr/>
          <p:nvPr/>
        </p:nvSpPr>
        <p:spPr>
          <a:xfrm>
            <a:off x="5581934" y="941696"/>
            <a:ext cx="2702257" cy="532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293F83-506D-4DFC-AD6C-01835221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550" y="1965277"/>
            <a:ext cx="1476375" cy="446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487123-C83D-49F2-A8CF-E74ACE6D8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572" y="3429000"/>
            <a:ext cx="5626361" cy="295071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D39341-A7AC-4DBB-8F8C-C1B1E780FB97}"/>
              </a:ext>
            </a:extLst>
          </p:cNvPr>
          <p:cNvCxnSpPr>
            <a:cxnSpLocks/>
          </p:cNvCxnSpPr>
          <p:nvPr/>
        </p:nvCxnSpPr>
        <p:spPr>
          <a:xfrm flipH="1">
            <a:off x="6228139" y="1299949"/>
            <a:ext cx="401088" cy="2898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C05737D-0007-47D8-A7C0-F0D745257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707" y="1775481"/>
            <a:ext cx="4967745" cy="223361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6C6CBD-94CB-43FF-B128-97BF7F5623B1}"/>
              </a:ext>
            </a:extLst>
          </p:cNvPr>
          <p:cNvCxnSpPr>
            <a:cxnSpLocks/>
          </p:cNvCxnSpPr>
          <p:nvPr/>
        </p:nvCxnSpPr>
        <p:spPr>
          <a:xfrm>
            <a:off x="7847463" y="1299949"/>
            <a:ext cx="436728" cy="5952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ADD449-22E9-4C8F-B52E-214BB1B4741F}"/>
              </a:ext>
            </a:extLst>
          </p:cNvPr>
          <p:cNvCxnSpPr>
            <a:cxnSpLocks/>
          </p:cNvCxnSpPr>
          <p:nvPr/>
        </p:nvCxnSpPr>
        <p:spPr>
          <a:xfrm flipH="1">
            <a:off x="3007328" y="1299949"/>
            <a:ext cx="3088673" cy="897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4F7D854-B958-4C78-99EE-44EF4294367E}"/>
              </a:ext>
            </a:extLst>
          </p:cNvPr>
          <p:cNvSpPr/>
          <p:nvPr/>
        </p:nvSpPr>
        <p:spPr>
          <a:xfrm>
            <a:off x="3562621" y="2017611"/>
            <a:ext cx="2646940" cy="18500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the </a:t>
            </a:r>
            <a:r>
              <a:rPr lang="en-US" u="sng" dirty="0"/>
              <a:t>Search</a:t>
            </a:r>
            <a:r>
              <a:rPr lang="en-US" dirty="0"/>
              <a:t> block, type the number and hit one of the 3 options.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ED0EC-5E8C-47CB-8C23-6F1E59BCE85A}"/>
              </a:ext>
            </a:extLst>
          </p:cNvPr>
          <p:cNvSpPr txBox="1"/>
          <p:nvPr/>
        </p:nvSpPr>
        <p:spPr>
          <a:xfrm>
            <a:off x="8284272" y="1359520"/>
            <a:ext cx="28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Claim ID can only work with </a:t>
            </a:r>
            <a:r>
              <a:rPr lang="en-US" u="sng" dirty="0">
                <a:solidFill>
                  <a:srgbClr val="FF0000"/>
                </a:solidFill>
              </a:rPr>
              <a:t>Open Claim</a:t>
            </a:r>
            <a:r>
              <a:rPr lang="en-US" dirty="0">
                <a:solidFill>
                  <a:srgbClr val="FF0000"/>
                </a:solidFill>
              </a:rPr>
              <a:t> option.</a:t>
            </a:r>
          </a:p>
        </p:txBody>
      </p:sp>
    </p:spTree>
    <p:extLst>
      <p:ext uri="{BB962C8B-B14F-4D97-AF65-F5344CB8AC3E}">
        <p14:creationId xmlns:p14="http://schemas.microsoft.com/office/powerpoint/2010/main" val="3166999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E4D10-789F-44B1-B4B8-18E4E8C5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7" y="1148834"/>
            <a:ext cx="7362825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407A08-6B14-452C-B673-407540221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85" y="2476500"/>
            <a:ext cx="6113463" cy="37345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6EA604-8062-464B-866A-B40E99F061F6}"/>
              </a:ext>
            </a:extLst>
          </p:cNvPr>
          <p:cNvSpPr/>
          <p:nvPr/>
        </p:nvSpPr>
        <p:spPr>
          <a:xfrm>
            <a:off x="3186453" y="676161"/>
            <a:ext cx="5819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VBMS: Veteran’s eFolder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BAA818-8F7A-41E4-A757-8F432890D6A7}"/>
              </a:ext>
            </a:extLst>
          </p:cNvPr>
          <p:cNvSpPr/>
          <p:nvPr/>
        </p:nvSpPr>
        <p:spPr>
          <a:xfrm>
            <a:off x="593124" y="951470"/>
            <a:ext cx="1112108" cy="64289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208900-0790-4227-B259-28D0C0B3A06F}"/>
              </a:ext>
            </a:extLst>
          </p:cNvPr>
          <p:cNvSpPr/>
          <p:nvPr/>
        </p:nvSpPr>
        <p:spPr>
          <a:xfrm>
            <a:off x="7717610" y="1366425"/>
            <a:ext cx="3378201" cy="106614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/>
              <a:t>The Veteran Profile page is just one of the options from the Veteran drop-down menu.  </a:t>
            </a:r>
          </a:p>
        </p:txBody>
      </p:sp>
    </p:spTree>
    <p:extLst>
      <p:ext uri="{BB962C8B-B14F-4D97-AF65-F5344CB8AC3E}">
        <p14:creationId xmlns:p14="http://schemas.microsoft.com/office/powerpoint/2010/main" val="898588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E2EF6DA-79F0-4178-94C6-A43C8800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558800"/>
            <a:ext cx="3543300" cy="3181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215E1-5A2F-470F-99B4-F47EA898A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0" y="558800"/>
            <a:ext cx="2876550" cy="3438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5ADFEE-F875-40AA-A29E-C6628DDB9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3740150"/>
            <a:ext cx="9949453" cy="2492107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6C068E8-09C8-492F-A7B3-E8B3DB1E210B}"/>
              </a:ext>
            </a:extLst>
          </p:cNvPr>
          <p:cNvSpPr/>
          <p:nvPr/>
        </p:nvSpPr>
        <p:spPr>
          <a:xfrm>
            <a:off x="807446" y="2660650"/>
            <a:ext cx="532404" cy="28772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B49539C-612E-43C5-B498-A7F0A9B95B49}"/>
              </a:ext>
            </a:extLst>
          </p:cNvPr>
          <p:cNvSpPr/>
          <p:nvPr/>
        </p:nvSpPr>
        <p:spPr>
          <a:xfrm>
            <a:off x="729049" y="2804984"/>
            <a:ext cx="306001" cy="935166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CA2FB9-61B5-4F53-B039-F88A4BB85103}"/>
              </a:ext>
            </a:extLst>
          </p:cNvPr>
          <p:cNvSpPr/>
          <p:nvPr/>
        </p:nvSpPr>
        <p:spPr>
          <a:xfrm>
            <a:off x="9893300" y="558800"/>
            <a:ext cx="1003300" cy="558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BEA3C89-B61A-4283-BDC8-B5D9C73EF594}"/>
              </a:ext>
            </a:extLst>
          </p:cNvPr>
          <p:cNvSpPr/>
          <p:nvPr/>
        </p:nvSpPr>
        <p:spPr>
          <a:xfrm>
            <a:off x="4624387" y="654586"/>
            <a:ext cx="3609975" cy="191081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Veteran Drop-down menu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Intent to File status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86A0DE4-F26A-4B07-B229-5A6E6441683A}"/>
              </a:ext>
            </a:extLst>
          </p:cNvPr>
          <p:cNvCxnSpPr>
            <a:cxnSpLocks/>
          </p:cNvCxnSpPr>
          <p:nvPr/>
        </p:nvCxnSpPr>
        <p:spPr>
          <a:xfrm flipH="1" flipV="1">
            <a:off x="1890584" y="838200"/>
            <a:ext cx="2879124" cy="42219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5A7DB3-702B-48E1-8980-850D4AA1073A}"/>
              </a:ext>
            </a:extLst>
          </p:cNvPr>
          <p:cNvCxnSpPr/>
          <p:nvPr/>
        </p:nvCxnSpPr>
        <p:spPr>
          <a:xfrm flipV="1">
            <a:off x="7352270" y="926757"/>
            <a:ext cx="2541030" cy="100089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C47A375-FE35-4469-9120-DB34AF86C9D0}"/>
              </a:ext>
            </a:extLst>
          </p:cNvPr>
          <p:cNvSpPr/>
          <p:nvPr/>
        </p:nvSpPr>
        <p:spPr>
          <a:xfrm>
            <a:off x="1128584" y="577078"/>
            <a:ext cx="1003300" cy="558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59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F5A5C5-12F1-4459-8666-E83A8211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812800"/>
            <a:ext cx="7362825" cy="3886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009471B-FA65-4DB1-AE8F-C0ED27501AB1}"/>
              </a:ext>
            </a:extLst>
          </p:cNvPr>
          <p:cNvSpPr/>
          <p:nvPr/>
        </p:nvSpPr>
        <p:spPr>
          <a:xfrm>
            <a:off x="6337300" y="1028700"/>
            <a:ext cx="1485900" cy="635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888B50-2552-4167-80C5-25934E5C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62" y="3692525"/>
            <a:ext cx="6010275" cy="23526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12C7BF-9D8B-4B82-BE7E-B7CCD34153BB}"/>
              </a:ext>
            </a:extLst>
          </p:cNvPr>
          <p:cNvSpPr/>
          <p:nvPr/>
        </p:nvSpPr>
        <p:spPr>
          <a:xfrm>
            <a:off x="4305300" y="4064000"/>
            <a:ext cx="1485900" cy="635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DB0D3A-F95B-4C94-B31C-3F50B6C6419B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5412259" y="1570706"/>
            <a:ext cx="1142646" cy="250702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28790-F3DC-4643-BCAC-43C0AC0B8283}"/>
              </a:ext>
            </a:extLst>
          </p:cNvPr>
          <p:cNvSpPr/>
          <p:nvPr/>
        </p:nvSpPr>
        <p:spPr>
          <a:xfrm>
            <a:off x="1503362" y="863600"/>
            <a:ext cx="1944687" cy="26543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u="sng" dirty="0">
                <a:solidFill>
                  <a:srgbClr val="0070C0"/>
                </a:solidFill>
              </a:rPr>
              <a:t>Claims</a:t>
            </a:r>
            <a:r>
              <a:rPr lang="en-US" dirty="0">
                <a:solidFill>
                  <a:srgbClr val="0070C0"/>
                </a:solidFill>
              </a:rPr>
              <a:t> dropdown menu default will show pending claims.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</a:rPr>
              <a:t>Check </a:t>
            </a:r>
            <a:r>
              <a:rPr lang="en-US" u="sng" dirty="0">
                <a:solidFill>
                  <a:srgbClr val="0070C0"/>
                </a:solidFill>
              </a:rPr>
              <a:t>box</a:t>
            </a:r>
            <a:r>
              <a:rPr lang="en-US" dirty="0">
                <a:solidFill>
                  <a:srgbClr val="0070C0"/>
                </a:solidFill>
              </a:rPr>
              <a:t> to see list of closed claims.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8C143E-2962-4C56-9F7A-8331BEC5BA49}"/>
              </a:ext>
            </a:extLst>
          </p:cNvPr>
          <p:cNvSpPr/>
          <p:nvPr/>
        </p:nvSpPr>
        <p:spPr>
          <a:xfrm>
            <a:off x="8044249" y="729049"/>
            <a:ext cx="630194" cy="558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19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7F22A-A99C-4EAF-A6BC-D1185902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793752"/>
            <a:ext cx="7962900" cy="3333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FB4BB-28D6-4DE3-AA3C-D71B543D9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3" y="3686175"/>
            <a:ext cx="7627938" cy="2378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6F0191-9A18-45F4-923E-CC2E41B29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93752"/>
            <a:ext cx="4762500" cy="4953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A5EEB8-E674-469F-B7B1-E74CCAAD2462}"/>
              </a:ext>
            </a:extLst>
          </p:cNvPr>
          <p:cNvSpPr/>
          <p:nvPr/>
        </p:nvSpPr>
        <p:spPr>
          <a:xfrm>
            <a:off x="10261600" y="660400"/>
            <a:ext cx="711200" cy="812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D5A6D4-4ABA-42B3-9960-997C81D8C2F6}"/>
              </a:ext>
            </a:extLst>
          </p:cNvPr>
          <p:cNvSpPr/>
          <p:nvPr/>
        </p:nvSpPr>
        <p:spPr>
          <a:xfrm>
            <a:off x="5829300" y="3479806"/>
            <a:ext cx="939800" cy="812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4AFD8028-C941-4B08-8D66-B8B375584346}"/>
              </a:ext>
            </a:extLst>
          </p:cNvPr>
          <p:cNvSpPr/>
          <p:nvPr/>
        </p:nvSpPr>
        <p:spPr>
          <a:xfrm>
            <a:off x="8928100" y="1511331"/>
            <a:ext cx="1930399" cy="2616171"/>
          </a:xfrm>
          <a:prstGeom prst="bracketPair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These two are not the same: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</a:rPr>
              <a:t>Claim Notes</a:t>
            </a:r>
            <a:r>
              <a:rPr lang="en-US" dirty="0">
                <a:solidFill>
                  <a:schemeClr val="accent1"/>
                </a:solidFill>
              </a:rPr>
              <a:t> are specific to the claim.</a:t>
            </a:r>
            <a:endParaRPr lang="en-US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</a:rPr>
              <a:t>Notes</a:t>
            </a:r>
            <a:r>
              <a:rPr lang="en-US" dirty="0">
                <a:solidFill>
                  <a:schemeClr val="accent1"/>
                </a:solidFill>
              </a:rPr>
              <a:t> has everything.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B2F595-556C-4D2F-A20C-B18A4B5A654A}"/>
              </a:ext>
            </a:extLst>
          </p:cNvPr>
          <p:cNvCxnSpPr>
            <a:cxnSpLocks/>
          </p:cNvCxnSpPr>
          <p:nvPr/>
        </p:nvCxnSpPr>
        <p:spPr>
          <a:xfrm flipH="1">
            <a:off x="10007600" y="1209274"/>
            <a:ext cx="254000" cy="39727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3939D8-1D12-4EAE-B52E-D9E96A047249}"/>
              </a:ext>
            </a:extLst>
          </p:cNvPr>
          <p:cNvCxnSpPr>
            <a:cxnSpLocks/>
          </p:cNvCxnSpPr>
          <p:nvPr/>
        </p:nvCxnSpPr>
        <p:spPr>
          <a:xfrm flipH="1">
            <a:off x="6746253" y="2794000"/>
            <a:ext cx="2181847" cy="94459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15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B4E41-F372-47B9-935A-C6B683781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850" y="742950"/>
            <a:ext cx="4762500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0AE2EB-36FF-436D-B31F-B1C56675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0" y="1212850"/>
            <a:ext cx="11086700" cy="45140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7B9D97-535F-495C-9118-02FC8D264EAD}"/>
              </a:ext>
            </a:extLst>
          </p:cNvPr>
          <p:cNvSpPr/>
          <p:nvPr/>
        </p:nvSpPr>
        <p:spPr>
          <a:xfrm>
            <a:off x="9410700" y="571500"/>
            <a:ext cx="711200" cy="64135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A3120-8AE0-4B9E-8971-1BA772D40D31}"/>
              </a:ext>
            </a:extLst>
          </p:cNvPr>
          <p:cNvSpPr/>
          <p:nvPr/>
        </p:nvSpPr>
        <p:spPr>
          <a:xfrm>
            <a:off x="368300" y="1841500"/>
            <a:ext cx="2171700" cy="40386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FE8943-3B26-4057-9F2E-2A06999F33D7}"/>
              </a:ext>
            </a:extLst>
          </p:cNvPr>
          <p:cNvSpPr/>
          <p:nvPr/>
        </p:nvSpPr>
        <p:spPr>
          <a:xfrm>
            <a:off x="3124200" y="2540000"/>
            <a:ext cx="1803400" cy="7239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0793BB-70ED-4D46-B926-77251DB8A8F2}"/>
              </a:ext>
            </a:extLst>
          </p:cNvPr>
          <p:cNvSpPr/>
          <p:nvPr/>
        </p:nvSpPr>
        <p:spPr>
          <a:xfrm>
            <a:off x="9410700" y="1930400"/>
            <a:ext cx="2032000" cy="22733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9DF155-A144-40D4-9308-3B70EBC48B20}"/>
              </a:ext>
            </a:extLst>
          </p:cNvPr>
          <p:cNvSpPr/>
          <p:nvPr/>
        </p:nvSpPr>
        <p:spPr>
          <a:xfrm>
            <a:off x="1346200" y="711200"/>
            <a:ext cx="4064000" cy="4953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Veteran’s Documents Page</a:t>
            </a:r>
          </a:p>
        </p:txBody>
      </p:sp>
    </p:spTree>
    <p:extLst>
      <p:ext uri="{BB962C8B-B14F-4D97-AF65-F5344CB8AC3E}">
        <p14:creationId xmlns:p14="http://schemas.microsoft.com/office/powerpoint/2010/main" val="227771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C08468-19EF-4B9F-AA37-3F301E42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933" y="2968966"/>
            <a:ext cx="6830326" cy="13064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AC70B-0CC4-4F03-8E03-8CE5D36D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72446-4577-472B-A5C1-0CC2117D9A74}"/>
              </a:ext>
            </a:extLst>
          </p:cNvPr>
          <p:cNvSpPr txBox="1"/>
          <p:nvPr/>
        </p:nvSpPr>
        <p:spPr>
          <a:xfrm>
            <a:off x="3754393" y="546237"/>
            <a:ext cx="7546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you log on to VBMS, it will automatically show you the </a:t>
            </a:r>
            <a:r>
              <a:rPr lang="en-US" u="sng" dirty="0"/>
              <a:t>All Claims Queue</a:t>
            </a:r>
            <a:r>
              <a:rPr lang="en-US" dirty="0"/>
              <a:t> default page.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adjust the columns you see here, by clicking on </a:t>
            </a:r>
            <a:r>
              <a:rPr lang="en-US" u="sng" dirty="0"/>
              <a:t>Column Settings</a:t>
            </a:r>
            <a:r>
              <a:rPr lang="en-US" dirty="0"/>
              <a:t> and checking or unchecking the column options.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C02A0-11D1-4E99-84EB-9416F03F9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540948"/>
            <a:ext cx="2819400" cy="1575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0D494-B867-476A-84D8-0B5F0D04C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108" y="1818381"/>
            <a:ext cx="5733837" cy="44986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840FA2-0AAD-4678-BB94-72A9D4043140}"/>
              </a:ext>
            </a:extLst>
          </p:cNvPr>
          <p:cNvSpPr txBox="1"/>
          <p:nvPr/>
        </p:nvSpPr>
        <p:spPr>
          <a:xfrm>
            <a:off x="7080422" y="1977081"/>
            <a:ext cx="4411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choosing your preferred columns, click on </a:t>
            </a:r>
            <a:r>
              <a:rPr lang="en-US" u="sng" dirty="0"/>
              <a:t>Save</a:t>
            </a:r>
            <a:r>
              <a:rPr lang="en-US" dirty="0"/>
              <a:t> and then </a:t>
            </a:r>
            <a:r>
              <a:rPr lang="en-US" u="sng" dirty="0"/>
              <a:t>Save Preferences</a:t>
            </a:r>
            <a:r>
              <a:rPr lang="en-US" dirty="0"/>
              <a:t>. 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F16C8CC5-327E-433C-A129-017940F1D9B3}"/>
              </a:ext>
            </a:extLst>
          </p:cNvPr>
          <p:cNvSpPr/>
          <p:nvPr/>
        </p:nvSpPr>
        <p:spPr>
          <a:xfrm>
            <a:off x="10293178" y="3845812"/>
            <a:ext cx="677714" cy="647557"/>
          </a:xfrm>
          <a:prstGeom prst="upArrow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3E3046-CB33-4A38-8300-5E4A85EE5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152" y="3845812"/>
            <a:ext cx="2666227" cy="2653060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4D1C729B-36CF-4351-8E82-F1EA417172AB}"/>
              </a:ext>
            </a:extLst>
          </p:cNvPr>
          <p:cNvSpPr/>
          <p:nvPr/>
        </p:nvSpPr>
        <p:spPr>
          <a:xfrm>
            <a:off x="9607946" y="5758248"/>
            <a:ext cx="328797" cy="349559"/>
          </a:xfrm>
          <a:prstGeom prst="downArrow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BD6274-DC7A-4906-87FB-E1E6ACAD6DB6}"/>
              </a:ext>
            </a:extLst>
          </p:cNvPr>
          <p:cNvSpPr/>
          <p:nvPr/>
        </p:nvSpPr>
        <p:spPr>
          <a:xfrm>
            <a:off x="8694072" y="3425164"/>
            <a:ext cx="1277831" cy="642552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E3413-45AC-4F48-91F6-3AEBACA22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43099"/>
            <a:ext cx="3505200" cy="41281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7FF0C3-5A05-40CD-87F2-BC895103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824" y="450850"/>
            <a:ext cx="8244876" cy="51498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25A4608-D67E-43EC-82AF-82CFA8234424}"/>
              </a:ext>
            </a:extLst>
          </p:cNvPr>
          <p:cNvSpPr/>
          <p:nvPr/>
        </p:nvSpPr>
        <p:spPr>
          <a:xfrm>
            <a:off x="3451824" y="3759200"/>
            <a:ext cx="1803400" cy="10795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898825-9E45-4A90-BB0C-32A60C5F71A5}"/>
              </a:ext>
            </a:extLst>
          </p:cNvPr>
          <p:cNvSpPr/>
          <p:nvPr/>
        </p:nvSpPr>
        <p:spPr>
          <a:xfrm>
            <a:off x="5255224" y="1600199"/>
            <a:ext cx="1803400" cy="68580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8DE531-0CCB-4902-9EC0-45FF67E315DE}"/>
              </a:ext>
            </a:extLst>
          </p:cNvPr>
          <p:cNvCxnSpPr/>
          <p:nvPr/>
        </p:nvCxnSpPr>
        <p:spPr>
          <a:xfrm>
            <a:off x="2921000" y="3251200"/>
            <a:ext cx="749300" cy="6350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352886-F47C-4CC8-9AE9-1C65BB6663E2}"/>
              </a:ext>
            </a:extLst>
          </p:cNvPr>
          <p:cNvCxnSpPr/>
          <p:nvPr/>
        </p:nvCxnSpPr>
        <p:spPr>
          <a:xfrm flipV="1">
            <a:off x="4673600" y="2387600"/>
            <a:ext cx="1003300" cy="13716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247AB-6755-4676-97E7-0BA08549B4EB}"/>
              </a:ext>
            </a:extLst>
          </p:cNvPr>
          <p:cNvSpPr/>
          <p:nvPr/>
        </p:nvSpPr>
        <p:spPr>
          <a:xfrm>
            <a:off x="774700" y="546100"/>
            <a:ext cx="2578100" cy="7620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Filtering Documents</a:t>
            </a:r>
          </a:p>
        </p:txBody>
      </p:sp>
    </p:spTree>
    <p:extLst>
      <p:ext uri="{BB962C8B-B14F-4D97-AF65-F5344CB8AC3E}">
        <p14:creationId xmlns:p14="http://schemas.microsoft.com/office/powerpoint/2010/main" val="2716885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61434-5026-457E-AE63-A5F3E724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68" y="882560"/>
            <a:ext cx="10380663" cy="50928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5BB47CF-14B3-47EA-9DA3-9F434745211E}"/>
              </a:ext>
            </a:extLst>
          </p:cNvPr>
          <p:cNvSpPr/>
          <p:nvPr/>
        </p:nvSpPr>
        <p:spPr>
          <a:xfrm>
            <a:off x="685800" y="3657600"/>
            <a:ext cx="2184400" cy="11049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1535DE-DBEF-442E-8364-8548D1A29949}"/>
              </a:ext>
            </a:extLst>
          </p:cNvPr>
          <p:cNvSpPr/>
          <p:nvPr/>
        </p:nvSpPr>
        <p:spPr>
          <a:xfrm>
            <a:off x="2590800" y="2021501"/>
            <a:ext cx="2057400" cy="84631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C54425-CE9C-41A7-A75D-C892B8E1D7B1}"/>
              </a:ext>
            </a:extLst>
          </p:cNvPr>
          <p:cNvSpPr/>
          <p:nvPr/>
        </p:nvSpPr>
        <p:spPr>
          <a:xfrm>
            <a:off x="4902200" y="927100"/>
            <a:ext cx="3289300" cy="7620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000" dirty="0"/>
              <a:t>Text Search in Documents</a:t>
            </a:r>
          </a:p>
        </p:txBody>
      </p:sp>
    </p:spTree>
    <p:extLst>
      <p:ext uri="{BB962C8B-B14F-4D97-AF65-F5344CB8AC3E}">
        <p14:creationId xmlns:p14="http://schemas.microsoft.com/office/powerpoint/2010/main" val="20891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D9706-ED15-41FC-A58E-B83FBC6BC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88" y="447289"/>
            <a:ext cx="8724900" cy="4505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FACB0B-C65F-41BE-90E2-617C39100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22" y="1668162"/>
            <a:ext cx="8251996" cy="43607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9827CF2-D384-4AF3-897E-B87CA529A1B7}"/>
              </a:ext>
            </a:extLst>
          </p:cNvPr>
          <p:cNvSpPr/>
          <p:nvPr/>
        </p:nvSpPr>
        <p:spPr>
          <a:xfrm>
            <a:off x="670869" y="4957505"/>
            <a:ext cx="2146472" cy="115909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Less documents after text search.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FE6B04-2F5F-4DE8-8056-1BD603B79854}"/>
              </a:ext>
            </a:extLst>
          </p:cNvPr>
          <p:cNvSpPr/>
          <p:nvPr/>
        </p:nvSpPr>
        <p:spPr>
          <a:xfrm>
            <a:off x="4769706" y="1828800"/>
            <a:ext cx="1606379" cy="97618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0AF4CE-D8ED-4E1C-86BB-0098B3A0F11D}"/>
              </a:ext>
            </a:extLst>
          </p:cNvPr>
          <p:cNvSpPr/>
          <p:nvPr/>
        </p:nvSpPr>
        <p:spPr>
          <a:xfrm>
            <a:off x="2397209" y="741405"/>
            <a:ext cx="1606379" cy="97618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926AD3-76BE-4CE3-B5EF-68F90456C722}"/>
              </a:ext>
            </a:extLst>
          </p:cNvPr>
          <p:cNvCxnSpPr>
            <a:cxnSpLocks/>
          </p:cNvCxnSpPr>
          <p:nvPr/>
        </p:nvCxnSpPr>
        <p:spPr>
          <a:xfrm>
            <a:off x="3669957" y="1340708"/>
            <a:ext cx="1668162" cy="772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7547F6E-7212-4467-BEE5-73435F2F3638}"/>
              </a:ext>
            </a:extLst>
          </p:cNvPr>
          <p:cNvSpPr/>
          <p:nvPr/>
        </p:nvSpPr>
        <p:spPr>
          <a:xfrm>
            <a:off x="7431045" y="1791730"/>
            <a:ext cx="1964724" cy="1087394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Choose one.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395CB9-20F8-4E91-8DC9-E880577B90CF}"/>
              </a:ext>
            </a:extLst>
          </p:cNvPr>
          <p:cNvSpPr/>
          <p:nvPr/>
        </p:nvSpPr>
        <p:spPr>
          <a:xfrm>
            <a:off x="2999216" y="4042975"/>
            <a:ext cx="1606379" cy="97618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65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401C8-2950-4F9D-96E6-C3916CD1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79" y="486833"/>
            <a:ext cx="6733160" cy="2942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4759D1-E2EB-49A4-9818-737656B57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72" y="2496064"/>
            <a:ext cx="7872334" cy="348460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253874DD-1C65-489A-A25D-5E2A8CE8D497}"/>
              </a:ext>
            </a:extLst>
          </p:cNvPr>
          <p:cNvSpPr/>
          <p:nvPr/>
        </p:nvSpPr>
        <p:spPr>
          <a:xfrm>
            <a:off x="2631986" y="3719385"/>
            <a:ext cx="907686" cy="3861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B84E0A-4812-4ECB-8B3A-8727FB140C25}"/>
              </a:ext>
            </a:extLst>
          </p:cNvPr>
          <p:cNvSpPr/>
          <p:nvPr/>
        </p:nvSpPr>
        <p:spPr>
          <a:xfrm>
            <a:off x="779993" y="3620530"/>
            <a:ext cx="1580147" cy="224892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Click on the document, and it will take you to the page or pages with that word.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AF5EB5-F81C-4C8F-B16F-11BF14E8701E}"/>
              </a:ext>
            </a:extLst>
          </p:cNvPr>
          <p:cNvSpPr/>
          <p:nvPr/>
        </p:nvSpPr>
        <p:spPr>
          <a:xfrm>
            <a:off x="7747685" y="2928551"/>
            <a:ext cx="1606379" cy="97618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5B365B-0639-4284-8E19-7A9E983AF93B}"/>
              </a:ext>
            </a:extLst>
          </p:cNvPr>
          <p:cNvSpPr/>
          <p:nvPr/>
        </p:nvSpPr>
        <p:spPr>
          <a:xfrm>
            <a:off x="642551" y="609599"/>
            <a:ext cx="1606379" cy="270201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8E681-CFCC-4CC1-9366-6A9E169C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80" y="759941"/>
            <a:ext cx="8778108" cy="37688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D318EC-34CC-414B-8E8E-6981B0291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2" y="432487"/>
            <a:ext cx="3101546" cy="615173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76781C-3358-4F30-9BF4-639A231F833B}"/>
              </a:ext>
            </a:extLst>
          </p:cNvPr>
          <p:cNvSpPr/>
          <p:nvPr/>
        </p:nvSpPr>
        <p:spPr>
          <a:xfrm>
            <a:off x="827902" y="926756"/>
            <a:ext cx="2792627" cy="171759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 get back to full view of things, just hit </a:t>
            </a:r>
            <a:r>
              <a:rPr lang="en-US" sz="2000" u="sng" dirty="0"/>
              <a:t>Reset Filters</a:t>
            </a:r>
            <a:r>
              <a:rPr lang="en-US" sz="2000" dirty="0"/>
              <a:t>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6A6BE3-DAD5-49DF-B16E-492565344A0B}"/>
              </a:ext>
            </a:extLst>
          </p:cNvPr>
          <p:cNvSpPr/>
          <p:nvPr/>
        </p:nvSpPr>
        <p:spPr>
          <a:xfrm>
            <a:off x="1482811" y="6116595"/>
            <a:ext cx="1618735" cy="30891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DB50DA-C9F5-4C39-B796-F4701B19D1EE}"/>
              </a:ext>
            </a:extLst>
          </p:cNvPr>
          <p:cNvSpPr/>
          <p:nvPr/>
        </p:nvSpPr>
        <p:spPr>
          <a:xfrm>
            <a:off x="4473146" y="4646141"/>
            <a:ext cx="5350476" cy="122331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dirty="0"/>
              <a:t>Once you </a:t>
            </a:r>
            <a:r>
              <a:rPr lang="en-US" sz="2000" u="sng" dirty="0"/>
              <a:t>Reset Filters</a:t>
            </a:r>
            <a:r>
              <a:rPr lang="en-US" sz="2000" dirty="0"/>
              <a:t>, it goes back to show you all documents in chronological order.</a:t>
            </a:r>
          </a:p>
        </p:txBody>
      </p:sp>
    </p:spTree>
    <p:extLst>
      <p:ext uri="{BB962C8B-B14F-4D97-AF65-F5344CB8AC3E}">
        <p14:creationId xmlns:p14="http://schemas.microsoft.com/office/powerpoint/2010/main" val="3391638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B756-1EEC-434C-925C-E09CE8E3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968" y="1042812"/>
            <a:ext cx="8106064" cy="477237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/>
              <a:t>VBMS</a:t>
            </a:r>
            <a:r>
              <a:rPr lang="en-US" sz="2400" dirty="0"/>
              <a:t> (Veterans Benefits Management System)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Default page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Search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My History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View Documents (Electronic Notification)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Filter Criteria in All Claims Queue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All Claims | My Claims and Bookmarking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eFolder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VBA-SHARE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8B44A-29B5-4F86-B96C-8315FB95A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06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E7D1AD-2E3C-4FDC-8543-C0072B546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12" y="754821"/>
            <a:ext cx="2690945" cy="5348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FFF1CA-B477-4D98-A31C-0F5AF1C88868}"/>
              </a:ext>
            </a:extLst>
          </p:cNvPr>
          <p:cNvCxnSpPr>
            <a:cxnSpLocks/>
          </p:cNvCxnSpPr>
          <p:nvPr/>
        </p:nvCxnSpPr>
        <p:spPr>
          <a:xfrm>
            <a:off x="1989814" y="1514901"/>
            <a:ext cx="753386" cy="1296538"/>
          </a:xfrm>
          <a:prstGeom prst="line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CDB462-4259-4A96-88EF-55C2A1992735}"/>
              </a:ext>
            </a:extLst>
          </p:cNvPr>
          <p:cNvCxnSpPr>
            <a:cxnSpLocks/>
          </p:cNvCxnSpPr>
          <p:nvPr/>
        </p:nvCxnSpPr>
        <p:spPr>
          <a:xfrm flipV="1">
            <a:off x="4232564" y="2279177"/>
            <a:ext cx="736344" cy="532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41DE81-8887-4535-BD9F-8A224C0DB6C9}"/>
              </a:ext>
            </a:extLst>
          </p:cNvPr>
          <p:cNvSpPr/>
          <p:nvPr/>
        </p:nvSpPr>
        <p:spPr>
          <a:xfrm>
            <a:off x="3475267" y="5539069"/>
            <a:ext cx="7645173" cy="577757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Be patient when pulling up SHARE, it takes several Mississippi’s to load. </a:t>
            </a:r>
          </a:p>
        </p:txBody>
      </p:sp>
      <p:pic>
        <p:nvPicPr>
          <p:cNvPr id="1026" name="Picture 5" descr="image001">
            <a:extLst>
              <a:ext uri="{FF2B5EF4-FFF2-40B4-BE49-F238E27FC236}">
                <a16:creationId xmlns:a16="http://schemas.microsoft.com/office/drawing/2014/main" id="{FB81FD7D-4ED7-4CDD-BD16-E824267C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18" y="741175"/>
            <a:ext cx="6501882" cy="47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5C8ADE-A5BB-4748-B828-E1879ED42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348" y="2928023"/>
            <a:ext cx="4230806" cy="216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0851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DF7627-FCED-43C0-A912-E7B8904D7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2" y="1989438"/>
            <a:ext cx="5780813" cy="3954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E70916-DC25-448C-93CB-5AA981FAA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74" y="914400"/>
            <a:ext cx="5926094" cy="413157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BA0AC2A-B0A9-4BB1-B56B-4C71CFEB0A2F}"/>
              </a:ext>
            </a:extLst>
          </p:cNvPr>
          <p:cNvSpPr/>
          <p:nvPr/>
        </p:nvSpPr>
        <p:spPr>
          <a:xfrm>
            <a:off x="7339914" y="1544595"/>
            <a:ext cx="4423718" cy="257020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F29C44-2AE5-4C31-A1E6-737EC75CD288}"/>
              </a:ext>
            </a:extLst>
          </p:cNvPr>
          <p:cNvSpPr/>
          <p:nvPr/>
        </p:nvSpPr>
        <p:spPr>
          <a:xfrm>
            <a:off x="926757" y="741405"/>
            <a:ext cx="4324865" cy="10008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you can’t access VBMS, check SHARE </a:t>
            </a:r>
            <a:r>
              <a:rPr lang="en-US" u="sng" dirty="0"/>
              <a:t>Corporate Inquiries</a:t>
            </a:r>
            <a:r>
              <a:rPr lang="en-US" dirty="0"/>
              <a:t>. If veteran is in the system, it will tell you the POA.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2F0FD-8069-40AC-8747-19BD92368245}"/>
              </a:ext>
            </a:extLst>
          </p:cNvPr>
          <p:cNvSpPr/>
          <p:nvPr/>
        </p:nvSpPr>
        <p:spPr>
          <a:xfrm>
            <a:off x="6795097" y="4744995"/>
            <a:ext cx="3369274" cy="119860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It could show: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POA code (074, 083, 097)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POA,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Record.</a:t>
            </a:r>
          </a:p>
        </p:txBody>
      </p:sp>
    </p:spTree>
    <p:extLst>
      <p:ext uri="{BB962C8B-B14F-4D97-AF65-F5344CB8AC3E}">
        <p14:creationId xmlns:p14="http://schemas.microsoft.com/office/powerpoint/2010/main" val="905009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BA0AC2A-B0A9-4BB1-B56B-4C71CFEB0A2F}"/>
              </a:ext>
            </a:extLst>
          </p:cNvPr>
          <p:cNvSpPr/>
          <p:nvPr/>
        </p:nvSpPr>
        <p:spPr>
          <a:xfrm>
            <a:off x="848498" y="667265"/>
            <a:ext cx="3896496" cy="232307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2F0FD-8069-40AC-8747-19BD92368245}"/>
              </a:ext>
            </a:extLst>
          </p:cNvPr>
          <p:cNvSpPr/>
          <p:nvPr/>
        </p:nvSpPr>
        <p:spPr>
          <a:xfrm>
            <a:off x="848498" y="3348683"/>
            <a:ext cx="4254070" cy="284205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Common POA Codes: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044 – CA DVA (CalVet)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071 – Paralyzed Veterans of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074 – American Legion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077 – </a:t>
            </a:r>
            <a:r>
              <a:rPr lang="en-US" dirty="0" err="1"/>
              <a:t>AmVets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083 – Disabled American Veterans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097 – Veterans of Foreign Wars</a:t>
            </a:r>
          </a:p>
          <a:p>
            <a:r>
              <a:rPr lang="en-US" dirty="0"/>
              <a:t>POA with 3 numbers as code are state or NSO. Mix number and letter is likely PVT ATTY or claim Agents – except for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7A152-5E11-4A4B-B7C8-BE73CAED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71" y="1150465"/>
            <a:ext cx="3181350" cy="150495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462D83-E7A6-4D34-ADE6-634AECE6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43283"/>
              </p:ext>
            </p:extLst>
          </p:nvPr>
        </p:nvGraphicFramePr>
        <p:xfrm>
          <a:off x="5239265" y="903043"/>
          <a:ext cx="6106810" cy="4052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660">
                  <a:extLst>
                    <a:ext uri="{9D8B030D-6E8A-4147-A177-3AD203B41FA5}">
                      <a16:colId xmlns:a16="http://schemas.microsoft.com/office/drawing/2014/main" val="3786217913"/>
                    </a:ext>
                  </a:extLst>
                </a:gridCol>
                <a:gridCol w="5001150">
                  <a:extLst>
                    <a:ext uri="{9D8B030D-6E8A-4147-A177-3AD203B41FA5}">
                      <a16:colId xmlns:a16="http://schemas.microsoft.com/office/drawing/2014/main" val="1288760573"/>
                    </a:ext>
                  </a:extLst>
                </a:gridCol>
              </a:tblGrid>
              <a:tr h="5991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POA Codes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National or State Organization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27882"/>
                  </a:ext>
                </a:extLst>
              </a:tr>
              <a:tr h="383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Indiana Dept. of Veterans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58678"/>
                  </a:ext>
                </a:extLst>
              </a:tr>
              <a:tr h="383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Massachusetts Executive Ofc Vet </a:t>
                      </a:r>
                      <a:r>
                        <a:rPr lang="en-US" dirty="0" err="1"/>
                        <a:t>Svcs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3482"/>
                  </a:ext>
                </a:extLst>
              </a:tr>
              <a:tr h="383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Michigan Veterans Affairs Agency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245150"/>
                  </a:ext>
                </a:extLst>
              </a:tr>
              <a:tr h="383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Wounded Warrior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19611"/>
                  </a:ext>
                </a:extLst>
              </a:tr>
              <a:tr h="383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Veterans of Vietnam War &amp; Veterans Coalition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749184"/>
                  </a:ext>
                </a:extLst>
              </a:tr>
              <a:tr h="383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Military Officers Association of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964810"/>
                  </a:ext>
                </a:extLst>
              </a:tr>
              <a:tr h="383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Navajo Nation Veterans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966372"/>
                  </a:ext>
                </a:extLst>
              </a:tr>
              <a:tr h="383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J3C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Veterans Voice of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33085"/>
                  </a:ext>
                </a:extLst>
              </a:tr>
              <a:tr h="383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HW0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Dale K Graham Veterans Foundation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0248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FAADB6D-1F20-40DF-A6D4-7A143D337A6C}"/>
              </a:ext>
            </a:extLst>
          </p:cNvPr>
          <p:cNvSpPr/>
          <p:nvPr/>
        </p:nvSpPr>
        <p:spPr>
          <a:xfrm>
            <a:off x="5494638" y="5061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M21-1, Part I, Subpart i, Chapter 2, Section C - System Updates for Power of Attorney (POA) Appointments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C78CC5-740A-434C-9F49-7F106FF15F63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942703" y="5384370"/>
            <a:ext cx="551935" cy="5839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997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2942F0-1E7A-4958-93A3-08E4FF0B14D0}"/>
              </a:ext>
            </a:extLst>
          </p:cNvPr>
          <p:cNvSpPr/>
          <p:nvPr/>
        </p:nvSpPr>
        <p:spPr>
          <a:xfrm>
            <a:off x="813031" y="1471824"/>
            <a:ext cx="303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OGC - Accreditation Search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BA9E2-4ED3-4437-9E2D-750B726B6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31" y="1929293"/>
            <a:ext cx="6613380" cy="2999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B99B63-AF87-4484-9D76-5262A5A39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891" y="1128264"/>
            <a:ext cx="3528013" cy="46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7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9613A2-5554-4C02-9FFE-FF851342B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926" y="3082363"/>
            <a:ext cx="3325090" cy="192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4F526-C404-4F9E-A543-9A3E4B0D9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02" y="1538287"/>
            <a:ext cx="10511237" cy="485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36A74C-DD3C-40D4-B199-ADCE47F9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VBMS: Search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626A-4D13-4D97-A0C9-3EA89FC45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02" y="2163209"/>
            <a:ext cx="10441998" cy="399807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SEARCH</a:t>
            </a:r>
            <a:r>
              <a:rPr lang="en-US" dirty="0"/>
              <a:t> – Use this to go straight to the eFolder, Veteran Profile or Claim. If you want the search bar to always be visible, change your setting using this icon:  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Click on </a:t>
            </a:r>
            <a:r>
              <a:rPr lang="en-US" u="sng" dirty="0"/>
              <a:t>User Preferences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Check the box next to </a:t>
            </a:r>
            <a:r>
              <a:rPr lang="en-US" u="sng" dirty="0"/>
              <a:t>Always Show Search Bar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And then hit </a:t>
            </a:r>
            <a:r>
              <a:rPr lang="en-US" u="sng" dirty="0"/>
              <a:t>Save</a:t>
            </a:r>
            <a:r>
              <a:rPr lang="en-US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Afterwards, page will look like this: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DA053-1C37-4029-8D87-40DB6BD9E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910" y="2960693"/>
            <a:ext cx="558362" cy="558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3AEB8D-581B-4108-986F-C42E201DA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584" y="5142662"/>
            <a:ext cx="8248650" cy="7048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04D8066-F2A4-4C67-A680-38A08A8B33EC}"/>
              </a:ext>
            </a:extLst>
          </p:cNvPr>
          <p:cNvSpPr/>
          <p:nvPr/>
        </p:nvSpPr>
        <p:spPr>
          <a:xfrm>
            <a:off x="11101353" y="1357745"/>
            <a:ext cx="357689" cy="805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E03303-B00F-4220-86A6-BC7710DDA9BE}"/>
              </a:ext>
            </a:extLst>
          </p:cNvPr>
          <p:cNvSpPr/>
          <p:nvPr/>
        </p:nvSpPr>
        <p:spPr>
          <a:xfrm>
            <a:off x="1985062" y="1427415"/>
            <a:ext cx="661156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33131F-16ED-426C-9AEB-B9C3CF8A4457}"/>
              </a:ext>
            </a:extLst>
          </p:cNvPr>
          <p:cNvSpPr/>
          <p:nvPr/>
        </p:nvSpPr>
        <p:spPr>
          <a:xfrm>
            <a:off x="8240926" y="3793524"/>
            <a:ext cx="1321308" cy="481914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0DCDC48-A609-469C-9835-7546929BA256}"/>
              </a:ext>
            </a:extLst>
          </p:cNvPr>
          <p:cNvSpPr/>
          <p:nvPr/>
        </p:nvSpPr>
        <p:spPr>
          <a:xfrm>
            <a:off x="11009870" y="4127157"/>
            <a:ext cx="413169" cy="481914"/>
          </a:xfrm>
          <a:prstGeom prst="down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6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67213-C124-49AE-992E-3C51BB45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89" y="1638736"/>
            <a:ext cx="3480872" cy="3382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C78DB-4F2B-4133-B8D8-4BC89F09ABC8}"/>
              </a:ext>
            </a:extLst>
          </p:cNvPr>
          <p:cNvSpPr txBox="1"/>
          <p:nvPr/>
        </p:nvSpPr>
        <p:spPr>
          <a:xfrm>
            <a:off x="5058071" y="1638736"/>
            <a:ext cx="4387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Lucida Calligraphy" panose="03010101010101010101" pitchFamily="66" charset="0"/>
              </a:rPr>
              <a:t>Questions</a:t>
            </a:r>
            <a:r>
              <a:rPr lang="en-US" sz="5400" dirty="0">
                <a:latin typeface="Lucida Calligraphy" panose="03010101010101010101" pitchFamily="66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9A975A-8163-4097-A08A-3FFF0B98C5B7}"/>
              </a:ext>
            </a:extLst>
          </p:cNvPr>
          <p:cNvSpPr/>
          <p:nvPr/>
        </p:nvSpPr>
        <p:spPr>
          <a:xfrm>
            <a:off x="5058072" y="3429000"/>
            <a:ext cx="4387740" cy="159255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Zmae</a:t>
            </a:r>
            <a:r>
              <a:rPr lang="en-US" b="1" dirty="0"/>
              <a:t> Raymundo</a:t>
            </a:r>
          </a:p>
          <a:p>
            <a:pPr algn="ctr"/>
            <a:r>
              <a:rPr lang="en-US" dirty="0"/>
              <a:t>District Manager</a:t>
            </a:r>
          </a:p>
          <a:p>
            <a:pPr algn="ctr"/>
            <a:r>
              <a:rPr lang="en-US" dirty="0"/>
              <a:t>CalVet Oakland DO</a:t>
            </a:r>
          </a:p>
          <a:p>
            <a:pPr algn="ctr"/>
            <a:r>
              <a:rPr lang="en-US" dirty="0">
                <a:hlinkClick r:id="rId3"/>
              </a:rPr>
              <a:t>Zheriemae.Raymundo@calvet.ca.gov</a:t>
            </a:r>
            <a:endParaRPr lang="en-US" dirty="0"/>
          </a:p>
          <a:p>
            <a:pPr algn="ctr"/>
            <a:r>
              <a:rPr lang="en-US" dirty="0"/>
              <a:t>(510) 286-0627</a:t>
            </a:r>
          </a:p>
        </p:txBody>
      </p:sp>
    </p:spTree>
    <p:extLst>
      <p:ext uri="{BB962C8B-B14F-4D97-AF65-F5344CB8AC3E}">
        <p14:creationId xmlns:p14="http://schemas.microsoft.com/office/powerpoint/2010/main" val="159380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1C4F-0D35-4D5D-B599-F8F491AF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0703"/>
            <a:ext cx="4494212" cy="113682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Oakland District Office 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7478-0A7E-4077-9EB3-46DA294D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224" y="642551"/>
            <a:ext cx="5870576" cy="5362833"/>
          </a:xfrm>
          <a:noFill/>
          <a:ln w="38100" cap="flat" cmpd="sng" algn="ctr">
            <a:solidFill>
              <a:schemeClr val="accent4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000" b="1" dirty="0">
                <a:latin typeface="+mj-lt"/>
              </a:rPr>
              <a:t>Oakland DO Point-of-Contact (POCs)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/>
              <a:t>Appeals team</a:t>
            </a:r>
            <a:r>
              <a:rPr lang="en-US" sz="2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For decision review guidance, email Steven –</a:t>
            </a:r>
            <a:r>
              <a:rPr lang="en-US" sz="2200" dirty="0">
                <a:hlinkClick r:id="rId2"/>
              </a:rPr>
              <a:t>Steven.Smith@calvet.ca.gov</a:t>
            </a:r>
            <a:r>
              <a:rPr lang="en-US" sz="22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For hearing schedule confirmations &amp; inquiries, email Cora – </a:t>
            </a:r>
            <a:r>
              <a:rPr lang="en-US" sz="2200" dirty="0">
                <a:hlinkClick r:id="rId3"/>
              </a:rPr>
              <a:t>Leonora.Sarmiento@calvet.ca.gov</a:t>
            </a:r>
            <a:endParaRPr lang="en-US" sz="22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/>
              <a:t>DO Review team</a:t>
            </a:r>
            <a:r>
              <a:rPr lang="en-US" sz="2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The DO Reviewer of your claim activity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hlinkClick r:id="rId4"/>
              </a:rPr>
              <a:t>Diane.Susbilla@calvet.ca.gov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/>
              <a:t>CDCR team</a:t>
            </a:r>
            <a:r>
              <a:rPr lang="en-US" sz="2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 </a:t>
            </a:r>
            <a:r>
              <a:rPr lang="en-US" sz="2200" dirty="0">
                <a:hlinkClick r:id="rId5"/>
              </a:rPr>
              <a:t>Elizabeth.Hargove-Washington@calvet.ca.gov</a:t>
            </a:r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C56D9-905F-4335-A04D-7A5DBDA0E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4022"/>
            <a:ext cx="4897436" cy="489327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Oakland Office </a:t>
            </a:r>
            <a:r>
              <a:rPr lang="en-US" sz="2400" dirty="0"/>
              <a:t>(Main):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                1301 Clay St. Suite 1130N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                Oakland, CA 94612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u="sng" dirty="0">
                <a:solidFill>
                  <a:srgbClr val="C00000"/>
                </a:solidFill>
              </a:rPr>
              <a:t>Open</a:t>
            </a:r>
            <a:r>
              <a:rPr lang="en-US" sz="2400" dirty="0"/>
              <a:t> Tue, Wed &amp; Thurs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9:00 AM to 3:00 PM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u="sng" dirty="0">
                <a:solidFill>
                  <a:srgbClr val="C00000"/>
                </a:solidFill>
              </a:rPr>
              <a:t>Phone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510.286.0627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u="sng" dirty="0">
                <a:solidFill>
                  <a:srgbClr val="C00000"/>
                </a:solidFill>
              </a:rPr>
              <a:t>Fax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510.286.0653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Rancho Office</a:t>
            </a:r>
            <a:r>
              <a:rPr lang="en-US" sz="24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                3046 Prospect Drive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                Rancho Cordova, CA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u="sng" dirty="0">
                <a:solidFill>
                  <a:srgbClr val="C00000"/>
                </a:solidFill>
              </a:rPr>
              <a:t>Only for hearings &amp; appointments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u="sng" dirty="0">
                <a:solidFill>
                  <a:srgbClr val="C00000"/>
                </a:solidFill>
              </a:rPr>
              <a:t>Phone</a:t>
            </a:r>
            <a:r>
              <a:rPr lang="en-US" sz="2400" dirty="0"/>
              <a:t> 916.364.6774 or 6796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Corporate inbox</a:t>
            </a:r>
            <a:r>
              <a:rPr lang="en-US" sz="2400" dirty="0"/>
              <a:t>: 	</a:t>
            </a:r>
            <a:r>
              <a:rPr lang="en-US" sz="2400" dirty="0">
                <a:hlinkClick r:id="rId6"/>
              </a:rPr>
              <a:t>Oakland.Oakland@calvet.ca.gov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524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F499-2C9E-484B-AFD4-BBA4F476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Los Angeles District Office </a:t>
            </a:r>
            <a:br>
              <a:rPr lang="en-US" sz="3600" dirty="0"/>
            </a:br>
            <a:r>
              <a:rPr lang="en-US" sz="3600" dirty="0"/>
              <a:t>General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1E279-7CBF-4115-BF29-6D09D796A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112009"/>
            <a:ext cx="5157787" cy="40819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11000 Wilshire Blvd. Ste. 505</a:t>
            </a:r>
          </a:p>
          <a:p>
            <a:pPr marL="0" indent="0">
              <a:buNone/>
            </a:pPr>
            <a:r>
              <a:rPr lang="en-US" dirty="0"/>
              <a:t>Los Angeles, CA 90024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Open to the public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Mon-Wed 8am to 3pm</a:t>
            </a:r>
          </a:p>
          <a:p>
            <a:pPr marL="0" indent="0">
              <a:buNone/>
            </a:pPr>
            <a:r>
              <a:rPr lang="en-US" dirty="0"/>
              <a:t>(213) 620-2755</a:t>
            </a:r>
          </a:p>
          <a:p>
            <a:pPr marL="0" indent="0">
              <a:buNone/>
            </a:pPr>
            <a:r>
              <a:rPr lang="en-US" u="sng" dirty="0"/>
              <a:t>Corporate mail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CDVALA@va.gov</a:t>
            </a:r>
            <a:r>
              <a:rPr lang="en-US" dirty="0"/>
              <a:t> (</a:t>
            </a:r>
            <a:r>
              <a:rPr lang="en-US" i="1" dirty="0"/>
              <a:t>you can send PII </a:t>
            </a:r>
            <a:r>
              <a:rPr lang="en-US" i="1" u="sng" dirty="0"/>
              <a:t>as long as</a:t>
            </a:r>
            <a:r>
              <a:rPr lang="en-US" i="1" dirty="0"/>
              <a:t> you encrypt</a:t>
            </a:r>
            <a:r>
              <a:rPr lang="en-US" dirty="0"/>
              <a:t>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BA8AB-FE6F-43B6-9DE8-600E760AF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0054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u="sng" dirty="0"/>
              <a:t>LA District Office POC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5CB20-3267-48C6-992F-AE4EFCA47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3165"/>
            <a:ext cx="5183188" cy="316343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For issues relating to appeals </a:t>
            </a:r>
            <a:r>
              <a:rPr lang="en-US" dirty="0"/>
              <a:t>(hearings or to discuss appeals issues):</a:t>
            </a:r>
          </a:p>
          <a:p>
            <a:pPr marL="0" indent="0">
              <a:buNone/>
            </a:pPr>
            <a:r>
              <a:rPr lang="en-US" dirty="0"/>
              <a:t>Darlene Dunlap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Darlene.Dunlap@calvet.ca.gov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Darlene.Dunlap344@va.gov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000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AE9E-0315-4C75-944C-17A25BD2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San Diego District Office </a:t>
            </a:r>
            <a:br>
              <a:rPr lang="en-US" sz="3600" dirty="0"/>
            </a:br>
            <a:r>
              <a:rPr lang="en-US" sz="3600" dirty="0"/>
              <a:t>General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40BF9-FE74-45E4-8EAF-73C6F55FE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644" y="1754884"/>
            <a:ext cx="5270157" cy="4742603"/>
          </a:xfrm>
        </p:spPr>
        <p:txBody>
          <a:bodyPr>
            <a:normAutofit/>
          </a:bodyPr>
          <a:lstStyle/>
          <a:p>
            <a:r>
              <a:rPr lang="en-US" dirty="0"/>
              <a:t>New address:</a:t>
            </a:r>
          </a:p>
          <a:p>
            <a:pPr marL="0" indent="0">
              <a:buNone/>
            </a:pPr>
            <a:r>
              <a:rPr lang="en-US" dirty="0"/>
              <a:t>    8620 Spectrum Blvd. Rm 725 </a:t>
            </a:r>
          </a:p>
          <a:p>
            <a:pPr marL="0" indent="0">
              <a:buNone/>
            </a:pPr>
            <a:r>
              <a:rPr lang="en-US" dirty="0"/>
              <a:t>    San Diego, CA 92123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Open to the Public: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    Tue-Wed-</a:t>
            </a:r>
            <a:r>
              <a:rPr lang="en-US" dirty="0" err="1"/>
              <a:t>Thur</a:t>
            </a:r>
            <a:r>
              <a:rPr lang="en-US" dirty="0"/>
              <a:t> 8am-3:30pm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Public Line: </a:t>
            </a:r>
            <a:r>
              <a:rPr lang="en-US" dirty="0"/>
              <a:t>(619) 857-5497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Fax Line: </a:t>
            </a:r>
            <a:r>
              <a:rPr lang="en-US" dirty="0"/>
              <a:t>(858) 268-1014</a:t>
            </a:r>
          </a:p>
          <a:p>
            <a:r>
              <a:rPr lang="en-US" dirty="0"/>
              <a:t>San Diego Corporate Email: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hlinkClick r:id="rId2"/>
              </a:rPr>
              <a:t>state.vbasdc@va.gov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C4FAE-82ED-4719-9FD4-8CE2D36F9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717222"/>
            <a:ext cx="5360989" cy="823912"/>
          </a:xfrm>
        </p:spPr>
        <p:txBody>
          <a:bodyPr>
            <a:normAutofit lnSpcReduction="10000"/>
          </a:bodyPr>
          <a:lstStyle/>
          <a:p>
            <a:r>
              <a:rPr lang="en-US" sz="2800" b="0" i="1" dirty="0"/>
              <a:t>San Diego Office Point of Contacts (POC)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55157-F5BA-48C3-90FC-A11429B7D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80608"/>
            <a:ext cx="5270157" cy="3684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i="1" dirty="0"/>
              <a:t>Claim Guidance, AMA Decisions/Guidance, Board hearings &amp; Board Appeals, email Tony Devore </a:t>
            </a:r>
            <a:r>
              <a:rPr lang="en-US" sz="2400" i="1" dirty="0">
                <a:hlinkClick r:id="rId3"/>
              </a:rPr>
              <a:t>Tony.Devore@va.gov</a:t>
            </a:r>
            <a:r>
              <a:rPr lang="en-US" sz="2400" i="1" dirty="0"/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/>
              <a:t>CDCR (Incarcerated Veterans), email Roberto Avila </a:t>
            </a:r>
            <a:r>
              <a:rPr lang="en-US" sz="2400" i="1" dirty="0">
                <a:hlinkClick r:id="rId4"/>
              </a:rPr>
              <a:t>Roberto.Avila@calvet.ca.gov</a:t>
            </a:r>
            <a:r>
              <a:rPr lang="en-US" sz="2400" i="1" dirty="0"/>
              <a:t>  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2797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00672F-62A4-4587-8AB5-F636FA9B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518" y="1578723"/>
            <a:ext cx="2868007" cy="24252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B9FE80-D078-442B-93AE-D42D3A8F9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17" y="3954899"/>
            <a:ext cx="4698548" cy="26487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9901-B3DE-4538-970D-23E53C21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DBB13-42FB-4E67-B4EC-68317ACF4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74" y="673646"/>
            <a:ext cx="10437851" cy="8919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424FA0-CF2E-44A9-9CDD-FF3EB30E7A98}"/>
              </a:ext>
            </a:extLst>
          </p:cNvPr>
          <p:cNvSpPr/>
          <p:nvPr/>
        </p:nvSpPr>
        <p:spPr>
          <a:xfrm>
            <a:off x="1383288" y="1565564"/>
            <a:ext cx="4073236" cy="231374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You can search using any these: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Veteran full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Veteran SSN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VA File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EDIPI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Claim ID 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u="sng" dirty="0">
                <a:solidFill>
                  <a:srgbClr val="0070C0"/>
                </a:solidFill>
              </a:rPr>
              <a:t>Open Claim</a:t>
            </a:r>
            <a:r>
              <a:rPr lang="en-US" sz="1600" dirty="0">
                <a:solidFill>
                  <a:srgbClr val="0070C0"/>
                </a:solidFill>
              </a:rPr>
              <a:t> block only)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A43EB-C3C5-431B-8987-86D78674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073" y="4234316"/>
            <a:ext cx="5652655" cy="87175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95EF85D-E349-417F-A53B-31FB8CAA6C3E}"/>
              </a:ext>
            </a:extLst>
          </p:cNvPr>
          <p:cNvSpPr/>
          <p:nvPr/>
        </p:nvSpPr>
        <p:spPr>
          <a:xfrm>
            <a:off x="838200" y="4850661"/>
            <a:ext cx="325582" cy="320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22671C-26AD-43AC-AE3E-F1B9D3100B66}"/>
              </a:ext>
            </a:extLst>
          </p:cNvPr>
          <p:cNvSpPr/>
          <p:nvPr/>
        </p:nvSpPr>
        <p:spPr>
          <a:xfrm>
            <a:off x="8512519" y="1622936"/>
            <a:ext cx="2802406" cy="202673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When communicating via email, VA is now using either the EDIPI # or Claim ID #. </a:t>
            </a:r>
          </a:p>
          <a:p>
            <a:pPr algn="ctr"/>
            <a:endParaRPr lang="en-US" dirty="0"/>
          </a:p>
          <a:p>
            <a:r>
              <a:rPr lang="en-US" sz="1400" dirty="0">
                <a:solidFill>
                  <a:srgbClr val="002060"/>
                </a:solidFill>
              </a:rPr>
              <a:t>This was an email from VARO Oakland a few months ago, asking us to do the same</a:t>
            </a:r>
            <a:r>
              <a:rPr lang="en-US" sz="1400" dirty="0"/>
              <a:t>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964AF70-672A-45E8-9A6D-EF408CC8D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562" y="4100599"/>
            <a:ext cx="5188703" cy="2026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59EAA20F-23C4-4C7C-B870-94A5E13DFDA8}"/>
              </a:ext>
            </a:extLst>
          </p:cNvPr>
          <p:cNvSpPr/>
          <p:nvPr/>
        </p:nvSpPr>
        <p:spPr>
          <a:xfrm>
            <a:off x="8842188" y="3682306"/>
            <a:ext cx="429491" cy="35202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E874633-C3A2-4586-950F-88911CD4ECB6}"/>
              </a:ext>
            </a:extLst>
          </p:cNvPr>
          <p:cNvSpPr/>
          <p:nvPr/>
        </p:nvSpPr>
        <p:spPr>
          <a:xfrm>
            <a:off x="1259101" y="5415260"/>
            <a:ext cx="2204535" cy="1101591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1200" dirty="0"/>
              <a:t>DROC has been using Claim ID when reaching out for HLR-IC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2E5BB342-9C28-4D44-99C4-D6F8C3CA5BC4}"/>
              </a:ext>
            </a:extLst>
          </p:cNvPr>
          <p:cNvSpPr/>
          <p:nvPr/>
        </p:nvSpPr>
        <p:spPr>
          <a:xfrm>
            <a:off x="3463636" y="2323070"/>
            <a:ext cx="2692929" cy="10245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3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6D5AAF-86B6-440B-9011-EEB0316C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71" y="720958"/>
            <a:ext cx="8458200" cy="1371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898FE1-9D07-4AA5-8E53-5EDC96CCCB21}"/>
              </a:ext>
            </a:extLst>
          </p:cNvPr>
          <p:cNvSpPr/>
          <p:nvPr/>
        </p:nvSpPr>
        <p:spPr>
          <a:xfrm>
            <a:off x="2499246" y="1067937"/>
            <a:ext cx="2852382" cy="232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File #, SSN or EDIPI # here to search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59498E-E7FD-42CB-9992-5C48A8BC1AF4}"/>
              </a:ext>
            </a:extLst>
          </p:cNvPr>
          <p:cNvSpPr/>
          <p:nvPr/>
        </p:nvSpPr>
        <p:spPr>
          <a:xfrm>
            <a:off x="5581934" y="941696"/>
            <a:ext cx="2702257" cy="532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293F83-506D-4DFC-AD6C-01835221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550" y="1965277"/>
            <a:ext cx="1476375" cy="446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487123-C83D-49F2-A8CF-E74ACE6D8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572" y="3429000"/>
            <a:ext cx="5626361" cy="295071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D39341-A7AC-4DBB-8F8C-C1B1E780FB97}"/>
              </a:ext>
            </a:extLst>
          </p:cNvPr>
          <p:cNvCxnSpPr>
            <a:cxnSpLocks/>
          </p:cNvCxnSpPr>
          <p:nvPr/>
        </p:nvCxnSpPr>
        <p:spPr>
          <a:xfrm flipH="1">
            <a:off x="6228139" y="1299949"/>
            <a:ext cx="401088" cy="2898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C05737D-0007-47D8-A7C0-F0D745257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707" y="1775481"/>
            <a:ext cx="4967745" cy="223361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6C6CBD-94CB-43FF-B128-97BF7F5623B1}"/>
              </a:ext>
            </a:extLst>
          </p:cNvPr>
          <p:cNvCxnSpPr>
            <a:cxnSpLocks/>
          </p:cNvCxnSpPr>
          <p:nvPr/>
        </p:nvCxnSpPr>
        <p:spPr>
          <a:xfrm>
            <a:off x="7847463" y="1299949"/>
            <a:ext cx="436728" cy="5952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ADD449-22E9-4C8F-B52E-214BB1B4741F}"/>
              </a:ext>
            </a:extLst>
          </p:cNvPr>
          <p:cNvCxnSpPr>
            <a:cxnSpLocks/>
          </p:cNvCxnSpPr>
          <p:nvPr/>
        </p:nvCxnSpPr>
        <p:spPr>
          <a:xfrm flipH="1">
            <a:off x="3007328" y="1299949"/>
            <a:ext cx="3088673" cy="897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89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CD1A43-6B71-411B-90E5-B622A027D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63" y="2159944"/>
            <a:ext cx="2842592" cy="389247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36BE4D1-3F06-4928-94D3-A5A7477AA27B}"/>
              </a:ext>
            </a:extLst>
          </p:cNvPr>
          <p:cNvSpPr/>
          <p:nvPr/>
        </p:nvSpPr>
        <p:spPr>
          <a:xfrm>
            <a:off x="2386859" y="2159944"/>
            <a:ext cx="1028519" cy="635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EBA216-5203-4B83-BEC2-6775BDE28436}"/>
              </a:ext>
            </a:extLst>
          </p:cNvPr>
          <p:cNvSpPr/>
          <p:nvPr/>
        </p:nvSpPr>
        <p:spPr>
          <a:xfrm>
            <a:off x="4142474" y="2159944"/>
            <a:ext cx="6843092" cy="253811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My History</a:t>
            </a:r>
            <a:r>
              <a:rPr lang="en-US" dirty="0"/>
              <a:t> will show you the last few cases you reviewed.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You can click on it to go back to that eFolder, Claim or Veteran Profile.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As you open more veteran cases and claims, the others will drop from this list.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A6F24-59AE-48C5-A2E1-2E373431EDD0}"/>
              </a:ext>
            </a:extLst>
          </p:cNvPr>
          <p:cNvSpPr/>
          <p:nvPr/>
        </p:nvSpPr>
        <p:spPr>
          <a:xfrm>
            <a:off x="3714413" y="835133"/>
            <a:ext cx="476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/>
              <a:t>VBMS: My History</a:t>
            </a:r>
          </a:p>
        </p:txBody>
      </p:sp>
    </p:spTree>
    <p:extLst>
      <p:ext uri="{BB962C8B-B14F-4D97-AF65-F5344CB8AC3E}">
        <p14:creationId xmlns:p14="http://schemas.microsoft.com/office/powerpoint/2010/main" val="296391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BC1C256-AFDE-4A1D-96D4-93C3A9F2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31" y="1746016"/>
            <a:ext cx="9143058" cy="271542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48DE7C-CCEA-4E07-A0C7-C5708A8E75A8}"/>
              </a:ext>
            </a:extLst>
          </p:cNvPr>
          <p:cNvSpPr/>
          <p:nvPr/>
        </p:nvSpPr>
        <p:spPr>
          <a:xfrm>
            <a:off x="1781431" y="4484308"/>
            <a:ext cx="3657600" cy="116244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When you log on to VBMS, first page is shows you is always the </a:t>
            </a:r>
            <a:r>
              <a:rPr lang="en-US" u="sng" dirty="0"/>
              <a:t>All Claims Queue</a:t>
            </a:r>
            <a:r>
              <a:rPr lang="en-US" dirty="0"/>
              <a:t>. 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4E4FAB1-E139-45E7-B611-843D1FA286E9}"/>
              </a:ext>
            </a:extLst>
          </p:cNvPr>
          <p:cNvSpPr/>
          <p:nvPr/>
        </p:nvSpPr>
        <p:spPr>
          <a:xfrm>
            <a:off x="4841009" y="2600063"/>
            <a:ext cx="3832223" cy="82893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FC81680-11FE-4435-81CB-9D1AED6F6218}"/>
              </a:ext>
            </a:extLst>
          </p:cNvPr>
          <p:cNvSpPr/>
          <p:nvPr/>
        </p:nvSpPr>
        <p:spPr>
          <a:xfrm>
            <a:off x="7779525" y="3429000"/>
            <a:ext cx="304800" cy="116244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E69C72-BCEC-4F6E-BBF3-EEBDE3D393A7}"/>
              </a:ext>
            </a:extLst>
          </p:cNvPr>
          <p:cNvSpPr/>
          <p:nvPr/>
        </p:nvSpPr>
        <p:spPr>
          <a:xfrm>
            <a:off x="6352960" y="4663879"/>
            <a:ext cx="3283527" cy="1323294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Click on </a:t>
            </a:r>
            <a:r>
              <a:rPr lang="en-US" u="sng" dirty="0">
                <a:solidFill>
                  <a:srgbClr val="0070C0"/>
                </a:solidFill>
              </a:rPr>
              <a:t>View Documents</a:t>
            </a:r>
            <a:r>
              <a:rPr lang="en-US" dirty="0">
                <a:solidFill>
                  <a:srgbClr val="0070C0"/>
                </a:solidFill>
              </a:rPr>
              <a:t> to look for recent VA letters for POA review (30-60 days).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BCA8F6-55F0-441F-B8B6-42F6D63C8847}"/>
              </a:ext>
            </a:extLst>
          </p:cNvPr>
          <p:cNvSpPr/>
          <p:nvPr/>
        </p:nvSpPr>
        <p:spPr>
          <a:xfrm>
            <a:off x="1371130" y="859103"/>
            <a:ext cx="9449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/>
              <a:t>View Documents (Electronic Notification)</a:t>
            </a:r>
          </a:p>
        </p:txBody>
      </p:sp>
    </p:spTree>
    <p:extLst>
      <p:ext uri="{BB962C8B-B14F-4D97-AF65-F5344CB8AC3E}">
        <p14:creationId xmlns:p14="http://schemas.microsoft.com/office/powerpoint/2010/main" val="159133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3C2D15-4965-4C8D-B4DC-57080E953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014" y="1708756"/>
            <a:ext cx="6337963" cy="47075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E05653-CD86-44A8-8E56-8B46BF1ED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1" y="675864"/>
            <a:ext cx="4672357" cy="81314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408D6F3-CC8A-42EF-A4B1-02BE2374DABA}"/>
              </a:ext>
            </a:extLst>
          </p:cNvPr>
          <p:cNvSpPr/>
          <p:nvPr/>
        </p:nvSpPr>
        <p:spPr>
          <a:xfrm>
            <a:off x="3283526" y="1065260"/>
            <a:ext cx="2119747" cy="423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30D3D9-0461-4F8C-9821-F03D801DD80E}"/>
              </a:ext>
            </a:extLst>
          </p:cNvPr>
          <p:cNvSpPr txBox="1">
            <a:spLocks/>
          </p:cNvSpPr>
          <p:nvPr/>
        </p:nvSpPr>
        <p:spPr>
          <a:xfrm>
            <a:off x="3687169" y="3104399"/>
            <a:ext cx="7391582" cy="756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You can filter # of </a:t>
            </a:r>
            <a:r>
              <a:rPr lang="en-US" sz="2000" u="sng" dirty="0">
                <a:solidFill>
                  <a:schemeClr val="bg1"/>
                </a:solidFill>
              </a:rPr>
              <a:t>days</a:t>
            </a:r>
            <a:r>
              <a:rPr lang="en-US" sz="2000" dirty="0">
                <a:solidFill>
                  <a:schemeClr val="bg1"/>
                </a:solidFill>
              </a:rPr>
              <a:t> from Letter upload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You can also set how many entries on the page (</a:t>
            </a:r>
            <a:r>
              <a:rPr lang="en-US" sz="2000" u="sng" dirty="0">
                <a:solidFill>
                  <a:schemeClr val="bg1"/>
                </a:solidFill>
              </a:rPr>
              <a:t>10, 25, 50 or 100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164D3F-583C-4D71-88B7-D059A56213C3}"/>
              </a:ext>
            </a:extLst>
          </p:cNvPr>
          <p:cNvCxnSpPr>
            <a:cxnSpLocks/>
          </p:cNvCxnSpPr>
          <p:nvPr/>
        </p:nvCxnSpPr>
        <p:spPr>
          <a:xfrm flipH="1">
            <a:off x="4885929" y="3861280"/>
            <a:ext cx="3951048" cy="23293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9ECB5E66-3BB0-4F86-B768-45C3775BF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01" y="2116746"/>
            <a:ext cx="1270499" cy="356053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F7FC84-E6A3-49D8-872E-CA85054B14C3}"/>
              </a:ext>
            </a:extLst>
          </p:cNvPr>
          <p:cNvCxnSpPr>
            <a:cxnSpLocks/>
          </p:cNvCxnSpPr>
          <p:nvPr/>
        </p:nvCxnSpPr>
        <p:spPr>
          <a:xfrm flipH="1">
            <a:off x="1113249" y="3897012"/>
            <a:ext cx="1571302" cy="11425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5B43317-38C7-44F3-B4E2-8C03D5BE0CC0}"/>
              </a:ext>
            </a:extLst>
          </p:cNvPr>
          <p:cNvSpPr/>
          <p:nvPr/>
        </p:nvSpPr>
        <p:spPr>
          <a:xfrm>
            <a:off x="4142509" y="1353774"/>
            <a:ext cx="221673" cy="4134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8374FE7-3ADE-4AD7-94B5-FDB9866A5318}"/>
              </a:ext>
            </a:extLst>
          </p:cNvPr>
          <p:cNvSpPr/>
          <p:nvPr/>
        </p:nvSpPr>
        <p:spPr>
          <a:xfrm>
            <a:off x="2499014" y="6040581"/>
            <a:ext cx="424295" cy="37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E5F092C-5878-46FA-B3DD-F7048D26776A}"/>
              </a:ext>
            </a:extLst>
          </p:cNvPr>
          <p:cNvCxnSpPr>
            <a:cxnSpLocks/>
          </p:cNvCxnSpPr>
          <p:nvPr/>
        </p:nvCxnSpPr>
        <p:spPr>
          <a:xfrm>
            <a:off x="1371600" y="5250873"/>
            <a:ext cx="955964" cy="637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9E866A79-6F05-407E-82A2-D684B88B9345}"/>
              </a:ext>
            </a:extLst>
          </p:cNvPr>
          <p:cNvSpPr/>
          <p:nvPr/>
        </p:nvSpPr>
        <p:spPr>
          <a:xfrm>
            <a:off x="5702631" y="539442"/>
            <a:ext cx="5403857" cy="1063179"/>
          </a:xfrm>
          <a:prstGeom prst="round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VBMS: View Documents</a:t>
            </a:r>
          </a:p>
        </p:txBody>
      </p:sp>
    </p:spTree>
    <p:extLst>
      <p:ext uri="{BB962C8B-B14F-4D97-AF65-F5344CB8AC3E}">
        <p14:creationId xmlns:p14="http://schemas.microsoft.com/office/powerpoint/2010/main" val="237866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5f63e703-7e0e-44c4-898d-908942703ff7">
      <Value>Instructions</Value>
      <Value>Sample</Value>
    </DocumentType>
    <FormNo xmlns="5f63e703-7e0e-44c4-898d-908942703ff7" xsi:nil="true"/>
    <DocumentDescription xmlns="5f63e703-7e0e-44c4-898d-908942703ff7">Standardized PowerPoint template for use by all CalVet divisions.</DocumentDescription>
    <DocumentProgram xmlns="5f63e703-7e0e-44c4-898d-908942703ff7">
      <Value>Communications</Value>
    </DocumentProgram>
    <DocumentKeyword xmlns="5f63e703-7e0e-44c4-898d-908942703ff7">
      <Value>Branding</Value>
      <Value>Onboarding/Training</Value>
    </DocumentKeyword>
    <TaxCatchAll xmlns="5f63e703-7e0e-44c4-898d-908942703ff7">
      <Value>1</Value>
      <Value>15</Value>
    </TaxCatchAll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tra Document" ma:contentTypeID="0x010100CF4B0DAC8E3699418255BAA92A09091C00E15688F92A45E642BB6DC6FF87306C84" ma:contentTypeVersion="68" ma:contentTypeDescription="" ma:contentTypeScope="" ma:versionID="f8ab7a87baaab13b26cd487aeb5b8fd0">
  <xsd:schema xmlns:xsd="http://www.w3.org/2001/XMLSchema" xmlns:xs="http://www.w3.org/2001/XMLSchema" xmlns:p="http://schemas.microsoft.com/office/2006/metadata/properties" xmlns:ns2="5f63e703-7e0e-44c4-898d-908942703ff7" xmlns:ns3="d191bf29-9b1d-43ea-bf87-c4293e91be95" xmlns:ns4="http://schemas.microsoft.com/sharepoint/v4" targetNamespace="http://schemas.microsoft.com/office/2006/metadata/properties" ma:root="true" ma:fieldsID="0b48a57e61aafb2846f0d3a18c359b78" ns2:_="" ns3:_="" ns4:_="">
    <xsd:import namespace="5f63e703-7e0e-44c4-898d-908942703ff7"/>
    <xsd:import namespace="d191bf29-9b1d-43ea-bf87-c4293e91be9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FormNo" minOccurs="0"/>
                <xsd:element ref="ns2:DocumentType" minOccurs="0"/>
                <xsd:element ref="ns2:DocumentProgram" minOccurs="0"/>
                <xsd:element ref="ns2:DocumentKeyword" minOccurs="0"/>
                <xsd:element ref="ns2:DocumentDescription" minOccurs="0"/>
                <xsd:element ref="ns3:MediaServiceMetadata" minOccurs="0"/>
                <xsd:element ref="ns3:MediaServiceFastMetadata" minOccurs="0"/>
                <xsd:element ref="ns2:TaxCatchAllLabel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3e703-7e0e-44c4-898d-908942703ff7" elementFormDefault="qualified">
    <xsd:import namespace="http://schemas.microsoft.com/office/2006/documentManagement/types"/>
    <xsd:import namespace="http://schemas.microsoft.com/office/infopath/2007/PartnerControls"/>
    <xsd:element name="FormNo" ma:index="2" nillable="true" ma:displayName="Form No." ma:description="See the iCalVet Document Field Manual for more information." ma:indexed="true" ma:internalName="FormNo">
      <xsd:simpleType>
        <xsd:restriction base="dms:Text">
          <xsd:maxLength value="25"/>
        </xsd:restriction>
      </xsd:simpleType>
    </xsd:element>
    <xsd:element name="DocumentType" ma:index="3" nillable="true" ma:displayName="Document Type" ma:description="See the iCalVet Document Field Manual for more information.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ouncement"/>
                    <xsd:enumeration value="Contract"/>
                    <xsd:enumeration value="Directory"/>
                    <xsd:enumeration value="Flowchart"/>
                    <xsd:enumeration value="Form"/>
                    <xsd:enumeration value="Instructions"/>
                    <xsd:enumeration value="List"/>
                    <xsd:enumeration value="Policy"/>
                    <xsd:enumeration value="Presentation"/>
                    <xsd:enumeration value="Publication"/>
                    <xsd:enumeration value="Sample"/>
                    <xsd:enumeration value="Schedule"/>
                    <xsd:enumeration value="Timesheet"/>
                    <xsd:enumeration value="Video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DocumentProgram" ma:index="4" nillable="true" ma:displayName="Document Program" ma:description="If you see a program that should be here, let ADS know." ma:internalName="Document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"/>
                    <xsd:enumeration value="CBO - Central Business Office"/>
                    <xsd:enumeration value="Communications"/>
                    <xsd:enumeration value="Compliance and Ethics"/>
                    <xsd:enumeration value="DAC - Disability Advisory Committee"/>
                    <xsd:enumeration value="EAP - Employee Assistance Program"/>
                    <xsd:enumeration value="EEO and Civil Rights"/>
                    <xsd:enumeration value="F&amp;H - Farm and Home"/>
                    <xsd:enumeration value="Finance"/>
                    <xsd:enumeration value="Healthier-U"/>
                    <xsd:enumeration value="HIPAA and Privacy"/>
                    <xsd:enumeration value="HQ Facilities"/>
                    <xsd:enumeration value="HR - Human Resources"/>
                    <xsd:enumeration value="HR - Training"/>
                    <xsd:enumeration value="ITB - Information Technology"/>
                    <xsd:enumeration value="ITB - PMO"/>
                    <xsd:enumeration value="ISO - Information Security"/>
                    <xsd:enumeration value="Legal"/>
                    <xsd:enumeration value="Minority Vets"/>
                    <xsd:enumeration value="OAE - Office of Audits and Evaluations"/>
                    <xsd:enumeration value="RA - Reasonable Accommodation"/>
                    <xsd:enumeration value="Records Management"/>
                    <xsd:enumeration value="VHC"/>
                    <xsd:enumeration value="Women Vets"/>
                    <xsd:enumeration value="Workers Compensation"/>
                    <xsd:enumeration value="Other Program"/>
                  </xsd:restriction>
                </xsd:simpleType>
              </xsd:element>
            </xsd:sequence>
          </xsd:extension>
        </xsd:complexContent>
      </xsd:complexType>
    </xsd:element>
    <xsd:element name="DocumentKeyword" ma:index="5" nillable="true" ma:displayName="Document Keyword" ma:description="If a keyword is not available, please submit your suggestion to ADS via a ServiceNow ticket." ma:internalName="DocumentKeyword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A"/>
                    <xsd:enumeration value="Admin Manual"/>
                    <xsd:enumeration value="Authorization"/>
                    <xsd:enumeration value="Branch"/>
                    <xsd:enumeration value="Branding"/>
                    <xsd:enumeration value="Calendar"/>
                    <xsd:enumeration value="Compliance - LTC Survey Pathways"/>
                    <xsd:enumeration value="COVID-19"/>
                    <xsd:enumeration value="Department"/>
                    <xsd:enumeration value="Disclosure"/>
                    <xsd:enumeration value="DVBE - Disabled Veteran Business Enterprise"/>
                    <xsd:enumeration value="EAP Flyer"/>
                    <xsd:enumeration value="Employee Benefits &amp; Human Resources"/>
                    <xsd:enumeration value="Event"/>
                    <xsd:enumeration value="Examinations"/>
                    <xsd:enumeration value="External"/>
                    <xsd:enumeration value="Feedback"/>
                    <xsd:enumeration value="Fleet"/>
                    <xsd:enumeration value="FI$Cal"/>
                    <xsd:enumeration value="Governance"/>
                    <xsd:enumeration value="Hardware/Software"/>
                    <xsd:enumeration value="Headquarters (HQ)"/>
                    <xsd:enumeration value="Health and Safety"/>
                    <xsd:enumeration value="HR - Announcement"/>
                    <xsd:enumeration value="HR - Directives"/>
                    <xsd:enumeration value="HR - Email Templates"/>
                    <xsd:enumeration value="HR - Family Medical and Leave Act"/>
                    <xsd:enumeration value="HR - Informational Emails"/>
                    <xsd:enumeration value="HR - Managers and Supervisors Toolbox"/>
                    <xsd:enumeration value="HR - Memo"/>
                    <xsd:enumeration value="HR - Timesheet"/>
                    <xsd:enumeration value="Information Technology"/>
                    <xsd:enumeration value="Information Security - Incident Reporting"/>
                    <xsd:enumeration value="Interview Materials"/>
                    <xsd:enumeration value="Mentoring Program"/>
                    <xsd:enumeration value="NEO (New Employee Orientation)"/>
                    <xsd:enumeration value="Onboarding/Training"/>
                    <xsd:enumeration value="Org Chart"/>
                    <xsd:enumeration value="Privacy/Security"/>
                    <xsd:enumeration value="Procurement"/>
                    <xsd:enumeration value="Recognition"/>
                    <xsd:enumeration value="SB - Small Business"/>
                    <xsd:enumeration value="Supervisor/Manager"/>
                    <xsd:enumeration value="Telework"/>
                    <xsd:enumeration value="Travel"/>
                    <xsd:enumeration value="Workplace Rights"/>
                  </xsd:restriction>
                </xsd:simpleType>
              </xsd:element>
            </xsd:sequence>
          </xsd:extension>
        </xsd:complexContent>
      </xsd:complexType>
    </xsd:element>
    <xsd:element name="DocumentDescription" ma:index="6" nillable="true" ma:displayName="Document Description" ma:description="See the iCalVet Document Field Manual for more information." ma:internalName="DocumentDescription">
      <xsd:simpleType>
        <xsd:restriction base="dms:Text">
          <xsd:maxLength value="255"/>
        </xsd:restriction>
      </xsd:simpleType>
    </xsd:element>
    <xsd:element name="TaxCatchAllLabel" ma:index="11" nillable="true" ma:displayName="Taxonomy Catch All Column1" ma:hidden="true" ma:list="{0efec7d5-054a-4b28-a033-2e9949c7b345}" ma:internalName="TaxCatchAllLabel" ma:readOnly="true" ma:showField="CatchAllDataLabel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4" nillable="true" ma:displayName="Taxonomy Catch All Column" ma:hidden="true" ma:list="{0efec7d5-054a-4b28-a033-2e9949c7b345}" ma:internalName="TaxCatchAll" ma:readOnly="false" ma:showField="CatchAllData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1bf29-9b1d-43ea-bf87-c4293e91b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0BCAE-7ADC-4024-A3BB-AAD68D88F973}">
  <ds:schemaRefs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5f63e703-7e0e-44c4-898d-908942703ff7"/>
    <ds:schemaRef ds:uri="d191bf29-9b1d-43ea-bf87-c4293e91be9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F2A6F3-11E6-4F0C-B406-E6F7ECEFA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03608C-F71D-47D0-AFCF-E785ADD91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3e703-7e0e-44c4-898d-908942703ff7"/>
    <ds:schemaRef ds:uri="d191bf29-9b1d-43ea-bf87-c4293e91be9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1513</Words>
  <Application>Microsoft Office PowerPoint</Application>
  <PresentationFormat>Widescreen</PresentationFormat>
  <Paragraphs>210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Bahnschrift SemiCondensed</vt:lpstr>
      <vt:lpstr>Calibri</vt:lpstr>
      <vt:lpstr>Courier New</vt:lpstr>
      <vt:lpstr>Lucida Calligraphy</vt:lpstr>
      <vt:lpstr>Wingdings</vt:lpstr>
      <vt:lpstr>Office Theme</vt:lpstr>
      <vt:lpstr>Navigating VBMS</vt:lpstr>
      <vt:lpstr>PowerPoint Presentation</vt:lpstr>
      <vt:lpstr>PowerPoint Presentation</vt:lpstr>
      <vt:lpstr>VBMS: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Oakland District Office General Information</vt:lpstr>
      <vt:lpstr>Los Angeles District Office  General Information</vt:lpstr>
      <vt:lpstr>San Diego District Office  General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Light Background</dc:title>
  <dc:creator>Dr. No</dc:creator>
  <cp:lastModifiedBy>Ensley, Eric</cp:lastModifiedBy>
  <cp:revision>180</cp:revision>
  <dcterms:created xsi:type="dcterms:W3CDTF">2020-04-14T18:28:35Z</dcterms:created>
  <dcterms:modified xsi:type="dcterms:W3CDTF">2025-06-24T19:34:03Z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Order">
    <vt:r8>40400</vt:r8>
  </property>
  <property fmtid="{D5CDD505-2E9C-101B-9397-08002B2CF9AE}" pid="4" name="URL">
    <vt:lpwstr/>
  </property>
  <property fmtid="{D5CDD505-2E9C-101B-9397-08002B2CF9AE}" pid="5" name="OpenNewWindow">
    <vt:bool>false</vt:bool>
  </property>
  <property fmtid="{D5CDD505-2E9C-101B-9397-08002B2CF9AE}" pid="6" name="ContentTypeId">
    <vt:lpwstr>0x010100CF4B0DAC8E3699418255BAA92A09091C00E15688F92A45E642BB6DC6FF87306C84</vt:lpwstr>
  </property>
  <property fmtid="{D5CDD505-2E9C-101B-9397-08002B2CF9AE}" pid="7" name="IsRolledUp">
    <vt:bool>false</vt:bool>
  </property>
  <property fmtid="{D5CDD505-2E9C-101B-9397-08002B2CF9AE}" pid="8" name="CDVADocumentType">
    <vt:lpwstr>1;#Other Document|eb9b3622-9309-4b78-a246-cc0e7e22aef0</vt:lpwstr>
  </property>
  <property fmtid="{D5CDD505-2E9C-101B-9397-08002B2CF9AE}" pid="9" name="GroupingCategory">
    <vt:lpwstr>15;#Department|e081aab3-ebde-4797-91ab-e5e81dd3e920</vt:lpwstr>
  </property>
  <property fmtid="{D5CDD505-2E9C-101B-9397-08002B2CF9AE}" pid="10" name="DocumentLastModifed">
    <vt:filetime>2020-05-05T07:00:00Z</vt:filetime>
  </property>
  <property fmtid="{D5CDD505-2E9C-101B-9397-08002B2CF9AE}" pid="11" name="d8bfcb89da9449c1b8a57ab713643b6f">
    <vt:lpwstr>Department|e081aab3-ebde-4797-91ab-e5e81dd3e920</vt:lpwstr>
  </property>
  <property fmtid="{D5CDD505-2E9C-101B-9397-08002B2CF9AE}" pid="12" name="b3a3448fad0642bfa664d030db61acd1">
    <vt:lpwstr>Other Document|eb9b3622-9309-4b78-a246-cc0e7e22aef0</vt:lpwstr>
  </property>
</Properties>
</file>