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33" r:id="rId1"/>
  </p:sldMasterIdLst>
  <p:notesMasterIdLst>
    <p:notesMasterId r:id="rId43"/>
  </p:notesMasterIdLst>
  <p:sldIdLst>
    <p:sldId id="728" r:id="rId2"/>
    <p:sldId id="640" r:id="rId3"/>
    <p:sldId id="740" r:id="rId4"/>
    <p:sldId id="672" r:id="rId5"/>
    <p:sldId id="673" r:id="rId6"/>
    <p:sldId id="674" r:id="rId7"/>
    <p:sldId id="732" r:id="rId8"/>
    <p:sldId id="675" r:id="rId9"/>
    <p:sldId id="676" r:id="rId10"/>
    <p:sldId id="677" r:id="rId11"/>
    <p:sldId id="678" r:id="rId12"/>
    <p:sldId id="679" r:id="rId13"/>
    <p:sldId id="681" r:id="rId14"/>
    <p:sldId id="682" r:id="rId15"/>
    <p:sldId id="733" r:id="rId16"/>
    <p:sldId id="683" r:id="rId17"/>
    <p:sldId id="739" r:id="rId18"/>
    <p:sldId id="734" r:id="rId19"/>
    <p:sldId id="684" r:id="rId20"/>
    <p:sldId id="685" r:id="rId21"/>
    <p:sldId id="687" r:id="rId22"/>
    <p:sldId id="688" r:id="rId23"/>
    <p:sldId id="686" r:id="rId24"/>
    <p:sldId id="731" r:id="rId25"/>
    <p:sldId id="701" r:id="rId26"/>
    <p:sldId id="691" r:id="rId27"/>
    <p:sldId id="692" r:id="rId28"/>
    <p:sldId id="693" r:id="rId29"/>
    <p:sldId id="702" r:id="rId30"/>
    <p:sldId id="736" r:id="rId31"/>
    <p:sldId id="703" r:id="rId32"/>
    <p:sldId id="696" r:id="rId33"/>
    <p:sldId id="735" r:id="rId34"/>
    <p:sldId id="704" r:id="rId35"/>
    <p:sldId id="737" r:id="rId36"/>
    <p:sldId id="705" r:id="rId37"/>
    <p:sldId id="738" r:id="rId38"/>
    <p:sldId id="699" r:id="rId39"/>
    <p:sldId id="700" r:id="rId40"/>
    <p:sldId id="632" r:id="rId41"/>
    <p:sldId id="72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 Kretkowski" initials="" lastIdx="2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07736-5510-4023-954A-28CBD98B61D6}" v="4" dt="2025-05-15T21:59:45.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99784" autoAdjust="0"/>
  </p:normalViewPr>
  <p:slideViewPr>
    <p:cSldViewPr>
      <p:cViewPr varScale="1">
        <p:scale>
          <a:sx n="102" d="100"/>
          <a:sy n="102" d="100"/>
        </p:scale>
        <p:origin x="1788"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837"/>
    </p:cViewPr>
  </p:sorterViewPr>
  <p:notesViewPr>
    <p:cSldViewPr>
      <p:cViewPr varScale="1">
        <p:scale>
          <a:sx n="82" d="100"/>
          <a:sy n="82" d="100"/>
        </p:scale>
        <p:origin x="-201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userId="7fd67d121dc7a07c" providerId="LiveId" clId="{A6F78879-AE47-41B1-9B76-7D243AD7795A}"/>
    <pc:docChg chg="undo custSel addSld delSld modSld">
      <pc:chgData name="Jim" userId="7fd67d121dc7a07c" providerId="LiveId" clId="{A6F78879-AE47-41B1-9B76-7D243AD7795A}" dt="2023-05-16T20:16:11.708" v="1232" actId="20577"/>
      <pc:docMkLst>
        <pc:docMk/>
      </pc:docMkLst>
      <pc:sldChg chg="modSp mod">
        <pc:chgData name="Jim" userId="7fd67d121dc7a07c" providerId="LiveId" clId="{A6F78879-AE47-41B1-9B76-7D243AD7795A}" dt="2023-05-15T18:49:39.274" v="31" actId="12"/>
        <pc:sldMkLst>
          <pc:docMk/>
          <pc:sldMk cId="1449316105" sldId="640"/>
        </pc:sldMkLst>
      </pc:sldChg>
      <pc:sldChg chg="modSp mod">
        <pc:chgData name="Jim" userId="7fd67d121dc7a07c" providerId="LiveId" clId="{A6F78879-AE47-41B1-9B76-7D243AD7795A}" dt="2023-05-16T19:43:20.870" v="224" actId="20577"/>
        <pc:sldMkLst>
          <pc:docMk/>
          <pc:sldMk cId="1593709277" sldId="672"/>
        </pc:sldMkLst>
      </pc:sldChg>
      <pc:sldChg chg="modSp mod">
        <pc:chgData name="Jim" userId="7fd67d121dc7a07c" providerId="LiveId" clId="{A6F78879-AE47-41B1-9B76-7D243AD7795A}" dt="2023-05-16T19:44:40.998" v="276" actId="20577"/>
        <pc:sldMkLst>
          <pc:docMk/>
          <pc:sldMk cId="154001625" sldId="673"/>
        </pc:sldMkLst>
      </pc:sldChg>
      <pc:sldChg chg="modSp mod">
        <pc:chgData name="Jim" userId="7fd67d121dc7a07c" providerId="LiveId" clId="{A6F78879-AE47-41B1-9B76-7D243AD7795A}" dt="2023-05-16T19:48:21.774" v="401" actId="113"/>
        <pc:sldMkLst>
          <pc:docMk/>
          <pc:sldMk cId="553619888" sldId="674"/>
        </pc:sldMkLst>
      </pc:sldChg>
      <pc:sldChg chg="add del">
        <pc:chgData name="Jim" userId="7fd67d121dc7a07c" providerId="LiveId" clId="{A6F78879-AE47-41B1-9B76-7D243AD7795A}" dt="2023-05-16T19:49:15.264" v="403" actId="2696"/>
        <pc:sldMkLst>
          <pc:docMk/>
          <pc:sldMk cId="3160579588" sldId="675"/>
        </pc:sldMkLst>
      </pc:sldChg>
      <pc:sldChg chg="modSp mod">
        <pc:chgData name="Jim" userId="7fd67d121dc7a07c" providerId="LiveId" clId="{A6F78879-AE47-41B1-9B76-7D243AD7795A}" dt="2023-05-15T21:25:56.408" v="167" actId="12"/>
        <pc:sldMkLst>
          <pc:docMk/>
          <pc:sldMk cId="3308012229" sldId="676"/>
        </pc:sldMkLst>
      </pc:sldChg>
      <pc:sldChg chg="modSp mod">
        <pc:chgData name="Jim" userId="7fd67d121dc7a07c" providerId="LiveId" clId="{A6F78879-AE47-41B1-9B76-7D243AD7795A}" dt="2023-05-16T19:50:26.755" v="404" actId="113"/>
        <pc:sldMkLst>
          <pc:docMk/>
          <pc:sldMk cId="2385674327" sldId="678"/>
        </pc:sldMkLst>
      </pc:sldChg>
      <pc:sldChg chg="modSp mod">
        <pc:chgData name="Jim" userId="7fd67d121dc7a07c" providerId="LiveId" clId="{A6F78879-AE47-41B1-9B76-7D243AD7795A}" dt="2023-05-16T19:51:33.702" v="455" actId="20577"/>
        <pc:sldMkLst>
          <pc:docMk/>
          <pc:sldMk cId="4283823568" sldId="679"/>
        </pc:sldMkLst>
      </pc:sldChg>
      <pc:sldChg chg="modSp del mod">
        <pc:chgData name="Jim" userId="7fd67d121dc7a07c" providerId="LiveId" clId="{A6F78879-AE47-41B1-9B76-7D243AD7795A}" dt="2023-05-16T19:52:00.301" v="456" actId="47"/>
        <pc:sldMkLst>
          <pc:docMk/>
          <pc:sldMk cId="1022537912" sldId="680"/>
        </pc:sldMkLst>
      </pc:sldChg>
      <pc:sldChg chg="modSp mod">
        <pc:chgData name="Jim" userId="7fd67d121dc7a07c" providerId="LiveId" clId="{A6F78879-AE47-41B1-9B76-7D243AD7795A}" dt="2023-05-15T21:29:53.202" v="172" actId="12"/>
        <pc:sldMkLst>
          <pc:docMk/>
          <pc:sldMk cId="2806566654" sldId="681"/>
        </pc:sldMkLst>
      </pc:sldChg>
      <pc:sldChg chg="modSp mod">
        <pc:chgData name="Jim" userId="7fd67d121dc7a07c" providerId="LiveId" clId="{A6F78879-AE47-41B1-9B76-7D243AD7795A}" dt="2023-05-16T19:52:29.475" v="457" actId="113"/>
        <pc:sldMkLst>
          <pc:docMk/>
          <pc:sldMk cId="3127284835" sldId="682"/>
        </pc:sldMkLst>
      </pc:sldChg>
      <pc:sldChg chg="modSp mod">
        <pc:chgData name="Jim" userId="7fd67d121dc7a07c" providerId="LiveId" clId="{A6F78879-AE47-41B1-9B76-7D243AD7795A}" dt="2023-05-16T19:54:42.347" v="488" actId="20577"/>
        <pc:sldMkLst>
          <pc:docMk/>
          <pc:sldMk cId="3211004354" sldId="683"/>
        </pc:sldMkLst>
      </pc:sldChg>
      <pc:sldChg chg="modSp mod">
        <pc:chgData name="Jim" userId="7fd67d121dc7a07c" providerId="LiveId" clId="{A6F78879-AE47-41B1-9B76-7D243AD7795A}" dt="2023-05-16T19:58:08.427" v="765" actId="255"/>
        <pc:sldMkLst>
          <pc:docMk/>
          <pc:sldMk cId="3402305304" sldId="684"/>
        </pc:sldMkLst>
      </pc:sldChg>
      <pc:sldChg chg="modSp mod">
        <pc:chgData name="Jim" userId="7fd67d121dc7a07c" providerId="LiveId" clId="{A6F78879-AE47-41B1-9B76-7D243AD7795A}" dt="2023-05-16T19:59:46.271" v="855" actId="12"/>
        <pc:sldMkLst>
          <pc:docMk/>
          <pc:sldMk cId="3415763000" sldId="685"/>
        </pc:sldMkLst>
      </pc:sldChg>
      <pc:sldChg chg="modSp mod">
        <pc:chgData name="Jim" userId="7fd67d121dc7a07c" providerId="LiveId" clId="{A6F78879-AE47-41B1-9B76-7D243AD7795A}" dt="2023-05-15T21:35:49.776" v="189" actId="113"/>
        <pc:sldMkLst>
          <pc:docMk/>
          <pc:sldMk cId="506899426" sldId="686"/>
        </pc:sldMkLst>
      </pc:sldChg>
      <pc:sldChg chg="modSp mod">
        <pc:chgData name="Jim" userId="7fd67d121dc7a07c" providerId="LiveId" clId="{A6F78879-AE47-41B1-9B76-7D243AD7795A}" dt="2023-05-16T20:06:32.573" v="922" actId="113"/>
        <pc:sldMkLst>
          <pc:docMk/>
          <pc:sldMk cId="1105208714" sldId="687"/>
        </pc:sldMkLst>
      </pc:sldChg>
      <pc:sldChg chg="modSp add del mod">
        <pc:chgData name="Jim" userId="7fd67d121dc7a07c" providerId="LiveId" clId="{A6F78879-AE47-41B1-9B76-7D243AD7795A}" dt="2023-05-16T20:08:08.336" v="928" actId="113"/>
        <pc:sldMkLst>
          <pc:docMk/>
          <pc:sldMk cId="3211060933" sldId="688"/>
        </pc:sldMkLst>
      </pc:sldChg>
      <pc:sldChg chg="del">
        <pc:chgData name="Jim" userId="7fd67d121dc7a07c" providerId="LiveId" clId="{A6F78879-AE47-41B1-9B76-7D243AD7795A}" dt="2023-05-16T20:08:31.267" v="929" actId="47"/>
        <pc:sldMkLst>
          <pc:docMk/>
          <pc:sldMk cId="3243702624" sldId="689"/>
        </pc:sldMkLst>
      </pc:sldChg>
      <pc:sldChg chg="modSp mod">
        <pc:chgData name="Jim" userId="7fd67d121dc7a07c" providerId="LiveId" clId="{A6F78879-AE47-41B1-9B76-7D243AD7795A}" dt="2023-05-16T20:09:17.282" v="931" actId="113"/>
        <pc:sldMkLst>
          <pc:docMk/>
          <pc:sldMk cId="1501877216" sldId="693"/>
        </pc:sldMkLst>
      </pc:sldChg>
      <pc:sldChg chg="modSp mod">
        <pc:chgData name="Jim" userId="7fd67d121dc7a07c" providerId="LiveId" clId="{A6F78879-AE47-41B1-9B76-7D243AD7795A}" dt="2023-05-15T21:47:29.619" v="198" actId="255"/>
        <pc:sldMkLst>
          <pc:docMk/>
          <pc:sldMk cId="1407016109" sldId="694"/>
        </pc:sldMkLst>
      </pc:sldChg>
      <pc:sldChg chg="modSp mod">
        <pc:chgData name="Jim" userId="7fd67d121dc7a07c" providerId="LiveId" clId="{A6F78879-AE47-41B1-9B76-7D243AD7795A}" dt="2023-05-15T21:47:40.705" v="200" actId="12"/>
        <pc:sldMkLst>
          <pc:docMk/>
          <pc:sldMk cId="4171858094" sldId="695"/>
        </pc:sldMkLst>
      </pc:sldChg>
      <pc:sldChg chg="modSp mod">
        <pc:chgData name="Jim" userId="7fd67d121dc7a07c" providerId="LiveId" clId="{A6F78879-AE47-41B1-9B76-7D243AD7795A}" dt="2023-05-16T20:09:45.762" v="932" actId="20577"/>
        <pc:sldMkLst>
          <pc:docMk/>
          <pc:sldMk cId="483185961" sldId="696"/>
        </pc:sldMkLst>
      </pc:sldChg>
      <pc:sldChg chg="modSp mod">
        <pc:chgData name="Jim" userId="7fd67d121dc7a07c" providerId="LiveId" clId="{A6F78879-AE47-41B1-9B76-7D243AD7795A}" dt="2023-05-15T21:48:15.952" v="204" actId="12"/>
        <pc:sldMkLst>
          <pc:docMk/>
          <pc:sldMk cId="793068890" sldId="697"/>
        </pc:sldMkLst>
      </pc:sldChg>
      <pc:sldChg chg="modSp mod">
        <pc:chgData name="Jim" userId="7fd67d121dc7a07c" providerId="LiveId" clId="{A6F78879-AE47-41B1-9B76-7D243AD7795A}" dt="2023-05-15T21:48:31.378" v="206" actId="12"/>
        <pc:sldMkLst>
          <pc:docMk/>
          <pc:sldMk cId="1850041513" sldId="698"/>
        </pc:sldMkLst>
      </pc:sldChg>
      <pc:sldChg chg="modSp mod">
        <pc:chgData name="Jim" userId="7fd67d121dc7a07c" providerId="LiveId" clId="{A6F78879-AE47-41B1-9B76-7D243AD7795A}" dt="2023-05-16T20:14:51.640" v="1202" actId="255"/>
        <pc:sldMkLst>
          <pc:docMk/>
          <pc:sldMk cId="1736093445" sldId="699"/>
        </pc:sldMkLst>
      </pc:sldChg>
      <pc:sldChg chg="modSp mod">
        <pc:chgData name="Jim" userId="7fd67d121dc7a07c" providerId="LiveId" clId="{A6F78879-AE47-41B1-9B76-7D243AD7795A}" dt="2023-05-16T20:16:11.708" v="1232" actId="20577"/>
        <pc:sldMkLst>
          <pc:docMk/>
          <pc:sldMk cId="3234750802" sldId="700"/>
        </pc:sldMkLst>
      </pc:sldChg>
    </pc:docChg>
  </pc:docChgLst>
  <pc:docChgLst>
    <pc:chgData name="Jim Radogna" userId="7fd67d121dc7a07c" providerId="LiveId" clId="{EAF07736-5510-4023-954A-28CBD98B61D6}"/>
    <pc:docChg chg="undo custSel addSld delSld modSld sldOrd">
      <pc:chgData name="Jim Radogna" userId="7fd67d121dc7a07c" providerId="LiveId" clId="{EAF07736-5510-4023-954A-28CBD98B61D6}" dt="2025-06-21T20:00:31.031" v="3192"/>
      <pc:docMkLst>
        <pc:docMk/>
      </pc:docMkLst>
      <pc:sldChg chg="del">
        <pc:chgData name="Jim Radogna" userId="7fd67d121dc7a07c" providerId="LiveId" clId="{EAF07736-5510-4023-954A-28CBD98B61D6}" dt="2025-05-15T22:00:34.959" v="6" actId="47"/>
        <pc:sldMkLst>
          <pc:docMk/>
          <pc:sldMk cId="2088601303" sldId="562"/>
        </pc:sldMkLst>
      </pc:sldChg>
      <pc:sldChg chg="del">
        <pc:chgData name="Jim Radogna" userId="7fd67d121dc7a07c" providerId="LiveId" clId="{EAF07736-5510-4023-954A-28CBD98B61D6}" dt="2025-05-15T21:59:49.706" v="4" actId="47"/>
        <pc:sldMkLst>
          <pc:docMk/>
          <pc:sldMk cId="54337367" sldId="563"/>
        </pc:sldMkLst>
      </pc:sldChg>
      <pc:sldChg chg="modSp mod">
        <pc:chgData name="Jim Radogna" userId="7fd67d121dc7a07c" providerId="LiveId" clId="{EAF07736-5510-4023-954A-28CBD98B61D6}" dt="2025-05-31T19:51:36.150" v="2263" actId="2711"/>
        <pc:sldMkLst>
          <pc:docMk/>
          <pc:sldMk cId="4262838503" sldId="632"/>
        </pc:sldMkLst>
        <pc:spChg chg="mod">
          <ac:chgData name="Jim Radogna" userId="7fd67d121dc7a07c" providerId="LiveId" clId="{EAF07736-5510-4023-954A-28CBD98B61D6}" dt="2025-05-31T19:51:36.150" v="2263" actId="2711"/>
          <ac:spMkLst>
            <pc:docMk/>
            <pc:sldMk cId="4262838503" sldId="632"/>
            <ac:spMk id="2" creationId="{2824F0A1-A00A-42C9-A2EC-49952D658211}"/>
          </ac:spMkLst>
        </pc:spChg>
      </pc:sldChg>
      <pc:sldChg chg="modSp mod">
        <pc:chgData name="Jim Radogna" userId="7fd67d121dc7a07c" providerId="LiveId" clId="{EAF07736-5510-4023-954A-28CBD98B61D6}" dt="2025-06-11T21:05:02.774" v="3170" actId="20577"/>
        <pc:sldMkLst>
          <pc:docMk/>
          <pc:sldMk cId="1449316105" sldId="640"/>
        </pc:sldMkLst>
        <pc:spChg chg="mod">
          <ac:chgData name="Jim Radogna" userId="7fd67d121dc7a07c" providerId="LiveId" clId="{EAF07736-5510-4023-954A-28CBD98B61D6}" dt="2025-05-31T15:50:30.860" v="1152" actId="255"/>
          <ac:spMkLst>
            <pc:docMk/>
            <pc:sldMk cId="1449316105" sldId="640"/>
            <ac:spMk id="2" creationId="{00000000-0000-0000-0000-000000000000}"/>
          </ac:spMkLst>
        </pc:spChg>
        <pc:spChg chg="mod">
          <ac:chgData name="Jim Radogna" userId="7fd67d121dc7a07c" providerId="LiveId" clId="{EAF07736-5510-4023-954A-28CBD98B61D6}" dt="2025-06-11T21:05:02.774" v="3170" actId="20577"/>
          <ac:spMkLst>
            <pc:docMk/>
            <pc:sldMk cId="1449316105" sldId="640"/>
            <ac:spMk id="3" creationId="{00000000-0000-0000-0000-000000000000}"/>
          </ac:spMkLst>
        </pc:spChg>
      </pc:sldChg>
      <pc:sldChg chg="modSp mod">
        <pc:chgData name="Jim Radogna" userId="7fd67d121dc7a07c" providerId="LiveId" clId="{EAF07736-5510-4023-954A-28CBD98B61D6}" dt="2025-05-31T15:50:39.057" v="1153" actId="255"/>
        <pc:sldMkLst>
          <pc:docMk/>
          <pc:sldMk cId="1593709277" sldId="672"/>
        </pc:sldMkLst>
        <pc:spChg chg="mod">
          <ac:chgData name="Jim Radogna" userId="7fd67d121dc7a07c" providerId="LiveId" clId="{EAF07736-5510-4023-954A-28CBD98B61D6}" dt="2025-05-31T15:50:39.057" v="1153" actId="255"/>
          <ac:spMkLst>
            <pc:docMk/>
            <pc:sldMk cId="1593709277" sldId="672"/>
            <ac:spMk id="2" creationId="{00000000-0000-0000-0000-000000000000}"/>
          </ac:spMkLst>
        </pc:spChg>
        <pc:spChg chg="mod">
          <ac:chgData name="Jim Radogna" userId="7fd67d121dc7a07c" providerId="LiveId" clId="{EAF07736-5510-4023-954A-28CBD98B61D6}" dt="2025-05-28T18:50:04.001" v="42" actId="255"/>
          <ac:spMkLst>
            <pc:docMk/>
            <pc:sldMk cId="1593709277" sldId="672"/>
            <ac:spMk id="3" creationId="{00000000-0000-0000-0000-000000000000}"/>
          </ac:spMkLst>
        </pc:spChg>
      </pc:sldChg>
      <pc:sldChg chg="modSp mod">
        <pc:chgData name="Jim Radogna" userId="7fd67d121dc7a07c" providerId="LiveId" clId="{EAF07736-5510-4023-954A-28CBD98B61D6}" dt="2025-05-30T18:08:11.602" v="90" actId="20577"/>
        <pc:sldMkLst>
          <pc:docMk/>
          <pc:sldMk cId="154001625" sldId="673"/>
        </pc:sldMkLst>
        <pc:spChg chg="mod">
          <ac:chgData name="Jim Radogna" userId="7fd67d121dc7a07c" providerId="LiveId" clId="{EAF07736-5510-4023-954A-28CBD98B61D6}" dt="2025-05-30T18:08:11.602" v="90" actId="20577"/>
          <ac:spMkLst>
            <pc:docMk/>
            <pc:sldMk cId="154001625" sldId="673"/>
            <ac:spMk id="3" creationId="{00000000-0000-0000-0000-000000000000}"/>
          </ac:spMkLst>
        </pc:spChg>
      </pc:sldChg>
      <pc:sldChg chg="modSp mod">
        <pc:chgData name="Jim Radogna" userId="7fd67d121dc7a07c" providerId="LiveId" clId="{EAF07736-5510-4023-954A-28CBD98B61D6}" dt="2025-05-31T15:52:23.501" v="1235" actId="20577"/>
        <pc:sldMkLst>
          <pc:docMk/>
          <pc:sldMk cId="553619888" sldId="674"/>
        </pc:sldMkLst>
        <pc:spChg chg="mod">
          <ac:chgData name="Jim Radogna" userId="7fd67d121dc7a07c" providerId="LiveId" clId="{EAF07736-5510-4023-954A-28CBD98B61D6}" dt="2025-05-31T15:51:04.775" v="1154" actId="255"/>
          <ac:spMkLst>
            <pc:docMk/>
            <pc:sldMk cId="553619888" sldId="674"/>
            <ac:spMk id="2" creationId="{00000000-0000-0000-0000-000000000000}"/>
          </ac:spMkLst>
        </pc:spChg>
        <pc:spChg chg="mod">
          <ac:chgData name="Jim Radogna" userId="7fd67d121dc7a07c" providerId="LiveId" clId="{EAF07736-5510-4023-954A-28CBD98B61D6}" dt="2025-05-31T15:52:23.501" v="1235" actId="20577"/>
          <ac:spMkLst>
            <pc:docMk/>
            <pc:sldMk cId="553619888" sldId="674"/>
            <ac:spMk id="3" creationId="{00000000-0000-0000-0000-000000000000}"/>
          </ac:spMkLst>
        </pc:spChg>
      </pc:sldChg>
      <pc:sldChg chg="modSp mod">
        <pc:chgData name="Jim Radogna" userId="7fd67d121dc7a07c" providerId="LiveId" clId="{EAF07736-5510-4023-954A-28CBD98B61D6}" dt="2025-05-31T18:21:34.891" v="1597" actId="113"/>
        <pc:sldMkLst>
          <pc:docMk/>
          <pc:sldMk cId="3308012229" sldId="676"/>
        </pc:sldMkLst>
        <pc:spChg chg="mod">
          <ac:chgData name="Jim Radogna" userId="7fd67d121dc7a07c" providerId="LiveId" clId="{EAF07736-5510-4023-954A-28CBD98B61D6}" dt="2025-05-31T15:53:57.462" v="1257" actId="20577"/>
          <ac:spMkLst>
            <pc:docMk/>
            <pc:sldMk cId="3308012229" sldId="676"/>
            <ac:spMk id="2" creationId="{00000000-0000-0000-0000-000000000000}"/>
          </ac:spMkLst>
        </pc:spChg>
        <pc:spChg chg="mod">
          <ac:chgData name="Jim Radogna" userId="7fd67d121dc7a07c" providerId="LiveId" clId="{EAF07736-5510-4023-954A-28CBD98B61D6}" dt="2025-05-31T18:21:34.891" v="1597" actId="113"/>
          <ac:spMkLst>
            <pc:docMk/>
            <pc:sldMk cId="3308012229" sldId="676"/>
            <ac:spMk id="3" creationId="{00000000-0000-0000-0000-000000000000}"/>
          </ac:spMkLst>
        </pc:spChg>
      </pc:sldChg>
      <pc:sldChg chg="modSp mod">
        <pc:chgData name="Jim Radogna" userId="7fd67d121dc7a07c" providerId="LiveId" clId="{EAF07736-5510-4023-954A-28CBD98B61D6}" dt="2025-05-31T18:01:51.785" v="1587" actId="115"/>
        <pc:sldMkLst>
          <pc:docMk/>
          <pc:sldMk cId="502231833" sldId="677"/>
        </pc:sldMkLst>
        <pc:spChg chg="mod">
          <ac:chgData name="Jim Radogna" userId="7fd67d121dc7a07c" providerId="LiveId" clId="{EAF07736-5510-4023-954A-28CBD98B61D6}" dt="2025-05-31T18:01:51.785" v="1587" actId="115"/>
          <ac:spMkLst>
            <pc:docMk/>
            <pc:sldMk cId="502231833" sldId="677"/>
            <ac:spMk id="3" creationId="{00000000-0000-0000-0000-000000000000}"/>
          </ac:spMkLst>
        </pc:spChg>
      </pc:sldChg>
      <pc:sldChg chg="modSp mod">
        <pc:chgData name="Jim Radogna" userId="7fd67d121dc7a07c" providerId="LiveId" clId="{EAF07736-5510-4023-954A-28CBD98B61D6}" dt="2025-05-30T18:32:25.191" v="249" actId="113"/>
        <pc:sldMkLst>
          <pc:docMk/>
          <pc:sldMk cId="2385674327" sldId="678"/>
        </pc:sldMkLst>
        <pc:spChg chg="mod">
          <ac:chgData name="Jim Radogna" userId="7fd67d121dc7a07c" providerId="LiveId" clId="{EAF07736-5510-4023-954A-28CBD98B61D6}" dt="2025-05-30T18:32:25.191" v="249" actId="113"/>
          <ac:spMkLst>
            <pc:docMk/>
            <pc:sldMk cId="2385674327" sldId="678"/>
            <ac:spMk id="3" creationId="{00000000-0000-0000-0000-000000000000}"/>
          </ac:spMkLst>
        </pc:spChg>
      </pc:sldChg>
      <pc:sldChg chg="modSp mod">
        <pc:chgData name="Jim Radogna" userId="7fd67d121dc7a07c" providerId="LiveId" clId="{EAF07736-5510-4023-954A-28CBD98B61D6}" dt="2025-05-30T18:35:09.057" v="252" actId="113"/>
        <pc:sldMkLst>
          <pc:docMk/>
          <pc:sldMk cId="4283823568" sldId="679"/>
        </pc:sldMkLst>
        <pc:spChg chg="mod">
          <ac:chgData name="Jim Radogna" userId="7fd67d121dc7a07c" providerId="LiveId" clId="{EAF07736-5510-4023-954A-28CBD98B61D6}" dt="2025-05-30T18:35:09.057" v="252" actId="113"/>
          <ac:spMkLst>
            <pc:docMk/>
            <pc:sldMk cId="4283823568" sldId="679"/>
            <ac:spMk id="3" creationId="{00000000-0000-0000-0000-000000000000}"/>
          </ac:spMkLst>
        </pc:spChg>
      </pc:sldChg>
      <pc:sldChg chg="modSp mod">
        <pc:chgData name="Jim Radogna" userId="7fd67d121dc7a07c" providerId="LiveId" clId="{EAF07736-5510-4023-954A-28CBD98B61D6}" dt="2025-05-28T18:55:20.404" v="54" actId="113"/>
        <pc:sldMkLst>
          <pc:docMk/>
          <pc:sldMk cId="2806566654" sldId="681"/>
        </pc:sldMkLst>
        <pc:spChg chg="mod">
          <ac:chgData name="Jim Radogna" userId="7fd67d121dc7a07c" providerId="LiveId" clId="{EAF07736-5510-4023-954A-28CBD98B61D6}" dt="2025-05-28T18:55:20.404" v="54" actId="113"/>
          <ac:spMkLst>
            <pc:docMk/>
            <pc:sldMk cId="2806566654" sldId="681"/>
            <ac:spMk id="3" creationId="{00000000-0000-0000-0000-000000000000}"/>
          </ac:spMkLst>
        </pc:spChg>
      </pc:sldChg>
      <pc:sldChg chg="modSp mod">
        <pc:chgData name="Jim Radogna" userId="7fd67d121dc7a07c" providerId="LiveId" clId="{EAF07736-5510-4023-954A-28CBD98B61D6}" dt="2025-05-30T18:38:42.774" v="255" actId="113"/>
        <pc:sldMkLst>
          <pc:docMk/>
          <pc:sldMk cId="3127284835" sldId="682"/>
        </pc:sldMkLst>
        <pc:spChg chg="mod">
          <ac:chgData name="Jim Radogna" userId="7fd67d121dc7a07c" providerId="LiveId" clId="{EAF07736-5510-4023-954A-28CBD98B61D6}" dt="2025-05-30T18:38:42.774" v="255" actId="113"/>
          <ac:spMkLst>
            <pc:docMk/>
            <pc:sldMk cId="3127284835" sldId="682"/>
            <ac:spMk id="3" creationId="{00000000-0000-0000-0000-000000000000}"/>
          </ac:spMkLst>
        </pc:spChg>
      </pc:sldChg>
      <pc:sldChg chg="modSp mod">
        <pc:chgData name="Jim Radogna" userId="7fd67d121dc7a07c" providerId="LiveId" clId="{EAF07736-5510-4023-954A-28CBD98B61D6}" dt="2025-05-31T19:29:25.598" v="2237" actId="12"/>
        <pc:sldMkLst>
          <pc:docMk/>
          <pc:sldMk cId="3211004354" sldId="683"/>
        </pc:sldMkLst>
        <pc:spChg chg="mod">
          <ac:chgData name="Jim Radogna" userId="7fd67d121dc7a07c" providerId="LiveId" clId="{EAF07736-5510-4023-954A-28CBD98B61D6}" dt="2025-05-30T19:50:49.206" v="577" actId="255"/>
          <ac:spMkLst>
            <pc:docMk/>
            <pc:sldMk cId="3211004354" sldId="683"/>
            <ac:spMk id="2" creationId="{00000000-0000-0000-0000-000000000000}"/>
          </ac:spMkLst>
        </pc:spChg>
        <pc:spChg chg="mod">
          <ac:chgData name="Jim Radogna" userId="7fd67d121dc7a07c" providerId="LiveId" clId="{EAF07736-5510-4023-954A-28CBD98B61D6}" dt="2025-05-31T19:29:25.598" v="2237" actId="12"/>
          <ac:spMkLst>
            <pc:docMk/>
            <pc:sldMk cId="3211004354" sldId="683"/>
            <ac:spMk id="3" creationId="{00000000-0000-0000-0000-000000000000}"/>
          </ac:spMkLst>
        </pc:spChg>
      </pc:sldChg>
      <pc:sldChg chg="modSp mod">
        <pc:chgData name="Jim Radogna" userId="7fd67d121dc7a07c" providerId="LiveId" clId="{EAF07736-5510-4023-954A-28CBD98B61D6}" dt="2025-06-10T14:02:37.059" v="2270" actId="20577"/>
        <pc:sldMkLst>
          <pc:docMk/>
          <pc:sldMk cId="3402305304" sldId="684"/>
        </pc:sldMkLst>
        <pc:spChg chg="mod">
          <ac:chgData name="Jim Radogna" userId="7fd67d121dc7a07c" providerId="LiveId" clId="{EAF07736-5510-4023-954A-28CBD98B61D6}" dt="2025-05-30T19:50:34.817" v="576" actId="255"/>
          <ac:spMkLst>
            <pc:docMk/>
            <pc:sldMk cId="3402305304" sldId="684"/>
            <ac:spMk id="2" creationId="{00000000-0000-0000-0000-000000000000}"/>
          </ac:spMkLst>
        </pc:spChg>
        <pc:spChg chg="mod">
          <ac:chgData name="Jim Radogna" userId="7fd67d121dc7a07c" providerId="LiveId" clId="{EAF07736-5510-4023-954A-28CBD98B61D6}" dt="2025-06-10T14:02:37.059" v="2270" actId="20577"/>
          <ac:spMkLst>
            <pc:docMk/>
            <pc:sldMk cId="3402305304" sldId="684"/>
            <ac:spMk id="3" creationId="{00000000-0000-0000-0000-000000000000}"/>
          </ac:spMkLst>
        </pc:spChg>
      </pc:sldChg>
      <pc:sldChg chg="modSp mod">
        <pc:chgData name="Jim Radogna" userId="7fd67d121dc7a07c" providerId="LiveId" clId="{EAF07736-5510-4023-954A-28CBD98B61D6}" dt="2025-05-30T19:52:16.549" v="590" actId="113"/>
        <pc:sldMkLst>
          <pc:docMk/>
          <pc:sldMk cId="3415763000" sldId="685"/>
        </pc:sldMkLst>
        <pc:spChg chg="mod">
          <ac:chgData name="Jim Radogna" userId="7fd67d121dc7a07c" providerId="LiveId" clId="{EAF07736-5510-4023-954A-28CBD98B61D6}" dt="2025-05-30T19:51:15.151" v="584" actId="255"/>
          <ac:spMkLst>
            <pc:docMk/>
            <pc:sldMk cId="3415763000" sldId="685"/>
            <ac:spMk id="2" creationId="{00000000-0000-0000-0000-000000000000}"/>
          </ac:spMkLst>
        </pc:spChg>
        <pc:spChg chg="mod">
          <ac:chgData name="Jim Radogna" userId="7fd67d121dc7a07c" providerId="LiveId" clId="{EAF07736-5510-4023-954A-28CBD98B61D6}" dt="2025-05-30T19:52:16.549" v="590" actId="113"/>
          <ac:spMkLst>
            <pc:docMk/>
            <pc:sldMk cId="3415763000" sldId="685"/>
            <ac:spMk id="3" creationId="{00000000-0000-0000-0000-000000000000}"/>
          </ac:spMkLst>
        </pc:spChg>
      </pc:sldChg>
      <pc:sldChg chg="modSp mod">
        <pc:chgData name="Jim Radogna" userId="7fd67d121dc7a07c" providerId="LiveId" clId="{EAF07736-5510-4023-954A-28CBD98B61D6}" dt="2025-05-30T21:30:45.414" v="877" actId="113"/>
        <pc:sldMkLst>
          <pc:docMk/>
          <pc:sldMk cId="506899426" sldId="686"/>
        </pc:sldMkLst>
        <pc:spChg chg="mod">
          <ac:chgData name="Jim Radogna" userId="7fd67d121dc7a07c" providerId="LiveId" clId="{EAF07736-5510-4023-954A-28CBD98B61D6}" dt="2025-05-30T21:30:10.795" v="875" actId="207"/>
          <ac:spMkLst>
            <pc:docMk/>
            <pc:sldMk cId="506899426" sldId="686"/>
            <ac:spMk id="2" creationId="{00000000-0000-0000-0000-000000000000}"/>
          </ac:spMkLst>
        </pc:spChg>
        <pc:spChg chg="mod">
          <ac:chgData name="Jim Radogna" userId="7fd67d121dc7a07c" providerId="LiveId" clId="{EAF07736-5510-4023-954A-28CBD98B61D6}" dt="2025-05-30T21:30:45.414" v="877" actId="113"/>
          <ac:spMkLst>
            <pc:docMk/>
            <pc:sldMk cId="506899426" sldId="686"/>
            <ac:spMk id="3" creationId="{00000000-0000-0000-0000-000000000000}"/>
          </ac:spMkLst>
        </pc:spChg>
      </pc:sldChg>
      <pc:sldChg chg="modSp mod ord">
        <pc:chgData name="Jim Radogna" userId="7fd67d121dc7a07c" providerId="LiveId" clId="{EAF07736-5510-4023-954A-28CBD98B61D6}" dt="2025-05-31T18:46:54.601" v="1637" actId="20577"/>
        <pc:sldMkLst>
          <pc:docMk/>
          <pc:sldMk cId="1105208714" sldId="687"/>
        </pc:sldMkLst>
        <pc:spChg chg="mod">
          <ac:chgData name="Jim Radogna" userId="7fd67d121dc7a07c" providerId="LiveId" clId="{EAF07736-5510-4023-954A-28CBD98B61D6}" dt="2025-05-31T18:46:54.601" v="1637" actId="20577"/>
          <ac:spMkLst>
            <pc:docMk/>
            <pc:sldMk cId="1105208714" sldId="687"/>
            <ac:spMk id="3" creationId="{00000000-0000-0000-0000-000000000000}"/>
          </ac:spMkLst>
        </pc:spChg>
      </pc:sldChg>
      <pc:sldChg chg="modSp mod ord">
        <pc:chgData name="Jim Radogna" userId="7fd67d121dc7a07c" providerId="LiveId" clId="{EAF07736-5510-4023-954A-28CBD98B61D6}" dt="2025-05-30T21:14:27.582" v="690" actId="113"/>
        <pc:sldMkLst>
          <pc:docMk/>
          <pc:sldMk cId="3211060933" sldId="688"/>
        </pc:sldMkLst>
        <pc:spChg chg="mod">
          <ac:chgData name="Jim Radogna" userId="7fd67d121dc7a07c" providerId="LiveId" clId="{EAF07736-5510-4023-954A-28CBD98B61D6}" dt="2025-05-30T21:14:27.582" v="690" actId="113"/>
          <ac:spMkLst>
            <pc:docMk/>
            <pc:sldMk cId="3211060933" sldId="688"/>
            <ac:spMk id="3" creationId="{00000000-0000-0000-0000-000000000000}"/>
          </ac:spMkLst>
        </pc:spChg>
      </pc:sldChg>
      <pc:sldChg chg="modSp mod">
        <pc:chgData name="Jim Radogna" userId="7fd67d121dc7a07c" providerId="LiveId" clId="{EAF07736-5510-4023-954A-28CBD98B61D6}" dt="2025-05-31T15:16:04.012" v="879" actId="113"/>
        <pc:sldMkLst>
          <pc:docMk/>
          <pc:sldMk cId="3288263512" sldId="692"/>
        </pc:sldMkLst>
        <pc:spChg chg="mod">
          <ac:chgData name="Jim Radogna" userId="7fd67d121dc7a07c" providerId="LiveId" clId="{EAF07736-5510-4023-954A-28CBD98B61D6}" dt="2025-05-31T15:16:04.012" v="879" actId="113"/>
          <ac:spMkLst>
            <pc:docMk/>
            <pc:sldMk cId="3288263512" sldId="692"/>
            <ac:spMk id="3" creationId="{00000000-0000-0000-0000-000000000000}"/>
          </ac:spMkLst>
        </pc:spChg>
      </pc:sldChg>
      <pc:sldChg chg="modSp mod">
        <pc:chgData name="Jim Radogna" userId="7fd67d121dc7a07c" providerId="LiveId" clId="{EAF07736-5510-4023-954A-28CBD98B61D6}" dt="2025-05-31T18:00:23.025" v="1586" actId="20577"/>
        <pc:sldMkLst>
          <pc:docMk/>
          <pc:sldMk cId="1736093445" sldId="699"/>
        </pc:sldMkLst>
        <pc:spChg chg="mod">
          <ac:chgData name="Jim Radogna" userId="7fd67d121dc7a07c" providerId="LiveId" clId="{EAF07736-5510-4023-954A-28CBD98B61D6}" dt="2025-05-31T18:00:23.025" v="1586" actId="20577"/>
          <ac:spMkLst>
            <pc:docMk/>
            <pc:sldMk cId="1736093445" sldId="699"/>
            <ac:spMk id="3" creationId="{00000000-0000-0000-0000-000000000000}"/>
          </ac:spMkLst>
        </pc:spChg>
      </pc:sldChg>
      <pc:sldChg chg="modSp mod">
        <pc:chgData name="Jim Radogna" userId="7fd67d121dc7a07c" providerId="LiveId" clId="{EAF07736-5510-4023-954A-28CBD98B61D6}" dt="2025-05-31T15:49:36.493" v="1151" actId="113"/>
        <pc:sldMkLst>
          <pc:docMk/>
          <pc:sldMk cId="3234750802" sldId="700"/>
        </pc:sldMkLst>
        <pc:spChg chg="mod">
          <ac:chgData name="Jim Radogna" userId="7fd67d121dc7a07c" providerId="LiveId" clId="{EAF07736-5510-4023-954A-28CBD98B61D6}" dt="2025-05-31T15:49:36.493" v="1151" actId="113"/>
          <ac:spMkLst>
            <pc:docMk/>
            <pc:sldMk cId="3234750802" sldId="700"/>
            <ac:spMk id="3" creationId="{00000000-0000-0000-0000-000000000000}"/>
          </ac:spMkLst>
        </pc:spChg>
      </pc:sldChg>
      <pc:sldChg chg="modSp mod">
        <pc:chgData name="Jim Radogna" userId="7fd67d121dc7a07c" providerId="LiveId" clId="{EAF07736-5510-4023-954A-28CBD98B61D6}" dt="2025-05-31T19:47:25.991" v="2261" actId="2711"/>
        <pc:sldMkLst>
          <pc:docMk/>
          <pc:sldMk cId="949474559" sldId="701"/>
        </pc:sldMkLst>
        <pc:spChg chg="mod">
          <ac:chgData name="Jim Radogna" userId="7fd67d121dc7a07c" providerId="LiveId" clId="{EAF07736-5510-4023-954A-28CBD98B61D6}" dt="2025-05-31T19:47:25.991" v="2261" actId="2711"/>
          <ac:spMkLst>
            <pc:docMk/>
            <pc:sldMk cId="949474559" sldId="701"/>
            <ac:spMk id="2" creationId="{2824F0A1-A00A-42C9-A2EC-49952D658211}"/>
          </ac:spMkLst>
        </pc:spChg>
      </pc:sldChg>
      <pc:sldChg chg="modSp mod">
        <pc:chgData name="Jim Radogna" userId="7fd67d121dc7a07c" providerId="LiveId" clId="{EAF07736-5510-4023-954A-28CBD98B61D6}" dt="2025-05-31T15:41:54.295" v="1084" actId="255"/>
        <pc:sldMkLst>
          <pc:docMk/>
          <pc:sldMk cId="1568818353" sldId="702"/>
        </pc:sldMkLst>
        <pc:spChg chg="mod">
          <ac:chgData name="Jim Radogna" userId="7fd67d121dc7a07c" providerId="LiveId" clId="{EAF07736-5510-4023-954A-28CBD98B61D6}" dt="2025-05-31T15:41:54.295" v="1084" actId="255"/>
          <ac:spMkLst>
            <pc:docMk/>
            <pc:sldMk cId="1568818353" sldId="702"/>
            <ac:spMk id="2" creationId="{461745A3-97A0-7A4B-966B-868B08B6F96B}"/>
          </ac:spMkLst>
        </pc:spChg>
        <pc:spChg chg="mod">
          <ac:chgData name="Jim Radogna" userId="7fd67d121dc7a07c" providerId="LiveId" clId="{EAF07736-5510-4023-954A-28CBD98B61D6}" dt="2025-05-31T15:36:52.690" v="1070" actId="255"/>
          <ac:spMkLst>
            <pc:docMk/>
            <pc:sldMk cId="1568818353" sldId="702"/>
            <ac:spMk id="3" creationId="{43E168C2-67CD-A24B-8A25-E93B354EB287}"/>
          </ac:spMkLst>
        </pc:spChg>
      </pc:sldChg>
      <pc:sldChg chg="modSp mod ord">
        <pc:chgData name="Jim Radogna" userId="7fd67d121dc7a07c" providerId="LiveId" clId="{EAF07736-5510-4023-954A-28CBD98B61D6}" dt="2025-05-31T15:42:41.630" v="1087" actId="255"/>
        <pc:sldMkLst>
          <pc:docMk/>
          <pc:sldMk cId="518894082" sldId="703"/>
        </pc:sldMkLst>
        <pc:spChg chg="mod">
          <ac:chgData name="Jim Radogna" userId="7fd67d121dc7a07c" providerId="LiveId" clId="{EAF07736-5510-4023-954A-28CBD98B61D6}" dt="2025-05-31T15:42:41.630" v="1087" actId="255"/>
          <ac:spMkLst>
            <pc:docMk/>
            <pc:sldMk cId="518894082" sldId="703"/>
            <ac:spMk id="2" creationId="{461745A3-97A0-7A4B-966B-868B08B6F96B}"/>
          </ac:spMkLst>
        </pc:spChg>
        <pc:spChg chg="mod">
          <ac:chgData name="Jim Radogna" userId="7fd67d121dc7a07c" providerId="LiveId" clId="{EAF07736-5510-4023-954A-28CBD98B61D6}" dt="2025-05-31T15:36:06.625" v="1066" actId="21"/>
          <ac:spMkLst>
            <pc:docMk/>
            <pc:sldMk cId="518894082" sldId="703"/>
            <ac:spMk id="3" creationId="{43E168C2-67CD-A24B-8A25-E93B354EB287}"/>
          </ac:spMkLst>
        </pc:spChg>
      </pc:sldChg>
      <pc:sldChg chg="modSp mod">
        <pc:chgData name="Jim Radogna" userId="7fd67d121dc7a07c" providerId="LiveId" clId="{EAF07736-5510-4023-954A-28CBD98B61D6}" dt="2025-05-31T15:44:44.969" v="1094" actId="255"/>
        <pc:sldMkLst>
          <pc:docMk/>
          <pc:sldMk cId="3990048148" sldId="704"/>
        </pc:sldMkLst>
        <pc:spChg chg="mod">
          <ac:chgData name="Jim Radogna" userId="7fd67d121dc7a07c" providerId="LiveId" clId="{EAF07736-5510-4023-954A-28CBD98B61D6}" dt="2025-05-31T15:40:29.823" v="1079" actId="255"/>
          <ac:spMkLst>
            <pc:docMk/>
            <pc:sldMk cId="3990048148" sldId="704"/>
            <ac:spMk id="2" creationId="{461745A3-97A0-7A4B-966B-868B08B6F96B}"/>
          </ac:spMkLst>
        </pc:spChg>
        <pc:spChg chg="mod">
          <ac:chgData name="Jim Radogna" userId="7fd67d121dc7a07c" providerId="LiveId" clId="{EAF07736-5510-4023-954A-28CBD98B61D6}" dt="2025-05-31T15:44:44.969" v="1094" actId="255"/>
          <ac:spMkLst>
            <pc:docMk/>
            <pc:sldMk cId="3990048148" sldId="704"/>
            <ac:spMk id="3" creationId="{43E168C2-67CD-A24B-8A25-E93B354EB287}"/>
          </ac:spMkLst>
        </pc:spChg>
      </pc:sldChg>
      <pc:sldChg chg="modSp mod">
        <pc:chgData name="Jim Radogna" userId="7fd67d121dc7a07c" providerId="LiveId" clId="{EAF07736-5510-4023-954A-28CBD98B61D6}" dt="2025-05-31T15:46:47.969" v="1109" actId="20577"/>
        <pc:sldMkLst>
          <pc:docMk/>
          <pc:sldMk cId="2005798934" sldId="705"/>
        </pc:sldMkLst>
        <pc:spChg chg="mod">
          <ac:chgData name="Jim Radogna" userId="7fd67d121dc7a07c" providerId="LiveId" clId="{EAF07736-5510-4023-954A-28CBD98B61D6}" dt="2025-05-31T15:40:45.098" v="1081" actId="255"/>
          <ac:spMkLst>
            <pc:docMk/>
            <pc:sldMk cId="2005798934" sldId="705"/>
            <ac:spMk id="2" creationId="{461745A3-97A0-7A4B-966B-868B08B6F96B}"/>
          </ac:spMkLst>
        </pc:spChg>
        <pc:spChg chg="mod">
          <ac:chgData name="Jim Radogna" userId="7fd67d121dc7a07c" providerId="LiveId" clId="{EAF07736-5510-4023-954A-28CBD98B61D6}" dt="2025-05-31T15:46:47.969" v="1109" actId="20577"/>
          <ac:spMkLst>
            <pc:docMk/>
            <pc:sldMk cId="2005798934" sldId="705"/>
            <ac:spMk id="3" creationId="{43E168C2-67CD-A24B-8A25-E93B354EB287}"/>
          </ac:spMkLst>
        </pc:spChg>
      </pc:sldChg>
      <pc:sldChg chg="modSp add mod">
        <pc:chgData name="Jim Radogna" userId="7fd67d121dc7a07c" providerId="LiveId" clId="{EAF07736-5510-4023-954A-28CBD98B61D6}" dt="2025-06-21T20:00:31.031" v="3192"/>
        <pc:sldMkLst>
          <pc:docMk/>
          <pc:sldMk cId="3052340709" sldId="728"/>
        </pc:sldMkLst>
        <pc:spChg chg="mod">
          <ac:chgData name="Jim Radogna" userId="7fd67d121dc7a07c" providerId="LiveId" clId="{EAF07736-5510-4023-954A-28CBD98B61D6}" dt="2025-05-15T22:00:47.372" v="7" actId="207"/>
          <ac:spMkLst>
            <pc:docMk/>
            <pc:sldMk cId="3052340709" sldId="728"/>
            <ac:spMk id="2" creationId="{00000000-0000-0000-0000-000000000000}"/>
          </ac:spMkLst>
        </pc:spChg>
        <pc:spChg chg="mod">
          <ac:chgData name="Jim Radogna" userId="7fd67d121dc7a07c" providerId="LiveId" clId="{EAF07736-5510-4023-954A-28CBD98B61D6}" dt="2025-06-21T20:00:31.031" v="3192"/>
          <ac:spMkLst>
            <pc:docMk/>
            <pc:sldMk cId="3052340709" sldId="728"/>
            <ac:spMk id="6" creationId="{00000000-0000-0000-0000-000000000000}"/>
          </ac:spMkLst>
        </pc:spChg>
      </pc:sldChg>
      <pc:sldChg chg="modSp add del mod">
        <pc:chgData name="Jim Radogna" userId="7fd67d121dc7a07c" providerId="LiveId" clId="{EAF07736-5510-4023-954A-28CBD98B61D6}" dt="2025-05-31T19:51:52.728" v="2264" actId="2711"/>
        <pc:sldMkLst>
          <pc:docMk/>
          <pc:sldMk cId="1467211426" sldId="729"/>
        </pc:sldMkLst>
        <pc:spChg chg="mod">
          <ac:chgData name="Jim Radogna" userId="7fd67d121dc7a07c" providerId="LiveId" clId="{EAF07736-5510-4023-954A-28CBD98B61D6}" dt="2025-05-31T19:51:52.728" v="2264" actId="2711"/>
          <ac:spMkLst>
            <pc:docMk/>
            <pc:sldMk cId="1467211426" sldId="729"/>
            <ac:spMk id="2" creationId="{00000000-0000-0000-0000-000000000000}"/>
          </ac:spMkLst>
        </pc:spChg>
      </pc:sldChg>
      <pc:sldChg chg="modSp add del mod">
        <pc:chgData name="Jim Radogna" userId="7fd67d121dc7a07c" providerId="LiveId" clId="{EAF07736-5510-4023-954A-28CBD98B61D6}" dt="2025-05-30T21:22:30.046" v="789" actId="47"/>
        <pc:sldMkLst>
          <pc:docMk/>
          <pc:sldMk cId="2575089032" sldId="730"/>
        </pc:sldMkLst>
      </pc:sldChg>
      <pc:sldChg chg="modSp add mod">
        <pc:chgData name="Jim Radogna" userId="7fd67d121dc7a07c" providerId="LiveId" clId="{EAF07736-5510-4023-954A-28CBD98B61D6}" dt="2025-05-30T21:31:10.704" v="878"/>
        <pc:sldMkLst>
          <pc:docMk/>
          <pc:sldMk cId="1471448349" sldId="731"/>
        </pc:sldMkLst>
        <pc:spChg chg="mod">
          <ac:chgData name="Jim Radogna" userId="7fd67d121dc7a07c" providerId="LiveId" clId="{EAF07736-5510-4023-954A-28CBD98B61D6}" dt="2025-05-30T21:31:10.704" v="878"/>
          <ac:spMkLst>
            <pc:docMk/>
            <pc:sldMk cId="1471448349" sldId="731"/>
            <ac:spMk id="2" creationId="{5F3C6E56-7AD6-8638-79FE-E8413799B1B4}"/>
          </ac:spMkLst>
        </pc:spChg>
        <pc:spChg chg="mod">
          <ac:chgData name="Jim Radogna" userId="7fd67d121dc7a07c" providerId="LiveId" clId="{EAF07736-5510-4023-954A-28CBD98B61D6}" dt="2025-05-30T21:24:44.292" v="818" actId="113"/>
          <ac:spMkLst>
            <pc:docMk/>
            <pc:sldMk cId="1471448349" sldId="731"/>
            <ac:spMk id="3" creationId="{619B3266-C684-C9BB-CCE6-F1471266E17B}"/>
          </ac:spMkLst>
        </pc:spChg>
      </pc:sldChg>
      <pc:sldChg chg="modSp add mod">
        <pc:chgData name="Jim Radogna" userId="7fd67d121dc7a07c" providerId="LiveId" clId="{EAF07736-5510-4023-954A-28CBD98B61D6}" dt="2025-05-30T18:29:21.617" v="237" actId="113"/>
        <pc:sldMkLst>
          <pc:docMk/>
          <pc:sldMk cId="2184220962" sldId="732"/>
        </pc:sldMkLst>
        <pc:spChg chg="mod">
          <ac:chgData name="Jim Radogna" userId="7fd67d121dc7a07c" providerId="LiveId" clId="{EAF07736-5510-4023-954A-28CBD98B61D6}" dt="2025-05-30T18:29:21.617" v="237" actId="113"/>
          <ac:spMkLst>
            <pc:docMk/>
            <pc:sldMk cId="2184220962" sldId="732"/>
            <ac:spMk id="3" creationId="{4C58329D-B210-0A59-DE05-C9878E9D458F}"/>
          </ac:spMkLst>
        </pc:spChg>
      </pc:sldChg>
      <pc:sldChg chg="modSp add mod">
        <pc:chgData name="Jim Radogna" userId="7fd67d121dc7a07c" providerId="LiveId" clId="{EAF07736-5510-4023-954A-28CBD98B61D6}" dt="2025-05-31T16:06:25.862" v="1291" actId="20577"/>
        <pc:sldMkLst>
          <pc:docMk/>
          <pc:sldMk cId="1798098292" sldId="733"/>
        </pc:sldMkLst>
        <pc:spChg chg="mod">
          <ac:chgData name="Jim Radogna" userId="7fd67d121dc7a07c" providerId="LiveId" clId="{EAF07736-5510-4023-954A-28CBD98B61D6}" dt="2025-05-31T16:06:25.862" v="1291" actId="20577"/>
          <ac:spMkLst>
            <pc:docMk/>
            <pc:sldMk cId="1798098292" sldId="733"/>
            <ac:spMk id="2" creationId="{367ACDC6-374F-AB26-9915-A4A70D12136F}"/>
          </ac:spMkLst>
        </pc:spChg>
        <pc:spChg chg="mod">
          <ac:chgData name="Jim Radogna" userId="7fd67d121dc7a07c" providerId="LiveId" clId="{EAF07736-5510-4023-954A-28CBD98B61D6}" dt="2025-05-30T18:43:07.620" v="309" actId="113"/>
          <ac:spMkLst>
            <pc:docMk/>
            <pc:sldMk cId="1798098292" sldId="733"/>
            <ac:spMk id="3" creationId="{F964FC18-8EF8-4174-ABA1-8FC243924B77}"/>
          </ac:spMkLst>
        </pc:spChg>
      </pc:sldChg>
      <pc:sldChg chg="modSp add mod">
        <pc:chgData name="Jim Radogna" userId="7fd67d121dc7a07c" providerId="LiveId" clId="{EAF07736-5510-4023-954A-28CBD98B61D6}" dt="2025-05-31T19:30:39.348" v="2247" actId="113"/>
        <pc:sldMkLst>
          <pc:docMk/>
          <pc:sldMk cId="3028085681" sldId="734"/>
        </pc:sldMkLst>
        <pc:spChg chg="mod">
          <ac:chgData name="Jim Radogna" userId="7fd67d121dc7a07c" providerId="LiveId" clId="{EAF07736-5510-4023-954A-28CBD98B61D6}" dt="2025-05-30T19:50:14.481" v="565" actId="255"/>
          <ac:spMkLst>
            <pc:docMk/>
            <pc:sldMk cId="3028085681" sldId="734"/>
            <ac:spMk id="2" creationId="{35E45AF1-7D83-D1D2-672B-CE8718BAF042}"/>
          </ac:spMkLst>
        </pc:spChg>
        <pc:spChg chg="mod">
          <ac:chgData name="Jim Radogna" userId="7fd67d121dc7a07c" providerId="LiveId" clId="{EAF07736-5510-4023-954A-28CBD98B61D6}" dt="2025-05-31T19:30:39.348" v="2247" actId="113"/>
          <ac:spMkLst>
            <pc:docMk/>
            <pc:sldMk cId="3028085681" sldId="734"/>
            <ac:spMk id="3" creationId="{4BDE7954-9EA1-668F-BE01-BFF05FAC1FD8}"/>
          </ac:spMkLst>
        </pc:spChg>
      </pc:sldChg>
      <pc:sldChg chg="add del">
        <pc:chgData name="Jim Radogna" userId="7fd67d121dc7a07c" providerId="LiveId" clId="{EAF07736-5510-4023-954A-28CBD98B61D6}" dt="2025-05-31T15:19:21.874" v="881" actId="2890"/>
        <pc:sldMkLst>
          <pc:docMk/>
          <pc:sldMk cId="469163575" sldId="735"/>
        </pc:sldMkLst>
      </pc:sldChg>
      <pc:sldChg chg="modSp add mod">
        <pc:chgData name="Jim Radogna" userId="7fd67d121dc7a07c" providerId="LiveId" clId="{EAF07736-5510-4023-954A-28CBD98B61D6}" dt="2025-05-31T15:39:51.460" v="1077" actId="113"/>
        <pc:sldMkLst>
          <pc:docMk/>
          <pc:sldMk cId="730490698" sldId="735"/>
        </pc:sldMkLst>
        <pc:spChg chg="mod">
          <ac:chgData name="Jim Radogna" userId="7fd67d121dc7a07c" providerId="LiveId" clId="{EAF07736-5510-4023-954A-28CBD98B61D6}" dt="2025-05-31T15:39:51.460" v="1077" actId="113"/>
          <ac:spMkLst>
            <pc:docMk/>
            <pc:sldMk cId="730490698" sldId="735"/>
            <ac:spMk id="3" creationId="{96AD8923-317B-6857-A38B-C778DAE7A704}"/>
          </ac:spMkLst>
        </pc:spChg>
      </pc:sldChg>
      <pc:sldChg chg="modSp add mod">
        <pc:chgData name="Jim Radogna" userId="7fd67d121dc7a07c" providerId="LiveId" clId="{EAF07736-5510-4023-954A-28CBD98B61D6}" dt="2025-05-31T15:42:33.598" v="1086" actId="255"/>
        <pc:sldMkLst>
          <pc:docMk/>
          <pc:sldMk cId="2010276132" sldId="736"/>
        </pc:sldMkLst>
        <pc:spChg chg="mod">
          <ac:chgData name="Jim Radogna" userId="7fd67d121dc7a07c" providerId="LiveId" clId="{EAF07736-5510-4023-954A-28CBD98B61D6}" dt="2025-05-31T15:42:33.598" v="1086" actId="255"/>
          <ac:spMkLst>
            <pc:docMk/>
            <pc:sldMk cId="2010276132" sldId="736"/>
            <ac:spMk id="2" creationId="{4B7FB2D3-4927-09CA-95E5-EFC1A3BC138C}"/>
          </ac:spMkLst>
        </pc:spChg>
        <pc:spChg chg="mod">
          <ac:chgData name="Jim Radogna" userId="7fd67d121dc7a07c" providerId="LiveId" clId="{EAF07736-5510-4023-954A-28CBD98B61D6}" dt="2025-05-31T15:37:15.447" v="1071" actId="113"/>
          <ac:spMkLst>
            <pc:docMk/>
            <pc:sldMk cId="2010276132" sldId="736"/>
            <ac:spMk id="3" creationId="{684768A9-3103-2B1E-A04E-54B75C7907B8}"/>
          </ac:spMkLst>
        </pc:spChg>
      </pc:sldChg>
      <pc:sldChg chg="modSp add mod">
        <pc:chgData name="Jim Radogna" userId="7fd67d121dc7a07c" providerId="LiveId" clId="{EAF07736-5510-4023-954A-28CBD98B61D6}" dt="2025-05-31T15:46:22.418" v="1103" actId="21"/>
        <pc:sldMkLst>
          <pc:docMk/>
          <pc:sldMk cId="687975865" sldId="737"/>
        </pc:sldMkLst>
        <pc:spChg chg="mod">
          <ac:chgData name="Jim Radogna" userId="7fd67d121dc7a07c" providerId="LiveId" clId="{EAF07736-5510-4023-954A-28CBD98B61D6}" dt="2025-05-31T15:46:22.418" v="1103" actId="21"/>
          <ac:spMkLst>
            <pc:docMk/>
            <pc:sldMk cId="687975865" sldId="737"/>
            <ac:spMk id="3" creationId="{A3F27DEC-794B-27AC-11D0-91F7D5D3011D}"/>
          </ac:spMkLst>
        </pc:spChg>
      </pc:sldChg>
      <pc:sldChg chg="modSp add mod">
        <pc:chgData name="Jim Radogna" userId="7fd67d121dc7a07c" providerId="LiveId" clId="{EAF07736-5510-4023-954A-28CBD98B61D6}" dt="2025-05-31T15:47:37.093" v="1146" actId="20577"/>
        <pc:sldMkLst>
          <pc:docMk/>
          <pc:sldMk cId="3827570304" sldId="738"/>
        </pc:sldMkLst>
        <pc:spChg chg="mod">
          <ac:chgData name="Jim Radogna" userId="7fd67d121dc7a07c" providerId="LiveId" clId="{EAF07736-5510-4023-954A-28CBD98B61D6}" dt="2025-05-31T15:47:37.093" v="1146" actId="20577"/>
          <ac:spMkLst>
            <pc:docMk/>
            <pc:sldMk cId="3827570304" sldId="738"/>
            <ac:spMk id="3" creationId="{8BCDAEB0-C886-3125-C81F-B7B48FAF8005}"/>
          </ac:spMkLst>
        </pc:spChg>
      </pc:sldChg>
      <pc:sldChg chg="modSp add mod">
        <pc:chgData name="Jim Radogna" userId="7fd67d121dc7a07c" providerId="LiveId" clId="{EAF07736-5510-4023-954A-28CBD98B61D6}" dt="2025-05-31T19:35:11.029" v="2260" actId="20577"/>
        <pc:sldMkLst>
          <pc:docMk/>
          <pc:sldMk cId="673020069" sldId="739"/>
        </pc:sldMkLst>
        <pc:spChg chg="mod">
          <ac:chgData name="Jim Radogna" userId="7fd67d121dc7a07c" providerId="LiveId" clId="{EAF07736-5510-4023-954A-28CBD98B61D6}" dt="2025-05-31T19:35:11.029" v="2260" actId="20577"/>
          <ac:spMkLst>
            <pc:docMk/>
            <pc:sldMk cId="673020069" sldId="739"/>
            <ac:spMk id="3" creationId="{AD09A3EE-F5BA-6505-1917-E46F8078685F}"/>
          </ac:spMkLst>
        </pc:spChg>
      </pc:sldChg>
      <pc:sldChg chg="add del">
        <pc:chgData name="Jim Radogna" userId="7fd67d121dc7a07c" providerId="LiveId" clId="{EAF07736-5510-4023-954A-28CBD98B61D6}" dt="2025-05-31T18:58:57.712" v="1639" actId="2890"/>
        <pc:sldMkLst>
          <pc:docMk/>
          <pc:sldMk cId="4214418463" sldId="739"/>
        </pc:sldMkLst>
      </pc:sldChg>
      <pc:sldChg chg="addSp modSp add mod">
        <pc:chgData name="Jim Radogna" userId="7fd67d121dc7a07c" providerId="LiveId" clId="{EAF07736-5510-4023-954A-28CBD98B61D6}" dt="2025-06-20T18:29:56.757" v="3191" actId="20577"/>
        <pc:sldMkLst>
          <pc:docMk/>
          <pc:sldMk cId="697719180" sldId="740"/>
        </pc:sldMkLst>
        <pc:spChg chg="mod">
          <ac:chgData name="Jim Radogna" userId="7fd67d121dc7a07c" providerId="LiveId" clId="{EAF07736-5510-4023-954A-28CBD98B61D6}" dt="2025-06-20T18:29:56.757" v="3191" actId="20577"/>
          <ac:spMkLst>
            <pc:docMk/>
            <pc:sldMk cId="697719180" sldId="740"/>
            <ac:spMk id="2" creationId="{236B2B7D-EEEC-1637-9CFC-F010C506E2F4}"/>
          </ac:spMkLst>
        </pc:spChg>
        <pc:spChg chg="mod">
          <ac:chgData name="Jim Radogna" userId="7fd67d121dc7a07c" providerId="LiveId" clId="{EAF07736-5510-4023-954A-28CBD98B61D6}" dt="2025-06-11T18:31:48.297" v="3105" actId="113"/>
          <ac:spMkLst>
            <pc:docMk/>
            <pc:sldMk cId="697719180" sldId="740"/>
            <ac:spMk id="3" creationId="{6C317B11-3CFF-EDFE-D8F5-53088FF3E2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A28DA6-C088-4C0C-917C-ACC6926DB66E}" type="datetimeFigureOut">
              <a:rPr lang="en-US" smtClean="0"/>
              <a:pPr/>
              <a:t>6/21/2025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20544F-824B-4B45-812E-856E95426E2A}" type="slidenum">
              <a:rPr lang="en-US" smtClean="0"/>
              <a:pPr/>
              <a:t>‹#›</a:t>
            </a:fld>
            <a:endParaRPr lang="en-US"/>
          </a:p>
        </p:txBody>
      </p:sp>
    </p:spTree>
    <p:extLst>
      <p:ext uri="{BB962C8B-B14F-4D97-AF65-F5344CB8AC3E}">
        <p14:creationId xmlns:p14="http://schemas.microsoft.com/office/powerpoint/2010/main" val="2415202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a:t>
            </a:fld>
            <a:endParaRPr lang="en-US" dirty="0"/>
          </a:p>
        </p:txBody>
      </p:sp>
    </p:spTree>
    <p:extLst>
      <p:ext uri="{BB962C8B-B14F-4D97-AF65-F5344CB8AC3E}">
        <p14:creationId xmlns:p14="http://schemas.microsoft.com/office/powerpoint/2010/main" val="1326892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10</a:t>
            </a:fld>
            <a:endParaRPr lang="en-US" dirty="0"/>
          </a:p>
        </p:txBody>
      </p:sp>
    </p:spTree>
    <p:extLst>
      <p:ext uri="{BB962C8B-B14F-4D97-AF65-F5344CB8AC3E}">
        <p14:creationId xmlns:p14="http://schemas.microsoft.com/office/powerpoint/2010/main" val="2770743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11</a:t>
            </a:fld>
            <a:endParaRPr lang="en-US" dirty="0"/>
          </a:p>
        </p:txBody>
      </p:sp>
    </p:spTree>
    <p:extLst>
      <p:ext uri="{BB962C8B-B14F-4D97-AF65-F5344CB8AC3E}">
        <p14:creationId xmlns:p14="http://schemas.microsoft.com/office/powerpoint/2010/main" val="327667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12</a:t>
            </a:fld>
            <a:endParaRPr lang="en-US" dirty="0"/>
          </a:p>
        </p:txBody>
      </p:sp>
    </p:spTree>
    <p:extLst>
      <p:ext uri="{BB962C8B-B14F-4D97-AF65-F5344CB8AC3E}">
        <p14:creationId xmlns:p14="http://schemas.microsoft.com/office/powerpoint/2010/main" val="3474802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13</a:t>
            </a:fld>
            <a:endParaRPr lang="en-US" dirty="0"/>
          </a:p>
        </p:txBody>
      </p:sp>
    </p:spTree>
    <p:extLst>
      <p:ext uri="{BB962C8B-B14F-4D97-AF65-F5344CB8AC3E}">
        <p14:creationId xmlns:p14="http://schemas.microsoft.com/office/powerpoint/2010/main" val="3976982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14</a:t>
            </a:fld>
            <a:endParaRPr lang="en-US" dirty="0"/>
          </a:p>
        </p:txBody>
      </p:sp>
    </p:spTree>
    <p:extLst>
      <p:ext uri="{BB962C8B-B14F-4D97-AF65-F5344CB8AC3E}">
        <p14:creationId xmlns:p14="http://schemas.microsoft.com/office/powerpoint/2010/main" val="3454219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8E6DE-B8D6-149B-6D15-30C3234CE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3E20D8-4132-082C-299B-65421A3BE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02BB44-EF87-ACEF-3A39-6BD5B64F7BE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6AB7FA2-C2C9-A1EA-387E-1B04BC6BB4D8}"/>
              </a:ext>
            </a:extLst>
          </p:cNvPr>
          <p:cNvSpPr>
            <a:spLocks noGrp="1"/>
          </p:cNvSpPr>
          <p:nvPr>
            <p:ph type="sldNum" sz="quarter" idx="10"/>
          </p:nvPr>
        </p:nvSpPr>
        <p:spPr/>
        <p:txBody>
          <a:bodyPr/>
          <a:lstStyle/>
          <a:p>
            <a:fld id="{5520544F-824B-4B45-812E-856E95426E2A}" type="slidenum">
              <a:rPr lang="en-US" smtClean="0"/>
              <a:pPr/>
              <a:t>15</a:t>
            </a:fld>
            <a:endParaRPr lang="en-US" dirty="0"/>
          </a:p>
        </p:txBody>
      </p:sp>
    </p:spTree>
    <p:extLst>
      <p:ext uri="{BB962C8B-B14F-4D97-AF65-F5344CB8AC3E}">
        <p14:creationId xmlns:p14="http://schemas.microsoft.com/office/powerpoint/2010/main" val="1456899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16</a:t>
            </a:fld>
            <a:endParaRPr lang="en-US" dirty="0"/>
          </a:p>
        </p:txBody>
      </p:sp>
    </p:spTree>
    <p:extLst>
      <p:ext uri="{BB962C8B-B14F-4D97-AF65-F5344CB8AC3E}">
        <p14:creationId xmlns:p14="http://schemas.microsoft.com/office/powerpoint/2010/main" val="121185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A2598-A834-F6C5-57BB-A6584623F3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1429F8-181A-2FAF-AFC8-B2093E3BB0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59D38A-B6D3-1F88-DCE3-62857E101E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C2E28C-18B3-9CA2-FA4C-DC2E72686139}"/>
              </a:ext>
            </a:extLst>
          </p:cNvPr>
          <p:cNvSpPr>
            <a:spLocks noGrp="1"/>
          </p:cNvSpPr>
          <p:nvPr>
            <p:ph type="sldNum" sz="quarter" idx="10"/>
          </p:nvPr>
        </p:nvSpPr>
        <p:spPr/>
        <p:txBody>
          <a:bodyPr/>
          <a:lstStyle/>
          <a:p>
            <a:fld id="{5520544F-824B-4B45-812E-856E95426E2A}" type="slidenum">
              <a:rPr lang="en-US" smtClean="0"/>
              <a:pPr/>
              <a:t>17</a:t>
            </a:fld>
            <a:endParaRPr lang="en-US" dirty="0"/>
          </a:p>
        </p:txBody>
      </p:sp>
    </p:spTree>
    <p:extLst>
      <p:ext uri="{BB962C8B-B14F-4D97-AF65-F5344CB8AC3E}">
        <p14:creationId xmlns:p14="http://schemas.microsoft.com/office/powerpoint/2010/main" val="2080535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A9899-DCF8-034A-A993-6A12094E1D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1A6EF4-F488-0A1C-72F2-9CF9A3CEE9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A23CA4-1FF4-6BA0-73C5-E4B565E5C33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8E2FB7-4ADF-DC40-1BE7-CDEAE97D6655}"/>
              </a:ext>
            </a:extLst>
          </p:cNvPr>
          <p:cNvSpPr>
            <a:spLocks noGrp="1"/>
          </p:cNvSpPr>
          <p:nvPr>
            <p:ph type="sldNum" sz="quarter" idx="10"/>
          </p:nvPr>
        </p:nvSpPr>
        <p:spPr/>
        <p:txBody>
          <a:bodyPr/>
          <a:lstStyle/>
          <a:p>
            <a:fld id="{5520544F-824B-4B45-812E-856E95426E2A}" type="slidenum">
              <a:rPr lang="en-US" smtClean="0"/>
              <a:pPr/>
              <a:t>18</a:t>
            </a:fld>
            <a:endParaRPr lang="en-US" dirty="0"/>
          </a:p>
        </p:txBody>
      </p:sp>
    </p:spTree>
    <p:extLst>
      <p:ext uri="{BB962C8B-B14F-4D97-AF65-F5344CB8AC3E}">
        <p14:creationId xmlns:p14="http://schemas.microsoft.com/office/powerpoint/2010/main" val="3356196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19</a:t>
            </a:fld>
            <a:endParaRPr lang="en-US" dirty="0"/>
          </a:p>
        </p:txBody>
      </p:sp>
    </p:spTree>
    <p:extLst>
      <p:ext uri="{BB962C8B-B14F-4D97-AF65-F5344CB8AC3E}">
        <p14:creationId xmlns:p14="http://schemas.microsoft.com/office/powerpoint/2010/main" val="405248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a:t>
            </a:fld>
            <a:endParaRPr lang="en-US" dirty="0"/>
          </a:p>
        </p:txBody>
      </p:sp>
    </p:spTree>
    <p:extLst>
      <p:ext uri="{BB962C8B-B14F-4D97-AF65-F5344CB8AC3E}">
        <p14:creationId xmlns:p14="http://schemas.microsoft.com/office/powerpoint/2010/main" val="7651887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20</a:t>
            </a:fld>
            <a:endParaRPr lang="en-US" dirty="0"/>
          </a:p>
        </p:txBody>
      </p:sp>
    </p:spTree>
    <p:extLst>
      <p:ext uri="{BB962C8B-B14F-4D97-AF65-F5344CB8AC3E}">
        <p14:creationId xmlns:p14="http://schemas.microsoft.com/office/powerpoint/2010/main" val="199162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21</a:t>
            </a:fld>
            <a:endParaRPr lang="en-US" dirty="0"/>
          </a:p>
        </p:txBody>
      </p:sp>
    </p:spTree>
    <p:extLst>
      <p:ext uri="{BB962C8B-B14F-4D97-AF65-F5344CB8AC3E}">
        <p14:creationId xmlns:p14="http://schemas.microsoft.com/office/powerpoint/2010/main" val="3226861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22</a:t>
            </a:fld>
            <a:endParaRPr lang="en-US" dirty="0"/>
          </a:p>
        </p:txBody>
      </p:sp>
    </p:spTree>
    <p:extLst>
      <p:ext uri="{BB962C8B-B14F-4D97-AF65-F5344CB8AC3E}">
        <p14:creationId xmlns:p14="http://schemas.microsoft.com/office/powerpoint/2010/main" val="3226996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23</a:t>
            </a:fld>
            <a:endParaRPr lang="en-US" dirty="0"/>
          </a:p>
        </p:txBody>
      </p:sp>
    </p:spTree>
    <p:extLst>
      <p:ext uri="{BB962C8B-B14F-4D97-AF65-F5344CB8AC3E}">
        <p14:creationId xmlns:p14="http://schemas.microsoft.com/office/powerpoint/2010/main" val="3014482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7558C-F9AB-258E-C0C5-A3B2D671C2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977119-BBC0-136E-307F-7BEA1563FE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2E0EB5-84B0-CE00-AB2F-B8AA16C9B62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CB7BCC-09C9-6243-FD78-5C260610D4A4}"/>
              </a:ext>
            </a:extLst>
          </p:cNvPr>
          <p:cNvSpPr>
            <a:spLocks noGrp="1"/>
          </p:cNvSpPr>
          <p:nvPr>
            <p:ph type="sldNum" sz="quarter" idx="10"/>
          </p:nvPr>
        </p:nvSpPr>
        <p:spPr/>
        <p:txBody>
          <a:bodyPr/>
          <a:lstStyle/>
          <a:p>
            <a:fld id="{5520544F-824B-4B45-812E-856E95426E2A}" type="slidenum">
              <a:rPr lang="en-US" smtClean="0"/>
              <a:pPr/>
              <a:t>24</a:t>
            </a:fld>
            <a:endParaRPr lang="en-US" dirty="0"/>
          </a:p>
        </p:txBody>
      </p:sp>
    </p:spTree>
    <p:extLst>
      <p:ext uri="{BB962C8B-B14F-4D97-AF65-F5344CB8AC3E}">
        <p14:creationId xmlns:p14="http://schemas.microsoft.com/office/powerpoint/2010/main" val="887997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26</a:t>
            </a:fld>
            <a:endParaRPr lang="en-US" dirty="0"/>
          </a:p>
        </p:txBody>
      </p:sp>
    </p:spTree>
    <p:extLst>
      <p:ext uri="{BB962C8B-B14F-4D97-AF65-F5344CB8AC3E}">
        <p14:creationId xmlns:p14="http://schemas.microsoft.com/office/powerpoint/2010/main" val="2081260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27</a:t>
            </a:fld>
            <a:endParaRPr lang="en-US" dirty="0"/>
          </a:p>
        </p:txBody>
      </p:sp>
    </p:spTree>
    <p:extLst>
      <p:ext uri="{BB962C8B-B14F-4D97-AF65-F5344CB8AC3E}">
        <p14:creationId xmlns:p14="http://schemas.microsoft.com/office/powerpoint/2010/main" val="30268003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28</a:t>
            </a:fld>
            <a:endParaRPr lang="en-US" dirty="0"/>
          </a:p>
        </p:txBody>
      </p:sp>
    </p:spTree>
    <p:extLst>
      <p:ext uri="{BB962C8B-B14F-4D97-AF65-F5344CB8AC3E}">
        <p14:creationId xmlns:p14="http://schemas.microsoft.com/office/powerpoint/2010/main" val="21829494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32</a:t>
            </a:fld>
            <a:endParaRPr lang="en-US" dirty="0"/>
          </a:p>
        </p:txBody>
      </p:sp>
    </p:spTree>
    <p:extLst>
      <p:ext uri="{BB962C8B-B14F-4D97-AF65-F5344CB8AC3E}">
        <p14:creationId xmlns:p14="http://schemas.microsoft.com/office/powerpoint/2010/main" val="35235685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CEF1D-7BD3-A2A7-3E92-3FDE3B2623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B4341B-4C0F-2927-280A-3A86AF72CF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35A684-9288-0630-5167-EDF5D2D17BD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FB7E7F-6129-547C-BFDA-FF77E7434F6F}"/>
              </a:ext>
            </a:extLst>
          </p:cNvPr>
          <p:cNvSpPr>
            <a:spLocks noGrp="1"/>
          </p:cNvSpPr>
          <p:nvPr>
            <p:ph type="sldNum" sz="quarter" idx="10"/>
          </p:nvPr>
        </p:nvSpPr>
        <p:spPr/>
        <p:txBody>
          <a:bodyPr/>
          <a:lstStyle/>
          <a:p>
            <a:fld id="{5520544F-824B-4B45-812E-856E95426E2A}" type="slidenum">
              <a:rPr lang="en-US" smtClean="0"/>
              <a:pPr/>
              <a:t>33</a:t>
            </a:fld>
            <a:endParaRPr lang="en-US" dirty="0"/>
          </a:p>
        </p:txBody>
      </p:sp>
    </p:spTree>
    <p:extLst>
      <p:ext uri="{BB962C8B-B14F-4D97-AF65-F5344CB8AC3E}">
        <p14:creationId xmlns:p14="http://schemas.microsoft.com/office/powerpoint/2010/main" val="436965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06D00-5520-FF9D-4155-DABC27CE5D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C3C43F-6390-8A3A-937B-5895B2FA78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38CFE5-0C1D-74BE-DFBD-A466418715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D0DD5E-C856-A456-4C00-28965F442BFC}"/>
              </a:ext>
            </a:extLst>
          </p:cNvPr>
          <p:cNvSpPr>
            <a:spLocks noGrp="1"/>
          </p:cNvSpPr>
          <p:nvPr>
            <p:ph type="sldNum" sz="quarter" idx="10"/>
          </p:nvPr>
        </p:nvSpPr>
        <p:spPr/>
        <p:txBody>
          <a:bodyPr/>
          <a:lstStyle/>
          <a:p>
            <a:fld id="{5520544F-824B-4B45-812E-856E95426E2A}" type="slidenum">
              <a:rPr lang="en-US" smtClean="0"/>
              <a:pPr/>
              <a:t>3</a:t>
            </a:fld>
            <a:endParaRPr lang="en-US" dirty="0"/>
          </a:p>
        </p:txBody>
      </p:sp>
    </p:spTree>
    <p:extLst>
      <p:ext uri="{BB962C8B-B14F-4D97-AF65-F5344CB8AC3E}">
        <p14:creationId xmlns:p14="http://schemas.microsoft.com/office/powerpoint/2010/main" val="1789844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38</a:t>
            </a:fld>
            <a:endParaRPr lang="en-US" dirty="0"/>
          </a:p>
        </p:txBody>
      </p:sp>
    </p:spTree>
    <p:extLst>
      <p:ext uri="{BB962C8B-B14F-4D97-AF65-F5344CB8AC3E}">
        <p14:creationId xmlns:p14="http://schemas.microsoft.com/office/powerpoint/2010/main" val="33905022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39</a:t>
            </a:fld>
            <a:endParaRPr lang="en-US" dirty="0"/>
          </a:p>
        </p:txBody>
      </p:sp>
    </p:spTree>
    <p:extLst>
      <p:ext uri="{BB962C8B-B14F-4D97-AF65-F5344CB8AC3E}">
        <p14:creationId xmlns:p14="http://schemas.microsoft.com/office/powerpoint/2010/main" val="295567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4</a:t>
            </a:fld>
            <a:endParaRPr lang="en-US" dirty="0"/>
          </a:p>
        </p:txBody>
      </p:sp>
    </p:spTree>
    <p:extLst>
      <p:ext uri="{BB962C8B-B14F-4D97-AF65-F5344CB8AC3E}">
        <p14:creationId xmlns:p14="http://schemas.microsoft.com/office/powerpoint/2010/main" val="2728965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5</a:t>
            </a:fld>
            <a:endParaRPr lang="en-US" dirty="0"/>
          </a:p>
        </p:txBody>
      </p:sp>
    </p:spTree>
    <p:extLst>
      <p:ext uri="{BB962C8B-B14F-4D97-AF65-F5344CB8AC3E}">
        <p14:creationId xmlns:p14="http://schemas.microsoft.com/office/powerpoint/2010/main" val="1057739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6</a:t>
            </a:fld>
            <a:endParaRPr lang="en-US" dirty="0"/>
          </a:p>
        </p:txBody>
      </p:sp>
    </p:spTree>
    <p:extLst>
      <p:ext uri="{BB962C8B-B14F-4D97-AF65-F5344CB8AC3E}">
        <p14:creationId xmlns:p14="http://schemas.microsoft.com/office/powerpoint/2010/main" val="725293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7A758-4A97-101E-BA27-AF0321B47F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D656D4-305C-CD9E-CD85-8F292D3E26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8C1CC2-BB01-7376-0972-01366A27E1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2A95ED3-9FBD-9946-0D87-C7165EE20C69}"/>
              </a:ext>
            </a:extLst>
          </p:cNvPr>
          <p:cNvSpPr>
            <a:spLocks noGrp="1"/>
          </p:cNvSpPr>
          <p:nvPr>
            <p:ph type="sldNum" sz="quarter" idx="10"/>
          </p:nvPr>
        </p:nvSpPr>
        <p:spPr/>
        <p:txBody>
          <a:bodyPr/>
          <a:lstStyle/>
          <a:p>
            <a:fld id="{5520544F-824B-4B45-812E-856E95426E2A}" type="slidenum">
              <a:rPr lang="en-US" smtClean="0"/>
              <a:pPr/>
              <a:t>7</a:t>
            </a:fld>
            <a:endParaRPr lang="en-US" dirty="0"/>
          </a:p>
        </p:txBody>
      </p:sp>
    </p:spTree>
    <p:extLst>
      <p:ext uri="{BB962C8B-B14F-4D97-AF65-F5344CB8AC3E}">
        <p14:creationId xmlns:p14="http://schemas.microsoft.com/office/powerpoint/2010/main" val="3190471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8</a:t>
            </a:fld>
            <a:endParaRPr lang="en-US" dirty="0"/>
          </a:p>
        </p:txBody>
      </p:sp>
    </p:spTree>
    <p:extLst>
      <p:ext uri="{BB962C8B-B14F-4D97-AF65-F5344CB8AC3E}">
        <p14:creationId xmlns:p14="http://schemas.microsoft.com/office/powerpoint/2010/main" val="1621534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9</a:t>
            </a:fld>
            <a:endParaRPr lang="en-US" dirty="0"/>
          </a:p>
        </p:txBody>
      </p:sp>
    </p:spTree>
    <p:extLst>
      <p:ext uri="{BB962C8B-B14F-4D97-AF65-F5344CB8AC3E}">
        <p14:creationId xmlns:p14="http://schemas.microsoft.com/office/powerpoint/2010/main" val="416468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02443626-DFB8-4A4A-9BC7-B65F5DE15463}" type="datetime1">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E66837-623D-4A76-BEDE-17FE48CCA9B1}" type="datetime1">
              <a:rPr lang="en-US" smtClean="0"/>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EC443A-55A9-4990-BBF4-D854414E47BC}" type="datetime1">
              <a:rPr lang="en-US" smtClean="0"/>
              <a:t>6/21/2025</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FBB8C91-F15A-4946-A67C-C4BC6DE45750}" type="datetime1">
              <a:rPr lang="en-US" smtClean="0"/>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6BE43ED-2F18-4B05-BF23-6A25E24EDF3D}" type="datetime1">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08AAED-5C8C-4398-9EF6-E3E3C4C4A5A0}" type="datetime1">
              <a:rPr lang="en-US" smtClean="0"/>
              <a:t>6/21/2025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DE4C741-5D3C-42DF-A8C3-B51B1FC70AE1}" type="datetime1">
              <a:rPr lang="en-US" smtClean="0"/>
              <a:t>6/21/2025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4A759AF-CC08-4784-90F4-8BA190913695}" type="datetime1">
              <a:rPr lang="en-US" smtClean="0"/>
              <a:t>6/21/2025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FECE3-1CA9-43AB-A10E-7E8108C2BF96}" type="datetime1">
              <a:rPr lang="en-US" smtClean="0"/>
              <a:t>6/21/2025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4B1DE82-C068-4638-B9F5-114D5D757257}" type="datetime1">
              <a:rPr lang="en-US" smtClean="0"/>
              <a:t>6/21/2025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F246164-04FB-4831-BA83-CF1B1D9617CD}" type="datetime1">
              <a:rPr lang="en-US" smtClean="0"/>
              <a:t>6/21/2025</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1B5C5464-0A0C-4F4F-8948-B8BFCC70FC1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4EB752-5F15-46D0-93D2-84DD45E3DBF5}" type="datetime1">
              <a:rPr lang="en-US" smtClean="0"/>
              <a:t>6/21/2025</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B5C5464-0A0C-4F4F-8948-B8BFCC70FC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734" r:id="rId1"/>
    <p:sldLayoutId id="2147484735" r:id="rId2"/>
    <p:sldLayoutId id="2147484736" r:id="rId3"/>
    <p:sldLayoutId id="2147484737" r:id="rId4"/>
    <p:sldLayoutId id="2147484738" r:id="rId5"/>
    <p:sldLayoutId id="2147484739" r:id="rId6"/>
    <p:sldLayoutId id="2147484740" r:id="rId7"/>
    <p:sldLayoutId id="2147484741" r:id="rId8"/>
    <p:sldLayoutId id="2147484742" r:id="rId9"/>
    <p:sldLayoutId id="2147484743" r:id="rId10"/>
    <p:sldLayoutId id="2147484744"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ACVSO@eagleveterans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3453" y="4038600"/>
            <a:ext cx="7924800" cy="1167283"/>
          </a:xfrm>
        </p:spPr>
        <p:txBody>
          <a:bodyPr>
            <a:noAutofit/>
          </a:bodyPr>
          <a:lstStyle/>
          <a:p>
            <a:pPr algn="ctr"/>
            <a:r>
              <a:rPr lang="en-US" sz="3200" dirty="0">
                <a:solidFill>
                  <a:schemeClr val="accent1"/>
                </a:solidFill>
              </a:rPr>
              <a:t>Understanding the Criteria For Raising a Clear and Unmistakable Error</a:t>
            </a:r>
          </a:p>
        </p:txBody>
      </p:sp>
      <p:sp>
        <p:nvSpPr>
          <p:cNvPr id="3" name="Subtitle 2"/>
          <p:cNvSpPr>
            <a:spLocks noGrp="1"/>
          </p:cNvSpPr>
          <p:nvPr>
            <p:ph type="subTitle" idx="1"/>
          </p:nvPr>
        </p:nvSpPr>
        <p:spPr>
          <a:xfrm>
            <a:off x="12584" y="3872591"/>
            <a:ext cx="9131416" cy="699408"/>
          </a:xfrm>
        </p:spPr>
        <p:txBody>
          <a:bodyPr>
            <a:noAutofit/>
          </a:bodyPr>
          <a:lstStyle/>
          <a:p>
            <a:pPr algn="ctr"/>
            <a:endParaRPr lang="en-US" sz="3200" dirty="0"/>
          </a:p>
          <a:p>
            <a:pPr algn="ctr"/>
            <a:endParaRPr lang="en-US" sz="2200" dirty="0"/>
          </a:p>
          <a:p>
            <a:pPr algn="ctr"/>
            <a:endParaRPr lang="en-US" sz="2200" dirty="0"/>
          </a:p>
          <a:p>
            <a:pPr algn="ctr"/>
            <a:r>
              <a:rPr lang="en-US" sz="2400" b="1" dirty="0"/>
              <a:t>Spring 2023 Professional Training Conference</a:t>
            </a:r>
          </a:p>
          <a:p>
            <a:pPr algn="ctr"/>
            <a:r>
              <a:rPr lang="en-US" sz="2200" b="1" dirty="0"/>
              <a:t>Winter 2023 Professional Training Conference</a:t>
            </a:r>
          </a:p>
          <a:p>
            <a:pPr algn="ctr"/>
            <a:r>
              <a:rPr lang="en-US" sz="2200" b="1" dirty="0"/>
              <a:t>Winter 2023 Professional Training Conference</a:t>
            </a:r>
          </a:p>
          <a:p>
            <a:pPr algn="ctr"/>
            <a:r>
              <a:rPr lang="en-US" sz="2200" b="1" dirty="0"/>
              <a:t> </a:t>
            </a:r>
            <a:r>
              <a:rPr lang="en-US" sz="2200" b="1"/>
              <a:t>2025 Summer </a:t>
            </a:r>
            <a:r>
              <a:rPr lang="en-US" sz="2200" b="1" dirty="0"/>
              <a:t>Professional Training Conference</a:t>
            </a:r>
          </a:p>
          <a:p>
            <a:pPr algn="ctr"/>
            <a:endParaRPr lang="en-US" sz="2200" dirty="0"/>
          </a:p>
          <a:p>
            <a:pPr algn="ctr"/>
            <a:endParaRPr lang="en-US" sz="2200" dirty="0"/>
          </a:p>
          <a:p>
            <a:pPr algn="ctr"/>
            <a:endParaRPr lang="en-US" sz="2200" dirty="0"/>
          </a:p>
          <a:p>
            <a:pPr algn="ctr"/>
            <a:endParaRPr lang="en-US" sz="2200" dirty="0"/>
          </a:p>
          <a:p>
            <a:pPr algn="ctr"/>
            <a:endParaRPr lang="en-US" sz="2200" dirty="0"/>
          </a:p>
          <a:p>
            <a:pPr algn="ctr"/>
            <a:endParaRPr lang="en-US" sz="3200" dirty="0"/>
          </a:p>
          <a:p>
            <a:pPr algn="ctr"/>
            <a:endParaRPr lang="en-US" sz="3200" dirty="0"/>
          </a:p>
        </p:txBody>
      </p:sp>
      <p:sp>
        <p:nvSpPr>
          <p:cNvPr id="6" name="TextBox 5"/>
          <p:cNvSpPr txBox="1"/>
          <p:nvPr/>
        </p:nvSpPr>
        <p:spPr>
          <a:xfrm>
            <a:off x="44392" y="5371893"/>
            <a:ext cx="9055216" cy="1384995"/>
          </a:xfrm>
          <a:prstGeom prst="rect">
            <a:avLst/>
          </a:prstGeom>
          <a:noFill/>
        </p:spPr>
        <p:txBody>
          <a:bodyPr wrap="square" rtlCol="0">
            <a:spAutoFit/>
          </a:bodyPr>
          <a:lstStyle/>
          <a:p>
            <a:pPr algn="ctr"/>
            <a:r>
              <a:rPr lang="en-US" sz="2800" dirty="0"/>
              <a:t>Presenters: </a:t>
            </a:r>
          </a:p>
          <a:p>
            <a:pPr algn="ctr"/>
            <a:r>
              <a:rPr lang="en-US" sz="2800" dirty="0"/>
              <a:t>   Katrina J. Eagle, Esq. &amp; Jim Radogna</a:t>
            </a:r>
          </a:p>
          <a:p>
            <a:pPr algn="ctr"/>
            <a:r>
              <a:rPr lang="en-US" sz="2800" dirty="0"/>
              <a:t>CACVSO Education Consultants</a:t>
            </a:r>
          </a:p>
        </p:txBody>
      </p:sp>
      <p:pic>
        <p:nvPicPr>
          <p:cNvPr id="9" name="Picture 8" descr="A picture containing screenshot&#10;&#10;Description automatically generated">
            <a:extLst>
              <a:ext uri="{FF2B5EF4-FFF2-40B4-BE49-F238E27FC236}">
                <a16:creationId xmlns:a16="http://schemas.microsoft.com/office/drawing/2014/main" id="{C22FB30C-E3D4-41D7-B971-94873A88E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543050"/>
          </a:xfrm>
          <a:prstGeom prst="rect">
            <a:avLst/>
          </a:prstGeom>
        </p:spPr>
      </p:pic>
      <p:pic>
        <p:nvPicPr>
          <p:cNvPr id="5" name="Picture 4" descr="Logo, company name&#10;&#10;Description automatically generated">
            <a:extLst>
              <a:ext uri="{FF2B5EF4-FFF2-40B4-BE49-F238E27FC236}">
                <a16:creationId xmlns:a16="http://schemas.microsoft.com/office/drawing/2014/main" id="{33B5E080-E277-4777-8C00-A41AA8620E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8926" y="2255753"/>
            <a:ext cx="2046147" cy="1706647"/>
          </a:xfrm>
          <a:prstGeom prst="rect">
            <a:avLst/>
          </a:prstGeom>
        </p:spPr>
      </p:pic>
    </p:spTree>
    <p:extLst>
      <p:ext uri="{BB962C8B-B14F-4D97-AF65-F5344CB8AC3E}">
        <p14:creationId xmlns:p14="http://schemas.microsoft.com/office/powerpoint/2010/main" val="305234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spcBef>
                <a:spcPts val="100"/>
              </a:spcBef>
              <a:buNone/>
            </a:pPr>
            <a:r>
              <a:rPr lang="en-US" sz="2800" b="0" i="0" u="none" strike="noStrike" baseline="0" dirty="0">
                <a:solidFill>
                  <a:srgbClr val="333333"/>
                </a:solidFill>
              </a:rPr>
              <a:t>“</a:t>
            </a:r>
            <a:r>
              <a:rPr lang="en-US" sz="2800" b="1" i="1" u="none" strike="noStrike" baseline="0" dirty="0">
                <a:solidFill>
                  <a:srgbClr val="333333"/>
                </a:solidFill>
              </a:rPr>
              <a:t>Error in final decisions. </a:t>
            </a:r>
            <a:r>
              <a:rPr lang="en-US" sz="2800" b="0" i="0" u="none" strike="noStrike" baseline="0" dirty="0">
                <a:solidFill>
                  <a:srgbClr val="333333"/>
                </a:solidFill>
              </a:rPr>
              <a:t>Decisions are final when the underlying </a:t>
            </a:r>
            <a:r>
              <a:rPr lang="en-US" sz="2800" b="0" i="0" u="none" strike="noStrike" baseline="0" dirty="0">
                <a:solidFill>
                  <a:schemeClr val="tx1"/>
                </a:solidFill>
              </a:rPr>
              <a:t>claim is finally adjudicated as provided in § 3.160(d)</a:t>
            </a:r>
            <a:r>
              <a:rPr lang="en-US" sz="2800" b="0" i="0" u="none" strike="noStrike" baseline="0" dirty="0">
                <a:solidFill>
                  <a:srgbClr val="333333"/>
                </a:solidFill>
              </a:rPr>
              <a:t>. </a:t>
            </a:r>
            <a:r>
              <a:rPr lang="en-US" sz="2800" b="1" i="0" u="none" strike="noStrike" baseline="0" dirty="0">
                <a:solidFill>
                  <a:srgbClr val="333333"/>
                </a:solidFill>
              </a:rPr>
              <a:t>Final decisions will be accepted by VA as correct with respect to the evidentiary record and the law that existed at the time of the decision, in the absence of clear and unmistakable error. </a:t>
            </a:r>
            <a:r>
              <a:rPr lang="en-US" sz="2800" b="0" i="0" u="none" strike="noStrike" baseline="0" dirty="0">
                <a:solidFill>
                  <a:srgbClr val="333333"/>
                </a:solidFill>
              </a:rPr>
              <a:t>At </a:t>
            </a:r>
            <a:r>
              <a:rPr lang="en-US" sz="2800" b="1" i="0" strike="noStrike" baseline="0" dirty="0">
                <a:solidFill>
                  <a:srgbClr val="333333"/>
                </a:solidFill>
              </a:rPr>
              <a:t>any time after a decision is final</a:t>
            </a:r>
            <a:r>
              <a:rPr lang="en-US" sz="2800" b="1" i="0" u="none" strike="noStrike" baseline="0" dirty="0">
                <a:solidFill>
                  <a:srgbClr val="333333"/>
                </a:solidFill>
              </a:rPr>
              <a:t>, </a:t>
            </a:r>
            <a:r>
              <a:rPr lang="en-US" sz="2800" b="0" i="0" u="none" strike="noStrike" baseline="0" dirty="0">
                <a:solidFill>
                  <a:srgbClr val="333333"/>
                </a:solidFill>
              </a:rPr>
              <a:t>the </a:t>
            </a:r>
            <a:r>
              <a:rPr lang="en-US" sz="2800" b="1" i="0" u="none" strike="noStrike" baseline="0" dirty="0">
                <a:solidFill>
                  <a:schemeClr val="tx1"/>
                </a:solidFill>
              </a:rPr>
              <a:t>claimant</a:t>
            </a:r>
            <a:r>
              <a:rPr lang="en-US" sz="2800" b="1" i="0" u="none" strike="noStrike" baseline="0" dirty="0">
                <a:solidFill>
                  <a:srgbClr val="0068AD"/>
                </a:solidFill>
              </a:rPr>
              <a:t> </a:t>
            </a:r>
            <a:r>
              <a:rPr lang="en-US" sz="2800" b="1" i="0" u="none" strike="noStrike" baseline="0" dirty="0">
                <a:solidFill>
                  <a:srgbClr val="333333"/>
                </a:solidFill>
              </a:rPr>
              <a:t>may request</a:t>
            </a:r>
            <a:r>
              <a:rPr lang="en-US" sz="2800" b="0" i="0" u="none" strike="noStrike" baseline="0" dirty="0">
                <a:solidFill>
                  <a:srgbClr val="333333"/>
                </a:solidFill>
              </a:rPr>
              <a:t>, or </a:t>
            </a:r>
            <a:r>
              <a:rPr lang="en-US" sz="2800" b="1" i="0" u="none" strike="noStrike" baseline="0" dirty="0">
                <a:solidFill>
                  <a:srgbClr val="333333"/>
                </a:solidFill>
              </a:rPr>
              <a:t>VA may initiate</a:t>
            </a:r>
            <a:r>
              <a:rPr lang="en-US" sz="2800" b="0" i="0" u="none" strike="noStrike" baseline="0" dirty="0">
                <a:solidFill>
                  <a:srgbClr val="333333"/>
                </a:solidFill>
              </a:rPr>
              <a:t>, review of the decision to determine if there was a clear and unmistakable error in the decision. Where evidence establishes such error, the prior decision will be reversed or amended.”</a:t>
            </a:r>
            <a:endParaRPr lang="en-US" sz="2800" dirty="0">
              <a:solidFill>
                <a:schemeClr val="tx1"/>
              </a:solidFill>
              <a:effectLst/>
              <a:ea typeface="Calibri" panose="020F0502020204030204" pitchFamily="34" charset="0"/>
              <a:cs typeface="Times New Roman" panose="02020603050405020304" pitchFamily="18" charset="0"/>
            </a:endParaRPr>
          </a:p>
          <a:p>
            <a:pPr marL="118872" indent="0" algn="l">
              <a:buNone/>
            </a:pPr>
            <a:r>
              <a:rPr lang="en-US" sz="2800" b="1" i="1" u="none" strike="noStrike" baseline="0" dirty="0">
                <a:solidFill>
                  <a:srgbClr val="333333"/>
                </a:solidFill>
                <a:ea typeface="Verdana" panose="020B0604030504040204" pitchFamily="34" charset="0"/>
              </a:rPr>
              <a:t>38 CFR § 3.105(a)(1)</a:t>
            </a:r>
            <a:endParaRPr lang="en-US" sz="2800" i="1" u="none" strike="noStrike" baseline="0" dirty="0">
              <a:solidFill>
                <a:schemeClr val="tx1"/>
              </a:solidFill>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402ECF1B-6C13-A966-C868-23036E51C55A}"/>
              </a:ext>
            </a:extLst>
          </p:cNvPr>
          <p:cNvSpPr>
            <a:spLocks noGrp="1"/>
          </p:cNvSpPr>
          <p:nvPr>
            <p:ph type="sldNum" sz="quarter" idx="12"/>
          </p:nvPr>
        </p:nvSpPr>
        <p:spPr/>
        <p:txBody>
          <a:bodyPr/>
          <a:lstStyle/>
          <a:p>
            <a:fld id="{1B5C5464-0A0C-4F4F-8948-B8BFCC70FC15}" type="slidenum">
              <a:rPr lang="en-US" smtClean="0"/>
              <a:pPr/>
              <a:t>10</a:t>
            </a:fld>
            <a:endParaRPr lang="en-US" dirty="0"/>
          </a:p>
        </p:txBody>
      </p:sp>
    </p:spTree>
    <p:extLst>
      <p:ext uri="{BB962C8B-B14F-4D97-AF65-F5344CB8AC3E}">
        <p14:creationId xmlns:p14="http://schemas.microsoft.com/office/powerpoint/2010/main" val="502231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spcBef>
                <a:spcPts val="100"/>
              </a:spcBef>
              <a:buNone/>
            </a:pPr>
            <a:r>
              <a:rPr lang="en-US" sz="2600" b="1" u="none" strike="noStrike" baseline="0" dirty="0">
                <a:solidFill>
                  <a:srgbClr val="333333"/>
                </a:solidFill>
              </a:rPr>
              <a:t>(</a:t>
            </a:r>
            <a:r>
              <a:rPr lang="en-US" sz="2600" b="1" u="none" strike="noStrike" baseline="0" dirty="0" err="1">
                <a:solidFill>
                  <a:srgbClr val="333333"/>
                </a:solidFill>
              </a:rPr>
              <a:t>i</a:t>
            </a:r>
            <a:r>
              <a:rPr lang="en-US" sz="2600" b="1" u="none" strike="noStrike" baseline="0" dirty="0">
                <a:solidFill>
                  <a:srgbClr val="333333"/>
                </a:solidFill>
              </a:rPr>
              <a:t>) </a:t>
            </a:r>
            <a:r>
              <a:rPr lang="en-US" sz="2600" b="1" i="1" u="none" strike="noStrike" baseline="0" dirty="0">
                <a:solidFill>
                  <a:srgbClr val="333333"/>
                </a:solidFill>
              </a:rPr>
              <a:t>Definition of clear and unmistakable error</a:t>
            </a:r>
            <a:r>
              <a:rPr lang="en-US" sz="2600" b="1" u="none" strike="noStrike" baseline="0" dirty="0">
                <a:solidFill>
                  <a:srgbClr val="333333"/>
                </a:solidFill>
              </a:rPr>
              <a:t>. </a:t>
            </a:r>
            <a:r>
              <a:rPr lang="en-US" sz="2600" b="0" i="0" u="none" strike="noStrike" baseline="0" dirty="0">
                <a:solidFill>
                  <a:srgbClr val="333333"/>
                </a:solidFill>
              </a:rPr>
              <a:t>A clear and</a:t>
            </a:r>
          </a:p>
          <a:p>
            <a:pPr marL="118872" indent="0" algn="l">
              <a:spcBef>
                <a:spcPts val="100"/>
              </a:spcBef>
              <a:buNone/>
            </a:pPr>
            <a:r>
              <a:rPr lang="en-US" sz="2600" b="0" i="0" u="none" strike="noStrike" baseline="0" dirty="0">
                <a:solidFill>
                  <a:srgbClr val="333333"/>
                </a:solidFill>
              </a:rPr>
              <a:t>unmistakable error is a </a:t>
            </a:r>
            <a:r>
              <a:rPr lang="en-US" sz="2600" b="1" i="0" u="none" strike="noStrike" baseline="0" dirty="0">
                <a:solidFill>
                  <a:srgbClr val="333333"/>
                </a:solidFill>
              </a:rPr>
              <a:t>very specific and rare </a:t>
            </a:r>
            <a:r>
              <a:rPr lang="en-US" sz="2600" b="0" i="0" u="none" strike="noStrike" baseline="0" dirty="0">
                <a:solidFill>
                  <a:srgbClr val="333333"/>
                </a:solidFill>
              </a:rPr>
              <a:t>kind of error. It is the kind of error, of fact or of law, that when called to the attention of later reviewers compels the conclusion, to which </a:t>
            </a:r>
            <a:r>
              <a:rPr lang="en-US" sz="2600" b="1" i="0" u="none" strike="noStrike" baseline="0" dirty="0">
                <a:solidFill>
                  <a:srgbClr val="333333"/>
                </a:solidFill>
              </a:rPr>
              <a:t>reasonable minds could not differ</a:t>
            </a:r>
            <a:r>
              <a:rPr lang="en-US" sz="2600" b="0" i="0" u="none" strike="noStrike" baseline="0" dirty="0">
                <a:solidFill>
                  <a:srgbClr val="333333"/>
                </a:solidFill>
              </a:rPr>
              <a:t>, that the result would have been </a:t>
            </a:r>
            <a:r>
              <a:rPr lang="en-US" sz="2600" b="1" i="0" u="none" strike="noStrike" baseline="0" dirty="0">
                <a:solidFill>
                  <a:srgbClr val="333333"/>
                </a:solidFill>
              </a:rPr>
              <a:t>manifestly different but for the error</a:t>
            </a:r>
            <a:r>
              <a:rPr lang="en-US" sz="2600" b="0" i="0" u="none" strike="noStrike" baseline="0" dirty="0">
                <a:solidFill>
                  <a:srgbClr val="333333"/>
                </a:solidFill>
              </a:rPr>
              <a:t>. If it is not </a:t>
            </a:r>
            <a:r>
              <a:rPr lang="en-US" sz="2600" b="1" i="0" u="none" strike="noStrike" baseline="0" dirty="0">
                <a:solidFill>
                  <a:srgbClr val="333333"/>
                </a:solidFill>
              </a:rPr>
              <a:t>absolutely clear </a:t>
            </a:r>
            <a:r>
              <a:rPr lang="en-US" sz="2600" b="0" i="0" u="none" strike="noStrike" baseline="0" dirty="0">
                <a:solidFill>
                  <a:srgbClr val="333333"/>
                </a:solidFill>
              </a:rPr>
              <a:t>that a </a:t>
            </a:r>
            <a:r>
              <a:rPr lang="en-US" sz="2600" b="1" i="0" u="none" strike="noStrike" baseline="0" dirty="0">
                <a:solidFill>
                  <a:srgbClr val="333333"/>
                </a:solidFill>
              </a:rPr>
              <a:t>different result </a:t>
            </a:r>
            <a:r>
              <a:rPr lang="en-US" sz="2600" b="0" i="0" u="none" strike="noStrike" baseline="0" dirty="0">
                <a:solidFill>
                  <a:srgbClr val="333333"/>
                </a:solidFill>
              </a:rPr>
              <a:t>would have ensued, the error complained of cannot be clear and unmistakable. Generally, </a:t>
            </a:r>
            <a:r>
              <a:rPr lang="en-US" sz="2600" b="0" i="0" u="none" strike="noStrike" baseline="0" dirty="0">
                <a:solidFill>
                  <a:schemeClr val="tx1"/>
                </a:solidFill>
              </a:rPr>
              <a:t>either the </a:t>
            </a:r>
            <a:r>
              <a:rPr lang="en-US" sz="2600" b="1" i="0" u="none" strike="noStrike" baseline="0" dirty="0">
                <a:solidFill>
                  <a:schemeClr val="tx1"/>
                </a:solidFill>
              </a:rPr>
              <a:t>correct facts, as they were known at the time, were not before VA</a:t>
            </a:r>
            <a:r>
              <a:rPr lang="en-US" sz="2600" b="0" i="0" u="none" strike="noStrike" baseline="0" dirty="0">
                <a:solidFill>
                  <a:schemeClr val="tx1"/>
                </a:solidFill>
              </a:rPr>
              <a:t>, or the </a:t>
            </a:r>
            <a:r>
              <a:rPr lang="en-US" sz="2600" b="1" i="0" u="none" strike="noStrike" baseline="0" dirty="0">
                <a:solidFill>
                  <a:schemeClr val="tx1"/>
                </a:solidFill>
              </a:rPr>
              <a:t>statutory and regulatory provisions extant at the time were incorrectly applied</a:t>
            </a:r>
            <a:r>
              <a:rPr lang="en-US" sz="2600" b="0" i="0" u="none" strike="noStrike" baseline="0" dirty="0">
                <a:solidFill>
                  <a:srgbClr val="333333"/>
                </a:solidFill>
              </a:rPr>
              <a:t>.</a:t>
            </a:r>
          </a:p>
          <a:p>
            <a:pPr marL="118872" indent="0" algn="l">
              <a:spcBef>
                <a:spcPts val="100"/>
              </a:spcBef>
              <a:buNone/>
            </a:pPr>
            <a:r>
              <a:rPr lang="en-US" sz="2600" b="1" i="1" u="none" strike="noStrike" baseline="0" dirty="0">
                <a:solidFill>
                  <a:srgbClr val="333333"/>
                </a:solidFill>
                <a:ea typeface="Verdana" panose="020B0604030504040204" pitchFamily="34" charset="0"/>
              </a:rPr>
              <a:t>38 CFR § 3.105(a)(1)(</a:t>
            </a:r>
            <a:r>
              <a:rPr lang="en-US" sz="2600" b="1" i="1" u="none" strike="noStrike" baseline="0" dirty="0" err="1">
                <a:solidFill>
                  <a:srgbClr val="333333"/>
                </a:solidFill>
                <a:ea typeface="Verdana" panose="020B0604030504040204" pitchFamily="34" charset="0"/>
              </a:rPr>
              <a:t>i</a:t>
            </a:r>
            <a:r>
              <a:rPr lang="en-US" sz="2600" b="1" i="1" u="none" strike="noStrike" baseline="0" dirty="0">
                <a:solidFill>
                  <a:srgbClr val="333333"/>
                </a:solidFill>
                <a:ea typeface="Verdana" panose="020B0604030504040204" pitchFamily="34" charset="0"/>
              </a:rPr>
              <a:t>)</a:t>
            </a:r>
            <a:endParaRPr lang="en-US" sz="2600" b="1" i="1" u="none" strike="noStrike" baseline="0" dirty="0">
              <a:solidFill>
                <a:schemeClr val="tx1"/>
              </a:solidFill>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724AEE0C-4147-982D-B1CF-C45DE756BDA4}"/>
              </a:ext>
            </a:extLst>
          </p:cNvPr>
          <p:cNvSpPr>
            <a:spLocks noGrp="1"/>
          </p:cNvSpPr>
          <p:nvPr>
            <p:ph type="sldNum" sz="quarter" idx="12"/>
          </p:nvPr>
        </p:nvSpPr>
        <p:spPr/>
        <p:txBody>
          <a:bodyPr/>
          <a:lstStyle/>
          <a:p>
            <a:fld id="{1B5C5464-0A0C-4F4F-8948-B8BFCC70FC15}" type="slidenum">
              <a:rPr lang="en-US" smtClean="0"/>
              <a:pPr/>
              <a:t>11</a:t>
            </a:fld>
            <a:endParaRPr lang="en-US" dirty="0"/>
          </a:p>
        </p:txBody>
      </p:sp>
    </p:spTree>
    <p:extLst>
      <p:ext uri="{BB962C8B-B14F-4D97-AF65-F5344CB8AC3E}">
        <p14:creationId xmlns:p14="http://schemas.microsoft.com/office/powerpoint/2010/main" val="238567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algn="l">
              <a:spcBef>
                <a:spcPts val="100"/>
              </a:spcBef>
            </a:pPr>
            <a:r>
              <a:rPr lang="en-US" sz="2250" b="1" i="0" u="none" strike="noStrike" baseline="0" dirty="0">
                <a:solidFill>
                  <a:srgbClr val="333333"/>
                </a:solidFill>
              </a:rPr>
              <a:t>(iii) </a:t>
            </a:r>
            <a:r>
              <a:rPr lang="en-US" sz="2250" b="1" i="1" u="none" strike="noStrike" baseline="0" dirty="0">
                <a:solidFill>
                  <a:srgbClr val="333333"/>
                </a:solidFill>
              </a:rPr>
              <a:t>Record to be reviewed. </a:t>
            </a:r>
            <a:r>
              <a:rPr lang="en-US" sz="2250" b="0" i="0" u="none" strike="noStrike" baseline="0" dirty="0">
                <a:solidFill>
                  <a:srgbClr val="333333"/>
                </a:solidFill>
              </a:rPr>
              <a:t>Review for clear and unmistakable error in a prior </a:t>
            </a:r>
            <a:r>
              <a:rPr lang="en-US" sz="2250" b="1" i="1" u="sng" strike="noStrike" baseline="0" dirty="0">
                <a:solidFill>
                  <a:srgbClr val="333333"/>
                </a:solidFill>
              </a:rPr>
              <a:t>FINAL</a:t>
            </a:r>
            <a:r>
              <a:rPr lang="en-US" sz="2250" b="0" i="0" u="none" strike="noStrike" baseline="0" dirty="0">
                <a:solidFill>
                  <a:srgbClr val="333333"/>
                </a:solidFill>
              </a:rPr>
              <a:t> decision of an agency of original jurisdiction must be based on the evidentiary record and </a:t>
            </a:r>
            <a:r>
              <a:rPr lang="en-US" sz="2250" b="1" i="0" u="none" strike="noStrike" baseline="0" dirty="0">
                <a:solidFill>
                  <a:srgbClr val="333333"/>
                </a:solidFill>
              </a:rPr>
              <a:t>the law that existed when that decision was made</a:t>
            </a:r>
            <a:r>
              <a:rPr lang="en-US" sz="2250" b="0" i="0" u="none" strike="noStrike" baseline="0" dirty="0">
                <a:solidFill>
                  <a:srgbClr val="333333"/>
                </a:solidFill>
              </a:rPr>
              <a:t>. </a:t>
            </a:r>
            <a:r>
              <a:rPr lang="en-US" sz="2250" b="1" i="0" u="none" strike="noStrike" baseline="0" dirty="0">
                <a:solidFill>
                  <a:srgbClr val="333333"/>
                </a:solidFill>
              </a:rPr>
              <a:t>The duty to assist in </a:t>
            </a:r>
            <a:r>
              <a:rPr lang="en-US" sz="2250" b="1" i="0" u="none" strike="noStrike" baseline="0" dirty="0">
                <a:solidFill>
                  <a:schemeClr val="tx1"/>
                </a:solidFill>
              </a:rPr>
              <a:t>§ 3.159 </a:t>
            </a:r>
            <a:r>
              <a:rPr lang="en-US" sz="2250" b="1" i="0" u="none" strike="noStrike" baseline="0" dirty="0">
                <a:solidFill>
                  <a:srgbClr val="333333"/>
                </a:solidFill>
              </a:rPr>
              <a:t>does not apply </a:t>
            </a:r>
            <a:r>
              <a:rPr lang="en-US" sz="2250" b="0" i="0" u="none" strike="noStrike" baseline="0" dirty="0">
                <a:solidFill>
                  <a:srgbClr val="333333"/>
                </a:solidFill>
              </a:rPr>
              <a:t>to requests for revision based on clear and unmistakable error.</a:t>
            </a:r>
          </a:p>
          <a:p>
            <a:pPr algn="l">
              <a:spcBef>
                <a:spcPts val="100"/>
              </a:spcBef>
            </a:pPr>
            <a:r>
              <a:rPr lang="en-US" sz="2250" b="1" i="0" u="none" strike="noStrike" baseline="0" dirty="0">
                <a:solidFill>
                  <a:srgbClr val="333333"/>
                </a:solidFill>
              </a:rPr>
              <a:t>(iv) </a:t>
            </a:r>
            <a:r>
              <a:rPr lang="en-US" sz="2250" b="1" i="1" u="none" strike="noStrike" baseline="0" dirty="0">
                <a:solidFill>
                  <a:srgbClr val="333333"/>
                </a:solidFill>
              </a:rPr>
              <a:t>Change in interpretation. </a:t>
            </a:r>
            <a:r>
              <a:rPr lang="en-US" sz="2250" b="0" i="0" u="none" strike="noStrike" baseline="0" dirty="0">
                <a:solidFill>
                  <a:srgbClr val="333333"/>
                </a:solidFill>
              </a:rPr>
              <a:t>Clear and unmistakable error </a:t>
            </a:r>
            <a:r>
              <a:rPr lang="en-US" sz="2250" b="1" i="0" u="none" strike="noStrike" baseline="0" dirty="0">
                <a:solidFill>
                  <a:srgbClr val="333333"/>
                </a:solidFill>
              </a:rPr>
              <a:t>does not </a:t>
            </a:r>
            <a:r>
              <a:rPr lang="en-US" sz="2250" b="0" i="0" u="none" strike="noStrike" baseline="0" dirty="0">
                <a:solidFill>
                  <a:srgbClr val="333333"/>
                </a:solidFill>
              </a:rPr>
              <a:t>include the </a:t>
            </a:r>
            <a:r>
              <a:rPr lang="en-US" sz="2250" b="1" i="0" u="none" strike="noStrike" baseline="0" dirty="0">
                <a:solidFill>
                  <a:srgbClr val="333333"/>
                </a:solidFill>
              </a:rPr>
              <a:t>otherwise correct application of a statute or regulation </a:t>
            </a:r>
            <a:r>
              <a:rPr lang="en-US" sz="2250" b="0" i="0" u="none" strike="noStrike" baseline="0" dirty="0">
                <a:solidFill>
                  <a:srgbClr val="333333"/>
                </a:solidFill>
              </a:rPr>
              <a:t>where, subsequent to the decision being challenged, there has been a </a:t>
            </a:r>
            <a:r>
              <a:rPr lang="en-US" sz="2250" b="1" i="0" u="none" strike="noStrike" baseline="0" dirty="0">
                <a:solidFill>
                  <a:srgbClr val="333333"/>
                </a:solidFill>
              </a:rPr>
              <a:t>change in the interpretation </a:t>
            </a:r>
            <a:r>
              <a:rPr lang="en-US" sz="2250" b="0" i="0" u="none" strike="noStrike" baseline="0" dirty="0">
                <a:solidFill>
                  <a:srgbClr val="333333"/>
                </a:solidFill>
              </a:rPr>
              <a:t>of the statute or regulation.</a:t>
            </a:r>
          </a:p>
          <a:p>
            <a:pPr algn="l">
              <a:spcBef>
                <a:spcPts val="100"/>
              </a:spcBef>
            </a:pPr>
            <a:r>
              <a:rPr lang="en-US" sz="2250" b="1" i="0" u="none" strike="noStrike" baseline="0" dirty="0">
                <a:solidFill>
                  <a:srgbClr val="333333"/>
                </a:solidFill>
              </a:rPr>
              <a:t>(v) </a:t>
            </a:r>
            <a:r>
              <a:rPr lang="en-US" sz="2250" b="1" i="1" u="none" strike="noStrike" baseline="0" dirty="0">
                <a:solidFill>
                  <a:srgbClr val="333333"/>
                </a:solidFill>
              </a:rPr>
              <a:t>Limitation on Applicability. </a:t>
            </a:r>
            <a:r>
              <a:rPr lang="en-US" sz="2250" b="0" i="0" u="none" strike="noStrike" baseline="0" dirty="0">
                <a:solidFill>
                  <a:srgbClr val="333333"/>
                </a:solidFill>
              </a:rPr>
              <a:t>Decisions of an agency of original jurisdiction on issues that have been </a:t>
            </a:r>
            <a:r>
              <a:rPr lang="en-US" sz="2250" b="1" i="0" u="none" strike="noStrike" baseline="0" dirty="0">
                <a:solidFill>
                  <a:srgbClr val="333333"/>
                </a:solidFill>
              </a:rPr>
              <a:t>decided on appeal </a:t>
            </a:r>
            <a:r>
              <a:rPr lang="en-US" sz="2250" b="0" i="0" u="none" strike="noStrike" baseline="0" dirty="0">
                <a:solidFill>
                  <a:srgbClr val="333333"/>
                </a:solidFill>
              </a:rPr>
              <a:t>by the </a:t>
            </a:r>
            <a:r>
              <a:rPr lang="en-US" sz="2250" b="1" i="0" u="none" strike="noStrike" baseline="0" dirty="0">
                <a:solidFill>
                  <a:srgbClr val="333333"/>
                </a:solidFill>
              </a:rPr>
              <a:t>Board or a court</a:t>
            </a:r>
            <a:r>
              <a:rPr lang="en-US" sz="2250" b="0" i="0" u="none" strike="noStrike" baseline="0" dirty="0">
                <a:solidFill>
                  <a:srgbClr val="333333"/>
                </a:solidFill>
              </a:rPr>
              <a:t> of competent jurisdiction </a:t>
            </a:r>
            <a:r>
              <a:rPr lang="en-US" sz="2250" b="1" i="0" u="none" strike="noStrike" baseline="0" dirty="0">
                <a:solidFill>
                  <a:srgbClr val="333333"/>
                </a:solidFill>
              </a:rPr>
              <a:t>are not subject to revision</a:t>
            </a:r>
            <a:r>
              <a:rPr lang="en-US" sz="2250" b="0" i="0" u="none" strike="noStrike" baseline="0" dirty="0">
                <a:solidFill>
                  <a:srgbClr val="333333"/>
                </a:solidFill>
              </a:rPr>
              <a:t> under this subsection</a:t>
            </a:r>
            <a:r>
              <a:rPr lang="en-US" sz="2250" dirty="0">
                <a:solidFill>
                  <a:srgbClr val="333333"/>
                </a:solidFill>
              </a:rPr>
              <a:t> (more about that in a few minutes).</a:t>
            </a:r>
            <a:endParaRPr lang="en-US" sz="2250" b="0" i="0" u="none" strike="noStrike" baseline="0" dirty="0">
              <a:solidFill>
                <a:srgbClr val="333333"/>
              </a:solidFill>
            </a:endParaRPr>
          </a:p>
          <a:p>
            <a:pPr marL="118872" indent="0">
              <a:spcBef>
                <a:spcPts val="100"/>
              </a:spcBef>
              <a:buNone/>
            </a:pPr>
            <a:endParaRPr lang="en-US" sz="2000" b="1" i="1" u="none" strike="noStrike" baseline="0" dirty="0">
              <a:solidFill>
                <a:srgbClr val="333333"/>
              </a:solidFill>
              <a:latin typeface="Verdana" panose="020B0604030504040204" pitchFamily="34" charset="0"/>
              <a:ea typeface="Verdana" panose="020B0604030504040204" pitchFamily="34" charset="0"/>
            </a:endParaRPr>
          </a:p>
          <a:p>
            <a:pPr marL="118872" indent="0">
              <a:spcBef>
                <a:spcPts val="100"/>
              </a:spcBef>
              <a:buNone/>
            </a:pPr>
            <a:r>
              <a:rPr lang="en-US" sz="2000" b="1" i="1" u="none" strike="noStrike" baseline="0" dirty="0">
                <a:solidFill>
                  <a:srgbClr val="333333"/>
                </a:solidFill>
                <a:latin typeface="Verdana" panose="020B0604030504040204" pitchFamily="34" charset="0"/>
                <a:ea typeface="Verdana" panose="020B0604030504040204" pitchFamily="34" charset="0"/>
              </a:rPr>
              <a:t>38 CFR § 3.105(a)(1)(iii),(iv),(v)</a:t>
            </a:r>
            <a:endParaRPr lang="en-US" sz="2000" b="1" i="1" u="none" strike="noStrike" baseline="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2B0D4B65-03FB-FE1B-322F-6F34BB7D6195}"/>
              </a:ext>
            </a:extLst>
          </p:cNvPr>
          <p:cNvSpPr>
            <a:spLocks noGrp="1"/>
          </p:cNvSpPr>
          <p:nvPr>
            <p:ph type="sldNum" sz="quarter" idx="12"/>
          </p:nvPr>
        </p:nvSpPr>
        <p:spPr/>
        <p:txBody>
          <a:bodyPr/>
          <a:lstStyle/>
          <a:p>
            <a:fld id="{1B5C5464-0A0C-4F4F-8948-B8BFCC70FC15}" type="slidenum">
              <a:rPr lang="en-US" smtClean="0"/>
              <a:pPr/>
              <a:t>12</a:t>
            </a:fld>
            <a:endParaRPr lang="en-US" dirty="0"/>
          </a:p>
        </p:txBody>
      </p:sp>
    </p:spTree>
    <p:extLst>
      <p:ext uri="{BB962C8B-B14F-4D97-AF65-F5344CB8AC3E}">
        <p14:creationId xmlns:p14="http://schemas.microsoft.com/office/powerpoint/2010/main" val="4283823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M21 Manual Defines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r>
              <a:rPr lang="en-US" sz="2400" dirty="0">
                <a:solidFill>
                  <a:schemeClr val="tx1"/>
                </a:solidFill>
                <a:effectLst/>
              </a:rPr>
              <a:t>Either the correct facts, as they were known at the time, were not before the adjudicator, (</a:t>
            </a:r>
            <a:r>
              <a:rPr lang="en-US" sz="2400" b="1" dirty="0">
                <a:solidFill>
                  <a:schemeClr val="tx1"/>
                </a:solidFill>
                <a:effectLst/>
              </a:rPr>
              <a:t>e.g., the adjudicator overlooked them</a:t>
            </a:r>
            <a:r>
              <a:rPr lang="en-US" sz="2400" dirty="0">
                <a:solidFill>
                  <a:schemeClr val="tx1"/>
                </a:solidFill>
                <a:effectLst/>
              </a:rPr>
              <a:t>) or the statutory or regulatory provisions extant at the time were incorrectly applied,</a:t>
            </a:r>
            <a:endParaRPr lang="en-US" sz="2400" dirty="0">
              <a:solidFill>
                <a:schemeClr val="tx1"/>
              </a:solidFill>
            </a:endParaRPr>
          </a:p>
          <a:p>
            <a:r>
              <a:rPr lang="en-US" sz="2400" dirty="0">
                <a:solidFill>
                  <a:schemeClr val="tx1"/>
                </a:solidFill>
                <a:effectLst/>
              </a:rPr>
              <a:t> The error must be the sort which, had it not been made, would have </a:t>
            </a:r>
            <a:r>
              <a:rPr lang="en-US" sz="2400" b="1" dirty="0">
                <a:solidFill>
                  <a:schemeClr val="tx1"/>
                </a:solidFill>
                <a:effectLst/>
              </a:rPr>
              <a:t>manifestly changed the outcome </a:t>
            </a:r>
            <a:r>
              <a:rPr lang="en-US" sz="2400" dirty="0">
                <a:solidFill>
                  <a:schemeClr val="tx1"/>
                </a:solidFill>
                <a:effectLst/>
              </a:rPr>
              <a:t>at the time it was made, and,</a:t>
            </a:r>
            <a:endParaRPr lang="en-US" sz="2400" dirty="0">
              <a:solidFill>
                <a:schemeClr val="tx1"/>
              </a:solidFill>
            </a:endParaRPr>
          </a:p>
          <a:p>
            <a:r>
              <a:rPr lang="en-US" sz="2400" dirty="0">
                <a:solidFill>
                  <a:schemeClr val="tx1"/>
                </a:solidFill>
                <a:effectLst/>
              </a:rPr>
              <a:t> The determination must be based on the record and the law that </a:t>
            </a:r>
            <a:r>
              <a:rPr lang="en-US" sz="2400" b="1" dirty="0">
                <a:solidFill>
                  <a:schemeClr val="tx1"/>
                </a:solidFill>
                <a:effectLst/>
              </a:rPr>
              <a:t>existed at the time of the prior adjudication </a:t>
            </a:r>
            <a:r>
              <a:rPr lang="en-US" sz="2400" dirty="0">
                <a:solidFill>
                  <a:schemeClr val="tx1"/>
                </a:solidFill>
                <a:effectLst/>
              </a:rPr>
              <a:t>in question.</a:t>
            </a:r>
          </a:p>
          <a:p>
            <a:r>
              <a:rPr lang="en-US" sz="2400" dirty="0"/>
              <a:t>CUEs are </a:t>
            </a:r>
            <a:r>
              <a:rPr lang="en-US" sz="2400" b="1" dirty="0"/>
              <a:t>undebatable</a:t>
            </a:r>
            <a:r>
              <a:rPr lang="en-US" sz="2400" dirty="0"/>
              <a:t>.  If it is not absolutely clear that a different outcome would have resulted, the error complained of cannot be clear and unmistakable.  </a:t>
            </a:r>
          </a:p>
          <a:p>
            <a:endParaRPr lang="en-US" sz="2400" dirty="0">
              <a:solidFill>
                <a:schemeClr val="tx1"/>
              </a:solidFill>
            </a:endParaRPr>
          </a:p>
          <a:p>
            <a:pPr algn="l"/>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r>
              <a:rPr lang="pt-BR" sz="2400" b="1" i="1" dirty="0">
                <a:solidFill>
                  <a:schemeClr val="tx1"/>
                </a:solidFill>
                <a:effectLst/>
              </a:rPr>
              <a:t>M21-1 </a:t>
            </a:r>
            <a:r>
              <a:rPr lang="en-US" sz="2400" b="1" i="1" dirty="0"/>
              <a:t>X.ii.5.A.1.a.</a:t>
            </a:r>
            <a:r>
              <a:rPr lang="en-US" sz="2400" b="1" dirty="0"/>
              <a:t>  </a:t>
            </a:r>
            <a:endParaRPr lang="en-US" sz="2400" b="1" u="none" strike="noStrike" baseline="0" dirty="0">
              <a:solidFill>
                <a:schemeClr val="tx1"/>
              </a:solidFill>
              <a:ea typeface="Verdana" panose="020B0604030504040204" pitchFamily="34" charset="0"/>
            </a:endParaRPr>
          </a:p>
          <a:p>
            <a:pPr marL="0" indent="0">
              <a:buNone/>
            </a:pPr>
            <a:endParaRPr lang="en-US" sz="2400" dirty="0">
              <a:solidFill>
                <a:schemeClr val="tx1"/>
              </a:solidFill>
              <a:ea typeface="Calibri" panose="020F0502020204030204" pitchFamily="34" charset="0"/>
              <a:cs typeface="Times New Roman" panose="02020603050405020304" pitchFamily="18" charset="0"/>
            </a:endParaRPr>
          </a:p>
          <a:p>
            <a:pPr marL="118872" indent="0">
              <a:buNone/>
            </a:pPr>
            <a:endParaRPr lang="en-US" sz="2400" dirty="0"/>
          </a:p>
        </p:txBody>
      </p:sp>
      <p:sp>
        <p:nvSpPr>
          <p:cNvPr id="4" name="Slide Number Placeholder 3">
            <a:extLst>
              <a:ext uri="{FF2B5EF4-FFF2-40B4-BE49-F238E27FC236}">
                <a16:creationId xmlns:a16="http://schemas.microsoft.com/office/drawing/2014/main" id="{F3446AA4-5056-3BB0-8386-C4917240E88E}"/>
              </a:ext>
            </a:extLst>
          </p:cNvPr>
          <p:cNvSpPr>
            <a:spLocks noGrp="1"/>
          </p:cNvSpPr>
          <p:nvPr>
            <p:ph type="sldNum" sz="quarter" idx="12"/>
          </p:nvPr>
        </p:nvSpPr>
        <p:spPr/>
        <p:txBody>
          <a:bodyPr/>
          <a:lstStyle/>
          <a:p>
            <a:fld id="{1B5C5464-0A0C-4F4F-8948-B8BFCC70FC15}" type="slidenum">
              <a:rPr lang="en-US" smtClean="0"/>
              <a:pPr/>
              <a:t>13</a:t>
            </a:fld>
            <a:endParaRPr lang="en-US" dirty="0"/>
          </a:p>
        </p:txBody>
      </p:sp>
    </p:spTree>
    <p:extLst>
      <p:ext uri="{BB962C8B-B14F-4D97-AF65-F5344CB8AC3E}">
        <p14:creationId xmlns:p14="http://schemas.microsoft.com/office/powerpoint/2010/main" val="280656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M21 Manual Defines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300" dirty="0">
                <a:solidFill>
                  <a:schemeClr val="tx1"/>
                </a:solidFill>
                <a:effectLst/>
              </a:rPr>
              <a:t>A CUE will fall into one or more of the following categories:</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failed to apply or incorrectly </a:t>
            </a:r>
            <a:r>
              <a:rPr lang="en-US" sz="2300" dirty="0">
                <a:solidFill>
                  <a:schemeClr val="tx1"/>
                </a:solidFill>
                <a:effectLst/>
              </a:rPr>
              <a:t>applied the appropriate </a:t>
            </a:r>
            <a:r>
              <a:rPr lang="en-US" sz="2300" b="1" dirty="0">
                <a:solidFill>
                  <a:schemeClr val="tx1"/>
                </a:solidFill>
                <a:effectLst/>
              </a:rPr>
              <a:t>laws or regulations</a:t>
            </a:r>
            <a:r>
              <a:rPr lang="en-US" sz="2300" dirty="0">
                <a:solidFill>
                  <a:schemeClr val="tx1"/>
                </a:solidFill>
                <a:effectLst/>
              </a:rPr>
              <a:t>.  (</a:t>
            </a:r>
            <a:r>
              <a:rPr lang="en-US" sz="2300" b="1" i="1" dirty="0">
                <a:solidFill>
                  <a:schemeClr val="tx1"/>
                </a:solidFill>
                <a:effectLst/>
              </a:rPr>
              <a:t>Note</a:t>
            </a:r>
            <a:r>
              <a:rPr lang="en-US" sz="2300" dirty="0">
                <a:solidFill>
                  <a:schemeClr val="tx1"/>
                </a:solidFill>
                <a:effectLst/>
              </a:rPr>
              <a:t>: These legal errors commonly involve pre-reduction due process or the failure to apply a statutory or regulatory presumption.)</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overlooked material facts of record</a:t>
            </a:r>
            <a:r>
              <a:rPr lang="en-US" sz="2300" dirty="0">
                <a:solidFill>
                  <a:schemeClr val="tx1"/>
                </a:solidFill>
                <a:effectLst/>
              </a:rPr>
              <a:t>, or,</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failed to follow a procedural directive </a:t>
            </a:r>
            <a:r>
              <a:rPr lang="en-US" sz="2300" dirty="0">
                <a:solidFill>
                  <a:schemeClr val="tx1"/>
                </a:solidFill>
                <a:effectLst/>
              </a:rPr>
              <a:t>that involved a substantive rule (a rule that regulates a right).</a:t>
            </a:r>
          </a:p>
          <a:p>
            <a:pPr marL="342900" indent="-342900"/>
            <a:r>
              <a:rPr lang="en-US" sz="2300" dirty="0">
                <a:solidFill>
                  <a:schemeClr val="tx1"/>
                </a:solidFill>
                <a:effectLst/>
              </a:rPr>
              <a:t> A </a:t>
            </a:r>
            <a:r>
              <a:rPr lang="en-US" sz="2300" b="1" dirty="0">
                <a:solidFill>
                  <a:schemeClr val="tx1"/>
                </a:solidFill>
                <a:effectLst/>
              </a:rPr>
              <a:t>duty to assist deficiency </a:t>
            </a:r>
            <a:r>
              <a:rPr lang="en-US" sz="2300" dirty="0">
                <a:solidFill>
                  <a:schemeClr val="tx1"/>
                </a:solidFill>
                <a:effectLst/>
              </a:rPr>
              <a:t>such as an insufficient examination </a:t>
            </a:r>
            <a:r>
              <a:rPr lang="en-US" sz="2300" b="1" dirty="0">
                <a:solidFill>
                  <a:schemeClr val="tx1"/>
                </a:solidFill>
                <a:effectLst/>
              </a:rPr>
              <a:t>cannot form a basis for CUE </a:t>
            </a:r>
            <a:r>
              <a:rPr lang="en-US" sz="2300" dirty="0">
                <a:solidFill>
                  <a:schemeClr val="tx1"/>
                </a:solidFill>
                <a:effectLst/>
              </a:rPr>
              <a:t>since such deficiency creates only an incomplete rather than an incorrect record.  </a:t>
            </a:r>
            <a:r>
              <a:rPr lang="en-US" sz="2300" b="1" i="1" dirty="0">
                <a:solidFill>
                  <a:schemeClr val="tx1"/>
                </a:solidFill>
                <a:effectLst/>
              </a:rPr>
              <a:t>Exception</a:t>
            </a:r>
            <a:r>
              <a:rPr lang="en-US" sz="2300" dirty="0">
                <a:solidFill>
                  <a:schemeClr val="tx1"/>
                </a:solidFill>
                <a:effectLst/>
              </a:rPr>
              <a:t>:  A </a:t>
            </a:r>
            <a:r>
              <a:rPr lang="en-US" sz="2300" b="1" dirty="0">
                <a:solidFill>
                  <a:schemeClr val="tx1"/>
                </a:solidFill>
                <a:effectLst/>
              </a:rPr>
              <a:t>failure to consider VA medical records</a:t>
            </a:r>
            <a:r>
              <a:rPr lang="en-US" sz="2300" dirty="0">
                <a:solidFill>
                  <a:schemeClr val="tx1"/>
                </a:solidFill>
                <a:effectLst/>
              </a:rPr>
              <a:t>, which were in VA’s constructive possession at the time of the prior decision, may constitute a CUE, </a:t>
            </a:r>
            <a:r>
              <a:rPr lang="en-US" sz="2300" b="1" dirty="0">
                <a:solidFill>
                  <a:schemeClr val="tx1"/>
                </a:solidFill>
                <a:effectLst/>
              </a:rPr>
              <a:t>if such failure affected the outcome of the claim</a:t>
            </a:r>
            <a:r>
              <a:rPr lang="en-US" sz="2300" dirty="0">
                <a:solidFill>
                  <a:schemeClr val="tx1"/>
                </a:solidFill>
                <a:effectLst/>
              </a:rPr>
              <a:t>. </a:t>
            </a:r>
            <a:r>
              <a:rPr lang="pt-BR" sz="2300" b="1" i="1" dirty="0">
                <a:solidFill>
                  <a:schemeClr val="tx1"/>
                </a:solidFill>
                <a:effectLst/>
              </a:rPr>
              <a:t>M21-1 </a:t>
            </a:r>
            <a:r>
              <a:rPr lang="en-US" sz="2300" b="1" i="1" dirty="0"/>
              <a:t>X.ii.5.A.1.c.</a:t>
            </a:r>
            <a:endParaRPr lang="en-US" sz="2300" b="1" i="1"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D60CC73-72BF-AAAF-8F12-22889F21A4D2}"/>
              </a:ext>
            </a:extLst>
          </p:cNvPr>
          <p:cNvSpPr>
            <a:spLocks noGrp="1"/>
          </p:cNvSpPr>
          <p:nvPr>
            <p:ph type="sldNum" sz="quarter" idx="12"/>
          </p:nvPr>
        </p:nvSpPr>
        <p:spPr/>
        <p:txBody>
          <a:bodyPr/>
          <a:lstStyle/>
          <a:p>
            <a:fld id="{1B5C5464-0A0C-4F4F-8948-B8BFCC70FC15}" type="slidenum">
              <a:rPr lang="en-US" smtClean="0"/>
              <a:pPr/>
              <a:t>14</a:t>
            </a:fld>
            <a:endParaRPr lang="en-US" dirty="0"/>
          </a:p>
        </p:txBody>
      </p:sp>
    </p:spTree>
    <p:extLst>
      <p:ext uri="{BB962C8B-B14F-4D97-AF65-F5344CB8AC3E}">
        <p14:creationId xmlns:p14="http://schemas.microsoft.com/office/powerpoint/2010/main" val="3127284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A057A-7B78-6451-C62F-30BA5BA695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7ACDC6-374F-AB26-9915-A4A70D12136F}"/>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Is a "Procedural Directive"?</a:t>
            </a:r>
            <a:endParaRPr lang="en-US" sz="2900" dirty="0">
              <a:solidFill>
                <a:schemeClr val="accent1"/>
              </a:solidFill>
            </a:endParaRPr>
          </a:p>
        </p:txBody>
      </p:sp>
      <p:sp>
        <p:nvSpPr>
          <p:cNvPr id="3" name="Content Placeholder 2">
            <a:extLst>
              <a:ext uri="{FF2B5EF4-FFF2-40B4-BE49-F238E27FC236}">
                <a16:creationId xmlns:a16="http://schemas.microsoft.com/office/drawing/2014/main" id="{F964FC18-8EF8-4174-ABA1-8FC243924B77}"/>
              </a:ext>
            </a:extLst>
          </p:cNvPr>
          <p:cNvSpPr>
            <a:spLocks noGrp="1"/>
          </p:cNvSpPr>
          <p:nvPr>
            <p:ph idx="1"/>
          </p:nvPr>
        </p:nvSpPr>
        <p:spPr>
          <a:xfrm>
            <a:off x="0" y="1447800"/>
            <a:ext cx="9144000" cy="5410200"/>
          </a:xfrm>
        </p:spPr>
        <p:txBody>
          <a:bodyPr>
            <a:noAutofit/>
          </a:bodyPr>
          <a:lstStyle/>
          <a:p>
            <a:pPr marL="0" indent="0">
              <a:buNone/>
            </a:pPr>
            <a:r>
              <a:rPr lang="en-US" sz="2300" dirty="0">
                <a:solidFill>
                  <a:schemeClr val="tx1"/>
                </a:solidFill>
              </a:rPr>
              <a:t>What does "T</a:t>
            </a:r>
            <a:r>
              <a:rPr lang="en-US" sz="2300" dirty="0">
                <a:solidFill>
                  <a:schemeClr val="tx1"/>
                </a:solidFill>
                <a:effectLst/>
              </a:rPr>
              <a:t>he decision maker </a:t>
            </a:r>
            <a:r>
              <a:rPr lang="en-US" sz="2300" b="1" dirty="0">
                <a:solidFill>
                  <a:schemeClr val="tx1"/>
                </a:solidFill>
                <a:effectLst/>
              </a:rPr>
              <a:t>failed to follow a procedural directive </a:t>
            </a:r>
            <a:r>
              <a:rPr lang="en-US" sz="2300" dirty="0">
                <a:solidFill>
                  <a:schemeClr val="tx1"/>
                </a:solidFill>
                <a:effectLst/>
              </a:rPr>
              <a:t>that involved a </a:t>
            </a:r>
            <a:r>
              <a:rPr lang="en-US" sz="2300" b="1" dirty="0">
                <a:solidFill>
                  <a:schemeClr val="tx1"/>
                </a:solidFill>
                <a:effectLst/>
              </a:rPr>
              <a:t>substantive rule </a:t>
            </a:r>
            <a:r>
              <a:rPr lang="en-US" sz="2300" dirty="0">
                <a:solidFill>
                  <a:schemeClr val="tx1"/>
                </a:solidFill>
                <a:effectLst/>
              </a:rPr>
              <a:t>(a rule that regulates a right)" mean?</a:t>
            </a:r>
            <a:br>
              <a:rPr lang="en-US" sz="2300" dirty="0">
                <a:solidFill>
                  <a:schemeClr val="tx1"/>
                </a:solidFill>
                <a:effectLst/>
              </a:rPr>
            </a:br>
            <a:br>
              <a:rPr lang="en-US" sz="2300" dirty="0">
                <a:solidFill>
                  <a:schemeClr val="tx1"/>
                </a:solidFill>
                <a:effectLst/>
              </a:rPr>
            </a:br>
            <a:r>
              <a:rPr lang="en-US" sz="2300" b="1" dirty="0">
                <a:solidFill>
                  <a:schemeClr val="tx1"/>
                </a:solidFill>
                <a:effectLst/>
              </a:rPr>
              <a:t>Example: </a:t>
            </a:r>
          </a:p>
          <a:p>
            <a:pPr marL="0" indent="0">
              <a:buNone/>
            </a:pPr>
            <a:r>
              <a:rPr lang="en-US" sz="2300" dirty="0">
                <a:solidFill>
                  <a:schemeClr val="tx1"/>
                </a:solidFill>
                <a:effectLst/>
              </a:rPr>
              <a:t>I</a:t>
            </a:r>
            <a:r>
              <a:rPr lang="en-US" sz="2400" dirty="0"/>
              <a:t>f a VA rater failed to apply a binding M21-1 rule that requires granting presumptive service connection for </a:t>
            </a:r>
            <a:r>
              <a:rPr lang="en-US" sz="2400" b="1" dirty="0"/>
              <a:t>ischemic heart disease</a:t>
            </a:r>
            <a:r>
              <a:rPr lang="en-US" sz="2400" dirty="0"/>
              <a:t> in a Vietnam veteran (based on herbicide exposure), </a:t>
            </a:r>
            <a:r>
              <a:rPr lang="en-US" sz="2400" b="1" dirty="0"/>
              <a:t>that could be CUE</a:t>
            </a:r>
            <a:r>
              <a:rPr lang="en-US" sz="2400" dirty="0"/>
              <a:t>—because the </a:t>
            </a:r>
            <a:r>
              <a:rPr lang="en-US" sz="2400" b="1" dirty="0"/>
              <a:t>procedural directive (M21-1) </a:t>
            </a:r>
            <a:r>
              <a:rPr lang="en-US" sz="2400" dirty="0"/>
              <a:t>involved a </a:t>
            </a:r>
            <a:r>
              <a:rPr lang="en-US" sz="2400" b="1" dirty="0"/>
              <a:t>substantive right</a:t>
            </a:r>
            <a:r>
              <a:rPr lang="en-US" sz="2400" dirty="0"/>
              <a:t> </a:t>
            </a:r>
            <a:r>
              <a:rPr lang="en-US" sz="2400" b="1" dirty="0"/>
              <a:t>(service-connected compensation)</a:t>
            </a:r>
            <a:r>
              <a:rPr lang="en-US" sz="2400" dirty="0"/>
              <a:t>,</a:t>
            </a:r>
            <a:r>
              <a:rPr lang="en-US" sz="2400" b="1" dirty="0"/>
              <a:t> </a:t>
            </a:r>
            <a:r>
              <a:rPr lang="en-US" sz="2400" dirty="0"/>
              <a:t>and not following it directly harmed the veteran.</a:t>
            </a:r>
            <a:endParaRPr lang="en-US" sz="2300" dirty="0">
              <a:solidFill>
                <a:schemeClr val="tx1"/>
              </a:solidFill>
              <a:effectLst/>
            </a:endParaRPr>
          </a:p>
          <a:p>
            <a:pPr marL="0" indent="0">
              <a:buNone/>
            </a:pPr>
            <a:endParaRPr lang="en-US" sz="2800" dirty="0"/>
          </a:p>
        </p:txBody>
      </p:sp>
      <p:sp>
        <p:nvSpPr>
          <p:cNvPr id="4" name="Slide Number Placeholder 3">
            <a:extLst>
              <a:ext uri="{FF2B5EF4-FFF2-40B4-BE49-F238E27FC236}">
                <a16:creationId xmlns:a16="http://schemas.microsoft.com/office/drawing/2014/main" id="{0F284D71-27BF-74EB-FEEC-01F443F8FE92}"/>
              </a:ext>
            </a:extLst>
          </p:cNvPr>
          <p:cNvSpPr>
            <a:spLocks noGrp="1"/>
          </p:cNvSpPr>
          <p:nvPr>
            <p:ph type="sldNum" sz="quarter" idx="12"/>
          </p:nvPr>
        </p:nvSpPr>
        <p:spPr/>
        <p:txBody>
          <a:bodyPr/>
          <a:lstStyle/>
          <a:p>
            <a:fld id="{1B5C5464-0A0C-4F4F-8948-B8BFCC70FC15}" type="slidenum">
              <a:rPr lang="en-US" smtClean="0"/>
              <a:pPr/>
              <a:t>15</a:t>
            </a:fld>
            <a:endParaRPr lang="en-US" dirty="0"/>
          </a:p>
        </p:txBody>
      </p:sp>
    </p:spTree>
    <p:extLst>
      <p:ext uri="{BB962C8B-B14F-4D97-AF65-F5344CB8AC3E}">
        <p14:creationId xmlns:p14="http://schemas.microsoft.com/office/powerpoint/2010/main" val="1798098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300" dirty="0"/>
              <a:t>When filing a CUE request related to a prior AOJ rating decision, the following requirements must be met:</a:t>
            </a:r>
          </a:p>
          <a:p>
            <a:pPr marL="118872" indent="0">
              <a:buNone/>
            </a:pPr>
            <a:endParaRPr lang="en-US" sz="2300" dirty="0"/>
          </a:p>
          <a:p>
            <a:r>
              <a:rPr lang="en-US" sz="2300" b="1" u="sng" dirty="0"/>
              <a:t>Specific Pleading Requirement</a:t>
            </a:r>
            <a:r>
              <a:rPr lang="en-US" sz="2300" dirty="0"/>
              <a:t>:</a:t>
            </a:r>
            <a:br>
              <a:rPr lang="en-US" sz="2300" dirty="0"/>
            </a:br>
            <a:r>
              <a:rPr lang="en-US" sz="2300" dirty="0"/>
              <a:t>The claimant must clearly identify the alleged error. This includes specifying </a:t>
            </a:r>
            <a:r>
              <a:rPr lang="en-US" sz="2300" b="1" dirty="0"/>
              <a:t>when the error occurred</a:t>
            </a:r>
            <a:r>
              <a:rPr lang="en-US" sz="2300" dirty="0"/>
              <a:t> and </a:t>
            </a:r>
            <a:r>
              <a:rPr lang="en-US" sz="2300" b="1" dirty="0"/>
              <a:t>how it was a clear and unmistakable error</a:t>
            </a:r>
            <a:r>
              <a:rPr lang="en-US" sz="2300" dirty="0"/>
              <a:t> based on the law and evidence at the time of the original decision.</a:t>
            </a:r>
          </a:p>
          <a:p>
            <a:r>
              <a:rPr lang="en-US" sz="2300" b="1" u="sng" dirty="0"/>
              <a:t>General Allegations Are Insufficient</a:t>
            </a:r>
            <a:r>
              <a:rPr lang="en-US" sz="2300" dirty="0"/>
              <a:t>:</a:t>
            </a:r>
            <a:br>
              <a:rPr lang="en-US" sz="2300" dirty="0"/>
            </a:br>
            <a:r>
              <a:rPr lang="en-US" sz="2300" dirty="0"/>
              <a:t>Simply stating that the AOJ decision was wrong is </a:t>
            </a:r>
            <a:r>
              <a:rPr lang="en-US" sz="2300" b="1" dirty="0"/>
              <a:t>not enough</a:t>
            </a:r>
            <a:r>
              <a:rPr lang="en-US" sz="2300" dirty="0"/>
              <a:t>. The claimant must provide a </a:t>
            </a:r>
            <a:r>
              <a:rPr lang="en-US" sz="2300" b="1" dirty="0"/>
              <a:t>detailed and specific argument</a:t>
            </a:r>
            <a:r>
              <a:rPr lang="en-US" sz="2300" dirty="0"/>
              <a:t> showing how the error meets the CUE standard.</a:t>
            </a:r>
          </a:p>
          <a:p>
            <a:pPr marL="118872" indent="0">
              <a:buNone/>
            </a:pPr>
            <a:endParaRPr lang="en-US" sz="2400" dirty="0"/>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1F50994D-D8E5-F596-3598-569D6DAEF547}"/>
              </a:ext>
            </a:extLst>
          </p:cNvPr>
          <p:cNvSpPr>
            <a:spLocks noGrp="1"/>
          </p:cNvSpPr>
          <p:nvPr>
            <p:ph type="sldNum" sz="quarter" idx="12"/>
          </p:nvPr>
        </p:nvSpPr>
        <p:spPr/>
        <p:txBody>
          <a:bodyPr/>
          <a:lstStyle/>
          <a:p>
            <a:fld id="{1B5C5464-0A0C-4F4F-8948-B8BFCC70FC15}" type="slidenum">
              <a:rPr lang="en-US" smtClean="0"/>
              <a:pPr/>
              <a:t>16</a:t>
            </a:fld>
            <a:endParaRPr lang="en-US" dirty="0"/>
          </a:p>
        </p:txBody>
      </p:sp>
    </p:spTree>
    <p:extLst>
      <p:ext uri="{BB962C8B-B14F-4D97-AF65-F5344CB8AC3E}">
        <p14:creationId xmlns:p14="http://schemas.microsoft.com/office/powerpoint/2010/main" val="3211004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CBF4C-DAFC-EEFE-7380-777E7F5FBF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6A4CF-31F9-818E-A36E-DEFFE0D205FF}"/>
              </a:ext>
            </a:extLst>
          </p:cNvPr>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a:extLst>
              <a:ext uri="{FF2B5EF4-FFF2-40B4-BE49-F238E27FC236}">
                <a16:creationId xmlns:a16="http://schemas.microsoft.com/office/drawing/2014/main" id="{AD09A3EE-F5BA-6505-1917-E46F8078685F}"/>
              </a:ext>
            </a:extLst>
          </p:cNvPr>
          <p:cNvSpPr>
            <a:spLocks noGrp="1"/>
          </p:cNvSpPr>
          <p:nvPr>
            <p:ph idx="1"/>
          </p:nvPr>
        </p:nvSpPr>
        <p:spPr>
          <a:xfrm>
            <a:off x="0" y="1447800"/>
            <a:ext cx="9144000" cy="5410200"/>
          </a:xfrm>
        </p:spPr>
        <p:txBody>
          <a:bodyPr>
            <a:noAutofit/>
          </a:bodyPr>
          <a:lstStyle/>
          <a:p>
            <a:r>
              <a:rPr lang="en-US" sz="2300" b="1" u="sng" dirty="0"/>
              <a:t>Failure to Plead Properly</a:t>
            </a:r>
            <a:r>
              <a:rPr lang="en-US" sz="2300" dirty="0"/>
              <a:t>:</a:t>
            </a:r>
            <a:br>
              <a:rPr lang="en-US" sz="2300" dirty="0"/>
            </a:br>
            <a:r>
              <a:rPr lang="en-US" sz="2300" dirty="0"/>
              <a:t>If the CUE claim doesn't meet the specific pleading criteria, VA will </a:t>
            </a:r>
            <a:r>
              <a:rPr lang="en-US" sz="2300" b="1" dirty="0"/>
              <a:t>dismiss the request without prejudice</a:t>
            </a:r>
            <a:r>
              <a:rPr lang="en-US" sz="2300" dirty="0"/>
              <a:t>—meaning the claimant can correct and resubmit the request.</a:t>
            </a:r>
          </a:p>
          <a:p>
            <a:r>
              <a:rPr lang="en-US" sz="2300" dirty="0"/>
              <a:t>VA is required to </a:t>
            </a:r>
            <a:r>
              <a:rPr lang="en-US" sz="2300" b="1" dirty="0"/>
              <a:t>sympathetically read and construe a pro se veteran's pleadings </a:t>
            </a:r>
            <a:r>
              <a:rPr lang="en-US" sz="2300" dirty="0"/>
              <a:t>ensuring that an unrepresented veteran or one assisted by VSO has their CUE claims evaluated with more leniency than those prepared by an attorney. However, in practice, this standard is not always consistently applied.</a:t>
            </a:r>
          </a:p>
          <a:p>
            <a:r>
              <a:rPr lang="en-US" sz="2300" dirty="0"/>
              <a:t>If a CUE request is dismissed for lack of clarity or specificity, the claimant can </a:t>
            </a:r>
            <a:r>
              <a:rPr lang="en-US" sz="2300" b="1" dirty="0"/>
              <a:t>appeal to the BVA</a:t>
            </a:r>
            <a:r>
              <a:rPr lang="en-US" sz="2300" dirty="0"/>
              <a:t>, but the focus will likely be on whether the AOJ's dismissal was justified, not the merits of the claim, often leading to a remand. Since this process is time-consuming, refining the CUE request for clarity before appealing is advisable when possible.</a:t>
            </a:r>
          </a:p>
          <a:p>
            <a:pPr marL="118872" indent="0">
              <a:buNone/>
            </a:pPr>
            <a:endParaRPr lang="en-US" sz="2400" dirty="0"/>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22D846F-041E-BCF0-EDC5-2AF38AB1F4A1}"/>
              </a:ext>
            </a:extLst>
          </p:cNvPr>
          <p:cNvSpPr>
            <a:spLocks noGrp="1"/>
          </p:cNvSpPr>
          <p:nvPr>
            <p:ph type="sldNum" sz="quarter" idx="12"/>
          </p:nvPr>
        </p:nvSpPr>
        <p:spPr/>
        <p:txBody>
          <a:bodyPr/>
          <a:lstStyle/>
          <a:p>
            <a:fld id="{1B5C5464-0A0C-4F4F-8948-B8BFCC70FC15}" type="slidenum">
              <a:rPr lang="en-US" smtClean="0"/>
              <a:pPr/>
              <a:t>17</a:t>
            </a:fld>
            <a:endParaRPr lang="en-US" dirty="0"/>
          </a:p>
        </p:txBody>
      </p:sp>
    </p:spTree>
    <p:extLst>
      <p:ext uri="{BB962C8B-B14F-4D97-AF65-F5344CB8AC3E}">
        <p14:creationId xmlns:p14="http://schemas.microsoft.com/office/powerpoint/2010/main" val="673020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10F7F-0B77-B646-4A32-133A93204E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E45AF1-7D83-D1D2-672B-CE8718BAF042}"/>
              </a:ext>
            </a:extLst>
          </p:cNvPr>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a:extLst>
              <a:ext uri="{FF2B5EF4-FFF2-40B4-BE49-F238E27FC236}">
                <a16:creationId xmlns:a16="http://schemas.microsoft.com/office/drawing/2014/main" id="{4BDE7954-9EA1-668F-BE01-BFF05FAC1FD8}"/>
              </a:ext>
            </a:extLst>
          </p:cNvPr>
          <p:cNvSpPr>
            <a:spLocks noGrp="1"/>
          </p:cNvSpPr>
          <p:nvPr>
            <p:ph idx="1"/>
          </p:nvPr>
        </p:nvSpPr>
        <p:spPr>
          <a:xfrm>
            <a:off x="0" y="1447800"/>
            <a:ext cx="9144000" cy="5410200"/>
          </a:xfrm>
        </p:spPr>
        <p:txBody>
          <a:bodyPr>
            <a:noAutofit/>
          </a:bodyPr>
          <a:lstStyle/>
          <a:p>
            <a:r>
              <a:rPr lang="en-US" sz="2300" b="1" u="sng" dirty="0"/>
              <a:t>Appealing a Denial</a:t>
            </a:r>
            <a:r>
              <a:rPr lang="en-US" sz="2300" dirty="0"/>
              <a:t>:</a:t>
            </a:r>
            <a:br>
              <a:rPr lang="en-US" sz="2300" dirty="0"/>
            </a:br>
            <a:r>
              <a:rPr lang="en-US" sz="2300" dirty="0"/>
              <a:t>If the AOJ denies the CUE request on the merits, the denial may be appealed through an </a:t>
            </a:r>
            <a:r>
              <a:rPr lang="en-US" sz="2300" b="1" dirty="0"/>
              <a:t>HLR</a:t>
            </a:r>
            <a:r>
              <a:rPr lang="en-US" sz="2300" dirty="0"/>
              <a:t>. </a:t>
            </a:r>
          </a:p>
          <a:p>
            <a:r>
              <a:rPr lang="en-US" sz="2300" dirty="0"/>
              <a:t>Filing a </a:t>
            </a:r>
            <a:r>
              <a:rPr lang="en-US" sz="2300" b="1" dirty="0"/>
              <a:t>Supplemental Claim</a:t>
            </a:r>
            <a:r>
              <a:rPr lang="en-US" sz="2300" dirty="0"/>
              <a:t> is generally not appropriate in this context, as </a:t>
            </a:r>
            <a:r>
              <a:rPr lang="en-US" sz="2300" b="1" dirty="0"/>
              <a:t>new evidence cannot be considered in a CUE claim</a:t>
            </a:r>
            <a:r>
              <a:rPr lang="en-US" sz="2300" dirty="0"/>
              <a:t>—the determination must be based solely on the law and evidence that existed at the time of the original decision.</a:t>
            </a:r>
          </a:p>
          <a:p>
            <a:r>
              <a:rPr lang="en-US" sz="2300" dirty="0"/>
              <a:t>The AOJ denial </a:t>
            </a:r>
            <a:r>
              <a:rPr lang="en-US" sz="2300" b="1" dirty="0"/>
              <a:t>can also be appealed to the BVA.</a:t>
            </a:r>
          </a:p>
          <a:p>
            <a:pPr marL="118872" indent="0">
              <a:buNone/>
            </a:pPr>
            <a:endParaRPr lang="en-US" sz="2300" dirty="0"/>
          </a:p>
          <a:p>
            <a:r>
              <a:rPr lang="en-US" sz="2300" b="1" u="sng" dirty="0"/>
              <a:t>CUE and “Subsumed” Decisions</a:t>
            </a:r>
            <a:r>
              <a:rPr lang="en-US" sz="2300" dirty="0"/>
              <a:t>:</a:t>
            </a:r>
            <a:br>
              <a:rPr lang="en-US" sz="2300" dirty="0"/>
            </a:br>
            <a:r>
              <a:rPr lang="en-US" sz="2300" dirty="0"/>
              <a:t>A claimant </a:t>
            </a:r>
            <a:r>
              <a:rPr lang="en-US" sz="2300" b="1" dirty="0"/>
              <a:t>cannot file a CUE request on an RO decision that was later reviewed and denied by the BVA</a:t>
            </a:r>
            <a:r>
              <a:rPr lang="en-US" sz="2300" dirty="0"/>
              <a:t> (i.e., "</a:t>
            </a:r>
            <a:r>
              <a:rPr lang="en-US" sz="2300" b="1" dirty="0"/>
              <a:t>subsumed</a:t>
            </a:r>
            <a:r>
              <a:rPr lang="en-US" sz="2300" dirty="0"/>
              <a:t>" by the Board).</a:t>
            </a:r>
            <a:br>
              <a:rPr lang="en-US" sz="2300" dirty="0"/>
            </a:br>
            <a:r>
              <a:rPr lang="en-US" sz="2300" dirty="0"/>
              <a:t>However, in such cases, a </a:t>
            </a:r>
            <a:r>
              <a:rPr lang="en-US" sz="2300" b="1" dirty="0"/>
              <a:t>CUE motion may be filed directly with the BVA challenging the Board’s own decision</a:t>
            </a:r>
            <a:r>
              <a:rPr lang="en-US" sz="2300" dirty="0"/>
              <a:t>.</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4DB523BA-9B41-4C34-D0B6-49E84A06CB2B}"/>
              </a:ext>
            </a:extLst>
          </p:cNvPr>
          <p:cNvSpPr>
            <a:spLocks noGrp="1"/>
          </p:cNvSpPr>
          <p:nvPr>
            <p:ph type="sldNum" sz="quarter" idx="12"/>
          </p:nvPr>
        </p:nvSpPr>
        <p:spPr/>
        <p:txBody>
          <a:bodyPr/>
          <a:lstStyle/>
          <a:p>
            <a:fld id="{1B5C5464-0A0C-4F4F-8948-B8BFCC70FC15}" type="slidenum">
              <a:rPr lang="en-US" smtClean="0"/>
              <a:pPr/>
              <a:t>18</a:t>
            </a:fld>
            <a:endParaRPr lang="en-US" dirty="0"/>
          </a:p>
        </p:txBody>
      </p:sp>
    </p:spTree>
    <p:extLst>
      <p:ext uri="{BB962C8B-B14F-4D97-AF65-F5344CB8AC3E}">
        <p14:creationId xmlns:p14="http://schemas.microsoft.com/office/powerpoint/2010/main" val="3028085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350" b="1" dirty="0">
                <a:solidFill>
                  <a:schemeClr val="tx1"/>
                </a:solidFill>
                <a:effectLst/>
                <a:ea typeface="Calibri" panose="020F0502020204030204" pitchFamily="34" charset="0"/>
                <a:cs typeface="Times New Roman" panose="02020603050405020304" pitchFamily="18" charset="0"/>
              </a:rPr>
              <a:t>M-21 </a:t>
            </a:r>
            <a:r>
              <a:rPr lang="en-US" sz="2350" b="1" dirty="0"/>
              <a:t>X.ii.5.A.2.a.  </a:t>
            </a:r>
            <a:r>
              <a:rPr lang="en-US" sz="2350" dirty="0">
                <a:solidFill>
                  <a:schemeClr val="tx1"/>
                </a:solidFill>
                <a:effectLst/>
                <a:ea typeface="Calibri" panose="020F0502020204030204" pitchFamily="34" charset="0"/>
                <a:cs typeface="Times New Roman" panose="02020603050405020304" pitchFamily="18" charset="0"/>
              </a:rPr>
              <a:t>Considering Requests for Revision Based on CUE:</a:t>
            </a:r>
            <a:endParaRPr lang="en-US" sz="2350" dirty="0">
              <a:solidFill>
                <a:schemeClr val="tx1"/>
              </a:solidFill>
              <a:ea typeface="Calibri" panose="020F0502020204030204" pitchFamily="34" charset="0"/>
              <a:cs typeface="Times New Roman" panose="02020603050405020304" pitchFamily="18" charset="0"/>
            </a:endParaRPr>
          </a:p>
          <a:p>
            <a:pPr marL="118872" indent="0">
              <a:buNone/>
            </a:pPr>
            <a:r>
              <a:rPr lang="en-US" sz="2350" dirty="0">
                <a:solidFill>
                  <a:schemeClr val="tx1"/>
                </a:solidFill>
                <a:effectLst/>
                <a:ea typeface="Calibri" panose="020F0502020204030204" pitchFamily="34" charset="0"/>
                <a:cs typeface="Times New Roman" panose="02020603050405020304" pitchFamily="18" charset="0"/>
              </a:rPr>
              <a:t>“Although there is </a:t>
            </a:r>
            <a:r>
              <a:rPr lang="en-US" sz="2350" b="1" dirty="0">
                <a:solidFill>
                  <a:schemeClr val="tx1"/>
                </a:solidFill>
                <a:effectLst/>
                <a:ea typeface="Calibri" panose="020F0502020204030204" pitchFamily="34" charset="0"/>
                <a:cs typeface="Times New Roman" panose="02020603050405020304" pitchFamily="18" charset="0"/>
              </a:rPr>
              <a:t>no specific claim form required </a:t>
            </a:r>
            <a:r>
              <a:rPr lang="en-US" sz="2350" dirty="0">
                <a:solidFill>
                  <a:schemeClr val="tx1"/>
                </a:solidFill>
                <a:effectLst/>
                <a:ea typeface="Calibri" panose="020F0502020204030204" pitchFamily="34" charset="0"/>
                <a:cs typeface="Times New Roman" panose="02020603050405020304" pitchFamily="18" charset="0"/>
              </a:rPr>
              <a:t>to request a </a:t>
            </a:r>
            <a:r>
              <a:rPr lang="en-US" sz="2350" dirty="0">
                <a:solidFill>
                  <a:schemeClr val="tx1"/>
                </a:solidFill>
                <a:ea typeface="Calibri" panose="020F0502020204030204" pitchFamily="34" charset="0"/>
                <a:cs typeface="Times New Roman" panose="02020603050405020304" pitchFamily="18" charset="0"/>
              </a:rPr>
              <a:t>revision</a:t>
            </a:r>
            <a:r>
              <a:rPr lang="en-US" sz="2350" dirty="0">
                <a:solidFill>
                  <a:schemeClr val="tx1"/>
                </a:solidFill>
                <a:effectLst/>
                <a:ea typeface="Calibri" panose="020F0502020204030204" pitchFamily="34" charset="0"/>
                <a:cs typeface="Times New Roman" panose="02020603050405020304" pitchFamily="18" charset="0"/>
              </a:rPr>
              <a:t> based on CUE, the request must be submitted in writing and signed by either the claimant or his/her authorized representative.* </a:t>
            </a:r>
          </a:p>
          <a:p>
            <a:pPr marL="118872" indent="0">
              <a:buNone/>
            </a:pPr>
            <a:endParaRPr lang="en-US" sz="2350" dirty="0">
              <a:solidFill>
                <a:schemeClr val="tx1"/>
              </a:solidFill>
              <a:ea typeface="Calibri" panose="020F0502020204030204" pitchFamily="34" charset="0"/>
              <a:cs typeface="Times New Roman" panose="02020603050405020304" pitchFamily="18" charset="0"/>
            </a:endParaRPr>
          </a:p>
          <a:p>
            <a:pPr marL="118872" indent="0">
              <a:buNone/>
            </a:pPr>
            <a:r>
              <a:rPr lang="en-US" sz="2350" dirty="0">
                <a:solidFill>
                  <a:schemeClr val="tx1"/>
                </a:solidFill>
                <a:ea typeface="Calibri" panose="020F0502020204030204" pitchFamily="34" charset="0"/>
                <a:cs typeface="Times New Roman" panose="02020603050405020304" pitchFamily="18" charset="0"/>
              </a:rPr>
              <a:t>In a valid claim of CUE, the claimant must set forth clearly and specifically the alleged error, or errors, of fact or law in the prior decision, the legal or factual basis for such allegations, and why the </a:t>
            </a:r>
            <a:r>
              <a:rPr lang="en-US" sz="2350" b="1" dirty="0">
                <a:solidFill>
                  <a:schemeClr val="tx1"/>
                </a:solidFill>
                <a:ea typeface="Calibri" panose="020F0502020204030204" pitchFamily="34" charset="0"/>
                <a:cs typeface="Times New Roman" panose="02020603050405020304" pitchFamily="18" charset="0"/>
              </a:rPr>
              <a:t>result would have been manifestly different </a:t>
            </a:r>
            <a:r>
              <a:rPr lang="en-US" sz="2350" dirty="0">
                <a:solidFill>
                  <a:schemeClr val="tx1"/>
                </a:solidFill>
                <a:ea typeface="Calibri" panose="020F0502020204030204" pitchFamily="34" charset="0"/>
                <a:cs typeface="Times New Roman" panose="02020603050405020304" pitchFamily="18" charset="0"/>
              </a:rPr>
              <a:t>but for the alleged error.”</a:t>
            </a:r>
          </a:p>
          <a:p>
            <a:pPr marL="118872" indent="0" algn="l">
              <a:spcBef>
                <a:spcPts val="100"/>
              </a:spcBef>
              <a:buNone/>
            </a:pPr>
            <a:endParaRPr lang="en-US" sz="2350" b="1" i="0" u="none" strike="noStrike" baseline="0" dirty="0">
              <a:solidFill>
                <a:schemeClr val="tx1"/>
              </a:solidFill>
              <a:ea typeface="Verdana" panose="020B0604030504040204" pitchFamily="34" charset="0"/>
            </a:endParaRPr>
          </a:p>
          <a:p>
            <a:pPr marL="118872" indent="0">
              <a:spcBef>
                <a:spcPts val="100"/>
              </a:spcBef>
              <a:buNone/>
            </a:pPr>
            <a:r>
              <a:rPr lang="en-US" sz="2350" dirty="0">
                <a:solidFill>
                  <a:schemeClr val="tx1"/>
                </a:solidFill>
                <a:cs typeface="Times New Roman" panose="02020603050405020304" pitchFamily="18" charset="0"/>
              </a:rPr>
              <a:t>* </a:t>
            </a:r>
            <a:r>
              <a:rPr lang="en-US" sz="2350" i="0" u="none" strike="noStrike" baseline="0" dirty="0">
                <a:solidFill>
                  <a:schemeClr val="tx1"/>
                </a:solidFill>
              </a:rPr>
              <a:t>You can request a CUE on a 526EZ</a:t>
            </a:r>
            <a:r>
              <a:rPr lang="en-US" sz="2350" i="0" u="none" strike="noStrike" baseline="0">
                <a:solidFill>
                  <a:schemeClr val="tx1"/>
                </a:solidFill>
              </a:rPr>
              <a:t>, 0995, 4138 </a:t>
            </a:r>
            <a:r>
              <a:rPr lang="en-US" sz="2350" i="0" u="none" strike="noStrike" baseline="0" dirty="0">
                <a:solidFill>
                  <a:schemeClr val="tx1"/>
                </a:solidFill>
              </a:rPr>
              <a:t>or on your letterhead (our choice). We cite to the M21 provision above in our letter. </a:t>
            </a:r>
            <a:r>
              <a:rPr lang="en-US" sz="2350" dirty="0"/>
              <a:t>More often than not VA will reject whatever you send so you’ll need to keep pushing. </a:t>
            </a:r>
          </a:p>
          <a:p>
            <a:pPr marL="118872" indent="0">
              <a:spcBef>
                <a:spcPts val="100"/>
              </a:spcBef>
              <a:buNone/>
            </a:pPr>
            <a:endParaRPr lang="en-US" sz="2350" i="0" u="none" strike="noStrike" baseline="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3E368E25-94F7-D5BE-8B96-487B98411A92}"/>
              </a:ext>
            </a:extLst>
          </p:cNvPr>
          <p:cNvSpPr>
            <a:spLocks noGrp="1"/>
          </p:cNvSpPr>
          <p:nvPr>
            <p:ph type="sldNum" sz="quarter" idx="12"/>
          </p:nvPr>
        </p:nvSpPr>
        <p:spPr/>
        <p:txBody>
          <a:bodyPr/>
          <a:lstStyle/>
          <a:p>
            <a:fld id="{1B5C5464-0A0C-4F4F-8948-B8BFCC70FC15}" type="slidenum">
              <a:rPr lang="en-US" smtClean="0"/>
              <a:pPr/>
              <a:t>19</a:t>
            </a:fld>
            <a:endParaRPr lang="en-US" dirty="0"/>
          </a:p>
        </p:txBody>
      </p:sp>
    </p:spTree>
    <p:extLst>
      <p:ext uri="{BB962C8B-B14F-4D97-AF65-F5344CB8AC3E}">
        <p14:creationId xmlns:p14="http://schemas.microsoft.com/office/powerpoint/2010/main" val="3402305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CUE Challenge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300" dirty="0">
                <a:solidFill>
                  <a:schemeClr val="tx1"/>
                </a:solidFill>
                <a:effectLst/>
                <a:ea typeface="Calibri" panose="020F0502020204030204" pitchFamily="34" charset="0"/>
                <a:cs typeface="Times New Roman" panose="02020603050405020304" pitchFamily="18" charset="0"/>
              </a:rPr>
              <a:t>Clear and Unmistakable Error is perhaps the most </a:t>
            </a:r>
            <a:r>
              <a:rPr lang="en-US" sz="2300" b="1" dirty="0">
                <a:solidFill>
                  <a:schemeClr val="tx1"/>
                </a:solidFill>
                <a:effectLst/>
                <a:ea typeface="Calibri" panose="020F0502020204030204" pitchFamily="34" charset="0"/>
                <a:cs typeface="Times New Roman" panose="02020603050405020304" pitchFamily="18" charset="0"/>
              </a:rPr>
              <a:t>overused term </a:t>
            </a:r>
            <a:r>
              <a:rPr lang="en-US" sz="2300" dirty="0">
                <a:solidFill>
                  <a:schemeClr val="tx1"/>
                </a:solidFill>
                <a:effectLst/>
                <a:ea typeface="Calibri" panose="020F0502020204030204" pitchFamily="34" charset="0"/>
                <a:cs typeface="Times New Roman" panose="02020603050405020304" pitchFamily="18" charset="0"/>
              </a:rPr>
              <a:t>and </a:t>
            </a:r>
            <a:r>
              <a:rPr lang="en-US" sz="2300" b="1" dirty="0">
                <a:solidFill>
                  <a:schemeClr val="tx1"/>
                </a:solidFill>
                <a:effectLst/>
                <a:ea typeface="Calibri" panose="020F0502020204030204" pitchFamily="34" charset="0"/>
                <a:cs typeface="Times New Roman" panose="02020603050405020304" pitchFamily="18" charset="0"/>
              </a:rPr>
              <a:t>misunderstood concept </a:t>
            </a:r>
            <a:r>
              <a:rPr lang="en-US" sz="2300" dirty="0">
                <a:solidFill>
                  <a:schemeClr val="tx1"/>
                </a:solidFill>
                <a:effectLst/>
                <a:ea typeface="Calibri" panose="020F0502020204030204" pitchFamily="34" charset="0"/>
                <a:cs typeface="Times New Roman" panose="02020603050405020304" pitchFamily="18" charset="0"/>
              </a:rPr>
              <a:t>in Veterans Advocacy.</a:t>
            </a:r>
          </a:p>
          <a:p>
            <a:pPr marL="342900" indent="-342900"/>
            <a:r>
              <a:rPr lang="en-US" sz="2300" dirty="0">
                <a:solidFill>
                  <a:schemeClr val="tx1"/>
                </a:solidFill>
                <a:ea typeface="Calibri" panose="020F0502020204030204" pitchFamily="34" charset="0"/>
                <a:cs typeface="Times New Roman" panose="02020603050405020304" pitchFamily="18" charset="0"/>
              </a:rPr>
              <a:t>We constantly see references to CUE in c-files: Statements in Support of Claim, Supplemental Claims, HLRs, NODs, briefs, etc.</a:t>
            </a:r>
          </a:p>
          <a:p>
            <a:pPr marL="342900" indent="-342900"/>
            <a:r>
              <a:rPr lang="en-US" sz="2300" dirty="0">
                <a:solidFill>
                  <a:schemeClr val="tx1"/>
                </a:solidFill>
                <a:effectLst/>
                <a:ea typeface="Calibri" panose="020F0502020204030204" pitchFamily="34" charset="0"/>
                <a:cs typeface="Times New Roman" panose="02020603050405020304" pitchFamily="18" charset="0"/>
              </a:rPr>
              <a:t>We field questions </a:t>
            </a:r>
            <a:r>
              <a:rPr lang="en-US" sz="2300" dirty="0">
                <a:effectLst/>
                <a:ea typeface="Calibri" panose="020F0502020204030204" pitchFamily="34" charset="0"/>
                <a:cs typeface="Times New Roman" panose="02020603050405020304" pitchFamily="18" charset="0"/>
              </a:rPr>
              <a:t>from VSOs</a:t>
            </a:r>
            <a:r>
              <a:rPr lang="en-US" sz="2300" dirty="0">
                <a:solidFill>
                  <a:schemeClr val="tx1"/>
                </a:solidFill>
                <a:ea typeface="Calibri" panose="020F0502020204030204" pitchFamily="34" charset="0"/>
                <a:cs typeface="Times New Roman" panose="02020603050405020304" pitchFamily="18" charset="0"/>
              </a:rPr>
              <a:t>: “VA denied my Veteran’s claim and it was a really bad decision, so should I do an HLR, SC or just file a CUE?…”</a:t>
            </a:r>
          </a:p>
          <a:p>
            <a:pPr marL="342900" indent="-342900"/>
            <a:r>
              <a:rPr lang="en-US" sz="2300" dirty="0">
                <a:solidFill>
                  <a:schemeClr val="tx1"/>
                </a:solidFill>
                <a:effectLst/>
                <a:ea typeface="Calibri" panose="020F0502020204030204" pitchFamily="34" charset="0"/>
                <a:cs typeface="Times New Roman" panose="02020603050405020304" pitchFamily="18" charset="0"/>
              </a:rPr>
              <a:t>We </a:t>
            </a:r>
            <a:r>
              <a:rPr lang="en-US" sz="2300" dirty="0">
                <a:solidFill>
                  <a:schemeClr val="tx1"/>
                </a:solidFill>
                <a:ea typeface="Calibri" panose="020F0502020204030204" pitchFamily="34" charset="0"/>
                <a:cs typeface="Times New Roman" panose="02020603050405020304" pitchFamily="18" charset="0"/>
              </a:rPr>
              <a:t>have regular conversations with potential clients: “I was reading about that CUE thing on the internet, and I’m convinced my claim is one of those…”</a:t>
            </a:r>
          </a:p>
          <a:p>
            <a:pPr marL="342900" indent="-342900"/>
            <a:r>
              <a:rPr lang="en-US" sz="2300" dirty="0">
                <a:solidFill>
                  <a:schemeClr val="tx1"/>
                </a:solidFill>
                <a:ea typeface="Calibri" panose="020F0502020204030204" pitchFamily="34" charset="0"/>
                <a:cs typeface="Times New Roman" panose="02020603050405020304" pitchFamily="18" charset="0"/>
              </a:rPr>
              <a:t>“VA denied the claim in 1985 but granted it in 2016 on the same facts so it must have been CUE in 1985, right?”</a:t>
            </a:r>
          </a:p>
          <a:p>
            <a:pPr marL="342900" indent="-342900"/>
            <a:r>
              <a:rPr lang="en-US" sz="2300" dirty="0"/>
              <a:t>Even many attorneys do not fully understand </a:t>
            </a:r>
            <a:r>
              <a:rPr lang="en-US" sz="2300" dirty="0">
                <a:ea typeface="Calibri" panose="020F0502020204030204" pitchFamily="34" charset="0"/>
                <a:cs typeface="Times New Roman" panose="02020603050405020304" pitchFamily="18" charset="0"/>
              </a:rPr>
              <a:t>CUE.</a:t>
            </a:r>
            <a:endParaRPr lang="en-US" sz="2300" dirty="0">
              <a:solidFill>
                <a:schemeClr val="tx1"/>
              </a:solidFill>
              <a:ea typeface="Calibri" panose="020F0502020204030204" pitchFamily="34" charset="0"/>
              <a:cs typeface="Times New Roman" panose="02020603050405020304" pitchFamily="18" charset="0"/>
            </a:endParaRPr>
          </a:p>
          <a:p>
            <a:pPr marL="0" indent="0" algn="ctr">
              <a:buNone/>
            </a:pPr>
            <a:endParaRPr lang="en-US"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Maybe </a:t>
            </a: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 should be called Clear and Unmistakable Enigma?</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70346F8D-A922-A56F-3B41-2BC912459C9F}"/>
              </a:ext>
            </a:extLst>
          </p:cNvPr>
          <p:cNvSpPr>
            <a:spLocks noGrp="1"/>
          </p:cNvSpPr>
          <p:nvPr>
            <p:ph type="sldNum" sz="quarter" idx="12"/>
          </p:nvPr>
        </p:nvSpPr>
        <p:spPr/>
        <p:txBody>
          <a:bodyPr/>
          <a:lstStyle/>
          <a:p>
            <a:fld id="{1B5C5464-0A0C-4F4F-8948-B8BFCC70FC15}" type="slidenum">
              <a:rPr lang="en-US" smtClean="0"/>
              <a:pPr/>
              <a:t>2</a:t>
            </a:fld>
            <a:endParaRPr lang="en-US" dirty="0"/>
          </a:p>
        </p:txBody>
      </p:sp>
    </p:spTree>
    <p:extLst>
      <p:ext uri="{BB962C8B-B14F-4D97-AF65-F5344CB8AC3E}">
        <p14:creationId xmlns:p14="http://schemas.microsoft.com/office/powerpoint/2010/main" val="1449316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M-21 </a:t>
            </a:r>
            <a:r>
              <a:rPr lang="en-US" sz="2800" dirty="0"/>
              <a:t>X.ii.5.A.2.a.  </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Considering Requests for Revision Based on CUE (continued):</a:t>
            </a:r>
          </a:p>
          <a:p>
            <a:endPar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r>
              <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t>“A Claimant is not entitled to request CUE again once there has been a final decision denying CUE on the </a:t>
            </a:r>
            <a:r>
              <a:rPr lang="en-US" sz="28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same basis</a:t>
            </a:r>
            <a:r>
              <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118872" indent="0">
              <a:buNone/>
            </a:pPr>
            <a:endPar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r>
              <a:rPr lang="en-US" sz="2800" dirty="0">
                <a:solidFill>
                  <a:schemeClr val="tx1"/>
                </a:solidFill>
                <a:ea typeface="Calibri" panose="020F0502020204030204" pitchFamily="34" charset="0"/>
                <a:cs typeface="Times New Roman" panose="02020603050405020304" pitchFamily="18" charset="0"/>
              </a:rPr>
              <a:t>Keep in mind, in a CUE request at the </a:t>
            </a:r>
            <a:r>
              <a:rPr lang="en-US" sz="2800" dirty="0">
                <a:ea typeface="Calibri" panose="020F0502020204030204" pitchFamily="34" charset="0"/>
                <a:cs typeface="Times New Roman" panose="02020603050405020304" pitchFamily="18" charset="0"/>
              </a:rPr>
              <a:t>AOJ</a:t>
            </a:r>
            <a:r>
              <a:rPr lang="en-US" sz="2800" dirty="0">
                <a:solidFill>
                  <a:schemeClr val="tx1"/>
                </a:solidFill>
                <a:ea typeface="Calibri" panose="020F0502020204030204" pitchFamily="34" charset="0"/>
                <a:cs typeface="Times New Roman" panose="02020603050405020304" pitchFamily="18" charset="0"/>
              </a:rPr>
              <a:t> level, you may be able to get another bite at the apple because you</a:t>
            </a:r>
            <a:r>
              <a:rPr lang="en-US" sz="2800" dirty="0">
                <a:solidFill>
                  <a:schemeClr val="tx1"/>
                </a:solidFill>
              </a:rPr>
              <a:t> may be able to file additional CUEs if you allege multiple errors were made. You just </a:t>
            </a:r>
            <a:r>
              <a:rPr lang="en-US" sz="2800" b="1" dirty="0">
                <a:solidFill>
                  <a:schemeClr val="tx1"/>
                </a:solidFill>
              </a:rPr>
              <a:t>can’t repeat the same allegation of error</a:t>
            </a:r>
            <a:r>
              <a:rPr lang="en-US" sz="2800" dirty="0">
                <a:solidFill>
                  <a:schemeClr val="tx1"/>
                </a:solidFill>
              </a:rPr>
              <a:t>.</a:t>
            </a:r>
            <a:endParaRPr lang="en-US" sz="2800" dirty="0">
              <a:solidFill>
                <a:schemeClr val="tx1"/>
              </a:solidFill>
              <a:effectLst/>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B8CE1C22-AEBE-3EEA-8D8C-1E75279706AA}"/>
              </a:ext>
            </a:extLst>
          </p:cNvPr>
          <p:cNvSpPr>
            <a:spLocks noGrp="1"/>
          </p:cNvSpPr>
          <p:nvPr>
            <p:ph type="sldNum" sz="quarter" idx="12"/>
          </p:nvPr>
        </p:nvSpPr>
        <p:spPr/>
        <p:txBody>
          <a:bodyPr/>
          <a:lstStyle/>
          <a:p>
            <a:fld id="{1B5C5464-0A0C-4F4F-8948-B8BFCC70FC15}" type="slidenum">
              <a:rPr lang="en-US" smtClean="0"/>
              <a:pPr/>
              <a:t>20</a:t>
            </a:fld>
            <a:endParaRPr lang="en-US" dirty="0"/>
          </a:p>
        </p:txBody>
      </p:sp>
    </p:spTree>
    <p:extLst>
      <p:ext uri="{BB962C8B-B14F-4D97-AF65-F5344CB8AC3E}">
        <p14:creationId xmlns:p14="http://schemas.microsoft.com/office/powerpoint/2010/main" val="3415763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8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Motion on a BVA Decision</a:t>
            </a:r>
            <a:endParaRPr lang="en-US" sz="28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060" dirty="0">
                <a:solidFill>
                  <a:schemeClr val="tx1"/>
                </a:solidFill>
                <a:effectLst/>
                <a:ea typeface="Calibri" panose="020F0502020204030204" pitchFamily="34" charset="0"/>
                <a:cs typeface="Times New Roman" panose="02020603050405020304" pitchFamily="18" charset="0"/>
              </a:rPr>
              <a:t>To seek revision of a prior BVA decision based on CUE, the claimant must file a </a:t>
            </a:r>
            <a:r>
              <a:rPr lang="en-US" sz="2060" b="1" dirty="0">
                <a:solidFill>
                  <a:schemeClr val="tx1"/>
                </a:solidFill>
                <a:effectLst/>
                <a:ea typeface="Calibri" panose="020F0502020204030204" pitchFamily="34" charset="0"/>
                <a:cs typeface="Times New Roman" panose="02020603050405020304" pitchFamily="18" charset="0"/>
              </a:rPr>
              <a:t>motion</a:t>
            </a:r>
            <a:r>
              <a:rPr lang="en-US" sz="2060" dirty="0">
                <a:solidFill>
                  <a:schemeClr val="tx1"/>
                </a:solidFill>
                <a:effectLst/>
                <a:ea typeface="Calibri" panose="020F0502020204030204" pitchFamily="34" charset="0"/>
                <a:cs typeface="Times New Roman" panose="02020603050405020304" pitchFamily="18" charset="0"/>
              </a:rPr>
              <a:t> with the BVA.</a:t>
            </a:r>
          </a:p>
          <a:p>
            <a:pPr marL="342900" indent="-342900"/>
            <a:r>
              <a:rPr lang="en-US" sz="2060" dirty="0">
                <a:solidFill>
                  <a:schemeClr val="tx1"/>
                </a:solidFill>
                <a:effectLst/>
                <a:ea typeface="Calibri" panose="020F0502020204030204" pitchFamily="34" charset="0"/>
                <a:cs typeface="Times New Roman" panose="02020603050405020304" pitchFamily="18" charset="0"/>
              </a:rPr>
              <a:t>The motion must </a:t>
            </a:r>
            <a:r>
              <a:rPr lang="en-US" sz="2060" b="1" dirty="0">
                <a:solidFill>
                  <a:schemeClr val="tx1"/>
                </a:solidFill>
                <a:effectLst/>
                <a:ea typeface="Calibri" panose="020F0502020204030204" pitchFamily="34" charset="0"/>
                <a:cs typeface="Times New Roman" panose="02020603050405020304" pitchFamily="18" charset="0"/>
              </a:rPr>
              <a:t>clearly and specifically </a:t>
            </a:r>
            <a:r>
              <a:rPr lang="en-US" sz="2060" dirty="0">
                <a:solidFill>
                  <a:schemeClr val="tx1"/>
                </a:solidFill>
                <a:effectLst/>
                <a:ea typeface="Calibri" panose="020F0502020204030204" pitchFamily="34" charset="0"/>
                <a:cs typeface="Times New Roman" panose="02020603050405020304" pitchFamily="18" charset="0"/>
              </a:rPr>
              <a:t>set forth “the alleged clear and unmistakable error, or errors, of fact or law in the Board decision, </a:t>
            </a:r>
            <a:r>
              <a:rPr lang="en-US" sz="2060" b="1" dirty="0">
                <a:solidFill>
                  <a:schemeClr val="tx1"/>
                </a:solidFill>
                <a:effectLst/>
                <a:ea typeface="Calibri" panose="020F0502020204030204" pitchFamily="34" charset="0"/>
                <a:cs typeface="Times New Roman" panose="02020603050405020304" pitchFamily="18" charset="0"/>
              </a:rPr>
              <a:t>the legal or factual basis </a:t>
            </a:r>
            <a:r>
              <a:rPr lang="en-US" sz="2060" dirty="0">
                <a:solidFill>
                  <a:schemeClr val="tx1"/>
                </a:solidFill>
                <a:effectLst/>
                <a:ea typeface="Calibri" panose="020F0502020204030204" pitchFamily="34" charset="0"/>
                <a:cs typeface="Times New Roman" panose="02020603050405020304" pitchFamily="18" charset="0"/>
              </a:rPr>
              <a:t>for such allegations, and why the result would have been </a:t>
            </a:r>
            <a:r>
              <a:rPr lang="en-US" sz="2060" b="1" dirty="0">
                <a:solidFill>
                  <a:schemeClr val="tx1"/>
                </a:solidFill>
                <a:effectLst/>
                <a:ea typeface="Calibri" panose="020F0502020204030204" pitchFamily="34" charset="0"/>
                <a:cs typeface="Times New Roman" panose="02020603050405020304" pitchFamily="18" charset="0"/>
              </a:rPr>
              <a:t>manifestly different</a:t>
            </a:r>
            <a:r>
              <a:rPr lang="en-US" sz="2060" dirty="0">
                <a:solidFill>
                  <a:schemeClr val="tx1"/>
                </a:solidFill>
                <a:effectLst/>
                <a:ea typeface="Calibri" panose="020F0502020204030204" pitchFamily="34" charset="0"/>
                <a:cs typeface="Times New Roman" panose="02020603050405020304" pitchFamily="18" charset="0"/>
              </a:rPr>
              <a:t> but for the alleged error.” (This is especially true for attorneys.)</a:t>
            </a:r>
          </a:p>
          <a:p>
            <a:pPr marL="342900" indent="-342900"/>
            <a:r>
              <a:rPr lang="en-US" sz="2060" dirty="0">
                <a:solidFill>
                  <a:schemeClr val="tx1"/>
                </a:solidFill>
              </a:rPr>
              <a:t>If the applicable decision involved more than one issue on appeal, the motion must </a:t>
            </a:r>
            <a:r>
              <a:rPr lang="en-US" sz="2060" b="1" dirty="0">
                <a:solidFill>
                  <a:schemeClr val="tx1"/>
                </a:solidFill>
              </a:rPr>
              <a:t>identify the specific issues </a:t>
            </a:r>
            <a:r>
              <a:rPr lang="en-US" sz="2060" dirty="0">
                <a:solidFill>
                  <a:schemeClr val="tx1"/>
                </a:solidFill>
              </a:rPr>
              <a:t>to which the motion pertains.</a:t>
            </a:r>
            <a:r>
              <a:rPr lang="en-US" sz="2060" dirty="0">
                <a:solidFill>
                  <a:schemeClr val="tx1"/>
                </a:solidFill>
                <a:effectLst/>
                <a:ea typeface="Calibri" panose="020F0502020204030204" pitchFamily="34" charset="0"/>
                <a:cs typeface="Times New Roman" panose="02020603050405020304" pitchFamily="18" charset="0"/>
              </a:rPr>
              <a:t> </a:t>
            </a:r>
          </a:p>
          <a:p>
            <a:pPr marL="342900" indent="-342900"/>
            <a:r>
              <a:rPr lang="en-US" sz="2060" dirty="0">
                <a:solidFill>
                  <a:schemeClr val="tx1"/>
                </a:solidFill>
                <a:effectLst/>
                <a:ea typeface="Calibri" panose="020F0502020204030204" pitchFamily="34" charset="0"/>
                <a:cs typeface="Times New Roman" panose="02020603050405020304" pitchFamily="18" charset="0"/>
              </a:rPr>
              <a:t>Motions that fail to comply with these procedural requirements will be </a:t>
            </a:r>
            <a:r>
              <a:rPr lang="en-US" sz="2060" b="1" dirty="0">
                <a:solidFill>
                  <a:schemeClr val="tx1"/>
                </a:solidFill>
                <a:effectLst/>
                <a:ea typeface="Calibri" panose="020F0502020204030204" pitchFamily="34" charset="0"/>
                <a:cs typeface="Times New Roman" panose="02020603050405020304" pitchFamily="18" charset="0"/>
              </a:rPr>
              <a:t>dismissed without prejudice</a:t>
            </a:r>
            <a:r>
              <a:rPr lang="en-US" sz="2060" dirty="0">
                <a:solidFill>
                  <a:schemeClr val="tx1"/>
                </a:solidFill>
              </a:rPr>
              <a:t>. </a:t>
            </a:r>
            <a:endParaRPr lang="en-US" sz="2060" dirty="0">
              <a:solidFill>
                <a:schemeClr val="tx1"/>
              </a:solidFill>
              <a:effectLst/>
              <a:ea typeface="Calibri" panose="020F0502020204030204" pitchFamily="34" charset="0"/>
              <a:cs typeface="Times New Roman" panose="02020603050405020304" pitchFamily="18" charset="0"/>
            </a:endParaRPr>
          </a:p>
          <a:p>
            <a:pPr marL="342900" indent="-342900"/>
            <a:r>
              <a:rPr lang="en-US" sz="2060" dirty="0">
                <a:solidFill>
                  <a:schemeClr val="tx1"/>
                </a:solidFill>
                <a:ea typeface="Calibri" panose="020F0502020204030204" pitchFamily="34" charset="0"/>
                <a:cs typeface="Times New Roman" panose="02020603050405020304" pitchFamily="18" charset="0"/>
              </a:rPr>
              <a:t>I</a:t>
            </a:r>
            <a:r>
              <a:rPr lang="en-US" sz="2060" dirty="0">
                <a:solidFill>
                  <a:schemeClr val="tx1"/>
                </a:solidFill>
                <a:effectLst/>
                <a:ea typeface="Calibri" panose="020F0502020204030204" pitchFamily="34" charset="0"/>
                <a:cs typeface="Times New Roman" panose="02020603050405020304" pitchFamily="18" charset="0"/>
              </a:rPr>
              <a:t>f a CUE motion is dismissed by the Board on the ground that the CUE motion lacks sufficient clarity or specificity, the claimant has the right to challenge the Board’s decision by appeal to the CAVC. </a:t>
            </a:r>
            <a:endParaRPr lang="en-US" sz="2060" i="1" dirty="0">
              <a:solidFill>
                <a:schemeClr val="tx1"/>
              </a:solidFill>
              <a:effectLst/>
              <a:ea typeface="Calibri" panose="020F0502020204030204" pitchFamily="34" charset="0"/>
              <a:cs typeface="Times New Roman" panose="02020603050405020304" pitchFamily="18" charset="0"/>
            </a:endParaRPr>
          </a:p>
          <a:p>
            <a:pPr marL="342900" indent="-342900"/>
            <a:r>
              <a:rPr lang="en-US" sz="2060" dirty="0">
                <a:solidFill>
                  <a:schemeClr val="tx1"/>
                </a:solidFill>
                <a:ea typeface="Calibri" panose="020F0502020204030204" pitchFamily="34" charset="0"/>
                <a:cs typeface="Times New Roman" panose="02020603050405020304" pitchFamily="18" charset="0"/>
              </a:rPr>
              <a:t>T</a:t>
            </a:r>
            <a:r>
              <a:rPr lang="en-US" sz="2060" dirty="0">
                <a:solidFill>
                  <a:schemeClr val="tx1"/>
                </a:solidFill>
                <a:effectLst/>
                <a:ea typeface="Calibri" panose="020F0502020204030204" pitchFamily="34" charset="0"/>
                <a:cs typeface="Times New Roman" panose="02020603050405020304" pitchFamily="18" charset="0"/>
              </a:rPr>
              <a:t>he Board, </a:t>
            </a:r>
            <a:r>
              <a:rPr lang="en-US" sz="2060" b="1" dirty="0">
                <a:solidFill>
                  <a:schemeClr val="tx1"/>
                </a:solidFill>
                <a:effectLst/>
                <a:ea typeface="Calibri" panose="020F0502020204030204" pitchFamily="34" charset="0"/>
                <a:cs typeface="Times New Roman" panose="02020603050405020304" pitchFamily="18" charset="0"/>
              </a:rPr>
              <a:t>for good cause</a:t>
            </a:r>
            <a:r>
              <a:rPr lang="en-US" sz="2060" dirty="0">
                <a:solidFill>
                  <a:schemeClr val="tx1"/>
                </a:solidFill>
                <a:effectLst/>
                <a:ea typeface="Calibri" panose="020F0502020204030204" pitchFamily="34" charset="0"/>
                <a:cs typeface="Times New Roman" panose="02020603050405020304" pitchFamily="18" charset="0"/>
              </a:rPr>
              <a:t>, may grant a request for a </a:t>
            </a:r>
            <a:r>
              <a:rPr lang="en-US" sz="2060" b="1" dirty="0">
                <a:solidFill>
                  <a:schemeClr val="tx1"/>
                </a:solidFill>
                <a:effectLst/>
                <a:ea typeface="Calibri" panose="020F0502020204030204" pitchFamily="34" charset="0"/>
                <a:cs typeface="Times New Roman" panose="02020603050405020304" pitchFamily="18" charset="0"/>
              </a:rPr>
              <a:t>hearing</a:t>
            </a:r>
            <a:r>
              <a:rPr lang="en-US" sz="2060" dirty="0">
                <a:solidFill>
                  <a:schemeClr val="tx1"/>
                </a:solidFill>
                <a:effectLst/>
                <a:ea typeface="Calibri" panose="020F0502020204030204" pitchFamily="34" charset="0"/>
                <a:cs typeface="Times New Roman" panose="02020603050405020304" pitchFamily="18" charset="0"/>
              </a:rPr>
              <a:t> for the purpose of </a:t>
            </a:r>
            <a:r>
              <a:rPr lang="en-US" sz="2060" b="1" dirty="0">
                <a:solidFill>
                  <a:schemeClr val="tx1"/>
                </a:solidFill>
                <a:effectLst/>
                <a:ea typeface="Calibri" panose="020F0502020204030204" pitchFamily="34" charset="0"/>
                <a:cs typeface="Times New Roman" panose="02020603050405020304" pitchFamily="18" charset="0"/>
              </a:rPr>
              <a:t>argument</a:t>
            </a:r>
            <a:r>
              <a:rPr lang="en-US" sz="2060" dirty="0">
                <a:solidFill>
                  <a:schemeClr val="tx1"/>
                </a:solidFill>
                <a:effectLst/>
                <a:ea typeface="Calibri" panose="020F0502020204030204" pitchFamily="34" charset="0"/>
                <a:cs typeface="Times New Roman" panose="02020603050405020304" pitchFamily="18" charset="0"/>
              </a:rPr>
              <a:t> (no testimony or other evidence).</a:t>
            </a:r>
          </a:p>
          <a:p>
            <a:pPr marL="342900" indent="-342900"/>
            <a:r>
              <a:rPr lang="en-US" sz="2060" dirty="0">
                <a:solidFill>
                  <a:schemeClr val="tx1"/>
                </a:solidFill>
                <a:effectLst/>
                <a:ea typeface="Calibri" panose="020F0502020204030204" pitchFamily="34" charset="0"/>
                <a:cs typeface="Times New Roman" panose="02020603050405020304" pitchFamily="18" charset="0"/>
              </a:rPr>
              <a:t>The BVA’s final decision on CUE may be appealed to CAVC.</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97BAE86D-F7DC-591F-1B1D-68FCAEC24953}"/>
              </a:ext>
            </a:extLst>
          </p:cNvPr>
          <p:cNvSpPr>
            <a:spLocks noGrp="1"/>
          </p:cNvSpPr>
          <p:nvPr>
            <p:ph type="sldNum" sz="quarter" idx="12"/>
          </p:nvPr>
        </p:nvSpPr>
        <p:spPr/>
        <p:txBody>
          <a:bodyPr/>
          <a:lstStyle/>
          <a:p>
            <a:fld id="{1B5C5464-0A0C-4F4F-8948-B8BFCC70FC15}" type="slidenum">
              <a:rPr lang="en-US" smtClean="0"/>
              <a:pPr/>
              <a:t>21</a:t>
            </a:fld>
            <a:endParaRPr lang="en-US" dirty="0"/>
          </a:p>
        </p:txBody>
      </p:sp>
    </p:spTree>
    <p:extLst>
      <p:ext uri="{BB962C8B-B14F-4D97-AF65-F5344CB8AC3E}">
        <p14:creationId xmlns:p14="http://schemas.microsoft.com/office/powerpoint/2010/main" val="110520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6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Limitations On CUE Motions on A BVA Decision</a:t>
            </a:r>
            <a:endParaRPr lang="en-US" sz="26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spcAft>
                <a:spcPts val="800"/>
              </a:spcAft>
            </a:pPr>
            <a:r>
              <a:rPr lang="en-US" sz="2100" dirty="0"/>
              <a:t>Unlike the RO, </a:t>
            </a:r>
            <a:r>
              <a:rPr lang="en-US" sz="2100" b="1" dirty="0"/>
              <a:t>BVA </a:t>
            </a:r>
            <a:r>
              <a:rPr lang="en-US" sz="2100" dirty="0"/>
              <a:t>may only consider a CUE allegation </a:t>
            </a:r>
            <a:r>
              <a:rPr lang="en-US" sz="2100" b="1" dirty="0"/>
              <a:t>once</a:t>
            </a:r>
            <a:r>
              <a:rPr lang="en-US" sz="2100" dirty="0"/>
              <a:t>.</a:t>
            </a:r>
          </a:p>
          <a:p>
            <a:pPr marL="342900" indent="-342900">
              <a:spcAft>
                <a:spcPts val="800"/>
              </a:spcAft>
            </a:pPr>
            <a:r>
              <a:rPr lang="en-US" sz="2100" dirty="0"/>
              <a:t>An appellant may not bring more than one clear and unmistakable error challenge to an issue in a final Board decision. As such, claimant must </a:t>
            </a:r>
            <a:r>
              <a:rPr lang="en-US" sz="2100" b="1" dirty="0"/>
              <a:t>state all possible bases</a:t>
            </a:r>
            <a:r>
              <a:rPr lang="en-US" sz="2100" dirty="0"/>
              <a:t> for challenging a BVA denial of a claim based on CUE.</a:t>
            </a:r>
          </a:p>
          <a:p>
            <a:pPr marL="342900" indent="-342900">
              <a:spcAft>
                <a:spcPts val="800"/>
              </a:spcAft>
            </a:pPr>
            <a:r>
              <a:rPr lang="en-US" sz="2100" dirty="0"/>
              <a:t>But, if the first CUE motion was denied for </a:t>
            </a:r>
            <a:r>
              <a:rPr lang="en-US" sz="2100" b="1" dirty="0"/>
              <a:t>procedural reasons</a:t>
            </a:r>
            <a:r>
              <a:rPr lang="en-US" sz="2100" dirty="0"/>
              <a:t>—meaning it was dismissed due to technical issues rather than the merits of the claim—the claimant </a:t>
            </a:r>
            <a:r>
              <a:rPr lang="en-US" sz="2100" b="1" dirty="0"/>
              <a:t>may submit a second CUE motion </a:t>
            </a:r>
            <a:r>
              <a:rPr lang="en-US" sz="2100" dirty="0"/>
              <a:t>to challenge the same decision.</a:t>
            </a:r>
          </a:p>
          <a:p>
            <a:pPr marL="342900" indent="-342900">
              <a:spcAft>
                <a:spcPts val="800"/>
              </a:spcAft>
            </a:pPr>
            <a:r>
              <a:rPr lang="en-US" sz="2100" dirty="0"/>
              <a:t>If a CUE motion related to a BVA decision containing </a:t>
            </a:r>
            <a:r>
              <a:rPr lang="en-US" sz="2100" b="1" dirty="0"/>
              <a:t>more than one claim </a:t>
            </a:r>
            <a:r>
              <a:rPr lang="en-US" sz="2100" dirty="0"/>
              <a:t>for benefits is denied, then the claimant is free to submit a second CUE motion on </a:t>
            </a:r>
            <a:r>
              <a:rPr lang="en-US" sz="2100" b="1" dirty="0"/>
              <a:t>a claim not covered </a:t>
            </a:r>
            <a:r>
              <a:rPr lang="en-US" sz="2100" dirty="0"/>
              <a:t>by the first CUE motion.</a:t>
            </a:r>
          </a:p>
          <a:p>
            <a:pPr marL="342900" indent="-342900">
              <a:spcAft>
                <a:spcPts val="800"/>
              </a:spcAft>
            </a:pPr>
            <a:r>
              <a:rPr lang="en-US" sz="2100" dirty="0"/>
              <a:t>Issues in a BVA decision that were reviewed and </a:t>
            </a:r>
            <a:r>
              <a:rPr lang="en-US" sz="2100" b="1" dirty="0"/>
              <a:t>decided by the Court </a:t>
            </a:r>
            <a:r>
              <a:rPr lang="en-US" sz="2100" dirty="0"/>
              <a:t>cannot thereafter be challenged through motions alleging CUE.</a:t>
            </a:r>
          </a:p>
          <a:p>
            <a:pPr marL="342900" indent="-342900">
              <a:spcAft>
                <a:spcPts val="800"/>
              </a:spcAft>
            </a:pPr>
            <a:r>
              <a:rPr lang="en-US" sz="2100" dirty="0"/>
              <a:t>But a CUE motion can still be filed with respect to issues that were </a:t>
            </a:r>
            <a:r>
              <a:rPr lang="en-US" sz="2100" b="1" dirty="0"/>
              <a:t>appealed to the Court but then abandoned </a:t>
            </a:r>
            <a:r>
              <a:rPr lang="en-US" sz="2100" dirty="0"/>
              <a:t>prior to a Court decision.</a:t>
            </a:r>
          </a:p>
          <a:p>
            <a:pPr marL="118872" indent="0" algn="l">
              <a:spcBef>
                <a:spcPts val="100"/>
              </a:spcBef>
              <a:buNone/>
            </a:pPr>
            <a:endParaRPr lang="en-US" sz="2100" dirty="0"/>
          </a:p>
          <a:p>
            <a:pPr marL="0" indent="0">
              <a:buNone/>
            </a:pPr>
            <a:endParaRPr lang="en-US" sz="2100" dirty="0">
              <a:solidFill>
                <a:schemeClr val="tx1"/>
              </a:solidFill>
              <a:ea typeface="Calibri" panose="020F0502020204030204" pitchFamily="34" charset="0"/>
              <a:cs typeface="Times New Roman" panose="02020603050405020304" pitchFamily="18" charset="0"/>
            </a:endParaRPr>
          </a:p>
          <a:p>
            <a:pPr marL="118872" indent="0">
              <a:buNone/>
            </a:pPr>
            <a:endParaRPr lang="en-US" sz="2100" dirty="0"/>
          </a:p>
        </p:txBody>
      </p:sp>
      <p:sp>
        <p:nvSpPr>
          <p:cNvPr id="4" name="Slide Number Placeholder 3">
            <a:extLst>
              <a:ext uri="{FF2B5EF4-FFF2-40B4-BE49-F238E27FC236}">
                <a16:creationId xmlns:a16="http://schemas.microsoft.com/office/drawing/2014/main" id="{71E0E6BB-3AFE-141E-8CE3-4273949DFF9E}"/>
              </a:ext>
            </a:extLst>
          </p:cNvPr>
          <p:cNvSpPr>
            <a:spLocks noGrp="1"/>
          </p:cNvSpPr>
          <p:nvPr>
            <p:ph type="sldNum" sz="quarter" idx="12"/>
          </p:nvPr>
        </p:nvSpPr>
        <p:spPr/>
        <p:txBody>
          <a:bodyPr/>
          <a:lstStyle/>
          <a:p>
            <a:fld id="{1B5C5464-0A0C-4F4F-8948-B8BFCC70FC15}" type="slidenum">
              <a:rPr lang="en-US" smtClean="0"/>
              <a:pPr/>
              <a:t>22</a:t>
            </a:fld>
            <a:endParaRPr lang="en-US" dirty="0"/>
          </a:p>
        </p:txBody>
      </p:sp>
    </p:spTree>
    <p:extLst>
      <p:ext uri="{BB962C8B-B14F-4D97-AF65-F5344CB8AC3E}">
        <p14:creationId xmlns:p14="http://schemas.microsoft.com/office/powerpoint/2010/main" val="3211060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800" dirty="0">
                <a:solidFill>
                  <a:schemeClr val="accent1"/>
                </a:solidFill>
                <a:latin typeface="Verdana" panose="020B0604030504040204" pitchFamily="34" charset="0"/>
                <a:ea typeface="Verdana" panose="020B0604030504040204" pitchFamily="34" charset="0"/>
              </a:rPr>
              <a:t>Situations Where VA, Not the Claimant, Raises CUE</a:t>
            </a:r>
          </a:p>
        </p:txBody>
      </p:sp>
      <p:sp>
        <p:nvSpPr>
          <p:cNvPr id="3" name="Content Placeholder 2"/>
          <p:cNvSpPr>
            <a:spLocks noGrp="1"/>
          </p:cNvSpPr>
          <p:nvPr>
            <p:ph idx="1"/>
          </p:nvPr>
        </p:nvSpPr>
        <p:spPr>
          <a:xfrm>
            <a:off x="0" y="1447800"/>
            <a:ext cx="9144000" cy="5410200"/>
          </a:xfrm>
        </p:spPr>
        <p:txBody>
          <a:bodyPr>
            <a:noAutofit/>
          </a:bodyPr>
          <a:lstStyle/>
          <a:p>
            <a:r>
              <a:rPr lang="en-US" sz="2400" dirty="0"/>
              <a:t>When the </a:t>
            </a:r>
            <a:r>
              <a:rPr lang="en-US" sz="2400" b="1" dirty="0"/>
              <a:t>VA</a:t>
            </a:r>
            <a:r>
              <a:rPr lang="en-US" sz="2400" dirty="0"/>
              <a:t> </a:t>
            </a:r>
            <a:r>
              <a:rPr lang="en-US" sz="2400" b="1" dirty="0"/>
              <a:t>identifies a CUE in a prior decision</a:t>
            </a:r>
            <a:r>
              <a:rPr lang="en-US" sz="2400" dirty="0"/>
              <a:t>—such as an error in the original grant that results in the </a:t>
            </a:r>
            <a:r>
              <a:rPr lang="en-US" sz="2400" b="1" dirty="0"/>
              <a:t>severance of service connection</a:t>
            </a:r>
            <a:r>
              <a:rPr lang="en-US" sz="2400" dirty="0"/>
              <a:t>—the VA is </a:t>
            </a:r>
            <a:r>
              <a:rPr lang="en-US" sz="2400" b="1" dirty="0"/>
              <a:t>not bound</a:t>
            </a:r>
            <a:r>
              <a:rPr lang="en-US" sz="2400" dirty="0"/>
              <a:t> by the record or legal standards that were in effect during the prior adjudication. </a:t>
            </a:r>
          </a:p>
          <a:p>
            <a:r>
              <a:rPr lang="en-US" sz="2400" dirty="0"/>
              <a:t>This differs from CUE motions filed by </a:t>
            </a:r>
            <a:r>
              <a:rPr lang="en-US" sz="2400" b="1" dirty="0"/>
              <a:t>claimants</a:t>
            </a:r>
            <a:r>
              <a:rPr lang="en-US" sz="2400" dirty="0"/>
              <a:t>, which can only be considered based on the </a:t>
            </a:r>
            <a:r>
              <a:rPr lang="en-US" sz="2400" b="1" dirty="0"/>
              <a:t>evidence and law </a:t>
            </a:r>
            <a:r>
              <a:rPr lang="en-US" sz="2400" dirty="0"/>
              <a:t>available at the time of </a:t>
            </a:r>
            <a:r>
              <a:rPr lang="en-US" sz="2400" b="1" dirty="0"/>
              <a:t>the original decision</a:t>
            </a:r>
            <a:r>
              <a:rPr lang="en-US" sz="2400" dirty="0"/>
              <a:t>.</a:t>
            </a:r>
          </a:p>
          <a:p>
            <a:pPr>
              <a:spcBef>
                <a:spcPts val="900"/>
              </a:spcBef>
              <a:buFont typeface="Wingdings" panose="05000000000000000000" pitchFamily="2" charset="2"/>
              <a:buChar char="§"/>
            </a:pPr>
            <a:r>
              <a:rPr lang="en-US" sz="2350" kern="100" dirty="0">
                <a:ea typeface="Aptos" panose="020B0004020202020204" pitchFamily="34" charset="0"/>
                <a:cs typeface="Times New Roman" panose="02020603050405020304" pitchFamily="18" charset="0"/>
              </a:rPr>
              <a:t>"Although 'clearly and unmistakably erroneous' is the standard in severance cases, </a:t>
            </a:r>
            <a:r>
              <a:rPr lang="en-US" sz="2350" b="1" kern="100" dirty="0">
                <a:ea typeface="Aptos" panose="020B0004020202020204" pitchFamily="34" charset="0"/>
                <a:cs typeface="Times New Roman" panose="02020603050405020304" pitchFamily="18" charset="0"/>
              </a:rPr>
              <a:t>the inquiry does not stop with the information available to the VA at the time of the decision that initially granted service connection</a:t>
            </a:r>
            <a:r>
              <a:rPr lang="en-US" sz="2350" kern="100" dirty="0">
                <a:ea typeface="Aptos" panose="020B0004020202020204" pitchFamily="34" charset="0"/>
                <a:cs typeface="Times New Roman" panose="02020603050405020304" pitchFamily="18" charset="0"/>
              </a:rPr>
              <a:t>. For example, a post-decisional change in diagnosis may be accepted as a basis for severance under certain circumstances. </a:t>
            </a:r>
            <a:r>
              <a:rPr lang="en-US" sz="2350" i="1" kern="100" dirty="0">
                <a:ea typeface="Aptos" panose="020B0004020202020204" pitchFamily="34" charset="0"/>
                <a:cs typeface="Times New Roman" panose="02020603050405020304" pitchFamily="18" charset="0"/>
              </a:rPr>
              <a:t>Allen v. Nicholson</a:t>
            </a:r>
            <a:r>
              <a:rPr lang="en-US" sz="2350" kern="100" dirty="0">
                <a:ea typeface="Aptos" panose="020B0004020202020204" pitchFamily="34" charset="0"/>
                <a:cs typeface="Times New Roman" panose="02020603050405020304" pitchFamily="18" charset="0"/>
              </a:rPr>
              <a:t>, 21 Vet. App. 54, 59 (2007); </a:t>
            </a:r>
            <a:r>
              <a:rPr lang="en-US" sz="2350" i="1" kern="100" dirty="0">
                <a:ea typeface="Aptos" panose="020B0004020202020204" pitchFamily="34" charset="0"/>
                <a:cs typeface="Times New Roman" panose="02020603050405020304" pitchFamily="18" charset="0"/>
              </a:rPr>
              <a:t>Stallworth v. Nicholson</a:t>
            </a:r>
            <a:r>
              <a:rPr lang="en-US" sz="2350" kern="100" dirty="0">
                <a:ea typeface="Aptos" panose="020B0004020202020204" pitchFamily="34" charset="0"/>
                <a:cs typeface="Times New Roman" panose="02020603050405020304" pitchFamily="18" charset="0"/>
              </a:rPr>
              <a:t>, 20 Vet. App. 482, 488 (2006).</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6CEDFA14-6A7E-08A2-8E50-DE3744AF7CB9}"/>
              </a:ext>
            </a:extLst>
          </p:cNvPr>
          <p:cNvSpPr>
            <a:spLocks noGrp="1"/>
          </p:cNvSpPr>
          <p:nvPr>
            <p:ph type="sldNum" sz="quarter" idx="12"/>
          </p:nvPr>
        </p:nvSpPr>
        <p:spPr/>
        <p:txBody>
          <a:bodyPr/>
          <a:lstStyle/>
          <a:p>
            <a:fld id="{1B5C5464-0A0C-4F4F-8948-B8BFCC70FC15}" type="slidenum">
              <a:rPr lang="en-US" smtClean="0"/>
              <a:pPr/>
              <a:t>23</a:t>
            </a:fld>
            <a:endParaRPr lang="en-US" dirty="0"/>
          </a:p>
        </p:txBody>
      </p:sp>
    </p:spTree>
    <p:extLst>
      <p:ext uri="{BB962C8B-B14F-4D97-AF65-F5344CB8AC3E}">
        <p14:creationId xmlns:p14="http://schemas.microsoft.com/office/powerpoint/2010/main" val="506899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6102E-C2B9-B3BC-76C3-8A77CF7E8F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3C6E56-7AD6-8638-79FE-E8413799B1B4}"/>
              </a:ext>
            </a:extLst>
          </p:cNvPr>
          <p:cNvSpPr>
            <a:spLocks noGrp="1"/>
          </p:cNvSpPr>
          <p:nvPr>
            <p:ph type="title"/>
          </p:nvPr>
        </p:nvSpPr>
        <p:spPr>
          <a:xfrm>
            <a:off x="0" y="155448"/>
            <a:ext cx="9144000" cy="1139952"/>
          </a:xfrm>
        </p:spPr>
        <p:txBody>
          <a:bodyPr>
            <a:normAutofit/>
          </a:bodyPr>
          <a:lstStyle/>
          <a:p>
            <a:pPr algn="ctr"/>
            <a:r>
              <a:rPr lang="en-US" sz="2800" dirty="0">
                <a:solidFill>
                  <a:schemeClr val="accent1"/>
                </a:solidFill>
                <a:latin typeface="Verdana" panose="020B0604030504040204" pitchFamily="34" charset="0"/>
                <a:ea typeface="Verdana" panose="020B0604030504040204" pitchFamily="34" charset="0"/>
              </a:rPr>
              <a:t>Situations Where VA, Not the Claimant, Raises CUE</a:t>
            </a:r>
            <a:endParaRPr lang="en-US" sz="2800" dirty="0">
              <a:solidFill>
                <a:schemeClr val="accent1"/>
              </a:solidFill>
            </a:endParaRPr>
          </a:p>
        </p:txBody>
      </p:sp>
      <p:sp>
        <p:nvSpPr>
          <p:cNvPr id="3" name="Content Placeholder 2">
            <a:extLst>
              <a:ext uri="{FF2B5EF4-FFF2-40B4-BE49-F238E27FC236}">
                <a16:creationId xmlns:a16="http://schemas.microsoft.com/office/drawing/2014/main" id="{619B3266-C684-C9BB-CCE6-F1471266E17B}"/>
              </a:ext>
            </a:extLst>
          </p:cNvPr>
          <p:cNvSpPr>
            <a:spLocks noGrp="1"/>
          </p:cNvSpPr>
          <p:nvPr>
            <p:ph idx="1"/>
          </p:nvPr>
        </p:nvSpPr>
        <p:spPr>
          <a:xfrm>
            <a:off x="0" y="1447800"/>
            <a:ext cx="9144000" cy="5410200"/>
          </a:xfrm>
        </p:spPr>
        <p:txBody>
          <a:bodyPr>
            <a:noAutofit/>
          </a:bodyPr>
          <a:lstStyle/>
          <a:p>
            <a:pPr>
              <a:spcBef>
                <a:spcPts val="900"/>
              </a:spcBef>
              <a:buFont typeface="Wingdings" panose="05000000000000000000" pitchFamily="2" charset="2"/>
              <a:buChar char="§"/>
            </a:pPr>
            <a:r>
              <a:rPr lang="en-US" sz="2400" kern="100" dirty="0">
                <a:ea typeface="Aptos" panose="020B0004020202020204" pitchFamily="34" charset="0"/>
                <a:cs typeface="Times New Roman" panose="02020603050405020304" pitchFamily="18" charset="0"/>
              </a:rPr>
              <a:t>CUE cases initiated by a claimant </a:t>
            </a:r>
            <a:r>
              <a:rPr lang="en-US" sz="2400" dirty="0"/>
              <a:t>must be based on a </a:t>
            </a:r>
            <a:r>
              <a:rPr lang="en-US" sz="2400" b="1" dirty="0"/>
              <a:t>final</a:t>
            </a:r>
            <a:r>
              <a:rPr lang="en-US" sz="2400" dirty="0"/>
              <a:t> decision from the AOJ or the BVA (i.e., the appeal period is closed).</a:t>
            </a:r>
            <a:endParaRPr lang="en-US" sz="2400" kern="100" dirty="0">
              <a:ea typeface="Aptos" panose="020B0004020202020204" pitchFamily="34" charset="0"/>
              <a:cs typeface="Times New Roman" panose="02020603050405020304" pitchFamily="18" charset="0"/>
            </a:endParaRPr>
          </a:p>
          <a:p>
            <a:pPr>
              <a:spcBef>
                <a:spcPts val="900"/>
              </a:spcBef>
              <a:buFont typeface="Wingdings" panose="05000000000000000000" pitchFamily="2" charset="2"/>
              <a:buChar char="§"/>
            </a:pPr>
            <a:r>
              <a:rPr lang="en-US" sz="2400" kern="100" dirty="0">
                <a:ea typeface="Aptos" panose="020B0004020202020204" pitchFamily="34" charset="0"/>
                <a:cs typeface="Times New Roman" panose="02020603050405020304" pitchFamily="18" charset="0"/>
              </a:rPr>
              <a:t> But If a CUE is alleged by VA, it can revise a decision based on CUE even during an open appeal period. </a:t>
            </a:r>
            <a:r>
              <a:rPr lang="en-US" sz="2400" i="1" kern="100" dirty="0">
                <a:ea typeface="Aptos" panose="020B0004020202020204" pitchFamily="34" charset="0"/>
                <a:cs typeface="Times New Roman" panose="02020603050405020304" pitchFamily="18" charset="0"/>
              </a:rPr>
              <a:t>Young v. Wilkie</a:t>
            </a:r>
            <a:r>
              <a:rPr lang="en-US" sz="2400" kern="100" dirty="0">
                <a:ea typeface="Aptos" panose="020B0004020202020204" pitchFamily="34" charset="0"/>
                <a:cs typeface="Times New Roman" panose="02020603050405020304" pitchFamily="18" charset="0"/>
              </a:rPr>
              <a:t>, 31 Vet. App. 51 (2019)(“it is far more efficient – and beneficial to claimants – to </a:t>
            </a:r>
            <a:r>
              <a:rPr lang="en-US" sz="2400" b="1" kern="100" dirty="0">
                <a:ea typeface="Aptos" panose="020B0004020202020204" pitchFamily="34" charset="0"/>
                <a:cs typeface="Times New Roman" panose="02020603050405020304" pitchFamily="18" charset="0"/>
              </a:rPr>
              <a:t>allow VA to correct obvious errors at the time of the identification of the error </a:t>
            </a:r>
            <a:r>
              <a:rPr lang="en-US" sz="2400" kern="100" dirty="0">
                <a:ea typeface="Aptos" panose="020B0004020202020204" pitchFamily="34" charset="0"/>
                <a:cs typeface="Times New Roman" panose="02020603050405020304" pitchFamily="18" charset="0"/>
              </a:rPr>
              <a:t>than to force it to wait until a claim is fully adjudicated and then pursue overpayments in the form of recoupment.”).</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380EDDE-A9C4-3346-9936-93278BB8862B}"/>
              </a:ext>
            </a:extLst>
          </p:cNvPr>
          <p:cNvSpPr>
            <a:spLocks noGrp="1"/>
          </p:cNvSpPr>
          <p:nvPr>
            <p:ph type="sldNum" sz="quarter" idx="12"/>
          </p:nvPr>
        </p:nvSpPr>
        <p:spPr/>
        <p:txBody>
          <a:bodyPr/>
          <a:lstStyle/>
          <a:p>
            <a:fld id="{1B5C5464-0A0C-4F4F-8948-B8BFCC70FC15}" type="slidenum">
              <a:rPr lang="en-US" smtClean="0"/>
              <a:pPr/>
              <a:t>24</a:t>
            </a:fld>
            <a:endParaRPr lang="en-US" dirty="0"/>
          </a:p>
        </p:txBody>
      </p:sp>
    </p:spTree>
    <p:extLst>
      <p:ext uri="{BB962C8B-B14F-4D97-AF65-F5344CB8AC3E}">
        <p14:creationId xmlns:p14="http://schemas.microsoft.com/office/powerpoint/2010/main" val="1471448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F0A1-A00A-42C9-A2EC-49952D658211}"/>
              </a:ext>
            </a:extLst>
          </p:cNvPr>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QUESTIONS?</a:t>
            </a:r>
          </a:p>
        </p:txBody>
      </p:sp>
      <p:pic>
        <p:nvPicPr>
          <p:cNvPr id="8" name="Picture 7" descr="A picture containing drawing&#10;&#10;Description automatically generated">
            <a:extLst>
              <a:ext uri="{FF2B5EF4-FFF2-40B4-BE49-F238E27FC236}">
                <a16:creationId xmlns:a16="http://schemas.microsoft.com/office/drawing/2014/main" id="{958FFFF2-5064-4D60-86C7-E39FD7DFF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5143500"/>
          </a:xfrm>
          <a:prstGeom prst="rect">
            <a:avLst/>
          </a:prstGeom>
        </p:spPr>
      </p:pic>
      <p:sp>
        <p:nvSpPr>
          <p:cNvPr id="3" name="Slide Number Placeholder 2">
            <a:extLst>
              <a:ext uri="{FF2B5EF4-FFF2-40B4-BE49-F238E27FC236}">
                <a16:creationId xmlns:a16="http://schemas.microsoft.com/office/drawing/2014/main" id="{4628E28D-A820-A9E2-8F52-653CED8DA8BA}"/>
              </a:ext>
            </a:extLst>
          </p:cNvPr>
          <p:cNvSpPr>
            <a:spLocks noGrp="1"/>
          </p:cNvSpPr>
          <p:nvPr>
            <p:ph type="sldNum" sz="quarter" idx="12"/>
          </p:nvPr>
        </p:nvSpPr>
        <p:spPr/>
        <p:txBody>
          <a:bodyPr/>
          <a:lstStyle/>
          <a:p>
            <a:fld id="{1B5C5464-0A0C-4F4F-8948-B8BFCC70FC15}" type="slidenum">
              <a:rPr lang="en-US" smtClean="0"/>
              <a:pPr/>
              <a:t>25</a:t>
            </a:fld>
            <a:endParaRPr lang="en-US" dirty="0"/>
          </a:p>
        </p:txBody>
      </p:sp>
    </p:spTree>
    <p:extLst>
      <p:ext uri="{BB962C8B-B14F-4D97-AF65-F5344CB8AC3E}">
        <p14:creationId xmlns:p14="http://schemas.microsoft.com/office/powerpoint/2010/main" val="949474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buNone/>
            </a:pP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“Russell” 3-pronged test for determining CUE:</a:t>
            </a:r>
          </a:p>
          <a:p>
            <a:pPr marL="457200" indent="-457200" algn="l">
              <a:buFont typeface="+mj-lt"/>
              <a:buAutoNum type="arabicPeriod"/>
            </a:pP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“Either the correct facts, as they were known at the time, were not before the adjudicator (i.e.,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more than a simple disagreement as to how the facts were weighed or evaluated</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or the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statutory or regulatory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provisions extant at the time were incorrectly applied, </a:t>
            </a:r>
          </a:p>
          <a:p>
            <a:pPr marL="457200" indent="-457200" algn="l">
              <a:buFont typeface="+mj-lt"/>
              <a:buAutoNum type="arabicPeriod"/>
            </a:pPr>
            <a:r>
              <a:rPr lang="en-US" sz="2700" dirty="0">
                <a:solidFill>
                  <a:schemeClr val="tx1"/>
                </a:solidFill>
                <a:latin typeface="Calibri" panose="020F0502020204030204" pitchFamily="34" charset="0"/>
                <a:ea typeface="Calibri" panose="020F0502020204030204" pitchFamily="34" charset="0"/>
                <a:cs typeface="Times New Roman" panose="02020603050405020304" pitchFamily="18" charset="0"/>
              </a:rPr>
              <a:t>T</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 error must be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undebatable</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and of the sort "which, had it not been made, would have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manifestly changed the outcome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the time it was made," and,</a:t>
            </a:r>
          </a:p>
          <a:p>
            <a:pPr marL="457200" indent="-457200" algn="l">
              <a:buFont typeface="+mj-lt"/>
              <a:buAutoNum type="arabicPeriod"/>
            </a:pPr>
            <a:r>
              <a:rPr lang="en-US" sz="2700" dirty="0">
                <a:solidFill>
                  <a:schemeClr val="tx1"/>
                </a:solidFill>
                <a:latin typeface="Calibri" panose="020F0502020204030204" pitchFamily="34" charset="0"/>
                <a:ea typeface="Calibri" panose="020F0502020204030204" pitchFamily="34" charset="0"/>
                <a:cs typeface="Times New Roman" panose="02020603050405020304" pitchFamily="18" charset="0"/>
              </a:rPr>
              <a:t>A</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determination that there was CUE must be based on the record and law that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existed at the time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the prior adjudication in question.”</a:t>
            </a:r>
          </a:p>
          <a:p>
            <a:pPr marL="118872" indent="0" algn="l">
              <a:buNone/>
            </a:pPr>
            <a:r>
              <a:rPr lang="en-US" sz="27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Russell v. Principi, 3 Vet. App. 310, 313-14 (1992)</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0E7306D9-CC1B-E967-1EDD-ECA61DBE935B}"/>
              </a:ext>
            </a:extLst>
          </p:cNvPr>
          <p:cNvSpPr>
            <a:spLocks noGrp="1"/>
          </p:cNvSpPr>
          <p:nvPr>
            <p:ph type="sldNum" sz="quarter" idx="12"/>
          </p:nvPr>
        </p:nvSpPr>
        <p:spPr/>
        <p:txBody>
          <a:bodyPr/>
          <a:lstStyle/>
          <a:p>
            <a:fld id="{1B5C5464-0A0C-4F4F-8948-B8BFCC70FC15}" type="slidenum">
              <a:rPr lang="en-US" smtClean="0"/>
              <a:pPr/>
              <a:t>26</a:t>
            </a:fld>
            <a:endParaRPr lang="en-US" dirty="0"/>
          </a:p>
        </p:txBody>
      </p:sp>
    </p:spTree>
    <p:extLst>
      <p:ext uri="{BB962C8B-B14F-4D97-AF65-F5344CB8AC3E}">
        <p14:creationId xmlns:p14="http://schemas.microsoft.com/office/powerpoint/2010/main" val="2315402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“It must be remembered that there is a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presumption of validity </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 otherwise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final decisions</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and that where such decisions are collaterally attacked, and a clear and unmistakable error claim is undoubtedly a collateral attack,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presumption is even stronger</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7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118872" indent="0">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“Similarly, the Court has rejected as being too broad general and  unspecified allegations of error based on the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failure to follow regulations, failure to give due process, failure to  accord benefit of the doubt, failure of duty to assist, and any other general, non-specific claim of ‘error.’”</a:t>
            </a:r>
            <a:endPar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i="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Fugo</a:t>
            </a:r>
            <a:r>
              <a:rPr lang="en-US" sz="2700" i="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v. Brown, 6 Vet. App. 40, 43-44 (1993)</a:t>
            </a:r>
            <a:endParaRPr lang="en-US" sz="27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8EC07B1-A0B3-005E-65E4-B98B2ECB2FD8}"/>
              </a:ext>
            </a:extLst>
          </p:cNvPr>
          <p:cNvSpPr>
            <a:spLocks noGrp="1"/>
          </p:cNvSpPr>
          <p:nvPr>
            <p:ph type="sldNum" sz="quarter" idx="12"/>
          </p:nvPr>
        </p:nvSpPr>
        <p:spPr/>
        <p:txBody>
          <a:bodyPr/>
          <a:lstStyle/>
          <a:p>
            <a:fld id="{1B5C5464-0A0C-4F4F-8948-B8BFCC70FC15}" type="slidenum">
              <a:rPr lang="en-US" smtClean="0"/>
              <a:pPr/>
              <a:t>27</a:t>
            </a:fld>
            <a:endParaRPr lang="en-US" dirty="0"/>
          </a:p>
        </p:txBody>
      </p:sp>
    </p:spTree>
    <p:extLst>
      <p:ext uri="{BB962C8B-B14F-4D97-AF65-F5344CB8AC3E}">
        <p14:creationId xmlns:p14="http://schemas.microsoft.com/office/powerpoint/2010/main" val="3288263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lgn="l">
              <a:buFont typeface="Arial" panose="020B0604020202020204" pitchFamily="34" charset="0"/>
              <a:buChar char="•"/>
            </a:pPr>
            <a:r>
              <a:rPr lang="en-US" sz="2800" dirty="0">
                <a:solidFill>
                  <a:schemeClr val="tx1"/>
                </a:solidFill>
              </a:rPr>
              <a:t>“</a:t>
            </a:r>
            <a:r>
              <a:rPr lang="en-US" sz="2800" b="0" i="0" u="none" strike="noStrike" baseline="0" dirty="0">
                <a:solidFill>
                  <a:schemeClr val="tx1"/>
                </a:solidFill>
              </a:rPr>
              <a:t>Whether it is </a:t>
            </a:r>
            <a:r>
              <a:rPr lang="en-US" sz="2800" b="1" i="0" u="none" strike="noStrike" baseline="0" dirty="0">
                <a:solidFill>
                  <a:schemeClr val="tx1"/>
                </a:solidFill>
              </a:rPr>
              <a:t>reasonable to conclude </a:t>
            </a:r>
            <a:r>
              <a:rPr lang="en-US" sz="2800" b="0" i="0" u="none" strike="noStrike" baseline="0" dirty="0">
                <a:solidFill>
                  <a:schemeClr val="tx1"/>
                </a:solidFill>
              </a:rPr>
              <a:t>that the outcome </a:t>
            </a:r>
            <a:r>
              <a:rPr lang="en-US" sz="2800" b="1" i="0" u="none" strike="noStrike" baseline="0" dirty="0">
                <a:solidFill>
                  <a:schemeClr val="tx1"/>
                </a:solidFill>
              </a:rPr>
              <a:t>would have been </a:t>
            </a:r>
            <a:r>
              <a:rPr lang="en-US" sz="2800" b="0" i="0" u="none" strike="noStrike" baseline="0" dirty="0">
                <a:solidFill>
                  <a:schemeClr val="tx1"/>
                </a:solidFill>
              </a:rPr>
              <a:t>different is </a:t>
            </a:r>
            <a:r>
              <a:rPr lang="en-US" sz="2800" b="1" i="1" u="none" strike="noStrike" baseline="0" dirty="0">
                <a:solidFill>
                  <a:schemeClr val="tx1"/>
                </a:solidFill>
              </a:rPr>
              <a:t>not</a:t>
            </a:r>
            <a:r>
              <a:rPr lang="en-US" sz="2800" b="0" i="0" u="none" strike="noStrike" baseline="0" dirty="0">
                <a:solidFill>
                  <a:schemeClr val="tx1"/>
                </a:solidFill>
              </a:rPr>
              <a:t> the standard that must be met for a motion alleging [CUE] to succeed. The governing law requires that the error be </a:t>
            </a:r>
            <a:r>
              <a:rPr lang="en-US" sz="2800" b="1" i="0" u="none" strike="noStrike" baseline="0" dirty="0">
                <a:solidFill>
                  <a:schemeClr val="tx1"/>
                </a:solidFill>
              </a:rPr>
              <a:t>'</a:t>
            </a:r>
            <a:r>
              <a:rPr lang="en-US" sz="2800" b="1" i="1" u="none" strike="noStrike" baseline="0" dirty="0">
                <a:solidFill>
                  <a:schemeClr val="tx1"/>
                </a:solidFill>
              </a:rPr>
              <a:t>undebatable</a:t>
            </a:r>
            <a:r>
              <a:rPr lang="en-US" sz="2800" b="1" i="0" u="none" strike="noStrike" baseline="0" dirty="0">
                <a:solidFill>
                  <a:schemeClr val="tx1"/>
                </a:solidFill>
              </a:rPr>
              <a:t>'</a:t>
            </a:r>
            <a:r>
              <a:rPr lang="en-US" sz="2800" b="0" i="0" u="none" strike="noStrike" baseline="0" dirty="0">
                <a:solidFill>
                  <a:schemeClr val="tx1"/>
                </a:solidFill>
              </a:rPr>
              <a:t> and that the commission of the alleged error must have </a:t>
            </a:r>
            <a:r>
              <a:rPr lang="en-US" sz="2800" b="1" i="1" u="none" strike="noStrike" baseline="0" dirty="0">
                <a:solidFill>
                  <a:schemeClr val="tx1"/>
                </a:solidFill>
              </a:rPr>
              <a:t>'manifestly changed the outcome</a:t>
            </a:r>
            <a:r>
              <a:rPr lang="en-US" sz="2800" b="1" i="0" u="none" strike="noStrike" baseline="0" dirty="0">
                <a:solidFill>
                  <a:schemeClr val="tx1"/>
                </a:solidFill>
              </a:rPr>
              <a:t>'</a:t>
            </a:r>
            <a:r>
              <a:rPr lang="en-US" sz="2800" b="0" i="0" u="none" strike="noStrike" baseline="0" dirty="0">
                <a:solidFill>
                  <a:schemeClr val="tx1"/>
                </a:solidFill>
              </a:rPr>
              <a:t> of the decision.” </a:t>
            </a:r>
            <a:r>
              <a:rPr lang="en-US" sz="2800" b="0" i="1" u="none" strike="noStrike" baseline="0" dirty="0">
                <a:solidFill>
                  <a:schemeClr val="tx1"/>
                </a:solidFill>
              </a:rPr>
              <a:t>King v. Shinseki, 26 </a:t>
            </a:r>
            <a:r>
              <a:rPr lang="en-US" sz="2800" b="0" i="1" u="none" strike="noStrike" baseline="0" dirty="0" err="1">
                <a:solidFill>
                  <a:schemeClr val="tx1"/>
                </a:solidFill>
              </a:rPr>
              <a:t>Vet.App</a:t>
            </a:r>
            <a:r>
              <a:rPr lang="en-US" sz="2800" b="0" i="1" u="none" strike="noStrike" baseline="0" dirty="0">
                <a:solidFill>
                  <a:schemeClr val="tx1"/>
                </a:solidFill>
              </a:rPr>
              <a:t>. 433, 442 (2014).</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pic>
        <p:nvPicPr>
          <p:cNvPr id="4" name="Picture 3">
            <a:extLst>
              <a:ext uri="{FF2B5EF4-FFF2-40B4-BE49-F238E27FC236}">
                <a16:creationId xmlns:a16="http://schemas.microsoft.com/office/drawing/2014/main" id="{E1CE8F80-9989-4BF5-A714-0413675298F6}"/>
              </a:ext>
            </a:extLst>
          </p:cNvPr>
          <p:cNvPicPr>
            <a:picLocks noChangeAspect="1"/>
          </p:cNvPicPr>
          <p:nvPr/>
        </p:nvPicPr>
        <p:blipFill>
          <a:blip r:embed="rId3"/>
          <a:stretch>
            <a:fillRect/>
          </a:stretch>
        </p:blipFill>
        <p:spPr>
          <a:xfrm>
            <a:off x="457200" y="4876800"/>
            <a:ext cx="3629025" cy="1533525"/>
          </a:xfrm>
          <a:prstGeom prst="rect">
            <a:avLst/>
          </a:prstGeom>
        </p:spPr>
      </p:pic>
      <p:pic>
        <p:nvPicPr>
          <p:cNvPr id="5" name="Picture 4">
            <a:extLst>
              <a:ext uri="{FF2B5EF4-FFF2-40B4-BE49-F238E27FC236}">
                <a16:creationId xmlns:a16="http://schemas.microsoft.com/office/drawing/2014/main" id="{159E1163-576A-435F-9BB8-0B2A68BA341C}"/>
              </a:ext>
            </a:extLst>
          </p:cNvPr>
          <p:cNvPicPr>
            <a:picLocks noChangeAspect="1"/>
          </p:cNvPicPr>
          <p:nvPr/>
        </p:nvPicPr>
        <p:blipFill>
          <a:blip r:embed="rId4"/>
          <a:stretch>
            <a:fillRect/>
          </a:stretch>
        </p:blipFill>
        <p:spPr>
          <a:xfrm>
            <a:off x="4800600" y="4895850"/>
            <a:ext cx="4162425" cy="1514475"/>
          </a:xfrm>
          <a:prstGeom prst="rect">
            <a:avLst/>
          </a:prstGeom>
        </p:spPr>
      </p:pic>
      <p:sp>
        <p:nvSpPr>
          <p:cNvPr id="6" name="Slide Number Placeholder 5">
            <a:extLst>
              <a:ext uri="{FF2B5EF4-FFF2-40B4-BE49-F238E27FC236}">
                <a16:creationId xmlns:a16="http://schemas.microsoft.com/office/drawing/2014/main" id="{46CC7A9C-41AA-C594-7B99-57131E6F1EA7}"/>
              </a:ext>
            </a:extLst>
          </p:cNvPr>
          <p:cNvSpPr>
            <a:spLocks noGrp="1"/>
          </p:cNvSpPr>
          <p:nvPr>
            <p:ph type="sldNum" sz="quarter" idx="12"/>
          </p:nvPr>
        </p:nvSpPr>
        <p:spPr/>
        <p:txBody>
          <a:bodyPr/>
          <a:lstStyle/>
          <a:p>
            <a:fld id="{1B5C5464-0A0C-4F4F-8948-B8BFCC70FC15}" type="slidenum">
              <a:rPr lang="en-US" smtClean="0"/>
              <a:pPr/>
              <a:t>28</a:t>
            </a:fld>
            <a:endParaRPr lang="en-US" dirty="0"/>
          </a:p>
        </p:txBody>
      </p:sp>
    </p:spTree>
    <p:extLst>
      <p:ext uri="{BB962C8B-B14F-4D97-AF65-F5344CB8AC3E}">
        <p14:creationId xmlns:p14="http://schemas.microsoft.com/office/powerpoint/2010/main" val="1501877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indent="-342900">
              <a:lnSpc>
                <a:spcPct val="107000"/>
              </a:lnSpc>
            </a:pPr>
            <a:r>
              <a:rPr lang="en-US" sz="2350" dirty="0">
                <a:solidFill>
                  <a:schemeClr val="tx1"/>
                </a:solidFill>
                <a:effectLst/>
                <a:ea typeface="Calibri" panose="020F0502020204030204" pitchFamily="34" charset="0"/>
                <a:cs typeface="Times New Roman" panose="02020603050405020304" pitchFamily="18" charset="0"/>
              </a:rPr>
              <a:t>VA </a:t>
            </a:r>
            <a:r>
              <a:rPr lang="en-US" sz="2350" b="1" dirty="0">
                <a:solidFill>
                  <a:schemeClr val="tx1"/>
                </a:solidFill>
                <a:effectLst/>
                <a:ea typeface="Calibri" panose="020F0502020204030204" pitchFamily="34" charset="0"/>
                <a:cs typeface="Times New Roman" panose="02020603050405020304" pitchFamily="18" charset="0"/>
              </a:rPr>
              <a:t>wrongly labeled </a:t>
            </a:r>
            <a:r>
              <a:rPr lang="en-US" sz="2350" dirty="0">
                <a:solidFill>
                  <a:schemeClr val="tx1"/>
                </a:solidFill>
                <a:effectLst/>
                <a:ea typeface="Calibri" panose="020F0502020204030204" pitchFamily="34" charset="0"/>
                <a:cs typeface="Times New Roman" panose="02020603050405020304" pitchFamily="18" charset="0"/>
              </a:rPr>
              <a:t>spondylolysis as a non-compensable “defect”. </a:t>
            </a:r>
            <a:r>
              <a:rPr lang="en-US" sz="2350" i="1" dirty="0">
                <a:solidFill>
                  <a:schemeClr val="tx1"/>
                </a:solidFill>
                <a:effectLst/>
                <a:ea typeface="Calibri" panose="020F0502020204030204" pitchFamily="34" charset="0"/>
                <a:cs typeface="Times New Roman" panose="02020603050405020304" pitchFamily="18" charset="0"/>
              </a:rPr>
              <a:t>Cousin v </a:t>
            </a:r>
            <a:r>
              <a:rPr lang="en-US" sz="2350" i="1" dirty="0" err="1">
                <a:solidFill>
                  <a:schemeClr val="tx1"/>
                </a:solidFill>
                <a:effectLst/>
                <a:ea typeface="Calibri" panose="020F0502020204030204" pitchFamily="34" charset="0"/>
                <a:cs typeface="Times New Roman" panose="02020603050405020304" pitchFamily="18" charset="0"/>
              </a:rPr>
              <a:t>Wilkie</a:t>
            </a:r>
            <a:r>
              <a:rPr lang="en-US" sz="2350" i="1" dirty="0">
                <a:solidFill>
                  <a:schemeClr val="tx1"/>
                </a:solidFill>
                <a:effectLst/>
                <a:ea typeface="Calibri" panose="020F0502020204030204" pitchFamily="34" charset="0"/>
                <a:cs typeface="Times New Roman" panose="02020603050405020304" pitchFamily="18" charset="0"/>
              </a:rPr>
              <a:t> 905 F. 3d 1316 (Fed. Cir. 2018)</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pPr>
            <a:r>
              <a:rPr lang="en-US" sz="2350" dirty="0">
                <a:solidFill>
                  <a:schemeClr val="tx1"/>
                </a:solidFill>
                <a:effectLst/>
                <a:ea typeface="Calibri" panose="020F0502020204030204" pitchFamily="34" charset="0"/>
                <a:cs typeface="Times New Roman" panose="02020603050405020304" pitchFamily="18" charset="0"/>
              </a:rPr>
              <a:t>RO failed to </a:t>
            </a:r>
            <a:r>
              <a:rPr lang="en-US" sz="2350" b="1" dirty="0">
                <a:solidFill>
                  <a:schemeClr val="tx1"/>
                </a:solidFill>
                <a:effectLst/>
                <a:ea typeface="Calibri" panose="020F0502020204030204" pitchFamily="34" charset="0"/>
                <a:cs typeface="Times New Roman" panose="02020603050405020304" pitchFamily="18" charset="0"/>
              </a:rPr>
              <a:t>properly consider the presumptions of soundness and aggravation</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err="1">
                <a:solidFill>
                  <a:schemeClr val="tx1"/>
                </a:solidFill>
                <a:effectLst/>
                <a:ea typeface="Calibri" panose="020F0502020204030204" pitchFamily="34" charset="0"/>
                <a:cs typeface="Calibri" panose="020F0502020204030204" pitchFamily="34" charset="0"/>
              </a:rPr>
              <a:t>Sondel</a:t>
            </a:r>
            <a:r>
              <a:rPr lang="en-US" sz="2350" i="1" dirty="0">
                <a:solidFill>
                  <a:schemeClr val="tx1"/>
                </a:solidFill>
                <a:effectLst/>
                <a:ea typeface="Calibri" panose="020F0502020204030204" pitchFamily="34" charset="0"/>
                <a:cs typeface="Calibri" panose="020F0502020204030204" pitchFamily="34" charset="0"/>
              </a:rPr>
              <a:t> v West, 13 Vet. App. 213 (1999)</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350" dirty="0">
                <a:solidFill>
                  <a:schemeClr val="tx1"/>
                </a:solidFill>
                <a:effectLst/>
                <a:ea typeface="Calibri" panose="020F0502020204030204" pitchFamily="34" charset="0"/>
                <a:cs typeface="Times New Roman" panose="02020603050405020304" pitchFamily="18" charset="0"/>
              </a:rPr>
              <a:t>The Board properly determined that the appellant's ulcer condition preexisted service but erred in its determination regarding </a:t>
            </a:r>
            <a:r>
              <a:rPr lang="en-US" sz="2350" b="1" dirty="0">
                <a:solidFill>
                  <a:schemeClr val="tx1"/>
                </a:solidFill>
                <a:effectLst/>
                <a:ea typeface="Calibri" panose="020F0502020204030204" pitchFamily="34" charset="0"/>
                <a:cs typeface="Times New Roman" panose="02020603050405020304" pitchFamily="18" charset="0"/>
              </a:rPr>
              <a:t>aggravation</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a:solidFill>
                  <a:schemeClr val="tx1"/>
                </a:solidFill>
                <a:effectLst/>
                <a:ea typeface="Calibri" panose="020F0502020204030204" pitchFamily="34" charset="0"/>
                <a:cs typeface="Times New Roman" panose="02020603050405020304" pitchFamily="18" charset="0"/>
              </a:rPr>
              <a:t>Joyce v. Nicholson, 19 Vet. App. 36 (2005)</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350" dirty="0">
                <a:solidFill>
                  <a:schemeClr val="tx1"/>
                </a:solidFill>
                <a:effectLst/>
                <a:ea typeface="Calibri" panose="020F0502020204030204" pitchFamily="34" charset="0"/>
                <a:cs typeface="Times New Roman" panose="02020603050405020304" pitchFamily="18" charset="0"/>
              </a:rPr>
              <a:t>BVA and CAVC erred in </a:t>
            </a:r>
            <a:r>
              <a:rPr lang="en-US" sz="2350" b="1" dirty="0">
                <a:solidFill>
                  <a:schemeClr val="tx1"/>
                </a:solidFill>
                <a:effectLst/>
                <a:ea typeface="Calibri" panose="020F0502020204030204" pitchFamily="34" charset="0"/>
                <a:cs typeface="Times New Roman" panose="02020603050405020304" pitchFamily="18" charset="0"/>
              </a:rPr>
              <a:t>requiring medical evidence </a:t>
            </a:r>
            <a:r>
              <a:rPr lang="en-US" sz="2350" dirty="0">
                <a:solidFill>
                  <a:schemeClr val="tx1"/>
                </a:solidFill>
                <a:effectLst/>
                <a:ea typeface="Calibri" panose="020F0502020204030204" pitchFamily="34" charset="0"/>
                <a:cs typeface="Times New Roman" panose="02020603050405020304" pitchFamily="18" charset="0"/>
              </a:rPr>
              <a:t>demonstrating an etiological link given that Veteran’s condition diagnosed in service was </a:t>
            </a:r>
            <a:r>
              <a:rPr lang="en-US" sz="2350" b="1" dirty="0">
                <a:solidFill>
                  <a:schemeClr val="tx1"/>
                </a:solidFill>
                <a:effectLst/>
                <a:ea typeface="Calibri" panose="020F0502020204030204" pitchFamily="34" charset="0"/>
                <a:cs typeface="Times New Roman" panose="02020603050405020304" pitchFamily="18" charset="0"/>
              </a:rPr>
              <a:t>chronic</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a:solidFill>
                  <a:schemeClr val="tx1"/>
                </a:solidFill>
                <a:effectLst/>
                <a:ea typeface="Calibri" panose="020F0502020204030204" pitchFamily="34" charset="0"/>
                <a:cs typeface="Times New Roman" panose="02020603050405020304" pitchFamily="18" charset="0"/>
              </a:rPr>
              <a:t>Groves v. Peake, 524 F. 3d 1306, 1309 (Fed. Cir. 2008)</a:t>
            </a:r>
          </a:p>
          <a:p>
            <a:pPr marL="342900" indent="-342900">
              <a:lnSpc>
                <a:spcPct val="107000"/>
              </a:lnSpc>
              <a:spcAft>
                <a:spcPts val="800"/>
              </a:spcAft>
            </a:pPr>
            <a:r>
              <a:rPr lang="en-US" sz="2350" dirty="0">
                <a:ea typeface="Calibri" panose="020F0502020204030204" pitchFamily="34" charset="0"/>
                <a:cs typeface="Times New Roman" panose="02020603050405020304" pitchFamily="18" charset="0"/>
              </a:rPr>
              <a:t>BVA's failure to </a:t>
            </a:r>
            <a:r>
              <a:rPr lang="en-US" sz="2350" b="1" dirty="0">
                <a:ea typeface="Calibri" panose="020F0502020204030204" pitchFamily="34" charset="0"/>
                <a:cs typeface="Times New Roman" panose="02020603050405020304" pitchFamily="18" charset="0"/>
              </a:rPr>
              <a:t>apply correctly the allocation of burden </a:t>
            </a:r>
            <a:r>
              <a:rPr lang="en-US" sz="2350" dirty="0">
                <a:ea typeface="Calibri" panose="020F0502020204030204" pitchFamily="34" charset="0"/>
                <a:cs typeface="Times New Roman" panose="02020603050405020304" pitchFamily="18" charset="0"/>
              </a:rPr>
              <a:t>regarding a showing of material improvement under 38 C.F.R. § 3.343(a) constitutes CUE. </a:t>
            </a:r>
            <a:r>
              <a:rPr lang="en-US" sz="2350" i="1" dirty="0">
                <a:ea typeface="Calibri" panose="020F0502020204030204" pitchFamily="34" charset="0"/>
                <a:cs typeface="Times New Roman" panose="02020603050405020304" pitchFamily="18" charset="0"/>
              </a:rPr>
              <a:t>Ternus v. Brown, 6 Vet. App. 370 (1994)</a:t>
            </a:r>
            <a:endParaRPr lang="en-US" sz="235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55AFB675-FD7C-6405-C21E-51AA717EB0D0}"/>
              </a:ext>
            </a:extLst>
          </p:cNvPr>
          <p:cNvSpPr>
            <a:spLocks noGrp="1"/>
          </p:cNvSpPr>
          <p:nvPr>
            <p:ph type="sldNum" sz="quarter" idx="12"/>
          </p:nvPr>
        </p:nvSpPr>
        <p:spPr/>
        <p:txBody>
          <a:bodyPr/>
          <a:lstStyle/>
          <a:p>
            <a:fld id="{1B5C5464-0A0C-4F4F-8948-B8BFCC70FC15}" type="slidenum">
              <a:rPr lang="en-US" smtClean="0"/>
              <a:pPr/>
              <a:t>29</a:t>
            </a:fld>
            <a:endParaRPr lang="en-US" dirty="0"/>
          </a:p>
        </p:txBody>
      </p:sp>
    </p:spTree>
    <p:extLst>
      <p:ext uri="{BB962C8B-B14F-4D97-AF65-F5344CB8AC3E}">
        <p14:creationId xmlns:p14="http://schemas.microsoft.com/office/powerpoint/2010/main" val="156881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63816-15DE-DCDF-D47A-035465F4C0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6B2B7D-EEEC-1637-9CFC-F010C506E2F4}"/>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Words </a:t>
            </a:r>
            <a:r>
              <a:rPr lang="en-US" sz="3200" b="1">
                <a:solidFill>
                  <a:schemeClr val="accent1"/>
                </a:solidFill>
                <a:latin typeface="Verdana" panose="020B0604030504040204" pitchFamily="34" charset="0"/>
                <a:ea typeface="Verdana" panose="020B0604030504040204" pitchFamily="34" charset="0"/>
                <a:cs typeface="Times New Roman" panose="02020603050405020304" pitchFamily="18" charset="0"/>
              </a:rPr>
              <a:t>Matter When It Comes To CUE!</a:t>
            </a:r>
            <a:endParaRPr lang="en-US" sz="3200" dirty="0">
              <a:solidFill>
                <a:schemeClr val="accent1"/>
              </a:solidFill>
            </a:endParaRPr>
          </a:p>
        </p:txBody>
      </p:sp>
      <p:sp>
        <p:nvSpPr>
          <p:cNvPr id="3" name="Content Placeholder 2">
            <a:extLst>
              <a:ext uri="{FF2B5EF4-FFF2-40B4-BE49-F238E27FC236}">
                <a16:creationId xmlns:a16="http://schemas.microsoft.com/office/drawing/2014/main" id="{6C317B11-3CFF-EDFE-D8F5-53088FF3E2CD}"/>
              </a:ext>
            </a:extLst>
          </p:cNvPr>
          <p:cNvSpPr>
            <a:spLocks noGrp="1"/>
          </p:cNvSpPr>
          <p:nvPr>
            <p:ph idx="1"/>
          </p:nvPr>
        </p:nvSpPr>
        <p:spPr>
          <a:xfrm>
            <a:off x="0" y="1447800"/>
            <a:ext cx="9144000" cy="5410200"/>
          </a:xfrm>
        </p:spPr>
        <p:txBody>
          <a:bodyPr>
            <a:noAutofit/>
          </a:bodyPr>
          <a:lstStyle/>
          <a:p>
            <a:pPr marL="342900" indent="-342900"/>
            <a:r>
              <a:rPr lang="en-US" sz="2080" b="1" dirty="0"/>
              <a:t>Clear and Unmistakable Error (CUE)</a:t>
            </a:r>
            <a:r>
              <a:rPr lang="en-US" sz="2080" dirty="0"/>
              <a:t> is a </a:t>
            </a:r>
            <a:r>
              <a:rPr lang="en-US" sz="2080" b="1" dirty="0"/>
              <a:t>legal standard </a:t>
            </a:r>
            <a:r>
              <a:rPr lang="en-US" sz="2080" dirty="0"/>
              <a:t>defined in VA statutes and regulations and </a:t>
            </a:r>
            <a:r>
              <a:rPr lang="en-US" sz="2080" b="1" dirty="0"/>
              <a:t>should only be used in specific circumstances</a:t>
            </a:r>
            <a:r>
              <a:rPr lang="en-US" sz="2080" dirty="0"/>
              <a:t>. </a:t>
            </a:r>
          </a:p>
          <a:p>
            <a:pPr marL="342900" indent="-342900"/>
            <a:r>
              <a:rPr lang="en-US" sz="2080" dirty="0"/>
              <a:t>For instance, it's incorrect to describe a </a:t>
            </a:r>
            <a:r>
              <a:rPr lang="en-US" sz="2080" b="1" dirty="0"/>
              <a:t>Claim Accuracy Review (CAR)</a:t>
            </a:r>
            <a:r>
              <a:rPr lang="en-US" sz="2080" dirty="0"/>
              <a:t> as addressing a CUE. A CAR is intended to identify an "</a:t>
            </a:r>
            <a:r>
              <a:rPr lang="en-US" sz="2080" b="1" i="1" dirty="0"/>
              <a:t>obvious errors of fact or law</a:t>
            </a:r>
            <a:r>
              <a:rPr lang="en-US" sz="2080" i="1" dirty="0"/>
              <a:t>"</a:t>
            </a:r>
            <a:r>
              <a:rPr lang="en-US" sz="2080" dirty="0"/>
              <a:t> in a </a:t>
            </a:r>
            <a:r>
              <a:rPr lang="en-US" sz="2080" b="1" dirty="0"/>
              <a:t>non-final</a:t>
            </a:r>
            <a:r>
              <a:rPr lang="en-US" sz="2080" dirty="0"/>
              <a:t> VA decision. </a:t>
            </a:r>
          </a:p>
          <a:p>
            <a:pPr marL="342900" indent="-342900"/>
            <a:r>
              <a:rPr lang="en-US" sz="2080" dirty="0"/>
              <a:t>In contrast, a </a:t>
            </a:r>
            <a:r>
              <a:rPr lang="en-US" sz="2080" b="1" dirty="0"/>
              <a:t>CUE</a:t>
            </a:r>
            <a:r>
              <a:rPr lang="en-US" sz="2080" dirty="0"/>
              <a:t> claim can </a:t>
            </a:r>
            <a:r>
              <a:rPr lang="en-US" sz="2080" b="1" dirty="0"/>
              <a:t>only</a:t>
            </a:r>
            <a:r>
              <a:rPr lang="en-US" sz="2080" dirty="0"/>
              <a:t> be brought by a claimant against a </a:t>
            </a:r>
            <a:r>
              <a:rPr lang="en-US" sz="2080" b="1" dirty="0"/>
              <a:t>final decision</a:t>
            </a:r>
            <a:r>
              <a:rPr lang="en-US" sz="2080" dirty="0"/>
              <a:t>—meaning the appeal period has passed. Using the term "CUE" outside of this context is legally inaccurate.</a:t>
            </a:r>
          </a:p>
          <a:p>
            <a:pPr marL="342900" indent="-342900"/>
            <a:r>
              <a:rPr lang="en-US" sz="2080" dirty="0"/>
              <a:t>Claimants who incorrectly assert a CUE risk </a:t>
            </a:r>
            <a:r>
              <a:rPr lang="en-US" sz="2080" b="1" dirty="0"/>
              <a:t>delaying proper adjudication</a:t>
            </a:r>
            <a:r>
              <a:rPr lang="en-US" sz="2080" dirty="0"/>
              <a:t> of their case.</a:t>
            </a:r>
          </a:p>
          <a:p>
            <a:pPr marL="342900" indent="-342900"/>
            <a:r>
              <a:rPr lang="en-US" sz="2080" dirty="0"/>
              <a:t>The VA </a:t>
            </a:r>
            <a:r>
              <a:rPr lang="en-US" sz="2080" b="1" dirty="0"/>
              <a:t>may dismiss the CUE claim </a:t>
            </a:r>
            <a:r>
              <a:rPr lang="en-US" sz="2080" dirty="0"/>
              <a:t>outright, causing months (or even years) of unnecessary delay in benefits.</a:t>
            </a:r>
          </a:p>
          <a:p>
            <a:pPr marL="342900" indent="-342900"/>
            <a:r>
              <a:rPr lang="en-US" sz="2080" dirty="0"/>
              <a:t>For advocates, using “CUE” inaccurately can </a:t>
            </a:r>
            <a:r>
              <a:rPr lang="en-US" sz="2080" b="1" dirty="0"/>
              <a:t>undermine credibility</a:t>
            </a:r>
            <a:r>
              <a:rPr lang="en-US" sz="2080" dirty="0"/>
              <a:t> with adjudicators.</a:t>
            </a:r>
          </a:p>
          <a:p>
            <a:pPr marL="342900" indent="-342900"/>
            <a:r>
              <a:rPr lang="en-US" sz="2080" dirty="0"/>
              <a:t>Accurate terminology </a:t>
            </a:r>
            <a:r>
              <a:rPr lang="en-US" sz="2080" b="1" dirty="0"/>
              <a:t>signals professionalism and an understanding of VA law</a:t>
            </a:r>
            <a:r>
              <a:rPr lang="en-US" sz="2080" dirty="0"/>
              <a:t>, which helps maintain trust and facilitates more efficient claims processing.</a:t>
            </a:r>
          </a:p>
          <a:p>
            <a:pPr marL="0" indent="0">
              <a:buNone/>
            </a:pPr>
            <a:endParaRPr lang="en-US" sz="2000" dirty="0"/>
          </a:p>
          <a:p>
            <a:pPr marL="0" indent="0">
              <a:buNone/>
            </a:pPr>
            <a:r>
              <a:rPr lang="en-US" dirty="0"/>
              <a:t> </a:t>
            </a:r>
          </a:p>
          <a:p>
            <a:pPr marL="0" indent="0">
              <a:buNone/>
            </a:pP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CAE0A335-6A7E-A871-AFD7-93B505FF0D5B}"/>
              </a:ext>
            </a:extLst>
          </p:cNvPr>
          <p:cNvSpPr>
            <a:spLocks noGrp="1"/>
          </p:cNvSpPr>
          <p:nvPr>
            <p:ph type="sldNum" sz="quarter" idx="12"/>
          </p:nvPr>
        </p:nvSpPr>
        <p:spPr/>
        <p:txBody>
          <a:bodyPr/>
          <a:lstStyle/>
          <a:p>
            <a:fld id="{1B5C5464-0A0C-4F4F-8948-B8BFCC70FC15}" type="slidenum">
              <a:rPr lang="en-US" smtClean="0"/>
              <a:pPr/>
              <a:t>3</a:t>
            </a:fld>
            <a:endParaRPr lang="en-US" dirty="0"/>
          </a:p>
        </p:txBody>
      </p:sp>
    </p:spTree>
    <p:extLst>
      <p:ext uri="{BB962C8B-B14F-4D97-AF65-F5344CB8AC3E}">
        <p14:creationId xmlns:p14="http://schemas.microsoft.com/office/powerpoint/2010/main" val="697719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778AE-BA36-955F-368C-C8492F85E0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FB2D3-4927-09CA-95E5-EFC1A3BC138C}"/>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684768A9-3103-2B1E-A04E-54B75C7907B8}"/>
              </a:ext>
            </a:extLst>
          </p:cNvPr>
          <p:cNvSpPr>
            <a:spLocks noGrp="1"/>
          </p:cNvSpPr>
          <p:nvPr>
            <p:ph idx="1"/>
          </p:nvPr>
        </p:nvSpPr>
        <p:spPr>
          <a:xfrm>
            <a:off x="0" y="1524000"/>
            <a:ext cx="9144000" cy="5333999"/>
          </a:xfrm>
        </p:spPr>
        <p:txBody>
          <a:bodyPr>
            <a:noAutofit/>
          </a:bodyPr>
          <a:lstStyle/>
          <a:p>
            <a:pPr marL="342900"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VA failed to rebut the </a:t>
            </a:r>
            <a:r>
              <a:rPr lang="en-US" sz="2400" b="1" dirty="0">
                <a:solidFill>
                  <a:schemeClr val="tx1"/>
                </a:solidFill>
                <a:effectLst/>
                <a:ea typeface="Calibri" panose="020F0502020204030204" pitchFamily="34" charset="0"/>
                <a:cs typeface="Times New Roman" panose="02020603050405020304" pitchFamily="18" charset="0"/>
              </a:rPr>
              <a:t>presumption of soundness </a:t>
            </a:r>
            <a:r>
              <a:rPr lang="en-US" sz="2400" dirty="0">
                <a:solidFill>
                  <a:schemeClr val="tx1"/>
                </a:solidFill>
                <a:effectLst/>
                <a:ea typeface="Calibri" panose="020F0502020204030204" pitchFamily="34" charset="0"/>
                <a:cs typeface="Times New Roman" panose="02020603050405020304" pitchFamily="18" charset="0"/>
              </a:rPr>
              <a:t>with </a:t>
            </a:r>
            <a:r>
              <a:rPr lang="en-US" sz="2400" b="1" dirty="0">
                <a:solidFill>
                  <a:schemeClr val="tx1"/>
                </a:solidFill>
                <a:effectLst/>
                <a:ea typeface="Calibri" panose="020F0502020204030204" pitchFamily="34" charset="0"/>
                <a:cs typeface="Times New Roman" panose="02020603050405020304" pitchFamily="18" charset="0"/>
              </a:rPr>
              <a:t>clear and unmistakable evidence</a:t>
            </a:r>
            <a:r>
              <a:rPr lang="en-US" sz="2400" dirty="0">
                <a:solidFill>
                  <a:schemeClr val="tx1"/>
                </a:solidFill>
                <a:effectLst/>
                <a:ea typeface="Calibri" panose="020F0502020204030204" pitchFamily="34" charset="0"/>
                <a:cs typeface="Times New Roman" panose="02020603050405020304" pitchFamily="18" charset="0"/>
              </a:rPr>
              <a:t>. </a:t>
            </a:r>
            <a:r>
              <a:rPr lang="en-US" sz="2400" i="1" dirty="0">
                <a:solidFill>
                  <a:schemeClr val="tx1"/>
                </a:solidFill>
                <a:effectLst/>
                <a:ea typeface="Calibri" panose="020F0502020204030204" pitchFamily="34" charset="0"/>
                <a:cs typeface="Calibri" panose="020F0502020204030204" pitchFamily="34" charset="0"/>
              </a:rPr>
              <a:t>Akins v. Derwinski, 1 Vet. App. 228 (1991)</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ea typeface="Calibri" panose="020F0502020204030204" pitchFamily="34" charset="0"/>
                <a:cs typeface="Times New Roman" panose="02020603050405020304" pitchFamily="18" charset="0"/>
              </a:rPr>
              <a:t>Veteran was rated at 40% when rating schedule </a:t>
            </a:r>
            <a:r>
              <a:rPr lang="en-US" sz="2400" b="1" dirty="0">
                <a:solidFill>
                  <a:schemeClr val="tx1"/>
                </a:solidFill>
                <a:effectLst/>
                <a:ea typeface="Calibri" panose="020F0502020204030204" pitchFamily="34" charset="0"/>
                <a:cs typeface="Times New Roman" panose="02020603050405020304" pitchFamily="18" charset="0"/>
              </a:rPr>
              <a:t>schedular minimum </a:t>
            </a:r>
            <a:r>
              <a:rPr lang="en-US" sz="2400" dirty="0">
                <a:solidFill>
                  <a:schemeClr val="tx1"/>
                </a:solidFill>
                <a:effectLst/>
                <a:ea typeface="Calibri" panose="020F0502020204030204" pitchFamily="34" charset="0"/>
                <a:cs typeface="Times New Roman" panose="02020603050405020304" pitchFamily="18" charset="0"/>
              </a:rPr>
              <a:t>was 60%. </a:t>
            </a:r>
            <a:r>
              <a:rPr lang="en-US" sz="2400" i="1" dirty="0">
                <a:solidFill>
                  <a:schemeClr val="tx1"/>
                </a:solidFill>
                <a:effectLst/>
                <a:ea typeface="Calibri" panose="020F0502020204030204" pitchFamily="34" charset="0"/>
                <a:cs typeface="Times New Roman" panose="02020603050405020304" pitchFamily="18" charset="0"/>
              </a:rPr>
              <a:t>Bentley v. Derwinski, 1 Vet. App. 28 (1990)</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VA failed to </a:t>
            </a:r>
            <a:r>
              <a:rPr lang="en-US" sz="2400" b="1" dirty="0">
                <a:solidFill>
                  <a:schemeClr val="tx1"/>
                </a:solidFill>
                <a:effectLst/>
                <a:ea typeface="Calibri" panose="020F0502020204030204" pitchFamily="34" charset="0"/>
                <a:cs typeface="Times New Roman" panose="02020603050405020304" pitchFamily="18" charset="0"/>
              </a:rPr>
              <a:t>properly follow the Schedule </a:t>
            </a:r>
            <a:r>
              <a:rPr lang="en-US" sz="2400" dirty="0">
                <a:solidFill>
                  <a:schemeClr val="tx1"/>
                </a:solidFill>
                <a:effectLst/>
                <a:ea typeface="Calibri" panose="020F0502020204030204" pitchFamily="34" charset="0"/>
                <a:cs typeface="Times New Roman" panose="02020603050405020304" pitchFamily="18" charset="0"/>
              </a:rPr>
              <a:t>for Rating Disabilities. </a:t>
            </a:r>
            <a:r>
              <a:rPr lang="en-US" sz="2400" i="1" dirty="0" err="1">
                <a:solidFill>
                  <a:schemeClr val="tx1"/>
                </a:solidFill>
                <a:effectLst/>
                <a:ea typeface="Calibri" panose="020F0502020204030204" pitchFamily="34" charset="0"/>
                <a:cs typeface="Times New Roman" panose="02020603050405020304" pitchFamily="18" charset="0"/>
              </a:rPr>
              <a:t>Myler</a:t>
            </a:r>
            <a:r>
              <a:rPr lang="en-US" sz="2400" i="1" dirty="0">
                <a:solidFill>
                  <a:schemeClr val="tx1"/>
                </a:solidFill>
                <a:effectLst/>
                <a:ea typeface="Calibri" panose="020F0502020204030204" pitchFamily="34" charset="0"/>
                <a:cs typeface="Times New Roman" panose="02020603050405020304" pitchFamily="18" charset="0"/>
              </a:rPr>
              <a:t> v. Derwinski, 1 Vet. App. 571, 574– 75 (1991)</a:t>
            </a:r>
          </a:p>
          <a:p>
            <a:pPr marL="342900" indent="-342900"/>
            <a:r>
              <a:rPr lang="en-US" sz="2400" dirty="0">
                <a:ea typeface="Calibri" panose="020F0502020204030204" pitchFamily="34" charset="0"/>
                <a:cs typeface="Times New Roman" panose="02020603050405020304" pitchFamily="18" charset="0"/>
              </a:rPr>
              <a:t>BVA </a:t>
            </a:r>
            <a:r>
              <a:rPr lang="en-US" sz="2400" b="1" dirty="0">
                <a:ea typeface="Calibri" panose="020F0502020204030204" pitchFamily="34" charset="0"/>
                <a:cs typeface="Times New Roman" panose="02020603050405020304" pitchFamily="18" charset="0"/>
              </a:rPr>
              <a:t>ignored overwhelming evidence</a:t>
            </a:r>
            <a:r>
              <a:rPr lang="en-US" sz="2400" dirty="0">
                <a:ea typeface="Calibri" panose="020F0502020204030204" pitchFamily="34" charset="0"/>
                <a:cs typeface="Times New Roman" panose="02020603050405020304" pitchFamily="18" charset="0"/>
              </a:rPr>
              <a:t>, thus the Board's decision was arbitrary. </a:t>
            </a:r>
            <a:r>
              <a:rPr lang="en-US" sz="2400" i="1" dirty="0">
                <a:ea typeface="Calibri" panose="020F0502020204030204" pitchFamily="34" charset="0"/>
                <a:cs typeface="Times New Roman" panose="02020603050405020304" pitchFamily="18" charset="0"/>
              </a:rPr>
              <a:t>Marlow v. Brown, 5 Vet. App. 146, 151 (1993)</a:t>
            </a:r>
            <a:endParaRPr lang="en-US" sz="2400" dirty="0">
              <a:ea typeface="Calibri" panose="020F0502020204030204" pitchFamily="34" charset="0"/>
              <a:cs typeface="Times New Roman" panose="02020603050405020304" pitchFamily="18" charset="0"/>
            </a:endParaRPr>
          </a:p>
          <a:p>
            <a:pPr marL="342900" indent="-342900"/>
            <a:r>
              <a:rPr lang="en-US" sz="2400" dirty="0">
                <a:ea typeface="Calibri" panose="020F0502020204030204" pitchFamily="34" charset="0"/>
                <a:cs typeface="Times New Roman" panose="02020603050405020304" pitchFamily="18" charset="0"/>
              </a:rPr>
              <a:t>RO did not have "</a:t>
            </a:r>
            <a:r>
              <a:rPr lang="en-US" sz="2400" b="1" dirty="0">
                <a:ea typeface="Calibri" panose="020F0502020204030204" pitchFamily="34" charset="0"/>
                <a:cs typeface="Times New Roman" panose="02020603050405020304" pitchFamily="18" charset="0"/>
              </a:rPr>
              <a:t>clear and convincing evidence</a:t>
            </a:r>
            <a:r>
              <a:rPr lang="en-US" sz="2400" dirty="0">
                <a:ea typeface="Calibri" panose="020F0502020204030204" pitchFamily="34" charset="0"/>
                <a:cs typeface="Times New Roman" panose="02020603050405020304" pitchFamily="18" charset="0"/>
              </a:rPr>
              <a:t>" with which to terminate IU. </a:t>
            </a:r>
            <a:r>
              <a:rPr lang="en-US" sz="2400" i="1" dirty="0">
                <a:ea typeface="Calibri" panose="020F0502020204030204" pitchFamily="34" charset="0"/>
                <a:cs typeface="Times New Roman" panose="02020603050405020304" pitchFamily="18" charset="0"/>
              </a:rPr>
              <a:t>Olson v. Brown, 5 Vet. App. 430 (1993)</a:t>
            </a:r>
          </a:p>
          <a:p>
            <a:pPr marL="342900" indent="-342900"/>
            <a:r>
              <a:rPr lang="en-US" sz="2400" dirty="0">
                <a:ea typeface="Calibri" panose="020F0502020204030204" pitchFamily="34" charset="0"/>
                <a:cs typeface="Times New Roman" panose="02020603050405020304" pitchFamily="18" charset="0"/>
              </a:rPr>
              <a:t>BVA’s determination that there was no clear and unmistakable error was not accompanied by the </a:t>
            </a:r>
            <a:r>
              <a:rPr lang="en-US" sz="2400" b="1" dirty="0">
                <a:ea typeface="Calibri" panose="020F0502020204030204" pitchFamily="34" charset="0"/>
                <a:cs typeface="Times New Roman" panose="02020603050405020304" pitchFamily="18" charset="0"/>
              </a:rPr>
              <a:t>explanatory statement of the reasons or bases</a:t>
            </a:r>
            <a:r>
              <a:rPr lang="en-US" sz="2400" dirty="0">
                <a:ea typeface="Calibri" panose="020F0502020204030204" pitchFamily="34" charset="0"/>
                <a:cs typeface="Times New Roman" panose="02020603050405020304" pitchFamily="18" charset="0"/>
              </a:rPr>
              <a:t>. </a:t>
            </a:r>
            <a:r>
              <a:rPr lang="en-US" sz="2400" i="1" dirty="0">
                <a:ea typeface="Calibri" panose="020F0502020204030204" pitchFamily="34" charset="0"/>
                <a:cs typeface="Times New Roman" panose="02020603050405020304" pitchFamily="18" charset="0"/>
              </a:rPr>
              <a:t>Russell v. Principi, 3 Vet. App. 310 (1992)</a:t>
            </a:r>
            <a:endParaRPr lang="en-US" sz="2400" dirty="0">
              <a:ea typeface="Calibri" panose="020F0502020204030204" pitchFamily="34" charset="0"/>
              <a:cs typeface="Times New Roman" panose="02020603050405020304" pitchFamily="18" charset="0"/>
            </a:endParaRPr>
          </a:p>
          <a:p>
            <a:pPr marL="342900" indent="-342900"/>
            <a:endParaRPr lang="en-US" sz="240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8735924E-1EE5-7D03-2A6C-7859C2D96064}"/>
              </a:ext>
            </a:extLst>
          </p:cNvPr>
          <p:cNvSpPr>
            <a:spLocks noGrp="1"/>
          </p:cNvSpPr>
          <p:nvPr>
            <p:ph type="sldNum" sz="quarter" idx="12"/>
          </p:nvPr>
        </p:nvSpPr>
        <p:spPr/>
        <p:txBody>
          <a:bodyPr/>
          <a:lstStyle/>
          <a:p>
            <a:fld id="{1B5C5464-0A0C-4F4F-8948-B8BFCC70FC15}" type="slidenum">
              <a:rPr lang="en-US" smtClean="0"/>
              <a:pPr/>
              <a:t>30</a:t>
            </a:fld>
            <a:endParaRPr lang="en-US" dirty="0"/>
          </a:p>
        </p:txBody>
      </p:sp>
    </p:spTree>
    <p:extLst>
      <p:ext uri="{BB962C8B-B14F-4D97-AF65-F5344CB8AC3E}">
        <p14:creationId xmlns:p14="http://schemas.microsoft.com/office/powerpoint/2010/main" val="2010276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indent="-342900">
              <a:spcAft>
                <a:spcPts val="800"/>
              </a:spcAft>
            </a:pPr>
            <a:r>
              <a:rPr lang="en-US" sz="2400" dirty="0">
                <a:solidFill>
                  <a:schemeClr val="tx1"/>
                </a:solidFill>
                <a:effectLst/>
                <a:ea typeface="Calibri" panose="020F0502020204030204" pitchFamily="34" charset="0"/>
                <a:cs typeface="Times New Roman" panose="02020603050405020304" pitchFamily="18" charset="0"/>
              </a:rPr>
              <a:t>VA is required to give a sympathetic reading to the veteran's filings by determining all </a:t>
            </a:r>
            <a:r>
              <a:rPr lang="en-US" sz="2400" b="1" dirty="0">
                <a:solidFill>
                  <a:schemeClr val="tx1"/>
                </a:solidFill>
                <a:effectLst/>
                <a:ea typeface="Calibri" panose="020F0502020204030204" pitchFamily="34" charset="0"/>
                <a:cs typeface="Times New Roman" panose="02020603050405020304" pitchFamily="18" charset="0"/>
              </a:rPr>
              <a:t>potential claims raised by the evidence</a:t>
            </a:r>
            <a:r>
              <a:rPr lang="en-US" sz="2400" dirty="0">
                <a:solidFill>
                  <a:schemeClr val="tx1"/>
                </a:solidFill>
                <a:effectLst/>
                <a:ea typeface="Calibri" panose="020F0502020204030204" pitchFamily="34" charset="0"/>
                <a:cs typeface="Times New Roman" panose="02020603050405020304" pitchFamily="18" charset="0"/>
              </a:rPr>
              <a:t>, applying all relevant laws and regulations. </a:t>
            </a:r>
            <a:r>
              <a:rPr lang="en-US" sz="2400" i="1" dirty="0">
                <a:solidFill>
                  <a:schemeClr val="tx1"/>
                </a:solidFill>
                <a:effectLst/>
                <a:ea typeface="Calibri" panose="020F0502020204030204" pitchFamily="34" charset="0"/>
                <a:cs typeface="Times New Roman" panose="02020603050405020304" pitchFamily="18" charset="0"/>
              </a:rPr>
              <a:t>Moody v Principi 360 F. 3d 1306, 1310 (Fed. Cir. 2004)</a:t>
            </a:r>
            <a:endParaRPr lang="en-US" sz="2400" i="1" dirty="0">
              <a:solidFill>
                <a:schemeClr val="tx1"/>
              </a:solidFill>
              <a:ea typeface="Calibri" panose="020F0502020204030204" pitchFamily="34" charset="0"/>
              <a:cs typeface="Times New Roman" panose="02020603050405020304" pitchFamily="18" charset="0"/>
            </a:endParaRPr>
          </a:p>
          <a:p>
            <a:pPr marL="342900" indent="-342900">
              <a:spcAft>
                <a:spcPts val="800"/>
              </a:spcAft>
            </a:pPr>
            <a:r>
              <a:rPr lang="en-US" sz="2400" dirty="0">
                <a:solidFill>
                  <a:schemeClr val="tx1"/>
                </a:solidFill>
                <a:effectLst/>
                <a:ea typeface="Calibri" panose="020F0502020204030204" pitchFamily="34" charset="0"/>
                <a:cs typeface="Times New Roman" panose="02020603050405020304" pitchFamily="18" charset="0"/>
              </a:rPr>
              <a:t>VA continually </a:t>
            </a:r>
            <a:r>
              <a:rPr lang="en-US" sz="2400" b="1" dirty="0">
                <a:solidFill>
                  <a:schemeClr val="tx1"/>
                </a:solidFill>
                <a:effectLst/>
                <a:ea typeface="Calibri" panose="020F0502020204030204" pitchFamily="34" charset="0"/>
                <a:cs typeface="Times New Roman" panose="02020603050405020304" pitchFamily="18" charset="0"/>
              </a:rPr>
              <a:t>ignored and disregarded </a:t>
            </a:r>
            <a:r>
              <a:rPr lang="en-US" sz="2400" dirty="0">
                <a:solidFill>
                  <a:schemeClr val="tx1"/>
                </a:solidFill>
                <a:effectLst/>
                <a:ea typeface="Calibri" panose="020F0502020204030204" pitchFamily="34" charset="0"/>
                <a:cs typeface="Times New Roman" panose="02020603050405020304" pitchFamily="18" charset="0"/>
              </a:rPr>
              <a:t>medical opinions</a:t>
            </a:r>
            <a:r>
              <a:rPr lang="en-US" sz="2400" i="1" dirty="0">
                <a:solidFill>
                  <a:schemeClr val="tx1"/>
                </a:solidFill>
                <a:effectLst/>
                <a:ea typeface="Calibri" panose="020F0502020204030204" pitchFamily="34" charset="0"/>
                <a:cs typeface="Times New Roman" panose="02020603050405020304" pitchFamily="18" charset="0"/>
              </a:rPr>
              <a:t>. </a:t>
            </a:r>
            <a:r>
              <a:rPr lang="en-US" sz="2400" i="1" dirty="0">
                <a:solidFill>
                  <a:schemeClr val="tx1"/>
                </a:solidFill>
                <a:effectLst/>
                <a:ea typeface="Calibri" panose="020F0502020204030204" pitchFamily="34" charset="0"/>
                <a:cs typeface="Calibri" panose="020F0502020204030204" pitchFamily="34" charset="0"/>
              </a:rPr>
              <a:t>Look v Derwinski, 2 Vet. App. 157 (1992)</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ffectLst/>
                <a:ea typeface="Calibri" panose="020F0502020204030204" pitchFamily="34" charset="0"/>
                <a:cs typeface="Times New Roman" panose="02020603050405020304" pitchFamily="18" charset="0"/>
              </a:rPr>
              <a:t>BVA’s </a:t>
            </a:r>
            <a:r>
              <a:rPr lang="en-US" sz="2400" b="1" dirty="0">
                <a:solidFill>
                  <a:schemeClr val="tx1"/>
                </a:solidFill>
                <a:effectLst/>
                <a:ea typeface="Calibri" panose="020F0502020204030204" pitchFamily="34" charset="0"/>
                <a:cs typeface="Times New Roman" panose="02020603050405020304" pitchFamily="18" charset="0"/>
              </a:rPr>
              <a:t>failure to provide a written statement of the Board's findings and conclusion</a:t>
            </a:r>
            <a:r>
              <a:rPr lang="en-US" sz="2400" dirty="0">
                <a:solidFill>
                  <a:schemeClr val="tx1"/>
                </a:solidFill>
                <a:effectLst/>
                <a:ea typeface="Calibri" panose="020F0502020204030204" pitchFamily="34" charset="0"/>
                <a:cs typeface="Times New Roman" panose="02020603050405020304" pitchFamily="18" charset="0"/>
              </a:rPr>
              <a:t>s, and the reasons or bases for those findings and conclusions. </a:t>
            </a:r>
            <a:r>
              <a:rPr lang="en-US" sz="2400" i="1" dirty="0">
                <a:solidFill>
                  <a:schemeClr val="tx1"/>
                </a:solidFill>
                <a:effectLst/>
                <a:ea typeface="Calibri" panose="020F0502020204030204" pitchFamily="34" charset="0"/>
                <a:cs typeface="Times New Roman" panose="02020603050405020304" pitchFamily="18" charset="0"/>
              </a:rPr>
              <a:t>Livesay v. Principi, 15 Vet. App. 165 (2001)</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ffectLst/>
                <a:ea typeface="Calibri" panose="020F0502020204030204" pitchFamily="34" charset="0"/>
                <a:cs typeface="Times New Roman" panose="02020603050405020304" pitchFamily="18" charset="0"/>
              </a:rPr>
              <a:t>BVA abused its discretionary authority by deciding that </a:t>
            </a:r>
            <a:r>
              <a:rPr lang="en-US" sz="2400" b="1" dirty="0">
                <a:solidFill>
                  <a:schemeClr val="tx1"/>
                </a:solidFill>
                <a:effectLst/>
                <a:ea typeface="Calibri" panose="020F0502020204030204" pitchFamily="34" charset="0"/>
                <a:cs typeface="Times New Roman" panose="02020603050405020304" pitchFamily="18" charset="0"/>
              </a:rPr>
              <a:t>38 C.F.R. § 3.344 did not apply </a:t>
            </a:r>
            <a:r>
              <a:rPr lang="en-US" sz="2400" dirty="0">
                <a:solidFill>
                  <a:schemeClr val="tx1"/>
                </a:solidFill>
                <a:effectLst/>
                <a:ea typeface="Calibri" panose="020F0502020204030204" pitchFamily="34" charset="0"/>
                <a:cs typeface="Times New Roman" panose="02020603050405020304" pitchFamily="18" charset="0"/>
              </a:rPr>
              <a:t>to the facts of the case. </a:t>
            </a:r>
            <a:r>
              <a:rPr lang="en-US" sz="2400" i="1" dirty="0" err="1">
                <a:solidFill>
                  <a:schemeClr val="tx1"/>
                </a:solidFill>
                <a:effectLst/>
                <a:ea typeface="Calibri" panose="020F0502020204030204" pitchFamily="34" charset="0"/>
                <a:cs typeface="Times New Roman" panose="02020603050405020304" pitchFamily="18" charset="0"/>
              </a:rPr>
              <a:t>Sorabuko</a:t>
            </a:r>
            <a:r>
              <a:rPr lang="en-US" sz="2400" i="1" dirty="0">
                <a:solidFill>
                  <a:schemeClr val="tx1"/>
                </a:solidFill>
                <a:effectLst/>
                <a:ea typeface="Calibri" panose="020F0502020204030204" pitchFamily="34" charset="0"/>
                <a:cs typeface="Times New Roman" panose="02020603050405020304" pitchFamily="18" charset="0"/>
              </a:rPr>
              <a:t> v. Principi, 16 Vet. App. 120 (2002)</a:t>
            </a: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6704DF41-C18B-E37E-7CBA-9B5F0CD7BED3}"/>
              </a:ext>
            </a:extLst>
          </p:cNvPr>
          <p:cNvSpPr>
            <a:spLocks noGrp="1"/>
          </p:cNvSpPr>
          <p:nvPr>
            <p:ph type="sldNum" sz="quarter" idx="12"/>
          </p:nvPr>
        </p:nvSpPr>
        <p:spPr/>
        <p:txBody>
          <a:bodyPr/>
          <a:lstStyle/>
          <a:p>
            <a:fld id="{1B5C5464-0A0C-4F4F-8948-B8BFCC70FC15}" type="slidenum">
              <a:rPr lang="en-US" smtClean="0"/>
              <a:pPr/>
              <a:t>31</a:t>
            </a:fld>
            <a:endParaRPr lang="en-US" dirty="0"/>
          </a:p>
        </p:txBody>
      </p:sp>
    </p:spTree>
    <p:extLst>
      <p:ext uri="{BB962C8B-B14F-4D97-AF65-F5344CB8AC3E}">
        <p14:creationId xmlns:p14="http://schemas.microsoft.com/office/powerpoint/2010/main" val="518894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Does NOT Constitute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050" b="1" u="none" strike="noStrike" baseline="0" dirty="0">
                <a:solidFill>
                  <a:schemeClr val="tx1"/>
                </a:solidFill>
              </a:rPr>
              <a:t>Changed diagnosis. </a:t>
            </a:r>
            <a:r>
              <a:rPr lang="en-US" sz="2050" b="0" u="none" strike="noStrike" baseline="0" dirty="0">
                <a:solidFill>
                  <a:schemeClr val="tx1"/>
                </a:solidFill>
              </a:rPr>
              <a:t>A new medical diagnosis that “corrects” an earlier diagnosis considered in a Board decision.</a:t>
            </a:r>
          </a:p>
          <a:p>
            <a:pPr marL="342900" indent="-342900"/>
            <a:r>
              <a:rPr lang="en-US" sz="2050" b="1" u="none" strike="noStrike" baseline="0" dirty="0">
                <a:solidFill>
                  <a:schemeClr val="tx1"/>
                </a:solidFill>
              </a:rPr>
              <a:t>Duty to assist. </a:t>
            </a:r>
            <a:r>
              <a:rPr lang="en-US" sz="2050" b="0" u="none" strike="noStrike" baseline="0" dirty="0">
                <a:solidFill>
                  <a:schemeClr val="tx1"/>
                </a:solidFill>
              </a:rPr>
              <a:t>The Secretary's failure to fulfill the duty to assist.</a:t>
            </a:r>
          </a:p>
          <a:p>
            <a:pPr marL="342900" indent="-342900"/>
            <a:r>
              <a:rPr lang="en-US" sz="2050" b="1" u="none" strike="noStrike" baseline="0" dirty="0">
                <a:solidFill>
                  <a:schemeClr val="tx1"/>
                </a:solidFill>
              </a:rPr>
              <a:t>Evaluation of evidence. </a:t>
            </a:r>
            <a:r>
              <a:rPr lang="en-US" sz="2050" b="0" u="none" strike="noStrike" baseline="0" dirty="0">
                <a:solidFill>
                  <a:schemeClr val="tx1"/>
                </a:solidFill>
              </a:rPr>
              <a:t>A disagreement as to how the facts were weighed or evaluated. “When there is evidence both pro and con on the issue it is impossible for the appellant to succeed in showing that ‘the result would have been manifestly different.’ ” </a:t>
            </a:r>
            <a:r>
              <a:rPr lang="en-US" sz="2050" b="0" i="1" u="none" strike="noStrike" baseline="0" dirty="0">
                <a:solidFill>
                  <a:schemeClr val="tx1"/>
                </a:solidFill>
              </a:rPr>
              <a:t>Simmons v. West, 13 Vet. App. at 505.</a:t>
            </a:r>
          </a:p>
          <a:p>
            <a:pPr marL="342900" indent="-342900"/>
            <a:r>
              <a:rPr lang="en-US" sz="2050" b="1" u="none" strike="noStrike" baseline="0" dirty="0">
                <a:solidFill>
                  <a:schemeClr val="tx1"/>
                </a:solidFill>
              </a:rPr>
              <a:t>Change in interpretation. </a:t>
            </a:r>
            <a:r>
              <a:rPr lang="en-US" sz="2050" b="0" u="none" strike="noStrike" baseline="0" dirty="0">
                <a:solidFill>
                  <a:schemeClr val="tx1"/>
                </a:solidFill>
              </a:rPr>
              <a:t>CUE does not include the </a:t>
            </a:r>
            <a:r>
              <a:rPr lang="en-US" sz="2050" b="1" u="none" strike="noStrike" baseline="0" dirty="0">
                <a:solidFill>
                  <a:schemeClr val="tx1"/>
                </a:solidFill>
              </a:rPr>
              <a:t>otherwise correct application </a:t>
            </a:r>
            <a:r>
              <a:rPr lang="en-US" sz="2050" b="0" u="none" strike="noStrike" baseline="0" dirty="0">
                <a:solidFill>
                  <a:schemeClr val="tx1"/>
                </a:solidFill>
              </a:rPr>
              <a:t>of a statute or regulation where, subsequent to the decision challenged, there has been a change in the interpretation of the statute or regulation.</a:t>
            </a:r>
          </a:p>
          <a:p>
            <a:pPr marL="342900" indent="-342900"/>
            <a:r>
              <a:rPr lang="en-US" sz="2050" b="1" dirty="0">
                <a:solidFill>
                  <a:schemeClr val="tx1"/>
                </a:solidFill>
              </a:rPr>
              <a:t>Harmless error. </a:t>
            </a:r>
            <a:r>
              <a:rPr lang="en-US" sz="2050" dirty="0">
                <a:solidFill>
                  <a:schemeClr val="tx1"/>
                </a:solidFill>
              </a:rPr>
              <a:t>It must be </a:t>
            </a:r>
            <a:r>
              <a:rPr lang="en-US" sz="2050" b="1" dirty="0">
                <a:solidFill>
                  <a:schemeClr val="tx1"/>
                </a:solidFill>
                <a:effectLst/>
                <a:ea typeface="Calibri" panose="020F0502020204030204" pitchFamily="34" charset="0"/>
                <a:cs typeface="Times New Roman" panose="02020603050405020304" pitchFamily="18" charset="0"/>
              </a:rPr>
              <a:t>absolutely clear </a:t>
            </a:r>
            <a:r>
              <a:rPr lang="en-US" sz="2050" dirty="0">
                <a:solidFill>
                  <a:schemeClr val="tx1"/>
                </a:solidFill>
                <a:effectLst/>
                <a:ea typeface="Calibri" panose="020F0502020204030204" pitchFamily="34" charset="0"/>
                <a:cs typeface="Times New Roman" panose="02020603050405020304" pitchFamily="18" charset="0"/>
              </a:rPr>
              <a:t>that a </a:t>
            </a:r>
            <a:r>
              <a:rPr lang="en-US" sz="2050" b="1" dirty="0">
                <a:solidFill>
                  <a:schemeClr val="tx1"/>
                </a:solidFill>
                <a:effectLst/>
                <a:ea typeface="Calibri" panose="020F0502020204030204" pitchFamily="34" charset="0"/>
                <a:cs typeface="Times New Roman" panose="02020603050405020304" pitchFamily="18" charset="0"/>
              </a:rPr>
              <a:t>different result </a:t>
            </a:r>
            <a:r>
              <a:rPr lang="en-US" sz="2050" dirty="0">
                <a:solidFill>
                  <a:schemeClr val="tx1"/>
                </a:solidFill>
                <a:effectLst/>
                <a:ea typeface="Calibri" panose="020F0502020204030204" pitchFamily="34" charset="0"/>
                <a:cs typeface="Times New Roman" panose="02020603050405020304" pitchFamily="18" charset="0"/>
              </a:rPr>
              <a:t>would have ensued but for the error.</a:t>
            </a:r>
            <a:endParaRPr lang="en-US" sz="2050" dirty="0">
              <a:solidFill>
                <a:schemeClr val="tx1"/>
              </a:solidFill>
              <a:effectLst/>
            </a:endParaRPr>
          </a:p>
          <a:p>
            <a:pPr marL="342900" indent="-342900"/>
            <a:r>
              <a:rPr lang="en-US" sz="2050" b="1" dirty="0">
                <a:solidFill>
                  <a:schemeClr val="tx1"/>
                </a:solidFill>
                <a:ea typeface="Calibri" panose="020F0502020204030204" pitchFamily="34" charset="0"/>
                <a:cs typeface="Times New Roman" panose="02020603050405020304" pitchFamily="18" charset="0"/>
              </a:rPr>
              <a:t>Benefit of the doubt </a:t>
            </a:r>
            <a:r>
              <a:rPr lang="en-US" sz="2050" dirty="0">
                <a:solidFill>
                  <a:schemeClr val="tx1"/>
                </a:solidFill>
                <a:ea typeface="Calibri" panose="020F0502020204030204" pitchFamily="34" charset="0"/>
                <a:cs typeface="Times New Roman" panose="02020603050405020304" pitchFamily="18" charset="0"/>
              </a:rPr>
              <a:t>is not applicable to a CUE determination. “T</a:t>
            </a:r>
            <a:r>
              <a:rPr lang="en-US" sz="2050" dirty="0">
                <a:solidFill>
                  <a:schemeClr val="tx1"/>
                </a:solidFill>
                <a:effectLst/>
                <a:ea typeface="Calibri" panose="020F0502020204030204" pitchFamily="34" charset="0"/>
                <a:cs typeface="Times New Roman" panose="02020603050405020304" pitchFamily="18" charset="0"/>
              </a:rPr>
              <a:t>he </a:t>
            </a:r>
            <a:r>
              <a:rPr lang="en-US" sz="2050" dirty="0">
                <a:solidFill>
                  <a:schemeClr val="tx1"/>
                </a:solidFill>
                <a:ea typeface="Calibri" panose="020F0502020204030204" pitchFamily="34" charset="0"/>
                <a:cs typeface="Times New Roman" panose="02020603050405020304" pitchFamily="18" charset="0"/>
              </a:rPr>
              <a:t>‘</a:t>
            </a:r>
            <a:r>
              <a:rPr lang="en-US" sz="2050" dirty="0">
                <a:solidFill>
                  <a:schemeClr val="tx1"/>
                </a:solidFill>
                <a:effectLst/>
                <a:ea typeface="Calibri" panose="020F0502020204030204" pitchFamily="34" charset="0"/>
                <a:cs typeface="Times New Roman" panose="02020603050405020304" pitchFamily="18" charset="0"/>
              </a:rPr>
              <a:t>benefit of the doubt’ rule of 38 U.S.C. § 5107( b) </a:t>
            </a:r>
            <a:r>
              <a:rPr lang="en-US" sz="2050" b="1" dirty="0">
                <a:solidFill>
                  <a:schemeClr val="tx1"/>
                </a:solidFill>
                <a:effectLst/>
                <a:ea typeface="Calibri" panose="020F0502020204030204" pitchFamily="34" charset="0"/>
                <a:cs typeface="Times New Roman" panose="02020603050405020304" pitchFamily="18" charset="0"/>
              </a:rPr>
              <a:t>could never be applicable</a:t>
            </a:r>
            <a:r>
              <a:rPr lang="en-US" sz="2050" dirty="0">
                <a:solidFill>
                  <a:schemeClr val="tx1"/>
                </a:solidFill>
                <a:effectLst/>
                <a:ea typeface="Calibri" panose="020F0502020204030204" pitchFamily="34" charset="0"/>
                <a:cs typeface="Times New Roman" panose="02020603050405020304" pitchFamily="18" charset="0"/>
              </a:rPr>
              <a:t>; an error either undebatably exists or there was no error within the meaning of § 3.105(a).” </a:t>
            </a:r>
            <a:r>
              <a:rPr lang="en-US" sz="2050" i="1" dirty="0">
                <a:solidFill>
                  <a:schemeClr val="tx1"/>
                </a:solidFill>
                <a:effectLst/>
                <a:ea typeface="Calibri" panose="020F0502020204030204" pitchFamily="34" charset="0"/>
                <a:cs typeface="Times New Roman" panose="02020603050405020304" pitchFamily="18" charset="0"/>
              </a:rPr>
              <a:t>Russell v. Principi, 3 Vet. App. 310. </a:t>
            </a:r>
            <a:endParaRPr lang="en-US" sz="2050" i="1" dirty="0">
              <a:solidFill>
                <a:schemeClr val="tx1"/>
              </a:solidFill>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439C5D2-BC94-B2FF-CD91-08B64CF57A45}"/>
              </a:ext>
            </a:extLst>
          </p:cNvPr>
          <p:cNvSpPr>
            <a:spLocks noGrp="1"/>
          </p:cNvSpPr>
          <p:nvPr>
            <p:ph type="sldNum" sz="quarter" idx="12"/>
          </p:nvPr>
        </p:nvSpPr>
        <p:spPr/>
        <p:txBody>
          <a:bodyPr/>
          <a:lstStyle/>
          <a:p>
            <a:fld id="{1B5C5464-0A0C-4F4F-8948-B8BFCC70FC15}" type="slidenum">
              <a:rPr lang="en-US" smtClean="0"/>
              <a:pPr/>
              <a:t>32</a:t>
            </a:fld>
            <a:endParaRPr lang="en-US" dirty="0"/>
          </a:p>
        </p:txBody>
      </p:sp>
    </p:spTree>
    <p:extLst>
      <p:ext uri="{BB962C8B-B14F-4D97-AF65-F5344CB8AC3E}">
        <p14:creationId xmlns:p14="http://schemas.microsoft.com/office/powerpoint/2010/main" val="483185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04F41-DBC6-A5E3-6CD9-1ECEE6475D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ED22FA-C86E-5F5A-C5B5-C4ACB8B230C9}"/>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Does NOT Constitute CUE?</a:t>
            </a:r>
            <a:endParaRPr lang="en-US" sz="3200" dirty="0">
              <a:solidFill>
                <a:schemeClr val="accent1"/>
              </a:solidFill>
            </a:endParaRPr>
          </a:p>
        </p:txBody>
      </p:sp>
      <p:sp>
        <p:nvSpPr>
          <p:cNvPr id="3" name="Content Placeholder 2">
            <a:extLst>
              <a:ext uri="{FF2B5EF4-FFF2-40B4-BE49-F238E27FC236}">
                <a16:creationId xmlns:a16="http://schemas.microsoft.com/office/drawing/2014/main" id="{96AD8923-317B-6857-A38B-C778DAE7A704}"/>
              </a:ext>
            </a:extLst>
          </p:cNvPr>
          <p:cNvSpPr>
            <a:spLocks noGrp="1"/>
          </p:cNvSpPr>
          <p:nvPr>
            <p:ph idx="1"/>
          </p:nvPr>
        </p:nvSpPr>
        <p:spPr>
          <a:xfrm>
            <a:off x="0" y="1447800"/>
            <a:ext cx="9144000" cy="5410200"/>
          </a:xfrm>
        </p:spPr>
        <p:txBody>
          <a:bodyPr>
            <a:noAutofit/>
          </a:bodyPr>
          <a:lstStyle/>
          <a:p>
            <a:pPr marL="118872" indent="0">
              <a:buNone/>
            </a:pPr>
            <a:r>
              <a:rPr lang="en-US" sz="2300" b="1" dirty="0"/>
              <a:t>38 CFR § 20.1403. What constitutes clear and unmistakable error; what does not.</a:t>
            </a:r>
            <a:endParaRPr lang="en-US" sz="2300" b="1" i="1" dirty="0"/>
          </a:p>
          <a:p>
            <a:pPr marL="118872" indent="0">
              <a:buNone/>
            </a:pPr>
            <a:r>
              <a:rPr lang="en-US" sz="2300" b="1" dirty="0"/>
              <a:t>(d) Examples of situations that are not clear and unmistakable error</a:t>
            </a:r>
            <a:r>
              <a:rPr lang="en-US" sz="2300" dirty="0"/>
              <a:t> </a:t>
            </a:r>
          </a:p>
          <a:p>
            <a:r>
              <a:rPr lang="en-US" sz="2300" dirty="0"/>
              <a:t>(1) </a:t>
            </a:r>
            <a:r>
              <a:rPr lang="en-US" sz="2300" b="1" dirty="0"/>
              <a:t>Changed diagnosis*.</a:t>
            </a:r>
            <a:r>
              <a:rPr lang="en-US" sz="2300" dirty="0"/>
              <a:t> A new medical diagnosis that “corrects” an earlier diagnosis considered in a Board decision.</a:t>
            </a:r>
          </a:p>
          <a:p>
            <a:r>
              <a:rPr lang="en-US" sz="2300" dirty="0"/>
              <a:t>(2) </a:t>
            </a:r>
            <a:r>
              <a:rPr lang="en-US" sz="2300" b="1" dirty="0"/>
              <a:t>Duty to assist.</a:t>
            </a:r>
            <a:r>
              <a:rPr lang="en-US" sz="2300" dirty="0"/>
              <a:t> The Secretary's failure to fulfill the duty to assist.</a:t>
            </a:r>
          </a:p>
          <a:p>
            <a:r>
              <a:rPr lang="en-US" sz="2300" dirty="0"/>
              <a:t>(3) </a:t>
            </a:r>
            <a:r>
              <a:rPr lang="en-US" sz="2300" b="1" dirty="0"/>
              <a:t>Evaluation of evidence.</a:t>
            </a:r>
            <a:r>
              <a:rPr lang="en-US" sz="2300" dirty="0"/>
              <a:t> A disagreement as to how the facts were weighed or evaluated.</a:t>
            </a:r>
          </a:p>
          <a:p>
            <a:pPr marL="118872" indent="0">
              <a:buNone/>
            </a:pPr>
            <a:r>
              <a:rPr lang="en-US" sz="2300" dirty="0"/>
              <a:t>(e) </a:t>
            </a:r>
            <a:r>
              <a:rPr lang="en-US" sz="2300" b="1" dirty="0"/>
              <a:t>Change in interpretation.</a:t>
            </a:r>
            <a:r>
              <a:rPr lang="en-US" sz="2300" dirty="0"/>
              <a:t> Clear and unmistakable error does not include the </a:t>
            </a:r>
            <a:r>
              <a:rPr lang="en-US" sz="2300" b="1" dirty="0"/>
              <a:t>otherwise correct application of a statute or regulation </a:t>
            </a:r>
            <a:r>
              <a:rPr lang="en-US" sz="2300" dirty="0"/>
              <a:t>where, subsequent to the Board decision challenged, there has been a change in the interpretation of the statute or regulation.</a:t>
            </a:r>
          </a:p>
          <a:p>
            <a:pPr marL="118872" indent="0" algn="l">
              <a:spcBef>
                <a:spcPts val="100"/>
              </a:spcBef>
              <a:buNone/>
            </a:pPr>
            <a:endParaRPr lang="en-US" sz="2300" b="1" i="0" u="none" strike="noStrike" baseline="0" dirty="0">
              <a:solidFill>
                <a:schemeClr val="tx1"/>
              </a:solidFill>
              <a:ea typeface="Verdana" panose="020B0604030504040204" pitchFamily="34" charset="0"/>
            </a:endParaRPr>
          </a:p>
          <a:p>
            <a:pPr marL="118872" indent="0">
              <a:buNone/>
            </a:pPr>
            <a:r>
              <a:rPr lang="en-US" sz="2300" dirty="0">
                <a:solidFill>
                  <a:schemeClr val="tx1"/>
                </a:solidFill>
                <a:ea typeface="Calibri" panose="020F0502020204030204" pitchFamily="34" charset="0"/>
                <a:cs typeface="Times New Roman" panose="02020603050405020304" pitchFamily="18" charset="0"/>
              </a:rPr>
              <a:t>* Remember,</a:t>
            </a:r>
            <a:r>
              <a:rPr lang="en-US" sz="2300" dirty="0"/>
              <a:t> in a severance action initiated by the VA, a changed diagnosis </a:t>
            </a:r>
            <a:r>
              <a:rPr lang="en-US" sz="2300" b="1" dirty="0"/>
              <a:t>can</a:t>
            </a:r>
            <a:r>
              <a:rPr lang="en-US" sz="2300" dirty="0"/>
              <a:t> be considered clear and unmistakable error.</a:t>
            </a:r>
          </a:p>
          <a:p>
            <a:pPr marL="118872" indent="0">
              <a:buNone/>
            </a:pPr>
            <a:endParaRPr lang="en-US" sz="2800" dirty="0"/>
          </a:p>
        </p:txBody>
      </p:sp>
      <p:sp>
        <p:nvSpPr>
          <p:cNvPr id="4" name="Slide Number Placeholder 3">
            <a:extLst>
              <a:ext uri="{FF2B5EF4-FFF2-40B4-BE49-F238E27FC236}">
                <a16:creationId xmlns:a16="http://schemas.microsoft.com/office/drawing/2014/main" id="{0BC51E14-3281-DC96-1CF6-A471E18ED48B}"/>
              </a:ext>
            </a:extLst>
          </p:cNvPr>
          <p:cNvSpPr>
            <a:spLocks noGrp="1"/>
          </p:cNvSpPr>
          <p:nvPr>
            <p:ph type="sldNum" sz="quarter" idx="12"/>
          </p:nvPr>
        </p:nvSpPr>
        <p:spPr/>
        <p:txBody>
          <a:bodyPr/>
          <a:lstStyle/>
          <a:p>
            <a:fld id="{1B5C5464-0A0C-4F4F-8948-B8BFCC70FC15}" type="slidenum">
              <a:rPr lang="en-US" smtClean="0"/>
              <a:pPr/>
              <a:t>33</a:t>
            </a:fld>
            <a:endParaRPr lang="en-US" dirty="0"/>
          </a:p>
        </p:txBody>
      </p:sp>
    </p:spTree>
    <p:extLst>
      <p:ext uri="{BB962C8B-B14F-4D97-AF65-F5344CB8AC3E}">
        <p14:creationId xmlns:p14="http://schemas.microsoft.com/office/powerpoint/2010/main" val="730490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VA erred in not considering evidence, but the error was not the sort which, had it not been made, would have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manifestly changed the outcome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Crippen v. Brown 9 Vet. App. 412 (1996)</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Broad-brush allegations of ‘failure to follow the regulations’ or ‘failure to give due process,’ or any other general,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non-specific claim of ‘error’ can never rise to the stringent definition of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err="1">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Fugo</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v. Brown, 6 Vet. App. 40 (1993)</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The Board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correctly identified facts as disqualifying the appellant's rating from protection under 38 C.F.R. § 3.344</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Simon v. </a:t>
            </a:r>
            <a:r>
              <a:rPr lang="en-US" sz="2400" i="1" dirty="0" err="1">
                <a:solidFill>
                  <a:schemeClr val="tx1"/>
                </a:solidFill>
                <a:effectLst/>
                <a:latin typeface="Corbel" panose="020B0503020204020204" pitchFamily="34" charset="0"/>
                <a:ea typeface="Calibri" panose="020F0502020204030204" pitchFamily="34" charset="0"/>
                <a:cs typeface="Calibri" panose="020F0502020204030204" pitchFamily="34" charset="0"/>
              </a:rPr>
              <a:t>Wilkie</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 30 Vet. App. 403 (2018)</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To prove the existence of CUE as set forth in § 3.105(a), the claimant must show that an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outcome-determinative error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occurred.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Bustos V. West, 179 F.3d 1378 (Fed. Cir. 1999)</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9C609235-EEDA-79E4-589A-847809E09675}"/>
              </a:ext>
            </a:extLst>
          </p:cNvPr>
          <p:cNvSpPr>
            <a:spLocks noGrp="1"/>
          </p:cNvSpPr>
          <p:nvPr>
            <p:ph type="sldNum" sz="quarter" idx="12"/>
          </p:nvPr>
        </p:nvSpPr>
        <p:spPr/>
        <p:txBody>
          <a:bodyPr/>
          <a:lstStyle/>
          <a:p>
            <a:fld id="{1B5C5464-0A0C-4F4F-8948-B8BFCC70FC15}" type="slidenum">
              <a:rPr lang="en-US" smtClean="0"/>
              <a:pPr/>
              <a:t>34</a:t>
            </a:fld>
            <a:endParaRPr lang="en-US" dirty="0"/>
          </a:p>
        </p:txBody>
      </p:sp>
    </p:spTree>
    <p:extLst>
      <p:ext uri="{BB962C8B-B14F-4D97-AF65-F5344CB8AC3E}">
        <p14:creationId xmlns:p14="http://schemas.microsoft.com/office/powerpoint/2010/main" val="3990048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BADE2-074B-61E3-C9BF-B67B562E14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D4B8D-56EC-DA30-702D-422A44C18F10}"/>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A3F27DEC-794B-27AC-11D0-91F7D5D3011D}"/>
              </a:ext>
            </a:extLst>
          </p:cNvPr>
          <p:cNvSpPr>
            <a:spLocks noGrp="1"/>
          </p:cNvSpPr>
          <p:nvPr>
            <p:ph idx="1"/>
          </p:nvPr>
        </p:nvSpPr>
        <p:spPr>
          <a:xfrm>
            <a:off x="0" y="1524000"/>
            <a:ext cx="9144000" cy="5333999"/>
          </a:xfrm>
        </p:spPr>
        <p:txBody>
          <a:bodyPr>
            <a:noAutofit/>
          </a:bodyPr>
          <a:lstStyle/>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VA's case processing at issue here was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arguably less than perfect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in all of the various steps of its evaluation and treatment of appellant’s condition. None of these miscues, however,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rise to the level of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Willsey v. Peake, 535 F.3d 1368 (Fed. Cir. 2008)</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 breach of the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duty to assist cannot constitute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Cook v. Principi, 318 F. 3d 1334 (2002)</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If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additional evidence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is needed to discern an error in the prior decision, the decision itself was not made in error so as to contain CUE.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Pierce v Principi, 240 F. 3d 1348, 1354 (2001)</a:t>
            </a:r>
          </a:p>
          <a:p>
            <a:pPr marL="342900" indent="-342900">
              <a:lnSpc>
                <a:spcPct val="107000"/>
              </a:lnSpc>
            </a:pPr>
            <a:r>
              <a:rPr lang="en-US" sz="2400" dirty="0">
                <a:latin typeface="Corbel" panose="020B0503020204020204" pitchFamily="34" charset="0"/>
                <a:ea typeface="Calibri" panose="020F0502020204030204" pitchFamily="34" charset="0"/>
                <a:cs typeface="Times New Roman" panose="02020603050405020304" pitchFamily="18" charset="0"/>
              </a:rPr>
              <a:t>An </a:t>
            </a:r>
            <a:r>
              <a:rPr lang="en-US" sz="2400" b="1" dirty="0">
                <a:latin typeface="Corbel" panose="020B0503020204020204" pitchFamily="34" charset="0"/>
                <a:ea typeface="Calibri" panose="020F0502020204030204" pitchFamily="34" charset="0"/>
                <a:cs typeface="Times New Roman" panose="02020603050405020304" pitchFamily="18" charset="0"/>
              </a:rPr>
              <a:t>incomplete record</a:t>
            </a:r>
            <a:r>
              <a:rPr lang="en-US" sz="2400" dirty="0">
                <a:latin typeface="Corbel" panose="020B0503020204020204" pitchFamily="34" charset="0"/>
                <a:ea typeface="Calibri" panose="020F0502020204030204" pitchFamily="34" charset="0"/>
                <a:cs typeface="Times New Roman" panose="02020603050405020304" pitchFamily="18" charset="0"/>
              </a:rPr>
              <a:t>, factually correct in all other respects, is not clearly and unmistakably erroneous. </a:t>
            </a:r>
            <a:r>
              <a:rPr lang="en-US" sz="2400" i="1" dirty="0">
                <a:latin typeface="Corbel" panose="020B0503020204020204" pitchFamily="34" charset="0"/>
                <a:ea typeface="Calibri" panose="020F0502020204030204" pitchFamily="34" charset="0"/>
                <a:cs typeface="Times New Roman" panose="02020603050405020304" pitchFamily="18" charset="0"/>
              </a:rPr>
              <a:t>Caffrey v Brown, 6 Vet. App. 377, 383 (1994)</a:t>
            </a:r>
            <a:endParaRPr lang="en-US" sz="2400" dirty="0">
              <a:latin typeface="Corbel" panose="020B0503020204020204" pitchFamily="34" charset="0"/>
              <a:ea typeface="Calibri" panose="020F0502020204030204" pitchFamily="34" charset="0"/>
              <a:cs typeface="Times New Roman" panose="02020603050405020304" pitchFamily="18" charset="0"/>
            </a:endParaRPr>
          </a:p>
          <a:p>
            <a:pPr marL="0" indent="0">
              <a:lnSpc>
                <a:spcPct val="107000"/>
              </a:lnSpc>
              <a:buNone/>
            </a:pP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ACF9E6F9-255C-410D-78A4-CC2B48B868D7}"/>
              </a:ext>
            </a:extLst>
          </p:cNvPr>
          <p:cNvSpPr>
            <a:spLocks noGrp="1"/>
          </p:cNvSpPr>
          <p:nvPr>
            <p:ph type="sldNum" sz="quarter" idx="12"/>
          </p:nvPr>
        </p:nvSpPr>
        <p:spPr/>
        <p:txBody>
          <a:bodyPr/>
          <a:lstStyle/>
          <a:p>
            <a:fld id="{1B5C5464-0A0C-4F4F-8948-B8BFCC70FC15}" type="slidenum">
              <a:rPr lang="en-US" smtClean="0"/>
              <a:pPr/>
              <a:t>35</a:t>
            </a:fld>
            <a:endParaRPr lang="en-US" dirty="0"/>
          </a:p>
        </p:txBody>
      </p:sp>
    </p:spTree>
    <p:extLst>
      <p:ext uri="{BB962C8B-B14F-4D97-AF65-F5344CB8AC3E}">
        <p14:creationId xmlns:p14="http://schemas.microsoft.com/office/powerpoint/2010/main" val="687975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marR="704215" indent="-342900">
              <a:lnSpc>
                <a:spcPct val="107000"/>
              </a:lnSpc>
              <a:spcBef>
                <a:spcPts val="205"/>
              </a:spcBef>
            </a:pPr>
            <a:r>
              <a:rPr lang="en-US" sz="2400" b="1" dirty="0">
                <a:latin typeface="Corbel" panose="020B0503020204020204" pitchFamily="34" charset="0"/>
                <a:ea typeface="Calibri" panose="020F0502020204030204" pitchFamily="34" charset="0"/>
                <a:cs typeface="Times New Roman" panose="02020603050405020304" pitchFamily="18" charset="0"/>
              </a:rPr>
              <a:t>Improperly weighed and evaluated evidence </a:t>
            </a:r>
            <a:r>
              <a:rPr lang="en-US" sz="2400" dirty="0">
                <a:latin typeface="Corbel" panose="020B0503020204020204" pitchFamily="34" charset="0"/>
                <a:ea typeface="Calibri" panose="020F0502020204030204" pitchFamily="34" charset="0"/>
                <a:cs typeface="Times New Roman" panose="02020603050405020304" pitchFamily="18" charset="0"/>
              </a:rPr>
              <a:t>can never rise to the stringent definition of CUE. </a:t>
            </a:r>
            <a:r>
              <a:rPr lang="en-US" sz="2400" i="1" dirty="0" err="1">
                <a:latin typeface="Corbel" panose="020B0503020204020204" pitchFamily="34" charset="0"/>
                <a:ea typeface="Calibri" panose="020F0502020204030204" pitchFamily="34" charset="0"/>
                <a:cs typeface="Times New Roman" panose="02020603050405020304" pitchFamily="18" charset="0"/>
              </a:rPr>
              <a:t>Damrel</a:t>
            </a:r>
            <a:r>
              <a:rPr lang="en-US" sz="2400" i="1" dirty="0">
                <a:latin typeface="Corbel" panose="020B0503020204020204" pitchFamily="34" charset="0"/>
                <a:ea typeface="Calibri" panose="020F0502020204030204" pitchFamily="34" charset="0"/>
                <a:cs typeface="Times New Roman" panose="02020603050405020304" pitchFamily="18" charset="0"/>
              </a:rPr>
              <a:t> v. Brown, 6 Vet. App. 242 (1994)</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marR="704215" indent="-342900">
              <a:lnSpc>
                <a:spcPct val="107000"/>
              </a:lnSpc>
              <a:spcBef>
                <a:spcPts val="205"/>
              </a:spcBef>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 ’correct facts before the adjudicator’ inquiry does not mean the correct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facts as they are </a:t>
            </a:r>
            <a:r>
              <a:rPr lang="en-US" sz="2400" b="1" u="sng"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now</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known</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Sutton v. McDonald, 30 Vet App (2015)</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appellant may rephrase and provide additional argument and support for the same basic CUE argument. However,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entirely different argument is prohibited</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George v. </a:t>
            </a:r>
            <a:r>
              <a:rPr lang="en-US" sz="2400" i="1" dirty="0" err="1">
                <a:solidFill>
                  <a:schemeClr val="tx1"/>
                </a:solidFill>
                <a:effectLst/>
                <a:latin typeface="Corbel" panose="020B0503020204020204" pitchFamily="34" charset="0"/>
                <a:ea typeface="Times New Roman" panose="02020603050405020304" pitchFamily="18" charset="0"/>
                <a:cs typeface="Calibri" panose="020F0502020204030204" pitchFamily="34" charset="0"/>
              </a:rPr>
              <a:t>Wilkie</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 32 Vet. App. 318 (2020)</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appellant has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only one opportunity to raise allegations of CUE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for each claim decided in a Board decision. </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Garcia v. Shulkin, 29 Vet. App. 47 (2017)</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52EF7152-D1B9-DAF0-54B8-BDF9279A182F}"/>
              </a:ext>
            </a:extLst>
          </p:cNvPr>
          <p:cNvSpPr>
            <a:spLocks noGrp="1"/>
          </p:cNvSpPr>
          <p:nvPr>
            <p:ph type="sldNum" sz="quarter" idx="12"/>
          </p:nvPr>
        </p:nvSpPr>
        <p:spPr/>
        <p:txBody>
          <a:bodyPr/>
          <a:lstStyle/>
          <a:p>
            <a:fld id="{1B5C5464-0A0C-4F4F-8948-B8BFCC70FC15}" type="slidenum">
              <a:rPr lang="en-US" smtClean="0"/>
              <a:pPr/>
              <a:t>36</a:t>
            </a:fld>
            <a:endParaRPr lang="en-US" dirty="0"/>
          </a:p>
        </p:txBody>
      </p:sp>
    </p:spTree>
    <p:extLst>
      <p:ext uri="{BB962C8B-B14F-4D97-AF65-F5344CB8AC3E}">
        <p14:creationId xmlns:p14="http://schemas.microsoft.com/office/powerpoint/2010/main" val="2005798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9B9ED-8153-B04B-7580-C3F158A18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456987-3C20-F8F7-CBBC-8C731902FC55}"/>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8BCDAEB0-C886-3125-C81F-B7B48FAF8005}"/>
              </a:ext>
            </a:extLst>
          </p:cNvPr>
          <p:cNvSpPr>
            <a:spLocks noGrp="1"/>
          </p:cNvSpPr>
          <p:nvPr>
            <p:ph idx="1"/>
          </p:nvPr>
        </p:nvSpPr>
        <p:spPr>
          <a:xfrm>
            <a:off x="0" y="1524000"/>
            <a:ext cx="9144000" cy="5333999"/>
          </a:xfrm>
        </p:spPr>
        <p:txBody>
          <a:bodyPr>
            <a:noAutofit/>
          </a:bodyPr>
          <a:lstStyle/>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The VA does not commit CUE when it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faithfully applies a regulation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as it existed at the time of decision, even if that regulation is later revised or invalidated.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George v. McDonough, No. 19-1916 (Fed. Cir. 2021) Affirmed by the Supreme Court</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Multiple CUE challenges of a BVA decision are prohibited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even if each challenge is based on a different CUE theory.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Hillyard v. Shinseki, 695 F. 3d 1257 (2012)</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1452A1AF-F46F-FA2F-5A8E-626587153C9A}"/>
              </a:ext>
            </a:extLst>
          </p:cNvPr>
          <p:cNvSpPr>
            <a:spLocks noGrp="1"/>
          </p:cNvSpPr>
          <p:nvPr>
            <p:ph type="sldNum" sz="quarter" idx="12"/>
          </p:nvPr>
        </p:nvSpPr>
        <p:spPr/>
        <p:txBody>
          <a:bodyPr/>
          <a:lstStyle/>
          <a:p>
            <a:fld id="{1B5C5464-0A0C-4F4F-8948-B8BFCC70FC15}" type="slidenum">
              <a:rPr lang="en-US" smtClean="0"/>
              <a:pPr/>
              <a:t>37</a:t>
            </a:fld>
            <a:endParaRPr lang="en-US" dirty="0"/>
          </a:p>
        </p:txBody>
      </p:sp>
    </p:spTree>
    <p:extLst>
      <p:ext uri="{BB962C8B-B14F-4D97-AF65-F5344CB8AC3E}">
        <p14:creationId xmlns:p14="http://schemas.microsoft.com/office/powerpoint/2010/main" val="3827570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Other (Easier) Alternatives For an Earlier Effective Date</a:t>
            </a:r>
            <a:endParaRPr lang="en-US" sz="2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800" b="1" dirty="0">
                <a:solidFill>
                  <a:schemeClr val="tx1"/>
                </a:solidFill>
              </a:rPr>
              <a:t>38 CFR § 3.156 (b) </a:t>
            </a:r>
            <a:r>
              <a:rPr lang="en-US" sz="2800" dirty="0">
                <a:solidFill>
                  <a:schemeClr val="tx1"/>
                </a:solidFill>
              </a:rPr>
              <a:t>– </a:t>
            </a:r>
            <a:r>
              <a:rPr lang="en-US" sz="2800" b="1" dirty="0"/>
              <a:t>N</a:t>
            </a:r>
            <a:r>
              <a:rPr lang="en-US" sz="2800" b="1" dirty="0">
                <a:solidFill>
                  <a:schemeClr val="tx1"/>
                </a:solidFill>
              </a:rPr>
              <a:t>ew and material evidence </a:t>
            </a:r>
            <a:r>
              <a:rPr lang="en-US" sz="2800" dirty="0">
                <a:solidFill>
                  <a:schemeClr val="tx1"/>
                </a:solidFill>
              </a:rPr>
              <a:t>received within appeal period in a </a:t>
            </a:r>
            <a:r>
              <a:rPr lang="en-US" sz="2800" b="1" dirty="0">
                <a:solidFill>
                  <a:schemeClr val="tx1"/>
                </a:solidFill>
              </a:rPr>
              <a:t>legacy</a:t>
            </a:r>
            <a:r>
              <a:rPr lang="en-US" sz="2800" dirty="0">
                <a:solidFill>
                  <a:schemeClr val="tx1"/>
                </a:solidFill>
              </a:rPr>
              <a:t> claim but </a:t>
            </a:r>
            <a:r>
              <a:rPr lang="en-US" sz="2800" b="1" dirty="0">
                <a:solidFill>
                  <a:schemeClr val="tx1"/>
                </a:solidFill>
              </a:rPr>
              <a:t>not </a:t>
            </a:r>
            <a:r>
              <a:rPr lang="en-US" sz="2800" b="1" dirty="0"/>
              <a:t>considered by VA</a:t>
            </a:r>
            <a:r>
              <a:rPr lang="en-US" sz="2800" dirty="0">
                <a:solidFill>
                  <a:schemeClr val="tx1"/>
                </a:solidFill>
              </a:rPr>
              <a:t>.</a:t>
            </a:r>
          </a:p>
          <a:p>
            <a:pPr marL="457200" indent="-457200"/>
            <a:r>
              <a:rPr lang="en-US" sz="2800" b="1" dirty="0">
                <a:solidFill>
                  <a:schemeClr val="tx1"/>
                </a:solidFill>
              </a:rPr>
              <a:t>38 CFR § 3.156(c) </a:t>
            </a:r>
            <a:r>
              <a:rPr lang="en-US" sz="2800" dirty="0">
                <a:solidFill>
                  <a:schemeClr val="tx1"/>
                </a:solidFill>
              </a:rPr>
              <a:t>- If VA receives or associates with the claims file </a:t>
            </a:r>
            <a:r>
              <a:rPr lang="en-US" sz="2800" b="1" dirty="0">
                <a:solidFill>
                  <a:schemeClr val="tx1"/>
                </a:solidFill>
              </a:rPr>
              <a:t>relevant official service department records</a:t>
            </a:r>
            <a:r>
              <a:rPr lang="en-US" sz="2800" dirty="0">
                <a:solidFill>
                  <a:schemeClr val="tx1"/>
                </a:solidFill>
              </a:rPr>
              <a:t> that existed and had not been associated with the claims file when VA first decided the claim, VA will </a:t>
            </a:r>
            <a:r>
              <a:rPr lang="en-US" sz="2800" b="1" dirty="0">
                <a:solidFill>
                  <a:schemeClr val="tx1"/>
                </a:solidFill>
              </a:rPr>
              <a:t>reconsider</a:t>
            </a:r>
            <a:r>
              <a:rPr lang="en-US" sz="2800" dirty="0">
                <a:solidFill>
                  <a:schemeClr val="tx1"/>
                </a:solidFill>
              </a:rPr>
              <a:t> the claim.</a:t>
            </a:r>
          </a:p>
          <a:p>
            <a:pPr marL="457200" indent="-457200"/>
            <a:r>
              <a:rPr lang="en-US" sz="2800" b="1" dirty="0"/>
              <a:t>Pending  and unadjudicated claim </a:t>
            </a:r>
            <a:r>
              <a:rPr lang="en-US" sz="2800" dirty="0"/>
              <a:t>such as an unacknowledged </a:t>
            </a:r>
            <a:r>
              <a:rPr lang="en-US" sz="2800" b="1" dirty="0"/>
              <a:t>informal claim </a:t>
            </a:r>
            <a:r>
              <a:rPr lang="en-US" sz="2800" dirty="0"/>
              <a:t>or a decision where </a:t>
            </a:r>
            <a:r>
              <a:rPr lang="en-US" sz="2800" b="1" dirty="0"/>
              <a:t>proper notice wasn’t sent </a:t>
            </a:r>
            <a:r>
              <a:rPr lang="en-US" sz="2800" dirty="0"/>
              <a:t>to veteran and representative.</a:t>
            </a:r>
          </a:p>
          <a:p>
            <a:pPr marL="457200" indent="-457200"/>
            <a:r>
              <a:rPr lang="en-US" sz="2800" dirty="0">
                <a:solidFill>
                  <a:schemeClr val="tx1"/>
                </a:solidFill>
              </a:rPr>
              <a:t>None of these require the high standard of </a:t>
            </a:r>
            <a:r>
              <a:rPr lang="en-US" sz="2800" dirty="0"/>
              <a:t>CUE.</a:t>
            </a:r>
            <a:endParaRPr lang="en-US" sz="280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90E60AC9-F094-0A6C-9710-532D9EBA99F2}"/>
              </a:ext>
            </a:extLst>
          </p:cNvPr>
          <p:cNvSpPr>
            <a:spLocks noGrp="1"/>
          </p:cNvSpPr>
          <p:nvPr>
            <p:ph type="sldNum" sz="quarter" idx="12"/>
          </p:nvPr>
        </p:nvSpPr>
        <p:spPr/>
        <p:txBody>
          <a:bodyPr/>
          <a:lstStyle/>
          <a:p>
            <a:fld id="{1B5C5464-0A0C-4F4F-8948-B8BFCC70FC15}" type="slidenum">
              <a:rPr lang="en-US" smtClean="0"/>
              <a:pPr/>
              <a:t>38</a:t>
            </a:fld>
            <a:endParaRPr lang="en-US" dirty="0"/>
          </a:p>
        </p:txBody>
      </p:sp>
    </p:spTree>
    <p:extLst>
      <p:ext uri="{BB962C8B-B14F-4D97-AF65-F5344CB8AC3E}">
        <p14:creationId xmlns:p14="http://schemas.microsoft.com/office/powerpoint/2010/main" val="1736093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5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Do We Approach Potential CUE Allegations?</a:t>
            </a:r>
            <a:endParaRPr lang="en-US" sz="25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700" dirty="0">
                <a:solidFill>
                  <a:schemeClr val="tx1"/>
                </a:solidFill>
              </a:rPr>
              <a:t>Show us the goods! i.e., a current grant and a prior denial on the exact same issue and the </a:t>
            </a:r>
            <a:r>
              <a:rPr lang="en-US" sz="2700" b="1" dirty="0">
                <a:solidFill>
                  <a:schemeClr val="tx1"/>
                </a:solidFill>
              </a:rPr>
              <a:t>exact same evidence</a:t>
            </a:r>
            <a:r>
              <a:rPr lang="en-US" sz="2700" dirty="0">
                <a:solidFill>
                  <a:schemeClr val="tx1"/>
                </a:solidFill>
              </a:rPr>
              <a:t>.</a:t>
            </a:r>
          </a:p>
          <a:p>
            <a:pPr marL="457200" indent="-457200"/>
            <a:r>
              <a:rPr lang="en-US" sz="2700" dirty="0">
                <a:solidFill>
                  <a:schemeClr val="tx1"/>
                </a:solidFill>
              </a:rPr>
              <a:t>We download the eFolder and review the </a:t>
            </a:r>
            <a:r>
              <a:rPr lang="en-US" sz="2700" b="1" dirty="0">
                <a:solidFill>
                  <a:schemeClr val="tx1"/>
                </a:solidFill>
              </a:rPr>
              <a:t>entire</a:t>
            </a:r>
            <a:r>
              <a:rPr lang="en-US" sz="2700" dirty="0">
                <a:solidFill>
                  <a:schemeClr val="tx1"/>
                </a:solidFill>
              </a:rPr>
              <a:t> file.</a:t>
            </a:r>
          </a:p>
          <a:p>
            <a:pPr marL="457200" indent="-457200"/>
            <a:r>
              <a:rPr lang="en-US" sz="2700" dirty="0"/>
              <a:t>We c</a:t>
            </a:r>
            <a:r>
              <a:rPr lang="en-US" sz="2700" dirty="0">
                <a:solidFill>
                  <a:schemeClr val="tx1"/>
                </a:solidFill>
              </a:rPr>
              <a:t>arefully review the procedural history.</a:t>
            </a:r>
          </a:p>
          <a:p>
            <a:pPr marL="457200" indent="-457200"/>
            <a:r>
              <a:rPr lang="en-US" sz="2700" dirty="0"/>
              <a:t>We c</a:t>
            </a:r>
            <a:r>
              <a:rPr lang="en-US" sz="2700" dirty="0">
                <a:solidFill>
                  <a:schemeClr val="tx1"/>
                </a:solidFill>
              </a:rPr>
              <a:t>arefully review ALL evidence before adjudicator </a:t>
            </a:r>
            <a:r>
              <a:rPr lang="en-US" sz="2700" b="1" dirty="0">
                <a:solidFill>
                  <a:schemeClr val="tx1"/>
                </a:solidFill>
              </a:rPr>
              <a:t>at the time of challenged decision</a:t>
            </a:r>
            <a:r>
              <a:rPr lang="en-US" sz="2700" dirty="0">
                <a:solidFill>
                  <a:schemeClr val="tx1"/>
                </a:solidFill>
              </a:rPr>
              <a:t>.</a:t>
            </a:r>
          </a:p>
          <a:p>
            <a:pPr marL="457200" indent="-457200"/>
            <a:r>
              <a:rPr lang="en-US" sz="2700" dirty="0">
                <a:solidFill>
                  <a:schemeClr val="tx1"/>
                </a:solidFill>
              </a:rPr>
              <a:t>We research VA law and regulation extant at </a:t>
            </a:r>
            <a:r>
              <a:rPr lang="en-US" sz="2700" b="1" dirty="0">
                <a:solidFill>
                  <a:schemeClr val="tx1"/>
                </a:solidFill>
              </a:rPr>
              <a:t>time of challenged decision</a:t>
            </a:r>
            <a:r>
              <a:rPr lang="en-US" sz="2700" dirty="0">
                <a:solidFill>
                  <a:schemeClr val="tx1"/>
                </a:solidFill>
              </a:rPr>
              <a:t>.</a:t>
            </a:r>
          </a:p>
          <a:p>
            <a:pPr marL="457200" indent="-457200"/>
            <a:r>
              <a:rPr lang="en-US" sz="2700" dirty="0"/>
              <a:t>We t</a:t>
            </a:r>
            <a:r>
              <a:rPr lang="en-US" sz="2700" dirty="0">
                <a:solidFill>
                  <a:schemeClr val="tx1"/>
                </a:solidFill>
              </a:rPr>
              <a:t>est the viability of the CUE allegation by asking key questions (see slide 4 – be objective!).</a:t>
            </a:r>
          </a:p>
          <a:p>
            <a:pPr marL="457200" indent="-457200"/>
            <a:r>
              <a:rPr lang="en-US" sz="2700" dirty="0"/>
              <a:t>We d</a:t>
            </a:r>
            <a:r>
              <a:rPr lang="en-US" sz="2700" dirty="0">
                <a:solidFill>
                  <a:schemeClr val="tx1"/>
                </a:solidFill>
              </a:rPr>
              <a:t>eliberate between ourselves to determine if the error is debatable. If we can honestly debate it, it’s likely not CUE.</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EE233827-865F-66A4-B74A-D1A7BECAB549}"/>
              </a:ext>
            </a:extLst>
          </p:cNvPr>
          <p:cNvSpPr>
            <a:spLocks noGrp="1"/>
          </p:cNvSpPr>
          <p:nvPr>
            <p:ph type="sldNum" sz="quarter" idx="12"/>
          </p:nvPr>
        </p:nvSpPr>
        <p:spPr/>
        <p:txBody>
          <a:bodyPr/>
          <a:lstStyle/>
          <a:p>
            <a:fld id="{1B5C5464-0A0C-4F4F-8948-B8BFCC70FC15}" type="slidenum">
              <a:rPr lang="en-US" smtClean="0"/>
              <a:pPr/>
              <a:t>39</a:t>
            </a:fld>
            <a:endParaRPr lang="en-US" dirty="0"/>
          </a:p>
        </p:txBody>
      </p:sp>
    </p:spTree>
    <p:extLst>
      <p:ext uri="{BB962C8B-B14F-4D97-AF65-F5344CB8AC3E}">
        <p14:creationId xmlns:p14="http://schemas.microsoft.com/office/powerpoint/2010/main" val="323475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Why Is CUE So Challenging?</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600" dirty="0">
                <a:solidFill>
                  <a:schemeClr val="tx1"/>
                </a:solidFill>
                <a:ea typeface="Calibri" panose="020F0502020204030204" pitchFamily="34" charset="0"/>
                <a:cs typeface="Times New Roman" panose="02020603050405020304" pitchFamily="18" charset="0"/>
              </a:rPr>
              <a:t>I</a:t>
            </a:r>
            <a:r>
              <a:rPr lang="en-US" sz="2600" dirty="0">
                <a:solidFill>
                  <a:schemeClr val="tx1"/>
                </a:solidFill>
                <a:effectLst/>
                <a:ea typeface="Calibri" panose="020F0502020204030204" pitchFamily="34" charset="0"/>
                <a:cs typeface="Times New Roman" panose="02020603050405020304" pitchFamily="18" charset="0"/>
              </a:rPr>
              <a:t>t’s </a:t>
            </a:r>
            <a:r>
              <a:rPr lang="en-US" sz="2600" b="1" i="1" dirty="0">
                <a:solidFill>
                  <a:schemeClr val="tx1"/>
                </a:solidFill>
                <a:effectLst/>
                <a:ea typeface="Calibri" panose="020F0502020204030204" pitchFamily="34" charset="0"/>
                <a:cs typeface="Times New Roman" panose="02020603050405020304" pitchFamily="18" charset="0"/>
              </a:rPr>
              <a:t>extremely difficult </a:t>
            </a:r>
            <a:r>
              <a:rPr lang="en-US" sz="2600" dirty="0">
                <a:solidFill>
                  <a:schemeClr val="tx1"/>
                </a:solidFill>
                <a:effectLst/>
                <a:ea typeface="Calibri" panose="020F0502020204030204" pitchFamily="34" charset="0"/>
                <a:cs typeface="Times New Roman" panose="02020603050405020304" pitchFamily="18" charset="0"/>
              </a:rPr>
              <a:t>to win on CUE either before the RO, BVA, or the courts.</a:t>
            </a:r>
          </a:p>
          <a:p>
            <a:pPr marL="457200" indent="-457200"/>
            <a:r>
              <a:rPr lang="en-US" sz="2600" dirty="0">
                <a:solidFill>
                  <a:schemeClr val="tx1"/>
                </a:solidFill>
                <a:effectLst/>
                <a:ea typeface="Calibri" panose="020F0502020204030204" pitchFamily="34" charset="0"/>
                <a:cs typeface="Times New Roman" panose="02020603050405020304" pitchFamily="18" charset="0"/>
              </a:rPr>
              <a:t>The finality of VA decisions is revered by most judges.</a:t>
            </a:r>
          </a:p>
          <a:p>
            <a:pPr marL="457200" indent="-457200"/>
            <a:r>
              <a:rPr lang="en-US" sz="2600" dirty="0">
                <a:solidFill>
                  <a:schemeClr val="tx1"/>
                </a:solidFill>
                <a:ea typeface="Calibri" panose="020F0502020204030204" pitchFamily="34" charset="0"/>
                <a:cs typeface="Times New Roman" panose="02020603050405020304" pitchFamily="18" charset="0"/>
              </a:rPr>
              <a:t>The general feeling is that claimants have the opportunity to take advantage of a very generous appeal process (e.g., SSA is only 60 days).</a:t>
            </a:r>
            <a:endParaRPr lang="en-US" sz="2600" dirty="0">
              <a:solidFill>
                <a:schemeClr val="tx1"/>
              </a:solidFill>
              <a:effectLst/>
              <a:ea typeface="Calibri" panose="020F0502020204030204" pitchFamily="34" charset="0"/>
              <a:cs typeface="Times New Roman" panose="02020603050405020304" pitchFamily="18" charset="0"/>
            </a:endParaRPr>
          </a:p>
          <a:p>
            <a:pPr marL="457200" indent="-457200"/>
            <a:r>
              <a:rPr lang="en-US" sz="2600" dirty="0">
                <a:solidFill>
                  <a:schemeClr val="tx1"/>
                </a:solidFill>
                <a:ea typeface="Calibri" panose="020F0502020204030204" pitchFamily="34" charset="0"/>
                <a:cs typeface="Times New Roman" panose="02020603050405020304" pitchFamily="18" charset="0"/>
              </a:rPr>
              <a:t>No matter how badly VA screwed up, the error may not be bad enough to rise to the level of CUE.</a:t>
            </a:r>
          </a:p>
          <a:p>
            <a:pPr marL="457200" indent="-457200"/>
            <a:r>
              <a:rPr lang="en-US" sz="2600" dirty="0">
                <a:solidFill>
                  <a:schemeClr val="tx1"/>
                </a:solidFill>
                <a:ea typeface="Calibri" panose="020F0502020204030204" pitchFamily="34" charset="0"/>
                <a:cs typeface="Times New Roman" panose="02020603050405020304" pitchFamily="18" charset="0"/>
              </a:rPr>
              <a:t>CUE “claims” are definitely winnable, but they’ll likely be the toughest you’ll ever litigate. Throwing CUE allegations against the wall and hoping they’ll stick is probably not a winning strategy.</a:t>
            </a:r>
          </a:p>
          <a:p>
            <a:pPr marL="457200" indent="-457200"/>
            <a:r>
              <a:rPr lang="en-US" sz="2600" dirty="0">
                <a:solidFill>
                  <a:schemeClr val="tx1"/>
                </a:solidFill>
                <a:ea typeface="Calibri" panose="020F0502020204030204" pitchFamily="34" charset="0"/>
                <a:cs typeface="Times New Roman" panose="02020603050405020304" pitchFamily="18" charset="0"/>
              </a:rPr>
              <a:t>Knowledge Is Power, so let’s learn all we can about CUE…</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A88526C5-F9CB-149D-E91A-7C4924F5A6B6}"/>
              </a:ext>
            </a:extLst>
          </p:cNvPr>
          <p:cNvSpPr>
            <a:spLocks noGrp="1"/>
          </p:cNvSpPr>
          <p:nvPr>
            <p:ph type="sldNum" sz="quarter" idx="12"/>
          </p:nvPr>
        </p:nvSpPr>
        <p:spPr/>
        <p:txBody>
          <a:bodyPr/>
          <a:lstStyle/>
          <a:p>
            <a:fld id="{1B5C5464-0A0C-4F4F-8948-B8BFCC70FC15}" type="slidenum">
              <a:rPr lang="en-US" smtClean="0"/>
              <a:pPr/>
              <a:t>4</a:t>
            </a:fld>
            <a:endParaRPr lang="en-US" dirty="0"/>
          </a:p>
        </p:txBody>
      </p:sp>
    </p:spTree>
    <p:extLst>
      <p:ext uri="{BB962C8B-B14F-4D97-AF65-F5344CB8AC3E}">
        <p14:creationId xmlns:p14="http://schemas.microsoft.com/office/powerpoint/2010/main" val="15937092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F0A1-A00A-42C9-A2EC-49952D658211}"/>
              </a:ext>
            </a:extLst>
          </p:cNvPr>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QUESTIONS?</a:t>
            </a:r>
          </a:p>
        </p:txBody>
      </p:sp>
      <p:pic>
        <p:nvPicPr>
          <p:cNvPr id="8" name="Picture 7" descr="A picture containing drawing&#10;&#10;Description automatically generated">
            <a:extLst>
              <a:ext uri="{FF2B5EF4-FFF2-40B4-BE49-F238E27FC236}">
                <a16:creationId xmlns:a16="http://schemas.microsoft.com/office/drawing/2014/main" id="{958FFFF2-5064-4D60-86C7-E39FD7DFF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5143500"/>
          </a:xfrm>
          <a:prstGeom prst="rect">
            <a:avLst/>
          </a:prstGeom>
        </p:spPr>
      </p:pic>
      <p:sp>
        <p:nvSpPr>
          <p:cNvPr id="3" name="Slide Number Placeholder 2">
            <a:extLst>
              <a:ext uri="{FF2B5EF4-FFF2-40B4-BE49-F238E27FC236}">
                <a16:creationId xmlns:a16="http://schemas.microsoft.com/office/drawing/2014/main" id="{2A663AF5-0644-3110-6D50-0363011144B5}"/>
              </a:ext>
            </a:extLst>
          </p:cNvPr>
          <p:cNvSpPr>
            <a:spLocks noGrp="1"/>
          </p:cNvSpPr>
          <p:nvPr>
            <p:ph type="sldNum" sz="quarter" idx="12"/>
          </p:nvPr>
        </p:nvSpPr>
        <p:spPr/>
        <p:txBody>
          <a:bodyPr/>
          <a:lstStyle/>
          <a:p>
            <a:fld id="{1B5C5464-0A0C-4F4F-8948-B8BFCC70FC15}" type="slidenum">
              <a:rPr lang="en-US" smtClean="0"/>
              <a:pPr/>
              <a:t>40</a:t>
            </a:fld>
            <a:endParaRPr lang="en-US" dirty="0"/>
          </a:p>
        </p:txBody>
      </p:sp>
    </p:spTree>
    <p:extLst>
      <p:ext uri="{BB962C8B-B14F-4D97-AF65-F5344CB8AC3E}">
        <p14:creationId xmlns:p14="http://schemas.microsoft.com/office/powerpoint/2010/main" val="42628385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More Questions? </a:t>
            </a:r>
          </a:p>
        </p:txBody>
      </p:sp>
      <p:sp>
        <p:nvSpPr>
          <p:cNvPr id="3" name="Content Placeholder 2"/>
          <p:cNvSpPr>
            <a:spLocks noGrp="1"/>
          </p:cNvSpPr>
          <p:nvPr>
            <p:ph idx="1"/>
          </p:nvPr>
        </p:nvSpPr>
        <p:spPr>
          <a:xfrm>
            <a:off x="76200" y="1408176"/>
            <a:ext cx="9067800" cy="5449823"/>
          </a:xfrm>
        </p:spPr>
        <p:txBody>
          <a:bodyPr>
            <a:normAutofit/>
          </a:bodyPr>
          <a:lstStyle/>
          <a:p>
            <a:pPr marL="118872" indent="0" algn="ctr">
              <a:buNone/>
            </a:pPr>
            <a:endParaRPr lang="en-US" sz="3400" b="1" dirty="0"/>
          </a:p>
          <a:p>
            <a:pPr marL="118872" indent="0" algn="ctr">
              <a:buNone/>
            </a:pPr>
            <a:r>
              <a:rPr lang="en-US" sz="3400" b="1" dirty="0"/>
              <a:t>Feel free to contact us about questions from this training or ANYTIME you have a question about a claim: </a:t>
            </a:r>
          </a:p>
          <a:p>
            <a:pPr marL="118872" indent="0" algn="ctr">
              <a:buNone/>
            </a:pPr>
            <a:endParaRPr lang="en-US" sz="3400" b="1" dirty="0"/>
          </a:p>
          <a:p>
            <a:pPr marL="118872" indent="0" algn="ctr">
              <a:buNone/>
            </a:pPr>
            <a:r>
              <a:rPr lang="en-US" sz="3400" b="1" dirty="0">
                <a:hlinkClick r:id="rId2"/>
              </a:rPr>
              <a:t>CACVSO@eagleveteranslaw.com</a:t>
            </a:r>
            <a:endParaRPr lang="en-US" sz="3400" b="1" dirty="0"/>
          </a:p>
          <a:p>
            <a:pPr marL="118872" indent="0" algn="ctr">
              <a:buNone/>
            </a:pPr>
            <a:endParaRPr lang="en-US" dirty="0"/>
          </a:p>
          <a:p>
            <a:pPr marL="118872" indent="0" algn="ctr">
              <a:buNone/>
            </a:pPr>
            <a:endParaRPr lang="en-US" dirty="0"/>
          </a:p>
          <a:p>
            <a:pPr marL="118872" indent="0" algn="ctr">
              <a:buNone/>
            </a:pPr>
            <a:endParaRPr lang="is-IS" dirty="0"/>
          </a:p>
        </p:txBody>
      </p:sp>
      <p:pic>
        <p:nvPicPr>
          <p:cNvPr id="5" name="Picture 4" descr="Logo, company name&#10;&#10;Description automatically generated">
            <a:extLst>
              <a:ext uri="{FF2B5EF4-FFF2-40B4-BE49-F238E27FC236}">
                <a16:creationId xmlns:a16="http://schemas.microsoft.com/office/drawing/2014/main" id="{DD7BEFD8-F200-4705-AA28-97BAF9793B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8926" y="4846553"/>
            <a:ext cx="2046147" cy="1706647"/>
          </a:xfrm>
          <a:prstGeom prst="rect">
            <a:avLst/>
          </a:prstGeom>
        </p:spPr>
      </p:pic>
      <p:sp>
        <p:nvSpPr>
          <p:cNvPr id="4" name="Slide Number Placeholder 3">
            <a:extLst>
              <a:ext uri="{FF2B5EF4-FFF2-40B4-BE49-F238E27FC236}">
                <a16:creationId xmlns:a16="http://schemas.microsoft.com/office/drawing/2014/main" id="{C5E31012-0361-4ABF-8211-AEA4E578934E}"/>
              </a:ext>
            </a:extLst>
          </p:cNvPr>
          <p:cNvSpPr>
            <a:spLocks noGrp="1"/>
          </p:cNvSpPr>
          <p:nvPr>
            <p:ph type="sldNum" sz="quarter" idx="12"/>
          </p:nvPr>
        </p:nvSpPr>
        <p:spPr/>
        <p:txBody>
          <a:bodyPr/>
          <a:lstStyle/>
          <a:p>
            <a:fld id="{1B5C5464-0A0C-4F4F-8948-B8BFCC70FC15}" type="slidenum">
              <a:rPr lang="en-US" smtClean="0"/>
              <a:pPr/>
              <a:t>41</a:t>
            </a:fld>
            <a:endParaRPr lang="en-US" dirty="0"/>
          </a:p>
        </p:txBody>
      </p:sp>
    </p:spTree>
    <p:extLst>
      <p:ext uri="{BB962C8B-B14F-4D97-AF65-F5344CB8AC3E}">
        <p14:creationId xmlns:p14="http://schemas.microsoft.com/office/powerpoint/2010/main" val="1467211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9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Identifying a Clear and Unmistakable Error</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buNone/>
            </a:pPr>
            <a:r>
              <a:rPr lang="en-US" sz="2450" b="1" i="0" u="none" strike="noStrike" baseline="0" dirty="0">
                <a:solidFill>
                  <a:schemeClr val="tx1"/>
                </a:solidFill>
              </a:rPr>
              <a:t>Identifying a CUE requires asking a lot of questions:</a:t>
            </a:r>
          </a:p>
          <a:p>
            <a:pPr marL="342900" indent="-342900"/>
            <a:r>
              <a:rPr lang="en-US" sz="2450" dirty="0">
                <a:solidFill>
                  <a:schemeClr val="tx1"/>
                </a:solidFill>
                <a:effectLst/>
                <a:ea typeface="Calibri" panose="020F0502020204030204" pitchFamily="34" charset="0"/>
                <a:cs typeface="Times New Roman" panose="02020603050405020304" pitchFamily="18" charset="0"/>
              </a:rPr>
              <a:t>Is the error a matter of opinion or is it </a:t>
            </a:r>
            <a:r>
              <a:rPr lang="en-US" sz="2450" b="1" i="1" dirty="0">
                <a:solidFill>
                  <a:schemeClr val="tx1"/>
                </a:solidFill>
                <a:effectLst/>
                <a:ea typeface="Calibri" panose="020F0502020204030204" pitchFamily="34" charset="0"/>
                <a:cs typeface="Times New Roman" panose="02020603050405020304" pitchFamily="18" charset="0"/>
              </a:rPr>
              <a:t>indefensible</a:t>
            </a:r>
            <a:r>
              <a:rPr lang="en-US" sz="2450" dirty="0">
                <a:solidFill>
                  <a:schemeClr val="tx1"/>
                </a:solidFill>
                <a:effectLst/>
                <a:ea typeface="Calibri" panose="020F0502020204030204" pitchFamily="34" charset="0"/>
                <a:cs typeface="Times New Roman" panose="02020603050405020304" pitchFamily="18" charset="0"/>
              </a:rPr>
              <a:t>?</a:t>
            </a:r>
          </a:p>
          <a:p>
            <a:pPr marL="342900" indent="-342900"/>
            <a:r>
              <a:rPr lang="en-US" sz="2450" dirty="0">
                <a:solidFill>
                  <a:schemeClr val="tx1"/>
                </a:solidFill>
                <a:effectLst/>
                <a:ea typeface="Calibri" panose="020F0502020204030204" pitchFamily="34" charset="0"/>
                <a:cs typeface="Times New Roman" panose="02020603050405020304" pitchFamily="18" charset="0"/>
              </a:rPr>
              <a:t>If the error weren’t made would a different outcome have been </a:t>
            </a:r>
            <a:r>
              <a:rPr lang="en-US" sz="2450" b="1" i="1" dirty="0">
                <a:solidFill>
                  <a:schemeClr val="tx1"/>
                </a:solidFill>
                <a:effectLst/>
                <a:ea typeface="Calibri" panose="020F0502020204030204" pitchFamily="34" charset="0"/>
                <a:cs typeface="Times New Roman" panose="02020603050405020304" pitchFamily="18" charset="0"/>
              </a:rPr>
              <a:t>guaranteed</a:t>
            </a:r>
            <a:r>
              <a:rPr lang="en-US" sz="2450" dirty="0">
                <a:solidFill>
                  <a:schemeClr val="tx1"/>
                </a:solidFill>
                <a:effectLst/>
                <a:ea typeface="Calibri" panose="020F0502020204030204" pitchFamily="34" charset="0"/>
                <a:cs typeface="Times New Roman" panose="02020603050405020304" pitchFamily="18" charset="0"/>
              </a:rPr>
              <a:t>?</a:t>
            </a:r>
          </a:p>
          <a:p>
            <a:pPr marL="342900" indent="-342900"/>
            <a:r>
              <a:rPr lang="en-US" sz="2450" dirty="0">
                <a:solidFill>
                  <a:schemeClr val="tx1"/>
                </a:solidFill>
                <a:effectLst/>
                <a:ea typeface="Calibri" panose="020F0502020204030204" pitchFamily="34" charset="0"/>
                <a:cs typeface="Times New Roman" panose="02020603050405020304" pitchFamily="18" charset="0"/>
              </a:rPr>
              <a:t>Did the error only become apparent </a:t>
            </a:r>
            <a:r>
              <a:rPr lang="en-US" sz="2450" b="1" i="1" dirty="0">
                <a:solidFill>
                  <a:schemeClr val="tx1"/>
                </a:solidFill>
                <a:effectLst/>
                <a:ea typeface="Calibri" panose="020F0502020204030204" pitchFamily="34" charset="0"/>
                <a:cs typeface="Times New Roman" panose="02020603050405020304" pitchFamily="18" charset="0"/>
              </a:rPr>
              <a:t>after new evidence </a:t>
            </a:r>
            <a:r>
              <a:rPr lang="en-US" sz="2450" dirty="0">
                <a:solidFill>
                  <a:schemeClr val="tx1"/>
                </a:solidFill>
                <a:effectLst/>
                <a:ea typeface="Calibri" panose="020F0502020204030204" pitchFamily="34" charset="0"/>
                <a:cs typeface="Times New Roman" panose="02020603050405020304" pitchFamily="18" charset="0"/>
              </a:rPr>
              <a:t>became available?</a:t>
            </a:r>
          </a:p>
          <a:p>
            <a:pPr marL="342900" indent="-342900"/>
            <a:r>
              <a:rPr lang="en-US" sz="2450" dirty="0">
                <a:solidFill>
                  <a:schemeClr val="tx1"/>
                </a:solidFill>
                <a:effectLst/>
                <a:ea typeface="Calibri" panose="020F0502020204030204" pitchFamily="34" charset="0"/>
                <a:cs typeface="Times New Roman" panose="02020603050405020304" pitchFamily="18" charset="0"/>
              </a:rPr>
              <a:t>Have the regulations </a:t>
            </a:r>
            <a:r>
              <a:rPr lang="en-US" sz="2450" b="1" i="1" dirty="0">
                <a:solidFill>
                  <a:schemeClr val="tx1"/>
                </a:solidFill>
                <a:effectLst/>
                <a:ea typeface="Calibri" panose="020F0502020204030204" pitchFamily="34" charset="0"/>
                <a:cs typeface="Times New Roman" panose="02020603050405020304" pitchFamily="18" charset="0"/>
              </a:rPr>
              <a:t>changed</a:t>
            </a:r>
            <a:r>
              <a:rPr lang="en-US" sz="2450" dirty="0">
                <a:solidFill>
                  <a:schemeClr val="tx1"/>
                </a:solidFill>
                <a:effectLst/>
                <a:ea typeface="Calibri" panose="020F0502020204030204" pitchFamily="34" charset="0"/>
                <a:cs typeface="Times New Roman" panose="02020603050405020304" pitchFamily="18" charset="0"/>
              </a:rPr>
              <a:t> since the decision was made?</a:t>
            </a:r>
          </a:p>
          <a:p>
            <a:pPr marL="342900" indent="-342900"/>
            <a:r>
              <a:rPr lang="en-US" sz="2450" dirty="0">
                <a:solidFill>
                  <a:schemeClr val="tx1"/>
                </a:solidFill>
                <a:effectLst/>
                <a:ea typeface="Calibri" panose="020F0502020204030204" pitchFamily="34" charset="0"/>
                <a:cs typeface="Times New Roman" panose="02020603050405020304" pitchFamily="18" charset="0"/>
              </a:rPr>
              <a:t>Did VA’s </a:t>
            </a:r>
            <a:r>
              <a:rPr lang="en-US" sz="2450" b="1" i="1" dirty="0">
                <a:solidFill>
                  <a:schemeClr val="tx1"/>
                </a:solidFill>
                <a:effectLst/>
                <a:ea typeface="Calibri" panose="020F0502020204030204" pitchFamily="34" charset="0"/>
                <a:cs typeface="Times New Roman" panose="02020603050405020304" pitchFamily="18" charset="0"/>
              </a:rPr>
              <a:t>interpretation</a:t>
            </a:r>
            <a:r>
              <a:rPr lang="en-US" sz="2450" dirty="0">
                <a:solidFill>
                  <a:schemeClr val="tx1"/>
                </a:solidFill>
                <a:effectLst/>
                <a:ea typeface="Calibri" panose="020F0502020204030204" pitchFamily="34" charset="0"/>
                <a:cs typeface="Times New Roman" panose="02020603050405020304" pitchFamily="18" charset="0"/>
              </a:rPr>
              <a:t> of the regulations comport with accepted guidelines at the time of the challenged decision?</a:t>
            </a:r>
          </a:p>
          <a:p>
            <a:pPr marL="342900" indent="-342900"/>
            <a:r>
              <a:rPr lang="en-US" sz="2450" dirty="0">
                <a:solidFill>
                  <a:schemeClr val="tx1"/>
                </a:solidFill>
                <a:effectLst/>
                <a:ea typeface="Calibri" panose="020F0502020204030204" pitchFamily="34" charset="0"/>
                <a:cs typeface="Times New Roman" panose="02020603050405020304" pitchFamily="18" charset="0"/>
              </a:rPr>
              <a:t>Was there evidence both </a:t>
            </a:r>
            <a:r>
              <a:rPr lang="en-US" sz="2450" b="1" i="1" dirty="0">
                <a:solidFill>
                  <a:schemeClr val="tx1"/>
                </a:solidFill>
                <a:effectLst/>
                <a:ea typeface="Calibri" panose="020F0502020204030204" pitchFamily="34" charset="0"/>
                <a:cs typeface="Times New Roman" panose="02020603050405020304" pitchFamily="18" charset="0"/>
              </a:rPr>
              <a:t>for and against </a:t>
            </a:r>
            <a:r>
              <a:rPr lang="en-US" sz="2450" dirty="0">
                <a:solidFill>
                  <a:schemeClr val="tx1"/>
                </a:solidFill>
                <a:effectLst/>
                <a:ea typeface="Calibri" panose="020F0502020204030204" pitchFamily="34" charset="0"/>
                <a:cs typeface="Times New Roman" panose="02020603050405020304" pitchFamily="18" charset="0"/>
              </a:rPr>
              <a:t>the claim?</a:t>
            </a:r>
          </a:p>
          <a:p>
            <a:pPr marL="342900" indent="-342900"/>
            <a:r>
              <a:rPr lang="en-US" sz="2450" dirty="0">
                <a:solidFill>
                  <a:schemeClr val="tx1"/>
                </a:solidFill>
                <a:effectLst/>
                <a:ea typeface="Calibri" panose="020F0502020204030204" pitchFamily="34" charset="0"/>
                <a:cs typeface="Times New Roman" panose="02020603050405020304" pitchFamily="18" charset="0"/>
              </a:rPr>
              <a:t>Was the error based on a </a:t>
            </a:r>
            <a:r>
              <a:rPr lang="en-US" sz="2450" b="1" i="1" dirty="0">
                <a:solidFill>
                  <a:schemeClr val="tx1"/>
                </a:solidFill>
                <a:effectLst/>
                <a:ea typeface="Calibri" panose="020F0502020204030204" pitchFamily="34" charset="0"/>
                <a:cs typeface="Times New Roman" panose="02020603050405020304" pitchFamily="18" charset="0"/>
              </a:rPr>
              <a:t>duty to assist </a:t>
            </a:r>
            <a:r>
              <a:rPr lang="en-US" sz="2450" dirty="0">
                <a:solidFill>
                  <a:schemeClr val="tx1"/>
                </a:solidFill>
                <a:effectLst/>
                <a:ea typeface="Calibri" panose="020F0502020204030204" pitchFamily="34" charset="0"/>
                <a:cs typeface="Times New Roman" panose="02020603050405020304" pitchFamily="18" charset="0"/>
              </a:rPr>
              <a:t>failure on VA’s part?</a:t>
            </a:r>
          </a:p>
          <a:p>
            <a:pPr marL="342900" indent="-342900"/>
            <a:r>
              <a:rPr lang="en-US" sz="2450" dirty="0">
                <a:solidFill>
                  <a:schemeClr val="tx1"/>
                </a:solidFill>
                <a:ea typeface="Calibri" panose="020F0502020204030204" pitchFamily="34" charset="0"/>
                <a:cs typeface="Times New Roman" panose="02020603050405020304" pitchFamily="18" charset="0"/>
              </a:rPr>
              <a:t>Does </a:t>
            </a:r>
            <a:r>
              <a:rPr lang="en-US" sz="2450" b="1" i="1" dirty="0">
                <a:ea typeface="Calibri" panose="020F0502020204030204" pitchFamily="34" charset="0"/>
                <a:cs typeface="Times New Roman" panose="02020603050405020304" pitchFamily="18" charset="0"/>
              </a:rPr>
              <a:t>b</a:t>
            </a:r>
            <a:r>
              <a:rPr lang="en-US" sz="2450" b="1" i="1" dirty="0">
                <a:solidFill>
                  <a:schemeClr val="tx1"/>
                </a:solidFill>
                <a:ea typeface="Calibri" panose="020F0502020204030204" pitchFamily="34" charset="0"/>
                <a:cs typeface="Times New Roman" panose="02020603050405020304" pitchFamily="18" charset="0"/>
              </a:rPr>
              <a:t>enefit of the doubt</a:t>
            </a:r>
            <a:r>
              <a:rPr lang="en-US" sz="2450" dirty="0">
                <a:solidFill>
                  <a:schemeClr val="tx1"/>
                </a:solidFill>
                <a:ea typeface="Calibri" panose="020F0502020204030204" pitchFamily="34" charset="0"/>
                <a:cs typeface="Times New Roman" panose="02020603050405020304" pitchFamily="18" charset="0"/>
              </a:rPr>
              <a:t> potentially come into play?</a:t>
            </a:r>
          </a:p>
          <a:p>
            <a:pPr marL="118872" marR="0" indent="0">
              <a:spcBef>
                <a:spcPts val="0"/>
              </a:spcBef>
              <a:spcAft>
                <a:spcPts val="0"/>
              </a:spcAft>
              <a:buNone/>
            </a:pPr>
            <a:endParaRPr lang="en-US" sz="2450" dirty="0">
              <a:ea typeface="Calibri" panose="020F0502020204030204" pitchFamily="34" charset="0"/>
              <a:cs typeface="Times New Roman" panose="02020603050405020304" pitchFamily="18" charset="0"/>
            </a:endParaRPr>
          </a:p>
          <a:p>
            <a:pPr marL="118872" marR="0" indent="0">
              <a:spcBef>
                <a:spcPts val="0"/>
              </a:spcBef>
              <a:spcAft>
                <a:spcPts val="0"/>
              </a:spcAft>
              <a:buNone/>
            </a:pPr>
            <a:r>
              <a:rPr lang="en-US" sz="2450" dirty="0">
                <a:solidFill>
                  <a:schemeClr val="tx1"/>
                </a:solidFill>
                <a:effectLst/>
                <a:ea typeface="Calibri" panose="020F0502020204030204" pitchFamily="34" charset="0"/>
                <a:cs typeface="Times New Roman" panose="02020603050405020304" pitchFamily="18" charset="0"/>
              </a:rPr>
              <a:t>Still feel like you have a CUE? What do you do next?</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19A180E-9E2B-E7C1-AD5C-A292989CF582}"/>
              </a:ext>
            </a:extLst>
          </p:cNvPr>
          <p:cNvSpPr>
            <a:spLocks noGrp="1"/>
          </p:cNvSpPr>
          <p:nvPr>
            <p:ph type="sldNum" sz="quarter" idx="12"/>
          </p:nvPr>
        </p:nvSpPr>
        <p:spPr/>
        <p:txBody>
          <a:bodyPr/>
          <a:lstStyle/>
          <a:p>
            <a:fld id="{1B5C5464-0A0C-4F4F-8948-B8BFCC70FC15}" type="slidenum">
              <a:rPr lang="en-US" smtClean="0"/>
              <a:pPr/>
              <a:t>5</a:t>
            </a:fld>
            <a:endParaRPr lang="en-US" dirty="0"/>
          </a:p>
        </p:txBody>
      </p:sp>
    </p:spTree>
    <p:extLst>
      <p:ext uri="{BB962C8B-B14F-4D97-AF65-F5344CB8AC3E}">
        <p14:creationId xmlns:p14="http://schemas.microsoft.com/office/powerpoint/2010/main" val="15400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Nuts and Bolts of a CUE “Claim”</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400" dirty="0"/>
              <a:t>Although we sometimes use the term "CUE claims", </a:t>
            </a:r>
            <a:r>
              <a:rPr lang="en-US" sz="2400" dirty="0">
                <a:solidFill>
                  <a:schemeClr val="tx1"/>
                </a:solidFill>
              </a:rPr>
              <a:t>CUEs are </a:t>
            </a:r>
            <a:r>
              <a:rPr lang="en-US" sz="2400" b="1" dirty="0">
                <a:solidFill>
                  <a:schemeClr val="tx1"/>
                </a:solidFill>
              </a:rPr>
              <a:t>not actually claims </a:t>
            </a:r>
            <a:r>
              <a:rPr lang="en-US" sz="2400" dirty="0">
                <a:solidFill>
                  <a:schemeClr val="tx1"/>
                </a:solidFill>
              </a:rPr>
              <a:t>and they are </a:t>
            </a:r>
            <a:r>
              <a:rPr lang="en-US" sz="2400" b="1" dirty="0">
                <a:solidFill>
                  <a:schemeClr val="tx1"/>
                </a:solidFill>
              </a:rPr>
              <a:t>not appeals</a:t>
            </a:r>
            <a:r>
              <a:rPr lang="en-US" sz="2400" dirty="0">
                <a:solidFill>
                  <a:schemeClr val="tx1"/>
                </a:solidFill>
              </a:rPr>
              <a:t>. They are a request for revision of a </a:t>
            </a:r>
            <a:r>
              <a:rPr lang="en-US" sz="2400" b="1" i="1" u="sng" dirty="0">
                <a:solidFill>
                  <a:schemeClr val="tx1"/>
                </a:solidFill>
              </a:rPr>
              <a:t>FINAL</a:t>
            </a:r>
            <a:r>
              <a:rPr lang="en-US" sz="2400" dirty="0">
                <a:solidFill>
                  <a:schemeClr val="tx1"/>
                </a:solidFill>
              </a:rPr>
              <a:t> VA decision based on clear and unmistakable error.</a:t>
            </a:r>
            <a:endParaRPr lang="en-US" sz="2400" dirty="0">
              <a:solidFill>
                <a:schemeClr val="tx1"/>
              </a:solidFill>
              <a:ea typeface="Calibri" panose="020F0502020204030204" pitchFamily="34" charset="0"/>
              <a:cs typeface="Times New Roman" panose="02020603050405020304" pitchFamily="18" charset="0"/>
            </a:endParaRPr>
          </a:p>
          <a:p>
            <a:pPr marL="342900" indent="-342900"/>
            <a:r>
              <a:rPr lang="en-US" sz="2400" dirty="0">
                <a:solidFill>
                  <a:schemeClr val="tx1"/>
                </a:solidFill>
                <a:ea typeface="Calibri" panose="020F0502020204030204" pitchFamily="34" charset="0"/>
                <a:cs typeface="Times New Roman" panose="02020603050405020304" pitchFamily="18" charset="0"/>
              </a:rPr>
              <a:t>A</a:t>
            </a:r>
            <a:r>
              <a:rPr lang="en-US" sz="2400" dirty="0">
                <a:solidFill>
                  <a:schemeClr val="tx1"/>
                </a:solidFill>
                <a:effectLst/>
                <a:ea typeface="Calibri" panose="020F0502020204030204" pitchFamily="34" charset="0"/>
                <a:cs typeface="Times New Roman" panose="02020603050405020304" pitchFamily="18" charset="0"/>
              </a:rPr>
              <a:t> CUE request regarding a prior </a:t>
            </a:r>
            <a:r>
              <a:rPr lang="en-US" sz="2400" b="1" i="1" u="sng" dirty="0">
                <a:solidFill>
                  <a:schemeClr val="tx1"/>
                </a:solidFill>
                <a:effectLst/>
                <a:ea typeface="Calibri" panose="020F0502020204030204" pitchFamily="34" charset="0"/>
                <a:cs typeface="Times New Roman" panose="02020603050405020304" pitchFamily="18" charset="0"/>
              </a:rPr>
              <a:t>FINAL</a:t>
            </a:r>
            <a:r>
              <a:rPr lang="en-US" sz="2400" dirty="0">
                <a:solidFill>
                  <a:schemeClr val="tx1"/>
                </a:solidFill>
                <a:effectLst/>
                <a:ea typeface="Calibri" panose="020F0502020204030204" pitchFamily="34" charset="0"/>
                <a:cs typeface="Times New Roman" panose="02020603050405020304" pitchFamily="18" charset="0"/>
              </a:rPr>
              <a:t> decision is NOT the same thing as </a:t>
            </a:r>
            <a:r>
              <a:rPr lang="en-US" sz="2400" dirty="0">
                <a:solidFill>
                  <a:schemeClr val="tx1"/>
                </a:solidFill>
                <a:ea typeface="Calibri" panose="020F0502020204030204" pitchFamily="34" charset="0"/>
                <a:cs typeface="Times New Roman" panose="02020603050405020304" pitchFamily="18" charset="0"/>
              </a:rPr>
              <a:t>a </a:t>
            </a:r>
            <a:r>
              <a:rPr lang="en-US" sz="2400" dirty="0">
                <a:solidFill>
                  <a:schemeClr val="tx1"/>
                </a:solidFill>
                <a:effectLst/>
                <a:ea typeface="Calibri" panose="020F0502020204030204" pitchFamily="34" charset="0"/>
                <a:cs typeface="Times New Roman" panose="02020603050405020304" pitchFamily="18" charset="0"/>
              </a:rPr>
              <a:t>Supplemental Claim, HLR or BVA appeal. </a:t>
            </a:r>
          </a:p>
          <a:p>
            <a:pPr marL="342900" indent="-342900"/>
            <a:r>
              <a:rPr lang="en-US" sz="2400" dirty="0">
                <a:solidFill>
                  <a:schemeClr val="tx1"/>
                </a:solidFill>
                <a:effectLst/>
                <a:ea typeface="Calibri" panose="020F0502020204030204" pitchFamily="34" charset="0"/>
                <a:cs typeface="Times New Roman" panose="02020603050405020304" pitchFamily="18" charset="0"/>
              </a:rPr>
              <a:t>A CUE request is seeking to revise the prior </a:t>
            </a:r>
            <a:r>
              <a:rPr lang="en-US" sz="2400" b="1" i="1" u="sng" dirty="0">
                <a:solidFill>
                  <a:schemeClr val="tx1"/>
                </a:solidFill>
                <a:effectLst/>
                <a:ea typeface="Calibri" panose="020F0502020204030204" pitchFamily="34" charset="0"/>
                <a:cs typeface="Times New Roman" panose="02020603050405020304" pitchFamily="18" charset="0"/>
              </a:rPr>
              <a:t>FINAL</a:t>
            </a:r>
            <a:r>
              <a:rPr lang="en-US" sz="2400" b="1" i="1" dirty="0">
                <a:solidFill>
                  <a:schemeClr val="tx1"/>
                </a:solidFill>
                <a:effectLst/>
                <a:ea typeface="Calibri" panose="020F0502020204030204" pitchFamily="34" charset="0"/>
                <a:cs typeface="Times New Roman" panose="02020603050405020304" pitchFamily="18" charset="0"/>
              </a:rPr>
              <a:t> </a:t>
            </a:r>
            <a:r>
              <a:rPr lang="en-US" sz="2400" dirty="0">
                <a:solidFill>
                  <a:schemeClr val="tx1"/>
                </a:solidFill>
                <a:effectLst/>
                <a:ea typeface="Calibri" panose="020F0502020204030204" pitchFamily="34" charset="0"/>
                <a:cs typeface="Times New Roman" panose="02020603050405020304" pitchFamily="18" charset="0"/>
              </a:rPr>
              <a:t>decision to conform to the </a:t>
            </a:r>
            <a:r>
              <a:rPr lang="en-US" sz="2400" b="1" dirty="0">
                <a:solidFill>
                  <a:schemeClr val="tx1"/>
                </a:solidFill>
                <a:effectLst/>
                <a:ea typeface="Calibri" panose="020F0502020204030204" pitchFamily="34" charset="0"/>
                <a:cs typeface="Times New Roman" panose="02020603050405020304" pitchFamily="18" charset="0"/>
              </a:rPr>
              <a:t>true state of the facts or the law </a:t>
            </a:r>
            <a:r>
              <a:rPr lang="en-US" sz="2400" dirty="0">
                <a:solidFill>
                  <a:schemeClr val="tx1"/>
                </a:solidFill>
                <a:effectLst/>
                <a:ea typeface="Calibri" panose="020F0502020204030204" pitchFamily="34" charset="0"/>
                <a:cs typeface="Times New Roman" panose="02020603050405020304" pitchFamily="18" charset="0"/>
              </a:rPr>
              <a:t>that existed </a:t>
            </a:r>
            <a:r>
              <a:rPr lang="en-US" sz="2400" b="1" dirty="0">
                <a:solidFill>
                  <a:schemeClr val="tx1"/>
                </a:solidFill>
                <a:effectLst/>
                <a:ea typeface="Calibri" panose="020F0502020204030204" pitchFamily="34" charset="0"/>
                <a:cs typeface="Times New Roman" panose="02020603050405020304" pitchFamily="18" charset="0"/>
              </a:rPr>
              <a:t>at the time</a:t>
            </a:r>
            <a:r>
              <a:rPr lang="en-US" sz="2400" dirty="0">
                <a:solidFill>
                  <a:schemeClr val="tx1"/>
                </a:solidFill>
                <a:effectLst/>
                <a:ea typeface="Calibri" panose="020F0502020204030204" pitchFamily="34" charset="0"/>
                <a:cs typeface="Times New Roman" panose="02020603050405020304" pitchFamily="18" charset="0"/>
              </a:rPr>
              <a:t> of the original adjudication.</a:t>
            </a:r>
          </a:p>
          <a:p>
            <a:pPr marL="342900" indent="-342900"/>
            <a:r>
              <a:rPr lang="en-US" sz="2400" dirty="0">
                <a:ea typeface="Calibri" panose="020F0502020204030204" pitchFamily="34" charset="0"/>
                <a:cs typeface="Times New Roman" panose="02020603050405020304" pitchFamily="18" charset="0"/>
              </a:rPr>
              <a:t>A CUE can only be filed </a:t>
            </a:r>
            <a:r>
              <a:rPr lang="en-US" sz="2400" dirty="0"/>
              <a:t>after a decision is </a:t>
            </a:r>
            <a:r>
              <a:rPr lang="en-US" sz="2400" b="1" dirty="0"/>
              <a:t>final</a:t>
            </a:r>
            <a:r>
              <a:rPr lang="en-US" sz="2400" dirty="0"/>
              <a:t> (i.e., the appeal window has passed, or all appeals have been exhausted).</a:t>
            </a:r>
          </a:p>
          <a:p>
            <a:pPr marL="342900" indent="-342900"/>
            <a:r>
              <a:rPr lang="en-US" sz="2400" dirty="0"/>
              <a:t>VA has </a:t>
            </a:r>
            <a:r>
              <a:rPr lang="en-US" sz="2400" b="1" dirty="0"/>
              <a:t>NO duty to assist </a:t>
            </a:r>
            <a:r>
              <a:rPr lang="en-US" sz="2400" dirty="0"/>
              <a:t>when a CUE is requested.</a:t>
            </a:r>
          </a:p>
          <a:p>
            <a:pPr marL="342900" indent="-342900"/>
            <a:r>
              <a:rPr lang="en-US" sz="2400" dirty="0"/>
              <a:t>There is </a:t>
            </a:r>
            <a:r>
              <a:rPr lang="en-US" sz="2400" b="1" dirty="0"/>
              <a:t>no time limit</a:t>
            </a:r>
            <a:r>
              <a:rPr lang="en-US" sz="2400" dirty="0"/>
              <a:t> for filing a CUE—it can be raised years or even decades later.</a:t>
            </a:r>
            <a:endParaRPr lang="en-US" sz="24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1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529F35FD-B2CE-21F9-04AF-7173E279A092}"/>
              </a:ext>
            </a:extLst>
          </p:cNvPr>
          <p:cNvSpPr>
            <a:spLocks noGrp="1"/>
          </p:cNvSpPr>
          <p:nvPr>
            <p:ph type="sldNum" sz="quarter" idx="12"/>
          </p:nvPr>
        </p:nvSpPr>
        <p:spPr/>
        <p:txBody>
          <a:bodyPr/>
          <a:lstStyle/>
          <a:p>
            <a:fld id="{1B5C5464-0A0C-4F4F-8948-B8BFCC70FC15}" type="slidenum">
              <a:rPr lang="en-US" smtClean="0"/>
              <a:pPr/>
              <a:t>6</a:t>
            </a:fld>
            <a:endParaRPr lang="en-US" dirty="0"/>
          </a:p>
        </p:txBody>
      </p:sp>
    </p:spTree>
    <p:extLst>
      <p:ext uri="{BB962C8B-B14F-4D97-AF65-F5344CB8AC3E}">
        <p14:creationId xmlns:p14="http://schemas.microsoft.com/office/powerpoint/2010/main" val="553619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72818-933C-92B7-01EC-3C4611F87C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2002E-9822-31F3-0000-15247F2A28DC}"/>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Nuts and Bolts of a CUE “Claim”</a:t>
            </a:r>
            <a:endParaRPr lang="en-US" sz="2900" dirty="0">
              <a:solidFill>
                <a:schemeClr val="accent1"/>
              </a:solidFill>
            </a:endParaRPr>
          </a:p>
        </p:txBody>
      </p:sp>
      <p:sp>
        <p:nvSpPr>
          <p:cNvPr id="3" name="Content Placeholder 2">
            <a:extLst>
              <a:ext uri="{FF2B5EF4-FFF2-40B4-BE49-F238E27FC236}">
                <a16:creationId xmlns:a16="http://schemas.microsoft.com/office/drawing/2014/main" id="{4C58329D-B210-0A59-DE05-C9878E9D458F}"/>
              </a:ext>
            </a:extLst>
          </p:cNvPr>
          <p:cNvSpPr>
            <a:spLocks noGrp="1"/>
          </p:cNvSpPr>
          <p:nvPr>
            <p:ph idx="1"/>
          </p:nvPr>
        </p:nvSpPr>
        <p:spPr>
          <a:xfrm>
            <a:off x="0" y="1447800"/>
            <a:ext cx="9144000" cy="5410200"/>
          </a:xfrm>
        </p:spPr>
        <p:txBody>
          <a:bodyPr>
            <a:noAutofit/>
          </a:bodyPr>
          <a:lstStyle/>
          <a:p>
            <a:pPr marL="342900" indent="-342900"/>
            <a:r>
              <a:rPr lang="en-US" sz="2400" dirty="0">
                <a:solidFill>
                  <a:schemeClr val="tx1"/>
                </a:solidFill>
                <a:effectLst/>
                <a:ea typeface="Calibri" panose="020F0502020204030204" pitchFamily="34" charset="0"/>
                <a:cs typeface="Times New Roman" panose="02020603050405020304" pitchFamily="18" charset="0"/>
              </a:rPr>
              <a:t>When a CUE claim is successful, the </a:t>
            </a:r>
            <a:r>
              <a:rPr lang="en-US" sz="2400" b="1" dirty="0">
                <a:solidFill>
                  <a:schemeClr val="tx1"/>
                </a:solidFill>
                <a:effectLst/>
                <a:ea typeface="Calibri" panose="020F0502020204030204" pitchFamily="34" charset="0"/>
                <a:cs typeface="Times New Roman" panose="02020603050405020304" pitchFamily="18" charset="0"/>
              </a:rPr>
              <a:t>effective date assigned will be that of the underlying claim</a:t>
            </a:r>
            <a:r>
              <a:rPr lang="en-US" sz="2400" dirty="0">
                <a:solidFill>
                  <a:schemeClr val="tx1"/>
                </a:solidFill>
                <a:effectLst/>
                <a:ea typeface="Calibri" panose="020F0502020204030204" pitchFamily="34" charset="0"/>
                <a:cs typeface="Times New Roman" panose="02020603050405020304" pitchFamily="18" charset="0"/>
              </a:rPr>
              <a:t> that the challenged decision denied. A </a:t>
            </a:r>
            <a:r>
              <a:rPr lang="en-US" sz="2400" b="1" dirty="0">
                <a:solidFill>
                  <a:schemeClr val="tx1"/>
                </a:solidFill>
                <a:effectLst/>
                <a:ea typeface="Calibri" panose="020F0502020204030204" pitchFamily="34" charset="0"/>
                <a:cs typeface="Times New Roman" panose="02020603050405020304" pitchFamily="18" charset="0"/>
              </a:rPr>
              <a:t>retrospective analysis for ratings</a:t>
            </a:r>
            <a:r>
              <a:rPr lang="en-US" sz="2400" dirty="0">
                <a:solidFill>
                  <a:schemeClr val="tx1"/>
                </a:solidFill>
                <a:effectLst/>
                <a:ea typeface="Calibri" panose="020F0502020204030204" pitchFamily="34" charset="0"/>
                <a:cs typeface="Times New Roman" panose="02020603050405020304" pitchFamily="18" charset="0"/>
              </a:rPr>
              <a:t> may be necessary.</a:t>
            </a:r>
          </a:p>
          <a:p>
            <a:pPr marL="342900" indent="-342900"/>
            <a:r>
              <a:rPr lang="en-US" sz="2400" dirty="0">
                <a:ea typeface="Calibri" panose="020F0502020204030204" pitchFamily="34" charset="0"/>
                <a:cs typeface="Times New Roman" panose="02020603050405020304" pitchFamily="18" charset="0"/>
              </a:rPr>
              <a:t>NO </a:t>
            </a:r>
            <a:r>
              <a:rPr lang="en-US" sz="2400" b="1" dirty="0">
                <a:ea typeface="Calibri" panose="020F0502020204030204" pitchFamily="34" charset="0"/>
                <a:cs typeface="Times New Roman" panose="02020603050405020304" pitchFamily="18" charset="0"/>
              </a:rPr>
              <a:t>new evidence </a:t>
            </a:r>
            <a:r>
              <a:rPr lang="en-US" sz="2400" dirty="0">
                <a:ea typeface="Calibri" panose="020F0502020204030204" pitchFamily="34" charset="0"/>
                <a:cs typeface="Times New Roman" panose="02020603050405020304" pitchFamily="18" charset="0"/>
              </a:rPr>
              <a:t>is allowed in a CUE request.</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i="0" u="none" strike="noStrike" baseline="0" dirty="0">
                <a:solidFill>
                  <a:schemeClr val="tx1"/>
                </a:solidFill>
              </a:rPr>
              <a:t>But, once a CUE claim is granted, </a:t>
            </a:r>
            <a:r>
              <a:rPr lang="en-US" sz="2400" b="1" i="0" u="none" strike="noStrike" baseline="0" dirty="0">
                <a:solidFill>
                  <a:schemeClr val="tx1"/>
                </a:solidFill>
              </a:rPr>
              <a:t>new evidence </a:t>
            </a:r>
            <a:r>
              <a:rPr lang="en-US" sz="2400" i="0" u="none" strike="noStrike" baseline="0" dirty="0">
                <a:solidFill>
                  <a:schemeClr val="tx1"/>
                </a:solidFill>
              </a:rPr>
              <a:t>can be added to the record by the claimant to ensure that the </a:t>
            </a:r>
            <a:r>
              <a:rPr lang="en-US" sz="2400" b="1" i="0" u="none" strike="noStrike" baseline="0" dirty="0">
                <a:solidFill>
                  <a:schemeClr val="tx1"/>
                </a:solidFill>
              </a:rPr>
              <a:t>highest ratings possible </a:t>
            </a:r>
            <a:r>
              <a:rPr lang="en-US" sz="2400" i="0" u="none" strike="noStrike" baseline="0" dirty="0">
                <a:solidFill>
                  <a:schemeClr val="tx1"/>
                </a:solidFill>
              </a:rPr>
              <a:t>are assigned. </a:t>
            </a:r>
          </a:p>
          <a:p>
            <a:pPr marL="342900" indent="-342900"/>
            <a:r>
              <a:rPr lang="en-US" sz="2400" i="0" u="none" strike="noStrike" baseline="0" dirty="0">
                <a:solidFill>
                  <a:schemeClr val="tx1"/>
                </a:solidFill>
              </a:rPr>
              <a:t>VA must provide the appellant with all appropriate assistance (i.e., </a:t>
            </a:r>
            <a:r>
              <a:rPr lang="en-US" sz="2400" b="1" i="0" u="none" strike="noStrike" baseline="0" dirty="0">
                <a:solidFill>
                  <a:schemeClr val="tx1"/>
                </a:solidFill>
              </a:rPr>
              <a:t>DTA applies</a:t>
            </a:r>
            <a:r>
              <a:rPr lang="en-US" sz="2400" i="0" u="none" strike="noStrike" baseline="0" dirty="0">
                <a:solidFill>
                  <a:schemeClr val="tx1"/>
                </a:solidFill>
              </a:rPr>
              <a:t>) in developing evidence on the rating question. </a:t>
            </a:r>
            <a:r>
              <a:rPr lang="en-US" sz="2400" i="1" u="none" strike="noStrike" baseline="0" dirty="0">
                <a:solidFill>
                  <a:schemeClr val="tx1"/>
                </a:solidFill>
              </a:rPr>
              <a:t>Hines v. Principi, 18 Vet. App. 227, 242 (2004)</a:t>
            </a:r>
            <a:endParaRPr lang="en-US" sz="2400" i="1"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a typeface="Calibri" panose="020F0502020204030204" pitchFamily="34" charset="0"/>
                <a:cs typeface="Times New Roman" panose="02020603050405020304" pitchFamily="18" charset="0"/>
              </a:rPr>
              <a:t>CUEs are decided in the same manner as regular RO or BVA decisions; </a:t>
            </a:r>
            <a:r>
              <a:rPr lang="en-US" sz="2400" dirty="0">
                <a:ea typeface="Calibri" panose="020F0502020204030204" pitchFamily="34" charset="0"/>
                <a:cs typeface="Times New Roman" panose="02020603050405020304" pitchFamily="18" charset="0"/>
              </a:rPr>
              <a:t>so</a:t>
            </a:r>
            <a:r>
              <a:rPr lang="en-US" sz="2400" dirty="0">
                <a:solidFill>
                  <a:schemeClr val="tx1"/>
                </a:solidFill>
                <a:ea typeface="Calibri" panose="020F0502020204030204" pitchFamily="34" charset="0"/>
                <a:cs typeface="Times New Roman" panose="02020603050405020304" pitchFamily="18" charset="0"/>
              </a:rPr>
              <a:t>, a successful CUE SC decision with an </a:t>
            </a:r>
            <a:r>
              <a:rPr lang="en-US" sz="2400" b="1" dirty="0">
                <a:solidFill>
                  <a:schemeClr val="tx1"/>
                </a:solidFill>
                <a:ea typeface="Calibri" panose="020F0502020204030204" pitchFamily="34" charset="0"/>
                <a:cs typeface="Times New Roman" panose="02020603050405020304" pitchFamily="18" charset="0"/>
              </a:rPr>
              <a:t>improper assigned rating can be appealed</a:t>
            </a:r>
            <a:r>
              <a:rPr lang="en-US" sz="2400" dirty="0">
                <a:solidFill>
                  <a:schemeClr val="tx1"/>
                </a:solidFill>
                <a:ea typeface="Calibri" panose="020F0502020204030204" pitchFamily="34" charset="0"/>
                <a:cs typeface="Times New Roman" panose="02020603050405020304" pitchFamily="18" charset="0"/>
              </a:rPr>
              <a:t>.</a:t>
            </a:r>
            <a:endParaRPr lang="en-US" sz="24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6AF1A0CA-73FE-327F-8EE7-0B1CF7866AEC}"/>
              </a:ext>
            </a:extLst>
          </p:cNvPr>
          <p:cNvSpPr>
            <a:spLocks noGrp="1"/>
          </p:cNvSpPr>
          <p:nvPr>
            <p:ph type="sldNum" sz="quarter" idx="12"/>
          </p:nvPr>
        </p:nvSpPr>
        <p:spPr/>
        <p:txBody>
          <a:bodyPr/>
          <a:lstStyle/>
          <a:p>
            <a:fld id="{1B5C5464-0A0C-4F4F-8948-B8BFCC70FC15}" type="slidenum">
              <a:rPr lang="en-US" smtClean="0"/>
              <a:pPr/>
              <a:t>7</a:t>
            </a:fld>
            <a:endParaRPr lang="en-US" dirty="0"/>
          </a:p>
        </p:txBody>
      </p:sp>
    </p:spTree>
    <p:extLst>
      <p:ext uri="{BB962C8B-B14F-4D97-AF65-F5344CB8AC3E}">
        <p14:creationId xmlns:p14="http://schemas.microsoft.com/office/powerpoint/2010/main" val="218422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Exactly Is a FINAL Decision?</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400" b="1" dirty="0">
                <a:solidFill>
                  <a:schemeClr val="tx1"/>
                </a:solidFill>
              </a:rPr>
              <a:t>38 CFR § 3.160(d)</a:t>
            </a:r>
          </a:p>
          <a:p>
            <a:r>
              <a:rPr lang="en-US" sz="2400" dirty="0">
                <a:solidFill>
                  <a:schemeClr val="tx1"/>
                </a:solidFill>
              </a:rPr>
              <a:t>Finally adjudicated claim. A claim that is adjudicated by the Department of Veterans Affairs as either allowed or disallowed is considered finally adjudicated when: </a:t>
            </a:r>
          </a:p>
          <a:p>
            <a:r>
              <a:rPr lang="en-US" sz="2400" dirty="0">
                <a:solidFill>
                  <a:schemeClr val="tx1"/>
                </a:solidFill>
              </a:rPr>
              <a:t>(1) For </a:t>
            </a:r>
            <a:r>
              <a:rPr lang="en-US" sz="2400" b="1" dirty="0">
                <a:solidFill>
                  <a:schemeClr val="tx1"/>
                </a:solidFill>
              </a:rPr>
              <a:t>legacy claims </a:t>
            </a:r>
            <a:r>
              <a:rPr lang="en-US" sz="2400" dirty="0">
                <a:solidFill>
                  <a:schemeClr val="tx1"/>
                </a:solidFill>
              </a:rPr>
              <a:t>not subject to the modernized review system, whichever of the following occurs first: </a:t>
            </a:r>
          </a:p>
          <a:p>
            <a:r>
              <a:rPr lang="en-US" sz="2400" dirty="0">
                <a:solidFill>
                  <a:schemeClr val="tx1"/>
                </a:solidFill>
              </a:rPr>
              <a:t>(</a:t>
            </a:r>
            <a:r>
              <a:rPr lang="en-US" sz="2400" dirty="0" err="1">
                <a:solidFill>
                  <a:schemeClr val="tx1"/>
                </a:solidFill>
              </a:rPr>
              <a:t>i</a:t>
            </a:r>
            <a:r>
              <a:rPr lang="en-US" sz="2400" dirty="0">
                <a:solidFill>
                  <a:schemeClr val="tx1"/>
                </a:solidFill>
              </a:rPr>
              <a:t>) The expiration of the period in which to file a Notice of Disagreement, pursuant to the provisions of § 19.52(a) or § 20.502(a) of this chapter, as applicable; or </a:t>
            </a:r>
          </a:p>
          <a:p>
            <a:r>
              <a:rPr lang="en-US" sz="2400" dirty="0">
                <a:solidFill>
                  <a:schemeClr val="tx1"/>
                </a:solidFill>
              </a:rPr>
              <a:t>(ii) Disposition on appellate review. </a:t>
            </a:r>
          </a:p>
          <a:p>
            <a:r>
              <a:rPr lang="en-US" sz="2400" dirty="0">
                <a:solidFill>
                  <a:schemeClr val="tx1"/>
                </a:solidFill>
              </a:rPr>
              <a:t>(2) For </a:t>
            </a:r>
            <a:r>
              <a:rPr lang="en-US" sz="2400" b="1" dirty="0">
                <a:solidFill>
                  <a:schemeClr val="tx1"/>
                </a:solidFill>
              </a:rPr>
              <a:t>claims under the modernized review system</a:t>
            </a:r>
            <a:r>
              <a:rPr lang="en-US" sz="2400" dirty="0">
                <a:solidFill>
                  <a:schemeClr val="tx1"/>
                </a:solidFill>
              </a:rPr>
              <a:t>, the expiration of the period in which to file a review option available under § 3.2500 or disposition on judicial review where no such review option is available. </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2418EB2B-CD39-4670-2853-55449E1D4DC5}"/>
              </a:ext>
            </a:extLst>
          </p:cNvPr>
          <p:cNvSpPr>
            <a:spLocks noGrp="1"/>
          </p:cNvSpPr>
          <p:nvPr>
            <p:ph type="sldNum" sz="quarter" idx="12"/>
          </p:nvPr>
        </p:nvSpPr>
        <p:spPr/>
        <p:txBody>
          <a:bodyPr/>
          <a:lstStyle/>
          <a:p>
            <a:fld id="{1B5C5464-0A0C-4F4F-8948-B8BFCC70FC15}" type="slidenum">
              <a:rPr lang="en-US" smtClean="0"/>
              <a:pPr/>
              <a:t>8</a:t>
            </a:fld>
            <a:endParaRPr lang="en-US" dirty="0"/>
          </a:p>
        </p:txBody>
      </p:sp>
    </p:spTree>
    <p:extLst>
      <p:ext uri="{BB962C8B-B14F-4D97-AF65-F5344CB8AC3E}">
        <p14:creationId xmlns:p14="http://schemas.microsoft.com/office/powerpoint/2010/main" val="3160579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Laws Pertaining to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3000" b="1" dirty="0">
                <a:solidFill>
                  <a:schemeClr val="tx1"/>
                </a:solidFill>
                <a:ea typeface="Calibri" panose="020F0502020204030204" pitchFamily="34" charset="0"/>
                <a:cs typeface="Times New Roman" panose="02020603050405020304" pitchFamily="18" charset="0"/>
              </a:rPr>
              <a:t>CUE Statutes and Regulations:</a:t>
            </a:r>
          </a:p>
          <a:p>
            <a:pPr marL="118872" indent="0">
              <a:buNone/>
            </a:pPr>
            <a:r>
              <a:rPr lang="en-US" sz="3000" b="1" dirty="0">
                <a:solidFill>
                  <a:schemeClr val="tx1"/>
                </a:solidFill>
                <a:ea typeface="Calibri" panose="020F0502020204030204" pitchFamily="34" charset="0"/>
                <a:cs typeface="Times New Roman" panose="02020603050405020304" pitchFamily="18" charset="0"/>
              </a:rPr>
              <a:t>AOJ:</a:t>
            </a:r>
          </a:p>
          <a:p>
            <a:pPr marL="457200" indent="-457200"/>
            <a:r>
              <a:rPr lang="en-US" sz="3000" i="0" u="none" strike="noStrike" baseline="0" dirty="0">
                <a:solidFill>
                  <a:schemeClr val="tx1"/>
                </a:solidFill>
              </a:rPr>
              <a:t>38 USC § 5109A - Revision of decisions on grounds of clear and unmistakable error</a:t>
            </a:r>
            <a:endParaRPr lang="en-US" sz="3000" i="0" u="none" strike="noStrike" baseline="0" dirty="0">
              <a:solidFill>
                <a:schemeClr val="tx1"/>
              </a:solidFill>
              <a:ea typeface="Verdana" panose="020B0604030504040204" pitchFamily="34" charset="0"/>
            </a:endParaRPr>
          </a:p>
          <a:p>
            <a:pPr marL="457200" indent="-457200"/>
            <a:r>
              <a:rPr lang="en-US" sz="3000" i="0" u="none" strike="noStrike" baseline="0" dirty="0">
                <a:solidFill>
                  <a:schemeClr val="tx1"/>
                </a:solidFill>
                <a:ea typeface="Verdana" panose="020B0604030504040204" pitchFamily="34" charset="0"/>
              </a:rPr>
              <a:t>38 CFR § 3.105 - Revision of decisions</a:t>
            </a:r>
          </a:p>
          <a:p>
            <a:pPr marL="0" indent="0">
              <a:buNone/>
            </a:pPr>
            <a:endParaRPr lang="en-US" sz="3000" i="0" u="none" strike="noStrike" baseline="0" dirty="0">
              <a:solidFill>
                <a:schemeClr val="tx1"/>
              </a:solidFill>
              <a:ea typeface="Verdana" panose="020B0604030504040204" pitchFamily="34" charset="0"/>
            </a:endParaRPr>
          </a:p>
          <a:p>
            <a:pPr marL="118872" indent="0">
              <a:buNone/>
            </a:pPr>
            <a:r>
              <a:rPr lang="en-US" sz="3000" b="1" dirty="0">
                <a:solidFill>
                  <a:schemeClr val="tx1"/>
                </a:solidFill>
              </a:rPr>
              <a:t>BVA:</a:t>
            </a:r>
            <a:endParaRPr lang="en-US" sz="3000" b="1" i="0" u="none" strike="noStrike" baseline="0" dirty="0">
              <a:solidFill>
                <a:schemeClr val="tx1"/>
              </a:solidFill>
            </a:endParaRPr>
          </a:p>
          <a:p>
            <a:pPr marL="457200" indent="-457200"/>
            <a:r>
              <a:rPr lang="en-US" sz="3000" i="0" u="none" strike="noStrike" baseline="0" dirty="0">
                <a:solidFill>
                  <a:schemeClr val="tx1"/>
                </a:solidFill>
              </a:rPr>
              <a:t>38 USC § 7111 - Revision of decisions on grounds of clear and unmistakable error</a:t>
            </a:r>
          </a:p>
          <a:p>
            <a:pPr marL="457200" indent="-457200"/>
            <a:r>
              <a:rPr lang="en-US" sz="3000" i="0" u="none" strike="noStrike" baseline="0" dirty="0">
                <a:solidFill>
                  <a:schemeClr val="tx1"/>
                </a:solidFill>
              </a:rPr>
              <a:t>38 CFR § 20.1403 - What constitutes clear and unmistakable error; what does not</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FA2E3537-B8F5-6546-050A-01F8F8BEE40D}"/>
              </a:ext>
            </a:extLst>
          </p:cNvPr>
          <p:cNvSpPr>
            <a:spLocks noGrp="1"/>
          </p:cNvSpPr>
          <p:nvPr>
            <p:ph type="sldNum" sz="quarter" idx="12"/>
          </p:nvPr>
        </p:nvSpPr>
        <p:spPr/>
        <p:txBody>
          <a:bodyPr/>
          <a:lstStyle/>
          <a:p>
            <a:fld id="{1B5C5464-0A0C-4F4F-8948-B8BFCC70FC15}" type="slidenum">
              <a:rPr lang="en-US" smtClean="0"/>
              <a:pPr/>
              <a:t>9</a:t>
            </a:fld>
            <a:endParaRPr lang="en-US" dirty="0"/>
          </a:p>
        </p:txBody>
      </p:sp>
    </p:spTree>
    <p:extLst>
      <p:ext uri="{BB962C8B-B14F-4D97-AF65-F5344CB8AC3E}">
        <p14:creationId xmlns:p14="http://schemas.microsoft.com/office/powerpoint/2010/main" val="3308012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29853</TotalTime>
  <Words>5620</Words>
  <Application>Microsoft Office PowerPoint</Application>
  <PresentationFormat>On-screen Show (4:3)</PresentationFormat>
  <Paragraphs>342</Paragraphs>
  <Slides>41</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Aptos</vt:lpstr>
      <vt:lpstr>Arial</vt:lpstr>
      <vt:lpstr>Calibri</vt:lpstr>
      <vt:lpstr>Corbel</vt:lpstr>
      <vt:lpstr>Times New Roman</vt:lpstr>
      <vt:lpstr>Verdana</vt:lpstr>
      <vt:lpstr>Wingdings</vt:lpstr>
      <vt:lpstr>Wingdings 2</vt:lpstr>
      <vt:lpstr>Wingdings 3</vt:lpstr>
      <vt:lpstr>Module</vt:lpstr>
      <vt:lpstr>Understanding the Criteria For Raising a Clear and Unmistakable Error</vt:lpstr>
      <vt:lpstr>The CUE Challenge</vt:lpstr>
      <vt:lpstr>Words Matter When It Comes To CUE!</vt:lpstr>
      <vt:lpstr>Why Is CUE So Challenging?</vt:lpstr>
      <vt:lpstr>Identifying a Clear and Unmistakable Error</vt:lpstr>
      <vt:lpstr>The Nuts and Bolts of a CUE “Claim”</vt:lpstr>
      <vt:lpstr>The Nuts and Bolts of a CUE “Claim”</vt:lpstr>
      <vt:lpstr>What Exactly Is a FINAL Decision?</vt:lpstr>
      <vt:lpstr>The Laws Pertaining to CUE</vt:lpstr>
      <vt:lpstr>CUE As Described in VA Regulations</vt:lpstr>
      <vt:lpstr>CUE As Described in VA Regulations</vt:lpstr>
      <vt:lpstr>CUE As Described in VA Regulations</vt:lpstr>
      <vt:lpstr>How the M21 Manual Defines CUE</vt:lpstr>
      <vt:lpstr>How the M21 Manual Defines CUE</vt:lpstr>
      <vt:lpstr>What Is a "Procedural Directive"?</vt:lpstr>
      <vt:lpstr>Submitting a CUE Request on an AOJ Decision</vt:lpstr>
      <vt:lpstr>Submitting a CUE Request on an AOJ Decision</vt:lpstr>
      <vt:lpstr>Submitting a CUE Request on an AOJ Decision</vt:lpstr>
      <vt:lpstr>Submitting a CUE Request on an AOJ Decision</vt:lpstr>
      <vt:lpstr>Submitting a CUE Request on an AOJ Decision</vt:lpstr>
      <vt:lpstr>Submitting a CUE Motion on a BVA Decision</vt:lpstr>
      <vt:lpstr>Limitations On CUE Motions on A BVA Decision</vt:lpstr>
      <vt:lpstr>Situations Where VA, Not the Claimant, Raises CUE</vt:lpstr>
      <vt:lpstr>Situations Where VA, Not the Claimant, Raises CUE</vt:lpstr>
      <vt:lpstr>QUESTIONS?</vt:lpstr>
      <vt:lpstr>How the Courts Look At CUE</vt:lpstr>
      <vt:lpstr>How the Courts Look At CUE</vt:lpstr>
      <vt:lpstr>How the Courts Look At CUE</vt:lpstr>
      <vt:lpstr>Successful CUE Court Cases</vt:lpstr>
      <vt:lpstr>Successful CUE Court Cases</vt:lpstr>
      <vt:lpstr>Successful CUE Court Cases</vt:lpstr>
      <vt:lpstr>What Does NOT Constitute CUE?</vt:lpstr>
      <vt:lpstr>What Does NOT Constitute CUE?</vt:lpstr>
      <vt:lpstr>Unsuccessful CUE Court Cases</vt:lpstr>
      <vt:lpstr>Unsuccessful CUE Court Cases</vt:lpstr>
      <vt:lpstr>Unsuccessful CUE Court Cases</vt:lpstr>
      <vt:lpstr>Unsuccessful CUE Court Cases</vt:lpstr>
      <vt:lpstr>Other (Easier) Alternatives For an Earlier Effective Date</vt:lpstr>
      <vt:lpstr>How Do We Approach Potential CUE Allegations?</vt:lpstr>
      <vt:lpstr>QUESTIONS?</vt:lpstr>
      <vt:lpstr>More Questions? </vt:lpstr>
    </vt:vector>
  </TitlesOfParts>
  <Company>United States Court of 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Court of Appeals for Veterans Claims</dc:title>
  <dc:creator>anne stygles</dc:creator>
  <cp:lastModifiedBy>Jim Radogna</cp:lastModifiedBy>
  <cp:revision>1092</cp:revision>
  <dcterms:created xsi:type="dcterms:W3CDTF">2011-03-11T21:47:51Z</dcterms:created>
  <dcterms:modified xsi:type="dcterms:W3CDTF">2025-06-21T20:00:38Z</dcterms:modified>
</cp:coreProperties>
</file>