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1636" r:id="rId5"/>
    <p:sldId id="1637" r:id="rId6"/>
    <p:sldId id="292" r:id="rId7"/>
    <p:sldId id="1638" r:id="rId8"/>
    <p:sldId id="1639" r:id="rId9"/>
    <p:sldId id="1640" r:id="rId10"/>
    <p:sldId id="1641" r:id="rId11"/>
    <p:sldId id="1642" r:id="rId12"/>
    <p:sldId id="1643" r:id="rId13"/>
    <p:sldId id="1644" r:id="rId14"/>
    <p:sldId id="1645" r:id="rId15"/>
    <p:sldId id="1646" r:id="rId16"/>
    <p:sldId id="1647" r:id="rId17"/>
    <p:sldId id="1628" r:id="rId18"/>
    <p:sldId id="1629" r:id="rId19"/>
    <p:sldId id="1630" r:id="rId20"/>
    <p:sldId id="1631" r:id="rId21"/>
    <p:sldId id="296" r:id="rId22"/>
    <p:sldId id="1632" r:id="rId23"/>
    <p:sldId id="1633" r:id="rId24"/>
    <p:sldId id="1634" r:id="rId25"/>
    <p:sldId id="163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62" autoAdjust="0"/>
  </p:normalViewPr>
  <p:slideViewPr>
    <p:cSldViewPr snapToGrid="0" snapToObjects="1">
      <p:cViewPr varScale="1">
        <p:scale>
          <a:sx n="59" d="100"/>
          <a:sy n="59" d="100"/>
        </p:scale>
        <p:origin x="164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Veteran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Sheet1!$C$5:$C$16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Sheet1!$D$5:$D$16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7B-4E4C-8817-A2811D985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623232"/>
        <c:axId val="451626112"/>
      </c:lineChart>
      <c:catAx>
        <c:axId val="451623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26112"/>
        <c:crosses val="autoZero"/>
        <c:auto val="1"/>
        <c:lblAlgn val="ctr"/>
        <c:lblOffset val="100"/>
        <c:noMultiLvlLbl val="0"/>
      </c:catAx>
      <c:valAx>
        <c:axId val="4516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Contacts with Veterans per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A2CE-6CE8-4D3A-A0EB-17B995FF932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C78E-8B60-4FD3-90E8-724D0A080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1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79289"/>
            <a:ext cx="6858000" cy="160949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78712"/>
            <a:ext cx="6858000" cy="145151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979226"/>
            <a:ext cx="200977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00742"/>
            <a:ext cx="1437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51726"/>
            <a:ext cx="7886700" cy="204812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825678"/>
            <a:ext cx="7886700" cy="11581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173788"/>
            <a:ext cx="20574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0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52020"/>
            <a:ext cx="3868340" cy="551469"/>
          </a:xfrm>
        </p:spPr>
        <p:txBody>
          <a:bodyPr anchor="b"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52020"/>
            <a:ext cx="3887391" cy="551469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89824"/>
            <a:ext cx="2949178" cy="11621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89824"/>
            <a:ext cx="2949178" cy="11621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510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00742"/>
            <a:ext cx="1437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6867" y="6295950"/>
            <a:ext cx="876205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vet.ca.gov/VetServices/Pages/Mental-Health-Grant-Program-For-Countie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Data Collection and Insights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Michael Iadarola</a:t>
            </a:r>
          </a:p>
          <a:p>
            <a:r>
              <a:rPr lang="en-US" sz="1500" dirty="0"/>
              <a:t>Chief, Veteran and Community Engagement</a:t>
            </a:r>
          </a:p>
          <a:p>
            <a:r>
              <a:rPr lang="en-US" sz="1500" dirty="0"/>
              <a:t>Veterans Services Division</a:t>
            </a:r>
          </a:p>
        </p:txBody>
      </p:sp>
    </p:spTree>
    <p:extLst>
      <p:ext uri="{BB962C8B-B14F-4D97-AF65-F5344CB8AC3E}">
        <p14:creationId xmlns:p14="http://schemas.microsoft.com/office/powerpoint/2010/main" val="167337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FF97-6562-99EC-D92E-15804AA1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CalVet Regional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DD90-A632-07FB-AD4A-CD77C3BA8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Issues</a:t>
            </a:r>
          </a:p>
          <a:p>
            <a:pPr lvl="1"/>
            <a:r>
              <a:rPr lang="en-US" dirty="0"/>
              <a:t>Aging Care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Mental Health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VA Issues</a:t>
            </a:r>
          </a:p>
          <a:p>
            <a:pPr lvl="1"/>
            <a:r>
              <a:rPr lang="en-US" dirty="0"/>
              <a:t>Veteran Suicide</a:t>
            </a:r>
          </a:p>
          <a:p>
            <a:pPr lvl="1"/>
            <a:r>
              <a:rPr lang="en-US" dirty="0"/>
              <a:t>Women Benefits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994580-4727-EE33-435D-D527D171CF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Gaps</a:t>
            </a:r>
          </a:p>
          <a:p>
            <a:pPr lvl="1"/>
            <a:r>
              <a:rPr lang="en-US" dirty="0"/>
              <a:t>Aging Care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Mental Health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Women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0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51A74D-D4A9-EC65-0295-2E92C988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5C1D5-16F2-B6AF-BF5F-3030FF6A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and refine next-gen VetPro to track important veteran data</a:t>
            </a:r>
          </a:p>
          <a:p>
            <a:endParaRPr lang="en-US" dirty="0"/>
          </a:p>
          <a:p>
            <a:r>
              <a:rPr lang="en-US" dirty="0"/>
              <a:t>Long Term Goals</a:t>
            </a:r>
          </a:p>
          <a:p>
            <a:pPr lvl="1"/>
            <a:r>
              <a:rPr lang="en-US" dirty="0"/>
              <a:t>Congruity/alignment in understanding veterans' needs across CalVet and CVSOs</a:t>
            </a:r>
          </a:p>
          <a:p>
            <a:pPr lvl="1"/>
            <a:r>
              <a:rPr lang="en-US" dirty="0"/>
              <a:t>Best use of available resources to meet those needs</a:t>
            </a:r>
          </a:p>
          <a:p>
            <a:pPr lvl="1"/>
            <a:r>
              <a:rPr lang="en-US" dirty="0"/>
              <a:t>Increase efficacy in outreach strategies and policy making</a:t>
            </a:r>
          </a:p>
        </p:txBody>
      </p:sp>
    </p:spTree>
    <p:extLst>
      <p:ext uri="{BB962C8B-B14F-4D97-AF65-F5344CB8AC3E}">
        <p14:creationId xmlns:p14="http://schemas.microsoft.com/office/powerpoint/2010/main" val="234267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7A1E-9565-9D60-5161-6B28105F3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C75A-5A1F-7C25-1541-A4921E7F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7749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0B44-FA41-B0C7-5DCE-8FE83495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0252"/>
            <a:ext cx="7886700" cy="341089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Why Data</a:t>
            </a:r>
          </a:p>
          <a:p>
            <a:pPr>
              <a:lnSpc>
                <a:spcPct val="200000"/>
              </a:lnSpc>
            </a:pPr>
            <a:r>
              <a:rPr lang="en-US" dirty="0"/>
              <a:t>Sample Data Set</a:t>
            </a:r>
          </a:p>
          <a:p>
            <a:pPr>
              <a:lnSpc>
                <a:spcPct val="200000"/>
              </a:lnSpc>
            </a:pPr>
            <a:r>
              <a:rPr lang="en-US" dirty="0"/>
              <a:t>Sample Report</a:t>
            </a:r>
          </a:p>
          <a:p>
            <a:pPr>
              <a:lnSpc>
                <a:spcPct val="200000"/>
              </a:lnSpc>
            </a:pPr>
            <a:r>
              <a:rPr lang="en-US" dirty="0"/>
              <a:t>CalVet Regional Report</a:t>
            </a:r>
          </a:p>
          <a:p>
            <a:pPr>
              <a:lnSpc>
                <a:spcPct val="200000"/>
              </a:lnSpc>
            </a:pPr>
            <a:r>
              <a:rPr lang="en-US" dirty="0"/>
              <a:t>Path Forward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2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2F29-2098-EBD9-3BF1-67125EF1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D138-DE6A-3882-974F-35FF66CB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California Department of Veterans Affairs​</a:t>
            </a:r>
          </a:p>
          <a:p>
            <a:pPr marL="0" indent="0" fontAlgn="base">
              <a:buNone/>
            </a:pPr>
            <a:r>
              <a:rPr lang="en-US" dirty="0"/>
              <a:t>www.calvet.ca.gov​</a:t>
            </a:r>
          </a:p>
          <a:p>
            <a:pPr marL="0" indent="0" fontAlgn="base">
              <a:buNone/>
            </a:pP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US" dirty="0"/>
              <a:t>Michael Iadarola</a:t>
            </a:r>
          </a:p>
          <a:p>
            <a:pPr marL="0" indent="0" fontAlgn="base">
              <a:buNone/>
            </a:pPr>
            <a:r>
              <a:rPr lang="en-US" dirty="0"/>
              <a:t>Chief, Veteran and Community Engagement</a:t>
            </a:r>
          </a:p>
          <a:p>
            <a:pPr marL="0" indent="0" fontAlgn="base">
              <a:buNone/>
            </a:pPr>
            <a:r>
              <a:rPr lang="en-US" dirty="0"/>
              <a:t>Desk: 916-503-8306</a:t>
            </a:r>
          </a:p>
          <a:p>
            <a:pPr marL="0" indent="0" fontAlgn="base">
              <a:buNone/>
            </a:pPr>
            <a:r>
              <a:rPr lang="en-US" dirty="0"/>
              <a:t>Cell: 916-838-4393​</a:t>
            </a:r>
          </a:p>
          <a:p>
            <a:pPr marL="0" indent="0" fontAlgn="base">
              <a:buNone/>
            </a:pPr>
            <a:r>
              <a:rPr lang="en-US" dirty="0"/>
              <a:t>michael.iadarola@calvet.ca.gov</a:t>
            </a:r>
          </a:p>
        </p:txBody>
      </p:sp>
    </p:spTree>
    <p:extLst>
      <p:ext uri="{BB962C8B-B14F-4D97-AF65-F5344CB8AC3E}">
        <p14:creationId xmlns:p14="http://schemas.microsoft.com/office/powerpoint/2010/main" val="210055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Health Services Act </a:t>
            </a:r>
            <a:br>
              <a:rPr lang="en-US" dirty="0"/>
            </a:br>
            <a:r>
              <a:rPr lang="en-US" dirty="0"/>
              <a:t>Grant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500" dirty="0"/>
              <a:t>Samuel Griffin</a:t>
            </a:r>
          </a:p>
          <a:p>
            <a:r>
              <a:rPr lang="en-US" sz="1500" dirty="0"/>
              <a:t>Chief, Training &amp; Evaluation</a:t>
            </a:r>
          </a:p>
          <a:p>
            <a:r>
              <a:rPr lang="en-US" sz="1500" dirty="0"/>
              <a:t>Veterans Services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ACD7-A213-4E62-8CE9-D782BF05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0640-B2D4-4060-976B-351AF37E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Mental Health Services Act (MHSA) was passed by California voters in 2004 and is funded by a one percent income tax on personal income in excess of $1 million per year. It is designed to expand and transform California's behavioral health system to better serve individuals with, and at risk of, serious mental health issues, and their families. </a:t>
            </a:r>
          </a:p>
          <a:p>
            <a:endParaRPr lang="en-US" dirty="0"/>
          </a:p>
          <a:p>
            <a:r>
              <a:rPr lang="en-US" dirty="0"/>
              <a:t>$1.27M in grant funds available</a:t>
            </a:r>
          </a:p>
          <a:p>
            <a:r>
              <a:rPr lang="en-US" dirty="0">
                <a:hlinkClick r:id="rId2"/>
              </a:rPr>
              <a:t>https://www.calvet.ca.gov/VetServices/Pages/Mental-Health-Grant-Program-For-Counties.aspx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8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8DFA-6DE3-4C34-B01C-3C31ABF6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24/25/26 Participating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5DA3-1BF7-4C79-AFDB-A3B140F8A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Alameda</a:t>
            </a:r>
          </a:p>
          <a:p>
            <a:r>
              <a:rPr lang="en-US" dirty="0"/>
              <a:t>Butte</a:t>
            </a:r>
          </a:p>
          <a:p>
            <a:r>
              <a:rPr lang="en-US" dirty="0"/>
              <a:t>Fresno</a:t>
            </a:r>
          </a:p>
          <a:p>
            <a:r>
              <a:rPr lang="en-US" dirty="0"/>
              <a:t>Los Angeles</a:t>
            </a:r>
          </a:p>
          <a:p>
            <a:r>
              <a:rPr lang="en-US" dirty="0"/>
              <a:t>Monterey</a:t>
            </a:r>
          </a:p>
          <a:p>
            <a:r>
              <a:rPr lang="en-US" dirty="0"/>
              <a:t>Nevada</a:t>
            </a:r>
          </a:p>
          <a:p>
            <a:r>
              <a:rPr lang="en-US" dirty="0"/>
              <a:t>Orange</a:t>
            </a:r>
          </a:p>
          <a:p>
            <a:r>
              <a:rPr lang="en-US" dirty="0"/>
              <a:t>Riverside</a:t>
            </a:r>
          </a:p>
          <a:p>
            <a:r>
              <a:rPr lang="en-US" dirty="0"/>
              <a:t>San Bernardino</a:t>
            </a:r>
          </a:p>
          <a:p>
            <a:r>
              <a:rPr lang="en-US" dirty="0"/>
              <a:t>San Francisco</a:t>
            </a:r>
          </a:p>
          <a:p>
            <a:r>
              <a:rPr lang="en-US" dirty="0"/>
              <a:t>San Luis Obispo</a:t>
            </a:r>
          </a:p>
          <a:p>
            <a:r>
              <a:rPr lang="en-US" dirty="0"/>
              <a:t>Santa Clara</a:t>
            </a:r>
          </a:p>
          <a:p>
            <a:r>
              <a:rPr lang="en-US" dirty="0"/>
              <a:t>Solano</a:t>
            </a:r>
          </a:p>
          <a:p>
            <a:r>
              <a:rPr lang="en-US" dirty="0"/>
              <a:t>Sonoma</a:t>
            </a:r>
          </a:p>
          <a:p>
            <a:r>
              <a:rPr lang="en-US" dirty="0" err="1"/>
              <a:t>Tuoloumne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7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08CC-C305-4CF5-B78F-2135AC28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26/27/28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8E60-3692-4414-8FD6-019AF188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for Application (RFA) will be released in November with a return deadline of December 31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r>
              <a:rPr lang="en-US" dirty="0"/>
              <a:t>Applications are reviewed by a panel comprised of CalVet staff and will be rated on a 100-point scale.  All final funding decisions will be made by the CalVet Deputy Secretary for Veteran Services.</a:t>
            </a:r>
          </a:p>
          <a:p>
            <a:r>
              <a:rPr lang="en-US" dirty="0"/>
              <a:t>Awarded counties will be notified by February 2026.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57AB9-BAE8-8761-EF4D-AA579BB9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3191DE-F83C-9352-2EFB-B5838D7F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88" y="1017142"/>
            <a:ext cx="3706289" cy="4823717"/>
          </a:xfrm>
          <a:prstGeom prst="rect">
            <a:avLst/>
          </a:prstGeom>
        </p:spPr>
      </p:pic>
      <p:pic>
        <p:nvPicPr>
          <p:cNvPr id="12" name="Picture 11" descr="Table&#10;&#10;AI-generated content may be incorrect.">
            <a:extLst>
              <a:ext uri="{FF2B5EF4-FFF2-40B4-BE49-F238E27FC236}">
                <a16:creationId xmlns:a16="http://schemas.microsoft.com/office/drawing/2014/main" id="{FAD52CFF-F50C-4C94-2BEA-F744FF82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757" y="1017141"/>
            <a:ext cx="3704283" cy="48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FEF0-ADBE-4347-872A-6841F55B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A8AA-4460-479A-BD96-6F4CB873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Funding awards will be prioritized based on the following program models:</a:t>
            </a:r>
          </a:p>
          <a:p>
            <a:r>
              <a:rPr lang="en-US" dirty="0"/>
              <a:t>Applications that partner with California Community Colleges to directly provide veterans and their family members with no cost outpatient psychotherapy.</a:t>
            </a:r>
          </a:p>
          <a:p>
            <a:r>
              <a:rPr lang="en-US" dirty="0"/>
              <a:t>Applications that partner with nonprofit legal aid organizations to provide veterans and their families with pro bono legal assistance on discharge upgrades, eviction protections, immigration/naturalization.</a:t>
            </a:r>
          </a:p>
          <a:p>
            <a:r>
              <a:rPr lang="en-US" dirty="0"/>
              <a:t>Applications that directly provide outreach to senior veterans, particularly those in licensed Residential Care Facilities.</a:t>
            </a:r>
          </a:p>
          <a:p>
            <a:r>
              <a:rPr lang="en-US" dirty="0"/>
              <a:t>Applications that directly or through a community-based nonprofit, provide outreach to veterans who are LGBTQ+.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4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82FE54-8AD1-2BC1-8852-78DBA9DA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09" y="857251"/>
            <a:ext cx="7876392" cy="2486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5176E8-0D32-B2AD-1BBA-99097B7B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4726"/>
            <a:ext cx="7937154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0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A37E-E941-4D9A-939B-2B267350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FD1BE-D762-46F4-A595-9430260C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Fringe benefits above State/Federal average</a:t>
            </a:r>
          </a:p>
          <a:p>
            <a:r>
              <a:rPr lang="en-US" dirty="0"/>
              <a:t>Swag</a:t>
            </a:r>
          </a:p>
          <a:p>
            <a:r>
              <a:rPr lang="en-US" dirty="0"/>
              <a:t>Agency/unrelated expenses</a:t>
            </a:r>
          </a:p>
          <a:p>
            <a:r>
              <a:rPr lang="en-US" dirty="0"/>
              <a:t>Capital expenditures</a:t>
            </a:r>
          </a:p>
          <a:p>
            <a:r>
              <a:rPr lang="en-US" dirty="0"/>
              <a:t>Food and beverage</a:t>
            </a:r>
          </a:p>
          <a:p>
            <a:r>
              <a:rPr lang="en-US" dirty="0"/>
              <a:t>Costs outside of mental health outreach and treatment programs </a:t>
            </a:r>
          </a:p>
        </p:txBody>
      </p:sp>
    </p:spTree>
    <p:extLst>
      <p:ext uri="{BB962C8B-B14F-4D97-AF65-F5344CB8AC3E}">
        <p14:creationId xmlns:p14="http://schemas.microsoft.com/office/powerpoint/2010/main" val="398653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D0E14-38A5-4121-A09B-36F7222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5BDAF-F221-4AD7-B383-6AD428B06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Samuel Griffin</a:t>
            </a:r>
          </a:p>
          <a:p>
            <a:pPr marL="0" indent="0">
              <a:buNone/>
            </a:pPr>
            <a:r>
              <a:rPr lang="en-US" dirty="0"/>
              <a:t>Chief, Training &amp; Evaluation</a:t>
            </a:r>
          </a:p>
          <a:p>
            <a:pPr marL="0" indent="0">
              <a:buNone/>
            </a:pPr>
            <a:r>
              <a:rPr lang="en-US" dirty="0"/>
              <a:t>Veterans Services Division</a:t>
            </a:r>
          </a:p>
          <a:p>
            <a:pPr marL="0" indent="0">
              <a:buNone/>
            </a:pPr>
            <a:r>
              <a:rPr lang="en-US" dirty="0"/>
              <a:t>California Department of Veterans Affairs</a:t>
            </a:r>
          </a:p>
          <a:p>
            <a:pPr marL="0" indent="0">
              <a:buNone/>
            </a:pPr>
            <a:r>
              <a:rPr lang="en-US" dirty="0"/>
              <a:t>samuel.griffin@calvet.ca.gov   </a:t>
            </a:r>
          </a:p>
          <a:p>
            <a:pPr marL="0" indent="0">
              <a:buNone/>
            </a:pPr>
            <a:r>
              <a:rPr lang="en-US" dirty="0"/>
              <a:t>(916) 503-8073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Phillip Leggett</a:t>
            </a:r>
          </a:p>
          <a:p>
            <a:pPr marL="0" indent="0">
              <a:buNone/>
            </a:pPr>
            <a:r>
              <a:rPr lang="en-US" dirty="0"/>
              <a:t>Mental Health Coordinator</a:t>
            </a:r>
          </a:p>
          <a:p>
            <a:pPr marL="0" indent="0">
              <a:buNone/>
            </a:pPr>
            <a:r>
              <a:rPr lang="en-US" dirty="0"/>
              <a:t>Veterans Services Division</a:t>
            </a:r>
          </a:p>
          <a:p>
            <a:pPr marL="0" indent="0">
              <a:buNone/>
            </a:pPr>
            <a:r>
              <a:rPr lang="en-US" dirty="0"/>
              <a:t>California Department of Veterans Affairs</a:t>
            </a:r>
          </a:p>
          <a:p>
            <a:pPr marL="0" indent="0">
              <a:buNone/>
            </a:pPr>
            <a:r>
              <a:rPr lang="en-US" dirty="0"/>
              <a:t>phillip.leggett@calvet.ca.gov   </a:t>
            </a:r>
          </a:p>
          <a:p>
            <a:pPr marL="0" indent="0">
              <a:buNone/>
            </a:pPr>
            <a:r>
              <a:rPr lang="en-US" dirty="0"/>
              <a:t>(916) 503-8327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5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AB542D-C006-4E00-8816-68F77FBE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9497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CC8AA-2387-E41B-DF4A-70B5FD77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0" y="1001351"/>
            <a:ext cx="4315427" cy="284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2BAD9-3A61-4209-2387-E2DAC0A21C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9771" y="3085767"/>
            <a:ext cx="4178793" cy="22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F34DA-1EAB-3C03-C83F-94512A9D8D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80" y="3320264"/>
            <a:ext cx="4854545" cy="2556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4360E-7B1C-EA89-42D0-1A1E1EF9F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0" r="6094"/>
          <a:stretch>
            <a:fillRect/>
          </a:stretch>
        </p:blipFill>
        <p:spPr>
          <a:xfrm>
            <a:off x="4333051" y="981670"/>
            <a:ext cx="4664869" cy="25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7749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252"/>
            <a:ext cx="7886700" cy="341089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Why Data</a:t>
            </a:r>
          </a:p>
          <a:p>
            <a:pPr>
              <a:lnSpc>
                <a:spcPct val="200000"/>
              </a:lnSpc>
            </a:pPr>
            <a:r>
              <a:rPr lang="en-US" dirty="0"/>
              <a:t>Sample Data Set</a:t>
            </a:r>
          </a:p>
          <a:p>
            <a:pPr>
              <a:lnSpc>
                <a:spcPct val="200000"/>
              </a:lnSpc>
            </a:pPr>
            <a:r>
              <a:rPr lang="en-US" dirty="0"/>
              <a:t>Sample Report</a:t>
            </a:r>
          </a:p>
          <a:p>
            <a:pPr>
              <a:lnSpc>
                <a:spcPct val="200000"/>
              </a:lnSpc>
            </a:pPr>
            <a:r>
              <a:rPr lang="en-US" dirty="0"/>
              <a:t>CalVet Regional Report</a:t>
            </a:r>
          </a:p>
          <a:p>
            <a:pPr>
              <a:lnSpc>
                <a:spcPct val="200000"/>
              </a:lnSpc>
            </a:pPr>
            <a:r>
              <a:rPr lang="en-US" dirty="0"/>
              <a:t>Path Forward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2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E596-D671-C8B7-B54B-0AB91815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Gather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409D-02FB-E0B3-927A-E2B7B8665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evidence for making informed decisions</a:t>
            </a:r>
          </a:p>
          <a:p>
            <a:r>
              <a:rPr lang="en-US" dirty="0"/>
              <a:t>Solve the problem, not the symptom</a:t>
            </a:r>
          </a:p>
          <a:p>
            <a:r>
              <a:rPr lang="en-US" dirty="0"/>
              <a:t>Improve efficiency</a:t>
            </a:r>
          </a:p>
          <a:p>
            <a:r>
              <a:rPr lang="en-US" dirty="0"/>
              <a:t>Understand customers, optimize products and services</a:t>
            </a:r>
          </a:p>
          <a:p>
            <a:r>
              <a:rPr lang="en-US" dirty="0"/>
              <a:t>Improve service to customers by using </a:t>
            </a:r>
            <a:r>
              <a:rPr lang="en-US" b="1" dirty="0"/>
              <a:t>objective</a:t>
            </a:r>
            <a:r>
              <a:rPr lang="en-US" dirty="0"/>
              <a:t> information instead of </a:t>
            </a:r>
            <a:r>
              <a:rPr lang="en-US" b="1" dirty="0"/>
              <a:t>intuition</a:t>
            </a:r>
            <a:r>
              <a:rPr lang="en-US" dirty="0"/>
              <a:t> alone </a:t>
            </a:r>
          </a:p>
        </p:txBody>
      </p:sp>
    </p:spTree>
    <p:extLst>
      <p:ext uri="{BB962C8B-B14F-4D97-AF65-F5344CB8AC3E}">
        <p14:creationId xmlns:p14="http://schemas.microsoft.com/office/powerpoint/2010/main" val="398467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D064-2F83-2503-743B-3551FBA9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 Set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D76F99-2D19-BCC9-C214-47F081849F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67643" y="1892835"/>
          <a:ext cx="6625829" cy="352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42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0B8-B747-3D19-B3BA-C44EC70F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1FF9E-6BAC-05E2-77BA-5E2E0ACAEF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8" y="1825761"/>
            <a:ext cx="3255663" cy="3681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42A819-F2FC-A264-0D47-E33B6B9D0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975" y="1825761"/>
            <a:ext cx="2740548" cy="1568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284174-5CC4-BB75-23DD-C6F43628C1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241" y="2172230"/>
            <a:ext cx="295104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3FD3-1B48-1315-DA1E-36F8D427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CalVet Regional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2F91E-9AC4-422C-AFDD-16E4F13A2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Generated in July 2025</a:t>
            </a:r>
          </a:p>
          <a:p>
            <a:r>
              <a:rPr lang="en-US" dirty="0"/>
              <a:t>US Census Data</a:t>
            </a:r>
          </a:p>
          <a:p>
            <a:pPr lvl="1"/>
            <a:r>
              <a:rPr lang="en-US" dirty="0"/>
              <a:t>2025</a:t>
            </a:r>
          </a:p>
          <a:p>
            <a:pPr lvl="1"/>
            <a:r>
              <a:rPr lang="en-US" dirty="0"/>
              <a:t>2035 Projections</a:t>
            </a:r>
          </a:p>
          <a:p>
            <a:r>
              <a:rPr lang="en-US" dirty="0"/>
              <a:t>Identified</a:t>
            </a:r>
          </a:p>
          <a:p>
            <a:pPr lvl="1"/>
            <a:r>
              <a:rPr lang="en-US" dirty="0"/>
              <a:t>Top Veteran Issues/Concerns</a:t>
            </a:r>
          </a:p>
          <a:p>
            <a:pPr lvl="1"/>
            <a:r>
              <a:rPr lang="en-US" dirty="0"/>
              <a:t>Gap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9C8AF-C115-0B04-F57D-98A9AF6732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69" y="918980"/>
            <a:ext cx="3795208" cy="45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9817"/>
      </p:ext>
    </p:extLst>
  </p:cSld>
  <p:clrMapOvr>
    <a:masterClrMapping/>
  </p:clrMapOvr>
</p:sld>
</file>

<file path=ppt/theme/theme1.xml><?xml version="1.0" encoding="utf-8"?>
<a:theme xmlns:a="http://schemas.openxmlformats.org/drawingml/2006/main" name="CalVet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FC5C6DCAE41488240D2F7B61F70B3" ma:contentTypeVersion="16" ma:contentTypeDescription="Create a new document." ma:contentTypeScope="" ma:versionID="c9ebbe33a23de3aae0e83c9dc1b1f239">
  <xsd:schema xmlns:xsd="http://www.w3.org/2001/XMLSchema" xmlns:xs="http://www.w3.org/2001/XMLSchema" xmlns:p="http://schemas.microsoft.com/office/2006/metadata/properties" xmlns:ns3="c411ed5a-d484-4ae4-8132-db2ce653ea81" xmlns:ns4="380e01ad-e62f-446b-bf9b-4087994d838d" targetNamespace="http://schemas.microsoft.com/office/2006/metadata/properties" ma:root="true" ma:fieldsID="e44fa5d601a735e254c757b5cac165c4" ns3:_="" ns4:_="">
    <xsd:import namespace="c411ed5a-d484-4ae4-8132-db2ce653ea81"/>
    <xsd:import namespace="380e01ad-e62f-446b-bf9b-4087994d83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1ed5a-d484-4ae4-8132-db2ce653e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e01ad-e62f-446b-bf9b-4087994d83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11ed5a-d484-4ae4-8132-db2ce653ea81" xsi:nil="true"/>
  </documentManagement>
</p:properties>
</file>

<file path=customXml/itemProps1.xml><?xml version="1.0" encoding="utf-8"?>
<ds:datastoreItem xmlns:ds="http://schemas.openxmlformats.org/officeDocument/2006/customXml" ds:itemID="{BAF86945-BA34-4E04-ACA0-6ED9344C8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75CB63-4A5C-4BCA-8B5C-129603343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1ed5a-d484-4ae4-8132-db2ce653ea81"/>
    <ds:schemaRef ds:uri="380e01ad-e62f-446b-bf9b-4087994d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F8862-A4FD-4641-962C-65538E90E941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380e01ad-e62f-446b-bf9b-4087994d838d"/>
    <ds:schemaRef ds:uri="http://purl.org/dc/elements/1.1/"/>
    <ds:schemaRef ds:uri="c411ed5a-d484-4ae4-8132-db2ce653ea81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CalVet PPT Template</Template>
  <TotalTime>6488</TotalTime>
  <Words>615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Aptos</vt:lpstr>
      <vt:lpstr>Arial</vt:lpstr>
      <vt:lpstr>CalVet PPT Template</vt:lpstr>
      <vt:lpstr>Data Collection and Insights </vt:lpstr>
      <vt:lpstr>PowerPoint Presentation</vt:lpstr>
      <vt:lpstr>PowerPoint Presentation</vt:lpstr>
      <vt:lpstr>PowerPoint Presentation</vt:lpstr>
      <vt:lpstr>Overview</vt:lpstr>
      <vt:lpstr>Why Gather Data</vt:lpstr>
      <vt:lpstr>Sample Data Set</vt:lpstr>
      <vt:lpstr>Sample Report</vt:lpstr>
      <vt:lpstr>CalVet Regional Report</vt:lpstr>
      <vt:lpstr>CalVet Regional Report</vt:lpstr>
      <vt:lpstr>Path Forward</vt:lpstr>
      <vt:lpstr>Summary</vt:lpstr>
      <vt:lpstr>Contact Information</vt:lpstr>
      <vt:lpstr>Mental Health Services Act  Grant Program</vt:lpstr>
      <vt:lpstr>Program Overview</vt:lpstr>
      <vt:lpstr>FY 24/25/26 Participating Counties</vt:lpstr>
      <vt:lpstr>FY 26/27/28 Grants</vt:lpstr>
      <vt:lpstr>PowerPoint Presentation</vt:lpstr>
      <vt:lpstr>Funding Prioritization</vt:lpstr>
      <vt:lpstr>Funding Concerns</vt:lpstr>
      <vt:lpstr>Contact Information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CalVet Subvention Process, Audit Program, and Updates</dc:title>
  <dc:subject/>
  <dc:creator>Lawrence, David@CalVet</dc:creator>
  <cp:keywords/>
  <dc:description>generated using python-pptx</dc:description>
  <cp:lastModifiedBy>Johnson, Sean@CalVet</cp:lastModifiedBy>
  <cp:revision>106</cp:revision>
  <dcterms:created xsi:type="dcterms:W3CDTF">2013-01-27T09:14:16Z</dcterms:created>
  <dcterms:modified xsi:type="dcterms:W3CDTF">2025-10-21T23:44:34Z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0x010100880FC5C6DCAE41488240D2F7B61F70B3</vt:lpwstr>
  </property>
</Properties>
</file>