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9" r:id="rId4"/>
  </p:sldMasterIdLst>
  <p:notesMasterIdLst>
    <p:notesMasterId r:id="rId32"/>
  </p:notesMasterIdLst>
  <p:handoutMasterIdLst>
    <p:handoutMasterId r:id="rId33"/>
  </p:handoutMasterIdLst>
  <p:sldIdLst>
    <p:sldId id="266" r:id="rId5"/>
    <p:sldId id="290" r:id="rId6"/>
    <p:sldId id="411" r:id="rId7"/>
    <p:sldId id="417" r:id="rId8"/>
    <p:sldId id="279" r:id="rId9"/>
    <p:sldId id="363" r:id="rId10"/>
    <p:sldId id="418" r:id="rId11"/>
    <p:sldId id="419" r:id="rId12"/>
    <p:sldId id="420" r:id="rId13"/>
    <p:sldId id="259" r:id="rId14"/>
    <p:sldId id="362" r:id="rId15"/>
    <p:sldId id="416" r:id="rId16"/>
    <p:sldId id="386" r:id="rId17"/>
    <p:sldId id="379" r:id="rId18"/>
    <p:sldId id="421" r:id="rId19"/>
    <p:sldId id="324" r:id="rId20"/>
    <p:sldId id="402" r:id="rId21"/>
    <p:sldId id="405" r:id="rId22"/>
    <p:sldId id="406" r:id="rId23"/>
    <p:sldId id="388" r:id="rId24"/>
    <p:sldId id="284" r:id="rId25"/>
    <p:sldId id="423" r:id="rId26"/>
    <p:sldId id="365" r:id="rId27"/>
    <p:sldId id="375" r:id="rId28"/>
    <p:sldId id="376" r:id="rId29"/>
    <p:sldId id="377" r:id="rId30"/>
    <p:sldId id="378" r:id="rId3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939BB71-EE47-4178-B7D1-860597650B55}">
          <p14:sldIdLst>
            <p14:sldId id="266"/>
            <p14:sldId id="290"/>
            <p14:sldId id="411"/>
            <p14:sldId id="417"/>
            <p14:sldId id="279"/>
            <p14:sldId id="363"/>
            <p14:sldId id="418"/>
            <p14:sldId id="419"/>
            <p14:sldId id="420"/>
            <p14:sldId id="259"/>
            <p14:sldId id="362"/>
            <p14:sldId id="416"/>
            <p14:sldId id="386"/>
            <p14:sldId id="379"/>
            <p14:sldId id="421"/>
            <p14:sldId id="324"/>
            <p14:sldId id="402"/>
            <p14:sldId id="405"/>
            <p14:sldId id="406"/>
            <p14:sldId id="388"/>
            <p14:sldId id="284"/>
            <p14:sldId id="423"/>
            <p14:sldId id="365"/>
            <p14:sldId id="375"/>
            <p14:sldId id="376"/>
            <p14:sldId id="377"/>
            <p14:sldId id="37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mundo, Zheriemae@CalVet" initials="RZ" lastIdx="2" clrIdx="0">
    <p:extLst>
      <p:ext uri="{19B8F6BF-5375-455C-9EA6-DF929625EA0E}">
        <p15:presenceInfo xmlns:p15="http://schemas.microsoft.com/office/powerpoint/2012/main" userId="S-1-5-21-1664438929-1569342425-1540833222-129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1"/>
    <p:restoredTop sz="94674"/>
  </p:normalViewPr>
  <p:slideViewPr>
    <p:cSldViewPr snapToGrid="0" snapToObjects="1">
      <p:cViewPr varScale="1">
        <p:scale>
          <a:sx n="57" d="100"/>
          <a:sy n="57" d="100"/>
        </p:scale>
        <p:origin x="40" y="12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51" d="100"/>
          <a:sy n="151" d="100"/>
        </p:scale>
        <p:origin x="4704"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cap="none" spc="0" normalizeH="0" baseline="0">
              <a:solidFill>
                <a:schemeClr val="dk1">
                  <a:lumMod val="50000"/>
                  <a:lumOff val="50000"/>
                </a:schemeClr>
              </a:solidFill>
              <a:latin typeface="+mj-lt"/>
              <a:ea typeface="+mj-ea"/>
              <a:cs typeface="+mj-cs"/>
            </a:defRPr>
          </a:pPr>
          <a:endParaRPr lang="en-US"/>
        </a:p>
      </c:txPr>
    </c:title>
    <c:autoTitleDeleted val="0"/>
    <c:plotArea>
      <c:layout/>
      <c:lineChart>
        <c:grouping val="standard"/>
        <c:varyColors val="0"/>
        <c:ser>
          <c:idx val="0"/>
          <c:order val="0"/>
          <c:tx>
            <c:strRef>
              <c:f>Sheet1!$B$1</c:f>
              <c:strCache>
                <c:ptCount val="1"/>
                <c:pt idx="0">
                  <c:v>Oakland</c:v>
                </c:pt>
              </c:strCache>
            </c:strRef>
          </c:tx>
          <c:spPr>
            <a:ln w="22225" cap="rnd">
              <a:solidFill>
                <a:schemeClr val="accent1"/>
              </a:solidFill>
              <a:round/>
            </a:ln>
            <a:effectLst/>
          </c:spPr>
          <c:marker>
            <c:symbol val="none"/>
          </c:marker>
          <c:cat>
            <c:strRef>
              <c:f>Sheet1!$A$2:$A$5</c:f>
              <c:strCache>
                <c:ptCount val="4"/>
                <c:pt idx="0">
                  <c:v>SFY 22-23</c:v>
                </c:pt>
                <c:pt idx="1">
                  <c:v>SFY 23-24</c:v>
                </c:pt>
                <c:pt idx="2">
                  <c:v>SFY 24-25</c:v>
                </c:pt>
                <c:pt idx="3">
                  <c:v>SFY 25-26 Q1</c:v>
                </c:pt>
              </c:strCache>
            </c:strRef>
          </c:cat>
          <c:val>
            <c:numRef>
              <c:f>Sheet1!$B$2:$B$5</c:f>
              <c:numCache>
                <c:formatCode>General</c:formatCode>
                <c:ptCount val="4"/>
                <c:pt idx="0">
                  <c:v>1201</c:v>
                </c:pt>
                <c:pt idx="1">
                  <c:v>1454</c:v>
                </c:pt>
                <c:pt idx="2">
                  <c:v>1956</c:v>
                </c:pt>
                <c:pt idx="3">
                  <c:v>2692</c:v>
                </c:pt>
              </c:numCache>
            </c:numRef>
          </c:val>
          <c:smooth val="0"/>
          <c:extLst>
            <c:ext xmlns:c16="http://schemas.microsoft.com/office/drawing/2014/chart" uri="{C3380CC4-5D6E-409C-BE32-E72D297353CC}">
              <c16:uniqueId val="{00000000-8321-4876-B7BD-890678656532}"/>
            </c:ext>
          </c:extLst>
        </c:ser>
        <c:ser>
          <c:idx val="1"/>
          <c:order val="1"/>
          <c:tx>
            <c:strRef>
              <c:f>Sheet1!$C$1</c:f>
              <c:strCache>
                <c:ptCount val="1"/>
                <c:pt idx="0">
                  <c:v>Los Angeles</c:v>
                </c:pt>
              </c:strCache>
            </c:strRef>
          </c:tx>
          <c:spPr>
            <a:ln w="22225" cap="rnd">
              <a:solidFill>
                <a:schemeClr val="accent2"/>
              </a:solidFill>
              <a:round/>
            </a:ln>
            <a:effectLst/>
          </c:spPr>
          <c:marker>
            <c:symbol val="none"/>
          </c:marker>
          <c:cat>
            <c:strRef>
              <c:f>Sheet1!$A$2:$A$5</c:f>
              <c:strCache>
                <c:ptCount val="4"/>
                <c:pt idx="0">
                  <c:v>SFY 22-23</c:v>
                </c:pt>
                <c:pt idx="1">
                  <c:v>SFY 23-24</c:v>
                </c:pt>
                <c:pt idx="2">
                  <c:v>SFY 24-25</c:v>
                </c:pt>
                <c:pt idx="3">
                  <c:v>SFY 25-26 Q1</c:v>
                </c:pt>
              </c:strCache>
            </c:strRef>
          </c:cat>
          <c:val>
            <c:numRef>
              <c:f>Sheet1!$C$2:$C$5</c:f>
              <c:numCache>
                <c:formatCode>General</c:formatCode>
                <c:ptCount val="4"/>
                <c:pt idx="0">
                  <c:v>1101</c:v>
                </c:pt>
                <c:pt idx="1">
                  <c:v>1672</c:v>
                </c:pt>
                <c:pt idx="2">
                  <c:v>1639</c:v>
                </c:pt>
                <c:pt idx="3">
                  <c:v>1807</c:v>
                </c:pt>
              </c:numCache>
            </c:numRef>
          </c:val>
          <c:smooth val="0"/>
          <c:extLst>
            <c:ext xmlns:c16="http://schemas.microsoft.com/office/drawing/2014/chart" uri="{C3380CC4-5D6E-409C-BE32-E72D297353CC}">
              <c16:uniqueId val="{00000001-8321-4876-B7BD-890678656532}"/>
            </c:ext>
          </c:extLst>
        </c:ser>
        <c:ser>
          <c:idx val="2"/>
          <c:order val="2"/>
          <c:tx>
            <c:strRef>
              <c:f>Sheet1!$D$1</c:f>
              <c:strCache>
                <c:ptCount val="1"/>
                <c:pt idx="0">
                  <c:v>San Diego</c:v>
                </c:pt>
              </c:strCache>
            </c:strRef>
          </c:tx>
          <c:spPr>
            <a:ln w="22225" cap="rnd">
              <a:solidFill>
                <a:schemeClr val="accent3"/>
              </a:solidFill>
              <a:round/>
            </a:ln>
            <a:effectLst/>
          </c:spPr>
          <c:marker>
            <c:symbol val="none"/>
          </c:marker>
          <c:cat>
            <c:strRef>
              <c:f>Sheet1!$A$2:$A$5</c:f>
              <c:strCache>
                <c:ptCount val="4"/>
                <c:pt idx="0">
                  <c:v>SFY 22-23</c:v>
                </c:pt>
                <c:pt idx="1">
                  <c:v>SFY 23-24</c:v>
                </c:pt>
                <c:pt idx="2">
                  <c:v>SFY 24-25</c:v>
                </c:pt>
                <c:pt idx="3">
                  <c:v>SFY 25-26 Q1</c:v>
                </c:pt>
              </c:strCache>
            </c:strRef>
          </c:cat>
          <c:val>
            <c:numRef>
              <c:f>Sheet1!$D$2:$D$5</c:f>
              <c:numCache>
                <c:formatCode>General</c:formatCode>
                <c:ptCount val="4"/>
                <c:pt idx="0">
                  <c:v>356</c:v>
                </c:pt>
                <c:pt idx="1">
                  <c:v>538</c:v>
                </c:pt>
                <c:pt idx="2">
                  <c:v>880</c:v>
                </c:pt>
                <c:pt idx="3">
                  <c:v>1027</c:v>
                </c:pt>
              </c:numCache>
            </c:numRef>
          </c:val>
          <c:smooth val="0"/>
          <c:extLst>
            <c:ext xmlns:c16="http://schemas.microsoft.com/office/drawing/2014/chart" uri="{C3380CC4-5D6E-409C-BE32-E72D297353CC}">
              <c16:uniqueId val="{00000002-8321-4876-B7BD-890678656532}"/>
            </c:ext>
          </c:extLst>
        </c:ser>
        <c:dLbls>
          <c:showLegendKey val="0"/>
          <c:showVal val="0"/>
          <c:showCatName val="0"/>
          <c:showSerName val="0"/>
          <c:showPercent val="0"/>
          <c:showBubbleSize val="0"/>
        </c:dLbls>
        <c:smooth val="0"/>
        <c:axId val="1402930368"/>
        <c:axId val="1460610272"/>
      </c:lineChart>
      <c:catAx>
        <c:axId val="1402930368"/>
        <c:scaling>
          <c:orientation val="minMax"/>
        </c:scaling>
        <c:delete val="0"/>
        <c:axPos val="b"/>
        <c:majorGridlines>
          <c:spPr>
            <a:ln w="9525" cap="flat" cmpd="sng" algn="ctr">
              <a:solidFill>
                <a:schemeClr val="dk1">
                  <a:lumMod val="15000"/>
                  <a:lumOff val="85000"/>
                  <a:alpha val="54000"/>
                </a:schemeClr>
              </a:solidFill>
              <a:round/>
            </a:ln>
            <a:effectLst/>
          </c:spPr>
        </c:majorGridlines>
        <c:minorGridlines>
          <c:spPr>
            <a:ln w="9525" cap="flat" cmpd="sng" algn="ctr">
              <a:solidFill>
                <a:schemeClr val="dk1">
                  <a:lumMod val="15000"/>
                  <a:lumOff val="85000"/>
                  <a:alpha val="51000"/>
                </a:schemeClr>
              </a:solidFill>
              <a:round/>
            </a:ln>
            <a:effectLst/>
          </c:spPr>
        </c:min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en-US"/>
          </a:p>
        </c:txPr>
        <c:crossAx val="1460610272"/>
        <c:crosses val="autoZero"/>
        <c:auto val="1"/>
        <c:lblAlgn val="ctr"/>
        <c:lblOffset val="100"/>
        <c:noMultiLvlLbl val="0"/>
      </c:catAx>
      <c:valAx>
        <c:axId val="1460610272"/>
        <c:scaling>
          <c:orientation val="minMax"/>
        </c:scaling>
        <c:delete val="0"/>
        <c:axPos val="l"/>
        <c:majorGridlines>
          <c:spPr>
            <a:ln w="9525" cap="flat" cmpd="sng" algn="ctr">
              <a:solidFill>
                <a:schemeClr val="dk1">
                  <a:lumMod val="15000"/>
                  <a:lumOff val="85000"/>
                  <a:alpha val="54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crossAx val="1402930368"/>
        <c:crosses val="autoZero"/>
        <c:crossBetween val="between"/>
      </c:valAx>
      <c:dTable>
        <c:showHorzBorder val="1"/>
        <c:showVertBorder val="1"/>
        <c:showOutline val="1"/>
        <c:showKeys val="1"/>
        <c:spPr>
          <a:noFill/>
          <a:ln w="9525" cap="flat" cmpd="sng" algn="ctr">
            <a:solidFill>
              <a:schemeClr val="dk1">
                <a:lumMod val="15000"/>
                <a:lumOff val="85000"/>
              </a:schemeClr>
            </a:solidFill>
            <a:round/>
          </a:ln>
          <a:effectLst/>
        </c:spPr>
        <c:txPr>
          <a:bodyPr rot="0" spcFirstLastPara="1" vertOverflow="ellipsis" vert="horz" wrap="square" anchor="ctr" anchorCtr="1"/>
          <a:lstStyle/>
          <a:p>
            <a:pPr rtl="0">
              <a:defRPr sz="1064" b="0" i="0" u="none" strike="noStrike" kern="1200" baseline="0">
                <a:solidFill>
                  <a:schemeClr val="dk1">
                    <a:lumMod val="65000"/>
                    <a:lumOff val="35000"/>
                  </a:schemeClr>
                </a:solidFill>
                <a:latin typeface="+mn-lt"/>
                <a:ea typeface="+mn-ea"/>
                <a:cs typeface="+mn-cs"/>
              </a:defRPr>
            </a:pPr>
            <a:endParaRPr lang="en-US"/>
          </a:p>
        </c:txPr>
      </c:dTable>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Appeals Received (Hearings Lane)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Sheet1!$A$3:$A$7</c:f>
              <c:strCache>
                <c:ptCount val="5"/>
                <c:pt idx="0">
                  <c:v>FY 2020-21</c:v>
                </c:pt>
                <c:pt idx="1">
                  <c:v>FY 2021-22</c:v>
                </c:pt>
                <c:pt idx="2">
                  <c:v>FY 2022-23</c:v>
                </c:pt>
                <c:pt idx="3">
                  <c:v>FY 2023-24</c:v>
                </c:pt>
                <c:pt idx="4">
                  <c:v>FY 2024-25</c:v>
                </c:pt>
              </c:strCache>
            </c:strRef>
          </c:cat>
          <c:val>
            <c:numRef>
              <c:f>Sheet1!$C$3:$C$7</c:f>
              <c:numCache>
                <c:formatCode>General</c:formatCode>
                <c:ptCount val="5"/>
                <c:pt idx="0">
                  <c:v>497</c:v>
                </c:pt>
                <c:pt idx="1">
                  <c:v>471</c:v>
                </c:pt>
                <c:pt idx="2">
                  <c:v>407</c:v>
                </c:pt>
                <c:pt idx="3">
                  <c:v>411</c:v>
                </c:pt>
                <c:pt idx="4">
                  <c:v>386</c:v>
                </c:pt>
              </c:numCache>
            </c:numRef>
          </c:val>
          <c:extLst>
            <c:ext xmlns:c16="http://schemas.microsoft.com/office/drawing/2014/chart" uri="{C3380CC4-5D6E-409C-BE32-E72D297353CC}">
              <c16:uniqueId val="{00000000-4452-4492-BBFE-EDF920EEB093}"/>
            </c:ext>
          </c:extLst>
        </c:ser>
        <c:ser>
          <c:idx val="1"/>
          <c:order val="1"/>
          <c:tx>
            <c:strRef>
              <c:f>Sheet1!$B$1</c:f>
              <c:strCache>
                <c:ptCount val="1"/>
                <c:pt idx="0">
                  <c:v>BVA Hearings Scheduled</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Sheet1!$A$3:$A$7</c:f>
              <c:strCache>
                <c:ptCount val="5"/>
                <c:pt idx="0">
                  <c:v>FY 2020-21</c:v>
                </c:pt>
                <c:pt idx="1">
                  <c:v>FY 2021-22</c:v>
                </c:pt>
                <c:pt idx="2">
                  <c:v>FY 2022-23</c:v>
                </c:pt>
                <c:pt idx="3">
                  <c:v>FY 2023-24</c:v>
                </c:pt>
                <c:pt idx="4">
                  <c:v>FY 2024-25</c:v>
                </c:pt>
              </c:strCache>
            </c:strRef>
          </c:cat>
          <c:val>
            <c:numRef>
              <c:f>Sheet1!$B$3:$B$7</c:f>
              <c:numCache>
                <c:formatCode>General</c:formatCode>
                <c:ptCount val="5"/>
                <c:pt idx="0">
                  <c:v>824</c:v>
                </c:pt>
                <c:pt idx="1">
                  <c:v>1225</c:v>
                </c:pt>
                <c:pt idx="2">
                  <c:v>791</c:v>
                </c:pt>
                <c:pt idx="3">
                  <c:v>666</c:v>
                </c:pt>
                <c:pt idx="4">
                  <c:v>560</c:v>
                </c:pt>
              </c:numCache>
            </c:numRef>
          </c:val>
          <c:extLst>
            <c:ext xmlns:c16="http://schemas.microsoft.com/office/drawing/2014/chart" uri="{C3380CC4-5D6E-409C-BE32-E72D297353CC}">
              <c16:uniqueId val="{00000001-4452-4492-BBFE-EDF920EEB093}"/>
            </c:ext>
          </c:extLst>
        </c:ser>
        <c:ser>
          <c:idx val="2"/>
          <c:order val="2"/>
          <c:tx>
            <c:strRef>
              <c:f>Sheet1!$D$1</c:f>
              <c:strCache>
                <c:ptCount val="1"/>
                <c:pt idx="0">
                  <c:v>CalVet Hearings Held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Sheet1!$A$3:$A$7</c:f>
              <c:strCache>
                <c:ptCount val="5"/>
                <c:pt idx="0">
                  <c:v>FY 2020-21</c:v>
                </c:pt>
                <c:pt idx="1">
                  <c:v>FY 2021-22</c:v>
                </c:pt>
                <c:pt idx="2">
                  <c:v>FY 2022-23</c:v>
                </c:pt>
                <c:pt idx="3">
                  <c:v>FY 2023-24</c:v>
                </c:pt>
                <c:pt idx="4">
                  <c:v>FY 2024-25</c:v>
                </c:pt>
              </c:strCache>
            </c:strRef>
          </c:cat>
          <c:val>
            <c:numRef>
              <c:f>Sheet1!$D$3:$D$7</c:f>
              <c:numCache>
                <c:formatCode>General</c:formatCode>
                <c:ptCount val="5"/>
                <c:pt idx="0">
                  <c:v>309</c:v>
                </c:pt>
                <c:pt idx="1">
                  <c:v>732</c:v>
                </c:pt>
                <c:pt idx="2">
                  <c:v>519</c:v>
                </c:pt>
                <c:pt idx="3">
                  <c:v>479</c:v>
                </c:pt>
                <c:pt idx="4">
                  <c:v>411</c:v>
                </c:pt>
              </c:numCache>
            </c:numRef>
          </c:val>
          <c:extLst>
            <c:ext xmlns:c16="http://schemas.microsoft.com/office/drawing/2014/chart" uri="{C3380CC4-5D6E-409C-BE32-E72D297353CC}">
              <c16:uniqueId val="{00000002-4452-4492-BBFE-EDF920EEB093}"/>
            </c:ext>
          </c:extLst>
        </c:ser>
        <c:dLbls>
          <c:dLblPos val="inEnd"/>
          <c:showLegendKey val="0"/>
          <c:showVal val="1"/>
          <c:showCatName val="0"/>
          <c:showSerName val="0"/>
          <c:showPercent val="0"/>
          <c:showBubbleSize val="0"/>
        </c:dLbls>
        <c:gapWidth val="182"/>
        <c:axId val="2063279759"/>
        <c:axId val="2056010015"/>
      </c:barChart>
      <c:catAx>
        <c:axId val="206327975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56010015"/>
        <c:crosses val="autoZero"/>
        <c:auto val="1"/>
        <c:lblAlgn val="ctr"/>
        <c:lblOffset val="100"/>
        <c:noMultiLvlLbl val="0"/>
      </c:catAx>
      <c:valAx>
        <c:axId val="2056010015"/>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632797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AEEA06-7460-3646-8F46-27528A294233}"/>
              </a:ext>
            </a:extLst>
          </p:cNvPr>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a:p>
        </p:txBody>
      </p:sp>
      <p:sp>
        <p:nvSpPr>
          <p:cNvPr id="3" name="Date Placeholder 2">
            <a:extLst>
              <a:ext uri="{FF2B5EF4-FFF2-40B4-BE49-F238E27FC236}">
                <a16:creationId xmlns:a16="http://schemas.microsoft.com/office/drawing/2014/main" id="{3A431B9D-C735-514F-96BF-6F71BB75C57D}"/>
              </a:ext>
            </a:extLst>
          </p:cNvPr>
          <p:cNvSpPr>
            <a:spLocks noGrp="1"/>
          </p:cNvSpPr>
          <p:nvPr>
            <p:ph type="dt" sz="quarter" idx="1"/>
          </p:nvPr>
        </p:nvSpPr>
        <p:spPr>
          <a:xfrm>
            <a:off x="3970938" y="1"/>
            <a:ext cx="3037840" cy="466434"/>
          </a:xfrm>
          <a:prstGeom prst="rect">
            <a:avLst/>
          </a:prstGeom>
        </p:spPr>
        <p:txBody>
          <a:bodyPr vert="horz" lIns="93164" tIns="46582" rIns="93164" bIns="46582" rtlCol="0"/>
          <a:lstStyle>
            <a:lvl1pPr algn="r">
              <a:defRPr sz="1200"/>
            </a:lvl1pPr>
          </a:lstStyle>
          <a:p>
            <a:fld id="{C3B8C0CE-A3CC-264C-951B-72E0B90C2F9C}" type="datetimeFigureOut">
              <a:rPr lang="en-US" smtClean="0"/>
              <a:t>10/14/2025</a:t>
            </a:fld>
            <a:endParaRPr lang="en-US"/>
          </a:p>
        </p:txBody>
      </p:sp>
      <p:sp>
        <p:nvSpPr>
          <p:cNvPr id="4" name="Footer Placeholder 3">
            <a:extLst>
              <a:ext uri="{FF2B5EF4-FFF2-40B4-BE49-F238E27FC236}">
                <a16:creationId xmlns:a16="http://schemas.microsoft.com/office/drawing/2014/main" id="{A5021168-04A3-314B-9F48-B01EDFBB0C2D}"/>
              </a:ext>
            </a:extLst>
          </p:cNvPr>
          <p:cNvSpPr>
            <a:spLocks noGrp="1"/>
          </p:cNvSpPr>
          <p:nvPr>
            <p:ph type="ftr" sz="quarter" idx="2"/>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A376AB3-C27F-A84B-8B6C-00179B4E6D44}"/>
              </a:ext>
            </a:extLst>
          </p:cNvPr>
          <p:cNvSpPr>
            <a:spLocks noGrp="1"/>
          </p:cNvSpPr>
          <p:nvPr>
            <p:ph type="sldNum" sz="quarter" idx="3"/>
          </p:nvPr>
        </p:nvSpPr>
        <p:spPr>
          <a:xfrm>
            <a:off x="3970938" y="8829968"/>
            <a:ext cx="3037840" cy="466433"/>
          </a:xfrm>
          <a:prstGeom prst="rect">
            <a:avLst/>
          </a:prstGeom>
        </p:spPr>
        <p:txBody>
          <a:bodyPr vert="horz" lIns="93164" tIns="46582" rIns="93164" bIns="46582" rtlCol="0" anchor="b"/>
          <a:lstStyle>
            <a:lvl1pPr algn="r">
              <a:defRPr sz="1200"/>
            </a:lvl1pPr>
          </a:lstStyle>
          <a:p>
            <a:fld id="{DB010D81-8AB5-324B-9673-7BB4E4AA7BFC}" type="slidenum">
              <a:rPr lang="en-US" smtClean="0"/>
              <a:t>‹#›</a:t>
            </a:fld>
            <a:endParaRPr lang="en-US"/>
          </a:p>
        </p:txBody>
      </p:sp>
    </p:spTree>
    <p:extLst>
      <p:ext uri="{BB962C8B-B14F-4D97-AF65-F5344CB8AC3E}">
        <p14:creationId xmlns:p14="http://schemas.microsoft.com/office/powerpoint/2010/main" val="2070842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64" tIns="46582" rIns="93164" bIns="46582" rtlCol="0"/>
          <a:lstStyle>
            <a:lvl1pPr algn="r">
              <a:defRPr sz="1200"/>
            </a:lvl1pPr>
          </a:lstStyle>
          <a:p>
            <a:fld id="{688E0F05-7A2B-D743-8ED8-9B387668E360}" type="datetimeFigureOut">
              <a:rPr lang="en-US" smtClean="0"/>
              <a:t>10/14/2025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64" tIns="46582" rIns="93164" bIns="46582"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4" tIns="46582" rIns="93164" bIns="4658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64" tIns="46582" rIns="93164" bIns="46582" rtlCol="0" anchor="b"/>
          <a:lstStyle>
            <a:lvl1pPr algn="r">
              <a:defRPr sz="1200"/>
            </a:lvl1pPr>
          </a:lstStyle>
          <a:p>
            <a:fld id="{88AD52B4-B5DF-B445-9363-1F18C798BAE0}" type="slidenum">
              <a:rPr lang="en-US" smtClean="0"/>
              <a:t>‹#›</a:t>
            </a:fld>
            <a:endParaRPr lang="en-US"/>
          </a:p>
        </p:txBody>
      </p:sp>
    </p:spTree>
    <p:extLst>
      <p:ext uri="{BB962C8B-B14F-4D97-AF65-F5344CB8AC3E}">
        <p14:creationId xmlns:p14="http://schemas.microsoft.com/office/powerpoint/2010/main" val="3712173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6</a:t>
            </a:fld>
            <a:endParaRPr lang="en-US"/>
          </a:p>
        </p:txBody>
      </p:sp>
    </p:spTree>
    <p:extLst>
      <p:ext uri="{BB962C8B-B14F-4D97-AF65-F5344CB8AC3E}">
        <p14:creationId xmlns:p14="http://schemas.microsoft.com/office/powerpoint/2010/main" val="530668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11</a:t>
            </a:fld>
            <a:endParaRPr lang="en-US"/>
          </a:p>
        </p:txBody>
      </p:sp>
    </p:spTree>
    <p:extLst>
      <p:ext uri="{BB962C8B-B14F-4D97-AF65-F5344CB8AC3E}">
        <p14:creationId xmlns:p14="http://schemas.microsoft.com/office/powerpoint/2010/main" val="2164711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13</a:t>
            </a:fld>
            <a:endParaRPr lang="en-US"/>
          </a:p>
        </p:txBody>
      </p:sp>
    </p:spTree>
    <p:extLst>
      <p:ext uri="{BB962C8B-B14F-4D97-AF65-F5344CB8AC3E}">
        <p14:creationId xmlns:p14="http://schemas.microsoft.com/office/powerpoint/2010/main" val="42239648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9FFDF-2558-45B9-8A3A-E249CD6257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35FC97-3C68-413E-A5D3-DE179A5BA3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102305-8670-4495-B67B-DF0FB1CA8815}"/>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a:extLst>
              <a:ext uri="{FF2B5EF4-FFF2-40B4-BE49-F238E27FC236}">
                <a16:creationId xmlns:a16="http://schemas.microsoft.com/office/drawing/2014/main" id="{2C288895-7030-4144-94EF-2F65BF213A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3D4BCF3-5AA0-4366-9876-87E055DDEE9C}"/>
              </a:ext>
            </a:extLst>
          </p:cNvPr>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a:extLst>
              <a:ext uri="{FF2B5EF4-FFF2-40B4-BE49-F238E27FC236}">
                <a16:creationId xmlns:a16="http://schemas.microsoft.com/office/drawing/2014/main" id="{1EC0B853-639D-441D-A5E9-BF1B12107F63}"/>
              </a:ext>
            </a:extLst>
          </p:cNvPr>
          <p:cNvPicPr>
            <a:picLocks noChangeAspect="1"/>
          </p:cNvPicPr>
          <p:nvPr userDrawn="1"/>
        </p:nvPicPr>
        <p:blipFill>
          <a:blip r:embed="rId2"/>
          <a:stretch>
            <a:fillRect/>
          </a:stretch>
        </p:blipFill>
        <p:spPr>
          <a:xfrm>
            <a:off x="-1" y="0"/>
            <a:ext cx="12193471" cy="6858000"/>
          </a:xfrm>
          <a:prstGeom prst="rect">
            <a:avLst/>
          </a:prstGeom>
        </p:spPr>
      </p:pic>
      <p:pic>
        <p:nvPicPr>
          <p:cNvPr id="8" name="Picture 7">
            <a:extLst>
              <a:ext uri="{FF2B5EF4-FFF2-40B4-BE49-F238E27FC236}">
                <a16:creationId xmlns:a16="http://schemas.microsoft.com/office/drawing/2014/main" id="{3FE5C4B6-8D3A-4CBD-BD4C-FB0D6241F807}"/>
              </a:ext>
            </a:extLst>
          </p:cNvPr>
          <p:cNvPicPr>
            <a:picLocks noChangeAspect="1"/>
          </p:cNvPicPr>
          <p:nvPr userDrawn="1"/>
        </p:nvPicPr>
        <p:blipFill>
          <a:blip r:embed="rId3"/>
          <a:stretch>
            <a:fillRect/>
          </a:stretch>
        </p:blipFill>
        <p:spPr>
          <a:xfrm>
            <a:off x="4756149" y="979226"/>
            <a:ext cx="2679700" cy="1130300"/>
          </a:xfrm>
          <a:prstGeom prst="rect">
            <a:avLst/>
          </a:prstGeom>
        </p:spPr>
      </p:pic>
    </p:spTree>
    <p:extLst>
      <p:ext uri="{BB962C8B-B14F-4D97-AF65-F5344CB8AC3E}">
        <p14:creationId xmlns:p14="http://schemas.microsoft.com/office/powerpoint/2010/main" val="15395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95747-FB6F-4648-9A14-D90B6D9AF6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25CA90-6696-4E80-ACB6-9F5050B0C4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94408-A7B8-47E3-AAB9-FCEEA771840B}"/>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a:extLst>
              <a:ext uri="{FF2B5EF4-FFF2-40B4-BE49-F238E27FC236}">
                <a16:creationId xmlns:a16="http://schemas.microsoft.com/office/drawing/2014/main" id="{BCA3CEC7-ADE7-43A1-8E67-CE09C21E58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FE7739-1AD8-42B9-B581-59BE64468C5C}"/>
              </a:ext>
            </a:extLst>
          </p:cNvPr>
          <p:cNvSpPr>
            <a:spLocks noGrp="1"/>
          </p:cNvSpPr>
          <p:nvPr>
            <p:ph type="sldNum" sz="quarter" idx="12"/>
          </p:nvPr>
        </p:nvSpPr>
        <p:spPr/>
        <p:txBody>
          <a:body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1783895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9171AB-BD6F-4655-A2D9-E89064B1AF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87EEEA-973D-4500-83B0-9246C1C3D74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D2C321-007C-46C3-9824-26FF336D57B9}"/>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a:extLst>
              <a:ext uri="{FF2B5EF4-FFF2-40B4-BE49-F238E27FC236}">
                <a16:creationId xmlns:a16="http://schemas.microsoft.com/office/drawing/2014/main" id="{E4BEBCD4-374B-4447-B808-26F5EF553F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1408686-F10E-4B5B-BEF3-7FFBECDF418A}"/>
              </a:ext>
            </a:extLst>
          </p:cNvPr>
          <p:cNvSpPr>
            <a:spLocks noGrp="1"/>
          </p:cNvSpPr>
          <p:nvPr>
            <p:ph type="sldNum" sz="quarter" idx="12"/>
          </p:nvPr>
        </p:nvSpPr>
        <p:spPr/>
        <p:txBody>
          <a:body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3667346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1F4EDA7-4330-3A48-9291-AE2F80EC89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3017F0-509B-CE40-90C0-F61E89329F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5BD6C44F-4FB3-794A-A28C-4C00F36F9484}"/>
              </a:ext>
            </a:extLst>
          </p:cNvPr>
          <p:cNvSpPr>
            <a:spLocks noGrp="1"/>
          </p:cNvSpPr>
          <p:nvPr>
            <p:ph type="sldNum" sz="quarter" idx="12"/>
          </p:nvPr>
        </p:nvSpPr>
        <p:spPr/>
        <p:txBody>
          <a:bodyPr/>
          <a:lstStyle/>
          <a:p>
            <a:fld id="{97FF4E7B-DCA9-F44E-AACB-DE6F576A2003}" type="slidenum">
              <a:rPr lang="en-US" smtClean="0"/>
              <a:t>‹#›</a:t>
            </a:fld>
            <a:endParaRPr lang="en-US"/>
          </a:p>
        </p:txBody>
      </p:sp>
      <p:sp>
        <p:nvSpPr>
          <p:cNvPr id="8" name="Title 1">
            <a:extLst>
              <a:ext uri="{FF2B5EF4-FFF2-40B4-BE49-F238E27FC236}">
                <a16:creationId xmlns:a16="http://schemas.microsoft.com/office/drawing/2014/main" id="{316DE96B-1E7B-D644-9EF1-EF31FAE385F6}"/>
              </a:ext>
            </a:extLst>
          </p:cNvPr>
          <p:cNvSpPr>
            <a:spLocks noGrp="1"/>
          </p:cNvSpPr>
          <p:nvPr>
            <p:ph type="title"/>
          </p:nvPr>
        </p:nvSpPr>
        <p:spPr>
          <a:xfrm>
            <a:off x="839788" y="589823"/>
            <a:ext cx="3932237" cy="1162195"/>
          </a:xfrm>
        </p:spPr>
        <p:txBody>
          <a:bodyPr anchor="b"/>
          <a:lstStyle>
            <a:lvl1pPr>
              <a:defRPr sz="3200"/>
            </a:lvl1pPr>
          </a:lstStyle>
          <a:p>
            <a:r>
              <a:rPr lang="en-US" dirty="0"/>
              <a:t>Click to edit Master title style</a:t>
            </a:r>
          </a:p>
        </p:txBody>
      </p:sp>
    </p:spTree>
    <p:extLst>
      <p:ext uri="{BB962C8B-B14F-4D97-AF65-F5344CB8AC3E}">
        <p14:creationId xmlns:p14="http://schemas.microsoft.com/office/powerpoint/2010/main" val="2849064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7292C-6009-4C10-B354-D57E017645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729893-290C-4076-B2C4-D597D8D675B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E96447-ABD7-48F8-938A-D77E6F2BD900}"/>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a:extLst>
              <a:ext uri="{FF2B5EF4-FFF2-40B4-BE49-F238E27FC236}">
                <a16:creationId xmlns:a16="http://schemas.microsoft.com/office/drawing/2014/main" id="{9A1F805D-6F02-4132-8341-B96ABA54789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17B173-90EB-4538-B9E1-A490D714DDC0}"/>
              </a:ext>
            </a:extLst>
          </p:cNvPr>
          <p:cNvSpPr>
            <a:spLocks noGrp="1"/>
          </p:cNvSpPr>
          <p:nvPr>
            <p:ph type="sldNum" sz="quarter" idx="12"/>
          </p:nvPr>
        </p:nvSpPr>
        <p:spPr/>
        <p:txBody>
          <a:body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274690301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47577-E177-48AD-94E3-6743A992B8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491D1EE-3633-4A2D-B2A7-792A1A5F43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07FC1C4-29E3-4B70-BA5D-FE33C5E930FD}"/>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a:extLst>
              <a:ext uri="{FF2B5EF4-FFF2-40B4-BE49-F238E27FC236}">
                <a16:creationId xmlns:a16="http://schemas.microsoft.com/office/drawing/2014/main" id="{25878616-B784-4D32-A602-2C388A0B4E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B5387E9-3F60-416D-BC78-635C527DBCEE}"/>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2132363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73873-0810-4C6E-9639-130AF437A3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3E1493-B023-4F06-B1ED-6A908158AE8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CA6176-D04E-4141-8FEA-1660E9E6C37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0EA5C8-A567-4684-A565-930D5003956B}"/>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6" name="Footer Placeholder 5">
            <a:extLst>
              <a:ext uri="{FF2B5EF4-FFF2-40B4-BE49-F238E27FC236}">
                <a16:creationId xmlns:a16="http://schemas.microsoft.com/office/drawing/2014/main" id="{D699FEC9-6792-43BE-87FA-2F06F0582F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D54F832-E944-4BFA-A7AF-2EC624D432CC}"/>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1297013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0B519-40D7-4784-8E85-70DB34A4CA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96C688-205D-4580-87F2-AA8C5C38FC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F38EFC-E3B7-46AD-AD39-3BF7B14AED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09EE21-C2AD-4020-87A8-D4980461CA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138BF17-6176-4E1B-8DCD-2EE2FB6D15D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08E91B3-B968-46BF-97D3-CDE13319EC02}"/>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8" name="Footer Placeholder 7">
            <a:extLst>
              <a:ext uri="{FF2B5EF4-FFF2-40B4-BE49-F238E27FC236}">
                <a16:creationId xmlns:a16="http://schemas.microsoft.com/office/drawing/2014/main" id="{8C83ED69-1586-402E-BDA6-9A8E1008CA3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4A96CCB-FBCF-4DD0-8095-7D56708239B6}"/>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051640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DF2C-C9DD-4406-A2FF-7EF5BDB2970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58E475-3940-453C-9E57-89A1643A9BFE}"/>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4" name="Footer Placeholder 3">
            <a:extLst>
              <a:ext uri="{FF2B5EF4-FFF2-40B4-BE49-F238E27FC236}">
                <a16:creationId xmlns:a16="http://schemas.microsoft.com/office/drawing/2014/main" id="{CD1E5F29-2BDC-4C1A-BEB4-A8F2F2212AD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675A561-1706-4784-8721-609B557B3C9E}"/>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4095844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569F9B-78C6-4BF5-9584-347C1D46CF19}"/>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3" name="Footer Placeholder 2">
            <a:extLst>
              <a:ext uri="{FF2B5EF4-FFF2-40B4-BE49-F238E27FC236}">
                <a16:creationId xmlns:a16="http://schemas.microsoft.com/office/drawing/2014/main" id="{C055E9A1-F243-4100-9644-5D9C345750C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C22CDF5-B069-48C4-9F1B-6981C1604F91}"/>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446951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BB06C-D5A0-45D3-ABBB-077EBF5EA3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B89209-5B8D-44A9-BC5C-A98A4748D2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088B50-878F-4F29-B5B2-F85A7DB95C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6E93C5-93B0-48BD-BAA7-696D09431491}"/>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6" name="Footer Placeholder 5">
            <a:extLst>
              <a:ext uri="{FF2B5EF4-FFF2-40B4-BE49-F238E27FC236}">
                <a16:creationId xmlns:a16="http://schemas.microsoft.com/office/drawing/2014/main" id="{242B3DBF-9467-4351-8FBC-02C8474ABF0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40A7BE9-2C29-4FCC-81EE-5B96720AB21A}"/>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84200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54A41-2A01-46DA-A3F9-67BC3CC09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36395F-F31B-4928-9D7C-253FB603BA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59A888-67B8-4EE6-B805-0F80EBAC42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9CFE48-D3FD-4C62-A00C-F90168FA0B31}"/>
              </a:ext>
            </a:extLst>
          </p:cNvPr>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6" name="Footer Placeholder 5">
            <a:extLst>
              <a:ext uri="{FF2B5EF4-FFF2-40B4-BE49-F238E27FC236}">
                <a16:creationId xmlns:a16="http://schemas.microsoft.com/office/drawing/2014/main" id="{89DFEC09-B229-41B5-ACB6-3EE2BBE568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5368CBD-FF58-4B77-A251-EB4BDA32513E}"/>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2819933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9ADC49-9797-4D5E-B401-7797F48696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1F39A3-DA8A-440D-BA99-ADB900F640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E3FBC2-1FC6-4D35-BAC1-AC96FB9D03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10/14/2025</a:t>
            </a:fld>
            <a:endParaRPr lang="en-US" dirty="0"/>
          </a:p>
        </p:txBody>
      </p:sp>
      <p:sp>
        <p:nvSpPr>
          <p:cNvPr id="5" name="Footer Placeholder 4">
            <a:extLst>
              <a:ext uri="{FF2B5EF4-FFF2-40B4-BE49-F238E27FC236}">
                <a16:creationId xmlns:a16="http://schemas.microsoft.com/office/drawing/2014/main" id="{BBAC322A-815D-4636-A5D2-563C648B6C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3786F45-9C30-4FB5-9774-63746D4D22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F4E7B-DCA9-F44E-AACB-DE6F576A2003}" type="slidenum">
              <a:rPr lang="en-US" smtClean="0"/>
              <a:pPr/>
              <a:t>‹#›</a:t>
            </a:fld>
            <a:endParaRPr lang="en-US" dirty="0"/>
          </a:p>
        </p:txBody>
      </p:sp>
      <p:pic>
        <p:nvPicPr>
          <p:cNvPr id="7" name="Picture 6">
            <a:extLst>
              <a:ext uri="{FF2B5EF4-FFF2-40B4-BE49-F238E27FC236}">
                <a16:creationId xmlns:a16="http://schemas.microsoft.com/office/drawing/2014/main" id="{434C6913-BD48-48A8-A3AA-C63360F0B1F5}"/>
              </a:ext>
            </a:extLst>
          </p:cNvPr>
          <p:cNvPicPr>
            <a:picLocks noChangeAspect="1"/>
          </p:cNvPicPr>
          <p:nvPr userDrawn="1"/>
        </p:nvPicPr>
        <p:blipFill>
          <a:blip r:embed="rId14"/>
          <a:stretch>
            <a:fillRect/>
          </a:stretch>
        </p:blipFill>
        <p:spPr>
          <a:xfrm>
            <a:off x="-1" y="0"/>
            <a:ext cx="12193471" cy="6858000"/>
          </a:xfrm>
          <a:prstGeom prst="rect">
            <a:avLst/>
          </a:prstGeom>
        </p:spPr>
      </p:pic>
      <p:pic>
        <p:nvPicPr>
          <p:cNvPr id="8" name="Picture 7">
            <a:extLst>
              <a:ext uri="{FF2B5EF4-FFF2-40B4-BE49-F238E27FC236}">
                <a16:creationId xmlns:a16="http://schemas.microsoft.com/office/drawing/2014/main" id="{7F704231-4099-4721-865E-DC030F3B672A}"/>
              </a:ext>
            </a:extLst>
          </p:cNvPr>
          <p:cNvPicPr>
            <a:picLocks noChangeAspect="1"/>
          </p:cNvPicPr>
          <p:nvPr userDrawn="1"/>
        </p:nvPicPr>
        <p:blipFill>
          <a:blip r:embed="rId15"/>
          <a:stretch>
            <a:fillRect/>
          </a:stretch>
        </p:blipFill>
        <p:spPr>
          <a:xfrm>
            <a:off x="10755822" y="6295949"/>
            <a:ext cx="1168273" cy="492779"/>
          </a:xfrm>
          <a:prstGeom prst="rect">
            <a:avLst/>
          </a:prstGeom>
        </p:spPr>
      </p:pic>
    </p:spTree>
    <p:extLst>
      <p:ext uri="{BB962C8B-B14F-4D97-AF65-F5344CB8AC3E}">
        <p14:creationId xmlns:p14="http://schemas.microsoft.com/office/powerpoint/2010/main" val="58755742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65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LADO@calvet.ca.gov" TargetMode="External"/><Relationship Id="rId7" Type="http://schemas.openxmlformats.org/officeDocument/2006/relationships/hyperlink" Target="mailto:Oakland.Oakland@calvet.ca.gov" TargetMode="External"/><Relationship Id="rId2" Type="http://schemas.openxmlformats.org/officeDocument/2006/relationships/hyperlink" Target="mailto:Alberto.Alpasan@calvet.ca.gov" TargetMode="External"/><Relationship Id="rId1" Type="http://schemas.openxmlformats.org/officeDocument/2006/relationships/slideLayout" Target="../slideLayouts/slideLayout5.xml"/><Relationship Id="rId6" Type="http://schemas.openxmlformats.org/officeDocument/2006/relationships/hyperlink" Target="mailto:Zheriemae.Raymundo@calvet.ca.gov" TargetMode="External"/><Relationship Id="rId5" Type="http://schemas.openxmlformats.org/officeDocument/2006/relationships/hyperlink" Target="mailto:State.VBASDC@va.gov" TargetMode="External"/><Relationship Id="rId4" Type="http://schemas.openxmlformats.org/officeDocument/2006/relationships/hyperlink" Target="mailto:Melaina.Anker@va.gov"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hyperlink" Target="mailto:Rep4incarceratedvets@calvet.ca.gov" TargetMode="Externa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hyperlink" Target="mailto:Leonora.Sarmiento@calvet.ca.gov" TargetMode="External"/><Relationship Id="rId2" Type="http://schemas.openxmlformats.org/officeDocument/2006/relationships/hyperlink" Target="mailto:Steven.Smith@calvet.ca.gov" TargetMode="External"/><Relationship Id="rId1" Type="http://schemas.openxmlformats.org/officeDocument/2006/relationships/slideLayout" Target="../slideLayouts/slideLayout8.xml"/><Relationship Id="rId6" Type="http://schemas.openxmlformats.org/officeDocument/2006/relationships/hyperlink" Target="mailto:Oakland.Oakland@calvet.ca.gov" TargetMode="External"/><Relationship Id="rId5" Type="http://schemas.openxmlformats.org/officeDocument/2006/relationships/hyperlink" Target="mailto:Elizabeth.Hargove-Washington@calvet.ca.gov" TargetMode="External"/><Relationship Id="rId4" Type="http://schemas.openxmlformats.org/officeDocument/2006/relationships/hyperlink" Target="mailto:Diane.Susbilla@calvet.ca.gov"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mailto:Darlene.Dunlap@cavlet.ca.gov" TargetMode="External"/><Relationship Id="rId2" Type="http://schemas.openxmlformats.org/officeDocument/2006/relationships/hyperlink" Target="mailto:CDVALA@va.gov" TargetMode="External"/><Relationship Id="rId1" Type="http://schemas.openxmlformats.org/officeDocument/2006/relationships/slideLayout" Target="../slideLayouts/slideLayout5.xml"/><Relationship Id="rId4" Type="http://schemas.openxmlformats.org/officeDocument/2006/relationships/hyperlink" Target="mailto:Darlene.Dunlap344@va.gov"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mailto:Tony.Devore@va.gov" TargetMode="External"/><Relationship Id="rId2" Type="http://schemas.openxmlformats.org/officeDocument/2006/relationships/hyperlink" Target="mailto:state.vbasdc@va.gov" TargetMode="External"/><Relationship Id="rId1" Type="http://schemas.openxmlformats.org/officeDocument/2006/relationships/slideLayout" Target="../slideLayouts/slideLayout5.xml"/><Relationship Id="rId4" Type="http://schemas.openxmlformats.org/officeDocument/2006/relationships/hyperlink" Target="mailto:Roberto.Avila@calvet.c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0217" y="2289168"/>
            <a:ext cx="11471565" cy="1739347"/>
          </a:xfrm>
        </p:spPr>
        <p:txBody>
          <a:bodyPr>
            <a:normAutofit/>
          </a:bodyPr>
          <a:lstStyle/>
          <a:p>
            <a:r>
              <a:rPr lang="en-US" dirty="0"/>
              <a:t>District Offices</a:t>
            </a:r>
          </a:p>
        </p:txBody>
      </p:sp>
      <p:sp>
        <p:nvSpPr>
          <p:cNvPr id="3" name="Subtitle 2"/>
          <p:cNvSpPr>
            <a:spLocks noGrp="1"/>
          </p:cNvSpPr>
          <p:nvPr>
            <p:ph type="subTitle" idx="1"/>
          </p:nvPr>
        </p:nvSpPr>
        <p:spPr>
          <a:xfrm>
            <a:off x="1524000" y="4453450"/>
            <a:ext cx="9144000" cy="1309255"/>
          </a:xfrm>
        </p:spPr>
        <p:txBody>
          <a:bodyPr>
            <a:normAutofit/>
          </a:bodyPr>
          <a:lstStyle/>
          <a:p>
            <a:r>
              <a:rPr lang="en-US" dirty="0"/>
              <a:t>October 21, 2025</a:t>
            </a:r>
          </a:p>
          <a:p>
            <a:endParaRPr lang="en-US" dirty="0"/>
          </a:p>
          <a:p>
            <a:endParaRPr lang="en-US" sz="2000" dirty="0"/>
          </a:p>
        </p:txBody>
      </p:sp>
    </p:spTree>
    <p:extLst>
      <p:ext uri="{BB962C8B-B14F-4D97-AF65-F5344CB8AC3E}">
        <p14:creationId xmlns:p14="http://schemas.microsoft.com/office/powerpoint/2010/main" val="4034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8601E-ADFB-4C76-A231-C9B882C90261}"/>
              </a:ext>
            </a:extLst>
          </p:cNvPr>
          <p:cNvSpPr>
            <a:spLocks noGrp="1"/>
          </p:cNvSpPr>
          <p:nvPr>
            <p:ph type="title"/>
          </p:nvPr>
        </p:nvSpPr>
        <p:spPr/>
        <p:txBody>
          <a:bodyPr>
            <a:normAutofit/>
          </a:bodyPr>
          <a:lstStyle/>
          <a:p>
            <a:pPr algn="ctr"/>
            <a:br>
              <a:rPr lang="en-US" dirty="0"/>
            </a:br>
            <a:r>
              <a:rPr lang="en-US" dirty="0"/>
              <a:t>What Do We Review?</a:t>
            </a:r>
          </a:p>
        </p:txBody>
      </p:sp>
      <p:sp>
        <p:nvSpPr>
          <p:cNvPr id="3" name="Content Placeholder 2">
            <a:extLst>
              <a:ext uri="{FF2B5EF4-FFF2-40B4-BE49-F238E27FC236}">
                <a16:creationId xmlns:a16="http://schemas.microsoft.com/office/drawing/2014/main" id="{CF53357F-AD7E-404A-B73B-124EF49C2364}"/>
              </a:ext>
            </a:extLst>
          </p:cNvPr>
          <p:cNvSpPr>
            <a:spLocks noGrp="1"/>
          </p:cNvSpPr>
          <p:nvPr>
            <p:ph idx="1"/>
          </p:nvPr>
        </p:nvSpPr>
        <p:spPr>
          <a:xfrm>
            <a:off x="947057" y="2015732"/>
            <a:ext cx="10107797" cy="4308868"/>
          </a:xfrm>
        </p:spPr>
        <p:txBody>
          <a:bodyPr>
            <a:normAutofit fontScale="70000" lnSpcReduction="20000"/>
          </a:bodyPr>
          <a:lstStyle/>
          <a:p>
            <a:pPr>
              <a:lnSpc>
                <a:spcPct val="120000"/>
              </a:lnSpc>
              <a:spcBef>
                <a:spcPts val="1200"/>
              </a:spcBef>
            </a:pPr>
            <a:r>
              <a:rPr lang="en-US" sz="3400" b="1" dirty="0"/>
              <a:t>VBMS eFolder </a:t>
            </a:r>
            <a:r>
              <a:rPr lang="en-US" sz="3400" dirty="0"/>
              <a:t>– </a:t>
            </a:r>
            <a:r>
              <a:rPr lang="en-US" sz="3400" u="sng" dirty="0"/>
              <a:t>if we have access</a:t>
            </a:r>
            <a:r>
              <a:rPr lang="en-US" sz="3400" dirty="0"/>
              <a:t>, we check if there is current pending claim and/or prior decision on the contentions claimed.</a:t>
            </a:r>
          </a:p>
          <a:p>
            <a:pPr>
              <a:lnSpc>
                <a:spcPct val="120000"/>
              </a:lnSpc>
              <a:spcBef>
                <a:spcPts val="1200"/>
              </a:spcBef>
            </a:pPr>
            <a:r>
              <a:rPr lang="en-US" sz="3400" b="1" dirty="0"/>
              <a:t>SHARE</a:t>
            </a:r>
            <a:r>
              <a:rPr lang="en-US" sz="3400" dirty="0"/>
              <a:t> – when we don’t have VBMS access, to check whether the veteran</a:t>
            </a:r>
          </a:p>
          <a:p>
            <a:pPr marL="914400" lvl="1" indent="-457200">
              <a:lnSpc>
                <a:spcPct val="120000"/>
              </a:lnSpc>
              <a:spcBef>
                <a:spcPts val="1200"/>
              </a:spcBef>
              <a:buFont typeface="+mj-lt"/>
              <a:buAutoNum type="arabicPeriod"/>
            </a:pPr>
            <a:r>
              <a:rPr lang="en-US" sz="3400" dirty="0"/>
              <a:t>Has NO POA </a:t>
            </a:r>
          </a:p>
          <a:p>
            <a:pPr marL="914400" lvl="1" indent="-457200">
              <a:lnSpc>
                <a:spcPct val="120000"/>
              </a:lnSpc>
              <a:spcBef>
                <a:spcPts val="1200"/>
              </a:spcBef>
              <a:buFont typeface="+mj-lt"/>
              <a:buAutoNum type="arabicPeriod"/>
            </a:pPr>
            <a:r>
              <a:rPr lang="en-US" sz="3400" dirty="0"/>
              <a:t>Has POA – NSO or accredited attorney/agent (code of mixed letters &amp; numbers)</a:t>
            </a:r>
          </a:p>
          <a:p>
            <a:pPr marL="914400" lvl="1" indent="-457200">
              <a:lnSpc>
                <a:spcPct val="120000"/>
              </a:lnSpc>
              <a:spcBef>
                <a:spcPts val="1200"/>
              </a:spcBef>
              <a:buFont typeface="+mj-lt"/>
              <a:buAutoNum type="arabicPeriod"/>
            </a:pPr>
            <a:r>
              <a:rPr lang="en-US" sz="3400" dirty="0"/>
              <a:t>Has NO RECORD</a:t>
            </a:r>
          </a:p>
          <a:p>
            <a:pPr marL="914400" lvl="1" indent="-457200">
              <a:buFont typeface="+mj-lt"/>
              <a:buAutoNum type="arabicPeriod"/>
            </a:pPr>
            <a:endParaRPr lang="en-US" dirty="0"/>
          </a:p>
          <a:p>
            <a:pPr marL="0" indent="0">
              <a:buNone/>
            </a:pPr>
            <a:r>
              <a:rPr lang="en-US" dirty="0"/>
              <a:t>	</a:t>
            </a:r>
          </a:p>
          <a:p>
            <a:pPr marL="0" indent="0">
              <a:buNone/>
            </a:pPr>
            <a:endParaRPr lang="en-US" dirty="0"/>
          </a:p>
          <a:p>
            <a:endParaRPr lang="en-US" dirty="0"/>
          </a:p>
        </p:txBody>
      </p:sp>
      <p:sp>
        <p:nvSpPr>
          <p:cNvPr id="7" name="Footer Placeholder 6">
            <a:extLst>
              <a:ext uri="{FF2B5EF4-FFF2-40B4-BE49-F238E27FC236}">
                <a16:creationId xmlns:a16="http://schemas.microsoft.com/office/drawing/2014/main" id="{E5CB5865-7D99-46A9-9CFC-99A265BA82DF}"/>
              </a:ext>
            </a:extLst>
          </p:cNvPr>
          <p:cNvSpPr>
            <a:spLocks noGrp="1"/>
          </p:cNvSpPr>
          <p:nvPr>
            <p:ph type="ftr" sz="quarter" idx="11"/>
          </p:nvPr>
        </p:nvSpPr>
        <p:spPr/>
        <p:txBody>
          <a:bodyPr/>
          <a:lstStyle/>
          <a:p>
            <a:r>
              <a:rPr lang="en-US"/>
              <a:t>CalVet Training_February2025</a:t>
            </a:r>
          </a:p>
        </p:txBody>
      </p:sp>
      <p:pic>
        <p:nvPicPr>
          <p:cNvPr id="5" name="Picture 4">
            <a:extLst>
              <a:ext uri="{FF2B5EF4-FFF2-40B4-BE49-F238E27FC236}">
                <a16:creationId xmlns:a16="http://schemas.microsoft.com/office/drawing/2014/main" id="{0F89589E-CD9C-4F56-AB00-97EE87ACB0A5}"/>
              </a:ext>
            </a:extLst>
          </p:cNvPr>
          <p:cNvPicPr>
            <a:picLocks noChangeAspect="1"/>
          </p:cNvPicPr>
          <p:nvPr/>
        </p:nvPicPr>
        <p:blipFill>
          <a:blip r:embed="rId2"/>
          <a:stretch>
            <a:fillRect/>
          </a:stretch>
        </p:blipFill>
        <p:spPr>
          <a:xfrm>
            <a:off x="5498606" y="4414492"/>
            <a:ext cx="3374883" cy="1507740"/>
          </a:xfrm>
          <a:prstGeom prst="rect">
            <a:avLst/>
          </a:prstGeom>
        </p:spPr>
      </p:pic>
    </p:spTree>
    <p:extLst>
      <p:ext uri="{BB962C8B-B14F-4D97-AF65-F5344CB8AC3E}">
        <p14:creationId xmlns:p14="http://schemas.microsoft.com/office/powerpoint/2010/main" val="2800915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867" y="709458"/>
            <a:ext cx="10557933" cy="1325563"/>
          </a:xfrm>
          <a:noFill/>
          <a:ln w="2857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Reviewed Electronic Claims</a:t>
            </a:r>
          </a:p>
        </p:txBody>
      </p:sp>
      <p:sp>
        <p:nvSpPr>
          <p:cNvPr id="3" name="Content Placeholder 2"/>
          <p:cNvSpPr>
            <a:spLocks noGrp="1"/>
          </p:cNvSpPr>
          <p:nvPr>
            <p:ph idx="1"/>
          </p:nvPr>
        </p:nvSpPr>
        <p:spPr>
          <a:xfrm>
            <a:off x="838200" y="1985268"/>
            <a:ext cx="10515600" cy="4351338"/>
          </a:xfrm>
        </p:spPr>
        <p:txBody>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11</a:t>
            </a:fld>
            <a:endParaRPr lang="en-US" dirty="0"/>
          </a:p>
        </p:txBody>
      </p:sp>
      <p:graphicFrame>
        <p:nvGraphicFramePr>
          <p:cNvPr id="7" name="Table 6">
            <a:extLst>
              <a:ext uri="{FF2B5EF4-FFF2-40B4-BE49-F238E27FC236}">
                <a16:creationId xmlns:a16="http://schemas.microsoft.com/office/drawing/2014/main" id="{304A9CF1-DF8C-4F0E-BD88-E9A0094939C4}"/>
              </a:ext>
            </a:extLst>
          </p:cNvPr>
          <p:cNvGraphicFramePr>
            <a:graphicFrameLocks noGrp="1"/>
          </p:cNvGraphicFramePr>
          <p:nvPr>
            <p:extLst>
              <p:ext uri="{D42A27DB-BD31-4B8C-83A1-F6EECF244321}">
                <p14:modId xmlns:p14="http://schemas.microsoft.com/office/powerpoint/2010/main" val="2126835413"/>
              </p:ext>
            </p:extLst>
          </p:nvPr>
        </p:nvGraphicFramePr>
        <p:xfrm>
          <a:off x="1436511" y="2234339"/>
          <a:ext cx="9318978" cy="2807531"/>
        </p:xfrm>
        <a:graphic>
          <a:graphicData uri="http://schemas.openxmlformats.org/drawingml/2006/table">
            <a:tbl>
              <a:tblPr firstRow="1" bandRow="1">
                <a:tableStyleId>{22838BEF-8BB2-4498-84A7-C5851F593DF1}</a:tableStyleId>
              </a:tblPr>
              <a:tblGrid>
                <a:gridCol w="2219661">
                  <a:extLst>
                    <a:ext uri="{9D8B030D-6E8A-4147-A177-3AD203B41FA5}">
                      <a16:colId xmlns:a16="http://schemas.microsoft.com/office/drawing/2014/main" val="2640408921"/>
                    </a:ext>
                  </a:extLst>
                </a:gridCol>
                <a:gridCol w="2219661">
                  <a:extLst>
                    <a:ext uri="{9D8B030D-6E8A-4147-A177-3AD203B41FA5}">
                      <a16:colId xmlns:a16="http://schemas.microsoft.com/office/drawing/2014/main" val="1656408780"/>
                    </a:ext>
                  </a:extLst>
                </a:gridCol>
                <a:gridCol w="2608512">
                  <a:extLst>
                    <a:ext uri="{9D8B030D-6E8A-4147-A177-3AD203B41FA5}">
                      <a16:colId xmlns:a16="http://schemas.microsoft.com/office/drawing/2014/main" val="2130985483"/>
                    </a:ext>
                  </a:extLst>
                </a:gridCol>
                <a:gridCol w="2271144">
                  <a:extLst>
                    <a:ext uri="{9D8B030D-6E8A-4147-A177-3AD203B41FA5}">
                      <a16:colId xmlns:a16="http://schemas.microsoft.com/office/drawing/2014/main" val="3611677851"/>
                    </a:ext>
                  </a:extLst>
                </a:gridCol>
              </a:tblGrid>
              <a:tr h="574175">
                <a:tc>
                  <a:txBody>
                    <a:bodyPr/>
                    <a:lstStyle/>
                    <a:p>
                      <a:endParaRPr lang="en-US" sz="2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t>Oakland DO</a:t>
                      </a:r>
                    </a:p>
                  </a:txBody>
                  <a:tcPr/>
                </a:tc>
                <a:tc>
                  <a:txBody>
                    <a:bodyPr/>
                    <a:lstStyle/>
                    <a:p>
                      <a:pPr algn="ctr"/>
                      <a:r>
                        <a:rPr lang="en-US" sz="2200" dirty="0"/>
                        <a:t>Los Angeles DO</a:t>
                      </a:r>
                    </a:p>
                  </a:txBody>
                  <a:tcPr/>
                </a:tc>
                <a:tc>
                  <a:txBody>
                    <a:bodyPr/>
                    <a:lstStyle/>
                    <a:p>
                      <a:pPr algn="ctr"/>
                      <a:r>
                        <a:rPr lang="en-US" sz="2200" dirty="0"/>
                        <a:t>San Diego DO</a:t>
                      </a:r>
                    </a:p>
                  </a:txBody>
                  <a:tcPr/>
                </a:tc>
                <a:extLst>
                  <a:ext uri="{0D108BD9-81ED-4DB2-BD59-A6C34878D82A}">
                    <a16:rowId xmlns:a16="http://schemas.microsoft.com/office/drawing/2014/main" val="232920829"/>
                  </a:ext>
                </a:extLst>
              </a:tr>
              <a:tr h="558339">
                <a:tc>
                  <a:txBody>
                    <a:bodyPr/>
                    <a:lstStyle/>
                    <a:p>
                      <a:pPr algn="ctr"/>
                      <a:r>
                        <a:rPr lang="en-US" sz="2200" dirty="0">
                          <a:solidFill>
                            <a:schemeClr val="tx1"/>
                          </a:solidFill>
                        </a:rPr>
                        <a:t>State FY 22-23</a:t>
                      </a:r>
                    </a:p>
                  </a:txBody>
                  <a:tcPr/>
                </a:tc>
                <a:tc>
                  <a:txBody>
                    <a:bodyPr/>
                    <a:lstStyle/>
                    <a:p>
                      <a:pPr algn="ctr"/>
                      <a:r>
                        <a:rPr lang="en-US" sz="2200" dirty="0">
                          <a:solidFill>
                            <a:schemeClr val="tx1"/>
                          </a:solidFill>
                        </a:rPr>
                        <a:t>14,414</a:t>
                      </a:r>
                    </a:p>
                  </a:txBody>
                  <a:tcPr/>
                </a:tc>
                <a:tc>
                  <a:txBody>
                    <a:bodyPr/>
                    <a:lstStyle/>
                    <a:p>
                      <a:pPr algn="ctr"/>
                      <a:r>
                        <a:rPr lang="en-US" sz="2200" dirty="0">
                          <a:solidFill>
                            <a:schemeClr val="tx1"/>
                          </a:solidFill>
                        </a:rPr>
                        <a:t>13,212</a:t>
                      </a:r>
                    </a:p>
                  </a:txBody>
                  <a:tcPr/>
                </a:tc>
                <a:tc>
                  <a:txBody>
                    <a:bodyPr/>
                    <a:lstStyle/>
                    <a:p>
                      <a:pPr algn="ctr"/>
                      <a:r>
                        <a:rPr lang="en-US" sz="2200" dirty="0">
                          <a:solidFill>
                            <a:schemeClr val="tx1"/>
                          </a:solidFill>
                        </a:rPr>
                        <a:t>4,275</a:t>
                      </a:r>
                    </a:p>
                  </a:txBody>
                  <a:tcPr/>
                </a:tc>
                <a:extLst>
                  <a:ext uri="{0D108BD9-81ED-4DB2-BD59-A6C34878D82A}">
                    <a16:rowId xmlns:a16="http://schemas.microsoft.com/office/drawing/2014/main" val="2418602493"/>
                  </a:ext>
                </a:extLst>
              </a:tr>
              <a:tr h="558339">
                <a:tc>
                  <a:txBody>
                    <a:bodyPr/>
                    <a:lstStyle/>
                    <a:p>
                      <a:pPr algn="ctr"/>
                      <a:r>
                        <a:rPr lang="en-US" sz="2200" dirty="0">
                          <a:solidFill>
                            <a:schemeClr val="tx1"/>
                          </a:solidFill>
                        </a:rPr>
                        <a:t>State FY 23-24</a:t>
                      </a:r>
                    </a:p>
                  </a:txBody>
                  <a:tcPr/>
                </a:tc>
                <a:tc>
                  <a:txBody>
                    <a:bodyPr/>
                    <a:lstStyle/>
                    <a:p>
                      <a:pPr algn="ctr"/>
                      <a:r>
                        <a:rPr lang="en-US" sz="2200" dirty="0">
                          <a:solidFill>
                            <a:schemeClr val="tx1"/>
                          </a:solidFill>
                        </a:rPr>
                        <a:t>17,442</a:t>
                      </a:r>
                    </a:p>
                  </a:txBody>
                  <a:tcPr/>
                </a:tc>
                <a:tc>
                  <a:txBody>
                    <a:bodyPr/>
                    <a:lstStyle/>
                    <a:p>
                      <a:pPr algn="ctr"/>
                      <a:r>
                        <a:rPr lang="en-US" sz="2200" dirty="0">
                          <a:solidFill>
                            <a:schemeClr val="tx1"/>
                          </a:solidFill>
                        </a:rPr>
                        <a:t>20,065</a:t>
                      </a:r>
                    </a:p>
                  </a:txBody>
                  <a:tcPr/>
                </a:tc>
                <a:tc>
                  <a:txBody>
                    <a:bodyPr/>
                    <a:lstStyle/>
                    <a:p>
                      <a:pPr algn="ctr"/>
                      <a:r>
                        <a:rPr lang="en-US" sz="2200" dirty="0">
                          <a:solidFill>
                            <a:schemeClr val="tx1"/>
                          </a:solidFill>
                        </a:rPr>
                        <a:t>6,456</a:t>
                      </a:r>
                    </a:p>
                  </a:txBody>
                  <a:tcPr/>
                </a:tc>
                <a:extLst>
                  <a:ext uri="{0D108BD9-81ED-4DB2-BD59-A6C34878D82A}">
                    <a16:rowId xmlns:a16="http://schemas.microsoft.com/office/drawing/2014/main" val="911156601"/>
                  </a:ext>
                </a:extLst>
              </a:tr>
              <a:tr h="558339">
                <a:tc>
                  <a:txBody>
                    <a:bodyPr/>
                    <a:lstStyle/>
                    <a:p>
                      <a:pPr algn="ctr"/>
                      <a:r>
                        <a:rPr lang="en-US" sz="2200" dirty="0">
                          <a:solidFill>
                            <a:schemeClr val="tx1"/>
                          </a:solidFill>
                        </a:rPr>
                        <a:t>State FY 24-25</a:t>
                      </a:r>
                    </a:p>
                  </a:txBody>
                  <a:tcPr/>
                </a:tc>
                <a:tc>
                  <a:txBody>
                    <a:bodyPr/>
                    <a:lstStyle/>
                    <a:p>
                      <a:pPr algn="ctr"/>
                      <a:r>
                        <a:rPr lang="en-US" sz="2200" dirty="0">
                          <a:solidFill>
                            <a:schemeClr val="tx1"/>
                          </a:solidFill>
                        </a:rPr>
                        <a:t>23,476 </a:t>
                      </a:r>
                    </a:p>
                  </a:txBody>
                  <a:tcPr/>
                </a:tc>
                <a:tc>
                  <a:txBody>
                    <a:bodyPr/>
                    <a:lstStyle/>
                    <a:p>
                      <a:pPr algn="ctr"/>
                      <a:r>
                        <a:rPr lang="en-US" sz="2200" dirty="0">
                          <a:solidFill>
                            <a:schemeClr val="tx1"/>
                          </a:solidFill>
                        </a:rPr>
                        <a:t>19,662</a:t>
                      </a:r>
                    </a:p>
                  </a:txBody>
                  <a:tcPr/>
                </a:tc>
                <a:tc>
                  <a:txBody>
                    <a:bodyPr/>
                    <a:lstStyle/>
                    <a:p>
                      <a:pPr algn="ctr"/>
                      <a:r>
                        <a:rPr lang="en-US" sz="2200" dirty="0">
                          <a:solidFill>
                            <a:schemeClr val="tx1"/>
                          </a:solidFill>
                        </a:rPr>
                        <a:t>10,558</a:t>
                      </a:r>
                    </a:p>
                  </a:txBody>
                  <a:tcPr/>
                </a:tc>
                <a:extLst>
                  <a:ext uri="{0D108BD9-81ED-4DB2-BD59-A6C34878D82A}">
                    <a16:rowId xmlns:a16="http://schemas.microsoft.com/office/drawing/2014/main" val="8669405"/>
                  </a:ext>
                </a:extLst>
              </a:tr>
              <a:tr h="558339">
                <a:tc>
                  <a:txBody>
                    <a:bodyPr/>
                    <a:lstStyle/>
                    <a:p>
                      <a:pPr algn="r"/>
                      <a:r>
                        <a:rPr lang="en-US" sz="2200" b="1" dirty="0">
                          <a:solidFill>
                            <a:schemeClr val="accent1">
                              <a:lumMod val="75000"/>
                            </a:schemeClr>
                          </a:solidFill>
                        </a:rPr>
                        <a:t>Jul-Sep 2025</a:t>
                      </a:r>
                    </a:p>
                  </a:txBody>
                  <a:tcPr/>
                </a:tc>
                <a:tc>
                  <a:txBody>
                    <a:bodyPr/>
                    <a:lstStyle/>
                    <a:p>
                      <a:pPr algn="ctr"/>
                      <a:r>
                        <a:rPr lang="en-US" sz="2200" b="1" dirty="0">
                          <a:solidFill>
                            <a:schemeClr val="accent1">
                              <a:lumMod val="75000"/>
                            </a:schemeClr>
                          </a:solidFill>
                        </a:rPr>
                        <a:t>8076</a:t>
                      </a:r>
                    </a:p>
                  </a:txBody>
                  <a:tcPr/>
                </a:tc>
                <a:tc>
                  <a:txBody>
                    <a:bodyPr/>
                    <a:lstStyle/>
                    <a:p>
                      <a:pPr algn="ctr"/>
                      <a:r>
                        <a:rPr lang="en-US" sz="2200" b="1" dirty="0">
                          <a:solidFill>
                            <a:schemeClr val="accent1">
                              <a:lumMod val="75000"/>
                            </a:schemeClr>
                          </a:solidFill>
                        </a:rPr>
                        <a:t>5423</a:t>
                      </a:r>
                    </a:p>
                  </a:txBody>
                  <a:tcPr/>
                </a:tc>
                <a:tc>
                  <a:txBody>
                    <a:bodyPr/>
                    <a:lstStyle/>
                    <a:p>
                      <a:pPr algn="ctr"/>
                      <a:r>
                        <a:rPr lang="en-US" sz="2200" b="1" dirty="0">
                          <a:solidFill>
                            <a:schemeClr val="accent1">
                              <a:lumMod val="75000"/>
                            </a:schemeClr>
                          </a:solidFill>
                        </a:rPr>
                        <a:t>3083</a:t>
                      </a:r>
                    </a:p>
                  </a:txBody>
                  <a:tcPr/>
                </a:tc>
                <a:extLst>
                  <a:ext uri="{0D108BD9-81ED-4DB2-BD59-A6C34878D82A}">
                    <a16:rowId xmlns:a16="http://schemas.microsoft.com/office/drawing/2014/main" val="3028233315"/>
                  </a:ext>
                </a:extLst>
              </a:tr>
            </a:tbl>
          </a:graphicData>
        </a:graphic>
      </p:graphicFrame>
    </p:spTree>
    <p:extLst>
      <p:ext uri="{BB962C8B-B14F-4D97-AF65-F5344CB8AC3E}">
        <p14:creationId xmlns:p14="http://schemas.microsoft.com/office/powerpoint/2010/main" val="2344170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75F45-1EDA-4CBE-A548-989E60C7CD4F}"/>
              </a:ext>
            </a:extLst>
          </p:cNvPr>
          <p:cNvSpPr>
            <a:spLocks noGrp="1"/>
          </p:cNvSpPr>
          <p:nvPr>
            <p:ph type="title"/>
          </p:nvPr>
        </p:nvSpPr>
        <p:spPr/>
        <p:txBody>
          <a:bodyPr/>
          <a:lstStyle/>
          <a:p>
            <a:pPr algn="ctr"/>
            <a:r>
              <a:rPr lang="en-US" dirty="0"/>
              <a:t>DO Review Monthly Average</a:t>
            </a:r>
          </a:p>
        </p:txBody>
      </p:sp>
      <p:graphicFrame>
        <p:nvGraphicFramePr>
          <p:cNvPr id="7" name="Content Placeholder 6">
            <a:extLst>
              <a:ext uri="{FF2B5EF4-FFF2-40B4-BE49-F238E27FC236}">
                <a16:creationId xmlns:a16="http://schemas.microsoft.com/office/drawing/2014/main" id="{6EC7E30B-6FC6-4F0B-9710-85D1C664A9AB}"/>
              </a:ext>
            </a:extLst>
          </p:cNvPr>
          <p:cNvGraphicFramePr>
            <a:graphicFrameLocks noGrp="1"/>
          </p:cNvGraphicFramePr>
          <p:nvPr>
            <p:ph idx="1"/>
            <p:extLst>
              <p:ext uri="{D42A27DB-BD31-4B8C-83A1-F6EECF244321}">
                <p14:modId xmlns:p14="http://schemas.microsoft.com/office/powerpoint/2010/main" val="1418069760"/>
              </p:ext>
            </p:extLst>
          </p:nvPr>
        </p:nvGraphicFramePr>
        <p:xfrm>
          <a:off x="838200" y="1652789"/>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DC02EC58-950A-4A81-AE1B-195BE8A6B24C}"/>
              </a:ext>
            </a:extLst>
          </p:cNvPr>
          <p:cNvSpPr>
            <a:spLocks noGrp="1"/>
          </p:cNvSpPr>
          <p:nvPr>
            <p:ph type="sldNum" sz="quarter" idx="12"/>
          </p:nvPr>
        </p:nvSpPr>
        <p:spPr/>
        <p:txBody>
          <a:bodyPr/>
          <a:lstStyle/>
          <a:p>
            <a:fld id="{97FF4E7B-DCA9-F44E-AACB-DE6F576A2003}" type="slidenum">
              <a:rPr lang="en-US" smtClean="0"/>
              <a:pPr/>
              <a:t>12</a:t>
            </a:fld>
            <a:endParaRPr lang="en-US" dirty="0"/>
          </a:p>
        </p:txBody>
      </p:sp>
    </p:spTree>
    <p:extLst>
      <p:ext uri="{BB962C8B-B14F-4D97-AF65-F5344CB8AC3E}">
        <p14:creationId xmlns:p14="http://schemas.microsoft.com/office/powerpoint/2010/main" val="3433934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867" y="709458"/>
            <a:ext cx="10557933" cy="1325563"/>
          </a:xfrm>
          <a:noFill/>
          <a:ln w="2857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Returned Claims</a:t>
            </a:r>
          </a:p>
        </p:txBody>
      </p:sp>
      <p:sp>
        <p:nvSpPr>
          <p:cNvPr id="4" name="Slide Number Placeholder 3"/>
          <p:cNvSpPr>
            <a:spLocks noGrp="1"/>
          </p:cNvSpPr>
          <p:nvPr>
            <p:ph type="sldNum" sz="quarter" idx="4"/>
          </p:nvPr>
        </p:nvSpPr>
        <p:spPr/>
        <p:txBody>
          <a:bodyPr/>
          <a:lstStyle/>
          <a:p>
            <a:fld id="{97FF4E7B-DCA9-F44E-AACB-DE6F576A2003}" type="slidenum">
              <a:rPr lang="en-US" smtClean="0"/>
              <a:pPr/>
              <a:t>13</a:t>
            </a:fld>
            <a:endParaRPr lang="en-US" dirty="0"/>
          </a:p>
        </p:txBody>
      </p:sp>
      <p:graphicFrame>
        <p:nvGraphicFramePr>
          <p:cNvPr id="6" name="Table 5">
            <a:extLst>
              <a:ext uri="{FF2B5EF4-FFF2-40B4-BE49-F238E27FC236}">
                <a16:creationId xmlns:a16="http://schemas.microsoft.com/office/drawing/2014/main" id="{31970DE7-FF3C-4D58-9104-E69C9DC65B5E}"/>
              </a:ext>
            </a:extLst>
          </p:cNvPr>
          <p:cNvGraphicFramePr>
            <a:graphicFrameLocks noGrp="1"/>
          </p:cNvGraphicFramePr>
          <p:nvPr>
            <p:extLst>
              <p:ext uri="{D42A27DB-BD31-4B8C-83A1-F6EECF244321}">
                <p14:modId xmlns:p14="http://schemas.microsoft.com/office/powerpoint/2010/main" val="1147004604"/>
              </p:ext>
            </p:extLst>
          </p:nvPr>
        </p:nvGraphicFramePr>
        <p:xfrm>
          <a:off x="1227233" y="2398155"/>
          <a:ext cx="9737533" cy="2290618"/>
        </p:xfrm>
        <a:graphic>
          <a:graphicData uri="http://schemas.openxmlformats.org/drawingml/2006/table">
            <a:tbl>
              <a:tblPr firstRow="1" bandRow="1">
                <a:tableStyleId>{EB344D84-9AFB-497E-A393-DC336BA19D2E}</a:tableStyleId>
              </a:tblPr>
              <a:tblGrid>
                <a:gridCol w="3258145">
                  <a:extLst>
                    <a:ext uri="{9D8B030D-6E8A-4147-A177-3AD203B41FA5}">
                      <a16:colId xmlns:a16="http://schemas.microsoft.com/office/drawing/2014/main" val="1480157091"/>
                    </a:ext>
                  </a:extLst>
                </a:gridCol>
                <a:gridCol w="1595263">
                  <a:extLst>
                    <a:ext uri="{9D8B030D-6E8A-4147-A177-3AD203B41FA5}">
                      <a16:colId xmlns:a16="http://schemas.microsoft.com/office/drawing/2014/main" val="3085884323"/>
                    </a:ext>
                  </a:extLst>
                </a:gridCol>
                <a:gridCol w="1868059">
                  <a:extLst>
                    <a:ext uri="{9D8B030D-6E8A-4147-A177-3AD203B41FA5}">
                      <a16:colId xmlns:a16="http://schemas.microsoft.com/office/drawing/2014/main" val="3072611296"/>
                    </a:ext>
                  </a:extLst>
                </a:gridCol>
                <a:gridCol w="1508033">
                  <a:extLst>
                    <a:ext uri="{9D8B030D-6E8A-4147-A177-3AD203B41FA5}">
                      <a16:colId xmlns:a16="http://schemas.microsoft.com/office/drawing/2014/main" val="1565964559"/>
                    </a:ext>
                  </a:extLst>
                </a:gridCol>
                <a:gridCol w="1508033">
                  <a:extLst>
                    <a:ext uri="{9D8B030D-6E8A-4147-A177-3AD203B41FA5}">
                      <a16:colId xmlns:a16="http://schemas.microsoft.com/office/drawing/2014/main" val="866554963"/>
                    </a:ext>
                  </a:extLst>
                </a:gridCol>
              </a:tblGrid>
              <a:tr h="5532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chemeClr val="bg1"/>
                          </a:solidFill>
                        </a:rPr>
                        <a:t>Returned Claims %</a:t>
                      </a:r>
                    </a:p>
                  </a:txBody>
                  <a:tcPr/>
                </a:tc>
                <a:tc>
                  <a:txBody>
                    <a:bodyPr/>
                    <a:lstStyle/>
                    <a:p>
                      <a:pPr algn="ctr"/>
                      <a:r>
                        <a:rPr lang="en-US" sz="1800" dirty="0">
                          <a:solidFill>
                            <a:schemeClr val="accent4">
                              <a:lumMod val="20000"/>
                              <a:lumOff val="80000"/>
                            </a:schemeClr>
                          </a:solidFill>
                        </a:rPr>
                        <a:t>Jan-Jun 2024</a:t>
                      </a:r>
                    </a:p>
                  </a:txBody>
                  <a:tcPr marL="137160" marR="137160" marT="137160" marB="137160"/>
                </a:tc>
                <a:tc>
                  <a:txBody>
                    <a:bodyPr/>
                    <a:lstStyle/>
                    <a:p>
                      <a:pPr algn="ctr"/>
                      <a:r>
                        <a:rPr lang="en-US" sz="1800" dirty="0">
                          <a:solidFill>
                            <a:schemeClr val="accent4">
                              <a:lumMod val="20000"/>
                              <a:lumOff val="80000"/>
                            </a:schemeClr>
                          </a:solidFill>
                        </a:rPr>
                        <a:t>Jul-Dec 2024</a:t>
                      </a:r>
                    </a:p>
                  </a:txBody>
                  <a:tcPr marL="137160" marR="137160" marT="137160" marB="137160"/>
                </a:tc>
                <a:tc>
                  <a:txBody>
                    <a:bodyPr/>
                    <a:lstStyle/>
                    <a:p>
                      <a:pPr algn="ctr"/>
                      <a:r>
                        <a:rPr lang="en-US" sz="1800" dirty="0">
                          <a:solidFill>
                            <a:schemeClr val="accent4">
                              <a:lumMod val="20000"/>
                              <a:lumOff val="80000"/>
                            </a:schemeClr>
                          </a:solidFill>
                        </a:rPr>
                        <a:t>Jan-Jun 2025</a:t>
                      </a:r>
                    </a:p>
                  </a:txBody>
                  <a:tcPr marL="137160" marR="137160" marT="137160" marB="137160"/>
                </a:tc>
                <a:tc>
                  <a:txBody>
                    <a:bodyPr/>
                    <a:lstStyle/>
                    <a:p>
                      <a:pPr algn="ctr"/>
                      <a:r>
                        <a:rPr lang="en-US" sz="1800" dirty="0">
                          <a:solidFill>
                            <a:schemeClr val="accent4">
                              <a:lumMod val="20000"/>
                              <a:lumOff val="80000"/>
                            </a:schemeClr>
                          </a:solidFill>
                        </a:rPr>
                        <a:t>Jul-Sep 2025</a:t>
                      </a:r>
                    </a:p>
                  </a:txBody>
                  <a:tcPr marL="137160" marR="137160" marT="137160" marB="137160"/>
                </a:tc>
                <a:extLst>
                  <a:ext uri="{0D108BD9-81ED-4DB2-BD59-A6C34878D82A}">
                    <a16:rowId xmlns:a16="http://schemas.microsoft.com/office/drawing/2014/main" val="2664971426"/>
                  </a:ext>
                </a:extLst>
              </a:tr>
              <a:tr h="532924">
                <a:tc>
                  <a:txBody>
                    <a:bodyPr/>
                    <a:lstStyle/>
                    <a:p>
                      <a:pPr algn="ctr"/>
                      <a:r>
                        <a:rPr lang="en-US" sz="2000" dirty="0"/>
                        <a:t>Oakland District Office </a:t>
                      </a:r>
                    </a:p>
                  </a:txBody>
                  <a:tcPr anchor="ctr"/>
                </a:tc>
                <a:tc>
                  <a:txBody>
                    <a:bodyPr/>
                    <a:lstStyle/>
                    <a:p>
                      <a:pPr algn="ctr"/>
                      <a:r>
                        <a:rPr lang="en-US" sz="2000" dirty="0"/>
                        <a:t>7.5%</a:t>
                      </a:r>
                    </a:p>
                  </a:txBody>
                  <a:tcPr marL="137160" marR="137160" marT="137160" marB="137160" anchor="ctr"/>
                </a:tc>
                <a:tc>
                  <a:txBody>
                    <a:bodyPr/>
                    <a:lstStyle/>
                    <a:p>
                      <a:pPr algn="ctr"/>
                      <a:r>
                        <a:rPr lang="en-US" sz="2000" dirty="0"/>
                        <a:t>9%</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8.5%</a:t>
                      </a:r>
                    </a:p>
                  </a:txBody>
                  <a:tcPr marL="137160" marR="137160" marT="137160" marB="137160" anchor="ctr"/>
                </a:tc>
                <a:tc>
                  <a:txBody>
                    <a:bodyPr/>
                    <a:lstStyle/>
                    <a:p>
                      <a:pPr algn="ctr"/>
                      <a:r>
                        <a:rPr lang="en-US" sz="2000" dirty="0"/>
                        <a:t>8.6%</a:t>
                      </a:r>
                    </a:p>
                  </a:txBody>
                  <a:tcPr marL="137160" marR="137160" marT="137160" marB="137160" anchor="ctr"/>
                </a:tc>
                <a:extLst>
                  <a:ext uri="{0D108BD9-81ED-4DB2-BD59-A6C34878D82A}">
                    <a16:rowId xmlns:a16="http://schemas.microsoft.com/office/drawing/2014/main" val="4014872027"/>
                  </a:ext>
                </a:extLst>
              </a:tr>
              <a:tr h="532924">
                <a:tc>
                  <a:txBody>
                    <a:bodyPr/>
                    <a:lstStyle/>
                    <a:p>
                      <a:pPr algn="ctr"/>
                      <a:r>
                        <a:rPr lang="en-US" sz="2000" dirty="0"/>
                        <a:t>Los Angeles District Office</a:t>
                      </a:r>
                    </a:p>
                  </a:txBody>
                  <a:tcPr anchor="ctr"/>
                </a:tc>
                <a:tc>
                  <a:txBody>
                    <a:bodyPr/>
                    <a:lstStyle/>
                    <a:p>
                      <a:pPr algn="ctr"/>
                      <a:r>
                        <a:rPr lang="en-US" sz="2000" dirty="0"/>
                        <a:t>10%</a:t>
                      </a:r>
                    </a:p>
                  </a:txBody>
                  <a:tcPr marL="137160" marR="137160" marT="137160" marB="137160" anchor="ctr"/>
                </a:tc>
                <a:tc>
                  <a:txBody>
                    <a:bodyPr/>
                    <a:lstStyle/>
                    <a:p>
                      <a:pPr algn="ctr"/>
                      <a:r>
                        <a:rPr lang="en-US" sz="2000" dirty="0"/>
                        <a:t>9.5%</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9%</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5.1%</a:t>
                      </a:r>
                    </a:p>
                  </a:txBody>
                  <a:tcPr marL="137160" marR="137160" marT="137160" marB="137160" anchor="ctr"/>
                </a:tc>
                <a:extLst>
                  <a:ext uri="{0D108BD9-81ED-4DB2-BD59-A6C34878D82A}">
                    <a16:rowId xmlns:a16="http://schemas.microsoft.com/office/drawing/2014/main" val="1140191637"/>
                  </a:ext>
                </a:extLst>
              </a:tr>
              <a:tr h="532924">
                <a:tc>
                  <a:txBody>
                    <a:bodyPr/>
                    <a:lstStyle/>
                    <a:p>
                      <a:pPr algn="ctr"/>
                      <a:r>
                        <a:rPr lang="en-US" sz="2000" dirty="0"/>
                        <a:t>San Diego District Office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10%</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4.5%</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6.5%</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5.5%</a:t>
                      </a:r>
                    </a:p>
                  </a:txBody>
                  <a:tcPr marL="137160" marR="137160" marT="137160" marB="137160" anchor="ctr"/>
                </a:tc>
                <a:extLst>
                  <a:ext uri="{0D108BD9-81ED-4DB2-BD59-A6C34878D82A}">
                    <a16:rowId xmlns:a16="http://schemas.microsoft.com/office/drawing/2014/main" val="2579482882"/>
                  </a:ext>
                </a:extLst>
              </a:tr>
            </a:tbl>
          </a:graphicData>
        </a:graphic>
      </p:graphicFrame>
      <p:sp>
        <p:nvSpPr>
          <p:cNvPr id="3" name="Rectangle: Rounded Corners 2">
            <a:extLst>
              <a:ext uri="{FF2B5EF4-FFF2-40B4-BE49-F238E27FC236}">
                <a16:creationId xmlns:a16="http://schemas.microsoft.com/office/drawing/2014/main" id="{5F9D78E4-19F7-4B03-8874-8C2A2A35A3EA}"/>
              </a:ext>
            </a:extLst>
          </p:cNvPr>
          <p:cNvSpPr/>
          <p:nvPr/>
        </p:nvSpPr>
        <p:spPr>
          <a:xfrm>
            <a:off x="6560820" y="4833930"/>
            <a:ext cx="4103370" cy="1325562"/>
          </a:xfrm>
          <a:prstGeom prst="round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r>
              <a:rPr lang="en-US" sz="2200" dirty="0"/>
              <a:t>Oak: 2692 x 8.6% = 231 monthly</a:t>
            </a:r>
          </a:p>
          <a:p>
            <a:r>
              <a:rPr lang="en-US" sz="2200" dirty="0"/>
              <a:t>LA:  1807 x 5.1% = 92 monthly</a:t>
            </a:r>
          </a:p>
          <a:p>
            <a:r>
              <a:rPr lang="en-US" sz="2200" dirty="0"/>
              <a:t>SD:  1027 x 5.5% = 56 monthly</a:t>
            </a:r>
          </a:p>
        </p:txBody>
      </p:sp>
      <p:sp>
        <p:nvSpPr>
          <p:cNvPr id="8" name="Arrow: Pentagon 7">
            <a:extLst>
              <a:ext uri="{FF2B5EF4-FFF2-40B4-BE49-F238E27FC236}">
                <a16:creationId xmlns:a16="http://schemas.microsoft.com/office/drawing/2014/main" id="{44EE9490-5F8F-4D37-BB8C-97580D47340C}"/>
              </a:ext>
            </a:extLst>
          </p:cNvPr>
          <p:cNvSpPr/>
          <p:nvPr/>
        </p:nvSpPr>
        <p:spPr>
          <a:xfrm>
            <a:off x="1760220" y="4845505"/>
            <a:ext cx="4709160" cy="132556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Unsigned forms</a:t>
            </a:r>
          </a:p>
          <a:p>
            <a:pPr algn="ctr"/>
            <a:r>
              <a:rPr lang="en-US" sz="2400" dirty="0"/>
              <a:t>Incomplete forms</a:t>
            </a:r>
          </a:p>
          <a:p>
            <a:pPr algn="ctr"/>
            <a:r>
              <a:rPr lang="en-US" sz="2400" dirty="0"/>
              <a:t>Wrong prescribed forms</a:t>
            </a:r>
          </a:p>
        </p:txBody>
      </p:sp>
    </p:spTree>
    <p:extLst>
      <p:ext uri="{BB962C8B-B14F-4D97-AF65-F5344CB8AC3E}">
        <p14:creationId xmlns:p14="http://schemas.microsoft.com/office/powerpoint/2010/main" val="280949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49C5E-1512-435A-9FFF-D8E5D815EA60}"/>
              </a:ext>
            </a:extLst>
          </p:cNvPr>
          <p:cNvSpPr>
            <a:spLocks noGrp="1"/>
          </p:cNvSpPr>
          <p:nvPr>
            <p:ph type="title"/>
          </p:nvPr>
        </p:nvSpPr>
        <p:spPr/>
        <p:txBody>
          <a:bodyPr/>
          <a:lstStyle/>
          <a:p>
            <a:pPr algn="ctr"/>
            <a:r>
              <a:rPr lang="en-US" dirty="0"/>
              <a:t>VetPro vs Quick Submit</a:t>
            </a:r>
          </a:p>
        </p:txBody>
      </p:sp>
      <p:sp>
        <p:nvSpPr>
          <p:cNvPr id="3" name="Content Placeholder 2">
            <a:extLst>
              <a:ext uri="{FF2B5EF4-FFF2-40B4-BE49-F238E27FC236}">
                <a16:creationId xmlns:a16="http://schemas.microsoft.com/office/drawing/2014/main" id="{A7192B56-CAF2-4A7F-80E5-745450713E1B}"/>
              </a:ext>
            </a:extLst>
          </p:cNvPr>
          <p:cNvSpPr>
            <a:spLocks noGrp="1"/>
          </p:cNvSpPr>
          <p:nvPr>
            <p:ph idx="1"/>
          </p:nvPr>
        </p:nvSpPr>
        <p:spPr>
          <a:xfrm>
            <a:off x="838200" y="1891155"/>
            <a:ext cx="10515600" cy="4351338"/>
          </a:xfrm>
        </p:spPr>
        <p:txBody>
          <a:bodyPr/>
          <a:lstStyle/>
          <a:p>
            <a:r>
              <a:rPr lang="en-US" u="sng" dirty="0"/>
              <a:t>Quick Submit </a:t>
            </a:r>
            <a:r>
              <a:rPr lang="en-US" dirty="0"/>
              <a:t>– Claim submission status can only be seen by the representative via their own Quick Submit log on.</a:t>
            </a:r>
          </a:p>
          <a:p>
            <a:r>
              <a:rPr lang="en-US" u="sng" dirty="0"/>
              <a:t>VetPro</a:t>
            </a:r>
            <a:r>
              <a:rPr lang="en-US" dirty="0"/>
              <a:t> – Claim submission status can be seen by your office. If the representative that submitted the claim is out-of-office when a veteran checks status, you can confirm by checking VetPro. </a:t>
            </a:r>
          </a:p>
          <a:p>
            <a:pPr lvl="1"/>
            <a:r>
              <a:rPr lang="en-US" dirty="0"/>
              <a:t>If submitted via DO Review – District Office staff has a window to the claim, which is useful if we are assisting you address issues with the VA</a:t>
            </a:r>
          </a:p>
        </p:txBody>
      </p:sp>
      <p:pic>
        <p:nvPicPr>
          <p:cNvPr id="4" name="Picture 3">
            <a:extLst>
              <a:ext uri="{FF2B5EF4-FFF2-40B4-BE49-F238E27FC236}">
                <a16:creationId xmlns:a16="http://schemas.microsoft.com/office/drawing/2014/main" id="{37B6C11D-FE0F-48BD-AB25-F2763D968F1C}"/>
              </a:ext>
            </a:extLst>
          </p:cNvPr>
          <p:cNvPicPr>
            <a:picLocks noChangeAspect="1"/>
          </p:cNvPicPr>
          <p:nvPr/>
        </p:nvPicPr>
        <p:blipFill>
          <a:blip r:embed="rId2"/>
          <a:stretch>
            <a:fillRect/>
          </a:stretch>
        </p:blipFill>
        <p:spPr>
          <a:xfrm>
            <a:off x="1431801" y="4782413"/>
            <a:ext cx="5462453" cy="1529487"/>
          </a:xfrm>
          <a:prstGeom prst="rect">
            <a:avLst/>
          </a:prstGeom>
        </p:spPr>
      </p:pic>
    </p:spTree>
    <p:extLst>
      <p:ext uri="{BB962C8B-B14F-4D97-AF65-F5344CB8AC3E}">
        <p14:creationId xmlns:p14="http://schemas.microsoft.com/office/powerpoint/2010/main" val="456372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AACCC-6BDE-4333-B1EE-1A34E2A5098F}"/>
              </a:ext>
            </a:extLst>
          </p:cNvPr>
          <p:cNvSpPr>
            <a:spLocks noGrp="1"/>
          </p:cNvSpPr>
          <p:nvPr>
            <p:ph type="title"/>
          </p:nvPr>
        </p:nvSpPr>
        <p:spPr/>
        <p:txBody>
          <a:bodyPr/>
          <a:lstStyle/>
          <a:p>
            <a:r>
              <a:rPr lang="en-US" b="1" dirty="0"/>
              <a:t>District Office Appeals Team</a:t>
            </a:r>
          </a:p>
        </p:txBody>
      </p:sp>
      <p:sp>
        <p:nvSpPr>
          <p:cNvPr id="3" name="Content Placeholder 2">
            <a:extLst>
              <a:ext uri="{FF2B5EF4-FFF2-40B4-BE49-F238E27FC236}">
                <a16:creationId xmlns:a16="http://schemas.microsoft.com/office/drawing/2014/main" id="{9A988336-773F-4833-A9A5-F80E5DB157AB}"/>
              </a:ext>
            </a:extLst>
          </p:cNvPr>
          <p:cNvSpPr>
            <a:spLocks noGrp="1"/>
          </p:cNvSpPr>
          <p:nvPr>
            <p:ph idx="1"/>
          </p:nvPr>
        </p:nvSpPr>
        <p:spPr>
          <a:xfrm>
            <a:off x="1069211" y="3429000"/>
            <a:ext cx="10053577" cy="2823178"/>
          </a:xfrm>
        </p:spPr>
        <p:txBody>
          <a:bodyPr>
            <a:normAutofit/>
          </a:bodyPr>
          <a:lstStyle/>
          <a:p>
            <a:pPr marL="0" indent="0">
              <a:buNone/>
            </a:pPr>
            <a:r>
              <a:rPr lang="en-US" u="sng" dirty="0"/>
              <a:t>Why Us?</a:t>
            </a:r>
          </a:p>
          <a:p>
            <a:r>
              <a:rPr lang="en-US" dirty="0"/>
              <a:t>A second set of eyes </a:t>
            </a:r>
          </a:p>
          <a:p>
            <a:pPr lvl="1"/>
            <a:r>
              <a:rPr lang="en-US" dirty="0"/>
              <a:t>Less emotional; more objective. </a:t>
            </a:r>
          </a:p>
          <a:p>
            <a:pPr lvl="1"/>
            <a:r>
              <a:rPr lang="en-US" dirty="0"/>
              <a:t>Either reinforce what you already told them or lay it down as we see it.</a:t>
            </a:r>
          </a:p>
          <a:p>
            <a:r>
              <a:rPr lang="en-US" dirty="0"/>
              <a:t>Tracking our cases, we see trends (such as hearing schedule and decision wait times). </a:t>
            </a:r>
          </a:p>
          <a:p>
            <a:endParaRPr lang="en-US" dirty="0"/>
          </a:p>
        </p:txBody>
      </p:sp>
      <p:sp>
        <p:nvSpPr>
          <p:cNvPr id="4" name="Slide Number Placeholder 3">
            <a:extLst>
              <a:ext uri="{FF2B5EF4-FFF2-40B4-BE49-F238E27FC236}">
                <a16:creationId xmlns:a16="http://schemas.microsoft.com/office/drawing/2014/main" id="{D404B002-A415-48B6-B5A5-C86A5DEE59E0}"/>
              </a:ext>
            </a:extLst>
          </p:cNvPr>
          <p:cNvSpPr>
            <a:spLocks noGrp="1"/>
          </p:cNvSpPr>
          <p:nvPr>
            <p:ph type="sldNum" sz="quarter" idx="12"/>
          </p:nvPr>
        </p:nvSpPr>
        <p:spPr/>
        <p:txBody>
          <a:bodyPr/>
          <a:lstStyle/>
          <a:p>
            <a:fld id="{97FF4E7B-DCA9-F44E-AACB-DE6F576A2003}" type="slidenum">
              <a:rPr lang="en-US" smtClean="0"/>
              <a:pPr/>
              <a:t>15</a:t>
            </a:fld>
            <a:endParaRPr lang="en-US" dirty="0"/>
          </a:p>
        </p:txBody>
      </p:sp>
      <p:sp>
        <p:nvSpPr>
          <p:cNvPr id="5" name="Rectangle: Rounded Corners 4">
            <a:extLst>
              <a:ext uri="{FF2B5EF4-FFF2-40B4-BE49-F238E27FC236}">
                <a16:creationId xmlns:a16="http://schemas.microsoft.com/office/drawing/2014/main" id="{2685C985-6859-4820-901F-71F5A426C9D2}"/>
              </a:ext>
            </a:extLst>
          </p:cNvPr>
          <p:cNvSpPr/>
          <p:nvPr/>
        </p:nvSpPr>
        <p:spPr>
          <a:xfrm>
            <a:off x="3588152" y="1519420"/>
            <a:ext cx="7373073" cy="2279428"/>
          </a:xfrm>
          <a:prstGeom prst="round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en-US" sz="2400" b="1" dirty="0"/>
              <a:t>What Do We Do?</a:t>
            </a:r>
          </a:p>
          <a:p>
            <a:pPr marL="285750" indent="-285750">
              <a:buFont typeface="Wingdings" panose="05000000000000000000" pitchFamily="2" charset="2"/>
              <a:buChar char="ü"/>
            </a:pPr>
            <a:r>
              <a:rPr lang="en-US" sz="2400" dirty="0"/>
              <a:t>BVA Hearings</a:t>
            </a:r>
          </a:p>
          <a:p>
            <a:pPr marL="285750" indent="-285750">
              <a:buFont typeface="Wingdings" panose="05000000000000000000" pitchFamily="2" charset="2"/>
              <a:buChar char="ü"/>
            </a:pPr>
            <a:r>
              <a:rPr lang="en-US" sz="2400" dirty="0"/>
              <a:t>VSC Hearings – due process or pre-determination</a:t>
            </a:r>
          </a:p>
          <a:p>
            <a:pPr marL="285750" indent="-285750">
              <a:buFont typeface="Wingdings" panose="05000000000000000000" pitchFamily="2" charset="2"/>
              <a:buChar char="ü"/>
            </a:pPr>
            <a:r>
              <a:rPr lang="en-US" sz="2400" dirty="0"/>
              <a:t>Public Contact – includes client walk-ins, phone/email inquiries, and VA/other VSO request for assistance.</a:t>
            </a:r>
          </a:p>
        </p:txBody>
      </p:sp>
      <p:sp>
        <p:nvSpPr>
          <p:cNvPr id="6" name="Oval 5">
            <a:extLst>
              <a:ext uri="{FF2B5EF4-FFF2-40B4-BE49-F238E27FC236}">
                <a16:creationId xmlns:a16="http://schemas.microsoft.com/office/drawing/2014/main" id="{C64B592E-D50B-41EC-AF5F-9C7BF3AACD23}"/>
              </a:ext>
            </a:extLst>
          </p:cNvPr>
          <p:cNvSpPr/>
          <p:nvPr/>
        </p:nvSpPr>
        <p:spPr>
          <a:xfrm>
            <a:off x="6220429" y="3988927"/>
            <a:ext cx="3576577" cy="717630"/>
          </a:xfrm>
          <a:prstGeom prst="ellipse">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2000" dirty="0"/>
              <a:t>Passionate, but </a:t>
            </a:r>
          </a:p>
          <a:p>
            <a:pPr algn="ctr"/>
            <a:r>
              <a:rPr lang="en-US" sz="2000" dirty="0"/>
              <a:t>no false hopes. </a:t>
            </a:r>
          </a:p>
        </p:txBody>
      </p:sp>
    </p:spTree>
    <p:extLst>
      <p:ext uri="{BB962C8B-B14F-4D97-AF65-F5344CB8AC3E}">
        <p14:creationId xmlns:p14="http://schemas.microsoft.com/office/powerpoint/2010/main" val="3704438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16</a:t>
            </a:fld>
            <a:endParaRPr lang="en-US" dirty="0"/>
          </a:p>
        </p:txBody>
      </p:sp>
      <p:sp>
        <p:nvSpPr>
          <p:cNvPr id="5" name="Title 1"/>
          <p:cNvSpPr txBox="1">
            <a:spLocks/>
          </p:cNvSpPr>
          <p:nvPr/>
        </p:nvSpPr>
        <p:spPr>
          <a:xfrm>
            <a:off x="1286932" y="586260"/>
            <a:ext cx="10066867" cy="953928"/>
          </a:xfrm>
          <a:prstGeom prst="rect">
            <a:avLst/>
          </a:prstGeom>
          <a:noFill/>
          <a:ln w="2857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accent4"/>
                </a:solidFill>
                <a:latin typeface="+mn-lt"/>
                <a:ea typeface="+mn-ea"/>
                <a:cs typeface="+mn-cs"/>
              </a:defRPr>
            </a:lvl1pPr>
            <a:lvl2pPr>
              <a:defRPr>
                <a:solidFill>
                  <a:schemeClr val="accent4"/>
                </a:solidFill>
                <a:latin typeface="+mn-lt"/>
                <a:ea typeface="+mn-ea"/>
                <a:cs typeface="+mn-cs"/>
              </a:defRPr>
            </a:lvl2pPr>
            <a:lvl3pPr>
              <a:defRPr>
                <a:solidFill>
                  <a:schemeClr val="accent4"/>
                </a:solidFill>
                <a:latin typeface="+mn-lt"/>
                <a:ea typeface="+mn-ea"/>
                <a:cs typeface="+mn-cs"/>
              </a:defRPr>
            </a:lvl3pPr>
            <a:lvl4pPr>
              <a:defRPr>
                <a:solidFill>
                  <a:schemeClr val="accent4"/>
                </a:solidFill>
                <a:latin typeface="+mn-lt"/>
                <a:ea typeface="+mn-ea"/>
                <a:cs typeface="+mn-cs"/>
              </a:defRPr>
            </a:lvl4pPr>
            <a:lvl5pPr>
              <a:defRPr>
                <a:solidFill>
                  <a:schemeClr val="accent4"/>
                </a:solidFill>
                <a:latin typeface="+mn-lt"/>
                <a:ea typeface="+mn-ea"/>
                <a:cs typeface="+mn-cs"/>
              </a:defRPr>
            </a:lvl5pPr>
            <a:lvl6pPr>
              <a:defRPr>
                <a:solidFill>
                  <a:schemeClr val="accent4"/>
                </a:solidFill>
                <a:latin typeface="+mn-lt"/>
                <a:ea typeface="+mn-ea"/>
                <a:cs typeface="+mn-cs"/>
              </a:defRPr>
            </a:lvl6pPr>
            <a:lvl7pPr>
              <a:defRPr>
                <a:solidFill>
                  <a:schemeClr val="accent4"/>
                </a:solidFill>
                <a:latin typeface="+mn-lt"/>
                <a:ea typeface="+mn-ea"/>
                <a:cs typeface="+mn-cs"/>
              </a:defRPr>
            </a:lvl7pPr>
            <a:lvl8pPr>
              <a:defRPr>
                <a:solidFill>
                  <a:schemeClr val="accent4"/>
                </a:solidFill>
                <a:latin typeface="+mn-lt"/>
                <a:ea typeface="+mn-ea"/>
                <a:cs typeface="+mn-cs"/>
              </a:defRPr>
            </a:lvl8pPr>
            <a:lvl9pPr>
              <a:defRPr>
                <a:solidFill>
                  <a:schemeClr val="accent4"/>
                </a:solidFill>
                <a:latin typeface="+mn-lt"/>
                <a:ea typeface="+mn-ea"/>
                <a:cs typeface="+mn-cs"/>
              </a:defRPr>
            </a:lvl9pPr>
          </a:lstStyle>
          <a:p>
            <a:pPr algn="ctr"/>
            <a:r>
              <a:rPr lang="en-US" sz="4400" dirty="0">
                <a:solidFill>
                  <a:schemeClr val="tx1"/>
                </a:solidFill>
                <a:latin typeface="+mj-lt"/>
              </a:rPr>
              <a:t>Hearings</a:t>
            </a:r>
          </a:p>
        </p:txBody>
      </p:sp>
      <p:graphicFrame>
        <p:nvGraphicFramePr>
          <p:cNvPr id="2" name="Table 5">
            <a:extLst>
              <a:ext uri="{FF2B5EF4-FFF2-40B4-BE49-F238E27FC236}">
                <a16:creationId xmlns:a16="http://schemas.microsoft.com/office/drawing/2014/main" id="{A68400A9-7012-48C8-ADC3-48E3C8BF9B67}"/>
              </a:ext>
            </a:extLst>
          </p:cNvPr>
          <p:cNvGraphicFramePr>
            <a:graphicFrameLocks noGrp="1"/>
          </p:cNvGraphicFramePr>
          <p:nvPr>
            <p:extLst>
              <p:ext uri="{D42A27DB-BD31-4B8C-83A1-F6EECF244321}">
                <p14:modId xmlns:p14="http://schemas.microsoft.com/office/powerpoint/2010/main" val="4233142974"/>
              </p:ext>
            </p:extLst>
          </p:nvPr>
        </p:nvGraphicFramePr>
        <p:xfrm>
          <a:off x="1491175" y="1752706"/>
          <a:ext cx="9594167" cy="2544981"/>
        </p:xfrm>
        <a:graphic>
          <a:graphicData uri="http://schemas.openxmlformats.org/drawingml/2006/table">
            <a:tbl>
              <a:tblPr firstRow="1" bandRow="1">
                <a:tableStyleId>{5C22544A-7EE6-4342-B048-85BDC9FD1C3A}</a:tableStyleId>
              </a:tblPr>
              <a:tblGrid>
                <a:gridCol w="2616591">
                  <a:extLst>
                    <a:ext uri="{9D8B030D-6E8A-4147-A177-3AD203B41FA5}">
                      <a16:colId xmlns:a16="http://schemas.microsoft.com/office/drawing/2014/main" val="2605614238"/>
                    </a:ext>
                  </a:extLst>
                </a:gridCol>
                <a:gridCol w="2053883">
                  <a:extLst>
                    <a:ext uri="{9D8B030D-6E8A-4147-A177-3AD203B41FA5}">
                      <a16:colId xmlns:a16="http://schemas.microsoft.com/office/drawing/2014/main" val="1565051721"/>
                    </a:ext>
                  </a:extLst>
                </a:gridCol>
                <a:gridCol w="2574388">
                  <a:extLst>
                    <a:ext uri="{9D8B030D-6E8A-4147-A177-3AD203B41FA5}">
                      <a16:colId xmlns:a16="http://schemas.microsoft.com/office/drawing/2014/main" val="825297399"/>
                    </a:ext>
                  </a:extLst>
                </a:gridCol>
                <a:gridCol w="2349305">
                  <a:extLst>
                    <a:ext uri="{9D8B030D-6E8A-4147-A177-3AD203B41FA5}">
                      <a16:colId xmlns:a16="http://schemas.microsoft.com/office/drawing/2014/main" val="692665921"/>
                    </a:ext>
                  </a:extLst>
                </a:gridCol>
              </a:tblGrid>
              <a:tr h="514606">
                <a:tc>
                  <a:txBody>
                    <a:bodyPr/>
                    <a:lstStyle/>
                    <a:p>
                      <a:pPr algn="ctr"/>
                      <a:endParaRPr lang="en-US" sz="2400" dirty="0"/>
                    </a:p>
                  </a:txBody>
                  <a:tcPr/>
                </a:tc>
                <a:tc>
                  <a:txBody>
                    <a:bodyPr/>
                    <a:lstStyle/>
                    <a:p>
                      <a:pPr algn="ctr"/>
                      <a:r>
                        <a:rPr lang="en-US" sz="2400" dirty="0"/>
                        <a:t>Oakland DO</a:t>
                      </a:r>
                    </a:p>
                  </a:txBody>
                  <a:tcPr/>
                </a:tc>
                <a:tc>
                  <a:txBody>
                    <a:bodyPr/>
                    <a:lstStyle/>
                    <a:p>
                      <a:pPr algn="ctr"/>
                      <a:r>
                        <a:rPr lang="en-US" sz="2400" dirty="0"/>
                        <a:t>Los Angeles DO</a:t>
                      </a:r>
                    </a:p>
                  </a:txBody>
                  <a:tcPr/>
                </a:tc>
                <a:tc>
                  <a:txBody>
                    <a:bodyPr/>
                    <a:lstStyle/>
                    <a:p>
                      <a:pPr algn="ctr"/>
                      <a:r>
                        <a:rPr lang="en-US" sz="2400" dirty="0"/>
                        <a:t>San Diego DO</a:t>
                      </a:r>
                    </a:p>
                  </a:txBody>
                  <a:tcPr/>
                </a:tc>
                <a:extLst>
                  <a:ext uri="{0D108BD9-81ED-4DB2-BD59-A6C34878D82A}">
                    <a16:rowId xmlns:a16="http://schemas.microsoft.com/office/drawing/2014/main" val="3805764070"/>
                  </a:ext>
                </a:extLst>
              </a:tr>
              <a:tr h="478969">
                <a:tc>
                  <a:txBody>
                    <a:bodyPr/>
                    <a:lstStyle/>
                    <a:p>
                      <a:pPr algn="ctr"/>
                      <a:r>
                        <a:rPr lang="en-US" sz="2200" dirty="0">
                          <a:solidFill>
                            <a:schemeClr val="tx1"/>
                          </a:solidFill>
                        </a:rPr>
                        <a:t>State FY 22-23</a:t>
                      </a:r>
                    </a:p>
                  </a:txBody>
                  <a:tcPr/>
                </a:tc>
                <a:tc>
                  <a:txBody>
                    <a:bodyPr/>
                    <a:lstStyle/>
                    <a:p>
                      <a:pPr algn="ctr"/>
                      <a:r>
                        <a:rPr lang="en-US" sz="2400" dirty="0">
                          <a:solidFill>
                            <a:schemeClr val="tx1"/>
                          </a:solidFill>
                        </a:rPr>
                        <a:t>447</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271</a:t>
                      </a:r>
                    </a:p>
                  </a:txBody>
                  <a:tcPr/>
                </a:tc>
                <a:tc>
                  <a:txBody>
                    <a:bodyPr/>
                    <a:lstStyle/>
                    <a:p>
                      <a:pPr algn="ctr"/>
                      <a:r>
                        <a:rPr lang="en-US" sz="2400" dirty="0">
                          <a:solidFill>
                            <a:schemeClr val="tx1"/>
                          </a:solidFill>
                        </a:rPr>
                        <a:t>95</a:t>
                      </a:r>
                    </a:p>
                  </a:txBody>
                  <a:tcPr/>
                </a:tc>
                <a:extLst>
                  <a:ext uri="{0D108BD9-81ED-4DB2-BD59-A6C34878D82A}">
                    <a16:rowId xmlns:a16="http://schemas.microsoft.com/office/drawing/2014/main" val="588232164"/>
                  </a:ext>
                </a:extLst>
              </a:tr>
              <a:tr h="593468">
                <a:tc>
                  <a:txBody>
                    <a:bodyPr/>
                    <a:lstStyle/>
                    <a:p>
                      <a:pPr algn="ctr"/>
                      <a:r>
                        <a:rPr lang="en-US" sz="2200" dirty="0">
                          <a:solidFill>
                            <a:schemeClr val="tx1"/>
                          </a:solidFill>
                        </a:rPr>
                        <a:t>State FY 23-24</a:t>
                      </a:r>
                    </a:p>
                  </a:txBody>
                  <a:tcPr/>
                </a:tc>
                <a:tc>
                  <a:txBody>
                    <a:bodyPr/>
                    <a:lstStyle/>
                    <a:p>
                      <a:pPr algn="ctr"/>
                      <a:r>
                        <a:rPr lang="en-US" sz="2400" dirty="0">
                          <a:solidFill>
                            <a:schemeClr val="tx1"/>
                          </a:solidFill>
                        </a:rPr>
                        <a:t>315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239</a:t>
                      </a:r>
                    </a:p>
                  </a:txBody>
                  <a:tcPr/>
                </a:tc>
                <a:tc>
                  <a:txBody>
                    <a:bodyPr/>
                    <a:lstStyle/>
                    <a:p>
                      <a:pPr algn="ctr"/>
                      <a:r>
                        <a:rPr lang="en-US" sz="2400" dirty="0">
                          <a:solidFill>
                            <a:schemeClr val="tx1"/>
                          </a:solidFill>
                        </a:rPr>
                        <a:t>78</a:t>
                      </a:r>
                    </a:p>
                  </a:txBody>
                  <a:tcPr/>
                </a:tc>
                <a:extLst>
                  <a:ext uri="{0D108BD9-81ED-4DB2-BD59-A6C34878D82A}">
                    <a16:rowId xmlns:a16="http://schemas.microsoft.com/office/drawing/2014/main" val="910601874"/>
                  </a:ext>
                </a:extLst>
              </a:tr>
              <a:tr h="478969">
                <a:tc>
                  <a:txBody>
                    <a:bodyPr/>
                    <a:lstStyle/>
                    <a:p>
                      <a:pPr algn="ctr"/>
                      <a:r>
                        <a:rPr lang="en-US" sz="2200" dirty="0">
                          <a:solidFill>
                            <a:schemeClr val="tx1"/>
                          </a:solidFill>
                        </a:rPr>
                        <a:t>State FY 24-25</a:t>
                      </a:r>
                    </a:p>
                  </a:txBody>
                  <a:tcPr/>
                </a:tc>
                <a:tc>
                  <a:txBody>
                    <a:bodyPr/>
                    <a:lstStyle/>
                    <a:p>
                      <a:pPr algn="ctr"/>
                      <a:r>
                        <a:rPr lang="en-US" sz="2400" b="0" dirty="0">
                          <a:solidFill>
                            <a:schemeClr val="tx1"/>
                          </a:solidFill>
                        </a:rPr>
                        <a:t>451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chemeClr val="tx1"/>
                          </a:solidFill>
                        </a:rPr>
                        <a:t>198</a:t>
                      </a:r>
                    </a:p>
                  </a:txBody>
                  <a:tcPr/>
                </a:tc>
                <a:tc>
                  <a:txBody>
                    <a:bodyPr/>
                    <a:lstStyle/>
                    <a:p>
                      <a:pPr algn="ctr"/>
                      <a:r>
                        <a:rPr lang="en-US" sz="2400" b="0" dirty="0">
                          <a:solidFill>
                            <a:schemeClr val="tx1"/>
                          </a:solidFill>
                        </a:rPr>
                        <a:t>98</a:t>
                      </a:r>
                    </a:p>
                  </a:txBody>
                  <a:tcPr/>
                </a:tc>
                <a:extLst>
                  <a:ext uri="{0D108BD9-81ED-4DB2-BD59-A6C34878D82A}">
                    <a16:rowId xmlns:a16="http://schemas.microsoft.com/office/drawing/2014/main" val="810567574"/>
                  </a:ext>
                </a:extLst>
              </a:tr>
              <a:tr h="478969">
                <a:tc>
                  <a:txBody>
                    <a:bodyPr/>
                    <a:lstStyle/>
                    <a:p>
                      <a:pPr algn="r"/>
                      <a:r>
                        <a:rPr lang="en-US" sz="2200" b="1" dirty="0">
                          <a:solidFill>
                            <a:schemeClr val="accent1">
                              <a:lumMod val="75000"/>
                            </a:schemeClr>
                          </a:solidFill>
                        </a:rPr>
                        <a:t>Jul-Sep 2025</a:t>
                      </a:r>
                    </a:p>
                  </a:txBody>
                  <a:tcPr/>
                </a:tc>
                <a:tc>
                  <a:txBody>
                    <a:bodyPr/>
                    <a:lstStyle/>
                    <a:p>
                      <a:pPr algn="ctr"/>
                      <a:r>
                        <a:rPr lang="en-US" sz="2400" b="1" dirty="0">
                          <a:solidFill>
                            <a:schemeClr val="accent1">
                              <a:lumMod val="75000"/>
                            </a:schemeClr>
                          </a:solidFill>
                        </a:rPr>
                        <a:t>70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chemeClr val="accent1">
                              <a:lumMod val="75000"/>
                            </a:schemeClr>
                          </a:solidFill>
                        </a:rPr>
                        <a:t>37</a:t>
                      </a:r>
                    </a:p>
                  </a:txBody>
                  <a:tcPr/>
                </a:tc>
                <a:tc>
                  <a:txBody>
                    <a:bodyPr/>
                    <a:lstStyle/>
                    <a:p>
                      <a:pPr algn="ctr"/>
                      <a:r>
                        <a:rPr lang="en-US" sz="2400" b="1" dirty="0">
                          <a:solidFill>
                            <a:schemeClr val="accent1">
                              <a:lumMod val="75000"/>
                            </a:schemeClr>
                          </a:solidFill>
                        </a:rPr>
                        <a:t>38</a:t>
                      </a:r>
                    </a:p>
                  </a:txBody>
                  <a:tcPr/>
                </a:tc>
                <a:extLst>
                  <a:ext uri="{0D108BD9-81ED-4DB2-BD59-A6C34878D82A}">
                    <a16:rowId xmlns:a16="http://schemas.microsoft.com/office/drawing/2014/main" val="1113388197"/>
                  </a:ext>
                </a:extLst>
              </a:tr>
            </a:tbl>
          </a:graphicData>
        </a:graphic>
      </p:graphicFrame>
      <p:sp>
        <p:nvSpPr>
          <p:cNvPr id="8" name="Content Placeholder 2">
            <a:extLst>
              <a:ext uri="{FF2B5EF4-FFF2-40B4-BE49-F238E27FC236}">
                <a16:creationId xmlns:a16="http://schemas.microsoft.com/office/drawing/2014/main" id="{F2CB712A-7082-4E7A-8803-B70E7670B44F}"/>
              </a:ext>
            </a:extLst>
          </p:cNvPr>
          <p:cNvSpPr txBox="1">
            <a:spLocks/>
          </p:cNvSpPr>
          <p:nvPr/>
        </p:nvSpPr>
        <p:spPr>
          <a:xfrm>
            <a:off x="1716259" y="4510690"/>
            <a:ext cx="9369083" cy="1531369"/>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nSpc>
                <a:spcPct val="100000"/>
              </a:lnSpc>
            </a:pPr>
            <a:r>
              <a:rPr lang="en-US" sz="2900" dirty="0">
                <a:solidFill>
                  <a:schemeClr val="tx1"/>
                </a:solidFill>
                <a:latin typeface="+mj-lt"/>
              </a:rPr>
              <a:t>Please reach out to us if the appellant reaches out to you.  Remember, even when we are notified early, we still have to work our cases according to the hearing date.   </a:t>
            </a:r>
          </a:p>
          <a:p>
            <a:pPr marL="457200" indent="-457200">
              <a:lnSpc>
                <a:spcPct val="100000"/>
              </a:lnSpc>
            </a:pPr>
            <a:r>
              <a:rPr lang="en-US" sz="2900" dirty="0">
                <a:solidFill>
                  <a:schemeClr val="tx1"/>
                </a:solidFill>
                <a:latin typeface="+mj-lt"/>
              </a:rPr>
              <a:t>If you are hosting the virtual hearing in your office, let us know if rep will stay with appellant. We need to notify BVA Coordinator and Judge that there is an observer.</a:t>
            </a:r>
          </a:p>
          <a:p>
            <a:endParaRPr lang="en-US" dirty="0"/>
          </a:p>
        </p:txBody>
      </p:sp>
    </p:spTree>
    <p:extLst>
      <p:ext uri="{BB962C8B-B14F-4D97-AF65-F5344CB8AC3E}">
        <p14:creationId xmlns:p14="http://schemas.microsoft.com/office/powerpoint/2010/main" val="2552797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7076-C336-4243-B11A-57129CF9C3C8}"/>
              </a:ext>
            </a:extLst>
          </p:cNvPr>
          <p:cNvSpPr>
            <a:spLocks noGrp="1"/>
          </p:cNvSpPr>
          <p:nvPr>
            <p:ph type="title"/>
          </p:nvPr>
        </p:nvSpPr>
        <p:spPr>
          <a:xfrm>
            <a:off x="838200" y="365125"/>
            <a:ext cx="10515600" cy="1083847"/>
          </a:xfrm>
          <a:ln w="19050">
            <a:solidFill>
              <a:schemeClr val="accent4"/>
            </a:solidFill>
          </a:ln>
        </p:spPr>
        <p:txBody>
          <a:bodyPr/>
          <a:lstStyle/>
          <a:p>
            <a:pPr algn="ctr"/>
            <a:r>
              <a:rPr lang="en-US" dirty="0"/>
              <a:t>Board Data for CalVet Representation</a:t>
            </a:r>
          </a:p>
        </p:txBody>
      </p:sp>
      <p:graphicFrame>
        <p:nvGraphicFramePr>
          <p:cNvPr id="5" name="Table 4">
            <a:extLst>
              <a:ext uri="{FF2B5EF4-FFF2-40B4-BE49-F238E27FC236}">
                <a16:creationId xmlns:a16="http://schemas.microsoft.com/office/drawing/2014/main" id="{B3F0D9D2-82AA-425C-A525-5C532EF1DE57}"/>
              </a:ext>
            </a:extLst>
          </p:cNvPr>
          <p:cNvGraphicFramePr>
            <a:graphicFrameLocks noGrp="1"/>
          </p:cNvGraphicFramePr>
          <p:nvPr>
            <p:extLst>
              <p:ext uri="{D42A27DB-BD31-4B8C-83A1-F6EECF244321}">
                <p14:modId xmlns:p14="http://schemas.microsoft.com/office/powerpoint/2010/main" val="114964991"/>
              </p:ext>
            </p:extLst>
          </p:nvPr>
        </p:nvGraphicFramePr>
        <p:xfrm>
          <a:off x="838200" y="1767417"/>
          <a:ext cx="10515603" cy="1981200"/>
        </p:xfrm>
        <a:graphic>
          <a:graphicData uri="http://schemas.openxmlformats.org/drawingml/2006/table">
            <a:tbl>
              <a:tblPr firstRow="1" bandRow="1">
                <a:tableStyleId>{5C22544A-7EE6-4342-B048-85BDC9FD1C3A}</a:tableStyleId>
              </a:tblPr>
              <a:tblGrid>
                <a:gridCol w="1336589">
                  <a:extLst>
                    <a:ext uri="{9D8B030D-6E8A-4147-A177-3AD203B41FA5}">
                      <a16:colId xmlns:a16="http://schemas.microsoft.com/office/drawing/2014/main" val="4055961088"/>
                    </a:ext>
                  </a:extLst>
                </a:gridCol>
                <a:gridCol w="1667869">
                  <a:extLst>
                    <a:ext uri="{9D8B030D-6E8A-4147-A177-3AD203B41FA5}">
                      <a16:colId xmlns:a16="http://schemas.microsoft.com/office/drawing/2014/main" val="1624081413"/>
                    </a:ext>
                  </a:extLst>
                </a:gridCol>
                <a:gridCol w="1502229">
                  <a:extLst>
                    <a:ext uri="{9D8B030D-6E8A-4147-A177-3AD203B41FA5}">
                      <a16:colId xmlns:a16="http://schemas.microsoft.com/office/drawing/2014/main" val="1641360205"/>
                    </a:ext>
                  </a:extLst>
                </a:gridCol>
                <a:gridCol w="1502229">
                  <a:extLst>
                    <a:ext uri="{9D8B030D-6E8A-4147-A177-3AD203B41FA5}">
                      <a16:colId xmlns:a16="http://schemas.microsoft.com/office/drawing/2014/main" val="2389539544"/>
                    </a:ext>
                  </a:extLst>
                </a:gridCol>
                <a:gridCol w="1283630">
                  <a:extLst>
                    <a:ext uri="{9D8B030D-6E8A-4147-A177-3AD203B41FA5}">
                      <a16:colId xmlns:a16="http://schemas.microsoft.com/office/drawing/2014/main" val="3068294277"/>
                    </a:ext>
                  </a:extLst>
                </a:gridCol>
                <a:gridCol w="1507524">
                  <a:extLst>
                    <a:ext uri="{9D8B030D-6E8A-4147-A177-3AD203B41FA5}">
                      <a16:colId xmlns:a16="http://schemas.microsoft.com/office/drawing/2014/main" val="223939308"/>
                    </a:ext>
                  </a:extLst>
                </a:gridCol>
                <a:gridCol w="1715533">
                  <a:extLst>
                    <a:ext uri="{9D8B030D-6E8A-4147-A177-3AD203B41FA5}">
                      <a16:colId xmlns:a16="http://schemas.microsoft.com/office/drawing/2014/main" val="2527309338"/>
                    </a:ext>
                  </a:extLst>
                </a:gridCol>
              </a:tblGrid>
              <a:tr h="370840">
                <a:tc>
                  <a:txBody>
                    <a:bodyPr/>
                    <a:lstStyle/>
                    <a:p>
                      <a:pPr algn="ctr"/>
                      <a:r>
                        <a:rPr lang="en-US" sz="2000" dirty="0"/>
                        <a:t>Full Grant</a:t>
                      </a:r>
                    </a:p>
                  </a:txBody>
                  <a:tcPr/>
                </a:tc>
                <a:tc>
                  <a:txBody>
                    <a:bodyPr/>
                    <a:lstStyle/>
                    <a:p>
                      <a:pPr algn="ctr"/>
                      <a:r>
                        <a:rPr lang="en-US" sz="2000" dirty="0"/>
                        <a:t>Partial Grant</a:t>
                      </a:r>
                    </a:p>
                  </a:txBody>
                  <a:tcPr/>
                </a:tc>
                <a:tc>
                  <a:txBody>
                    <a:bodyPr/>
                    <a:lstStyle/>
                    <a:p>
                      <a:pPr algn="ctr"/>
                      <a:r>
                        <a:rPr lang="en-US" sz="2000" dirty="0"/>
                        <a:t>Remand</a:t>
                      </a:r>
                    </a:p>
                  </a:txBody>
                  <a:tcPr/>
                </a:tc>
                <a:tc>
                  <a:txBody>
                    <a:bodyPr/>
                    <a:lstStyle/>
                    <a:p>
                      <a:pPr algn="ctr"/>
                      <a:r>
                        <a:rPr lang="en-US" sz="2000" dirty="0"/>
                        <a:t>Denied</a:t>
                      </a:r>
                    </a:p>
                  </a:txBody>
                  <a:tcPr/>
                </a:tc>
                <a:tc>
                  <a:txBody>
                    <a:bodyPr/>
                    <a:lstStyle/>
                    <a:p>
                      <a:pPr algn="ctr"/>
                      <a:r>
                        <a:rPr lang="en-US" sz="2000" dirty="0"/>
                        <a:t>Other</a:t>
                      </a:r>
                    </a:p>
                  </a:txBody>
                  <a:tcPr/>
                </a:tc>
                <a:tc>
                  <a:txBody>
                    <a:bodyPr/>
                    <a:lstStyle/>
                    <a:p>
                      <a:pPr algn="ctr"/>
                      <a:r>
                        <a:rPr lang="en-US" sz="2000" dirty="0"/>
                        <a:t>No Decision </a:t>
                      </a:r>
                    </a:p>
                  </a:txBody>
                  <a:tcPr/>
                </a:tc>
                <a:tc>
                  <a:txBody>
                    <a:bodyPr/>
                    <a:lstStyle/>
                    <a:p>
                      <a:pPr algn="ctr"/>
                      <a:r>
                        <a:rPr lang="en-US" sz="2000" dirty="0"/>
                        <a:t>Total Appeals</a:t>
                      </a:r>
                    </a:p>
                  </a:txBody>
                  <a:tcPr/>
                </a:tc>
                <a:extLst>
                  <a:ext uri="{0D108BD9-81ED-4DB2-BD59-A6C34878D82A}">
                    <a16:rowId xmlns:a16="http://schemas.microsoft.com/office/drawing/2014/main" val="3426677488"/>
                  </a:ext>
                </a:extLst>
              </a:tr>
              <a:tr h="370840">
                <a:tc>
                  <a:txBody>
                    <a:bodyPr/>
                    <a:lstStyle/>
                    <a:p>
                      <a:pPr algn="r"/>
                      <a:r>
                        <a:rPr lang="en-US" sz="2000" dirty="0"/>
                        <a:t>390</a:t>
                      </a:r>
                    </a:p>
                  </a:txBody>
                  <a:tcPr/>
                </a:tc>
                <a:tc>
                  <a:txBody>
                    <a:bodyPr/>
                    <a:lstStyle/>
                    <a:p>
                      <a:pPr algn="r"/>
                      <a:r>
                        <a:rPr lang="en-US" sz="2000" dirty="0"/>
                        <a:t>130</a:t>
                      </a:r>
                    </a:p>
                  </a:txBody>
                  <a:tcPr/>
                </a:tc>
                <a:tc>
                  <a:txBody>
                    <a:bodyPr/>
                    <a:lstStyle/>
                    <a:p>
                      <a:pPr algn="r"/>
                      <a:r>
                        <a:rPr lang="en-US" sz="2000" dirty="0"/>
                        <a:t>310</a:t>
                      </a:r>
                    </a:p>
                  </a:txBody>
                  <a:tcPr/>
                </a:tc>
                <a:tc>
                  <a:txBody>
                    <a:bodyPr/>
                    <a:lstStyle/>
                    <a:p>
                      <a:pPr algn="r"/>
                      <a:r>
                        <a:rPr lang="en-US" sz="2000" dirty="0"/>
                        <a:t>169</a:t>
                      </a:r>
                    </a:p>
                  </a:txBody>
                  <a:tcPr/>
                </a:tc>
                <a:tc>
                  <a:txBody>
                    <a:bodyPr/>
                    <a:lstStyle/>
                    <a:p>
                      <a:pPr algn="r"/>
                      <a:r>
                        <a:rPr lang="en-US" sz="2000" dirty="0"/>
                        <a:t>229</a:t>
                      </a:r>
                    </a:p>
                  </a:txBody>
                  <a:tcPr/>
                </a:tc>
                <a:tc>
                  <a:txBody>
                    <a:bodyPr/>
                    <a:lstStyle/>
                    <a:p>
                      <a:pPr algn="r"/>
                      <a:r>
                        <a:rPr lang="en-US" sz="2000" dirty="0"/>
                        <a:t>1647</a:t>
                      </a:r>
                    </a:p>
                  </a:txBody>
                  <a:tcPr/>
                </a:tc>
                <a:tc>
                  <a:txBody>
                    <a:bodyPr/>
                    <a:lstStyle/>
                    <a:p>
                      <a:pPr algn="r"/>
                      <a:r>
                        <a:rPr lang="en-US" sz="2000" dirty="0"/>
                        <a:t>2875</a:t>
                      </a:r>
                    </a:p>
                  </a:txBody>
                  <a:tcPr/>
                </a:tc>
                <a:extLst>
                  <a:ext uri="{0D108BD9-81ED-4DB2-BD59-A6C34878D82A}">
                    <a16:rowId xmlns:a16="http://schemas.microsoft.com/office/drawing/2014/main" val="2314965387"/>
                  </a:ext>
                </a:extLst>
              </a:tr>
              <a:tr h="370840">
                <a:tc gridSpan="2">
                  <a:txBody>
                    <a:bodyPr/>
                    <a:lstStyle/>
                    <a:p>
                      <a:pPr algn="ctr"/>
                      <a:r>
                        <a:rPr lang="en-US" sz="2000" b="0" dirty="0">
                          <a:solidFill>
                            <a:srgbClr val="002060"/>
                          </a:solidFill>
                        </a:rPr>
                        <a:t>Full &amp; Partial Grants = </a:t>
                      </a:r>
                      <a:r>
                        <a:rPr lang="en-US" sz="2000" b="1" dirty="0">
                          <a:solidFill>
                            <a:srgbClr val="002060"/>
                          </a:solidFill>
                        </a:rPr>
                        <a:t>42%</a:t>
                      </a:r>
                    </a:p>
                  </a:txBody>
                  <a:tcPr/>
                </a:tc>
                <a:tc hMerge="1">
                  <a:txBody>
                    <a:bodyPr/>
                    <a:lstStyle/>
                    <a:p>
                      <a:endParaRPr lang="en-US" dirty="0"/>
                    </a:p>
                  </a:txBody>
                  <a:tcPr/>
                </a:tc>
                <a:tc>
                  <a:txBody>
                    <a:bodyPr/>
                    <a:lstStyle/>
                    <a:p>
                      <a:pPr algn="ctr"/>
                      <a:r>
                        <a:rPr lang="en-US" sz="2000" b="1" dirty="0">
                          <a:solidFill>
                            <a:srgbClr val="002060"/>
                          </a:solidFill>
                        </a:rPr>
                        <a:t>25%</a:t>
                      </a:r>
                    </a:p>
                  </a:txBody>
                  <a:tcPr/>
                </a:tc>
                <a:tc>
                  <a:txBody>
                    <a:bodyPr/>
                    <a:lstStyle/>
                    <a:p>
                      <a:pPr algn="ctr"/>
                      <a:r>
                        <a:rPr lang="en-US" sz="2000" b="1" dirty="0">
                          <a:solidFill>
                            <a:srgbClr val="002060"/>
                          </a:solidFill>
                        </a:rPr>
                        <a:t>14%</a:t>
                      </a:r>
                    </a:p>
                  </a:txBody>
                  <a:tcPr/>
                </a:tc>
                <a:tc>
                  <a:txBody>
                    <a:bodyPr/>
                    <a:lstStyle/>
                    <a:p>
                      <a:pPr algn="ctr"/>
                      <a:r>
                        <a:rPr lang="en-US" sz="2000" b="1" dirty="0">
                          <a:solidFill>
                            <a:srgbClr val="002060"/>
                          </a:solidFill>
                        </a:rPr>
                        <a:t>19%</a:t>
                      </a:r>
                    </a:p>
                  </a:txBody>
                  <a:tcPr/>
                </a:tc>
                <a:tc>
                  <a:txBody>
                    <a:bodyPr/>
                    <a:lstStyle/>
                    <a:p>
                      <a:pPr algn="ctr"/>
                      <a:endParaRPr lang="en-US" sz="2000" b="1" dirty="0">
                        <a:solidFill>
                          <a:srgbClr val="002060"/>
                        </a:solidFill>
                      </a:endParaRPr>
                    </a:p>
                  </a:txBody>
                  <a:tcPr/>
                </a:tc>
                <a:tc>
                  <a:txBody>
                    <a:bodyPr/>
                    <a:lstStyle/>
                    <a:p>
                      <a:pPr algn="ctr"/>
                      <a:endParaRPr lang="en-US" sz="2000" b="1" dirty="0">
                        <a:solidFill>
                          <a:srgbClr val="002060"/>
                        </a:solidFill>
                      </a:endParaRPr>
                    </a:p>
                  </a:txBody>
                  <a:tcPr/>
                </a:tc>
                <a:extLst>
                  <a:ext uri="{0D108BD9-81ED-4DB2-BD59-A6C34878D82A}">
                    <a16:rowId xmlns:a16="http://schemas.microsoft.com/office/drawing/2014/main" val="101536938"/>
                  </a:ext>
                </a:extLst>
              </a:tr>
              <a:tr h="370840">
                <a:tc gridSpan="5">
                  <a:txBody>
                    <a:bodyPr/>
                    <a:lstStyle/>
                    <a:p>
                      <a:pPr algn="r"/>
                      <a:r>
                        <a:rPr lang="en-US" sz="2000" b="0" dirty="0"/>
                        <a:t>(Total Appeals with Decisions Issued)  1228</a:t>
                      </a:r>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pPr algn="r"/>
                      <a:r>
                        <a:rPr lang="en-US" sz="2000" b="0" dirty="0"/>
                        <a:t>1647</a:t>
                      </a:r>
                    </a:p>
                  </a:txBody>
                  <a:tcPr/>
                </a:tc>
                <a:tc>
                  <a:txBody>
                    <a:bodyPr/>
                    <a:lstStyle/>
                    <a:p>
                      <a:pPr algn="r"/>
                      <a:endParaRPr lang="en-US" sz="2000" b="0" dirty="0"/>
                    </a:p>
                  </a:txBody>
                  <a:tcPr/>
                </a:tc>
                <a:extLst>
                  <a:ext uri="{0D108BD9-81ED-4DB2-BD59-A6C34878D82A}">
                    <a16:rowId xmlns:a16="http://schemas.microsoft.com/office/drawing/2014/main" val="3222683631"/>
                  </a:ext>
                </a:extLst>
              </a:tr>
              <a:tr h="370840">
                <a:tc gridSpan="5">
                  <a:txBody>
                    <a:bodyPr/>
                    <a:lstStyle/>
                    <a:p>
                      <a:pPr algn="r"/>
                      <a:r>
                        <a:rPr lang="en-US" sz="2000" b="0" dirty="0"/>
                        <a:t> </a:t>
                      </a:r>
                      <a:r>
                        <a:rPr lang="en-US" sz="2000" b="1" dirty="0"/>
                        <a:t>42%</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b="1" dirty="0"/>
                        <a:t>67%</a:t>
                      </a:r>
                    </a:p>
                  </a:txBody>
                  <a:tcPr/>
                </a:tc>
                <a:tc>
                  <a:txBody>
                    <a:bodyPr/>
                    <a:lstStyle/>
                    <a:p>
                      <a:pPr algn="r"/>
                      <a:endParaRPr lang="en-US" sz="2000" dirty="0"/>
                    </a:p>
                  </a:txBody>
                  <a:tcPr/>
                </a:tc>
                <a:extLst>
                  <a:ext uri="{0D108BD9-81ED-4DB2-BD59-A6C34878D82A}">
                    <a16:rowId xmlns:a16="http://schemas.microsoft.com/office/drawing/2014/main" val="2950642573"/>
                  </a:ext>
                </a:extLst>
              </a:tr>
            </a:tbl>
          </a:graphicData>
        </a:graphic>
      </p:graphicFrame>
      <p:sp>
        <p:nvSpPr>
          <p:cNvPr id="6" name="TextBox 5">
            <a:extLst>
              <a:ext uri="{FF2B5EF4-FFF2-40B4-BE49-F238E27FC236}">
                <a16:creationId xmlns:a16="http://schemas.microsoft.com/office/drawing/2014/main" id="{D43D184B-90BF-4D56-A00B-75B0F396256A}"/>
              </a:ext>
            </a:extLst>
          </p:cNvPr>
          <p:cNvSpPr txBox="1"/>
          <p:nvPr/>
        </p:nvSpPr>
        <p:spPr>
          <a:xfrm>
            <a:off x="838200" y="4077730"/>
            <a:ext cx="10515600" cy="2231380"/>
          </a:xfrm>
          <a:prstGeom prst="rect">
            <a:avLst/>
          </a:prstGeom>
          <a:noFill/>
        </p:spPr>
        <p:txBody>
          <a:bodyPr wrap="square" rtlCol="0">
            <a:spAutoFit/>
          </a:bodyPr>
          <a:lstStyle/>
          <a:p>
            <a:r>
              <a:rPr lang="en-US" sz="2200" dirty="0"/>
              <a:t>Appeals–hearing lane received Oct 2019 to Sep 30, 2025:</a:t>
            </a:r>
          </a:p>
          <a:p>
            <a:pPr marL="285750" indent="-285750">
              <a:spcBef>
                <a:spcPts val="600"/>
              </a:spcBef>
              <a:buFont typeface="Arial" panose="020B0604020202020204" pitchFamily="34" charset="0"/>
              <a:buChar char="•"/>
            </a:pPr>
            <a:r>
              <a:rPr lang="en-US" sz="2200" dirty="0"/>
              <a:t>Total: 2,875</a:t>
            </a:r>
          </a:p>
          <a:p>
            <a:pPr marL="285750" indent="-285750">
              <a:spcBef>
                <a:spcPts val="600"/>
              </a:spcBef>
              <a:buFont typeface="Arial" panose="020B0604020202020204" pitchFamily="34" charset="0"/>
              <a:buChar char="•"/>
            </a:pPr>
            <a:r>
              <a:rPr lang="en-US" sz="2200" dirty="0"/>
              <a:t>Decisions Issued: 1,228</a:t>
            </a:r>
          </a:p>
          <a:p>
            <a:pPr marL="285750" indent="-285750">
              <a:spcBef>
                <a:spcPts val="600"/>
              </a:spcBef>
              <a:buFont typeface="Arial" panose="020B0604020202020204" pitchFamily="34" charset="0"/>
              <a:buChar char="•"/>
            </a:pPr>
            <a:r>
              <a:rPr lang="en-US" sz="2200" b="1" dirty="0"/>
              <a:t>No Decision: 1,647</a:t>
            </a:r>
          </a:p>
          <a:p>
            <a:endParaRPr lang="en-US" dirty="0"/>
          </a:p>
          <a:p>
            <a:endParaRPr lang="en-US" dirty="0"/>
          </a:p>
        </p:txBody>
      </p:sp>
      <p:sp>
        <p:nvSpPr>
          <p:cNvPr id="7" name="Explosion: 8 Points 6">
            <a:extLst>
              <a:ext uri="{FF2B5EF4-FFF2-40B4-BE49-F238E27FC236}">
                <a16:creationId xmlns:a16="http://schemas.microsoft.com/office/drawing/2014/main" id="{8A8945D0-9A74-4647-B327-02A56C9E5B50}"/>
              </a:ext>
            </a:extLst>
          </p:cNvPr>
          <p:cNvSpPr/>
          <p:nvPr/>
        </p:nvSpPr>
        <p:spPr>
          <a:xfrm>
            <a:off x="5444950" y="4331799"/>
            <a:ext cx="4693511" cy="1854200"/>
          </a:xfrm>
          <a:prstGeom prst="irregularSeal1">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C00000"/>
                </a:solidFill>
              </a:rPr>
              <a:t>1,647 pending.</a:t>
            </a:r>
          </a:p>
          <a:p>
            <a:pPr algn="ctr"/>
            <a:r>
              <a:rPr lang="en-US" dirty="0">
                <a:solidFill>
                  <a:srgbClr val="C00000"/>
                </a:solidFill>
              </a:rPr>
              <a:t>It takes </a:t>
            </a:r>
            <a:r>
              <a:rPr lang="en-US" b="1" dirty="0">
                <a:solidFill>
                  <a:srgbClr val="C00000"/>
                </a:solidFill>
              </a:rPr>
              <a:t>3.5 years</a:t>
            </a:r>
            <a:r>
              <a:rPr lang="en-US" dirty="0">
                <a:solidFill>
                  <a:srgbClr val="C00000"/>
                </a:solidFill>
              </a:rPr>
              <a:t>!</a:t>
            </a:r>
            <a:endParaRPr lang="en-US" dirty="0"/>
          </a:p>
        </p:txBody>
      </p:sp>
    </p:spTree>
    <p:extLst>
      <p:ext uri="{BB962C8B-B14F-4D97-AF65-F5344CB8AC3E}">
        <p14:creationId xmlns:p14="http://schemas.microsoft.com/office/powerpoint/2010/main" val="981212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7076-C336-4243-B11A-57129CF9C3C8}"/>
              </a:ext>
            </a:extLst>
          </p:cNvPr>
          <p:cNvSpPr>
            <a:spLocks noGrp="1"/>
          </p:cNvSpPr>
          <p:nvPr>
            <p:ph type="title"/>
          </p:nvPr>
        </p:nvSpPr>
        <p:spPr>
          <a:xfrm>
            <a:off x="838200" y="365125"/>
            <a:ext cx="10515600" cy="1083847"/>
          </a:xfrm>
          <a:ln w="19050">
            <a:solidFill>
              <a:schemeClr val="accent4"/>
            </a:solidFill>
          </a:ln>
        </p:spPr>
        <p:txBody>
          <a:bodyPr/>
          <a:lstStyle/>
          <a:p>
            <a:pPr algn="ctr"/>
            <a:r>
              <a:rPr lang="en-US" dirty="0"/>
              <a:t>BVA Docket dates</a:t>
            </a:r>
          </a:p>
        </p:txBody>
      </p:sp>
      <p:sp>
        <p:nvSpPr>
          <p:cNvPr id="3" name="TextBox 2">
            <a:extLst>
              <a:ext uri="{FF2B5EF4-FFF2-40B4-BE49-F238E27FC236}">
                <a16:creationId xmlns:a16="http://schemas.microsoft.com/office/drawing/2014/main" id="{BA81C621-8AF4-4B7F-A918-40569539D143}"/>
              </a:ext>
            </a:extLst>
          </p:cNvPr>
          <p:cNvSpPr txBox="1"/>
          <p:nvPr/>
        </p:nvSpPr>
        <p:spPr>
          <a:xfrm>
            <a:off x="838200" y="1751617"/>
            <a:ext cx="10515600" cy="4108817"/>
          </a:xfrm>
          <a:prstGeom prst="rect">
            <a:avLst/>
          </a:prstGeom>
          <a:noFill/>
        </p:spPr>
        <p:txBody>
          <a:bodyPr wrap="square" rtlCol="0">
            <a:spAutoFit/>
          </a:bodyPr>
          <a:lstStyle/>
          <a:p>
            <a:r>
              <a:rPr lang="en-US" sz="2400" b="1" dirty="0"/>
              <a:t>Hearing dockets</a:t>
            </a:r>
          </a:p>
          <a:p>
            <a:pPr marL="342900" indent="-342900">
              <a:spcBef>
                <a:spcPts val="600"/>
              </a:spcBef>
              <a:buFont typeface="Wingdings" panose="05000000000000000000" pitchFamily="2" charset="2"/>
              <a:buChar char="§"/>
            </a:pPr>
            <a:r>
              <a:rPr lang="en-US" sz="2400" dirty="0"/>
              <a:t>Oldest docket date waiting for a BVA Decision is </a:t>
            </a:r>
            <a:r>
              <a:rPr lang="en-US" sz="2400" u="sng" dirty="0"/>
              <a:t>September 16, 2019</a:t>
            </a:r>
            <a:r>
              <a:rPr lang="en-US" sz="2400" dirty="0"/>
              <a:t> (as of 1</a:t>
            </a:r>
            <a:r>
              <a:rPr lang="en-US" sz="2400" baseline="30000" dirty="0"/>
              <a:t>st</a:t>
            </a:r>
            <a:r>
              <a:rPr lang="en-US" sz="2400" dirty="0"/>
              <a:t> October) – </a:t>
            </a:r>
            <a:r>
              <a:rPr lang="en-US" sz="2400" dirty="0">
                <a:solidFill>
                  <a:srgbClr val="002060"/>
                </a:solidFill>
              </a:rPr>
              <a:t>also there are 100 AOD cases are ahead of that appeal</a:t>
            </a:r>
            <a:r>
              <a:rPr lang="en-US" sz="2400" dirty="0"/>
              <a:t>. </a:t>
            </a:r>
          </a:p>
          <a:p>
            <a:pPr marL="342900" indent="-342900">
              <a:spcBef>
                <a:spcPts val="600"/>
              </a:spcBef>
              <a:buFont typeface="Wingdings" panose="05000000000000000000" pitchFamily="2" charset="2"/>
              <a:buChar char="§"/>
            </a:pPr>
            <a:r>
              <a:rPr lang="en-US" sz="2400" dirty="0"/>
              <a:t>Hearings scheduled this month have November 2021 to February 2022 docket dates.</a:t>
            </a:r>
          </a:p>
          <a:p>
            <a:pPr marL="800100" lvl="1" indent="-342900">
              <a:spcBef>
                <a:spcPts val="600"/>
              </a:spcBef>
              <a:buFont typeface="Arial" panose="020B0604020202020204" pitchFamily="34" charset="0"/>
              <a:buChar char="•"/>
            </a:pPr>
            <a:r>
              <a:rPr lang="en-US" sz="2400" dirty="0">
                <a:solidFill>
                  <a:srgbClr val="002060"/>
                </a:solidFill>
              </a:rPr>
              <a:t>FYI, half of Oakland hearings held April 2024 are still waiting on BVA Decisions (early 2021 docket dates).</a:t>
            </a:r>
          </a:p>
          <a:p>
            <a:pPr>
              <a:spcBef>
                <a:spcPts val="1800"/>
              </a:spcBef>
            </a:pPr>
            <a:r>
              <a:rPr lang="en-US" sz="2400" b="1" dirty="0"/>
              <a:t>Evidence Review docket </a:t>
            </a:r>
            <a:r>
              <a:rPr lang="en-US" sz="2400" dirty="0"/>
              <a:t>– oldest is </a:t>
            </a:r>
            <a:r>
              <a:rPr lang="en-US" sz="2400" u="sng" dirty="0"/>
              <a:t>February 11, 2021</a:t>
            </a:r>
          </a:p>
          <a:p>
            <a:pPr>
              <a:spcBef>
                <a:spcPts val="1800"/>
              </a:spcBef>
            </a:pPr>
            <a:r>
              <a:rPr lang="en-US" sz="2400" b="1" dirty="0"/>
              <a:t>Direct Review docket </a:t>
            </a:r>
            <a:r>
              <a:rPr lang="en-US" sz="2400" dirty="0"/>
              <a:t>– oldest is </a:t>
            </a:r>
            <a:r>
              <a:rPr lang="en-US" sz="2400" u="sng" dirty="0"/>
              <a:t>April 5, 2021</a:t>
            </a:r>
          </a:p>
        </p:txBody>
      </p:sp>
    </p:spTree>
    <p:extLst>
      <p:ext uri="{BB962C8B-B14F-4D97-AF65-F5344CB8AC3E}">
        <p14:creationId xmlns:p14="http://schemas.microsoft.com/office/powerpoint/2010/main" val="2402527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7076-C336-4243-B11A-57129CF9C3C8}"/>
              </a:ext>
            </a:extLst>
          </p:cNvPr>
          <p:cNvSpPr>
            <a:spLocks noGrp="1"/>
          </p:cNvSpPr>
          <p:nvPr>
            <p:ph type="title"/>
          </p:nvPr>
        </p:nvSpPr>
        <p:spPr>
          <a:xfrm>
            <a:off x="838200" y="365125"/>
            <a:ext cx="10515600" cy="1083847"/>
          </a:xfrm>
          <a:ln w="19050">
            <a:noFill/>
          </a:ln>
        </p:spPr>
        <p:txBody>
          <a:bodyPr/>
          <a:lstStyle/>
          <a:p>
            <a:pPr algn="ctr"/>
            <a:r>
              <a:rPr lang="en-US" dirty="0"/>
              <a:t>Board Data for Hearings</a:t>
            </a:r>
          </a:p>
        </p:txBody>
      </p:sp>
      <p:graphicFrame>
        <p:nvGraphicFramePr>
          <p:cNvPr id="17" name="Chart 16">
            <a:extLst>
              <a:ext uri="{FF2B5EF4-FFF2-40B4-BE49-F238E27FC236}">
                <a16:creationId xmlns:a16="http://schemas.microsoft.com/office/drawing/2014/main" id="{C26FE094-B13A-4293-8D6A-7569C0FF8932}"/>
              </a:ext>
            </a:extLst>
          </p:cNvPr>
          <p:cNvGraphicFramePr/>
          <p:nvPr>
            <p:extLst>
              <p:ext uri="{D42A27DB-BD31-4B8C-83A1-F6EECF244321}">
                <p14:modId xmlns:p14="http://schemas.microsoft.com/office/powerpoint/2010/main" val="2224808267"/>
              </p:ext>
            </p:extLst>
          </p:nvPr>
        </p:nvGraphicFramePr>
        <p:xfrm>
          <a:off x="1144896" y="1112040"/>
          <a:ext cx="8128000"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18" name="Oval 17">
            <a:extLst>
              <a:ext uri="{FF2B5EF4-FFF2-40B4-BE49-F238E27FC236}">
                <a16:creationId xmlns:a16="http://schemas.microsoft.com/office/drawing/2014/main" id="{48DE00C6-E05B-4580-94BF-710FE3703BF3}"/>
              </a:ext>
            </a:extLst>
          </p:cNvPr>
          <p:cNvSpPr/>
          <p:nvPr/>
        </p:nvSpPr>
        <p:spPr>
          <a:xfrm>
            <a:off x="9312702" y="3916908"/>
            <a:ext cx="2041098" cy="1397746"/>
          </a:xfrm>
          <a:prstGeom prst="ellips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6">
                    <a:lumMod val="75000"/>
                  </a:schemeClr>
                </a:solidFill>
              </a:rPr>
              <a:t>July 2022 – Reopened to walk-ins</a:t>
            </a:r>
          </a:p>
        </p:txBody>
      </p:sp>
      <p:sp>
        <p:nvSpPr>
          <p:cNvPr id="3" name="Star: 8 Points 2">
            <a:extLst>
              <a:ext uri="{FF2B5EF4-FFF2-40B4-BE49-F238E27FC236}">
                <a16:creationId xmlns:a16="http://schemas.microsoft.com/office/drawing/2014/main" id="{BEB5D5A8-13EB-492F-86E3-D09E226ABFB3}"/>
              </a:ext>
            </a:extLst>
          </p:cNvPr>
          <p:cNvSpPr/>
          <p:nvPr/>
        </p:nvSpPr>
        <p:spPr>
          <a:xfrm>
            <a:off x="7574757" y="1963054"/>
            <a:ext cx="2481812" cy="1397746"/>
          </a:xfrm>
          <a:prstGeom prst="star8">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343-344-377 dockets only</a:t>
            </a:r>
          </a:p>
        </p:txBody>
      </p:sp>
      <p:sp>
        <p:nvSpPr>
          <p:cNvPr id="4" name="TextBox 3">
            <a:extLst>
              <a:ext uri="{FF2B5EF4-FFF2-40B4-BE49-F238E27FC236}">
                <a16:creationId xmlns:a16="http://schemas.microsoft.com/office/drawing/2014/main" id="{C9335E6D-2AE0-4748-A823-662518F43683}"/>
              </a:ext>
            </a:extLst>
          </p:cNvPr>
          <p:cNvSpPr txBox="1"/>
          <p:nvPr/>
        </p:nvSpPr>
        <p:spPr>
          <a:xfrm>
            <a:off x="5579594" y="1448563"/>
            <a:ext cx="2475470" cy="307777"/>
          </a:xfrm>
          <a:prstGeom prst="rect">
            <a:avLst/>
          </a:prstGeom>
          <a:noFill/>
        </p:spPr>
        <p:txBody>
          <a:bodyPr wrap="square" rtlCol="0">
            <a:spAutoFit/>
          </a:bodyPr>
          <a:lstStyle/>
          <a:p>
            <a:r>
              <a:rPr lang="en-US" sz="1400" dirty="0">
                <a:solidFill>
                  <a:schemeClr val="tx1">
                    <a:lumMod val="50000"/>
                    <a:lumOff val="50000"/>
                  </a:schemeClr>
                </a:solidFill>
              </a:rPr>
              <a:t>*Federal FY is Oct to Sep</a:t>
            </a:r>
          </a:p>
        </p:txBody>
      </p:sp>
    </p:spTree>
    <p:extLst>
      <p:ext uri="{BB962C8B-B14F-4D97-AF65-F5344CB8AC3E}">
        <p14:creationId xmlns:p14="http://schemas.microsoft.com/office/powerpoint/2010/main" val="1998052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01A3F-C08C-4620-85E9-953CB853FFD1}"/>
              </a:ext>
            </a:extLst>
          </p:cNvPr>
          <p:cNvSpPr>
            <a:spLocks noGrp="1"/>
          </p:cNvSpPr>
          <p:nvPr>
            <p:ph type="title"/>
          </p:nvPr>
        </p:nvSpPr>
        <p:spPr>
          <a:xfrm>
            <a:off x="838200" y="645124"/>
            <a:ext cx="10515600" cy="1325563"/>
          </a:xfrm>
          <a:ln w="38100">
            <a:solidFill>
              <a:schemeClr val="accent4"/>
            </a:solidFill>
          </a:ln>
        </p:spPr>
        <p:txBody>
          <a:bodyPr>
            <a:normAutofit/>
          </a:bodyPr>
          <a:lstStyle/>
          <a:p>
            <a:pPr algn="ctr"/>
            <a:r>
              <a:rPr lang="en-US" sz="6000" dirty="0">
                <a:latin typeface="+mn-lt"/>
              </a:rPr>
              <a:t>Agenda</a:t>
            </a:r>
          </a:p>
        </p:txBody>
      </p:sp>
      <p:sp>
        <p:nvSpPr>
          <p:cNvPr id="3" name="Content Placeholder 2">
            <a:extLst>
              <a:ext uri="{FF2B5EF4-FFF2-40B4-BE49-F238E27FC236}">
                <a16:creationId xmlns:a16="http://schemas.microsoft.com/office/drawing/2014/main" id="{36EF029A-17AC-41E1-A57B-8D002AE50033}"/>
              </a:ext>
            </a:extLst>
          </p:cNvPr>
          <p:cNvSpPr>
            <a:spLocks noGrp="1"/>
          </p:cNvSpPr>
          <p:nvPr>
            <p:ph idx="1"/>
          </p:nvPr>
        </p:nvSpPr>
        <p:spPr>
          <a:xfrm>
            <a:off x="2319454" y="2314937"/>
            <a:ext cx="9034346" cy="3924890"/>
          </a:xfrm>
        </p:spPr>
        <p:txBody>
          <a:bodyPr>
            <a:normAutofit/>
          </a:bodyPr>
          <a:lstStyle/>
          <a:p>
            <a:pPr marL="365760" indent="-365760">
              <a:buFont typeface="Courier New" panose="02070309020205020404" pitchFamily="49" charset="0"/>
              <a:buChar char="o"/>
            </a:pPr>
            <a:r>
              <a:rPr lang="en-US" sz="3000" dirty="0"/>
              <a:t>District Offices (DO) Programs and Data</a:t>
            </a:r>
          </a:p>
          <a:p>
            <a:pPr marL="822960" lvl="1" indent="-365760">
              <a:buFont typeface="Courier New" panose="02070309020205020404" pitchFamily="49" charset="0"/>
              <a:buChar char="o"/>
            </a:pPr>
            <a:r>
              <a:rPr lang="en-US" sz="2600" dirty="0"/>
              <a:t>Incarcerated Veterans Program</a:t>
            </a:r>
          </a:p>
          <a:p>
            <a:pPr marL="822960" lvl="1" indent="-365760">
              <a:buFont typeface="Courier New" panose="02070309020205020404" pitchFamily="49" charset="0"/>
              <a:buChar char="o"/>
            </a:pPr>
            <a:r>
              <a:rPr lang="en-US" sz="2600" dirty="0"/>
              <a:t>District Office-Reviewed VetPro Claims</a:t>
            </a:r>
          </a:p>
          <a:p>
            <a:pPr marL="822960" lvl="1" indent="-365760">
              <a:buFont typeface="Courier New" panose="02070309020205020404" pitchFamily="49" charset="0"/>
              <a:buChar char="o"/>
            </a:pPr>
            <a:r>
              <a:rPr lang="en-US" sz="2600" dirty="0"/>
              <a:t>Appeals and hearings</a:t>
            </a:r>
          </a:p>
          <a:p>
            <a:pPr marL="365760" indent="-365760">
              <a:buFont typeface="Courier New" panose="02070309020205020404" pitchFamily="49" charset="0"/>
              <a:buChar char="o"/>
            </a:pPr>
            <a:r>
              <a:rPr lang="en-US" sz="3000" dirty="0"/>
              <a:t>Board Data for CalVet-Represented Appeals</a:t>
            </a:r>
          </a:p>
          <a:p>
            <a:pPr marL="0" indent="0">
              <a:buNone/>
            </a:pPr>
            <a:endParaRPr lang="en-US" sz="3200" dirty="0"/>
          </a:p>
          <a:p>
            <a:pPr marL="0" indent="0">
              <a:buNone/>
            </a:pPr>
            <a:endParaRPr lang="en-US" sz="3200" dirty="0"/>
          </a:p>
        </p:txBody>
      </p:sp>
      <p:sp>
        <p:nvSpPr>
          <p:cNvPr id="4" name="Slide Number Placeholder 3">
            <a:extLst>
              <a:ext uri="{FF2B5EF4-FFF2-40B4-BE49-F238E27FC236}">
                <a16:creationId xmlns:a16="http://schemas.microsoft.com/office/drawing/2014/main" id="{A8F66F33-BDE0-4E86-B709-B9614A11C9E7}"/>
              </a:ext>
            </a:extLst>
          </p:cNvPr>
          <p:cNvSpPr>
            <a:spLocks noGrp="1"/>
          </p:cNvSpPr>
          <p:nvPr>
            <p:ph type="sldNum" sz="quarter" idx="12"/>
          </p:nvPr>
        </p:nvSpPr>
        <p:spPr/>
        <p:txBody>
          <a:bodyPr/>
          <a:lstStyle/>
          <a:p>
            <a:fld id="{97FF4E7B-DCA9-F44E-AACB-DE6F576A2003}" type="slidenum">
              <a:rPr lang="en-US" smtClean="0"/>
              <a:pPr/>
              <a:t>2</a:t>
            </a:fld>
            <a:endParaRPr lang="en-US" dirty="0"/>
          </a:p>
        </p:txBody>
      </p:sp>
      <p:sp>
        <p:nvSpPr>
          <p:cNvPr id="6" name="Rectangle: Rounded Corners 5">
            <a:extLst>
              <a:ext uri="{FF2B5EF4-FFF2-40B4-BE49-F238E27FC236}">
                <a16:creationId xmlns:a16="http://schemas.microsoft.com/office/drawing/2014/main" id="{990B988F-4FDA-49E9-A67C-D51E7BB5A803}"/>
              </a:ext>
            </a:extLst>
          </p:cNvPr>
          <p:cNvSpPr/>
          <p:nvPr/>
        </p:nvSpPr>
        <p:spPr>
          <a:xfrm>
            <a:off x="2152708" y="4998361"/>
            <a:ext cx="7886584" cy="777276"/>
          </a:xfrm>
          <a:prstGeom prst="roundRect">
            <a:avLst/>
          </a:prstGeom>
          <a:noFill/>
          <a:ln w="28575" cap="flat" cmpd="sng" algn="ctr">
            <a:solidFill>
              <a:schemeClr val="accent2"/>
            </a:solidFill>
            <a:prstDash val="lgDashDotDot"/>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2400" dirty="0"/>
              <a:t>Last 7 slides shows staff list and POC’s for the District Offices</a:t>
            </a:r>
          </a:p>
        </p:txBody>
      </p:sp>
    </p:spTree>
    <p:extLst>
      <p:ext uri="{BB962C8B-B14F-4D97-AF65-F5344CB8AC3E}">
        <p14:creationId xmlns:p14="http://schemas.microsoft.com/office/powerpoint/2010/main" val="1189537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09938-BF6F-455F-BFA5-BE981AD4E999}"/>
              </a:ext>
            </a:extLst>
          </p:cNvPr>
          <p:cNvSpPr>
            <a:spLocks noGrp="1"/>
          </p:cNvSpPr>
          <p:nvPr>
            <p:ph type="title"/>
          </p:nvPr>
        </p:nvSpPr>
        <p:spPr>
          <a:xfrm>
            <a:off x="274578" y="336188"/>
            <a:ext cx="5069324" cy="977539"/>
          </a:xfrm>
          <a:noFill/>
          <a:ln>
            <a:noFill/>
          </a:ln>
        </p:spPr>
        <p:style>
          <a:lnRef idx="0">
            <a:scrgbClr r="0" g="0" b="0"/>
          </a:lnRef>
          <a:fillRef idx="0">
            <a:scrgbClr r="0" g="0" b="0"/>
          </a:fillRef>
          <a:effectRef idx="0">
            <a:scrgbClr r="0" g="0" b="0"/>
          </a:effectRef>
          <a:fontRef idx="minor">
            <a:schemeClr val="dk1"/>
          </a:fontRef>
        </p:style>
        <p:txBody>
          <a:bodyPr>
            <a:normAutofit/>
          </a:bodyPr>
          <a:lstStyle/>
          <a:p>
            <a:pPr algn="ctr"/>
            <a:r>
              <a:rPr lang="en-US" sz="4800" dirty="0"/>
              <a:t>District Managers</a:t>
            </a:r>
            <a:endParaRPr lang="en-US" sz="4800" dirty="0">
              <a:latin typeface="+mn-lt"/>
            </a:endParaRPr>
          </a:p>
        </p:txBody>
      </p:sp>
      <p:sp>
        <p:nvSpPr>
          <p:cNvPr id="15" name="Rectangle 14">
            <a:extLst>
              <a:ext uri="{FF2B5EF4-FFF2-40B4-BE49-F238E27FC236}">
                <a16:creationId xmlns:a16="http://schemas.microsoft.com/office/drawing/2014/main" id="{248DA596-FFA3-4D31-B58A-64A2CCD39CDF}"/>
              </a:ext>
            </a:extLst>
          </p:cNvPr>
          <p:cNvSpPr/>
          <p:nvPr/>
        </p:nvSpPr>
        <p:spPr>
          <a:xfrm>
            <a:off x="599440" y="1168521"/>
            <a:ext cx="4419600" cy="5324354"/>
          </a:xfrm>
          <a:prstGeom prst="rect">
            <a:avLst/>
          </a:prstGeom>
          <a:noFill/>
          <a:ln w="3810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r"/>
            <a:endParaRPr lang="en-US" sz="1400" dirty="0">
              <a:solidFill>
                <a:schemeClr val="tx1"/>
              </a:solidFill>
            </a:endParaRPr>
          </a:p>
          <a:p>
            <a:pPr algn="ctr">
              <a:spcBef>
                <a:spcPts val="300"/>
              </a:spcBef>
            </a:pPr>
            <a:r>
              <a:rPr lang="en-US" sz="2000" b="1" dirty="0">
                <a:solidFill>
                  <a:schemeClr val="tx1"/>
                </a:solidFill>
              </a:rPr>
              <a:t>Alberto </a:t>
            </a:r>
            <a:r>
              <a:rPr lang="en-US" sz="2000" b="1" dirty="0" err="1">
                <a:solidFill>
                  <a:schemeClr val="tx1"/>
                </a:solidFill>
              </a:rPr>
              <a:t>Alpasan</a:t>
            </a:r>
            <a:r>
              <a:rPr lang="en-US" sz="2000" dirty="0">
                <a:solidFill>
                  <a:schemeClr val="tx1"/>
                </a:solidFill>
              </a:rPr>
              <a:t> </a:t>
            </a:r>
          </a:p>
          <a:p>
            <a:pPr algn="ctr"/>
            <a:r>
              <a:rPr lang="en-US" sz="2000" dirty="0">
                <a:solidFill>
                  <a:schemeClr val="tx1"/>
                </a:solidFill>
              </a:rPr>
              <a:t>Los Angeles District Manager</a:t>
            </a:r>
          </a:p>
          <a:p>
            <a:pPr algn="ctr"/>
            <a:r>
              <a:rPr lang="en-US" sz="2000" dirty="0">
                <a:solidFill>
                  <a:schemeClr val="tx1"/>
                </a:solidFill>
                <a:hlinkClick r:id="rId2"/>
              </a:rPr>
              <a:t>Alberto.Alpasan@calvet.ca.gov</a:t>
            </a:r>
            <a:r>
              <a:rPr lang="en-US" sz="2000" dirty="0">
                <a:solidFill>
                  <a:schemeClr val="tx1"/>
                </a:solidFill>
              </a:rPr>
              <a:t> </a:t>
            </a:r>
          </a:p>
          <a:p>
            <a:pPr algn="ctr"/>
            <a:r>
              <a:rPr lang="en-US" sz="2000" dirty="0">
                <a:solidFill>
                  <a:schemeClr val="tx1"/>
                </a:solidFill>
                <a:hlinkClick r:id="rId3"/>
              </a:rPr>
              <a:t>LADO@calvet.ca.gov</a:t>
            </a:r>
            <a:r>
              <a:rPr lang="en-US" sz="2000" dirty="0">
                <a:solidFill>
                  <a:schemeClr val="tx1"/>
                </a:solidFill>
              </a:rPr>
              <a:t>  </a:t>
            </a:r>
          </a:p>
          <a:p>
            <a:pPr algn="ctr"/>
            <a:r>
              <a:rPr lang="en-US" sz="2000" dirty="0">
                <a:solidFill>
                  <a:schemeClr val="tx1"/>
                </a:solidFill>
              </a:rPr>
              <a:t>(213) 620-2755</a:t>
            </a:r>
            <a:endParaRPr lang="en-US" sz="1400" b="1" dirty="0">
              <a:solidFill>
                <a:schemeClr val="tx1"/>
              </a:solidFill>
            </a:endParaRPr>
          </a:p>
          <a:p>
            <a:pPr algn="ctr"/>
            <a:endParaRPr lang="en-US" sz="2000" b="1" dirty="0">
              <a:solidFill>
                <a:schemeClr val="tx1"/>
              </a:solidFill>
              <a:latin typeface="+mj-lt"/>
            </a:endParaRPr>
          </a:p>
          <a:p>
            <a:pPr algn="ctr"/>
            <a:r>
              <a:rPr lang="en-US" sz="2000" b="1" dirty="0" err="1">
                <a:solidFill>
                  <a:schemeClr val="tx1"/>
                </a:solidFill>
              </a:rPr>
              <a:t>Melaina</a:t>
            </a:r>
            <a:r>
              <a:rPr lang="en-US" sz="2000" b="1" dirty="0">
                <a:solidFill>
                  <a:schemeClr val="tx1"/>
                </a:solidFill>
              </a:rPr>
              <a:t> Anker-Youngberg</a:t>
            </a:r>
          </a:p>
          <a:p>
            <a:pPr algn="ctr"/>
            <a:r>
              <a:rPr lang="en-US" sz="2000" dirty="0">
                <a:solidFill>
                  <a:schemeClr val="tx1"/>
                </a:solidFill>
              </a:rPr>
              <a:t>San Diego District Manager</a:t>
            </a:r>
          </a:p>
          <a:p>
            <a:pPr algn="ctr"/>
            <a:r>
              <a:rPr lang="en-US" sz="2000" dirty="0">
                <a:solidFill>
                  <a:schemeClr val="tx1"/>
                </a:solidFill>
                <a:latin typeface="+mj-lt"/>
                <a:hlinkClick r:id="rId4"/>
              </a:rPr>
              <a:t>Melaina.Anker@va.gov</a:t>
            </a:r>
            <a:endParaRPr lang="en-US" sz="2000" dirty="0">
              <a:solidFill>
                <a:schemeClr val="tx1"/>
              </a:solidFill>
              <a:latin typeface="+mj-lt"/>
            </a:endParaRPr>
          </a:p>
          <a:p>
            <a:pPr algn="ctr"/>
            <a:r>
              <a:rPr lang="en-US" sz="2000" dirty="0">
                <a:solidFill>
                  <a:schemeClr val="tx1"/>
                </a:solidFill>
                <a:latin typeface="+mj-lt"/>
                <a:hlinkClick r:id="rId5"/>
              </a:rPr>
              <a:t>State.VBASDC@va.gov</a:t>
            </a:r>
            <a:r>
              <a:rPr lang="en-US" sz="2000" dirty="0">
                <a:solidFill>
                  <a:schemeClr val="tx1"/>
                </a:solidFill>
                <a:latin typeface="+mj-lt"/>
              </a:rPr>
              <a:t> </a:t>
            </a:r>
            <a:r>
              <a:rPr lang="en-US" sz="2000" u="sng" dirty="0">
                <a:solidFill>
                  <a:schemeClr val="tx1"/>
                </a:solidFill>
                <a:latin typeface="+mj-lt"/>
                <a:hlinkClick r:id="rId4">
                  <a:extLst>
                    <a:ext uri="{A12FA001-AC4F-418D-AE19-62706E023703}">
                      <ahyp:hlinkClr xmlns:ahyp="http://schemas.microsoft.com/office/drawing/2018/hyperlinkcolor" val="tx"/>
                    </a:ext>
                  </a:extLst>
                </a:hlinkClick>
              </a:rPr>
              <a:t>   </a:t>
            </a:r>
          </a:p>
          <a:p>
            <a:pPr algn="ctr"/>
            <a:r>
              <a:rPr lang="en-US" sz="2000" dirty="0">
                <a:solidFill>
                  <a:schemeClr val="tx1"/>
                </a:solidFill>
                <a:latin typeface="+mj-lt"/>
              </a:rPr>
              <a:t>(619) 400-0070</a:t>
            </a:r>
          </a:p>
          <a:p>
            <a:pPr algn="ctr"/>
            <a:endParaRPr lang="en-US" sz="2000" dirty="0">
              <a:solidFill>
                <a:schemeClr val="tx1"/>
              </a:solidFill>
              <a:latin typeface="+mj-lt"/>
            </a:endParaRPr>
          </a:p>
          <a:p>
            <a:pPr algn="ctr"/>
            <a:r>
              <a:rPr lang="en-US" sz="2000" b="1" dirty="0" err="1">
                <a:solidFill>
                  <a:schemeClr val="tx1"/>
                </a:solidFill>
              </a:rPr>
              <a:t>Zmae</a:t>
            </a:r>
            <a:r>
              <a:rPr lang="en-US" sz="2000" b="1" dirty="0">
                <a:solidFill>
                  <a:schemeClr val="tx1"/>
                </a:solidFill>
              </a:rPr>
              <a:t> Raymundo </a:t>
            </a:r>
          </a:p>
          <a:p>
            <a:pPr algn="ctr"/>
            <a:r>
              <a:rPr lang="en-US" sz="2000" dirty="0">
                <a:solidFill>
                  <a:schemeClr val="tx1"/>
                </a:solidFill>
              </a:rPr>
              <a:t>Oakland District Manager</a:t>
            </a:r>
          </a:p>
          <a:p>
            <a:pPr algn="ctr"/>
            <a:r>
              <a:rPr lang="en-US" sz="2000" dirty="0">
                <a:solidFill>
                  <a:schemeClr val="tx1"/>
                </a:solidFill>
                <a:hlinkClick r:id="rId6"/>
              </a:rPr>
              <a:t>Zheriemae.Raymundo@calvet.ca.gov</a:t>
            </a:r>
            <a:r>
              <a:rPr lang="en-US" sz="2000" dirty="0">
                <a:solidFill>
                  <a:schemeClr val="tx1"/>
                </a:solidFill>
              </a:rPr>
              <a:t> </a:t>
            </a:r>
          </a:p>
          <a:p>
            <a:pPr algn="ctr"/>
            <a:r>
              <a:rPr lang="en-US" sz="2000" dirty="0">
                <a:solidFill>
                  <a:schemeClr val="tx1"/>
                </a:solidFill>
                <a:hlinkClick r:id="rId7"/>
              </a:rPr>
              <a:t>Oakland.Oakland@calvet.ca.gov</a:t>
            </a:r>
            <a:r>
              <a:rPr lang="en-US" sz="2000" dirty="0">
                <a:solidFill>
                  <a:schemeClr val="tx1"/>
                </a:solidFill>
              </a:rPr>
              <a:t>  </a:t>
            </a:r>
          </a:p>
          <a:p>
            <a:pPr algn="ctr"/>
            <a:r>
              <a:rPr lang="en-US" sz="2000" dirty="0">
                <a:solidFill>
                  <a:schemeClr val="tx1"/>
                </a:solidFill>
              </a:rPr>
              <a:t>(510) 286-0627</a:t>
            </a:r>
          </a:p>
          <a:p>
            <a:pPr algn="r"/>
            <a:endParaRPr lang="en-US" sz="2000" b="1" dirty="0">
              <a:solidFill>
                <a:schemeClr val="tx1"/>
              </a:solidFill>
              <a:latin typeface="+mj-lt"/>
            </a:endParaRPr>
          </a:p>
        </p:txBody>
      </p:sp>
      <p:sp>
        <p:nvSpPr>
          <p:cNvPr id="3" name="Speech Bubble: Oval 2">
            <a:extLst>
              <a:ext uri="{FF2B5EF4-FFF2-40B4-BE49-F238E27FC236}">
                <a16:creationId xmlns:a16="http://schemas.microsoft.com/office/drawing/2014/main" id="{13C43AC6-2C67-4ED5-BA7B-0E1C6EAE5036}"/>
              </a:ext>
            </a:extLst>
          </p:cNvPr>
          <p:cNvSpPr/>
          <p:nvPr/>
        </p:nvSpPr>
        <p:spPr>
          <a:xfrm>
            <a:off x="5214551" y="1168521"/>
            <a:ext cx="6378009" cy="4409319"/>
          </a:xfrm>
          <a:prstGeom prst="wedgeEllipse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6000" dirty="0">
                <a:latin typeface="Segoe Script" panose="030B0504020000000003" pitchFamily="66" charset="0"/>
              </a:rPr>
              <a:t>Questions?</a:t>
            </a:r>
          </a:p>
          <a:p>
            <a:pPr algn="ctr"/>
            <a:endParaRPr lang="en-US" sz="7300" dirty="0"/>
          </a:p>
        </p:txBody>
      </p:sp>
      <p:sp>
        <p:nvSpPr>
          <p:cNvPr id="4" name="Rectangle: Diagonal Corners Rounded 3">
            <a:extLst>
              <a:ext uri="{FF2B5EF4-FFF2-40B4-BE49-F238E27FC236}">
                <a16:creationId xmlns:a16="http://schemas.microsoft.com/office/drawing/2014/main" id="{31D5879C-578E-400A-84F0-D369E2EB4DA0}"/>
              </a:ext>
            </a:extLst>
          </p:cNvPr>
          <p:cNvSpPr/>
          <p:nvPr/>
        </p:nvSpPr>
        <p:spPr>
          <a:xfrm>
            <a:off x="6448145" y="3493073"/>
            <a:ext cx="3910819" cy="675249"/>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u="sng" dirty="0">
                <a:solidFill>
                  <a:srgbClr val="FF0000"/>
                </a:solidFill>
              </a:rPr>
              <a:t>Note</a:t>
            </a:r>
            <a:r>
              <a:rPr lang="en-US" dirty="0">
                <a:solidFill>
                  <a:srgbClr val="FF0000"/>
                </a:solidFill>
              </a:rPr>
              <a:t>: </a:t>
            </a:r>
            <a:r>
              <a:rPr lang="en-US" dirty="0">
                <a:solidFill>
                  <a:schemeClr val="accent1"/>
                </a:solidFill>
              </a:rPr>
              <a:t>POCs for each District Office begins on the next page.</a:t>
            </a:r>
          </a:p>
        </p:txBody>
      </p:sp>
    </p:spTree>
    <p:extLst>
      <p:ext uri="{BB962C8B-B14F-4D97-AF65-F5344CB8AC3E}">
        <p14:creationId xmlns:p14="http://schemas.microsoft.com/office/powerpoint/2010/main" val="14236820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09938-BF6F-455F-BFA5-BE981AD4E999}"/>
              </a:ext>
            </a:extLst>
          </p:cNvPr>
          <p:cNvSpPr>
            <a:spLocks noGrp="1"/>
          </p:cNvSpPr>
          <p:nvPr>
            <p:ph type="title"/>
          </p:nvPr>
        </p:nvSpPr>
        <p:spPr>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solidFill>
                  <a:schemeClr val="tx1"/>
                </a:solidFill>
                <a:latin typeface="+mn-lt"/>
              </a:rPr>
              <a:t>Oakland DO Staff list</a:t>
            </a:r>
          </a:p>
        </p:txBody>
      </p:sp>
      <p:sp>
        <p:nvSpPr>
          <p:cNvPr id="3" name="Text Placeholder 2">
            <a:extLst>
              <a:ext uri="{FF2B5EF4-FFF2-40B4-BE49-F238E27FC236}">
                <a16:creationId xmlns:a16="http://schemas.microsoft.com/office/drawing/2014/main" id="{7D4DC172-A2D7-4AD8-AD6E-6F81A695612A}"/>
              </a:ext>
            </a:extLst>
          </p:cNvPr>
          <p:cNvSpPr>
            <a:spLocks noGrp="1"/>
          </p:cNvSpPr>
          <p:nvPr>
            <p:ph type="body" idx="1"/>
          </p:nvPr>
        </p:nvSpPr>
        <p:spPr>
          <a:xfrm>
            <a:off x="839789" y="2005764"/>
            <a:ext cx="5416636" cy="623887"/>
          </a:xfr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sz="2800" dirty="0"/>
              <a:t> Appeals Team</a:t>
            </a:r>
          </a:p>
        </p:txBody>
      </p:sp>
      <p:sp>
        <p:nvSpPr>
          <p:cNvPr id="4" name="Content Placeholder 3">
            <a:extLst>
              <a:ext uri="{FF2B5EF4-FFF2-40B4-BE49-F238E27FC236}">
                <a16:creationId xmlns:a16="http://schemas.microsoft.com/office/drawing/2014/main" id="{826180AE-A157-4B96-86DE-2D34707B3A85}"/>
              </a:ext>
            </a:extLst>
          </p:cNvPr>
          <p:cNvSpPr>
            <a:spLocks noGrp="1"/>
          </p:cNvSpPr>
          <p:nvPr>
            <p:ph sz="half" idx="2"/>
          </p:nvPr>
        </p:nvSpPr>
        <p:spPr>
          <a:xfrm>
            <a:off x="839788" y="2749402"/>
            <a:ext cx="5416636" cy="3743473"/>
          </a:xfrm>
        </p:spPr>
        <p:txBody>
          <a:bodyPr>
            <a:normAutofit fontScale="85000" lnSpcReduction="20000"/>
          </a:bodyPr>
          <a:lstStyle/>
          <a:p>
            <a:pPr marL="0" indent="0">
              <a:buNone/>
            </a:pPr>
            <a:r>
              <a:rPr lang="en-US" sz="3100" b="1" dirty="0"/>
              <a:t>Steven Smith</a:t>
            </a:r>
            <a:r>
              <a:rPr lang="en-US" b="1" dirty="0"/>
              <a:t>, </a:t>
            </a:r>
            <a:r>
              <a:rPr lang="en-US" dirty="0"/>
              <a:t>Assistant District Manager</a:t>
            </a:r>
          </a:p>
          <a:p>
            <a:r>
              <a:rPr lang="en-US" dirty="0"/>
              <a:t>Leonora (Cora) Sarmiento</a:t>
            </a:r>
          </a:p>
          <a:p>
            <a:r>
              <a:rPr lang="en-US" dirty="0">
                <a:solidFill>
                  <a:srgbClr val="FF0000"/>
                </a:solidFill>
              </a:rPr>
              <a:t>Agnes Manalo (retiring Oct 31)</a:t>
            </a:r>
          </a:p>
          <a:p>
            <a:r>
              <a:rPr lang="en-US" dirty="0"/>
              <a:t>Elizabeth Grassetti</a:t>
            </a:r>
          </a:p>
          <a:p>
            <a:r>
              <a:rPr lang="en-US" dirty="0" err="1"/>
              <a:t>Akeesha</a:t>
            </a:r>
            <a:r>
              <a:rPr lang="en-US" dirty="0"/>
              <a:t> Barrett</a:t>
            </a:r>
          </a:p>
          <a:p>
            <a:r>
              <a:rPr lang="en-US" dirty="0"/>
              <a:t>Liam Williams (Rancho office)</a:t>
            </a:r>
          </a:p>
          <a:p>
            <a:r>
              <a:rPr lang="en-US" dirty="0"/>
              <a:t>Joseph </a:t>
            </a:r>
            <a:r>
              <a:rPr lang="en-US" dirty="0" err="1"/>
              <a:t>Klabouch</a:t>
            </a:r>
            <a:r>
              <a:rPr lang="en-US" dirty="0"/>
              <a:t> (Rancho office) </a:t>
            </a:r>
          </a:p>
          <a:p>
            <a:r>
              <a:rPr lang="en-US" dirty="0">
                <a:solidFill>
                  <a:schemeClr val="tx1">
                    <a:lumMod val="50000"/>
                    <a:lumOff val="50000"/>
                  </a:schemeClr>
                </a:solidFill>
              </a:rPr>
              <a:t>Judy Cortez-Garcia </a:t>
            </a:r>
          </a:p>
          <a:p>
            <a:r>
              <a:rPr lang="en-US" dirty="0">
                <a:solidFill>
                  <a:srgbClr val="FF0000"/>
                </a:solidFill>
              </a:rPr>
              <a:t>Vacant (</a:t>
            </a:r>
            <a:r>
              <a:rPr lang="en-US" dirty="0" err="1">
                <a:solidFill>
                  <a:srgbClr val="FF0000"/>
                </a:solidFill>
              </a:rPr>
              <a:t>prev</a:t>
            </a:r>
            <a:r>
              <a:rPr lang="en-US" dirty="0">
                <a:solidFill>
                  <a:srgbClr val="FF0000"/>
                </a:solidFill>
              </a:rPr>
              <a:t> Cristina)</a:t>
            </a:r>
          </a:p>
          <a:p>
            <a:pPr marL="0" indent="0">
              <a:buNone/>
            </a:pPr>
            <a:endParaRPr lang="en-US" dirty="0">
              <a:solidFill>
                <a:schemeClr val="tx1">
                  <a:lumMod val="50000"/>
                  <a:lumOff val="50000"/>
                </a:schemeClr>
              </a:solidFill>
            </a:endParaRPr>
          </a:p>
        </p:txBody>
      </p:sp>
      <p:sp>
        <p:nvSpPr>
          <p:cNvPr id="5" name="Text Placeholder 4">
            <a:extLst>
              <a:ext uri="{FF2B5EF4-FFF2-40B4-BE49-F238E27FC236}">
                <a16:creationId xmlns:a16="http://schemas.microsoft.com/office/drawing/2014/main" id="{100E7B4E-6F87-4448-8050-C8DF1FBC4144}"/>
              </a:ext>
            </a:extLst>
          </p:cNvPr>
          <p:cNvSpPr>
            <a:spLocks noGrp="1"/>
          </p:cNvSpPr>
          <p:nvPr>
            <p:ph type="body" sz="quarter" idx="3"/>
          </p:nvPr>
        </p:nvSpPr>
        <p:spPr>
          <a:xfrm>
            <a:off x="6369124" y="2944727"/>
            <a:ext cx="4817313" cy="641350"/>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sz="2800" dirty="0"/>
              <a:t>Review Team</a:t>
            </a:r>
          </a:p>
        </p:txBody>
      </p:sp>
      <p:sp>
        <p:nvSpPr>
          <p:cNvPr id="6" name="Content Placeholder 5">
            <a:extLst>
              <a:ext uri="{FF2B5EF4-FFF2-40B4-BE49-F238E27FC236}">
                <a16:creationId xmlns:a16="http://schemas.microsoft.com/office/drawing/2014/main" id="{F596C0FE-2A7A-4911-9DF9-8C65E86F3416}"/>
              </a:ext>
            </a:extLst>
          </p:cNvPr>
          <p:cNvSpPr>
            <a:spLocks noGrp="1"/>
          </p:cNvSpPr>
          <p:nvPr>
            <p:ph sz="quarter" idx="4"/>
          </p:nvPr>
        </p:nvSpPr>
        <p:spPr>
          <a:xfrm>
            <a:off x="6369124" y="3750129"/>
            <a:ext cx="5042712" cy="2061326"/>
          </a:xfrm>
        </p:spPr>
        <p:txBody>
          <a:bodyPr>
            <a:normAutofit fontScale="85000" lnSpcReduction="20000"/>
          </a:bodyPr>
          <a:lstStyle/>
          <a:p>
            <a:pPr marL="0" indent="0">
              <a:buNone/>
            </a:pPr>
            <a:r>
              <a:rPr lang="en-US" sz="3100" b="1" dirty="0"/>
              <a:t>Diane </a:t>
            </a:r>
            <a:r>
              <a:rPr lang="en-US" sz="3100" b="1" dirty="0" err="1"/>
              <a:t>Susbilla</a:t>
            </a:r>
            <a:r>
              <a:rPr lang="en-US" dirty="0"/>
              <a:t>, Team Supervisor</a:t>
            </a:r>
          </a:p>
          <a:p>
            <a:r>
              <a:rPr lang="en-US" dirty="0"/>
              <a:t>Daniel Vilhauer </a:t>
            </a:r>
          </a:p>
          <a:p>
            <a:r>
              <a:rPr lang="en-US" dirty="0"/>
              <a:t>John-Eric </a:t>
            </a:r>
            <a:r>
              <a:rPr lang="en-US" dirty="0" err="1"/>
              <a:t>Gabagat</a:t>
            </a:r>
            <a:endParaRPr lang="en-US" dirty="0"/>
          </a:p>
          <a:p>
            <a:r>
              <a:rPr lang="en-US" dirty="0"/>
              <a:t>Walter Huey</a:t>
            </a:r>
          </a:p>
          <a:p>
            <a:r>
              <a:rPr lang="en-US" dirty="0"/>
              <a:t>Teri Markus </a:t>
            </a:r>
          </a:p>
        </p:txBody>
      </p:sp>
      <p:sp>
        <p:nvSpPr>
          <p:cNvPr id="7" name="TextBox 6">
            <a:extLst>
              <a:ext uri="{FF2B5EF4-FFF2-40B4-BE49-F238E27FC236}">
                <a16:creationId xmlns:a16="http://schemas.microsoft.com/office/drawing/2014/main" id="{586D5A86-39C4-474E-BDB2-76E041BF1FCE}"/>
              </a:ext>
            </a:extLst>
          </p:cNvPr>
          <p:cNvSpPr txBox="1"/>
          <p:nvPr/>
        </p:nvSpPr>
        <p:spPr>
          <a:xfrm>
            <a:off x="7241383" y="2167986"/>
            <a:ext cx="3945054" cy="461665"/>
          </a:xfrm>
          <a:prstGeom prst="rect">
            <a:avLst/>
          </a:prstGeom>
          <a:noFill/>
        </p:spPr>
        <p:txBody>
          <a:bodyPr wrap="none" rtlCol="0">
            <a:spAutoFit/>
          </a:bodyPr>
          <a:lstStyle/>
          <a:p>
            <a:r>
              <a:rPr lang="en-US" sz="2400" dirty="0"/>
              <a:t>Office Technician: David Pham</a:t>
            </a:r>
          </a:p>
        </p:txBody>
      </p:sp>
    </p:spTree>
    <p:extLst>
      <p:ext uri="{BB962C8B-B14F-4D97-AF65-F5344CB8AC3E}">
        <p14:creationId xmlns:p14="http://schemas.microsoft.com/office/powerpoint/2010/main" val="276295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09938-BF6F-455F-BFA5-BE981AD4E999}"/>
              </a:ext>
            </a:extLst>
          </p:cNvPr>
          <p:cNvSpPr>
            <a:spLocks noGrp="1"/>
          </p:cNvSpPr>
          <p:nvPr>
            <p:ph type="title"/>
          </p:nvPr>
        </p:nvSpPr>
        <p:spPr>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solidFill>
                  <a:schemeClr val="tx1"/>
                </a:solidFill>
                <a:latin typeface="+mn-lt"/>
              </a:rPr>
              <a:t>Oakland DO Staff list</a:t>
            </a:r>
          </a:p>
        </p:txBody>
      </p:sp>
      <p:sp>
        <p:nvSpPr>
          <p:cNvPr id="3" name="Text Placeholder 2">
            <a:extLst>
              <a:ext uri="{FF2B5EF4-FFF2-40B4-BE49-F238E27FC236}">
                <a16:creationId xmlns:a16="http://schemas.microsoft.com/office/drawing/2014/main" id="{7D4DC172-A2D7-4AD8-AD6E-6F81A695612A}"/>
              </a:ext>
            </a:extLst>
          </p:cNvPr>
          <p:cNvSpPr>
            <a:spLocks noGrp="1"/>
          </p:cNvSpPr>
          <p:nvPr>
            <p:ph type="body" idx="1"/>
          </p:nvPr>
        </p:nvSpPr>
        <p:spPr>
          <a:xfrm>
            <a:off x="1528173" y="2105710"/>
            <a:ext cx="5694429" cy="623887"/>
          </a:xfr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sz="2800" dirty="0"/>
              <a:t>Incarcerated Veterans Team</a:t>
            </a:r>
          </a:p>
        </p:txBody>
      </p:sp>
      <p:sp>
        <p:nvSpPr>
          <p:cNvPr id="4" name="Content Placeholder 3">
            <a:extLst>
              <a:ext uri="{FF2B5EF4-FFF2-40B4-BE49-F238E27FC236}">
                <a16:creationId xmlns:a16="http://schemas.microsoft.com/office/drawing/2014/main" id="{826180AE-A157-4B96-86DE-2D34707B3A85}"/>
              </a:ext>
            </a:extLst>
          </p:cNvPr>
          <p:cNvSpPr>
            <a:spLocks noGrp="1"/>
          </p:cNvSpPr>
          <p:nvPr>
            <p:ph sz="half" idx="2"/>
          </p:nvPr>
        </p:nvSpPr>
        <p:spPr>
          <a:xfrm>
            <a:off x="1528174" y="2899874"/>
            <a:ext cx="6105022" cy="2968492"/>
          </a:xfrm>
        </p:spPr>
        <p:txBody>
          <a:bodyPr>
            <a:normAutofit/>
          </a:bodyPr>
          <a:lstStyle/>
          <a:p>
            <a:pPr marL="0" indent="0">
              <a:buNone/>
            </a:pPr>
            <a:r>
              <a:rPr lang="en-US" sz="2600" b="1" dirty="0"/>
              <a:t>Liz Hargrove-Washington,</a:t>
            </a:r>
            <a:r>
              <a:rPr lang="en-US" sz="2400" b="1" dirty="0"/>
              <a:t> </a:t>
            </a:r>
            <a:r>
              <a:rPr lang="en-US" sz="2400" dirty="0"/>
              <a:t>Team Supervisor</a:t>
            </a:r>
          </a:p>
          <a:p>
            <a:r>
              <a:rPr lang="en-US" sz="2400" dirty="0"/>
              <a:t>Mary Donovan</a:t>
            </a:r>
          </a:p>
          <a:p>
            <a:r>
              <a:rPr lang="en-US" sz="2400" dirty="0"/>
              <a:t>Tera Ireland</a:t>
            </a:r>
          </a:p>
          <a:p>
            <a:r>
              <a:rPr lang="en-US" sz="2400" dirty="0"/>
              <a:t>Sofia Martin Del Campo</a:t>
            </a:r>
          </a:p>
          <a:p>
            <a:r>
              <a:rPr lang="en-US" sz="2400" dirty="0"/>
              <a:t>Daryl Neff</a:t>
            </a:r>
          </a:p>
          <a:p>
            <a:pPr marL="0" indent="0">
              <a:buNone/>
            </a:pPr>
            <a:endParaRPr lang="en-US" sz="2400" dirty="0">
              <a:solidFill>
                <a:schemeClr val="tx1">
                  <a:lumMod val="50000"/>
                  <a:lumOff val="50000"/>
                </a:schemeClr>
              </a:solidFill>
            </a:endParaRPr>
          </a:p>
        </p:txBody>
      </p:sp>
      <p:sp>
        <p:nvSpPr>
          <p:cNvPr id="13" name="Oval 12">
            <a:extLst>
              <a:ext uri="{FF2B5EF4-FFF2-40B4-BE49-F238E27FC236}">
                <a16:creationId xmlns:a16="http://schemas.microsoft.com/office/drawing/2014/main" id="{A519A90B-3AE0-42DD-833D-DBE31157B930}"/>
              </a:ext>
            </a:extLst>
          </p:cNvPr>
          <p:cNvSpPr/>
          <p:nvPr/>
        </p:nvSpPr>
        <p:spPr>
          <a:xfrm>
            <a:off x="5264409" y="4265710"/>
            <a:ext cx="5629672" cy="1772933"/>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000" dirty="0"/>
              <a:t>Email us: </a:t>
            </a:r>
            <a:r>
              <a:rPr lang="en-US" sz="2000" dirty="0">
                <a:hlinkClick r:id="rId2"/>
              </a:rPr>
              <a:t>Rep4incarceratedvets@calvet.ca.gov</a:t>
            </a:r>
            <a:r>
              <a:rPr lang="en-US" sz="2000" dirty="0"/>
              <a:t> </a:t>
            </a:r>
          </a:p>
          <a:p>
            <a:pPr algn="ctr"/>
            <a:endParaRPr lang="en-US" sz="2000" dirty="0"/>
          </a:p>
        </p:txBody>
      </p:sp>
    </p:spTree>
    <p:extLst>
      <p:ext uri="{BB962C8B-B14F-4D97-AF65-F5344CB8AC3E}">
        <p14:creationId xmlns:p14="http://schemas.microsoft.com/office/powerpoint/2010/main" val="18252299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31C4F-0D35-4D5D-B599-F8F491AFDD35}"/>
              </a:ext>
            </a:extLst>
          </p:cNvPr>
          <p:cNvSpPr>
            <a:spLocks noGrp="1"/>
          </p:cNvSpPr>
          <p:nvPr>
            <p:ph type="title"/>
          </p:nvPr>
        </p:nvSpPr>
        <p:spPr>
          <a:xfrm>
            <a:off x="839788" y="370703"/>
            <a:ext cx="3932237" cy="1136822"/>
          </a:xfrm>
        </p:spPr>
        <p:txBody>
          <a:bodyPr/>
          <a:lstStyle/>
          <a:p>
            <a:r>
              <a:rPr lang="en-US" dirty="0">
                <a:latin typeface="+mn-lt"/>
              </a:rPr>
              <a:t>Oakland District Office General Information</a:t>
            </a:r>
          </a:p>
        </p:txBody>
      </p:sp>
      <p:sp>
        <p:nvSpPr>
          <p:cNvPr id="3" name="Content Placeholder 2">
            <a:extLst>
              <a:ext uri="{FF2B5EF4-FFF2-40B4-BE49-F238E27FC236}">
                <a16:creationId xmlns:a16="http://schemas.microsoft.com/office/drawing/2014/main" id="{9A6A7478-0A7E-4077-9EB3-46DA294DB472}"/>
              </a:ext>
            </a:extLst>
          </p:cNvPr>
          <p:cNvSpPr>
            <a:spLocks noGrp="1"/>
          </p:cNvSpPr>
          <p:nvPr>
            <p:ph idx="1"/>
          </p:nvPr>
        </p:nvSpPr>
        <p:spPr>
          <a:xfrm>
            <a:off x="5737224" y="642551"/>
            <a:ext cx="5870576" cy="5362833"/>
          </a:xfrm>
          <a:noFill/>
          <a:ln w="38100" cap="flat" cmpd="sng" algn="ctr">
            <a:solidFill>
              <a:schemeClr val="accent4"/>
            </a:solidFill>
            <a:prstDash val="lgDashDotDot"/>
            <a:round/>
            <a:headEnd type="none" w="med" len="med"/>
            <a:tailEnd type="none" w="med" len="med"/>
          </a:ln>
        </p:spPr>
        <p:style>
          <a:lnRef idx="0">
            <a:scrgbClr r="0" g="0" b="0"/>
          </a:lnRef>
          <a:fillRef idx="0">
            <a:scrgbClr r="0" g="0" b="0"/>
          </a:fillRef>
          <a:effectRef idx="0">
            <a:scrgbClr r="0" g="0" b="0"/>
          </a:effectRef>
          <a:fontRef idx="minor">
            <a:schemeClr val="dk1"/>
          </a:fontRef>
        </p:style>
        <p:txBody>
          <a:bodyPr>
            <a:normAutofit/>
          </a:bodyPr>
          <a:lstStyle/>
          <a:p>
            <a:pPr marL="0" indent="0" algn="ctr">
              <a:lnSpc>
                <a:spcPct val="100000"/>
              </a:lnSpc>
              <a:spcBef>
                <a:spcPts val="0"/>
              </a:spcBef>
              <a:buNone/>
            </a:pPr>
            <a:endParaRPr lang="en-US" sz="1000" dirty="0">
              <a:latin typeface="+mj-lt"/>
            </a:endParaRPr>
          </a:p>
          <a:p>
            <a:pPr marL="0" indent="0" algn="ctr">
              <a:lnSpc>
                <a:spcPct val="100000"/>
              </a:lnSpc>
              <a:spcBef>
                <a:spcPts val="600"/>
              </a:spcBef>
              <a:spcAft>
                <a:spcPts val="1200"/>
              </a:spcAft>
              <a:buNone/>
            </a:pPr>
            <a:r>
              <a:rPr lang="en-US" sz="3000" b="1" dirty="0">
                <a:latin typeface="+mj-lt"/>
              </a:rPr>
              <a:t>Oakland DO Point-of-Contact (POCs)</a:t>
            </a:r>
          </a:p>
          <a:p>
            <a:pPr marL="0" indent="0">
              <a:buNone/>
            </a:pPr>
            <a:r>
              <a:rPr lang="en-US" sz="2400" dirty="0"/>
              <a:t> </a:t>
            </a:r>
            <a:r>
              <a:rPr lang="en-US" sz="2400" b="1" dirty="0"/>
              <a:t>Appeals team</a:t>
            </a:r>
            <a:r>
              <a:rPr lang="en-US" sz="2400" dirty="0"/>
              <a:t>:</a:t>
            </a:r>
          </a:p>
          <a:p>
            <a:pPr>
              <a:buFont typeface="Wingdings" panose="05000000000000000000" pitchFamily="2" charset="2"/>
              <a:buChar char="ü"/>
            </a:pPr>
            <a:r>
              <a:rPr lang="en-US" sz="2200" dirty="0"/>
              <a:t> For decision review guidance, email Steven –</a:t>
            </a:r>
            <a:r>
              <a:rPr lang="en-US" sz="2200" dirty="0">
                <a:hlinkClick r:id="rId2"/>
              </a:rPr>
              <a:t>Steven.Smith@calvet.ca.gov</a:t>
            </a:r>
            <a:r>
              <a:rPr lang="en-US" sz="2200" dirty="0"/>
              <a:t> </a:t>
            </a:r>
          </a:p>
          <a:p>
            <a:pPr>
              <a:buFont typeface="Wingdings" panose="05000000000000000000" pitchFamily="2" charset="2"/>
              <a:buChar char="ü"/>
            </a:pPr>
            <a:r>
              <a:rPr lang="en-US" sz="2200" dirty="0"/>
              <a:t> For hearing schedule confirmations &amp; inquiries, email Cora – </a:t>
            </a:r>
            <a:r>
              <a:rPr lang="en-US" sz="2200" dirty="0">
                <a:hlinkClick r:id="rId3"/>
              </a:rPr>
              <a:t>Leonora.Sarmiento@calvet.ca.gov</a:t>
            </a:r>
            <a:endParaRPr lang="en-US" sz="2200" dirty="0"/>
          </a:p>
          <a:p>
            <a:pPr marL="0" indent="0">
              <a:buNone/>
            </a:pPr>
            <a:r>
              <a:rPr lang="en-US" sz="2400" dirty="0"/>
              <a:t> </a:t>
            </a:r>
            <a:r>
              <a:rPr lang="en-US" sz="2400" b="1" dirty="0"/>
              <a:t>Review team</a:t>
            </a:r>
            <a:r>
              <a:rPr lang="en-US" sz="2400" dirty="0"/>
              <a:t>:</a:t>
            </a:r>
          </a:p>
          <a:p>
            <a:pPr>
              <a:buFont typeface="Wingdings" panose="05000000000000000000" pitchFamily="2" charset="2"/>
              <a:buChar char="ü"/>
            </a:pPr>
            <a:r>
              <a:rPr lang="en-US" sz="2200" dirty="0"/>
              <a:t>The DO Reviewer of your claim activity</a:t>
            </a:r>
          </a:p>
          <a:p>
            <a:pPr>
              <a:buFont typeface="Wingdings" panose="05000000000000000000" pitchFamily="2" charset="2"/>
              <a:buChar char="ü"/>
            </a:pPr>
            <a:r>
              <a:rPr lang="en-US" sz="2200" dirty="0">
                <a:hlinkClick r:id="rId4"/>
              </a:rPr>
              <a:t>Diane.Susbilla@calvet.ca.gov</a:t>
            </a:r>
            <a:r>
              <a:rPr lang="en-US" sz="2200" dirty="0"/>
              <a:t> </a:t>
            </a:r>
          </a:p>
          <a:p>
            <a:pPr marL="0" indent="0">
              <a:buNone/>
            </a:pPr>
            <a:r>
              <a:rPr lang="en-US" sz="2400" dirty="0"/>
              <a:t> </a:t>
            </a:r>
            <a:r>
              <a:rPr lang="en-US" sz="2400" b="1" dirty="0"/>
              <a:t>CDCR team</a:t>
            </a:r>
            <a:r>
              <a:rPr lang="en-US" sz="2400" dirty="0"/>
              <a:t>:</a:t>
            </a:r>
          </a:p>
          <a:p>
            <a:pPr>
              <a:buFont typeface="Wingdings" panose="05000000000000000000" pitchFamily="2" charset="2"/>
              <a:buChar char="ü"/>
            </a:pPr>
            <a:r>
              <a:rPr lang="en-US" sz="2200" dirty="0"/>
              <a:t>  </a:t>
            </a:r>
            <a:r>
              <a:rPr lang="en-US" sz="2200" dirty="0">
                <a:hlinkClick r:id="rId5"/>
              </a:rPr>
              <a:t>Elizabeth.Hargove-Washington@calvet.ca.gov</a:t>
            </a:r>
            <a:endParaRPr lang="en-US" sz="2200" dirty="0"/>
          </a:p>
          <a:p>
            <a:pPr marL="0" indent="0">
              <a:buNone/>
            </a:pPr>
            <a:endParaRPr lang="en-US" sz="2400" dirty="0"/>
          </a:p>
        </p:txBody>
      </p:sp>
      <p:sp>
        <p:nvSpPr>
          <p:cNvPr id="4" name="Text Placeholder 3">
            <a:extLst>
              <a:ext uri="{FF2B5EF4-FFF2-40B4-BE49-F238E27FC236}">
                <a16:creationId xmlns:a16="http://schemas.microsoft.com/office/drawing/2014/main" id="{BACC56D9-905F-4335-A04D-7A5DBDA0E1BB}"/>
              </a:ext>
            </a:extLst>
          </p:cNvPr>
          <p:cNvSpPr>
            <a:spLocks noGrp="1"/>
          </p:cNvSpPr>
          <p:nvPr>
            <p:ph type="body" sz="half" idx="2"/>
          </p:nvPr>
        </p:nvSpPr>
        <p:spPr>
          <a:xfrm>
            <a:off x="839788" y="1594022"/>
            <a:ext cx="4897436" cy="4893275"/>
          </a:xfrm>
        </p:spPr>
        <p:txBody>
          <a:bodyPr>
            <a:normAutofit fontScale="85000" lnSpcReduction="20000"/>
          </a:bodyPr>
          <a:lstStyle/>
          <a:p>
            <a:pPr marL="285750" indent="-285750">
              <a:lnSpc>
                <a:spcPct val="120000"/>
              </a:lnSpc>
              <a:spcBef>
                <a:spcPts val="1200"/>
              </a:spcBef>
              <a:spcAft>
                <a:spcPts val="600"/>
              </a:spcAft>
              <a:buFont typeface="Arial" panose="020B0604020202020204" pitchFamily="34" charset="0"/>
              <a:buChar char="•"/>
            </a:pPr>
            <a:r>
              <a:rPr lang="en-US" sz="2400" b="1" dirty="0"/>
              <a:t>Oakland Office </a:t>
            </a:r>
            <a:r>
              <a:rPr lang="en-US" sz="2400" dirty="0"/>
              <a:t>(Main):  </a:t>
            </a:r>
          </a:p>
          <a:p>
            <a:pPr>
              <a:lnSpc>
                <a:spcPct val="120000"/>
              </a:lnSpc>
              <a:spcBef>
                <a:spcPts val="0"/>
              </a:spcBef>
            </a:pPr>
            <a:r>
              <a:rPr lang="en-US" sz="2400" dirty="0"/>
              <a:t>                1301 Clay St. Suite 1130N</a:t>
            </a:r>
          </a:p>
          <a:p>
            <a:pPr>
              <a:lnSpc>
                <a:spcPct val="120000"/>
              </a:lnSpc>
              <a:spcBef>
                <a:spcPts val="0"/>
              </a:spcBef>
            </a:pPr>
            <a:r>
              <a:rPr lang="en-US" sz="2400" dirty="0"/>
              <a:t>                Oakland, CA 94612</a:t>
            </a:r>
          </a:p>
          <a:p>
            <a:pPr>
              <a:lnSpc>
                <a:spcPct val="120000"/>
              </a:lnSpc>
              <a:spcBef>
                <a:spcPts val="0"/>
              </a:spcBef>
            </a:pPr>
            <a:r>
              <a:rPr lang="en-US" sz="2400" dirty="0"/>
              <a:t>	</a:t>
            </a:r>
            <a:r>
              <a:rPr lang="en-US" sz="2400" u="sng" dirty="0">
                <a:solidFill>
                  <a:srgbClr val="C00000"/>
                </a:solidFill>
              </a:rPr>
              <a:t>Open</a:t>
            </a:r>
            <a:r>
              <a:rPr lang="en-US" sz="2400" dirty="0"/>
              <a:t>	Tue, Wed &amp; Thurs</a:t>
            </a:r>
          </a:p>
          <a:p>
            <a:pPr>
              <a:lnSpc>
                <a:spcPct val="120000"/>
              </a:lnSpc>
              <a:spcBef>
                <a:spcPts val="0"/>
              </a:spcBef>
            </a:pPr>
            <a:r>
              <a:rPr lang="en-US" sz="2400" dirty="0"/>
              <a:t>		9:00 AM to 3:00 PM</a:t>
            </a:r>
          </a:p>
          <a:p>
            <a:pPr>
              <a:lnSpc>
                <a:spcPct val="120000"/>
              </a:lnSpc>
              <a:spcBef>
                <a:spcPts val="0"/>
              </a:spcBef>
            </a:pPr>
            <a:r>
              <a:rPr lang="en-US" sz="2400" dirty="0"/>
              <a:t>	</a:t>
            </a:r>
            <a:r>
              <a:rPr lang="en-US" sz="2400" u="sng" dirty="0">
                <a:solidFill>
                  <a:srgbClr val="C00000"/>
                </a:solidFill>
              </a:rPr>
              <a:t>Phone</a:t>
            </a:r>
            <a:r>
              <a:rPr lang="en-US" sz="2400" dirty="0">
                <a:solidFill>
                  <a:srgbClr val="C00000"/>
                </a:solidFill>
              </a:rPr>
              <a:t> </a:t>
            </a:r>
            <a:r>
              <a:rPr lang="en-US" sz="2400" dirty="0"/>
              <a:t>510.286.0627</a:t>
            </a:r>
          </a:p>
          <a:p>
            <a:pPr>
              <a:lnSpc>
                <a:spcPct val="120000"/>
              </a:lnSpc>
              <a:spcBef>
                <a:spcPts val="0"/>
              </a:spcBef>
            </a:pPr>
            <a:r>
              <a:rPr lang="en-US" sz="2400" dirty="0"/>
              <a:t>	</a:t>
            </a:r>
            <a:r>
              <a:rPr lang="en-US" sz="2400" u="sng" dirty="0">
                <a:solidFill>
                  <a:srgbClr val="C00000"/>
                </a:solidFill>
              </a:rPr>
              <a:t>Fax</a:t>
            </a:r>
            <a:r>
              <a:rPr lang="en-US" sz="2400" dirty="0">
                <a:solidFill>
                  <a:srgbClr val="C00000"/>
                </a:solidFill>
              </a:rPr>
              <a:t> </a:t>
            </a:r>
            <a:r>
              <a:rPr lang="en-US" sz="2400" dirty="0"/>
              <a:t>510.286.0653</a:t>
            </a:r>
          </a:p>
          <a:p>
            <a:pPr marL="285750" indent="-285750">
              <a:lnSpc>
                <a:spcPct val="120000"/>
              </a:lnSpc>
              <a:spcBef>
                <a:spcPts val="1200"/>
              </a:spcBef>
              <a:spcAft>
                <a:spcPts val="600"/>
              </a:spcAft>
              <a:buFont typeface="Arial" panose="020B0604020202020204" pitchFamily="34" charset="0"/>
              <a:buChar char="•"/>
            </a:pPr>
            <a:r>
              <a:rPr lang="en-US" sz="2400" dirty="0"/>
              <a:t> </a:t>
            </a:r>
            <a:r>
              <a:rPr lang="en-US" sz="2400" b="1" dirty="0"/>
              <a:t>Rancho Office</a:t>
            </a:r>
            <a:r>
              <a:rPr lang="en-US" sz="2400" dirty="0"/>
              <a:t>:</a:t>
            </a:r>
          </a:p>
          <a:p>
            <a:pPr>
              <a:lnSpc>
                <a:spcPct val="120000"/>
              </a:lnSpc>
              <a:spcBef>
                <a:spcPts val="0"/>
              </a:spcBef>
            </a:pPr>
            <a:r>
              <a:rPr lang="en-US" sz="2400" dirty="0"/>
              <a:t>                3046 Prospect Drive</a:t>
            </a:r>
          </a:p>
          <a:p>
            <a:pPr>
              <a:lnSpc>
                <a:spcPct val="120000"/>
              </a:lnSpc>
              <a:spcBef>
                <a:spcPts val="0"/>
              </a:spcBef>
            </a:pPr>
            <a:r>
              <a:rPr lang="en-US" sz="2400" dirty="0"/>
              <a:t>                Rancho Cordova, CA</a:t>
            </a:r>
          </a:p>
          <a:p>
            <a:pPr>
              <a:lnSpc>
                <a:spcPct val="120000"/>
              </a:lnSpc>
              <a:spcBef>
                <a:spcPts val="0"/>
              </a:spcBef>
            </a:pPr>
            <a:r>
              <a:rPr lang="en-US" sz="2400" dirty="0"/>
              <a:t>	</a:t>
            </a:r>
            <a:r>
              <a:rPr lang="en-US" sz="2400" u="sng" dirty="0">
                <a:solidFill>
                  <a:srgbClr val="C00000"/>
                </a:solidFill>
              </a:rPr>
              <a:t>Only for hearings &amp; appointments</a:t>
            </a:r>
          </a:p>
          <a:p>
            <a:pPr>
              <a:lnSpc>
                <a:spcPct val="120000"/>
              </a:lnSpc>
              <a:spcBef>
                <a:spcPts val="0"/>
              </a:spcBef>
            </a:pPr>
            <a:r>
              <a:rPr lang="en-US" sz="2400" dirty="0"/>
              <a:t>	</a:t>
            </a:r>
            <a:r>
              <a:rPr lang="en-US" sz="2400" u="sng" dirty="0">
                <a:solidFill>
                  <a:srgbClr val="C00000"/>
                </a:solidFill>
              </a:rPr>
              <a:t>Phone</a:t>
            </a:r>
            <a:r>
              <a:rPr lang="en-US" sz="2400" dirty="0"/>
              <a:t> 916.364.6774</a:t>
            </a:r>
          </a:p>
          <a:p>
            <a:pPr marL="285750" indent="-285750">
              <a:lnSpc>
                <a:spcPct val="120000"/>
              </a:lnSpc>
              <a:spcBef>
                <a:spcPts val="1200"/>
              </a:spcBef>
              <a:spcAft>
                <a:spcPts val="600"/>
              </a:spcAft>
              <a:buFont typeface="Arial" panose="020B0604020202020204" pitchFamily="34" charset="0"/>
              <a:buChar char="•"/>
            </a:pPr>
            <a:r>
              <a:rPr lang="en-US" sz="2400" b="1" dirty="0"/>
              <a:t>Corporate inbox</a:t>
            </a:r>
            <a:r>
              <a:rPr lang="en-US" sz="2400" dirty="0"/>
              <a:t>: 	</a:t>
            </a:r>
            <a:r>
              <a:rPr lang="en-US" sz="2400" dirty="0">
                <a:hlinkClick r:id="rId6"/>
              </a:rPr>
              <a:t>Oakland.Oakland@calvet.ca.gov</a:t>
            </a:r>
            <a:endParaRPr lang="en-US" sz="2400" dirty="0"/>
          </a:p>
        </p:txBody>
      </p:sp>
    </p:spTree>
    <p:extLst>
      <p:ext uri="{BB962C8B-B14F-4D97-AF65-F5344CB8AC3E}">
        <p14:creationId xmlns:p14="http://schemas.microsoft.com/office/powerpoint/2010/main" val="1475243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4F499-2C9E-484B-AFD4-BBA4F476AD83}"/>
              </a:ext>
            </a:extLst>
          </p:cNvPr>
          <p:cNvSpPr>
            <a:spLocks noGrp="1"/>
          </p:cNvSpPr>
          <p:nvPr>
            <p:ph type="title"/>
          </p:nvPr>
        </p:nvSpPr>
        <p:spPr>
          <a:xfrm>
            <a:off x="839788" y="365125"/>
            <a:ext cx="10515600" cy="1130859"/>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solidFill>
                  <a:schemeClr val="tx1"/>
                </a:solidFill>
                <a:latin typeface="+mn-lt"/>
              </a:rPr>
              <a:t>Los Angeles DO Staff list</a:t>
            </a:r>
          </a:p>
        </p:txBody>
      </p:sp>
      <p:sp>
        <p:nvSpPr>
          <p:cNvPr id="3" name="Text Placeholder 2">
            <a:extLst>
              <a:ext uri="{FF2B5EF4-FFF2-40B4-BE49-F238E27FC236}">
                <a16:creationId xmlns:a16="http://schemas.microsoft.com/office/drawing/2014/main" id="{45F541C2-5743-4614-B98F-4C3F91284A33}"/>
              </a:ext>
            </a:extLst>
          </p:cNvPr>
          <p:cNvSpPr>
            <a:spLocks noGrp="1"/>
          </p:cNvSpPr>
          <p:nvPr>
            <p:ph type="body" idx="1"/>
          </p:nvPr>
        </p:nvSpPr>
        <p:spPr>
          <a:xfrm>
            <a:off x="925513" y="2770051"/>
            <a:ext cx="4589022" cy="454833"/>
          </a:xfrm>
        </p:spPr>
        <p:style>
          <a:lnRef idx="1">
            <a:schemeClr val="accent4"/>
          </a:lnRef>
          <a:fillRef idx="2">
            <a:schemeClr val="accent4"/>
          </a:fillRef>
          <a:effectRef idx="1">
            <a:schemeClr val="accent4"/>
          </a:effectRef>
          <a:fontRef idx="minor">
            <a:schemeClr val="dk1"/>
          </a:fontRef>
        </p:style>
        <p:txBody>
          <a:bodyPr/>
          <a:lstStyle/>
          <a:p>
            <a:pPr algn="ctr"/>
            <a:r>
              <a:rPr lang="en-US" dirty="0"/>
              <a:t>Appeals Team</a:t>
            </a:r>
          </a:p>
        </p:txBody>
      </p:sp>
      <p:sp>
        <p:nvSpPr>
          <p:cNvPr id="4" name="Content Placeholder 3">
            <a:extLst>
              <a:ext uri="{FF2B5EF4-FFF2-40B4-BE49-F238E27FC236}">
                <a16:creationId xmlns:a16="http://schemas.microsoft.com/office/drawing/2014/main" id="{1181E279-7CBF-4115-BF29-6D09D796AE2A}"/>
              </a:ext>
            </a:extLst>
          </p:cNvPr>
          <p:cNvSpPr>
            <a:spLocks noGrp="1"/>
          </p:cNvSpPr>
          <p:nvPr>
            <p:ph sz="half" idx="2"/>
          </p:nvPr>
        </p:nvSpPr>
        <p:spPr>
          <a:xfrm>
            <a:off x="925514" y="3328360"/>
            <a:ext cx="4589022" cy="3063875"/>
          </a:xfrm>
        </p:spPr>
        <p:txBody>
          <a:bodyPr>
            <a:normAutofit/>
          </a:bodyPr>
          <a:lstStyle/>
          <a:p>
            <a:pPr marL="0" indent="0">
              <a:buNone/>
            </a:pPr>
            <a:r>
              <a:rPr lang="en-US" sz="2400" b="1" dirty="0"/>
              <a:t>Darlene Dunlap, </a:t>
            </a:r>
            <a:r>
              <a:rPr lang="en-US" sz="2400" dirty="0"/>
              <a:t>Appeals Manager</a:t>
            </a:r>
          </a:p>
          <a:p>
            <a:pPr marL="0" indent="0">
              <a:buNone/>
            </a:pPr>
            <a:r>
              <a:rPr lang="en-US" sz="2200" dirty="0"/>
              <a:t>Maria Alatorre</a:t>
            </a:r>
          </a:p>
          <a:p>
            <a:pPr marL="0" indent="0">
              <a:buNone/>
            </a:pPr>
            <a:r>
              <a:rPr lang="en-US" sz="2200" dirty="0"/>
              <a:t>Babes Navarra </a:t>
            </a:r>
          </a:p>
          <a:p>
            <a:pPr marL="0" indent="0">
              <a:buNone/>
            </a:pPr>
            <a:r>
              <a:rPr lang="en-US" sz="2200" dirty="0"/>
              <a:t>Delores McLemore</a:t>
            </a:r>
          </a:p>
          <a:p>
            <a:pPr marL="0" indent="0">
              <a:buNone/>
            </a:pPr>
            <a:r>
              <a:rPr lang="en-US" sz="2200" dirty="0" err="1"/>
              <a:t>Joberde</a:t>
            </a:r>
            <a:r>
              <a:rPr lang="en-US" sz="2200" dirty="0"/>
              <a:t> </a:t>
            </a:r>
            <a:r>
              <a:rPr lang="en-US" sz="2200" dirty="0" err="1"/>
              <a:t>Metellus</a:t>
            </a:r>
            <a:r>
              <a:rPr lang="en-US" sz="2200" dirty="0"/>
              <a:t> </a:t>
            </a:r>
          </a:p>
          <a:p>
            <a:pPr marL="0" indent="0">
              <a:buNone/>
            </a:pPr>
            <a:r>
              <a:rPr lang="en-US" sz="2200" dirty="0"/>
              <a:t>Isaac Escobar</a:t>
            </a:r>
          </a:p>
          <a:p>
            <a:pPr marL="0" indent="0">
              <a:buNone/>
            </a:pPr>
            <a:r>
              <a:rPr lang="en-US" sz="2200" dirty="0">
                <a:solidFill>
                  <a:srgbClr val="FF0000"/>
                </a:solidFill>
              </a:rPr>
              <a:t>Vacant </a:t>
            </a:r>
          </a:p>
          <a:p>
            <a:pPr marL="0" indent="0">
              <a:buNone/>
            </a:pPr>
            <a:endParaRPr lang="en-US" sz="1800" dirty="0"/>
          </a:p>
        </p:txBody>
      </p:sp>
      <p:sp>
        <p:nvSpPr>
          <p:cNvPr id="5" name="Text Placeholder 4">
            <a:extLst>
              <a:ext uri="{FF2B5EF4-FFF2-40B4-BE49-F238E27FC236}">
                <a16:creationId xmlns:a16="http://schemas.microsoft.com/office/drawing/2014/main" id="{AE7BA8AB-FE6F-43B6-9DE8-600E760AF906}"/>
              </a:ext>
            </a:extLst>
          </p:cNvPr>
          <p:cNvSpPr>
            <a:spLocks noGrp="1"/>
          </p:cNvSpPr>
          <p:nvPr>
            <p:ph type="body" sz="quarter" idx="3"/>
          </p:nvPr>
        </p:nvSpPr>
        <p:spPr>
          <a:xfrm>
            <a:off x="5872208" y="2770051"/>
            <a:ext cx="5297484" cy="530370"/>
          </a:xfrm>
        </p:spPr>
        <p:style>
          <a:lnRef idx="1">
            <a:schemeClr val="accent4"/>
          </a:lnRef>
          <a:fillRef idx="2">
            <a:schemeClr val="accent4"/>
          </a:fillRef>
          <a:effectRef idx="1">
            <a:schemeClr val="accent4"/>
          </a:effectRef>
          <a:fontRef idx="minor">
            <a:schemeClr val="dk1"/>
          </a:fontRef>
        </p:style>
        <p:txBody>
          <a:bodyPr/>
          <a:lstStyle/>
          <a:p>
            <a:pPr algn="ctr"/>
            <a:r>
              <a:rPr lang="en-US" dirty="0"/>
              <a:t>DO Review Team</a:t>
            </a:r>
          </a:p>
        </p:txBody>
      </p:sp>
      <p:sp>
        <p:nvSpPr>
          <p:cNvPr id="6" name="Content Placeholder 5">
            <a:extLst>
              <a:ext uri="{FF2B5EF4-FFF2-40B4-BE49-F238E27FC236}">
                <a16:creationId xmlns:a16="http://schemas.microsoft.com/office/drawing/2014/main" id="{1025CB20-3267-48C6-992F-AE4EFCA474FB}"/>
              </a:ext>
            </a:extLst>
          </p:cNvPr>
          <p:cNvSpPr>
            <a:spLocks noGrp="1"/>
          </p:cNvSpPr>
          <p:nvPr>
            <p:ph sz="quarter" idx="4"/>
          </p:nvPr>
        </p:nvSpPr>
        <p:spPr>
          <a:xfrm>
            <a:off x="5872208" y="3384647"/>
            <a:ext cx="5297484" cy="1189842"/>
          </a:xfrm>
        </p:spPr>
        <p:txBody>
          <a:bodyPr>
            <a:noAutofit/>
          </a:bodyPr>
          <a:lstStyle/>
          <a:p>
            <a:pPr marL="0" indent="0">
              <a:lnSpc>
                <a:spcPct val="110000"/>
              </a:lnSpc>
              <a:spcBef>
                <a:spcPts val="600"/>
              </a:spcBef>
              <a:buNone/>
            </a:pPr>
            <a:r>
              <a:rPr lang="en-US" sz="2200" dirty="0" err="1"/>
              <a:t>Porcia</a:t>
            </a:r>
            <a:r>
              <a:rPr lang="en-US" sz="2200" dirty="0"/>
              <a:t> </a:t>
            </a:r>
            <a:r>
              <a:rPr lang="en-US" sz="2200" dirty="0" err="1"/>
              <a:t>Andrada</a:t>
            </a:r>
            <a:r>
              <a:rPr lang="en-US" sz="2200" dirty="0"/>
              <a:t>		Eileen </a:t>
            </a:r>
            <a:r>
              <a:rPr lang="en-US" sz="2200" dirty="0" err="1"/>
              <a:t>Dizon</a:t>
            </a:r>
            <a:endParaRPr lang="en-US" sz="2200" dirty="0"/>
          </a:p>
          <a:p>
            <a:pPr marL="0" indent="0">
              <a:lnSpc>
                <a:spcPct val="110000"/>
              </a:lnSpc>
              <a:spcBef>
                <a:spcPts val="600"/>
              </a:spcBef>
              <a:buNone/>
            </a:pPr>
            <a:r>
              <a:rPr lang="en-US" sz="2200" dirty="0"/>
              <a:t>Esther Luna  		Isabella </a:t>
            </a:r>
            <a:r>
              <a:rPr lang="en-US" sz="2200" dirty="0" err="1"/>
              <a:t>Alejandrino</a:t>
            </a:r>
            <a:endParaRPr lang="en-US" sz="2200" dirty="0"/>
          </a:p>
        </p:txBody>
      </p:sp>
      <p:sp>
        <p:nvSpPr>
          <p:cNvPr id="7" name="Text Placeholder 2">
            <a:extLst>
              <a:ext uri="{FF2B5EF4-FFF2-40B4-BE49-F238E27FC236}">
                <a16:creationId xmlns:a16="http://schemas.microsoft.com/office/drawing/2014/main" id="{5B7AC910-5D58-4E54-A6B7-72A0CE940898}"/>
              </a:ext>
            </a:extLst>
          </p:cNvPr>
          <p:cNvSpPr txBox="1">
            <a:spLocks/>
          </p:cNvSpPr>
          <p:nvPr/>
        </p:nvSpPr>
        <p:spPr>
          <a:xfrm>
            <a:off x="6473033" y="4437480"/>
            <a:ext cx="3416300" cy="442469"/>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CDCR Team</a:t>
            </a:r>
          </a:p>
        </p:txBody>
      </p:sp>
      <p:sp>
        <p:nvSpPr>
          <p:cNvPr id="8" name="Content Placeholder 3">
            <a:extLst>
              <a:ext uri="{FF2B5EF4-FFF2-40B4-BE49-F238E27FC236}">
                <a16:creationId xmlns:a16="http://schemas.microsoft.com/office/drawing/2014/main" id="{3A6A80C2-EFAA-45B6-898D-577D74FB7A05}"/>
              </a:ext>
            </a:extLst>
          </p:cNvPr>
          <p:cNvSpPr txBox="1">
            <a:spLocks/>
          </p:cNvSpPr>
          <p:nvPr/>
        </p:nvSpPr>
        <p:spPr>
          <a:xfrm>
            <a:off x="6482804" y="4978724"/>
            <a:ext cx="3803081" cy="8187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i="1" dirty="0">
                <a:solidFill>
                  <a:srgbClr val="FF0000"/>
                </a:solidFill>
              </a:rPr>
              <a:t>Vacant (2 positions) </a:t>
            </a:r>
          </a:p>
          <a:p>
            <a:pPr marL="0" indent="0">
              <a:buNone/>
            </a:pPr>
            <a:r>
              <a:rPr lang="en-US" sz="2200" i="1" dirty="0">
                <a:solidFill>
                  <a:srgbClr val="002060"/>
                </a:solidFill>
              </a:rPr>
              <a:t>Sandra </a:t>
            </a:r>
            <a:r>
              <a:rPr lang="en-US" sz="2200" i="1" dirty="0" err="1">
                <a:solidFill>
                  <a:srgbClr val="002060"/>
                </a:solidFill>
              </a:rPr>
              <a:t>Matrecitos</a:t>
            </a:r>
            <a:r>
              <a:rPr lang="en-US" sz="2200" i="1" dirty="0">
                <a:solidFill>
                  <a:srgbClr val="002060"/>
                </a:solidFill>
              </a:rPr>
              <a:t> </a:t>
            </a:r>
            <a:r>
              <a:rPr lang="en-US" sz="2200" i="1" dirty="0">
                <a:solidFill>
                  <a:srgbClr val="FF0000"/>
                </a:solidFill>
              </a:rPr>
              <a:t>(temp cover)</a:t>
            </a:r>
          </a:p>
        </p:txBody>
      </p:sp>
      <p:sp>
        <p:nvSpPr>
          <p:cNvPr id="10" name="Text Placeholder 2">
            <a:extLst>
              <a:ext uri="{FF2B5EF4-FFF2-40B4-BE49-F238E27FC236}">
                <a16:creationId xmlns:a16="http://schemas.microsoft.com/office/drawing/2014/main" id="{6A6B4391-FEF7-4B99-B1BD-1CB9D68216CA}"/>
              </a:ext>
            </a:extLst>
          </p:cNvPr>
          <p:cNvSpPr txBox="1">
            <a:spLocks/>
          </p:cNvSpPr>
          <p:nvPr/>
        </p:nvSpPr>
        <p:spPr>
          <a:xfrm>
            <a:off x="2592339" y="1675896"/>
            <a:ext cx="5792006" cy="983403"/>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Alberto M. Alpasan, Jr. – District Manager</a:t>
            </a:r>
          </a:p>
          <a:p>
            <a:r>
              <a:rPr lang="en-US" sz="2200" b="0" dirty="0"/>
              <a:t>Front Office – Heather </a:t>
            </a:r>
            <a:r>
              <a:rPr lang="en-US" sz="2200" b="0" dirty="0" err="1"/>
              <a:t>Maciel</a:t>
            </a:r>
            <a:endParaRPr lang="en-US" sz="2200" b="0" dirty="0">
              <a:solidFill>
                <a:srgbClr val="FF0000"/>
              </a:solidFill>
            </a:endParaRPr>
          </a:p>
        </p:txBody>
      </p:sp>
    </p:spTree>
    <p:extLst>
      <p:ext uri="{BB962C8B-B14F-4D97-AF65-F5344CB8AC3E}">
        <p14:creationId xmlns:p14="http://schemas.microsoft.com/office/powerpoint/2010/main" val="25559529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4F499-2C9E-484B-AFD4-BBA4F476AD83}"/>
              </a:ext>
            </a:extLst>
          </p:cNvPr>
          <p:cNvSpPr>
            <a:spLocks noGrp="1"/>
          </p:cNvSpPr>
          <p:nvPr>
            <p:ph type="title"/>
          </p:nvPr>
        </p:nvSpPr>
        <p:spPr/>
        <p:txBody>
          <a:bodyPr>
            <a:normAutofit/>
          </a:bodyPr>
          <a:lstStyle/>
          <a:p>
            <a:r>
              <a:rPr lang="en-US" sz="4200" dirty="0"/>
              <a:t>Los Angeles District Office General Information</a:t>
            </a:r>
          </a:p>
        </p:txBody>
      </p:sp>
      <p:sp>
        <p:nvSpPr>
          <p:cNvPr id="4" name="Content Placeholder 3">
            <a:extLst>
              <a:ext uri="{FF2B5EF4-FFF2-40B4-BE49-F238E27FC236}">
                <a16:creationId xmlns:a16="http://schemas.microsoft.com/office/drawing/2014/main" id="{1181E279-7CBF-4115-BF29-6D09D796AE2A}"/>
              </a:ext>
            </a:extLst>
          </p:cNvPr>
          <p:cNvSpPr>
            <a:spLocks noGrp="1"/>
          </p:cNvSpPr>
          <p:nvPr>
            <p:ph sz="half" idx="2"/>
          </p:nvPr>
        </p:nvSpPr>
        <p:spPr>
          <a:xfrm>
            <a:off x="836612" y="1888966"/>
            <a:ext cx="5157787" cy="3684588"/>
          </a:xfrm>
        </p:spPr>
        <p:txBody>
          <a:bodyPr>
            <a:normAutofit fontScale="92500" lnSpcReduction="10000"/>
          </a:bodyPr>
          <a:lstStyle/>
          <a:p>
            <a:pPr marL="0" indent="0">
              <a:buNone/>
            </a:pPr>
            <a:r>
              <a:rPr lang="en-US" dirty="0"/>
              <a:t>11000 Wilshire Blvd. Ste. 505</a:t>
            </a:r>
          </a:p>
          <a:p>
            <a:pPr marL="0" indent="0">
              <a:buNone/>
            </a:pPr>
            <a:r>
              <a:rPr lang="en-US" dirty="0"/>
              <a:t>Los Angeles </a:t>
            </a:r>
          </a:p>
          <a:p>
            <a:pPr marL="0" indent="0">
              <a:buNone/>
            </a:pPr>
            <a:r>
              <a:rPr lang="en-US" dirty="0"/>
              <a:t>Open to the public: </a:t>
            </a:r>
          </a:p>
          <a:p>
            <a:pPr marL="0" indent="0">
              <a:buNone/>
            </a:pPr>
            <a:r>
              <a:rPr lang="en-US"/>
              <a:t>Mon-Wed </a:t>
            </a:r>
            <a:r>
              <a:rPr lang="en-US" dirty="0"/>
              <a:t>8am to 3pm</a:t>
            </a:r>
          </a:p>
          <a:p>
            <a:pPr marL="0" indent="0">
              <a:buNone/>
            </a:pPr>
            <a:r>
              <a:rPr lang="en-US" dirty="0"/>
              <a:t>(213) 620-2755</a:t>
            </a:r>
          </a:p>
          <a:p>
            <a:pPr marL="0" indent="0">
              <a:buNone/>
            </a:pPr>
            <a:r>
              <a:rPr lang="en-US" dirty="0"/>
              <a:t>Corporate mail:</a:t>
            </a:r>
          </a:p>
          <a:p>
            <a:pPr marL="0" indent="0">
              <a:buNone/>
            </a:pPr>
            <a:r>
              <a:rPr lang="en-US" dirty="0">
                <a:hlinkClick r:id="rId2"/>
              </a:rPr>
              <a:t>CDVALA@va.gov</a:t>
            </a:r>
            <a:r>
              <a:rPr lang="en-US" dirty="0"/>
              <a:t> (you can send PII as long as you encrypt) </a:t>
            </a:r>
          </a:p>
        </p:txBody>
      </p:sp>
      <p:sp>
        <p:nvSpPr>
          <p:cNvPr id="5" name="Text Placeholder 4">
            <a:extLst>
              <a:ext uri="{FF2B5EF4-FFF2-40B4-BE49-F238E27FC236}">
                <a16:creationId xmlns:a16="http://schemas.microsoft.com/office/drawing/2014/main" id="{AE7BA8AB-FE6F-43B6-9DE8-600E760AF906}"/>
              </a:ext>
            </a:extLst>
          </p:cNvPr>
          <p:cNvSpPr>
            <a:spLocks noGrp="1"/>
          </p:cNvSpPr>
          <p:nvPr>
            <p:ph type="body" sz="quarter" idx="3"/>
          </p:nvPr>
        </p:nvSpPr>
        <p:spPr>
          <a:xfrm>
            <a:off x="6172200" y="1700054"/>
            <a:ext cx="5183188" cy="823912"/>
          </a:xfrm>
        </p:spPr>
        <p:txBody>
          <a:bodyPr>
            <a:normAutofit/>
          </a:bodyPr>
          <a:lstStyle/>
          <a:p>
            <a:r>
              <a:rPr lang="en-US" sz="2800" dirty="0"/>
              <a:t>LA District Office POC </a:t>
            </a:r>
          </a:p>
        </p:txBody>
      </p:sp>
      <p:sp>
        <p:nvSpPr>
          <p:cNvPr id="6" name="Content Placeholder 5">
            <a:extLst>
              <a:ext uri="{FF2B5EF4-FFF2-40B4-BE49-F238E27FC236}">
                <a16:creationId xmlns:a16="http://schemas.microsoft.com/office/drawing/2014/main" id="{1025CB20-3267-48C6-992F-AE4EFCA474FB}"/>
              </a:ext>
            </a:extLst>
          </p:cNvPr>
          <p:cNvSpPr>
            <a:spLocks noGrp="1"/>
          </p:cNvSpPr>
          <p:nvPr>
            <p:ph sz="quarter" idx="4"/>
          </p:nvPr>
        </p:nvSpPr>
        <p:spPr>
          <a:xfrm>
            <a:off x="6172200" y="2682239"/>
            <a:ext cx="5183188" cy="3507423"/>
          </a:xfrm>
        </p:spPr>
        <p:txBody>
          <a:bodyPr>
            <a:normAutofit fontScale="92500" lnSpcReduction="10000"/>
          </a:bodyPr>
          <a:lstStyle/>
          <a:p>
            <a:pPr marL="0" indent="0">
              <a:buNone/>
            </a:pPr>
            <a:r>
              <a:rPr lang="en-US" dirty="0"/>
              <a:t>For issues relating to appeals(hearings or to discuss appeals issues):</a:t>
            </a:r>
          </a:p>
          <a:p>
            <a:pPr marL="0" indent="0">
              <a:buNone/>
            </a:pPr>
            <a:r>
              <a:rPr lang="en-US" dirty="0"/>
              <a:t>Darlene Dunlap</a:t>
            </a:r>
          </a:p>
          <a:p>
            <a:pPr marL="0" indent="0">
              <a:buNone/>
            </a:pPr>
            <a:r>
              <a:rPr lang="en-US" dirty="0">
                <a:hlinkClick r:id="rId3"/>
              </a:rPr>
              <a:t>Darlene.Dunlap@calvet.ca.gov</a:t>
            </a:r>
            <a:r>
              <a:rPr lang="en-US" dirty="0"/>
              <a:t> </a:t>
            </a:r>
          </a:p>
          <a:p>
            <a:pPr marL="0" indent="0">
              <a:buNone/>
            </a:pPr>
            <a:r>
              <a:rPr lang="en-US" dirty="0">
                <a:hlinkClick r:id="rId4"/>
              </a:rPr>
              <a:t>Darlene.Dunlap344@va.gov</a:t>
            </a:r>
            <a:r>
              <a:rPr lang="en-US" dirty="0"/>
              <a:t> </a:t>
            </a:r>
          </a:p>
        </p:txBody>
      </p:sp>
    </p:spTree>
    <p:extLst>
      <p:ext uri="{BB962C8B-B14F-4D97-AF65-F5344CB8AC3E}">
        <p14:creationId xmlns:p14="http://schemas.microsoft.com/office/powerpoint/2010/main" val="627000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6AE9E-0315-4C75-944C-17A25BD2FCB2}"/>
              </a:ext>
            </a:extLst>
          </p:cNvPr>
          <p:cNvSpPr>
            <a:spLocks noGrp="1"/>
          </p:cNvSpPr>
          <p:nvPr>
            <p:ph type="title"/>
          </p:nvPr>
        </p:nvSpPr>
        <p:spPr>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solidFill>
                  <a:schemeClr val="tx1"/>
                </a:solidFill>
                <a:latin typeface="+mn-lt"/>
              </a:rPr>
              <a:t>San Diego DO Staff List</a:t>
            </a:r>
          </a:p>
        </p:txBody>
      </p:sp>
      <p:sp>
        <p:nvSpPr>
          <p:cNvPr id="3" name="Text Placeholder 2">
            <a:extLst>
              <a:ext uri="{FF2B5EF4-FFF2-40B4-BE49-F238E27FC236}">
                <a16:creationId xmlns:a16="http://schemas.microsoft.com/office/drawing/2014/main" id="{123ED4E2-42CD-41C9-98D6-0A14F8FEC598}"/>
              </a:ext>
            </a:extLst>
          </p:cNvPr>
          <p:cNvSpPr>
            <a:spLocks noGrp="1"/>
          </p:cNvSpPr>
          <p:nvPr>
            <p:ph type="body" idx="1"/>
          </p:nvPr>
        </p:nvSpPr>
        <p:spPr>
          <a:xfrm>
            <a:off x="5803910" y="2305448"/>
            <a:ext cx="5256211" cy="530386"/>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dirty="0"/>
              <a:t>Claim Support-Appeals	</a:t>
            </a:r>
          </a:p>
        </p:txBody>
      </p:sp>
      <p:sp>
        <p:nvSpPr>
          <p:cNvPr id="4" name="Content Placeholder 3">
            <a:extLst>
              <a:ext uri="{FF2B5EF4-FFF2-40B4-BE49-F238E27FC236}">
                <a16:creationId xmlns:a16="http://schemas.microsoft.com/office/drawing/2014/main" id="{BD940BF9-FE74-45E4-8EAF-73C6F55FEA05}"/>
              </a:ext>
            </a:extLst>
          </p:cNvPr>
          <p:cNvSpPr>
            <a:spLocks noGrp="1"/>
          </p:cNvSpPr>
          <p:nvPr>
            <p:ph sz="half" idx="2"/>
          </p:nvPr>
        </p:nvSpPr>
        <p:spPr>
          <a:xfrm>
            <a:off x="5906531" y="2879366"/>
            <a:ext cx="5256212" cy="3445334"/>
          </a:xfrm>
        </p:spPr>
        <p:txBody>
          <a:bodyPr>
            <a:normAutofit lnSpcReduction="10000"/>
          </a:bodyPr>
          <a:lstStyle/>
          <a:p>
            <a:pPr marL="0" indent="0">
              <a:buNone/>
            </a:pPr>
            <a:r>
              <a:rPr lang="en-US" sz="2400" b="1" dirty="0"/>
              <a:t>Tony Devore</a:t>
            </a:r>
            <a:r>
              <a:rPr lang="en-US" sz="2400" dirty="0"/>
              <a:t>, Claims Support Supervisor</a:t>
            </a:r>
          </a:p>
          <a:p>
            <a:r>
              <a:rPr lang="en-US" sz="2400" dirty="0"/>
              <a:t>Angel Bribiesca</a:t>
            </a:r>
          </a:p>
          <a:p>
            <a:r>
              <a:rPr lang="en-US" sz="2400" dirty="0"/>
              <a:t>Judith (Judy) Roach</a:t>
            </a:r>
          </a:p>
          <a:p>
            <a:r>
              <a:rPr lang="en-US" sz="2400" dirty="0"/>
              <a:t>Arnold </a:t>
            </a:r>
            <a:r>
              <a:rPr lang="en-US" sz="2400" dirty="0" err="1"/>
              <a:t>Cantong</a:t>
            </a:r>
            <a:endParaRPr lang="en-US" sz="2400" dirty="0"/>
          </a:p>
          <a:p>
            <a:r>
              <a:rPr lang="en-US" sz="2400" dirty="0"/>
              <a:t>Eugenia Agis</a:t>
            </a:r>
          </a:p>
          <a:p>
            <a:r>
              <a:rPr lang="en-US" sz="2400" dirty="0"/>
              <a:t>Nikki </a:t>
            </a:r>
            <a:r>
              <a:rPr lang="en-US" sz="2400" dirty="0" err="1"/>
              <a:t>Sada</a:t>
            </a:r>
            <a:endParaRPr lang="en-US" sz="2400" dirty="0"/>
          </a:p>
          <a:p>
            <a:r>
              <a:rPr lang="en-US" sz="2400" dirty="0"/>
              <a:t>Justin Louie</a:t>
            </a:r>
          </a:p>
          <a:p>
            <a:r>
              <a:rPr lang="en-US" sz="2400" dirty="0">
                <a:solidFill>
                  <a:srgbClr val="FF0000"/>
                </a:solidFill>
              </a:rPr>
              <a:t>Vacant </a:t>
            </a:r>
          </a:p>
        </p:txBody>
      </p:sp>
      <p:sp>
        <p:nvSpPr>
          <p:cNvPr id="7" name="Text Placeholder 4">
            <a:extLst>
              <a:ext uri="{FF2B5EF4-FFF2-40B4-BE49-F238E27FC236}">
                <a16:creationId xmlns:a16="http://schemas.microsoft.com/office/drawing/2014/main" id="{7D4D0928-DEAD-4CCF-A564-69CABE8AF4E4}"/>
              </a:ext>
            </a:extLst>
          </p:cNvPr>
          <p:cNvSpPr txBox="1">
            <a:spLocks/>
          </p:cNvSpPr>
          <p:nvPr/>
        </p:nvSpPr>
        <p:spPr>
          <a:xfrm>
            <a:off x="1189102" y="3910915"/>
            <a:ext cx="2990807" cy="510102"/>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dk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9pPr>
          </a:lstStyle>
          <a:p>
            <a:r>
              <a:rPr lang="en-US" dirty="0"/>
              <a:t>CalVet-CDCR Liaison</a:t>
            </a:r>
          </a:p>
        </p:txBody>
      </p:sp>
      <p:sp>
        <p:nvSpPr>
          <p:cNvPr id="8" name="Content Placeholder 5">
            <a:extLst>
              <a:ext uri="{FF2B5EF4-FFF2-40B4-BE49-F238E27FC236}">
                <a16:creationId xmlns:a16="http://schemas.microsoft.com/office/drawing/2014/main" id="{037CB19F-DFC2-4FFB-835B-A6323A3CE4F8}"/>
              </a:ext>
            </a:extLst>
          </p:cNvPr>
          <p:cNvSpPr txBox="1">
            <a:spLocks/>
          </p:cNvSpPr>
          <p:nvPr/>
        </p:nvSpPr>
        <p:spPr>
          <a:xfrm>
            <a:off x="1131879" y="4578081"/>
            <a:ext cx="3287692" cy="510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Roberto Avila</a:t>
            </a:r>
            <a:endParaRPr lang="en-US" dirty="0"/>
          </a:p>
        </p:txBody>
      </p:sp>
      <p:sp>
        <p:nvSpPr>
          <p:cNvPr id="9" name="Text Placeholder 2">
            <a:extLst>
              <a:ext uri="{FF2B5EF4-FFF2-40B4-BE49-F238E27FC236}">
                <a16:creationId xmlns:a16="http://schemas.microsoft.com/office/drawing/2014/main" id="{5FDCDFF4-C5EA-4F25-AA07-7A9311956AB7}"/>
              </a:ext>
            </a:extLst>
          </p:cNvPr>
          <p:cNvSpPr txBox="1">
            <a:spLocks/>
          </p:cNvSpPr>
          <p:nvPr/>
        </p:nvSpPr>
        <p:spPr>
          <a:xfrm>
            <a:off x="1189103" y="1721821"/>
            <a:ext cx="4717428" cy="1114013"/>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600" dirty="0" err="1"/>
              <a:t>Melaina</a:t>
            </a:r>
            <a:r>
              <a:rPr lang="en-US" sz="2600" dirty="0"/>
              <a:t> Anker-Youngberg </a:t>
            </a:r>
          </a:p>
          <a:p>
            <a:r>
              <a:rPr lang="en-US" dirty="0"/>
              <a:t>District Manager</a:t>
            </a:r>
          </a:p>
        </p:txBody>
      </p:sp>
      <p:sp>
        <p:nvSpPr>
          <p:cNvPr id="14" name="Text Placeholder 2">
            <a:extLst>
              <a:ext uri="{FF2B5EF4-FFF2-40B4-BE49-F238E27FC236}">
                <a16:creationId xmlns:a16="http://schemas.microsoft.com/office/drawing/2014/main" id="{586E9151-3995-4F00-A0B4-0529E73C3E40}"/>
              </a:ext>
            </a:extLst>
          </p:cNvPr>
          <p:cNvSpPr txBox="1">
            <a:spLocks/>
          </p:cNvSpPr>
          <p:nvPr/>
        </p:nvSpPr>
        <p:spPr>
          <a:xfrm>
            <a:off x="1189102" y="2879366"/>
            <a:ext cx="4263553" cy="74890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b="0" dirty="0"/>
              <a:t>Office Technician: Monica Flores </a:t>
            </a:r>
          </a:p>
        </p:txBody>
      </p:sp>
    </p:spTree>
    <p:extLst>
      <p:ext uri="{BB962C8B-B14F-4D97-AF65-F5344CB8AC3E}">
        <p14:creationId xmlns:p14="http://schemas.microsoft.com/office/powerpoint/2010/main" val="15097568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6AE9E-0315-4C75-944C-17A25BD2FCB2}"/>
              </a:ext>
            </a:extLst>
          </p:cNvPr>
          <p:cNvSpPr>
            <a:spLocks noGrp="1"/>
          </p:cNvSpPr>
          <p:nvPr>
            <p:ph type="title"/>
          </p:nvPr>
        </p:nvSpPr>
        <p:spPr/>
        <p:txBody>
          <a:bodyPr/>
          <a:lstStyle/>
          <a:p>
            <a:r>
              <a:rPr lang="en-US" dirty="0"/>
              <a:t>San Diego District Office General Information</a:t>
            </a:r>
          </a:p>
        </p:txBody>
      </p:sp>
      <p:sp>
        <p:nvSpPr>
          <p:cNvPr id="4" name="Content Placeholder 3">
            <a:extLst>
              <a:ext uri="{FF2B5EF4-FFF2-40B4-BE49-F238E27FC236}">
                <a16:creationId xmlns:a16="http://schemas.microsoft.com/office/drawing/2014/main" id="{BD940BF9-FE74-45E4-8EAF-73C6F55FEA05}"/>
              </a:ext>
            </a:extLst>
          </p:cNvPr>
          <p:cNvSpPr>
            <a:spLocks noGrp="1"/>
          </p:cNvSpPr>
          <p:nvPr>
            <p:ph sz="half" idx="2"/>
          </p:nvPr>
        </p:nvSpPr>
        <p:spPr>
          <a:xfrm>
            <a:off x="836612" y="1670126"/>
            <a:ext cx="5157787" cy="4742603"/>
          </a:xfrm>
        </p:spPr>
        <p:txBody>
          <a:bodyPr>
            <a:normAutofit/>
          </a:bodyPr>
          <a:lstStyle/>
          <a:p>
            <a:r>
              <a:rPr lang="en-US" i="1" dirty="0"/>
              <a:t>San Diego District Office</a:t>
            </a:r>
          </a:p>
          <a:p>
            <a:pPr marL="0" indent="0">
              <a:buNone/>
            </a:pPr>
            <a:r>
              <a:rPr lang="en-US" dirty="0"/>
              <a:t>    </a:t>
            </a:r>
            <a:r>
              <a:rPr lang="en-US" i="1" dirty="0"/>
              <a:t>8620 Spectrum Blvd. Rm 725 </a:t>
            </a:r>
          </a:p>
          <a:p>
            <a:pPr marL="0" indent="0">
              <a:buNone/>
            </a:pPr>
            <a:r>
              <a:rPr lang="en-US" i="1" dirty="0"/>
              <a:t>	San Diego, CA 92123</a:t>
            </a:r>
          </a:p>
          <a:p>
            <a:pPr marL="0" indent="0">
              <a:buNone/>
            </a:pPr>
            <a:r>
              <a:rPr lang="en-US" dirty="0"/>
              <a:t>    </a:t>
            </a:r>
            <a:r>
              <a:rPr lang="en-US" dirty="0">
                <a:solidFill>
                  <a:srgbClr val="0070C0"/>
                </a:solidFill>
              </a:rPr>
              <a:t>Open to the Public:</a:t>
            </a:r>
            <a:endParaRPr lang="en-US" sz="2000" dirty="0"/>
          </a:p>
          <a:p>
            <a:pPr marL="0" indent="0">
              <a:buNone/>
            </a:pPr>
            <a:r>
              <a:rPr lang="en-US" dirty="0"/>
              <a:t>    Tue., Wed., Thur. 8am-3:30pm</a:t>
            </a:r>
          </a:p>
          <a:p>
            <a:pPr marL="0" indent="0">
              <a:buNone/>
            </a:pPr>
            <a:r>
              <a:rPr lang="en-US" dirty="0"/>
              <a:t>    </a:t>
            </a:r>
            <a:r>
              <a:rPr lang="en-US" dirty="0">
                <a:solidFill>
                  <a:srgbClr val="0070C0"/>
                </a:solidFill>
              </a:rPr>
              <a:t>Public Line: </a:t>
            </a:r>
            <a:r>
              <a:rPr lang="en-US" dirty="0"/>
              <a:t>(619) 857-5497</a:t>
            </a:r>
          </a:p>
          <a:p>
            <a:pPr marL="0" indent="0">
              <a:buNone/>
            </a:pPr>
            <a:r>
              <a:rPr lang="en-US" dirty="0"/>
              <a:t>    </a:t>
            </a:r>
            <a:r>
              <a:rPr lang="en-US" dirty="0">
                <a:solidFill>
                  <a:srgbClr val="0070C0"/>
                </a:solidFill>
              </a:rPr>
              <a:t>Fax Line: </a:t>
            </a:r>
            <a:r>
              <a:rPr lang="en-US" dirty="0"/>
              <a:t>(858) 268-1014</a:t>
            </a:r>
          </a:p>
          <a:p>
            <a:r>
              <a:rPr lang="en-US" dirty="0"/>
              <a:t>San Diego Corporate Email:</a:t>
            </a:r>
          </a:p>
          <a:p>
            <a:pPr marL="0" indent="0">
              <a:buNone/>
            </a:pPr>
            <a:r>
              <a:rPr lang="en-US" dirty="0"/>
              <a:t>     </a:t>
            </a:r>
            <a:r>
              <a:rPr lang="en-US" dirty="0">
                <a:hlinkClick r:id="rId2"/>
              </a:rPr>
              <a:t>state.vbasdc@va.gov</a:t>
            </a:r>
            <a:r>
              <a:rPr lang="en-US" dirty="0"/>
              <a:t> </a:t>
            </a:r>
          </a:p>
        </p:txBody>
      </p:sp>
      <p:sp>
        <p:nvSpPr>
          <p:cNvPr id="5" name="Text Placeholder 4">
            <a:extLst>
              <a:ext uri="{FF2B5EF4-FFF2-40B4-BE49-F238E27FC236}">
                <a16:creationId xmlns:a16="http://schemas.microsoft.com/office/drawing/2014/main" id="{5F2C4FAE-82ED-4719-9FD4-8CE2D36F919E}"/>
              </a:ext>
            </a:extLst>
          </p:cNvPr>
          <p:cNvSpPr>
            <a:spLocks noGrp="1"/>
          </p:cNvSpPr>
          <p:nvPr>
            <p:ph type="body" sz="quarter" idx="3"/>
          </p:nvPr>
        </p:nvSpPr>
        <p:spPr>
          <a:xfrm>
            <a:off x="6172199" y="1681163"/>
            <a:ext cx="5360989" cy="823912"/>
          </a:xfrm>
        </p:spPr>
        <p:txBody>
          <a:bodyPr>
            <a:normAutofit lnSpcReduction="10000"/>
          </a:bodyPr>
          <a:lstStyle/>
          <a:p>
            <a:r>
              <a:rPr lang="en-US" sz="2800" b="0" i="1" dirty="0"/>
              <a:t>San Diego Office Point of Contacts (POC)</a:t>
            </a:r>
          </a:p>
        </p:txBody>
      </p:sp>
      <p:sp>
        <p:nvSpPr>
          <p:cNvPr id="6" name="Content Placeholder 5">
            <a:extLst>
              <a:ext uri="{FF2B5EF4-FFF2-40B4-BE49-F238E27FC236}">
                <a16:creationId xmlns:a16="http://schemas.microsoft.com/office/drawing/2014/main" id="{15955157-F5BA-48C3-90FC-A11429B7D9A3}"/>
              </a:ext>
            </a:extLst>
          </p:cNvPr>
          <p:cNvSpPr>
            <a:spLocks noGrp="1"/>
          </p:cNvSpPr>
          <p:nvPr>
            <p:ph sz="quarter" idx="4"/>
          </p:nvPr>
        </p:nvSpPr>
        <p:spPr>
          <a:xfrm>
            <a:off x="6172199" y="2505075"/>
            <a:ext cx="5270157" cy="3684588"/>
          </a:xfrm>
        </p:spPr>
        <p:txBody>
          <a:bodyPr>
            <a:normAutofit/>
          </a:bodyPr>
          <a:lstStyle/>
          <a:p>
            <a:pPr>
              <a:buFont typeface="Wingdings" panose="05000000000000000000" pitchFamily="2" charset="2"/>
              <a:buChar char="ü"/>
            </a:pPr>
            <a:r>
              <a:rPr lang="en-US" i="1" dirty="0"/>
              <a:t>Claim Guidance, AMA Decisions/Guidance, Board hearings &amp; Board Appeals, email Tony Devore </a:t>
            </a:r>
            <a:r>
              <a:rPr lang="en-US" i="1" dirty="0">
                <a:hlinkClick r:id="rId3"/>
              </a:rPr>
              <a:t>Tony.Devore@va.gov</a:t>
            </a:r>
            <a:r>
              <a:rPr lang="en-US" i="1" dirty="0"/>
              <a:t>  </a:t>
            </a:r>
          </a:p>
          <a:p>
            <a:pPr>
              <a:buFont typeface="Wingdings" panose="05000000000000000000" pitchFamily="2" charset="2"/>
              <a:buChar char="ü"/>
            </a:pPr>
            <a:r>
              <a:rPr lang="en-US" i="1" dirty="0"/>
              <a:t>CDCR (Incarcerated Veterans), email Roberto Avila </a:t>
            </a:r>
            <a:r>
              <a:rPr lang="en-US" i="1" dirty="0">
                <a:hlinkClick r:id="rId4"/>
              </a:rPr>
              <a:t>Roberto.Avila@calvet.ca.gov</a:t>
            </a:r>
            <a:r>
              <a:rPr lang="en-US" i="1" dirty="0"/>
              <a:t>  </a:t>
            </a:r>
          </a:p>
        </p:txBody>
      </p:sp>
    </p:spTree>
    <p:extLst>
      <p:ext uri="{BB962C8B-B14F-4D97-AF65-F5344CB8AC3E}">
        <p14:creationId xmlns:p14="http://schemas.microsoft.com/office/powerpoint/2010/main" val="210424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92A58-6092-2C99-A229-51817CDA84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19F34D-D57A-12BB-2460-DD75425AA755}"/>
              </a:ext>
            </a:extLst>
          </p:cNvPr>
          <p:cNvSpPr>
            <a:spLocks noGrp="1"/>
          </p:cNvSpPr>
          <p:nvPr>
            <p:ph idx="1"/>
          </p:nvPr>
        </p:nvSpPr>
        <p:spPr>
          <a:xfrm>
            <a:off x="700089" y="1920240"/>
            <a:ext cx="10758486" cy="4251961"/>
          </a:xfrm>
        </p:spPr>
        <p:txBody>
          <a:bodyPr>
            <a:normAutofit/>
          </a:bodyPr>
          <a:lstStyle/>
          <a:p>
            <a:pPr marL="0" indent="0">
              <a:lnSpc>
                <a:spcPct val="100000"/>
              </a:lnSpc>
              <a:spcBef>
                <a:spcPts val="1200"/>
              </a:spcBef>
              <a:buNone/>
            </a:pPr>
            <a:r>
              <a:rPr lang="en-US" dirty="0"/>
              <a:t>Justice-involved incarcerated Veterans are </a:t>
            </a:r>
            <a:r>
              <a:rPr lang="en-US" dirty="0">
                <a:solidFill>
                  <a:srgbClr val="0070C0"/>
                </a:solidFill>
              </a:rPr>
              <a:t>STILL</a:t>
            </a:r>
            <a:r>
              <a:rPr lang="en-US" dirty="0"/>
              <a:t> entitled to many of their VA benefits but often face challenges getting access to representation!</a:t>
            </a:r>
          </a:p>
          <a:p>
            <a:pPr marL="0" indent="0" algn="ctr">
              <a:lnSpc>
                <a:spcPct val="100000"/>
              </a:lnSpc>
              <a:spcBef>
                <a:spcPts val="1800"/>
              </a:spcBef>
              <a:spcAft>
                <a:spcPts val="1800"/>
              </a:spcAft>
              <a:buNone/>
            </a:pPr>
            <a:r>
              <a:rPr lang="en-US" sz="3000" b="1" dirty="0"/>
              <a:t>Who are we and what do we do? </a:t>
            </a:r>
          </a:p>
          <a:p>
            <a:r>
              <a:rPr lang="en-US" dirty="0"/>
              <a:t>Incarcerated Veterans Liaison Program (aka CDCR Liaisons)</a:t>
            </a:r>
          </a:p>
          <a:p>
            <a:r>
              <a:rPr lang="en-US" dirty="0"/>
              <a:t>Program was implemented in 2018, under CA SB 776.</a:t>
            </a:r>
          </a:p>
          <a:p>
            <a:r>
              <a:rPr lang="en-US" dirty="0"/>
              <a:t>We provide representation to the underserved incarcerated veteran population within CA Department of Corrections and Rehabilitation (CDCR) Facilities.</a:t>
            </a:r>
          </a:p>
          <a:p>
            <a:endParaRPr lang="en-US" dirty="0"/>
          </a:p>
          <a:p>
            <a:endParaRPr lang="en-US" dirty="0"/>
          </a:p>
        </p:txBody>
      </p:sp>
      <p:sp>
        <p:nvSpPr>
          <p:cNvPr id="4" name="Slide Number Placeholder 3">
            <a:extLst>
              <a:ext uri="{FF2B5EF4-FFF2-40B4-BE49-F238E27FC236}">
                <a16:creationId xmlns:a16="http://schemas.microsoft.com/office/drawing/2014/main" id="{25B56087-FFAF-3FBE-041A-937592F1C725}"/>
              </a:ext>
            </a:extLst>
          </p:cNvPr>
          <p:cNvSpPr>
            <a:spLocks noGrp="1"/>
          </p:cNvSpPr>
          <p:nvPr>
            <p:ph type="sldNum" sz="quarter" idx="12"/>
          </p:nvPr>
        </p:nvSpPr>
        <p:spPr/>
        <p:txBody>
          <a:bodyPr/>
          <a:lstStyle/>
          <a:p>
            <a:fld id="{97FF4E7B-DCA9-F44E-AACB-DE6F576A2003}" type="slidenum">
              <a:rPr lang="en-US" smtClean="0"/>
              <a:pPr/>
              <a:t>3</a:t>
            </a:fld>
            <a:endParaRPr lang="en-US" dirty="0"/>
          </a:p>
        </p:txBody>
      </p:sp>
      <p:sp>
        <p:nvSpPr>
          <p:cNvPr id="5" name="Title 1">
            <a:extLst>
              <a:ext uri="{FF2B5EF4-FFF2-40B4-BE49-F238E27FC236}">
                <a16:creationId xmlns:a16="http://schemas.microsoft.com/office/drawing/2014/main" id="{EB534509-F8BB-D78B-05C6-83B2D78D4C99}"/>
              </a:ext>
            </a:extLst>
          </p:cNvPr>
          <p:cNvSpPr>
            <a:spLocks noGrp="1"/>
          </p:cNvSpPr>
          <p:nvPr>
            <p:ph type="title"/>
          </p:nvPr>
        </p:nvSpPr>
        <p:spPr>
          <a:xfrm>
            <a:off x="700089" y="365125"/>
            <a:ext cx="10653711" cy="1325563"/>
          </a:xfr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Incarcerated Veterans Program</a:t>
            </a:r>
          </a:p>
        </p:txBody>
      </p:sp>
    </p:spTree>
    <p:extLst>
      <p:ext uri="{BB962C8B-B14F-4D97-AF65-F5344CB8AC3E}">
        <p14:creationId xmlns:p14="http://schemas.microsoft.com/office/powerpoint/2010/main" val="360942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92A58-6092-2C99-A229-51817CDA84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19F34D-D57A-12BB-2460-DD75425AA755}"/>
              </a:ext>
            </a:extLst>
          </p:cNvPr>
          <p:cNvSpPr>
            <a:spLocks noGrp="1"/>
          </p:cNvSpPr>
          <p:nvPr>
            <p:ph idx="1"/>
          </p:nvPr>
        </p:nvSpPr>
        <p:spPr>
          <a:xfrm>
            <a:off x="700089" y="1825624"/>
            <a:ext cx="10758486" cy="4530725"/>
          </a:xfrm>
        </p:spPr>
        <p:txBody>
          <a:bodyPr>
            <a:normAutofit/>
          </a:bodyPr>
          <a:lstStyle/>
          <a:p>
            <a:r>
              <a:rPr lang="en-US" dirty="0"/>
              <a:t>CA SB 776 = MVC §715 and PC §2066</a:t>
            </a:r>
          </a:p>
          <a:p>
            <a:pPr marL="754380" lvl="1" indent="-342900">
              <a:buFont typeface="Wingdings" panose="05000000000000000000" pitchFamily="2" charset="2"/>
              <a:buChar char="ü"/>
            </a:pPr>
            <a:r>
              <a:rPr lang="en-US" dirty="0"/>
              <a:t>Military &amp; Veterans Code (MVC) Section §715 – CalVet will provide 1 trained and accredited employee for every 5 state prisons to assist incarcerated veterans. Currently, that’s 7 accredited representatives for 32 CDCR facilities.</a:t>
            </a:r>
          </a:p>
          <a:p>
            <a:pPr marL="754380" lvl="1" indent="-342900">
              <a:buFont typeface="Wingdings" panose="05000000000000000000" pitchFamily="2" charset="2"/>
              <a:buChar char="ü"/>
            </a:pPr>
            <a:r>
              <a:rPr lang="en-US" dirty="0"/>
              <a:t>Penal Code §2066 – CDCR shall cooperate and collaborate with CalVet to ensure access, as reasonably necessary to perform their duties while at the prison, while taking all necessary safety precautions.</a:t>
            </a:r>
          </a:p>
          <a:p>
            <a:pPr marL="0" indent="0" algn="ctr">
              <a:buNone/>
            </a:pPr>
            <a:r>
              <a:rPr lang="en-US" b="1" dirty="0"/>
              <a:t>What services do we provide? </a:t>
            </a:r>
          </a:p>
          <a:p>
            <a:r>
              <a:rPr lang="en-US" dirty="0"/>
              <a:t>Assistance with claims, apportionments, C&amp;P exam coordination, access to benefits etc.</a:t>
            </a:r>
          </a:p>
          <a:p>
            <a:endParaRPr lang="en-US" dirty="0"/>
          </a:p>
          <a:p>
            <a:endParaRPr lang="en-US" dirty="0"/>
          </a:p>
        </p:txBody>
      </p:sp>
      <p:sp>
        <p:nvSpPr>
          <p:cNvPr id="4" name="Slide Number Placeholder 3">
            <a:extLst>
              <a:ext uri="{FF2B5EF4-FFF2-40B4-BE49-F238E27FC236}">
                <a16:creationId xmlns:a16="http://schemas.microsoft.com/office/drawing/2014/main" id="{25B56087-FFAF-3FBE-041A-937592F1C725}"/>
              </a:ext>
            </a:extLst>
          </p:cNvPr>
          <p:cNvSpPr>
            <a:spLocks noGrp="1"/>
          </p:cNvSpPr>
          <p:nvPr>
            <p:ph type="sldNum" sz="quarter" idx="12"/>
          </p:nvPr>
        </p:nvSpPr>
        <p:spPr/>
        <p:txBody>
          <a:bodyPr/>
          <a:lstStyle/>
          <a:p>
            <a:fld id="{97FF4E7B-DCA9-F44E-AACB-DE6F576A2003}" type="slidenum">
              <a:rPr lang="en-US" smtClean="0"/>
              <a:pPr/>
              <a:t>4</a:t>
            </a:fld>
            <a:endParaRPr lang="en-US" dirty="0"/>
          </a:p>
        </p:txBody>
      </p:sp>
      <p:sp>
        <p:nvSpPr>
          <p:cNvPr id="5" name="Title 1">
            <a:extLst>
              <a:ext uri="{FF2B5EF4-FFF2-40B4-BE49-F238E27FC236}">
                <a16:creationId xmlns:a16="http://schemas.microsoft.com/office/drawing/2014/main" id="{EB534509-F8BB-D78B-05C6-83B2D78D4C99}"/>
              </a:ext>
            </a:extLst>
          </p:cNvPr>
          <p:cNvSpPr>
            <a:spLocks noGrp="1"/>
          </p:cNvSpPr>
          <p:nvPr>
            <p:ph type="title"/>
          </p:nvPr>
        </p:nvSpPr>
        <p:spPr>
          <a:xfrm>
            <a:off x="838200" y="365125"/>
            <a:ext cx="10515600" cy="1325563"/>
          </a:xfr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CalVet-CDCR Liaisons</a:t>
            </a:r>
          </a:p>
        </p:txBody>
      </p:sp>
    </p:spTree>
    <p:extLst>
      <p:ext uri="{BB962C8B-B14F-4D97-AF65-F5344CB8AC3E}">
        <p14:creationId xmlns:p14="http://schemas.microsoft.com/office/powerpoint/2010/main" val="3739549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8896FF7E-F764-404E-B2F4-03F0D8DB8288}"/>
              </a:ext>
            </a:extLst>
          </p:cNvPr>
          <p:cNvSpPr/>
          <p:nvPr/>
        </p:nvSpPr>
        <p:spPr>
          <a:xfrm>
            <a:off x="4003665" y="574034"/>
            <a:ext cx="3175000" cy="1021288"/>
          </a:xfrm>
          <a:prstGeom prst="roundRect">
            <a:avLst/>
          </a:prstGeom>
          <a:solidFill>
            <a:schemeClr val="tx2">
              <a:lumMod val="60000"/>
              <a:lumOff val="4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Oakland District Manager</a:t>
            </a:r>
          </a:p>
          <a:p>
            <a:pPr algn="ctr"/>
            <a:r>
              <a:rPr lang="en-US" dirty="0"/>
              <a:t>(18 prisons)</a:t>
            </a:r>
          </a:p>
          <a:p>
            <a:pPr algn="ctr"/>
            <a:r>
              <a:rPr lang="en-US" sz="1600" dirty="0"/>
              <a:t> </a:t>
            </a:r>
            <a:r>
              <a:rPr lang="en-US" sz="1600" b="1" dirty="0" err="1"/>
              <a:t>Zmae</a:t>
            </a:r>
            <a:r>
              <a:rPr lang="en-US" sz="1600" b="1" dirty="0"/>
              <a:t> Raymundo </a:t>
            </a:r>
          </a:p>
        </p:txBody>
      </p:sp>
      <p:sp>
        <p:nvSpPr>
          <p:cNvPr id="4" name="Rectangle: Rounded Corners 3">
            <a:extLst>
              <a:ext uri="{FF2B5EF4-FFF2-40B4-BE49-F238E27FC236}">
                <a16:creationId xmlns:a16="http://schemas.microsoft.com/office/drawing/2014/main" id="{F2D42700-CF47-4FBD-BD0C-1F1CEFC9504B}"/>
              </a:ext>
            </a:extLst>
          </p:cNvPr>
          <p:cNvSpPr/>
          <p:nvPr/>
        </p:nvSpPr>
        <p:spPr>
          <a:xfrm>
            <a:off x="549851" y="698491"/>
            <a:ext cx="3139819" cy="1202057"/>
          </a:xfrm>
          <a:prstGeom prst="roundRect">
            <a:avLst/>
          </a:prstGeom>
          <a:solidFill>
            <a:schemeClr val="tx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Los Angeles District Manager</a:t>
            </a:r>
          </a:p>
          <a:p>
            <a:pPr algn="ctr"/>
            <a:r>
              <a:rPr lang="en-US" dirty="0"/>
              <a:t>(10 Prisons)</a:t>
            </a:r>
          </a:p>
          <a:p>
            <a:pPr algn="ctr"/>
            <a:r>
              <a:rPr lang="en-US" b="1" dirty="0"/>
              <a:t>Alberto </a:t>
            </a:r>
            <a:r>
              <a:rPr lang="en-US" b="1" dirty="0" err="1"/>
              <a:t>Alpasan</a:t>
            </a:r>
            <a:endParaRPr lang="en-US" b="1" dirty="0"/>
          </a:p>
        </p:txBody>
      </p:sp>
      <p:sp>
        <p:nvSpPr>
          <p:cNvPr id="5" name="Rectangle: Rounded Corners 4">
            <a:extLst>
              <a:ext uri="{FF2B5EF4-FFF2-40B4-BE49-F238E27FC236}">
                <a16:creationId xmlns:a16="http://schemas.microsoft.com/office/drawing/2014/main" id="{0A1D889E-20E2-4626-BF92-4B8D04994CB6}"/>
              </a:ext>
            </a:extLst>
          </p:cNvPr>
          <p:cNvSpPr/>
          <p:nvPr/>
        </p:nvSpPr>
        <p:spPr>
          <a:xfrm>
            <a:off x="7470087" y="698490"/>
            <a:ext cx="3228393" cy="1202058"/>
          </a:xfrm>
          <a:prstGeom prst="roundRect">
            <a:avLst/>
          </a:prstGeom>
          <a:solidFill>
            <a:schemeClr val="tx2">
              <a:lumMod val="60000"/>
              <a:lumOff val="4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San Diego District Manager</a:t>
            </a:r>
          </a:p>
          <a:p>
            <a:pPr algn="ctr"/>
            <a:r>
              <a:rPr lang="en-US" dirty="0"/>
              <a:t>(4 prisons)</a:t>
            </a:r>
          </a:p>
          <a:p>
            <a:pPr algn="ctr"/>
            <a:r>
              <a:rPr lang="en-US" b="1" dirty="0"/>
              <a:t>Melaina Anker-Youngberg</a:t>
            </a:r>
          </a:p>
        </p:txBody>
      </p:sp>
      <p:sp>
        <p:nvSpPr>
          <p:cNvPr id="6" name="Rectangle: Rounded Corners 5">
            <a:extLst>
              <a:ext uri="{FF2B5EF4-FFF2-40B4-BE49-F238E27FC236}">
                <a16:creationId xmlns:a16="http://schemas.microsoft.com/office/drawing/2014/main" id="{DF3D8A6C-8843-4622-85DA-2853C6C5CBA9}"/>
              </a:ext>
            </a:extLst>
          </p:cNvPr>
          <p:cNvSpPr/>
          <p:nvPr/>
        </p:nvSpPr>
        <p:spPr>
          <a:xfrm>
            <a:off x="4013184" y="1718504"/>
            <a:ext cx="3111491" cy="920778"/>
          </a:xfrm>
          <a:prstGeom prst="roundRect">
            <a:avLst/>
          </a:prstGeom>
          <a:gradFill>
            <a:gsLst>
              <a:gs pos="5000">
                <a:schemeClr val="accent1">
                  <a:lumMod val="6000"/>
                  <a:lumOff val="94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tx1"/>
            </a:solidFill>
          </a:ln>
          <a:effectLst>
            <a:outerShdw blurRad="50800" dist="50800" dir="5400000" algn="ctr" rotWithShape="0">
              <a:schemeClr val="tx2">
                <a:lumMod val="40000"/>
                <a:lumOff val="6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CDCR Team Supervisor (Oakland)</a:t>
            </a:r>
          </a:p>
          <a:p>
            <a:pPr algn="ctr"/>
            <a:r>
              <a:rPr lang="en-US" dirty="0"/>
              <a:t>Liz Hargrove-Washington</a:t>
            </a:r>
          </a:p>
        </p:txBody>
      </p:sp>
      <p:cxnSp>
        <p:nvCxnSpPr>
          <p:cNvPr id="8" name="Straight Connector 7">
            <a:extLst>
              <a:ext uri="{FF2B5EF4-FFF2-40B4-BE49-F238E27FC236}">
                <a16:creationId xmlns:a16="http://schemas.microsoft.com/office/drawing/2014/main" id="{445347FD-F7FE-403B-ACAF-4442784DB4BA}"/>
              </a:ext>
            </a:extLst>
          </p:cNvPr>
          <p:cNvCxnSpPr>
            <a:cxnSpLocks/>
            <a:stCxn id="3" idx="2"/>
          </p:cNvCxnSpPr>
          <p:nvPr/>
        </p:nvCxnSpPr>
        <p:spPr>
          <a:xfrm>
            <a:off x="5591165" y="1595322"/>
            <a:ext cx="0" cy="110280"/>
          </a:xfrm>
          <a:prstGeom prst="line">
            <a:avLst/>
          </a:prstGeom>
        </p:spPr>
        <p:style>
          <a:lnRef idx="1">
            <a:schemeClr val="dk1"/>
          </a:lnRef>
          <a:fillRef idx="0">
            <a:schemeClr val="dk1"/>
          </a:fillRef>
          <a:effectRef idx="0">
            <a:schemeClr val="dk1"/>
          </a:effectRef>
          <a:fontRef idx="minor">
            <a:schemeClr val="tx1"/>
          </a:fontRef>
        </p:style>
      </p:cxnSp>
      <p:sp>
        <p:nvSpPr>
          <p:cNvPr id="13" name="Rectangle: Rounded Corners 12">
            <a:extLst>
              <a:ext uri="{FF2B5EF4-FFF2-40B4-BE49-F238E27FC236}">
                <a16:creationId xmlns:a16="http://schemas.microsoft.com/office/drawing/2014/main" id="{4C99A4D4-8ECE-46BB-9BF0-3B5670D22038}"/>
              </a:ext>
            </a:extLst>
          </p:cNvPr>
          <p:cNvSpPr/>
          <p:nvPr/>
        </p:nvSpPr>
        <p:spPr>
          <a:xfrm>
            <a:off x="4000491" y="2833944"/>
            <a:ext cx="3124184" cy="731518"/>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Oakland Region #1</a:t>
            </a:r>
          </a:p>
          <a:p>
            <a:pPr algn="ctr"/>
            <a:r>
              <a:rPr lang="en-US" dirty="0"/>
              <a:t>Sofia Martin Del Campo</a:t>
            </a:r>
          </a:p>
        </p:txBody>
      </p:sp>
      <p:sp>
        <p:nvSpPr>
          <p:cNvPr id="14" name="Rectangle: Rounded Corners 13">
            <a:extLst>
              <a:ext uri="{FF2B5EF4-FFF2-40B4-BE49-F238E27FC236}">
                <a16:creationId xmlns:a16="http://schemas.microsoft.com/office/drawing/2014/main" id="{9295979F-18CA-43E4-9F00-66CB6017537A}"/>
              </a:ext>
            </a:extLst>
          </p:cNvPr>
          <p:cNvSpPr/>
          <p:nvPr/>
        </p:nvSpPr>
        <p:spPr>
          <a:xfrm>
            <a:off x="4000500" y="3633465"/>
            <a:ext cx="3111500" cy="731518"/>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Oakland Region #2</a:t>
            </a:r>
          </a:p>
          <a:p>
            <a:pPr algn="ctr"/>
            <a:r>
              <a:rPr lang="en-US" dirty="0"/>
              <a:t>Mary Donovan</a:t>
            </a:r>
          </a:p>
        </p:txBody>
      </p:sp>
      <p:sp>
        <p:nvSpPr>
          <p:cNvPr id="15" name="Rectangle: Rounded Corners 14">
            <a:extLst>
              <a:ext uri="{FF2B5EF4-FFF2-40B4-BE49-F238E27FC236}">
                <a16:creationId xmlns:a16="http://schemas.microsoft.com/office/drawing/2014/main" id="{CF8656C7-B5F9-4296-9641-C6D72D9A943B}"/>
              </a:ext>
            </a:extLst>
          </p:cNvPr>
          <p:cNvSpPr/>
          <p:nvPr/>
        </p:nvSpPr>
        <p:spPr>
          <a:xfrm>
            <a:off x="3986996" y="4488165"/>
            <a:ext cx="3111493" cy="731518"/>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Oakland Region #3</a:t>
            </a:r>
          </a:p>
          <a:p>
            <a:pPr algn="ctr"/>
            <a:r>
              <a:rPr lang="en-US" dirty="0">
                <a:solidFill>
                  <a:schemeClr val="tx1"/>
                </a:solidFill>
              </a:rPr>
              <a:t>Daryl Neff</a:t>
            </a:r>
          </a:p>
        </p:txBody>
      </p:sp>
      <p:sp>
        <p:nvSpPr>
          <p:cNvPr id="16" name="Rectangle: Rounded Corners 15">
            <a:extLst>
              <a:ext uri="{FF2B5EF4-FFF2-40B4-BE49-F238E27FC236}">
                <a16:creationId xmlns:a16="http://schemas.microsoft.com/office/drawing/2014/main" id="{62617E9B-CABA-4DDC-A5B3-A0CDAA0102E6}"/>
              </a:ext>
            </a:extLst>
          </p:cNvPr>
          <p:cNvSpPr/>
          <p:nvPr/>
        </p:nvSpPr>
        <p:spPr>
          <a:xfrm>
            <a:off x="4026677" y="5406398"/>
            <a:ext cx="3071812" cy="665790"/>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Oakland Region #4</a:t>
            </a:r>
          </a:p>
          <a:p>
            <a:pPr algn="ctr"/>
            <a:r>
              <a:rPr lang="en-US" dirty="0"/>
              <a:t>Tera Ireland </a:t>
            </a:r>
          </a:p>
        </p:txBody>
      </p:sp>
      <p:sp>
        <p:nvSpPr>
          <p:cNvPr id="22" name="Rectangle: Rounded Corners 21">
            <a:extLst>
              <a:ext uri="{FF2B5EF4-FFF2-40B4-BE49-F238E27FC236}">
                <a16:creationId xmlns:a16="http://schemas.microsoft.com/office/drawing/2014/main" id="{58A409BB-4F63-4CF7-8B45-DEFE39A9C78C}"/>
              </a:ext>
            </a:extLst>
          </p:cNvPr>
          <p:cNvSpPr/>
          <p:nvPr/>
        </p:nvSpPr>
        <p:spPr>
          <a:xfrm>
            <a:off x="549852" y="2187572"/>
            <a:ext cx="3086158" cy="731518"/>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Los Angeles Region #1</a:t>
            </a:r>
          </a:p>
          <a:p>
            <a:pPr algn="ctr"/>
            <a:r>
              <a:rPr lang="en-US" b="1" dirty="0">
                <a:solidFill>
                  <a:srgbClr val="FF0000"/>
                </a:solidFill>
              </a:rPr>
              <a:t>VACANT</a:t>
            </a:r>
          </a:p>
        </p:txBody>
      </p:sp>
      <p:sp>
        <p:nvSpPr>
          <p:cNvPr id="23" name="Rectangle: Rounded Corners 22">
            <a:extLst>
              <a:ext uri="{FF2B5EF4-FFF2-40B4-BE49-F238E27FC236}">
                <a16:creationId xmlns:a16="http://schemas.microsoft.com/office/drawing/2014/main" id="{2DDE37C0-F5A0-4170-9CCA-FE8E0E6CCA55}"/>
              </a:ext>
            </a:extLst>
          </p:cNvPr>
          <p:cNvSpPr/>
          <p:nvPr/>
        </p:nvSpPr>
        <p:spPr>
          <a:xfrm>
            <a:off x="549852" y="3171828"/>
            <a:ext cx="3086158" cy="72197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Los Angeles Region #2</a:t>
            </a:r>
          </a:p>
          <a:p>
            <a:pPr algn="ctr"/>
            <a:r>
              <a:rPr lang="en-US" b="1" dirty="0">
                <a:solidFill>
                  <a:srgbClr val="FF0000"/>
                </a:solidFill>
              </a:rPr>
              <a:t>VACANT</a:t>
            </a:r>
          </a:p>
        </p:txBody>
      </p:sp>
      <p:sp>
        <p:nvSpPr>
          <p:cNvPr id="24" name="Rectangle: Rounded Corners 23">
            <a:extLst>
              <a:ext uri="{FF2B5EF4-FFF2-40B4-BE49-F238E27FC236}">
                <a16:creationId xmlns:a16="http://schemas.microsoft.com/office/drawing/2014/main" id="{391B2EFF-3FD6-4D02-86A2-B9C649FBA6CF}"/>
              </a:ext>
            </a:extLst>
          </p:cNvPr>
          <p:cNvSpPr/>
          <p:nvPr/>
        </p:nvSpPr>
        <p:spPr>
          <a:xfrm>
            <a:off x="7470086" y="2153286"/>
            <a:ext cx="3228394" cy="765804"/>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San Diego Region #1</a:t>
            </a:r>
          </a:p>
          <a:p>
            <a:pPr algn="ctr"/>
            <a:r>
              <a:rPr lang="en-US" dirty="0"/>
              <a:t>Roberto Avila</a:t>
            </a:r>
          </a:p>
        </p:txBody>
      </p:sp>
      <p:cxnSp>
        <p:nvCxnSpPr>
          <p:cNvPr id="26" name="Straight Connector 25">
            <a:extLst>
              <a:ext uri="{FF2B5EF4-FFF2-40B4-BE49-F238E27FC236}">
                <a16:creationId xmlns:a16="http://schemas.microsoft.com/office/drawing/2014/main" id="{3E09DACA-BA1F-4EF2-9AEE-F73D57264B5D}"/>
              </a:ext>
            </a:extLst>
          </p:cNvPr>
          <p:cNvCxnSpPr>
            <a:cxnSpLocks/>
          </p:cNvCxnSpPr>
          <p:nvPr/>
        </p:nvCxnSpPr>
        <p:spPr>
          <a:xfrm>
            <a:off x="2053576" y="1900548"/>
            <a:ext cx="0" cy="252738"/>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AA4C5E1D-59B1-473D-B2FC-9F6E8F8CCC7E}"/>
              </a:ext>
            </a:extLst>
          </p:cNvPr>
          <p:cNvCxnSpPr>
            <a:cxnSpLocks/>
            <a:stCxn id="22" idx="2"/>
          </p:cNvCxnSpPr>
          <p:nvPr/>
        </p:nvCxnSpPr>
        <p:spPr>
          <a:xfrm>
            <a:off x="2092931" y="2919090"/>
            <a:ext cx="0" cy="252738"/>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F19B9B0A-2C20-4BCD-90B7-F65BAEA6E67E}"/>
              </a:ext>
            </a:extLst>
          </p:cNvPr>
          <p:cNvCxnSpPr>
            <a:cxnSpLocks/>
            <a:stCxn id="14" idx="2"/>
            <a:endCxn id="15" idx="0"/>
          </p:cNvCxnSpPr>
          <p:nvPr/>
        </p:nvCxnSpPr>
        <p:spPr>
          <a:xfrm flipH="1">
            <a:off x="5542743" y="4364983"/>
            <a:ext cx="13507" cy="123182"/>
          </a:xfrm>
          <a:prstGeom prst="line">
            <a:avLst/>
          </a:prstGeom>
        </p:spPr>
        <p:style>
          <a:lnRef idx="1">
            <a:schemeClr val="dk1"/>
          </a:lnRef>
          <a:fillRef idx="0">
            <a:schemeClr val="dk1"/>
          </a:fillRef>
          <a:effectRef idx="0">
            <a:schemeClr val="dk1"/>
          </a:effectRef>
          <a:fontRef idx="minor">
            <a:schemeClr val="tx1"/>
          </a:fontRef>
        </p:style>
      </p:cxnSp>
      <p:cxnSp>
        <p:nvCxnSpPr>
          <p:cNvPr id="50" name="Straight Connector 49">
            <a:extLst>
              <a:ext uri="{FF2B5EF4-FFF2-40B4-BE49-F238E27FC236}">
                <a16:creationId xmlns:a16="http://schemas.microsoft.com/office/drawing/2014/main" id="{3A7E550A-C75E-41D3-8B57-C37F8AFDCCFA}"/>
              </a:ext>
            </a:extLst>
          </p:cNvPr>
          <p:cNvCxnSpPr>
            <a:cxnSpLocks/>
            <a:stCxn id="15" idx="2"/>
            <a:endCxn id="16" idx="0"/>
          </p:cNvCxnSpPr>
          <p:nvPr/>
        </p:nvCxnSpPr>
        <p:spPr>
          <a:xfrm>
            <a:off x="5542743" y="5219683"/>
            <a:ext cx="19840" cy="186715"/>
          </a:xfrm>
          <a:prstGeom prst="line">
            <a:avLst/>
          </a:prstGeom>
        </p:spPr>
        <p:style>
          <a:lnRef idx="1">
            <a:schemeClr val="dk1"/>
          </a:lnRef>
          <a:fillRef idx="0">
            <a:schemeClr val="dk1"/>
          </a:fillRef>
          <a:effectRef idx="0">
            <a:schemeClr val="dk1"/>
          </a:effectRef>
          <a:fontRef idx="minor">
            <a:schemeClr val="tx1"/>
          </a:fontRef>
        </p:style>
      </p:cxnSp>
      <p:cxnSp>
        <p:nvCxnSpPr>
          <p:cNvPr id="54" name="Straight Connector 53">
            <a:extLst>
              <a:ext uri="{FF2B5EF4-FFF2-40B4-BE49-F238E27FC236}">
                <a16:creationId xmlns:a16="http://schemas.microsoft.com/office/drawing/2014/main" id="{DBE74320-4E6B-41FD-AC28-BBC0102FDB7A}"/>
              </a:ext>
            </a:extLst>
          </p:cNvPr>
          <p:cNvCxnSpPr>
            <a:cxnSpLocks/>
            <a:stCxn id="6" idx="2"/>
            <a:endCxn id="13" idx="0"/>
          </p:cNvCxnSpPr>
          <p:nvPr/>
        </p:nvCxnSpPr>
        <p:spPr>
          <a:xfrm flipH="1">
            <a:off x="5562583" y="2639282"/>
            <a:ext cx="6347" cy="194662"/>
          </a:xfrm>
          <a:prstGeom prst="line">
            <a:avLst/>
          </a:prstGeom>
        </p:spPr>
        <p:style>
          <a:lnRef idx="1">
            <a:schemeClr val="dk1"/>
          </a:lnRef>
          <a:fillRef idx="0">
            <a:schemeClr val="dk1"/>
          </a:fillRef>
          <a:effectRef idx="0">
            <a:schemeClr val="dk1"/>
          </a:effectRef>
          <a:fontRef idx="minor">
            <a:schemeClr val="tx1"/>
          </a:fontRef>
        </p:style>
      </p:cxnSp>
      <p:cxnSp>
        <p:nvCxnSpPr>
          <p:cNvPr id="56" name="Straight Connector 55">
            <a:extLst>
              <a:ext uri="{FF2B5EF4-FFF2-40B4-BE49-F238E27FC236}">
                <a16:creationId xmlns:a16="http://schemas.microsoft.com/office/drawing/2014/main" id="{7983CC85-FA24-494D-B04F-F4F603AA005B}"/>
              </a:ext>
            </a:extLst>
          </p:cNvPr>
          <p:cNvCxnSpPr>
            <a:cxnSpLocks/>
            <a:stCxn id="13" idx="2"/>
            <a:endCxn id="14" idx="0"/>
          </p:cNvCxnSpPr>
          <p:nvPr/>
        </p:nvCxnSpPr>
        <p:spPr>
          <a:xfrm flipH="1">
            <a:off x="5556250" y="3565462"/>
            <a:ext cx="6333" cy="68003"/>
          </a:xfrm>
          <a:prstGeom prst="line">
            <a:avLst/>
          </a:prstGeom>
        </p:spPr>
        <p:style>
          <a:lnRef idx="1">
            <a:schemeClr val="dk1"/>
          </a:lnRef>
          <a:fillRef idx="0">
            <a:schemeClr val="dk1"/>
          </a:fillRef>
          <a:effectRef idx="0">
            <a:schemeClr val="dk1"/>
          </a:effectRef>
          <a:fontRef idx="minor">
            <a:schemeClr val="tx1"/>
          </a:fontRef>
        </p:style>
      </p:cxnSp>
      <p:cxnSp>
        <p:nvCxnSpPr>
          <p:cNvPr id="60" name="Straight Connector 59">
            <a:extLst>
              <a:ext uri="{FF2B5EF4-FFF2-40B4-BE49-F238E27FC236}">
                <a16:creationId xmlns:a16="http://schemas.microsoft.com/office/drawing/2014/main" id="{AFF42A30-9ED7-4B9F-8E1E-24522C93F3F7}"/>
              </a:ext>
            </a:extLst>
          </p:cNvPr>
          <p:cNvCxnSpPr>
            <a:cxnSpLocks/>
            <a:stCxn id="5" idx="2"/>
            <a:endCxn id="24" idx="0"/>
          </p:cNvCxnSpPr>
          <p:nvPr/>
        </p:nvCxnSpPr>
        <p:spPr>
          <a:xfrm flipH="1">
            <a:off x="9084283" y="1900548"/>
            <a:ext cx="1" cy="252738"/>
          </a:xfrm>
          <a:prstGeom prst="line">
            <a:avLst/>
          </a:prstGeom>
          <a:ln w="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79401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681037"/>
            <a:ext cx="10515600" cy="1325563"/>
          </a:xfr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Incarcerated Veterans Program Data</a:t>
            </a:r>
          </a:p>
        </p:txBody>
      </p:sp>
      <p:sp>
        <p:nvSpPr>
          <p:cNvPr id="4" name="Slide Number Placeholder 3"/>
          <p:cNvSpPr>
            <a:spLocks noGrp="1"/>
          </p:cNvSpPr>
          <p:nvPr>
            <p:ph type="sldNum" sz="quarter" idx="4"/>
          </p:nvPr>
        </p:nvSpPr>
        <p:spPr/>
        <p:txBody>
          <a:bodyPr/>
          <a:lstStyle/>
          <a:p>
            <a:fld id="{97FF4E7B-DCA9-F44E-AACB-DE6F576A2003}" type="slidenum">
              <a:rPr lang="en-US" smtClean="0"/>
              <a:pPr/>
              <a:t>6</a:t>
            </a:fld>
            <a:endParaRPr lang="en-US" dirty="0"/>
          </a:p>
        </p:txBody>
      </p:sp>
      <p:graphicFrame>
        <p:nvGraphicFramePr>
          <p:cNvPr id="6" name="Table 5">
            <a:extLst>
              <a:ext uri="{FF2B5EF4-FFF2-40B4-BE49-F238E27FC236}">
                <a16:creationId xmlns:a16="http://schemas.microsoft.com/office/drawing/2014/main" id="{30C6D7F8-46E1-42B4-922A-B77F537B0AE4}"/>
              </a:ext>
            </a:extLst>
          </p:cNvPr>
          <p:cNvGraphicFramePr>
            <a:graphicFrameLocks noGrp="1"/>
          </p:cNvGraphicFramePr>
          <p:nvPr>
            <p:extLst>
              <p:ext uri="{D42A27DB-BD31-4B8C-83A1-F6EECF244321}">
                <p14:modId xmlns:p14="http://schemas.microsoft.com/office/powerpoint/2010/main" val="1685611186"/>
              </p:ext>
            </p:extLst>
          </p:nvPr>
        </p:nvGraphicFramePr>
        <p:xfrm>
          <a:off x="838198" y="2277638"/>
          <a:ext cx="10515600" cy="2905985"/>
        </p:xfrm>
        <a:graphic>
          <a:graphicData uri="http://schemas.openxmlformats.org/drawingml/2006/table">
            <a:tbl>
              <a:tblPr firstRow="1" bandRow="1">
                <a:tableStyleId>{22838BEF-8BB2-4498-84A7-C5851F593DF1}</a:tableStyleId>
              </a:tblPr>
              <a:tblGrid>
                <a:gridCol w="1827248">
                  <a:extLst>
                    <a:ext uri="{9D8B030D-6E8A-4147-A177-3AD203B41FA5}">
                      <a16:colId xmlns:a16="http://schemas.microsoft.com/office/drawing/2014/main" val="386215885"/>
                    </a:ext>
                  </a:extLst>
                </a:gridCol>
                <a:gridCol w="907460">
                  <a:extLst>
                    <a:ext uri="{9D8B030D-6E8A-4147-A177-3AD203B41FA5}">
                      <a16:colId xmlns:a16="http://schemas.microsoft.com/office/drawing/2014/main" val="1614208795"/>
                    </a:ext>
                  </a:extLst>
                </a:gridCol>
                <a:gridCol w="749997">
                  <a:extLst>
                    <a:ext uri="{9D8B030D-6E8A-4147-A177-3AD203B41FA5}">
                      <a16:colId xmlns:a16="http://schemas.microsoft.com/office/drawing/2014/main" val="2591656737"/>
                    </a:ext>
                  </a:extLst>
                </a:gridCol>
                <a:gridCol w="1317292">
                  <a:extLst>
                    <a:ext uri="{9D8B030D-6E8A-4147-A177-3AD203B41FA5}">
                      <a16:colId xmlns:a16="http://schemas.microsoft.com/office/drawing/2014/main" val="356797010"/>
                    </a:ext>
                  </a:extLst>
                </a:gridCol>
                <a:gridCol w="1256864">
                  <a:extLst>
                    <a:ext uri="{9D8B030D-6E8A-4147-A177-3AD203B41FA5}">
                      <a16:colId xmlns:a16="http://schemas.microsoft.com/office/drawing/2014/main" val="1689688759"/>
                    </a:ext>
                  </a:extLst>
                </a:gridCol>
                <a:gridCol w="1593798">
                  <a:extLst>
                    <a:ext uri="{9D8B030D-6E8A-4147-A177-3AD203B41FA5}">
                      <a16:colId xmlns:a16="http://schemas.microsoft.com/office/drawing/2014/main" val="576452739"/>
                    </a:ext>
                  </a:extLst>
                </a:gridCol>
                <a:gridCol w="1290422">
                  <a:extLst>
                    <a:ext uri="{9D8B030D-6E8A-4147-A177-3AD203B41FA5}">
                      <a16:colId xmlns:a16="http://schemas.microsoft.com/office/drawing/2014/main" val="3663613357"/>
                    </a:ext>
                  </a:extLst>
                </a:gridCol>
                <a:gridCol w="1572519">
                  <a:extLst>
                    <a:ext uri="{9D8B030D-6E8A-4147-A177-3AD203B41FA5}">
                      <a16:colId xmlns:a16="http://schemas.microsoft.com/office/drawing/2014/main" val="2502325790"/>
                    </a:ext>
                  </a:extLst>
                </a:gridCol>
              </a:tblGrid>
              <a:tr h="725541">
                <a:tc>
                  <a:txBody>
                    <a:bodyPr/>
                    <a:lstStyle/>
                    <a:p>
                      <a:endParaRPr lang="en-US" sz="2000" dirty="0"/>
                    </a:p>
                  </a:txBody>
                  <a:tcPr/>
                </a:tc>
                <a:tc>
                  <a:txBody>
                    <a:bodyPr/>
                    <a:lstStyle/>
                    <a:p>
                      <a:pPr algn="ctr"/>
                      <a:r>
                        <a:rPr lang="en-US" sz="2000" dirty="0"/>
                        <a:t>Claims Filed</a:t>
                      </a:r>
                    </a:p>
                  </a:txBody>
                  <a:tcPr/>
                </a:tc>
                <a:tc>
                  <a:txBody>
                    <a:bodyPr/>
                    <a:lstStyle/>
                    <a:p>
                      <a:pPr algn="ctr"/>
                      <a:r>
                        <a:rPr lang="en-US" sz="2000" dirty="0"/>
                        <a:t>VAEs</a:t>
                      </a:r>
                      <a:r>
                        <a:rPr lang="en-US" sz="2000" baseline="0" dirty="0"/>
                        <a:t> held</a:t>
                      </a:r>
                      <a:endParaRPr lang="en-US" sz="2000" dirty="0"/>
                    </a:p>
                  </a:txBody>
                  <a:tcPr/>
                </a:tc>
                <a:tc>
                  <a:txBody>
                    <a:bodyPr/>
                    <a:lstStyle/>
                    <a:p>
                      <a:pPr algn="ctr"/>
                      <a:r>
                        <a:rPr lang="en-US" sz="2000" dirty="0"/>
                        <a:t>In-Person Interviews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Letters to</a:t>
                      </a:r>
                      <a:r>
                        <a:rPr lang="en-US" sz="2000" baseline="0" dirty="0"/>
                        <a:t> veterans</a:t>
                      </a:r>
                      <a:endParaRPr lang="en-US" sz="2000" dirty="0"/>
                    </a:p>
                  </a:txBody>
                  <a:tcPr/>
                </a:tc>
                <a:tc>
                  <a:txBody>
                    <a:bodyPr/>
                    <a:lstStyle/>
                    <a:p>
                      <a:pPr algn="ctr"/>
                      <a:r>
                        <a:rPr lang="en-US" sz="2000" dirty="0"/>
                        <a:t>Retro</a:t>
                      </a:r>
                    </a:p>
                  </a:txBody>
                  <a:tcPr/>
                </a:tc>
                <a:tc>
                  <a:txBody>
                    <a:bodyPr/>
                    <a:lstStyle/>
                    <a:p>
                      <a:pPr algn="ctr"/>
                      <a:r>
                        <a:rPr lang="en-US" sz="2000" dirty="0"/>
                        <a:t>Adjusted Monthly</a:t>
                      </a:r>
                      <a:r>
                        <a:rPr lang="en-US" sz="2000" baseline="0" dirty="0"/>
                        <a:t> </a:t>
                      </a:r>
                      <a:endParaRPr lang="en-US" sz="2000" dirty="0"/>
                    </a:p>
                  </a:txBody>
                  <a:tcPr/>
                </a:tc>
                <a:tc>
                  <a:txBody>
                    <a:bodyPr/>
                    <a:lstStyle/>
                    <a:p>
                      <a:pPr algn="ctr"/>
                      <a:r>
                        <a:rPr lang="en-US" sz="2000" dirty="0"/>
                        <a:t>Full</a:t>
                      </a:r>
                      <a:r>
                        <a:rPr lang="en-US" sz="2000" baseline="0" dirty="0"/>
                        <a:t> Monthly Entitlement</a:t>
                      </a:r>
                      <a:endParaRPr lang="en-US" sz="2000" dirty="0"/>
                    </a:p>
                  </a:txBody>
                  <a:tcPr/>
                </a:tc>
                <a:extLst>
                  <a:ext uri="{0D108BD9-81ED-4DB2-BD59-A6C34878D82A}">
                    <a16:rowId xmlns:a16="http://schemas.microsoft.com/office/drawing/2014/main" val="3659674067"/>
                  </a:ext>
                </a:extLst>
              </a:tr>
              <a:tr h="532496">
                <a:tc>
                  <a:txBody>
                    <a:bodyPr/>
                    <a:lstStyle/>
                    <a:p>
                      <a:pPr algn="r"/>
                      <a:r>
                        <a:rPr lang="en-US" sz="2200" b="0" dirty="0">
                          <a:solidFill>
                            <a:schemeClr val="tx1"/>
                          </a:solidFill>
                          <a:latin typeface="+mj-lt"/>
                        </a:rPr>
                        <a:t>State FY 22-23</a:t>
                      </a:r>
                    </a:p>
                  </a:txBody>
                  <a:tcPr/>
                </a:tc>
                <a:tc>
                  <a:txBody>
                    <a:bodyPr/>
                    <a:lstStyle/>
                    <a:p>
                      <a:pPr algn="ctr"/>
                      <a:r>
                        <a:rPr lang="en-US" sz="2200" b="0" dirty="0">
                          <a:solidFill>
                            <a:schemeClr val="tx1"/>
                          </a:solidFill>
                          <a:latin typeface="+mj-lt"/>
                        </a:rPr>
                        <a:t>364</a:t>
                      </a:r>
                    </a:p>
                  </a:txBody>
                  <a:tcPr/>
                </a:tc>
                <a:tc>
                  <a:txBody>
                    <a:bodyPr/>
                    <a:lstStyle/>
                    <a:p>
                      <a:pPr algn="ctr"/>
                      <a:r>
                        <a:rPr lang="en-US" sz="2200" b="0" dirty="0">
                          <a:solidFill>
                            <a:schemeClr val="tx1"/>
                          </a:solidFill>
                          <a:latin typeface="+mj-lt"/>
                        </a:rPr>
                        <a:t>288</a:t>
                      </a:r>
                    </a:p>
                  </a:txBody>
                  <a:tcPr/>
                </a:tc>
                <a:tc>
                  <a:txBody>
                    <a:bodyPr/>
                    <a:lstStyle/>
                    <a:p>
                      <a:pPr algn="ctr"/>
                      <a:r>
                        <a:rPr lang="en-US" sz="2200" b="0" dirty="0">
                          <a:solidFill>
                            <a:schemeClr val="tx1"/>
                          </a:solidFill>
                          <a:latin typeface="+mj-lt"/>
                        </a:rPr>
                        <a:t>223</a:t>
                      </a:r>
                    </a:p>
                  </a:txBody>
                  <a:tcPr/>
                </a:tc>
                <a:tc>
                  <a:txBody>
                    <a:bodyPr/>
                    <a:lstStyle/>
                    <a:p>
                      <a:pPr algn="ctr"/>
                      <a:r>
                        <a:rPr lang="en-US" sz="2200" b="0" dirty="0">
                          <a:solidFill>
                            <a:schemeClr val="tx1"/>
                          </a:solidFill>
                          <a:latin typeface="+mj-lt"/>
                        </a:rPr>
                        <a:t>1022</a:t>
                      </a:r>
                    </a:p>
                  </a:txBody>
                  <a:tcPr/>
                </a:tc>
                <a:tc>
                  <a:txBody>
                    <a:bodyPr/>
                    <a:lstStyle/>
                    <a:p>
                      <a:pPr algn="ctr"/>
                      <a:r>
                        <a:rPr lang="en-US" sz="2200" b="0" dirty="0">
                          <a:solidFill>
                            <a:schemeClr val="tx1"/>
                          </a:solidFill>
                          <a:latin typeface="+mj-lt"/>
                        </a:rPr>
                        <a:t>$ 3,058,513</a:t>
                      </a:r>
                    </a:p>
                  </a:txBody>
                  <a:tcPr/>
                </a:tc>
                <a:tc>
                  <a:txBody>
                    <a:bodyPr/>
                    <a:lstStyle/>
                    <a:p>
                      <a:pPr algn="ctr"/>
                      <a:r>
                        <a:rPr lang="en-US" sz="2200" b="0" dirty="0">
                          <a:solidFill>
                            <a:schemeClr val="tx1"/>
                          </a:solidFill>
                          <a:latin typeface="+mj-lt"/>
                        </a:rPr>
                        <a:t>$110,377</a:t>
                      </a:r>
                    </a:p>
                  </a:txBody>
                  <a:tcPr/>
                </a:tc>
                <a:tc>
                  <a:txBody>
                    <a:bodyPr/>
                    <a:lstStyle/>
                    <a:p>
                      <a:pPr algn="ctr"/>
                      <a:r>
                        <a:rPr lang="en-US" sz="2200" b="0" dirty="0">
                          <a:solidFill>
                            <a:schemeClr val="tx1"/>
                          </a:solidFill>
                          <a:latin typeface="+mj-lt"/>
                        </a:rPr>
                        <a:t>$ 202,116</a:t>
                      </a:r>
                    </a:p>
                  </a:txBody>
                  <a:tcPr/>
                </a:tc>
                <a:extLst>
                  <a:ext uri="{0D108BD9-81ED-4DB2-BD59-A6C34878D82A}">
                    <a16:rowId xmlns:a16="http://schemas.microsoft.com/office/drawing/2014/main" val="1832624616"/>
                  </a:ext>
                </a:extLst>
              </a:tr>
              <a:tr h="532496">
                <a:tc>
                  <a:txBody>
                    <a:bodyPr/>
                    <a:lstStyle/>
                    <a:p>
                      <a:pPr algn="r"/>
                      <a:r>
                        <a:rPr lang="en-US" sz="2200" b="0" dirty="0">
                          <a:solidFill>
                            <a:schemeClr val="tx1"/>
                          </a:solidFill>
                          <a:latin typeface="+mj-lt"/>
                        </a:rPr>
                        <a:t>State FY 23-24</a:t>
                      </a:r>
                    </a:p>
                  </a:txBody>
                  <a:tcPr/>
                </a:tc>
                <a:tc>
                  <a:txBody>
                    <a:bodyPr/>
                    <a:lstStyle/>
                    <a:p>
                      <a:pPr algn="ctr"/>
                      <a:r>
                        <a:rPr lang="en-US" sz="2200" b="0" dirty="0">
                          <a:solidFill>
                            <a:schemeClr val="tx1"/>
                          </a:solidFill>
                          <a:latin typeface="+mj-lt"/>
                        </a:rPr>
                        <a:t>430</a:t>
                      </a:r>
                    </a:p>
                  </a:txBody>
                  <a:tcPr/>
                </a:tc>
                <a:tc>
                  <a:txBody>
                    <a:bodyPr/>
                    <a:lstStyle/>
                    <a:p>
                      <a:pPr algn="ctr"/>
                      <a:r>
                        <a:rPr lang="en-US" sz="2200" b="0" dirty="0">
                          <a:solidFill>
                            <a:schemeClr val="tx1"/>
                          </a:solidFill>
                          <a:latin typeface="+mj-lt"/>
                        </a:rPr>
                        <a:t>427</a:t>
                      </a:r>
                    </a:p>
                  </a:txBody>
                  <a:tcPr/>
                </a:tc>
                <a:tc>
                  <a:txBody>
                    <a:bodyPr/>
                    <a:lstStyle/>
                    <a:p>
                      <a:pPr algn="ctr"/>
                      <a:r>
                        <a:rPr lang="en-US" sz="2200" b="0" dirty="0">
                          <a:solidFill>
                            <a:schemeClr val="tx1"/>
                          </a:solidFill>
                          <a:latin typeface="+mj-lt"/>
                        </a:rPr>
                        <a:t>401</a:t>
                      </a:r>
                    </a:p>
                  </a:txBody>
                  <a:tcPr/>
                </a:tc>
                <a:tc>
                  <a:txBody>
                    <a:bodyPr/>
                    <a:lstStyle/>
                    <a:p>
                      <a:pPr algn="ctr"/>
                      <a:r>
                        <a:rPr lang="en-US" sz="2200" b="0" dirty="0">
                          <a:solidFill>
                            <a:schemeClr val="tx1"/>
                          </a:solidFill>
                          <a:latin typeface="+mj-lt"/>
                        </a:rPr>
                        <a:t>986</a:t>
                      </a:r>
                    </a:p>
                  </a:txBody>
                  <a:tcPr/>
                </a:tc>
                <a:tc>
                  <a:txBody>
                    <a:bodyPr/>
                    <a:lstStyle/>
                    <a:p>
                      <a:pPr algn="ctr"/>
                      <a:r>
                        <a:rPr lang="en-US" sz="2200" b="0" dirty="0">
                          <a:solidFill>
                            <a:schemeClr val="tx1"/>
                          </a:solidFill>
                          <a:latin typeface="+mj-lt"/>
                        </a:rPr>
                        <a:t>$ 356,044</a:t>
                      </a:r>
                    </a:p>
                  </a:txBody>
                  <a:tcPr/>
                </a:tc>
                <a:tc>
                  <a:txBody>
                    <a:bodyPr/>
                    <a:lstStyle/>
                    <a:p>
                      <a:pPr algn="ctr"/>
                      <a:r>
                        <a:rPr lang="en-US" sz="2200" b="0" dirty="0">
                          <a:solidFill>
                            <a:schemeClr val="tx1"/>
                          </a:solidFill>
                          <a:latin typeface="+mj-lt"/>
                        </a:rPr>
                        <a:t>$ 48,234</a:t>
                      </a:r>
                    </a:p>
                  </a:txBody>
                  <a:tcPr/>
                </a:tc>
                <a:tc>
                  <a:txBody>
                    <a:bodyPr/>
                    <a:lstStyle/>
                    <a:p>
                      <a:pPr algn="ctr"/>
                      <a:r>
                        <a:rPr lang="en-US" sz="2200" b="0" dirty="0">
                          <a:solidFill>
                            <a:schemeClr val="tx1"/>
                          </a:solidFill>
                          <a:latin typeface="+mj-lt"/>
                        </a:rPr>
                        <a:t>$ 146,213</a:t>
                      </a:r>
                    </a:p>
                  </a:txBody>
                  <a:tcPr/>
                </a:tc>
                <a:extLst>
                  <a:ext uri="{0D108BD9-81ED-4DB2-BD59-A6C34878D82A}">
                    <a16:rowId xmlns:a16="http://schemas.microsoft.com/office/drawing/2014/main" val="3446328313"/>
                  </a:ext>
                </a:extLst>
              </a:tr>
              <a:tr h="557726">
                <a:tc>
                  <a:txBody>
                    <a:bodyPr/>
                    <a:lstStyle/>
                    <a:p>
                      <a:pPr algn="r"/>
                      <a:r>
                        <a:rPr lang="en-US" sz="2200" b="0" kern="1200" dirty="0">
                          <a:solidFill>
                            <a:schemeClr val="tx1"/>
                          </a:solidFill>
                          <a:latin typeface="+mj-lt"/>
                          <a:ea typeface="+mn-ea"/>
                          <a:cs typeface="+mn-cs"/>
                        </a:rPr>
                        <a:t>State FY </a:t>
                      </a:r>
                      <a:r>
                        <a:rPr lang="en-US" sz="2200" b="0" dirty="0">
                          <a:solidFill>
                            <a:schemeClr val="tx1"/>
                          </a:solidFill>
                          <a:latin typeface="+mj-lt"/>
                        </a:rPr>
                        <a:t>24-25</a:t>
                      </a:r>
                    </a:p>
                  </a:txBody>
                  <a:tcPr/>
                </a:tc>
                <a:tc>
                  <a:txBody>
                    <a:bodyPr/>
                    <a:lstStyle/>
                    <a:p>
                      <a:pPr algn="ctr"/>
                      <a:r>
                        <a:rPr lang="en-US" sz="2200" b="0" dirty="0">
                          <a:solidFill>
                            <a:schemeClr val="tx1"/>
                          </a:solidFill>
                          <a:latin typeface="+mj-lt"/>
                        </a:rPr>
                        <a:t>618</a:t>
                      </a:r>
                    </a:p>
                  </a:txBody>
                  <a:tcPr/>
                </a:tc>
                <a:tc>
                  <a:txBody>
                    <a:bodyPr/>
                    <a:lstStyle/>
                    <a:p>
                      <a:pPr algn="ctr"/>
                      <a:r>
                        <a:rPr lang="en-US" sz="2200" b="0" dirty="0">
                          <a:solidFill>
                            <a:schemeClr val="tx1"/>
                          </a:solidFill>
                          <a:latin typeface="+mj-lt"/>
                        </a:rPr>
                        <a:t>418</a:t>
                      </a:r>
                    </a:p>
                  </a:txBody>
                  <a:tcPr/>
                </a:tc>
                <a:tc>
                  <a:txBody>
                    <a:bodyPr/>
                    <a:lstStyle/>
                    <a:p>
                      <a:pPr algn="ctr"/>
                      <a:r>
                        <a:rPr lang="en-US" sz="2200" b="0" dirty="0">
                          <a:solidFill>
                            <a:schemeClr val="tx1"/>
                          </a:solidFill>
                          <a:latin typeface="+mj-lt"/>
                        </a:rPr>
                        <a:t>687</a:t>
                      </a:r>
                    </a:p>
                  </a:txBody>
                  <a:tcPr/>
                </a:tc>
                <a:tc>
                  <a:txBody>
                    <a:bodyPr/>
                    <a:lstStyle/>
                    <a:p>
                      <a:pPr algn="ctr"/>
                      <a:r>
                        <a:rPr lang="en-US" sz="2200" b="0" dirty="0">
                          <a:solidFill>
                            <a:schemeClr val="tx1"/>
                          </a:solidFill>
                          <a:latin typeface="+mj-lt"/>
                        </a:rPr>
                        <a:t>1387</a:t>
                      </a:r>
                    </a:p>
                  </a:txBody>
                  <a:tcPr/>
                </a:tc>
                <a:tc>
                  <a:txBody>
                    <a:bodyPr/>
                    <a:lstStyle/>
                    <a:p>
                      <a:pPr algn="ctr"/>
                      <a:r>
                        <a:rPr lang="en-US" sz="2200" b="0" dirty="0">
                          <a:solidFill>
                            <a:schemeClr val="tx1"/>
                          </a:solidFill>
                          <a:latin typeface="+mj-lt"/>
                        </a:rPr>
                        <a:t>$ 377,005</a:t>
                      </a:r>
                    </a:p>
                  </a:txBody>
                  <a:tcPr/>
                </a:tc>
                <a:tc>
                  <a:txBody>
                    <a:bodyPr/>
                    <a:lstStyle/>
                    <a:p>
                      <a:pPr algn="ctr"/>
                      <a:r>
                        <a:rPr lang="en-US" sz="2200" b="0" dirty="0">
                          <a:solidFill>
                            <a:schemeClr val="tx1"/>
                          </a:solidFill>
                          <a:latin typeface="+mj-lt"/>
                        </a:rPr>
                        <a:t>$ 59,097</a:t>
                      </a:r>
                    </a:p>
                  </a:txBody>
                  <a:tcPr/>
                </a:tc>
                <a:tc>
                  <a:txBody>
                    <a:bodyPr/>
                    <a:lstStyle/>
                    <a:p>
                      <a:pPr algn="ctr"/>
                      <a:r>
                        <a:rPr lang="en-US" sz="2200" b="0" dirty="0">
                          <a:solidFill>
                            <a:schemeClr val="tx1"/>
                          </a:solidFill>
                          <a:latin typeface="+mj-lt"/>
                        </a:rPr>
                        <a:t>$ 130,197</a:t>
                      </a:r>
                    </a:p>
                  </a:txBody>
                  <a:tcPr/>
                </a:tc>
                <a:extLst>
                  <a:ext uri="{0D108BD9-81ED-4DB2-BD59-A6C34878D82A}">
                    <a16:rowId xmlns:a16="http://schemas.microsoft.com/office/drawing/2014/main" val="1440734302"/>
                  </a:ext>
                </a:extLst>
              </a:tr>
              <a:tr h="557726">
                <a:tc>
                  <a:txBody>
                    <a:bodyPr/>
                    <a:lstStyle/>
                    <a:p>
                      <a:pPr algn="r"/>
                      <a:r>
                        <a:rPr lang="en-US" sz="2200" b="1" dirty="0">
                          <a:solidFill>
                            <a:schemeClr val="accent1"/>
                          </a:solidFill>
                          <a:latin typeface="+mj-lt"/>
                        </a:rPr>
                        <a:t>Jul-Sep 2025 *</a:t>
                      </a:r>
                      <a:r>
                        <a:rPr lang="en-US" sz="2200" b="0" dirty="0">
                          <a:solidFill>
                            <a:schemeClr val="accent1"/>
                          </a:solidFill>
                          <a:latin typeface="+mj-lt"/>
                        </a:rPr>
                        <a:t> </a:t>
                      </a:r>
                    </a:p>
                  </a:txBody>
                  <a:tcPr/>
                </a:tc>
                <a:tc>
                  <a:txBody>
                    <a:bodyPr/>
                    <a:lstStyle/>
                    <a:p>
                      <a:pPr algn="ctr"/>
                      <a:r>
                        <a:rPr lang="en-US" sz="2200" b="1" dirty="0">
                          <a:solidFill>
                            <a:schemeClr val="accent1"/>
                          </a:solidFill>
                          <a:latin typeface="+mj-lt"/>
                        </a:rPr>
                        <a:t>185</a:t>
                      </a:r>
                    </a:p>
                  </a:txBody>
                  <a:tcPr/>
                </a:tc>
                <a:tc>
                  <a:txBody>
                    <a:bodyPr/>
                    <a:lstStyle/>
                    <a:p>
                      <a:pPr algn="ctr"/>
                      <a:r>
                        <a:rPr lang="en-US" sz="2200" b="1" dirty="0">
                          <a:solidFill>
                            <a:schemeClr val="accent1"/>
                          </a:solidFill>
                          <a:latin typeface="+mj-lt"/>
                        </a:rPr>
                        <a:t>179</a:t>
                      </a:r>
                    </a:p>
                  </a:txBody>
                  <a:tcPr/>
                </a:tc>
                <a:tc>
                  <a:txBody>
                    <a:bodyPr/>
                    <a:lstStyle/>
                    <a:p>
                      <a:pPr algn="ctr"/>
                      <a:r>
                        <a:rPr lang="en-US" sz="2200" b="1" dirty="0">
                          <a:solidFill>
                            <a:schemeClr val="accent1"/>
                          </a:solidFill>
                          <a:latin typeface="+mj-lt"/>
                        </a:rPr>
                        <a:t>284</a:t>
                      </a:r>
                    </a:p>
                  </a:txBody>
                  <a:tcPr/>
                </a:tc>
                <a:tc>
                  <a:txBody>
                    <a:bodyPr/>
                    <a:lstStyle/>
                    <a:p>
                      <a:pPr algn="ctr"/>
                      <a:r>
                        <a:rPr lang="en-US" sz="2200" b="1" dirty="0">
                          <a:solidFill>
                            <a:schemeClr val="accent1"/>
                          </a:solidFill>
                          <a:latin typeface="+mj-lt"/>
                        </a:rPr>
                        <a:t>354</a:t>
                      </a:r>
                    </a:p>
                  </a:txBody>
                  <a:tcPr/>
                </a:tc>
                <a:tc>
                  <a:txBody>
                    <a:bodyPr/>
                    <a:lstStyle/>
                    <a:p>
                      <a:pPr algn="ctr"/>
                      <a:r>
                        <a:rPr lang="en-US" sz="2200" b="1" dirty="0">
                          <a:solidFill>
                            <a:schemeClr val="accent1"/>
                          </a:solidFill>
                          <a:latin typeface="+mj-lt"/>
                        </a:rPr>
                        <a:t>$ 305,444</a:t>
                      </a:r>
                    </a:p>
                  </a:txBody>
                  <a:tcPr/>
                </a:tc>
                <a:tc>
                  <a:txBody>
                    <a:bodyPr/>
                    <a:lstStyle/>
                    <a:p>
                      <a:pPr algn="ctr"/>
                      <a:r>
                        <a:rPr lang="en-US" sz="2200" b="1" dirty="0">
                          <a:solidFill>
                            <a:schemeClr val="accent1"/>
                          </a:solidFill>
                          <a:latin typeface="+mj-lt"/>
                        </a:rPr>
                        <a:t>$ 49,391</a:t>
                      </a:r>
                    </a:p>
                  </a:txBody>
                  <a:tcPr/>
                </a:tc>
                <a:tc>
                  <a:txBody>
                    <a:bodyPr/>
                    <a:lstStyle/>
                    <a:p>
                      <a:pPr algn="ctr"/>
                      <a:r>
                        <a:rPr lang="en-US" sz="2200" b="1" dirty="0">
                          <a:solidFill>
                            <a:schemeClr val="accent1"/>
                          </a:solidFill>
                          <a:latin typeface="+mj-lt"/>
                        </a:rPr>
                        <a:t>$ 61,557</a:t>
                      </a:r>
                    </a:p>
                  </a:txBody>
                  <a:tcPr/>
                </a:tc>
                <a:extLst>
                  <a:ext uri="{0D108BD9-81ED-4DB2-BD59-A6C34878D82A}">
                    <a16:rowId xmlns:a16="http://schemas.microsoft.com/office/drawing/2014/main" val="2918555352"/>
                  </a:ext>
                </a:extLst>
              </a:tr>
            </a:tbl>
          </a:graphicData>
        </a:graphic>
      </p:graphicFrame>
      <p:sp>
        <p:nvSpPr>
          <p:cNvPr id="3" name="TextBox 2">
            <a:extLst>
              <a:ext uri="{FF2B5EF4-FFF2-40B4-BE49-F238E27FC236}">
                <a16:creationId xmlns:a16="http://schemas.microsoft.com/office/drawing/2014/main" id="{7FEE11AF-69E2-4852-AE2E-481977382329}"/>
              </a:ext>
            </a:extLst>
          </p:cNvPr>
          <p:cNvSpPr txBox="1"/>
          <p:nvPr/>
        </p:nvSpPr>
        <p:spPr>
          <a:xfrm>
            <a:off x="1771384" y="5247900"/>
            <a:ext cx="8649227" cy="369332"/>
          </a:xfrm>
          <a:prstGeom prst="rect">
            <a:avLst/>
          </a:prstGeom>
          <a:noFill/>
        </p:spPr>
        <p:txBody>
          <a:bodyPr wrap="none" rtlCol="0">
            <a:spAutoFit/>
          </a:bodyPr>
          <a:lstStyle/>
          <a:p>
            <a:r>
              <a:rPr lang="en-US" b="1" dirty="0">
                <a:solidFill>
                  <a:schemeClr val="accent1"/>
                </a:solidFill>
              </a:rPr>
              <a:t>*</a:t>
            </a:r>
            <a:r>
              <a:rPr lang="en-US" dirty="0">
                <a:solidFill>
                  <a:schemeClr val="accent1"/>
                </a:solidFill>
              </a:rPr>
              <a:t> Most of the numbers, if sustained the next 3 quarters, will continue to show an increase. </a:t>
            </a:r>
          </a:p>
        </p:txBody>
      </p:sp>
    </p:spTree>
    <p:extLst>
      <p:ext uri="{BB962C8B-B14F-4D97-AF65-F5344CB8AC3E}">
        <p14:creationId xmlns:p14="http://schemas.microsoft.com/office/powerpoint/2010/main" val="3606181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3D96C08-3691-4247-BA47-06D7FE4BE69F}"/>
              </a:ext>
            </a:extLst>
          </p:cNvPr>
          <p:cNvSpPr>
            <a:spLocks noGrp="1"/>
          </p:cNvSpPr>
          <p:nvPr>
            <p:ph type="body" idx="1"/>
          </p:nvPr>
        </p:nvSpPr>
        <p:spPr>
          <a:xfrm>
            <a:off x="839788" y="1681163"/>
            <a:ext cx="4987575" cy="823912"/>
          </a:xfrm>
        </p:spPr>
        <p:txBody>
          <a:bodyPr>
            <a:normAutofit fontScale="25000" lnSpcReduction="20000"/>
          </a:bodyPr>
          <a:lstStyle/>
          <a:p>
            <a:endParaRPr lang="en-US" dirty="0"/>
          </a:p>
          <a:p>
            <a:pPr algn="ctr"/>
            <a:r>
              <a:rPr lang="en-US" dirty="0"/>
              <a:t>                                                                                                                               </a:t>
            </a:r>
          </a:p>
          <a:p>
            <a:pPr algn="ctr"/>
            <a:r>
              <a:rPr lang="en-US" sz="11200" u="sng" dirty="0"/>
              <a:t>What are these numbers?</a:t>
            </a:r>
            <a:r>
              <a:rPr lang="en-US" sz="9600" dirty="0"/>
              <a:t>                                    </a:t>
            </a:r>
          </a:p>
        </p:txBody>
      </p:sp>
      <p:sp>
        <p:nvSpPr>
          <p:cNvPr id="4" name="Content Placeholder 3">
            <a:extLst>
              <a:ext uri="{FF2B5EF4-FFF2-40B4-BE49-F238E27FC236}">
                <a16:creationId xmlns:a16="http://schemas.microsoft.com/office/drawing/2014/main" id="{45259811-6045-40E7-B1F7-FFE57B2A0BEA}"/>
              </a:ext>
            </a:extLst>
          </p:cNvPr>
          <p:cNvSpPr>
            <a:spLocks noGrp="1"/>
          </p:cNvSpPr>
          <p:nvPr>
            <p:ph sz="half" idx="2"/>
          </p:nvPr>
        </p:nvSpPr>
        <p:spPr>
          <a:xfrm>
            <a:off x="1234440" y="2800349"/>
            <a:ext cx="4584583" cy="3389313"/>
          </a:xfrm>
        </p:spPr>
        <p:txBody>
          <a:bodyPr/>
          <a:lstStyle/>
          <a:p>
            <a:r>
              <a:rPr lang="en-US" dirty="0"/>
              <a:t>A metric for us to track progress </a:t>
            </a:r>
          </a:p>
          <a:p>
            <a:r>
              <a:rPr lang="en-US" dirty="0"/>
              <a:t>Captures most important elements of Rep’s duties (claims, exams, prison visits, etc.)</a:t>
            </a:r>
          </a:p>
        </p:txBody>
      </p:sp>
      <p:sp>
        <p:nvSpPr>
          <p:cNvPr id="5" name="Text Placeholder 4">
            <a:extLst>
              <a:ext uri="{FF2B5EF4-FFF2-40B4-BE49-F238E27FC236}">
                <a16:creationId xmlns:a16="http://schemas.microsoft.com/office/drawing/2014/main" id="{B08D36F1-2F14-43A2-8478-D99C84C30136}"/>
              </a:ext>
            </a:extLst>
          </p:cNvPr>
          <p:cNvSpPr>
            <a:spLocks noGrp="1"/>
          </p:cNvSpPr>
          <p:nvPr>
            <p:ph type="body" sz="quarter" idx="3"/>
          </p:nvPr>
        </p:nvSpPr>
        <p:spPr>
          <a:xfrm>
            <a:off x="5819023" y="1690688"/>
            <a:ext cx="5183188" cy="823912"/>
          </a:xfrm>
        </p:spPr>
        <p:txBody>
          <a:bodyPr>
            <a:noAutofit/>
          </a:bodyPr>
          <a:lstStyle/>
          <a:p>
            <a:pPr algn="ctr"/>
            <a:r>
              <a:rPr lang="en-US" sz="2800" u="sng" dirty="0"/>
              <a:t>Why are they important?</a:t>
            </a:r>
          </a:p>
        </p:txBody>
      </p:sp>
      <p:sp>
        <p:nvSpPr>
          <p:cNvPr id="6" name="Content Placeholder 5">
            <a:extLst>
              <a:ext uri="{FF2B5EF4-FFF2-40B4-BE49-F238E27FC236}">
                <a16:creationId xmlns:a16="http://schemas.microsoft.com/office/drawing/2014/main" id="{43BAA096-30D0-43E6-92B8-5BDAB41D3507}"/>
              </a:ext>
            </a:extLst>
          </p:cNvPr>
          <p:cNvSpPr>
            <a:spLocks noGrp="1"/>
          </p:cNvSpPr>
          <p:nvPr>
            <p:ph sz="quarter" idx="4"/>
          </p:nvPr>
        </p:nvSpPr>
        <p:spPr>
          <a:xfrm>
            <a:off x="6480809" y="2800349"/>
            <a:ext cx="4720591" cy="3017521"/>
          </a:xfrm>
        </p:spPr>
        <p:txBody>
          <a:bodyPr/>
          <a:lstStyle/>
          <a:p>
            <a:r>
              <a:rPr lang="en-US" dirty="0"/>
              <a:t>Gives a snapshot of where we are, how we’re doing and how we can improve.</a:t>
            </a:r>
          </a:p>
          <a:p>
            <a:r>
              <a:rPr lang="en-US" dirty="0"/>
              <a:t>Provides historical data to measure future progress against past progress</a:t>
            </a:r>
          </a:p>
          <a:p>
            <a:endParaRPr lang="en-US" dirty="0"/>
          </a:p>
          <a:p>
            <a:endParaRPr lang="en-US" dirty="0"/>
          </a:p>
        </p:txBody>
      </p:sp>
      <p:sp>
        <p:nvSpPr>
          <p:cNvPr id="7" name="Title 1">
            <a:extLst>
              <a:ext uri="{FF2B5EF4-FFF2-40B4-BE49-F238E27FC236}">
                <a16:creationId xmlns:a16="http://schemas.microsoft.com/office/drawing/2014/main" id="{4B57CAE8-600B-4F94-A8CE-EA44C96DD216}"/>
              </a:ext>
            </a:extLst>
          </p:cNvPr>
          <p:cNvSpPr>
            <a:spLocks noGrp="1"/>
          </p:cNvSpPr>
          <p:nvPr>
            <p:ph type="title"/>
          </p:nvPr>
        </p:nvSpPr>
        <p:spPr>
          <a:xfrm>
            <a:off x="839788" y="365125"/>
            <a:ext cx="10515600" cy="1325563"/>
          </a:xfrm>
          <a:noFill/>
          <a:ln w="2857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Incarcerated Veterans Program Data</a:t>
            </a:r>
          </a:p>
        </p:txBody>
      </p:sp>
    </p:spTree>
    <p:extLst>
      <p:ext uri="{BB962C8B-B14F-4D97-AF65-F5344CB8AC3E}">
        <p14:creationId xmlns:p14="http://schemas.microsoft.com/office/powerpoint/2010/main" val="4201891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8342A7-B91F-449A-A09D-85CBA0FC4D29}"/>
              </a:ext>
            </a:extLst>
          </p:cNvPr>
          <p:cNvSpPr>
            <a:spLocks noGrp="1"/>
          </p:cNvSpPr>
          <p:nvPr>
            <p:ph type="title"/>
          </p:nvPr>
        </p:nvSpPr>
        <p:spPr/>
        <p:txBody>
          <a:bodyPr/>
          <a:lstStyle/>
          <a:p>
            <a:pPr algn="ctr"/>
            <a:r>
              <a:rPr lang="en-US" b="1" dirty="0"/>
              <a:t>District Office Review of Claims</a:t>
            </a:r>
          </a:p>
        </p:txBody>
      </p:sp>
      <p:sp>
        <p:nvSpPr>
          <p:cNvPr id="9" name="Content Placeholder 2">
            <a:extLst>
              <a:ext uri="{FF2B5EF4-FFF2-40B4-BE49-F238E27FC236}">
                <a16:creationId xmlns:a16="http://schemas.microsoft.com/office/drawing/2014/main" id="{08376CBB-B227-4BEF-91B3-B50530E85F5E}"/>
              </a:ext>
            </a:extLst>
          </p:cNvPr>
          <p:cNvSpPr>
            <a:spLocks noGrp="1"/>
          </p:cNvSpPr>
          <p:nvPr>
            <p:ph idx="1"/>
          </p:nvPr>
        </p:nvSpPr>
        <p:spPr>
          <a:xfrm>
            <a:off x="1038225" y="2034684"/>
            <a:ext cx="10115550" cy="4153853"/>
          </a:xfrm>
        </p:spPr>
        <p:txBody>
          <a:bodyPr>
            <a:normAutofit lnSpcReduction="10000"/>
          </a:bodyPr>
          <a:lstStyle/>
          <a:p>
            <a:pPr marL="0" indent="0">
              <a:lnSpc>
                <a:spcPct val="100000"/>
              </a:lnSpc>
              <a:spcBef>
                <a:spcPts val="1200"/>
              </a:spcBef>
              <a:buNone/>
            </a:pPr>
            <a:r>
              <a:rPr lang="en-US" dirty="0"/>
              <a:t>VSO’s co-located with VAROs, historically received claims from the local offices under their respective jurisdiction. </a:t>
            </a:r>
          </a:p>
          <a:p>
            <a:pPr>
              <a:lnSpc>
                <a:spcPct val="100000"/>
              </a:lnSpc>
              <a:spcBef>
                <a:spcPts val="1200"/>
              </a:spcBef>
            </a:pPr>
            <a:r>
              <a:rPr lang="en-US" b="1" dirty="0">
                <a:solidFill>
                  <a:srgbClr val="C00000"/>
                </a:solidFill>
              </a:rPr>
              <a:t>(Old) </a:t>
            </a:r>
            <a:r>
              <a:rPr lang="en-US" b="1" dirty="0"/>
              <a:t>Paper process</a:t>
            </a:r>
            <a:r>
              <a:rPr lang="en-US" dirty="0"/>
              <a:t> – Counties mail to CalVet D.O. with 3 transmittal copies: (1) goes back to County with CalVet date stamp showing when we submitted it to the VA mail room, (2) stays with CalVet (having same date stamp), and (3) attached to the claim or evidence packet when it is submitted to the VA. </a:t>
            </a:r>
          </a:p>
          <a:p>
            <a:pPr>
              <a:lnSpc>
                <a:spcPct val="100000"/>
              </a:lnSpc>
              <a:spcBef>
                <a:spcPts val="1200"/>
              </a:spcBef>
            </a:pPr>
            <a:r>
              <a:rPr lang="en-US" b="1" dirty="0">
                <a:solidFill>
                  <a:srgbClr val="C00000"/>
                </a:solidFill>
              </a:rPr>
              <a:t>(Current) </a:t>
            </a:r>
            <a:r>
              <a:rPr lang="en-US" b="1" dirty="0"/>
              <a:t>Electronic method </a:t>
            </a:r>
            <a:r>
              <a:rPr lang="en-US" dirty="0"/>
              <a:t>– Counties submit electronic package to the D.O. using VetPro.  </a:t>
            </a:r>
          </a:p>
          <a:p>
            <a:endParaRPr lang="en-US" sz="3200" dirty="0"/>
          </a:p>
          <a:p>
            <a:endParaRPr lang="en-US" sz="3200" dirty="0"/>
          </a:p>
          <a:p>
            <a:endParaRPr lang="en-US" sz="3200" dirty="0"/>
          </a:p>
        </p:txBody>
      </p:sp>
    </p:spTree>
    <p:extLst>
      <p:ext uri="{BB962C8B-B14F-4D97-AF65-F5344CB8AC3E}">
        <p14:creationId xmlns:p14="http://schemas.microsoft.com/office/powerpoint/2010/main" val="2719975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8342A7-B91F-449A-A09D-85CBA0FC4D29}"/>
              </a:ext>
            </a:extLst>
          </p:cNvPr>
          <p:cNvSpPr>
            <a:spLocks noGrp="1"/>
          </p:cNvSpPr>
          <p:nvPr>
            <p:ph type="title"/>
          </p:nvPr>
        </p:nvSpPr>
        <p:spPr/>
        <p:txBody>
          <a:bodyPr/>
          <a:lstStyle/>
          <a:p>
            <a:pPr algn="ctr"/>
            <a:r>
              <a:rPr lang="en-US" dirty="0"/>
              <a:t>District Office Review Queue</a:t>
            </a:r>
          </a:p>
        </p:txBody>
      </p:sp>
      <p:sp>
        <p:nvSpPr>
          <p:cNvPr id="4" name="Rectangle 3">
            <a:extLst>
              <a:ext uri="{FF2B5EF4-FFF2-40B4-BE49-F238E27FC236}">
                <a16:creationId xmlns:a16="http://schemas.microsoft.com/office/drawing/2014/main" id="{20460DE9-D5E5-47B1-AC02-E47459F637D7}"/>
              </a:ext>
            </a:extLst>
          </p:cNvPr>
          <p:cNvSpPr/>
          <p:nvPr/>
        </p:nvSpPr>
        <p:spPr>
          <a:xfrm>
            <a:off x="1252979" y="1521158"/>
            <a:ext cx="9686042" cy="2723823"/>
          </a:xfrm>
          <a:prstGeom prst="rect">
            <a:avLst/>
          </a:prstGeom>
        </p:spPr>
        <p:txBody>
          <a:bodyPr wrap="square">
            <a:spAutoFit/>
          </a:bodyPr>
          <a:lstStyle/>
          <a:p>
            <a:pPr algn="ctr">
              <a:spcBef>
                <a:spcPts val="600"/>
              </a:spcBef>
            </a:pPr>
            <a:r>
              <a:rPr lang="en-US" sz="3200" b="1" cap="small" dirty="0">
                <a:solidFill>
                  <a:schemeClr val="accent1"/>
                </a:solidFill>
              </a:rPr>
              <a:t>how does it work?</a:t>
            </a:r>
          </a:p>
          <a:p>
            <a:pPr marL="457200" indent="-457200">
              <a:spcBef>
                <a:spcPts val="600"/>
              </a:spcBef>
              <a:buFont typeface="+mj-lt"/>
              <a:buAutoNum type="arabicPeriod"/>
            </a:pPr>
            <a:r>
              <a:rPr lang="en-US" sz="2400" dirty="0"/>
              <a:t>County packages VA Forms and scanned documents or evidence as one claim activity.</a:t>
            </a:r>
          </a:p>
          <a:p>
            <a:pPr marL="457200" indent="-457200">
              <a:spcBef>
                <a:spcPts val="600"/>
              </a:spcBef>
              <a:buFont typeface="+mj-lt"/>
              <a:buAutoNum type="arabicPeriod"/>
            </a:pPr>
            <a:r>
              <a:rPr lang="en-US" sz="2400" dirty="0"/>
              <a:t>After reviewing the attachments to the claim activity, click on </a:t>
            </a:r>
            <a:r>
              <a:rPr lang="en-US" sz="2400" b="1" i="1" dirty="0"/>
              <a:t>Submit for Review and Save</a:t>
            </a:r>
            <a:r>
              <a:rPr lang="en-US" sz="2400" b="1" dirty="0"/>
              <a:t> </a:t>
            </a:r>
            <a:r>
              <a:rPr lang="en-US" sz="2400" dirty="0"/>
              <a:t>to electronically send it to the DO for review.</a:t>
            </a:r>
          </a:p>
          <a:p>
            <a:pPr>
              <a:spcBef>
                <a:spcPts val="600"/>
              </a:spcBef>
            </a:pPr>
            <a:endParaRPr lang="en-US" sz="2800" dirty="0"/>
          </a:p>
        </p:txBody>
      </p:sp>
      <p:pic>
        <p:nvPicPr>
          <p:cNvPr id="2" name="Picture 1">
            <a:extLst>
              <a:ext uri="{FF2B5EF4-FFF2-40B4-BE49-F238E27FC236}">
                <a16:creationId xmlns:a16="http://schemas.microsoft.com/office/drawing/2014/main" id="{6FE0D07F-E47D-45DD-82FE-52F0C306229F}"/>
              </a:ext>
            </a:extLst>
          </p:cNvPr>
          <p:cNvPicPr>
            <a:picLocks noChangeAspect="1"/>
          </p:cNvPicPr>
          <p:nvPr/>
        </p:nvPicPr>
        <p:blipFill>
          <a:blip r:embed="rId2"/>
          <a:stretch>
            <a:fillRect/>
          </a:stretch>
        </p:blipFill>
        <p:spPr>
          <a:xfrm>
            <a:off x="1817370" y="3822799"/>
            <a:ext cx="4922021" cy="1280703"/>
          </a:xfrm>
          <a:prstGeom prst="rect">
            <a:avLst/>
          </a:prstGeom>
        </p:spPr>
      </p:pic>
      <p:sp>
        <p:nvSpPr>
          <p:cNvPr id="6" name="Rectangle: Rounded Corners 5">
            <a:extLst>
              <a:ext uri="{FF2B5EF4-FFF2-40B4-BE49-F238E27FC236}">
                <a16:creationId xmlns:a16="http://schemas.microsoft.com/office/drawing/2014/main" id="{D27C0E6F-A72D-448F-8A33-90BA753BF7A6}"/>
              </a:ext>
            </a:extLst>
          </p:cNvPr>
          <p:cNvSpPr/>
          <p:nvPr/>
        </p:nvSpPr>
        <p:spPr>
          <a:xfrm>
            <a:off x="1077974" y="2051661"/>
            <a:ext cx="10036051" cy="1662819"/>
          </a:xfrm>
          <a:prstGeom prst="roundRect">
            <a:avLst/>
          </a:prstGeom>
          <a:noFill/>
          <a:ln w="1905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en-US"/>
          </a:p>
        </p:txBody>
      </p:sp>
      <p:pic>
        <p:nvPicPr>
          <p:cNvPr id="8" name="Picture 7">
            <a:extLst>
              <a:ext uri="{FF2B5EF4-FFF2-40B4-BE49-F238E27FC236}">
                <a16:creationId xmlns:a16="http://schemas.microsoft.com/office/drawing/2014/main" id="{2B2D1444-94E3-4267-AF01-F9FC9D067B0D}"/>
              </a:ext>
            </a:extLst>
          </p:cNvPr>
          <p:cNvPicPr>
            <a:picLocks noChangeAspect="1"/>
          </p:cNvPicPr>
          <p:nvPr/>
        </p:nvPicPr>
        <p:blipFill>
          <a:blip r:embed="rId3"/>
          <a:stretch>
            <a:fillRect/>
          </a:stretch>
        </p:blipFill>
        <p:spPr>
          <a:xfrm>
            <a:off x="7425736" y="3905216"/>
            <a:ext cx="1843994" cy="1198286"/>
          </a:xfrm>
          <a:prstGeom prst="rect">
            <a:avLst/>
          </a:prstGeom>
        </p:spPr>
      </p:pic>
      <p:sp>
        <p:nvSpPr>
          <p:cNvPr id="10" name="Oval 9">
            <a:extLst>
              <a:ext uri="{FF2B5EF4-FFF2-40B4-BE49-F238E27FC236}">
                <a16:creationId xmlns:a16="http://schemas.microsoft.com/office/drawing/2014/main" id="{B094041C-C984-4E4F-93F3-C735B3F6DFDE}"/>
              </a:ext>
            </a:extLst>
          </p:cNvPr>
          <p:cNvSpPr/>
          <p:nvPr/>
        </p:nvSpPr>
        <p:spPr>
          <a:xfrm>
            <a:off x="7627643" y="4281481"/>
            <a:ext cx="981172" cy="880110"/>
          </a:xfrm>
          <a:prstGeom prst="ellipse">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
        <p:nvSpPr>
          <p:cNvPr id="13" name="Rectangle 12">
            <a:extLst>
              <a:ext uri="{FF2B5EF4-FFF2-40B4-BE49-F238E27FC236}">
                <a16:creationId xmlns:a16="http://schemas.microsoft.com/office/drawing/2014/main" id="{C2EB9050-CE2C-4013-8117-6D6D1F16FF76}"/>
              </a:ext>
            </a:extLst>
          </p:cNvPr>
          <p:cNvSpPr/>
          <p:nvPr/>
        </p:nvSpPr>
        <p:spPr>
          <a:xfrm>
            <a:off x="1292728" y="5217431"/>
            <a:ext cx="9821297" cy="1200329"/>
          </a:xfrm>
          <a:prstGeom prst="rect">
            <a:avLst/>
          </a:prstGeom>
        </p:spPr>
        <p:txBody>
          <a:bodyPr wrap="square">
            <a:spAutoFit/>
          </a:bodyPr>
          <a:lstStyle/>
          <a:p>
            <a:pPr marL="457200" indent="-457200">
              <a:spcBef>
                <a:spcPts val="600"/>
              </a:spcBef>
              <a:buFont typeface="+mj-lt"/>
              <a:buAutoNum type="arabicPeriod" startAt="3"/>
            </a:pPr>
            <a:r>
              <a:rPr lang="en-US" sz="2400" dirty="0"/>
              <a:t>CalVet DO staff </a:t>
            </a:r>
            <a:r>
              <a:rPr lang="en-US" sz="2400" u="sng" dirty="0"/>
              <a:t>will review</a:t>
            </a:r>
            <a:r>
              <a:rPr lang="en-US" sz="2400" dirty="0"/>
              <a:t> claim from the queue.  If all is good, we </a:t>
            </a:r>
            <a:r>
              <a:rPr lang="en-US" sz="2400" u="sng" dirty="0"/>
              <a:t>submit</a:t>
            </a:r>
            <a:r>
              <a:rPr lang="en-US" sz="2400" dirty="0"/>
              <a:t> to the VA.  If not, we </a:t>
            </a:r>
            <a:r>
              <a:rPr lang="en-US" sz="2400" u="sng" dirty="0"/>
              <a:t>return</a:t>
            </a:r>
            <a:r>
              <a:rPr lang="en-US" sz="2400" dirty="0"/>
              <a:t> to the County for necessary and suggested corrections.</a:t>
            </a:r>
          </a:p>
        </p:txBody>
      </p:sp>
    </p:spTree>
    <p:extLst>
      <p:ext uri="{BB962C8B-B14F-4D97-AF65-F5344CB8AC3E}">
        <p14:creationId xmlns:p14="http://schemas.microsoft.com/office/powerpoint/2010/main" val="230447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6fee124f-2d6c-4824-a34e-52d8c126132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5942EE59952F9449A8160FC0D11567B" ma:contentTypeVersion="15" ma:contentTypeDescription="Create a new document." ma:contentTypeScope="" ma:versionID="61dc7f9bf1a219a79d4602d7ced40d23">
  <xsd:schema xmlns:xsd="http://www.w3.org/2001/XMLSchema" xmlns:xs="http://www.w3.org/2001/XMLSchema" xmlns:p="http://schemas.microsoft.com/office/2006/metadata/properties" xmlns:ns3="d26f3eb2-7010-409a-ae34-6dac2ce3063e" xmlns:ns4="6fee124f-2d6c-4824-a34e-52d8c126132e" targetNamespace="http://schemas.microsoft.com/office/2006/metadata/properties" ma:root="true" ma:fieldsID="d0621155cd11d5f3581da0f672e92491" ns3:_="" ns4:_="">
    <xsd:import namespace="d26f3eb2-7010-409a-ae34-6dac2ce3063e"/>
    <xsd:import namespace="6fee124f-2d6c-4824-a34e-52d8c126132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LengthInSeconds" minOccurs="0"/>
                <xsd:element ref="ns4:_activity" minOccurs="0"/>
                <xsd:element ref="ns4:MediaServiceObjectDetectorVersion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6f3eb2-7010-409a-ae34-6dac2ce3063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ee124f-2d6c-4824-a34e-52d8c126132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F2A6F3-11E6-4F0C-B406-E6F7ECEFAA17}">
  <ds:schemaRefs>
    <ds:schemaRef ds:uri="http://schemas.microsoft.com/sharepoint/v3/contenttype/forms"/>
  </ds:schemaRefs>
</ds:datastoreItem>
</file>

<file path=customXml/itemProps2.xml><?xml version="1.0" encoding="utf-8"?>
<ds:datastoreItem xmlns:ds="http://schemas.openxmlformats.org/officeDocument/2006/customXml" ds:itemID="{F8E0BCAE-7ADC-4024-A3BB-AAD68D88F973}">
  <ds:schemaRefs>
    <ds:schemaRef ds:uri="http://schemas.openxmlformats.org/package/2006/metadata/core-properties"/>
    <ds:schemaRef ds:uri="http://purl.org/dc/dcmitype/"/>
    <ds:schemaRef ds:uri="http://www.w3.org/XML/1998/namespace"/>
    <ds:schemaRef ds:uri="http://purl.org/dc/elements/1.1/"/>
    <ds:schemaRef ds:uri="d26f3eb2-7010-409a-ae34-6dac2ce3063e"/>
    <ds:schemaRef ds:uri="http://schemas.microsoft.com/office/2006/metadata/properties"/>
    <ds:schemaRef ds:uri="http://purl.org/dc/terms/"/>
    <ds:schemaRef ds:uri="6fee124f-2d6c-4824-a34e-52d8c126132e"/>
    <ds:schemaRef ds:uri="http://schemas.microsoft.com/office/2006/documentManagement/types"/>
    <ds:schemaRef ds:uri="http://schemas.microsoft.com/office/infopath/2007/PartnerControls"/>
  </ds:schemaRefs>
</ds:datastoreItem>
</file>

<file path=customXml/itemProps3.xml><?xml version="1.0" encoding="utf-8"?>
<ds:datastoreItem xmlns:ds="http://schemas.openxmlformats.org/officeDocument/2006/customXml" ds:itemID="{6A3D21F7-7667-4730-A0E2-1061361987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6f3eb2-7010-409a-ae34-6dac2ce3063e"/>
    <ds:schemaRef ds:uri="6fee124f-2d6c-4824-a34e-52d8c12613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13997</TotalTime>
  <Words>2009</Words>
  <Application>Microsoft Office PowerPoint</Application>
  <PresentationFormat>Widescreen</PresentationFormat>
  <Paragraphs>383</Paragraphs>
  <Slides>27</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Calibri Light</vt:lpstr>
      <vt:lpstr>Courier New</vt:lpstr>
      <vt:lpstr>Segoe Script</vt:lpstr>
      <vt:lpstr>Wingdings</vt:lpstr>
      <vt:lpstr>Office Theme</vt:lpstr>
      <vt:lpstr>District Offices</vt:lpstr>
      <vt:lpstr>Agenda</vt:lpstr>
      <vt:lpstr>Incarcerated Veterans Program</vt:lpstr>
      <vt:lpstr>CalVet-CDCR Liaisons</vt:lpstr>
      <vt:lpstr>PowerPoint Presentation</vt:lpstr>
      <vt:lpstr>Incarcerated Veterans Program Data</vt:lpstr>
      <vt:lpstr>Incarcerated Veterans Program Data</vt:lpstr>
      <vt:lpstr>District Office Review of Claims</vt:lpstr>
      <vt:lpstr>District Office Review Queue</vt:lpstr>
      <vt:lpstr> What Do We Review?</vt:lpstr>
      <vt:lpstr>Reviewed Electronic Claims</vt:lpstr>
      <vt:lpstr>DO Review Monthly Average</vt:lpstr>
      <vt:lpstr>Returned Claims</vt:lpstr>
      <vt:lpstr>VetPro vs Quick Submit</vt:lpstr>
      <vt:lpstr>District Office Appeals Team</vt:lpstr>
      <vt:lpstr>PowerPoint Presentation</vt:lpstr>
      <vt:lpstr>Board Data for CalVet Representation</vt:lpstr>
      <vt:lpstr>BVA Docket dates</vt:lpstr>
      <vt:lpstr>Board Data for Hearings</vt:lpstr>
      <vt:lpstr>District Managers</vt:lpstr>
      <vt:lpstr>Oakland DO Staff list</vt:lpstr>
      <vt:lpstr>Oakland DO Staff list</vt:lpstr>
      <vt:lpstr>Oakland District Office General Information</vt:lpstr>
      <vt:lpstr>Los Angeles DO Staff list</vt:lpstr>
      <vt:lpstr>Los Angeles District Office General Information</vt:lpstr>
      <vt:lpstr>San Diego DO Staff List</vt:lpstr>
      <vt:lpstr>San Diego District Office General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Light Background</dc:title>
  <dc:creator>Dr. No</dc:creator>
  <cp:lastModifiedBy>Raymundo, Zheriemae@CalVet</cp:lastModifiedBy>
  <cp:revision>484</cp:revision>
  <cp:lastPrinted>2025-02-07T23:07:52Z</cp:lastPrinted>
  <dcterms:created xsi:type="dcterms:W3CDTF">2020-04-14T18:28:35Z</dcterms:created>
  <dcterms:modified xsi:type="dcterms:W3CDTF">2025-10-14T21:42:57Z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Order">
    <vt:r8>40400</vt:r8>
  </property>
  <property fmtid="{D5CDD505-2E9C-101B-9397-08002B2CF9AE}" pid="4" name="URL">
    <vt:lpwstr/>
  </property>
  <property fmtid="{D5CDD505-2E9C-101B-9397-08002B2CF9AE}" pid="5" name="OpenNewWindow">
    <vt:bool>false</vt:bool>
  </property>
  <property fmtid="{D5CDD505-2E9C-101B-9397-08002B2CF9AE}" pid="6" name="ContentTypeId">
    <vt:lpwstr>0x010100F5942EE59952F9449A8160FC0D11567B</vt:lpwstr>
  </property>
  <property fmtid="{D5CDD505-2E9C-101B-9397-08002B2CF9AE}" pid="7" name="IsRolledUp">
    <vt:bool>false</vt:bool>
  </property>
  <property fmtid="{D5CDD505-2E9C-101B-9397-08002B2CF9AE}" pid="8" name="CDVADocumentType">
    <vt:lpwstr>1;#Other Document|eb9b3622-9309-4b78-a246-cc0e7e22aef0</vt:lpwstr>
  </property>
  <property fmtid="{D5CDD505-2E9C-101B-9397-08002B2CF9AE}" pid="9" name="GroupingCategory">
    <vt:lpwstr>15;#Department|e081aab3-ebde-4797-91ab-e5e81dd3e920</vt:lpwstr>
  </property>
  <property fmtid="{D5CDD505-2E9C-101B-9397-08002B2CF9AE}" pid="10" name="DocumentLastModifed">
    <vt:filetime>2020-05-05T07:00:00Z</vt:filetime>
  </property>
</Properties>
</file>