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8" r:id="rId6"/>
    <p:sldId id="269" r:id="rId7"/>
    <p:sldId id="258" r:id="rId8"/>
    <p:sldId id="260" r:id="rId9"/>
    <p:sldId id="261" r:id="rId10"/>
    <p:sldId id="264" r:id="rId11"/>
    <p:sldId id="262" r:id="rId12"/>
    <p:sldId id="265" r:id="rId13"/>
    <p:sldId id="263" r:id="rId14"/>
    <p:sldId id="270" r:id="rId15"/>
    <p:sldId id="272" r:id="rId16"/>
    <p:sldId id="277" r:id="rId17"/>
    <p:sldId id="278" r:id="rId18"/>
    <p:sldId id="267" r:id="rId19"/>
    <p:sldId id="276" r:id="rId20"/>
    <p:sldId id="273" r:id="rId21"/>
    <p:sldId id="274" r:id="rId22"/>
    <p:sldId id="279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7F1E2-0E80-8FB2-E9C3-9DB88EEBDC41}" v="60" dt="2023-05-01T15:48:28.4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41"/>
    <p:restoredTop sz="94674"/>
  </p:normalViewPr>
  <p:slideViewPr>
    <p:cSldViewPr snapToGrid="0" snapToObjects="1">
      <p:cViewPr varScale="1">
        <p:scale>
          <a:sx n="57" d="100"/>
          <a:sy n="57" d="100"/>
        </p:scale>
        <p:origin x="40" y="1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1" d="100"/>
          <a:sy n="151" d="100"/>
        </p:scale>
        <p:origin x="4704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2AEEA06-7460-3646-8F46-27528A2942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431B9D-C735-514F-96BF-6F71BB75C57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8C0CE-A3CC-264C-951B-72E0B90C2F9C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021168-04A3-314B-9F48-B01EDFBB0C2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76AB3-C27F-A84B-8B6C-00179B4E6D4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010D81-8AB5-324B-9673-7BB4E4AA7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42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E0F05-7A2B-D743-8ED8-9B387668E360}" type="datetimeFigureOut">
              <a:rPr lang="en-US" smtClean="0"/>
              <a:t>10/14/2025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AD52B4-B5DF-B445-9363-1F18C798BA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7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0E6A543B-ACB4-6042-9A65-AC4F8CB49F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A44B9E-F80A-8D4A-B6FB-23AE543453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9289"/>
            <a:ext cx="9144000" cy="1609490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838758-4649-1647-9E1F-18662609D1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78711"/>
            <a:ext cx="9144000" cy="145151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9ECC371-2A06-144E-BC76-64A0E7141F2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6149" y="979226"/>
            <a:ext cx="2679700" cy="113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4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7583E-C2E8-CC49-948E-E3FD18EC8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66B373-B838-BB45-9F8C-D18980150F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6274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DE278-BD4D-DB4B-AD84-FE7BBD138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51726"/>
            <a:ext cx="10515600" cy="2048122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2FC11B-C8EC-E04C-8029-6B6399CA115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825678"/>
            <a:ext cx="10515600" cy="115815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FB8D42-39D7-2B47-AAFC-AB4D7E76E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1850" y="6173787"/>
            <a:ext cx="2743200" cy="365125"/>
          </a:xfrm>
        </p:spPr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090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B9062-5366-2048-9C47-2200E0060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44F86-75BC-EE49-B2C5-A7C1693E9D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84FB96-F523-794E-B78A-3AF5168AC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C1174-26B1-BF40-8FE4-86733EE44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46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48B1F-97F1-6747-8F81-261200B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72BC9D-3A25-C640-A866-89CEE56415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52019"/>
            <a:ext cx="5157787" cy="551469"/>
          </a:xfrm>
        </p:spPr>
        <p:txBody>
          <a:bodyPr anchor="b"/>
          <a:lstStyle>
            <a:lvl1pPr marL="0" indent="0">
              <a:buNone/>
              <a:defRPr sz="2400" b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19E235-D8E4-8D4B-95E7-19AB1CCB0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AA58D1-EFD4-D148-973E-3614F51CA3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52019"/>
            <a:ext cx="5183188" cy="551469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725D04-0C7E-4147-9419-E57C7302E7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4BFCB-B4BB-904C-905B-06777CF8C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9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F83B0-99F3-5D47-9F71-D63A9098D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861165-8359-E54B-BAA2-A253F37D3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754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412AC9-FC91-5D4D-891A-2DDBB7D6B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29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F948D-150D-564F-B8C6-EFFAC3981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82E85-01F9-134C-8B3E-571364E25D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25D68A-0040-7F4F-B7F3-8673704A2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D2D51-C50C-A043-9529-641BADE3A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0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F4EDA7-4330-3A48-9291-AE2F80EC89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3017F0-509B-CE40-90C0-F61E89329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6C44F-4FB3-794A-A28C-4C00F36F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F4E7B-DCA9-F44E-AACB-DE6F576A200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16DE96B-1E7B-D644-9EF1-EF31FAE38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89823"/>
            <a:ext cx="3932237" cy="116219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49064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BC90055-8452-454D-AD91-FEC60D3B1B29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-1" y="0"/>
            <a:ext cx="12193471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988F5D-8D49-C54F-8A88-38BC47ACD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AA2864-383B-514B-BA5F-B90D3B6319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43F5D0-66F2-4646-AD5A-793D334BB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00741"/>
            <a:ext cx="19171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+mn-lt"/>
              </a:defRPr>
            </a:lvl1pPr>
          </a:lstStyle>
          <a:p>
            <a:fld id="{97FF4E7B-DCA9-F44E-AACB-DE6F576A200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57539F-FF75-1646-AAA0-804F89758E7D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755822" y="6295949"/>
            <a:ext cx="1168273" cy="49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08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Oakland.Oakland@calvet.ca.gov" TargetMode="External"/><Relationship Id="rId2" Type="http://schemas.openxmlformats.org/officeDocument/2006/relationships/hyperlink" Target="mailto:Zheriemae.Raymundo@calvet.ca.gov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va.gov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181D2-A761-AA58-3F19-CD3091D17D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4800" dirty="0"/>
              <a:t>Intent to File </a:t>
            </a:r>
            <a:br>
              <a:rPr lang="en-US" sz="4800" dirty="0"/>
            </a:br>
            <a:r>
              <a:rPr lang="en-US" dirty="0"/>
              <a:t>(38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3.155)</a:t>
            </a:r>
            <a:endParaRPr lang="en-US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54773E-ECCB-C0D3-A24D-2CC409E4B4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October 21, 2025</a:t>
            </a:r>
          </a:p>
          <a:p>
            <a:r>
              <a:rPr lang="en-US" dirty="0"/>
              <a:t>CA CVSO Fall Training Conference</a:t>
            </a:r>
          </a:p>
        </p:txBody>
      </p:sp>
    </p:spTree>
    <p:extLst>
      <p:ext uri="{BB962C8B-B14F-4D97-AF65-F5344CB8AC3E}">
        <p14:creationId xmlns:p14="http://schemas.microsoft.com/office/powerpoint/2010/main" val="1702445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2E2D1-CE3C-3B94-2DD1-D37ED8990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three ways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070E7-F565-A881-C133-B1B8164D7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Saved electronic application.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Written intent on prescribed intent to file a claim form.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Oral intent communicated to designated VA personnel and recorded in writing. </a:t>
            </a:r>
          </a:p>
          <a:p>
            <a:pPr marL="0" indent="0">
              <a:buNone/>
            </a:pPr>
            <a:endParaRPr lang="en-US" sz="12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4CB72695-3B2C-8B6F-2B08-94240C99C904}"/>
              </a:ext>
            </a:extLst>
          </p:cNvPr>
          <p:cNvSpPr/>
          <p:nvPr/>
        </p:nvSpPr>
        <p:spPr>
          <a:xfrm>
            <a:off x="1299633" y="3854556"/>
            <a:ext cx="9592733" cy="2230967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2200" dirty="0">
                <a:solidFill>
                  <a:schemeClr val="accent1"/>
                </a:solidFill>
              </a:rPr>
              <a:t>Always check for an active ITF in the system.  The client might not know they have one on file, but we should be able to see that in VBMS: 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If we are actively checking after submission of the ITF </a:t>
            </a:r>
          </a:p>
          <a:p>
            <a:pPr marL="731520" lvl="1" indent="-27432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dirty="0">
                <a:solidFill>
                  <a:schemeClr val="accent1"/>
                </a:solidFill>
              </a:rPr>
              <a:t>Or if we check during or immediately after first contact with the client.</a:t>
            </a:r>
          </a:p>
        </p:txBody>
      </p:sp>
    </p:spTree>
    <p:extLst>
      <p:ext uri="{BB962C8B-B14F-4D97-AF65-F5344CB8AC3E}">
        <p14:creationId xmlns:p14="http://schemas.microsoft.com/office/powerpoint/2010/main" val="345888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image002">
            <a:extLst>
              <a:ext uri="{FF2B5EF4-FFF2-40B4-BE49-F238E27FC236}">
                <a16:creationId xmlns:a16="http://schemas.microsoft.com/office/drawing/2014/main" id="{8C0507F0-FACD-4CC1-B933-B68778C62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7" y="703580"/>
            <a:ext cx="10828785" cy="527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EED0BBC7-8E4E-47EE-9AEB-EDE22070FF05}"/>
              </a:ext>
            </a:extLst>
          </p:cNvPr>
          <p:cNvSpPr/>
          <p:nvPr/>
        </p:nvSpPr>
        <p:spPr>
          <a:xfrm>
            <a:off x="2548890" y="3108960"/>
            <a:ext cx="3074670" cy="123444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9382F054-DE19-4919-82BA-50DCE3B57E43}"/>
              </a:ext>
            </a:extLst>
          </p:cNvPr>
          <p:cNvSpPr/>
          <p:nvPr/>
        </p:nvSpPr>
        <p:spPr>
          <a:xfrm>
            <a:off x="5154930" y="4763135"/>
            <a:ext cx="617220" cy="795020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Curved Left 4">
            <a:extLst>
              <a:ext uri="{FF2B5EF4-FFF2-40B4-BE49-F238E27FC236}">
                <a16:creationId xmlns:a16="http://schemas.microsoft.com/office/drawing/2014/main" id="{A775BC14-13A4-47AF-9A2C-B0D32CF225F9}"/>
              </a:ext>
            </a:extLst>
          </p:cNvPr>
          <p:cNvSpPr/>
          <p:nvPr/>
        </p:nvSpPr>
        <p:spPr>
          <a:xfrm>
            <a:off x="5029200" y="2160270"/>
            <a:ext cx="742950" cy="1760220"/>
          </a:xfrm>
          <a:prstGeom prst="curvedLef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4B572D5-F372-4EE8-9DFF-D3717795E60F}"/>
              </a:ext>
            </a:extLst>
          </p:cNvPr>
          <p:cNvSpPr/>
          <p:nvPr/>
        </p:nvSpPr>
        <p:spPr>
          <a:xfrm>
            <a:off x="7566660" y="4846320"/>
            <a:ext cx="3280410" cy="617220"/>
          </a:xfrm>
          <a:prstGeom prst="roundRect">
            <a:avLst/>
          </a:prstGeom>
          <a:noFill/>
          <a:ln w="1905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16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780B5FC-7C90-4211-AE01-151B45B97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980" y="421773"/>
            <a:ext cx="8621731" cy="5735673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FFCC599-EEAF-4511-B5BE-F97BD4F6032D}"/>
              </a:ext>
            </a:extLst>
          </p:cNvPr>
          <p:cNvCxnSpPr/>
          <p:nvPr/>
        </p:nvCxnSpPr>
        <p:spPr>
          <a:xfrm>
            <a:off x="6096000" y="3289610"/>
            <a:ext cx="135301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DFAC46B5-1BF9-4C0F-AD6E-7F23DA4A694B}"/>
              </a:ext>
            </a:extLst>
          </p:cNvPr>
          <p:cNvSpPr/>
          <p:nvPr/>
        </p:nvSpPr>
        <p:spPr>
          <a:xfrm>
            <a:off x="3395361" y="2899328"/>
            <a:ext cx="7934278" cy="91438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667694-CBB3-41F5-8FE3-7A69A6D3847F}"/>
              </a:ext>
            </a:extLst>
          </p:cNvPr>
          <p:cNvSpPr txBox="1"/>
          <p:nvPr/>
        </p:nvSpPr>
        <p:spPr>
          <a:xfrm>
            <a:off x="512956" y="546410"/>
            <a:ext cx="2756024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38 CFR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sz="2000" dirty="0"/>
              <a:t>3.155(c):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Incomplete application form received by VA, notify the claimant of the information necessary to complete the application form.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dirty="0"/>
              <a:t>If complete claim is submitted </a:t>
            </a:r>
            <a:r>
              <a:rPr lang="en-US" sz="2000" u="sng" dirty="0"/>
              <a:t>within 1 year</a:t>
            </a:r>
            <a:r>
              <a:rPr lang="en-US" sz="2000" dirty="0"/>
              <a:t> of the receipt </a:t>
            </a:r>
            <a:r>
              <a:rPr lang="en-US" sz="2000" u="sng" dirty="0"/>
              <a:t>of the incomplete application</a:t>
            </a:r>
            <a:r>
              <a:rPr lang="en-US" sz="2000" dirty="0"/>
              <a:t>, VA will consider it filed as of the date of VA received incomplete form.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00B5613B-C62A-4DE1-BAE2-274074E8BCCB}"/>
              </a:ext>
            </a:extLst>
          </p:cNvPr>
          <p:cNvSpPr/>
          <p:nvPr/>
        </p:nvSpPr>
        <p:spPr>
          <a:xfrm>
            <a:off x="4293220" y="936701"/>
            <a:ext cx="836342" cy="2129883"/>
          </a:xfrm>
          <a:prstGeom prst="down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3787FF7-051B-48EB-AF01-25E34C4A1B2A}"/>
              </a:ext>
            </a:extLst>
          </p:cNvPr>
          <p:cNvSpPr/>
          <p:nvPr/>
        </p:nvSpPr>
        <p:spPr>
          <a:xfrm>
            <a:off x="5229922" y="546410"/>
            <a:ext cx="3646449" cy="156115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sz="2000" dirty="0"/>
              <a:t>Until when does claimant have to submit complete claim?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DCBFD8E-EAF4-455E-9B07-56D20D57746B}"/>
              </a:ext>
            </a:extLst>
          </p:cNvPr>
          <p:cNvSpPr/>
          <p:nvPr/>
        </p:nvSpPr>
        <p:spPr>
          <a:xfrm>
            <a:off x="7901473" y="1760248"/>
            <a:ext cx="2150515" cy="471949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March 2025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3AF5449-917F-41DB-B2DA-6DF4805E7CB7}"/>
              </a:ext>
            </a:extLst>
          </p:cNvPr>
          <p:cNvCxnSpPr>
            <a:cxnSpLocks/>
          </p:cNvCxnSpPr>
          <p:nvPr/>
        </p:nvCxnSpPr>
        <p:spPr>
          <a:xfrm>
            <a:off x="5571892" y="4490225"/>
            <a:ext cx="2066693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055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D93E-788F-4978-91A1-2E2CAB5DF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 Responsibility With ITF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7913-D38D-44C8-B663-D690E9C2EC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Complete ITF will </a:t>
            </a:r>
            <a:r>
              <a:rPr lang="en-US" u="sng" dirty="0"/>
              <a:t>create</a:t>
            </a:r>
            <a:r>
              <a:rPr lang="en-US" dirty="0"/>
              <a:t> active ITF status in VBMS and </a:t>
            </a:r>
            <a:r>
              <a:rPr lang="en-US" u="sng" dirty="0"/>
              <a:t>notify</a:t>
            </a:r>
            <a:r>
              <a:rPr lang="en-US" dirty="0"/>
              <a:t> claimant of the information necessary to complete the appropriate form (VAF 21-526ez, 527ez, 534ez).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No complete VA form within 1 year of ITF? </a:t>
            </a:r>
          </a:p>
          <a:p>
            <a:pPr marL="731520" lvl="1" indent="-27432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ITF status will switch from active to </a:t>
            </a:r>
            <a:r>
              <a:rPr lang="en-US" u="sng" dirty="0"/>
              <a:t>expired</a:t>
            </a:r>
            <a:r>
              <a:rPr lang="en-US" dirty="0"/>
              <a:t>, and no further action required from VA.</a:t>
            </a:r>
          </a:p>
          <a:p>
            <a:pPr marL="731520" lvl="1" indent="-27432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No letter will be sent to remind claimant before expiration.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</a:pPr>
            <a:r>
              <a:rPr lang="en-US" dirty="0"/>
              <a:t>ITF signed by VSO/POA, but </a:t>
            </a:r>
            <a:r>
              <a:rPr lang="en-US" u="sng" dirty="0"/>
              <a:t>no</a:t>
            </a:r>
            <a:r>
              <a:rPr lang="en-US" dirty="0"/>
              <a:t> current valid VAF 21-22 for said VSO/POA = </a:t>
            </a:r>
            <a:r>
              <a:rPr lang="en-US" u="sng" dirty="0"/>
              <a:t>invalid ITF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199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DD93E-788F-4978-91A1-2E2CAB5DF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658" y="513769"/>
            <a:ext cx="4001429" cy="1325563"/>
          </a:xfrm>
        </p:spPr>
        <p:txBody>
          <a:bodyPr/>
          <a:lstStyle/>
          <a:p>
            <a:r>
              <a:rPr lang="en-US" dirty="0"/>
              <a:t>Duplicate ITF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147913-D38D-44C8-B663-D690E9C2E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2658" y="2102237"/>
            <a:ext cx="400142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en-US" dirty="0"/>
              <a:t>3.155(b)(6)</a:t>
            </a:r>
          </a:p>
          <a:p>
            <a:r>
              <a:rPr lang="en-US" dirty="0"/>
              <a:t>VA will not recognize more than one ITF concurrently for same benefit.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6C7C2F-DBE1-4B9B-8CED-327D9C6F6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3889" y="513769"/>
            <a:ext cx="4759534" cy="5585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54B2-6053-8570-0B0C-5A3C5EE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ITF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5759-BFB3-6062-F92D-AB064E6ED0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>
              <a:buFont typeface="Courier New" panose="02070309020205020404" pitchFamily="49" charset="0"/>
              <a:buChar char="o"/>
            </a:pPr>
            <a:r>
              <a:rPr lang="en-US" dirty="0"/>
              <a:t>Incomplete ITF used to grant, and it was caught later by VA as CUE and they proposed to sever SC for condition.</a:t>
            </a:r>
          </a:p>
          <a:p>
            <a:pPr marL="274320" indent="-274320">
              <a:buFont typeface="Courier New" panose="02070309020205020404" pitchFamily="49" charset="0"/>
              <a:buChar char="o"/>
            </a:pPr>
            <a:r>
              <a:rPr lang="en-US" dirty="0"/>
              <a:t>Incomplete VA Form 21-0966 (ITF) identified immediately, but no response from veteran.</a:t>
            </a:r>
          </a:p>
          <a:p>
            <a:pPr marL="274320" indent="-274320">
              <a:buFont typeface="Courier New" panose="02070309020205020404" pitchFamily="49" charset="0"/>
              <a:buChar char="o"/>
            </a:pPr>
            <a:r>
              <a:rPr lang="en-US" dirty="0"/>
              <a:t>ITF active when veteran and VSO signed 21-22, which was submitted with ITF-comp.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Formal claim submitted past 1 year of the 1</a:t>
            </a:r>
            <a:r>
              <a:rPr lang="en-US" baseline="30000" dirty="0"/>
              <a:t>st</a:t>
            </a:r>
            <a:r>
              <a:rPr lang="en-US" dirty="0"/>
              <a:t> ITF,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And within 1 yr of VSO-submitted ITF.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dirty="0"/>
              <a:t>VA grant is only effective receipt of VAF 526ez.</a:t>
            </a:r>
          </a:p>
        </p:txBody>
      </p:sp>
    </p:spTree>
    <p:extLst>
      <p:ext uri="{BB962C8B-B14F-4D97-AF65-F5344CB8AC3E}">
        <p14:creationId xmlns:p14="http://schemas.microsoft.com/office/powerpoint/2010/main" val="21820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4454B2-6053-8570-0B0C-5A3C5EE35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ITF 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85759-BFB3-6062-F92D-AB064E6ED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863" y="1973765"/>
            <a:ext cx="10515600" cy="3890963"/>
          </a:xfrm>
        </p:spPr>
        <p:txBody>
          <a:bodyPr/>
          <a:lstStyle/>
          <a:p>
            <a:pPr marL="274320" indent="-274320">
              <a:buFont typeface="Courier New" panose="02070309020205020404" pitchFamily="49" charset="0"/>
              <a:buChar char="o"/>
            </a:pPr>
            <a:r>
              <a:rPr lang="en-US" dirty="0"/>
              <a:t>0995 took ITF, but vet and another VSO meant that for 526ez new claim. New condition grant effective receipt of 526ez. </a:t>
            </a:r>
          </a:p>
        </p:txBody>
      </p:sp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id="{6DC8E757-E0A9-4BD8-89F3-CF6F624A27E3}"/>
              </a:ext>
            </a:extLst>
          </p:cNvPr>
          <p:cNvSpPr/>
          <p:nvPr/>
        </p:nvSpPr>
        <p:spPr>
          <a:xfrm>
            <a:off x="2899316" y="3367666"/>
            <a:ext cx="5107259" cy="2370757"/>
          </a:xfrm>
          <a:prstGeom prst="round2Diag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The VA Form 21-0966 (ITF) </a:t>
            </a:r>
          </a:p>
          <a:p>
            <a:pPr algn="ctr"/>
            <a:r>
              <a:rPr lang="en-US" sz="2400" dirty="0"/>
              <a:t>is a dumb form – it follows whatever it smells first.</a:t>
            </a:r>
          </a:p>
        </p:txBody>
      </p:sp>
    </p:spTree>
    <p:extLst>
      <p:ext uri="{BB962C8B-B14F-4D97-AF65-F5344CB8AC3E}">
        <p14:creationId xmlns:p14="http://schemas.microsoft.com/office/powerpoint/2010/main" val="244133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56DE555-C8A5-48BF-86C7-4F0017445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987" y="1331108"/>
            <a:ext cx="10063559" cy="473515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A0A4470-ADB8-430C-9366-563FB95DA823}"/>
              </a:ext>
            </a:extLst>
          </p:cNvPr>
          <p:cNvSpPr/>
          <p:nvPr/>
        </p:nvSpPr>
        <p:spPr>
          <a:xfrm>
            <a:off x="1806497" y="3830444"/>
            <a:ext cx="2408664" cy="1572322"/>
          </a:xfrm>
          <a:prstGeom prst="ellipse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Up 3">
            <a:extLst>
              <a:ext uri="{FF2B5EF4-FFF2-40B4-BE49-F238E27FC236}">
                <a16:creationId xmlns:a16="http://schemas.microsoft.com/office/drawing/2014/main" id="{C9E9D4B9-2976-4DCB-A7D0-12A5F9EA6B8F}"/>
              </a:ext>
            </a:extLst>
          </p:cNvPr>
          <p:cNvSpPr/>
          <p:nvPr/>
        </p:nvSpPr>
        <p:spPr>
          <a:xfrm>
            <a:off x="5340588" y="2823315"/>
            <a:ext cx="1632359" cy="1572322"/>
          </a:xfrm>
          <a:prstGeom prst="upArrow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3F089F-54FB-40EB-A038-3CEB4A93A345}"/>
              </a:ext>
            </a:extLst>
          </p:cNvPr>
          <p:cNvSpPr txBox="1"/>
          <p:nvPr/>
        </p:nvSpPr>
        <p:spPr>
          <a:xfrm>
            <a:off x="1583472" y="795080"/>
            <a:ext cx="64972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What do you notice with this snip from VBMS?</a:t>
            </a:r>
          </a:p>
        </p:txBody>
      </p:sp>
    </p:spTree>
    <p:extLst>
      <p:ext uri="{BB962C8B-B14F-4D97-AF65-F5344CB8AC3E}">
        <p14:creationId xmlns:p14="http://schemas.microsoft.com/office/powerpoint/2010/main" val="3645108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221A43F-6E87-4D8B-AF69-D95C1E32C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5165" y="1045621"/>
            <a:ext cx="4071763" cy="2994716"/>
          </a:xfrm>
          <a:prstGeom prst="rect">
            <a:avLst/>
          </a:prstGeom>
        </p:spPr>
      </p:pic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8D2530C0-21E8-4CBE-838B-05049DDAC891}"/>
              </a:ext>
            </a:extLst>
          </p:cNvPr>
          <p:cNvSpPr/>
          <p:nvPr/>
        </p:nvSpPr>
        <p:spPr>
          <a:xfrm>
            <a:off x="9416568" y="2308302"/>
            <a:ext cx="619530" cy="1360449"/>
          </a:xfrm>
          <a:prstGeom prst="curvedLeftArrow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5327832-01E5-49C5-8344-C39AA52BA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0605" y="4192860"/>
            <a:ext cx="7186323" cy="1666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BCACB37-AFCD-4D3A-8DAE-2E9965375B1E}"/>
              </a:ext>
            </a:extLst>
          </p:cNvPr>
          <p:cNvSpPr txBox="1"/>
          <p:nvPr/>
        </p:nvSpPr>
        <p:spPr>
          <a:xfrm>
            <a:off x="2330606" y="1045621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about this one, what do you think happened here?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E0C1941-7745-4F3C-B056-4344D5E04FAD}"/>
              </a:ext>
            </a:extLst>
          </p:cNvPr>
          <p:cNvSpPr/>
          <p:nvPr/>
        </p:nvSpPr>
        <p:spPr>
          <a:xfrm>
            <a:off x="5445164" y="1045621"/>
            <a:ext cx="1156357" cy="2994716"/>
          </a:xfrm>
          <a:prstGeom prst="round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664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eech Bubble: Oval 1">
            <a:extLst>
              <a:ext uri="{FF2B5EF4-FFF2-40B4-BE49-F238E27FC236}">
                <a16:creationId xmlns:a16="http://schemas.microsoft.com/office/drawing/2014/main" id="{F967DE93-BA21-4E97-82C2-94C84EEAE980}"/>
              </a:ext>
            </a:extLst>
          </p:cNvPr>
          <p:cNvSpPr/>
          <p:nvPr/>
        </p:nvSpPr>
        <p:spPr>
          <a:xfrm>
            <a:off x="3006609" y="900893"/>
            <a:ext cx="6378009" cy="3035488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Segoe Script" panose="030B0504020000000003" pitchFamily="66" charset="0"/>
              </a:rPr>
              <a:t>Questions?</a:t>
            </a:r>
            <a:endParaRPr lang="en-US" sz="73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02D637-13F1-4CC3-B765-0A409992BAA1}"/>
              </a:ext>
            </a:extLst>
          </p:cNvPr>
          <p:cNvSpPr txBox="1"/>
          <p:nvPr/>
        </p:nvSpPr>
        <p:spPr>
          <a:xfrm>
            <a:off x="929663" y="4315522"/>
            <a:ext cx="426270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/>
              <a:t>Zmae</a:t>
            </a:r>
            <a:r>
              <a:rPr lang="en-US" dirty="0"/>
              <a:t> Raymundo </a:t>
            </a:r>
          </a:p>
          <a:p>
            <a:pPr algn="ctr"/>
            <a:r>
              <a:rPr lang="en-US" dirty="0"/>
              <a:t>Oakland District Manager</a:t>
            </a:r>
          </a:p>
          <a:p>
            <a:pPr algn="ctr"/>
            <a:r>
              <a:rPr lang="en-US" dirty="0">
                <a:hlinkClick r:id="rId2"/>
              </a:rPr>
              <a:t>Zheriemae.Raymundo@calvet.ca.gov</a:t>
            </a:r>
            <a:endParaRPr lang="en-US" dirty="0"/>
          </a:p>
          <a:p>
            <a:pPr algn="ctr"/>
            <a:r>
              <a:rPr lang="en-US" dirty="0">
                <a:hlinkClick r:id="rId3"/>
              </a:rPr>
              <a:t>Oakland.Oakland@calvet.ca.gov</a:t>
            </a:r>
            <a:endParaRPr lang="en-US" dirty="0"/>
          </a:p>
          <a:p>
            <a:pPr algn="ctr"/>
            <a:r>
              <a:rPr lang="en-US" dirty="0"/>
              <a:t>(510) 286-0627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54713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5CA8-4A3A-C7CF-CE89-61702D213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we reviewing 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dirty="0"/>
              <a:t>3.155?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3635D-B7FA-D4D5-7E8D-6BC37A7DDC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290717" cy="4351338"/>
          </a:xfrm>
        </p:spPr>
        <p:txBody>
          <a:bodyPr>
            <a:normAutofit/>
          </a:bodyPr>
          <a:lstStyle/>
          <a:p>
            <a:pPr marL="274320" indent="-27432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To understand the intent to file (ITF) better.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To be more responsible with ITF submissions.</a:t>
            </a:r>
          </a:p>
          <a:p>
            <a:pPr marL="800100" lvl="2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Not just submitting ITF, but to also do our due diligence to ensure the ITF submitted made it into VBMS and tagged properly by VA. </a:t>
            </a:r>
          </a:p>
          <a:p>
            <a:pPr marL="800100" lvl="2" indent="-342900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400" dirty="0"/>
              <a:t>Check whether our submitted ITFs are duplicate.</a:t>
            </a:r>
          </a:p>
          <a:p>
            <a:pPr marL="274320" indent="-274320">
              <a:lnSpc>
                <a:spcPct val="100000"/>
              </a:lnSpc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US" dirty="0"/>
              <a:t>This is a refresher for seasoned representatives, and provide better basics for new trainees.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638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8C54F-2F13-6A1F-3EC4-425563022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787C53-34F3-D999-5D23-5B33703AB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784" y="1825625"/>
            <a:ext cx="10116015" cy="4351338"/>
          </a:xfrm>
        </p:spPr>
        <p:txBody>
          <a:bodyPr/>
          <a:lstStyle/>
          <a:p>
            <a:pPr marL="36576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Intent to File (ITF) requirements</a:t>
            </a:r>
          </a:p>
          <a:p>
            <a:pPr marL="36576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Ways to submit ITF</a:t>
            </a:r>
          </a:p>
          <a:p>
            <a:pPr marL="36576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Incomplete application form (non-electronic) </a:t>
            </a:r>
          </a:p>
          <a:p>
            <a:pPr marL="36576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VA responsibility with ITF</a:t>
            </a:r>
          </a:p>
          <a:p>
            <a:pPr marL="36576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dirty="0"/>
              <a:t>Duplicate ITF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0B59BBC3-2AEE-48E5-AB9E-C246139B2780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en-US" dirty="0"/>
              <a:t>Discussion Points</a:t>
            </a:r>
          </a:p>
        </p:txBody>
      </p:sp>
    </p:spTree>
    <p:extLst>
      <p:ext uri="{BB962C8B-B14F-4D97-AF65-F5344CB8AC3E}">
        <p14:creationId xmlns:p14="http://schemas.microsoft.com/office/powerpoint/2010/main" val="3060883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E0ADF-ADD3-5F63-00DE-69F959A81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dirty="0"/>
              <a:t>3.155 (b) – Intent to file a claim.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A1E7C-C9D5-BD78-D142-7723B39373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 claimant or his/her duly authorized representative may indicate a </a:t>
            </a:r>
            <a:r>
              <a:rPr lang="en-US" u="sng" dirty="0"/>
              <a:t>claimant’s desire to file for benefits</a:t>
            </a:r>
            <a:r>
              <a:rPr lang="en-US" dirty="0"/>
              <a:t> by submitting an intent to file a claim to VA.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An intent to file a claim (ITF) </a:t>
            </a:r>
            <a:r>
              <a:rPr lang="en-US" u="sng" dirty="0"/>
              <a:t>must</a:t>
            </a:r>
            <a:r>
              <a:rPr lang="en-US" dirty="0"/>
              <a:t> provide sufficient identifiable biographical information to identify the claimant.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AAEDE-27F6-80BA-1CC4-E81FC1D8F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2" y="4379021"/>
            <a:ext cx="5019675" cy="552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916D8F-150C-75B2-E2A8-BC8E19CAB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824" y="5173745"/>
            <a:ext cx="5086350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599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6D0A8-A923-E9A1-D250-25250F505F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ACEB7-609F-76CE-5EDD-490B1D9EC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38 CFR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dirty="0"/>
              <a:t>3.155 (b) – Intent to file a claim.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E0AA1-C40C-C85B-2DB7-B8DCB044B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036108"/>
          </a:xfrm>
        </p:spPr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dirty="0"/>
              <a:t>ITF </a:t>
            </a:r>
            <a:r>
              <a:rPr lang="en-US" u="sng" dirty="0"/>
              <a:t>must</a:t>
            </a:r>
            <a:r>
              <a:rPr lang="en-US" dirty="0"/>
              <a:t> identify the general benefit – compensation, pension or survivor’s benefit.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95B5D2-0E62-75C4-BEAC-749F0308E2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159" y="2727714"/>
            <a:ext cx="8401682" cy="3153426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6938C63-ACBC-57A7-05E2-C02472618D7F}"/>
              </a:ext>
            </a:extLst>
          </p:cNvPr>
          <p:cNvSpPr/>
          <p:nvPr/>
        </p:nvSpPr>
        <p:spPr>
          <a:xfrm>
            <a:off x="1524000" y="2727714"/>
            <a:ext cx="8881533" cy="92141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26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41B33-2070-BEA4-637D-076830B8F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4456-D2FD-FE13-22E8-DED2C8862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two requirements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8DC636-8111-9022-1699-D5C73B206B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An intent to file a claim (ITF) </a:t>
            </a:r>
            <a:r>
              <a:rPr lang="en-US" u="sng" dirty="0"/>
              <a:t>must</a:t>
            </a:r>
            <a:r>
              <a:rPr lang="en-US" dirty="0"/>
              <a:t> provide sufficient identifiable biographical information to identify the claimant.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ITF </a:t>
            </a:r>
            <a:r>
              <a:rPr lang="en-US" u="sng" dirty="0"/>
              <a:t>must</a:t>
            </a:r>
            <a:r>
              <a:rPr lang="en-US" dirty="0"/>
              <a:t> identify the general benefit – compensation, pension or survivor’s benefit.</a:t>
            </a:r>
          </a:p>
          <a:p>
            <a:pPr marL="0" indent="0" algn="ctr">
              <a:spcBef>
                <a:spcPts val="1200"/>
              </a:spcBef>
              <a:buNone/>
            </a:pPr>
            <a:endParaRPr lang="en-US" sz="2000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E38CF1D-1145-0B27-9EAB-4DC61E0A5587}"/>
              </a:ext>
            </a:extLst>
          </p:cNvPr>
          <p:cNvSpPr/>
          <p:nvPr/>
        </p:nvSpPr>
        <p:spPr>
          <a:xfrm>
            <a:off x="2006600" y="4134115"/>
            <a:ext cx="8178800" cy="1941248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en-US" sz="2800" dirty="0"/>
              <a:t>Next: </a:t>
            </a:r>
          </a:p>
          <a:p>
            <a:r>
              <a:rPr lang="en-US" sz="2800" dirty="0"/>
              <a:t>Per 38 CFR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</a:t>
            </a:r>
            <a:r>
              <a:rPr lang="en-US" sz="2800" dirty="0"/>
              <a:t>3.155(b)(1), an ITF can be submitted in one of three ways.</a:t>
            </a:r>
          </a:p>
        </p:txBody>
      </p:sp>
    </p:spTree>
    <p:extLst>
      <p:ext uri="{BB962C8B-B14F-4D97-AF65-F5344CB8AC3E}">
        <p14:creationId xmlns:p14="http://schemas.microsoft.com/office/powerpoint/2010/main" val="2779728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EE8C19-1D6B-5278-4764-558EE11201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5CC6A-5116-7F55-9176-2562FF3AD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60" y="1198657"/>
            <a:ext cx="5895030" cy="1536192"/>
          </a:xfrm>
        </p:spPr>
        <p:txBody>
          <a:bodyPr anchor="b">
            <a:normAutofit/>
          </a:bodyPr>
          <a:lstStyle/>
          <a:p>
            <a:r>
              <a:rPr lang="en-US" sz="4800" dirty="0"/>
              <a:t>How can the ITF be submitted?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2F3D99-D8BE-9979-1EC9-47468368A6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260" y="3154521"/>
            <a:ext cx="5726796" cy="2825496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/>
              <a:t>Saved electronic application. </a:t>
            </a:r>
          </a:p>
          <a:p>
            <a:pPr marL="731520" lvl="1" indent="-274320"/>
            <a:r>
              <a:rPr lang="en-US" dirty="0"/>
              <a:t>Application form accessed and started on </a:t>
            </a:r>
            <a:r>
              <a:rPr lang="en-US" dirty="0">
                <a:hlinkClick r:id="rId2"/>
              </a:rPr>
              <a:t>www.va.gov</a:t>
            </a:r>
            <a:r>
              <a:rPr lang="en-US" dirty="0"/>
              <a:t>, then saved for completion later.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6EBDFC-DFFA-5FA2-F0EB-26C27F5B1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1418" y="601133"/>
            <a:ext cx="4470323" cy="5538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02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2F7A8-B219-9BF8-E1AB-D7B1F4C7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909" y="1162895"/>
            <a:ext cx="4161282" cy="139190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How can the ITF be submitted?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FE22F-C606-75DD-BEA2-48A284028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817" y="2673169"/>
            <a:ext cx="3438906" cy="2325113"/>
          </a:xfrm>
        </p:spPr>
        <p:txBody>
          <a:bodyPr anchor="t"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400" dirty="0"/>
              <a:t>Written intent on prescribed intent to file a claim form.</a:t>
            </a:r>
          </a:p>
          <a:p>
            <a:pPr marL="731520" lvl="1" indent="-274320"/>
            <a:r>
              <a:rPr lang="en-US" dirty="0"/>
              <a:t>VA Form 21-0966.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68B6CD-4FA4-6843-92EF-39E41CD1F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175" y="859205"/>
            <a:ext cx="6922008" cy="51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707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727F5-DA48-5C58-5224-119F3CA9C6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8E40E-03A1-DD2F-8ECB-548B77F0D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the ITF be submitted?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39451-9B05-7653-0291-F48F0FCE85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>
                <a:solidFill>
                  <a:srgbClr val="002060"/>
                </a:solidFill>
              </a:rPr>
              <a:t>Oral intent communicated to designated VA personnel </a:t>
            </a:r>
            <a:r>
              <a:rPr lang="en-US" u="sng" dirty="0">
                <a:solidFill>
                  <a:srgbClr val="002060"/>
                </a:solidFill>
              </a:rPr>
              <a:t>and</a:t>
            </a:r>
            <a:r>
              <a:rPr lang="en-US" dirty="0">
                <a:solidFill>
                  <a:srgbClr val="002060"/>
                </a:solidFill>
              </a:rPr>
              <a:t> recorded in writing</a:t>
            </a:r>
            <a:r>
              <a:rPr lang="en-US" dirty="0"/>
              <a:t>.</a:t>
            </a:r>
          </a:p>
          <a:p>
            <a:pPr marL="731520" lvl="1" indent="-274320">
              <a:buFont typeface="Wingdings" panose="05000000000000000000" pitchFamily="2" charset="2"/>
              <a:buChar char="§"/>
            </a:pPr>
            <a:r>
              <a:rPr lang="en-US" dirty="0"/>
              <a:t>Federal VA personnel designated to receive such communication – 800# or VA public contact staff.  Not CalVet, not CVSO.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A1094D-473F-4335-8E19-441373717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717" y="3449137"/>
            <a:ext cx="7800558" cy="8630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9121B5B-AB54-4A21-83FA-DBC92FB2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7717" y="4447149"/>
            <a:ext cx="7800558" cy="168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4650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Intra Document" ma:contentTypeID="0x010100CF4B0DAC8E3699418255BAA92A09091C00E15688F92A45E642BB6DC6FF87306C84" ma:contentTypeVersion="68" ma:contentTypeDescription="" ma:contentTypeScope="" ma:versionID="f8ab7a87baaab13b26cd487aeb5b8fd0">
  <xsd:schema xmlns:xsd="http://www.w3.org/2001/XMLSchema" xmlns:xs="http://www.w3.org/2001/XMLSchema" xmlns:p="http://schemas.microsoft.com/office/2006/metadata/properties" xmlns:ns2="5f63e703-7e0e-44c4-898d-908942703ff7" xmlns:ns3="d191bf29-9b1d-43ea-bf87-c4293e91be95" xmlns:ns4="http://schemas.microsoft.com/sharepoint/v4" targetNamespace="http://schemas.microsoft.com/office/2006/metadata/properties" ma:root="true" ma:fieldsID="0b48a57e61aafb2846f0d3a18c359b78" ns2:_="" ns3:_="" ns4:_="">
    <xsd:import namespace="5f63e703-7e0e-44c4-898d-908942703ff7"/>
    <xsd:import namespace="d191bf29-9b1d-43ea-bf87-c4293e91be95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FormNo" minOccurs="0"/>
                <xsd:element ref="ns2:DocumentType" minOccurs="0"/>
                <xsd:element ref="ns2:DocumentProgram" minOccurs="0"/>
                <xsd:element ref="ns2:DocumentKeyword" minOccurs="0"/>
                <xsd:element ref="ns2:DocumentDescription" minOccurs="0"/>
                <xsd:element ref="ns3:MediaServiceMetadata" minOccurs="0"/>
                <xsd:element ref="ns3:MediaServiceFastMetadata" minOccurs="0"/>
                <xsd:element ref="ns2:TaxCatchAllLabel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63e703-7e0e-44c4-898d-908942703ff7" elementFormDefault="qualified">
    <xsd:import namespace="http://schemas.microsoft.com/office/2006/documentManagement/types"/>
    <xsd:import namespace="http://schemas.microsoft.com/office/infopath/2007/PartnerControls"/>
    <xsd:element name="FormNo" ma:index="2" nillable="true" ma:displayName="Form No." ma:description="See the iCalVet Document Field Manual for more information." ma:indexed="true" ma:internalName="FormNo">
      <xsd:simpleType>
        <xsd:restriction base="dms:Text">
          <xsd:maxLength value="25"/>
        </xsd:restriction>
      </xsd:simpleType>
    </xsd:element>
    <xsd:element name="DocumentType" ma:index="3" nillable="true" ma:displayName="Document Type" ma:description="See the iCalVet Document Field Manual for more information." ma:internalName="DocumentTyp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nnouncement"/>
                    <xsd:enumeration value="Contract"/>
                    <xsd:enumeration value="Directory"/>
                    <xsd:enumeration value="Flowchart"/>
                    <xsd:enumeration value="Form"/>
                    <xsd:enumeration value="Instructions"/>
                    <xsd:enumeration value="List"/>
                    <xsd:enumeration value="Policy"/>
                    <xsd:enumeration value="Presentation"/>
                    <xsd:enumeration value="Publication"/>
                    <xsd:enumeration value="Sample"/>
                    <xsd:enumeration value="Schedule"/>
                    <xsd:enumeration value="Timesheet"/>
                    <xsd:enumeration value="Video"/>
                    <xsd:enumeration value="Other"/>
                  </xsd:restriction>
                </xsd:simpleType>
              </xsd:element>
            </xsd:sequence>
          </xsd:extension>
        </xsd:complexContent>
      </xsd:complexType>
    </xsd:element>
    <xsd:element name="DocumentProgram" ma:index="4" nillable="true" ma:displayName="Document Program" ma:description="If you see a program that should be here, let ADS know." ma:internalName="DocumentProgram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min"/>
                    <xsd:enumeration value="CBO - Central Business Office"/>
                    <xsd:enumeration value="Communications"/>
                    <xsd:enumeration value="Compliance and Ethics"/>
                    <xsd:enumeration value="DAC - Disability Advisory Committee"/>
                    <xsd:enumeration value="EAP - Employee Assistance Program"/>
                    <xsd:enumeration value="EEO and Civil Rights"/>
                    <xsd:enumeration value="F&amp;H - Farm and Home"/>
                    <xsd:enumeration value="Finance"/>
                    <xsd:enumeration value="Healthier-U"/>
                    <xsd:enumeration value="HIPAA and Privacy"/>
                    <xsd:enumeration value="HQ Facilities"/>
                    <xsd:enumeration value="HR - Human Resources"/>
                    <xsd:enumeration value="HR - Training"/>
                    <xsd:enumeration value="ITB - Information Technology"/>
                    <xsd:enumeration value="ITB - PMO"/>
                    <xsd:enumeration value="ISO - Information Security"/>
                    <xsd:enumeration value="Legal"/>
                    <xsd:enumeration value="Minority Vets"/>
                    <xsd:enumeration value="OAE - Office of Audits and Evaluations"/>
                    <xsd:enumeration value="RA - Reasonable Accommodation"/>
                    <xsd:enumeration value="Records Management"/>
                    <xsd:enumeration value="VHC"/>
                    <xsd:enumeration value="Women Vets"/>
                    <xsd:enumeration value="Workers Compensation"/>
                    <xsd:enumeration value="Other Program"/>
                  </xsd:restriction>
                </xsd:simpleType>
              </xsd:element>
            </xsd:sequence>
          </xsd:extension>
        </xsd:complexContent>
      </xsd:complexType>
    </xsd:element>
    <xsd:element name="DocumentKeyword" ma:index="5" nillable="true" ma:displayName="Document Keyword" ma:description="If a keyword is not available, please submit your suggestion to ADS via a ServiceNow ticket." ma:internalName="DocumentKeyword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DA"/>
                    <xsd:enumeration value="Admin Manual"/>
                    <xsd:enumeration value="Authorization"/>
                    <xsd:enumeration value="Branch"/>
                    <xsd:enumeration value="Branding"/>
                    <xsd:enumeration value="Calendar"/>
                    <xsd:enumeration value="Compliance - LTC Survey Pathways"/>
                    <xsd:enumeration value="COVID-19"/>
                    <xsd:enumeration value="Department"/>
                    <xsd:enumeration value="Disclosure"/>
                    <xsd:enumeration value="DVBE - Disabled Veteran Business Enterprise"/>
                    <xsd:enumeration value="EAP Flyer"/>
                    <xsd:enumeration value="Employee Benefits &amp; Human Resources"/>
                    <xsd:enumeration value="Event"/>
                    <xsd:enumeration value="Examinations"/>
                    <xsd:enumeration value="External"/>
                    <xsd:enumeration value="Feedback"/>
                    <xsd:enumeration value="Fleet"/>
                    <xsd:enumeration value="FI$Cal"/>
                    <xsd:enumeration value="Governance"/>
                    <xsd:enumeration value="Hardware/Software"/>
                    <xsd:enumeration value="Headquarters (HQ)"/>
                    <xsd:enumeration value="Health and Safety"/>
                    <xsd:enumeration value="HR - Announcement"/>
                    <xsd:enumeration value="HR - Directives"/>
                    <xsd:enumeration value="HR - Email Templates"/>
                    <xsd:enumeration value="HR - Family Medical and Leave Act"/>
                    <xsd:enumeration value="HR - Informational Emails"/>
                    <xsd:enumeration value="HR - Managers and Supervisors Toolbox"/>
                    <xsd:enumeration value="HR - Memo"/>
                    <xsd:enumeration value="HR - Timesheet"/>
                    <xsd:enumeration value="Information Technology"/>
                    <xsd:enumeration value="Information Security - Incident Reporting"/>
                    <xsd:enumeration value="Interview Materials"/>
                    <xsd:enumeration value="Mentoring Program"/>
                    <xsd:enumeration value="NEO (New Employee Orientation)"/>
                    <xsd:enumeration value="Onboarding/Training"/>
                    <xsd:enumeration value="Org Chart"/>
                    <xsd:enumeration value="Privacy/Security"/>
                    <xsd:enumeration value="Procurement"/>
                    <xsd:enumeration value="Recognition"/>
                    <xsd:enumeration value="SB - Small Business"/>
                    <xsd:enumeration value="Supervisor/Manager"/>
                    <xsd:enumeration value="Telework"/>
                    <xsd:enumeration value="Travel"/>
                    <xsd:enumeration value="Workplace Rights"/>
                  </xsd:restriction>
                </xsd:simpleType>
              </xsd:element>
            </xsd:sequence>
          </xsd:extension>
        </xsd:complexContent>
      </xsd:complexType>
    </xsd:element>
    <xsd:element name="DocumentDescription" ma:index="6" nillable="true" ma:displayName="Document Description" ma:description="See the iCalVet Document Field Manual for more information." ma:internalName="DocumentDescription">
      <xsd:simpleType>
        <xsd:restriction base="dms:Text">
          <xsd:maxLength value="255"/>
        </xsd:restriction>
      </xsd:simpleType>
    </xsd:element>
    <xsd:element name="TaxCatchAllLabel" ma:index="11" nillable="true" ma:displayName="Taxonomy Catch All Column1" ma:hidden="true" ma:list="{0efec7d5-054a-4b28-a033-2e9949c7b345}" ma:internalName="TaxCatchAllLabel" ma:readOnly="true" ma:showField="CatchAllDataLabel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" ma:index="14" nillable="true" ma:displayName="Taxonomy Catch All Column" ma:hidden="true" ma:list="{0efec7d5-054a-4b28-a033-2e9949c7b345}" ma:internalName="TaxCatchAll" ma:readOnly="false" ma:showField="CatchAllData" ma:web="5f63e703-7e0e-44c4-898d-908942703f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1bf29-9b1d-43ea-bf87-c4293e91be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9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6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ype xmlns="5f63e703-7e0e-44c4-898d-908942703ff7">
      <Value>Instructions</Value>
      <Value>Sample</Value>
    </DocumentType>
    <FormNo xmlns="5f63e703-7e0e-44c4-898d-908942703ff7" xsi:nil="true"/>
    <DocumentDescription xmlns="5f63e703-7e0e-44c4-898d-908942703ff7">Standardized PowerPoint template for use by all CalVet divisions.</DocumentDescription>
    <DocumentProgram xmlns="5f63e703-7e0e-44c4-898d-908942703ff7">
      <Value>Communications</Value>
    </DocumentProgram>
    <DocumentKeyword xmlns="5f63e703-7e0e-44c4-898d-908942703ff7">
      <Value>Branding</Value>
      <Value>Onboarding/Training</Value>
    </DocumentKeyword>
    <TaxCatchAll xmlns="5f63e703-7e0e-44c4-898d-908942703ff7">
      <Value>1</Value>
      <Value>15</Value>
    </TaxCatchAll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6903608C-F71D-47D0-AFCF-E785ADD91C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f63e703-7e0e-44c4-898d-908942703ff7"/>
    <ds:schemaRef ds:uri="d191bf29-9b1d-43ea-bf87-c4293e91be95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EF2A6F3-11E6-4F0C-B406-E6F7ECEFAA1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8E0BCAE-7ADC-4024-A3BB-AAD68D88F973}">
  <ds:schemaRefs>
    <ds:schemaRef ds:uri="5f63e703-7e0e-44c4-898d-908942703ff7"/>
    <ds:schemaRef ds:uri="http://purl.org/dc/terms/"/>
    <ds:schemaRef ds:uri="http://schemas.microsoft.com/sharepoint/v4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d191bf29-9b1d-43ea-bf87-c4293e91be9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1879</TotalTime>
  <Words>836</Words>
  <Application>Microsoft Office PowerPoint</Application>
  <PresentationFormat>Widescreen</PresentationFormat>
  <Paragraphs>75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Courier New</vt:lpstr>
      <vt:lpstr>Segoe Script</vt:lpstr>
      <vt:lpstr>Times New Roman</vt:lpstr>
      <vt:lpstr>Wingdings</vt:lpstr>
      <vt:lpstr>Office Theme</vt:lpstr>
      <vt:lpstr>Intent to File  (38 CFR §3.155)</vt:lpstr>
      <vt:lpstr>Why are we reviewing 38 CFR § 3.155? </vt:lpstr>
      <vt:lpstr> </vt:lpstr>
      <vt:lpstr>38 CFR § 3.155 (b) – Intent to file a claim.</vt:lpstr>
      <vt:lpstr>38 CFR § 3.155 (b) – Intent to file a claim.</vt:lpstr>
      <vt:lpstr>What are the two requirements again?</vt:lpstr>
      <vt:lpstr>How can the ITF be submitted?</vt:lpstr>
      <vt:lpstr>How can the ITF be submitted?</vt:lpstr>
      <vt:lpstr>How can the ITF be submitted?</vt:lpstr>
      <vt:lpstr>What are the three ways again?</vt:lpstr>
      <vt:lpstr>PowerPoint Presentation</vt:lpstr>
      <vt:lpstr>PowerPoint Presentation</vt:lpstr>
      <vt:lpstr>VA Responsibility With ITF</vt:lpstr>
      <vt:lpstr>Duplicate ITF</vt:lpstr>
      <vt:lpstr>Examples of ITF Issues</vt:lpstr>
      <vt:lpstr>Examples of ITF Issues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 - Light Background</dc:title>
  <dc:creator>Dr. No</dc:creator>
  <cp:lastModifiedBy>Raymundo, Zheriemae@CalVet</cp:lastModifiedBy>
  <cp:revision>124</cp:revision>
  <dcterms:created xsi:type="dcterms:W3CDTF">2020-04-14T18:28:35Z</dcterms:created>
  <dcterms:modified xsi:type="dcterms:W3CDTF">2025-10-14T19:22:35Z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axKeyword">
    <vt:lpwstr/>
  </property>
  <property fmtid="{D5CDD505-2E9C-101B-9397-08002B2CF9AE}" pid="3" name="Order">
    <vt:r8>40400</vt:r8>
  </property>
  <property fmtid="{D5CDD505-2E9C-101B-9397-08002B2CF9AE}" pid="4" name="URL">
    <vt:lpwstr/>
  </property>
  <property fmtid="{D5CDD505-2E9C-101B-9397-08002B2CF9AE}" pid="5" name="OpenNewWindow">
    <vt:bool>false</vt:bool>
  </property>
  <property fmtid="{D5CDD505-2E9C-101B-9397-08002B2CF9AE}" pid="6" name="ContentTypeId">
    <vt:lpwstr>0x010100CF4B0DAC8E3699418255BAA92A09091C00E15688F92A45E642BB6DC6FF87306C84</vt:lpwstr>
  </property>
  <property fmtid="{D5CDD505-2E9C-101B-9397-08002B2CF9AE}" pid="7" name="IsRolledUp">
    <vt:bool>false</vt:bool>
  </property>
  <property fmtid="{D5CDD505-2E9C-101B-9397-08002B2CF9AE}" pid="8" name="CDVADocumentType">
    <vt:lpwstr>1;#Other Document|eb9b3622-9309-4b78-a246-cc0e7e22aef0</vt:lpwstr>
  </property>
  <property fmtid="{D5CDD505-2E9C-101B-9397-08002B2CF9AE}" pid="9" name="GroupingCategory">
    <vt:lpwstr>15;#Department|e081aab3-ebde-4797-91ab-e5e81dd3e920</vt:lpwstr>
  </property>
  <property fmtid="{D5CDD505-2E9C-101B-9397-08002B2CF9AE}" pid="10" name="DocumentLastModifed">
    <vt:filetime>2020-05-05T07:00:00Z</vt:filetime>
  </property>
  <property fmtid="{D5CDD505-2E9C-101B-9397-08002B2CF9AE}" pid="11" name="d8bfcb89da9449c1b8a57ab713643b6f">
    <vt:lpwstr>Department|e081aab3-ebde-4797-91ab-e5e81dd3e920</vt:lpwstr>
  </property>
  <property fmtid="{D5CDD505-2E9C-101B-9397-08002B2CF9AE}" pid="12" name="b3a3448fad0642bfa664d030db61acd1">
    <vt:lpwstr>Other Document|eb9b3622-9309-4b78-a246-cc0e7e22aef0</vt:lpwstr>
  </property>
</Properties>
</file>