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401" r:id="rId5"/>
    <p:sldId id="402" r:id="rId6"/>
    <p:sldId id="403" r:id="rId7"/>
    <p:sldId id="408" r:id="rId8"/>
    <p:sldId id="390" r:id="rId9"/>
    <p:sldId id="405" r:id="rId10"/>
    <p:sldId id="409" r:id="rId11"/>
    <p:sldId id="410" r:id="rId12"/>
    <p:sldId id="411" r:id="rId13"/>
    <p:sldId id="407" r:id="rId14"/>
    <p:sldId id="412" r:id="rId15"/>
    <p:sldId id="392" r:id="rId16"/>
    <p:sldId id="266" r:id="rId17"/>
    <p:sldId id="283" r:id="rId18"/>
    <p:sldId id="282" r:id="rId19"/>
    <p:sldId id="284" r:id="rId20"/>
    <p:sldId id="290" r:id="rId21"/>
    <p:sldId id="291" r:id="rId22"/>
    <p:sldId id="285" r:id="rId23"/>
    <p:sldId id="286" r:id="rId24"/>
    <p:sldId id="287" r:id="rId25"/>
    <p:sldId id="288" r:id="rId26"/>
    <p:sldId id="289" r:id="rId27"/>
    <p:sldId id="281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8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0:58:48.46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7292 50 0,'-7292'0'0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1:35:35.03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0,'5970'0'0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1:35:41.86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0,'11967'0'0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1:35:50.09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0,'5537'51'0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0T21:35:52.25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0:59:01.42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0,'9222'0'0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0:59:13.59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0,'4649'0'0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0:59:36.13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0,'2896'0'0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1:19:00.4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0,'3176'0'0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1:19:11.7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0,'13335'0'0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1:35:16.10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0,'6071'0'0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1:35:23.11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0,'9932'0'0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21:35:29.69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0,'5086'0'0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6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7C7A0-2902-026A-4779-2E9F39943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3D37D-E0C4-C366-7CDC-90C3D8449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3B64A-8CF6-F0CB-1597-B23B98C98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0A267-6ED4-314C-36EB-D548F7F3F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DA4AE-9B3F-59E3-6F86-3B4F996A6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FA68E8-74A7-7B44-0819-773EE2202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EC4A0B-52EE-7A54-747F-BDEBE61E1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BCA35-7645-885F-4B09-712F0FF1E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6A543B-ACB4-6042-9A65-AC4F8CB49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609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CC371-2A06-144E-BC76-64A0E714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149" y="979226"/>
            <a:ext cx="2679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627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C90055-8452-454D-AD91-FEC60D3B1B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539F-FF75-1646-AAA0-804F89758E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55822" y="6295949"/>
            <a:ext cx="1168273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amuel-smilies-smiley-emoticon-67197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ffcf08fe031edf2eJmltdHM9MTcwNjY1OTIwMCZpZ3VpZD0wMDJlNTMzZi0wMTc1LTZhODEtMjAyOC00MGQ4MDA3ZDZiY2EmaW5zaWQ9NTYxMA&amp;ptn=3&amp;ver=2&amp;hsh=3&amp;fclid=002e533f-0175-6a81-2028-40d8007d6bca&amp;u=a1L2ltYWdlcy9zZWFyY2g_cT1waWN0dXJlIG9mIGFsbCBVUyBBcm1iZWQgRm9yY2VzJkZPUk09SVFGUkJBJmlkPTdEQ0Y0Q0IxOTA5QTE5MEJGNUI1ODQyREU0RDNBNEI5MjU5NUI2NzY&amp;ntb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owl.excelsior.edu/educator-resources/owl-across-disciplines/owl-across-the-disciplines-grammar-and-usage/" TargetMode="Externa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moticon_Face_Frown_GE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11.xml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customXml" Target="../ink/ink8.xml"/><Relationship Id="rId12" Type="http://schemas.openxmlformats.org/officeDocument/2006/relationships/image" Target="../media/image19.png"/><Relationship Id="rId17" Type="http://schemas.openxmlformats.org/officeDocument/2006/relationships/customXml" Target="../ink/ink1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9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025B5-E92B-A1C7-66FF-E99801E9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7414-4A0A-5008-3E3E-4C651F9A3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882850"/>
          </a:xfrm>
        </p:spPr>
        <p:txBody>
          <a:bodyPr>
            <a:normAutofit fontScale="90000"/>
          </a:bodyPr>
          <a:lstStyle/>
          <a:p>
            <a:r>
              <a:rPr lang="en-US" dirty="0"/>
              <a:t>Decision Review Request: </a:t>
            </a:r>
            <a:br>
              <a:rPr lang="en-US" dirty="0"/>
            </a:br>
            <a:r>
              <a:rPr lang="en-US" dirty="0"/>
              <a:t>SUPPLEMENTAL CLAIM</a:t>
            </a:r>
            <a:br>
              <a:rPr lang="en-US" dirty="0"/>
            </a:b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38 CFR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§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3.2500 Review of Decisions</a:t>
            </a:r>
            <a:b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38 CFR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§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3.2501 Supplemental Claims</a:t>
            </a:r>
            <a:b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M21-1, Part II, Subpart iii, Chapter 2, Section B - Supplemental Claims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2054E-336D-1500-8EDC-A7B1BDA93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1638"/>
            <a:ext cx="9144000" cy="7789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October 21, 2025</a:t>
            </a:r>
          </a:p>
        </p:txBody>
      </p:sp>
    </p:spTree>
    <p:extLst>
      <p:ext uri="{BB962C8B-B14F-4D97-AF65-F5344CB8AC3E}">
        <p14:creationId xmlns:p14="http://schemas.microsoft.com/office/powerpoint/2010/main" val="158872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4547-76BA-E739-9921-CBAE41C8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Statement in Support of  Supplemental Claim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3DD9F4-5DA7-5B17-AE33-D111653BB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5625"/>
            <a:ext cx="10515600" cy="45278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E3181-5DE5-9B32-0E2A-5438F4C0E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3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627D2-39C3-D311-E58F-24A890A42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3E92-A421-76E1-5177-88246D17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Complete Supplement Claim leads to better Outcomes and more of these: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9FCAD-9918-3F57-85CA-B39E2E362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Content Placeholder 11" descr="Shape, circle">
            <a:extLst>
              <a:ext uri="{FF2B5EF4-FFF2-40B4-BE49-F238E27FC236}">
                <a16:creationId xmlns:a16="http://schemas.microsoft.com/office/drawing/2014/main" id="{F40AA753-F3C0-5F42-4DA7-D4E9B71D2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4287" y="1825625"/>
            <a:ext cx="4363425" cy="4351338"/>
          </a:xfrm>
        </p:spPr>
      </p:pic>
    </p:spTree>
    <p:extLst>
      <p:ext uri="{BB962C8B-B14F-4D97-AF65-F5344CB8AC3E}">
        <p14:creationId xmlns:p14="http://schemas.microsoft.com/office/powerpoint/2010/main" val="45080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3587-EF3F-4254-84A0-CFEDBEFD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	</a:t>
            </a:r>
            <a:r>
              <a:rPr lang="en-US" sz="5400" i="1">
                <a:solidFill>
                  <a:srgbClr val="0070C0"/>
                </a:solidFill>
                <a:latin typeface="Algerian" panose="04020705040A02060702" pitchFamily="82" charset="0"/>
              </a:rPr>
              <a:t>Questions</a:t>
            </a:r>
            <a:endParaRPr lang="en-US" sz="5400" i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9E9B6-9A98-48EB-A264-0DDEBBD68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20C4E-1526-41BB-9E2A-EE336A16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317" y="2552829"/>
            <a:ext cx="8499149" cy="3868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021DA80-8017-966C-E1CF-5E39ADBA7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00500" y="1333500"/>
            <a:ext cx="5524500" cy="552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B06F0D-EA80-3E1B-B7F2-573876CF785E}"/>
              </a:ext>
            </a:extLst>
          </p:cNvPr>
          <p:cNvSpPr txBox="1"/>
          <p:nvPr/>
        </p:nvSpPr>
        <p:spPr>
          <a:xfrm>
            <a:off x="4000500" y="6958632"/>
            <a:ext cx="5524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9907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Decision Review Option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Higher Level Review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38 CFR §3.2601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000" dirty="0"/>
              <a:t>October 21, 2025</a:t>
            </a:r>
          </a:p>
        </p:txBody>
      </p:sp>
    </p:spTree>
    <p:extLst>
      <p:ext uri="{BB962C8B-B14F-4D97-AF65-F5344CB8AC3E}">
        <p14:creationId xmlns:p14="http://schemas.microsoft.com/office/powerpoint/2010/main" val="144930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0FB4-E0B2-3F04-A0E3-966A0FB7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Appeals Modernization Act (AMA)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EAB6-1051-5188-59E3-45FFA7082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Effective February 19, 2019, AMA was implemented to provide three Decision Review Options: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3C458-57DC-0ABB-8E4F-9C37B96A5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E6D3B8-1FCE-97D5-C1C6-071F6F2C409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98648"/>
          <a:ext cx="10143744" cy="25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872">
                  <a:extLst>
                    <a:ext uri="{9D8B030D-6E8A-4147-A177-3AD203B41FA5}">
                      <a16:colId xmlns:a16="http://schemas.microsoft.com/office/drawing/2014/main" val="3904369530"/>
                    </a:ext>
                  </a:extLst>
                </a:gridCol>
                <a:gridCol w="5071872">
                  <a:extLst>
                    <a:ext uri="{9D8B030D-6E8A-4147-A177-3AD203B41FA5}">
                      <a16:colId xmlns:a16="http://schemas.microsoft.com/office/drawing/2014/main" val="1324457432"/>
                    </a:ext>
                  </a:extLst>
                </a:gridCol>
              </a:tblGrid>
              <a:tr h="865632">
                <a:tc>
                  <a:txBody>
                    <a:bodyPr/>
                    <a:lstStyle/>
                    <a:p>
                      <a:r>
                        <a:rPr lang="en-US" dirty="0"/>
                        <a:t>Veterans Benefit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Board of Veterans Appeals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009589"/>
                  </a:ext>
                </a:extLst>
              </a:tr>
              <a:tr h="865632">
                <a:tc>
                  <a:txBody>
                    <a:bodyPr/>
                    <a:lstStyle/>
                    <a:p>
                      <a:r>
                        <a:rPr lang="en-US" dirty="0"/>
                        <a:t>Supplemental Claims (VAF 20-0995)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Notice of Disagreement (VAF 10182)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62249"/>
                  </a:ext>
                </a:extLst>
              </a:tr>
              <a:tr h="865632">
                <a:tc>
                  <a:txBody>
                    <a:bodyPr/>
                    <a:lstStyle/>
                    <a:p>
                      <a:r>
                        <a:rPr lang="en-US" dirty="0"/>
                        <a:t>Higher Level Review (VAF 20-0996)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17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7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D455-935B-F4A5-A965-8C151007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Review (HLR)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530D-3DD7-D383-6417-30AA70DE6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Higher-Level Review is a de novo review of a prior VA decision identified on a VA Form 20-0996 </a:t>
            </a:r>
          </a:p>
          <a:p>
            <a:r>
              <a:rPr lang="en-US" dirty="0"/>
              <a:t>A Higher-Level Review is a closed record review, new evidence may not be introduced to the record</a:t>
            </a:r>
          </a:p>
          <a:p>
            <a:r>
              <a:rPr lang="en-US" dirty="0"/>
              <a:t>A Higher-Level Review is not an appeal</a:t>
            </a:r>
          </a:p>
          <a:p>
            <a:r>
              <a:rPr lang="en-US" dirty="0"/>
              <a:t>HLRs is used when an error in either fact or law has been identified</a:t>
            </a:r>
          </a:p>
          <a:p>
            <a:pPr lvl="1"/>
            <a:r>
              <a:rPr lang="en-US" dirty="0"/>
              <a:t>Error in fact – VA failed to consider evidence of record or procedural 				errors</a:t>
            </a:r>
          </a:p>
          <a:p>
            <a:pPr lvl="1"/>
            <a:r>
              <a:rPr lang="en-US" dirty="0"/>
              <a:t>Error in law – VA failed to apply the law correctly </a:t>
            </a:r>
          </a:p>
          <a:p>
            <a:r>
              <a:rPr lang="en-US" dirty="0"/>
              <a:t>A VSO/Representative may sign the VA Form 20-0996</a:t>
            </a:r>
          </a:p>
          <a:p>
            <a:r>
              <a:rPr lang="en-US" dirty="0"/>
              <a:t>An ITF can not be used for HLR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C82BF-0192-89BA-7D14-4CAD0AA1C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AAE4-5450-61A4-9B4B-C547BFAF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Review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522DB-B9EA-A03E-AB7B-6BA613E2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completed VA Form 20-0996</a:t>
            </a:r>
          </a:p>
          <a:p>
            <a:r>
              <a:rPr lang="en-US" dirty="0"/>
              <a:t>Indicate the issue or issues that a HLR is being requested </a:t>
            </a:r>
          </a:p>
          <a:p>
            <a:r>
              <a:rPr lang="en-US" dirty="0"/>
              <a:t>Must be submitted within one year from the VA decision that a Higher-Level Review is requested </a:t>
            </a:r>
          </a:p>
          <a:p>
            <a:r>
              <a:rPr lang="en-US" dirty="0"/>
              <a:t>If an Informal Conference is requested, item 16A and 16B must be completed </a:t>
            </a:r>
          </a:p>
          <a:p>
            <a:r>
              <a:rPr lang="en-US" dirty="0"/>
              <a:t>If an Informal Conference with the veteran’s representative is requested, item 17A, 17B and 17C must be completed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1AFD7-65D5-F0BD-8B7D-6C6249E60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9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A3E0-5D2A-8494-6701-A141664E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A4B8F-7DC2-2998-1F90-15C64497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informal conference is an over-the phone contact, which allows the claimant or the veteran’s representative to identify any errors in fact or law</a:t>
            </a:r>
          </a:p>
          <a:p>
            <a:r>
              <a:rPr lang="en-US" dirty="0"/>
              <a:t>Only one informal conference may be conducted, when requested </a:t>
            </a:r>
          </a:p>
          <a:p>
            <a:r>
              <a:rPr lang="en-US" dirty="0"/>
              <a:t>A Decision Review Operations Center (DROC) will make two attempts to schedule an informal conference </a:t>
            </a:r>
          </a:p>
          <a:p>
            <a:r>
              <a:rPr lang="en-US" dirty="0"/>
              <a:t>A Decision Review Officer will conduct the informal conference and decide one the issue/issues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E822A-AEE9-0535-389C-55F76C5C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4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87B-0A07-413F-696F-0F26DF1F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Review Returns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F8EB-36F2-A1C7-276E-5BD07778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Duty to Assist error is identified in a Higher-Level Review, a Decision Review Officer will complete a VA Form 20-0999</a:t>
            </a:r>
          </a:p>
          <a:p>
            <a:r>
              <a:rPr lang="en-US" dirty="0"/>
              <a:t>The DRO will indicate the identify the error and the reason/reasons for the HLR return</a:t>
            </a:r>
          </a:p>
          <a:p>
            <a:r>
              <a:rPr lang="en-US" dirty="0"/>
              <a:t>The claim will be returned for development as indicated on the 20-0999; the EP will be changed from 030 to 040</a:t>
            </a:r>
          </a:p>
          <a:p>
            <a:r>
              <a:rPr lang="en-US" dirty="0"/>
              <a:t>VA will re-adjudicate the claim once development is completed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0A01B-56D3-4112-6035-E1373D48F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9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CBE7-170A-2B40-A92E-D9931C65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20-0996</a:t>
            </a:r>
          </a:p>
        </p:txBody>
      </p:sp>
      <p:pic>
        <p:nvPicPr>
          <p:cNvPr id="6" name="Content Placeholder 5" descr="Text&#10;&#10;AI-generated content may be incorrect.">
            <a:extLst>
              <a:ext uri="{FF2B5EF4-FFF2-40B4-BE49-F238E27FC236}">
                <a16:creationId xmlns:a16="http://schemas.microsoft.com/office/drawing/2014/main" id="{BF73B335-3DE0-3732-60E2-943DB4EFA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024" y="3429000"/>
            <a:ext cx="7773485" cy="1886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022DC-8BFC-B019-19A6-D76DD9850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E7D1D-D970-7684-4EC1-5359A11D2DAC}"/>
              </a:ext>
            </a:extLst>
          </p:cNvPr>
          <p:cNvSpPr txBox="1"/>
          <p:nvPr/>
        </p:nvSpPr>
        <p:spPr>
          <a:xfrm>
            <a:off x="933991" y="1819275"/>
            <a:ext cx="787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completed and signed VA Form 20-0996 is required when requesting a Higher-Level Review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9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2B004-C9A1-F324-0A2E-8734B112F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C6E8-36D7-05F9-812B-283A6426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Supplemental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FFB6-C014-83B4-ECE1-227F95398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A complete claim from a Department of Veterans Affairs (VA) benefit where the claimant or his/her representative disagrees with the VA’s decision(s).</a:t>
            </a:r>
          </a:p>
          <a:p>
            <a:r>
              <a:rPr lang="en-US" sz="1600" b="0" i="1" dirty="0">
                <a:solidFill>
                  <a:srgbClr val="000000"/>
                </a:solidFill>
                <a:effectLst/>
                <a:latin typeface="Helvetica Neue"/>
              </a:rPr>
              <a:t>Supplementa</a:t>
            </a:r>
            <a:r>
              <a:rPr lang="en-US" sz="1600" i="1" dirty="0">
                <a:solidFill>
                  <a:srgbClr val="000000"/>
                </a:solidFill>
                <a:latin typeface="Helvetica Neue"/>
              </a:rPr>
              <a:t>l claims may also be filed based on a new theory, service connection previously claimed, now claiming as a secondary condition</a:t>
            </a:r>
          </a:p>
          <a:p>
            <a:r>
              <a:rPr lang="en-US" sz="1600" i="1" dirty="0">
                <a:solidFill>
                  <a:srgbClr val="000000"/>
                </a:solidFill>
                <a:latin typeface="Helvetica Neue"/>
              </a:rPr>
              <a:t>Supplementals claims</a:t>
            </a:r>
            <a:r>
              <a:rPr lang="en-US" sz="1600" dirty="0"/>
              <a:t> evidentiary record </a:t>
            </a:r>
            <a:r>
              <a:rPr lang="en-US" sz="1600" u="sng" dirty="0"/>
              <a:t>must</a:t>
            </a:r>
            <a:r>
              <a:rPr lang="en-US" sz="1600" dirty="0"/>
              <a:t> include new and relevant evidence that was </a:t>
            </a:r>
            <a:r>
              <a:rPr lang="en-US" sz="1600" u="sng" dirty="0"/>
              <a:t>not </a:t>
            </a:r>
            <a:r>
              <a:rPr lang="en-US" sz="1600" dirty="0"/>
              <a:t>of record as of the date of notice of the prior decision.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Supplemental claims must be submitted on a VA Form prescribed by the Secretary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20CBA-B8C9-F09C-DA71-96FE8F61D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B83F116-1A32-14AA-FC23-1EE6B0B3C6EC}"/>
              </a:ext>
            </a:extLst>
          </p:cNvPr>
          <p:cNvSpPr/>
          <p:nvPr/>
        </p:nvSpPr>
        <p:spPr>
          <a:xfrm>
            <a:off x="2578608" y="4087368"/>
            <a:ext cx="3145536" cy="141732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is this information important?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5A92DACB-7BF8-5421-47EF-10EC8C882BE8}"/>
              </a:ext>
            </a:extLst>
          </p:cNvPr>
          <p:cNvSpPr/>
          <p:nvPr/>
        </p:nvSpPr>
        <p:spPr>
          <a:xfrm>
            <a:off x="4495800" y="4937759"/>
            <a:ext cx="1972058" cy="15551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Avoid</a:t>
            </a:r>
          </a:p>
        </p:txBody>
      </p:sp>
    </p:spTree>
    <p:extLst>
      <p:ext uri="{BB962C8B-B14F-4D97-AF65-F5344CB8AC3E}">
        <p14:creationId xmlns:p14="http://schemas.microsoft.com/office/powerpoint/2010/main" val="283190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C95B-487E-5B31-2900-D59B48D8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20-0996</a:t>
            </a:r>
          </a:p>
        </p:txBody>
      </p:sp>
      <p:pic>
        <p:nvPicPr>
          <p:cNvPr id="6" name="Content Placeholder 5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52B13E2D-FB54-6FCE-4D51-59C3D4012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796" y="3322166"/>
            <a:ext cx="8362950" cy="23012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38174-9FA0-08ED-1926-CBFA80469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7AD7A-CF19-1174-770C-7207F4016245}"/>
              </a:ext>
            </a:extLst>
          </p:cNvPr>
          <p:cNvSpPr txBox="1"/>
          <p:nvPr/>
        </p:nvSpPr>
        <p:spPr>
          <a:xfrm>
            <a:off x="1038225" y="1690688"/>
            <a:ext cx="9163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Indicate which benefit type,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submit separate VA Forms 20-0996 if more than one benefit type is being considered for a Higher-Level Review </a:t>
            </a:r>
          </a:p>
        </p:txBody>
      </p:sp>
    </p:spTree>
    <p:extLst>
      <p:ext uri="{BB962C8B-B14F-4D97-AF65-F5344CB8AC3E}">
        <p14:creationId xmlns:p14="http://schemas.microsoft.com/office/powerpoint/2010/main" val="188869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BAE0-786A-939D-9224-15F86777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20-0996</a:t>
            </a:r>
          </a:p>
        </p:txBody>
      </p:sp>
      <p:pic>
        <p:nvPicPr>
          <p:cNvPr id="6" name="Content Placeholder 5" descr="Graphical user interface, application, table&#10;&#10;AI-generated content may be incorrect.">
            <a:extLst>
              <a:ext uri="{FF2B5EF4-FFF2-40B4-BE49-F238E27FC236}">
                <a16:creationId xmlns:a16="http://schemas.microsoft.com/office/drawing/2014/main" id="{D8D544A7-B273-573B-995C-C0E9CC21E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784" y="2110317"/>
            <a:ext cx="7754432" cy="37819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40056-70DD-D60C-C0E5-CD83D23CE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3005AB-3498-B941-2F24-C189946A65C1}"/>
              </a:ext>
            </a:extLst>
          </p:cNvPr>
          <p:cNvSpPr/>
          <p:nvPr/>
        </p:nvSpPr>
        <p:spPr>
          <a:xfrm>
            <a:off x="2476500" y="3057525"/>
            <a:ext cx="60960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C805248-33CD-3B6A-905A-A20184167BF7}"/>
              </a:ext>
            </a:extLst>
          </p:cNvPr>
          <p:cNvSpPr/>
          <p:nvPr/>
        </p:nvSpPr>
        <p:spPr>
          <a:xfrm>
            <a:off x="8558784" y="365125"/>
            <a:ext cx="3017520" cy="2039747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Consider if an informal conference is needed</a:t>
            </a:r>
          </a:p>
        </p:txBody>
      </p:sp>
    </p:spTree>
    <p:extLst>
      <p:ext uri="{BB962C8B-B14F-4D97-AF65-F5344CB8AC3E}">
        <p14:creationId xmlns:p14="http://schemas.microsoft.com/office/powerpoint/2010/main" val="9430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F637-1CAC-3B31-E253-54B470EB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Form 20-0996</a:t>
            </a:r>
          </a:p>
        </p:txBody>
      </p:sp>
      <p:pic>
        <p:nvPicPr>
          <p:cNvPr id="6" name="Content Placeholder 5" descr="Table&#10;&#10;AI-generated content may be incorrect.">
            <a:extLst>
              <a:ext uri="{FF2B5EF4-FFF2-40B4-BE49-F238E27FC236}">
                <a16:creationId xmlns:a16="http://schemas.microsoft.com/office/drawing/2014/main" id="{7F5638DC-1E12-0F91-9B36-A854AFB01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783" y="2029967"/>
            <a:ext cx="5328434" cy="41469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E08CD-404D-9633-C793-FD8986528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DC920B4-6829-9C3C-11A9-69C146A3A055}"/>
              </a:ext>
            </a:extLst>
          </p:cNvPr>
          <p:cNvSpPr/>
          <p:nvPr/>
        </p:nvSpPr>
        <p:spPr>
          <a:xfrm>
            <a:off x="8458333" y="365125"/>
            <a:ext cx="2624328" cy="169164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Clearly indicate the issues </a:t>
            </a:r>
          </a:p>
        </p:txBody>
      </p:sp>
    </p:spTree>
    <p:extLst>
      <p:ext uri="{BB962C8B-B14F-4D97-AF65-F5344CB8AC3E}">
        <p14:creationId xmlns:p14="http://schemas.microsoft.com/office/powerpoint/2010/main" val="423381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94C8-F8A3-F912-516F-FD82CAB7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HLR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101FB-3219-A9B2-2868-4DDCCC6A9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 indicate what issue or issues that is being presented for Higher-Level Review</a:t>
            </a:r>
          </a:p>
          <a:p>
            <a:r>
              <a:rPr lang="en-US" dirty="0"/>
              <a:t>Ensure that the HLR is within the one-year decision review period (from the date of the VA Rating Decision)</a:t>
            </a:r>
          </a:p>
          <a:p>
            <a:r>
              <a:rPr lang="en-US" dirty="0"/>
              <a:t>You can provide a statement to point out the error in fact or law in lieu of an informal conference – advisable to not do both</a:t>
            </a:r>
          </a:p>
          <a:p>
            <a:r>
              <a:rPr lang="en-US" dirty="0"/>
              <a:t>Analyze the case and decide if a Higher-Level Review is the appropriate review option – VA decisions are evidence based, consider a Supplemental Claim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2028C-8FD6-1AF2-1684-0432E3A83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85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6345" y="1545021"/>
            <a:ext cx="9238593" cy="31636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Questions?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34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4933-AA63-2EC1-9133-3390763A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43E9-ABF5-015B-3AAD-AB96CCBE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Claim Common Discrepancies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C8402-DED1-0DB9-3DF2-7163F4617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547CD-A084-1431-EBDF-0328FC8C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699"/>
            <a:ext cx="10515600" cy="4129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Listing VA health care records that have already been considered in the prior decision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Resubmitting a veteran's personal statement already taken into consideration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Quoting Title 38 regulations already considered by the Rating Veterans Service Representative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Disagreeing with a VA contracting Examin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er’s negative medical opinion without a contradictory positive Nexus Letter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Listing the condition on the prescribed form without new and relevant evidence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b="0" i="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73D8B08-33E6-DE22-6AAD-F5346FCA31F0}"/>
              </a:ext>
            </a:extLst>
          </p:cNvPr>
          <p:cNvSpPr/>
          <p:nvPr/>
        </p:nvSpPr>
        <p:spPr>
          <a:xfrm>
            <a:off x="3008376" y="4864608"/>
            <a:ext cx="3657600" cy="1628267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What is the outcome without N&amp;R Evidence?</a:t>
            </a:r>
          </a:p>
        </p:txBody>
      </p:sp>
    </p:spTree>
    <p:extLst>
      <p:ext uri="{BB962C8B-B14F-4D97-AF65-F5344CB8AC3E}">
        <p14:creationId xmlns:p14="http://schemas.microsoft.com/office/powerpoint/2010/main" val="79828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DDF6-DAC1-6A50-8690-2208540D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“Confirmed and Continued Denial”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887F2-9DE7-1661-54C9-8C65C9BB0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Icon">
            <a:extLst>
              <a:ext uri="{FF2B5EF4-FFF2-40B4-BE49-F238E27FC236}">
                <a16:creationId xmlns:a16="http://schemas.microsoft.com/office/drawing/2014/main" id="{1C18CF92-50DF-1B1C-EC14-61C875160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0724" y="2238022"/>
            <a:ext cx="3590551" cy="35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3587-EF3F-4254-84A0-CFEDBEFD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New and Relevant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9E9B6-9A98-48EB-A264-0DDEBBD68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20C4E-1526-41BB-9E2A-EE336A16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699"/>
            <a:ext cx="10515600" cy="400526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 simple definition: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Information the VA did not have at the time of the decision which proves your case</a:t>
            </a:r>
          </a:p>
          <a:p>
            <a:r>
              <a:rPr lang="en-US" sz="1600" dirty="0">
                <a:latin typeface="arial" panose="020B0604020202020204" pitchFamily="34" charset="0"/>
              </a:rPr>
              <a:t>Examples of N&amp;R Evidence: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Lay/buddy statements i.e., buddies the veteran previously served with, family, friends, religious leaders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Medical evidence i.e., recent private medical evidence, VHA/community care treatment records (not previously considered)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Alternative treatment i.e., acupuncture, chiropractic care, homeopathy, massage therapy, herbal medicine etc.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Nexus letter’s from treating providers not previously considered and not part of the current record at the time of the prior decision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Change in law that occurred after the prior decision and is beneficial to the veteran’s claim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BB026D1-AD64-89DF-ADFE-B4A26AF67D73}"/>
              </a:ext>
            </a:extLst>
          </p:cNvPr>
          <p:cNvSpPr/>
          <p:nvPr/>
        </p:nvSpPr>
        <p:spPr>
          <a:xfrm>
            <a:off x="356616" y="145564"/>
            <a:ext cx="3511296" cy="176468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Best Practice Include: </a:t>
            </a:r>
          </a:p>
        </p:txBody>
      </p:sp>
    </p:spTree>
    <p:extLst>
      <p:ext uri="{BB962C8B-B14F-4D97-AF65-F5344CB8AC3E}">
        <p14:creationId xmlns:p14="http://schemas.microsoft.com/office/powerpoint/2010/main" val="105105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364F-0094-E4D6-D36F-51FE93414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B502-FDE3-F476-5D36-B99FCC6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Complete Claim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4312B-05FF-E358-3BAB-06278D50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EEA067-EC92-6D1E-E543-9E1C3F90D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1544715"/>
            <a:ext cx="10616953" cy="49481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File a supplemental on VA Form 20-0995 Decision Review Request: Supplemental Claim</a:t>
            </a:r>
          </a:p>
          <a:p>
            <a:pPr marL="388620" indent="-3429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Attach a VA Form 21-4138 Statement in Support of Claim:</a:t>
            </a:r>
          </a:p>
          <a:p>
            <a:pPr marL="845820" lvl="1" indent="-3429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Identifying the benefit being sought i.e., service connection (direct or presumptive), secondary, IU etc.</a:t>
            </a:r>
          </a:p>
          <a:p>
            <a:pPr marL="845820" lvl="1" indent="-3429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Action being required reopen, Admin review etc.</a:t>
            </a:r>
          </a:p>
          <a:p>
            <a:pPr marL="845820" lvl="1" indent="-3429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Include an updated personal statement from the veteran addressing current severity, and the impact on quality of life (if applicable)</a:t>
            </a:r>
          </a:p>
          <a:p>
            <a:pPr marL="845820" lvl="1" indent="-3429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List the supporting evidence that is being included with the supplemental claim</a:t>
            </a:r>
          </a:p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Section IV: Issue(s) for Supplemental Claim Box 21A Specific Issues</a:t>
            </a:r>
            <a:r>
              <a:rPr lang="en-US" sz="2000" dirty="0"/>
              <a:t>, only list the specific issue(s), </a:t>
            </a:r>
            <a:r>
              <a:rPr lang="en-US" sz="2000" dirty="0">
                <a:solidFill>
                  <a:srgbClr val="FF0000"/>
                </a:solidFill>
              </a:rPr>
              <a:t>do not </a:t>
            </a:r>
            <a:r>
              <a:rPr lang="en-US" sz="2000" dirty="0"/>
              <a:t>write the narrative reason for the supplemental, this makes it difficult for the AI system to establish the proper condition being claimed</a:t>
            </a:r>
          </a:p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l">
              <a:buNone/>
            </a:pPr>
            <a:endParaRPr lang="en-US" sz="2000" b="1" i="0" u="sng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086EA-1AF1-B46C-45F5-C4D249308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74" y="5132362"/>
            <a:ext cx="7011378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B37A6-9F5E-E67E-810F-2BDA90F86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5B8EC-7951-0AF7-8E1A-2991C996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Complete Claim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7814-2319-4D5D-CB14-724325F35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F88699-38DB-32BF-484E-1C331E1D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1544715"/>
            <a:ext cx="10616953" cy="4023981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Section V: New and Relevant Evidence 22A Identify where you have received treatment</a:t>
            </a:r>
            <a:r>
              <a:rPr lang="en-US" sz="2000" dirty="0"/>
              <a:t>, check all appropriate boxes that apply &amp; complete box 22B, 22C (for treatment prior to 2004), 22D (no date of treatment)</a:t>
            </a:r>
          </a:p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l">
              <a:buNone/>
            </a:pPr>
            <a:endParaRPr lang="en-US" sz="2000" b="1" i="0" u="sng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038158C-4699-DAAA-5D54-7F600530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42" y="2632005"/>
            <a:ext cx="7106642" cy="2631577"/>
          </a:xfrm>
          <a:prstGeom prst="rect">
            <a:avLst/>
          </a:prstGeom>
          <a:solidFill>
            <a:schemeClr val="accent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E64868A-3C4D-0B77-0782-B3003A90F5A3}"/>
                  </a:ext>
                </a:extLst>
              </p14:cNvPr>
              <p14:cNvContentPartPr/>
              <p14:nvPr/>
            </p14:nvContentPartPr>
            <p14:xfrm>
              <a:off x="4450323" y="2779056"/>
              <a:ext cx="2625480" cy="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E64868A-3C4D-0B77-0782-B3003A90F5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2323" y="2707056"/>
                <a:ext cx="2661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DCCC2-AB8F-C7C3-78C8-D3E0737B3D3A}"/>
                  </a:ext>
                </a:extLst>
              </p14:cNvPr>
              <p14:cNvContentPartPr/>
              <p14:nvPr/>
            </p14:nvContentPartPr>
            <p14:xfrm>
              <a:off x="2285784" y="3325139"/>
              <a:ext cx="3320280" cy="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DCCC2-AB8F-C7C3-78C8-D3E0737B3D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7784" y="3253139"/>
                <a:ext cx="3355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E195E1E-89FB-1967-AF97-FE3003B8215D}"/>
                  </a:ext>
                </a:extLst>
              </p14:cNvPr>
              <p14:cNvContentPartPr/>
              <p14:nvPr/>
            </p14:nvContentPartPr>
            <p14:xfrm>
              <a:off x="3026448" y="4745304"/>
              <a:ext cx="1674000" cy="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E195E1E-89FB-1967-AF97-FE3003B821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8448" y="4673304"/>
                <a:ext cx="1709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22DB4E-37F7-90C5-4929-2E31D7E91783}"/>
                  </a:ext>
                </a:extLst>
              </p14:cNvPr>
              <p14:cNvContentPartPr/>
              <p14:nvPr/>
            </p14:nvContentPartPr>
            <p14:xfrm>
              <a:off x="3341988" y="4859519"/>
              <a:ext cx="1042920" cy="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22DB4E-37F7-90C5-4929-2E31D7E917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23988" y="4787519"/>
                <a:ext cx="107856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1416E8E-2C04-DB6D-BB24-03196311467D}"/>
              </a:ext>
            </a:extLst>
          </p:cNvPr>
          <p:cNvSpPr/>
          <p:nvPr/>
        </p:nvSpPr>
        <p:spPr>
          <a:xfrm>
            <a:off x="4023359" y="5263581"/>
            <a:ext cx="3052443" cy="1484705"/>
          </a:xfrm>
          <a:prstGeom prst="wedgeRoundRectCallo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Reminder!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Include Private Medical Evidence or VA Form 21-4142/4142a (Release of Authorization)</a:t>
            </a:r>
          </a:p>
        </p:txBody>
      </p:sp>
    </p:spTree>
    <p:extLst>
      <p:ext uri="{BB962C8B-B14F-4D97-AF65-F5344CB8AC3E}">
        <p14:creationId xmlns:p14="http://schemas.microsoft.com/office/powerpoint/2010/main" val="193295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85F64-3A62-00BA-4A54-FF204CEA4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2EC2-D952-5CE6-519C-2201EB4B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Complete Claim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28374-D715-453D-7BBA-99BAE15A6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E50D61-E813-71BA-FE47-DABE5F54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1544715"/>
            <a:ext cx="10616953" cy="4023981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Section VII: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OPTION FOR VETERANS BENEFITS ADMINISTRATION (VBA) TO NOTIFY VETERANS HEALTH ADMINISTRATION (VHA) ABOUT CERTAIN UPCOMING EVENT(S) DURING THE CLAIM AND OR APPEAL PROCESS, </a:t>
            </a:r>
            <a:r>
              <a:rPr lang="en-US" sz="1600" dirty="0"/>
              <a:t>Check the appropriate box. </a:t>
            </a:r>
          </a:p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l">
              <a:buNone/>
            </a:pPr>
            <a:endParaRPr lang="en-US" sz="2000" b="1" i="0" u="sng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BB13D42B-C4C1-76F4-48AB-92956B26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904" y="2542990"/>
            <a:ext cx="6925642" cy="2648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7D3343-793F-06EF-8B5A-571F1736A6E0}"/>
                  </a:ext>
                </a:extLst>
              </p14:cNvPr>
              <p14:cNvContentPartPr/>
              <p14:nvPr/>
            </p14:nvContentPartPr>
            <p14:xfrm>
              <a:off x="7964352" y="3803976"/>
              <a:ext cx="1143720" cy="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7D3343-793F-06EF-8B5A-571F1736A6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6352" y="3731976"/>
                <a:ext cx="1179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CE97DA8-129A-3F9C-80CF-899F3803D136}"/>
                  </a:ext>
                </a:extLst>
              </p14:cNvPr>
              <p14:cNvContentPartPr/>
              <p14:nvPr/>
            </p14:nvContentPartPr>
            <p14:xfrm>
              <a:off x="2359152" y="3913416"/>
              <a:ext cx="4800960" cy="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CE97DA8-129A-3F9C-80CF-899F3803D1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1152" y="3841416"/>
                <a:ext cx="48366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00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5D75F-9E38-B2F4-D71A-B68F7EEB5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E16E-FC93-78A7-3264-77092126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  <a:endParaRPr lang="en-US" sz="2800" i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B20E5-3776-8AEA-59BF-F539D1282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134D0F-52AD-4A76-8373-A367A4D22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1544715"/>
            <a:ext cx="10616953" cy="4023981"/>
          </a:xfrm>
        </p:spPr>
        <p:txBody>
          <a:bodyPr>
            <a:normAutofit/>
          </a:bodyPr>
          <a:lstStyle/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Section VIII: Certification and signature, box 25A Veteran/Claimant</a:t>
            </a:r>
            <a:endParaRPr lang="en-US" sz="2000" dirty="0"/>
          </a:p>
          <a:p>
            <a:pPr marL="0" indent="0" algn="l">
              <a:buNone/>
            </a:pPr>
            <a:endParaRPr lang="en-US" sz="2000" b="1" i="0" u="sng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1367CBBC-3270-B4F0-98DC-52EEACC041D6}"/>
              </a:ext>
            </a:extLst>
          </p:cNvPr>
          <p:cNvSpPr/>
          <p:nvPr/>
        </p:nvSpPr>
        <p:spPr>
          <a:xfrm>
            <a:off x="3867912" y="0"/>
            <a:ext cx="3666744" cy="169068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Don’t forget to Sign</a:t>
            </a:r>
          </a:p>
        </p:txBody>
      </p:sp>
      <p:pic>
        <p:nvPicPr>
          <p:cNvPr id="7" name="Picture 6" descr="Graphical user interface, application, Word&#10;&#10;AI-generated content may be incorrect.">
            <a:extLst>
              <a:ext uri="{FF2B5EF4-FFF2-40B4-BE49-F238E27FC236}">
                <a16:creationId xmlns:a16="http://schemas.microsoft.com/office/drawing/2014/main" id="{473A2F19-AE8A-8A1E-2031-91F0BDA62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172" y="1966277"/>
            <a:ext cx="8337385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74089-1AD6-AB3C-2A1A-A738A70791F9}"/>
              </a:ext>
            </a:extLst>
          </p:cNvPr>
          <p:cNvSpPr txBox="1"/>
          <p:nvPr/>
        </p:nvSpPr>
        <p:spPr>
          <a:xfrm>
            <a:off x="804329" y="3566161"/>
            <a:ext cx="8337385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2920" indent="-45720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Section XI: Signature of Power of Attorney (POA) Signature</a:t>
            </a:r>
            <a:endParaRPr lang="en-US" sz="1800" dirty="0"/>
          </a:p>
        </p:txBody>
      </p:sp>
      <p:pic>
        <p:nvPicPr>
          <p:cNvPr id="12" name="Picture 11" descr="Graphical user interface&#10;&#10;AI-generated content may be incorrect.">
            <a:extLst>
              <a:ext uri="{FF2B5EF4-FFF2-40B4-BE49-F238E27FC236}">
                <a16:creationId xmlns:a16="http://schemas.microsoft.com/office/drawing/2014/main" id="{895616E0-E6F3-1FB9-BD39-B84DA703A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04130"/>
            <a:ext cx="10006822" cy="2021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988830-E22D-87FC-2DED-6F57477655A3}"/>
                  </a:ext>
                </a:extLst>
              </p14:cNvPr>
              <p14:cNvContentPartPr/>
              <p14:nvPr/>
            </p14:nvContentPartPr>
            <p14:xfrm>
              <a:off x="1362312" y="2715696"/>
              <a:ext cx="2185920" cy="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988830-E22D-87FC-2DED-6F57477655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4312" y="2643696"/>
                <a:ext cx="2221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7C4842-71D5-796E-EDBE-DEE4EA4523D2}"/>
                  </a:ext>
                </a:extLst>
              </p14:cNvPr>
              <p14:cNvContentPartPr/>
              <p14:nvPr/>
            </p14:nvContentPartPr>
            <p14:xfrm>
              <a:off x="941832" y="5138856"/>
              <a:ext cx="3575880" cy="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7C4842-71D5-796E-EDBE-DEE4EA4523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3832" y="5066856"/>
                <a:ext cx="3611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B867E32-11C1-0B12-04E4-2E6D76AED0A8}"/>
                  </a:ext>
                </a:extLst>
              </p14:cNvPr>
              <p14:cNvContentPartPr/>
              <p14:nvPr/>
            </p14:nvContentPartPr>
            <p14:xfrm>
              <a:off x="6500952" y="2761056"/>
              <a:ext cx="1831320" cy="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B867E32-11C1-0B12-04E4-2E6D76AED0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2952" y="2689056"/>
                <a:ext cx="1866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7E166C3-C29A-7E98-B4A6-B78E159DE755}"/>
                  </a:ext>
                </a:extLst>
              </p14:cNvPr>
              <p14:cNvContentPartPr/>
              <p14:nvPr/>
            </p14:nvContentPartPr>
            <p14:xfrm>
              <a:off x="6437232" y="5138856"/>
              <a:ext cx="214956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7E166C3-C29A-7E98-B4A6-B78E159DE75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19232" y="5066856"/>
                <a:ext cx="2185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ED4E612-8E4D-EAD8-332D-22AD6A82607C}"/>
                  </a:ext>
                </a:extLst>
              </p14:cNvPr>
              <p14:cNvContentPartPr/>
              <p14:nvPr/>
            </p14:nvContentPartPr>
            <p14:xfrm>
              <a:off x="6455592" y="5614056"/>
              <a:ext cx="4308480" cy="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ED4E612-8E4D-EAD8-332D-22AD6A8260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37592" y="5542056"/>
                <a:ext cx="4344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E3A3664-96EE-56B6-41B2-B4A727E88F36}"/>
                  </a:ext>
                </a:extLst>
              </p14:cNvPr>
              <p14:cNvContentPartPr/>
              <p14:nvPr/>
            </p14:nvContentPartPr>
            <p14:xfrm>
              <a:off x="969192" y="5614056"/>
              <a:ext cx="1993680" cy="18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E3A3664-96EE-56B6-41B2-B4A727E88F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1192" y="5578056"/>
                <a:ext cx="2029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FB5725B-856E-7883-A4EC-75E6CF3B1861}"/>
                  </a:ext>
                </a:extLst>
              </p14:cNvPr>
              <p14:cNvContentPartPr/>
              <p14:nvPr/>
            </p14:nvContentPartPr>
            <p14:xfrm>
              <a:off x="-420768" y="4068936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FB5725B-856E-7883-A4EC-75E6CF3B18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438768" y="4033296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891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b3f601-682b-4b24-a3a0-e0b0d0b660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F11560A9A3D42A6D720F5CE9EB9B4" ma:contentTypeVersion="14" ma:contentTypeDescription="Create a new document." ma:contentTypeScope="" ma:versionID="9cac45ff5e836baf9debcd26c1e8bcaa">
  <xsd:schema xmlns:xsd="http://www.w3.org/2001/XMLSchema" xmlns:xs="http://www.w3.org/2001/XMLSchema" xmlns:p="http://schemas.microsoft.com/office/2006/metadata/properties" xmlns:ns3="cfa4c34f-4b31-43aa-aa45-0eba64f30d0d" xmlns:ns4="efb3f601-682b-4b24-a3a0-e0b0d0b660f8" targetNamespace="http://schemas.microsoft.com/office/2006/metadata/properties" ma:root="true" ma:fieldsID="dae44a2aafac62b3b5df520a94b241db" ns3:_="" ns4:_="">
    <xsd:import namespace="cfa4c34f-4b31-43aa-aa45-0eba64f30d0d"/>
    <xsd:import namespace="efb3f601-682b-4b24-a3a0-e0b0d0b660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4c34f-4b31-43aa-aa45-0eba64f30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3f601-682b-4b24-a3a0-e0b0d0b66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0BCAE-7ADC-4024-A3BB-AAD68D88F973}">
  <ds:schemaRefs>
    <ds:schemaRef ds:uri="cfa4c34f-4b31-43aa-aa45-0eba64f30d0d"/>
    <ds:schemaRef ds:uri="http://purl.org/dc/elements/1.1/"/>
    <ds:schemaRef ds:uri="http://schemas.microsoft.com/office/2006/metadata/properties"/>
    <ds:schemaRef ds:uri="efb3f601-682b-4b24-a3a0-e0b0d0b660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F2A6F3-11E6-4F0C-B406-E6F7ECEFA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B0856-5DEB-4BBB-B2D8-25F1C6DF9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4c34f-4b31-43aa-aa45-0eba64f30d0d"/>
    <ds:schemaRef ds:uri="efb3f601-682b-4b24-a3a0-e0b0d0b660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1240</Words>
  <Application>Microsoft Office PowerPoint</Application>
  <PresentationFormat>Widescreen</PresentationFormat>
  <Paragraphs>141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Algerian</vt:lpstr>
      <vt:lpstr>arial</vt:lpstr>
      <vt:lpstr>arial</vt:lpstr>
      <vt:lpstr>Calibri</vt:lpstr>
      <vt:lpstr>Helvetica Neue</vt:lpstr>
      <vt:lpstr>Wingdings</vt:lpstr>
      <vt:lpstr>Office Theme</vt:lpstr>
      <vt:lpstr>Decision Review Request:  SUPPLEMENTAL CLAIM 38 CFR § 3.2500 Review of Decisions 38 CFR § 3.2501 Supplemental Claims M21-1, Part II, Subpart iii, Chapter 2, Section B - Supplemental Claims</vt:lpstr>
      <vt:lpstr>What is a Supplemental Claim</vt:lpstr>
      <vt:lpstr>Supplemental Claim Common Discrepancies</vt:lpstr>
      <vt:lpstr>“Confirmed and Continued Denial”</vt:lpstr>
      <vt:lpstr>New and Relevant Evidence</vt:lpstr>
      <vt:lpstr>Supplemental Complete Claim Packet</vt:lpstr>
      <vt:lpstr>Supplemental Complete Claim Packet</vt:lpstr>
      <vt:lpstr>Supplemental Complete Claim Packet</vt:lpstr>
      <vt:lpstr>                  </vt:lpstr>
      <vt:lpstr>Example of Statement in Support of  Supplemental Claim</vt:lpstr>
      <vt:lpstr>Complete Supplement Claim leads to better Outcomes and more of these:</vt:lpstr>
      <vt:lpstr>   Questions</vt:lpstr>
      <vt:lpstr>Decision Review Option Higher Level Review 38 CFR §3.2601</vt:lpstr>
      <vt:lpstr>The Appeals Modernization Act (AMA)</vt:lpstr>
      <vt:lpstr>Higher Level Review (HLR)</vt:lpstr>
      <vt:lpstr>Higher Level Review Requirements</vt:lpstr>
      <vt:lpstr>Informal Conference</vt:lpstr>
      <vt:lpstr>Higher Level Review Returns </vt:lpstr>
      <vt:lpstr>VA Form 20-0996</vt:lpstr>
      <vt:lpstr>VA Form 20-0996</vt:lpstr>
      <vt:lpstr>VA Form 20-0996</vt:lpstr>
      <vt:lpstr>VA Form 20-0996</vt:lpstr>
      <vt:lpstr>HLR Best Practices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Light Background</dc:title>
  <dc:creator>Dr. No</dc:creator>
  <cp:lastModifiedBy>Alpasan, Alberto@CalVet</cp:lastModifiedBy>
  <cp:revision>119</cp:revision>
  <cp:lastPrinted>2023-10-03T19:49:57Z</cp:lastPrinted>
  <dcterms:created xsi:type="dcterms:W3CDTF">2020-04-14T18:28:35Z</dcterms:created>
  <dcterms:modified xsi:type="dcterms:W3CDTF">2025-10-10T23:28:12Z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Order">
    <vt:r8>40400</vt:r8>
  </property>
  <property fmtid="{D5CDD505-2E9C-101B-9397-08002B2CF9AE}" pid="4" name="URL">
    <vt:lpwstr/>
  </property>
  <property fmtid="{D5CDD505-2E9C-101B-9397-08002B2CF9AE}" pid="5" name="OpenNewWindow">
    <vt:bool>false</vt:bool>
  </property>
  <property fmtid="{D5CDD505-2E9C-101B-9397-08002B2CF9AE}" pid="6" name="ContentTypeId">
    <vt:lpwstr>0x01010009AF11560A9A3D42A6D720F5CE9EB9B4</vt:lpwstr>
  </property>
  <property fmtid="{D5CDD505-2E9C-101B-9397-08002B2CF9AE}" pid="7" name="IsRolledUp">
    <vt:bool>false</vt:bool>
  </property>
  <property fmtid="{D5CDD505-2E9C-101B-9397-08002B2CF9AE}" pid="8" name="CDVADocumentType">
    <vt:lpwstr>1;#Other Document|eb9b3622-9309-4b78-a246-cc0e7e22aef0</vt:lpwstr>
  </property>
  <property fmtid="{D5CDD505-2E9C-101B-9397-08002B2CF9AE}" pid="9" name="GroupingCategory">
    <vt:lpwstr>15;#Department|e081aab3-ebde-4797-91ab-e5e81dd3e920</vt:lpwstr>
  </property>
  <property fmtid="{D5CDD505-2E9C-101B-9397-08002B2CF9AE}" pid="10" name="DocumentLastModifed">
    <vt:filetime>2020-05-05T07:00:00Z</vt:filetime>
  </property>
</Properties>
</file>