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9"/>
  </p:notesMasterIdLst>
  <p:handoutMasterIdLst>
    <p:handoutMasterId r:id="rId30"/>
  </p:handoutMasterIdLst>
  <p:sldIdLst>
    <p:sldId id="259" r:id="rId5"/>
    <p:sldId id="271" r:id="rId6"/>
    <p:sldId id="257" r:id="rId7"/>
    <p:sldId id="276" r:id="rId8"/>
    <p:sldId id="272" r:id="rId9"/>
    <p:sldId id="260" r:id="rId10"/>
    <p:sldId id="261" r:id="rId11"/>
    <p:sldId id="262" r:id="rId12"/>
    <p:sldId id="273" r:id="rId13"/>
    <p:sldId id="277" r:id="rId14"/>
    <p:sldId id="278" r:id="rId15"/>
    <p:sldId id="282" r:id="rId16"/>
    <p:sldId id="286" r:id="rId17"/>
    <p:sldId id="274" r:id="rId18"/>
    <p:sldId id="269" r:id="rId19"/>
    <p:sldId id="284" r:id="rId20"/>
    <p:sldId id="285" r:id="rId21"/>
    <p:sldId id="283" r:id="rId22"/>
    <p:sldId id="279" r:id="rId23"/>
    <p:sldId id="287" r:id="rId24"/>
    <p:sldId id="270" r:id="rId25"/>
    <p:sldId id="275" r:id="rId26"/>
    <p:sldId id="280" r:id="rId27"/>
    <p:sldId id="281" r:id="rId2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332" autoAdjust="0"/>
  </p:normalViewPr>
  <p:slideViewPr>
    <p:cSldViewPr>
      <p:cViewPr varScale="1">
        <p:scale>
          <a:sx n="88" d="100"/>
          <a:sy n="88" d="100"/>
        </p:scale>
        <p:origin x="227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08B75AC-6DD2-49AC-8932-AC3CE8B0116B}" type="datetimeFigureOut">
              <a:rPr lang="en-US" smtClean="0"/>
              <a:t>10/2/2025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C5077D84-93E2-4698-B52A-19116F4DBBCE}" type="slidenum">
              <a:rPr lang="en-US" smtClean="0"/>
              <a:t>‹#›</a:t>
            </a:fld>
            <a:endParaRPr lang="en-US"/>
          </a:p>
        </p:txBody>
      </p:sp>
    </p:spTree>
    <p:extLst>
      <p:ext uri="{BB962C8B-B14F-4D97-AF65-F5344CB8AC3E}">
        <p14:creationId xmlns:p14="http://schemas.microsoft.com/office/powerpoint/2010/main" val="29557460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5C90D15-3ED0-4C66-B70C-44B0B0A44A1E}" type="datetimeFigureOut">
              <a:rPr lang="en-US" smtClean="0"/>
              <a:t>10/2/2025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957EF0F-1592-4832-A516-47744DEB7639}" type="slidenum">
              <a:rPr lang="en-US" smtClean="0"/>
              <a:t>‹#›</a:t>
            </a:fld>
            <a:endParaRPr lang="en-US" dirty="0"/>
          </a:p>
        </p:txBody>
      </p:sp>
    </p:spTree>
    <p:extLst>
      <p:ext uri="{BB962C8B-B14F-4D97-AF65-F5344CB8AC3E}">
        <p14:creationId xmlns:p14="http://schemas.microsoft.com/office/powerpoint/2010/main" val="528909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a:t>What I plan to cover today are the</a:t>
            </a:r>
            <a:r>
              <a:rPr lang="en-US" sz="1400" b="1" baseline="0" dirty="0"/>
              <a:t> three general area’s of the CalVet Admissions Process</a:t>
            </a:r>
          </a:p>
          <a:p>
            <a:pPr marL="171450" indent="-171450">
              <a:buFont typeface="Arial" panose="020B0604020202020204" pitchFamily="34" charset="0"/>
              <a:buChar char="•"/>
            </a:pPr>
            <a:r>
              <a:rPr lang="en-US" sz="1400" b="1" baseline="0" dirty="0"/>
              <a:t>They are:</a:t>
            </a:r>
          </a:p>
          <a:p>
            <a:pPr marL="171450" indent="-171450">
              <a:buFont typeface="Arial" panose="020B0604020202020204" pitchFamily="34" charset="0"/>
              <a:buChar char="•"/>
            </a:pPr>
            <a:r>
              <a:rPr lang="en-US" sz="1400" b="1" baseline="0" dirty="0"/>
              <a:t>The application process</a:t>
            </a:r>
          </a:p>
          <a:p>
            <a:pPr marL="171450" indent="-171450">
              <a:buFont typeface="Arial" panose="020B0604020202020204" pitchFamily="34" charset="0"/>
              <a:buChar char="•"/>
            </a:pPr>
            <a:r>
              <a:rPr lang="en-US" sz="1400" b="1" dirty="0"/>
              <a:t>The Assessments process</a:t>
            </a:r>
          </a:p>
          <a:p>
            <a:pPr marL="171450" indent="-171450">
              <a:buFont typeface="Arial" panose="020B0604020202020204" pitchFamily="34" charset="0"/>
              <a:buChar char="•"/>
            </a:pPr>
            <a:r>
              <a:rPr lang="en-US" sz="1400" b="1" dirty="0"/>
              <a:t>And the</a:t>
            </a:r>
            <a:r>
              <a:rPr lang="en-US" sz="1400" b="1" baseline="0" dirty="0"/>
              <a:t> Appeal process</a:t>
            </a:r>
          </a:p>
          <a:p>
            <a:pPr marL="171450" indent="-171450">
              <a:buFont typeface="Arial" panose="020B0604020202020204" pitchFamily="34" charset="0"/>
              <a:buChar char="•"/>
            </a:pPr>
            <a:r>
              <a:rPr lang="en-US" sz="1400" b="1" baseline="0" dirty="0"/>
              <a:t>I will conclude with general information regarding our Homes Waiting Lists</a:t>
            </a:r>
          </a:p>
          <a:p>
            <a:pPr marL="171450" indent="-171450">
              <a:buFont typeface="Arial" panose="020B0604020202020204" pitchFamily="34" charset="0"/>
              <a:buChar char="•"/>
            </a:pPr>
            <a:r>
              <a:rPr lang="en-US" sz="1400" b="1" baseline="0" dirty="0"/>
              <a:t>And links to the CalVet Website where you or an applicant can obtain an application for admission</a:t>
            </a:r>
          </a:p>
          <a:p>
            <a:pPr marL="171450" indent="-171450">
              <a:buFont typeface="Arial" panose="020B0604020202020204" pitchFamily="34" charset="0"/>
              <a:buChar char="•"/>
            </a:pPr>
            <a:r>
              <a:rPr lang="en-US" sz="1400" b="1" baseline="0" dirty="0"/>
              <a:t>NEXT SLIDE</a:t>
            </a:r>
            <a:endParaRPr lang="en-US" sz="1400" b="1" dirty="0"/>
          </a:p>
        </p:txBody>
      </p:sp>
      <p:sp>
        <p:nvSpPr>
          <p:cNvPr id="4" name="Slide Number Placeholder 3"/>
          <p:cNvSpPr>
            <a:spLocks noGrp="1"/>
          </p:cNvSpPr>
          <p:nvPr>
            <p:ph type="sldNum" sz="quarter" idx="10"/>
          </p:nvPr>
        </p:nvSpPr>
        <p:spPr/>
        <p:txBody>
          <a:bodyPr/>
          <a:lstStyle/>
          <a:p>
            <a:fld id="{6957EF0F-1592-4832-A516-47744DEB7639}" type="slidenum">
              <a:rPr lang="en-US" smtClean="0"/>
              <a:t>1</a:t>
            </a:fld>
            <a:endParaRPr lang="en-US" dirty="0"/>
          </a:p>
        </p:txBody>
      </p:sp>
    </p:spTree>
    <p:extLst>
      <p:ext uri="{BB962C8B-B14F-4D97-AF65-F5344CB8AC3E}">
        <p14:creationId xmlns:p14="http://schemas.microsoft.com/office/powerpoint/2010/main" val="109104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Waiting lists are maintained for all Homes and all levels of care</a:t>
            </a:r>
          </a:p>
          <a:p>
            <a:r>
              <a:rPr lang="en-US" dirty="0"/>
              <a:t>List size is fluid and varies by Home</a:t>
            </a:r>
          </a:p>
          <a:p>
            <a:r>
              <a:rPr lang="en-US" dirty="0"/>
              <a:t>Skilled Nursing beds often have the longest wait times, though this can change during ramp-up phases</a:t>
            </a:r>
          </a:p>
          <a:p>
            <a:r>
              <a:rPr lang="en-US" dirty="0"/>
              <a:t>Applicants may switch to a different Home after evaluation and care-level determination, but must first contact that Home’s admissions office to confirm approximate wait times before transferring records</a:t>
            </a:r>
          </a:p>
          <a:p>
            <a:endParaRPr lang="en-US" dirty="0"/>
          </a:p>
        </p:txBody>
      </p:sp>
      <p:sp>
        <p:nvSpPr>
          <p:cNvPr id="4" name="Slide Number Placeholder 3"/>
          <p:cNvSpPr>
            <a:spLocks noGrp="1"/>
          </p:cNvSpPr>
          <p:nvPr>
            <p:ph type="sldNum" sz="quarter" idx="5"/>
          </p:nvPr>
        </p:nvSpPr>
        <p:spPr/>
        <p:txBody>
          <a:bodyPr/>
          <a:lstStyle/>
          <a:p>
            <a:fld id="{6957EF0F-1592-4832-A516-47744DEB7639}" type="slidenum">
              <a:rPr lang="en-US" smtClean="0"/>
              <a:t>14</a:t>
            </a:fld>
            <a:endParaRPr lang="en-US" dirty="0"/>
          </a:p>
        </p:txBody>
      </p:sp>
    </p:spTree>
    <p:extLst>
      <p:ext uri="{BB962C8B-B14F-4D97-AF65-F5344CB8AC3E}">
        <p14:creationId xmlns:p14="http://schemas.microsoft.com/office/powerpoint/2010/main" val="3315751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a:t>Read</a:t>
            </a:r>
            <a:r>
              <a:rPr lang="en-US" sz="1400" b="1" baseline="0" dirty="0"/>
              <a:t> from slide </a:t>
            </a:r>
          </a:p>
          <a:p>
            <a:r>
              <a:rPr lang="en-US" sz="1400" b="1" dirty="0"/>
              <a:t> </a:t>
            </a:r>
          </a:p>
          <a:p>
            <a:r>
              <a:rPr lang="en-US" sz="1400" b="1" dirty="0"/>
              <a:t>Easy Explanation ----  </a:t>
            </a:r>
            <a:r>
              <a:rPr lang="en-US" sz="1400" dirty="0"/>
              <a:t>All Veterans Homes share one central database. Think of it like one big line — even though there are 8 Homes and multiple levels of care, your name can only be in one place on the list at a time.</a:t>
            </a:r>
          </a:p>
          <a:p>
            <a:endParaRPr lang="en-US" sz="1400" dirty="0"/>
          </a:p>
          <a:p>
            <a:r>
              <a:rPr lang="en-US" sz="1400" dirty="0"/>
              <a:t>To learn their wait list status, Veterans should reach out directly to the admissions office of the Home they applied to</a:t>
            </a:r>
          </a:p>
          <a:p>
            <a:endParaRPr lang="en-US" sz="1400" b="1" dirty="0"/>
          </a:p>
        </p:txBody>
      </p:sp>
      <p:sp>
        <p:nvSpPr>
          <p:cNvPr id="4" name="Slide Number Placeholder 3"/>
          <p:cNvSpPr>
            <a:spLocks noGrp="1"/>
          </p:cNvSpPr>
          <p:nvPr>
            <p:ph type="sldNum" sz="quarter" idx="10"/>
          </p:nvPr>
        </p:nvSpPr>
        <p:spPr/>
        <p:txBody>
          <a:bodyPr/>
          <a:lstStyle/>
          <a:p>
            <a:fld id="{6957EF0F-1592-4832-A516-47744DEB7639}" type="slidenum">
              <a:rPr lang="en-US" smtClean="0"/>
              <a:t>15</a:t>
            </a:fld>
            <a:endParaRPr lang="en-US" dirty="0"/>
          </a:p>
        </p:txBody>
      </p:sp>
    </p:spTree>
    <p:extLst>
      <p:ext uri="{BB962C8B-B14F-4D97-AF65-F5344CB8AC3E}">
        <p14:creationId xmlns:p14="http://schemas.microsoft.com/office/powerpoint/2010/main" val="6195704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Sources / Citations: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 CCR Title 12 §§ 505, 505.1, 505.2, 505.3, 505.4, 505.12, 505.13 (Cornell LII; Westlaw extracts; CalVet Eligibility Text Final / ISOR).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 California Military &amp; Veterans Code § 1012 (as amended by SB 1529, 2024); § 1012.4.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- 38 CFR § 51.210(d) (</a:t>
            </a:r>
            <a:r>
              <a:rPr kumimoji="0" lang="en-US" sz="1200" b="0" i="0" u="none" strike="noStrike" kern="1200" cap="none" spc="0" normalizeH="0" baseline="0" noProof="0" dirty="0" err="1">
                <a:ln>
                  <a:noFill/>
                </a:ln>
                <a:solidFill>
                  <a:prstClr val="black"/>
                </a:solidFill>
                <a:effectLst/>
                <a:uLnTx/>
                <a:uFillTx/>
                <a:latin typeface="+mn-lt"/>
                <a:ea typeface="+mn-ea"/>
                <a:cs typeface="+mn-cs"/>
              </a:rPr>
              <a:t>eCFR</a:t>
            </a:r>
            <a:r>
              <a:rPr kumimoji="0" lang="en-US" sz="1200" b="0" i="0" u="none" strike="noStrike" kern="1200" cap="none" spc="0" normalizeH="0" baseline="0" noProof="0" dirty="0">
                <a:ln>
                  <a:noFill/>
                </a:ln>
                <a:solidFill>
                  <a:prstClr val="black"/>
                </a:solidFill>
                <a:effectLst/>
                <a:uLnTx/>
                <a:uFillTx/>
                <a:latin typeface="+mn-lt"/>
                <a:ea typeface="+mn-ea"/>
                <a:cs typeface="+mn-cs"/>
              </a:rPr>
              <a:t>/LII); 38 USC §§ 1741–1745; VA State Home Per Diem resources; CRS ‘State Veterans Homes’ brief.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These references reflect law as of Oct 1, 2025.</a:t>
            </a:r>
          </a:p>
          <a:p>
            <a:endParaRPr lang="en-US" dirty="0"/>
          </a:p>
        </p:txBody>
      </p:sp>
      <p:sp>
        <p:nvSpPr>
          <p:cNvPr id="4" name="Slide Number Placeholder 3"/>
          <p:cNvSpPr>
            <a:spLocks noGrp="1"/>
          </p:cNvSpPr>
          <p:nvPr>
            <p:ph type="sldNum" sz="quarter" idx="5"/>
          </p:nvPr>
        </p:nvSpPr>
        <p:spPr/>
        <p:txBody>
          <a:bodyPr/>
          <a:lstStyle/>
          <a:p>
            <a:fld id="{6957EF0F-1592-4832-A516-47744DEB7639}" type="slidenum">
              <a:rPr lang="en-US" smtClean="0"/>
              <a:t>19</a:t>
            </a:fld>
            <a:endParaRPr lang="en-US" dirty="0"/>
          </a:p>
        </p:txBody>
      </p:sp>
    </p:spTree>
    <p:extLst>
      <p:ext uri="{BB962C8B-B14F-4D97-AF65-F5344CB8AC3E}">
        <p14:creationId xmlns:p14="http://schemas.microsoft.com/office/powerpoint/2010/main" val="10350438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a:t>READ FIRST:  I WANT TO THANK YOU ALL FOR INVITING</a:t>
            </a:r>
            <a:r>
              <a:rPr lang="en-US" sz="1400" b="1" baseline="0" dirty="0"/>
              <a:t> ME TO SPEAK TO YOU ALL TODAY, </a:t>
            </a:r>
          </a:p>
          <a:p>
            <a:endParaRPr lang="en-US" sz="1400" b="1" baseline="0" dirty="0"/>
          </a:p>
          <a:p>
            <a:r>
              <a:rPr lang="en-US" sz="1400" b="1" baseline="0" dirty="0"/>
              <a:t>I WILL BE AVAILABLE TO ANSWER YOUR INDIVIDUAL QUESSTIONS IN THE BACK OF THE ROOM FOR THE NEXT 30 MINUTES,</a:t>
            </a:r>
            <a:endParaRPr lang="en-US" sz="1400" b="1" dirty="0"/>
          </a:p>
        </p:txBody>
      </p:sp>
      <p:sp>
        <p:nvSpPr>
          <p:cNvPr id="4" name="Slide Number Placeholder 3"/>
          <p:cNvSpPr>
            <a:spLocks noGrp="1"/>
          </p:cNvSpPr>
          <p:nvPr>
            <p:ph type="sldNum" sz="quarter" idx="10"/>
          </p:nvPr>
        </p:nvSpPr>
        <p:spPr/>
        <p:txBody>
          <a:bodyPr/>
          <a:lstStyle/>
          <a:p>
            <a:fld id="{6957EF0F-1592-4832-A516-47744DEB7639}" type="slidenum">
              <a:rPr lang="en-US" smtClean="0"/>
              <a:t>21</a:t>
            </a:fld>
            <a:endParaRPr lang="en-US" dirty="0"/>
          </a:p>
        </p:txBody>
      </p:sp>
    </p:spTree>
    <p:extLst>
      <p:ext uri="{BB962C8B-B14F-4D97-AF65-F5344CB8AC3E}">
        <p14:creationId xmlns:p14="http://schemas.microsoft.com/office/powerpoint/2010/main" val="31269494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57EF0F-1592-4832-A516-47744DEB7639}" type="slidenum">
              <a:rPr lang="en-US" smtClean="0"/>
              <a:t>24</a:t>
            </a:fld>
            <a:endParaRPr lang="en-US" dirty="0"/>
          </a:p>
        </p:txBody>
      </p:sp>
    </p:spTree>
    <p:extLst>
      <p:ext uri="{BB962C8B-B14F-4D97-AF65-F5344CB8AC3E}">
        <p14:creationId xmlns:p14="http://schemas.microsoft.com/office/powerpoint/2010/main" val="830479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b="1" dirty="0"/>
              <a:t>READ FIRST HERE:  Must be age 55 or older, or disabled Add: CalVet considers Homelessness a disability</a:t>
            </a:r>
          </a:p>
          <a:p>
            <a:r>
              <a:rPr lang="en-US" sz="2000" b="1" dirty="0"/>
              <a:t>Then</a:t>
            </a:r>
            <a:r>
              <a:rPr lang="en-US" sz="2000" b="1" baseline="0" dirty="0"/>
              <a:t> read from the slide  *all the way until you get to community* then</a:t>
            </a:r>
          </a:p>
          <a:p>
            <a:r>
              <a:rPr lang="en-US" sz="2000" b="1" baseline="0" dirty="0"/>
              <a:t>Remember that the average age of veteran population at the homes is approximately 75-80 years old</a:t>
            </a:r>
          </a:p>
          <a:p>
            <a:endParaRPr lang="en-US" sz="2000" b="1" baseline="0" dirty="0"/>
          </a:p>
          <a:p>
            <a:r>
              <a:rPr lang="en-US" sz="2000" dirty="0"/>
              <a:t>In addition to these basic criteria, there are clinical standards that must be met.</a:t>
            </a:r>
          </a:p>
          <a:p>
            <a:endParaRPr lang="en-US" sz="2000" b="1"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2000" b="1" baseline="0" dirty="0"/>
              <a:t>NEXT SLIDE</a:t>
            </a:r>
            <a:endParaRPr lang="en-US" sz="2000" b="1" dirty="0"/>
          </a:p>
          <a:p>
            <a:endParaRPr lang="en-US" sz="2000" b="1" dirty="0"/>
          </a:p>
        </p:txBody>
      </p:sp>
      <p:sp>
        <p:nvSpPr>
          <p:cNvPr id="4" name="Slide Number Placeholder 3"/>
          <p:cNvSpPr>
            <a:spLocks noGrp="1"/>
          </p:cNvSpPr>
          <p:nvPr>
            <p:ph type="sldNum" sz="quarter" idx="10"/>
          </p:nvPr>
        </p:nvSpPr>
        <p:spPr/>
        <p:txBody>
          <a:bodyPr/>
          <a:lstStyle/>
          <a:p>
            <a:fld id="{6957EF0F-1592-4832-A516-47744DEB7639}" type="slidenum">
              <a:rPr lang="en-US" smtClean="0"/>
              <a:t>3</a:t>
            </a:fld>
            <a:endParaRPr lang="en-US" dirty="0"/>
          </a:p>
        </p:txBody>
      </p:sp>
    </p:spTree>
    <p:extLst>
      <p:ext uri="{BB962C8B-B14F-4D97-AF65-F5344CB8AC3E}">
        <p14:creationId xmlns:p14="http://schemas.microsoft.com/office/powerpoint/2010/main" val="1688295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a:t>These clinical admission requirements are essential because they protect both the individual Veteran and the broader Veterans Home community. </a:t>
            </a:r>
          </a:p>
          <a:p>
            <a:endParaRPr lang="en-US" sz="2400" dirty="0"/>
          </a:p>
          <a:p>
            <a:r>
              <a:rPr lang="en-US" sz="2400" dirty="0"/>
              <a:t>By ensuring that applicants test negative for TB, do not require acute hospitalization or psychiatric care, and are not under the influence of substances, the Homes can provide a safe and stable environment for all residents. </a:t>
            </a:r>
          </a:p>
          <a:p>
            <a:endParaRPr lang="en-US" sz="2400" dirty="0"/>
          </a:p>
          <a:p>
            <a:r>
              <a:rPr lang="en-US" sz="2400" dirty="0"/>
              <a:t>These standards also make sure that care needs align with the Home’s licensed capacity and available resources, preventing situations where staff and facilities would be unable to meet medical or behavioral demands. </a:t>
            </a:r>
          </a:p>
          <a:p>
            <a:endParaRPr lang="en-US" sz="2400" dirty="0"/>
          </a:p>
          <a:p>
            <a:r>
              <a:rPr lang="en-US" sz="2400" dirty="0"/>
              <a:t>In addition, these criteria uphold state and federal regulatory compliance, which is critical for maintaining licensure, avoiding sanctions, and securing funding.</a:t>
            </a:r>
          </a:p>
          <a:p>
            <a:endParaRPr lang="en-US" sz="2400" dirty="0"/>
          </a:p>
          <a:p>
            <a:r>
              <a:rPr lang="en-US" sz="2400" dirty="0"/>
              <a:t>Most importantly, they allow CalVet to fulfill its mission of honoring Veterans by delivering safe, high-quality, and sustainable care within a community setting.</a:t>
            </a:r>
          </a:p>
          <a:p>
            <a:endParaRPr lang="en-US" sz="2400" b="1"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2400" b="1" baseline="0" dirty="0"/>
              <a:t>NEXT SLIDE</a:t>
            </a:r>
            <a:endParaRPr lang="en-US" sz="2400" b="1" dirty="0"/>
          </a:p>
          <a:p>
            <a:endParaRPr lang="en-US" sz="2000" b="1" dirty="0"/>
          </a:p>
        </p:txBody>
      </p:sp>
      <p:sp>
        <p:nvSpPr>
          <p:cNvPr id="4" name="Slide Number Placeholder 3"/>
          <p:cNvSpPr>
            <a:spLocks noGrp="1"/>
          </p:cNvSpPr>
          <p:nvPr>
            <p:ph type="sldNum" sz="quarter" idx="10"/>
          </p:nvPr>
        </p:nvSpPr>
        <p:spPr/>
        <p:txBody>
          <a:bodyPr/>
          <a:lstStyle/>
          <a:p>
            <a:fld id="{6957EF0F-1592-4832-A516-47744DEB7639}" type="slidenum">
              <a:rPr lang="en-US" smtClean="0"/>
              <a:t>4</a:t>
            </a:fld>
            <a:endParaRPr lang="en-US" dirty="0"/>
          </a:p>
        </p:txBody>
      </p:sp>
    </p:spTree>
    <p:extLst>
      <p:ext uri="{BB962C8B-B14F-4D97-AF65-F5344CB8AC3E}">
        <p14:creationId xmlns:p14="http://schemas.microsoft.com/office/powerpoint/2010/main" val="1828780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a:t>So after we get over the eligibility</a:t>
            </a:r>
            <a:r>
              <a:rPr lang="en-US" sz="1400" b="1" baseline="0" dirty="0"/>
              <a:t> requirements we have basic demographics section</a:t>
            </a:r>
          </a:p>
          <a:p>
            <a:r>
              <a:rPr lang="en-US" sz="1400" b="1" baseline="0" dirty="0"/>
              <a:t>Read from the slide</a:t>
            </a:r>
          </a:p>
          <a:p>
            <a:r>
              <a:rPr lang="en-US" sz="1400" b="1" baseline="0" dirty="0"/>
              <a:t>Then</a:t>
            </a:r>
          </a:p>
          <a:p>
            <a:endParaRPr lang="en-US" sz="1400" b="1"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400" b="1" baseline="0" dirty="0"/>
              <a:t>NEXT SLIDE</a:t>
            </a:r>
            <a:endParaRPr lang="en-US" sz="1400" b="1" dirty="0"/>
          </a:p>
          <a:p>
            <a:endParaRPr lang="en-US" sz="1400" b="1" baseline="0" dirty="0"/>
          </a:p>
        </p:txBody>
      </p:sp>
      <p:sp>
        <p:nvSpPr>
          <p:cNvPr id="4" name="Slide Number Placeholder 3"/>
          <p:cNvSpPr>
            <a:spLocks noGrp="1"/>
          </p:cNvSpPr>
          <p:nvPr>
            <p:ph type="sldNum" sz="quarter" idx="10"/>
          </p:nvPr>
        </p:nvSpPr>
        <p:spPr/>
        <p:txBody>
          <a:bodyPr/>
          <a:lstStyle/>
          <a:p>
            <a:fld id="{6957EF0F-1592-4832-A516-47744DEB7639}" type="slidenum">
              <a:rPr lang="en-US" smtClean="0"/>
              <a:t>6</a:t>
            </a:fld>
            <a:endParaRPr lang="en-US" dirty="0"/>
          </a:p>
        </p:txBody>
      </p:sp>
    </p:spTree>
    <p:extLst>
      <p:ext uri="{BB962C8B-B14F-4D97-AF65-F5344CB8AC3E}">
        <p14:creationId xmlns:p14="http://schemas.microsoft.com/office/powerpoint/2010/main" val="2363835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a:t>Section B</a:t>
            </a:r>
            <a:r>
              <a:rPr lang="en-US" sz="1400" b="1" baseline="0" dirty="0"/>
              <a:t> is all about where the applicant has received care and authorizations that </a:t>
            </a:r>
          </a:p>
          <a:p>
            <a:r>
              <a:rPr lang="en-US" sz="1400" b="1" baseline="0" dirty="0"/>
              <a:t>we require applicant to fill out for CalVet to obtain protected health information.</a:t>
            </a:r>
          </a:p>
          <a:p>
            <a:endParaRPr lang="en-US" sz="1400" b="1"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400" b="1" baseline="0" dirty="0"/>
              <a:t>NEXT SLIDE</a:t>
            </a:r>
            <a:endParaRPr lang="en-US" sz="1400" b="1" dirty="0"/>
          </a:p>
          <a:p>
            <a:endParaRPr lang="en-US" sz="1400" b="1" baseline="0" dirty="0"/>
          </a:p>
          <a:p>
            <a:endParaRPr lang="en-US" sz="1400" b="1" dirty="0"/>
          </a:p>
        </p:txBody>
      </p:sp>
      <p:sp>
        <p:nvSpPr>
          <p:cNvPr id="4" name="Slide Number Placeholder 3"/>
          <p:cNvSpPr>
            <a:spLocks noGrp="1"/>
          </p:cNvSpPr>
          <p:nvPr>
            <p:ph type="sldNum" sz="quarter" idx="10"/>
          </p:nvPr>
        </p:nvSpPr>
        <p:spPr/>
        <p:txBody>
          <a:bodyPr/>
          <a:lstStyle/>
          <a:p>
            <a:fld id="{6957EF0F-1592-4832-A516-47744DEB7639}" type="slidenum">
              <a:rPr lang="en-US" smtClean="0"/>
              <a:t>7</a:t>
            </a:fld>
            <a:endParaRPr lang="en-US" dirty="0"/>
          </a:p>
        </p:txBody>
      </p:sp>
    </p:spTree>
    <p:extLst>
      <p:ext uri="{BB962C8B-B14F-4D97-AF65-F5344CB8AC3E}">
        <p14:creationId xmlns:p14="http://schemas.microsoft.com/office/powerpoint/2010/main" val="2041280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t>READ </a:t>
            </a:r>
            <a:r>
              <a:rPr lang="en-US" sz="1400" dirty="0"/>
              <a:t>Information contained on the medical certificate and current copies of medical records helps the home’s admission team determine the appropriate level of care required for the applicant</a:t>
            </a:r>
          </a:p>
          <a:p>
            <a:endParaRPr lang="en-US" sz="1400" b="1" dirty="0"/>
          </a:p>
        </p:txBody>
      </p:sp>
      <p:sp>
        <p:nvSpPr>
          <p:cNvPr id="4" name="Slide Number Placeholder 3"/>
          <p:cNvSpPr>
            <a:spLocks noGrp="1"/>
          </p:cNvSpPr>
          <p:nvPr>
            <p:ph type="sldNum" sz="quarter" idx="10"/>
          </p:nvPr>
        </p:nvSpPr>
        <p:spPr/>
        <p:txBody>
          <a:bodyPr/>
          <a:lstStyle/>
          <a:p>
            <a:fld id="{6957EF0F-1592-4832-A516-47744DEB7639}" type="slidenum">
              <a:rPr lang="en-US" smtClean="0"/>
              <a:t>8</a:t>
            </a:fld>
            <a:endParaRPr lang="en-US" dirty="0"/>
          </a:p>
        </p:txBody>
      </p:sp>
    </p:spTree>
    <p:extLst>
      <p:ext uri="{BB962C8B-B14F-4D97-AF65-F5344CB8AC3E}">
        <p14:creationId xmlns:p14="http://schemas.microsoft.com/office/powerpoint/2010/main" val="2412582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I say</a:t>
            </a:r>
            <a:r>
              <a:rPr lang="en-US" sz="1200" b="1" baseline="0" dirty="0"/>
              <a:t> </a:t>
            </a:r>
            <a:r>
              <a:rPr lang="en-US" sz="1200" b="1" u="sng" baseline="0" dirty="0"/>
              <a:t>if appropriate </a:t>
            </a:r>
            <a:r>
              <a:rPr lang="en-US" sz="1200" b="1" baseline="0" dirty="0"/>
              <a:t>in bullet 2 because for some applicants that are already in a skilled nursing home the Admissions Nurse may be able to determine if the person is appropriate for our skilled nursing facilities</a:t>
            </a:r>
          </a:p>
          <a:p>
            <a:endParaRPr lang="en-US" sz="1200" b="1" baseline="0" dirty="0"/>
          </a:p>
          <a:p>
            <a:r>
              <a:rPr lang="en-US" sz="1200" b="1" baseline="0" dirty="0"/>
              <a:t>Continue with slide bullet 3</a:t>
            </a:r>
          </a:p>
          <a:p>
            <a:endParaRPr lang="en-US" sz="1200" b="1"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baseline="0" dirty="0"/>
              <a:t>NEXT SLIDE</a:t>
            </a:r>
            <a:endParaRPr lang="en-US" sz="1200" b="1" dirty="0"/>
          </a:p>
          <a:p>
            <a:endParaRPr lang="en-US" dirty="0"/>
          </a:p>
        </p:txBody>
      </p:sp>
      <p:sp>
        <p:nvSpPr>
          <p:cNvPr id="4" name="Slide Number Placeholder 3"/>
          <p:cNvSpPr>
            <a:spLocks noGrp="1"/>
          </p:cNvSpPr>
          <p:nvPr>
            <p:ph type="sldNum" sz="quarter" idx="5"/>
          </p:nvPr>
        </p:nvSpPr>
        <p:spPr/>
        <p:txBody>
          <a:bodyPr/>
          <a:lstStyle/>
          <a:p>
            <a:fld id="{6957EF0F-1592-4832-A516-47744DEB7639}" type="slidenum">
              <a:rPr lang="en-US" smtClean="0"/>
              <a:t>10</a:t>
            </a:fld>
            <a:endParaRPr lang="en-US" dirty="0"/>
          </a:p>
        </p:txBody>
      </p:sp>
    </p:spTree>
    <p:extLst>
      <p:ext uri="{BB962C8B-B14F-4D97-AF65-F5344CB8AC3E}">
        <p14:creationId xmlns:p14="http://schemas.microsoft.com/office/powerpoint/2010/main" val="2184256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baseline="0" dirty="0"/>
              <a:t>NEXT SLIDE</a:t>
            </a:r>
            <a:endParaRPr lang="en-US" sz="1200" b="1" dirty="0"/>
          </a:p>
          <a:p>
            <a:endParaRPr lang="en-US" dirty="0"/>
          </a:p>
        </p:txBody>
      </p:sp>
      <p:sp>
        <p:nvSpPr>
          <p:cNvPr id="4" name="Slide Number Placeholder 3"/>
          <p:cNvSpPr>
            <a:spLocks noGrp="1"/>
          </p:cNvSpPr>
          <p:nvPr>
            <p:ph type="sldNum" sz="quarter" idx="5"/>
          </p:nvPr>
        </p:nvSpPr>
        <p:spPr/>
        <p:txBody>
          <a:bodyPr/>
          <a:lstStyle/>
          <a:p>
            <a:fld id="{6957EF0F-1592-4832-A516-47744DEB7639}" type="slidenum">
              <a:rPr lang="en-US" smtClean="0"/>
              <a:t>11</a:t>
            </a:fld>
            <a:endParaRPr lang="en-US" dirty="0"/>
          </a:p>
        </p:txBody>
      </p:sp>
    </p:spTree>
    <p:extLst>
      <p:ext uri="{BB962C8B-B14F-4D97-AF65-F5344CB8AC3E}">
        <p14:creationId xmlns:p14="http://schemas.microsoft.com/office/powerpoint/2010/main" val="19536119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57EF0F-1592-4832-A516-47744DEB7639}" type="slidenum">
              <a:rPr lang="en-US" smtClean="0"/>
              <a:t>12</a:t>
            </a:fld>
            <a:endParaRPr lang="en-US" dirty="0"/>
          </a:p>
        </p:txBody>
      </p:sp>
    </p:spTree>
    <p:extLst>
      <p:ext uri="{BB962C8B-B14F-4D97-AF65-F5344CB8AC3E}">
        <p14:creationId xmlns:p14="http://schemas.microsoft.com/office/powerpoint/2010/main" val="2700853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338729B-1FA0-46F1-9625-0122215F08E7}" type="datetimeFigureOut">
              <a:rPr lang="en-US" smtClean="0"/>
              <a:t>10/2/2025</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2157A75D-52DD-403A-ABC7-F0CAB3120339}"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38729B-1FA0-46F1-9625-0122215F08E7}" type="datetimeFigureOut">
              <a:rPr lang="en-US" smtClean="0"/>
              <a:t>10/2/2025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157A75D-52DD-403A-ABC7-F0CAB3120339}"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38729B-1FA0-46F1-9625-0122215F08E7}" type="datetimeFigureOut">
              <a:rPr lang="en-US" smtClean="0"/>
              <a:t>10/2/2025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157A75D-52DD-403A-ABC7-F0CAB3120339}"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38729B-1FA0-46F1-9625-0122215F08E7}" type="datetimeFigureOut">
              <a:rPr lang="en-US" smtClean="0"/>
              <a:t>10/2/2025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157A75D-52DD-403A-ABC7-F0CAB3120339}"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338729B-1FA0-46F1-9625-0122215F08E7}" type="datetimeFigureOut">
              <a:rPr lang="en-US" smtClean="0"/>
              <a:t>10/2/2025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157A75D-52DD-403A-ABC7-F0CAB3120339}"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38729B-1FA0-46F1-9625-0122215F08E7}" type="datetimeFigureOut">
              <a:rPr lang="en-US" smtClean="0"/>
              <a:t>10/2/2025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157A75D-52DD-403A-ABC7-F0CAB3120339}"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338729B-1FA0-46F1-9625-0122215F08E7}" type="datetimeFigureOut">
              <a:rPr lang="en-US" smtClean="0"/>
              <a:t>10/2/2025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157A75D-52DD-403A-ABC7-F0CAB3120339}"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338729B-1FA0-46F1-9625-0122215F08E7}" type="datetimeFigureOut">
              <a:rPr lang="en-US" smtClean="0"/>
              <a:t>10/2/2025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157A75D-52DD-403A-ABC7-F0CAB3120339}"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38729B-1FA0-46F1-9625-0122215F08E7}" type="datetimeFigureOut">
              <a:rPr lang="en-US" smtClean="0"/>
              <a:t>10/2/2025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157A75D-52DD-403A-ABC7-F0CAB3120339}"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38729B-1FA0-46F1-9625-0122215F08E7}" type="datetimeFigureOut">
              <a:rPr lang="en-US" smtClean="0"/>
              <a:t>10/2/2025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157A75D-52DD-403A-ABC7-F0CAB3120339}"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338729B-1FA0-46F1-9625-0122215F08E7}" type="datetimeFigureOut">
              <a:rPr lang="en-US" smtClean="0"/>
              <a:t>10/2/2025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2157A75D-52DD-403A-ABC7-F0CAB3120339}" type="slidenum">
              <a:rPr lang="en-US" smtClean="0"/>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338729B-1FA0-46F1-9625-0122215F08E7}" type="datetimeFigureOut">
              <a:rPr lang="en-US" smtClean="0"/>
              <a:t>10/2/2025</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157A75D-52DD-403A-ABC7-F0CAB3120339}" type="slidenum">
              <a:rPr lang="en-US" smtClean="0"/>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calvet.ca.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6176" y="1399736"/>
            <a:ext cx="7851648" cy="1828800"/>
          </a:xfrm>
          <a:scene3d>
            <a:camera prst="orthographicFront"/>
            <a:lightRig rig="freezing" dir="t">
              <a:rot lat="0" lon="0" rev="5640000"/>
            </a:lightRig>
          </a:scene3d>
          <a:sp3d>
            <a:bevelT/>
          </a:sp3d>
        </p:spPr>
        <p:txBody>
          <a:bodyPr>
            <a:scene3d>
              <a:camera prst="orthographicFront"/>
              <a:lightRig rig="freezing" dir="t">
                <a:rot lat="0" lon="0" rev="5640000"/>
              </a:lightRig>
            </a:scene3d>
            <a:sp3d prstMaterial="flat">
              <a:bevelT w="38100" h="38100"/>
              <a:contourClr>
                <a:schemeClr val="tx2"/>
              </a:contourClr>
            </a:sp3d>
          </a:bodyPr>
          <a:lstStyle/>
          <a:p>
            <a:pPr algn="ctr"/>
            <a:r>
              <a:rPr lang="en-US" dirty="0">
                <a:solidFill>
                  <a:schemeClr val="tx1"/>
                </a:solidFill>
              </a:rPr>
              <a:t>CALVET ADMISSIONS PROCESS</a:t>
            </a:r>
          </a:p>
        </p:txBody>
      </p:sp>
      <p:sp>
        <p:nvSpPr>
          <p:cNvPr id="3" name="Subtitle 2"/>
          <p:cNvSpPr>
            <a:spLocks noGrp="1"/>
          </p:cNvSpPr>
          <p:nvPr>
            <p:ph type="subTitle" idx="1"/>
          </p:nvPr>
        </p:nvSpPr>
        <p:spPr>
          <a:xfrm>
            <a:off x="533400" y="3228536"/>
            <a:ext cx="7854696" cy="3096064"/>
          </a:xfrm>
        </p:spPr>
        <p:txBody>
          <a:bodyPr>
            <a:normAutofit/>
          </a:bodyPr>
          <a:lstStyle/>
          <a:p>
            <a:endParaRPr lang="en-US" dirty="0"/>
          </a:p>
          <a:p>
            <a:endParaRPr lang="en-US" dirty="0"/>
          </a:p>
          <a:p>
            <a:endParaRPr lang="en-US" dirty="0"/>
          </a:p>
          <a:p>
            <a:endParaRPr lang="en-US" dirty="0"/>
          </a:p>
          <a:p>
            <a:endParaRPr lang="en-US" dirty="0"/>
          </a:p>
          <a:p>
            <a:pPr algn="ctr"/>
            <a:endParaRPr lang="en-US" sz="3300" b="1" dirty="0">
              <a:solidFill>
                <a:schemeClr val="bg1"/>
              </a:solidFill>
              <a:effectLst>
                <a:outerShdw blurRad="38100" dist="25400" dir="5400000" algn="tl" rotWithShape="0">
                  <a:srgbClr val="000000">
                    <a:alpha val="43000"/>
                  </a:srgbClr>
                </a:outerShdw>
              </a:effectLst>
              <a:latin typeface="+mj-lt"/>
              <a:ea typeface="+mj-ea"/>
              <a:cs typeface="+mj-cs"/>
            </a:endParaRPr>
          </a:p>
        </p:txBody>
      </p:sp>
      <p:pic>
        <p:nvPicPr>
          <p:cNvPr id="4" name="Picture 3">
            <a:extLst>
              <a:ext uri="{FF2B5EF4-FFF2-40B4-BE49-F238E27FC236}">
                <a16:creationId xmlns:a16="http://schemas.microsoft.com/office/drawing/2014/main" id="{53E47434-B6B4-44EA-A11C-1D88FF192F52}"/>
              </a:ext>
            </a:extLst>
          </p:cNvPr>
          <p:cNvPicPr>
            <a:picLocks noChangeAspect="1"/>
          </p:cNvPicPr>
          <p:nvPr/>
        </p:nvPicPr>
        <p:blipFill>
          <a:blip r:embed="rId3"/>
          <a:stretch>
            <a:fillRect/>
          </a:stretch>
        </p:blipFill>
        <p:spPr>
          <a:xfrm>
            <a:off x="2174748" y="3824068"/>
            <a:ext cx="4572000" cy="1905000"/>
          </a:xfrm>
          <a:prstGeom prst="rect">
            <a:avLst/>
          </a:prstGeom>
        </p:spPr>
      </p:pic>
    </p:spTree>
    <p:extLst>
      <p:ext uri="{BB962C8B-B14F-4D97-AF65-F5344CB8AC3E}">
        <p14:creationId xmlns:p14="http://schemas.microsoft.com/office/powerpoint/2010/main" val="1918910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CA88-2998-4CBE-992C-F2164DF9F647}"/>
              </a:ext>
            </a:extLst>
          </p:cNvPr>
          <p:cNvSpPr>
            <a:spLocks noGrp="1"/>
          </p:cNvSpPr>
          <p:nvPr>
            <p:ph type="title"/>
          </p:nvPr>
        </p:nvSpPr>
        <p:spPr>
          <a:xfrm>
            <a:off x="457200" y="990600"/>
            <a:ext cx="8229600" cy="1143000"/>
          </a:xfrm>
        </p:spPr>
        <p:txBody>
          <a:bodyPr>
            <a:noAutofit/>
          </a:bodyPr>
          <a:lstStyle/>
          <a:p>
            <a:pPr algn="ctr"/>
            <a:r>
              <a:rPr lang="en-US" sz="4000" dirty="0"/>
              <a:t>How the Admission Process Works”</a:t>
            </a:r>
            <a:br>
              <a:rPr lang="en-US" sz="4000" dirty="0"/>
            </a:br>
            <a:r>
              <a:rPr lang="en-US" sz="2800" i="1" dirty="0"/>
              <a:t>Continued’ </a:t>
            </a:r>
            <a:endParaRPr lang="en-US" sz="4000" dirty="0"/>
          </a:p>
        </p:txBody>
      </p:sp>
      <p:sp>
        <p:nvSpPr>
          <p:cNvPr id="3" name="Content Placeholder 2">
            <a:extLst>
              <a:ext uri="{FF2B5EF4-FFF2-40B4-BE49-F238E27FC236}">
                <a16:creationId xmlns:a16="http://schemas.microsoft.com/office/drawing/2014/main" id="{89769B27-41DD-4BAC-BBD0-6E3C8388CBB1}"/>
              </a:ext>
            </a:extLst>
          </p:cNvPr>
          <p:cNvSpPr>
            <a:spLocks noGrp="1"/>
          </p:cNvSpPr>
          <p:nvPr>
            <p:ph idx="1"/>
          </p:nvPr>
        </p:nvSpPr>
        <p:spPr>
          <a:xfrm>
            <a:off x="457200" y="2438400"/>
            <a:ext cx="8229600" cy="4062021"/>
          </a:xfrm>
        </p:spPr>
        <p:txBody>
          <a:bodyPr>
            <a:normAutofit/>
          </a:bodyPr>
          <a:lstStyle/>
          <a:p>
            <a:pPr marL="0" indent="0">
              <a:buNone/>
            </a:pPr>
            <a:r>
              <a:rPr lang="en-US" sz="2800" b="1" dirty="0">
                <a:cs typeface="Arial" panose="020B0604020202020204" pitchFamily="34" charset="0"/>
              </a:rPr>
              <a:t>Phase II </a:t>
            </a:r>
            <a:r>
              <a:rPr lang="en-US" sz="2800" dirty="0">
                <a:cs typeface="Arial" panose="020B0604020202020204" pitchFamily="34" charset="0"/>
              </a:rPr>
              <a:t>– Assessment of the Veteran’s </a:t>
            </a:r>
            <a:r>
              <a:rPr lang="en-US" sz="2800" dirty="0"/>
              <a:t>application to determine care needs</a:t>
            </a:r>
          </a:p>
          <a:p>
            <a:r>
              <a:rPr lang="en-US" sz="2800" dirty="0"/>
              <a:t>Admissions nurse reviews the completed application package</a:t>
            </a:r>
          </a:p>
          <a:p>
            <a:r>
              <a:rPr lang="en-US" sz="2800" dirty="0"/>
              <a:t>If appropriate, the Home schedules an in-person assessment</a:t>
            </a:r>
          </a:p>
          <a:p>
            <a:r>
              <a:rPr lang="en-US" sz="2800" dirty="0"/>
              <a:t>Medical certificate and records help determine the applicant’s appropriate level of care</a:t>
            </a:r>
          </a:p>
          <a:p>
            <a:endParaRPr lang="en-US" dirty="0"/>
          </a:p>
        </p:txBody>
      </p:sp>
    </p:spTree>
    <p:extLst>
      <p:ext uri="{BB962C8B-B14F-4D97-AF65-F5344CB8AC3E}">
        <p14:creationId xmlns:p14="http://schemas.microsoft.com/office/powerpoint/2010/main" val="4165058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CA88-2998-4CBE-992C-F2164DF9F647}"/>
              </a:ext>
            </a:extLst>
          </p:cNvPr>
          <p:cNvSpPr>
            <a:spLocks noGrp="1"/>
          </p:cNvSpPr>
          <p:nvPr>
            <p:ph type="title"/>
          </p:nvPr>
        </p:nvSpPr>
        <p:spPr>
          <a:xfrm>
            <a:off x="457200" y="1143000"/>
            <a:ext cx="8229600" cy="1143000"/>
          </a:xfrm>
        </p:spPr>
        <p:txBody>
          <a:bodyPr>
            <a:noAutofit/>
          </a:bodyPr>
          <a:lstStyle/>
          <a:p>
            <a:pPr algn="ctr"/>
            <a:r>
              <a:rPr lang="en-US" sz="4000" dirty="0"/>
              <a:t>How the Admission Process Works”</a:t>
            </a:r>
            <a:br>
              <a:rPr lang="en-US" sz="4000" dirty="0"/>
            </a:br>
            <a:r>
              <a:rPr lang="en-US" sz="2800" i="1" dirty="0"/>
              <a:t>Continued’ </a:t>
            </a:r>
            <a:endParaRPr lang="en-US" sz="4000" dirty="0"/>
          </a:p>
        </p:txBody>
      </p:sp>
      <p:sp>
        <p:nvSpPr>
          <p:cNvPr id="3" name="Content Placeholder 2">
            <a:extLst>
              <a:ext uri="{FF2B5EF4-FFF2-40B4-BE49-F238E27FC236}">
                <a16:creationId xmlns:a16="http://schemas.microsoft.com/office/drawing/2014/main" id="{89769B27-41DD-4BAC-BBD0-6E3C8388CBB1}"/>
              </a:ext>
            </a:extLst>
          </p:cNvPr>
          <p:cNvSpPr>
            <a:spLocks noGrp="1"/>
          </p:cNvSpPr>
          <p:nvPr>
            <p:ph idx="1"/>
          </p:nvPr>
        </p:nvSpPr>
        <p:spPr>
          <a:xfrm>
            <a:off x="457200" y="2414979"/>
            <a:ext cx="8229600" cy="4062021"/>
          </a:xfrm>
        </p:spPr>
        <p:txBody>
          <a:bodyPr>
            <a:normAutofit/>
          </a:bodyPr>
          <a:lstStyle/>
          <a:p>
            <a:pPr marL="0" indent="0">
              <a:buNone/>
            </a:pPr>
            <a:r>
              <a:rPr lang="en-US" sz="2800" b="1" dirty="0">
                <a:cs typeface="Arial" panose="020B0604020202020204" pitchFamily="34" charset="0"/>
              </a:rPr>
              <a:t>Phase III </a:t>
            </a:r>
            <a:r>
              <a:rPr lang="en-US" sz="2800" dirty="0">
                <a:cs typeface="Arial" panose="020B0604020202020204" pitchFamily="34" charset="0"/>
              </a:rPr>
              <a:t>– Admission decision point.</a:t>
            </a:r>
            <a:endParaRPr lang="en-US" sz="2800" dirty="0"/>
          </a:p>
          <a:p>
            <a:r>
              <a:rPr lang="en-US" sz="2800" dirty="0"/>
              <a:t>A decision is made to admit, place on the wait list, or deny admission</a:t>
            </a:r>
          </a:p>
          <a:p>
            <a:r>
              <a:rPr lang="en-US" sz="2800" dirty="0"/>
              <a:t>If placed on the wait list, the Home provides an estimated timeframe for when the applicant may be called for admission</a:t>
            </a:r>
          </a:p>
        </p:txBody>
      </p:sp>
    </p:spTree>
    <p:extLst>
      <p:ext uri="{BB962C8B-B14F-4D97-AF65-F5344CB8AC3E}">
        <p14:creationId xmlns:p14="http://schemas.microsoft.com/office/powerpoint/2010/main" val="145692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BBBCC-340F-4A0F-A0EF-4D704CC4B698}"/>
              </a:ext>
            </a:extLst>
          </p:cNvPr>
          <p:cNvSpPr>
            <a:spLocks noGrp="1"/>
          </p:cNvSpPr>
          <p:nvPr>
            <p:ph type="title"/>
          </p:nvPr>
        </p:nvSpPr>
        <p:spPr>
          <a:xfrm>
            <a:off x="457200" y="681228"/>
            <a:ext cx="8229600" cy="1143000"/>
          </a:xfrm>
        </p:spPr>
        <p:txBody>
          <a:bodyPr>
            <a:noAutofit/>
          </a:bodyPr>
          <a:lstStyle/>
          <a:p>
            <a:pPr algn="ctr"/>
            <a:r>
              <a:rPr lang="en-US" sz="4000" dirty="0"/>
              <a:t>Understanding Admissions </a:t>
            </a:r>
            <a:br>
              <a:rPr lang="en-US" sz="4000" dirty="0"/>
            </a:br>
            <a:r>
              <a:rPr lang="en-US" sz="4000" dirty="0"/>
              <a:t>for Non-Veteran Spouses</a:t>
            </a:r>
          </a:p>
        </p:txBody>
      </p:sp>
      <p:sp>
        <p:nvSpPr>
          <p:cNvPr id="3" name="Content Placeholder 2">
            <a:extLst>
              <a:ext uri="{FF2B5EF4-FFF2-40B4-BE49-F238E27FC236}">
                <a16:creationId xmlns:a16="http://schemas.microsoft.com/office/drawing/2014/main" id="{7820B262-E6FC-472F-9E2A-124239653FC9}"/>
              </a:ext>
            </a:extLst>
          </p:cNvPr>
          <p:cNvSpPr>
            <a:spLocks noGrp="1"/>
          </p:cNvSpPr>
          <p:nvPr>
            <p:ph idx="1"/>
          </p:nvPr>
        </p:nvSpPr>
        <p:spPr>
          <a:xfrm>
            <a:off x="391886" y="1847088"/>
            <a:ext cx="8305800" cy="4967514"/>
          </a:xfrm>
        </p:spPr>
        <p:txBody>
          <a:bodyPr>
            <a:spAutoFit/>
          </a:bodyPr>
          <a:lstStyle/>
          <a:p>
            <a:pPr marL="0" indent="0">
              <a:spcBef>
                <a:spcPts val="0"/>
              </a:spcBef>
              <a:buNone/>
            </a:pPr>
            <a:r>
              <a:rPr lang="en-US" sz="1800" dirty="0"/>
              <a:t>California Military &amp; Veterans Code §1012</a:t>
            </a:r>
          </a:p>
          <a:p>
            <a:r>
              <a:rPr lang="en-US" sz="1800" dirty="0"/>
              <a:t>Eligible if applying jointly with the veteran</a:t>
            </a:r>
          </a:p>
          <a:p>
            <a:r>
              <a:rPr lang="en-US" sz="1800" dirty="0"/>
              <a:t>Must live together, unless medically separated</a:t>
            </a:r>
          </a:p>
          <a:p>
            <a:r>
              <a:rPr lang="en-US" sz="1800" dirty="0"/>
              <a:t>California residency required, with one year cohabitation or survivor status</a:t>
            </a:r>
          </a:p>
          <a:p>
            <a:pPr marL="0" indent="0">
              <a:spcBef>
                <a:spcPts val="0"/>
              </a:spcBef>
              <a:buNone/>
            </a:pPr>
            <a:endParaRPr lang="en-US" sz="1800" dirty="0"/>
          </a:p>
          <a:p>
            <a:pPr marL="0" indent="0">
              <a:spcBef>
                <a:spcPts val="0"/>
              </a:spcBef>
              <a:buNone/>
            </a:pPr>
            <a:r>
              <a:rPr lang="en-US" sz="1800" dirty="0"/>
              <a:t>CCR Title 12, §§505.2 &amp; 505.13</a:t>
            </a:r>
          </a:p>
          <a:p>
            <a:pPr>
              <a:spcBef>
                <a:spcPts val="0"/>
              </a:spcBef>
            </a:pPr>
            <a:r>
              <a:rPr lang="en-US" sz="1800" dirty="0"/>
              <a:t>A joint application is required for initial admission.</a:t>
            </a:r>
          </a:p>
          <a:p>
            <a:pPr>
              <a:spcBef>
                <a:spcPts val="0"/>
              </a:spcBef>
            </a:pPr>
            <a:r>
              <a:rPr lang="en-US" sz="1800" dirty="0"/>
              <a:t>Non‑veteran spouse/domestic partner may continue residency if the veteran dies or is discharged, provided conditions are met and space allows.</a:t>
            </a:r>
            <a:br>
              <a:rPr lang="en-US" sz="1800" dirty="0"/>
            </a:br>
            <a:endParaRPr lang="en-US" sz="1800" dirty="0"/>
          </a:p>
          <a:p>
            <a:pPr marL="0" indent="0">
              <a:spcBef>
                <a:spcPts val="0"/>
              </a:spcBef>
              <a:buNone/>
            </a:pPr>
            <a:r>
              <a:rPr lang="en-US" sz="1800" dirty="0"/>
              <a:t>Federal Law — 38 C.F.R. §51.210(d)</a:t>
            </a:r>
          </a:p>
          <a:p>
            <a:pPr>
              <a:spcBef>
                <a:spcPts val="0"/>
              </a:spcBef>
            </a:pPr>
            <a:r>
              <a:rPr lang="en-US" sz="1800" dirty="0"/>
              <a:t>At least 75% of residents must be eligible veterans.</a:t>
            </a:r>
          </a:p>
          <a:p>
            <a:pPr>
              <a:spcBef>
                <a:spcPts val="0"/>
              </a:spcBef>
            </a:pPr>
            <a:r>
              <a:rPr lang="en-US" sz="1800" dirty="0"/>
              <a:t>Non‑veteran residents must be a veteran’s spouse, surviving spouse, or Gold Star parent.</a:t>
            </a:r>
            <a:br>
              <a:rPr lang="en-US" sz="1800" dirty="0"/>
            </a:br>
            <a:endParaRPr lang="en-US" sz="1800" dirty="0"/>
          </a:p>
          <a:p>
            <a:pPr marL="0" indent="0">
              <a:spcBef>
                <a:spcPts val="0"/>
              </a:spcBef>
              <a:buNone/>
            </a:pPr>
            <a:r>
              <a:rPr lang="en-US" sz="1800" b="1" dirty="0"/>
              <a:t>Key Point:</a:t>
            </a:r>
            <a:r>
              <a:rPr lang="en-US" sz="1800" dirty="0"/>
              <a:t> Admission of non‑veteran spouses is allowed, but always tied to the veteran’s eligibility and joint residency requirements.</a:t>
            </a:r>
            <a:endParaRPr lang="en-US" dirty="0"/>
          </a:p>
        </p:txBody>
      </p:sp>
    </p:spTree>
    <p:extLst>
      <p:ext uri="{BB962C8B-B14F-4D97-AF65-F5344CB8AC3E}">
        <p14:creationId xmlns:p14="http://schemas.microsoft.com/office/powerpoint/2010/main" val="826951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3F65E-6A96-437E-B268-616268B69998}"/>
              </a:ext>
            </a:extLst>
          </p:cNvPr>
          <p:cNvSpPr>
            <a:spLocks noGrp="1"/>
          </p:cNvSpPr>
          <p:nvPr>
            <p:ph type="title"/>
          </p:nvPr>
        </p:nvSpPr>
        <p:spPr/>
        <p:txBody>
          <a:bodyPr>
            <a:noAutofit/>
          </a:bodyPr>
          <a:lstStyle/>
          <a:p>
            <a:pPr algn="ctr"/>
            <a:r>
              <a:rPr lang="en-US" sz="4000" dirty="0"/>
              <a:t>Non-Veteran Spouse Admissions </a:t>
            </a:r>
            <a:r>
              <a:rPr lang="en-US" sz="3600" i="1" dirty="0"/>
              <a:t>Continued’</a:t>
            </a:r>
          </a:p>
        </p:txBody>
      </p:sp>
      <p:sp>
        <p:nvSpPr>
          <p:cNvPr id="3" name="Content Placeholder 2">
            <a:extLst>
              <a:ext uri="{FF2B5EF4-FFF2-40B4-BE49-F238E27FC236}">
                <a16:creationId xmlns:a16="http://schemas.microsoft.com/office/drawing/2014/main" id="{31C33EFA-2708-439C-82B7-89F5CB6AD132}"/>
              </a:ext>
            </a:extLst>
          </p:cNvPr>
          <p:cNvSpPr>
            <a:spLocks noGrp="1"/>
          </p:cNvSpPr>
          <p:nvPr>
            <p:ph idx="1"/>
          </p:nvPr>
        </p:nvSpPr>
        <p:spPr/>
        <p:txBody>
          <a:bodyPr>
            <a:normAutofit lnSpcReduction="10000"/>
          </a:bodyPr>
          <a:lstStyle/>
          <a:p>
            <a:pPr marL="0" indent="0">
              <a:buNone/>
            </a:pPr>
            <a:r>
              <a:rPr lang="en-US" dirty="0"/>
              <a:t>What Happens if Circumstances Change?</a:t>
            </a:r>
          </a:p>
          <a:p>
            <a:pPr marL="0" indent="0">
              <a:buNone/>
            </a:pPr>
            <a:endParaRPr lang="en-US" dirty="0"/>
          </a:p>
          <a:p>
            <a:r>
              <a:rPr lang="en-US" dirty="0"/>
              <a:t>If Veteran </a:t>
            </a:r>
            <a:r>
              <a:rPr lang="en-US" b="1" dirty="0"/>
              <a:t>passes away</a:t>
            </a:r>
            <a:r>
              <a:rPr lang="en-US" dirty="0"/>
              <a:t>: spouse/domestic partner may continue residency (MVC §1012; CCR §505.13)</a:t>
            </a:r>
          </a:p>
          <a:p>
            <a:r>
              <a:rPr lang="en-US" dirty="0"/>
              <a:t>If Veteran is </a:t>
            </a:r>
            <a:r>
              <a:rPr lang="en-US" b="1" dirty="0"/>
              <a:t>discharged or level of care change</a:t>
            </a:r>
            <a:r>
              <a:rPr lang="en-US" dirty="0"/>
              <a:t>: spouse may remain, if space is available</a:t>
            </a:r>
          </a:p>
          <a:p>
            <a:r>
              <a:rPr lang="en-US" dirty="0"/>
              <a:t>If Veteran and spouse </a:t>
            </a:r>
            <a:r>
              <a:rPr lang="en-US" b="1" dirty="0"/>
              <a:t>divorce</a:t>
            </a:r>
            <a:r>
              <a:rPr lang="en-US" dirty="0"/>
              <a:t>: spouse must depart unless otherwise eligible</a:t>
            </a:r>
          </a:p>
          <a:p>
            <a:r>
              <a:rPr lang="en-US" dirty="0"/>
              <a:t>All continued residency is subject to space availability and the federal </a:t>
            </a:r>
            <a:r>
              <a:rPr lang="en-US" b="1" dirty="0"/>
              <a:t>75% veteran cap</a:t>
            </a:r>
          </a:p>
          <a:p>
            <a:endParaRPr lang="en-US" dirty="0"/>
          </a:p>
        </p:txBody>
      </p:sp>
    </p:spTree>
    <p:extLst>
      <p:ext uri="{BB962C8B-B14F-4D97-AF65-F5344CB8AC3E}">
        <p14:creationId xmlns:p14="http://schemas.microsoft.com/office/powerpoint/2010/main" val="2696063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B1FB0-486D-4983-B432-58570221BD45}"/>
              </a:ext>
            </a:extLst>
          </p:cNvPr>
          <p:cNvSpPr>
            <a:spLocks noGrp="1"/>
          </p:cNvSpPr>
          <p:nvPr>
            <p:ph type="title"/>
          </p:nvPr>
        </p:nvSpPr>
        <p:spPr>
          <a:xfrm>
            <a:off x="457200" y="1105301"/>
            <a:ext cx="8229600" cy="1143000"/>
          </a:xfrm>
        </p:spPr>
        <p:txBody>
          <a:bodyPr>
            <a:noAutofit/>
          </a:bodyPr>
          <a:lstStyle/>
          <a:p>
            <a:pPr algn="ctr"/>
            <a:r>
              <a:rPr lang="en-US" sz="4000" dirty="0"/>
              <a:t>Waiting Lists</a:t>
            </a:r>
            <a:br>
              <a:rPr lang="en-US" sz="4000" dirty="0"/>
            </a:br>
            <a:r>
              <a:rPr lang="en-US" sz="4000" i="1" dirty="0"/>
              <a:t>What Applicants Need to Know</a:t>
            </a:r>
          </a:p>
        </p:txBody>
      </p:sp>
      <p:sp>
        <p:nvSpPr>
          <p:cNvPr id="3" name="Content Placeholder 2">
            <a:extLst>
              <a:ext uri="{FF2B5EF4-FFF2-40B4-BE49-F238E27FC236}">
                <a16:creationId xmlns:a16="http://schemas.microsoft.com/office/drawing/2014/main" id="{BB1E7919-FABE-48F1-A082-0471451645F4}"/>
              </a:ext>
            </a:extLst>
          </p:cNvPr>
          <p:cNvSpPr>
            <a:spLocks noGrp="1"/>
          </p:cNvSpPr>
          <p:nvPr>
            <p:ph idx="1"/>
          </p:nvPr>
        </p:nvSpPr>
        <p:spPr>
          <a:xfrm>
            <a:off x="457200" y="2438400"/>
            <a:ext cx="8229600" cy="3893579"/>
          </a:xfrm>
        </p:spPr>
        <p:txBody>
          <a:bodyPr>
            <a:normAutofit/>
          </a:bodyPr>
          <a:lstStyle/>
          <a:p>
            <a:pPr marR="45720">
              <a:buClr>
                <a:srgbClr val="0BD0D9"/>
              </a:buClr>
            </a:pPr>
            <a:r>
              <a:rPr lang="en-US" dirty="0"/>
              <a:t>Waiting lists are maintained for all Homes and all levels of care</a:t>
            </a:r>
          </a:p>
          <a:p>
            <a:pPr marR="45720">
              <a:buClr>
                <a:srgbClr val="0BD0D9"/>
              </a:buClr>
            </a:pPr>
            <a:r>
              <a:rPr lang="en-US" dirty="0"/>
              <a:t>List size is fluid and varies by Home</a:t>
            </a:r>
          </a:p>
          <a:p>
            <a:pPr marR="45720">
              <a:buClr>
                <a:srgbClr val="0BD0D9"/>
              </a:buClr>
            </a:pPr>
            <a:r>
              <a:rPr lang="en-US" dirty="0"/>
              <a:t>Skilled Nursing and Memory Care beds often have the longest wait times, depending on location</a:t>
            </a:r>
          </a:p>
          <a:p>
            <a:pPr marR="45720">
              <a:buClr>
                <a:srgbClr val="0BD0D9"/>
              </a:buClr>
            </a:pPr>
            <a:r>
              <a:rPr lang="en-US" dirty="0"/>
              <a:t>Applicants may switch to a different Home after evaluation and care-level determination, if the  Administrator and/or HQ has approved</a:t>
            </a:r>
          </a:p>
        </p:txBody>
      </p:sp>
    </p:spTree>
    <p:extLst>
      <p:ext uri="{BB962C8B-B14F-4D97-AF65-F5344CB8AC3E}">
        <p14:creationId xmlns:p14="http://schemas.microsoft.com/office/powerpoint/2010/main" val="2777918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42" y="685800"/>
            <a:ext cx="8229600" cy="1295400"/>
          </a:xfrm>
        </p:spPr>
        <p:txBody>
          <a:bodyPr>
            <a:normAutofit fontScale="90000"/>
          </a:bodyPr>
          <a:lstStyle/>
          <a:p>
            <a:pPr algn="ctr"/>
            <a:br>
              <a:rPr lang="en-US" sz="4000" dirty="0"/>
            </a:br>
            <a:br>
              <a:rPr lang="en-US" sz="4000" dirty="0"/>
            </a:br>
            <a:r>
              <a:rPr lang="en-US" sz="4000" dirty="0"/>
              <a:t>Electronic Application for Admission </a:t>
            </a:r>
            <a:r>
              <a:rPr lang="en-US" sz="4000" i="1" dirty="0"/>
              <a:t>Pre-Admissions Tracking System (PATS)</a:t>
            </a:r>
          </a:p>
        </p:txBody>
      </p:sp>
      <p:sp>
        <p:nvSpPr>
          <p:cNvPr id="3" name="Content Placeholder 2"/>
          <p:cNvSpPr>
            <a:spLocks noGrp="1"/>
          </p:cNvSpPr>
          <p:nvPr>
            <p:ph idx="1"/>
          </p:nvPr>
        </p:nvSpPr>
        <p:spPr>
          <a:xfrm>
            <a:off x="457200" y="2209800"/>
            <a:ext cx="8229600" cy="4391526"/>
          </a:xfrm>
        </p:spPr>
        <p:txBody>
          <a:bodyPr>
            <a:normAutofit fontScale="85000" lnSpcReduction="20000"/>
          </a:bodyPr>
          <a:lstStyle/>
          <a:p>
            <a:r>
              <a:rPr lang="en-US" sz="2800" b="1" dirty="0"/>
              <a:t>Centralized Tracking:</a:t>
            </a:r>
            <a:r>
              <a:rPr lang="en-US" sz="2800" dirty="0"/>
              <a:t> CalVet maintains an internal electronic system that tracks applications across all Veterans Homes.</a:t>
            </a:r>
          </a:p>
          <a:p>
            <a:r>
              <a:rPr lang="en-US" sz="2800" b="1" dirty="0"/>
              <a:t>One Application, All Homes:</a:t>
            </a:r>
            <a:r>
              <a:rPr lang="en-US" sz="2800" dirty="0"/>
              <a:t> Submitting an application to one Veterans Home is considered an application to all; however, applicants may only remain on one admissions waiting list at a time.</a:t>
            </a:r>
          </a:p>
          <a:p>
            <a:r>
              <a:rPr lang="en-US" sz="2800" b="1" dirty="0"/>
              <a:t>One Ticket, One Line:</a:t>
            </a:r>
            <a:r>
              <a:rPr lang="en-US" sz="2800" dirty="0"/>
              <a:t> For example--- A person holding one ticket that gives them entry to the overall system. Even though there are many homes with many levels of care available, the ticket can </a:t>
            </a:r>
            <a:r>
              <a:rPr lang="en-US" sz="2800" b="1" u="sng" dirty="0"/>
              <a:t>only</a:t>
            </a:r>
            <a:r>
              <a:rPr lang="en-US" sz="2800" dirty="0"/>
              <a:t> place them in one waiting line at a time. </a:t>
            </a:r>
          </a:p>
          <a:p>
            <a:pPr lvl="1"/>
            <a:r>
              <a:rPr lang="en-US" dirty="0"/>
              <a:t>To learn their wait list status, Veterans should reach out directly to the admissions office of the Home they applied to.</a:t>
            </a:r>
          </a:p>
        </p:txBody>
      </p:sp>
    </p:spTree>
    <p:extLst>
      <p:ext uri="{BB962C8B-B14F-4D97-AF65-F5344CB8AC3E}">
        <p14:creationId xmlns:p14="http://schemas.microsoft.com/office/powerpoint/2010/main" val="3813620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8BE9C-87E6-484D-8F65-256DEEDDCAE7}"/>
              </a:ext>
            </a:extLst>
          </p:cNvPr>
          <p:cNvSpPr>
            <a:spLocks noGrp="1"/>
          </p:cNvSpPr>
          <p:nvPr>
            <p:ph type="title"/>
          </p:nvPr>
        </p:nvSpPr>
        <p:spPr/>
        <p:txBody>
          <a:bodyPr>
            <a:noAutofit/>
          </a:bodyPr>
          <a:lstStyle/>
          <a:p>
            <a:pPr algn="ctr"/>
            <a:r>
              <a:rPr lang="en-US" sz="4000" dirty="0"/>
              <a:t>When Applications Are Denied </a:t>
            </a:r>
            <a:br>
              <a:rPr lang="en-US" sz="4000" dirty="0"/>
            </a:br>
            <a:r>
              <a:rPr lang="en-US" sz="3200" i="1" dirty="0"/>
              <a:t>Options for Moving Forward</a:t>
            </a:r>
            <a:endParaRPr lang="en-US" sz="4000" i="1" dirty="0"/>
          </a:p>
        </p:txBody>
      </p:sp>
      <p:sp>
        <p:nvSpPr>
          <p:cNvPr id="3" name="Content Placeholder 2">
            <a:extLst>
              <a:ext uri="{FF2B5EF4-FFF2-40B4-BE49-F238E27FC236}">
                <a16:creationId xmlns:a16="http://schemas.microsoft.com/office/drawing/2014/main" id="{C891E5D6-CFAC-4AFE-93D9-5EB264A3CE72}"/>
              </a:ext>
            </a:extLst>
          </p:cNvPr>
          <p:cNvSpPr>
            <a:spLocks noGrp="1"/>
          </p:cNvSpPr>
          <p:nvPr>
            <p:ph idx="1"/>
          </p:nvPr>
        </p:nvSpPr>
        <p:spPr/>
        <p:txBody>
          <a:bodyPr/>
          <a:lstStyle/>
          <a:p>
            <a:pPr marL="0" indent="0">
              <a:buNone/>
            </a:pPr>
            <a:r>
              <a:rPr lang="en-US" dirty="0"/>
              <a:t>If an Application is Denied:</a:t>
            </a:r>
          </a:p>
          <a:p>
            <a:r>
              <a:rPr lang="en-US" dirty="0"/>
              <a:t>Applicant may request review through the Internal Review Committee (IRC)</a:t>
            </a:r>
          </a:p>
          <a:p>
            <a:r>
              <a:rPr lang="en-US" dirty="0"/>
              <a:t>Right to appeal under CCR Title 12, §505.1</a:t>
            </a:r>
          </a:p>
          <a:p>
            <a:r>
              <a:rPr lang="en-US" dirty="0"/>
              <a:t>Applicants may reapply once the conditions that led to the denial are addressed:</a:t>
            </a:r>
          </a:p>
          <a:p>
            <a:pPr lvl="1">
              <a:buFont typeface="Wingdings" panose="05000000000000000000" pitchFamily="2" charset="2"/>
              <a:buChar char="§"/>
            </a:pPr>
            <a:r>
              <a:rPr lang="en-US" dirty="0"/>
              <a:t>Example: Stabilized health or proof of sobriety</a:t>
            </a:r>
          </a:p>
          <a:p>
            <a:pPr lvl="1">
              <a:buFont typeface="Wingdings" panose="05000000000000000000" pitchFamily="2" charset="2"/>
              <a:buChar char="§"/>
            </a:pPr>
            <a:r>
              <a:rPr lang="en-US" dirty="0"/>
              <a:t>Example: Missing documentation obtained</a:t>
            </a:r>
          </a:p>
          <a:p>
            <a:endParaRPr lang="en-US" dirty="0"/>
          </a:p>
        </p:txBody>
      </p:sp>
    </p:spTree>
    <p:extLst>
      <p:ext uri="{BB962C8B-B14F-4D97-AF65-F5344CB8AC3E}">
        <p14:creationId xmlns:p14="http://schemas.microsoft.com/office/powerpoint/2010/main" val="4029150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9979E-A2E7-4EAE-8F2D-E98D0B3E2F15}"/>
              </a:ext>
            </a:extLst>
          </p:cNvPr>
          <p:cNvSpPr>
            <a:spLocks noGrp="1"/>
          </p:cNvSpPr>
          <p:nvPr>
            <p:ph type="title"/>
          </p:nvPr>
        </p:nvSpPr>
        <p:spPr/>
        <p:txBody>
          <a:bodyPr>
            <a:noAutofit/>
          </a:bodyPr>
          <a:lstStyle/>
          <a:p>
            <a:pPr algn="ctr"/>
            <a:r>
              <a:rPr lang="en-US" sz="4000" dirty="0"/>
              <a:t>Admissions Framework</a:t>
            </a:r>
            <a:br>
              <a:rPr lang="en-US" sz="4000" dirty="0"/>
            </a:br>
            <a:r>
              <a:rPr lang="en-US" sz="3600" i="1" dirty="0"/>
              <a:t>Who Gets Priority</a:t>
            </a:r>
            <a:endParaRPr lang="en-US" sz="4000" i="1" dirty="0"/>
          </a:p>
        </p:txBody>
      </p:sp>
      <p:sp>
        <p:nvSpPr>
          <p:cNvPr id="3" name="Content Placeholder 2">
            <a:extLst>
              <a:ext uri="{FF2B5EF4-FFF2-40B4-BE49-F238E27FC236}">
                <a16:creationId xmlns:a16="http://schemas.microsoft.com/office/drawing/2014/main" id="{B478CC18-CB66-4462-B893-5D91AFAE1807}"/>
              </a:ext>
            </a:extLst>
          </p:cNvPr>
          <p:cNvSpPr>
            <a:spLocks noGrp="1"/>
          </p:cNvSpPr>
          <p:nvPr>
            <p:ph idx="1"/>
          </p:nvPr>
        </p:nvSpPr>
        <p:spPr>
          <a:xfrm>
            <a:off x="457200" y="2286000"/>
            <a:ext cx="8382000" cy="3550920"/>
          </a:xfrm>
        </p:spPr>
        <p:txBody>
          <a:bodyPr/>
          <a:lstStyle/>
          <a:p>
            <a:pPr marL="0" indent="0">
              <a:buNone/>
            </a:pPr>
            <a:r>
              <a:rPr lang="en-US" dirty="0"/>
              <a:t>Governing Authority: CCR Title 12, §505.3</a:t>
            </a:r>
          </a:p>
          <a:p>
            <a:r>
              <a:rPr lang="en-US" dirty="0"/>
              <a:t>Medal of Honor recipients</a:t>
            </a:r>
          </a:p>
          <a:p>
            <a:r>
              <a:rPr lang="en-US" dirty="0"/>
              <a:t>Former Prisoners of War (POWs)</a:t>
            </a:r>
          </a:p>
          <a:p>
            <a:r>
              <a:rPr lang="en-US" dirty="0"/>
              <a:t>Unhoused veterans with urgent housing and care needs</a:t>
            </a:r>
          </a:p>
          <a:p>
            <a:r>
              <a:rPr lang="en-US" dirty="0"/>
              <a:t>Other priority categories, such as low income</a:t>
            </a:r>
          </a:p>
        </p:txBody>
      </p:sp>
    </p:spTree>
    <p:extLst>
      <p:ext uri="{BB962C8B-B14F-4D97-AF65-F5344CB8AC3E}">
        <p14:creationId xmlns:p14="http://schemas.microsoft.com/office/powerpoint/2010/main" val="3716366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783DC-ED74-40D6-BAF8-1F1E380C5A89}"/>
              </a:ext>
            </a:extLst>
          </p:cNvPr>
          <p:cNvSpPr>
            <a:spLocks noGrp="1"/>
          </p:cNvSpPr>
          <p:nvPr>
            <p:ph type="title"/>
          </p:nvPr>
        </p:nvSpPr>
        <p:spPr>
          <a:xfrm>
            <a:off x="457200" y="704088"/>
            <a:ext cx="8305800" cy="1143000"/>
          </a:xfrm>
        </p:spPr>
        <p:txBody>
          <a:bodyPr>
            <a:normAutofit fontScale="90000"/>
          </a:bodyPr>
          <a:lstStyle/>
          <a:p>
            <a:pPr algn="ctr"/>
            <a:r>
              <a:rPr lang="en-US" sz="4400" dirty="0"/>
              <a:t>The CalVet Veterans Home Experience</a:t>
            </a:r>
            <a:br>
              <a:rPr lang="en-US" sz="4400" dirty="0"/>
            </a:br>
            <a:r>
              <a:rPr lang="en-US" sz="3600" i="1" dirty="0"/>
              <a:t>Where Veterans Find Care and Connect</a:t>
            </a:r>
            <a:r>
              <a:rPr lang="en-US" sz="3100" i="1" dirty="0"/>
              <a:t>ion</a:t>
            </a:r>
            <a:endParaRPr lang="en-US" sz="4000" i="1" dirty="0"/>
          </a:p>
        </p:txBody>
      </p:sp>
      <p:sp>
        <p:nvSpPr>
          <p:cNvPr id="3" name="Content Placeholder 2">
            <a:extLst>
              <a:ext uri="{FF2B5EF4-FFF2-40B4-BE49-F238E27FC236}">
                <a16:creationId xmlns:a16="http://schemas.microsoft.com/office/drawing/2014/main" id="{B36CC849-1086-46E1-97A5-8D992E694A87}"/>
              </a:ext>
            </a:extLst>
          </p:cNvPr>
          <p:cNvSpPr>
            <a:spLocks noGrp="1"/>
          </p:cNvSpPr>
          <p:nvPr>
            <p:ph idx="1"/>
          </p:nvPr>
        </p:nvSpPr>
        <p:spPr/>
        <p:txBody>
          <a:bodyPr>
            <a:normAutofit lnSpcReduction="10000"/>
          </a:bodyPr>
          <a:lstStyle/>
          <a:p>
            <a:pPr marL="0" indent="0">
              <a:buNone/>
            </a:pPr>
            <a:r>
              <a:rPr lang="en-US" dirty="0"/>
              <a:t>Life at a CalVet Veterans Home</a:t>
            </a:r>
          </a:p>
          <a:p>
            <a:r>
              <a:rPr lang="en-US" dirty="0"/>
              <a:t>Comprehensive medical and nursing care (based on level of care)</a:t>
            </a:r>
          </a:p>
          <a:p>
            <a:r>
              <a:rPr lang="en-US" dirty="0"/>
              <a:t>Three daily meals plus snacks</a:t>
            </a:r>
          </a:p>
          <a:p>
            <a:r>
              <a:rPr lang="en-US" dirty="0"/>
              <a:t>Social, recreational, and therapeutic activities</a:t>
            </a:r>
          </a:p>
          <a:p>
            <a:r>
              <a:rPr lang="en-US" dirty="0"/>
              <a:t>Transportation to medical appointments</a:t>
            </a:r>
          </a:p>
          <a:p>
            <a:r>
              <a:rPr lang="en-US" dirty="0"/>
              <a:t>Access to Veterans Service Officers &amp; benefits assistance</a:t>
            </a:r>
          </a:p>
          <a:p>
            <a:r>
              <a:rPr lang="en-US" dirty="0"/>
              <a:t>Community living: camaraderie, peer support, and events</a:t>
            </a:r>
          </a:p>
          <a:p>
            <a:endParaRPr lang="en-US" dirty="0"/>
          </a:p>
        </p:txBody>
      </p:sp>
    </p:spTree>
    <p:extLst>
      <p:ext uri="{BB962C8B-B14F-4D97-AF65-F5344CB8AC3E}">
        <p14:creationId xmlns:p14="http://schemas.microsoft.com/office/powerpoint/2010/main" val="3962236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18EC4-09C1-4D50-949B-F239514077D5}"/>
              </a:ext>
            </a:extLst>
          </p:cNvPr>
          <p:cNvSpPr>
            <a:spLocks noGrp="1"/>
          </p:cNvSpPr>
          <p:nvPr>
            <p:ph type="title"/>
          </p:nvPr>
        </p:nvSpPr>
        <p:spPr/>
        <p:txBody>
          <a:bodyPr/>
          <a:lstStyle/>
          <a:p>
            <a:pPr algn="ctr"/>
            <a:r>
              <a:rPr lang="en-US" sz="3200" dirty="0"/>
              <a:t>Governing Authorities for </a:t>
            </a:r>
            <a:br>
              <a:rPr lang="en-US" sz="3200" dirty="0"/>
            </a:br>
            <a:r>
              <a:rPr lang="en-US" sz="3200" dirty="0"/>
              <a:t>California Veterans Homes</a:t>
            </a:r>
            <a:endParaRPr lang="en-US" dirty="0"/>
          </a:p>
        </p:txBody>
      </p:sp>
      <p:sp>
        <p:nvSpPr>
          <p:cNvPr id="3" name="Content Placeholder 2">
            <a:extLst>
              <a:ext uri="{FF2B5EF4-FFF2-40B4-BE49-F238E27FC236}">
                <a16:creationId xmlns:a16="http://schemas.microsoft.com/office/drawing/2014/main" id="{805440A6-B6C4-4DD1-913F-2FC86D481343}"/>
              </a:ext>
            </a:extLst>
          </p:cNvPr>
          <p:cNvSpPr>
            <a:spLocks noGrp="1"/>
          </p:cNvSpPr>
          <p:nvPr>
            <p:ph idx="1"/>
          </p:nvPr>
        </p:nvSpPr>
        <p:spPr>
          <a:xfrm>
            <a:off x="152400" y="1935480"/>
            <a:ext cx="8839200" cy="4770120"/>
          </a:xfrm>
        </p:spPr>
        <p:txBody>
          <a:bodyPr>
            <a:normAutofit fontScale="85000" lnSpcReduction="10000"/>
          </a:bodyPr>
          <a:lstStyle/>
          <a:p>
            <a:pPr marL="0" indent="0">
              <a:buNone/>
            </a:pPr>
            <a:r>
              <a:rPr lang="en-US" sz="2100" b="1" dirty="0"/>
              <a:t>California Military &amp; Veterans Code (MVC)</a:t>
            </a:r>
          </a:p>
          <a:p>
            <a:pPr lvl="1">
              <a:buFont typeface="Arial" panose="020B0604020202020204" pitchFamily="34" charset="0"/>
              <a:buChar char="•"/>
            </a:pPr>
            <a:r>
              <a:rPr lang="en-US" sz="1900" b="1" dirty="0"/>
              <a:t>§1012</a:t>
            </a:r>
            <a:r>
              <a:rPr lang="en-US" sz="1900" dirty="0"/>
              <a:t> – Establishes homes for aged/disabled veterans; allows non-veteran spouses/domestic partners under certain conditions</a:t>
            </a:r>
          </a:p>
          <a:p>
            <a:pPr lvl="1">
              <a:buFont typeface="Arial" panose="020B0604020202020204" pitchFamily="34" charset="0"/>
              <a:buChar char="•"/>
            </a:pPr>
            <a:r>
              <a:rPr lang="en-US" sz="1900" b="1" dirty="0"/>
              <a:t>§1033.1</a:t>
            </a:r>
            <a:r>
              <a:rPr lang="en-US" sz="1900" dirty="0"/>
              <a:t> – Residents must maintain basic medical insurance</a:t>
            </a:r>
          </a:p>
          <a:p>
            <a:pPr lvl="1">
              <a:buFont typeface="Arial" panose="020B0604020202020204" pitchFamily="34" charset="0"/>
              <a:buChar char="•"/>
            </a:pPr>
            <a:r>
              <a:rPr lang="en-US" sz="1900" b="1" dirty="0"/>
              <a:t>§1044</a:t>
            </a:r>
            <a:r>
              <a:rPr lang="en-US" sz="1900" dirty="0"/>
              <a:t> – Secretary may adopt rules governing admission and residence</a:t>
            </a:r>
          </a:p>
          <a:p>
            <a:pPr lvl="1">
              <a:buFont typeface="Arial" panose="020B0604020202020204" pitchFamily="34" charset="0"/>
              <a:buChar char="•"/>
            </a:pPr>
            <a:r>
              <a:rPr lang="en-US" sz="1900" b="1" dirty="0"/>
              <a:t>§1044.5</a:t>
            </a:r>
            <a:r>
              <a:rPr lang="en-US" sz="1900" dirty="0"/>
              <a:t> – Member grievance and anti-retaliation protections</a:t>
            </a:r>
          </a:p>
          <a:p>
            <a:pPr marL="0" indent="0">
              <a:buNone/>
            </a:pPr>
            <a:r>
              <a:rPr lang="en-US" sz="2100" b="1" dirty="0"/>
              <a:t>California Code of Regulations (CCR) – Title 12, Division 2, Ch. 4</a:t>
            </a:r>
          </a:p>
          <a:p>
            <a:pPr lvl="1">
              <a:buFont typeface="Arial" panose="020B0604020202020204" pitchFamily="34" charset="0"/>
              <a:buChar char="•"/>
            </a:pPr>
            <a:r>
              <a:rPr lang="en-US" sz="1900" b="1" dirty="0"/>
              <a:t>§505</a:t>
            </a:r>
            <a:r>
              <a:rPr lang="en-US" sz="1900" dirty="0"/>
              <a:t> – General admission requirements within available resources</a:t>
            </a:r>
          </a:p>
          <a:p>
            <a:pPr lvl="1">
              <a:buFont typeface="Arial" panose="020B0604020202020204" pitchFamily="34" charset="0"/>
              <a:buChar char="•"/>
            </a:pPr>
            <a:r>
              <a:rPr lang="en-US" sz="1900" b="1" dirty="0"/>
              <a:t>§505.2</a:t>
            </a:r>
            <a:r>
              <a:rPr lang="en-US" sz="1900" dirty="0"/>
              <a:t> – Eligibility criteria; joint veteran + non-veteran spouse applications allowed</a:t>
            </a:r>
          </a:p>
          <a:p>
            <a:pPr lvl="1">
              <a:buFont typeface="Arial" panose="020B0604020202020204" pitchFamily="34" charset="0"/>
              <a:buChar char="•"/>
            </a:pPr>
            <a:r>
              <a:rPr lang="en-US" sz="1900" b="1" dirty="0"/>
              <a:t>§505.3</a:t>
            </a:r>
            <a:r>
              <a:rPr lang="en-US" sz="1900" dirty="0"/>
              <a:t> – Admission priority factors (health, safety, homelessness, geography, etc.)</a:t>
            </a:r>
          </a:p>
          <a:p>
            <a:pPr lvl="1">
              <a:buFont typeface="Arial" panose="020B0604020202020204" pitchFamily="34" charset="0"/>
              <a:buChar char="•"/>
            </a:pPr>
            <a:r>
              <a:rPr lang="en-US" sz="1900" b="1" dirty="0"/>
              <a:t>§505.10</a:t>
            </a:r>
            <a:r>
              <a:rPr lang="en-US" sz="1900" dirty="0"/>
              <a:t> – Rules for transfers between Veterans Homes</a:t>
            </a:r>
          </a:p>
          <a:p>
            <a:pPr marL="0" indent="0">
              <a:buNone/>
            </a:pPr>
            <a:r>
              <a:rPr lang="en-US" sz="2100" b="1" dirty="0"/>
              <a:t>Federal (VA State Home Program)</a:t>
            </a:r>
          </a:p>
          <a:p>
            <a:pPr lvl="1">
              <a:buFont typeface="Arial" panose="020B0604020202020204" pitchFamily="34" charset="0"/>
              <a:buChar char="•"/>
            </a:pPr>
            <a:r>
              <a:rPr lang="en-US" sz="1900" b="1" dirty="0"/>
              <a:t>38 U.S.C. §§1741–1745</a:t>
            </a:r>
            <a:r>
              <a:rPr lang="en-US" sz="1900" dirty="0"/>
              <a:t> – Per diem payments, VA inspections, application process, staffing rules</a:t>
            </a:r>
          </a:p>
          <a:p>
            <a:pPr lvl="1">
              <a:buFont typeface="Arial" panose="020B0604020202020204" pitchFamily="34" charset="0"/>
              <a:buChar char="•"/>
            </a:pPr>
            <a:r>
              <a:rPr lang="en-US" sz="1900" b="1" dirty="0"/>
              <a:t>38 U.S.C. §§8131–8138</a:t>
            </a:r>
            <a:r>
              <a:rPr lang="en-US" sz="1900" dirty="0"/>
              <a:t> – Construction and acquisition grants for State Veterans Homes</a:t>
            </a:r>
          </a:p>
          <a:p>
            <a:pPr lvl="1">
              <a:buFont typeface="Arial" panose="020B0604020202020204" pitchFamily="34" charset="0"/>
              <a:buChar char="•"/>
            </a:pPr>
            <a:r>
              <a:rPr lang="en-US" sz="1900" b="1" dirty="0"/>
              <a:t>38 C.F.R. Part 51</a:t>
            </a:r>
            <a:r>
              <a:rPr lang="en-US" sz="1900" dirty="0"/>
              <a:t> – Certification, per diem eligibility, and care standards (nursing home, domiciliary, adult day health)</a:t>
            </a:r>
          </a:p>
          <a:p>
            <a:endParaRPr lang="en-US" dirty="0"/>
          </a:p>
        </p:txBody>
      </p:sp>
    </p:spTree>
    <p:extLst>
      <p:ext uri="{BB962C8B-B14F-4D97-AF65-F5344CB8AC3E}">
        <p14:creationId xmlns:p14="http://schemas.microsoft.com/office/powerpoint/2010/main" val="3368655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305EB-0885-45D3-BF76-2CF937C5C470}"/>
              </a:ext>
            </a:extLst>
          </p:cNvPr>
          <p:cNvSpPr>
            <a:spLocks noGrp="1"/>
          </p:cNvSpPr>
          <p:nvPr>
            <p:ph type="title"/>
          </p:nvPr>
        </p:nvSpPr>
        <p:spPr>
          <a:xfrm>
            <a:off x="457200" y="990600"/>
            <a:ext cx="8229600" cy="1295400"/>
          </a:xfrm>
        </p:spPr>
        <p:txBody>
          <a:bodyPr>
            <a:noAutofit/>
          </a:bodyPr>
          <a:lstStyle/>
          <a:p>
            <a:pPr algn="ctr"/>
            <a:br>
              <a:rPr lang="en-US" dirty="0"/>
            </a:br>
            <a:r>
              <a:rPr lang="en-US" sz="4000" dirty="0"/>
              <a:t>From Independence to Skilled Care </a:t>
            </a:r>
            <a:br>
              <a:rPr lang="en-US" sz="4000" dirty="0"/>
            </a:br>
            <a:r>
              <a:rPr lang="en-US" sz="4000" dirty="0"/>
              <a:t>Serving Veterans at Every Stage</a:t>
            </a:r>
            <a:endParaRPr lang="en-US" dirty="0"/>
          </a:p>
        </p:txBody>
      </p:sp>
      <p:sp>
        <p:nvSpPr>
          <p:cNvPr id="3" name="Content Placeholder 2">
            <a:extLst>
              <a:ext uri="{FF2B5EF4-FFF2-40B4-BE49-F238E27FC236}">
                <a16:creationId xmlns:a16="http://schemas.microsoft.com/office/drawing/2014/main" id="{628C5E86-46FE-4ED9-A23B-3B2EED1A9665}"/>
              </a:ext>
            </a:extLst>
          </p:cNvPr>
          <p:cNvSpPr>
            <a:spLocks noGrp="1"/>
          </p:cNvSpPr>
          <p:nvPr>
            <p:ph idx="1"/>
          </p:nvPr>
        </p:nvSpPr>
        <p:spPr>
          <a:xfrm>
            <a:off x="457200" y="2590800"/>
            <a:ext cx="8534400" cy="3733800"/>
          </a:xfrm>
        </p:spPr>
        <p:txBody>
          <a:bodyPr/>
          <a:lstStyle/>
          <a:p>
            <a:r>
              <a:rPr lang="en-US" dirty="0"/>
              <a:t>CalVet operates 8 Veterans Homes across California</a:t>
            </a:r>
          </a:p>
          <a:p>
            <a:r>
              <a:rPr lang="en-US" dirty="0"/>
              <a:t>Each Home offers one or more of 5 Levels of Care</a:t>
            </a:r>
            <a:endParaRPr lang="en-US" sz="1400" dirty="0"/>
          </a:p>
          <a:p>
            <a:pPr lvl="1">
              <a:buClr>
                <a:schemeClr val="accent3">
                  <a:lumMod val="60000"/>
                  <a:lumOff val="40000"/>
                </a:schemeClr>
              </a:buClr>
              <a:buFont typeface="Wingdings" panose="05000000000000000000" pitchFamily="2" charset="2"/>
              <a:buChar char="§"/>
            </a:pPr>
            <a:r>
              <a:rPr lang="en-US" dirty="0"/>
              <a:t>Domiciliary Care (Independent Living)</a:t>
            </a:r>
          </a:p>
          <a:p>
            <a:pPr lvl="1">
              <a:buClr>
                <a:schemeClr val="accent3">
                  <a:lumMod val="60000"/>
                  <a:lumOff val="40000"/>
                </a:schemeClr>
              </a:buClr>
              <a:buFont typeface="Wingdings" panose="05000000000000000000" pitchFamily="2" charset="2"/>
              <a:buChar char="§"/>
            </a:pPr>
            <a:r>
              <a:rPr lang="en-US" dirty="0"/>
              <a:t>RCFE (Assisted Living)</a:t>
            </a:r>
          </a:p>
          <a:p>
            <a:pPr lvl="1">
              <a:buClr>
                <a:schemeClr val="accent3">
                  <a:lumMod val="60000"/>
                  <a:lumOff val="40000"/>
                </a:schemeClr>
              </a:buClr>
              <a:buFont typeface="Wingdings" panose="05000000000000000000" pitchFamily="2" charset="2"/>
              <a:buChar char="§"/>
            </a:pPr>
            <a:r>
              <a:rPr lang="en-US" dirty="0"/>
              <a:t>ICF (Intermediate Skilled Nursing Care)</a:t>
            </a:r>
          </a:p>
          <a:p>
            <a:pPr lvl="1">
              <a:buClr>
                <a:schemeClr val="accent3">
                  <a:lumMod val="60000"/>
                  <a:lumOff val="40000"/>
                </a:schemeClr>
              </a:buClr>
              <a:buFont typeface="Wingdings" panose="05000000000000000000" pitchFamily="2" charset="2"/>
              <a:buChar char="§"/>
            </a:pPr>
            <a:r>
              <a:rPr lang="en-US" dirty="0"/>
              <a:t>SNF (Skilled Nursing Care)</a:t>
            </a:r>
          </a:p>
          <a:p>
            <a:pPr lvl="1">
              <a:buClr>
                <a:schemeClr val="accent3">
                  <a:lumMod val="60000"/>
                  <a:lumOff val="40000"/>
                </a:schemeClr>
              </a:buClr>
              <a:buFont typeface="Wingdings" panose="05000000000000000000" pitchFamily="2" charset="2"/>
              <a:buChar char="§"/>
            </a:pPr>
            <a:r>
              <a:rPr lang="en-US" dirty="0"/>
              <a:t>SNF/M.C. (Skilled Memory Care)</a:t>
            </a:r>
          </a:p>
        </p:txBody>
      </p:sp>
    </p:spTree>
    <p:extLst>
      <p:ext uri="{BB962C8B-B14F-4D97-AF65-F5344CB8AC3E}">
        <p14:creationId xmlns:p14="http://schemas.microsoft.com/office/powerpoint/2010/main" val="10340837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10FA1-F72A-4AF2-B760-2A0CBA56BD34}"/>
              </a:ext>
            </a:extLst>
          </p:cNvPr>
          <p:cNvSpPr>
            <a:spLocks noGrp="1"/>
          </p:cNvSpPr>
          <p:nvPr>
            <p:ph type="title"/>
          </p:nvPr>
        </p:nvSpPr>
        <p:spPr/>
        <p:txBody>
          <a:bodyPr/>
          <a:lstStyle/>
          <a:p>
            <a:pPr algn="ctr"/>
            <a:r>
              <a:rPr lang="en-US" dirty="0"/>
              <a:t>Key Takeaways</a:t>
            </a:r>
          </a:p>
        </p:txBody>
      </p:sp>
      <p:sp>
        <p:nvSpPr>
          <p:cNvPr id="3" name="Content Placeholder 2">
            <a:extLst>
              <a:ext uri="{FF2B5EF4-FFF2-40B4-BE49-F238E27FC236}">
                <a16:creationId xmlns:a16="http://schemas.microsoft.com/office/drawing/2014/main" id="{5A11F7C6-B284-44D7-96A7-F217436FA588}"/>
              </a:ext>
            </a:extLst>
          </p:cNvPr>
          <p:cNvSpPr>
            <a:spLocks noGrp="1"/>
          </p:cNvSpPr>
          <p:nvPr>
            <p:ph idx="1"/>
          </p:nvPr>
        </p:nvSpPr>
        <p:spPr/>
        <p:txBody>
          <a:bodyPr/>
          <a:lstStyle/>
          <a:p>
            <a:r>
              <a:rPr lang="en-US" dirty="0"/>
              <a:t>One Application, One Line (PATS system)</a:t>
            </a:r>
          </a:p>
          <a:p>
            <a:r>
              <a:rPr lang="en-US" dirty="0"/>
              <a:t>Joint residency required for non-veteran spouses (with exceptions)</a:t>
            </a:r>
          </a:p>
          <a:p>
            <a:r>
              <a:rPr lang="en-US" dirty="0"/>
              <a:t>Eligibility tied to veteran status + CA residency</a:t>
            </a:r>
          </a:p>
          <a:p>
            <a:r>
              <a:rPr lang="en-US" dirty="0"/>
              <a:t>Waitlists vary by Home and Level of Care</a:t>
            </a:r>
          </a:p>
          <a:p>
            <a:r>
              <a:rPr lang="en-US" dirty="0"/>
              <a:t>Appeals allowed; reapplication possible</a:t>
            </a:r>
          </a:p>
          <a:p>
            <a:r>
              <a:rPr lang="en-US" dirty="0"/>
              <a:t>Life at CalVet Homes = comprehensive care + community</a:t>
            </a:r>
          </a:p>
          <a:p>
            <a:endParaRPr lang="en-US" dirty="0"/>
          </a:p>
        </p:txBody>
      </p:sp>
    </p:spTree>
    <p:extLst>
      <p:ext uri="{BB962C8B-B14F-4D97-AF65-F5344CB8AC3E}">
        <p14:creationId xmlns:p14="http://schemas.microsoft.com/office/powerpoint/2010/main" val="3539636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981200"/>
          </a:xfrm>
        </p:spPr>
        <p:txBody>
          <a:bodyPr>
            <a:normAutofit/>
          </a:bodyPr>
          <a:lstStyle/>
          <a:p>
            <a:pPr algn="ctr"/>
            <a:r>
              <a:rPr lang="en-US" dirty="0"/>
              <a:t>For Additional Information</a:t>
            </a:r>
          </a:p>
        </p:txBody>
      </p:sp>
      <p:sp>
        <p:nvSpPr>
          <p:cNvPr id="3" name="Content Placeholder 2"/>
          <p:cNvSpPr>
            <a:spLocks noGrp="1"/>
          </p:cNvSpPr>
          <p:nvPr>
            <p:ph idx="1"/>
          </p:nvPr>
        </p:nvSpPr>
        <p:spPr>
          <a:xfrm>
            <a:off x="457200" y="2438400"/>
            <a:ext cx="8229600" cy="1981200"/>
          </a:xfrm>
        </p:spPr>
        <p:txBody>
          <a:bodyPr>
            <a:normAutofit fontScale="92500" lnSpcReduction="20000"/>
          </a:bodyPr>
          <a:lstStyle/>
          <a:p>
            <a:pPr marL="0" indent="0" algn="ctr">
              <a:buNone/>
            </a:pPr>
            <a:r>
              <a:rPr lang="en-US" dirty="0"/>
              <a:t>Application can be obtained online at:</a:t>
            </a:r>
          </a:p>
          <a:p>
            <a:pPr marL="0" indent="0" algn="ctr">
              <a:buNone/>
            </a:pPr>
            <a:r>
              <a:rPr lang="en-US" dirty="0">
                <a:hlinkClick r:id="rId3"/>
              </a:rPr>
              <a:t>www.calvet.ca.gov</a:t>
            </a:r>
            <a:endParaRPr lang="en-US" dirty="0"/>
          </a:p>
          <a:p>
            <a:pPr marL="0" indent="0" algn="ctr">
              <a:buNone/>
            </a:pPr>
            <a:r>
              <a:rPr lang="en-US" dirty="0"/>
              <a:t>Select: Healthcare</a:t>
            </a:r>
          </a:p>
          <a:p>
            <a:pPr marL="0" indent="0" algn="ctr">
              <a:buNone/>
            </a:pPr>
            <a:r>
              <a:rPr lang="en-US" dirty="0"/>
              <a:t>Select: CalVet Veteran Homes</a:t>
            </a:r>
          </a:p>
          <a:p>
            <a:pPr marL="0" indent="0" algn="ctr">
              <a:buNone/>
            </a:pPr>
            <a:r>
              <a:rPr lang="en-US" dirty="0"/>
              <a:t>Select: Getting Started</a:t>
            </a:r>
          </a:p>
          <a:p>
            <a:pPr marL="0" indent="0">
              <a:buNone/>
            </a:pPr>
            <a:endParaRPr lang="en-US" dirty="0"/>
          </a:p>
        </p:txBody>
      </p:sp>
      <p:pic>
        <p:nvPicPr>
          <p:cNvPr id="4" name="Picture 3">
            <a:extLst>
              <a:ext uri="{FF2B5EF4-FFF2-40B4-BE49-F238E27FC236}">
                <a16:creationId xmlns:a16="http://schemas.microsoft.com/office/drawing/2014/main" id="{41C49C18-EDDE-4920-85D7-DBA54D5D843F}"/>
              </a:ext>
            </a:extLst>
          </p:cNvPr>
          <p:cNvPicPr>
            <a:picLocks noChangeAspect="1"/>
          </p:cNvPicPr>
          <p:nvPr/>
        </p:nvPicPr>
        <p:blipFill>
          <a:blip r:embed="rId4"/>
          <a:stretch>
            <a:fillRect/>
          </a:stretch>
        </p:blipFill>
        <p:spPr>
          <a:xfrm>
            <a:off x="1008029" y="4648200"/>
            <a:ext cx="7678771" cy="990600"/>
          </a:xfrm>
          <a:prstGeom prst="rect">
            <a:avLst/>
          </a:prstGeom>
        </p:spPr>
      </p:pic>
    </p:spTree>
    <p:extLst>
      <p:ext uri="{BB962C8B-B14F-4D97-AF65-F5344CB8AC3E}">
        <p14:creationId xmlns:p14="http://schemas.microsoft.com/office/powerpoint/2010/main" val="5403072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C6732-EA47-4A2C-9A5F-B01719123133}"/>
              </a:ext>
            </a:extLst>
          </p:cNvPr>
          <p:cNvSpPr>
            <a:spLocks noGrp="1"/>
          </p:cNvSpPr>
          <p:nvPr>
            <p:ph type="title"/>
          </p:nvPr>
        </p:nvSpPr>
        <p:spPr>
          <a:xfrm>
            <a:off x="228600" y="304801"/>
            <a:ext cx="8610600" cy="1600200"/>
          </a:xfrm>
        </p:spPr>
        <p:txBody>
          <a:bodyPr>
            <a:noAutofit/>
          </a:bodyPr>
          <a:lstStyle/>
          <a:p>
            <a:pPr algn="ctr"/>
            <a:r>
              <a:rPr lang="en-US" sz="4000" dirty="0"/>
              <a:t>Veterans Homes of California </a:t>
            </a:r>
            <a:br>
              <a:rPr lang="en-US" sz="4000" dirty="0"/>
            </a:br>
            <a:r>
              <a:rPr lang="en-US" sz="4000" dirty="0"/>
              <a:t>Admissions Office Directory</a:t>
            </a:r>
          </a:p>
        </p:txBody>
      </p:sp>
      <p:graphicFrame>
        <p:nvGraphicFramePr>
          <p:cNvPr id="4" name="Content Placeholder 3">
            <a:extLst>
              <a:ext uri="{FF2B5EF4-FFF2-40B4-BE49-F238E27FC236}">
                <a16:creationId xmlns:a16="http://schemas.microsoft.com/office/drawing/2014/main" id="{7BF86758-35CF-4CDE-9732-AA743F971C3A}"/>
              </a:ext>
            </a:extLst>
          </p:cNvPr>
          <p:cNvGraphicFramePr>
            <a:graphicFrameLocks noGrp="1"/>
          </p:cNvGraphicFramePr>
          <p:nvPr>
            <p:ph idx="1"/>
            <p:extLst>
              <p:ext uri="{D42A27DB-BD31-4B8C-83A1-F6EECF244321}">
                <p14:modId xmlns:p14="http://schemas.microsoft.com/office/powerpoint/2010/main" val="2345589151"/>
              </p:ext>
            </p:extLst>
          </p:nvPr>
        </p:nvGraphicFramePr>
        <p:xfrm>
          <a:off x="990600" y="1905000"/>
          <a:ext cx="7162801" cy="4648200"/>
        </p:xfrm>
        <a:graphic>
          <a:graphicData uri="http://schemas.openxmlformats.org/drawingml/2006/table">
            <a:tbl>
              <a:tblPr firstRow="1" firstCol="1" bandRow="1"/>
              <a:tblGrid>
                <a:gridCol w="1940018">
                  <a:extLst>
                    <a:ext uri="{9D8B030D-6E8A-4147-A177-3AD203B41FA5}">
                      <a16:colId xmlns:a16="http://schemas.microsoft.com/office/drawing/2014/main" val="1211800295"/>
                    </a:ext>
                  </a:extLst>
                </a:gridCol>
                <a:gridCol w="1740431">
                  <a:extLst>
                    <a:ext uri="{9D8B030D-6E8A-4147-A177-3AD203B41FA5}">
                      <a16:colId xmlns:a16="http://schemas.microsoft.com/office/drawing/2014/main" val="2804611496"/>
                    </a:ext>
                  </a:extLst>
                </a:gridCol>
                <a:gridCol w="1741176">
                  <a:extLst>
                    <a:ext uri="{9D8B030D-6E8A-4147-A177-3AD203B41FA5}">
                      <a16:colId xmlns:a16="http://schemas.microsoft.com/office/drawing/2014/main" val="979583011"/>
                    </a:ext>
                  </a:extLst>
                </a:gridCol>
                <a:gridCol w="1741176">
                  <a:extLst>
                    <a:ext uri="{9D8B030D-6E8A-4147-A177-3AD203B41FA5}">
                      <a16:colId xmlns:a16="http://schemas.microsoft.com/office/drawing/2014/main" val="2927574973"/>
                    </a:ext>
                  </a:extLst>
                </a:gridCol>
              </a:tblGrid>
              <a:tr h="437592">
                <a:tc>
                  <a:txBody>
                    <a:bodyPr/>
                    <a:lstStyle/>
                    <a:p>
                      <a:pPr marL="0" marR="0" algn="ctr">
                        <a:lnSpc>
                          <a:spcPct val="107000"/>
                        </a:lnSpc>
                        <a:spcBef>
                          <a:spcPts val="0"/>
                        </a:spcBef>
                        <a:spcAft>
                          <a:spcPts val="800"/>
                        </a:spcAft>
                      </a:pPr>
                      <a:r>
                        <a:rPr lang="en-US" sz="1400" b="1">
                          <a:solidFill>
                            <a:srgbClr val="FFFFFF"/>
                          </a:solidFill>
                          <a:effectLst/>
                          <a:latin typeface="Constantia" panose="02030602050306030303" pitchFamily="18" charset="0"/>
                          <a:ea typeface="Calibri" panose="020F0502020204030204" pitchFamily="34" charset="0"/>
                          <a:cs typeface="Times New Roman" panose="02020603050405020304" pitchFamily="18" charset="0"/>
                        </a:rPr>
                        <a:t>LOCATION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5496"/>
                    </a:solidFill>
                  </a:tcPr>
                </a:tc>
                <a:tc>
                  <a:txBody>
                    <a:bodyPr/>
                    <a:lstStyle/>
                    <a:p>
                      <a:pPr marL="0" marR="0" algn="ctr">
                        <a:lnSpc>
                          <a:spcPct val="107000"/>
                        </a:lnSpc>
                        <a:spcBef>
                          <a:spcPts val="0"/>
                        </a:spcBef>
                        <a:spcAft>
                          <a:spcPts val="800"/>
                        </a:spcAft>
                      </a:pPr>
                      <a:r>
                        <a:rPr lang="en-US" sz="1400" b="1" dirty="0">
                          <a:solidFill>
                            <a:srgbClr val="FFFFFF"/>
                          </a:solidFill>
                          <a:effectLst/>
                          <a:latin typeface="Constantia" panose="02030602050306030303" pitchFamily="18" charset="0"/>
                          <a:ea typeface="Calibri" panose="020F0502020204030204" pitchFamily="34" charset="0"/>
                          <a:cs typeface="Times New Roman" panose="02020603050405020304" pitchFamily="18" charset="0"/>
                        </a:rPr>
                        <a:t>TELEPHONE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5496"/>
                    </a:solidFill>
                  </a:tcPr>
                </a:tc>
                <a:tc>
                  <a:txBody>
                    <a:bodyPr/>
                    <a:lstStyle/>
                    <a:p>
                      <a:pPr marL="0" marR="0" algn="ctr">
                        <a:lnSpc>
                          <a:spcPct val="107000"/>
                        </a:lnSpc>
                        <a:spcBef>
                          <a:spcPts val="0"/>
                        </a:spcBef>
                        <a:spcAft>
                          <a:spcPts val="800"/>
                        </a:spcAft>
                      </a:pPr>
                      <a:r>
                        <a:rPr lang="en-US" sz="1400" b="1">
                          <a:solidFill>
                            <a:srgbClr val="FFFFFF"/>
                          </a:solidFill>
                          <a:effectLst/>
                          <a:latin typeface="Constantia" panose="02030602050306030303" pitchFamily="18" charset="0"/>
                          <a:ea typeface="Calibri" panose="020F0502020204030204" pitchFamily="34" charset="0"/>
                          <a:cs typeface="Times New Roman" panose="02020603050405020304" pitchFamily="18" charset="0"/>
                        </a:rPr>
                        <a:t>TOLL FREE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5496"/>
                    </a:solidFill>
                  </a:tcPr>
                </a:tc>
                <a:tc>
                  <a:txBody>
                    <a:bodyPr/>
                    <a:lstStyle/>
                    <a:p>
                      <a:pPr marL="0" marR="0" algn="ctr">
                        <a:lnSpc>
                          <a:spcPct val="107000"/>
                        </a:lnSpc>
                        <a:spcBef>
                          <a:spcPts val="0"/>
                        </a:spcBef>
                        <a:spcAft>
                          <a:spcPts val="800"/>
                        </a:spcAft>
                      </a:pPr>
                      <a:r>
                        <a:rPr lang="en-US" sz="1400" b="1">
                          <a:solidFill>
                            <a:srgbClr val="FFFFFF"/>
                          </a:solidFill>
                          <a:effectLst/>
                          <a:latin typeface="Constantia" panose="02030602050306030303" pitchFamily="18" charset="0"/>
                          <a:ea typeface="Calibri" panose="020F0502020204030204" pitchFamily="34" charset="0"/>
                          <a:cs typeface="Times New Roman" panose="02020603050405020304" pitchFamily="18" charset="0"/>
                        </a:rPr>
                        <a:t>FAX NUMBER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5496"/>
                    </a:solidFill>
                  </a:tcPr>
                </a:tc>
                <a:extLst>
                  <a:ext uri="{0D108BD9-81ED-4DB2-BD59-A6C34878D82A}">
                    <a16:rowId xmlns:a16="http://schemas.microsoft.com/office/drawing/2014/main" val="129161720"/>
                  </a:ext>
                </a:extLst>
              </a:tr>
              <a:tr h="526326">
                <a:tc>
                  <a:txBody>
                    <a:bodyPr/>
                    <a:lstStyle/>
                    <a:p>
                      <a:pPr marL="0" marR="0">
                        <a:lnSpc>
                          <a:spcPct val="107000"/>
                        </a:lnSpc>
                        <a:spcBef>
                          <a:spcPts val="0"/>
                        </a:spcBef>
                        <a:spcAft>
                          <a:spcPts val="800"/>
                        </a:spcAft>
                      </a:pPr>
                      <a:r>
                        <a:rPr lang="en-US" sz="1800" dirty="0">
                          <a:effectLst/>
                          <a:latin typeface="Constantia" panose="02030602050306030303" pitchFamily="18" charset="0"/>
                          <a:ea typeface="Calibri" panose="020F0502020204030204" pitchFamily="34" charset="0"/>
                          <a:cs typeface="Times New Roman" panose="02020603050405020304" pitchFamily="18" charset="0"/>
                        </a:rPr>
                        <a:t>Barstow</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760-252-6281</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800-746-0606</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760-252-6379</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5498643"/>
                  </a:ext>
                </a:extLst>
              </a:tr>
              <a:tr h="526326">
                <a:tc>
                  <a:txBody>
                    <a:bodyPr/>
                    <a:lstStyle/>
                    <a:p>
                      <a:pPr marL="0" marR="0">
                        <a:lnSpc>
                          <a:spcPct val="107000"/>
                        </a:lnSpc>
                        <a:spcBef>
                          <a:spcPts val="0"/>
                        </a:spcBef>
                        <a:spcAft>
                          <a:spcPts val="800"/>
                        </a:spcAft>
                      </a:pPr>
                      <a:r>
                        <a:rPr lang="en-US" sz="1800" dirty="0">
                          <a:effectLst/>
                          <a:latin typeface="Constantia" panose="02030602050306030303" pitchFamily="18" charset="0"/>
                          <a:ea typeface="Calibri" panose="020F0502020204030204" pitchFamily="34" charset="0"/>
                          <a:cs typeface="Times New Roman" panose="02020603050405020304" pitchFamily="18" charset="0"/>
                        </a:rPr>
                        <a:t>Chula Vista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619-482-6010</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888-857-2146</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619-205-1110</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4067115"/>
                  </a:ext>
                </a:extLst>
              </a:tr>
              <a:tr h="526326">
                <a:tc>
                  <a:txBody>
                    <a:bodyPr/>
                    <a:lstStyle/>
                    <a:p>
                      <a:pPr marL="0" marR="0">
                        <a:lnSpc>
                          <a:spcPct val="107000"/>
                        </a:lnSpc>
                        <a:spcBef>
                          <a:spcPts val="0"/>
                        </a:spcBef>
                        <a:spcAft>
                          <a:spcPts val="800"/>
                        </a:spcAft>
                      </a:pPr>
                      <a:r>
                        <a:rPr lang="en-US" sz="1800" dirty="0">
                          <a:effectLst/>
                          <a:latin typeface="Constantia" panose="02030602050306030303" pitchFamily="18" charset="0"/>
                          <a:ea typeface="Calibri" panose="020F0502020204030204" pitchFamily="34" charset="0"/>
                          <a:cs typeface="Times New Roman" panose="02020603050405020304" pitchFamily="18" charset="0"/>
                        </a:rPr>
                        <a:t>Fresno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559-493-4224</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855-769-5792</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559-493-4270</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5733955"/>
                  </a:ext>
                </a:extLst>
              </a:tr>
              <a:tr h="526326">
                <a:tc>
                  <a:txBody>
                    <a:bodyPr/>
                    <a:lstStyle/>
                    <a:p>
                      <a:pPr marL="0" marR="0">
                        <a:lnSpc>
                          <a:spcPct val="107000"/>
                        </a:lnSpc>
                        <a:spcBef>
                          <a:spcPts val="0"/>
                        </a:spcBef>
                        <a:spcAft>
                          <a:spcPts val="800"/>
                        </a:spcAft>
                      </a:pPr>
                      <a:r>
                        <a:rPr lang="en-US" sz="1800" dirty="0">
                          <a:effectLst/>
                          <a:latin typeface="Constantia" panose="02030602050306030303" pitchFamily="18" charset="0"/>
                          <a:ea typeface="Calibri" panose="020F0502020204030204" pitchFamily="34" charset="0"/>
                          <a:cs typeface="Times New Roman" panose="02020603050405020304" pitchFamily="18" charset="0"/>
                        </a:rPr>
                        <a:t>Lancaster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661-974-8141</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888-272-6030</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661-974-8198</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1942717"/>
                  </a:ext>
                </a:extLst>
              </a:tr>
              <a:tr h="526326">
                <a:tc>
                  <a:txBody>
                    <a:bodyPr/>
                    <a:lstStyle/>
                    <a:p>
                      <a:pPr marL="0" marR="0">
                        <a:lnSpc>
                          <a:spcPct val="107000"/>
                        </a:lnSpc>
                        <a:spcBef>
                          <a:spcPts val="0"/>
                        </a:spcBef>
                        <a:spcAft>
                          <a:spcPts val="800"/>
                        </a:spcAft>
                      </a:pPr>
                      <a:r>
                        <a:rPr lang="en-US" sz="1800">
                          <a:effectLst/>
                          <a:latin typeface="Constantia" panose="02030602050306030303" pitchFamily="18" charset="0"/>
                          <a:ea typeface="Calibri" panose="020F0502020204030204" pitchFamily="34" charset="0"/>
                          <a:cs typeface="Times New Roman" panose="02020603050405020304" pitchFamily="18" charset="0"/>
                        </a:rPr>
                        <a:t>Redding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530-224-3800</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855-769-5791</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530-222-7599</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0594148"/>
                  </a:ext>
                </a:extLst>
              </a:tr>
              <a:tr h="526326">
                <a:tc>
                  <a:txBody>
                    <a:bodyPr/>
                    <a:lstStyle/>
                    <a:p>
                      <a:pPr marL="0" marR="0">
                        <a:lnSpc>
                          <a:spcPct val="107000"/>
                        </a:lnSpc>
                        <a:spcBef>
                          <a:spcPts val="0"/>
                        </a:spcBef>
                        <a:spcAft>
                          <a:spcPts val="800"/>
                        </a:spcAft>
                      </a:pPr>
                      <a:r>
                        <a:rPr lang="en-US" sz="1800">
                          <a:effectLst/>
                          <a:latin typeface="Constantia" panose="02030602050306030303" pitchFamily="18" charset="0"/>
                          <a:ea typeface="Calibri" panose="020F0502020204030204" pitchFamily="34" charset="0"/>
                          <a:cs typeface="Times New Roman" panose="02020603050405020304" pitchFamily="18" charset="0"/>
                        </a:rPr>
                        <a:t>Ventura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805-659-7502</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888-272-2104</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805-659-7559</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7565040"/>
                  </a:ext>
                </a:extLst>
              </a:tr>
              <a:tr h="526326">
                <a:tc>
                  <a:txBody>
                    <a:bodyPr/>
                    <a:lstStyle/>
                    <a:p>
                      <a:pPr marL="0" marR="0">
                        <a:lnSpc>
                          <a:spcPct val="107000"/>
                        </a:lnSpc>
                        <a:spcBef>
                          <a:spcPts val="0"/>
                        </a:spcBef>
                        <a:spcAft>
                          <a:spcPts val="800"/>
                        </a:spcAft>
                      </a:pPr>
                      <a:r>
                        <a:rPr lang="en-US" sz="1800">
                          <a:effectLst/>
                          <a:latin typeface="Constantia" panose="02030602050306030303" pitchFamily="18" charset="0"/>
                          <a:ea typeface="Calibri" panose="020F0502020204030204" pitchFamily="34" charset="0"/>
                          <a:cs typeface="Times New Roman" panose="02020603050405020304" pitchFamily="18" charset="0"/>
                        </a:rPr>
                        <a:t>West Los Angeles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424-832-8202</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877-605-1332</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424-832-8205</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9798484"/>
                  </a:ext>
                </a:extLst>
              </a:tr>
              <a:tr h="526326">
                <a:tc>
                  <a:txBody>
                    <a:bodyPr/>
                    <a:lstStyle/>
                    <a:p>
                      <a:pPr marL="0" marR="0">
                        <a:lnSpc>
                          <a:spcPct val="107000"/>
                        </a:lnSpc>
                        <a:spcBef>
                          <a:spcPts val="0"/>
                        </a:spcBef>
                        <a:spcAft>
                          <a:spcPts val="800"/>
                        </a:spcAft>
                      </a:pPr>
                      <a:r>
                        <a:rPr lang="en-US" sz="1800">
                          <a:effectLst/>
                          <a:latin typeface="Constantia" panose="02030602050306030303" pitchFamily="18" charset="0"/>
                          <a:ea typeface="Calibri" panose="020F0502020204030204" pitchFamily="34" charset="0"/>
                          <a:cs typeface="Times New Roman" panose="02020603050405020304" pitchFamily="18" charset="0"/>
                        </a:rPr>
                        <a:t>Yountville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707-944-4601</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800-404-8387</a:t>
                      </a:r>
                      <a:endParaRPr lang="en-US"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707-948-2525</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9492738"/>
                  </a:ext>
                </a:extLst>
              </a:tr>
            </a:tbl>
          </a:graphicData>
        </a:graphic>
      </p:graphicFrame>
    </p:spTree>
    <p:extLst>
      <p:ext uri="{BB962C8B-B14F-4D97-AF65-F5344CB8AC3E}">
        <p14:creationId xmlns:p14="http://schemas.microsoft.com/office/powerpoint/2010/main" val="20504706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FBEA4-AB9E-481E-9059-584FCD035C58}"/>
              </a:ext>
            </a:extLst>
          </p:cNvPr>
          <p:cNvSpPr>
            <a:spLocks noGrp="1"/>
          </p:cNvSpPr>
          <p:nvPr>
            <p:ph type="title"/>
          </p:nvPr>
        </p:nvSpPr>
        <p:spPr/>
        <p:txBody>
          <a:bodyPr>
            <a:normAutofit/>
          </a:bodyPr>
          <a:lstStyle/>
          <a:p>
            <a:pPr algn="ctr"/>
            <a:r>
              <a:rPr lang="en-US" dirty="0"/>
              <a:t>What are your questions ?????</a:t>
            </a:r>
          </a:p>
        </p:txBody>
      </p:sp>
      <p:sp>
        <p:nvSpPr>
          <p:cNvPr id="3" name="Content Placeholder 2">
            <a:extLst>
              <a:ext uri="{FF2B5EF4-FFF2-40B4-BE49-F238E27FC236}">
                <a16:creationId xmlns:a16="http://schemas.microsoft.com/office/drawing/2014/main" id="{5F868470-9CD0-4CC3-BD18-7A7FF7681E4D}"/>
              </a:ext>
            </a:extLst>
          </p:cNvPr>
          <p:cNvSpPr>
            <a:spLocks noGrp="1"/>
          </p:cNvSpPr>
          <p:nvPr>
            <p:ph idx="1"/>
          </p:nvPr>
        </p:nvSpPr>
        <p:spPr/>
        <p:txBody>
          <a:bodyPr>
            <a:normAutofit lnSpcReduction="10000"/>
          </a:bodyPr>
          <a:lstStyle/>
          <a:p>
            <a:pPr marL="0" indent="0">
              <a:buNone/>
            </a:pPr>
            <a:r>
              <a:rPr lang="en-US" dirty="0"/>
              <a:t>Who to contact if you need assistance from CalVet?</a:t>
            </a:r>
          </a:p>
          <a:p>
            <a:pPr marL="0" indent="0">
              <a:buNone/>
            </a:pPr>
            <a:endParaRPr lang="en-US" sz="2400" dirty="0"/>
          </a:p>
          <a:p>
            <a:pPr marL="0" indent="0">
              <a:buNone/>
            </a:pPr>
            <a:r>
              <a:rPr lang="en-US" sz="2400" dirty="0"/>
              <a:t>Justin P. Turner, M.A.</a:t>
            </a:r>
          </a:p>
          <a:p>
            <a:pPr marL="0" indent="0">
              <a:buNone/>
            </a:pPr>
            <a:r>
              <a:rPr lang="en-US" sz="2400" dirty="0"/>
              <a:t>Veterans Homes </a:t>
            </a:r>
          </a:p>
          <a:p>
            <a:pPr marL="0" indent="0">
              <a:buNone/>
            </a:pPr>
            <a:r>
              <a:rPr lang="en-US" sz="2400" dirty="0"/>
              <a:t>Staff Service Manager 1</a:t>
            </a:r>
          </a:p>
          <a:p>
            <a:pPr marL="0" indent="0">
              <a:buNone/>
            </a:pPr>
            <a:r>
              <a:rPr lang="en-US" sz="2400" dirty="0"/>
              <a:t>Phone: 916.503.8334</a:t>
            </a:r>
          </a:p>
          <a:p>
            <a:pPr marL="0" indent="0">
              <a:buNone/>
            </a:pPr>
            <a:endParaRPr lang="en-US" sz="2400" dirty="0"/>
          </a:p>
          <a:p>
            <a:pPr marL="0" marR="0" indent="0">
              <a:spcBef>
                <a:spcPts val="0"/>
              </a:spcBef>
              <a:spcAft>
                <a:spcPts val="0"/>
              </a:spcAft>
              <a:buNone/>
            </a:pPr>
            <a:r>
              <a:rPr lang="en-US" sz="2400" dirty="0">
                <a:ea typeface="Calibri" panose="020F0502020204030204" pitchFamily="34" charset="0"/>
              </a:rPr>
              <a:t>Ruth Wilke, MS-HAIL, CPHQ</a:t>
            </a:r>
          </a:p>
          <a:p>
            <a:pPr marL="0" marR="0" indent="0">
              <a:spcBef>
                <a:spcPts val="0"/>
              </a:spcBef>
              <a:spcAft>
                <a:spcPts val="0"/>
              </a:spcAft>
              <a:buNone/>
            </a:pPr>
            <a:r>
              <a:rPr lang="en-US" sz="2400" dirty="0">
                <a:ea typeface="Calibri" panose="020F0502020204030204" pitchFamily="34" charset="0"/>
              </a:rPr>
              <a:t>Chief of Operations, Veterans Homes Division</a:t>
            </a:r>
          </a:p>
          <a:p>
            <a:pPr marL="0" marR="0" indent="0">
              <a:spcBef>
                <a:spcPts val="0"/>
              </a:spcBef>
              <a:spcAft>
                <a:spcPts val="0"/>
              </a:spcAft>
              <a:buNone/>
            </a:pPr>
            <a:r>
              <a:rPr lang="en-US" sz="2400" dirty="0">
                <a:ea typeface="Calibri" panose="020F0502020204030204" pitchFamily="34" charset="0"/>
              </a:rPr>
              <a:t>Phone: 916.653.2331</a:t>
            </a:r>
          </a:p>
          <a:p>
            <a:pPr marL="0" marR="0" indent="0">
              <a:spcBef>
                <a:spcPts val="0"/>
              </a:spcBef>
              <a:spcAft>
                <a:spcPts val="0"/>
              </a:spcAft>
              <a:buNone/>
            </a:pPr>
            <a:r>
              <a:rPr lang="en-US" sz="2400" dirty="0">
                <a:ea typeface="Calibri" panose="020F0502020204030204" pitchFamily="34" charset="0"/>
              </a:rPr>
              <a:t>Cell: 916.336.3458</a:t>
            </a:r>
          </a:p>
          <a:p>
            <a:pPr marL="0" indent="0">
              <a:buNone/>
            </a:pPr>
            <a:endParaRPr lang="en-US" dirty="0"/>
          </a:p>
          <a:p>
            <a:endParaRPr lang="en-US" dirty="0"/>
          </a:p>
        </p:txBody>
      </p:sp>
      <p:pic>
        <p:nvPicPr>
          <p:cNvPr id="4" name="Picture 3" descr="A drawing of a person's head with many colored wires coming out of his head&#10;&#10;Description automatically generated">
            <a:extLst>
              <a:ext uri="{FF2B5EF4-FFF2-40B4-BE49-F238E27FC236}">
                <a16:creationId xmlns:a16="http://schemas.microsoft.com/office/drawing/2014/main" id="{1F8B2A11-1609-4CBA-B75D-AC1557417FD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926228">
            <a:off x="6509775" y="2682272"/>
            <a:ext cx="2137834" cy="225364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16748617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1822C-1C46-4192-B2DE-942DD8BB0FFB}"/>
              </a:ext>
            </a:extLst>
          </p:cNvPr>
          <p:cNvSpPr>
            <a:spLocks noGrp="1"/>
          </p:cNvSpPr>
          <p:nvPr>
            <p:ph type="title"/>
          </p:nvPr>
        </p:nvSpPr>
        <p:spPr/>
        <p:txBody>
          <a:bodyPr/>
          <a:lstStyle/>
          <a:p>
            <a:pPr algn="ctr"/>
            <a:r>
              <a:rPr lang="en-US" dirty="0"/>
              <a:t>Thank you</a:t>
            </a:r>
          </a:p>
        </p:txBody>
      </p:sp>
      <p:sp>
        <p:nvSpPr>
          <p:cNvPr id="3" name="Content Placeholder 2">
            <a:extLst>
              <a:ext uri="{FF2B5EF4-FFF2-40B4-BE49-F238E27FC236}">
                <a16:creationId xmlns:a16="http://schemas.microsoft.com/office/drawing/2014/main" id="{B3228BD0-57E2-46DE-930D-0634FD66F61D}"/>
              </a:ext>
            </a:extLst>
          </p:cNvPr>
          <p:cNvSpPr>
            <a:spLocks noGrp="1"/>
          </p:cNvSpPr>
          <p:nvPr>
            <p:ph idx="1"/>
          </p:nvPr>
        </p:nvSpPr>
        <p:spPr/>
        <p:txBody>
          <a:bodyPr/>
          <a:lstStyle/>
          <a:p>
            <a:pPr marL="0" indent="0">
              <a:buNone/>
            </a:pPr>
            <a:r>
              <a:rPr lang="en-US" dirty="0"/>
              <a:t>A special thank you to the County Veterans Service Officers (CVSOs) for your partnership and dedication.</a:t>
            </a:r>
            <a:br>
              <a:rPr lang="en-US" dirty="0"/>
            </a:br>
            <a:r>
              <a:rPr lang="en-US" dirty="0"/>
              <a:t>Your commitment helps ensure that every veteran, spouse, and family member receives the guidance and support they need to access the California Veterans Homes.</a:t>
            </a:r>
          </a:p>
          <a:p>
            <a:pPr marL="0" indent="0">
              <a:buNone/>
            </a:pPr>
            <a:br>
              <a:rPr lang="en-US" dirty="0"/>
            </a:br>
            <a:r>
              <a:rPr lang="en-US" dirty="0"/>
              <a:t>We couldn’t do this without your advocacy, expertise, and compassion.</a:t>
            </a:r>
          </a:p>
        </p:txBody>
      </p:sp>
    </p:spTree>
    <p:extLst>
      <p:ext uri="{BB962C8B-B14F-4D97-AF65-F5344CB8AC3E}">
        <p14:creationId xmlns:p14="http://schemas.microsoft.com/office/powerpoint/2010/main" val="4100460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1143000"/>
            <a:ext cx="8229600" cy="1371600"/>
          </a:xfrm>
        </p:spPr>
        <p:txBody>
          <a:bodyPr>
            <a:normAutofit fontScale="90000"/>
          </a:bodyPr>
          <a:lstStyle/>
          <a:p>
            <a:pPr algn="ctr"/>
            <a:r>
              <a:rPr lang="en-US" sz="4400" dirty="0"/>
              <a:t>Eligibility Requirements for Admission</a:t>
            </a:r>
            <a:br>
              <a:rPr lang="en-US" sz="4000" dirty="0"/>
            </a:br>
            <a:r>
              <a:rPr lang="en-US" sz="3100" i="1" dirty="0"/>
              <a:t>Ensuring Resident Safety, Quality of Care, and Compliance with State Standards</a:t>
            </a:r>
            <a:endParaRPr lang="en-US" sz="4000" dirty="0"/>
          </a:p>
        </p:txBody>
      </p:sp>
      <p:sp>
        <p:nvSpPr>
          <p:cNvPr id="3" name="Content Placeholder 2"/>
          <p:cNvSpPr>
            <a:spLocks noGrp="1"/>
          </p:cNvSpPr>
          <p:nvPr>
            <p:ph idx="1"/>
          </p:nvPr>
        </p:nvSpPr>
        <p:spPr>
          <a:xfrm>
            <a:off x="381000" y="2728762"/>
            <a:ext cx="8305800" cy="3420979"/>
          </a:xfrm>
        </p:spPr>
        <p:txBody>
          <a:bodyPr>
            <a:normAutofit/>
          </a:bodyPr>
          <a:lstStyle/>
          <a:p>
            <a:pPr marL="171450" indent="-171450">
              <a:buFont typeface="Arial" panose="020B0604020202020204" pitchFamily="34" charset="0"/>
              <a:buChar char="•"/>
            </a:pPr>
            <a:r>
              <a:rPr lang="en-US" dirty="0"/>
              <a:t>Be a California resident</a:t>
            </a:r>
          </a:p>
          <a:p>
            <a:pPr marL="171450" indent="-171450">
              <a:buFont typeface="Arial" panose="020B0604020202020204" pitchFamily="34" charset="0"/>
              <a:buChar char="•"/>
            </a:pPr>
            <a:r>
              <a:rPr lang="en-US" dirty="0"/>
              <a:t>Discharged or released from active duty under conditions other than dishonorable</a:t>
            </a:r>
          </a:p>
          <a:p>
            <a:pPr marL="171450" indent="-171450">
              <a:buFont typeface="Arial" panose="020B0604020202020204" pitchFamily="34" charset="0"/>
              <a:buChar char="•"/>
            </a:pPr>
            <a:r>
              <a:rPr lang="en-US" dirty="0"/>
              <a:t>Is 55 years of age or older, or has a service-connected disability with the U.S. Department of Veterans Affairs</a:t>
            </a:r>
          </a:p>
          <a:p>
            <a:pPr marL="171450" indent="-171450">
              <a:buFont typeface="Arial" panose="020B0604020202020204" pitchFamily="34" charset="0"/>
              <a:buChar char="•"/>
            </a:pPr>
            <a:r>
              <a:rPr lang="en-US" dirty="0"/>
              <a:t>Is enrolled in a qualified  federal, state, or private health insurance plan </a:t>
            </a:r>
          </a:p>
        </p:txBody>
      </p:sp>
    </p:spTree>
    <p:extLst>
      <p:ext uri="{BB962C8B-B14F-4D97-AF65-F5344CB8AC3E}">
        <p14:creationId xmlns:p14="http://schemas.microsoft.com/office/powerpoint/2010/main" val="786166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447800"/>
          </a:xfrm>
        </p:spPr>
        <p:txBody>
          <a:bodyPr>
            <a:normAutofit fontScale="90000"/>
          </a:bodyPr>
          <a:lstStyle/>
          <a:p>
            <a:pPr algn="ctr"/>
            <a:r>
              <a:rPr lang="en-US" sz="4000" dirty="0"/>
              <a:t>Clinical Admission Requirements</a:t>
            </a:r>
            <a:br>
              <a:rPr lang="en-US" sz="4000" dirty="0"/>
            </a:br>
            <a:r>
              <a:rPr lang="en-US" sz="3100" i="1" dirty="0"/>
              <a:t>Ensuring Residents’ Medical and Behavioral </a:t>
            </a:r>
            <a:br>
              <a:rPr lang="en-US" sz="3100" i="1" dirty="0"/>
            </a:br>
            <a:r>
              <a:rPr lang="en-US" sz="3100" i="1" dirty="0"/>
              <a:t>Needs Can Be Safely Supported</a:t>
            </a:r>
            <a:endParaRPr lang="en-US" sz="4000" dirty="0"/>
          </a:p>
        </p:txBody>
      </p:sp>
      <p:sp>
        <p:nvSpPr>
          <p:cNvPr id="3" name="Content Placeholder 2"/>
          <p:cNvSpPr>
            <a:spLocks noGrp="1"/>
          </p:cNvSpPr>
          <p:nvPr>
            <p:ph idx="1"/>
          </p:nvPr>
        </p:nvSpPr>
        <p:spPr>
          <a:xfrm>
            <a:off x="457200" y="2057400"/>
            <a:ext cx="8305800" cy="4389120"/>
          </a:xfrm>
        </p:spPr>
        <p:txBody>
          <a:bodyPr>
            <a:normAutofit/>
          </a:bodyPr>
          <a:lstStyle/>
          <a:p>
            <a:r>
              <a:rPr lang="en-US" dirty="0"/>
              <a:t>Negative tuberculosis test required</a:t>
            </a:r>
          </a:p>
          <a:p>
            <a:r>
              <a:rPr lang="en-US" dirty="0"/>
              <a:t>Care needs must be within the level of services provided at the Home</a:t>
            </a:r>
          </a:p>
          <a:p>
            <a:r>
              <a:rPr lang="en-US" dirty="0"/>
              <a:t>No requirement for acute hospitalization at the time of admission</a:t>
            </a:r>
          </a:p>
          <a:p>
            <a:r>
              <a:rPr lang="en-US" dirty="0"/>
              <a:t>No need for acute psychiatric care, and no history of violence related to mental illness or criminal behavior that may pose a risk to self or others</a:t>
            </a:r>
          </a:p>
          <a:p>
            <a:r>
              <a:rPr lang="en-US" dirty="0"/>
              <a:t>Not under the influence of alcohol or illegal substances (including marijuana) at the time of admission</a:t>
            </a:r>
          </a:p>
          <a:p>
            <a:pPr marL="171450" indent="-171450">
              <a:buFont typeface="Arial" panose="020B0604020202020204" pitchFamily="34" charset="0"/>
              <a:buChar char="•"/>
            </a:pPr>
            <a:endParaRPr lang="en-US" sz="2800" dirty="0"/>
          </a:p>
        </p:txBody>
      </p:sp>
    </p:spTree>
    <p:extLst>
      <p:ext uri="{BB962C8B-B14F-4D97-AF65-F5344CB8AC3E}">
        <p14:creationId xmlns:p14="http://schemas.microsoft.com/office/powerpoint/2010/main" val="884828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3B1D2-098F-4194-9675-F525AC818783}"/>
              </a:ext>
            </a:extLst>
          </p:cNvPr>
          <p:cNvSpPr>
            <a:spLocks noGrp="1"/>
          </p:cNvSpPr>
          <p:nvPr>
            <p:ph type="title"/>
          </p:nvPr>
        </p:nvSpPr>
        <p:spPr>
          <a:xfrm>
            <a:off x="304800" y="838200"/>
            <a:ext cx="8229600" cy="1223211"/>
          </a:xfrm>
        </p:spPr>
        <p:txBody>
          <a:bodyPr>
            <a:noAutofit/>
          </a:bodyPr>
          <a:lstStyle/>
          <a:p>
            <a:pPr algn="ctr"/>
            <a:r>
              <a:rPr lang="en-US" sz="4000" dirty="0"/>
              <a:t>From Application to Admission: </a:t>
            </a:r>
            <a:br>
              <a:rPr lang="en-US" sz="4000" dirty="0"/>
            </a:br>
            <a:r>
              <a:rPr lang="en-US" sz="4000" dirty="0"/>
              <a:t>How It Works</a:t>
            </a:r>
          </a:p>
        </p:txBody>
      </p:sp>
      <p:sp>
        <p:nvSpPr>
          <p:cNvPr id="3" name="Content Placeholder 2">
            <a:extLst>
              <a:ext uri="{FF2B5EF4-FFF2-40B4-BE49-F238E27FC236}">
                <a16:creationId xmlns:a16="http://schemas.microsoft.com/office/drawing/2014/main" id="{72A320F7-D303-4C30-89B3-7A6981EB70F1}"/>
              </a:ext>
            </a:extLst>
          </p:cNvPr>
          <p:cNvSpPr>
            <a:spLocks noGrp="1"/>
          </p:cNvSpPr>
          <p:nvPr>
            <p:ph idx="1"/>
          </p:nvPr>
        </p:nvSpPr>
        <p:spPr>
          <a:xfrm>
            <a:off x="457200" y="2209800"/>
            <a:ext cx="8229600" cy="4389120"/>
          </a:xfrm>
        </p:spPr>
        <p:txBody>
          <a:bodyPr>
            <a:noAutofit/>
          </a:bodyPr>
          <a:lstStyle/>
          <a:p>
            <a:pPr marL="230188" marR="45720" lvl="0" indent="-230188">
              <a:buClr>
                <a:srgbClr val="0BD0D9"/>
              </a:buClr>
              <a:buFont typeface="Arial" panose="020B0604020202020204" pitchFamily="34" charset="0"/>
              <a:buChar char="•"/>
            </a:pPr>
            <a:r>
              <a:rPr lang="en-US" sz="2400" b="1" dirty="0">
                <a:solidFill>
                  <a:prstClr val="black"/>
                </a:solidFill>
                <a:cs typeface="Arial" panose="020B0604020202020204" pitchFamily="34" charset="0"/>
              </a:rPr>
              <a:t>Background information </a:t>
            </a:r>
            <a:r>
              <a:rPr lang="en-US" sz="2400" dirty="0">
                <a:solidFill>
                  <a:prstClr val="black"/>
                </a:solidFill>
                <a:cs typeface="Arial" panose="020B0604020202020204" pitchFamily="34" charset="0"/>
              </a:rPr>
              <a:t>– Section “A” (basic demographics section)  </a:t>
            </a:r>
            <a:r>
              <a:rPr lang="en-US" sz="2400" dirty="0">
                <a:solidFill>
                  <a:srgbClr val="FF0000"/>
                </a:solidFill>
                <a:cs typeface="Arial" panose="020B0604020202020204" pitchFamily="34" charset="0"/>
              </a:rPr>
              <a:t>Completed by applicant</a:t>
            </a:r>
          </a:p>
          <a:p>
            <a:pPr marL="457200" marR="45720" lvl="0" indent="-457200">
              <a:buClr>
                <a:srgbClr val="0BD0D9"/>
              </a:buClr>
              <a:buFont typeface="Arial" panose="020B0604020202020204" pitchFamily="34" charset="0"/>
              <a:buChar char="•"/>
            </a:pPr>
            <a:endParaRPr lang="en-US" sz="2400" dirty="0">
              <a:solidFill>
                <a:srgbClr val="FF0000"/>
              </a:solidFill>
              <a:cs typeface="Arial" panose="020B0604020202020204" pitchFamily="34" charset="0"/>
            </a:endParaRPr>
          </a:p>
          <a:p>
            <a:pPr marL="230188" marR="45720" lvl="0" indent="-230188">
              <a:buClr>
                <a:srgbClr val="0BD0D9"/>
              </a:buClr>
              <a:buFont typeface="Arial" panose="020B0604020202020204" pitchFamily="34" charset="0"/>
              <a:buChar char="•"/>
            </a:pPr>
            <a:r>
              <a:rPr lang="en-US" sz="2400" b="1" dirty="0">
                <a:solidFill>
                  <a:prstClr val="black"/>
                </a:solidFill>
                <a:cs typeface="Arial" panose="020B0604020202020204" pitchFamily="34" charset="0"/>
              </a:rPr>
              <a:t>Authorization for Disclosure </a:t>
            </a:r>
            <a:r>
              <a:rPr lang="en-US" sz="2400" dirty="0">
                <a:solidFill>
                  <a:prstClr val="black"/>
                </a:solidFill>
                <a:cs typeface="Arial" panose="020B0604020202020204" pitchFamily="34" charset="0"/>
              </a:rPr>
              <a:t>– Section “B” (used for obtaining  prior health records)  </a:t>
            </a:r>
            <a:r>
              <a:rPr lang="en-US" sz="2400" dirty="0">
                <a:solidFill>
                  <a:srgbClr val="FF0000"/>
                </a:solidFill>
                <a:cs typeface="Arial" panose="020B0604020202020204" pitchFamily="34" charset="0"/>
              </a:rPr>
              <a:t>Completed by applicant</a:t>
            </a:r>
          </a:p>
          <a:p>
            <a:pPr marL="230188" marR="45720" lvl="0" indent="-230188">
              <a:buClr>
                <a:srgbClr val="0BD0D9"/>
              </a:buClr>
              <a:buFont typeface="Arial" panose="020B0604020202020204" pitchFamily="34" charset="0"/>
              <a:buChar char="•"/>
            </a:pPr>
            <a:endParaRPr lang="en-US" sz="2400" dirty="0">
              <a:solidFill>
                <a:srgbClr val="FF0000"/>
              </a:solidFill>
              <a:cs typeface="Arial" panose="020B0604020202020204" pitchFamily="34" charset="0"/>
            </a:endParaRPr>
          </a:p>
          <a:p>
            <a:pPr marL="230188" marR="45720" lvl="0" indent="-230188">
              <a:buClr>
                <a:srgbClr val="0BD0D9"/>
              </a:buClr>
              <a:buFont typeface="Arial" panose="020B0604020202020204" pitchFamily="34" charset="0"/>
              <a:buChar char="•"/>
            </a:pPr>
            <a:r>
              <a:rPr lang="en-US" sz="2400" b="1" dirty="0">
                <a:solidFill>
                  <a:prstClr val="black"/>
                </a:solidFill>
                <a:cs typeface="Arial" panose="020B0604020202020204" pitchFamily="34" charset="0"/>
              </a:rPr>
              <a:t>Physician’s Medical Certificate </a:t>
            </a:r>
            <a:r>
              <a:rPr lang="en-US" sz="2400" dirty="0">
                <a:solidFill>
                  <a:prstClr val="black"/>
                </a:solidFill>
                <a:cs typeface="Arial" panose="020B0604020202020204" pitchFamily="34" charset="0"/>
              </a:rPr>
              <a:t>– Section “C” (California Health &amp; Human Services Agency and Department of Social Services LIC 602A)  </a:t>
            </a:r>
            <a:r>
              <a:rPr lang="en-US" sz="2400" dirty="0">
                <a:solidFill>
                  <a:srgbClr val="FF0000"/>
                </a:solidFill>
                <a:cs typeface="Arial" panose="020B0604020202020204" pitchFamily="34" charset="0"/>
              </a:rPr>
              <a:t>Completed by applicant’s physician</a:t>
            </a:r>
            <a:endParaRPr lang="en-US" sz="2400" dirty="0"/>
          </a:p>
        </p:txBody>
      </p:sp>
    </p:spTree>
    <p:extLst>
      <p:ext uri="{BB962C8B-B14F-4D97-AF65-F5344CB8AC3E}">
        <p14:creationId xmlns:p14="http://schemas.microsoft.com/office/powerpoint/2010/main" val="1929001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6280"/>
            <a:ext cx="8229600" cy="1219200"/>
          </a:xfrm>
        </p:spPr>
        <p:txBody>
          <a:bodyPr>
            <a:noAutofit/>
          </a:bodyPr>
          <a:lstStyle/>
          <a:p>
            <a:pPr algn="ctr"/>
            <a:r>
              <a:rPr lang="en-US" sz="4000" dirty="0"/>
              <a:t>Section A</a:t>
            </a:r>
            <a:br>
              <a:rPr lang="en-US" sz="4000" dirty="0"/>
            </a:br>
            <a:r>
              <a:rPr lang="en-US" sz="4000" dirty="0"/>
              <a:t>Demographics</a:t>
            </a:r>
          </a:p>
        </p:txBody>
      </p:sp>
      <p:sp>
        <p:nvSpPr>
          <p:cNvPr id="3" name="Content Placeholder 2"/>
          <p:cNvSpPr>
            <a:spLocks noGrp="1"/>
          </p:cNvSpPr>
          <p:nvPr>
            <p:ph idx="1"/>
          </p:nvPr>
        </p:nvSpPr>
        <p:spPr>
          <a:xfrm>
            <a:off x="457200" y="2133600"/>
            <a:ext cx="8229600" cy="4389120"/>
          </a:xfrm>
        </p:spPr>
        <p:txBody>
          <a:bodyPr>
            <a:normAutofit fontScale="92500" lnSpcReduction="10000"/>
          </a:bodyPr>
          <a:lstStyle/>
          <a:p>
            <a:r>
              <a:rPr lang="en-US" dirty="0"/>
              <a:t>Personal Information (name, DOB, address, phone number, SSN, etc.)</a:t>
            </a:r>
          </a:p>
          <a:p>
            <a:r>
              <a:rPr lang="en-US" dirty="0"/>
              <a:t>Marital Status (joint application option)</a:t>
            </a:r>
          </a:p>
          <a:p>
            <a:r>
              <a:rPr lang="en-US" dirty="0"/>
              <a:t>California Resident Verification </a:t>
            </a:r>
          </a:p>
          <a:p>
            <a:r>
              <a:rPr lang="en-US" dirty="0"/>
              <a:t>Military Service Information</a:t>
            </a:r>
          </a:p>
          <a:p>
            <a:r>
              <a:rPr lang="en-US" dirty="0"/>
              <a:t>Tuberculosis Test Information</a:t>
            </a:r>
          </a:p>
          <a:p>
            <a:r>
              <a:rPr lang="en-US" dirty="0"/>
              <a:t>Veterans Benefits Information</a:t>
            </a:r>
          </a:p>
          <a:p>
            <a:r>
              <a:rPr lang="en-US" dirty="0"/>
              <a:t>Financial Information </a:t>
            </a:r>
          </a:p>
          <a:p>
            <a:r>
              <a:rPr lang="en-US" dirty="0"/>
              <a:t>Criminal Background Information</a:t>
            </a:r>
          </a:p>
          <a:p>
            <a:r>
              <a:rPr lang="en-US" dirty="0"/>
              <a:t>Medical Information (physician name/location)</a:t>
            </a:r>
          </a:p>
          <a:p>
            <a:r>
              <a:rPr lang="en-US" dirty="0"/>
              <a:t>Section to Select Home of Preference </a:t>
            </a:r>
          </a:p>
        </p:txBody>
      </p:sp>
    </p:spTree>
    <p:extLst>
      <p:ext uri="{BB962C8B-B14F-4D97-AF65-F5344CB8AC3E}">
        <p14:creationId xmlns:p14="http://schemas.microsoft.com/office/powerpoint/2010/main" val="1599503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686800" cy="1554480"/>
          </a:xfrm>
        </p:spPr>
        <p:txBody>
          <a:bodyPr>
            <a:noAutofit/>
          </a:bodyPr>
          <a:lstStyle/>
          <a:p>
            <a:pPr algn="ctr"/>
            <a:r>
              <a:rPr lang="en-US" sz="4000" dirty="0"/>
              <a:t>Section B</a:t>
            </a:r>
            <a:br>
              <a:rPr lang="en-US" sz="4000" dirty="0"/>
            </a:br>
            <a:r>
              <a:rPr lang="en-US" sz="4000" dirty="0"/>
              <a:t>Authorization For Release of Information</a:t>
            </a:r>
          </a:p>
        </p:txBody>
      </p:sp>
      <p:sp>
        <p:nvSpPr>
          <p:cNvPr id="3" name="Content Placeholder 2"/>
          <p:cNvSpPr>
            <a:spLocks noGrp="1"/>
          </p:cNvSpPr>
          <p:nvPr>
            <p:ph idx="1"/>
          </p:nvPr>
        </p:nvSpPr>
        <p:spPr>
          <a:xfrm>
            <a:off x="457200" y="2209800"/>
            <a:ext cx="8229600" cy="4389120"/>
          </a:xfrm>
        </p:spPr>
        <p:txBody>
          <a:bodyPr>
            <a:normAutofit/>
          </a:bodyPr>
          <a:lstStyle/>
          <a:p>
            <a:r>
              <a:rPr lang="en-US" dirty="0"/>
              <a:t>Applicant provides one copy per medical provider or healthcare facility in order authorize the release of request of specific health records.</a:t>
            </a:r>
          </a:p>
          <a:p>
            <a:pPr lvl="1"/>
            <a:r>
              <a:rPr lang="en-US" dirty="0"/>
              <a:t>Medical, Laboratory, Radiology Services</a:t>
            </a:r>
          </a:p>
          <a:p>
            <a:pPr lvl="1"/>
            <a:r>
              <a:rPr lang="en-US" dirty="0"/>
              <a:t>HIV or AIDS Information </a:t>
            </a:r>
          </a:p>
          <a:p>
            <a:pPr lvl="1"/>
            <a:r>
              <a:rPr lang="en-US" dirty="0"/>
              <a:t>Alcohol/Drug Information</a:t>
            </a:r>
          </a:p>
          <a:p>
            <a:pPr lvl="1"/>
            <a:r>
              <a:rPr lang="en-US" dirty="0"/>
              <a:t>Mental Health/Behavioral Health</a:t>
            </a:r>
          </a:p>
          <a:p>
            <a:pPr lvl="1"/>
            <a:r>
              <a:rPr lang="en-US" dirty="0"/>
              <a:t>Any other pertinent information that may be needed to determine appropriate admissions eligibility</a:t>
            </a:r>
          </a:p>
        </p:txBody>
      </p:sp>
    </p:spTree>
    <p:extLst>
      <p:ext uri="{BB962C8B-B14F-4D97-AF65-F5344CB8AC3E}">
        <p14:creationId xmlns:p14="http://schemas.microsoft.com/office/powerpoint/2010/main" val="3598212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219200"/>
          </a:xfrm>
        </p:spPr>
        <p:txBody>
          <a:bodyPr>
            <a:noAutofit/>
          </a:bodyPr>
          <a:lstStyle/>
          <a:p>
            <a:pPr algn="ctr"/>
            <a:r>
              <a:rPr lang="en-US" sz="4000" dirty="0"/>
              <a:t>Section C</a:t>
            </a:r>
            <a:br>
              <a:rPr lang="en-US" sz="4000" dirty="0"/>
            </a:br>
            <a:r>
              <a:rPr lang="en-US" sz="4000" dirty="0"/>
              <a:t>Physician’s Medical Certificate</a:t>
            </a:r>
          </a:p>
        </p:txBody>
      </p:sp>
      <p:sp>
        <p:nvSpPr>
          <p:cNvPr id="3" name="Content Placeholder 2"/>
          <p:cNvSpPr>
            <a:spLocks noGrp="1"/>
          </p:cNvSpPr>
          <p:nvPr>
            <p:ph idx="1"/>
          </p:nvPr>
        </p:nvSpPr>
        <p:spPr>
          <a:xfrm>
            <a:off x="457200" y="2133600"/>
            <a:ext cx="8229600" cy="4389120"/>
          </a:xfrm>
        </p:spPr>
        <p:txBody>
          <a:bodyPr>
            <a:normAutofit/>
          </a:bodyPr>
          <a:lstStyle/>
          <a:p>
            <a:r>
              <a:rPr lang="en-US" dirty="0"/>
              <a:t>This form is titled “Medical Assessment For Residential Care Facilities For The Elderly” - is provided as a courtesy to prospective residents and licensees</a:t>
            </a:r>
          </a:p>
          <a:p>
            <a:r>
              <a:rPr lang="en-US" dirty="0"/>
              <a:t>Completed by the current physician who knows the veteran’s health care needs</a:t>
            </a:r>
          </a:p>
          <a:p>
            <a:r>
              <a:rPr lang="en-US" dirty="0"/>
              <a:t>Certificate is only valid for 6 months</a:t>
            </a:r>
          </a:p>
          <a:p>
            <a:r>
              <a:rPr lang="en-US" dirty="0"/>
              <a:t>Medical certificates and current records help the admissions team determine the applicant’s appropriate level of care.</a:t>
            </a:r>
          </a:p>
        </p:txBody>
      </p:sp>
    </p:spTree>
    <p:extLst>
      <p:ext uri="{BB962C8B-B14F-4D97-AF65-F5344CB8AC3E}">
        <p14:creationId xmlns:p14="http://schemas.microsoft.com/office/powerpoint/2010/main" val="2098317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CA88-2998-4CBE-992C-F2164DF9F647}"/>
              </a:ext>
            </a:extLst>
          </p:cNvPr>
          <p:cNvSpPr>
            <a:spLocks noGrp="1"/>
          </p:cNvSpPr>
          <p:nvPr>
            <p:ph type="title"/>
          </p:nvPr>
        </p:nvSpPr>
        <p:spPr>
          <a:xfrm>
            <a:off x="266700" y="838200"/>
            <a:ext cx="8610600" cy="1143000"/>
          </a:xfrm>
        </p:spPr>
        <p:txBody>
          <a:bodyPr>
            <a:noAutofit/>
          </a:bodyPr>
          <a:lstStyle/>
          <a:p>
            <a:pPr algn="ctr"/>
            <a:r>
              <a:rPr lang="en-US" sz="4000" dirty="0"/>
              <a:t>How the Admission Process Works”</a:t>
            </a:r>
            <a:br>
              <a:rPr lang="en-US" sz="4000" dirty="0"/>
            </a:br>
            <a:r>
              <a:rPr lang="en-US" sz="2800" i="1" dirty="0"/>
              <a:t>An Overview of Each Phase From Application To Admission</a:t>
            </a:r>
            <a:endParaRPr lang="en-US" sz="4000" dirty="0"/>
          </a:p>
        </p:txBody>
      </p:sp>
      <p:sp>
        <p:nvSpPr>
          <p:cNvPr id="3" name="Content Placeholder 2">
            <a:extLst>
              <a:ext uri="{FF2B5EF4-FFF2-40B4-BE49-F238E27FC236}">
                <a16:creationId xmlns:a16="http://schemas.microsoft.com/office/drawing/2014/main" id="{89769B27-41DD-4BAC-BBD0-6E3C8388CBB1}"/>
              </a:ext>
            </a:extLst>
          </p:cNvPr>
          <p:cNvSpPr>
            <a:spLocks noGrp="1"/>
          </p:cNvSpPr>
          <p:nvPr>
            <p:ph idx="1"/>
          </p:nvPr>
        </p:nvSpPr>
        <p:spPr>
          <a:xfrm>
            <a:off x="381000" y="2133600"/>
            <a:ext cx="8496300" cy="4648199"/>
          </a:xfrm>
        </p:spPr>
        <p:txBody>
          <a:bodyPr>
            <a:noAutofit/>
          </a:bodyPr>
          <a:lstStyle/>
          <a:p>
            <a:pPr marL="0" indent="0">
              <a:buNone/>
            </a:pPr>
            <a:r>
              <a:rPr lang="en-US" b="1" dirty="0">
                <a:cs typeface="Arial" panose="020B0604020202020204" pitchFamily="34" charset="0"/>
              </a:rPr>
              <a:t>Phase I </a:t>
            </a:r>
            <a:r>
              <a:rPr lang="en-US" dirty="0">
                <a:cs typeface="Arial" panose="020B0604020202020204" pitchFamily="34" charset="0"/>
              </a:rPr>
              <a:t>– The Application  process begins when the applicant submits a completed application, including:     </a:t>
            </a:r>
          </a:p>
          <a:p>
            <a:r>
              <a:rPr lang="en-US" dirty="0">
                <a:cs typeface="Arial" panose="020B0604020202020204" pitchFamily="34" charset="0"/>
              </a:rPr>
              <a:t>Completed application and medical certificate</a:t>
            </a:r>
          </a:p>
          <a:p>
            <a:r>
              <a:rPr lang="en-US" dirty="0">
                <a:cs typeface="Arial" panose="020B0604020202020204" pitchFamily="34" charset="0"/>
              </a:rPr>
              <a:t>Copies of DD214, military discharge papers</a:t>
            </a:r>
            <a:endParaRPr lang="en-US" dirty="0">
              <a:solidFill>
                <a:srgbClr val="0000FF"/>
              </a:solidFill>
              <a:cs typeface="Arial" panose="020B0604020202020204" pitchFamily="34" charset="0"/>
            </a:endParaRPr>
          </a:p>
          <a:p>
            <a:r>
              <a:rPr lang="en-US" dirty="0">
                <a:cs typeface="Arial" panose="020B0604020202020204" pitchFamily="34" charset="0"/>
              </a:rPr>
              <a:t>Copies of medical records from previous care providers  </a:t>
            </a:r>
          </a:p>
          <a:p>
            <a:r>
              <a:rPr lang="en-US" dirty="0">
                <a:cs typeface="Arial" panose="020B0604020202020204" pitchFamily="34" charset="0"/>
              </a:rPr>
              <a:t>Proof of California residency</a:t>
            </a:r>
          </a:p>
          <a:p>
            <a:r>
              <a:rPr lang="en-US" dirty="0">
                <a:cs typeface="Arial" panose="020B0604020202020204" pitchFamily="34" charset="0"/>
              </a:rPr>
              <a:t>Income data</a:t>
            </a:r>
          </a:p>
          <a:p>
            <a:r>
              <a:rPr lang="en-US" dirty="0">
                <a:cs typeface="Arial" panose="020B0604020202020204" pitchFamily="34" charset="0"/>
              </a:rPr>
              <a:t>Proof of enrollment in the USDVA Health Care System  and/or enrolled in a qualified health insurance plan</a:t>
            </a:r>
            <a:endParaRPr lang="en-US" dirty="0">
              <a:solidFill>
                <a:srgbClr val="0000FF"/>
              </a:solidFill>
              <a:cs typeface="Arial" panose="020B0604020202020204" pitchFamily="34" charset="0"/>
            </a:endParaRPr>
          </a:p>
          <a:p>
            <a:r>
              <a:rPr lang="en-US" dirty="0">
                <a:cs typeface="Arial" panose="020B0604020202020204" pitchFamily="34" charset="0"/>
              </a:rPr>
              <a:t>Recent Tuberculosis screening </a:t>
            </a:r>
          </a:p>
          <a:p>
            <a:endParaRPr lang="en-US" dirty="0"/>
          </a:p>
        </p:txBody>
      </p:sp>
    </p:spTree>
    <p:extLst>
      <p:ext uri="{BB962C8B-B14F-4D97-AF65-F5344CB8AC3E}">
        <p14:creationId xmlns:p14="http://schemas.microsoft.com/office/powerpoint/2010/main" val="10021051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F92BCCD287E7443A14CD741F693EA6F" ma:contentTypeVersion="11" ma:contentTypeDescription="Create a new document." ma:contentTypeScope="" ma:versionID="863312cd94936a59aed853a2de648c08">
  <xsd:schema xmlns:xsd="http://www.w3.org/2001/XMLSchema" xmlns:xs="http://www.w3.org/2001/XMLSchema" xmlns:p="http://schemas.microsoft.com/office/2006/metadata/properties" xmlns:ns3="cad80469-322f-4a72-843b-9333d683ec03" targetNamespace="http://schemas.microsoft.com/office/2006/metadata/properties" ma:root="true" ma:fieldsID="116d930e6b5ca704f4fcc42e5a1b6fc8" ns3:_="">
    <xsd:import namespace="cad80469-322f-4a72-843b-9333d683ec03"/>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MediaServiceSystemTags" minOccurs="0"/>
                <xsd:element ref="ns3:MediaServiceGenerationTime" minOccurs="0"/>
                <xsd:element ref="ns3:MediaServiceEventHashCode" minOccurs="0"/>
                <xsd:element ref="ns3:MediaServiceOCR" minOccurs="0"/>
                <xsd:element ref="ns3:_activity"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d80469-322f-4a72-843b-9333d683ec03"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_activity" ma:index="17" nillable="true" ma:displayName="_activity" ma:hidden="true" ma:internalName="_activity">
      <xsd:simpleType>
        <xsd:restriction base="dms:Note"/>
      </xsd:simpleType>
    </xsd:element>
    <xsd:element name="MediaServiceLocation" ma:index="18"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cad80469-322f-4a72-843b-9333d683ec03" xsi:nil="true"/>
  </documentManagement>
</p:properties>
</file>

<file path=customXml/itemProps1.xml><?xml version="1.0" encoding="utf-8"?>
<ds:datastoreItem xmlns:ds="http://schemas.openxmlformats.org/officeDocument/2006/customXml" ds:itemID="{D0BBF14E-9631-4DBE-B702-6CE4B720C534}">
  <ds:schemaRefs>
    <ds:schemaRef ds:uri="http://schemas.microsoft.com/sharepoint/v3/contenttype/forms"/>
  </ds:schemaRefs>
</ds:datastoreItem>
</file>

<file path=customXml/itemProps2.xml><?xml version="1.0" encoding="utf-8"?>
<ds:datastoreItem xmlns:ds="http://schemas.openxmlformats.org/officeDocument/2006/customXml" ds:itemID="{B0ACA3E8-D174-4B52-AAFB-D251016449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d80469-322f-4a72-843b-9333d683ec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F717526-5675-4148-8A07-E5E50190A9B3}">
  <ds:schemaRefs>
    <ds:schemaRef ds:uri="cad80469-322f-4a72-843b-9333d683ec03"/>
    <ds:schemaRef ds:uri="http://purl.org/dc/terms/"/>
    <ds:schemaRef ds:uri="http://purl.org/dc/dcmitype/"/>
    <ds:schemaRef ds:uri="http://schemas.microsoft.com/office/infopath/2007/PartnerControls"/>
    <ds:schemaRef ds:uri="http://purl.org/dc/elements/1.1/"/>
    <ds:schemaRef ds:uri="http://schemas.openxmlformats.org/package/2006/metadata/core-properties"/>
    <ds:schemaRef ds:uri="http://schemas.microsoft.com/office/2006/documentManagement/typ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Flow</Template>
  <TotalTime>33358</TotalTime>
  <Words>2412</Words>
  <Application>Microsoft Office PowerPoint</Application>
  <PresentationFormat>On-screen Show (4:3)</PresentationFormat>
  <Paragraphs>275</Paragraphs>
  <Slides>24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Constantia</vt:lpstr>
      <vt:lpstr>Times New Roman</vt:lpstr>
      <vt:lpstr>Wingdings</vt:lpstr>
      <vt:lpstr>Wingdings 2</vt:lpstr>
      <vt:lpstr>Flow</vt:lpstr>
      <vt:lpstr>CALVET ADMISSIONS PROCESS</vt:lpstr>
      <vt:lpstr> From Independence to Skilled Care  Serving Veterans at Every Stage</vt:lpstr>
      <vt:lpstr>Eligibility Requirements for Admission Ensuring Resident Safety, Quality of Care, and Compliance with State Standards</vt:lpstr>
      <vt:lpstr>Clinical Admission Requirements Ensuring Residents’ Medical and Behavioral  Needs Can Be Safely Supported</vt:lpstr>
      <vt:lpstr>From Application to Admission:  How It Works</vt:lpstr>
      <vt:lpstr>Section A Demographics</vt:lpstr>
      <vt:lpstr>Section B Authorization For Release of Information</vt:lpstr>
      <vt:lpstr>Section C Physician’s Medical Certificate</vt:lpstr>
      <vt:lpstr>How the Admission Process Works” An Overview of Each Phase From Application To Admission</vt:lpstr>
      <vt:lpstr>How the Admission Process Works” Continued’ </vt:lpstr>
      <vt:lpstr>How the Admission Process Works” Continued’ </vt:lpstr>
      <vt:lpstr>Understanding Admissions  for Non-Veteran Spouses</vt:lpstr>
      <vt:lpstr>Non-Veteran Spouse Admissions Continued’</vt:lpstr>
      <vt:lpstr>Waiting Lists What Applicants Need to Know</vt:lpstr>
      <vt:lpstr>  Electronic Application for Admission Pre-Admissions Tracking System (PATS)</vt:lpstr>
      <vt:lpstr>When Applications Are Denied  Options for Moving Forward</vt:lpstr>
      <vt:lpstr>Admissions Framework Who Gets Priority</vt:lpstr>
      <vt:lpstr>The CalVet Veterans Home Experience Where Veterans Find Care and Connection</vt:lpstr>
      <vt:lpstr>Governing Authorities for  California Veterans Homes</vt:lpstr>
      <vt:lpstr>Key Takeaways</vt:lpstr>
      <vt:lpstr>For Additional Information</vt:lpstr>
      <vt:lpstr>Veterans Homes of California  Admissions Office Directory</vt:lpstr>
      <vt:lpstr>What are your questions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Veterans Home of California (VHC) Admission Application  APPLICATION PREFACE AND  GENERAL QUALIFICATIONS</dc:title>
  <dc:creator>Isa Baca</dc:creator>
  <cp:lastModifiedBy>Turner, Justin@Calvet</cp:lastModifiedBy>
  <cp:revision>107</cp:revision>
  <cp:lastPrinted>2016-02-24T19:06:48Z</cp:lastPrinted>
  <dcterms:created xsi:type="dcterms:W3CDTF">2016-02-01T17:57:52Z</dcterms:created>
  <dcterms:modified xsi:type="dcterms:W3CDTF">2025-10-02T20:43:43Z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0x0101001F92BCCD287E7443A14CD741F693EA6F</vt:lpwstr>
  </property>
</Properties>
</file>