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5" r:id="rId2"/>
    <p:sldId id="274" r:id="rId3"/>
    <p:sldId id="271" r:id="rId4"/>
    <p:sldId id="273" r:id="rId5"/>
    <p:sldId id="272"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0C21CA0-0C07-4431-ABB3-253B747BC0D9}">
          <p14:sldIdLst>
            <p14:sldId id="265"/>
            <p14:sldId id="274"/>
            <p14:sldId id="271"/>
            <p14:sldId id="273"/>
            <p14:sldId id="272"/>
            <p14:sldId id="267"/>
          </p14:sldIdLst>
        </p14:section>
      </p14:sectionLst>
    </p:ex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79559" autoAdjust="0"/>
  </p:normalViewPr>
  <p:slideViewPr>
    <p:cSldViewPr>
      <p:cViewPr varScale="1">
        <p:scale>
          <a:sx n="108" d="100"/>
          <a:sy n="108" d="100"/>
        </p:scale>
        <p:origin x="150" y="108"/>
      </p:cViewPr>
      <p:guideLst>
        <p:guide pos="3840"/>
        <p:guide pos="6816"/>
        <p:guide pos="816"/>
        <p:guide orient="horz" pos="2160"/>
      </p:guideLst>
    </p:cSldViewPr>
  </p:slideViewPr>
  <p:notesTextViewPr>
    <p:cViewPr>
      <p:scale>
        <a:sx n="3" d="2"/>
        <a:sy n="3" d="2"/>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10/20/2025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10/20/2025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08685cfec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08685cfec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your time and thank you for serving Veterans!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10/20/2025</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10/20/2025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10/20/2025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10/20/2025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828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10/20/2025</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10/20/2025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10/20/2025</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10/20/2025</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10/20/2025</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10/20/2025</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10/20/2025</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10/20/2025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72000">
              <a:schemeClr val="bg2"/>
            </a:gs>
            <a:gs pos="100000">
              <a:schemeClr val="bg2">
                <a:lumMod val="9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10/20/2025</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hyperlink" Target="http://drive.google.com/file/d/1Sed6iS7UYTWPuX138QoUjiaIaWU-CDgF/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10820400" cy="1600200"/>
          </a:xfrm>
          <a:effectLst>
            <a:outerShdw blurRad="50800" dist="38100" dir="18900000" algn="bl" rotWithShape="0">
              <a:prstClr val="black">
                <a:alpha val="40000"/>
              </a:prstClr>
            </a:outerShdw>
          </a:effectLst>
        </p:spPr>
        <p:txBody>
          <a:bodyPr>
            <a:normAutofit/>
          </a:bodyPr>
          <a:lstStyle/>
          <a:p>
            <a:r>
              <a:rPr lang="en-US" sz="6700" b="1" dirty="0">
                <a:solidFill>
                  <a:srgbClr val="0070C0"/>
                </a:solidFill>
                <a:latin typeface="Arial" panose="020B0604020202020204" pitchFamily="34" charset="0"/>
                <a:cs typeface="Arial" panose="020B0604020202020204" pitchFamily="34" charset="0"/>
              </a:rPr>
              <a:t>VetProWeb</a:t>
            </a:r>
            <a:endParaRPr lang="en-US" b="1" dirty="0">
              <a:solidFill>
                <a:srgbClr val="00B050"/>
              </a:solidFill>
            </a:endParaRPr>
          </a:p>
        </p:txBody>
      </p:sp>
      <p:sp>
        <p:nvSpPr>
          <p:cNvPr id="4" name="Subtitle 3"/>
          <p:cNvSpPr>
            <a:spLocks noGrp="1"/>
          </p:cNvSpPr>
          <p:nvPr>
            <p:ph type="subTitle" idx="1"/>
          </p:nvPr>
        </p:nvSpPr>
        <p:spPr>
          <a:xfrm>
            <a:off x="1490931" y="4419600"/>
            <a:ext cx="9144002" cy="762000"/>
          </a:xfrm>
        </p:spPr>
        <p:txBody>
          <a:bodyPr/>
          <a:lstStyle/>
          <a:p>
            <a:r>
              <a:rPr lang="en-US" dirty="0">
                <a:solidFill>
                  <a:schemeClr val="tx1">
                    <a:lumMod val="50000"/>
                  </a:schemeClr>
                </a:solidFill>
              </a:rPr>
              <a:t>Panoramic Software. Inc. </a:t>
            </a:r>
          </a:p>
        </p:txBody>
      </p:sp>
      <p:sp>
        <p:nvSpPr>
          <p:cNvPr id="3" name="Title 1">
            <a:extLst>
              <a:ext uri="{FF2B5EF4-FFF2-40B4-BE49-F238E27FC236}">
                <a16:creationId xmlns:a16="http://schemas.microsoft.com/office/drawing/2014/main" id="{41C42F45-F709-0EAD-8B8B-10D03750B2CB}"/>
              </a:ext>
            </a:extLst>
          </p:cNvPr>
          <p:cNvSpPr txBox="1">
            <a:spLocks/>
          </p:cNvSpPr>
          <p:nvPr/>
        </p:nvSpPr>
        <p:spPr>
          <a:xfrm>
            <a:off x="304800" y="1764461"/>
            <a:ext cx="11049000" cy="1207339"/>
          </a:xfrm>
          <a:prstGeom prst="rect">
            <a:avLst/>
          </a:prstGeom>
          <a:effectLst>
            <a:outerShdw blurRad="50800" dist="38100" dir="18900000" algn="bl" rotWithShape="0">
              <a:prstClr val="black">
                <a:alpha val="40000"/>
              </a:prstClr>
            </a:outerShdw>
          </a:effectLst>
        </p:spPr>
        <p:txBody>
          <a:bodyPr vert="horz" lIns="91440" tIns="45720" rIns="91440" bIns="45720" rtlCol="0" anchor="b">
            <a:normAutofit/>
          </a:bodyPr>
          <a:lstStyle>
            <a:lvl1pPr marL="0" indent="0" algn="ctr" defTabSz="914400" rtl="0" eaLnBrk="1" latinLnBrk="0" hangingPunct="1">
              <a:lnSpc>
                <a:spcPct val="90000"/>
              </a:lnSpc>
              <a:spcBef>
                <a:spcPct val="0"/>
              </a:spcBef>
              <a:buFont typeface="Arial" pitchFamily="34" charset="0"/>
              <a:buNone/>
              <a:defRPr sz="4800" kern="1200">
                <a:solidFill>
                  <a:schemeClr val="bg1"/>
                </a:solidFill>
                <a:latin typeface="+mj-lt"/>
                <a:ea typeface="+mj-ea"/>
                <a:cs typeface="+mj-cs"/>
              </a:defRPr>
            </a:lvl1pPr>
          </a:lstStyle>
          <a:p>
            <a:r>
              <a:rPr lang="en-US" b="1" dirty="0">
                <a:solidFill>
                  <a:schemeClr val="accent5">
                    <a:lumMod val="75000"/>
                  </a:schemeClr>
                </a:solidFill>
              </a:rPr>
              <a:t>Fall Conference 2025</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818C-56F4-3050-73F7-3864E71F876C}"/>
              </a:ext>
            </a:extLst>
          </p:cNvPr>
          <p:cNvSpPr>
            <a:spLocks noGrp="1"/>
          </p:cNvSpPr>
          <p:nvPr>
            <p:ph type="title"/>
          </p:nvPr>
        </p:nvSpPr>
        <p:spPr/>
        <p:txBody>
          <a:bodyPr/>
          <a:lstStyle/>
          <a:p>
            <a:r>
              <a:rPr lang="en-US" dirty="0"/>
              <a:t>User Level Access Changes</a:t>
            </a:r>
          </a:p>
        </p:txBody>
      </p:sp>
      <p:sp>
        <p:nvSpPr>
          <p:cNvPr id="3" name="Content Placeholder 2">
            <a:extLst>
              <a:ext uri="{FF2B5EF4-FFF2-40B4-BE49-F238E27FC236}">
                <a16:creationId xmlns:a16="http://schemas.microsoft.com/office/drawing/2014/main" id="{8F8D88C8-55FD-5E38-3DAB-625A2CEFE9CC}"/>
              </a:ext>
            </a:extLst>
          </p:cNvPr>
          <p:cNvSpPr>
            <a:spLocks noGrp="1"/>
          </p:cNvSpPr>
          <p:nvPr>
            <p:ph idx="1"/>
          </p:nvPr>
        </p:nvSpPr>
        <p:spPr/>
        <p:txBody>
          <a:bodyPr>
            <a:normAutofit lnSpcReduction="10000"/>
          </a:bodyPr>
          <a:lstStyle/>
          <a:p>
            <a:r>
              <a:rPr lang="en-US" dirty="0"/>
              <a:t>User Levels MOST affected</a:t>
            </a:r>
          </a:p>
          <a:p>
            <a:pPr lvl="1"/>
            <a:r>
              <a:rPr lang="en-US" dirty="0"/>
              <a:t>Vet Rep</a:t>
            </a:r>
          </a:p>
          <a:p>
            <a:pPr lvl="1"/>
            <a:r>
              <a:rPr lang="en-US" dirty="0"/>
              <a:t>Supervisor</a:t>
            </a:r>
          </a:p>
          <a:p>
            <a:pPr lvl="1"/>
            <a:r>
              <a:rPr lang="en-US" dirty="0"/>
              <a:t>Clerical</a:t>
            </a:r>
          </a:p>
          <a:p>
            <a:pPr marL="45720" indent="0">
              <a:buNone/>
            </a:pPr>
            <a:r>
              <a:rPr lang="en-US" dirty="0"/>
              <a:t>Unused or Deprecated Levels removed</a:t>
            </a:r>
          </a:p>
          <a:p>
            <a:pPr marL="365760" lvl="1" indent="0">
              <a:buNone/>
            </a:pPr>
            <a:endParaRPr lang="en-US" dirty="0"/>
          </a:p>
          <a:p>
            <a:pPr marL="45720" indent="0">
              <a:buNone/>
            </a:pPr>
            <a:r>
              <a:rPr lang="en-US" dirty="0"/>
              <a:t>ALL user levels – no PII allowed via Veteran Grid Export</a:t>
            </a:r>
          </a:p>
          <a:p>
            <a:pPr marL="45720" indent="0">
              <a:buNone/>
            </a:pPr>
            <a:endParaRPr lang="en-US" dirty="0"/>
          </a:p>
          <a:p>
            <a:r>
              <a:rPr lang="en-US" dirty="0"/>
              <a:t>Please see </a:t>
            </a:r>
            <a:r>
              <a:rPr lang="en-US" b="1" dirty="0"/>
              <a:t>Info Forms </a:t>
            </a:r>
            <a:r>
              <a:rPr lang="en-US" dirty="0"/>
              <a:t>&gt; </a:t>
            </a:r>
            <a:r>
              <a:rPr lang="en-US" b="1" dirty="0"/>
              <a:t>User Levels - Changes to User Access Levels as of November 2025 </a:t>
            </a:r>
            <a:r>
              <a:rPr lang="en-US" dirty="0"/>
              <a:t>for details. </a:t>
            </a:r>
          </a:p>
        </p:txBody>
      </p:sp>
      <p:pic>
        <p:nvPicPr>
          <p:cNvPr id="5" name="Picture 4">
            <a:extLst>
              <a:ext uri="{FF2B5EF4-FFF2-40B4-BE49-F238E27FC236}">
                <a16:creationId xmlns:a16="http://schemas.microsoft.com/office/drawing/2014/main" id="{59867837-2F97-C6B7-C4F2-707CCF74B07A}"/>
              </a:ext>
            </a:extLst>
          </p:cNvPr>
          <p:cNvPicPr>
            <a:picLocks noChangeAspect="1"/>
          </p:cNvPicPr>
          <p:nvPr/>
        </p:nvPicPr>
        <p:blipFill>
          <a:blip r:embed="rId2"/>
          <a:stretch>
            <a:fillRect/>
          </a:stretch>
        </p:blipFill>
        <p:spPr>
          <a:xfrm>
            <a:off x="5715000" y="2461381"/>
            <a:ext cx="5429753" cy="2872885"/>
          </a:xfrm>
          <a:prstGeom prst="rect">
            <a:avLst/>
          </a:prstGeom>
        </p:spPr>
      </p:pic>
      <p:pic>
        <p:nvPicPr>
          <p:cNvPr id="7" name="Picture 6">
            <a:extLst>
              <a:ext uri="{FF2B5EF4-FFF2-40B4-BE49-F238E27FC236}">
                <a16:creationId xmlns:a16="http://schemas.microsoft.com/office/drawing/2014/main" id="{5F09D0C6-8DAF-8BD4-BF2D-1A1509364E64}"/>
              </a:ext>
            </a:extLst>
          </p:cNvPr>
          <p:cNvPicPr>
            <a:picLocks noChangeAspect="1"/>
          </p:cNvPicPr>
          <p:nvPr/>
        </p:nvPicPr>
        <p:blipFill>
          <a:blip r:embed="rId3"/>
          <a:stretch>
            <a:fillRect/>
          </a:stretch>
        </p:blipFill>
        <p:spPr>
          <a:xfrm>
            <a:off x="1699599" y="2009577"/>
            <a:ext cx="8792802" cy="2838846"/>
          </a:xfrm>
          <a:prstGeom prst="rect">
            <a:avLst/>
          </a:prstGeom>
        </p:spPr>
      </p:pic>
    </p:spTree>
    <p:extLst>
      <p:ext uri="{BB962C8B-B14F-4D97-AF65-F5344CB8AC3E}">
        <p14:creationId xmlns:p14="http://schemas.microsoft.com/office/powerpoint/2010/main" val="3444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3FC9-D7CF-921B-3FDD-52F77C2B9DF6}"/>
              </a:ext>
            </a:extLst>
          </p:cNvPr>
          <p:cNvSpPr>
            <a:spLocks noGrp="1"/>
          </p:cNvSpPr>
          <p:nvPr>
            <p:ph type="title"/>
          </p:nvPr>
        </p:nvSpPr>
        <p:spPr>
          <a:xfrm>
            <a:off x="457200" y="48697"/>
            <a:ext cx="11125200" cy="640080"/>
          </a:xfrm>
        </p:spPr>
        <p:txBody>
          <a:bodyPr anchor="t">
            <a:normAutofit/>
          </a:bodyPr>
          <a:lstStyle/>
          <a:p>
            <a:pPr algn="ctr"/>
            <a:r>
              <a:rPr lang="en-US" b="1" dirty="0"/>
              <a:t>VETPRO – Timeline Path to “2.0”</a:t>
            </a:r>
          </a:p>
        </p:txBody>
      </p:sp>
      <p:sp>
        <p:nvSpPr>
          <p:cNvPr id="7" name="Rectangle 6">
            <a:extLst>
              <a:ext uri="{FF2B5EF4-FFF2-40B4-BE49-F238E27FC236}">
                <a16:creationId xmlns:a16="http://schemas.microsoft.com/office/drawing/2014/main" id="{4F668789-393B-F570-9E42-365A52C5A61D}"/>
              </a:ext>
            </a:extLst>
          </p:cNvPr>
          <p:cNvSpPr/>
          <p:nvPr/>
        </p:nvSpPr>
        <p:spPr>
          <a:xfrm>
            <a:off x="3032760" y="838200"/>
            <a:ext cx="25400" cy="5852160"/>
          </a:xfrm>
          <a:prstGeom prst="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Oval 7">
            <a:extLst>
              <a:ext uri="{FF2B5EF4-FFF2-40B4-BE49-F238E27FC236}">
                <a16:creationId xmlns:a16="http://schemas.microsoft.com/office/drawing/2014/main" id="{068D7632-C311-9090-1ACD-306333CEDB9F}"/>
              </a:ext>
            </a:extLst>
          </p:cNvPr>
          <p:cNvSpPr/>
          <p:nvPr/>
        </p:nvSpPr>
        <p:spPr>
          <a:xfrm>
            <a:off x="2895600" y="914400"/>
            <a:ext cx="274320" cy="274320"/>
          </a:xfrm>
          <a:prstGeom prst="ellipse">
            <a:avLst/>
          </a:prstGeom>
          <a:solidFill>
            <a:srgbClr val="FFCC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a:extLst>
              <a:ext uri="{FF2B5EF4-FFF2-40B4-BE49-F238E27FC236}">
                <a16:creationId xmlns:a16="http://schemas.microsoft.com/office/drawing/2014/main" id="{5C734B31-78D5-34C2-4336-804911F04EFF}"/>
              </a:ext>
            </a:extLst>
          </p:cNvPr>
          <p:cNvSpPr txBox="1"/>
          <p:nvPr/>
        </p:nvSpPr>
        <p:spPr>
          <a:xfrm>
            <a:off x="914400" y="914400"/>
            <a:ext cx="943272" cy="307777"/>
          </a:xfrm>
          <a:prstGeom prst="rect">
            <a:avLst/>
          </a:prstGeom>
          <a:noFill/>
        </p:spPr>
        <p:txBody>
          <a:bodyPr wrap="none">
            <a:spAutoFit/>
          </a:bodyPr>
          <a:lstStyle/>
          <a:p>
            <a:pPr>
              <a:defRPr sz="1400" b="1">
                <a:solidFill>
                  <a:srgbClr val="003366"/>
                </a:solidFill>
              </a:defRPr>
            </a:pPr>
            <a:r>
              <a:rPr dirty="0"/>
              <a:t>Year </a:t>
            </a:r>
            <a:r>
              <a:rPr lang="en-US" dirty="0"/>
              <a:t>1991</a:t>
            </a:r>
            <a:endParaRPr dirty="0"/>
          </a:p>
        </p:txBody>
      </p:sp>
      <p:sp>
        <p:nvSpPr>
          <p:cNvPr id="10" name="TextBox 9">
            <a:extLst>
              <a:ext uri="{FF2B5EF4-FFF2-40B4-BE49-F238E27FC236}">
                <a16:creationId xmlns:a16="http://schemas.microsoft.com/office/drawing/2014/main" id="{89ED09D6-BEFB-5688-8063-D985AD9E7658}"/>
              </a:ext>
            </a:extLst>
          </p:cNvPr>
          <p:cNvSpPr txBox="1"/>
          <p:nvPr/>
        </p:nvSpPr>
        <p:spPr>
          <a:xfrm>
            <a:off x="3581401" y="914400"/>
            <a:ext cx="7564699" cy="461665"/>
          </a:xfrm>
          <a:prstGeom prst="rect">
            <a:avLst/>
          </a:prstGeom>
          <a:noFill/>
        </p:spPr>
        <p:txBody>
          <a:bodyPr wrap="square">
            <a:spAutoFit/>
          </a:bodyPr>
          <a:lstStyle/>
          <a:p>
            <a:pPr>
              <a:defRPr sz="1200">
                <a:solidFill>
                  <a:srgbClr val="323232"/>
                </a:solidFill>
              </a:defRPr>
            </a:pPr>
            <a:r>
              <a:rPr lang="en-US" b="1" dirty="0"/>
              <a:t>VetPro</a:t>
            </a:r>
            <a:r>
              <a:rPr lang="en-US" dirty="0"/>
              <a:t> “1.0” – VetProDOS –  In the beginning… Born in California, Panoramic Software branches out from Public Guardian/ Public Administrator HSA base application. Art VonWaldburg develops software solution for SFO CVSO.</a:t>
            </a:r>
            <a:endParaRPr dirty="0"/>
          </a:p>
        </p:txBody>
      </p:sp>
      <p:sp>
        <p:nvSpPr>
          <p:cNvPr id="11" name="Oval 10">
            <a:extLst>
              <a:ext uri="{FF2B5EF4-FFF2-40B4-BE49-F238E27FC236}">
                <a16:creationId xmlns:a16="http://schemas.microsoft.com/office/drawing/2014/main" id="{75D915A1-E4C8-D184-E00A-F4E05D4C98D0}"/>
              </a:ext>
            </a:extLst>
          </p:cNvPr>
          <p:cNvSpPr/>
          <p:nvPr/>
        </p:nvSpPr>
        <p:spPr>
          <a:xfrm>
            <a:off x="2895600" y="1676400"/>
            <a:ext cx="274320" cy="274320"/>
          </a:xfrm>
          <a:prstGeom prst="ellipse">
            <a:avLst/>
          </a:prstGeom>
          <a:solidFill>
            <a:srgbClr val="FFCC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a:extLst>
              <a:ext uri="{FF2B5EF4-FFF2-40B4-BE49-F238E27FC236}">
                <a16:creationId xmlns:a16="http://schemas.microsoft.com/office/drawing/2014/main" id="{8C02845E-C0E9-A9A1-05D7-1D088C119C6A}"/>
              </a:ext>
            </a:extLst>
          </p:cNvPr>
          <p:cNvSpPr txBox="1"/>
          <p:nvPr/>
        </p:nvSpPr>
        <p:spPr>
          <a:xfrm>
            <a:off x="914400" y="1676400"/>
            <a:ext cx="933332" cy="307777"/>
          </a:xfrm>
          <a:prstGeom prst="rect">
            <a:avLst/>
          </a:prstGeom>
          <a:noFill/>
        </p:spPr>
        <p:txBody>
          <a:bodyPr wrap="none">
            <a:spAutoFit/>
          </a:bodyPr>
          <a:lstStyle/>
          <a:p>
            <a:pPr>
              <a:defRPr sz="1400" b="1">
                <a:solidFill>
                  <a:srgbClr val="003366"/>
                </a:solidFill>
              </a:defRPr>
            </a:pPr>
            <a:r>
              <a:rPr dirty="0"/>
              <a:t>Year </a:t>
            </a:r>
            <a:r>
              <a:rPr lang="en-US" dirty="0"/>
              <a:t>2000</a:t>
            </a:r>
            <a:endParaRPr dirty="0"/>
          </a:p>
        </p:txBody>
      </p:sp>
      <p:sp>
        <p:nvSpPr>
          <p:cNvPr id="13" name="TextBox 12">
            <a:extLst>
              <a:ext uri="{FF2B5EF4-FFF2-40B4-BE49-F238E27FC236}">
                <a16:creationId xmlns:a16="http://schemas.microsoft.com/office/drawing/2014/main" id="{32BDF6B0-BCA1-356C-2A95-6723F19FEA5E}"/>
              </a:ext>
            </a:extLst>
          </p:cNvPr>
          <p:cNvSpPr txBox="1"/>
          <p:nvPr/>
        </p:nvSpPr>
        <p:spPr>
          <a:xfrm>
            <a:off x="3581400" y="1676400"/>
            <a:ext cx="4859857" cy="276999"/>
          </a:xfrm>
          <a:prstGeom prst="rect">
            <a:avLst/>
          </a:prstGeom>
          <a:noFill/>
        </p:spPr>
        <p:txBody>
          <a:bodyPr wrap="none">
            <a:spAutoFit/>
          </a:bodyPr>
          <a:lstStyle/>
          <a:p>
            <a:pPr>
              <a:defRPr sz="1200">
                <a:solidFill>
                  <a:srgbClr val="323232"/>
                </a:solidFill>
              </a:defRPr>
            </a:pPr>
            <a:r>
              <a:rPr lang="en-US" b="1" dirty="0"/>
              <a:t>VetPro</a:t>
            </a:r>
            <a:r>
              <a:rPr lang="en-US" dirty="0"/>
              <a:t> “2.0” –  VetProSQL – Microsoft Windows and SQL server platform.</a:t>
            </a:r>
            <a:endParaRPr dirty="0"/>
          </a:p>
        </p:txBody>
      </p:sp>
      <p:sp>
        <p:nvSpPr>
          <p:cNvPr id="14" name="Oval 13">
            <a:extLst>
              <a:ext uri="{FF2B5EF4-FFF2-40B4-BE49-F238E27FC236}">
                <a16:creationId xmlns:a16="http://schemas.microsoft.com/office/drawing/2014/main" id="{15967E04-0DF0-EFFE-7DE0-AFBE12406C9E}"/>
              </a:ext>
            </a:extLst>
          </p:cNvPr>
          <p:cNvSpPr/>
          <p:nvPr/>
        </p:nvSpPr>
        <p:spPr>
          <a:xfrm>
            <a:off x="2895600" y="2133600"/>
            <a:ext cx="274320" cy="274320"/>
          </a:xfrm>
          <a:prstGeom prst="ellipse">
            <a:avLst/>
          </a:prstGeom>
          <a:solidFill>
            <a:srgbClr val="FFCC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a:extLst>
              <a:ext uri="{FF2B5EF4-FFF2-40B4-BE49-F238E27FC236}">
                <a16:creationId xmlns:a16="http://schemas.microsoft.com/office/drawing/2014/main" id="{8579E38C-DFEE-5336-6D73-EFB64590CC55}"/>
              </a:ext>
            </a:extLst>
          </p:cNvPr>
          <p:cNvSpPr txBox="1"/>
          <p:nvPr/>
        </p:nvSpPr>
        <p:spPr>
          <a:xfrm>
            <a:off x="914400" y="2133600"/>
            <a:ext cx="928524" cy="307777"/>
          </a:xfrm>
          <a:prstGeom prst="rect">
            <a:avLst/>
          </a:prstGeom>
          <a:noFill/>
        </p:spPr>
        <p:txBody>
          <a:bodyPr wrap="none">
            <a:spAutoFit/>
          </a:bodyPr>
          <a:lstStyle/>
          <a:p>
            <a:pPr>
              <a:defRPr sz="1400" b="1">
                <a:solidFill>
                  <a:srgbClr val="003366"/>
                </a:solidFill>
              </a:defRPr>
            </a:pPr>
            <a:r>
              <a:rPr dirty="0"/>
              <a:t>Year </a:t>
            </a:r>
            <a:r>
              <a:rPr lang="en-US" dirty="0"/>
              <a:t>2005</a:t>
            </a:r>
            <a:endParaRPr dirty="0"/>
          </a:p>
        </p:txBody>
      </p:sp>
      <p:sp>
        <p:nvSpPr>
          <p:cNvPr id="16" name="TextBox 15">
            <a:extLst>
              <a:ext uri="{FF2B5EF4-FFF2-40B4-BE49-F238E27FC236}">
                <a16:creationId xmlns:a16="http://schemas.microsoft.com/office/drawing/2014/main" id="{05A3971A-09DC-4873-DCE2-1822D0D2C5FE}"/>
              </a:ext>
            </a:extLst>
          </p:cNvPr>
          <p:cNvSpPr txBox="1"/>
          <p:nvPr/>
        </p:nvSpPr>
        <p:spPr>
          <a:xfrm>
            <a:off x="3581400" y="2133600"/>
            <a:ext cx="6070600" cy="461665"/>
          </a:xfrm>
          <a:prstGeom prst="rect">
            <a:avLst/>
          </a:prstGeom>
          <a:noFill/>
        </p:spPr>
        <p:txBody>
          <a:bodyPr wrap="square">
            <a:spAutoFit/>
          </a:bodyPr>
          <a:lstStyle/>
          <a:p>
            <a:pPr>
              <a:defRPr sz="1200">
                <a:solidFill>
                  <a:srgbClr val="323232"/>
                </a:solidFill>
              </a:defRPr>
            </a:pPr>
            <a:r>
              <a:rPr lang="en-US" b="1" dirty="0"/>
              <a:t>VetPro</a:t>
            </a:r>
            <a:r>
              <a:rPr lang="en-US" dirty="0"/>
              <a:t>“3.0” – </a:t>
            </a:r>
            <a:r>
              <a:rPr lang="en-US" b="1" dirty="0"/>
              <a:t>VetProWeb</a:t>
            </a:r>
            <a:r>
              <a:rPr lang="en-US" dirty="0"/>
              <a:t> </a:t>
            </a:r>
            <a:r>
              <a:rPr lang="en-US" b="1" dirty="0"/>
              <a:t> is LIVE !</a:t>
            </a:r>
            <a:r>
              <a:rPr lang="en-US" dirty="0"/>
              <a:t>– Use VetPro, anytime, anywhere with internet access! 15 counties converted from previous platform with 49 users</a:t>
            </a:r>
            <a:endParaRPr dirty="0"/>
          </a:p>
        </p:txBody>
      </p:sp>
      <p:sp>
        <p:nvSpPr>
          <p:cNvPr id="17" name="Oval 16">
            <a:extLst>
              <a:ext uri="{FF2B5EF4-FFF2-40B4-BE49-F238E27FC236}">
                <a16:creationId xmlns:a16="http://schemas.microsoft.com/office/drawing/2014/main" id="{B9C2AB45-FB0A-AAD6-860E-5EC7B6E91B6A}"/>
              </a:ext>
            </a:extLst>
          </p:cNvPr>
          <p:cNvSpPr/>
          <p:nvPr/>
        </p:nvSpPr>
        <p:spPr>
          <a:xfrm>
            <a:off x="2895600" y="2895600"/>
            <a:ext cx="274320" cy="274320"/>
          </a:xfrm>
          <a:prstGeom prst="ellipse">
            <a:avLst/>
          </a:prstGeom>
          <a:solidFill>
            <a:srgbClr val="FFCC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a:extLst>
              <a:ext uri="{FF2B5EF4-FFF2-40B4-BE49-F238E27FC236}">
                <a16:creationId xmlns:a16="http://schemas.microsoft.com/office/drawing/2014/main" id="{64A423AF-4C3F-F4EB-540B-72BAB95D9AEE}"/>
              </a:ext>
            </a:extLst>
          </p:cNvPr>
          <p:cNvSpPr txBox="1"/>
          <p:nvPr/>
        </p:nvSpPr>
        <p:spPr>
          <a:xfrm>
            <a:off x="914400" y="2895600"/>
            <a:ext cx="1503681" cy="307777"/>
          </a:xfrm>
          <a:prstGeom prst="rect">
            <a:avLst/>
          </a:prstGeom>
          <a:noFill/>
        </p:spPr>
        <p:txBody>
          <a:bodyPr wrap="none">
            <a:spAutoFit/>
          </a:bodyPr>
          <a:lstStyle/>
          <a:p>
            <a:pPr>
              <a:defRPr sz="1400" b="1">
                <a:solidFill>
                  <a:srgbClr val="003366"/>
                </a:solidFill>
              </a:defRPr>
            </a:pPr>
            <a:r>
              <a:rPr dirty="0"/>
              <a:t>Year</a:t>
            </a:r>
            <a:r>
              <a:rPr lang="en-US" dirty="0"/>
              <a:t>s</a:t>
            </a:r>
            <a:r>
              <a:rPr dirty="0"/>
              <a:t> </a:t>
            </a:r>
            <a:r>
              <a:rPr lang="en-US" dirty="0"/>
              <a:t>2010 - 2019</a:t>
            </a:r>
            <a:endParaRPr dirty="0"/>
          </a:p>
        </p:txBody>
      </p:sp>
      <p:sp>
        <p:nvSpPr>
          <p:cNvPr id="19" name="TextBox 18">
            <a:extLst>
              <a:ext uri="{FF2B5EF4-FFF2-40B4-BE49-F238E27FC236}">
                <a16:creationId xmlns:a16="http://schemas.microsoft.com/office/drawing/2014/main" id="{F6885509-1E6B-3EFC-9F7D-D61A608AF734}"/>
              </a:ext>
            </a:extLst>
          </p:cNvPr>
          <p:cNvSpPr txBox="1"/>
          <p:nvPr/>
        </p:nvSpPr>
        <p:spPr>
          <a:xfrm>
            <a:off x="3581400" y="2895600"/>
            <a:ext cx="6781800" cy="461665"/>
          </a:xfrm>
          <a:prstGeom prst="rect">
            <a:avLst/>
          </a:prstGeom>
          <a:noFill/>
        </p:spPr>
        <p:txBody>
          <a:bodyPr wrap="square">
            <a:spAutoFit/>
          </a:bodyPr>
          <a:lstStyle/>
          <a:p>
            <a:pPr>
              <a:defRPr sz="1200">
                <a:solidFill>
                  <a:srgbClr val="323232"/>
                </a:solidFill>
              </a:defRPr>
            </a:pPr>
            <a:r>
              <a:rPr lang="en-US" b="1" dirty="0"/>
              <a:t>VetProWeb for CALVET </a:t>
            </a:r>
            <a:r>
              <a:rPr lang="en-US" dirty="0"/>
              <a:t>– All CA Counties using ONE application for Claims and reporting.  On boarding process begins FY 10/11, resulting in 57 agencies/400+ users by 2013</a:t>
            </a:r>
            <a:endParaRPr dirty="0"/>
          </a:p>
        </p:txBody>
      </p:sp>
      <p:sp>
        <p:nvSpPr>
          <p:cNvPr id="21" name="TextBox 20">
            <a:extLst>
              <a:ext uri="{FF2B5EF4-FFF2-40B4-BE49-F238E27FC236}">
                <a16:creationId xmlns:a16="http://schemas.microsoft.com/office/drawing/2014/main" id="{4185426A-5951-5B2C-62AD-07207188AF0F}"/>
              </a:ext>
            </a:extLst>
          </p:cNvPr>
          <p:cNvSpPr txBox="1"/>
          <p:nvPr/>
        </p:nvSpPr>
        <p:spPr>
          <a:xfrm>
            <a:off x="888521" y="4724400"/>
            <a:ext cx="1458156" cy="307777"/>
          </a:xfrm>
          <a:prstGeom prst="rect">
            <a:avLst/>
          </a:prstGeom>
          <a:noFill/>
        </p:spPr>
        <p:txBody>
          <a:bodyPr wrap="none">
            <a:spAutoFit/>
          </a:bodyPr>
          <a:lstStyle/>
          <a:p>
            <a:pPr>
              <a:defRPr sz="1400" b="1">
                <a:solidFill>
                  <a:srgbClr val="003366"/>
                </a:solidFill>
              </a:defRPr>
            </a:pPr>
            <a:r>
              <a:rPr dirty="0"/>
              <a:t>Year</a:t>
            </a:r>
            <a:r>
              <a:rPr lang="en-US" dirty="0"/>
              <a:t>s</a:t>
            </a:r>
            <a:r>
              <a:rPr dirty="0"/>
              <a:t> 20</a:t>
            </a:r>
            <a:r>
              <a:rPr lang="en-US" dirty="0"/>
              <a:t>19- 2022</a:t>
            </a:r>
            <a:endParaRPr dirty="0"/>
          </a:p>
        </p:txBody>
      </p:sp>
      <p:sp>
        <p:nvSpPr>
          <p:cNvPr id="22" name="TextBox 21">
            <a:extLst>
              <a:ext uri="{FF2B5EF4-FFF2-40B4-BE49-F238E27FC236}">
                <a16:creationId xmlns:a16="http://schemas.microsoft.com/office/drawing/2014/main" id="{CAA5C4AD-A385-CF87-B671-5CDEE6B76C6A}"/>
              </a:ext>
            </a:extLst>
          </p:cNvPr>
          <p:cNvSpPr txBox="1"/>
          <p:nvPr/>
        </p:nvSpPr>
        <p:spPr>
          <a:xfrm>
            <a:off x="3581400" y="3429000"/>
            <a:ext cx="7564700" cy="1231106"/>
          </a:xfrm>
          <a:prstGeom prst="rect">
            <a:avLst/>
          </a:prstGeom>
          <a:noFill/>
        </p:spPr>
        <p:txBody>
          <a:bodyPr wrap="none">
            <a:spAutoFit/>
          </a:bodyPr>
          <a:lstStyle/>
          <a:p>
            <a:pPr marL="171450" indent="-171450">
              <a:buFont typeface="Arial" panose="020B0604020202020204" pitchFamily="34" charset="0"/>
              <a:buChar char="•"/>
              <a:defRPr sz="1200">
                <a:solidFill>
                  <a:srgbClr val="323232"/>
                </a:solidFill>
              </a:defRPr>
            </a:pPr>
            <a:r>
              <a:rPr lang="en-US" b="1" dirty="0"/>
              <a:t>CalVet</a:t>
            </a:r>
            <a:r>
              <a:rPr lang="en-US" dirty="0"/>
              <a:t> development and maintenance of </a:t>
            </a:r>
            <a:r>
              <a:rPr lang="en-US" sz="1400" b="1" dirty="0"/>
              <a:t>paperless, remote, mobile </a:t>
            </a:r>
            <a:r>
              <a:rPr lang="en-US" dirty="0"/>
              <a:t>functionality and system modernization</a:t>
            </a:r>
          </a:p>
          <a:p>
            <a:pPr marL="628650" lvl="1" indent="-171450">
              <a:buFont typeface="Arial" panose="020B0604020202020204" pitchFamily="34" charset="0"/>
              <a:buChar char="•"/>
              <a:defRPr sz="1200">
                <a:solidFill>
                  <a:srgbClr val="323232"/>
                </a:solidFill>
              </a:defRPr>
            </a:pPr>
            <a:r>
              <a:rPr lang="en-US" dirty="0"/>
              <a:t>Claim Package and DO Review</a:t>
            </a:r>
          </a:p>
          <a:p>
            <a:pPr marL="628650" lvl="1" indent="-171450">
              <a:buFont typeface="Arial" panose="020B0604020202020204" pitchFamily="34" charset="0"/>
              <a:buChar char="•"/>
              <a:defRPr sz="1200">
                <a:solidFill>
                  <a:srgbClr val="323232"/>
                </a:solidFill>
              </a:defRPr>
            </a:pPr>
            <a:r>
              <a:rPr lang="en-US" dirty="0"/>
              <a:t>Finger.Ink</a:t>
            </a:r>
          </a:p>
          <a:p>
            <a:pPr marL="628650" lvl="1" indent="-171450">
              <a:buFont typeface="Arial" panose="020B0604020202020204" pitchFamily="34" charset="0"/>
              <a:buChar char="•"/>
              <a:defRPr sz="1200">
                <a:solidFill>
                  <a:srgbClr val="323232"/>
                </a:solidFill>
              </a:defRPr>
            </a:pPr>
            <a:r>
              <a:rPr lang="en-US" dirty="0"/>
              <a:t>VA Direct Submit</a:t>
            </a:r>
          </a:p>
          <a:p>
            <a:pPr marL="171450" indent="-171450">
              <a:buFont typeface="Arial" panose="020B0604020202020204" pitchFamily="34" charset="0"/>
              <a:buChar char="•"/>
              <a:defRPr sz="1200">
                <a:solidFill>
                  <a:srgbClr val="323232"/>
                </a:solidFill>
              </a:defRPr>
            </a:pPr>
            <a:r>
              <a:rPr lang="en-US" dirty="0"/>
              <a:t>“Big Data” for California Veteran Services -- Audit Reports &gt; Legislature Reports</a:t>
            </a:r>
          </a:p>
          <a:p>
            <a:pPr>
              <a:defRPr sz="1200">
                <a:solidFill>
                  <a:srgbClr val="323232"/>
                </a:solidFill>
              </a:defRPr>
            </a:pPr>
            <a:endParaRPr dirty="0"/>
          </a:p>
        </p:txBody>
      </p:sp>
      <p:sp>
        <p:nvSpPr>
          <p:cNvPr id="3" name="TextBox 2">
            <a:extLst>
              <a:ext uri="{FF2B5EF4-FFF2-40B4-BE49-F238E27FC236}">
                <a16:creationId xmlns:a16="http://schemas.microsoft.com/office/drawing/2014/main" id="{4A5BB1B3-0DD2-E39A-49C0-312BDAB3FA0C}"/>
              </a:ext>
            </a:extLst>
          </p:cNvPr>
          <p:cNvSpPr txBox="1"/>
          <p:nvPr/>
        </p:nvSpPr>
        <p:spPr>
          <a:xfrm>
            <a:off x="3581400" y="4755178"/>
            <a:ext cx="7564700" cy="1015663"/>
          </a:xfrm>
          <a:prstGeom prst="rect">
            <a:avLst/>
          </a:prstGeom>
          <a:noFill/>
        </p:spPr>
        <p:txBody>
          <a:bodyPr wrap="square">
            <a:spAutoFit/>
          </a:bodyPr>
          <a:lstStyle/>
          <a:p>
            <a:pPr>
              <a:defRPr sz="1200">
                <a:solidFill>
                  <a:srgbClr val="323232"/>
                </a:solidFill>
              </a:defRPr>
            </a:pPr>
            <a:r>
              <a:rPr lang="en-US" b="1" dirty="0"/>
              <a:t>Remote Email signatures for VA Forms</a:t>
            </a:r>
            <a:r>
              <a:rPr lang="en-US" dirty="0"/>
              <a:t> -- finally allows for truly remote veteran interaction for claim processing.</a:t>
            </a:r>
          </a:p>
          <a:p>
            <a:pPr>
              <a:defRPr sz="1200">
                <a:solidFill>
                  <a:srgbClr val="323232"/>
                </a:solidFill>
              </a:defRPr>
            </a:pPr>
            <a:endParaRPr lang="en-US" dirty="0"/>
          </a:p>
          <a:p>
            <a:pPr>
              <a:defRPr sz="1200">
                <a:solidFill>
                  <a:srgbClr val="323232"/>
                </a:solidFill>
              </a:defRPr>
            </a:pPr>
            <a:r>
              <a:rPr lang="en-US" b="1" dirty="0"/>
              <a:t>College Fee Waiver Portal </a:t>
            </a:r>
            <a:r>
              <a:rPr lang="en-US" dirty="0"/>
              <a:t>– Enhances and secures DVS 40 Fee Waiver process. California College certifying officials become VetPro users. CalVet, Panoramic and CVSO’s across the state partner to react quickly to address critical vulnerability to key State Veterans’ benefit program</a:t>
            </a:r>
            <a:endParaRPr dirty="0"/>
          </a:p>
        </p:txBody>
      </p:sp>
      <p:sp>
        <p:nvSpPr>
          <p:cNvPr id="4" name="Oval 3">
            <a:extLst>
              <a:ext uri="{FF2B5EF4-FFF2-40B4-BE49-F238E27FC236}">
                <a16:creationId xmlns:a16="http://schemas.microsoft.com/office/drawing/2014/main" id="{9226015B-EA74-EE0C-C285-CB160E6AA072}"/>
              </a:ext>
            </a:extLst>
          </p:cNvPr>
          <p:cNvSpPr/>
          <p:nvPr/>
        </p:nvSpPr>
        <p:spPr>
          <a:xfrm>
            <a:off x="2895600" y="4757857"/>
            <a:ext cx="274320" cy="274320"/>
          </a:xfrm>
          <a:prstGeom prst="ellipse">
            <a:avLst/>
          </a:prstGeom>
          <a:solidFill>
            <a:srgbClr val="FFCC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6769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p:bldP spid="13" grpId="0"/>
      <p:bldP spid="14" grpId="0" animBg="1"/>
      <p:bldP spid="15" grpId="0"/>
      <p:bldP spid="16" grpId="0"/>
      <p:bldP spid="17" grpId="0" animBg="1"/>
      <p:bldP spid="18" grpId="0"/>
      <p:bldP spid="19" grpId="0"/>
      <p:bldP spid="21" grpId="0"/>
      <p:bldP spid="22" grpId="0"/>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E8376B-6381-7BF0-2EAF-1D44A9AABD28}"/>
              </a:ext>
            </a:extLst>
          </p:cNvPr>
          <p:cNvSpPr/>
          <p:nvPr/>
        </p:nvSpPr>
        <p:spPr>
          <a:xfrm>
            <a:off x="3032760" y="838200"/>
            <a:ext cx="25400" cy="5852160"/>
          </a:xfrm>
          <a:prstGeom prst="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a:extLst>
              <a:ext uri="{FF2B5EF4-FFF2-40B4-BE49-F238E27FC236}">
                <a16:creationId xmlns:a16="http://schemas.microsoft.com/office/drawing/2014/main" id="{8C6C7BBA-3612-C75D-CCCA-AFD1709B308C}"/>
              </a:ext>
            </a:extLst>
          </p:cNvPr>
          <p:cNvSpPr txBox="1"/>
          <p:nvPr/>
        </p:nvSpPr>
        <p:spPr>
          <a:xfrm>
            <a:off x="914400" y="2168306"/>
            <a:ext cx="1484958" cy="307777"/>
          </a:xfrm>
          <a:prstGeom prst="rect">
            <a:avLst/>
          </a:prstGeom>
          <a:noFill/>
        </p:spPr>
        <p:txBody>
          <a:bodyPr wrap="none">
            <a:spAutoFit/>
          </a:bodyPr>
          <a:lstStyle/>
          <a:p>
            <a:pPr>
              <a:defRPr sz="1400" b="1">
                <a:solidFill>
                  <a:srgbClr val="003366"/>
                </a:solidFill>
              </a:defRPr>
            </a:pPr>
            <a:r>
              <a:rPr dirty="0"/>
              <a:t>Year</a:t>
            </a:r>
            <a:r>
              <a:rPr lang="en-US" dirty="0"/>
              <a:t>s</a:t>
            </a:r>
            <a:r>
              <a:rPr dirty="0"/>
              <a:t> </a:t>
            </a:r>
            <a:r>
              <a:rPr lang="en-US" dirty="0"/>
              <a:t>2022 - 2025</a:t>
            </a:r>
            <a:endParaRPr dirty="0"/>
          </a:p>
        </p:txBody>
      </p:sp>
      <p:sp>
        <p:nvSpPr>
          <p:cNvPr id="25" name="TextBox 24">
            <a:extLst>
              <a:ext uri="{FF2B5EF4-FFF2-40B4-BE49-F238E27FC236}">
                <a16:creationId xmlns:a16="http://schemas.microsoft.com/office/drawing/2014/main" id="{79BB7850-477D-49D8-140A-1BCCAD0DE0DA}"/>
              </a:ext>
            </a:extLst>
          </p:cNvPr>
          <p:cNvSpPr txBox="1"/>
          <p:nvPr/>
        </p:nvSpPr>
        <p:spPr>
          <a:xfrm>
            <a:off x="3581400" y="2168306"/>
            <a:ext cx="8154348" cy="492443"/>
          </a:xfrm>
          <a:prstGeom prst="rect">
            <a:avLst/>
          </a:prstGeom>
          <a:noFill/>
        </p:spPr>
        <p:txBody>
          <a:bodyPr wrap="none">
            <a:spAutoFit/>
          </a:bodyPr>
          <a:lstStyle/>
          <a:p>
            <a:pPr>
              <a:defRPr sz="1200">
                <a:solidFill>
                  <a:srgbClr val="323232"/>
                </a:solidFill>
              </a:defRPr>
            </a:pPr>
            <a:r>
              <a:rPr lang="en-US" sz="1400" b="1" dirty="0"/>
              <a:t>VetPro”5.0” </a:t>
            </a:r>
            <a:r>
              <a:rPr lang="en-US" dirty="0"/>
              <a:t>Requirements and Design for California’s </a:t>
            </a:r>
            <a:r>
              <a:rPr lang="en-US" b="1" dirty="0"/>
              <a:t>VETPRO “2.0”</a:t>
            </a:r>
            <a:r>
              <a:rPr lang="en-US" dirty="0"/>
              <a:t>: Intake Module (Reception Queue/Visitor Phone Calls )</a:t>
            </a:r>
          </a:p>
          <a:p>
            <a:pPr>
              <a:defRPr sz="1200">
                <a:solidFill>
                  <a:srgbClr val="323232"/>
                </a:solidFill>
              </a:defRPr>
            </a:pPr>
            <a:r>
              <a:rPr lang="en-US" dirty="0"/>
              <a:t>and County Form Letters</a:t>
            </a:r>
            <a:endParaRPr dirty="0"/>
          </a:p>
        </p:txBody>
      </p:sp>
      <p:sp>
        <p:nvSpPr>
          <p:cNvPr id="26" name="Oval 25">
            <a:extLst>
              <a:ext uri="{FF2B5EF4-FFF2-40B4-BE49-F238E27FC236}">
                <a16:creationId xmlns:a16="http://schemas.microsoft.com/office/drawing/2014/main" id="{66BB9E46-4570-008F-3A04-CABEE2470035}"/>
              </a:ext>
            </a:extLst>
          </p:cNvPr>
          <p:cNvSpPr/>
          <p:nvPr/>
        </p:nvSpPr>
        <p:spPr>
          <a:xfrm>
            <a:off x="2895600" y="3962400"/>
            <a:ext cx="274320" cy="274320"/>
          </a:xfrm>
          <a:prstGeom prst="ellipse">
            <a:avLst/>
          </a:prstGeom>
          <a:solidFill>
            <a:srgbClr val="92D05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a:extLst>
              <a:ext uri="{FF2B5EF4-FFF2-40B4-BE49-F238E27FC236}">
                <a16:creationId xmlns:a16="http://schemas.microsoft.com/office/drawing/2014/main" id="{9AED1B25-C67C-03C4-F6E2-1A6D82737A5E}"/>
              </a:ext>
            </a:extLst>
          </p:cNvPr>
          <p:cNvSpPr txBox="1"/>
          <p:nvPr/>
        </p:nvSpPr>
        <p:spPr>
          <a:xfrm>
            <a:off x="914400" y="3962400"/>
            <a:ext cx="2286000" cy="457200"/>
          </a:xfrm>
          <a:prstGeom prst="rect">
            <a:avLst/>
          </a:prstGeom>
          <a:noFill/>
        </p:spPr>
        <p:txBody>
          <a:bodyPr wrap="none">
            <a:spAutoFit/>
          </a:bodyPr>
          <a:lstStyle/>
          <a:p>
            <a:pPr>
              <a:defRPr sz="1400" b="1">
                <a:solidFill>
                  <a:srgbClr val="003366"/>
                </a:solidFill>
              </a:defRPr>
            </a:pPr>
            <a:r>
              <a:rPr dirty="0"/>
              <a:t>Year 2026</a:t>
            </a:r>
          </a:p>
        </p:txBody>
      </p:sp>
      <p:sp>
        <p:nvSpPr>
          <p:cNvPr id="29" name="Oval 28">
            <a:extLst>
              <a:ext uri="{FF2B5EF4-FFF2-40B4-BE49-F238E27FC236}">
                <a16:creationId xmlns:a16="http://schemas.microsoft.com/office/drawing/2014/main" id="{8E7F5571-83B4-6DC3-995E-194210EA39B7}"/>
              </a:ext>
            </a:extLst>
          </p:cNvPr>
          <p:cNvSpPr/>
          <p:nvPr/>
        </p:nvSpPr>
        <p:spPr>
          <a:xfrm>
            <a:off x="2895600" y="5265003"/>
            <a:ext cx="274320" cy="274320"/>
          </a:xfrm>
          <a:prstGeom prst="ellipse">
            <a:avLst/>
          </a:prstGeom>
          <a:solidFill>
            <a:srgbClr val="92D05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a:extLst>
              <a:ext uri="{FF2B5EF4-FFF2-40B4-BE49-F238E27FC236}">
                <a16:creationId xmlns:a16="http://schemas.microsoft.com/office/drawing/2014/main" id="{432004B7-681D-A68C-C93E-C6C0B21467E6}"/>
              </a:ext>
            </a:extLst>
          </p:cNvPr>
          <p:cNvSpPr txBox="1"/>
          <p:nvPr/>
        </p:nvSpPr>
        <p:spPr>
          <a:xfrm>
            <a:off x="914400" y="2776418"/>
            <a:ext cx="1484958" cy="307777"/>
          </a:xfrm>
          <a:prstGeom prst="rect">
            <a:avLst/>
          </a:prstGeom>
          <a:noFill/>
        </p:spPr>
        <p:txBody>
          <a:bodyPr wrap="none">
            <a:spAutoFit/>
          </a:bodyPr>
          <a:lstStyle/>
          <a:p>
            <a:pPr>
              <a:defRPr sz="1400" b="1">
                <a:solidFill>
                  <a:srgbClr val="003366"/>
                </a:solidFill>
              </a:defRPr>
            </a:pPr>
            <a:r>
              <a:t>Year</a:t>
            </a:r>
            <a:r>
              <a:rPr lang="en-US"/>
              <a:t>s</a:t>
            </a:r>
            <a:r>
              <a:t> </a:t>
            </a:r>
            <a:r>
              <a:rPr lang="en-US" dirty="0"/>
              <a:t>2024 - 2025</a:t>
            </a:r>
            <a:endParaRPr dirty="0"/>
          </a:p>
        </p:txBody>
      </p:sp>
      <p:sp>
        <p:nvSpPr>
          <p:cNvPr id="37" name="TextBox 36">
            <a:extLst>
              <a:ext uri="{FF2B5EF4-FFF2-40B4-BE49-F238E27FC236}">
                <a16:creationId xmlns:a16="http://schemas.microsoft.com/office/drawing/2014/main" id="{BF43E617-3DA8-182F-905A-0A8221B83C6D}"/>
              </a:ext>
            </a:extLst>
          </p:cNvPr>
          <p:cNvSpPr txBox="1"/>
          <p:nvPr/>
        </p:nvSpPr>
        <p:spPr>
          <a:xfrm>
            <a:off x="3596461" y="2776418"/>
            <a:ext cx="7971285" cy="1384995"/>
          </a:xfrm>
          <a:prstGeom prst="rect">
            <a:avLst/>
          </a:prstGeom>
          <a:noFill/>
        </p:spPr>
        <p:txBody>
          <a:bodyPr wrap="square">
            <a:spAutoFit/>
          </a:bodyPr>
          <a:lstStyle/>
          <a:p>
            <a:pPr>
              <a:defRPr sz="1200">
                <a:solidFill>
                  <a:srgbClr val="323232"/>
                </a:solidFill>
              </a:defRPr>
            </a:pPr>
            <a:r>
              <a:rPr lang="en-US" b="1" dirty="0"/>
              <a:t>VetPro”5.0” </a:t>
            </a:r>
            <a:r>
              <a:rPr lang="en-US" dirty="0"/>
              <a:t>Requirements and Design for </a:t>
            </a:r>
            <a:r>
              <a:rPr lang="en-US" b="1" dirty="0"/>
              <a:t>VETPRO “2.0”</a:t>
            </a:r>
            <a:r>
              <a:rPr lang="en-US" dirty="0"/>
              <a:t> </a:t>
            </a:r>
            <a:r>
              <a:rPr lang="en-US" b="1" dirty="0"/>
              <a:t>Exclusive</a:t>
            </a:r>
            <a:r>
              <a:rPr lang="en-US" dirty="0"/>
              <a:t> </a:t>
            </a:r>
            <a:r>
              <a:rPr lang="en-US" b="1" dirty="0"/>
              <a:t>California  modules:</a:t>
            </a:r>
            <a:r>
              <a:rPr lang="en-US" dirty="0"/>
              <a:t> </a:t>
            </a:r>
          </a:p>
          <a:p>
            <a:pPr marL="171450" indent="-171450">
              <a:buFont typeface="Arial" panose="020B0604020202020204" pitchFamily="34" charset="0"/>
              <a:buChar char="•"/>
              <a:defRPr sz="1200">
                <a:solidFill>
                  <a:srgbClr val="323232"/>
                </a:solidFill>
              </a:defRPr>
            </a:pPr>
            <a:r>
              <a:rPr lang="en-US" dirty="0"/>
              <a:t>DO Review, Audit Reports and WLU tracking, </a:t>
            </a:r>
          </a:p>
          <a:p>
            <a:pPr marL="171450" indent="-171450">
              <a:buFont typeface="Arial" panose="020B0604020202020204" pitchFamily="34" charset="0"/>
              <a:buChar char="•"/>
              <a:defRPr sz="1200">
                <a:solidFill>
                  <a:srgbClr val="323232"/>
                </a:solidFill>
              </a:defRPr>
            </a:pPr>
            <a:r>
              <a:rPr lang="en-US" dirty="0"/>
              <a:t>Legislature Metrics</a:t>
            </a:r>
          </a:p>
          <a:p>
            <a:pPr marL="171450" indent="-171450">
              <a:buFont typeface="Arial" panose="020B0604020202020204" pitchFamily="34" charset="0"/>
              <a:buChar char="•"/>
              <a:defRPr sz="1200">
                <a:solidFill>
                  <a:srgbClr val="323232"/>
                </a:solidFill>
              </a:defRPr>
            </a:pPr>
            <a:r>
              <a:rPr lang="en-US" dirty="0"/>
              <a:t>Veteran Discovery/Transfer</a:t>
            </a:r>
          </a:p>
          <a:p>
            <a:pPr marL="171450" indent="-171450">
              <a:buFont typeface="Arial" panose="020B0604020202020204" pitchFamily="34" charset="0"/>
              <a:buChar char="•"/>
              <a:defRPr sz="1200">
                <a:solidFill>
                  <a:srgbClr val="323232"/>
                </a:solidFill>
              </a:defRPr>
            </a:pPr>
            <a:r>
              <a:rPr lang="en-US" dirty="0"/>
              <a:t>Begin building modules </a:t>
            </a:r>
          </a:p>
          <a:p>
            <a:pPr>
              <a:defRPr sz="1200">
                <a:solidFill>
                  <a:srgbClr val="323232"/>
                </a:solidFill>
              </a:defRPr>
            </a:pPr>
            <a:endParaRPr lang="en-US" dirty="0"/>
          </a:p>
          <a:p>
            <a:pPr>
              <a:defRPr sz="1200">
                <a:solidFill>
                  <a:srgbClr val="323232"/>
                </a:solidFill>
              </a:defRPr>
            </a:pPr>
            <a:endParaRPr lang="en-US" dirty="0"/>
          </a:p>
        </p:txBody>
      </p:sp>
      <p:sp>
        <p:nvSpPr>
          <p:cNvPr id="30" name="TextBox 29">
            <a:extLst>
              <a:ext uri="{FF2B5EF4-FFF2-40B4-BE49-F238E27FC236}">
                <a16:creationId xmlns:a16="http://schemas.microsoft.com/office/drawing/2014/main" id="{CF59B2E1-3147-489D-ECF7-54171B9C3CD7}"/>
              </a:ext>
            </a:extLst>
          </p:cNvPr>
          <p:cNvSpPr txBox="1"/>
          <p:nvPr/>
        </p:nvSpPr>
        <p:spPr>
          <a:xfrm>
            <a:off x="914400" y="5265003"/>
            <a:ext cx="1159805" cy="307777"/>
          </a:xfrm>
          <a:prstGeom prst="rect">
            <a:avLst/>
          </a:prstGeom>
          <a:noFill/>
        </p:spPr>
        <p:txBody>
          <a:bodyPr wrap="none">
            <a:spAutoFit/>
          </a:bodyPr>
          <a:lstStyle/>
          <a:p>
            <a:pPr>
              <a:defRPr sz="1400" b="1">
                <a:solidFill>
                  <a:srgbClr val="003366"/>
                </a:solidFill>
              </a:defRPr>
            </a:pPr>
            <a:r>
              <a:rPr lang="en-US" dirty="0"/>
              <a:t>Q1 </a:t>
            </a:r>
            <a:r>
              <a:rPr dirty="0"/>
              <a:t>Year 2027</a:t>
            </a:r>
          </a:p>
        </p:txBody>
      </p:sp>
      <p:sp>
        <p:nvSpPr>
          <p:cNvPr id="31" name="TextBox 30">
            <a:extLst>
              <a:ext uri="{FF2B5EF4-FFF2-40B4-BE49-F238E27FC236}">
                <a16:creationId xmlns:a16="http://schemas.microsoft.com/office/drawing/2014/main" id="{E98CEF38-E030-C99B-7A00-B11404004327}"/>
              </a:ext>
            </a:extLst>
          </p:cNvPr>
          <p:cNvSpPr txBox="1"/>
          <p:nvPr/>
        </p:nvSpPr>
        <p:spPr>
          <a:xfrm>
            <a:off x="3581400" y="5265003"/>
            <a:ext cx="6324599" cy="830997"/>
          </a:xfrm>
          <a:prstGeom prst="rect">
            <a:avLst/>
          </a:prstGeom>
          <a:noFill/>
        </p:spPr>
        <p:txBody>
          <a:bodyPr wrap="square">
            <a:spAutoFit/>
          </a:bodyPr>
          <a:lstStyle/>
          <a:p>
            <a:pPr marL="171450" indent="-171450">
              <a:buFont typeface="Arial" panose="020B0604020202020204" pitchFamily="34" charset="0"/>
              <a:buChar char="•"/>
              <a:defRPr sz="1200">
                <a:solidFill>
                  <a:srgbClr val="323232"/>
                </a:solidFill>
              </a:defRPr>
            </a:pPr>
            <a:r>
              <a:rPr lang="en-US" dirty="0"/>
              <a:t>California “Next Gen” Go live! – Application up and running</a:t>
            </a:r>
          </a:p>
          <a:p>
            <a:pPr marL="171450" indent="-171450">
              <a:buFont typeface="Arial" panose="020B0604020202020204" pitchFamily="34" charset="0"/>
              <a:buChar char="•"/>
              <a:defRPr sz="1200">
                <a:solidFill>
                  <a:srgbClr val="323232"/>
                </a:solidFill>
              </a:defRPr>
            </a:pPr>
            <a:r>
              <a:rPr lang="en-US" dirty="0"/>
              <a:t>Data Mapping and Migration</a:t>
            </a:r>
          </a:p>
          <a:p>
            <a:pPr marL="171450" indent="-171450">
              <a:buFont typeface="Arial" panose="020B0604020202020204" pitchFamily="34" charset="0"/>
              <a:buChar char="•"/>
              <a:defRPr sz="1200">
                <a:solidFill>
                  <a:srgbClr val="323232"/>
                </a:solidFill>
              </a:defRPr>
            </a:pPr>
            <a:r>
              <a:rPr lang="en-US" dirty="0"/>
              <a:t>User Training and migration</a:t>
            </a:r>
          </a:p>
          <a:p>
            <a:pPr>
              <a:defRPr sz="1200">
                <a:solidFill>
                  <a:srgbClr val="323232"/>
                </a:solidFill>
              </a:defRPr>
            </a:pPr>
            <a:endParaRPr dirty="0"/>
          </a:p>
        </p:txBody>
      </p:sp>
      <p:sp>
        <p:nvSpPr>
          <p:cNvPr id="5" name="Title 1">
            <a:extLst>
              <a:ext uri="{FF2B5EF4-FFF2-40B4-BE49-F238E27FC236}">
                <a16:creationId xmlns:a16="http://schemas.microsoft.com/office/drawing/2014/main" id="{4820E2E1-6348-E2AB-EB6D-5330342088F7}"/>
              </a:ext>
            </a:extLst>
          </p:cNvPr>
          <p:cNvSpPr>
            <a:spLocks noGrp="1"/>
          </p:cNvSpPr>
          <p:nvPr>
            <p:ph type="title"/>
          </p:nvPr>
        </p:nvSpPr>
        <p:spPr>
          <a:xfrm>
            <a:off x="457200" y="304800"/>
            <a:ext cx="11125200" cy="697467"/>
          </a:xfrm>
        </p:spPr>
        <p:txBody>
          <a:bodyPr anchor="t">
            <a:normAutofit/>
          </a:bodyPr>
          <a:lstStyle/>
          <a:p>
            <a:pPr algn="ctr"/>
            <a:r>
              <a:rPr lang="en-US" b="1" dirty="0"/>
              <a:t>VETPRO – Timeline Present and Future</a:t>
            </a:r>
          </a:p>
        </p:txBody>
      </p:sp>
      <p:sp>
        <p:nvSpPr>
          <p:cNvPr id="33" name="TextBox 32">
            <a:extLst>
              <a:ext uri="{FF2B5EF4-FFF2-40B4-BE49-F238E27FC236}">
                <a16:creationId xmlns:a16="http://schemas.microsoft.com/office/drawing/2014/main" id="{4209C672-24D7-8D96-6EB9-4BEE1785869C}"/>
              </a:ext>
            </a:extLst>
          </p:cNvPr>
          <p:cNvSpPr txBox="1"/>
          <p:nvPr/>
        </p:nvSpPr>
        <p:spPr>
          <a:xfrm>
            <a:off x="914400" y="914400"/>
            <a:ext cx="1738040" cy="307777"/>
          </a:xfrm>
          <a:prstGeom prst="rect">
            <a:avLst/>
          </a:prstGeom>
          <a:noFill/>
        </p:spPr>
        <p:txBody>
          <a:bodyPr wrap="none">
            <a:spAutoFit/>
          </a:bodyPr>
          <a:lstStyle/>
          <a:p>
            <a:pPr>
              <a:defRPr sz="1400" b="1">
                <a:solidFill>
                  <a:srgbClr val="003366"/>
                </a:solidFill>
              </a:defRPr>
            </a:pPr>
            <a:r>
              <a:rPr dirty="0"/>
              <a:t>Year</a:t>
            </a:r>
            <a:r>
              <a:rPr lang="en-US" dirty="0"/>
              <a:t>s</a:t>
            </a:r>
            <a:r>
              <a:rPr dirty="0"/>
              <a:t> 20</a:t>
            </a:r>
            <a:r>
              <a:rPr lang="en-US" dirty="0"/>
              <a:t>19 - Present</a:t>
            </a:r>
            <a:endParaRPr dirty="0"/>
          </a:p>
        </p:txBody>
      </p:sp>
      <p:sp>
        <p:nvSpPr>
          <p:cNvPr id="34" name="TextBox 33">
            <a:extLst>
              <a:ext uri="{FF2B5EF4-FFF2-40B4-BE49-F238E27FC236}">
                <a16:creationId xmlns:a16="http://schemas.microsoft.com/office/drawing/2014/main" id="{AE931952-C02E-D0F1-1E78-4CA21345862F}"/>
              </a:ext>
            </a:extLst>
          </p:cNvPr>
          <p:cNvSpPr txBox="1"/>
          <p:nvPr/>
        </p:nvSpPr>
        <p:spPr>
          <a:xfrm>
            <a:off x="3581400" y="945178"/>
            <a:ext cx="7279109" cy="1015663"/>
          </a:xfrm>
          <a:prstGeom prst="rect">
            <a:avLst/>
          </a:prstGeom>
          <a:noFill/>
        </p:spPr>
        <p:txBody>
          <a:bodyPr wrap="square">
            <a:spAutoFit/>
          </a:bodyPr>
          <a:lstStyle/>
          <a:p>
            <a:pPr>
              <a:defRPr sz="1200">
                <a:solidFill>
                  <a:srgbClr val="323232"/>
                </a:solidFill>
              </a:defRPr>
            </a:pPr>
            <a:r>
              <a:rPr lang="en-US" b="1" dirty="0"/>
              <a:t>VETPRO</a:t>
            </a:r>
            <a:r>
              <a:rPr lang="en-US" dirty="0"/>
              <a:t> National is LIVE (VetPro “4.0”). Our “NEXT GENERATION” application platform for  County VSRs to serve Veterans and file claims efficiently</a:t>
            </a:r>
          </a:p>
          <a:p>
            <a:pPr>
              <a:defRPr sz="1200">
                <a:solidFill>
                  <a:srgbClr val="323232"/>
                </a:solidFill>
              </a:defRPr>
            </a:pPr>
            <a:endParaRPr lang="en-US" dirty="0"/>
          </a:p>
          <a:p>
            <a:pPr>
              <a:defRPr sz="1200">
                <a:solidFill>
                  <a:srgbClr val="323232"/>
                </a:solidFill>
              </a:defRPr>
            </a:pPr>
            <a:r>
              <a:rPr lang="en-US" dirty="0"/>
              <a:t>Q1 2025 </a:t>
            </a:r>
            <a:r>
              <a:rPr lang="en-US" sz="1200" dirty="0"/>
              <a:t>– Auto-Establish of  VAF 21-22/ 21-22a marks a significant milestone in automating and streamlining the benefits application process for VSRs and veterans.</a:t>
            </a:r>
            <a:endParaRPr dirty="0"/>
          </a:p>
        </p:txBody>
      </p:sp>
      <p:sp>
        <p:nvSpPr>
          <p:cNvPr id="35" name="Oval 34">
            <a:extLst>
              <a:ext uri="{FF2B5EF4-FFF2-40B4-BE49-F238E27FC236}">
                <a16:creationId xmlns:a16="http://schemas.microsoft.com/office/drawing/2014/main" id="{8E13D8DF-E735-E9C0-2ECE-9F3E15379411}"/>
              </a:ext>
            </a:extLst>
          </p:cNvPr>
          <p:cNvSpPr/>
          <p:nvPr/>
        </p:nvSpPr>
        <p:spPr>
          <a:xfrm>
            <a:off x="2895600" y="2776418"/>
            <a:ext cx="274320" cy="274320"/>
          </a:xfrm>
          <a:prstGeom prst="ellipse">
            <a:avLst/>
          </a:prstGeom>
          <a:solidFill>
            <a:srgbClr val="FFFF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Oval 22">
            <a:extLst>
              <a:ext uri="{FF2B5EF4-FFF2-40B4-BE49-F238E27FC236}">
                <a16:creationId xmlns:a16="http://schemas.microsoft.com/office/drawing/2014/main" id="{C1D84058-B195-51E2-3A82-C3A3A2005897}"/>
              </a:ext>
            </a:extLst>
          </p:cNvPr>
          <p:cNvSpPr/>
          <p:nvPr/>
        </p:nvSpPr>
        <p:spPr>
          <a:xfrm>
            <a:off x="2895600" y="2168306"/>
            <a:ext cx="274320" cy="274320"/>
          </a:xfrm>
          <a:prstGeom prst="ellipse">
            <a:avLst/>
          </a:prstGeom>
          <a:solidFill>
            <a:srgbClr val="FFFF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Oval 31">
            <a:extLst>
              <a:ext uri="{FF2B5EF4-FFF2-40B4-BE49-F238E27FC236}">
                <a16:creationId xmlns:a16="http://schemas.microsoft.com/office/drawing/2014/main" id="{11E7A1DF-6D0B-2D99-669C-00123744D4E4}"/>
              </a:ext>
            </a:extLst>
          </p:cNvPr>
          <p:cNvSpPr/>
          <p:nvPr/>
        </p:nvSpPr>
        <p:spPr>
          <a:xfrm>
            <a:off x="2895600" y="917377"/>
            <a:ext cx="274320" cy="274320"/>
          </a:xfrm>
          <a:prstGeom prst="ellipse">
            <a:avLst/>
          </a:prstGeom>
          <a:solidFill>
            <a:srgbClr val="FFFF00"/>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a:extLst>
              <a:ext uri="{FF2B5EF4-FFF2-40B4-BE49-F238E27FC236}">
                <a16:creationId xmlns:a16="http://schemas.microsoft.com/office/drawing/2014/main" id="{BD2F4452-1894-5F62-8D5A-F94C69A12216}"/>
              </a:ext>
            </a:extLst>
          </p:cNvPr>
          <p:cNvSpPr txBox="1"/>
          <p:nvPr/>
        </p:nvSpPr>
        <p:spPr>
          <a:xfrm>
            <a:off x="3611115" y="4003655"/>
            <a:ext cx="5861028" cy="1015663"/>
          </a:xfrm>
          <a:prstGeom prst="rect">
            <a:avLst/>
          </a:prstGeom>
          <a:noFill/>
        </p:spPr>
        <p:txBody>
          <a:bodyPr wrap="none">
            <a:spAutoFit/>
          </a:bodyPr>
          <a:lstStyle/>
          <a:p>
            <a:pPr>
              <a:defRPr sz="1200">
                <a:solidFill>
                  <a:srgbClr val="323232"/>
                </a:solidFill>
              </a:defRPr>
            </a:pPr>
            <a:r>
              <a:rPr lang="en-US" b="1" dirty="0"/>
              <a:t>VetPro”5.0” </a:t>
            </a:r>
            <a:r>
              <a:rPr lang="en-US" dirty="0"/>
              <a:t>Requirements and Design for </a:t>
            </a:r>
            <a:r>
              <a:rPr lang="en-US" b="1" dirty="0"/>
              <a:t>VETPRO “2.0”</a:t>
            </a:r>
            <a:r>
              <a:rPr lang="en-US" dirty="0"/>
              <a:t> </a:t>
            </a:r>
            <a:r>
              <a:rPr lang="en-US" b="1" dirty="0"/>
              <a:t>Exclusive</a:t>
            </a:r>
            <a:r>
              <a:rPr lang="en-US" dirty="0"/>
              <a:t> </a:t>
            </a:r>
            <a:r>
              <a:rPr lang="en-US" b="1" dirty="0"/>
              <a:t>California  modules:</a:t>
            </a:r>
            <a:r>
              <a:rPr lang="en-US" dirty="0"/>
              <a:t> </a:t>
            </a:r>
          </a:p>
          <a:p>
            <a:pPr marL="171450" indent="-171450">
              <a:buFont typeface="Arial" panose="020B0604020202020204" pitchFamily="34" charset="0"/>
              <a:buChar char="•"/>
              <a:defRPr sz="1200">
                <a:solidFill>
                  <a:srgbClr val="323232"/>
                </a:solidFill>
              </a:defRPr>
            </a:pPr>
            <a:r>
              <a:rPr lang="en-US" dirty="0"/>
              <a:t>Intake Module (Reception Queue/Visitor Phone Calls )</a:t>
            </a:r>
          </a:p>
          <a:p>
            <a:pPr marL="171450" indent="-171450">
              <a:buFont typeface="Arial" panose="020B0604020202020204" pitchFamily="34" charset="0"/>
              <a:buChar char="•"/>
              <a:defRPr sz="1200">
                <a:solidFill>
                  <a:srgbClr val="323232"/>
                </a:solidFill>
              </a:defRPr>
            </a:pPr>
            <a:r>
              <a:rPr lang="en-US" dirty="0"/>
              <a:t>County Form Letters</a:t>
            </a:r>
          </a:p>
          <a:p>
            <a:pPr marL="171450" indent="-171450">
              <a:buFont typeface="Arial" panose="020B0604020202020204" pitchFamily="34" charset="0"/>
              <a:buChar char="•"/>
              <a:defRPr sz="1200">
                <a:solidFill>
                  <a:srgbClr val="323232"/>
                </a:solidFill>
              </a:defRPr>
            </a:pPr>
            <a:r>
              <a:rPr lang="en-US" dirty="0"/>
              <a:t>Complete building modules and integrate</a:t>
            </a:r>
          </a:p>
          <a:p>
            <a:pPr marL="171450" indent="-171450">
              <a:buFont typeface="Arial" panose="020B0604020202020204" pitchFamily="34" charset="0"/>
              <a:buChar char="•"/>
              <a:defRPr sz="1200">
                <a:solidFill>
                  <a:srgbClr val="323232"/>
                </a:solidFill>
              </a:defRPr>
            </a:pPr>
            <a:r>
              <a:rPr lang="en-US" dirty="0"/>
              <a:t>Assemble training materials and videos</a:t>
            </a:r>
            <a:endParaRPr dirty="0"/>
          </a:p>
        </p:txBody>
      </p:sp>
    </p:spTree>
    <p:extLst>
      <p:ext uri="{BB962C8B-B14F-4D97-AF65-F5344CB8AC3E}">
        <p14:creationId xmlns:p14="http://schemas.microsoft.com/office/powerpoint/2010/main" val="65648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p:bldP spid="29" grpId="0" animBg="1"/>
      <p:bldP spid="36" grpId="0"/>
      <p:bldP spid="37" grpId="0"/>
      <p:bldP spid="30" grpId="0"/>
      <p:bldP spid="31" grpId="0"/>
      <p:bldP spid="33" grpId="0"/>
      <p:bldP spid="34" grpId="0"/>
      <p:bldP spid="35" grpId="0" animBg="1"/>
      <p:bldP spid="23" grpId="0" animBg="1"/>
      <p:bldP spid="32"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7CA0F-9A6C-E327-79A7-597318DFB5CD}"/>
              </a:ext>
            </a:extLst>
          </p:cNvPr>
          <p:cNvSpPr txBox="1"/>
          <p:nvPr/>
        </p:nvSpPr>
        <p:spPr>
          <a:xfrm>
            <a:off x="228600" y="1509941"/>
            <a:ext cx="4358510"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Enhanced Secure Logon with </a:t>
            </a:r>
            <a:r>
              <a:rPr lang="en-US" b="1" dirty="0">
                <a:solidFill>
                  <a:schemeClr val="bg1"/>
                </a:solidFill>
              </a:rPr>
              <a:t>No Password to remember</a:t>
            </a:r>
            <a:r>
              <a:rPr lang="en-US" dirty="0">
                <a:solidFill>
                  <a:schemeClr val="bg1"/>
                </a:solidFill>
              </a:rPr>
              <a:t>! Once authenticated, users may choose to receive 6-digit codes via email or SMS text.</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Dynamic “Smart Search” feature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Intuitive Action space for reviewing Claim components, Submission Status and ability to instantly “Auto-Establish” certain VA forms in VBMS (e.g. 21-22, 21-0966)</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Robust Performance and Ad Hoc Reporting. Create and save frequently needed queries for simple consistent data results </a:t>
            </a:r>
          </a:p>
        </p:txBody>
      </p:sp>
      <p:pic>
        <p:nvPicPr>
          <p:cNvPr id="11" name="Picture 10">
            <a:extLst>
              <a:ext uri="{FF2B5EF4-FFF2-40B4-BE49-F238E27FC236}">
                <a16:creationId xmlns:a16="http://schemas.microsoft.com/office/drawing/2014/main" id="{E5DCB1DE-4401-F7B0-CBB9-C6AEA518064F}"/>
              </a:ext>
            </a:extLst>
          </p:cNvPr>
          <p:cNvPicPr>
            <a:picLocks noChangeAspect="1"/>
          </p:cNvPicPr>
          <p:nvPr/>
        </p:nvPicPr>
        <p:blipFill>
          <a:blip r:embed="rId2"/>
          <a:stretch>
            <a:fillRect/>
          </a:stretch>
        </p:blipFill>
        <p:spPr>
          <a:xfrm>
            <a:off x="6833312" y="490127"/>
            <a:ext cx="3429479" cy="5877745"/>
          </a:xfrm>
          <a:prstGeom prst="rect">
            <a:avLst/>
          </a:prstGeom>
        </p:spPr>
      </p:pic>
      <p:pic>
        <p:nvPicPr>
          <p:cNvPr id="5" name="Picture 4">
            <a:extLst>
              <a:ext uri="{FF2B5EF4-FFF2-40B4-BE49-F238E27FC236}">
                <a16:creationId xmlns:a16="http://schemas.microsoft.com/office/drawing/2014/main" id="{B29A59D9-34DC-E888-6461-DEDB0AA40EE0}"/>
              </a:ext>
            </a:extLst>
          </p:cNvPr>
          <p:cNvPicPr>
            <a:picLocks noChangeAspect="1"/>
          </p:cNvPicPr>
          <p:nvPr/>
        </p:nvPicPr>
        <p:blipFill>
          <a:blip r:embed="rId3"/>
          <a:stretch>
            <a:fillRect/>
          </a:stretch>
        </p:blipFill>
        <p:spPr>
          <a:xfrm>
            <a:off x="5358689" y="1509941"/>
            <a:ext cx="6370320" cy="3838116"/>
          </a:xfrm>
          <a:prstGeom prst="rect">
            <a:avLst/>
          </a:prstGeom>
          <a:noFill/>
        </p:spPr>
      </p:pic>
      <p:pic>
        <p:nvPicPr>
          <p:cNvPr id="13" name="Picture 12">
            <a:extLst>
              <a:ext uri="{FF2B5EF4-FFF2-40B4-BE49-F238E27FC236}">
                <a16:creationId xmlns:a16="http://schemas.microsoft.com/office/drawing/2014/main" id="{F048C9F4-DD52-A928-340A-D6FEF5B6901F}"/>
              </a:ext>
            </a:extLst>
          </p:cNvPr>
          <p:cNvPicPr>
            <a:picLocks noChangeAspect="1"/>
          </p:cNvPicPr>
          <p:nvPr/>
        </p:nvPicPr>
        <p:blipFill>
          <a:blip r:embed="rId4"/>
          <a:stretch>
            <a:fillRect/>
          </a:stretch>
        </p:blipFill>
        <p:spPr>
          <a:xfrm>
            <a:off x="95758" y="2047928"/>
            <a:ext cx="12000482" cy="2762139"/>
          </a:xfrm>
          <a:prstGeom prst="rect">
            <a:avLst/>
          </a:prstGeom>
        </p:spPr>
      </p:pic>
      <p:sp>
        <p:nvSpPr>
          <p:cNvPr id="2" name="Title 1">
            <a:extLst>
              <a:ext uri="{FF2B5EF4-FFF2-40B4-BE49-F238E27FC236}">
                <a16:creationId xmlns:a16="http://schemas.microsoft.com/office/drawing/2014/main" id="{EA65E541-EC52-3C03-E506-1F63823F9927}"/>
              </a:ext>
            </a:extLst>
          </p:cNvPr>
          <p:cNvSpPr>
            <a:spLocks noGrp="1"/>
          </p:cNvSpPr>
          <p:nvPr>
            <p:ph type="title"/>
          </p:nvPr>
        </p:nvSpPr>
        <p:spPr>
          <a:xfrm>
            <a:off x="228600" y="228600"/>
            <a:ext cx="4495800" cy="1990725"/>
          </a:xfrm>
        </p:spPr>
        <p:txBody>
          <a:bodyPr anchor="t">
            <a:normAutofit/>
          </a:bodyPr>
          <a:lstStyle/>
          <a:p>
            <a:pPr algn="ctr"/>
            <a:r>
              <a:rPr lang="en-US" dirty="0"/>
              <a:t>VETPRO User Interface – “LOOK and FEEL”</a:t>
            </a:r>
          </a:p>
        </p:txBody>
      </p:sp>
      <p:sp>
        <p:nvSpPr>
          <p:cNvPr id="3" name="Content Placeholder 2">
            <a:extLst>
              <a:ext uri="{FF2B5EF4-FFF2-40B4-BE49-F238E27FC236}">
                <a16:creationId xmlns:a16="http://schemas.microsoft.com/office/drawing/2014/main" id="{6FF14B1B-350B-5D62-3527-9F5A5766F2A7}"/>
              </a:ext>
            </a:extLst>
          </p:cNvPr>
          <p:cNvSpPr>
            <a:spLocks noGrp="1"/>
          </p:cNvSpPr>
          <p:nvPr>
            <p:ph type="body" sz="half" idx="2"/>
          </p:nvPr>
        </p:nvSpPr>
        <p:spPr>
          <a:xfrm>
            <a:off x="365890" y="1524000"/>
            <a:ext cx="3596510" cy="1195292"/>
          </a:xfrm>
        </p:spPr>
        <p:txBody>
          <a:bodyPr>
            <a:normAutofit/>
          </a:bodyPr>
          <a:lstStyle/>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C2E50F4A-1417-AB6F-77C9-2D33C1117B8F}"/>
              </a:ext>
            </a:extLst>
          </p:cNvPr>
          <p:cNvPicPr>
            <a:picLocks noChangeAspect="1"/>
          </p:cNvPicPr>
          <p:nvPr/>
        </p:nvPicPr>
        <p:blipFill>
          <a:blip r:embed="rId5"/>
          <a:stretch>
            <a:fillRect/>
          </a:stretch>
        </p:blipFill>
        <p:spPr>
          <a:xfrm>
            <a:off x="1257253" y="1794672"/>
            <a:ext cx="9677493" cy="3268652"/>
          </a:xfrm>
          <a:prstGeom prst="rect">
            <a:avLst/>
          </a:prstGeom>
        </p:spPr>
      </p:pic>
      <p:pic>
        <p:nvPicPr>
          <p:cNvPr id="17" name="Picture 16">
            <a:extLst>
              <a:ext uri="{FF2B5EF4-FFF2-40B4-BE49-F238E27FC236}">
                <a16:creationId xmlns:a16="http://schemas.microsoft.com/office/drawing/2014/main" id="{18CF85D6-6D1B-05FD-CED0-6732B5551F97}"/>
              </a:ext>
            </a:extLst>
          </p:cNvPr>
          <p:cNvPicPr>
            <a:picLocks noChangeAspect="1"/>
          </p:cNvPicPr>
          <p:nvPr/>
        </p:nvPicPr>
        <p:blipFill>
          <a:blip r:embed="rId6"/>
          <a:stretch>
            <a:fillRect/>
          </a:stretch>
        </p:blipFill>
        <p:spPr>
          <a:xfrm>
            <a:off x="3388834" y="681047"/>
            <a:ext cx="6888956" cy="5495899"/>
          </a:xfrm>
          <a:prstGeom prst="rect">
            <a:avLst/>
          </a:prstGeom>
        </p:spPr>
      </p:pic>
    </p:spTree>
    <p:extLst>
      <p:ext uri="{BB962C8B-B14F-4D97-AF65-F5344CB8AC3E}">
        <p14:creationId xmlns:p14="http://schemas.microsoft.com/office/powerpoint/2010/main" val="24397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4" fill="hold" nodeType="clickEffect">
                                  <p:stCondLst>
                                    <p:cond delay="0"/>
                                  </p:stCondLst>
                                  <p:childTnLst>
                                    <p:animEffect transition="out" filter="wipe(down)">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7" name="Google Shape;147;p24"/>
          <p:cNvPicPr preferRelativeResize="0"/>
          <p:nvPr/>
        </p:nvPicPr>
        <p:blipFill rotWithShape="1">
          <a:blip r:embed="rId3">
            <a:alphaModFix amt="58000"/>
          </a:blip>
          <a:srcRect b="-18821"/>
          <a:stretch/>
        </p:blipFill>
        <p:spPr>
          <a:xfrm>
            <a:off x="-2309" y="361077"/>
            <a:ext cx="12192000" cy="6143632"/>
          </a:xfrm>
          <a:prstGeom prst="rect">
            <a:avLst/>
          </a:prstGeom>
          <a:noFill/>
          <a:ln>
            <a:noFill/>
          </a:ln>
        </p:spPr>
      </p:pic>
      <p:sp>
        <p:nvSpPr>
          <p:cNvPr id="146" name="Google Shape;146;p24"/>
          <p:cNvSpPr txBox="1">
            <a:spLocks noGrp="1"/>
          </p:cNvSpPr>
          <p:nvPr>
            <p:ph type="title"/>
          </p:nvPr>
        </p:nvSpPr>
        <p:spPr>
          <a:xfrm>
            <a:off x="1600549" y="2665400"/>
            <a:ext cx="10439400" cy="763600"/>
          </a:xfrm>
          <a:prstGeom prst="rect">
            <a:avLst/>
          </a:prstGeom>
        </p:spPr>
        <p:txBody>
          <a:bodyPr spcFirstLastPara="1" vert="horz" wrap="square" lIns="121900" tIns="121900" rIns="121900" bIns="121900" rtlCol="0" anchor="t" anchorCtr="0">
            <a:noAutofit/>
          </a:bodyPr>
          <a:lstStyle/>
          <a:p>
            <a:pPr algn="ctr"/>
            <a:r>
              <a:rPr lang="en" sz="4400" b="1" dirty="0">
                <a:solidFill>
                  <a:srgbClr val="002060"/>
                </a:solidFill>
                <a:latin typeface="Aptos ExtraBold" panose="020F0502020204030204" pitchFamily="34" charset="0"/>
              </a:rPr>
              <a:t>Thank you for serving Veterans!</a:t>
            </a:r>
            <a:endParaRPr sz="4400" b="1" dirty="0">
              <a:solidFill>
                <a:srgbClr val="002060"/>
              </a:solidFill>
              <a:latin typeface="Aptos ExtraBold" panose="020F0502020204030204" pitchFamily="34" charset="0"/>
            </a:endParaRPr>
          </a:p>
        </p:txBody>
      </p:sp>
      <p:pic>
        <p:nvPicPr>
          <p:cNvPr id="148" name="Google Shape;148;p24" title="Slide12.mp3">
            <a:hlinkClick r:id="rId4"/>
          </p:cNvPr>
          <p:cNvPicPr preferRelativeResize="0"/>
          <p:nvPr/>
        </p:nvPicPr>
        <p:blipFill rotWithShape="1">
          <a:blip r:embed="rId5">
            <a:alphaModFix/>
          </a:blip>
          <a:srcRect l="147920" t="-12500" r="-147920" b="12500"/>
          <a:stretch/>
        </p:blipFill>
        <p:spPr>
          <a:xfrm>
            <a:off x="190500" y="58674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anim calcmode="lin" valueType="num">
                                      <p:cBhvr>
                                        <p:cTn id="13" dur="1000" fill="hold"/>
                                        <p:tgtEl>
                                          <p:spTgt spid="146"/>
                                        </p:tgtEl>
                                        <p:attrNameLst>
                                          <p:attrName>ppt_x</p:attrName>
                                        </p:attrNameLst>
                                      </p:cBhvr>
                                      <p:tavLst>
                                        <p:tav tm="0">
                                          <p:val>
                                            <p:strVal val="#ppt_x"/>
                                          </p:val>
                                        </p:tav>
                                        <p:tav tm="100000">
                                          <p:val>
                                            <p:strVal val="#ppt_x"/>
                                          </p:val>
                                        </p:tav>
                                      </p:tavLst>
                                    </p:anim>
                                    <p:anim calcmode="lin" valueType="num">
                                      <p:cBhvr>
                                        <p:cTn id="14"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7390</TotalTime>
  <Words>602</Words>
  <Application>Microsoft Office PowerPoint</Application>
  <PresentationFormat>Widescreen</PresentationFormat>
  <Paragraphs>67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 ExtraBold</vt:lpstr>
      <vt:lpstr>Arial</vt:lpstr>
      <vt:lpstr>Corbel</vt:lpstr>
      <vt:lpstr>Euphemia</vt:lpstr>
      <vt:lpstr>Wingdings</vt:lpstr>
      <vt:lpstr>Banded Design Blue 16x9</vt:lpstr>
      <vt:lpstr>VetProWeb</vt:lpstr>
      <vt:lpstr>User Level Access Changes</vt:lpstr>
      <vt:lpstr>VETPRO – Timeline Path to “2.0”</vt:lpstr>
      <vt:lpstr>VETPRO – Timeline Present and Future</vt:lpstr>
      <vt:lpstr>VETPRO User Interface – “LOOK and FEEL”</vt:lpstr>
      <vt:lpstr>Thank you for serving Veterans!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VetProWeb User Training</dc:title>
  <dc:creator>David Steer</dc:creator>
  <cp:lastModifiedBy>Dave Steer</cp:lastModifiedBy>
  <cp:revision>48</cp:revision>
  <dcterms:created xsi:type="dcterms:W3CDTF">2023-06-13T21:00:10Z</dcterms:created>
  <dcterms:modified xsi:type="dcterms:W3CDTF">2025-10-21T03:40:30Z</dcterms:modified>
</cp:coreProperties>
</file>