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4"/>
  </p:notesMasterIdLst>
  <p:sldIdLst>
    <p:sldId id="256" r:id="rId5"/>
    <p:sldId id="303" r:id="rId6"/>
    <p:sldId id="259" r:id="rId7"/>
    <p:sldId id="304" r:id="rId8"/>
    <p:sldId id="282" r:id="rId9"/>
    <p:sldId id="317" r:id="rId10"/>
    <p:sldId id="314" r:id="rId11"/>
    <p:sldId id="450" r:id="rId12"/>
    <p:sldId id="315" r:id="rId13"/>
    <p:sldId id="308" r:id="rId14"/>
    <p:sldId id="309" r:id="rId15"/>
    <p:sldId id="310" r:id="rId16"/>
    <p:sldId id="311" r:id="rId17"/>
    <p:sldId id="451" r:id="rId18"/>
    <p:sldId id="305" r:id="rId19"/>
    <p:sldId id="486" r:id="rId20"/>
    <p:sldId id="271" r:id="rId21"/>
    <p:sldId id="306" r:id="rId22"/>
    <p:sldId id="307" r:id="rId23"/>
    <p:sldId id="313" r:id="rId24"/>
    <p:sldId id="498" r:id="rId25"/>
    <p:sldId id="512" r:id="rId26"/>
    <p:sldId id="511" r:id="rId27"/>
    <p:sldId id="513" r:id="rId28"/>
    <p:sldId id="1561" r:id="rId29"/>
    <p:sldId id="497" r:id="rId30"/>
    <p:sldId id="1562" r:id="rId31"/>
    <p:sldId id="487" r:id="rId32"/>
    <p:sldId id="1563" r:id="rId33"/>
    <p:sldId id="496" r:id="rId34"/>
    <p:sldId id="489" r:id="rId35"/>
    <p:sldId id="490" r:id="rId36"/>
    <p:sldId id="494" r:id="rId37"/>
    <p:sldId id="493" r:id="rId38"/>
    <p:sldId id="491" r:id="rId39"/>
    <p:sldId id="495" r:id="rId40"/>
    <p:sldId id="1564" r:id="rId41"/>
    <p:sldId id="312" r:id="rId42"/>
    <p:sldId id="257" r:id="rId43"/>
    <p:sldId id="258" r:id="rId44"/>
    <p:sldId id="260" r:id="rId45"/>
    <p:sldId id="281" r:id="rId46"/>
    <p:sldId id="298" r:id="rId47"/>
    <p:sldId id="1565" r:id="rId48"/>
    <p:sldId id="507" r:id="rId49"/>
    <p:sldId id="283" r:id="rId50"/>
    <p:sldId id="293" r:id="rId51"/>
    <p:sldId id="505" r:id="rId52"/>
    <p:sldId id="261" r:id="rId53"/>
    <p:sldId id="287" r:id="rId54"/>
    <p:sldId id="288" r:id="rId55"/>
    <p:sldId id="289" r:id="rId56"/>
    <p:sldId id="508" r:id="rId57"/>
    <p:sldId id="509" r:id="rId58"/>
    <p:sldId id="290" r:id="rId59"/>
    <p:sldId id="299" r:id="rId60"/>
    <p:sldId id="284" r:id="rId61"/>
    <p:sldId id="286" r:id="rId62"/>
    <p:sldId id="276" r:id="rId63"/>
    <p:sldId id="294" r:id="rId64"/>
    <p:sldId id="295" r:id="rId65"/>
    <p:sldId id="510" r:id="rId66"/>
    <p:sldId id="285" r:id="rId67"/>
    <p:sldId id="291" r:id="rId68"/>
    <p:sldId id="300" r:id="rId69"/>
    <p:sldId id="272" r:id="rId70"/>
    <p:sldId id="273" r:id="rId71"/>
    <p:sldId id="274" r:id="rId72"/>
    <p:sldId id="275" r:id="rId73"/>
    <p:sldId id="277" r:id="rId74"/>
    <p:sldId id="278" r:id="rId75"/>
    <p:sldId id="279" r:id="rId76"/>
    <p:sldId id="280" r:id="rId77"/>
    <p:sldId id="266" r:id="rId78"/>
    <p:sldId id="301" r:id="rId79"/>
    <p:sldId id="1648" r:id="rId80"/>
    <p:sldId id="1649" r:id="rId81"/>
    <p:sldId id="270" r:id="rId82"/>
    <p:sldId id="1650" r:id="rId83"/>
    <p:sldId id="1651" r:id="rId84"/>
    <p:sldId id="1652" r:id="rId85"/>
    <p:sldId id="1653" r:id="rId86"/>
    <p:sldId id="1654" r:id="rId87"/>
    <p:sldId id="1655" r:id="rId88"/>
    <p:sldId id="1656" r:id="rId89"/>
    <p:sldId id="1657" r:id="rId90"/>
    <p:sldId id="1658" r:id="rId91"/>
    <p:sldId id="1659" r:id="rId92"/>
    <p:sldId id="1660" r:id="rId93"/>
    <p:sldId id="1661" r:id="rId94"/>
    <p:sldId id="1662" r:id="rId95"/>
    <p:sldId id="1663" r:id="rId96"/>
    <p:sldId id="1664" r:id="rId97"/>
    <p:sldId id="1665" r:id="rId98"/>
    <p:sldId id="1666" r:id="rId99"/>
    <p:sldId id="1667" r:id="rId100"/>
    <p:sldId id="1668" r:id="rId101"/>
    <p:sldId id="1669" r:id="rId102"/>
    <p:sldId id="1670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862" autoAdjust="0"/>
  </p:normalViewPr>
  <p:slideViewPr>
    <p:cSldViewPr snapToGrid="0" snapToObjects="1">
      <p:cViewPr varScale="1">
        <p:scale>
          <a:sx n="75" d="100"/>
          <a:sy n="75" d="100"/>
        </p:scale>
        <p:origin x="25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Sean@CalVet" userId="583a84fc-52a5-46ef-81ec-28c3dc22cc67" providerId="ADAL" clId="{54FFA6C8-3E21-48B1-8A8A-DF00DE7B2AEE}"/>
    <pc:docChg chg="delSld">
      <pc:chgData name="Johnson, Sean@CalVet" userId="583a84fc-52a5-46ef-81ec-28c3dc22cc67" providerId="ADAL" clId="{54FFA6C8-3E21-48B1-8A8A-DF00DE7B2AEE}" dt="2025-10-19T20:09:54.440" v="142" actId="2696"/>
      <pc:docMkLst>
        <pc:docMk/>
      </pc:docMkLst>
      <pc:sldChg chg="del">
        <pc:chgData name="Johnson, Sean@CalVet" userId="583a84fc-52a5-46ef-81ec-28c3dc22cc67" providerId="ADAL" clId="{54FFA6C8-3E21-48B1-8A8A-DF00DE7B2AEE}" dt="2025-10-19T20:09:53.779" v="77" actId="2696"/>
        <pc:sldMkLst>
          <pc:docMk/>
          <pc:sldMk cId="1075217259" sldId="262"/>
        </pc:sldMkLst>
      </pc:sldChg>
      <pc:sldChg chg="del">
        <pc:chgData name="Johnson, Sean@CalVet" userId="583a84fc-52a5-46ef-81ec-28c3dc22cc67" providerId="ADAL" clId="{54FFA6C8-3E21-48B1-8A8A-DF00DE7B2AEE}" dt="2025-10-19T20:09:52.898" v="9" actId="2696"/>
        <pc:sldMkLst>
          <pc:docMk/>
          <pc:sldMk cId="3458883115" sldId="263"/>
        </pc:sldMkLst>
      </pc:sldChg>
      <pc:sldChg chg="del">
        <pc:chgData name="Johnson, Sean@CalVet" userId="583a84fc-52a5-46ef-81ec-28c3dc22cc67" providerId="ADAL" clId="{54FFA6C8-3E21-48B1-8A8A-DF00DE7B2AEE}" dt="2025-10-19T20:09:52.850" v="6" actId="2696"/>
        <pc:sldMkLst>
          <pc:docMk/>
          <pc:sldMk cId="2576102454" sldId="264"/>
        </pc:sldMkLst>
      </pc:sldChg>
      <pc:sldChg chg="del">
        <pc:chgData name="Johnson, Sean@CalVet" userId="583a84fc-52a5-46ef-81ec-28c3dc22cc67" providerId="ADAL" clId="{54FFA6C8-3E21-48B1-8A8A-DF00DE7B2AEE}" dt="2025-10-19T20:09:54.408" v="137" actId="2696"/>
        <pc:sldMkLst>
          <pc:docMk/>
          <pc:sldMk cId="1094994502" sldId="265"/>
        </pc:sldMkLst>
      </pc:sldChg>
      <pc:sldChg chg="del">
        <pc:chgData name="Johnson, Sean@CalVet" userId="583a84fc-52a5-46ef-81ec-28c3dc22cc67" providerId="ADAL" clId="{54FFA6C8-3E21-48B1-8A8A-DF00DE7B2AEE}" dt="2025-10-19T20:09:52.945" v="14" actId="2696"/>
        <pc:sldMkLst>
          <pc:docMk/>
          <pc:sldMk cId="2182033493" sldId="267"/>
        </pc:sldMkLst>
      </pc:sldChg>
      <pc:sldChg chg="del">
        <pc:chgData name="Johnson, Sean@CalVet" userId="583a84fc-52a5-46ef-81ec-28c3dc22cc67" providerId="ADAL" clId="{54FFA6C8-3E21-48B1-8A8A-DF00DE7B2AEE}" dt="2025-10-19T20:09:54.411" v="138" actId="2696"/>
        <pc:sldMkLst>
          <pc:docMk/>
          <pc:sldMk cId="3366418556" sldId="268"/>
        </pc:sldMkLst>
      </pc:sldChg>
      <pc:sldChg chg="del">
        <pc:chgData name="Johnson, Sean@CalVet" userId="583a84fc-52a5-46ef-81ec-28c3dc22cc67" providerId="ADAL" clId="{54FFA6C8-3E21-48B1-8A8A-DF00DE7B2AEE}" dt="2025-10-19T20:09:54.361" v="134" actId="2696"/>
        <pc:sldMkLst>
          <pc:docMk/>
          <pc:sldMk cId="1714340066" sldId="269"/>
        </pc:sldMkLst>
      </pc:sldChg>
      <pc:sldChg chg="del">
        <pc:chgData name="Johnson, Sean@CalVet" userId="583a84fc-52a5-46ef-81ec-28c3dc22cc67" providerId="ADAL" clId="{54FFA6C8-3E21-48B1-8A8A-DF00DE7B2AEE}" dt="2025-10-19T20:09:53.983" v="96" actId="2696"/>
        <pc:sldMkLst>
          <pc:docMk/>
          <pc:sldMk cId="2133269154" sldId="292"/>
        </pc:sldMkLst>
      </pc:sldChg>
      <pc:sldChg chg="del">
        <pc:chgData name="Johnson, Sean@CalVet" userId="583a84fc-52a5-46ef-81ec-28c3dc22cc67" providerId="ADAL" clId="{54FFA6C8-3E21-48B1-8A8A-DF00DE7B2AEE}" dt="2025-10-19T20:09:54.125" v="111" actId="2696"/>
        <pc:sldMkLst>
          <pc:docMk/>
          <pc:sldMk cId="3295814932" sldId="296"/>
        </pc:sldMkLst>
      </pc:sldChg>
      <pc:sldChg chg="del">
        <pc:chgData name="Johnson, Sean@CalVet" userId="583a84fc-52a5-46ef-81ec-28c3dc22cc67" providerId="ADAL" clId="{54FFA6C8-3E21-48B1-8A8A-DF00DE7B2AEE}" dt="2025-10-19T20:09:54.347" v="133" actId="2696"/>
        <pc:sldMkLst>
          <pc:docMk/>
          <pc:sldMk cId="4034771" sldId="318"/>
        </pc:sldMkLst>
      </pc:sldChg>
      <pc:sldChg chg="del">
        <pc:chgData name="Johnson, Sean@CalVet" userId="583a84fc-52a5-46ef-81ec-28c3dc22cc67" providerId="ADAL" clId="{54FFA6C8-3E21-48B1-8A8A-DF00DE7B2AEE}" dt="2025-10-19T20:09:54.377" v="135" actId="2696"/>
        <pc:sldMkLst>
          <pc:docMk/>
          <pc:sldMk cId="3855114442" sldId="319"/>
        </pc:sldMkLst>
      </pc:sldChg>
      <pc:sldChg chg="del">
        <pc:chgData name="Johnson, Sean@CalVet" userId="583a84fc-52a5-46ef-81ec-28c3dc22cc67" providerId="ADAL" clId="{54FFA6C8-3E21-48B1-8A8A-DF00DE7B2AEE}" dt="2025-10-19T20:09:54.392" v="136" actId="2696"/>
        <pc:sldMkLst>
          <pc:docMk/>
          <pc:sldMk cId="288994064" sldId="320"/>
        </pc:sldMkLst>
      </pc:sldChg>
      <pc:sldChg chg="del">
        <pc:chgData name="Johnson, Sean@CalVet" userId="583a84fc-52a5-46ef-81ec-28c3dc22cc67" providerId="ADAL" clId="{54FFA6C8-3E21-48B1-8A8A-DF00DE7B2AEE}" dt="2025-10-19T20:09:54.411" v="139" actId="2696"/>
        <pc:sldMkLst>
          <pc:docMk/>
          <pc:sldMk cId="2884254744" sldId="321"/>
        </pc:sldMkLst>
      </pc:sldChg>
      <pc:sldChg chg="del">
        <pc:chgData name="Johnson, Sean@CalVet" userId="583a84fc-52a5-46ef-81ec-28c3dc22cc67" providerId="ADAL" clId="{54FFA6C8-3E21-48B1-8A8A-DF00DE7B2AEE}" dt="2025-10-19T20:09:54.424" v="140" actId="2696"/>
        <pc:sldMkLst>
          <pc:docMk/>
          <pc:sldMk cId="683272163" sldId="322"/>
        </pc:sldMkLst>
      </pc:sldChg>
      <pc:sldChg chg="del">
        <pc:chgData name="Johnson, Sean@CalVet" userId="583a84fc-52a5-46ef-81ec-28c3dc22cc67" providerId="ADAL" clId="{54FFA6C8-3E21-48B1-8A8A-DF00DE7B2AEE}" dt="2025-10-19T20:09:54.424" v="141" actId="2696"/>
        <pc:sldMkLst>
          <pc:docMk/>
          <pc:sldMk cId="2159365983" sldId="323"/>
        </pc:sldMkLst>
      </pc:sldChg>
      <pc:sldChg chg="del">
        <pc:chgData name="Johnson, Sean@CalVet" userId="583a84fc-52a5-46ef-81ec-28c3dc22cc67" providerId="ADAL" clId="{54FFA6C8-3E21-48B1-8A8A-DF00DE7B2AEE}" dt="2025-10-19T20:09:54.440" v="142" actId="2696"/>
        <pc:sldMkLst>
          <pc:docMk/>
          <pc:sldMk cId="3476205293" sldId="324"/>
        </pc:sldMkLst>
      </pc:sldChg>
      <pc:sldChg chg="del">
        <pc:chgData name="Johnson, Sean@CalVet" userId="583a84fc-52a5-46ef-81ec-28c3dc22cc67" providerId="ADAL" clId="{54FFA6C8-3E21-48B1-8A8A-DF00DE7B2AEE}" dt="2025-10-19T20:09:53.291" v="43" actId="2696"/>
        <pc:sldMkLst>
          <pc:docMk/>
          <pc:sldMk cId="2896364307" sldId="325"/>
        </pc:sldMkLst>
      </pc:sldChg>
      <pc:sldChg chg="del">
        <pc:chgData name="Johnson, Sean@CalVet" userId="583a84fc-52a5-46ef-81ec-28c3dc22cc67" providerId="ADAL" clId="{54FFA6C8-3E21-48B1-8A8A-DF00DE7B2AEE}" dt="2025-10-19T20:09:53.308" v="44" actId="2696"/>
        <pc:sldMkLst>
          <pc:docMk/>
          <pc:sldMk cId="1189537676" sldId="326"/>
        </pc:sldMkLst>
      </pc:sldChg>
      <pc:sldChg chg="del">
        <pc:chgData name="Johnson, Sean@CalVet" userId="583a84fc-52a5-46ef-81ec-28c3dc22cc67" providerId="ADAL" clId="{54FFA6C8-3E21-48B1-8A8A-DF00DE7B2AEE}" dt="2025-10-19T20:09:53.448" v="53" actId="2696"/>
        <pc:sldMkLst>
          <pc:docMk/>
          <pc:sldMk cId="2344170735" sldId="362"/>
        </pc:sldMkLst>
      </pc:sldChg>
      <pc:sldChg chg="del">
        <pc:chgData name="Johnson, Sean@CalVet" userId="583a84fc-52a5-46ef-81ec-28c3dc22cc67" providerId="ADAL" clId="{54FFA6C8-3E21-48B1-8A8A-DF00DE7B2AEE}" dt="2025-10-19T20:09:53.369" v="48" actId="2696"/>
        <pc:sldMkLst>
          <pc:docMk/>
          <pc:sldMk cId="3606181620" sldId="363"/>
        </pc:sldMkLst>
      </pc:sldChg>
      <pc:sldChg chg="del">
        <pc:chgData name="Johnson, Sean@CalVet" userId="583a84fc-52a5-46ef-81ec-28c3dc22cc67" providerId="ADAL" clId="{54FFA6C8-3E21-48B1-8A8A-DF00DE7B2AEE}" dt="2025-10-19T20:09:53.637" v="65" actId="2696"/>
        <pc:sldMkLst>
          <pc:docMk/>
          <pc:sldMk cId="147524342" sldId="365"/>
        </pc:sldMkLst>
      </pc:sldChg>
      <pc:sldChg chg="del">
        <pc:chgData name="Johnson, Sean@CalVet" userId="583a84fc-52a5-46ef-81ec-28c3dc22cc67" providerId="ADAL" clId="{54FFA6C8-3E21-48B1-8A8A-DF00DE7B2AEE}" dt="2025-10-19T20:09:53.652" v="66" actId="2696"/>
        <pc:sldMkLst>
          <pc:docMk/>
          <pc:sldMk cId="2555952941" sldId="375"/>
        </pc:sldMkLst>
      </pc:sldChg>
      <pc:sldChg chg="del">
        <pc:chgData name="Johnson, Sean@CalVet" userId="583a84fc-52a5-46ef-81ec-28c3dc22cc67" providerId="ADAL" clId="{54FFA6C8-3E21-48B1-8A8A-DF00DE7B2AEE}" dt="2025-10-19T20:09:53.668" v="67" actId="2696"/>
        <pc:sldMkLst>
          <pc:docMk/>
          <pc:sldMk cId="627000148" sldId="376"/>
        </pc:sldMkLst>
      </pc:sldChg>
      <pc:sldChg chg="del">
        <pc:chgData name="Johnson, Sean@CalVet" userId="583a84fc-52a5-46ef-81ec-28c3dc22cc67" providerId="ADAL" clId="{54FFA6C8-3E21-48B1-8A8A-DF00DE7B2AEE}" dt="2025-10-19T20:09:53.668" v="68" actId="2696"/>
        <pc:sldMkLst>
          <pc:docMk/>
          <pc:sldMk cId="1509756842" sldId="377"/>
        </pc:sldMkLst>
      </pc:sldChg>
      <pc:sldChg chg="del">
        <pc:chgData name="Johnson, Sean@CalVet" userId="583a84fc-52a5-46ef-81ec-28c3dc22cc67" providerId="ADAL" clId="{54FFA6C8-3E21-48B1-8A8A-DF00DE7B2AEE}" dt="2025-10-19T20:09:53.684" v="69" actId="2696"/>
        <pc:sldMkLst>
          <pc:docMk/>
          <pc:sldMk cId="210424440" sldId="378"/>
        </pc:sldMkLst>
      </pc:sldChg>
      <pc:sldChg chg="del">
        <pc:chgData name="Johnson, Sean@CalVet" userId="583a84fc-52a5-46ef-81ec-28c3dc22cc67" providerId="ADAL" clId="{54FFA6C8-3E21-48B1-8A8A-DF00DE7B2AEE}" dt="2025-10-19T20:09:53.495" v="56" actId="2696"/>
        <pc:sldMkLst>
          <pc:docMk/>
          <pc:sldMk cId="456372576" sldId="379"/>
        </pc:sldMkLst>
      </pc:sldChg>
      <pc:sldChg chg="del">
        <pc:chgData name="Johnson, Sean@CalVet" userId="583a84fc-52a5-46ef-81ec-28c3dc22cc67" providerId="ADAL" clId="{54FFA6C8-3E21-48B1-8A8A-DF00DE7B2AEE}" dt="2025-10-19T20:09:53.479" v="55" actId="2696"/>
        <pc:sldMkLst>
          <pc:docMk/>
          <pc:sldMk cId="280949889" sldId="386"/>
        </pc:sldMkLst>
      </pc:sldChg>
      <pc:sldChg chg="del">
        <pc:chgData name="Johnson, Sean@CalVet" userId="583a84fc-52a5-46ef-81ec-28c3dc22cc67" providerId="ADAL" clId="{54FFA6C8-3E21-48B1-8A8A-DF00DE7B2AEE}" dt="2025-10-19T20:09:53.589" v="62" actId="2696"/>
        <pc:sldMkLst>
          <pc:docMk/>
          <pc:sldMk cId="1423682073" sldId="388"/>
        </pc:sldMkLst>
      </pc:sldChg>
      <pc:sldChg chg="del">
        <pc:chgData name="Johnson, Sean@CalVet" userId="583a84fc-52a5-46ef-81ec-28c3dc22cc67" providerId="ADAL" clId="{54FFA6C8-3E21-48B1-8A8A-DF00DE7B2AEE}" dt="2025-10-19T20:09:53.054" v="23" actId="2696"/>
        <pc:sldMkLst>
          <pc:docMk/>
          <pc:sldMk cId="1051052806" sldId="390"/>
        </pc:sldMkLst>
      </pc:sldChg>
      <pc:sldChg chg="del">
        <pc:chgData name="Johnson, Sean@CalVet" userId="583a84fc-52a5-46ef-81ec-28c3dc22cc67" providerId="ADAL" clId="{54FFA6C8-3E21-48B1-8A8A-DF00DE7B2AEE}" dt="2025-10-19T20:09:53.149" v="30" actId="2696"/>
        <pc:sldMkLst>
          <pc:docMk/>
          <pc:sldMk cId="1899076645" sldId="392"/>
        </pc:sldMkLst>
      </pc:sldChg>
      <pc:sldChg chg="del">
        <pc:chgData name="Johnson, Sean@CalVet" userId="583a84fc-52a5-46ef-81ec-28c3dc22cc67" providerId="ADAL" clId="{54FFA6C8-3E21-48B1-8A8A-DF00DE7B2AEE}" dt="2025-10-19T20:09:53.007" v="19" actId="2696"/>
        <pc:sldMkLst>
          <pc:docMk/>
          <pc:sldMk cId="1588721504" sldId="401"/>
        </pc:sldMkLst>
      </pc:sldChg>
      <pc:sldChg chg="del">
        <pc:chgData name="Johnson, Sean@CalVet" userId="583a84fc-52a5-46ef-81ec-28c3dc22cc67" providerId="ADAL" clId="{54FFA6C8-3E21-48B1-8A8A-DF00DE7B2AEE}" dt="2025-10-19T20:09:53.542" v="59" actId="2696"/>
        <pc:sldMkLst>
          <pc:docMk/>
          <pc:sldMk cId="981212070" sldId="402"/>
        </pc:sldMkLst>
      </pc:sldChg>
      <pc:sldChg chg="del">
        <pc:chgData name="Johnson, Sean@CalVet" userId="583a84fc-52a5-46ef-81ec-28c3dc22cc67" providerId="ADAL" clId="{54FFA6C8-3E21-48B1-8A8A-DF00DE7B2AEE}" dt="2025-10-19T20:09:53.023" v="21" actId="2696"/>
        <pc:sldMkLst>
          <pc:docMk/>
          <pc:sldMk cId="798280857" sldId="403"/>
        </pc:sldMkLst>
      </pc:sldChg>
      <pc:sldChg chg="del">
        <pc:chgData name="Johnson, Sean@CalVet" userId="583a84fc-52a5-46ef-81ec-28c3dc22cc67" providerId="ADAL" clId="{54FFA6C8-3E21-48B1-8A8A-DF00DE7B2AEE}" dt="2025-10-19T20:09:53.558" v="60" actId="2696"/>
        <pc:sldMkLst>
          <pc:docMk/>
          <pc:sldMk cId="2402527988" sldId="405"/>
        </pc:sldMkLst>
      </pc:sldChg>
      <pc:sldChg chg="del">
        <pc:chgData name="Johnson, Sean@CalVet" userId="583a84fc-52a5-46ef-81ec-28c3dc22cc67" providerId="ADAL" clId="{54FFA6C8-3E21-48B1-8A8A-DF00DE7B2AEE}" dt="2025-10-19T20:09:53.574" v="61" actId="2696"/>
        <pc:sldMkLst>
          <pc:docMk/>
          <pc:sldMk cId="1998052277" sldId="406"/>
        </pc:sldMkLst>
      </pc:sldChg>
      <pc:sldChg chg="del">
        <pc:chgData name="Johnson, Sean@CalVet" userId="583a84fc-52a5-46ef-81ec-28c3dc22cc67" providerId="ADAL" clId="{54FFA6C8-3E21-48B1-8A8A-DF00DE7B2AEE}" dt="2025-10-19T20:09:53.133" v="28" actId="2696"/>
        <pc:sldMkLst>
          <pc:docMk/>
          <pc:sldMk cId="3415639062" sldId="407"/>
        </pc:sldMkLst>
      </pc:sldChg>
      <pc:sldChg chg="del">
        <pc:chgData name="Johnson, Sean@CalVet" userId="583a84fc-52a5-46ef-81ec-28c3dc22cc67" providerId="ADAL" clId="{54FFA6C8-3E21-48B1-8A8A-DF00DE7B2AEE}" dt="2025-10-19T20:09:53.039" v="22" actId="2696"/>
        <pc:sldMkLst>
          <pc:docMk/>
          <pc:sldMk cId="2394973938" sldId="408"/>
        </pc:sldMkLst>
      </pc:sldChg>
      <pc:sldChg chg="del">
        <pc:chgData name="Johnson, Sean@CalVet" userId="583a84fc-52a5-46ef-81ec-28c3dc22cc67" providerId="ADAL" clId="{54FFA6C8-3E21-48B1-8A8A-DF00DE7B2AEE}" dt="2025-10-19T20:09:53.070" v="25" actId="2696"/>
        <pc:sldMkLst>
          <pc:docMk/>
          <pc:sldMk cId="1932953063" sldId="409"/>
        </pc:sldMkLst>
      </pc:sldChg>
      <pc:sldChg chg="del">
        <pc:chgData name="Johnson, Sean@CalVet" userId="583a84fc-52a5-46ef-81ec-28c3dc22cc67" providerId="ADAL" clId="{54FFA6C8-3E21-48B1-8A8A-DF00DE7B2AEE}" dt="2025-10-19T20:09:53.086" v="26" actId="2696"/>
        <pc:sldMkLst>
          <pc:docMk/>
          <pc:sldMk cId="708001467" sldId="410"/>
        </pc:sldMkLst>
      </pc:sldChg>
      <pc:sldChg chg="del">
        <pc:chgData name="Johnson, Sean@CalVet" userId="583a84fc-52a5-46ef-81ec-28c3dc22cc67" providerId="ADAL" clId="{54FFA6C8-3E21-48B1-8A8A-DF00DE7B2AEE}" dt="2025-10-19T20:09:53.322" v="45" actId="2696"/>
        <pc:sldMkLst>
          <pc:docMk/>
          <pc:sldMk cId="3609426846" sldId="411"/>
        </pc:sldMkLst>
      </pc:sldChg>
      <pc:sldChg chg="del">
        <pc:chgData name="Johnson, Sean@CalVet" userId="583a84fc-52a5-46ef-81ec-28c3dc22cc67" providerId="ADAL" clId="{54FFA6C8-3E21-48B1-8A8A-DF00DE7B2AEE}" dt="2025-10-19T20:09:53.133" v="29" actId="2696"/>
        <pc:sldMkLst>
          <pc:docMk/>
          <pc:sldMk cId="450808251" sldId="412"/>
        </pc:sldMkLst>
      </pc:sldChg>
      <pc:sldChg chg="del">
        <pc:chgData name="Johnson, Sean@CalVet" userId="583a84fc-52a5-46ef-81ec-28c3dc22cc67" providerId="ADAL" clId="{54FFA6C8-3E21-48B1-8A8A-DF00DE7B2AEE}" dt="2025-10-19T20:09:53.464" v="54" actId="2696"/>
        <pc:sldMkLst>
          <pc:docMk/>
          <pc:sldMk cId="3433934725" sldId="416"/>
        </pc:sldMkLst>
      </pc:sldChg>
      <pc:sldChg chg="del">
        <pc:chgData name="Johnson, Sean@CalVet" userId="583a84fc-52a5-46ef-81ec-28c3dc22cc67" providerId="ADAL" clId="{54FFA6C8-3E21-48B1-8A8A-DF00DE7B2AEE}" dt="2025-10-19T20:09:53.338" v="46" actId="2696"/>
        <pc:sldMkLst>
          <pc:docMk/>
          <pc:sldMk cId="3739549776" sldId="417"/>
        </pc:sldMkLst>
      </pc:sldChg>
      <pc:sldChg chg="del">
        <pc:chgData name="Johnson, Sean@CalVet" userId="583a84fc-52a5-46ef-81ec-28c3dc22cc67" providerId="ADAL" clId="{54FFA6C8-3E21-48B1-8A8A-DF00DE7B2AEE}" dt="2025-10-19T20:09:53.369" v="47" actId="2696"/>
        <pc:sldMkLst>
          <pc:docMk/>
          <pc:sldMk cId="1079401912" sldId="418"/>
        </pc:sldMkLst>
      </pc:sldChg>
      <pc:sldChg chg="del">
        <pc:chgData name="Johnson, Sean@CalVet" userId="583a84fc-52a5-46ef-81ec-28c3dc22cc67" providerId="ADAL" clId="{54FFA6C8-3E21-48B1-8A8A-DF00DE7B2AEE}" dt="2025-10-19T20:09:53.386" v="49" actId="2696"/>
        <pc:sldMkLst>
          <pc:docMk/>
          <pc:sldMk cId="4201891698" sldId="419"/>
        </pc:sldMkLst>
      </pc:sldChg>
      <pc:sldChg chg="del">
        <pc:chgData name="Johnson, Sean@CalVet" userId="583a84fc-52a5-46ef-81ec-28c3dc22cc67" providerId="ADAL" clId="{54FFA6C8-3E21-48B1-8A8A-DF00DE7B2AEE}" dt="2025-10-19T20:09:53.408" v="50" actId="2696"/>
        <pc:sldMkLst>
          <pc:docMk/>
          <pc:sldMk cId="2719975307" sldId="420"/>
        </pc:sldMkLst>
      </pc:sldChg>
      <pc:sldChg chg="del">
        <pc:chgData name="Johnson, Sean@CalVet" userId="583a84fc-52a5-46ef-81ec-28c3dc22cc67" providerId="ADAL" clId="{54FFA6C8-3E21-48B1-8A8A-DF00DE7B2AEE}" dt="2025-10-19T20:09:53.417" v="51" actId="2696"/>
        <pc:sldMkLst>
          <pc:docMk/>
          <pc:sldMk cId="230447411" sldId="421"/>
        </pc:sldMkLst>
      </pc:sldChg>
      <pc:sldChg chg="del">
        <pc:chgData name="Johnson, Sean@CalVet" userId="583a84fc-52a5-46ef-81ec-28c3dc22cc67" providerId="ADAL" clId="{54FFA6C8-3E21-48B1-8A8A-DF00DE7B2AEE}" dt="2025-10-19T20:09:53.433" v="52" actId="2696"/>
        <pc:sldMkLst>
          <pc:docMk/>
          <pc:sldMk cId="2800915705" sldId="422"/>
        </pc:sldMkLst>
      </pc:sldChg>
      <pc:sldChg chg="del">
        <pc:chgData name="Johnson, Sean@CalVet" userId="583a84fc-52a5-46ef-81ec-28c3dc22cc67" providerId="ADAL" clId="{54FFA6C8-3E21-48B1-8A8A-DF00DE7B2AEE}" dt="2025-10-19T20:09:53.511" v="57" actId="2696"/>
        <pc:sldMkLst>
          <pc:docMk/>
          <pc:sldMk cId="3704438114" sldId="423"/>
        </pc:sldMkLst>
      </pc:sldChg>
      <pc:sldChg chg="del">
        <pc:chgData name="Johnson, Sean@CalVet" userId="583a84fc-52a5-46ef-81ec-28c3dc22cc67" providerId="ADAL" clId="{54FFA6C8-3E21-48B1-8A8A-DF00DE7B2AEE}" dt="2025-10-19T20:09:53.527" v="58" actId="2696"/>
        <pc:sldMkLst>
          <pc:docMk/>
          <pc:sldMk cId="2552797234" sldId="424"/>
        </pc:sldMkLst>
      </pc:sldChg>
      <pc:sldChg chg="del">
        <pc:chgData name="Johnson, Sean@CalVet" userId="583a84fc-52a5-46ef-81ec-28c3dc22cc67" providerId="ADAL" clId="{54FFA6C8-3E21-48B1-8A8A-DF00DE7B2AEE}" dt="2025-10-19T20:09:53.605" v="63" actId="2696"/>
        <pc:sldMkLst>
          <pc:docMk/>
          <pc:sldMk cId="276295931" sldId="425"/>
        </pc:sldMkLst>
      </pc:sldChg>
      <pc:sldChg chg="del">
        <pc:chgData name="Johnson, Sean@CalVet" userId="583a84fc-52a5-46ef-81ec-28c3dc22cc67" providerId="ADAL" clId="{54FFA6C8-3E21-48B1-8A8A-DF00DE7B2AEE}" dt="2025-10-19T20:09:53.621" v="64" actId="2696"/>
        <pc:sldMkLst>
          <pc:docMk/>
          <pc:sldMk cId="1825229969" sldId="426"/>
        </pc:sldMkLst>
      </pc:sldChg>
      <pc:sldChg chg="del">
        <pc:chgData name="Johnson, Sean@CalVet" userId="583a84fc-52a5-46ef-81ec-28c3dc22cc67" providerId="ADAL" clId="{54FFA6C8-3E21-48B1-8A8A-DF00DE7B2AEE}" dt="2025-10-19T20:09:53.709" v="71" actId="2696"/>
        <pc:sldMkLst>
          <pc:docMk/>
          <pc:sldMk cId="1034083763" sldId="428"/>
        </pc:sldMkLst>
      </pc:sldChg>
      <pc:sldChg chg="del">
        <pc:chgData name="Johnson, Sean@CalVet" userId="583a84fc-52a5-46ef-81ec-28c3dc22cc67" providerId="ADAL" clId="{54FFA6C8-3E21-48B1-8A8A-DF00DE7B2AEE}" dt="2025-10-19T20:09:53.716" v="72" actId="2696"/>
        <pc:sldMkLst>
          <pc:docMk/>
          <pc:sldMk cId="786166775" sldId="429"/>
        </pc:sldMkLst>
      </pc:sldChg>
      <pc:sldChg chg="del">
        <pc:chgData name="Johnson, Sean@CalVet" userId="583a84fc-52a5-46ef-81ec-28c3dc22cc67" providerId="ADAL" clId="{54FFA6C8-3E21-48B1-8A8A-DF00DE7B2AEE}" dt="2025-10-19T20:09:52.788" v="0" actId="2696"/>
        <pc:sldMkLst>
          <pc:docMk/>
          <pc:sldMk cId="2915426378" sldId="455"/>
        </pc:sldMkLst>
      </pc:sldChg>
      <pc:sldChg chg="del">
        <pc:chgData name="Johnson, Sean@CalVet" userId="583a84fc-52a5-46ef-81ec-28c3dc22cc67" providerId="ADAL" clId="{54FFA6C8-3E21-48B1-8A8A-DF00DE7B2AEE}" dt="2025-10-19T20:09:53.007" v="20" actId="2696"/>
        <pc:sldMkLst>
          <pc:docMk/>
          <pc:sldMk cId="2831907219" sldId="456"/>
        </pc:sldMkLst>
      </pc:sldChg>
      <pc:sldChg chg="del">
        <pc:chgData name="Johnson, Sean@CalVet" userId="583a84fc-52a5-46ef-81ec-28c3dc22cc67" providerId="ADAL" clId="{54FFA6C8-3E21-48B1-8A8A-DF00DE7B2AEE}" dt="2025-10-19T20:09:53.065" v="24" actId="2696"/>
        <pc:sldMkLst>
          <pc:docMk/>
          <pc:sldMk cId="2621520094" sldId="457"/>
        </pc:sldMkLst>
      </pc:sldChg>
      <pc:sldChg chg="del">
        <pc:chgData name="Johnson, Sean@CalVet" userId="583a84fc-52a5-46ef-81ec-28c3dc22cc67" providerId="ADAL" clId="{54FFA6C8-3E21-48B1-8A8A-DF00DE7B2AEE}" dt="2025-10-19T20:09:53.101" v="27" actId="2696"/>
        <pc:sldMkLst>
          <pc:docMk/>
          <pc:sldMk cId="2358910222" sldId="458"/>
        </pc:sldMkLst>
      </pc:sldChg>
      <pc:sldChg chg="del">
        <pc:chgData name="Johnson, Sean@CalVet" userId="583a84fc-52a5-46ef-81ec-28c3dc22cc67" providerId="ADAL" clId="{54FFA6C8-3E21-48B1-8A8A-DF00DE7B2AEE}" dt="2025-10-19T20:09:53.164" v="31" actId="2696"/>
        <pc:sldMkLst>
          <pc:docMk/>
          <pc:sldMk cId="1449301830" sldId="459"/>
        </pc:sldMkLst>
      </pc:sldChg>
      <pc:sldChg chg="del">
        <pc:chgData name="Johnson, Sean@CalVet" userId="583a84fc-52a5-46ef-81ec-28c3dc22cc67" providerId="ADAL" clId="{54FFA6C8-3E21-48B1-8A8A-DF00DE7B2AEE}" dt="2025-10-19T20:09:53.180" v="32" actId="2696"/>
        <pc:sldMkLst>
          <pc:docMk/>
          <pc:sldMk cId="840772120" sldId="460"/>
        </pc:sldMkLst>
      </pc:sldChg>
      <pc:sldChg chg="del">
        <pc:chgData name="Johnson, Sean@CalVet" userId="583a84fc-52a5-46ef-81ec-28c3dc22cc67" providerId="ADAL" clId="{54FFA6C8-3E21-48B1-8A8A-DF00DE7B2AEE}" dt="2025-10-19T20:09:53.196" v="33" actId="2696"/>
        <pc:sldMkLst>
          <pc:docMk/>
          <pc:sldMk cId="421242140" sldId="461"/>
        </pc:sldMkLst>
      </pc:sldChg>
      <pc:sldChg chg="del">
        <pc:chgData name="Johnson, Sean@CalVet" userId="583a84fc-52a5-46ef-81ec-28c3dc22cc67" providerId="ADAL" clId="{54FFA6C8-3E21-48B1-8A8A-DF00DE7B2AEE}" dt="2025-10-19T20:09:53.196" v="34" actId="2696"/>
        <pc:sldMkLst>
          <pc:docMk/>
          <pc:sldMk cId="2353295749" sldId="462"/>
        </pc:sldMkLst>
      </pc:sldChg>
      <pc:sldChg chg="del">
        <pc:chgData name="Johnson, Sean@CalVet" userId="583a84fc-52a5-46ef-81ec-28c3dc22cc67" providerId="ADAL" clId="{54FFA6C8-3E21-48B1-8A8A-DF00DE7B2AEE}" dt="2025-10-19T20:09:53.212" v="35" actId="2696"/>
        <pc:sldMkLst>
          <pc:docMk/>
          <pc:sldMk cId="3756240239" sldId="463"/>
        </pc:sldMkLst>
      </pc:sldChg>
      <pc:sldChg chg="del">
        <pc:chgData name="Johnson, Sean@CalVet" userId="583a84fc-52a5-46ef-81ec-28c3dc22cc67" providerId="ADAL" clId="{54FFA6C8-3E21-48B1-8A8A-DF00DE7B2AEE}" dt="2025-10-19T20:09:53.212" v="36" actId="2696"/>
        <pc:sldMkLst>
          <pc:docMk/>
          <pc:sldMk cId="2529992785" sldId="464"/>
        </pc:sldMkLst>
      </pc:sldChg>
      <pc:sldChg chg="del">
        <pc:chgData name="Johnson, Sean@CalVet" userId="583a84fc-52a5-46ef-81ec-28c3dc22cc67" providerId="ADAL" clId="{54FFA6C8-3E21-48B1-8A8A-DF00DE7B2AEE}" dt="2025-10-19T20:09:53.228" v="37" actId="2696"/>
        <pc:sldMkLst>
          <pc:docMk/>
          <pc:sldMk cId="572095696" sldId="465"/>
        </pc:sldMkLst>
      </pc:sldChg>
      <pc:sldChg chg="del">
        <pc:chgData name="Johnson, Sean@CalVet" userId="583a84fc-52a5-46ef-81ec-28c3dc22cc67" providerId="ADAL" clId="{54FFA6C8-3E21-48B1-8A8A-DF00DE7B2AEE}" dt="2025-10-19T20:09:53.243" v="38" actId="2696"/>
        <pc:sldMkLst>
          <pc:docMk/>
          <pc:sldMk cId="1888692918" sldId="466"/>
        </pc:sldMkLst>
      </pc:sldChg>
      <pc:sldChg chg="del">
        <pc:chgData name="Johnson, Sean@CalVet" userId="583a84fc-52a5-46ef-81ec-28c3dc22cc67" providerId="ADAL" clId="{54FFA6C8-3E21-48B1-8A8A-DF00DE7B2AEE}" dt="2025-10-19T20:09:53.243" v="39" actId="2696"/>
        <pc:sldMkLst>
          <pc:docMk/>
          <pc:sldMk cId="94307333" sldId="467"/>
        </pc:sldMkLst>
      </pc:sldChg>
      <pc:sldChg chg="del">
        <pc:chgData name="Johnson, Sean@CalVet" userId="583a84fc-52a5-46ef-81ec-28c3dc22cc67" providerId="ADAL" clId="{54FFA6C8-3E21-48B1-8A8A-DF00DE7B2AEE}" dt="2025-10-19T20:09:53.259" v="40" actId="2696"/>
        <pc:sldMkLst>
          <pc:docMk/>
          <pc:sldMk cId="4233819687" sldId="468"/>
        </pc:sldMkLst>
      </pc:sldChg>
      <pc:sldChg chg="del">
        <pc:chgData name="Johnson, Sean@CalVet" userId="583a84fc-52a5-46ef-81ec-28c3dc22cc67" providerId="ADAL" clId="{54FFA6C8-3E21-48B1-8A8A-DF00DE7B2AEE}" dt="2025-10-19T20:09:53.259" v="41" actId="2696"/>
        <pc:sldMkLst>
          <pc:docMk/>
          <pc:sldMk cId="3600857604" sldId="469"/>
        </pc:sldMkLst>
      </pc:sldChg>
      <pc:sldChg chg="del">
        <pc:chgData name="Johnson, Sean@CalVet" userId="583a84fc-52a5-46ef-81ec-28c3dc22cc67" providerId="ADAL" clId="{54FFA6C8-3E21-48B1-8A8A-DF00DE7B2AEE}" dt="2025-10-19T20:09:53.277" v="42" actId="2696"/>
        <pc:sldMkLst>
          <pc:docMk/>
          <pc:sldMk cId="484347508" sldId="470"/>
        </pc:sldMkLst>
      </pc:sldChg>
      <pc:sldChg chg="del">
        <pc:chgData name="Johnson, Sean@CalVet" userId="583a84fc-52a5-46ef-81ec-28c3dc22cc67" providerId="ADAL" clId="{54FFA6C8-3E21-48B1-8A8A-DF00DE7B2AEE}" dt="2025-10-19T20:09:52.788" v="1" actId="2696"/>
        <pc:sldMkLst>
          <pc:docMk/>
          <pc:sldMk cId="494638733" sldId="471"/>
        </pc:sldMkLst>
      </pc:sldChg>
      <pc:sldChg chg="del">
        <pc:chgData name="Johnson, Sean@CalVet" userId="583a84fc-52a5-46ef-81ec-28c3dc22cc67" providerId="ADAL" clId="{54FFA6C8-3E21-48B1-8A8A-DF00DE7B2AEE}" dt="2025-10-19T20:09:52.812" v="2" actId="2696"/>
        <pc:sldMkLst>
          <pc:docMk/>
          <pc:sldMk cId="3060883217" sldId="472"/>
        </pc:sldMkLst>
      </pc:sldChg>
      <pc:sldChg chg="del">
        <pc:chgData name="Johnson, Sean@CalVet" userId="583a84fc-52a5-46ef-81ec-28c3dc22cc67" providerId="ADAL" clId="{54FFA6C8-3E21-48B1-8A8A-DF00DE7B2AEE}" dt="2025-10-19T20:09:52.819" v="3" actId="2696"/>
        <pc:sldMkLst>
          <pc:docMk/>
          <pc:sldMk cId="3974599532" sldId="473"/>
        </pc:sldMkLst>
      </pc:sldChg>
      <pc:sldChg chg="del">
        <pc:chgData name="Johnson, Sean@CalVet" userId="583a84fc-52a5-46ef-81ec-28c3dc22cc67" providerId="ADAL" clId="{54FFA6C8-3E21-48B1-8A8A-DF00DE7B2AEE}" dt="2025-10-19T20:09:52.835" v="4" actId="2696"/>
        <pc:sldMkLst>
          <pc:docMk/>
          <pc:sldMk cId="3789526062" sldId="474"/>
        </pc:sldMkLst>
      </pc:sldChg>
      <pc:sldChg chg="del">
        <pc:chgData name="Johnson, Sean@CalVet" userId="583a84fc-52a5-46ef-81ec-28c3dc22cc67" providerId="ADAL" clId="{54FFA6C8-3E21-48B1-8A8A-DF00DE7B2AEE}" dt="2025-10-19T20:09:52.850" v="5" actId="2696"/>
        <pc:sldMkLst>
          <pc:docMk/>
          <pc:sldMk cId="2779728689" sldId="475"/>
        </pc:sldMkLst>
      </pc:sldChg>
      <pc:sldChg chg="del">
        <pc:chgData name="Johnson, Sean@CalVet" userId="583a84fc-52a5-46ef-81ec-28c3dc22cc67" providerId="ADAL" clId="{54FFA6C8-3E21-48B1-8A8A-DF00DE7B2AEE}" dt="2025-10-19T20:09:52.867" v="7" actId="2696"/>
        <pc:sldMkLst>
          <pc:docMk/>
          <pc:sldMk cId="3922707471" sldId="476"/>
        </pc:sldMkLst>
      </pc:sldChg>
      <pc:sldChg chg="del">
        <pc:chgData name="Johnson, Sean@CalVet" userId="583a84fc-52a5-46ef-81ec-28c3dc22cc67" providerId="ADAL" clId="{54FFA6C8-3E21-48B1-8A8A-DF00DE7B2AEE}" dt="2025-10-19T20:09:52.882" v="8" actId="2696"/>
        <pc:sldMkLst>
          <pc:docMk/>
          <pc:sldMk cId="1839465060" sldId="477"/>
        </pc:sldMkLst>
      </pc:sldChg>
      <pc:sldChg chg="del">
        <pc:chgData name="Johnson, Sean@CalVet" userId="583a84fc-52a5-46ef-81ec-28c3dc22cc67" providerId="ADAL" clId="{54FFA6C8-3E21-48B1-8A8A-DF00DE7B2AEE}" dt="2025-10-19T20:09:52.907" v="10" actId="2696"/>
        <pc:sldMkLst>
          <pc:docMk/>
          <pc:sldMk cId="2034216728" sldId="478"/>
        </pc:sldMkLst>
      </pc:sldChg>
      <pc:sldChg chg="del">
        <pc:chgData name="Johnson, Sean@CalVet" userId="583a84fc-52a5-46ef-81ec-28c3dc22cc67" providerId="ADAL" clId="{54FFA6C8-3E21-48B1-8A8A-DF00DE7B2AEE}" dt="2025-10-19T20:09:52.914" v="11" actId="2696"/>
        <pc:sldMkLst>
          <pc:docMk/>
          <pc:sldMk cId="68055920" sldId="479"/>
        </pc:sldMkLst>
      </pc:sldChg>
      <pc:sldChg chg="del">
        <pc:chgData name="Johnson, Sean@CalVet" userId="583a84fc-52a5-46ef-81ec-28c3dc22cc67" providerId="ADAL" clId="{54FFA6C8-3E21-48B1-8A8A-DF00DE7B2AEE}" dt="2025-10-19T20:09:52.929" v="12" actId="2696"/>
        <pc:sldMkLst>
          <pc:docMk/>
          <pc:sldMk cId="2831997936" sldId="480"/>
        </pc:sldMkLst>
      </pc:sldChg>
      <pc:sldChg chg="del">
        <pc:chgData name="Johnson, Sean@CalVet" userId="583a84fc-52a5-46ef-81ec-28c3dc22cc67" providerId="ADAL" clId="{54FFA6C8-3E21-48B1-8A8A-DF00DE7B2AEE}" dt="2025-10-19T20:09:52.945" v="13" actId="2696"/>
        <pc:sldMkLst>
          <pc:docMk/>
          <pc:sldMk cId="309507319" sldId="481"/>
        </pc:sldMkLst>
      </pc:sldChg>
      <pc:sldChg chg="del">
        <pc:chgData name="Johnson, Sean@CalVet" userId="583a84fc-52a5-46ef-81ec-28c3dc22cc67" providerId="ADAL" clId="{54FFA6C8-3E21-48B1-8A8A-DF00DE7B2AEE}" dt="2025-10-19T20:09:52.961" v="15" actId="2696"/>
        <pc:sldMkLst>
          <pc:docMk/>
          <pc:sldMk cId="2441333758" sldId="482"/>
        </pc:sldMkLst>
      </pc:sldChg>
      <pc:sldChg chg="del">
        <pc:chgData name="Johnson, Sean@CalVet" userId="583a84fc-52a5-46ef-81ec-28c3dc22cc67" providerId="ADAL" clId="{54FFA6C8-3E21-48B1-8A8A-DF00DE7B2AEE}" dt="2025-10-19T20:09:52.961" v="16" actId="2696"/>
        <pc:sldMkLst>
          <pc:docMk/>
          <pc:sldMk cId="3645108188" sldId="483"/>
        </pc:sldMkLst>
      </pc:sldChg>
      <pc:sldChg chg="del">
        <pc:chgData name="Johnson, Sean@CalVet" userId="583a84fc-52a5-46ef-81ec-28c3dc22cc67" providerId="ADAL" clId="{54FFA6C8-3E21-48B1-8A8A-DF00DE7B2AEE}" dt="2025-10-19T20:09:52.976" v="17" actId="2696"/>
        <pc:sldMkLst>
          <pc:docMk/>
          <pc:sldMk cId="3855664725" sldId="484"/>
        </pc:sldMkLst>
      </pc:sldChg>
      <pc:sldChg chg="del">
        <pc:chgData name="Johnson, Sean@CalVet" userId="583a84fc-52a5-46ef-81ec-28c3dc22cc67" providerId="ADAL" clId="{54FFA6C8-3E21-48B1-8A8A-DF00DE7B2AEE}" dt="2025-10-19T20:09:52.992" v="18" actId="2696"/>
        <pc:sldMkLst>
          <pc:docMk/>
          <pc:sldMk cId="3995471383" sldId="485"/>
        </pc:sldMkLst>
      </pc:sldChg>
      <pc:sldChg chg="del">
        <pc:chgData name="Johnson, Sean@CalVet" userId="583a84fc-52a5-46ef-81ec-28c3dc22cc67" providerId="ADAL" clId="{54FFA6C8-3E21-48B1-8A8A-DF00DE7B2AEE}" dt="2025-10-19T20:09:53.699" v="70" actId="2696"/>
        <pc:sldMkLst>
          <pc:docMk/>
          <pc:sldMk cId="1918910718" sldId="1566"/>
        </pc:sldMkLst>
      </pc:sldChg>
      <pc:sldChg chg="del">
        <pc:chgData name="Johnson, Sean@CalVet" userId="583a84fc-52a5-46ef-81ec-28c3dc22cc67" providerId="ADAL" clId="{54FFA6C8-3E21-48B1-8A8A-DF00DE7B2AEE}" dt="2025-10-19T20:09:53.732" v="73" actId="2696"/>
        <pc:sldMkLst>
          <pc:docMk/>
          <pc:sldMk cId="375735924" sldId="1567"/>
        </pc:sldMkLst>
      </pc:sldChg>
      <pc:sldChg chg="del">
        <pc:chgData name="Johnson, Sean@CalVet" userId="583a84fc-52a5-46ef-81ec-28c3dc22cc67" providerId="ADAL" clId="{54FFA6C8-3E21-48B1-8A8A-DF00DE7B2AEE}" dt="2025-10-19T20:09:53.747" v="74" actId="2696"/>
        <pc:sldMkLst>
          <pc:docMk/>
          <pc:sldMk cId="2670229588" sldId="1568"/>
        </pc:sldMkLst>
      </pc:sldChg>
      <pc:sldChg chg="del">
        <pc:chgData name="Johnson, Sean@CalVet" userId="583a84fc-52a5-46ef-81ec-28c3dc22cc67" providerId="ADAL" clId="{54FFA6C8-3E21-48B1-8A8A-DF00DE7B2AEE}" dt="2025-10-19T20:09:53.747" v="75" actId="2696"/>
        <pc:sldMkLst>
          <pc:docMk/>
          <pc:sldMk cId="4273788580" sldId="1569"/>
        </pc:sldMkLst>
      </pc:sldChg>
      <pc:sldChg chg="del">
        <pc:chgData name="Johnson, Sean@CalVet" userId="583a84fc-52a5-46ef-81ec-28c3dc22cc67" providerId="ADAL" clId="{54FFA6C8-3E21-48B1-8A8A-DF00DE7B2AEE}" dt="2025-10-19T20:09:53.763" v="76" actId="2696"/>
        <pc:sldMkLst>
          <pc:docMk/>
          <pc:sldMk cId="4285761511" sldId="1570"/>
        </pc:sldMkLst>
      </pc:sldChg>
      <pc:sldChg chg="del">
        <pc:chgData name="Johnson, Sean@CalVet" userId="583a84fc-52a5-46ef-81ec-28c3dc22cc67" providerId="ADAL" clId="{54FFA6C8-3E21-48B1-8A8A-DF00DE7B2AEE}" dt="2025-10-19T20:09:53.779" v="78" actId="2696"/>
        <pc:sldMkLst>
          <pc:docMk/>
          <pc:sldMk cId="226041012" sldId="1571"/>
        </pc:sldMkLst>
      </pc:sldChg>
      <pc:sldChg chg="del">
        <pc:chgData name="Johnson, Sean@CalVet" userId="583a84fc-52a5-46ef-81ec-28c3dc22cc67" providerId="ADAL" clId="{54FFA6C8-3E21-48B1-8A8A-DF00DE7B2AEE}" dt="2025-10-19T20:09:53.794" v="79" actId="2696"/>
        <pc:sldMkLst>
          <pc:docMk/>
          <pc:sldMk cId="4270717400" sldId="1572"/>
        </pc:sldMkLst>
      </pc:sldChg>
      <pc:sldChg chg="del">
        <pc:chgData name="Johnson, Sean@CalVet" userId="583a84fc-52a5-46ef-81ec-28c3dc22cc67" providerId="ADAL" clId="{54FFA6C8-3E21-48B1-8A8A-DF00DE7B2AEE}" dt="2025-10-19T20:09:53.810" v="80" actId="2696"/>
        <pc:sldMkLst>
          <pc:docMk/>
          <pc:sldMk cId="1942037219" sldId="1573"/>
        </pc:sldMkLst>
      </pc:sldChg>
      <pc:sldChg chg="del">
        <pc:chgData name="Johnson, Sean@CalVet" userId="583a84fc-52a5-46ef-81ec-28c3dc22cc67" providerId="ADAL" clId="{54FFA6C8-3E21-48B1-8A8A-DF00DE7B2AEE}" dt="2025-10-19T20:09:53.826" v="81" actId="2696"/>
        <pc:sldMkLst>
          <pc:docMk/>
          <pc:sldMk cId="94911307" sldId="1574"/>
        </pc:sldMkLst>
      </pc:sldChg>
      <pc:sldChg chg="del">
        <pc:chgData name="Johnson, Sean@CalVet" userId="583a84fc-52a5-46ef-81ec-28c3dc22cc67" providerId="ADAL" clId="{54FFA6C8-3E21-48B1-8A8A-DF00DE7B2AEE}" dt="2025-10-19T20:09:53.826" v="82" actId="2696"/>
        <pc:sldMkLst>
          <pc:docMk/>
          <pc:sldMk cId="1688570436" sldId="1575"/>
        </pc:sldMkLst>
      </pc:sldChg>
      <pc:sldChg chg="del">
        <pc:chgData name="Johnson, Sean@CalVet" userId="583a84fc-52a5-46ef-81ec-28c3dc22cc67" providerId="ADAL" clId="{54FFA6C8-3E21-48B1-8A8A-DF00DE7B2AEE}" dt="2025-10-19T20:09:53.842" v="83" actId="2696"/>
        <pc:sldMkLst>
          <pc:docMk/>
          <pc:sldMk cId="3776514232" sldId="1576"/>
        </pc:sldMkLst>
      </pc:sldChg>
      <pc:sldChg chg="del">
        <pc:chgData name="Johnson, Sean@CalVet" userId="583a84fc-52a5-46ef-81ec-28c3dc22cc67" providerId="ADAL" clId="{54FFA6C8-3E21-48B1-8A8A-DF00DE7B2AEE}" dt="2025-10-19T20:09:53.857" v="84" actId="2696"/>
        <pc:sldMkLst>
          <pc:docMk/>
          <pc:sldMk cId="4287961257" sldId="1577"/>
        </pc:sldMkLst>
      </pc:sldChg>
      <pc:sldChg chg="del">
        <pc:chgData name="Johnson, Sean@CalVet" userId="583a84fc-52a5-46ef-81ec-28c3dc22cc67" providerId="ADAL" clId="{54FFA6C8-3E21-48B1-8A8A-DF00DE7B2AEE}" dt="2025-10-19T20:09:53.873" v="85" actId="2696"/>
        <pc:sldMkLst>
          <pc:docMk/>
          <pc:sldMk cId="1610335080" sldId="1578"/>
        </pc:sldMkLst>
      </pc:sldChg>
      <pc:sldChg chg="del">
        <pc:chgData name="Johnson, Sean@CalVet" userId="583a84fc-52a5-46ef-81ec-28c3dc22cc67" providerId="ADAL" clId="{54FFA6C8-3E21-48B1-8A8A-DF00DE7B2AEE}" dt="2025-10-19T20:09:53.873" v="86" actId="2696"/>
        <pc:sldMkLst>
          <pc:docMk/>
          <pc:sldMk cId="1278779088" sldId="1579"/>
        </pc:sldMkLst>
      </pc:sldChg>
      <pc:sldChg chg="del">
        <pc:chgData name="Johnson, Sean@CalVet" userId="583a84fc-52a5-46ef-81ec-28c3dc22cc67" providerId="ADAL" clId="{54FFA6C8-3E21-48B1-8A8A-DF00DE7B2AEE}" dt="2025-10-19T20:09:53.889" v="87" actId="2696"/>
        <pc:sldMkLst>
          <pc:docMk/>
          <pc:sldMk cId="3708229427" sldId="1580"/>
        </pc:sldMkLst>
      </pc:sldChg>
      <pc:sldChg chg="del">
        <pc:chgData name="Johnson, Sean@CalVet" userId="583a84fc-52a5-46ef-81ec-28c3dc22cc67" providerId="ADAL" clId="{54FFA6C8-3E21-48B1-8A8A-DF00DE7B2AEE}" dt="2025-10-19T20:09:53.909" v="88" actId="2696"/>
        <pc:sldMkLst>
          <pc:docMk/>
          <pc:sldMk cId="402846642" sldId="1581"/>
        </pc:sldMkLst>
      </pc:sldChg>
      <pc:sldChg chg="del">
        <pc:chgData name="Johnson, Sean@CalVet" userId="583a84fc-52a5-46ef-81ec-28c3dc22cc67" providerId="ADAL" clId="{54FFA6C8-3E21-48B1-8A8A-DF00DE7B2AEE}" dt="2025-10-19T20:09:53.920" v="89" actId="2696"/>
        <pc:sldMkLst>
          <pc:docMk/>
          <pc:sldMk cId="1711266957" sldId="1582"/>
        </pc:sldMkLst>
      </pc:sldChg>
      <pc:sldChg chg="del">
        <pc:chgData name="Johnson, Sean@CalVet" userId="583a84fc-52a5-46ef-81ec-28c3dc22cc67" providerId="ADAL" clId="{54FFA6C8-3E21-48B1-8A8A-DF00DE7B2AEE}" dt="2025-10-19T20:09:53.936" v="90" actId="2696"/>
        <pc:sldMkLst>
          <pc:docMk/>
          <pc:sldMk cId="3101422494" sldId="1583"/>
        </pc:sldMkLst>
      </pc:sldChg>
      <pc:sldChg chg="del">
        <pc:chgData name="Johnson, Sean@CalVet" userId="583a84fc-52a5-46ef-81ec-28c3dc22cc67" providerId="ADAL" clId="{54FFA6C8-3E21-48B1-8A8A-DF00DE7B2AEE}" dt="2025-10-19T20:09:53.952" v="91" actId="2696"/>
        <pc:sldMkLst>
          <pc:docMk/>
          <pc:sldMk cId="1976429687" sldId="1584"/>
        </pc:sldMkLst>
      </pc:sldChg>
      <pc:sldChg chg="del">
        <pc:chgData name="Johnson, Sean@CalVet" userId="583a84fc-52a5-46ef-81ec-28c3dc22cc67" providerId="ADAL" clId="{54FFA6C8-3E21-48B1-8A8A-DF00DE7B2AEE}" dt="2025-10-19T20:09:53.967" v="92" actId="2696"/>
        <pc:sldMkLst>
          <pc:docMk/>
          <pc:sldMk cId="481486793" sldId="1585"/>
        </pc:sldMkLst>
      </pc:sldChg>
      <pc:sldChg chg="del">
        <pc:chgData name="Johnson, Sean@CalVet" userId="583a84fc-52a5-46ef-81ec-28c3dc22cc67" providerId="ADAL" clId="{54FFA6C8-3E21-48B1-8A8A-DF00DE7B2AEE}" dt="2025-10-19T20:09:53.967" v="93" actId="2696"/>
        <pc:sldMkLst>
          <pc:docMk/>
          <pc:sldMk cId="2902268191" sldId="1586"/>
        </pc:sldMkLst>
      </pc:sldChg>
      <pc:sldChg chg="del">
        <pc:chgData name="Johnson, Sean@CalVet" userId="583a84fc-52a5-46ef-81ec-28c3dc22cc67" providerId="ADAL" clId="{54FFA6C8-3E21-48B1-8A8A-DF00DE7B2AEE}" dt="2025-10-19T20:09:54.187" v="117" actId="2696"/>
        <pc:sldMkLst>
          <pc:docMk/>
          <pc:sldMk cId="377960025" sldId="1612"/>
        </pc:sldMkLst>
      </pc:sldChg>
      <pc:sldChg chg="del">
        <pc:chgData name="Johnson, Sean@CalVet" userId="583a84fc-52a5-46ef-81ec-28c3dc22cc67" providerId="ADAL" clId="{54FFA6C8-3E21-48B1-8A8A-DF00DE7B2AEE}" dt="2025-10-19T20:09:54.210" v="119" actId="2696"/>
        <pc:sldMkLst>
          <pc:docMk/>
          <pc:sldMk cId="3512519234" sldId="1613"/>
        </pc:sldMkLst>
      </pc:sldChg>
      <pc:sldChg chg="del">
        <pc:chgData name="Johnson, Sean@CalVet" userId="583a84fc-52a5-46ef-81ec-28c3dc22cc67" providerId="ADAL" clId="{54FFA6C8-3E21-48B1-8A8A-DF00DE7B2AEE}" dt="2025-10-19T20:09:54.219" v="120" actId="2696"/>
        <pc:sldMkLst>
          <pc:docMk/>
          <pc:sldMk cId="4026657966" sldId="1614"/>
        </pc:sldMkLst>
      </pc:sldChg>
      <pc:sldChg chg="del">
        <pc:chgData name="Johnson, Sean@CalVet" userId="583a84fc-52a5-46ef-81ec-28c3dc22cc67" providerId="ADAL" clId="{54FFA6C8-3E21-48B1-8A8A-DF00DE7B2AEE}" dt="2025-10-19T20:09:54.235" v="121" actId="2696"/>
        <pc:sldMkLst>
          <pc:docMk/>
          <pc:sldMk cId="1842574021" sldId="1615"/>
        </pc:sldMkLst>
      </pc:sldChg>
      <pc:sldChg chg="del">
        <pc:chgData name="Johnson, Sean@CalVet" userId="583a84fc-52a5-46ef-81ec-28c3dc22cc67" providerId="ADAL" clId="{54FFA6C8-3E21-48B1-8A8A-DF00DE7B2AEE}" dt="2025-10-19T20:09:54.250" v="123" actId="2696"/>
        <pc:sldMkLst>
          <pc:docMk/>
          <pc:sldMk cId="3114870786" sldId="1616"/>
        </pc:sldMkLst>
      </pc:sldChg>
      <pc:sldChg chg="del">
        <pc:chgData name="Johnson, Sean@CalVet" userId="583a84fc-52a5-46ef-81ec-28c3dc22cc67" providerId="ADAL" clId="{54FFA6C8-3E21-48B1-8A8A-DF00DE7B2AEE}" dt="2025-10-19T20:09:54.251" v="124" actId="2696"/>
        <pc:sldMkLst>
          <pc:docMk/>
          <pc:sldMk cId="565728838" sldId="1619"/>
        </pc:sldMkLst>
      </pc:sldChg>
      <pc:sldChg chg="del">
        <pc:chgData name="Johnson, Sean@CalVet" userId="583a84fc-52a5-46ef-81ec-28c3dc22cc67" providerId="ADAL" clId="{54FFA6C8-3E21-48B1-8A8A-DF00DE7B2AEE}" dt="2025-10-19T20:09:54.266" v="125" actId="2696"/>
        <pc:sldMkLst>
          <pc:docMk/>
          <pc:sldMk cId="1705417776" sldId="1620"/>
        </pc:sldMkLst>
      </pc:sldChg>
      <pc:sldChg chg="del">
        <pc:chgData name="Johnson, Sean@CalVet" userId="583a84fc-52a5-46ef-81ec-28c3dc22cc67" providerId="ADAL" clId="{54FFA6C8-3E21-48B1-8A8A-DF00DE7B2AEE}" dt="2025-10-19T20:09:54.282" v="126" actId="2696"/>
        <pc:sldMkLst>
          <pc:docMk/>
          <pc:sldMk cId="1608675783" sldId="1621"/>
        </pc:sldMkLst>
      </pc:sldChg>
      <pc:sldChg chg="del">
        <pc:chgData name="Johnson, Sean@CalVet" userId="583a84fc-52a5-46ef-81ec-28c3dc22cc67" providerId="ADAL" clId="{54FFA6C8-3E21-48B1-8A8A-DF00DE7B2AEE}" dt="2025-10-19T20:09:54.297" v="127" actId="2696"/>
        <pc:sldMkLst>
          <pc:docMk/>
          <pc:sldMk cId="3703602989" sldId="1622"/>
        </pc:sldMkLst>
      </pc:sldChg>
      <pc:sldChg chg="del">
        <pc:chgData name="Johnson, Sean@CalVet" userId="583a84fc-52a5-46ef-81ec-28c3dc22cc67" providerId="ADAL" clId="{54FFA6C8-3E21-48B1-8A8A-DF00DE7B2AEE}" dt="2025-10-19T20:09:54.310" v="128" actId="2696"/>
        <pc:sldMkLst>
          <pc:docMk/>
          <pc:sldMk cId="556313704" sldId="1623"/>
        </pc:sldMkLst>
      </pc:sldChg>
      <pc:sldChg chg="del">
        <pc:chgData name="Johnson, Sean@CalVet" userId="583a84fc-52a5-46ef-81ec-28c3dc22cc67" providerId="ADAL" clId="{54FFA6C8-3E21-48B1-8A8A-DF00DE7B2AEE}" dt="2025-10-19T20:09:54.313" v="129" actId="2696"/>
        <pc:sldMkLst>
          <pc:docMk/>
          <pc:sldMk cId="2863779642" sldId="1624"/>
        </pc:sldMkLst>
      </pc:sldChg>
      <pc:sldChg chg="del">
        <pc:chgData name="Johnson, Sean@CalVet" userId="583a84fc-52a5-46ef-81ec-28c3dc22cc67" providerId="ADAL" clId="{54FFA6C8-3E21-48B1-8A8A-DF00DE7B2AEE}" dt="2025-10-19T20:09:54.329" v="130" actId="2696"/>
        <pc:sldMkLst>
          <pc:docMk/>
          <pc:sldMk cId="1681566506" sldId="1625"/>
        </pc:sldMkLst>
      </pc:sldChg>
      <pc:sldChg chg="del">
        <pc:chgData name="Johnson, Sean@CalVet" userId="583a84fc-52a5-46ef-81ec-28c3dc22cc67" providerId="ADAL" clId="{54FFA6C8-3E21-48B1-8A8A-DF00DE7B2AEE}" dt="2025-10-19T20:09:54.329" v="131" actId="2696"/>
        <pc:sldMkLst>
          <pc:docMk/>
          <pc:sldMk cId="446229846" sldId="1626"/>
        </pc:sldMkLst>
      </pc:sldChg>
      <pc:sldChg chg="del">
        <pc:chgData name="Johnson, Sean@CalVet" userId="583a84fc-52a5-46ef-81ec-28c3dc22cc67" providerId="ADAL" clId="{54FFA6C8-3E21-48B1-8A8A-DF00DE7B2AEE}" dt="2025-10-19T20:09:54.172" v="116" actId="2696"/>
        <pc:sldMkLst>
          <pc:docMk/>
          <pc:sldMk cId="2053197150" sldId="1627"/>
        </pc:sldMkLst>
      </pc:sldChg>
      <pc:sldChg chg="del">
        <pc:chgData name="Johnson, Sean@CalVet" userId="583a84fc-52a5-46ef-81ec-28c3dc22cc67" providerId="ADAL" clId="{54FFA6C8-3E21-48B1-8A8A-DF00DE7B2AEE}" dt="2025-10-19T20:09:54.093" v="107" actId="2696"/>
        <pc:sldMkLst>
          <pc:docMk/>
          <pc:sldMk cId="244855188" sldId="1628"/>
        </pc:sldMkLst>
      </pc:sldChg>
      <pc:sldChg chg="del">
        <pc:chgData name="Johnson, Sean@CalVet" userId="583a84fc-52a5-46ef-81ec-28c3dc22cc67" providerId="ADAL" clId="{54FFA6C8-3E21-48B1-8A8A-DF00DE7B2AEE}" dt="2025-10-19T20:09:54.093" v="108" actId="2696"/>
        <pc:sldMkLst>
          <pc:docMk/>
          <pc:sldMk cId="2048980619" sldId="1629"/>
        </pc:sldMkLst>
      </pc:sldChg>
      <pc:sldChg chg="del">
        <pc:chgData name="Johnson, Sean@CalVet" userId="583a84fc-52a5-46ef-81ec-28c3dc22cc67" providerId="ADAL" clId="{54FFA6C8-3E21-48B1-8A8A-DF00DE7B2AEE}" dt="2025-10-19T20:09:54.110" v="109" actId="2696"/>
        <pc:sldMkLst>
          <pc:docMk/>
          <pc:sldMk cId="2299779836" sldId="1630"/>
        </pc:sldMkLst>
      </pc:sldChg>
      <pc:sldChg chg="del">
        <pc:chgData name="Johnson, Sean@CalVet" userId="583a84fc-52a5-46ef-81ec-28c3dc22cc67" providerId="ADAL" clId="{54FFA6C8-3E21-48B1-8A8A-DF00DE7B2AEE}" dt="2025-10-19T20:09:54.110" v="110" actId="2696"/>
        <pc:sldMkLst>
          <pc:docMk/>
          <pc:sldMk cId="3787005704" sldId="1631"/>
        </pc:sldMkLst>
      </pc:sldChg>
      <pc:sldChg chg="del">
        <pc:chgData name="Johnson, Sean@CalVet" userId="583a84fc-52a5-46ef-81ec-28c3dc22cc67" providerId="ADAL" clId="{54FFA6C8-3E21-48B1-8A8A-DF00DE7B2AEE}" dt="2025-10-19T20:09:54.140" v="112" actId="2696"/>
        <pc:sldMkLst>
          <pc:docMk/>
          <pc:sldMk cId="1066945399" sldId="1632"/>
        </pc:sldMkLst>
      </pc:sldChg>
      <pc:sldChg chg="del">
        <pc:chgData name="Johnson, Sean@CalVet" userId="583a84fc-52a5-46ef-81ec-28c3dc22cc67" providerId="ADAL" clId="{54FFA6C8-3E21-48B1-8A8A-DF00DE7B2AEE}" dt="2025-10-19T20:09:54.140" v="113" actId="2696"/>
        <pc:sldMkLst>
          <pc:docMk/>
          <pc:sldMk cId="3986534426" sldId="1633"/>
        </pc:sldMkLst>
      </pc:sldChg>
      <pc:sldChg chg="del">
        <pc:chgData name="Johnson, Sean@CalVet" userId="583a84fc-52a5-46ef-81ec-28c3dc22cc67" providerId="ADAL" clId="{54FFA6C8-3E21-48B1-8A8A-DF00DE7B2AEE}" dt="2025-10-19T20:09:54.156" v="114" actId="2696"/>
        <pc:sldMkLst>
          <pc:docMk/>
          <pc:sldMk cId="2880752174" sldId="1634"/>
        </pc:sldMkLst>
      </pc:sldChg>
      <pc:sldChg chg="del">
        <pc:chgData name="Johnson, Sean@CalVet" userId="583a84fc-52a5-46ef-81ec-28c3dc22cc67" providerId="ADAL" clId="{54FFA6C8-3E21-48B1-8A8A-DF00DE7B2AEE}" dt="2025-10-19T20:09:54.156" v="115" actId="2696"/>
        <pc:sldMkLst>
          <pc:docMk/>
          <pc:sldMk cId="1594970141" sldId="1635"/>
        </pc:sldMkLst>
      </pc:sldChg>
      <pc:sldChg chg="del">
        <pc:chgData name="Johnson, Sean@CalVet" userId="583a84fc-52a5-46ef-81ec-28c3dc22cc67" providerId="ADAL" clId="{54FFA6C8-3E21-48B1-8A8A-DF00DE7B2AEE}" dt="2025-10-19T20:09:53.983" v="94" actId="2696"/>
        <pc:sldMkLst>
          <pc:docMk/>
          <pc:sldMk cId="1673371783" sldId="1636"/>
        </pc:sldMkLst>
      </pc:sldChg>
      <pc:sldChg chg="del">
        <pc:chgData name="Johnson, Sean@CalVet" userId="583a84fc-52a5-46ef-81ec-28c3dc22cc67" providerId="ADAL" clId="{54FFA6C8-3E21-48B1-8A8A-DF00DE7B2AEE}" dt="2025-10-19T20:09:53.983" v="95" actId="2696"/>
        <pc:sldMkLst>
          <pc:docMk/>
          <pc:sldMk cId="4062190516" sldId="1637"/>
        </pc:sldMkLst>
      </pc:sldChg>
      <pc:sldChg chg="del">
        <pc:chgData name="Johnson, Sean@CalVet" userId="583a84fc-52a5-46ef-81ec-28c3dc22cc67" providerId="ADAL" clId="{54FFA6C8-3E21-48B1-8A8A-DF00DE7B2AEE}" dt="2025-10-19T20:09:53.999" v="97" actId="2696"/>
        <pc:sldMkLst>
          <pc:docMk/>
          <pc:sldMk cId="4126156681" sldId="1638"/>
        </pc:sldMkLst>
      </pc:sldChg>
      <pc:sldChg chg="del">
        <pc:chgData name="Johnson, Sean@CalVet" userId="583a84fc-52a5-46ef-81ec-28c3dc22cc67" providerId="ADAL" clId="{54FFA6C8-3E21-48B1-8A8A-DF00DE7B2AEE}" dt="2025-10-19T20:09:54.010" v="98" actId="2696"/>
        <pc:sldMkLst>
          <pc:docMk/>
          <pc:sldMk cId="1799921074" sldId="1639"/>
        </pc:sldMkLst>
      </pc:sldChg>
      <pc:sldChg chg="del">
        <pc:chgData name="Johnson, Sean@CalVet" userId="583a84fc-52a5-46ef-81ec-28c3dc22cc67" providerId="ADAL" clId="{54FFA6C8-3E21-48B1-8A8A-DF00DE7B2AEE}" dt="2025-10-19T20:09:54.015" v="99" actId="2696"/>
        <pc:sldMkLst>
          <pc:docMk/>
          <pc:sldMk cId="3984672222" sldId="1640"/>
        </pc:sldMkLst>
      </pc:sldChg>
      <pc:sldChg chg="del">
        <pc:chgData name="Johnson, Sean@CalVet" userId="583a84fc-52a5-46ef-81ec-28c3dc22cc67" providerId="ADAL" clId="{54FFA6C8-3E21-48B1-8A8A-DF00DE7B2AEE}" dt="2025-10-19T20:09:54.015" v="100" actId="2696"/>
        <pc:sldMkLst>
          <pc:docMk/>
          <pc:sldMk cId="2093425089" sldId="1641"/>
        </pc:sldMkLst>
      </pc:sldChg>
      <pc:sldChg chg="del">
        <pc:chgData name="Johnson, Sean@CalVet" userId="583a84fc-52a5-46ef-81ec-28c3dc22cc67" providerId="ADAL" clId="{54FFA6C8-3E21-48B1-8A8A-DF00DE7B2AEE}" dt="2025-10-19T20:09:54.031" v="101" actId="2696"/>
        <pc:sldMkLst>
          <pc:docMk/>
          <pc:sldMk cId="899204563" sldId="1642"/>
        </pc:sldMkLst>
      </pc:sldChg>
      <pc:sldChg chg="del">
        <pc:chgData name="Johnson, Sean@CalVet" userId="583a84fc-52a5-46ef-81ec-28c3dc22cc67" providerId="ADAL" clId="{54FFA6C8-3E21-48B1-8A8A-DF00DE7B2AEE}" dt="2025-10-19T20:09:54.046" v="102" actId="2696"/>
        <pc:sldMkLst>
          <pc:docMk/>
          <pc:sldMk cId="972939817" sldId="1643"/>
        </pc:sldMkLst>
      </pc:sldChg>
      <pc:sldChg chg="del">
        <pc:chgData name="Johnson, Sean@CalVet" userId="583a84fc-52a5-46ef-81ec-28c3dc22cc67" providerId="ADAL" clId="{54FFA6C8-3E21-48B1-8A8A-DF00DE7B2AEE}" dt="2025-10-19T20:09:54.046" v="103" actId="2696"/>
        <pc:sldMkLst>
          <pc:docMk/>
          <pc:sldMk cId="3147200467" sldId="1644"/>
        </pc:sldMkLst>
      </pc:sldChg>
      <pc:sldChg chg="del">
        <pc:chgData name="Johnson, Sean@CalVet" userId="583a84fc-52a5-46ef-81ec-28c3dc22cc67" providerId="ADAL" clId="{54FFA6C8-3E21-48B1-8A8A-DF00DE7B2AEE}" dt="2025-10-19T20:09:54.062" v="104" actId="2696"/>
        <pc:sldMkLst>
          <pc:docMk/>
          <pc:sldMk cId="2342674662" sldId="1645"/>
        </pc:sldMkLst>
      </pc:sldChg>
      <pc:sldChg chg="del">
        <pc:chgData name="Johnson, Sean@CalVet" userId="583a84fc-52a5-46ef-81ec-28c3dc22cc67" providerId="ADAL" clId="{54FFA6C8-3E21-48B1-8A8A-DF00DE7B2AEE}" dt="2025-10-19T20:09:54.077" v="105" actId="2696"/>
        <pc:sldMkLst>
          <pc:docMk/>
          <pc:sldMk cId="3927627149" sldId="1646"/>
        </pc:sldMkLst>
      </pc:sldChg>
      <pc:sldChg chg="del">
        <pc:chgData name="Johnson, Sean@CalVet" userId="583a84fc-52a5-46ef-81ec-28c3dc22cc67" providerId="ADAL" clId="{54FFA6C8-3E21-48B1-8A8A-DF00DE7B2AEE}" dt="2025-10-19T20:09:54.077" v="106" actId="2696"/>
        <pc:sldMkLst>
          <pc:docMk/>
          <pc:sldMk cId="2100557065" sldId="1647"/>
        </pc:sldMkLst>
      </pc:sldChg>
      <pc:sldChg chg="del">
        <pc:chgData name="Johnson, Sean@CalVet" userId="583a84fc-52a5-46ef-81ec-28c3dc22cc67" providerId="ADAL" clId="{54FFA6C8-3E21-48B1-8A8A-DF00DE7B2AEE}" dt="2025-10-19T20:09:54.347" v="132" actId="2696"/>
        <pc:sldMkLst>
          <pc:docMk/>
          <pc:sldMk cId="601923914" sldId="1671"/>
        </pc:sldMkLst>
      </pc:sldChg>
      <pc:sldMasterChg chg="delSldLayout">
        <pc:chgData name="Johnson, Sean@CalVet" userId="583a84fc-52a5-46ef-81ec-28c3dc22cc67" providerId="ADAL" clId="{54FFA6C8-3E21-48B1-8A8A-DF00DE7B2AEE}" dt="2025-10-19T20:09:54.235" v="122" actId="2696"/>
        <pc:sldMasterMkLst>
          <pc:docMk/>
          <pc:sldMasterMk cId="272672190" sldId="2147483660"/>
        </pc:sldMasterMkLst>
        <pc:sldLayoutChg chg="del">
          <pc:chgData name="Johnson, Sean@CalVet" userId="583a84fc-52a5-46ef-81ec-28c3dc22cc67" providerId="ADAL" clId="{54FFA6C8-3E21-48B1-8A8A-DF00DE7B2AEE}" dt="2025-10-19T20:09:54.187" v="118" actId="2696"/>
          <pc:sldLayoutMkLst>
            <pc:docMk/>
            <pc:sldMasterMk cId="272672190" sldId="2147483660"/>
            <pc:sldLayoutMk cId="1278294294" sldId="2147483670"/>
          </pc:sldLayoutMkLst>
        </pc:sldLayoutChg>
        <pc:sldLayoutChg chg="del">
          <pc:chgData name="Johnson, Sean@CalVet" userId="583a84fc-52a5-46ef-81ec-28c3dc22cc67" providerId="ADAL" clId="{54FFA6C8-3E21-48B1-8A8A-DF00DE7B2AEE}" dt="2025-10-19T20:09:54.235" v="122" actId="2696"/>
          <pc:sldLayoutMkLst>
            <pc:docMk/>
            <pc:sldMasterMk cId="272672190" sldId="2147483660"/>
            <pc:sldLayoutMk cId="114950029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CBE389-8653-481E-A0F4-145183A980CF}" type="doc">
      <dgm:prSet loTypeId="urn:microsoft.com/office/officeart/2005/8/layout/pyramid4" loCatId="pyramid" qsTypeId="urn:microsoft.com/office/officeart/2005/8/quickstyle/3d7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E5B6BA4-765E-49F5-A116-18D3AB17823A}">
      <dgm:prSet phldrT="[Text]"/>
      <dgm:spPr/>
      <dgm:t>
        <a:bodyPr/>
        <a:lstStyle/>
        <a:p>
          <a:r>
            <a:rPr lang="en-US" dirty="0"/>
            <a:t>USDVA</a:t>
          </a:r>
        </a:p>
      </dgm:t>
    </dgm:pt>
    <dgm:pt modelId="{A240F8E5-AB73-4E6D-8505-A1C238C45D6E}" type="parTrans" cxnId="{D8385D29-30FE-4811-A6A2-0ACE9DAC516A}">
      <dgm:prSet/>
      <dgm:spPr/>
      <dgm:t>
        <a:bodyPr/>
        <a:lstStyle/>
        <a:p>
          <a:endParaRPr lang="en-US"/>
        </a:p>
      </dgm:t>
    </dgm:pt>
    <dgm:pt modelId="{576A93FC-8101-4333-974F-4BD7DCD83608}" type="sibTrans" cxnId="{D8385D29-30FE-4811-A6A2-0ACE9DAC516A}">
      <dgm:prSet/>
      <dgm:spPr/>
      <dgm:t>
        <a:bodyPr/>
        <a:lstStyle/>
        <a:p>
          <a:endParaRPr lang="en-US"/>
        </a:p>
      </dgm:t>
    </dgm:pt>
    <dgm:pt modelId="{C903243A-22C8-407A-9AF5-87018EF3DD31}">
      <dgm:prSet phldrT="[Text]"/>
      <dgm:spPr/>
      <dgm:t>
        <a:bodyPr/>
        <a:lstStyle/>
        <a:p>
          <a:r>
            <a:rPr lang="en-US" dirty="0"/>
            <a:t>CalVet</a:t>
          </a:r>
        </a:p>
      </dgm:t>
    </dgm:pt>
    <dgm:pt modelId="{1F0C0286-4AED-4466-8649-4500114A2EF7}" type="parTrans" cxnId="{A6AD1553-AE9D-4B68-A051-CF1073FC02F4}">
      <dgm:prSet/>
      <dgm:spPr/>
      <dgm:t>
        <a:bodyPr/>
        <a:lstStyle/>
        <a:p>
          <a:endParaRPr lang="en-US"/>
        </a:p>
      </dgm:t>
    </dgm:pt>
    <dgm:pt modelId="{31C214B6-B9A8-4A0E-A71C-6EA6CD2640C3}" type="sibTrans" cxnId="{A6AD1553-AE9D-4B68-A051-CF1073FC02F4}">
      <dgm:prSet/>
      <dgm:spPr/>
      <dgm:t>
        <a:bodyPr/>
        <a:lstStyle/>
        <a:p>
          <a:endParaRPr lang="en-US"/>
        </a:p>
      </dgm:t>
    </dgm:pt>
    <dgm:pt modelId="{A228A524-3817-4CBE-A762-D9D25292E037}">
      <dgm:prSet phldrT="[Text]"/>
      <dgm:spPr/>
      <dgm:t>
        <a:bodyPr/>
        <a:lstStyle/>
        <a:p>
          <a:r>
            <a:rPr lang="en-US" dirty="0"/>
            <a:t>Veterans</a:t>
          </a:r>
        </a:p>
      </dgm:t>
    </dgm:pt>
    <dgm:pt modelId="{D2565BD9-4D45-45F5-90F9-A4E35E126D0C}" type="parTrans" cxnId="{CE9622AF-B97B-4612-A226-8371037A7E46}">
      <dgm:prSet/>
      <dgm:spPr/>
      <dgm:t>
        <a:bodyPr/>
        <a:lstStyle/>
        <a:p>
          <a:endParaRPr lang="en-US"/>
        </a:p>
      </dgm:t>
    </dgm:pt>
    <dgm:pt modelId="{3B7708F1-2F21-49BA-8609-CF9EB6B149DB}" type="sibTrans" cxnId="{CE9622AF-B97B-4612-A226-8371037A7E46}">
      <dgm:prSet/>
      <dgm:spPr/>
      <dgm:t>
        <a:bodyPr/>
        <a:lstStyle/>
        <a:p>
          <a:endParaRPr lang="en-US"/>
        </a:p>
      </dgm:t>
    </dgm:pt>
    <dgm:pt modelId="{1243A960-3DCE-43CA-9EE6-259A49288714}">
      <dgm:prSet phldrT="[Text]"/>
      <dgm:spPr/>
      <dgm:t>
        <a:bodyPr/>
        <a:lstStyle/>
        <a:p>
          <a:r>
            <a:rPr lang="en-US" dirty="0"/>
            <a:t>Counties</a:t>
          </a:r>
        </a:p>
      </dgm:t>
    </dgm:pt>
    <dgm:pt modelId="{07849DE6-D363-470E-B70B-7A07C3C74227}" type="parTrans" cxnId="{82BA2B10-74C1-4399-83C6-125ED3DD94B5}">
      <dgm:prSet/>
      <dgm:spPr/>
      <dgm:t>
        <a:bodyPr/>
        <a:lstStyle/>
        <a:p>
          <a:endParaRPr lang="en-US"/>
        </a:p>
      </dgm:t>
    </dgm:pt>
    <dgm:pt modelId="{CFAD561D-CF5F-40DD-88C2-B804163C29B7}" type="sibTrans" cxnId="{82BA2B10-74C1-4399-83C6-125ED3DD94B5}">
      <dgm:prSet/>
      <dgm:spPr/>
      <dgm:t>
        <a:bodyPr/>
        <a:lstStyle/>
        <a:p>
          <a:endParaRPr lang="en-US"/>
        </a:p>
      </dgm:t>
    </dgm:pt>
    <dgm:pt modelId="{09D941B1-23C6-4400-8C37-41DD2E70B5BE}" type="pres">
      <dgm:prSet presAssocID="{CECBE389-8653-481E-A0F4-145183A980CF}" presName="compositeShape" presStyleCnt="0">
        <dgm:presLayoutVars>
          <dgm:chMax val="9"/>
          <dgm:dir/>
          <dgm:resizeHandles val="exact"/>
        </dgm:presLayoutVars>
      </dgm:prSet>
      <dgm:spPr/>
    </dgm:pt>
    <dgm:pt modelId="{85585CD0-F27E-41C7-8D57-143BAA372BA4}" type="pres">
      <dgm:prSet presAssocID="{CECBE389-8653-481E-A0F4-145183A980CF}" presName="triangle1" presStyleLbl="node1" presStyleIdx="0" presStyleCnt="4">
        <dgm:presLayoutVars>
          <dgm:bulletEnabled val="1"/>
        </dgm:presLayoutVars>
      </dgm:prSet>
      <dgm:spPr/>
    </dgm:pt>
    <dgm:pt modelId="{78BBDD3C-1B1B-42FD-AEB5-B7EB7AA1D1D2}" type="pres">
      <dgm:prSet presAssocID="{CECBE389-8653-481E-A0F4-145183A980CF}" presName="triangle2" presStyleLbl="node1" presStyleIdx="1" presStyleCnt="4">
        <dgm:presLayoutVars>
          <dgm:bulletEnabled val="1"/>
        </dgm:presLayoutVars>
      </dgm:prSet>
      <dgm:spPr/>
    </dgm:pt>
    <dgm:pt modelId="{DCACB171-D722-4951-8AFC-F6B8CD8E6BEC}" type="pres">
      <dgm:prSet presAssocID="{CECBE389-8653-481E-A0F4-145183A980CF}" presName="triangle3" presStyleLbl="node1" presStyleIdx="2" presStyleCnt="4">
        <dgm:presLayoutVars>
          <dgm:bulletEnabled val="1"/>
        </dgm:presLayoutVars>
      </dgm:prSet>
      <dgm:spPr/>
    </dgm:pt>
    <dgm:pt modelId="{2BE21607-2212-4E17-82BA-FF1D1D6636A7}" type="pres">
      <dgm:prSet presAssocID="{CECBE389-8653-481E-A0F4-145183A980CF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2BA2B10-74C1-4399-83C6-125ED3DD94B5}" srcId="{CECBE389-8653-481E-A0F4-145183A980CF}" destId="{1243A960-3DCE-43CA-9EE6-259A49288714}" srcOrd="3" destOrd="0" parTransId="{07849DE6-D363-470E-B70B-7A07C3C74227}" sibTransId="{CFAD561D-CF5F-40DD-88C2-B804163C29B7}"/>
    <dgm:cxn modelId="{D8385D29-30FE-4811-A6A2-0ACE9DAC516A}" srcId="{CECBE389-8653-481E-A0F4-145183A980CF}" destId="{0E5B6BA4-765E-49F5-A116-18D3AB17823A}" srcOrd="0" destOrd="0" parTransId="{A240F8E5-AB73-4E6D-8505-A1C238C45D6E}" sibTransId="{576A93FC-8101-4333-974F-4BD7DCD83608}"/>
    <dgm:cxn modelId="{B1A07667-0E13-4B25-9EFB-FF2AA057BD66}" type="presOf" srcId="{CECBE389-8653-481E-A0F4-145183A980CF}" destId="{09D941B1-23C6-4400-8C37-41DD2E70B5BE}" srcOrd="0" destOrd="0" presId="urn:microsoft.com/office/officeart/2005/8/layout/pyramid4"/>
    <dgm:cxn modelId="{A6AD1553-AE9D-4B68-A051-CF1073FC02F4}" srcId="{CECBE389-8653-481E-A0F4-145183A980CF}" destId="{C903243A-22C8-407A-9AF5-87018EF3DD31}" srcOrd="1" destOrd="0" parTransId="{1F0C0286-4AED-4466-8649-4500114A2EF7}" sibTransId="{31C214B6-B9A8-4A0E-A71C-6EA6CD2640C3}"/>
    <dgm:cxn modelId="{25EA0082-4E25-4351-9E7F-37D25CD8B6AB}" type="presOf" srcId="{A228A524-3817-4CBE-A762-D9D25292E037}" destId="{DCACB171-D722-4951-8AFC-F6B8CD8E6BEC}" srcOrd="0" destOrd="0" presId="urn:microsoft.com/office/officeart/2005/8/layout/pyramid4"/>
    <dgm:cxn modelId="{59ACB59F-4DBB-47C7-AA96-A9E16BD72761}" type="presOf" srcId="{C903243A-22C8-407A-9AF5-87018EF3DD31}" destId="{78BBDD3C-1B1B-42FD-AEB5-B7EB7AA1D1D2}" srcOrd="0" destOrd="0" presId="urn:microsoft.com/office/officeart/2005/8/layout/pyramid4"/>
    <dgm:cxn modelId="{CE9622AF-B97B-4612-A226-8371037A7E46}" srcId="{CECBE389-8653-481E-A0F4-145183A980CF}" destId="{A228A524-3817-4CBE-A762-D9D25292E037}" srcOrd="2" destOrd="0" parTransId="{D2565BD9-4D45-45F5-90F9-A4E35E126D0C}" sibTransId="{3B7708F1-2F21-49BA-8609-CF9EB6B149DB}"/>
    <dgm:cxn modelId="{204D2FC7-B55E-4BF0-ACD6-28A63ECC4BF5}" type="presOf" srcId="{1243A960-3DCE-43CA-9EE6-259A49288714}" destId="{2BE21607-2212-4E17-82BA-FF1D1D6636A7}" srcOrd="0" destOrd="0" presId="urn:microsoft.com/office/officeart/2005/8/layout/pyramid4"/>
    <dgm:cxn modelId="{AF7B59D7-1498-42B8-AA63-3C7F2A5647FE}" type="presOf" srcId="{0E5B6BA4-765E-49F5-A116-18D3AB17823A}" destId="{85585CD0-F27E-41C7-8D57-143BAA372BA4}" srcOrd="0" destOrd="0" presId="urn:microsoft.com/office/officeart/2005/8/layout/pyramid4"/>
    <dgm:cxn modelId="{1F41D215-57C5-4066-93B0-62181C26CF34}" type="presParOf" srcId="{09D941B1-23C6-4400-8C37-41DD2E70B5BE}" destId="{85585CD0-F27E-41C7-8D57-143BAA372BA4}" srcOrd="0" destOrd="0" presId="urn:microsoft.com/office/officeart/2005/8/layout/pyramid4"/>
    <dgm:cxn modelId="{54AE2F34-C9C6-4E4A-931C-389D67628F70}" type="presParOf" srcId="{09D941B1-23C6-4400-8C37-41DD2E70B5BE}" destId="{78BBDD3C-1B1B-42FD-AEB5-B7EB7AA1D1D2}" srcOrd="1" destOrd="0" presId="urn:microsoft.com/office/officeart/2005/8/layout/pyramid4"/>
    <dgm:cxn modelId="{07A7066B-A73D-482E-8942-F4DB82078F83}" type="presParOf" srcId="{09D941B1-23C6-4400-8C37-41DD2E70B5BE}" destId="{DCACB171-D722-4951-8AFC-F6B8CD8E6BEC}" srcOrd="2" destOrd="0" presId="urn:microsoft.com/office/officeart/2005/8/layout/pyramid4"/>
    <dgm:cxn modelId="{2B19B50A-D1EA-4683-A665-3E16715D953C}" type="presParOf" srcId="{09D941B1-23C6-4400-8C37-41DD2E70B5BE}" destId="{2BE21607-2212-4E17-82BA-FF1D1D6636A7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BE389-8653-481E-A0F4-145183A980CF}" type="doc">
      <dgm:prSet loTypeId="urn:microsoft.com/office/officeart/2005/8/layout/pyramid4" loCatId="pyramid" qsTypeId="urn:microsoft.com/office/officeart/2005/8/quickstyle/3d7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E5B6BA4-765E-49F5-A116-18D3AB17823A}">
      <dgm:prSet phldrT="[Text]"/>
      <dgm:spPr/>
      <dgm:t>
        <a:bodyPr/>
        <a:lstStyle/>
        <a:p>
          <a:r>
            <a:rPr lang="en-US" dirty="0"/>
            <a:t>Federal</a:t>
          </a:r>
        </a:p>
      </dgm:t>
    </dgm:pt>
    <dgm:pt modelId="{A240F8E5-AB73-4E6D-8505-A1C238C45D6E}" type="parTrans" cxnId="{D8385D29-30FE-4811-A6A2-0ACE9DAC516A}">
      <dgm:prSet/>
      <dgm:spPr/>
      <dgm:t>
        <a:bodyPr/>
        <a:lstStyle/>
        <a:p>
          <a:endParaRPr lang="en-US"/>
        </a:p>
      </dgm:t>
    </dgm:pt>
    <dgm:pt modelId="{576A93FC-8101-4333-974F-4BD7DCD83608}" type="sibTrans" cxnId="{D8385D29-30FE-4811-A6A2-0ACE9DAC516A}">
      <dgm:prSet/>
      <dgm:spPr/>
      <dgm:t>
        <a:bodyPr/>
        <a:lstStyle/>
        <a:p>
          <a:endParaRPr lang="en-US"/>
        </a:p>
      </dgm:t>
    </dgm:pt>
    <dgm:pt modelId="{C903243A-22C8-407A-9AF5-87018EF3DD31}">
      <dgm:prSet phldrT="[Text]"/>
      <dgm:spPr/>
      <dgm:t>
        <a:bodyPr/>
        <a:lstStyle/>
        <a:p>
          <a:r>
            <a:rPr lang="en-US" dirty="0"/>
            <a:t>State</a:t>
          </a:r>
        </a:p>
      </dgm:t>
    </dgm:pt>
    <dgm:pt modelId="{1F0C0286-4AED-4466-8649-4500114A2EF7}" type="parTrans" cxnId="{A6AD1553-AE9D-4B68-A051-CF1073FC02F4}">
      <dgm:prSet/>
      <dgm:spPr/>
      <dgm:t>
        <a:bodyPr/>
        <a:lstStyle/>
        <a:p>
          <a:endParaRPr lang="en-US"/>
        </a:p>
      </dgm:t>
    </dgm:pt>
    <dgm:pt modelId="{31C214B6-B9A8-4A0E-A71C-6EA6CD2640C3}" type="sibTrans" cxnId="{A6AD1553-AE9D-4B68-A051-CF1073FC02F4}">
      <dgm:prSet/>
      <dgm:spPr/>
      <dgm:t>
        <a:bodyPr/>
        <a:lstStyle/>
        <a:p>
          <a:endParaRPr lang="en-US"/>
        </a:p>
      </dgm:t>
    </dgm:pt>
    <dgm:pt modelId="{A228A524-3817-4CBE-A762-D9D25292E037}">
      <dgm:prSet phldrT="[Text]" custT="1"/>
      <dgm:spPr/>
      <dgm:t>
        <a:bodyPr/>
        <a:lstStyle/>
        <a:p>
          <a:r>
            <a:rPr lang="en-US" sz="1100" dirty="0"/>
            <a:t>The Public</a:t>
          </a:r>
        </a:p>
      </dgm:t>
    </dgm:pt>
    <dgm:pt modelId="{D2565BD9-4D45-45F5-90F9-A4E35E126D0C}" type="parTrans" cxnId="{CE9622AF-B97B-4612-A226-8371037A7E46}">
      <dgm:prSet/>
      <dgm:spPr/>
      <dgm:t>
        <a:bodyPr/>
        <a:lstStyle/>
        <a:p>
          <a:endParaRPr lang="en-US"/>
        </a:p>
      </dgm:t>
    </dgm:pt>
    <dgm:pt modelId="{3B7708F1-2F21-49BA-8609-CF9EB6B149DB}" type="sibTrans" cxnId="{CE9622AF-B97B-4612-A226-8371037A7E46}">
      <dgm:prSet/>
      <dgm:spPr/>
      <dgm:t>
        <a:bodyPr/>
        <a:lstStyle/>
        <a:p>
          <a:endParaRPr lang="en-US"/>
        </a:p>
      </dgm:t>
    </dgm:pt>
    <dgm:pt modelId="{1243A960-3DCE-43CA-9EE6-259A49288714}">
      <dgm:prSet phldrT="[Text]"/>
      <dgm:spPr/>
      <dgm:t>
        <a:bodyPr/>
        <a:lstStyle/>
        <a:p>
          <a:r>
            <a:rPr lang="en-US" dirty="0"/>
            <a:t>Local</a:t>
          </a:r>
        </a:p>
      </dgm:t>
    </dgm:pt>
    <dgm:pt modelId="{07849DE6-D363-470E-B70B-7A07C3C74227}" type="parTrans" cxnId="{82BA2B10-74C1-4399-83C6-125ED3DD94B5}">
      <dgm:prSet/>
      <dgm:spPr/>
      <dgm:t>
        <a:bodyPr/>
        <a:lstStyle/>
        <a:p>
          <a:endParaRPr lang="en-US"/>
        </a:p>
      </dgm:t>
    </dgm:pt>
    <dgm:pt modelId="{CFAD561D-CF5F-40DD-88C2-B804163C29B7}" type="sibTrans" cxnId="{82BA2B10-74C1-4399-83C6-125ED3DD94B5}">
      <dgm:prSet/>
      <dgm:spPr/>
      <dgm:t>
        <a:bodyPr/>
        <a:lstStyle/>
        <a:p>
          <a:endParaRPr lang="en-US"/>
        </a:p>
      </dgm:t>
    </dgm:pt>
    <dgm:pt modelId="{09D941B1-23C6-4400-8C37-41DD2E70B5BE}" type="pres">
      <dgm:prSet presAssocID="{CECBE389-8653-481E-A0F4-145183A980CF}" presName="compositeShape" presStyleCnt="0">
        <dgm:presLayoutVars>
          <dgm:chMax val="9"/>
          <dgm:dir/>
          <dgm:resizeHandles val="exact"/>
        </dgm:presLayoutVars>
      </dgm:prSet>
      <dgm:spPr/>
    </dgm:pt>
    <dgm:pt modelId="{85585CD0-F27E-41C7-8D57-143BAA372BA4}" type="pres">
      <dgm:prSet presAssocID="{CECBE389-8653-481E-A0F4-145183A980CF}" presName="triangle1" presStyleLbl="node1" presStyleIdx="0" presStyleCnt="4">
        <dgm:presLayoutVars>
          <dgm:bulletEnabled val="1"/>
        </dgm:presLayoutVars>
      </dgm:prSet>
      <dgm:spPr/>
    </dgm:pt>
    <dgm:pt modelId="{78BBDD3C-1B1B-42FD-AEB5-B7EB7AA1D1D2}" type="pres">
      <dgm:prSet presAssocID="{CECBE389-8653-481E-A0F4-145183A980CF}" presName="triangle2" presStyleLbl="node1" presStyleIdx="1" presStyleCnt="4">
        <dgm:presLayoutVars>
          <dgm:bulletEnabled val="1"/>
        </dgm:presLayoutVars>
      </dgm:prSet>
      <dgm:spPr/>
    </dgm:pt>
    <dgm:pt modelId="{DCACB171-D722-4951-8AFC-F6B8CD8E6BEC}" type="pres">
      <dgm:prSet presAssocID="{CECBE389-8653-481E-A0F4-145183A980CF}" presName="triangle3" presStyleLbl="node1" presStyleIdx="2" presStyleCnt="4">
        <dgm:presLayoutVars>
          <dgm:bulletEnabled val="1"/>
        </dgm:presLayoutVars>
      </dgm:prSet>
      <dgm:spPr/>
    </dgm:pt>
    <dgm:pt modelId="{2BE21607-2212-4E17-82BA-FF1D1D6636A7}" type="pres">
      <dgm:prSet presAssocID="{CECBE389-8653-481E-A0F4-145183A980CF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2BA2B10-74C1-4399-83C6-125ED3DD94B5}" srcId="{CECBE389-8653-481E-A0F4-145183A980CF}" destId="{1243A960-3DCE-43CA-9EE6-259A49288714}" srcOrd="3" destOrd="0" parTransId="{07849DE6-D363-470E-B70B-7A07C3C74227}" sibTransId="{CFAD561D-CF5F-40DD-88C2-B804163C29B7}"/>
    <dgm:cxn modelId="{D8385D29-30FE-4811-A6A2-0ACE9DAC516A}" srcId="{CECBE389-8653-481E-A0F4-145183A980CF}" destId="{0E5B6BA4-765E-49F5-A116-18D3AB17823A}" srcOrd="0" destOrd="0" parTransId="{A240F8E5-AB73-4E6D-8505-A1C238C45D6E}" sibTransId="{576A93FC-8101-4333-974F-4BD7DCD83608}"/>
    <dgm:cxn modelId="{B1A07667-0E13-4B25-9EFB-FF2AA057BD66}" type="presOf" srcId="{CECBE389-8653-481E-A0F4-145183A980CF}" destId="{09D941B1-23C6-4400-8C37-41DD2E70B5BE}" srcOrd="0" destOrd="0" presId="urn:microsoft.com/office/officeart/2005/8/layout/pyramid4"/>
    <dgm:cxn modelId="{A6AD1553-AE9D-4B68-A051-CF1073FC02F4}" srcId="{CECBE389-8653-481E-A0F4-145183A980CF}" destId="{C903243A-22C8-407A-9AF5-87018EF3DD31}" srcOrd="1" destOrd="0" parTransId="{1F0C0286-4AED-4466-8649-4500114A2EF7}" sibTransId="{31C214B6-B9A8-4A0E-A71C-6EA6CD2640C3}"/>
    <dgm:cxn modelId="{25EA0082-4E25-4351-9E7F-37D25CD8B6AB}" type="presOf" srcId="{A228A524-3817-4CBE-A762-D9D25292E037}" destId="{DCACB171-D722-4951-8AFC-F6B8CD8E6BEC}" srcOrd="0" destOrd="0" presId="urn:microsoft.com/office/officeart/2005/8/layout/pyramid4"/>
    <dgm:cxn modelId="{59ACB59F-4DBB-47C7-AA96-A9E16BD72761}" type="presOf" srcId="{C903243A-22C8-407A-9AF5-87018EF3DD31}" destId="{78BBDD3C-1B1B-42FD-AEB5-B7EB7AA1D1D2}" srcOrd="0" destOrd="0" presId="urn:microsoft.com/office/officeart/2005/8/layout/pyramid4"/>
    <dgm:cxn modelId="{CE9622AF-B97B-4612-A226-8371037A7E46}" srcId="{CECBE389-8653-481E-A0F4-145183A980CF}" destId="{A228A524-3817-4CBE-A762-D9D25292E037}" srcOrd="2" destOrd="0" parTransId="{D2565BD9-4D45-45F5-90F9-A4E35E126D0C}" sibTransId="{3B7708F1-2F21-49BA-8609-CF9EB6B149DB}"/>
    <dgm:cxn modelId="{204D2FC7-B55E-4BF0-ACD6-28A63ECC4BF5}" type="presOf" srcId="{1243A960-3DCE-43CA-9EE6-259A49288714}" destId="{2BE21607-2212-4E17-82BA-FF1D1D6636A7}" srcOrd="0" destOrd="0" presId="urn:microsoft.com/office/officeart/2005/8/layout/pyramid4"/>
    <dgm:cxn modelId="{AF7B59D7-1498-42B8-AA63-3C7F2A5647FE}" type="presOf" srcId="{0E5B6BA4-765E-49F5-A116-18D3AB17823A}" destId="{85585CD0-F27E-41C7-8D57-143BAA372BA4}" srcOrd="0" destOrd="0" presId="urn:microsoft.com/office/officeart/2005/8/layout/pyramid4"/>
    <dgm:cxn modelId="{1F41D215-57C5-4066-93B0-62181C26CF34}" type="presParOf" srcId="{09D941B1-23C6-4400-8C37-41DD2E70B5BE}" destId="{85585CD0-F27E-41C7-8D57-143BAA372BA4}" srcOrd="0" destOrd="0" presId="urn:microsoft.com/office/officeart/2005/8/layout/pyramid4"/>
    <dgm:cxn modelId="{54AE2F34-C9C6-4E4A-931C-389D67628F70}" type="presParOf" srcId="{09D941B1-23C6-4400-8C37-41DD2E70B5BE}" destId="{78BBDD3C-1B1B-42FD-AEB5-B7EB7AA1D1D2}" srcOrd="1" destOrd="0" presId="urn:microsoft.com/office/officeart/2005/8/layout/pyramid4"/>
    <dgm:cxn modelId="{07A7066B-A73D-482E-8942-F4DB82078F83}" type="presParOf" srcId="{09D941B1-23C6-4400-8C37-41DD2E70B5BE}" destId="{DCACB171-D722-4951-8AFC-F6B8CD8E6BEC}" srcOrd="2" destOrd="0" presId="urn:microsoft.com/office/officeart/2005/8/layout/pyramid4"/>
    <dgm:cxn modelId="{2B19B50A-D1EA-4683-A665-3E16715D953C}" type="presParOf" srcId="{09D941B1-23C6-4400-8C37-41DD2E70B5BE}" destId="{2BE21607-2212-4E17-82BA-FF1D1D6636A7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CBE389-8653-481E-A0F4-145183A980CF}" type="doc">
      <dgm:prSet loTypeId="urn:microsoft.com/office/officeart/2005/8/layout/pyramid4" loCatId="pyramid" qsTypeId="urn:microsoft.com/office/officeart/2005/8/quickstyle/3d7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E5B6BA4-765E-49F5-A116-18D3AB17823A}">
      <dgm:prSet phldrT="[Text]"/>
      <dgm:spPr/>
      <dgm:t>
        <a:bodyPr/>
        <a:lstStyle/>
        <a:p>
          <a:r>
            <a:rPr lang="en-US" dirty="0"/>
            <a:t>USDVA</a:t>
          </a:r>
        </a:p>
      </dgm:t>
    </dgm:pt>
    <dgm:pt modelId="{A240F8E5-AB73-4E6D-8505-A1C238C45D6E}" type="parTrans" cxnId="{D8385D29-30FE-4811-A6A2-0ACE9DAC516A}">
      <dgm:prSet/>
      <dgm:spPr/>
      <dgm:t>
        <a:bodyPr/>
        <a:lstStyle/>
        <a:p>
          <a:endParaRPr lang="en-US"/>
        </a:p>
      </dgm:t>
    </dgm:pt>
    <dgm:pt modelId="{576A93FC-8101-4333-974F-4BD7DCD83608}" type="sibTrans" cxnId="{D8385D29-30FE-4811-A6A2-0ACE9DAC516A}">
      <dgm:prSet/>
      <dgm:spPr/>
      <dgm:t>
        <a:bodyPr/>
        <a:lstStyle/>
        <a:p>
          <a:endParaRPr lang="en-US"/>
        </a:p>
      </dgm:t>
    </dgm:pt>
    <dgm:pt modelId="{C903243A-22C8-407A-9AF5-87018EF3DD31}">
      <dgm:prSet phldrT="[Text]"/>
      <dgm:spPr/>
      <dgm:t>
        <a:bodyPr/>
        <a:lstStyle/>
        <a:p>
          <a:r>
            <a:rPr lang="en-US" dirty="0"/>
            <a:t>CalVet</a:t>
          </a:r>
        </a:p>
      </dgm:t>
    </dgm:pt>
    <dgm:pt modelId="{1F0C0286-4AED-4466-8649-4500114A2EF7}" type="parTrans" cxnId="{A6AD1553-AE9D-4B68-A051-CF1073FC02F4}">
      <dgm:prSet/>
      <dgm:spPr/>
      <dgm:t>
        <a:bodyPr/>
        <a:lstStyle/>
        <a:p>
          <a:endParaRPr lang="en-US"/>
        </a:p>
      </dgm:t>
    </dgm:pt>
    <dgm:pt modelId="{31C214B6-B9A8-4A0E-A71C-6EA6CD2640C3}" type="sibTrans" cxnId="{A6AD1553-AE9D-4B68-A051-CF1073FC02F4}">
      <dgm:prSet/>
      <dgm:spPr/>
      <dgm:t>
        <a:bodyPr/>
        <a:lstStyle/>
        <a:p>
          <a:endParaRPr lang="en-US"/>
        </a:p>
      </dgm:t>
    </dgm:pt>
    <dgm:pt modelId="{A228A524-3817-4CBE-A762-D9D25292E037}">
      <dgm:prSet phldrT="[Text]"/>
      <dgm:spPr/>
      <dgm:t>
        <a:bodyPr/>
        <a:lstStyle/>
        <a:p>
          <a:r>
            <a:rPr lang="en-US" dirty="0"/>
            <a:t>Veterans</a:t>
          </a:r>
        </a:p>
      </dgm:t>
    </dgm:pt>
    <dgm:pt modelId="{D2565BD9-4D45-45F5-90F9-A4E35E126D0C}" type="parTrans" cxnId="{CE9622AF-B97B-4612-A226-8371037A7E46}">
      <dgm:prSet/>
      <dgm:spPr/>
      <dgm:t>
        <a:bodyPr/>
        <a:lstStyle/>
        <a:p>
          <a:endParaRPr lang="en-US"/>
        </a:p>
      </dgm:t>
    </dgm:pt>
    <dgm:pt modelId="{3B7708F1-2F21-49BA-8609-CF9EB6B149DB}" type="sibTrans" cxnId="{CE9622AF-B97B-4612-A226-8371037A7E46}">
      <dgm:prSet/>
      <dgm:spPr/>
      <dgm:t>
        <a:bodyPr/>
        <a:lstStyle/>
        <a:p>
          <a:endParaRPr lang="en-US"/>
        </a:p>
      </dgm:t>
    </dgm:pt>
    <dgm:pt modelId="{1243A960-3DCE-43CA-9EE6-259A49288714}">
      <dgm:prSet phldrT="[Text]"/>
      <dgm:spPr/>
      <dgm:t>
        <a:bodyPr/>
        <a:lstStyle/>
        <a:p>
          <a:r>
            <a:rPr lang="en-US" dirty="0"/>
            <a:t>Counties</a:t>
          </a:r>
        </a:p>
      </dgm:t>
    </dgm:pt>
    <dgm:pt modelId="{07849DE6-D363-470E-B70B-7A07C3C74227}" type="parTrans" cxnId="{82BA2B10-74C1-4399-83C6-125ED3DD94B5}">
      <dgm:prSet/>
      <dgm:spPr/>
      <dgm:t>
        <a:bodyPr/>
        <a:lstStyle/>
        <a:p>
          <a:endParaRPr lang="en-US"/>
        </a:p>
      </dgm:t>
    </dgm:pt>
    <dgm:pt modelId="{CFAD561D-CF5F-40DD-88C2-B804163C29B7}" type="sibTrans" cxnId="{82BA2B10-74C1-4399-83C6-125ED3DD94B5}">
      <dgm:prSet/>
      <dgm:spPr/>
      <dgm:t>
        <a:bodyPr/>
        <a:lstStyle/>
        <a:p>
          <a:endParaRPr lang="en-US"/>
        </a:p>
      </dgm:t>
    </dgm:pt>
    <dgm:pt modelId="{09D941B1-23C6-4400-8C37-41DD2E70B5BE}" type="pres">
      <dgm:prSet presAssocID="{CECBE389-8653-481E-A0F4-145183A980CF}" presName="compositeShape" presStyleCnt="0">
        <dgm:presLayoutVars>
          <dgm:chMax val="9"/>
          <dgm:dir/>
          <dgm:resizeHandles val="exact"/>
        </dgm:presLayoutVars>
      </dgm:prSet>
      <dgm:spPr/>
    </dgm:pt>
    <dgm:pt modelId="{85585CD0-F27E-41C7-8D57-143BAA372BA4}" type="pres">
      <dgm:prSet presAssocID="{CECBE389-8653-481E-A0F4-145183A980CF}" presName="triangle1" presStyleLbl="node1" presStyleIdx="0" presStyleCnt="4">
        <dgm:presLayoutVars>
          <dgm:bulletEnabled val="1"/>
        </dgm:presLayoutVars>
      </dgm:prSet>
      <dgm:spPr/>
    </dgm:pt>
    <dgm:pt modelId="{78BBDD3C-1B1B-42FD-AEB5-B7EB7AA1D1D2}" type="pres">
      <dgm:prSet presAssocID="{CECBE389-8653-481E-A0F4-145183A980CF}" presName="triangle2" presStyleLbl="node1" presStyleIdx="1" presStyleCnt="4">
        <dgm:presLayoutVars>
          <dgm:bulletEnabled val="1"/>
        </dgm:presLayoutVars>
      </dgm:prSet>
      <dgm:spPr/>
    </dgm:pt>
    <dgm:pt modelId="{DCACB171-D722-4951-8AFC-F6B8CD8E6BEC}" type="pres">
      <dgm:prSet presAssocID="{CECBE389-8653-481E-A0F4-145183A980CF}" presName="triangle3" presStyleLbl="node1" presStyleIdx="2" presStyleCnt="4">
        <dgm:presLayoutVars>
          <dgm:bulletEnabled val="1"/>
        </dgm:presLayoutVars>
      </dgm:prSet>
      <dgm:spPr/>
    </dgm:pt>
    <dgm:pt modelId="{2BE21607-2212-4E17-82BA-FF1D1D6636A7}" type="pres">
      <dgm:prSet presAssocID="{CECBE389-8653-481E-A0F4-145183A980CF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2BA2B10-74C1-4399-83C6-125ED3DD94B5}" srcId="{CECBE389-8653-481E-A0F4-145183A980CF}" destId="{1243A960-3DCE-43CA-9EE6-259A49288714}" srcOrd="3" destOrd="0" parTransId="{07849DE6-D363-470E-B70B-7A07C3C74227}" sibTransId="{CFAD561D-CF5F-40DD-88C2-B804163C29B7}"/>
    <dgm:cxn modelId="{D8385D29-30FE-4811-A6A2-0ACE9DAC516A}" srcId="{CECBE389-8653-481E-A0F4-145183A980CF}" destId="{0E5B6BA4-765E-49F5-A116-18D3AB17823A}" srcOrd="0" destOrd="0" parTransId="{A240F8E5-AB73-4E6D-8505-A1C238C45D6E}" sibTransId="{576A93FC-8101-4333-974F-4BD7DCD83608}"/>
    <dgm:cxn modelId="{B1A07667-0E13-4B25-9EFB-FF2AA057BD66}" type="presOf" srcId="{CECBE389-8653-481E-A0F4-145183A980CF}" destId="{09D941B1-23C6-4400-8C37-41DD2E70B5BE}" srcOrd="0" destOrd="0" presId="urn:microsoft.com/office/officeart/2005/8/layout/pyramid4"/>
    <dgm:cxn modelId="{A6AD1553-AE9D-4B68-A051-CF1073FC02F4}" srcId="{CECBE389-8653-481E-A0F4-145183A980CF}" destId="{C903243A-22C8-407A-9AF5-87018EF3DD31}" srcOrd="1" destOrd="0" parTransId="{1F0C0286-4AED-4466-8649-4500114A2EF7}" sibTransId="{31C214B6-B9A8-4A0E-A71C-6EA6CD2640C3}"/>
    <dgm:cxn modelId="{25EA0082-4E25-4351-9E7F-37D25CD8B6AB}" type="presOf" srcId="{A228A524-3817-4CBE-A762-D9D25292E037}" destId="{DCACB171-D722-4951-8AFC-F6B8CD8E6BEC}" srcOrd="0" destOrd="0" presId="urn:microsoft.com/office/officeart/2005/8/layout/pyramid4"/>
    <dgm:cxn modelId="{59ACB59F-4DBB-47C7-AA96-A9E16BD72761}" type="presOf" srcId="{C903243A-22C8-407A-9AF5-87018EF3DD31}" destId="{78BBDD3C-1B1B-42FD-AEB5-B7EB7AA1D1D2}" srcOrd="0" destOrd="0" presId="urn:microsoft.com/office/officeart/2005/8/layout/pyramid4"/>
    <dgm:cxn modelId="{CE9622AF-B97B-4612-A226-8371037A7E46}" srcId="{CECBE389-8653-481E-A0F4-145183A980CF}" destId="{A228A524-3817-4CBE-A762-D9D25292E037}" srcOrd="2" destOrd="0" parTransId="{D2565BD9-4D45-45F5-90F9-A4E35E126D0C}" sibTransId="{3B7708F1-2F21-49BA-8609-CF9EB6B149DB}"/>
    <dgm:cxn modelId="{204D2FC7-B55E-4BF0-ACD6-28A63ECC4BF5}" type="presOf" srcId="{1243A960-3DCE-43CA-9EE6-259A49288714}" destId="{2BE21607-2212-4E17-82BA-FF1D1D6636A7}" srcOrd="0" destOrd="0" presId="urn:microsoft.com/office/officeart/2005/8/layout/pyramid4"/>
    <dgm:cxn modelId="{AF7B59D7-1498-42B8-AA63-3C7F2A5647FE}" type="presOf" srcId="{0E5B6BA4-765E-49F5-A116-18D3AB17823A}" destId="{85585CD0-F27E-41C7-8D57-143BAA372BA4}" srcOrd="0" destOrd="0" presId="urn:microsoft.com/office/officeart/2005/8/layout/pyramid4"/>
    <dgm:cxn modelId="{1F41D215-57C5-4066-93B0-62181C26CF34}" type="presParOf" srcId="{09D941B1-23C6-4400-8C37-41DD2E70B5BE}" destId="{85585CD0-F27E-41C7-8D57-143BAA372BA4}" srcOrd="0" destOrd="0" presId="urn:microsoft.com/office/officeart/2005/8/layout/pyramid4"/>
    <dgm:cxn modelId="{54AE2F34-C9C6-4E4A-931C-389D67628F70}" type="presParOf" srcId="{09D941B1-23C6-4400-8C37-41DD2E70B5BE}" destId="{78BBDD3C-1B1B-42FD-AEB5-B7EB7AA1D1D2}" srcOrd="1" destOrd="0" presId="urn:microsoft.com/office/officeart/2005/8/layout/pyramid4"/>
    <dgm:cxn modelId="{07A7066B-A73D-482E-8942-F4DB82078F83}" type="presParOf" srcId="{09D941B1-23C6-4400-8C37-41DD2E70B5BE}" destId="{DCACB171-D722-4951-8AFC-F6B8CD8E6BEC}" srcOrd="2" destOrd="0" presId="urn:microsoft.com/office/officeart/2005/8/layout/pyramid4"/>
    <dgm:cxn modelId="{2B19B50A-D1EA-4683-A665-3E16715D953C}" type="presParOf" srcId="{09D941B1-23C6-4400-8C37-41DD2E70B5BE}" destId="{2BE21607-2212-4E17-82BA-FF1D1D6636A7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85CD0-F27E-41C7-8D57-143BAA372BA4}">
      <dsp:nvSpPr>
        <dsp:cNvPr id="0" name=""/>
        <dsp:cNvSpPr/>
      </dsp:nvSpPr>
      <dsp:spPr>
        <a:xfrm>
          <a:off x="1227758" y="0"/>
          <a:ext cx="1230947" cy="1230947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USDVA</a:t>
          </a:r>
        </a:p>
      </dsp:txBody>
      <dsp:txXfrm>
        <a:off x="1535495" y="615474"/>
        <a:ext cx="615473" cy="615473"/>
      </dsp:txXfrm>
    </dsp:sp>
    <dsp:sp modelId="{78BBDD3C-1B1B-42FD-AEB5-B7EB7AA1D1D2}">
      <dsp:nvSpPr>
        <dsp:cNvPr id="0" name=""/>
        <dsp:cNvSpPr/>
      </dsp:nvSpPr>
      <dsp:spPr>
        <a:xfrm>
          <a:off x="612284" y="1230947"/>
          <a:ext cx="1230947" cy="1230947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CalVet</a:t>
          </a:r>
        </a:p>
      </dsp:txBody>
      <dsp:txXfrm>
        <a:off x="920021" y="1846421"/>
        <a:ext cx="615473" cy="615473"/>
      </dsp:txXfrm>
    </dsp:sp>
    <dsp:sp modelId="{DCACB171-D722-4951-8AFC-F6B8CD8E6BEC}">
      <dsp:nvSpPr>
        <dsp:cNvPr id="0" name=""/>
        <dsp:cNvSpPr/>
      </dsp:nvSpPr>
      <dsp:spPr>
        <a:xfrm rot="10800000">
          <a:off x="1227758" y="1230947"/>
          <a:ext cx="1230947" cy="1230947"/>
        </a:xfrm>
        <a:prstGeom prst="triangle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Veterans</a:t>
          </a:r>
        </a:p>
      </dsp:txBody>
      <dsp:txXfrm rot="10800000">
        <a:off x="1535495" y="1230947"/>
        <a:ext cx="615473" cy="615473"/>
      </dsp:txXfrm>
    </dsp:sp>
    <dsp:sp modelId="{2BE21607-2212-4E17-82BA-FF1D1D6636A7}">
      <dsp:nvSpPr>
        <dsp:cNvPr id="0" name=""/>
        <dsp:cNvSpPr/>
      </dsp:nvSpPr>
      <dsp:spPr>
        <a:xfrm>
          <a:off x="1843232" y="1230947"/>
          <a:ext cx="1230947" cy="1230947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Counties</a:t>
          </a:r>
        </a:p>
      </dsp:txBody>
      <dsp:txXfrm>
        <a:off x="2150969" y="1846421"/>
        <a:ext cx="615473" cy="615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85CD0-F27E-41C7-8D57-143BAA372BA4}">
      <dsp:nvSpPr>
        <dsp:cNvPr id="0" name=""/>
        <dsp:cNvSpPr/>
      </dsp:nvSpPr>
      <dsp:spPr>
        <a:xfrm>
          <a:off x="1227758" y="0"/>
          <a:ext cx="1230947" cy="1230947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Federal</a:t>
          </a:r>
        </a:p>
      </dsp:txBody>
      <dsp:txXfrm>
        <a:off x="1535495" y="615474"/>
        <a:ext cx="615473" cy="615473"/>
      </dsp:txXfrm>
    </dsp:sp>
    <dsp:sp modelId="{78BBDD3C-1B1B-42FD-AEB5-B7EB7AA1D1D2}">
      <dsp:nvSpPr>
        <dsp:cNvPr id="0" name=""/>
        <dsp:cNvSpPr/>
      </dsp:nvSpPr>
      <dsp:spPr>
        <a:xfrm>
          <a:off x="612284" y="1230947"/>
          <a:ext cx="1230947" cy="1230947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State</a:t>
          </a:r>
        </a:p>
      </dsp:txBody>
      <dsp:txXfrm>
        <a:off x="920021" y="1846421"/>
        <a:ext cx="615473" cy="615473"/>
      </dsp:txXfrm>
    </dsp:sp>
    <dsp:sp modelId="{DCACB171-D722-4951-8AFC-F6B8CD8E6BEC}">
      <dsp:nvSpPr>
        <dsp:cNvPr id="0" name=""/>
        <dsp:cNvSpPr/>
      </dsp:nvSpPr>
      <dsp:spPr>
        <a:xfrm rot="10800000">
          <a:off x="1227758" y="1230947"/>
          <a:ext cx="1230947" cy="1230947"/>
        </a:xfrm>
        <a:prstGeom prst="triangle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Public</a:t>
          </a:r>
        </a:p>
      </dsp:txBody>
      <dsp:txXfrm rot="10800000">
        <a:off x="1535495" y="1230947"/>
        <a:ext cx="615473" cy="615473"/>
      </dsp:txXfrm>
    </dsp:sp>
    <dsp:sp modelId="{2BE21607-2212-4E17-82BA-FF1D1D6636A7}">
      <dsp:nvSpPr>
        <dsp:cNvPr id="0" name=""/>
        <dsp:cNvSpPr/>
      </dsp:nvSpPr>
      <dsp:spPr>
        <a:xfrm>
          <a:off x="1843232" y="1230947"/>
          <a:ext cx="1230947" cy="1230947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Local</a:t>
          </a:r>
        </a:p>
      </dsp:txBody>
      <dsp:txXfrm>
        <a:off x="2150969" y="1846421"/>
        <a:ext cx="615473" cy="615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85CD0-F27E-41C7-8D57-143BAA372BA4}">
      <dsp:nvSpPr>
        <dsp:cNvPr id="0" name=""/>
        <dsp:cNvSpPr/>
      </dsp:nvSpPr>
      <dsp:spPr>
        <a:xfrm>
          <a:off x="1688073" y="0"/>
          <a:ext cx="1631751" cy="1631751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USDVA</a:t>
          </a:r>
        </a:p>
      </dsp:txBody>
      <dsp:txXfrm>
        <a:off x="2096011" y="815876"/>
        <a:ext cx="815875" cy="815875"/>
      </dsp:txXfrm>
    </dsp:sp>
    <dsp:sp modelId="{78BBDD3C-1B1B-42FD-AEB5-B7EB7AA1D1D2}">
      <dsp:nvSpPr>
        <dsp:cNvPr id="0" name=""/>
        <dsp:cNvSpPr/>
      </dsp:nvSpPr>
      <dsp:spPr>
        <a:xfrm>
          <a:off x="872197" y="1631751"/>
          <a:ext cx="1631751" cy="1631751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CalVet</a:t>
          </a:r>
        </a:p>
      </dsp:txBody>
      <dsp:txXfrm>
        <a:off x="1280135" y="2447627"/>
        <a:ext cx="815875" cy="815875"/>
      </dsp:txXfrm>
    </dsp:sp>
    <dsp:sp modelId="{DCACB171-D722-4951-8AFC-F6B8CD8E6BEC}">
      <dsp:nvSpPr>
        <dsp:cNvPr id="0" name=""/>
        <dsp:cNvSpPr/>
      </dsp:nvSpPr>
      <dsp:spPr>
        <a:xfrm rot="10800000">
          <a:off x="1688073" y="1631751"/>
          <a:ext cx="1631751" cy="1631751"/>
        </a:xfrm>
        <a:prstGeom prst="triangle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Veterans</a:t>
          </a:r>
        </a:p>
      </dsp:txBody>
      <dsp:txXfrm rot="10800000">
        <a:off x="2096011" y="1631751"/>
        <a:ext cx="815875" cy="815875"/>
      </dsp:txXfrm>
    </dsp:sp>
    <dsp:sp modelId="{2BE21607-2212-4E17-82BA-FF1D1D6636A7}">
      <dsp:nvSpPr>
        <dsp:cNvPr id="0" name=""/>
        <dsp:cNvSpPr/>
      </dsp:nvSpPr>
      <dsp:spPr>
        <a:xfrm>
          <a:off x="2503949" y="1631751"/>
          <a:ext cx="1631751" cy="1631751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Counties</a:t>
          </a:r>
        </a:p>
      </dsp:txBody>
      <dsp:txXfrm>
        <a:off x="2911887" y="2447627"/>
        <a:ext cx="815875" cy="815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1A2CE-6CE8-4D3A-A0EB-17B995FF932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0C78E-8B60-4FD3-90E8-724D0A08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5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9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0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18F07-4864-4105-8FD3-0AF551CE94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7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47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56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46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0C78E-8B60-4FD3-90E8-724D0A080C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59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1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56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18F07-4864-4105-8FD3-0AF551CE9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5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7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8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7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53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11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5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AutoNum type="arabicPeriod"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2EBE1B91-6FCA-DDA4-04FD-4E04CFE87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:notes">
            <a:extLst>
              <a:ext uri="{FF2B5EF4-FFF2-40B4-BE49-F238E27FC236}">
                <a16:creationId xmlns:a16="http://schemas.microsoft.com/office/drawing/2014/main" id="{DBAA777C-1DA4-ECFD-A978-EA15840EED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3:notes">
            <a:extLst>
              <a:ext uri="{FF2B5EF4-FFF2-40B4-BE49-F238E27FC236}">
                <a16:creationId xmlns:a16="http://schemas.microsoft.com/office/drawing/2014/main" id="{A4E9A8EA-DA1E-6BA4-C022-0E28047333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AutoNum type="arabicPeriod"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8879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3E275171-C74D-5CF4-CFC7-2AE20351C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:notes">
            <a:extLst>
              <a:ext uri="{FF2B5EF4-FFF2-40B4-BE49-F238E27FC236}">
                <a16:creationId xmlns:a16="http://schemas.microsoft.com/office/drawing/2014/main" id="{DD082C96-B6F0-80DA-2496-B22629CC92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3:notes">
            <a:extLst>
              <a:ext uri="{FF2B5EF4-FFF2-40B4-BE49-F238E27FC236}">
                <a16:creationId xmlns:a16="http://schemas.microsoft.com/office/drawing/2014/main" id="{9244F91D-49E0-3D5D-2A07-44991F9D3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AutoNum type="arabicPeriod"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77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18F07-4864-4105-8FD3-0AF551CE9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855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E4FF963C-9AB9-9DE9-06B0-B718D848C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EDFED283-6C69-8D41-B776-692138D3F6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7" name="Google Shape;117;p3:notes">
            <a:extLst>
              <a:ext uri="{FF2B5EF4-FFF2-40B4-BE49-F238E27FC236}">
                <a16:creationId xmlns:a16="http://schemas.microsoft.com/office/drawing/2014/main" id="{46D765F0-A04F-FBCC-51C2-D54F89DAA3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444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827B429E-8955-1C32-CB9D-DBA694F7D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:notes">
            <a:extLst>
              <a:ext uri="{FF2B5EF4-FFF2-40B4-BE49-F238E27FC236}">
                <a16:creationId xmlns:a16="http://schemas.microsoft.com/office/drawing/2014/main" id="{66BEBA32-8F8B-6326-2FF9-118A3C6ECA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4:notes">
            <a:extLst>
              <a:ext uri="{FF2B5EF4-FFF2-40B4-BE49-F238E27FC236}">
                <a16:creationId xmlns:a16="http://schemas.microsoft.com/office/drawing/2014/main" id="{CEB7BD41-ABA0-DADE-AAB1-D7EDA3481C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6246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3174B206-9D18-AB7F-9ED8-E8BECAF6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:notes">
            <a:extLst>
              <a:ext uri="{FF2B5EF4-FFF2-40B4-BE49-F238E27FC236}">
                <a16:creationId xmlns:a16="http://schemas.microsoft.com/office/drawing/2014/main" id="{3C0EB372-367E-2EB2-6DEF-9324BE5DD0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25:notes">
            <a:extLst>
              <a:ext uri="{FF2B5EF4-FFF2-40B4-BE49-F238E27FC236}">
                <a16:creationId xmlns:a16="http://schemas.microsoft.com/office/drawing/2014/main" id="{9E2BEACC-86C2-C5FB-62C7-090211F73F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017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1B8E4D2-D85B-E390-59E9-66F85FD6C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>
            <a:extLst>
              <a:ext uri="{FF2B5EF4-FFF2-40B4-BE49-F238E27FC236}">
                <a16:creationId xmlns:a16="http://schemas.microsoft.com/office/drawing/2014/main" id="{04309294-5A13-4D03-DDD1-8510EF7F82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8:notes">
            <a:extLst>
              <a:ext uri="{FF2B5EF4-FFF2-40B4-BE49-F238E27FC236}">
                <a16:creationId xmlns:a16="http://schemas.microsoft.com/office/drawing/2014/main" id="{E31277CB-7223-568E-51D7-81134DB67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38602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9B3D3428-DEAE-B853-C0F7-F24E064C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>
            <a:extLst>
              <a:ext uri="{FF2B5EF4-FFF2-40B4-BE49-F238E27FC236}">
                <a16:creationId xmlns:a16="http://schemas.microsoft.com/office/drawing/2014/main" id="{BC26A90C-F8B2-7FC9-0885-94BDA77EF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8:notes">
            <a:extLst>
              <a:ext uri="{FF2B5EF4-FFF2-40B4-BE49-F238E27FC236}">
                <a16:creationId xmlns:a16="http://schemas.microsoft.com/office/drawing/2014/main" id="{8BB1D65F-7425-4F25-034F-A92A10A6E4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0473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18F07-4864-4105-8FD3-0AF551CE9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27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E32185C1-5EA3-7FAD-28AF-1E2EA5751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ECB3DEA5-81EA-6F25-7991-B73F0B8490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B0A9566F-FF69-BF64-6BBA-C09B32223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9031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155DBF0F-CB7C-9E28-3F8C-58A6D81AD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122F1811-700C-97A4-C537-E7CA1DD652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BD125F27-8B31-6F9F-6BCA-C607885475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542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B8A356B3-E1D6-C254-D7A7-AFC144AD5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24A476B8-3509-4E2D-5845-93E3FF006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245DC852-18F7-59FD-B0A0-C3668F18E6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35103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2EE357BB-71F1-FF9A-D586-7521AD47D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D41DF419-23C1-B5D3-A487-223AFCA0D6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F9FD4DAC-2996-3F54-4DAC-B33067B55A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1300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936B36AC-B707-BA47-720B-22722E4C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4F939DC5-3583-7E55-267A-4EA21B04A4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A7175DBF-2B1C-001B-754D-8FA1CCB67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8198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2884AEE6-578E-FF2E-570E-956342846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1A752318-6A71-B659-F920-535E6B4E0F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forms.gle</a:t>
            </a:r>
            <a:r>
              <a:rPr lang="en-US" dirty="0"/>
              <a:t>/P5o9gqE5tP9BKWRVA</a:t>
            </a:r>
            <a:endParaRPr dirty="0"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F87C58CC-E121-ED74-1DD9-2A9CDC99F5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0861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757e64d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g30757e64d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18F07-4864-4105-8FD3-0AF551CE94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5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18F07-4864-4105-8FD3-0AF551CE9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1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C78E-8B60-4FD3-90E8-724D0A080C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6A543B-ACB4-6042-9A65-AC4F8CB4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1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44B9E-F80A-8D4A-B6FB-23AE54345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79289"/>
            <a:ext cx="6858000" cy="1609490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38758-4649-1647-9E1F-18662609D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78712"/>
            <a:ext cx="6858000" cy="145151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ECC371-2A06-144E-BC76-64A0E714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2" y="979226"/>
            <a:ext cx="2009775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583E-C2E8-CC49-948E-E3FD18EC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B373-B838-BB45-9F8C-D18980150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43F5D0-66F2-4646-AD5A-793D334BB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00742"/>
            <a:ext cx="1437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3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E278-BD4D-DB4B-AD84-FE7BBD13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51726"/>
            <a:ext cx="7886700" cy="204812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C11B-C8EC-E04C-8029-6B6399CA11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25678"/>
            <a:ext cx="7886700" cy="115815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B8D42-39D7-2B47-AAFC-AB4D7E76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173788"/>
            <a:ext cx="20574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0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9062-5366-2048-9C47-2200E006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44F86-75BC-EE49-B2C5-A7C1693E9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4FB96-F523-794E-B78A-3AF5168AC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C1174-26B1-BF40-8FE4-86733EE4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0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48B1F-97F1-6747-8F81-261200B2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BC9D-3A25-C640-A866-89CEE5641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752020"/>
            <a:ext cx="3868340" cy="551469"/>
          </a:xfrm>
        </p:spPr>
        <p:txBody>
          <a:bodyPr anchor="b"/>
          <a:lstStyle>
            <a:lvl1pPr marL="0" indent="0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9E235-D8E4-8D4B-95E7-19AB1CCB0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A58D1-EFD4-D148-973E-3614F51CA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752020"/>
            <a:ext cx="3887391" cy="551469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25D04-0C7E-4147-9419-E57C7302E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4BFCB-B4BB-904C-905B-06777CF8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5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83B0-99F3-5D47-9F71-D63A9098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61165-8359-E54B-BAA2-A253F37D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6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12AC9-FC91-5D4D-891A-2DDBB7D6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5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948D-150D-564F-B8C6-EFFAC3981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89824"/>
            <a:ext cx="2949178" cy="116219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2E85-01F9-134C-8B3E-571364E25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5D68A-0040-7F4F-B7F3-8673704A2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D2D51-C50C-A043-9529-641BADE3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4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4EDA7-4330-3A48-9291-AE2F80EC8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017F0-509B-CE40-90C0-F61E89329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6C44F-4FB3-794A-A28C-4C00F36F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DE96B-1E7B-D644-9EF1-EF31FAE3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89824"/>
            <a:ext cx="2949178" cy="116219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7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C90055-8452-454D-AD91-FEC60D3B1B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5103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88F5D-8D49-C54F-8A88-38BC47AC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A2864-383B-514B-BA5F-B90D3B63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3F5D0-66F2-4646-AD5A-793D334BB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00742"/>
            <a:ext cx="1437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57539F-FF75-1646-AAA0-804F89758E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6867" y="6295950"/>
            <a:ext cx="876205" cy="4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lvet.ca.gov/VetServices/Pages/CVSO-Bulletins.aspx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/>
          <a:lstStyle/>
          <a:p>
            <a:r>
              <a:rPr lang="en-US" dirty="0">
                <a:latin typeface="+mj-lt"/>
              </a:rPr>
              <a:t>CVSO Statutes, Regulations, and Policy Review</a:t>
            </a:r>
            <a:endParaRPr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dirty="0">
                <a:latin typeface="+mn-lt"/>
              </a:rPr>
              <a:t>Presented by: 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Sean Johnson </a:t>
            </a:r>
            <a:r>
              <a:rPr dirty="0">
                <a:latin typeface="+mn-lt"/>
              </a:rPr>
              <a:t>/</a:t>
            </a:r>
            <a:r>
              <a:rPr lang="en-US" dirty="0">
                <a:latin typeface="+mn-lt"/>
              </a:rPr>
              <a:t> Asst. Deputy Secretary / Veterans Services</a:t>
            </a:r>
            <a:r>
              <a:rPr dirty="0">
                <a:latin typeface="+mn-lt"/>
              </a:rPr>
              <a:t> Division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Nancy Noriega / County Support Unit Manager / Veterans Services Division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9079-BB4E-425A-A6EB-7227B99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 Compared to Other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2AEF-58D4-49B0-AB0A-A29FC6196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California financially supports CVSOs through:</a:t>
            </a:r>
          </a:p>
          <a:p>
            <a:pPr lvl="1"/>
            <a:r>
              <a:rPr lang="en-US" sz="2400" dirty="0"/>
              <a:t>County Subvention Program</a:t>
            </a:r>
          </a:p>
          <a:p>
            <a:pPr lvl="1"/>
            <a:r>
              <a:rPr lang="en-US" sz="2400" dirty="0"/>
              <a:t>Veterans Service Office Fund</a:t>
            </a:r>
          </a:p>
          <a:p>
            <a:pPr lvl="1"/>
            <a:r>
              <a:rPr lang="en-US" sz="2400" dirty="0"/>
              <a:t>Medi-Cal Cost Avoidance</a:t>
            </a:r>
          </a:p>
          <a:p>
            <a:pPr lvl="1"/>
            <a:r>
              <a:rPr lang="en-US" sz="2400" dirty="0"/>
              <a:t>Mental (Behavioral) Health Services Act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29 of 50 states assist veterans in preparation, presentation, and prosecution of claims before the VA through CVSOs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6423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BC4A-19B9-4B3C-9896-0D4555508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CVSOs in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58BE-AD43-4D8E-A862-A879B728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8"/>
            <a:ext cx="5543550" cy="4123531"/>
          </a:xfrm>
        </p:spPr>
        <p:txBody>
          <a:bodyPr>
            <a:normAutofit/>
          </a:bodyPr>
          <a:lstStyle/>
          <a:p>
            <a:r>
              <a:rPr lang="en-US" dirty="0"/>
              <a:t>Texas law defines “office” vs “officer”</a:t>
            </a:r>
          </a:p>
          <a:p>
            <a:r>
              <a:rPr lang="en-US" dirty="0"/>
              <a:t>CVSO required in counties with population over 200k, county discretion under 200k</a:t>
            </a:r>
          </a:p>
          <a:p>
            <a:pPr lvl="1"/>
            <a:r>
              <a:rPr lang="en-US" dirty="0"/>
              <a:t>Roughly 200 of 254 counties have a CVSO</a:t>
            </a:r>
          </a:p>
          <a:p>
            <a:r>
              <a:rPr lang="en-US" dirty="0"/>
              <a:t>Texas law enumerates certification training and annual continuing training</a:t>
            </a:r>
          </a:p>
          <a:p>
            <a:r>
              <a:rPr lang="en-US" dirty="0"/>
              <a:t>Texas Veterans Commission</a:t>
            </a:r>
          </a:p>
          <a:p>
            <a:pPr lvl="1"/>
            <a:r>
              <a:rPr lang="en-US" dirty="0"/>
              <a:t>Oversees training and accreditation of CVSOs</a:t>
            </a:r>
          </a:p>
          <a:p>
            <a:pPr lvl="1"/>
            <a:r>
              <a:rPr lang="en-US" dirty="0"/>
              <a:t>“Fund for Veterans’ Assistance” competitive grants (similar to MHSA, but also available to nonprofits)</a:t>
            </a:r>
          </a:p>
          <a:p>
            <a:pPr lvl="2"/>
            <a:r>
              <a:rPr lang="en-US" dirty="0"/>
              <a:t>Specifically not to be used for claims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A78A1-8084-454E-AF89-F1CC77D1CA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59" y="857250"/>
            <a:ext cx="3478046" cy="347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2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2CC5A-80B9-4E0E-B6F8-E2BD0EA2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CVSOs in New York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9D172-B630-4F1B-A272-3D5E55731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8"/>
            <a:ext cx="5626677" cy="3958431"/>
          </a:xfrm>
        </p:spPr>
        <p:txBody>
          <a:bodyPr>
            <a:normAutofit/>
          </a:bodyPr>
          <a:lstStyle/>
          <a:p>
            <a:r>
              <a:rPr lang="en-US" dirty="0"/>
              <a:t>Mandates that each county have a CVSO</a:t>
            </a:r>
          </a:p>
          <a:p>
            <a:r>
              <a:rPr lang="en-US" dirty="0"/>
              <a:t>No uniform accreditation training. Has options through New York Dept of    Veterans Services (DVS) or NACVSO</a:t>
            </a:r>
          </a:p>
          <a:p>
            <a:r>
              <a:rPr lang="en-US" dirty="0"/>
              <a:t>Accreditation maintained through monthly and annual training </a:t>
            </a:r>
          </a:p>
          <a:p>
            <a:r>
              <a:rPr lang="en-US" dirty="0"/>
              <a:t>New York DVS has state representatives in Veterans Resource Centers in tandem with CVSOs</a:t>
            </a:r>
          </a:p>
          <a:p>
            <a:r>
              <a:rPr lang="en-US" dirty="0"/>
              <a:t>No subvention, but grants for other services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B7530-64F5-4141-8D3A-7D2BBE8A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5" y="1307523"/>
            <a:ext cx="3077441" cy="30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4279-D000-4262-B4BF-A61EADC9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Veterans Services in Mississippi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1D50-C0B7-4C39-8919-CD73B73C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5377295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Mississippi, veterans can file VA claims at both the state and county levels.</a:t>
            </a:r>
          </a:p>
          <a:p>
            <a:r>
              <a:rPr lang="en-US" dirty="0"/>
              <a:t>Mississippi Veterans Affairs has 10 offices. Five of 82 counties have veterans services offices.</a:t>
            </a:r>
          </a:p>
          <a:p>
            <a:r>
              <a:rPr lang="en-US" dirty="0"/>
              <a:t>State accreditation with fiduciary duty. </a:t>
            </a:r>
          </a:p>
          <a:p>
            <a:r>
              <a:rPr lang="en-US" dirty="0"/>
              <a:t>Counties certified through MS Veterans Affairs </a:t>
            </a:r>
            <a:r>
              <a:rPr lang="en-US" b="1" u="sng" dirty="0"/>
              <a:t>and</a:t>
            </a:r>
            <a:r>
              <a:rPr lang="en-US" dirty="0"/>
              <a:t> accredited through  NACVSO/other national organizations.</a:t>
            </a:r>
          </a:p>
          <a:p>
            <a:r>
              <a:rPr lang="en-US" dirty="0"/>
              <a:t>No state funding, only benefits.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55DE8-068B-451E-809F-001F9D3D79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87" y="1368028"/>
            <a:ext cx="2973641" cy="29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7506-0F1E-4EA1-8F63-175067BA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Services Division Claims/County Support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244E84-5622-4CE9-88D9-F01A97246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758" y="2209799"/>
            <a:ext cx="4121945" cy="27479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C444DB-22E1-49E8-846A-A34B27C21A85}"/>
              </a:ext>
            </a:extLst>
          </p:cNvPr>
          <p:cNvSpPr txBox="1"/>
          <p:nvPr/>
        </p:nvSpPr>
        <p:spPr>
          <a:xfrm>
            <a:off x="628650" y="2568117"/>
            <a:ext cx="3054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California Veterans Service Representative Academy</a:t>
            </a:r>
          </a:p>
          <a:p>
            <a:endParaRPr lang="en-US" dirty="0"/>
          </a:p>
          <a:p>
            <a:r>
              <a:rPr lang="en-US" dirty="0"/>
              <a:t>District Offices Claims Support/Appeals Teams</a:t>
            </a:r>
          </a:p>
          <a:p>
            <a:endParaRPr lang="en-US" dirty="0"/>
          </a:p>
          <a:p>
            <a:r>
              <a:rPr lang="en-US" dirty="0"/>
              <a:t>Subvention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95E13-272F-440D-9CF6-0A58CB24C667}"/>
              </a:ext>
            </a:extLst>
          </p:cNvPr>
          <p:cNvSpPr txBox="1"/>
          <p:nvPr/>
        </p:nvSpPr>
        <p:spPr>
          <a:xfrm>
            <a:off x="3916758" y="5006972"/>
            <a:ext cx="4121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000" dirty="0"/>
              <a:t>Image created with artificial intelligence (AI) seeking representation of the system. The composition of the veterans and animal depicted is the result of AI, and not CalVet AI training.</a:t>
            </a:r>
          </a:p>
        </p:txBody>
      </p:sp>
    </p:spTree>
    <p:extLst>
      <p:ext uri="{BB962C8B-B14F-4D97-AF65-F5344CB8AC3E}">
        <p14:creationId xmlns:p14="http://schemas.microsoft.com/office/powerpoint/2010/main" val="318128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A325-3CD9-4307-A402-085880BA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 Service Organization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34BED-CCE5-494B-B7FC-6B8A20AA1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b="1" dirty="0"/>
              <a:t>38 U.S.C. § 5902 – Recognition of representatives of organizations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Federal authority giving VA Secretary power to recognize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Authorizes VA Secretary discretion on furnishing “space and office facilities”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Establishes organizational power of attorney as means for representation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2200" b="1" dirty="0"/>
              <a:t>38 C.F.R. § 14.628 - Recognition of organizations requirements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Primary purpose serving veterans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Substantial commitment to serve veterans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Significant capacity for direct services to serve veterans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Maintain policies and capability for Complete Claims Service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4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93C6-2AF6-4F33-9EF5-054B57FE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CalVet as State Veterans Service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2F541-440A-4145-B975-A10903553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38 C.F.R. § 14.628(d) – Requirements for Recognition</a:t>
            </a:r>
          </a:p>
          <a:p>
            <a:r>
              <a:rPr lang="en-US" i="1" dirty="0"/>
              <a:t>Primary Purpose Serving Veterans </a:t>
            </a:r>
            <a:r>
              <a:rPr lang="en-US" dirty="0"/>
              <a:t>– met through MVC §§ 699-699.5</a:t>
            </a:r>
          </a:p>
          <a:p>
            <a:r>
              <a:rPr lang="en-US" i="1" dirty="0"/>
              <a:t>Substantial Commitment to Veterans </a:t>
            </a:r>
            <a:r>
              <a:rPr lang="en-US" dirty="0"/>
              <a:t>– met through MVC §§ 60-90.2, 699-699.5</a:t>
            </a:r>
          </a:p>
          <a:p>
            <a:r>
              <a:rPr lang="en-US" i="1" dirty="0"/>
              <a:t>Significant Capacity to Serve Veterans </a:t>
            </a:r>
            <a:r>
              <a:rPr lang="en-US" dirty="0"/>
              <a:t>– met through above and MVC §§ 972-972.5, including VetPro</a:t>
            </a:r>
          </a:p>
          <a:p>
            <a:r>
              <a:rPr lang="en-US" i="1" dirty="0"/>
              <a:t>Maintain Policies and capability for Complete Claims Service </a:t>
            </a:r>
            <a:r>
              <a:rPr lang="en-US" dirty="0"/>
              <a:t>– met through CCRs and operational policies such as Accreditation Policy, Representation Policy, and Claims Submission Policy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7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58CA-B14D-4878-B816-0B575527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Authority to Represent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DA11-C3D1-4453-B340-CDA68DF0A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38 U.S.C. § 5902 </a:t>
            </a:r>
            <a:r>
              <a:rPr lang="en-US" dirty="0"/>
              <a:t>authorizes representation under federal law</a:t>
            </a:r>
            <a:endParaRPr lang="en-US" b="1" dirty="0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38 C.F.R. § 14.630 </a:t>
            </a:r>
            <a:r>
              <a:rPr lang="en-US" dirty="0"/>
              <a:t>– </a:t>
            </a:r>
            <a:r>
              <a:rPr lang="en-US" b="1" dirty="0"/>
              <a:t>Authorization for a Particular Claim </a:t>
            </a:r>
          </a:p>
          <a:p>
            <a:pPr lvl="1">
              <a:spcAft>
                <a:spcPts val="600"/>
              </a:spcAft>
            </a:pPr>
            <a:r>
              <a:rPr lang="en-US" sz="1900" dirty="0"/>
              <a:t>Specific claim-based power of attorney representation (VA Form 21-22)</a:t>
            </a:r>
          </a:p>
          <a:p>
            <a:pPr lvl="1">
              <a:spcAft>
                <a:spcPts val="1200"/>
              </a:spcAft>
            </a:pPr>
            <a:r>
              <a:rPr lang="en-US" sz="1900" dirty="0"/>
              <a:t>Compliance with standards on claims representation (38 CFR § 14.632, CalVet Representation Policy)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38 C.F.R. § 14.631 </a:t>
            </a:r>
            <a:r>
              <a:rPr lang="en-US" dirty="0"/>
              <a:t>– </a:t>
            </a:r>
            <a:r>
              <a:rPr lang="en-US" b="1" dirty="0"/>
              <a:t>Powers of Attorney </a:t>
            </a:r>
          </a:p>
          <a:p>
            <a:pPr lvl="1">
              <a:spcAft>
                <a:spcPts val="600"/>
              </a:spcAft>
            </a:pPr>
            <a:r>
              <a:rPr lang="en-US" sz="1900" dirty="0"/>
              <a:t>VA Form 21-22 authorizes access of sensitive information to representative </a:t>
            </a:r>
            <a:r>
              <a:rPr lang="en-US" sz="1900" u="sng" dirty="0"/>
              <a:t>and</a:t>
            </a:r>
            <a:r>
              <a:rPr lang="en-US" sz="1900" dirty="0"/>
              <a:t> organization (§14.630(a)&amp;(b))</a:t>
            </a:r>
          </a:p>
          <a:p>
            <a:pPr lvl="1">
              <a:spcAft>
                <a:spcPts val="600"/>
              </a:spcAft>
            </a:pPr>
            <a:r>
              <a:rPr lang="en-US" sz="1900" dirty="0"/>
              <a:t>Representative/Organization duty bound to veteran, limited withdrawal: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would not adversely impact the claimant's interests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claimant persists in a course of action that the organization or individual providing representation reasonably believes is fraudulent or criminal and is furthered through the representation of the organization or individual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claimant fails to uphold an obligation to the organization or individual providing representation regarding the services of the organization or individual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other good cause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7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505C-1C5E-41E6-9F14-CD70FAC5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Accreditation through CalVet VSO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EB23B-48BF-4BE4-BE77-CF5964A7E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38 C.F.R. § 14.629 – Requirements for accreditation of service organization representatives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Good character and reputation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Demonstrated ability to represent claimants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Member in good standing or paid employee committed to working at least 1,000 hours annually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Successful completion of VA Office of General Counsel approved accreditation training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Regular supervision and monitoring or annual training for continued qualification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7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49F5-5153-44A0-B868-22D2EE92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Standards of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66B1-3356-451E-B2E1-C307FD74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5092699"/>
          </a:xfrm>
        </p:spPr>
        <p:txBody>
          <a:bodyPr>
            <a:normAutofit fontScale="4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800" b="1" dirty="0"/>
              <a:t>38 C.F.R. § 14.632 – Standards of conduct for persons providing representation before the Department</a:t>
            </a:r>
          </a:p>
          <a:p>
            <a:pPr lvl="1">
              <a:spcAft>
                <a:spcPts val="600"/>
              </a:spcAft>
            </a:pPr>
            <a:r>
              <a:rPr lang="en-US" sz="2900" dirty="0"/>
              <a:t>Good faith execution of duties (due diligence, promptness)</a:t>
            </a:r>
          </a:p>
          <a:p>
            <a:pPr lvl="1">
              <a:spcAft>
                <a:spcPts val="600"/>
              </a:spcAft>
            </a:pPr>
            <a:r>
              <a:rPr lang="en-US" sz="2900" dirty="0"/>
              <a:t>Competent representation before VA (CVSRA)</a:t>
            </a:r>
          </a:p>
          <a:p>
            <a:pPr lvl="1">
              <a:spcAft>
                <a:spcPts val="600"/>
              </a:spcAft>
            </a:pPr>
            <a:r>
              <a:rPr lang="en-US" sz="2900" dirty="0"/>
              <a:t>Additionally, do not: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Circumvent a rule of conduct through the actions of another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Engage in conduct involving fraud, deceit, misrepresentation, or dishonesty</a:t>
            </a:r>
          </a:p>
          <a:p>
            <a:pPr lvl="2">
              <a:spcAft>
                <a:spcPts val="300"/>
              </a:spcAft>
            </a:pPr>
            <a:r>
              <a:rPr lang="en-US" sz="2900" b="1" u="sng" dirty="0"/>
              <a:t>Violate any of the provisions</a:t>
            </a:r>
            <a:r>
              <a:rPr lang="en-US" sz="2900" dirty="0"/>
              <a:t> of 38 U.S.C or 38 C.F.R.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Enter into an agreement for, charge, solicit, or receive a fee that is clearly unreasonable or otherwise prohibited by law or regulation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Solicit, receive, or enter into agreements for gifts related to services for which a fee could not lawfully be charged</a:t>
            </a:r>
          </a:p>
          <a:p>
            <a:pPr lvl="2">
              <a:spcAft>
                <a:spcPts val="300"/>
              </a:spcAft>
            </a:pPr>
            <a:r>
              <a:rPr lang="en-US" sz="2900" b="1" u="sng" dirty="0"/>
              <a:t>Delay, without good cause</a:t>
            </a:r>
            <a:r>
              <a:rPr lang="en-US" sz="2900" dirty="0"/>
              <a:t>, the processing of a claim at any stage of the administrative process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Mislead, threaten, coerce, or deceive a claimant regarding benefits or other rights under programs administered by VA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Engage in, or counsel or advise a claimant to engage in acts or behavior prejudicial to the fair and orderly conduct of administrative proceedings before VA</a:t>
            </a:r>
          </a:p>
          <a:p>
            <a:pPr lvl="2">
              <a:spcAft>
                <a:spcPts val="300"/>
              </a:spcAft>
            </a:pPr>
            <a:r>
              <a:rPr lang="en-US" sz="2900" b="1" u="sng" dirty="0"/>
              <a:t>Disclose, without the claimant's authorization</a:t>
            </a:r>
            <a:r>
              <a:rPr lang="en-US" sz="2900" dirty="0"/>
              <a:t>, any information provided by VA for purposes of representation</a:t>
            </a:r>
          </a:p>
          <a:p>
            <a:pPr lvl="2">
              <a:spcAft>
                <a:spcPts val="300"/>
              </a:spcAft>
            </a:pPr>
            <a:r>
              <a:rPr lang="en-US" sz="2900" dirty="0"/>
              <a:t>Engage in any other unlawful or unethical conduct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0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078C-4F91-4BA6-A8E8-54853157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519F0-B6CD-4EBF-9E68-58FE4404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Shared understanding around laws, regulations, and policies guiding the relationship between U.S. Department of Veterans Affairs, CalVet, and CVSOs</a:t>
            </a:r>
          </a:p>
          <a:p>
            <a:pPr>
              <a:spcAft>
                <a:spcPts val="1200"/>
              </a:spcAft>
            </a:pPr>
            <a:r>
              <a:rPr lang="en-US" dirty="0"/>
              <a:t>Shared understanding around the roles and responsibilities inherent within the system of veterans’ claims support and representation</a:t>
            </a:r>
          </a:p>
          <a:p>
            <a:pPr>
              <a:spcAft>
                <a:spcPts val="1200"/>
              </a:spcAft>
            </a:pPr>
            <a:r>
              <a:rPr lang="en-US" dirty="0"/>
              <a:t>Description of processes and procedures of the County Support Unit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04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/>
          <a:lstStyle/>
          <a:p>
            <a:r>
              <a:rPr lang="en-US" dirty="0">
                <a:latin typeface="+mj-lt"/>
              </a:rPr>
              <a:t>County Support Processes &amp; Procedures</a:t>
            </a:r>
            <a:endParaRPr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5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81DC-2DBC-4252-8704-13C5C6C8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Participating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042E-A6FF-4451-A077-B68E6976E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appointed a CVSO with staff and operations within a County Veterans Service Office consistent with 12 CCR § 452</a:t>
            </a:r>
          </a:p>
          <a:p>
            <a:r>
              <a:rPr lang="en-US" dirty="0"/>
              <a:t>Accepts obligation (Annual Certificate of Compliance) to provide all information requested by CalVet in pursuit of reporting requirements established in Military and Veterans Code Section 972.1(c)</a:t>
            </a:r>
          </a:p>
          <a:p>
            <a:r>
              <a:rPr lang="en-US" dirty="0"/>
              <a:t>Maintain VetPro access and appropriate documentation of claims activity</a:t>
            </a:r>
          </a:p>
          <a:p>
            <a:r>
              <a:rPr lang="en-US" dirty="0"/>
              <a:t>Maintain accounting of County funds supporting county veterans service office capacity</a:t>
            </a:r>
          </a:p>
          <a:p>
            <a:r>
              <a:rPr lang="en-US" dirty="0"/>
              <a:t>Adhere to reporting per CalVet Procedure Manual for Subvention and Medi-Cal Cost Avoidance </a:t>
            </a:r>
          </a:p>
        </p:txBody>
      </p:sp>
    </p:spTree>
    <p:extLst>
      <p:ext uri="{BB962C8B-B14F-4D97-AF65-F5344CB8AC3E}">
        <p14:creationId xmlns:p14="http://schemas.microsoft.com/office/powerpoint/2010/main" val="2346768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224C-223F-4CAD-9519-2DF1E514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Certificate of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C0E4-C35D-40C1-A1D7-EEEFE018F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2073"/>
            <a:ext cx="7886700" cy="4351338"/>
          </a:xfrm>
        </p:spPr>
        <p:txBody>
          <a:bodyPr>
            <a:noAutofit/>
          </a:bodyPr>
          <a:lstStyle/>
          <a:p>
            <a:r>
              <a:rPr lang="en-US" sz="2400" dirty="0"/>
              <a:t>12 CCR § 451(a)(3); § 452(c)(4)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CVSO Role </a:t>
            </a:r>
          </a:p>
          <a:p>
            <a:pPr lvl="1"/>
            <a:r>
              <a:rPr lang="en-US" sz="2400" dirty="0"/>
              <a:t>Must be a Veteran…</a:t>
            </a:r>
          </a:p>
          <a:p>
            <a:pPr lvl="1"/>
            <a:r>
              <a:rPr lang="en-US" sz="2400" dirty="0"/>
              <a:t>Accredited 18 months… </a:t>
            </a:r>
          </a:p>
          <a:p>
            <a:pPr lvl="1"/>
            <a:r>
              <a:rPr lang="en-US" sz="2400" dirty="0"/>
              <a:t>Loss of Accreditation  = Loss of Funds ..</a:t>
            </a:r>
          </a:p>
          <a:p>
            <a:pPr lvl="1"/>
            <a:r>
              <a:rPr lang="en-US" sz="2400" dirty="0"/>
              <a:t>Delegation of Authority Letter</a:t>
            </a:r>
          </a:p>
          <a:p>
            <a:pPr marL="342900" lvl="1" indent="0">
              <a:buNone/>
            </a:pPr>
            <a:endParaRPr lang="en-US" sz="2400" dirty="0"/>
          </a:p>
          <a:p>
            <a:r>
              <a:rPr lang="en-US" sz="2400" dirty="0"/>
              <a:t>Released in June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Executed form due no later than January 31 of the following year.</a:t>
            </a:r>
          </a:p>
        </p:txBody>
      </p:sp>
    </p:spTree>
    <p:extLst>
      <p:ext uri="{BB962C8B-B14F-4D97-AF65-F5344CB8AC3E}">
        <p14:creationId xmlns:p14="http://schemas.microsoft.com/office/powerpoint/2010/main" val="1352432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7AAE-0566-4CB0-AB1C-982ADAE6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Semi-Annual Net County Cost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A8624-18BC-476C-B9A5-FC3561E25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12 CCR § 451(a)(2); § 452(c)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Why this form is needed by CalVet – 50% rule-David will discuss this further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What's required on the form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Form due dates (July 31</a:t>
            </a:r>
            <a:r>
              <a:rPr lang="en-US" sz="2800" baseline="30000" dirty="0"/>
              <a:t>st</a:t>
            </a:r>
            <a:r>
              <a:rPr lang="en-US" sz="2800" dirty="0"/>
              <a:t> &amp; January 31</a:t>
            </a:r>
            <a:r>
              <a:rPr lang="en-US" sz="2800" baseline="30000" dirty="0"/>
              <a:t>st)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69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5921B-EA73-40CF-AF69-92554C864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Semi-Annual Claim for Subvention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0956-6161-4A51-B932-85F715C0A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Invoice to CalVet</a:t>
            </a:r>
          </a:p>
          <a:p>
            <a:r>
              <a:rPr lang="en-US" sz="2400" dirty="0"/>
              <a:t>Signed by County Auditor/Controller</a:t>
            </a:r>
          </a:p>
          <a:p>
            <a:r>
              <a:rPr lang="en-US" sz="2400" dirty="0"/>
              <a:t>Declares Office Expenditures for the Prior 6 Months</a:t>
            </a:r>
          </a:p>
          <a:p>
            <a:r>
              <a:rPr lang="en-US" sz="2400" dirty="0"/>
              <a:t>Documents Supporting the Semi-Annual Claim</a:t>
            </a:r>
          </a:p>
          <a:p>
            <a:pPr lvl="1"/>
            <a:r>
              <a:rPr lang="en-US" sz="2400" dirty="0"/>
              <a:t>Semi-Annual Workload Report (DVS 16)</a:t>
            </a:r>
          </a:p>
          <a:p>
            <a:pPr lvl="1"/>
            <a:r>
              <a:rPr lang="en-US" sz="2400" dirty="0"/>
              <a:t>Daily Activity Report (DVS 19)</a:t>
            </a:r>
          </a:p>
          <a:p>
            <a:pPr lvl="1"/>
            <a:r>
              <a:rPr lang="en-US" sz="2400" dirty="0"/>
              <a:t>Subvention Award Register (DVS 20)</a:t>
            </a:r>
          </a:p>
          <a:p>
            <a:pPr lvl="1"/>
            <a:r>
              <a:rPr lang="en-US" sz="2400" dirty="0"/>
              <a:t>Medi-Cal Cost Avoidance Awards Register (DVS 20MC)</a:t>
            </a:r>
          </a:p>
        </p:txBody>
      </p:sp>
    </p:spTree>
    <p:extLst>
      <p:ext uri="{BB962C8B-B14F-4D97-AF65-F5344CB8AC3E}">
        <p14:creationId xmlns:p14="http://schemas.microsoft.com/office/powerpoint/2010/main" val="232616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64B4-0070-45E1-8E3F-C5D68FA4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Fee Waiver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84DAE-3362-48CC-BC57-278314F0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MVC §§ 890 - 899 &amp; 980</a:t>
            </a:r>
          </a:p>
          <a:p>
            <a:pPr marL="0" indent="0">
              <a:buNone/>
            </a:pPr>
            <a:r>
              <a:rPr lang="en-US" sz="2400" b="1" dirty="0"/>
              <a:t>Education Code § 66025.3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What the Program Is / What It Covers</a:t>
            </a:r>
          </a:p>
          <a:p>
            <a:r>
              <a:rPr lang="en-US" sz="2400" dirty="0"/>
              <a:t>Who is Eligible / Eligibility Requirements</a:t>
            </a:r>
          </a:p>
          <a:p>
            <a:r>
              <a:rPr lang="en-US" sz="2400" dirty="0"/>
              <a:t>Common Plans (A, B, C, D)</a:t>
            </a:r>
          </a:p>
          <a:p>
            <a:r>
              <a:rPr lang="en-US" sz="2400" dirty="0"/>
              <a:t>Document / Application Requirements &amp; Process</a:t>
            </a:r>
          </a:p>
          <a:p>
            <a:r>
              <a:rPr lang="en-US" sz="2400" dirty="0"/>
              <a:t>College Fee Waiver Delegation of Authority*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*Only Accredited Staff May be Delegated Authority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59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B206-7144-4FAB-BA0F-78E9DF5E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Fee Waiver Delegation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07CB6-AA2F-4253-9998-47AD0EC4C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Delegates authority to senior CVSO staff allowing them to sign CalVet DVS 40 College Fee Waiver Program Approval and Denial Letters.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Must be Issued on official CVSO letterhead with date and authorizing official’s name/title.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New letter required every 6 months before period starts.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Letter must be updated if delegated staff leave CVSO.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 sub-delegation allowed.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Delegated staff must be CalVet-accredited.</a:t>
            </a:r>
          </a:p>
        </p:txBody>
      </p:sp>
    </p:spTree>
    <p:extLst>
      <p:ext uri="{BB962C8B-B14F-4D97-AF65-F5344CB8AC3E}">
        <p14:creationId xmlns:p14="http://schemas.microsoft.com/office/powerpoint/2010/main" val="2563172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D429-8BDD-4D55-BAF5-AF80770F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365126"/>
            <a:ext cx="8082213" cy="1325563"/>
          </a:xfrm>
        </p:spPr>
        <p:txBody>
          <a:bodyPr/>
          <a:lstStyle/>
          <a:p>
            <a:pPr algn="ctr"/>
            <a:r>
              <a:rPr lang="en-US" dirty="0"/>
              <a:t>Procedure Manual for Subvention and Medi-Cal Cost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4C06C-B5BC-43FA-9A69-B9DD8826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802185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>
                <a:latin typeface="+mn-lt"/>
              </a:rPr>
              <a:t>A document that explains how to carry out specifics tasks and serves as a reference guide to ensure that work is done consistently, correctly, and efficiently by all CalVet and County employees.</a:t>
            </a:r>
          </a:p>
          <a:p>
            <a:pPr marL="0" indent="0">
              <a:buNone/>
            </a:pPr>
            <a:endParaRPr lang="en-US" sz="3500" dirty="0">
              <a:latin typeface="+mn-lt"/>
            </a:endParaRPr>
          </a:p>
          <a:p>
            <a:r>
              <a:rPr lang="en-US" sz="3500" b="1" dirty="0">
                <a:latin typeface="+mn-lt"/>
              </a:rPr>
              <a:t>Consistency:  </a:t>
            </a:r>
            <a:r>
              <a:rPr lang="en-US" sz="3500" dirty="0">
                <a:latin typeface="+mn-lt"/>
              </a:rPr>
              <a:t>Establishes Standardized Procedures</a:t>
            </a:r>
            <a:br>
              <a:rPr lang="en-US" sz="3500" dirty="0">
                <a:latin typeface="+mn-lt"/>
              </a:rPr>
            </a:br>
            <a:endParaRPr lang="en-US" sz="3500" dirty="0">
              <a:latin typeface="+mn-lt"/>
            </a:endParaRPr>
          </a:p>
          <a:p>
            <a:r>
              <a:rPr lang="en-US" sz="3500" b="1" dirty="0">
                <a:latin typeface="+mn-lt"/>
              </a:rPr>
              <a:t>Training:  </a:t>
            </a:r>
            <a:r>
              <a:rPr lang="en-US" sz="3500" dirty="0">
                <a:latin typeface="+mn-lt"/>
              </a:rPr>
              <a:t>Provides onboarding guidance, supports staff development.</a:t>
            </a:r>
            <a:br>
              <a:rPr lang="en-US" sz="3500" dirty="0">
                <a:latin typeface="+mn-lt"/>
              </a:rPr>
            </a:br>
            <a:endParaRPr lang="en-US" sz="3500" dirty="0">
              <a:latin typeface="+mn-lt"/>
            </a:endParaRPr>
          </a:p>
          <a:p>
            <a:r>
              <a:rPr lang="en-US" sz="3500" b="1" dirty="0">
                <a:latin typeface="+mn-lt"/>
              </a:rPr>
              <a:t>Quality Control:  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Provides mechanisms for reviewing and verifying the accuracy of claims, reports, and services delivered. </a:t>
            </a:r>
            <a:br>
              <a:rPr lang="en-US" sz="3500" dirty="0">
                <a:latin typeface="+mn-lt"/>
              </a:rPr>
            </a:br>
            <a:endParaRPr lang="en-US" sz="3500" dirty="0">
              <a:latin typeface="+mn-lt"/>
            </a:endParaRPr>
          </a:p>
          <a:p>
            <a:r>
              <a:rPr lang="en-US" sz="3500" b="1" dirty="0">
                <a:latin typeface="+mn-lt"/>
              </a:rPr>
              <a:t>Accountability:  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Outlines responsibilities and performance expectations for </a:t>
            </a:r>
            <a:r>
              <a:rPr lang="en-US" sz="3500" dirty="0">
                <a:latin typeface="+mn-lt"/>
                <a:cs typeface="+mn-cs"/>
              </a:rPr>
              <a:t>county a</a:t>
            </a:r>
            <a:r>
              <a:rPr kumimoji="0" lang="en-US" sz="35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ccredited</a:t>
            </a:r>
            <a:r>
              <a:rPr kumimoji="0" lang="en-US" sz="3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reps. and CalVet.</a:t>
            </a:r>
            <a:br>
              <a:rPr lang="en-US" sz="1500" dirty="0"/>
            </a:br>
            <a:endParaRPr lang="en-US" sz="1500" dirty="0"/>
          </a:p>
          <a:p>
            <a:pPr marL="0" indent="0">
              <a:buNone/>
            </a:pPr>
            <a:br>
              <a:rPr lang="en-US" sz="1500" dirty="0"/>
            </a:br>
            <a:endParaRPr lang="en-US" sz="15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84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D6E5-AAB6-413D-AE3D-46466D18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Veterans Service Representative Academy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15A0-AA00-4BBF-88DB-F880CBCE2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CVSO/VSR Accreditation requirement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Registration process/procedure</a:t>
            </a:r>
          </a:p>
          <a:p>
            <a:pPr lvl="1"/>
            <a:r>
              <a:rPr lang="en-US" sz="2800" dirty="0"/>
              <a:t>CVSRA Training Coordinator</a:t>
            </a:r>
          </a:p>
          <a:p>
            <a:pPr lvl="1"/>
            <a:r>
              <a:rPr lang="en-US" sz="2800" dirty="0"/>
              <a:t>Documentation/Attestation</a:t>
            </a:r>
          </a:p>
          <a:p>
            <a:pPr lvl="1"/>
            <a:r>
              <a:rPr lang="en-US" sz="2800" dirty="0"/>
              <a:t>Approval notice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31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ABE3-15FC-454F-9F08-6B28C977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Veterans Service Representative Academy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35DF7-CAE9-4296-96A6-3FCBEB05F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CVSRA is designed to comply with </a:t>
            </a:r>
            <a:r>
              <a:rPr lang="en-US" sz="2400" b="1" dirty="0"/>
              <a:t>38 CFR § 14.629(a)(2)(ii) </a:t>
            </a:r>
            <a:r>
              <a:rPr lang="en-US" sz="2400" dirty="0"/>
              <a:t>requiring successful training completion and </a:t>
            </a:r>
            <a:r>
              <a:rPr lang="en-US" sz="2400" b="1" dirty="0"/>
              <a:t>38 CFR § 14.632(b) </a:t>
            </a:r>
            <a:r>
              <a:rPr lang="en-US" sz="2400" dirty="0"/>
              <a:t>requiring competent and prompt representation. The following are the elements of the CVSRA: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Registration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In-class training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OJT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Examination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VA OGC recognition</a:t>
            </a:r>
          </a:p>
        </p:txBody>
      </p:sp>
    </p:spTree>
    <p:extLst>
      <p:ext uri="{BB962C8B-B14F-4D97-AF65-F5344CB8AC3E}">
        <p14:creationId xmlns:p14="http://schemas.microsoft.com/office/powerpoint/2010/main" val="13951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D7E3-F344-428D-A637-DF62EBC2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Regulatory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391DE-EDC3-45EC-8488-84EDCAFCD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175" b="1" dirty="0"/>
              <a:t>Accreditation: </a:t>
            </a:r>
            <a:r>
              <a:rPr lang="en-US" sz="1900" dirty="0"/>
              <a:t>the authority granted by VA to representatives, agents, and attorneys to assist claimants in the </a:t>
            </a:r>
            <a:r>
              <a:rPr lang="en-US" sz="1900" b="1" dirty="0"/>
              <a:t>preparation</a:t>
            </a:r>
            <a:r>
              <a:rPr lang="en-US" sz="1900" dirty="0"/>
              <a:t>, </a:t>
            </a:r>
            <a:r>
              <a:rPr lang="en-US" sz="1900" b="1" dirty="0"/>
              <a:t>presentation</a:t>
            </a:r>
            <a:r>
              <a:rPr lang="en-US" sz="1900" dirty="0"/>
              <a:t>, and </a:t>
            </a:r>
            <a:r>
              <a:rPr lang="en-US" sz="1900" b="1" dirty="0"/>
              <a:t>prosecution</a:t>
            </a:r>
            <a:r>
              <a:rPr lang="en-US" sz="1900" dirty="0"/>
              <a:t> of claims for VA benefits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175" b="1" dirty="0"/>
              <a:t>Claim: </a:t>
            </a:r>
            <a:r>
              <a:rPr lang="en-US" sz="1900" dirty="0"/>
              <a:t>application made under title </a:t>
            </a:r>
            <a:r>
              <a:rPr lang="en-US" sz="1900" b="1" dirty="0"/>
              <a:t>38 United States Code (U.S.C.)</a:t>
            </a:r>
            <a:r>
              <a:rPr lang="en-US" sz="1900" dirty="0"/>
              <a:t>, and implementing directives, for entitlement to VA benefits, reinstatement, continuation, or increase of benefits, or the defense of a proposed agency adverse action concerning benefits.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175" b="1" dirty="0"/>
              <a:t>Claimant: </a:t>
            </a:r>
            <a:r>
              <a:rPr lang="en-US" sz="1900" dirty="0"/>
              <a:t>a person who has filed or has expressed to a representative, agent, or attorney an </a:t>
            </a:r>
            <a:r>
              <a:rPr lang="en-US" sz="1900" b="1" dirty="0"/>
              <a:t>intention to file (</a:t>
            </a:r>
            <a:r>
              <a:rPr lang="en-US" sz="2000" dirty="0"/>
              <a:t>VA Form 21-0966) </a:t>
            </a:r>
            <a:r>
              <a:rPr lang="en-US" sz="1900" dirty="0"/>
              <a:t>a written application for determination of entitlement to benefits provided under </a:t>
            </a:r>
            <a:r>
              <a:rPr lang="en-US" sz="1900" b="1" dirty="0"/>
              <a:t>38 U.S.C.</a:t>
            </a:r>
            <a:r>
              <a:rPr lang="en-US" sz="1900" dirty="0"/>
              <a:t>, and implementing directives.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175" b="1" dirty="0"/>
              <a:t>Complete Claims Service: </a:t>
            </a:r>
            <a:r>
              <a:rPr lang="en-US" sz="1900" dirty="0"/>
              <a:t>representation of each claimant requesting assistance, from the initiation of a claim until the completion of any potential administrative appeal.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175" b="1" dirty="0"/>
              <a:t>Representation: </a:t>
            </a:r>
            <a:r>
              <a:rPr lang="en-US" sz="1900" dirty="0"/>
              <a:t>the acts associated with representing a </a:t>
            </a:r>
            <a:r>
              <a:rPr lang="en-US" sz="1900" b="1" dirty="0"/>
              <a:t>claimant</a:t>
            </a:r>
            <a:r>
              <a:rPr lang="en-US" sz="1900" dirty="0"/>
              <a:t> in a proceeding before VA pursuant to a properly executed and filed </a:t>
            </a:r>
            <a:r>
              <a:rPr lang="en-US" sz="1900" b="1" dirty="0"/>
              <a:t>VA Form 21-22</a:t>
            </a:r>
            <a:r>
              <a:rPr lang="en-US" sz="1900" dirty="0"/>
              <a:t>, “Appointment of Veterans Service Organization as Claimant's Representative,” or </a:t>
            </a:r>
            <a:r>
              <a:rPr lang="en-US" sz="1900" b="1" dirty="0"/>
              <a:t>VA Form 21-22a</a:t>
            </a:r>
            <a:r>
              <a:rPr lang="en-US" sz="1900" dirty="0"/>
              <a:t>, “Appointment of Individual as Claimant's Representative.”</a:t>
            </a:r>
            <a:endParaRPr lang="en-US" sz="1725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68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D6E5-AAB6-413D-AE3D-46466D18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CVSRA Completion for Accreditation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15A0-AA00-4BBF-88DB-F880CBCE2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Prepare for 4 days of training</a:t>
            </a:r>
          </a:p>
          <a:p>
            <a:pPr lvl="1"/>
            <a:endParaRPr lang="en-US" sz="2800" dirty="0"/>
          </a:p>
          <a:p>
            <a:r>
              <a:rPr lang="en-US" sz="2800" dirty="0"/>
              <a:t>OJT Guide</a:t>
            </a:r>
          </a:p>
          <a:p>
            <a:endParaRPr lang="en-US" sz="2800" dirty="0"/>
          </a:p>
          <a:p>
            <a:r>
              <a:rPr lang="en-US" sz="2800" dirty="0"/>
              <a:t>Examination and County Support assistance</a:t>
            </a:r>
          </a:p>
          <a:p>
            <a:endParaRPr lang="en-US" sz="2800" dirty="0"/>
          </a:p>
          <a:p>
            <a:r>
              <a:rPr lang="en-US" sz="2800" dirty="0"/>
              <a:t>Submission of VA Form 21 to CalVet/OGC</a:t>
            </a:r>
          </a:p>
        </p:txBody>
      </p:sp>
    </p:spTree>
    <p:extLst>
      <p:ext uri="{BB962C8B-B14F-4D97-AF65-F5344CB8AC3E}">
        <p14:creationId xmlns:p14="http://schemas.microsoft.com/office/powerpoint/2010/main" val="3965060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9C11-0F03-434A-83CD-D41C5E39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 Policy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7C59-453F-4EEF-9DD2-BDE9AD137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Guidance for all participating county employees seeking accreditation: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Deputy Secretary of the Veterans Services Division is the statewide </a:t>
            </a:r>
            <a:r>
              <a:rPr lang="en-US" sz="1800" b="1" dirty="0"/>
              <a:t>Certifying Official</a:t>
            </a:r>
            <a:r>
              <a:rPr lang="en-US" sz="1800" dirty="0"/>
              <a:t>, responsible for conduct of representatives accredited through CalVet.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No representation until accreditation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Primary purpose serving veterans (at least 1,000 hours annually) in the preparation, presentation, and prosecution of claims for VA benefits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Successful completion of </a:t>
            </a:r>
            <a:r>
              <a:rPr lang="pt-BR" sz="1800" dirty="0"/>
              <a:t>California Veterans Service Representative Academy (CVSRA)</a:t>
            </a:r>
          </a:p>
          <a:p>
            <a:pPr>
              <a:spcAft>
                <a:spcPts val="600"/>
              </a:spcAft>
            </a:pPr>
            <a:r>
              <a:rPr lang="pt-BR" sz="1800" dirty="0"/>
              <a:t>Compliance with CalVet VSR Veteran Representation Policy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6664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0F1B-0DED-41A4-BCC5-482CFDCB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EF54-847E-4D66-AA68-8090FEDF8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Adherence to </a:t>
            </a:r>
            <a:r>
              <a:rPr lang="en-US" sz="2800" b="1" dirty="0"/>
              <a:t>38 CFR § 14.631 </a:t>
            </a:r>
            <a:r>
              <a:rPr lang="en-US" sz="2800" dirty="0"/>
              <a:t>standards of conduct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Recertification: restoring accreditation after revocation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CalVet sanctioned training conferences</a:t>
            </a:r>
          </a:p>
        </p:txBody>
      </p:sp>
    </p:spTree>
    <p:extLst>
      <p:ext uri="{BB962C8B-B14F-4D97-AF65-F5344CB8AC3E}">
        <p14:creationId xmlns:p14="http://schemas.microsoft.com/office/powerpoint/2010/main" val="2466161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C7654-0D67-4B06-830C-A8FAA713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CVSO Accreditation Disclosure to CalVet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7F94-768E-408A-8F76-2D8B2AE82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Notification is required when: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2800" dirty="0"/>
              <a:t> An accredited representatives departs </a:t>
            </a:r>
          </a:p>
          <a:p>
            <a:pPr marL="3429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 Time-base workload is less than 1,000 hours</a:t>
            </a:r>
          </a:p>
          <a:p>
            <a:pPr marL="3429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 A standards violation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50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9EFB-E038-453B-AAE8-623C1EA8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 Revocation/Suspension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2A145-934E-4889-9FA0-9FA762F3B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Suspension</a:t>
            </a:r>
            <a:r>
              <a:rPr lang="en-US" dirty="0"/>
              <a:t> = Action taken by Deputy Secretary in capacity as Certifying Official</a:t>
            </a:r>
          </a:p>
          <a:p>
            <a:r>
              <a:rPr lang="en-US" b="1" dirty="0"/>
              <a:t>Revocation</a:t>
            </a:r>
            <a:r>
              <a:rPr lang="en-US" dirty="0"/>
              <a:t> = Action taken by VA OGC in response to prohibited actions of an accredited representative either directly by OGC or by recommendation from the Certifying Official</a:t>
            </a:r>
          </a:p>
          <a:p>
            <a:r>
              <a:rPr lang="en-US" dirty="0"/>
              <a:t>Accreditation will be suspended pending investigation of violation of CalVet policies and procedures</a:t>
            </a:r>
          </a:p>
          <a:p>
            <a:r>
              <a:rPr lang="en-US" dirty="0"/>
              <a:t>Revocation of accreditation may occur on ground of fraud, frivolous claims, unlawful/unethical activities, accepting compensation in any form for assistance</a:t>
            </a:r>
          </a:p>
          <a:p>
            <a:r>
              <a:rPr lang="en-US" dirty="0"/>
              <a:t>Deputy Secretary retains authority to withhold subvention funding to county as a consequence of revocation</a:t>
            </a:r>
          </a:p>
        </p:txBody>
      </p:sp>
    </p:spTree>
    <p:extLst>
      <p:ext uri="{BB962C8B-B14F-4D97-AF65-F5344CB8AC3E}">
        <p14:creationId xmlns:p14="http://schemas.microsoft.com/office/powerpoint/2010/main" val="661187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8C65-43D4-4936-9CD9-3AED1820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Policy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E999-0DEF-4BBE-8A9D-436622AA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Guidance for representatives through CalVet: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Recognized accreditation by OGC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Standards of conduct for representatives recognized via VA Form 21-22, under CalVet POA (remember…individual </a:t>
            </a:r>
            <a:r>
              <a:rPr lang="en-US" sz="2000" u="sng" dirty="0"/>
              <a:t>and</a:t>
            </a:r>
            <a:r>
              <a:rPr lang="en-US" sz="2000" dirty="0"/>
              <a:t> organization)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Transmit all appropriate correspondence, applications, evidence, etc., pertaining to individual claims for benefits administered by the VA according to Submission Policy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22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728D-A705-444E-9A0E-E2EBC608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F7958-1D03-4833-99F0-81DF45649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Income Threshold for Plan B Fee Waiver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Conference Sanctioning Memos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Changes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Necessary Communications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https://www.calvet.ca.gov/VetServices/Pages/CVSO-Bulletins.aspx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36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1317-BF0F-4B6E-8458-0CDE388C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18308" cy="1325563"/>
          </a:xfrm>
        </p:spPr>
        <p:txBody>
          <a:bodyPr/>
          <a:lstStyle/>
          <a:p>
            <a:r>
              <a:rPr lang="en-US" dirty="0"/>
              <a:t>Summary of Reporting To County Support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1BA2D-1990-4774-AB6C-46697A176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CVSO departure, appointment</a:t>
            </a:r>
          </a:p>
          <a:p>
            <a:r>
              <a:rPr lang="en-US" sz="2400" dirty="0"/>
              <a:t>VetPro</a:t>
            </a:r>
          </a:p>
          <a:p>
            <a:r>
              <a:rPr lang="en-US" sz="2400" dirty="0"/>
              <a:t>January 31</a:t>
            </a:r>
            <a:r>
              <a:rPr lang="en-US" sz="2400" baseline="30000" dirty="0"/>
              <a:t>st</a:t>
            </a:r>
            <a:r>
              <a:rPr lang="en-US" sz="2400" dirty="0"/>
              <a:t> &amp; July 31</a:t>
            </a:r>
            <a:r>
              <a:rPr lang="en-US" sz="2400" baseline="30000" dirty="0"/>
              <a:t>st</a:t>
            </a:r>
            <a:r>
              <a:rPr lang="en-US" sz="2400" dirty="0"/>
              <a:t> (Semi-Annual Reporting deadline)</a:t>
            </a:r>
          </a:p>
          <a:p>
            <a:r>
              <a:rPr lang="en-US" sz="2400" dirty="0"/>
              <a:t>DVS-16</a:t>
            </a:r>
          </a:p>
          <a:p>
            <a:r>
              <a:rPr lang="en-US" sz="2400" dirty="0"/>
              <a:t>Net County Cost Form</a:t>
            </a:r>
          </a:p>
          <a:p>
            <a:r>
              <a:rPr lang="en-US" sz="2400" dirty="0"/>
              <a:t>Semi-Annual Claim for Subvention Funds</a:t>
            </a:r>
          </a:p>
          <a:p>
            <a:r>
              <a:rPr lang="en-US" sz="2400" dirty="0"/>
              <a:t>Sub/Medi-Cal Certificates of Compliance (Due January 31, 20XX) </a:t>
            </a:r>
          </a:p>
          <a:p>
            <a:r>
              <a:rPr lang="en-US" sz="2400" dirty="0"/>
              <a:t>Report to Legislature</a:t>
            </a:r>
          </a:p>
        </p:txBody>
      </p:sp>
    </p:spTree>
    <p:extLst>
      <p:ext uri="{BB962C8B-B14F-4D97-AF65-F5344CB8AC3E}">
        <p14:creationId xmlns:p14="http://schemas.microsoft.com/office/powerpoint/2010/main" val="1260916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/>
          <a:lstStyle/>
          <a:p>
            <a:r>
              <a:rPr dirty="0">
                <a:latin typeface="+mj-lt"/>
              </a:rPr>
              <a:t>CalVet Subvention Process, Audit Program, and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sz="2000" dirty="0">
              <a:latin typeface="+mn-lt"/>
            </a:endParaRPr>
          </a:p>
          <a:p>
            <a:r>
              <a:rPr sz="2000" dirty="0">
                <a:latin typeface="+mn-lt"/>
              </a:rPr>
              <a:t>Presented by: 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Manny LaValle </a:t>
            </a:r>
            <a:r>
              <a:rPr sz="2000" dirty="0">
                <a:latin typeface="+mn-lt"/>
              </a:rPr>
              <a:t>/</a:t>
            </a:r>
            <a:r>
              <a:rPr lang="en-US" sz="2000" dirty="0">
                <a:latin typeface="+mn-lt"/>
              </a:rPr>
              <a:t> Auditor / Veterans Services</a:t>
            </a:r>
            <a:r>
              <a:rPr sz="2000" dirty="0">
                <a:latin typeface="+mn-lt"/>
              </a:rPr>
              <a:t> Division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David Lawrence / Section Chief / Veterans Services </a:t>
            </a:r>
            <a:r>
              <a:rPr lang="en-US" dirty="0">
                <a:latin typeface="+mn-lt"/>
              </a:rPr>
              <a:t>Division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329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Presentation Objectives</a:t>
            </a:r>
            <a:endParaRPr sz="4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prstClr val="black"/>
                </a:solidFill>
                <a:latin typeface="+mn-lt"/>
              </a:rPr>
              <a:t>Subvention Program Overview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r>
              <a:rPr sz="3200" dirty="0">
                <a:latin typeface="+mn-lt"/>
              </a:rPr>
              <a:t>Audit P</a:t>
            </a:r>
            <a:r>
              <a:rPr lang="en-US" sz="3200" dirty="0">
                <a:latin typeface="+mn-lt"/>
              </a:rPr>
              <a:t>rocess</a:t>
            </a:r>
            <a:r>
              <a:rPr sz="3200" dirty="0">
                <a:latin typeface="+mn-lt"/>
              </a:rPr>
              <a:t> Overview</a:t>
            </a:r>
            <a:endParaRPr lang="en-US" sz="3200" dirty="0">
              <a:latin typeface="+mn-lt"/>
            </a:endParaRP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Updates to Audit Process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Funding Allocation Processes 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Formula, Medi-Cal Cost Avoidance, VSOF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r>
              <a:rPr sz="3200" dirty="0">
                <a:latin typeface="+mn-lt"/>
              </a:rPr>
              <a:t>Q&amp;A / Discussion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B56D-35C4-4445-93A9-1035D1D2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29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Shared Mission of USDVA, CalVet, and County Veterans Service Officers</a:t>
            </a:r>
            <a:br>
              <a:rPr lang="en-US" sz="3200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40FCF-74CA-4F67-AD02-A8DE8AE8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804"/>
            <a:ext cx="5783580" cy="419511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900" b="1" dirty="0"/>
              <a:t>Plurality</a:t>
            </a:r>
          </a:p>
          <a:p>
            <a:pPr lvl="1"/>
            <a:r>
              <a:rPr lang="en-US" sz="2600" dirty="0"/>
              <a:t>“Someone who shares the same physical body with other individuals”</a:t>
            </a:r>
          </a:p>
          <a:p>
            <a:pPr lvl="1"/>
            <a:r>
              <a:rPr lang="en-US" sz="2600" dirty="0"/>
              <a:t>The system is the body</a:t>
            </a:r>
          </a:p>
          <a:p>
            <a:pPr lvl="1"/>
            <a:r>
              <a:rPr lang="en-US" sz="2600" dirty="0"/>
              <a:t>Veterans at the center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C07C40-7FA7-4D88-A60C-3EAD1CA40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072938"/>
              </p:ext>
            </p:extLst>
          </p:nvPr>
        </p:nvGraphicFramePr>
        <p:xfrm>
          <a:off x="5219700" y="3669507"/>
          <a:ext cx="3686464" cy="246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3BF2CF-B5E6-465F-B867-A5FF7EE66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025158"/>
              </p:ext>
            </p:extLst>
          </p:nvPr>
        </p:nvGraphicFramePr>
        <p:xfrm>
          <a:off x="5219700" y="1154907"/>
          <a:ext cx="3686464" cy="246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04126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+mj-lt"/>
              </a:rPr>
              <a:t>Subvention Program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Funding to offset cost of operating a county veterans services office based on audits required per 12 CCR § 453(a)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Established to support county-level delivery of veterans’ benefits and services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Encourages counties to assist veterans in obtaining benefits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Subvention Program </a:t>
            </a:r>
            <a:r>
              <a:rPr dirty="0">
                <a:latin typeface="+mj-lt"/>
              </a:rPr>
              <a:t>Eligible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Claims preparation and submission</a:t>
            </a:r>
            <a:endParaRPr lang="en-US" dirty="0"/>
          </a:p>
          <a:p>
            <a:pPr marL="0" indent="0">
              <a:buNone/>
            </a:pPr>
            <a:endParaRPr dirty="0"/>
          </a:p>
          <a:p>
            <a:r>
              <a:rPr dirty="0"/>
              <a:t>Outreach to veterans and dependents</a:t>
            </a:r>
            <a:endParaRPr lang="en-US" dirty="0"/>
          </a:p>
          <a:p>
            <a:pPr marL="0" indent="0">
              <a:buNone/>
            </a:pPr>
            <a:endParaRPr dirty="0"/>
          </a:p>
          <a:p>
            <a:r>
              <a:rPr dirty="0"/>
              <a:t>Assistance with benefits counseling and appeals</a:t>
            </a:r>
            <a:endParaRPr lang="en-US" dirty="0"/>
          </a:p>
          <a:p>
            <a:pPr marL="0" indent="0">
              <a:buNone/>
            </a:pPr>
            <a:endParaRPr dirty="0"/>
          </a:p>
          <a:p>
            <a:r>
              <a:rPr dirty="0"/>
              <a:t>Administrative functions that directly support veterans services</a:t>
            </a:r>
            <a:endParaRPr lang="en-US" dirty="0"/>
          </a:p>
          <a:p>
            <a:pPr marL="0" indent="0">
              <a:buNone/>
            </a:pPr>
            <a:endParaRPr dirty="0"/>
          </a:p>
          <a:p>
            <a:r>
              <a:rPr dirty="0"/>
              <a:t>Exclusions: general county operations, non-veteran-related outreach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48" y="870942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Subvention Audit Process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  <a:p>
            <a:r>
              <a:rPr lang="en-US" sz="2800" dirty="0">
                <a:latin typeface="+mn-lt"/>
              </a:rPr>
              <a:t>Current Subvention Audit Overview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New College Fee Waiver Audit 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800" dirty="0">
                <a:latin typeface="+mn-lt"/>
              </a:rPr>
              <a:t>New Spot Audits (targeted review) 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What to expect moving forward.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74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/>
          <a:lstStyle/>
          <a:p>
            <a:r>
              <a:rPr dirty="0">
                <a:latin typeface="+mj-lt"/>
              </a:rPr>
              <a:t>Audit </a:t>
            </a:r>
            <a:r>
              <a:rPr lang="en-US" dirty="0">
                <a:latin typeface="+mj-lt"/>
              </a:rPr>
              <a:t>Process Overview</a:t>
            </a:r>
            <a:endParaRPr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77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CalVet CVSO Audit</a:t>
            </a:r>
            <a:endParaRPr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dirty="0">
              <a:latin typeface="+mn-lt"/>
            </a:endParaRPr>
          </a:p>
          <a:p>
            <a:r>
              <a:rPr dirty="0">
                <a:latin typeface="+mn-lt"/>
              </a:rPr>
              <a:t>Purpose: ensure proper use of state funds and program compliance</a:t>
            </a:r>
            <a:r>
              <a:rPr lang="en-US" dirty="0">
                <a:latin typeface="+mn-lt"/>
              </a:rPr>
              <a:t>. Find areas that need training. Find areas that require updates in regulations.</a:t>
            </a:r>
          </a:p>
          <a:p>
            <a:pPr marL="0" indent="0">
              <a:buNone/>
            </a:pPr>
            <a:endParaRPr dirty="0">
              <a:latin typeface="+mn-lt"/>
            </a:endParaRPr>
          </a:p>
          <a:p>
            <a:r>
              <a:rPr dirty="0">
                <a:latin typeface="+mn-lt"/>
              </a:rPr>
              <a:t>Audit frequency: every </a:t>
            </a:r>
            <a:r>
              <a:rPr lang="en-US" dirty="0">
                <a:latin typeface="+mn-lt"/>
              </a:rPr>
              <a:t>6 months, or as needed.</a:t>
            </a:r>
          </a:p>
          <a:p>
            <a:endParaRPr dirty="0">
              <a:latin typeface="+mn-lt"/>
            </a:endParaRPr>
          </a:p>
          <a:p>
            <a:r>
              <a:rPr dirty="0">
                <a:latin typeface="+mn-lt"/>
              </a:rPr>
              <a:t>Conducted by CalVet </a:t>
            </a:r>
            <a:r>
              <a:rPr lang="en-US" dirty="0">
                <a:latin typeface="+mn-lt"/>
              </a:rPr>
              <a:t>Veterans Services Division - County Support Unit. </a:t>
            </a:r>
          </a:p>
          <a:p>
            <a:pPr marL="0" indent="0">
              <a:buNone/>
            </a:pPr>
            <a:endParaRPr dirty="0">
              <a:latin typeface="+mn-lt"/>
            </a:endParaRPr>
          </a:p>
          <a:p>
            <a:r>
              <a:rPr dirty="0">
                <a:latin typeface="+mn-lt"/>
              </a:rPr>
              <a:t>Focus areas include </a:t>
            </a:r>
            <a:r>
              <a:rPr lang="en-US" dirty="0">
                <a:latin typeface="+mn-lt"/>
              </a:rPr>
              <a:t>Subvention and Medi-Cal Cost Avoidance</a:t>
            </a:r>
            <a:r>
              <a:rPr dirty="0">
                <a:latin typeface="+mn-lt"/>
              </a:rPr>
              <a:t>, </a:t>
            </a:r>
            <a:r>
              <a:rPr lang="en-US" dirty="0">
                <a:latin typeface="+mn-lt"/>
              </a:rPr>
              <a:t>VetPro</a:t>
            </a:r>
            <a:r>
              <a:rPr dirty="0">
                <a:latin typeface="+mn-lt"/>
              </a:rPr>
              <a:t>, staffing, </a:t>
            </a:r>
            <a:r>
              <a:rPr lang="en-US" dirty="0">
                <a:latin typeface="+mn-lt"/>
              </a:rPr>
              <a:t>College Fee Waiver </a:t>
            </a:r>
            <a:r>
              <a:rPr dirty="0">
                <a:latin typeface="+mn-lt"/>
              </a:rPr>
              <a:t>and compliance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CalVet</a:t>
            </a:r>
            <a:r>
              <a:rPr lang="en-US" dirty="0"/>
              <a:t> CVSO Audit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5E80E-83C8-4D97-BCC6-3F06CBD4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14" y="1842055"/>
            <a:ext cx="6384472" cy="401459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D4E3841-FC88-4715-904F-5D2D08099CE1}"/>
              </a:ext>
            </a:extLst>
          </p:cNvPr>
          <p:cNvSpPr/>
          <p:nvPr/>
        </p:nvSpPr>
        <p:spPr>
          <a:xfrm>
            <a:off x="1896447" y="4176616"/>
            <a:ext cx="742950" cy="342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39503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Subvention Audit – Fiscal Year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        </a:t>
            </a:r>
            <a:r>
              <a:rPr lang="en-US" sz="1800" dirty="0">
                <a:latin typeface="+mj-lt"/>
              </a:rPr>
              <a:t>(July 01, 2024 – June 30, 2025)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F02C0C94-A437-4A84-8CE2-44FCAE5B2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79" y="2088126"/>
            <a:ext cx="2505827" cy="3152704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C83AF2A7-C7A0-44A2-A057-B186935B8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098" y="2052558"/>
            <a:ext cx="2468765" cy="318827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9CC97B-B1D6-4972-B101-7E7CDC902EA3}"/>
              </a:ext>
            </a:extLst>
          </p:cNvPr>
          <p:cNvSpPr txBox="1">
            <a:spLocks/>
          </p:cNvSpPr>
          <p:nvPr/>
        </p:nvSpPr>
        <p:spPr>
          <a:xfrm>
            <a:off x="891632" y="5274715"/>
            <a:ext cx="3030141" cy="571500"/>
          </a:xfrm>
          <a:prstGeom prst="rect">
            <a:avLst/>
          </a:prstGeom>
          <a:solidFill>
            <a:srgbClr val="00B0F0"/>
          </a:solidFill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>
                <a:latin typeface="Century Gothic" panose="020B0502020202020204" pitchFamily="34" charset="0"/>
              </a:rPr>
              <a:t>February 1</a:t>
            </a:r>
            <a:r>
              <a:rPr lang="en-US" sz="2100" baseline="30000" dirty="0">
                <a:latin typeface="Century Gothic" panose="020B0502020202020204" pitchFamily="34" charset="0"/>
              </a:rPr>
              <a:t>st</a:t>
            </a:r>
            <a:r>
              <a:rPr lang="en-US" sz="2100" dirty="0">
                <a:latin typeface="Century Gothic" panose="020B0502020202020204" pitchFamily="34" charset="0"/>
              </a:rPr>
              <a:t>                   (7/1/24 – 12/31/24)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3FB099-A3DB-441D-BEFD-9185CFBA67BB}"/>
              </a:ext>
            </a:extLst>
          </p:cNvPr>
          <p:cNvSpPr txBox="1">
            <a:spLocks/>
          </p:cNvSpPr>
          <p:nvPr/>
        </p:nvSpPr>
        <p:spPr>
          <a:xfrm>
            <a:off x="4774942" y="5274944"/>
            <a:ext cx="3031331" cy="571500"/>
          </a:xfrm>
          <a:prstGeom prst="rect">
            <a:avLst/>
          </a:prstGeom>
          <a:solidFill>
            <a:srgbClr val="00B0F0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>
                <a:latin typeface="Century Gothic" panose="020B0502020202020204" pitchFamily="34" charset="0"/>
              </a:rPr>
              <a:t>August 1</a:t>
            </a:r>
            <a:r>
              <a:rPr lang="en-US" sz="2100" baseline="30000" dirty="0">
                <a:latin typeface="Century Gothic" panose="020B0502020202020204" pitchFamily="34" charset="0"/>
              </a:rPr>
              <a:t>st</a:t>
            </a:r>
            <a:r>
              <a:rPr lang="en-US" sz="2100" dirty="0">
                <a:latin typeface="Century Gothic" panose="020B0502020202020204" pitchFamily="34" charset="0"/>
              </a:rPr>
              <a:t>               (1/1/25 – 6/30/25)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30951C3-FFC3-41BF-9DD0-69DFE9683BC3}"/>
              </a:ext>
            </a:extLst>
          </p:cNvPr>
          <p:cNvSpPr/>
          <p:nvPr/>
        </p:nvSpPr>
        <p:spPr>
          <a:xfrm>
            <a:off x="628650" y="3264427"/>
            <a:ext cx="571500" cy="4000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0591312-5A5F-4937-B123-E0F356949193}"/>
              </a:ext>
            </a:extLst>
          </p:cNvPr>
          <p:cNvSpPr/>
          <p:nvPr/>
        </p:nvSpPr>
        <p:spPr>
          <a:xfrm>
            <a:off x="4396079" y="3092911"/>
            <a:ext cx="571500" cy="4000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92844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7044-12DD-4FF5-9816-08A819A2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Process Overview, cont.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ED683D-9D3D-45E6-AE53-D5B41F26DCD0}"/>
              </a:ext>
            </a:extLst>
          </p:cNvPr>
          <p:cNvSpPr/>
          <p:nvPr/>
        </p:nvSpPr>
        <p:spPr>
          <a:xfrm>
            <a:off x="353568" y="3017043"/>
            <a:ext cx="2389632" cy="1009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January 31 – Audit Documents Due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49989-3E78-4E8F-B420-F241C915AD02}"/>
              </a:ext>
            </a:extLst>
          </p:cNvPr>
          <p:cNvSpPr/>
          <p:nvPr/>
        </p:nvSpPr>
        <p:spPr>
          <a:xfrm>
            <a:off x="3377184" y="2994756"/>
            <a:ext cx="2478024" cy="1009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February 1 – Counties are assigned to Auditor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63E6C-F963-4856-95A6-57ABDED394EB}"/>
              </a:ext>
            </a:extLst>
          </p:cNvPr>
          <p:cNvSpPr/>
          <p:nvPr/>
        </p:nvSpPr>
        <p:spPr>
          <a:xfrm>
            <a:off x="6376416" y="3017044"/>
            <a:ext cx="2502408" cy="98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 1 – May 20 appx.</a:t>
            </a:r>
          </a:p>
          <a:p>
            <a:pPr algn="ctr"/>
            <a:r>
              <a:rPr lang="en-US" dirty="0"/>
              <a:t>Auditing Conducted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A43C0-066F-458C-B5AF-7EB087A6EEB8}"/>
              </a:ext>
            </a:extLst>
          </p:cNvPr>
          <p:cNvSpPr/>
          <p:nvPr/>
        </p:nvSpPr>
        <p:spPr>
          <a:xfrm>
            <a:off x="353568" y="4482181"/>
            <a:ext cx="2389632" cy="100983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March 1-15</a:t>
            </a:r>
          </a:p>
          <a:p>
            <a:pPr algn="ctr"/>
            <a:r>
              <a:rPr lang="en-US" dirty="0"/>
              <a:t>2 week response window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604EA7-9913-4B6C-ADC8-2DD1B1E733CA}"/>
              </a:ext>
            </a:extLst>
          </p:cNvPr>
          <p:cNvSpPr/>
          <p:nvPr/>
        </p:nvSpPr>
        <p:spPr>
          <a:xfrm>
            <a:off x="3377183" y="4482181"/>
            <a:ext cx="2573655" cy="100983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March 20-</a:t>
            </a:r>
          </a:p>
          <a:p>
            <a:pPr algn="ctr"/>
            <a:r>
              <a:rPr lang="en-US" dirty="0"/>
              <a:t>Close out e-mail from Audit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551F7A-74EF-4D55-AAF5-F0F5698F1E66}"/>
              </a:ext>
            </a:extLst>
          </p:cNvPr>
          <p:cNvSpPr/>
          <p:nvPr/>
        </p:nvSpPr>
        <p:spPr>
          <a:xfrm>
            <a:off x="6489192" y="4482181"/>
            <a:ext cx="2389632" cy="100983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June 1 – Final DVS 16 and total WLU sent to management.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AEC7A5C-44DB-46B2-BBA3-4809E2E84A21}"/>
              </a:ext>
            </a:extLst>
          </p:cNvPr>
          <p:cNvSpPr/>
          <p:nvPr/>
        </p:nvSpPr>
        <p:spPr>
          <a:xfrm>
            <a:off x="2870454" y="3347752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42DF660-EFF1-4430-9614-FE14BE9BE06D}"/>
              </a:ext>
            </a:extLst>
          </p:cNvPr>
          <p:cNvSpPr/>
          <p:nvPr/>
        </p:nvSpPr>
        <p:spPr>
          <a:xfrm>
            <a:off x="5950839" y="3347752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3DC5D2-F758-447F-814F-2B08680B1568}"/>
              </a:ext>
            </a:extLst>
          </p:cNvPr>
          <p:cNvSpPr/>
          <p:nvPr/>
        </p:nvSpPr>
        <p:spPr>
          <a:xfrm>
            <a:off x="2870453" y="4744784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5D7F66B-82B0-4D32-A681-297B467D9FF7}"/>
              </a:ext>
            </a:extLst>
          </p:cNvPr>
          <p:cNvSpPr/>
          <p:nvPr/>
        </p:nvSpPr>
        <p:spPr>
          <a:xfrm>
            <a:off x="6030277" y="4750879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2CC6F-80A1-4CA7-A440-A65726C96372}"/>
              </a:ext>
            </a:extLst>
          </p:cNvPr>
          <p:cNvSpPr txBox="1"/>
          <p:nvPr/>
        </p:nvSpPr>
        <p:spPr>
          <a:xfrm>
            <a:off x="2836164" y="1905582"/>
            <a:ext cx="384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general overview</a:t>
            </a:r>
          </a:p>
        </p:txBody>
      </p:sp>
    </p:spTree>
    <p:extLst>
      <p:ext uri="{BB962C8B-B14F-4D97-AF65-F5344CB8AC3E}">
        <p14:creationId xmlns:p14="http://schemas.microsoft.com/office/powerpoint/2010/main" val="3791560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7044-12DD-4FF5-9816-08A819A2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Process Overview, cont.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ED683D-9D3D-45E6-AE53-D5B41F26DCD0}"/>
              </a:ext>
            </a:extLst>
          </p:cNvPr>
          <p:cNvSpPr/>
          <p:nvPr/>
        </p:nvSpPr>
        <p:spPr>
          <a:xfrm>
            <a:off x="353568" y="3017043"/>
            <a:ext cx="2389632" cy="10098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County Audit begins, documents are downloaded.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49989-3E78-4E8F-B420-F241C915AD02}"/>
              </a:ext>
            </a:extLst>
          </p:cNvPr>
          <p:cNvSpPr/>
          <p:nvPr/>
        </p:nvSpPr>
        <p:spPr>
          <a:xfrm>
            <a:off x="3377184" y="2994756"/>
            <a:ext cx="2478024" cy="10098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WLU’s are split by form and type.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63E6C-F963-4856-95A6-57ABDED394EB}"/>
              </a:ext>
            </a:extLst>
          </p:cNvPr>
          <p:cNvSpPr/>
          <p:nvPr/>
        </p:nvSpPr>
        <p:spPr>
          <a:xfrm>
            <a:off x="6376416" y="3017044"/>
            <a:ext cx="2502408" cy="9875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Sampling is selected (10-25%)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A43C0-066F-458C-B5AF-7EB087A6EEB8}"/>
              </a:ext>
            </a:extLst>
          </p:cNvPr>
          <p:cNvSpPr/>
          <p:nvPr/>
        </p:nvSpPr>
        <p:spPr>
          <a:xfrm>
            <a:off x="353568" y="4482181"/>
            <a:ext cx="2389632" cy="1009838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Findings are documented.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604EA7-9913-4B6C-ADC8-2DD1B1E733CA}"/>
              </a:ext>
            </a:extLst>
          </p:cNvPr>
          <p:cNvSpPr/>
          <p:nvPr/>
        </p:nvSpPr>
        <p:spPr>
          <a:xfrm>
            <a:off x="3377183" y="4482181"/>
            <a:ext cx="2573655" cy="10098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Email is sent with findings and due date.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551F7A-74EF-4D55-AAF5-F0F5698F1E66}"/>
              </a:ext>
            </a:extLst>
          </p:cNvPr>
          <p:cNvSpPr/>
          <p:nvPr/>
        </p:nvSpPr>
        <p:spPr>
          <a:xfrm>
            <a:off x="6489192" y="4482181"/>
            <a:ext cx="2389632" cy="10098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Close out email is sent after 2 week period.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AEC7A5C-44DB-46B2-BBA3-4809E2E84A21}"/>
              </a:ext>
            </a:extLst>
          </p:cNvPr>
          <p:cNvSpPr/>
          <p:nvPr/>
        </p:nvSpPr>
        <p:spPr>
          <a:xfrm>
            <a:off x="2870454" y="3347752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42DF660-EFF1-4430-9614-FE14BE9BE06D}"/>
              </a:ext>
            </a:extLst>
          </p:cNvPr>
          <p:cNvSpPr/>
          <p:nvPr/>
        </p:nvSpPr>
        <p:spPr>
          <a:xfrm>
            <a:off x="5950839" y="3347752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3DC5D2-F758-447F-814F-2B08680B1568}"/>
              </a:ext>
            </a:extLst>
          </p:cNvPr>
          <p:cNvSpPr/>
          <p:nvPr/>
        </p:nvSpPr>
        <p:spPr>
          <a:xfrm>
            <a:off x="2870453" y="4744784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5D7F66B-82B0-4D32-A681-297B467D9FF7}"/>
              </a:ext>
            </a:extLst>
          </p:cNvPr>
          <p:cNvSpPr/>
          <p:nvPr/>
        </p:nvSpPr>
        <p:spPr>
          <a:xfrm>
            <a:off x="6030277" y="4750879"/>
            <a:ext cx="379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2CC6F-80A1-4CA7-A440-A65726C96372}"/>
              </a:ext>
            </a:extLst>
          </p:cNvPr>
          <p:cNvSpPr txBox="1"/>
          <p:nvPr/>
        </p:nvSpPr>
        <p:spPr>
          <a:xfrm>
            <a:off x="2836164" y="1905582"/>
            <a:ext cx="384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specific overview</a:t>
            </a:r>
          </a:p>
        </p:txBody>
      </p:sp>
    </p:spTree>
    <p:extLst>
      <p:ext uri="{BB962C8B-B14F-4D97-AF65-F5344CB8AC3E}">
        <p14:creationId xmlns:p14="http://schemas.microsoft.com/office/powerpoint/2010/main" val="618449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How County Support Uses County Support Forms</a:t>
            </a:r>
            <a:endParaRPr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498"/>
            <a:ext cx="7886700" cy="4351338"/>
          </a:xfrm>
        </p:spPr>
        <p:txBody>
          <a:bodyPr>
            <a:noAutofit/>
          </a:bodyPr>
          <a:lstStyle/>
          <a:p>
            <a:endParaRPr dirty="0">
              <a:latin typeface="+mn-lt"/>
            </a:endParaRPr>
          </a:p>
          <a:p>
            <a:r>
              <a:rPr lang="en-US" b="1" dirty="0">
                <a:latin typeface="+mn-lt"/>
              </a:rPr>
              <a:t>Subvention workload activities (DVS-16) </a:t>
            </a:r>
            <a:r>
              <a:rPr lang="en-US" dirty="0">
                <a:latin typeface="+mn-lt"/>
              </a:rPr>
              <a:t>– Printed, signed, and uploaded into Agency Attachments in VetPro (January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and July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)</a:t>
            </a:r>
          </a:p>
          <a:p>
            <a:pPr marL="0" indent="0">
              <a:buNone/>
            </a:pPr>
            <a:endParaRPr dirty="0">
              <a:latin typeface="+mn-lt"/>
            </a:endParaRPr>
          </a:p>
          <a:p>
            <a:r>
              <a:rPr lang="en-US" b="1" dirty="0">
                <a:latin typeface="+mn-lt"/>
              </a:rPr>
              <a:t>Budget via Net County Cost Report </a:t>
            </a:r>
            <a:r>
              <a:rPr lang="en-US" dirty="0">
                <a:latin typeface="+mn-lt"/>
              </a:rPr>
              <a:t>– Attached in VetPro (January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)</a:t>
            </a:r>
          </a:p>
          <a:p>
            <a:pPr marL="0" indent="0">
              <a:buNone/>
            </a:pPr>
            <a:endParaRPr dirty="0">
              <a:latin typeface="+mn-lt"/>
            </a:endParaRPr>
          </a:p>
          <a:p>
            <a:r>
              <a:rPr lang="en-US" b="1" dirty="0">
                <a:latin typeface="+mn-lt"/>
              </a:rPr>
              <a:t>Net County Cost Report </a:t>
            </a:r>
            <a:r>
              <a:rPr lang="en-US" dirty="0">
                <a:latin typeface="+mn-lt"/>
              </a:rPr>
              <a:t>– Attached in VetPro (January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and July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)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Semi-Annual Claim for Subvention Funds</a:t>
            </a:r>
            <a:r>
              <a:rPr lang="en-US" dirty="0">
                <a:latin typeface="+mn-lt"/>
              </a:rPr>
              <a:t> – January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Annual Subvention Certificate of Compliance </a:t>
            </a:r>
            <a:r>
              <a:rPr lang="en-US" dirty="0">
                <a:latin typeface="+mn-lt"/>
              </a:rPr>
              <a:t>– January 31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997A-1392-48F1-A2D1-6F9F450A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U.S. Department of Veterans Affairs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BDDF-3C6B-41C6-92E1-3AD913B12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/>
              <a:t>VA Outreach Duty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38 U.S.C. § 6301 et seq. </a:t>
            </a:r>
            <a:r>
              <a:rPr lang="en-US" sz="1800" dirty="0"/>
              <a:t>– Charges VA with duty to </a:t>
            </a:r>
            <a:r>
              <a:rPr lang="en-US" sz="1800" b="1" dirty="0"/>
              <a:t>seek out </a:t>
            </a:r>
            <a:r>
              <a:rPr lang="en-US" sz="1800" dirty="0"/>
              <a:t>eligible veterans/dependents for purpose of providing earned benefits and services (a.k.a. – </a:t>
            </a:r>
            <a:r>
              <a:rPr lang="en-US" sz="1800" b="1" dirty="0"/>
              <a:t>Outreach Services Program</a:t>
            </a:r>
            <a:r>
              <a:rPr lang="en-US" sz="1800" dirty="0"/>
              <a:t>).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38 U.S.C. § 6306 </a:t>
            </a:r>
            <a:r>
              <a:rPr lang="en-US" sz="1800" dirty="0"/>
              <a:t>– Explicitly charges VA Secretary to “cooperate and use the services of” any state or local governmental agency.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b="1" dirty="0"/>
              <a:t>VA Power to Regulate Veteran Service Representation</a:t>
            </a:r>
          </a:p>
          <a:p>
            <a:r>
              <a:rPr lang="en-US" sz="1800" b="1" dirty="0"/>
              <a:t>38 U.S.C. § 5904 </a:t>
            </a:r>
            <a:r>
              <a:rPr lang="en-US" sz="1800" dirty="0"/>
              <a:t>– Authorizes VA Secretary to recognize, requires VA Secretary to prescribe regulations pertaining to representative qualifications and standards of conduct.</a:t>
            </a:r>
          </a:p>
        </p:txBody>
      </p:sp>
    </p:spTree>
    <p:extLst>
      <p:ext uri="{BB962C8B-B14F-4D97-AF65-F5344CB8AC3E}">
        <p14:creationId xmlns:p14="http://schemas.microsoft.com/office/powerpoint/2010/main" val="3563457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149A-6A59-437D-8890-F69EDA14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CalVet CVSO Audit – Audit Sample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FF537-D81D-487C-870A-5A58DA41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  <a:p>
            <a:r>
              <a:rPr lang="en-US" sz="2800" dirty="0">
                <a:latin typeface="+mn-lt"/>
              </a:rPr>
              <a:t>All numbers are found in the Subvention Procedure Manual 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800" dirty="0">
                <a:latin typeface="+mn-lt"/>
              </a:rPr>
              <a:t>10% of all claims filed by your county. 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Can be increased to 25% for high error rate claims (20-0995, 21-4138, “m” forms for Benefit Enhancement)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89516-4F06-40B7-96A5-2107621BD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41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90171-E8D4-4BCF-A605-9FE57A11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Audit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3644A-08E4-481A-BBE8-16C6C0D78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7777772-6F6C-42F0-890E-678F693E9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09" y="1814091"/>
            <a:ext cx="6847582" cy="41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03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F8B5-829F-4C76-98AA-662F86D40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46C57-8397-4BEE-919A-565D879F2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96" y="2256430"/>
            <a:ext cx="8602409" cy="31256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FFF25C-4E00-4183-B2F1-B83A3783DC3A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Audit Findings</a:t>
            </a:r>
          </a:p>
        </p:txBody>
      </p:sp>
    </p:spTree>
    <p:extLst>
      <p:ext uri="{BB962C8B-B14F-4D97-AF65-F5344CB8AC3E}">
        <p14:creationId xmlns:p14="http://schemas.microsoft.com/office/powerpoint/2010/main" val="2213866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Audit Findings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505617-362E-4F95-A18B-551BFC50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797" y="1572540"/>
            <a:ext cx="6715025" cy="4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5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149A-6A59-437D-8890-F69EDA14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Appeal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FF537-D81D-487C-870A-5A58DA41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The process begins with the 14-day response window, always respond to avoid the appeal process. Work with your Auditor.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After the 14-day response period and working with Auditor, if still in disagreement you may contact the </a:t>
            </a:r>
            <a:r>
              <a:rPr lang="en-US" sz="2000" b="1" dirty="0">
                <a:latin typeface="+mn-lt"/>
              </a:rPr>
              <a:t>Deputy Secretary of the CalVet Veterans Services Division, P.O Box 942895, Sacramento, CA 94295.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Appeal must be on county letterhead (not simply an e-mail), include details as to what the specific issues are that are being appealed. The appeal must be submitted within 14 days of the closeout email. 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89516-4F06-40B7-96A5-2107621BD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89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4583-BDAF-45B5-96C2-211D0BCD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D06C2-FD55-409F-9D4F-0A0C81DB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Communicate with your auditor or County Support Staff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Always respond to protect your WLU’s.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If you do not understand an audit finding ask for assistance.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1606C-0810-4460-BD37-B48C517DA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488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Updates to Audit Process</a:t>
            </a:r>
            <a:endParaRPr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14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692138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New College Fee Waiver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B1EB5-F5E4-41BF-9DC8-E491E16D2949}"/>
              </a:ext>
            </a:extLst>
          </p:cNvPr>
          <p:cNvSpPr txBox="1"/>
          <p:nvPr/>
        </p:nvSpPr>
        <p:spPr>
          <a:xfrm>
            <a:off x="798785" y="1595020"/>
            <a:ext cx="7886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Were conducted prior to 2018.</a:t>
            </a:r>
          </a:p>
          <a:p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Ensure integrity and accuracy with the CalVet College Fee Waiver Program.</a:t>
            </a:r>
          </a:p>
          <a:p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Helps establish areas which need improvement/training.</a:t>
            </a:r>
          </a:p>
          <a:p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We will be following the College Fee Waiver Program For Veteran Dependents Procedures Manual, July 1, 2018.</a:t>
            </a:r>
          </a:p>
          <a:p>
            <a:endParaRPr lang="en-US" sz="2000" dirty="0"/>
          </a:p>
          <a:p>
            <a:r>
              <a:rPr lang="en-US" sz="2000" dirty="0"/>
              <a:t>https://www.calvet.ca.gov/VetServices/Pages/College-Fee-Waiver.aspx</a:t>
            </a:r>
          </a:p>
        </p:txBody>
      </p:sp>
    </p:spTree>
    <p:extLst>
      <p:ext uri="{BB962C8B-B14F-4D97-AF65-F5344CB8AC3E}">
        <p14:creationId xmlns:p14="http://schemas.microsoft.com/office/powerpoint/2010/main" val="18394722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E711-4E84-4BD9-800A-29B6CC7C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CFW Audit Supporting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D3185-74FA-4E95-809C-9B351CA98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We are looking at:</a:t>
            </a:r>
          </a:p>
          <a:p>
            <a:pPr lvl="1"/>
            <a:r>
              <a:rPr lang="en-US" sz="2800" dirty="0">
                <a:latin typeface="+mn-lt"/>
              </a:rPr>
              <a:t>Application </a:t>
            </a:r>
          </a:p>
          <a:p>
            <a:pPr lvl="1"/>
            <a:r>
              <a:rPr lang="en-US" sz="2800" dirty="0">
                <a:latin typeface="+mn-lt"/>
              </a:rPr>
              <a:t>Tax documents</a:t>
            </a:r>
          </a:p>
          <a:p>
            <a:pPr lvl="1"/>
            <a:r>
              <a:rPr lang="en-US" sz="2800" dirty="0">
                <a:latin typeface="+mn-lt"/>
              </a:rPr>
              <a:t>Delegation of Authority letters</a:t>
            </a:r>
          </a:p>
          <a:p>
            <a:pPr lvl="1"/>
            <a:r>
              <a:rPr lang="en-US" sz="2800" dirty="0">
                <a:latin typeface="+mn-lt"/>
              </a:rPr>
              <a:t>Birth certificates</a:t>
            </a:r>
          </a:p>
          <a:p>
            <a:pPr lvl="1"/>
            <a:r>
              <a:rPr lang="en-US" sz="2800" dirty="0">
                <a:latin typeface="+mn-lt"/>
              </a:rPr>
              <a:t>Approval/Denial letters</a:t>
            </a:r>
          </a:p>
          <a:p>
            <a:pPr lvl="1"/>
            <a:r>
              <a:rPr lang="en-US" sz="2800" dirty="0">
                <a:latin typeface="+mn-lt"/>
              </a:rPr>
              <a:t>VetPro documents</a:t>
            </a:r>
          </a:p>
          <a:p>
            <a:pPr lvl="1"/>
            <a:r>
              <a:rPr lang="en-US" sz="2800" dirty="0">
                <a:latin typeface="+mn-lt"/>
              </a:rPr>
              <a:t>Eligibility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52FAA-10BB-4233-9106-BB152E8FB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FF4E7B-DCA9-F44E-AACB-DE6F576A200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56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New Targeted Audits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F8D1B-B6FE-4588-A23C-D01E46E25C68}"/>
              </a:ext>
            </a:extLst>
          </p:cNvPr>
          <p:cNvSpPr txBox="1"/>
          <p:nvPr/>
        </p:nvSpPr>
        <p:spPr>
          <a:xfrm>
            <a:off x="306180" y="1496725"/>
            <a:ext cx="8443681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We are establishing “red flags” which could trigger a spot </a:t>
            </a:r>
            <a:r>
              <a:rPr lang="en-US" sz="2200" dirty="0" err="1"/>
              <a:t>audi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These are to tackle problems/issues as soon as possible before they become greater issues.</a:t>
            </a:r>
          </a:p>
          <a:p>
            <a:endParaRPr lang="en-US" sz="2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Example: We notice that claims are being signed by non-accredited representatives during a subvention audit, it could initiate a Spot Audit on accreditations/VetPro access levels. </a:t>
            </a:r>
          </a:p>
          <a:p>
            <a:endParaRPr lang="en-US" sz="2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Other examples could include: Delegation authority letter audit, VetPro access audits, forms and documents audits, MC05 forms audits, VSD001 form audits, etc. 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255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997A-1392-48F1-A2D1-6F9F450A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7663"/>
            <a:ext cx="7886700" cy="1325563"/>
          </a:xfrm>
        </p:spPr>
        <p:txBody>
          <a:bodyPr/>
          <a:lstStyle/>
          <a:p>
            <a:r>
              <a:rPr lang="en-US" b="1" dirty="0"/>
              <a:t>CalVet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BDDF-3C6B-41C6-92E1-3AD913B12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0224"/>
            <a:ext cx="7886700" cy="4867276"/>
          </a:xfrm>
        </p:spPr>
        <p:txBody>
          <a:bodyPr>
            <a:normAutofit fontScale="4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5000" b="1" dirty="0"/>
              <a:t>CalVet Mission</a:t>
            </a:r>
          </a:p>
          <a:p>
            <a:pPr>
              <a:spcAft>
                <a:spcPts val="600"/>
              </a:spcAft>
            </a:pPr>
            <a:r>
              <a:rPr lang="en-US" sz="4000" b="1" dirty="0"/>
              <a:t>MVC § 695 </a:t>
            </a:r>
            <a:r>
              <a:rPr lang="en-US" sz="4000" dirty="0"/>
              <a:t>– Authorizes CalVet to cooperate and contract with VA and other federal officials in carrying out CalVet’s mission, particularly for processing of claims.</a:t>
            </a:r>
          </a:p>
          <a:p>
            <a:pPr>
              <a:spcAft>
                <a:spcPts val="2400"/>
              </a:spcAft>
            </a:pPr>
            <a:r>
              <a:rPr lang="en-US" sz="4000" b="1" dirty="0"/>
              <a:t>MVC §§ 699-699.5 </a:t>
            </a:r>
            <a:r>
              <a:rPr lang="en-US" sz="4000" dirty="0"/>
              <a:t>– Authorizes CalVet mission, particularly for processing of claims, and compels CalVet and counties’ cooperation.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5000" b="1" dirty="0"/>
              <a:t>Veterans Services Division County / Claims Support</a:t>
            </a:r>
          </a:p>
          <a:p>
            <a:pPr>
              <a:spcAft>
                <a:spcPts val="600"/>
              </a:spcAft>
            </a:pPr>
            <a:r>
              <a:rPr lang="en-US" sz="4000" b="1" dirty="0"/>
              <a:t>MVC §§ 699.5(b)-(d) </a:t>
            </a:r>
            <a:r>
              <a:rPr lang="en-US" sz="4000" dirty="0"/>
              <a:t>– Recognizes CVSO partnership and financial responsibility. Sets baseline collective county expense threshold for State budget appropriation ($5 million).</a:t>
            </a:r>
            <a:endParaRPr lang="en-US" sz="4000" b="1" dirty="0"/>
          </a:p>
          <a:p>
            <a:pPr>
              <a:spcAft>
                <a:spcPts val="600"/>
              </a:spcAft>
            </a:pPr>
            <a:r>
              <a:rPr lang="en-US" sz="4000" b="1" dirty="0"/>
              <a:t>MVC § 972 </a:t>
            </a:r>
            <a:r>
              <a:rPr lang="en-US" sz="4000" dirty="0"/>
              <a:t>– Establishes subvention program.</a:t>
            </a:r>
          </a:p>
          <a:p>
            <a:pPr>
              <a:spcAft>
                <a:spcPts val="600"/>
              </a:spcAft>
            </a:pPr>
            <a:r>
              <a:rPr lang="en-US" sz="4000" b="1" dirty="0"/>
              <a:t>MVC §§ 972.1-972.5 </a:t>
            </a:r>
            <a:r>
              <a:rPr lang="en-US" sz="4000" dirty="0"/>
              <a:t>– Establishes fixed appropriation for subvention program. </a:t>
            </a:r>
          </a:p>
          <a:p>
            <a:pPr lvl="1">
              <a:spcAft>
                <a:spcPts val="600"/>
              </a:spcAft>
            </a:pPr>
            <a:r>
              <a:rPr lang="en-US" sz="3500" dirty="0"/>
              <a:t>Establishes requirement for formula based allocation. </a:t>
            </a:r>
          </a:p>
          <a:p>
            <a:pPr lvl="1">
              <a:spcAft>
                <a:spcPts val="600"/>
              </a:spcAft>
            </a:pPr>
            <a:r>
              <a:rPr lang="en-US" sz="3500" dirty="0"/>
              <a:t>Establishes Veterans Service Office Fund. </a:t>
            </a:r>
          </a:p>
          <a:p>
            <a:pPr lvl="1">
              <a:spcAft>
                <a:spcPts val="600"/>
              </a:spcAft>
            </a:pPr>
            <a:r>
              <a:rPr lang="en-US" sz="3500" dirty="0"/>
              <a:t>Authorizes Medi-Cal Cost Avoidance subvention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096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94C4-3E51-4B25-B138-8AF9A7AF9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VetPro Access Level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0D73B-57D3-4341-8052-FA4E2500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latin typeface="+mn-lt"/>
              </a:rPr>
              <a:t>Purpose</a:t>
            </a:r>
            <a:r>
              <a:rPr lang="en-US" sz="2400" dirty="0">
                <a:latin typeface="+mn-lt"/>
              </a:rPr>
              <a:t>: Verify individuals have the correct access level based on their position/role within the county veterans service office.</a:t>
            </a:r>
          </a:p>
          <a:p>
            <a:r>
              <a:rPr lang="en-US" sz="2400" b="1" dirty="0">
                <a:latin typeface="+mn-lt"/>
              </a:rPr>
              <a:t>Trigger(s): </a:t>
            </a:r>
            <a:r>
              <a:rPr lang="en-US" sz="2400" dirty="0">
                <a:latin typeface="+mn-lt"/>
              </a:rPr>
              <a:t>During Subvention Audit, Auditors notice a new employee that is not listed on CACVSO Roster. Further review shows that employee is unaccredited and has Administrator Access within VetPro.</a:t>
            </a:r>
          </a:p>
          <a:p>
            <a:r>
              <a:rPr lang="en-US" sz="2400" b="1" dirty="0">
                <a:latin typeface="+mn-lt"/>
              </a:rPr>
              <a:t>Procedure(s): </a:t>
            </a:r>
            <a:r>
              <a:rPr lang="en-US" sz="2400" dirty="0">
                <a:latin typeface="+mn-lt"/>
              </a:rPr>
              <a:t>Notify CVSO for specific county of the Spot Audit taking place. </a:t>
            </a:r>
          </a:p>
          <a:p>
            <a:pPr lvl="1"/>
            <a:r>
              <a:rPr lang="en-US" dirty="0">
                <a:latin typeface="+mn-lt"/>
              </a:rPr>
              <a:t>All VetPro users for that county will be reviewed for accreditation, duty statements and titles and VetPro access necessities.</a:t>
            </a:r>
          </a:p>
        </p:txBody>
      </p:sp>
    </p:spTree>
    <p:extLst>
      <p:ext uri="{BB962C8B-B14F-4D97-AF65-F5344CB8AC3E}">
        <p14:creationId xmlns:p14="http://schemas.microsoft.com/office/powerpoint/2010/main" val="331377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4283-B1FE-42C6-8E10-AB14B45D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Accreditation Status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55E39-9E34-41BC-8B6B-10E05EAF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1" dirty="0">
                <a:latin typeface="+mj-lt"/>
              </a:rPr>
              <a:t>Purpose: </a:t>
            </a:r>
            <a:r>
              <a:rPr lang="en-US" sz="2200" dirty="0">
                <a:latin typeface="+mj-lt"/>
              </a:rPr>
              <a:t>Process to ensure we revoke accreditation and VetPro access for individuals who have left a CVSO office.</a:t>
            </a:r>
          </a:p>
          <a:p>
            <a:r>
              <a:rPr lang="en-US" sz="2200" b="1" dirty="0">
                <a:latin typeface="+mj-lt"/>
              </a:rPr>
              <a:t>Trigger(s): </a:t>
            </a:r>
            <a:r>
              <a:rPr lang="en-US" sz="2200" dirty="0">
                <a:latin typeface="+mj-lt"/>
              </a:rPr>
              <a:t>During an Audit, it is discovered that a county employee is signing claims and is unaccredited per the OGC website.</a:t>
            </a:r>
          </a:p>
          <a:p>
            <a:r>
              <a:rPr lang="en-US" sz="2200" b="1" dirty="0">
                <a:latin typeface="+mj-lt"/>
              </a:rPr>
              <a:t>Procedure(s): </a:t>
            </a:r>
            <a:r>
              <a:rPr lang="en-US" sz="2200" dirty="0">
                <a:latin typeface="+mj-lt"/>
              </a:rPr>
              <a:t>Notify CVSO for specific county of the Spot Audit taking place. </a:t>
            </a:r>
          </a:p>
          <a:p>
            <a:pPr lvl="1"/>
            <a:r>
              <a:rPr lang="en-US" dirty="0">
                <a:latin typeface="+mj-lt"/>
              </a:rPr>
              <a:t>A list of current staff roster will be requested of the county, it will be cross checked with CACVSO and all accreditation documents will be requested from the CVSRA Training Coordinator.</a:t>
            </a:r>
          </a:p>
        </p:txBody>
      </p:sp>
    </p:spTree>
    <p:extLst>
      <p:ext uri="{BB962C8B-B14F-4D97-AF65-F5344CB8AC3E}">
        <p14:creationId xmlns:p14="http://schemas.microsoft.com/office/powerpoint/2010/main" val="1806577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0D49-3FAE-4F80-93E0-13B6124D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 Submission/Representation Conduct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0E15-114B-4BD6-B26F-4E598F956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Purpose: Verify and investigate standards of conduct with respect to CalVet VSR Veteran Representation and Claims Submission policies.</a:t>
            </a:r>
          </a:p>
          <a:p>
            <a:r>
              <a:rPr lang="en-US" dirty="0">
                <a:latin typeface="+mj-lt"/>
              </a:rPr>
              <a:t>Trigger(s): CalVet discovery of policy standards violation.</a:t>
            </a:r>
          </a:p>
          <a:p>
            <a:r>
              <a:rPr lang="en-US" dirty="0">
                <a:latin typeface="+mj-lt"/>
              </a:rPr>
              <a:t>Procedure(s): Notify CVSO for specific county of the alleged violation and need for conduct review. </a:t>
            </a:r>
          </a:p>
          <a:p>
            <a:pPr lvl="1"/>
            <a:r>
              <a:rPr lang="en-US" dirty="0">
                <a:latin typeface="+mj-lt"/>
              </a:rPr>
              <a:t>A list of current staff roster and other relevant information will be requested of the county by County Support Unit. </a:t>
            </a:r>
          </a:p>
          <a:p>
            <a:pPr lvl="1"/>
            <a:r>
              <a:rPr lang="en-US" dirty="0">
                <a:latin typeface="+mj-lt"/>
              </a:rPr>
              <a:t>Upon completion of the investigation, CVSO will be notified of VSD Deputy Secretary determination of the conduct, the action(s) that will be taken, and the remedy.</a:t>
            </a:r>
          </a:p>
          <a:p>
            <a:pPr lvl="1"/>
            <a:r>
              <a:rPr lang="en-US" dirty="0">
                <a:latin typeface="+mj-lt"/>
              </a:rPr>
              <a:t>Actions taken to include suspension and/or revocation.</a:t>
            </a:r>
          </a:p>
          <a:p>
            <a:pPr lvl="1"/>
            <a:r>
              <a:rPr lang="en-US" dirty="0">
                <a:latin typeface="+mj-lt"/>
              </a:rPr>
              <a:t>Remedies will vary, but will focus on strengthening understanding of policies.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08031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What to expect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C94B2-7990-49E7-869B-491F597FDAB8}"/>
              </a:ext>
            </a:extLst>
          </p:cNvPr>
          <p:cNvSpPr txBox="1"/>
          <p:nvPr/>
        </p:nvSpPr>
        <p:spPr>
          <a:xfrm>
            <a:off x="442748" y="1739211"/>
            <a:ext cx="81467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We will announce when the first College Fee Waiver audit will begin, with plenty of advance notice.</a:t>
            </a:r>
          </a:p>
          <a:p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We will contact the CVSO prior to a Spot Audit beginning, along with the results.</a:t>
            </a:r>
          </a:p>
          <a:p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We will continue subvention audits semiannually.</a:t>
            </a:r>
          </a:p>
        </p:txBody>
      </p:sp>
    </p:spTree>
    <p:extLst>
      <p:ext uri="{BB962C8B-B14F-4D97-AF65-F5344CB8AC3E}">
        <p14:creationId xmlns:p14="http://schemas.microsoft.com/office/powerpoint/2010/main" val="17618362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FECE-BDF3-4D1F-BCE7-A66D1B07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In the meantime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75934-5DCC-4315-AA1A-A79D20004FC7}"/>
              </a:ext>
            </a:extLst>
          </p:cNvPr>
          <p:cNvSpPr txBox="1"/>
          <p:nvPr/>
        </p:nvSpPr>
        <p:spPr>
          <a:xfrm>
            <a:off x="799303" y="1690689"/>
            <a:ext cx="6978354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Ensure Delegation of Authority letters follow proper regulation guidelines. </a:t>
            </a:r>
          </a:p>
          <a:p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Ensure all documents are being uploaded to VetPro to avoid any issues.</a:t>
            </a:r>
          </a:p>
          <a:p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Ensure you review VetPro access levels for all users in your county.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Ensure you have copies of the Subvention Procedure Manual and the CFW Procedure manual.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Ensure your accredited staff is handling the workload for claims and CFW applications.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02171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+mj-lt"/>
              </a:rPr>
              <a:t>Funding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Allocation Processes</a:t>
            </a:r>
            <a:endParaRPr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74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D983-2A02-B391-0EDE-DE1F312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256327" cy="898492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latin typeface="+mj-lt"/>
              </a:rPr>
              <a:t>Subvention Funding Components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EDC9A-7983-9B35-FC72-FDA40DDD2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6" y="1435052"/>
            <a:ext cx="7983194" cy="457977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000"/>
              </a:spcBef>
              <a:buClr>
                <a:srgbClr val="B31166"/>
              </a:buClr>
              <a:buSzPct val="80000"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 Rata Share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Your county’s share of Pro Rata funds equals the number of workload units your office generated compared to the total number of workload units generated statewide.</a:t>
            </a:r>
          </a:p>
          <a:p>
            <a:pPr defTabSz="457200">
              <a:lnSpc>
                <a:spcPct val="100000"/>
              </a:lnSpc>
              <a:spcBef>
                <a:spcPts val="1000"/>
              </a:spcBef>
              <a:buClr>
                <a:srgbClr val="B31166"/>
              </a:buClr>
              <a:buSzPct val="80000"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Administrative Funds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– A flat amount of $20,000 given annually to all counties, serves as baseline funding.  </a:t>
            </a:r>
          </a:p>
          <a:p>
            <a:pPr defTabSz="457200">
              <a:lnSpc>
                <a:spcPct val="100000"/>
              </a:lnSpc>
              <a:spcBef>
                <a:spcPts val="1000"/>
              </a:spcBef>
              <a:buClr>
                <a:srgbClr val="B31166"/>
              </a:buClr>
              <a:buSzPct val="80000"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Training Funds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–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Counties can receive training funds up to $12,000 annually to support attendance at the three annual conferences, as well as participation in the CalVet California Veterans Service Representative Academy.</a:t>
            </a:r>
          </a:p>
          <a:p>
            <a:pPr defTabSz="457200">
              <a:lnSpc>
                <a:spcPct val="100000"/>
              </a:lnSpc>
              <a:spcBef>
                <a:spcPts val="1000"/>
              </a:spcBef>
              <a:buClr>
                <a:srgbClr val="B31166"/>
              </a:buClr>
              <a:buSzPct val="80000"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Subvention 50% Rule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- 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As outlined in the California Code of Regulations (CCR), Title 12, Section 5000, this rule authorizes CalVet to provide subvention payments to counties in an amount not to exceed 50% of the annual budget of the County Veterans Service Office.  (Excludes Training funds)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2519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A8488-73E6-EEE3-EEE6-DA938412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Pro Rata Funding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8D887-0702-CF18-9179-20E3024BC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+mn-lt"/>
              </a:rPr>
              <a:t>Assumptions:</a:t>
            </a:r>
          </a:p>
          <a:p>
            <a:r>
              <a:rPr lang="en-US" sz="2400" b="1" dirty="0">
                <a:latin typeface="+mn-lt"/>
              </a:rPr>
              <a:t>Total Subvention Funds Available:</a:t>
            </a:r>
            <a:r>
              <a:rPr lang="en-US" sz="2400" dirty="0">
                <a:latin typeface="+mn-lt"/>
              </a:rPr>
              <a:t> $5,000,000</a:t>
            </a:r>
          </a:p>
          <a:p>
            <a:r>
              <a:rPr lang="en-US" sz="2400" b="1" dirty="0">
                <a:latin typeface="+mn-lt"/>
              </a:rPr>
              <a:t>Total Workload Units Statewide:</a:t>
            </a:r>
            <a:r>
              <a:rPr lang="en-US" sz="2400" dirty="0">
                <a:latin typeface="+mn-lt"/>
              </a:rPr>
              <a:t> 100,000 units</a:t>
            </a:r>
          </a:p>
          <a:p>
            <a:r>
              <a:rPr lang="en-US" sz="2400" b="1" dirty="0">
                <a:latin typeface="+mn-lt"/>
              </a:rPr>
              <a:t>Workload Units by County:</a:t>
            </a:r>
            <a:endParaRPr lang="en-US" sz="2400" dirty="0">
              <a:latin typeface="+mn-lt"/>
            </a:endParaRPr>
          </a:p>
          <a:p>
            <a:pPr lvl="1"/>
            <a:r>
              <a:rPr lang="en-US" sz="2400" dirty="0">
                <a:latin typeface="+mn-lt"/>
              </a:rPr>
              <a:t>County A: 30,000 units</a:t>
            </a:r>
          </a:p>
          <a:p>
            <a:pPr lvl="1"/>
            <a:r>
              <a:rPr lang="en-US" sz="2400" dirty="0">
                <a:latin typeface="+mn-lt"/>
              </a:rPr>
              <a:t>County B: 25,000 units</a:t>
            </a:r>
          </a:p>
          <a:p>
            <a:pPr lvl="1"/>
            <a:r>
              <a:rPr lang="en-US" sz="2400" dirty="0">
                <a:latin typeface="+mn-lt"/>
              </a:rPr>
              <a:t>County C: 20,000 units</a:t>
            </a:r>
          </a:p>
          <a:p>
            <a:pPr lvl="1"/>
            <a:r>
              <a:rPr lang="en-US" sz="2400" dirty="0">
                <a:latin typeface="+mn-lt"/>
              </a:rPr>
              <a:t>County D: 15,000 units</a:t>
            </a:r>
          </a:p>
          <a:p>
            <a:pPr lvl="1"/>
            <a:r>
              <a:rPr lang="en-US" sz="2400" dirty="0">
                <a:latin typeface="+mn-lt"/>
              </a:rPr>
              <a:t>County E: 10,000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22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2097B-A2A9-E778-D3E1-F2E647AF3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91E0-C82E-DA1B-B648-FC0FEB90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Pro Rata Funding Example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487D-9FFF-21E8-970C-93BC3594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Step 1:  Calculate % of Total Workload Units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u="sng" dirty="0">
                <a:latin typeface="+mn-lt"/>
              </a:rPr>
              <a:t>County</a:t>
            </a:r>
            <a:r>
              <a:rPr lang="en-US" sz="2400" dirty="0">
                <a:latin typeface="+mn-lt"/>
              </a:rPr>
              <a:t>		</a:t>
            </a:r>
            <a:r>
              <a:rPr lang="en-US" sz="2400" u="sng" dirty="0">
                <a:latin typeface="+mn-lt"/>
              </a:rPr>
              <a:t>Workload Units</a:t>
            </a:r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% of State Total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A				30,000			30%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B				25,000			25%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C				20,000			20%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D				15,000			15%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E				10,000			10%</a:t>
            </a:r>
          </a:p>
        </p:txBody>
      </p:sp>
    </p:spTree>
    <p:extLst>
      <p:ext uri="{BB962C8B-B14F-4D97-AF65-F5344CB8AC3E}">
        <p14:creationId xmlns:p14="http://schemas.microsoft.com/office/powerpoint/2010/main" val="3125541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D6143-3EAF-AF3E-FA98-A9AEA883C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9DE-00FA-708C-85F9-6275B007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Pro Rata Funding Example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0CD14-2230-F54D-A9BA-74BD16E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Step 2:  Calculate Pro Rata Funding Share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u="sng" dirty="0">
                <a:latin typeface="+mn-lt"/>
              </a:rPr>
              <a:t>County</a:t>
            </a:r>
            <a:r>
              <a:rPr lang="en-US" sz="2400" dirty="0">
                <a:latin typeface="+mn-lt"/>
              </a:rPr>
              <a:t>	     </a:t>
            </a:r>
            <a:r>
              <a:rPr lang="en-US" sz="2400" u="sng" dirty="0">
                <a:latin typeface="+mn-lt"/>
              </a:rPr>
              <a:t>% of Total WLU</a:t>
            </a:r>
            <a:r>
              <a:rPr lang="en-US" sz="2400" dirty="0">
                <a:latin typeface="+mn-lt"/>
              </a:rPr>
              <a:t>	    </a:t>
            </a:r>
            <a:r>
              <a:rPr lang="en-US" sz="2400" u="sng" dirty="0">
                <a:latin typeface="+mn-lt"/>
              </a:rPr>
              <a:t>Subvention Allocation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A				30%				$1,500,000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B				25%				$1,250,000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C				20%				$1,000,000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D				15%				$750,000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   E				10%				$500,000</a:t>
            </a:r>
          </a:p>
        </p:txBody>
      </p:sp>
    </p:spTree>
    <p:extLst>
      <p:ext uri="{BB962C8B-B14F-4D97-AF65-F5344CB8AC3E}">
        <p14:creationId xmlns:p14="http://schemas.microsoft.com/office/powerpoint/2010/main" val="326189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997A-1392-48F1-A2D1-6F9F450A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Participating Counties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BDDF-3C6B-41C6-92E1-3AD913B12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/>
              <a:t>County Veterans Service Officer (CVSO)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Military &amp; Veterans Code (MVC) § 970 </a:t>
            </a:r>
            <a:r>
              <a:rPr lang="en-US" sz="1800" dirty="0"/>
              <a:t>– Authorizes counties to appoint a CVSO, which shall be a veteran. Further establishes CVSO duty to administer local aid.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MVC § 971 </a:t>
            </a:r>
            <a:r>
              <a:rPr lang="en-US" sz="1800" dirty="0"/>
              <a:t>– Establishes CVSO duties to assist veterans and their families in pursuing claims and obtaining both federal and State benefits.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b="1" dirty="0"/>
              <a:t>County Veterans Service Offices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MVC § 972 </a:t>
            </a:r>
            <a:r>
              <a:rPr lang="en-US" sz="1800" dirty="0"/>
              <a:t>– Authorizes counties discretion to support county veterans service offices, at county’s expense. 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MVC § 699.5(c) </a:t>
            </a:r>
            <a:r>
              <a:rPr lang="en-US" sz="1800" dirty="0"/>
              <a:t>– Requires counties electing subvention participation to document claims activity.</a:t>
            </a:r>
          </a:p>
        </p:txBody>
      </p:sp>
    </p:spTree>
    <p:extLst>
      <p:ext uri="{BB962C8B-B14F-4D97-AF65-F5344CB8AC3E}">
        <p14:creationId xmlns:p14="http://schemas.microsoft.com/office/powerpoint/2010/main" val="41310687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77B01-CD0E-34B2-7401-F6BD1313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Breakdown of Annual Subvention Appropriation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2F9C23-62EA-8693-BAB3-3223A0E8E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988830"/>
              </p:ext>
            </p:extLst>
          </p:nvPr>
        </p:nvGraphicFramePr>
        <p:xfrm>
          <a:off x="583562" y="2026384"/>
          <a:ext cx="7990659" cy="3491294"/>
        </p:xfrm>
        <a:graphic>
          <a:graphicData uri="http://schemas.openxmlformats.org/drawingml/2006/table">
            <a:tbl>
              <a:tblPr/>
              <a:tblGrid>
                <a:gridCol w="4414059">
                  <a:extLst>
                    <a:ext uri="{9D8B030D-6E8A-4147-A177-3AD203B41FA5}">
                      <a16:colId xmlns:a16="http://schemas.microsoft.com/office/drawing/2014/main" val="2439955551"/>
                    </a:ext>
                  </a:extLst>
                </a:gridCol>
                <a:gridCol w="1788300">
                  <a:extLst>
                    <a:ext uri="{9D8B030D-6E8A-4147-A177-3AD203B41FA5}">
                      <a16:colId xmlns:a16="http://schemas.microsoft.com/office/drawing/2014/main" val="2848958935"/>
                    </a:ext>
                  </a:extLst>
                </a:gridCol>
                <a:gridCol w="1788300">
                  <a:extLst>
                    <a:ext uri="{9D8B030D-6E8A-4147-A177-3AD203B41FA5}">
                      <a16:colId xmlns:a16="http://schemas.microsoft.com/office/drawing/2014/main" val="89261607"/>
                    </a:ext>
                  </a:extLst>
                </a:gridCol>
              </a:tblGrid>
              <a:tr h="4363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FISCAL 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216398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2024-25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396357"/>
                  </a:ext>
                </a:extLst>
              </a:tr>
              <a:tr h="8734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 County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(all counties)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195020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Subvention Appropriation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$11,000,000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073780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 "Training" Allocation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$648,000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944563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 "Admin" Allocation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$1,080,000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348825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Available "Performance" Allocation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$9,272,000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230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003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4C82-B803-2CAE-F390-31E75E5A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Veteran Service Officer Fund (VSOF)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A0B7-5CDC-6F10-42A9-4F5D06DD6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>
                <a:latin typeface="+mn-lt"/>
              </a:rPr>
              <a:t>A state-established fund that provides supplemental financial support to County Veterans Service Offices across California.  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Financed through the sale and renewal of California’s veteran-themed license plates.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 </a:t>
            </a:r>
          </a:p>
          <a:p>
            <a:r>
              <a:rPr lang="en-US" sz="2400" dirty="0">
                <a:latin typeface="+mn-lt"/>
              </a:rPr>
              <a:t>Purpose of these funds is to enhance county-level efforts in assisting veterans with claims, benefits, and services. 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VSOF funding is subject to annual state appropriations and specific program eligibility requirements.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04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B05F1-F2E6-50B8-4ABE-32F37CCB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5158-B17F-20F8-18F2-B9D785A1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Veteran Service Officer Fund (VSOF)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B9EB6-75B6-6B64-E86F-BB4A447C6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3132"/>
            <a:ext cx="7886700" cy="4773832"/>
          </a:xfrm>
        </p:spPr>
        <p:txBody>
          <a:bodyPr>
            <a:noAutofit/>
          </a:bodyPr>
          <a:lstStyle/>
          <a:p>
            <a:r>
              <a:rPr lang="en-US" sz="2200" dirty="0">
                <a:latin typeface="+mn-lt"/>
              </a:rPr>
              <a:t>Funds VetPro licensing costs for every CVSO across the state.</a:t>
            </a:r>
          </a:p>
          <a:p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Funds the 800-phone line used to refer veterans to CVSOs.</a:t>
            </a:r>
          </a:p>
          <a:p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Each county gets $500/conference for a maximum of $1500/ fiscal year. </a:t>
            </a:r>
          </a:p>
          <a:p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Provides funding for the Mentorship Program.</a:t>
            </a:r>
          </a:p>
          <a:p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Remaining Funds are distributed to counties via a Pro Rata calculation.</a:t>
            </a:r>
          </a:p>
        </p:txBody>
      </p:sp>
    </p:spTree>
    <p:extLst>
      <p:ext uri="{BB962C8B-B14F-4D97-AF65-F5344CB8AC3E}">
        <p14:creationId xmlns:p14="http://schemas.microsoft.com/office/powerpoint/2010/main" val="41361909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6AAF-F7A7-CADC-1C2B-D0EADADD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Medi-Cal Cost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D3610-0959-B2F1-225C-8E670959E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County Veterans Service Offices in California can receive funding through the Medi-Cal Cost Avoidance program.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This program aims to reduce state Medi-Cal expenditures by helping veterans access their federal health care benefits.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$838,000 is distributed annually via a Pro-Rata share calculation.</a:t>
            </a:r>
          </a:p>
          <a:p>
            <a:pPr marL="0" indent="0">
              <a:buNone/>
            </a:pP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603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+mj-lt"/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dirty="0"/>
          </a:p>
          <a:p>
            <a:r>
              <a:rPr sz="2400" dirty="0">
                <a:latin typeface="+mn-lt"/>
              </a:rPr>
              <a:t>Subvention = partnership between CalVet and counties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sz="2400" dirty="0">
              <a:latin typeface="+mn-lt"/>
            </a:endParaRPr>
          </a:p>
          <a:p>
            <a:r>
              <a:rPr sz="2400" dirty="0">
                <a:latin typeface="+mn-lt"/>
              </a:rPr>
              <a:t>Accountability ensures continued funding and public trust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sz="2400" dirty="0">
              <a:latin typeface="+mn-lt"/>
            </a:endParaRPr>
          </a:p>
          <a:p>
            <a:r>
              <a:rPr sz="2400" dirty="0">
                <a:latin typeface="+mn-lt"/>
              </a:rPr>
              <a:t>Ongoing collaboration strengthens the program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sz="2400" dirty="0">
              <a:latin typeface="+mn-lt"/>
            </a:endParaRPr>
          </a:p>
          <a:p>
            <a:r>
              <a:rPr sz="2400" dirty="0">
                <a:latin typeface="+mn-lt"/>
              </a:rPr>
              <a:t>Commitment to continuous improvement and support for veterans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9171"/>
            <a:ext cx="6858000" cy="1059829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  <a:latin typeface="+mj-lt"/>
              </a:rPr>
              <a:t>Questions / Discussion</a:t>
            </a:r>
            <a:endParaRPr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569"/>
            <a:ext cx="6858000" cy="21445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527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COMPREHENSIVE INVESTIGATION INTO VETERAN SUICIDE: IDENTIFICATION AND REPORTING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41284"/>
            <a:ext cx="6858000" cy="1207118"/>
          </a:xfrm>
        </p:spPr>
        <p:txBody>
          <a:bodyPr>
            <a:normAutofit fontScale="62500" lnSpcReduction="20000"/>
          </a:bodyPr>
          <a:lstStyle/>
          <a:p>
            <a:r>
              <a:rPr lang="en-US" sz="2175" dirty="0"/>
              <a:t>Gino Galvez, Ph.D.</a:t>
            </a:r>
          </a:p>
          <a:p>
            <a:r>
              <a:rPr lang="en-US" sz="2175" dirty="0"/>
              <a:t>Co-Principal Investigator</a:t>
            </a:r>
          </a:p>
          <a:p>
            <a:r>
              <a:rPr lang="en-US" sz="2175" dirty="0"/>
              <a:t>California State University, Long Beach</a:t>
            </a:r>
          </a:p>
          <a:p>
            <a:endParaRPr lang="en-US" sz="1500" dirty="0"/>
          </a:p>
          <a:p>
            <a:r>
              <a:rPr lang="en-US" sz="1500" dirty="0"/>
              <a:t>October 20, 2025</a:t>
            </a:r>
          </a:p>
        </p:txBody>
      </p:sp>
    </p:spTree>
    <p:extLst>
      <p:ext uri="{BB962C8B-B14F-4D97-AF65-F5344CB8AC3E}">
        <p14:creationId xmlns:p14="http://schemas.microsoft.com/office/powerpoint/2010/main" val="2740723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B32D-597E-A916-FAF6-584723FD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BEF10-379E-598C-DA40-F6890A8F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3652405" cy="326350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Background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Study Objectives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Methodology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Timeline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Research Team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Deliverables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Relevance to CVSO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dirty="0"/>
              <a:t>Questions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Admissions | California State University Long Beach">
            <a:extLst>
              <a:ext uri="{FF2B5EF4-FFF2-40B4-BE49-F238E27FC236}">
                <a16:creationId xmlns:a16="http://schemas.microsoft.com/office/drawing/2014/main" id="{FB64BD1C-A325-5826-6D31-65ED1567A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0"/>
          <a:stretch>
            <a:fillRect/>
          </a:stretch>
        </p:blipFill>
        <p:spPr bwMode="auto">
          <a:xfrm>
            <a:off x="3820195" y="1813213"/>
            <a:ext cx="4887386" cy="30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974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36DC-4AA5-618B-5B95-041BB4D1F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16717"/>
            <a:ext cx="6858000" cy="1207118"/>
          </a:xfrm>
        </p:spPr>
        <p:txBody>
          <a:bodyPr anchor="b">
            <a:normAutofit/>
          </a:bodyPr>
          <a:lstStyle/>
          <a:p>
            <a:r>
              <a:rPr lang="en-US" dirty="0"/>
              <a:t>Before we get started…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3D063-4020-81BB-E6EA-2B0A29215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41284"/>
            <a:ext cx="6858000" cy="1088638"/>
          </a:xfrm>
        </p:spPr>
        <p:txBody>
          <a:bodyPr>
            <a:normAutofit/>
          </a:bodyPr>
          <a:lstStyle/>
          <a:p>
            <a:r>
              <a:rPr lang="en-US" dirty="0"/>
              <a:t>Please consider how this project aligns with, enhances, or intersects with the work you do in your role as a CVSO.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3E08309-EA28-4C56-7684-E0B59F6BE7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8650" y="5582806"/>
            <a:ext cx="1437894" cy="273844"/>
          </a:xfrm>
        </p:spPr>
        <p:txBody>
          <a:bodyPr/>
          <a:lstStyle/>
          <a:p>
            <a:pPr>
              <a:spcAft>
                <a:spcPts val="450"/>
              </a:spcAft>
            </a:pPr>
            <a:fld id="{97FF4E7B-DCA9-F44E-AACB-DE6F576A2003}" type="slidenum">
              <a:rPr lang="en-US" smtClean="0"/>
              <a:pPr>
                <a:spcAft>
                  <a:spcPts val="450"/>
                </a:spcAft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077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Background</a:t>
            </a:r>
            <a:endParaRPr dirty="0"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570177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62500" lnSpcReduction="20000"/>
          </a:bodyPr>
          <a:lstStyle/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Veteran death by suicide is recognized a national mental health crisis and a top clinical priority for the VA. </a:t>
            </a:r>
          </a:p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VA's commitment to this goal is reflected in its policies, extensive resources, and a national strategy aimed at reducing the rate of veteran suicide.</a:t>
            </a:r>
          </a:p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sz="2400" dirty="0"/>
          </a:p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sz="2400" dirty="0"/>
              <a:t>Veterans are more likely to die by suicide than nonveterans. While veterans compose 7.6% of the US population, nearly 14% of American adult suicides are among veterans.</a:t>
            </a:r>
            <a:r>
              <a:rPr lang="en-US" sz="1725" dirty="0"/>
              <a:t> (Ruiz et al., 2023)</a:t>
            </a:r>
            <a:endParaRPr lang="en-US" sz="2400" dirty="0"/>
          </a:p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394097" indent="-394097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Annual VA reporting provides insights, but there are challenges in gathering this data. Current estimates range from 17 to 44 veterans per day.</a:t>
            </a:r>
            <a:endParaRPr lang="en-US" sz="2400" dirty="0"/>
          </a:p>
          <a:p>
            <a:pPr marL="0" indent="0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None/>
            </a:pPr>
            <a:endParaRPr lang="en-US" sz="2400" dirty="0"/>
          </a:p>
          <a:p>
            <a:pPr marL="0" indent="-385763">
              <a:lnSpc>
                <a:spcPct val="94000"/>
              </a:lnSpc>
              <a:spcBef>
                <a:spcPts val="450"/>
              </a:spcBef>
              <a:buClr>
                <a:schemeClr val="accent2"/>
              </a:buClr>
              <a:buSzPts val="3200"/>
              <a:buFont typeface="Noto Sans Symbols"/>
              <a:buChar char="❖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So, what is the actual number? </a:t>
            </a:r>
            <a:endParaRPr lang="en-US" dirty="0"/>
          </a:p>
          <a:p>
            <a:pPr marL="0" indent="0">
              <a:lnSpc>
                <a:spcPct val="94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ts val="3200"/>
              <a:buNone/>
            </a:pPr>
            <a:endParaRPr lang="en-US" dirty="0"/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lang="en-US" dirty="0"/>
          </a:p>
        </p:txBody>
      </p:sp>
      <p:cxnSp>
        <p:nvCxnSpPr>
          <p:cNvPr id="113" name="Google Shape;113;p23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 amt="18000"/>
          </a:blip>
          <a:srcRect/>
          <a:stretch/>
        </p:blipFill>
        <p:spPr>
          <a:xfrm>
            <a:off x="6860713" y="3308621"/>
            <a:ext cx="2283287" cy="26474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4D38-E82B-4494-8D4D-6C3D845D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California Public Veteran Claims Services System Structure Summary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4EDFCC-ACF7-40E1-843E-87F58FCE7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B0A99D">
                  <a:alpha val="69412"/>
                </a:srgbClr>
              </a:clrFrom>
              <a:clrTo>
                <a:srgbClr val="B0A99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2" b="89716" l="7566" r="92763">
                        <a14:foregroundMark x1="41447" y1="10503" x2="56250" y2="10722"/>
                        <a14:foregroundMark x1="56250" y1="10722" x2="43750" y2="8972"/>
                        <a14:foregroundMark x1="8553" y1="26258" x2="9211" y2="29978"/>
                        <a14:foregroundMark x1="8553" y1="31291" x2="7566" y2="41357"/>
                        <a14:foregroundMark x1="7566" y1="41357" x2="9211" y2="46827"/>
                        <a14:foregroundMark x1="89145" y1="25383" x2="94079" y2="34573"/>
                        <a14:foregroundMark x1="94079" y1="34573" x2="92763" y2="44201"/>
                        <a14:foregroundMark x1="92763" y1="44201" x2="89803" y2="4748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08" y="2197098"/>
            <a:ext cx="2857583" cy="429577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35A811-7F60-4D8E-9047-3C691940EE2E}"/>
              </a:ext>
            </a:extLst>
          </p:cNvPr>
          <p:cNvSpPr txBox="1"/>
          <p:nvPr/>
        </p:nvSpPr>
        <p:spPr>
          <a:xfrm>
            <a:off x="628650" y="1803398"/>
            <a:ext cx="267335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California support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MVC § 695 </a:t>
            </a:r>
            <a:r>
              <a:rPr lang="en-US" dirty="0"/>
              <a:t>– Authorizes CalVet to cooperate and contract with VA and other federal officials in carrying out CalVet’s mission, particularly for processing of claims.</a:t>
            </a:r>
          </a:p>
          <a:p>
            <a:pPr>
              <a:spcAft>
                <a:spcPts val="600"/>
              </a:spcAft>
            </a:pPr>
            <a:r>
              <a:rPr lang="en-US" b="1" dirty="0"/>
              <a:t>MVC §§ 699-699.5 </a:t>
            </a:r>
            <a:r>
              <a:rPr lang="en-US" dirty="0"/>
              <a:t>–Authorizes CalVet mission.</a:t>
            </a:r>
          </a:p>
          <a:p>
            <a:r>
              <a:rPr lang="en-US" b="1" dirty="0"/>
              <a:t>MVC §§ 972-972.5 </a:t>
            </a:r>
            <a:r>
              <a:rPr lang="en-US" dirty="0"/>
              <a:t>– Establishes financial incentives for county participation.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4F7CB-2E4B-48CC-9C1B-25F90BEBB54C}"/>
              </a:ext>
            </a:extLst>
          </p:cNvPr>
          <p:cNvSpPr txBox="1"/>
          <p:nvPr/>
        </p:nvSpPr>
        <p:spPr>
          <a:xfrm>
            <a:off x="6007100" y="1803398"/>
            <a:ext cx="235585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Federal benefits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38 U.S.C. § 6301 et seq. </a:t>
            </a:r>
            <a:r>
              <a:rPr lang="en-US" dirty="0"/>
              <a:t>– Outreach Services Program</a:t>
            </a:r>
          </a:p>
          <a:p>
            <a:r>
              <a:rPr lang="en-US" b="1" dirty="0"/>
              <a:t>38 U.S.C. § 5904 </a:t>
            </a:r>
            <a:r>
              <a:rPr lang="en-US" dirty="0"/>
              <a:t>–VA Secretary to regulate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9746837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B04E6108-AC52-1B25-AE94-5C711254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>
            <a:extLst>
              <a:ext uri="{FF2B5EF4-FFF2-40B4-BE49-F238E27FC236}">
                <a16:creationId xmlns:a16="http://schemas.microsoft.com/office/drawing/2014/main" id="{69916504-EE4E-1026-F7D2-A56A7CB19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Background</a:t>
            </a:r>
            <a:endParaRPr dirty="0"/>
          </a:p>
        </p:txBody>
      </p:sp>
      <p:sp>
        <p:nvSpPr>
          <p:cNvPr id="111" name="Google Shape;111;p23">
            <a:extLst>
              <a:ext uri="{FF2B5EF4-FFF2-40B4-BE49-F238E27FC236}">
                <a16:creationId xmlns:a16="http://schemas.microsoft.com/office/drawing/2014/main" id="{3CC898AF-9619-6079-0920-34C1378D9E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570177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 lnSpcReduction="10000"/>
          </a:bodyPr>
          <a:lstStyle/>
          <a:p>
            <a:pPr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Why Accurate Data on Veteran Suicides Matters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Targets prevention: Identifies high-risk groups and guides effective interventions.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Guides resources: Directs funding and services where they’re most needed.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Measures impact: Tracks progress and evaluates prevention efforts.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Supports research: Strengthens understanding of causes and treatment strategies.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Builds trust: Promotes transparency, accountability, and informed policy decisions.</a:t>
            </a:r>
          </a:p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4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ts val="3200"/>
              <a:buNone/>
            </a:pPr>
            <a:endParaRPr lang="en-US" dirty="0"/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lang="en-US" dirty="0"/>
          </a:p>
        </p:txBody>
      </p:sp>
      <p:cxnSp>
        <p:nvCxnSpPr>
          <p:cNvPr id="113" name="Google Shape;113;p23">
            <a:extLst>
              <a:ext uri="{FF2B5EF4-FFF2-40B4-BE49-F238E27FC236}">
                <a16:creationId xmlns:a16="http://schemas.microsoft.com/office/drawing/2014/main" id="{4501C0DE-0298-3FD4-3E2F-9162EC515AEB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312946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C3F3FA51-AB01-3DA5-1061-90F34E7A4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>
            <a:extLst>
              <a:ext uri="{FF2B5EF4-FFF2-40B4-BE49-F238E27FC236}">
                <a16:creationId xmlns:a16="http://schemas.microsoft.com/office/drawing/2014/main" id="{44691E72-48C8-0A89-9D59-FEFABF94D5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Background</a:t>
            </a:r>
            <a:endParaRPr dirty="0"/>
          </a:p>
        </p:txBody>
      </p:sp>
      <p:sp>
        <p:nvSpPr>
          <p:cNvPr id="111" name="Google Shape;111;p23">
            <a:extLst>
              <a:ext uri="{FF2B5EF4-FFF2-40B4-BE49-F238E27FC236}">
                <a16:creationId xmlns:a16="http://schemas.microsoft.com/office/drawing/2014/main" id="{C418546F-F4FA-A2F3-B19A-CE3675EC98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32115" y="2081893"/>
            <a:ext cx="7366761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California is one of the three U.S. states with the largest veteran populations (1.47M). </a:t>
            </a:r>
            <a:r>
              <a:rPr lang="en-US" sz="1350" dirty="0">
                <a:latin typeface="Arial"/>
                <a:ea typeface="Arial"/>
                <a:cs typeface="Arial"/>
                <a:sym typeface="Arial"/>
              </a:rPr>
              <a:t>(National Center for Veterans Analysis and Statistics, 2023)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sz="1200" dirty="0">
              <a:latin typeface="Arial"/>
              <a:cs typeface="Arial"/>
              <a:sym typeface="Arial"/>
            </a:endParaRPr>
          </a:p>
          <a:p>
            <a:pPr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California Veterans Health Initiative Research Surveillance Team (CVHI-RST) - Research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Collaboration between the California Department of Veterans Affairs (CalVet) and California State University, Long Beach</a:t>
            </a:r>
          </a:p>
          <a:p>
            <a:pPr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endParaRPr lang="en-US" dirty="0"/>
          </a:p>
          <a:p>
            <a:pPr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Overall vision of this project is for the State of CA to lead the nation in providing the most accurate and comprehensive reporting on veteran suicides.</a:t>
            </a:r>
          </a:p>
          <a:p>
            <a:pPr marL="0" indent="0">
              <a:lnSpc>
                <a:spcPct val="94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ts val="3200"/>
              <a:buNone/>
            </a:pPr>
            <a:endParaRPr lang="en-US" dirty="0"/>
          </a:p>
          <a:p>
            <a:pPr marL="0" indent="0">
              <a:lnSpc>
                <a:spcPct val="94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ts val="3200"/>
              <a:buNone/>
            </a:pPr>
            <a:endParaRPr lang="en-US" dirty="0"/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lang="en-US" dirty="0"/>
          </a:p>
        </p:txBody>
      </p:sp>
      <p:cxnSp>
        <p:nvCxnSpPr>
          <p:cNvPr id="113" name="Google Shape;113;p23">
            <a:extLst>
              <a:ext uri="{FF2B5EF4-FFF2-40B4-BE49-F238E27FC236}">
                <a16:creationId xmlns:a16="http://schemas.microsoft.com/office/drawing/2014/main" id="{D87C025F-9F26-68F2-64CD-56A8E9941872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6" name="Picture 2" descr="12,400+ California State Outline Stock Illustrations, Royalty-Free Vector  Graphics &amp; Clip Art - iStock | California map, California flag, New york  outline">
            <a:extLst>
              <a:ext uri="{FF2B5EF4-FFF2-40B4-BE49-F238E27FC236}">
                <a16:creationId xmlns:a16="http://schemas.microsoft.com/office/drawing/2014/main" id="{F7938C6D-1849-0483-3137-12A2DE82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8" y="1252538"/>
            <a:ext cx="2169063" cy="21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301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537988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Study Objectives – CVHI-RST Research</a:t>
            </a:r>
            <a:endParaRPr b="1" dirty="0"/>
          </a:p>
        </p:txBody>
      </p:sp>
      <p:cxnSp>
        <p:nvCxnSpPr>
          <p:cNvPr id="121" name="Google Shape;121;p3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200900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32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This project focuses on three key areas: </a:t>
            </a:r>
            <a:endParaRPr dirty="0"/>
          </a:p>
          <a:p>
            <a:pPr marL="385763" indent="-385763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Font typeface="Arial"/>
              <a:buAutoNum type="arabicPeriod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Improving the accuracy of veteran suicide data,</a:t>
            </a:r>
            <a:endParaRPr dirty="0"/>
          </a:p>
          <a:p>
            <a:pPr marL="385763" indent="-385763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Font typeface="Arial"/>
              <a:buAutoNum type="arabicPeriod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Understanding the factors contributing to higher rates of suicide among certain veteran populations, and </a:t>
            </a:r>
            <a:endParaRPr dirty="0"/>
          </a:p>
          <a:p>
            <a:pPr marL="385763" indent="-385763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Font typeface="Arial"/>
              <a:buAutoNum type="arabicPeriod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Developing targeted interventions and evidence-based policy recommendations.</a:t>
            </a:r>
            <a:endParaRPr dirty="0"/>
          </a:p>
          <a:p>
            <a:pPr marL="288036" indent="-135636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None/>
            </a:pPr>
            <a:endParaRPr dirty="0">
              <a:solidFill>
                <a:srgbClr val="FAF1DF"/>
              </a:solidFill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003" y="3950349"/>
            <a:ext cx="2107997" cy="20504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BC85BCC2-F2F9-E85E-D34F-6EE084C51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98C9DAF3-BDAC-1A55-339F-71E91CC3B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537988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Secondary Outcomes</a:t>
            </a:r>
            <a:endParaRPr b="1" dirty="0"/>
          </a:p>
        </p:txBody>
      </p:sp>
      <p:cxnSp>
        <p:nvCxnSpPr>
          <p:cNvPr id="121" name="Google Shape;121;p3">
            <a:extLst>
              <a:ext uri="{FF2B5EF4-FFF2-40B4-BE49-F238E27FC236}">
                <a16:creationId xmlns:a16="http://schemas.microsoft.com/office/drawing/2014/main" id="{2CE1DEB4-B0CD-005B-1343-D0C6BBE80E91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122;p3">
            <a:extLst>
              <a:ext uri="{FF2B5EF4-FFF2-40B4-BE49-F238E27FC236}">
                <a16:creationId xmlns:a16="http://schemas.microsoft.com/office/drawing/2014/main" id="{6CB5C808-81E9-DEB2-5E13-DC13450350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907482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Participation/non-participation in National Violent Death Reporting System (NVDRS)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Variability in Veteran Status Identification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Classification of Overdose Deaths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Data Reporting Timelines: Outline suicide death reporting timelines for the CDPH and VA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Impact of Active-Duty Service Members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r>
              <a:rPr lang="en-US" dirty="0"/>
              <a:t>Identification of Key Risk Factors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450"/>
              </a:spcBef>
              <a:buClr>
                <a:srgbClr val="EE7C30"/>
              </a:buClr>
              <a:buSzPts val="3200"/>
              <a:buFont typeface="Wingdings" pitchFamily="2" charset="2"/>
              <a:buChar char="§"/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655480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Methodology</a:t>
            </a:r>
            <a:endParaRPr dirty="0"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443431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Data Collection:</a:t>
            </a:r>
            <a:endParaRPr dirty="0"/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Period-of-Performance: 6/15/25 – 12/31/27</a:t>
            </a:r>
            <a:endParaRPr dirty="0"/>
          </a:p>
          <a:p>
            <a:pPr marL="685800" lvl="1" indent="-1905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endParaRPr sz="2400" dirty="0">
              <a:solidFill>
                <a:srgbClr val="FAF1D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None/>
            </a:pPr>
            <a:endParaRPr dirty="0">
              <a:solidFill>
                <a:srgbClr val="FAF1DF"/>
              </a:solidFill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131" name="Google Shape;131;p24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63037E-F5B7-00D0-49F2-50463584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80" y="2893219"/>
            <a:ext cx="4819366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0E0062CA-8845-CAC0-B28F-0CC3422D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>
            <a:extLst>
              <a:ext uri="{FF2B5EF4-FFF2-40B4-BE49-F238E27FC236}">
                <a16:creationId xmlns:a16="http://schemas.microsoft.com/office/drawing/2014/main" id="{09D9A52B-3DB1-8B78-F92B-6A4B128B85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Methodology Cont’d</a:t>
            </a:r>
            <a:endParaRPr dirty="0"/>
          </a:p>
        </p:txBody>
      </p:sp>
      <p:sp>
        <p:nvSpPr>
          <p:cNvPr id="129" name="Google Shape;129;p24">
            <a:extLst>
              <a:ext uri="{FF2B5EF4-FFF2-40B4-BE49-F238E27FC236}">
                <a16:creationId xmlns:a16="http://schemas.microsoft.com/office/drawing/2014/main" id="{DCB53819-6851-5257-C6EE-745E1CB83C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699" y="2081893"/>
            <a:ext cx="4239493" cy="35235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Collaboration with coroner’s or medical examiner’s offices to 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  <a:tabLst>
                <a:tab pos="723900" algn="l"/>
              </a:tabLst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understand their specific reporting processes and requirements,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  <a:tabLst>
                <a:tab pos="723900" algn="l"/>
              </a:tabLst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assess discrepancies, and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Font typeface="Wingdings" pitchFamily="2" charset="2"/>
              <a:buChar char="§"/>
              <a:tabLst>
                <a:tab pos="723900" algn="l"/>
              </a:tabLst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improve data consistency. </a:t>
            </a:r>
          </a:p>
          <a:p>
            <a:pPr marL="685800" lvl="1" indent="-1905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endParaRPr sz="2400" dirty="0">
              <a:solidFill>
                <a:srgbClr val="FAF1D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None/>
            </a:pPr>
            <a:endParaRPr dirty="0">
              <a:solidFill>
                <a:srgbClr val="FAF1DF"/>
              </a:solidFill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131" name="Google Shape;131;p24">
            <a:extLst>
              <a:ext uri="{FF2B5EF4-FFF2-40B4-BE49-F238E27FC236}">
                <a16:creationId xmlns:a16="http://schemas.microsoft.com/office/drawing/2014/main" id="{F403A97B-6485-A5A3-4F7E-7E8ED96DCA32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 descr="A map with different colored pins&#10;&#10;AI-generated content may be incorrect.">
            <a:extLst>
              <a:ext uri="{FF2B5EF4-FFF2-40B4-BE49-F238E27FC236}">
                <a16:creationId xmlns:a16="http://schemas.microsoft.com/office/drawing/2014/main" id="{456A80F9-BD49-A521-8324-AC9BEF9E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93" y="2094865"/>
            <a:ext cx="2842453" cy="35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12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368D1FF0-701E-6D43-A8F6-B5430D633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>
            <a:extLst>
              <a:ext uri="{FF2B5EF4-FFF2-40B4-BE49-F238E27FC236}">
                <a16:creationId xmlns:a16="http://schemas.microsoft.com/office/drawing/2014/main" id="{797293BB-BB77-60E2-B50F-5ADD21A665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Methodology Cont’d</a:t>
            </a:r>
            <a:endParaRPr dirty="0"/>
          </a:p>
        </p:txBody>
      </p:sp>
      <p:sp>
        <p:nvSpPr>
          <p:cNvPr id="167" name="Google Shape;167;p25">
            <a:extLst>
              <a:ext uri="{FF2B5EF4-FFF2-40B4-BE49-F238E27FC236}">
                <a16:creationId xmlns:a16="http://schemas.microsoft.com/office/drawing/2014/main" id="{9914D1D7-A763-60DE-4E03-507EC5C370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409330" cy="37373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Data Collection: </a:t>
            </a:r>
            <a:endParaRPr dirty="0"/>
          </a:p>
          <a:p>
            <a:pPr marL="342900" indent="-1905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endParaRPr sz="825" b="1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Sources: County death records, state health department databases, federal VA records. </a:t>
            </a:r>
            <a:endParaRPr lang="en-US" sz="2400" dirty="0"/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Protocol: Identify standardized </a:t>
            </a:r>
            <a:endParaRPr lang="en-US" sz="2400" dirty="0"/>
          </a:p>
          <a:p>
            <a:pPr marL="342900" lvl="1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	data entry fields, and align </a:t>
            </a:r>
            <a:endParaRPr lang="en-US" sz="2400" dirty="0"/>
          </a:p>
          <a:p>
            <a:pPr marL="342900" lvl="1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	different collection methods </a:t>
            </a:r>
            <a:endParaRPr lang="en-US" sz="2400" dirty="0"/>
          </a:p>
          <a:p>
            <a:pPr marL="342900" lvl="1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	for consistency.</a:t>
            </a:r>
            <a:endParaRPr dirty="0">
              <a:solidFill>
                <a:srgbClr val="FAF1DF"/>
              </a:solidFill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169" name="Google Shape;169;p25">
            <a:extLst>
              <a:ext uri="{FF2B5EF4-FFF2-40B4-BE49-F238E27FC236}">
                <a16:creationId xmlns:a16="http://schemas.microsoft.com/office/drawing/2014/main" id="{06A51CC6-6379-7165-0795-41703D23DACF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00" name="Picture 4" descr="6 Types of Data Analysis That Help Decision-Makers - Velvetech">
            <a:extLst>
              <a:ext uri="{FF2B5EF4-FFF2-40B4-BE49-F238E27FC236}">
                <a16:creationId xmlns:a16="http://schemas.microsoft.com/office/drawing/2014/main" id="{AAA2F0D6-E081-7C56-AABD-7608E889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52" y="3797013"/>
            <a:ext cx="3040898" cy="16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485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Methodology Cont’d</a:t>
            </a:r>
            <a:endParaRPr dirty="0"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1028700" y="2081893"/>
            <a:ext cx="7409330" cy="37373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Data Analysis: </a:t>
            </a:r>
            <a:endParaRPr dirty="0"/>
          </a:p>
          <a:p>
            <a:pPr marL="342900" indent="-1905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endParaRPr sz="825" b="1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Statistical Analysis: Apply statistical techniques, such as multiple regression analysis, logistic regression, and survival analysis to uncover trends and patterns in suicide data.</a:t>
            </a:r>
            <a:endParaRPr dirty="0"/>
          </a:p>
          <a:p>
            <a:pPr marL="685800" lvl="1" indent="-1905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None/>
            </a:pPr>
            <a:endParaRPr sz="750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Geospatial Analysis: Utilize GIS technology to visually analyze and represent geographic    data on veteran suicides to detect spatial patterns and regional disparities.</a:t>
            </a:r>
            <a:endParaRPr dirty="0"/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None/>
            </a:pPr>
            <a:endParaRPr dirty="0">
              <a:solidFill>
                <a:srgbClr val="FAF1DF"/>
              </a:solidFill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169" name="Google Shape;169;p25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0" name="Google Shape;17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1107" y="4371976"/>
            <a:ext cx="1432893" cy="1631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 amt="27000"/>
          </a:blip>
          <a:srcRect/>
          <a:stretch/>
        </p:blipFill>
        <p:spPr>
          <a:xfrm>
            <a:off x="4572000" y="3044198"/>
            <a:ext cx="4571137" cy="300205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b="1" dirty="0"/>
              <a:t>Methodology Cont’d</a:t>
            </a:r>
            <a:endParaRPr dirty="0"/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1028700" y="2028104"/>
            <a:ext cx="7491494" cy="41313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342900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■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Data Interpretation: </a:t>
            </a:r>
            <a:endParaRPr dirty="0"/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Advisory Board</a:t>
            </a:r>
          </a:p>
          <a:p>
            <a:pPr marL="1028700" lvl="2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Establish a team with diverse expertise to discuss preliminary study findings and implications. Hold quarterly stakeholder sessions to refine study approach.</a:t>
            </a:r>
            <a:endParaRPr dirty="0"/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endParaRPr lang="en-US" sz="2100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Advisory Consortium:</a:t>
            </a:r>
            <a:endParaRPr sz="2250" dirty="0">
              <a:latin typeface="Arial"/>
              <a:ea typeface="Arial"/>
              <a:cs typeface="Arial"/>
              <a:sym typeface="Arial"/>
            </a:endParaRPr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Veterans Integrated Service Networks (VISN 20, 21, and 22)</a:t>
            </a:r>
            <a:endParaRPr dirty="0"/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California Association of CVSOs (CACVSO)</a:t>
            </a:r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County Health Officers Association of California (CHOAC)</a:t>
            </a:r>
            <a:endParaRPr dirty="0"/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California Health and Human Services (CHHS)</a:t>
            </a:r>
            <a:endParaRPr dirty="0"/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Veterans Resource Centers</a:t>
            </a:r>
            <a:endParaRPr dirty="0"/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Tribal Health Programs</a:t>
            </a:r>
            <a:endParaRPr dirty="0"/>
          </a:p>
          <a:p>
            <a:pPr marL="1371600" lvl="3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200"/>
              <a:buChar char="–"/>
            </a:pPr>
            <a:r>
              <a:rPr lang="en-US" sz="1950" dirty="0">
                <a:latin typeface="Arial"/>
                <a:ea typeface="Arial"/>
                <a:cs typeface="Arial"/>
                <a:sym typeface="Arial"/>
              </a:rPr>
              <a:t>And more…</a:t>
            </a:r>
            <a:endParaRPr dirty="0"/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3200"/>
              <a:buNone/>
            </a:pPr>
            <a:endParaRPr dirty="0">
              <a:solidFill>
                <a:srgbClr val="FAF1DF"/>
              </a:solidFill>
            </a:endParaRPr>
          </a:p>
          <a:p>
            <a:pPr marL="0" indent="0">
              <a:lnSpc>
                <a:spcPct val="94000"/>
              </a:lnSpc>
              <a:spcBef>
                <a:spcPts val="900"/>
              </a:spcBef>
              <a:buClr>
                <a:schemeClr val="dk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179" name="Google Shape;179;p26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Research Team - Snapshot</a:t>
            </a:r>
            <a:endParaRPr b="1" dirty="0"/>
          </a:p>
        </p:txBody>
      </p:sp>
      <p:grpSp>
        <p:nvGrpSpPr>
          <p:cNvPr id="185" name="Google Shape;185;p8"/>
          <p:cNvGrpSpPr/>
          <p:nvPr/>
        </p:nvGrpSpPr>
        <p:grpSpPr>
          <a:xfrm>
            <a:off x="1260451" y="2224265"/>
            <a:ext cx="5053799" cy="2993293"/>
            <a:chOff x="1532766" y="56428"/>
            <a:chExt cx="6738398" cy="3991057"/>
          </a:xfrm>
        </p:grpSpPr>
        <p:sp>
          <p:nvSpPr>
            <p:cNvPr id="186" name="Google Shape;186;p8"/>
            <p:cNvSpPr/>
            <p:nvPr/>
          </p:nvSpPr>
          <p:spPr>
            <a:xfrm>
              <a:off x="1532766" y="56428"/>
              <a:ext cx="865242" cy="865242"/>
            </a:xfrm>
            <a:prstGeom prst="ellipse">
              <a:avLst/>
            </a:prstGeom>
            <a:solidFill>
              <a:srgbClr val="DADAD8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714467" y="238129"/>
              <a:ext cx="501840" cy="50184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2583417" y="56428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 txBox="1"/>
            <p:nvPr/>
          </p:nvSpPr>
          <p:spPr>
            <a:xfrm>
              <a:off x="2583417" y="56428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chemeClr val="dk1"/>
                </a:buClr>
                <a:buSzPts val="2000"/>
              </a:pPr>
              <a:r>
                <a:rPr lang="en-US" sz="1500" dirty="0">
                  <a:latin typeface="Libre Franklin"/>
                  <a:ea typeface="Libre Franklin"/>
                  <a:cs typeface="Libre Franklin"/>
                  <a:sym typeface="Libre Franklin"/>
                </a:rPr>
                <a:t>1 PI, 2 Co-PIs at CSULB</a:t>
              </a:r>
              <a:endParaRPr sz="1500" dirty="0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978283" y="56428"/>
              <a:ext cx="865242" cy="865242"/>
            </a:xfrm>
            <a:prstGeom prst="ellipse">
              <a:avLst/>
            </a:prstGeom>
            <a:solidFill>
              <a:srgbClr val="DADAD8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5159984" y="238129"/>
              <a:ext cx="501840" cy="50184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6028934" y="56428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6028934" y="56428"/>
              <a:ext cx="2242230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chemeClr val="dk1"/>
                </a:buClr>
                <a:buSzPts val="2000"/>
              </a:pPr>
              <a:r>
                <a:rPr lang="en-US" sz="1500" dirty="0">
                  <a:latin typeface="Libre Franklin"/>
                  <a:ea typeface="Libre Franklin"/>
                  <a:cs typeface="Libre Franklin"/>
                  <a:sym typeface="Libre Franklin"/>
                </a:rPr>
                <a:t>CalVet </a:t>
              </a:r>
              <a:r>
                <a:rPr lang="en-US" sz="1500" dirty="0"/>
                <a:t>CVHI-RST</a:t>
              </a:r>
              <a:r>
                <a:rPr lang="en-US" sz="1500" dirty="0">
                  <a:latin typeface="Libre Franklin"/>
                  <a:ea typeface="Libre Franklin"/>
                  <a:cs typeface="Libre Franklin"/>
                  <a:sym typeface="Libre Franklin"/>
                </a:rPr>
                <a:t> </a:t>
              </a:r>
              <a:endParaRPr sz="1500" dirty="0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32766" y="1619335"/>
              <a:ext cx="865242" cy="865242"/>
            </a:xfrm>
            <a:prstGeom prst="ellipse">
              <a:avLst/>
            </a:prstGeom>
            <a:solidFill>
              <a:srgbClr val="DADAD8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714467" y="1801036"/>
              <a:ext cx="501840" cy="50184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583417" y="1619335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 txBox="1"/>
            <p:nvPr/>
          </p:nvSpPr>
          <p:spPr>
            <a:xfrm>
              <a:off x="2583417" y="1619335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chemeClr val="dk1"/>
                </a:buClr>
                <a:buSzPts val="2000"/>
              </a:pPr>
              <a:r>
                <a:rPr lang="en-US" sz="1500" dirty="0">
                  <a:latin typeface="Libre Franklin"/>
                  <a:ea typeface="Libre Franklin"/>
                  <a:cs typeface="Libre Franklin"/>
                  <a:sym typeface="Libre Franklin"/>
                </a:rPr>
                <a:t>1 Administrative Coordinator at CSULB</a:t>
              </a:r>
              <a:endParaRPr sz="1500" dirty="0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4978283" y="1619335"/>
              <a:ext cx="865242" cy="865242"/>
            </a:xfrm>
            <a:prstGeom prst="ellipse">
              <a:avLst/>
            </a:prstGeom>
            <a:solidFill>
              <a:srgbClr val="DADAD8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59984" y="1801036"/>
              <a:ext cx="501840" cy="50184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028934" y="1619335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 txBox="1"/>
            <p:nvPr/>
          </p:nvSpPr>
          <p:spPr>
            <a:xfrm>
              <a:off x="6028934" y="1619335"/>
              <a:ext cx="2242230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chemeClr val="dk1"/>
                </a:buClr>
                <a:buSzPts val="2000"/>
              </a:pPr>
              <a:r>
                <a:rPr lang="en-US" sz="1500" dirty="0">
                  <a:latin typeface="Libre Franklin"/>
                  <a:ea typeface="Libre Franklin"/>
                  <a:cs typeface="Libre Franklin"/>
                  <a:sym typeface="Libre Franklin"/>
                </a:rPr>
                <a:t>Research Analysts at CSULB</a:t>
              </a:r>
              <a:endParaRPr sz="1500" dirty="0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532766" y="3182243"/>
              <a:ext cx="865242" cy="865242"/>
            </a:xfrm>
            <a:prstGeom prst="ellipse">
              <a:avLst/>
            </a:prstGeom>
            <a:solidFill>
              <a:srgbClr val="DADAD8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714467" y="3363944"/>
              <a:ext cx="501840" cy="50184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583417" y="3182243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 txBox="1"/>
            <p:nvPr/>
          </p:nvSpPr>
          <p:spPr>
            <a:xfrm>
              <a:off x="2583417" y="3182243"/>
              <a:ext cx="2039499" cy="865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chemeClr val="dk1"/>
                </a:buClr>
                <a:buSzPts val="2000"/>
              </a:pPr>
              <a:r>
                <a:rPr lang="en-US" sz="1500" dirty="0">
                  <a:latin typeface="Libre Franklin"/>
                  <a:ea typeface="Libre Franklin"/>
                  <a:cs typeface="Libre Franklin"/>
                  <a:sym typeface="Libre Franklin"/>
                </a:rPr>
                <a:t>Internal Advisory Board</a:t>
              </a:r>
              <a:endParaRPr sz="1500" dirty="0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cxnSp>
        <p:nvCxnSpPr>
          <p:cNvPr id="207" name="Google Shape;207;p8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8"/>
          <p:cNvSpPr/>
          <p:nvPr/>
        </p:nvSpPr>
        <p:spPr>
          <a:xfrm>
            <a:off x="3867832" y="4568626"/>
            <a:ext cx="648932" cy="648932"/>
          </a:xfrm>
          <a:prstGeom prst="ellipse">
            <a:avLst/>
          </a:prstGeom>
          <a:solidFill>
            <a:srgbClr val="DADAD8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4004108" y="4704902"/>
            <a:ext cx="376380" cy="37638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4655821" y="4568626"/>
            <a:ext cx="1529624" cy="6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n-US" sz="1500" dirty="0">
                <a:latin typeface="Libre Franklin"/>
                <a:ea typeface="Libre Franklin"/>
                <a:cs typeface="Libre Franklin"/>
                <a:sym typeface="Libre Franklin"/>
              </a:rPr>
              <a:t>Advisory Consortium</a:t>
            </a:r>
            <a:endParaRPr sz="15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" name="Google Shape;208;p8">
            <a:extLst>
              <a:ext uri="{FF2B5EF4-FFF2-40B4-BE49-F238E27FC236}">
                <a16:creationId xmlns:a16="http://schemas.microsoft.com/office/drawing/2014/main" id="{91E3B4DD-1A2C-D8E2-00BE-0964998DF043}"/>
              </a:ext>
            </a:extLst>
          </p:cNvPr>
          <p:cNvSpPr/>
          <p:nvPr/>
        </p:nvSpPr>
        <p:spPr>
          <a:xfrm>
            <a:off x="6551692" y="3440005"/>
            <a:ext cx="648932" cy="648932"/>
          </a:xfrm>
          <a:prstGeom prst="ellipse">
            <a:avLst/>
          </a:prstGeom>
          <a:solidFill>
            <a:srgbClr val="DADAD8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09;p8">
            <a:extLst>
              <a:ext uri="{FF2B5EF4-FFF2-40B4-BE49-F238E27FC236}">
                <a16:creationId xmlns:a16="http://schemas.microsoft.com/office/drawing/2014/main" id="{957799CF-553F-BA12-2250-94FF4CB364FA}"/>
              </a:ext>
            </a:extLst>
          </p:cNvPr>
          <p:cNvSpPr/>
          <p:nvPr/>
        </p:nvSpPr>
        <p:spPr>
          <a:xfrm>
            <a:off x="6687968" y="3576281"/>
            <a:ext cx="376380" cy="37638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10;p8">
            <a:extLst>
              <a:ext uri="{FF2B5EF4-FFF2-40B4-BE49-F238E27FC236}">
                <a16:creationId xmlns:a16="http://schemas.microsoft.com/office/drawing/2014/main" id="{E3329B33-3705-62E5-7890-45CFFB842B45}"/>
              </a:ext>
            </a:extLst>
          </p:cNvPr>
          <p:cNvSpPr txBox="1"/>
          <p:nvPr/>
        </p:nvSpPr>
        <p:spPr>
          <a:xfrm>
            <a:off x="7339681" y="3440005"/>
            <a:ext cx="1529624" cy="6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n-US" sz="1500" dirty="0">
                <a:latin typeface="Libre Franklin"/>
                <a:ea typeface="Libre Franklin"/>
                <a:cs typeface="Libre Franklin"/>
                <a:sym typeface="Libre Franklin"/>
              </a:rPr>
              <a:t>3 Data Scientists at UC Berkeley</a:t>
            </a:r>
            <a:endParaRPr sz="15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B56D-35C4-4445-93A9-1035D1D2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Shared Mission Statutory Basis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40FCF-74CA-4F67-AD02-A8DE8AE8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804"/>
            <a:ext cx="5403850" cy="4468496"/>
          </a:xfrm>
        </p:spPr>
        <p:txBody>
          <a:bodyPr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300" b="1" dirty="0"/>
              <a:t>Federal Benefits/Oversight</a:t>
            </a:r>
          </a:p>
          <a:p>
            <a:pPr lvl="1"/>
            <a:r>
              <a:rPr lang="en-US" sz="2900" dirty="0"/>
              <a:t>38 U.S.C. §§ 5902-5904; 38 C.F.R. Part 14</a:t>
            </a:r>
          </a:p>
          <a:p>
            <a:pPr lvl="1"/>
            <a:r>
              <a:rPr lang="en-US" sz="2900" dirty="0"/>
              <a:t>Secretary of VA</a:t>
            </a:r>
          </a:p>
          <a:p>
            <a:pPr lvl="1">
              <a:spcAft>
                <a:spcPts val="1200"/>
              </a:spcAft>
            </a:pPr>
            <a:r>
              <a:rPr lang="en-US" sz="2900" dirty="0"/>
              <a:t>VA Office of General Counsel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300" b="1" dirty="0"/>
              <a:t>State Support/Oversight</a:t>
            </a:r>
          </a:p>
          <a:p>
            <a:pPr lvl="1"/>
            <a:r>
              <a:rPr lang="en-US" sz="2900" dirty="0"/>
              <a:t>Subvention Program (MVC § 972.1, § 972.5)</a:t>
            </a:r>
          </a:p>
          <a:p>
            <a:pPr lvl="1"/>
            <a:r>
              <a:rPr lang="en-US" sz="2900" dirty="0"/>
              <a:t>Veterans Service Office Fund (MVC § 972.2)</a:t>
            </a:r>
          </a:p>
          <a:p>
            <a:pPr lvl="2"/>
            <a:r>
              <a:rPr lang="en-US" sz="2500" dirty="0"/>
              <a:t>VetPro</a:t>
            </a:r>
          </a:p>
          <a:p>
            <a:pPr lvl="1">
              <a:spcAft>
                <a:spcPts val="1200"/>
              </a:spcAft>
            </a:pPr>
            <a:r>
              <a:rPr lang="en-US" sz="2900" dirty="0"/>
              <a:t>Policies on Accreditation, Claims Submission, and Representation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300" b="1" dirty="0"/>
              <a:t>County Implementation</a:t>
            </a:r>
          </a:p>
          <a:p>
            <a:pPr lvl="1"/>
            <a:r>
              <a:rPr lang="en-US" sz="2900" dirty="0"/>
              <a:t>County veterans service office discretion</a:t>
            </a:r>
          </a:p>
          <a:p>
            <a:pPr lvl="1"/>
            <a:r>
              <a:rPr lang="en-US" sz="2900" dirty="0"/>
              <a:t>CVSO Appointment (MVC § 970)</a:t>
            </a:r>
          </a:p>
          <a:p>
            <a:pPr lvl="2"/>
            <a:r>
              <a:rPr lang="en-US" sz="2500" dirty="0"/>
              <a:t>County veterans service office option (MVC § 972)</a:t>
            </a:r>
          </a:p>
          <a:p>
            <a:pPr lvl="1"/>
            <a:r>
              <a:rPr lang="en-US" sz="2900" dirty="0"/>
              <a:t>Preparation, presentation, prosecution of claims (MVC § 971)</a:t>
            </a:r>
          </a:p>
          <a:p>
            <a:pPr lvl="1"/>
            <a:endParaRPr lang="en-US" sz="2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C07C40-7FA7-4D88-A60C-3EAD1CA40D6B}"/>
              </a:ext>
            </a:extLst>
          </p:cNvPr>
          <p:cNvGraphicFramePr/>
          <p:nvPr/>
        </p:nvGraphicFramePr>
        <p:xfrm>
          <a:off x="4406265" y="1868805"/>
          <a:ext cx="5007899" cy="326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19979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99FDDDCF-8CBA-FF3C-953D-4A89E3D0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>
            <a:extLst>
              <a:ext uri="{FF2B5EF4-FFF2-40B4-BE49-F238E27FC236}">
                <a16:creationId xmlns:a16="http://schemas.microsoft.com/office/drawing/2014/main" id="{54D84B96-C84F-1A9A-37AA-6B25545A6F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Research Team – CSULB</a:t>
            </a:r>
            <a:endParaRPr b="1" dirty="0"/>
          </a:p>
        </p:txBody>
      </p:sp>
      <p:cxnSp>
        <p:nvCxnSpPr>
          <p:cNvPr id="207" name="Google Shape;207;p8">
            <a:extLst>
              <a:ext uri="{FF2B5EF4-FFF2-40B4-BE49-F238E27FC236}">
                <a16:creationId xmlns:a16="http://schemas.microsoft.com/office/drawing/2014/main" id="{047F213B-600F-8466-36D1-F4ADCB54FD44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C9A817-8797-8C11-421F-822C756E1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889" y="2125266"/>
            <a:ext cx="6880071" cy="326350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2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b="1" dirty="0"/>
              <a:t>Jeremy Ramirez, DrPH, MPH, MIDS(c), EMBA(s) - PI</a:t>
            </a:r>
            <a:endParaRPr lang="en-US" sz="825" i="1" dirty="0"/>
          </a:p>
          <a:p>
            <a:pPr marL="0" indent="0">
              <a:lnSpc>
                <a:spcPct val="102000"/>
              </a:lnSpc>
              <a:spcBef>
                <a:spcPts val="0"/>
              </a:spcBef>
              <a:buClr>
                <a:schemeClr val="dk2"/>
              </a:buClr>
              <a:buSzPts val="1800"/>
              <a:buNone/>
            </a:pPr>
            <a:r>
              <a:rPr lang="en-US" i="1" dirty="0"/>
              <a:t>Veteran, US Army</a:t>
            </a:r>
            <a:endParaRPr lang="en-US" dirty="0"/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dirty="0"/>
              <a:t>Assistant Professor of Health Informatics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dirty="0"/>
              <a:t>California State University, Long Beach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endParaRPr lang="en-US" dirty="0"/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b="1" dirty="0" err="1"/>
              <a:t>Erlyana</a:t>
            </a:r>
            <a:r>
              <a:rPr lang="en-US" b="1" dirty="0"/>
              <a:t> </a:t>
            </a:r>
            <a:r>
              <a:rPr lang="en-US" b="1" dirty="0" err="1"/>
              <a:t>Erlyana</a:t>
            </a:r>
            <a:r>
              <a:rPr lang="en-US" b="1" dirty="0"/>
              <a:t>, PHD - Co-PI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dirty="0"/>
              <a:t>Professor of Health Care Administration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dirty="0"/>
              <a:t>California State University, Long Beach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endParaRPr lang="en-US" dirty="0"/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b="1" dirty="0"/>
              <a:t>Gino Galvez, PHD - Co-PI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dirty="0"/>
              <a:t>Professor of Psychology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r>
              <a:rPr lang="en-US" dirty="0"/>
              <a:t>California State University, Long Beach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endParaRPr lang="en-US" dirty="0"/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endParaRPr lang="en-US" dirty="0"/>
          </a:p>
        </p:txBody>
      </p:sp>
      <p:pic>
        <p:nvPicPr>
          <p:cNvPr id="7174" name="Picture 6" descr="California State University Long Beach Logo (CSULB) free png download">
            <a:extLst>
              <a:ext uri="{FF2B5EF4-FFF2-40B4-BE49-F238E27FC236}">
                <a16:creationId xmlns:a16="http://schemas.microsoft.com/office/drawing/2014/main" id="{6109C707-3D14-B31F-934E-2D53E9BF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596104"/>
            <a:ext cx="3418609" cy="21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709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5C1C90C2-5109-B445-4ADB-CE8B67A8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>
            <a:extLst>
              <a:ext uri="{FF2B5EF4-FFF2-40B4-BE49-F238E27FC236}">
                <a16:creationId xmlns:a16="http://schemas.microsoft.com/office/drawing/2014/main" id="{AA5FB989-12C5-5DA6-19E4-9AD5227A44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CALVET CVHI-RST Research Team</a:t>
            </a:r>
            <a:endParaRPr b="1" dirty="0"/>
          </a:p>
        </p:txBody>
      </p:sp>
      <p:cxnSp>
        <p:nvCxnSpPr>
          <p:cNvPr id="207" name="Google Shape;207;p8">
            <a:extLst>
              <a:ext uri="{FF2B5EF4-FFF2-40B4-BE49-F238E27FC236}">
                <a16:creationId xmlns:a16="http://schemas.microsoft.com/office/drawing/2014/main" id="{1CB45A25-63F8-E90B-7329-6FF7C84B46B1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231AA4-D303-2583-B655-5ECE2B3C8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889" y="2125266"/>
            <a:ext cx="6880071" cy="32635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Roberto Herrera, MPH</a:t>
            </a:r>
          </a:p>
          <a:p>
            <a:pPr marL="0" indent="0">
              <a:buNone/>
            </a:pPr>
            <a:r>
              <a:rPr lang="en-US" i="1" dirty="0"/>
              <a:t>Deputy Secretary, Co-chair of CVHI-RST</a:t>
            </a:r>
          </a:p>
          <a:p>
            <a:pPr marL="0" indent="0">
              <a:buNone/>
            </a:pPr>
            <a:r>
              <a:rPr lang="en-US" dirty="0"/>
              <a:t>Veterans Services Division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Sean Johnson</a:t>
            </a:r>
            <a:r>
              <a:rPr lang="en-US" b="1"/>
              <a:t>, MPPA</a:t>
            </a:r>
            <a:endParaRPr lang="en-US" b="1" dirty="0"/>
          </a:p>
          <a:p>
            <a:pPr marL="0" indent="0">
              <a:buNone/>
            </a:pPr>
            <a:r>
              <a:rPr lang="en-US" i="1" dirty="0"/>
              <a:t>Asst. Deputy Secretary, District Offices, Housing, &amp; County Support</a:t>
            </a:r>
          </a:p>
          <a:p>
            <a:pPr marL="0" indent="0">
              <a:buNone/>
            </a:pPr>
            <a:r>
              <a:rPr lang="en-US" dirty="0"/>
              <a:t>Veterans Services Division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David Lawrence</a:t>
            </a:r>
          </a:p>
          <a:p>
            <a:pPr marL="0" indent="0">
              <a:buNone/>
            </a:pPr>
            <a:r>
              <a:rPr lang="en-US" i="1" dirty="0"/>
              <a:t>Section Chief, County Support Section</a:t>
            </a:r>
          </a:p>
          <a:p>
            <a:pPr marL="0" indent="0">
              <a:buNone/>
            </a:pPr>
            <a:r>
              <a:rPr lang="en-US" dirty="0"/>
              <a:t>Veterans Services Division</a:t>
            </a:r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endParaRPr lang="en-US" dirty="0"/>
          </a:p>
          <a:p>
            <a:pPr marL="0" indent="0">
              <a:lnSpc>
                <a:spcPct val="102000"/>
              </a:lnSpc>
              <a:spcBef>
                <a:spcPts val="450"/>
              </a:spcBef>
              <a:buClr>
                <a:schemeClr val="dk2"/>
              </a:buClr>
              <a:buSzPts val="1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577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Deliverables</a:t>
            </a:r>
            <a:endParaRPr b="1" dirty="0"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1"/>
          </p:nvPr>
        </p:nvSpPr>
        <p:spPr>
          <a:xfrm>
            <a:off x="1028700" y="2032913"/>
            <a:ext cx="7739100" cy="32249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Quarterly and Annual Research Performance Progress Reports</a:t>
            </a:r>
            <a:endParaRPr sz="2400" dirty="0"/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Quarterly Advisory Consortium Meetings</a:t>
            </a:r>
            <a:endParaRPr sz="2400" dirty="0"/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Annual in-person Meeting (Sacramento)</a:t>
            </a:r>
            <a:endParaRPr sz="2400" dirty="0"/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Veteran Suicide Data Reporting Assessment</a:t>
            </a:r>
            <a:endParaRPr sz="2400" dirty="0"/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Data Collection Protocols Report</a:t>
            </a:r>
            <a:endParaRPr sz="2400" dirty="0"/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High-Risk Population Identification Report</a:t>
            </a:r>
            <a:endParaRPr sz="2400" dirty="0"/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Policy Recommendations Report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88036" indent="-192786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  <a:p>
            <a:pPr marL="288036" indent="-192786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218" name="Google Shape;218;p7"/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9" name="Google Shape;2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7837" y="4244687"/>
            <a:ext cx="2556163" cy="175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4D9949C4-2643-96A1-EF14-44E15C98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>
            <a:extLst>
              <a:ext uri="{FF2B5EF4-FFF2-40B4-BE49-F238E27FC236}">
                <a16:creationId xmlns:a16="http://schemas.microsoft.com/office/drawing/2014/main" id="{EFBC4BD9-2942-50B3-F4AC-6978A8D8F3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Relevance to CVSOs</a:t>
            </a:r>
            <a:endParaRPr b="1" dirty="0"/>
          </a:p>
        </p:txBody>
      </p:sp>
      <p:sp>
        <p:nvSpPr>
          <p:cNvPr id="216" name="Google Shape;216;p7">
            <a:extLst>
              <a:ext uri="{FF2B5EF4-FFF2-40B4-BE49-F238E27FC236}">
                <a16:creationId xmlns:a16="http://schemas.microsoft.com/office/drawing/2014/main" id="{751FC892-9144-402A-7432-DA04A46EDD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32912"/>
            <a:ext cx="7739100" cy="39678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endParaRPr lang="en-US" sz="2400" b="1" dirty="0">
              <a:latin typeface="Arial"/>
              <a:ea typeface="Arial"/>
              <a:cs typeface="Arial"/>
              <a:sym typeface="Arial"/>
            </a:endParaRPr>
          </a:p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1. Improving Accuracy of Veteran Identification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Many coroner offices rely on CVSOs or their databases to confirm veteran status when completing death certificates.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Our project’s standardization efforts can help CVSOs ensure that veterans are correctly identified across counties, reducing missed or misclassified cases.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7">
            <a:extLst>
              <a:ext uri="{FF2B5EF4-FFF2-40B4-BE49-F238E27FC236}">
                <a16:creationId xmlns:a16="http://schemas.microsoft.com/office/drawing/2014/main" id="{DB9DCAB1-9A69-FDB8-B6FE-70219DAF5852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136086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F7774125-39D3-3081-8AA0-97BB270C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>
            <a:extLst>
              <a:ext uri="{FF2B5EF4-FFF2-40B4-BE49-F238E27FC236}">
                <a16:creationId xmlns:a16="http://schemas.microsoft.com/office/drawing/2014/main" id="{28F452D9-03B3-F7B0-394D-193411FDA7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Relevance to CVSOs</a:t>
            </a:r>
            <a:endParaRPr b="1" dirty="0"/>
          </a:p>
        </p:txBody>
      </p:sp>
      <p:sp>
        <p:nvSpPr>
          <p:cNvPr id="216" name="Google Shape;216;p7">
            <a:extLst>
              <a:ext uri="{FF2B5EF4-FFF2-40B4-BE49-F238E27FC236}">
                <a16:creationId xmlns:a16="http://schemas.microsoft.com/office/drawing/2014/main" id="{3B693543-998D-382A-7239-D25EFB8CDE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32912"/>
            <a:ext cx="7739100" cy="39678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2. Data-Driven Policy to Improve Local Services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The findings from our project will feed into statewide policy recommendations, which CVSO can use to advocate for funding, training, and outreach improvements in counties.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Consistent and reliable data empowers CVSOs to make evidence-based cases for better local veteran mental health resources.</a:t>
            </a:r>
          </a:p>
          <a:p>
            <a:pPr marL="288036" indent="-192786">
              <a:lnSpc>
                <a:spcPct val="94000"/>
              </a:lnSpc>
              <a:spcBef>
                <a:spcPts val="900"/>
              </a:spcBef>
              <a:buClr>
                <a:schemeClr val="accent2"/>
              </a:buClr>
              <a:buSzPts val="2000"/>
              <a:buNone/>
            </a:pPr>
            <a:endParaRPr dirty="0">
              <a:solidFill>
                <a:srgbClr val="FAF1DF"/>
              </a:solidFill>
            </a:endParaRPr>
          </a:p>
        </p:txBody>
      </p:sp>
      <p:cxnSp>
        <p:nvCxnSpPr>
          <p:cNvPr id="218" name="Google Shape;218;p7">
            <a:extLst>
              <a:ext uri="{FF2B5EF4-FFF2-40B4-BE49-F238E27FC236}">
                <a16:creationId xmlns:a16="http://schemas.microsoft.com/office/drawing/2014/main" id="{0CB0D1EB-261D-7FD9-5D3E-048BFA3F8BB9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288245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9EC80A9F-C7C0-90FA-E030-161E1E55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>
            <a:extLst>
              <a:ext uri="{FF2B5EF4-FFF2-40B4-BE49-F238E27FC236}">
                <a16:creationId xmlns:a16="http://schemas.microsoft.com/office/drawing/2014/main" id="{DC8640A9-9CBB-7C58-F09E-C0E21708C5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Relevance to CVSOs Cont’d</a:t>
            </a:r>
            <a:endParaRPr b="1" dirty="0"/>
          </a:p>
        </p:txBody>
      </p:sp>
      <p:sp>
        <p:nvSpPr>
          <p:cNvPr id="216" name="Google Shape;216;p7">
            <a:extLst>
              <a:ext uri="{FF2B5EF4-FFF2-40B4-BE49-F238E27FC236}">
                <a16:creationId xmlns:a16="http://schemas.microsoft.com/office/drawing/2014/main" id="{2FC1B102-0874-7333-92AC-72C8307C36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32912"/>
            <a:ext cx="7739100" cy="3453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endParaRPr lang="en-US" sz="2400" b="1" dirty="0">
              <a:latin typeface="Arial"/>
              <a:ea typeface="Arial"/>
              <a:cs typeface="Arial"/>
              <a:sym typeface="Arial"/>
            </a:endParaRPr>
          </a:p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3. Enhancing Collaboration Between Coroners, CVSOs, &amp; CalVet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Our project aims to map the flow of veteran suicide reporting and identifies gaps in communication.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CVSOs can play a key role in bridging coroner data with benefits systems, ensuring families get the benefits they are entitled to.</a:t>
            </a:r>
          </a:p>
        </p:txBody>
      </p:sp>
      <p:cxnSp>
        <p:nvCxnSpPr>
          <p:cNvPr id="218" name="Google Shape;218;p7">
            <a:extLst>
              <a:ext uri="{FF2B5EF4-FFF2-40B4-BE49-F238E27FC236}">
                <a16:creationId xmlns:a16="http://schemas.microsoft.com/office/drawing/2014/main" id="{92440042-3F45-A3D3-BE35-21B3B3564D26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89121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18ECCE39-891E-9E19-7059-4EE77A569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>
            <a:extLst>
              <a:ext uri="{FF2B5EF4-FFF2-40B4-BE49-F238E27FC236}">
                <a16:creationId xmlns:a16="http://schemas.microsoft.com/office/drawing/2014/main" id="{0F53616F-4660-0029-501F-3569C44F88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Relevance to CVSOs Cont’d</a:t>
            </a:r>
            <a:endParaRPr b="1" dirty="0"/>
          </a:p>
        </p:txBody>
      </p:sp>
      <p:sp>
        <p:nvSpPr>
          <p:cNvPr id="216" name="Google Shape;216;p7">
            <a:extLst>
              <a:ext uri="{FF2B5EF4-FFF2-40B4-BE49-F238E27FC236}">
                <a16:creationId xmlns:a16="http://schemas.microsoft.com/office/drawing/2014/main" id="{C48D47A1-1CB6-9901-BEFE-F37EF920C7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32912"/>
            <a:ext cx="7739100" cy="3453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4. Training and Best Practices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The project’s deliverables (e.g., policy briefs, standardized protocols) could become training tools for CVSO offices, especially around: </a:t>
            </a:r>
          </a:p>
          <a:p>
            <a:pPr marL="700088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Verifying veteran status; </a:t>
            </a:r>
          </a:p>
          <a:p>
            <a:pPr marL="700088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Communicating with coroners and medical examiners; and; </a:t>
            </a:r>
          </a:p>
          <a:p>
            <a:pPr marL="700088" lvl="1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Understanding suicide data and trends within their communities.</a:t>
            </a:r>
          </a:p>
        </p:txBody>
      </p:sp>
      <p:cxnSp>
        <p:nvCxnSpPr>
          <p:cNvPr id="218" name="Google Shape;218;p7">
            <a:extLst>
              <a:ext uri="{FF2B5EF4-FFF2-40B4-BE49-F238E27FC236}">
                <a16:creationId xmlns:a16="http://schemas.microsoft.com/office/drawing/2014/main" id="{5A2314E6-DDFF-7A38-D93C-64ADDF292969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582921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048D4C67-878D-FF68-E22F-8E4F2C27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>
            <a:extLst>
              <a:ext uri="{FF2B5EF4-FFF2-40B4-BE49-F238E27FC236}">
                <a16:creationId xmlns:a16="http://schemas.microsoft.com/office/drawing/2014/main" id="{CA6DB619-9B34-05B3-DB5B-7B7C63B40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Relevance to CVSOs Cont’d</a:t>
            </a:r>
            <a:endParaRPr b="1" dirty="0"/>
          </a:p>
        </p:txBody>
      </p:sp>
      <p:sp>
        <p:nvSpPr>
          <p:cNvPr id="216" name="Google Shape;216;p7">
            <a:extLst>
              <a:ext uri="{FF2B5EF4-FFF2-40B4-BE49-F238E27FC236}">
                <a16:creationId xmlns:a16="http://schemas.microsoft.com/office/drawing/2014/main" id="{A1942683-D531-1F8A-B084-BA8483847F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32913"/>
            <a:ext cx="7739100" cy="32249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r>
              <a:rPr lang="en-US" sz="2025" b="1" dirty="0">
                <a:latin typeface="Arial"/>
                <a:ea typeface="Arial"/>
                <a:cs typeface="Arial"/>
                <a:sym typeface="Arial"/>
              </a:rPr>
              <a:t>5. Shared Commitment to Prevention</a:t>
            </a:r>
          </a:p>
          <a:p>
            <a:pPr marL="357188" indent="-34290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Font typeface="Wingdings" pitchFamily="2" charset="2"/>
              <a:buChar char="§"/>
            </a:pPr>
            <a:r>
              <a:rPr lang="en-US" sz="2025" dirty="0">
                <a:latin typeface="Arial"/>
                <a:ea typeface="Arial"/>
                <a:cs typeface="Arial"/>
                <a:sym typeface="Arial"/>
              </a:rPr>
              <a:t>CVSOs play a vital role in veteran welfare and crisis prevention. By identifying key trends and risk factors, this project aims to empower CVSOs to take a more proactive role in suicide prevention and postvention efforts.</a:t>
            </a:r>
          </a:p>
        </p:txBody>
      </p:sp>
      <p:cxnSp>
        <p:nvCxnSpPr>
          <p:cNvPr id="218" name="Google Shape;218;p7">
            <a:extLst>
              <a:ext uri="{FF2B5EF4-FFF2-40B4-BE49-F238E27FC236}">
                <a16:creationId xmlns:a16="http://schemas.microsoft.com/office/drawing/2014/main" id="{C98E96F9-0E38-5313-9560-928946DAA183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339975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80506B04-F6D8-D4AF-5DD6-4AFB03BC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>
            <a:extLst>
              <a:ext uri="{FF2B5EF4-FFF2-40B4-BE49-F238E27FC236}">
                <a16:creationId xmlns:a16="http://schemas.microsoft.com/office/drawing/2014/main" id="{7D21AAA7-48B3-744A-8CDA-323A4F1760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Opportunities to collaborate?</a:t>
            </a:r>
            <a:endParaRPr b="1" dirty="0"/>
          </a:p>
        </p:txBody>
      </p:sp>
      <p:sp>
        <p:nvSpPr>
          <p:cNvPr id="216" name="Google Shape;216;p7">
            <a:extLst>
              <a:ext uri="{FF2B5EF4-FFF2-40B4-BE49-F238E27FC236}">
                <a16:creationId xmlns:a16="http://schemas.microsoft.com/office/drawing/2014/main" id="{5F92B603-A3CF-5B8A-02F0-B18BB58615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700" y="2032913"/>
            <a:ext cx="7739100" cy="32249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r>
              <a:rPr lang="en-US" sz="2025" b="1" dirty="0">
                <a:latin typeface="Arial"/>
                <a:ea typeface="Arial"/>
                <a:cs typeface="Arial"/>
                <a:sym typeface="Arial"/>
              </a:rPr>
              <a:t>Share your contact information, questions, and comments with us:</a:t>
            </a:r>
          </a:p>
          <a:p>
            <a:pPr marL="14288" indent="0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SzPts val="3000"/>
              <a:buNone/>
            </a:pPr>
            <a:endParaRPr lang="en-US" sz="2025" b="1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7">
            <a:extLst>
              <a:ext uri="{FF2B5EF4-FFF2-40B4-BE49-F238E27FC236}">
                <a16:creationId xmlns:a16="http://schemas.microsoft.com/office/drawing/2014/main" id="{6FE85BC8-983E-7B33-8960-8190077B12F0}"/>
              </a:ext>
            </a:extLst>
          </p:cNvPr>
          <p:cNvCxnSpPr/>
          <p:nvPr/>
        </p:nvCxnSpPr>
        <p:spPr>
          <a:xfrm>
            <a:off x="1100889" y="1928813"/>
            <a:ext cx="72009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9FED06E8-4E46-DC4F-E2BB-7A9B9D05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593" y="2486026"/>
            <a:ext cx="3184814" cy="31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64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757e64dd8_0_0"/>
          <p:cNvSpPr txBox="1">
            <a:spLocks noGrp="1"/>
          </p:cNvSpPr>
          <p:nvPr>
            <p:ph type="title"/>
          </p:nvPr>
        </p:nvSpPr>
        <p:spPr>
          <a:xfrm>
            <a:off x="1028700" y="137160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b="1" dirty="0"/>
              <a:t>Questions?</a:t>
            </a:r>
            <a:endParaRPr b="1" dirty="0"/>
          </a:p>
        </p:txBody>
      </p:sp>
      <p:pic>
        <p:nvPicPr>
          <p:cNvPr id="226" name="Google Shape;226;g30757e64dd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0343" y="1843496"/>
            <a:ext cx="3577615" cy="358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lVet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0FC5C6DCAE41488240D2F7B61F70B3" ma:contentTypeVersion="16" ma:contentTypeDescription="Create a new document." ma:contentTypeScope="" ma:versionID="c9ebbe33a23de3aae0e83c9dc1b1f239">
  <xsd:schema xmlns:xsd="http://www.w3.org/2001/XMLSchema" xmlns:xs="http://www.w3.org/2001/XMLSchema" xmlns:p="http://schemas.microsoft.com/office/2006/metadata/properties" xmlns:ns3="c411ed5a-d484-4ae4-8132-db2ce653ea81" xmlns:ns4="380e01ad-e62f-446b-bf9b-4087994d838d" targetNamespace="http://schemas.microsoft.com/office/2006/metadata/properties" ma:root="true" ma:fieldsID="e44fa5d601a735e254c757b5cac165c4" ns3:_="" ns4:_="">
    <xsd:import namespace="c411ed5a-d484-4ae4-8132-db2ce653ea81"/>
    <xsd:import namespace="380e01ad-e62f-446b-bf9b-4087994d83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_activity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11ed5a-d484-4ae4-8132-db2ce653e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e01ad-e62f-446b-bf9b-4087994d83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11ed5a-d484-4ae4-8132-db2ce653ea8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75CB63-4A5C-4BCA-8B5C-1296033430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11ed5a-d484-4ae4-8132-db2ce653ea81"/>
    <ds:schemaRef ds:uri="380e01ad-e62f-446b-bf9b-4087994d83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7F8862-A4FD-4641-962C-65538E90E941}">
  <ds:schemaRefs>
    <ds:schemaRef ds:uri="http://purl.org/dc/elements/1.1/"/>
    <ds:schemaRef ds:uri="http://purl.org/dc/terms/"/>
    <ds:schemaRef ds:uri="http://www.w3.org/XML/1998/namespace"/>
    <ds:schemaRef ds:uri="380e01ad-e62f-446b-bf9b-4087994d838d"/>
    <ds:schemaRef ds:uri="http://schemas.microsoft.com/office/2006/documentManagement/types"/>
    <ds:schemaRef ds:uri="c411ed5a-d484-4ae4-8132-db2ce653ea8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F86945-BA34-4E04-ACA0-6ED9344C83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CalVet PPT Template</Template>
  <TotalTime>6481</TotalTime>
  <Words>5876</Words>
  <Application>Microsoft Office PowerPoint</Application>
  <PresentationFormat>On-screen Show (4:3)</PresentationFormat>
  <Paragraphs>778</Paragraphs>
  <Slides>99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Aptos</vt:lpstr>
      <vt:lpstr>Arial</vt:lpstr>
      <vt:lpstr>Century Gothic</vt:lpstr>
      <vt:lpstr>Libre Franklin</vt:lpstr>
      <vt:lpstr>Noto Sans Symbols</vt:lpstr>
      <vt:lpstr>Wingdings</vt:lpstr>
      <vt:lpstr>CalVet PPT Template</vt:lpstr>
      <vt:lpstr>CVSO Statutes, Regulations, and Policy Review</vt:lpstr>
      <vt:lpstr>Presentation Objectives</vt:lpstr>
      <vt:lpstr>Federal Regulatory Definitions</vt:lpstr>
      <vt:lpstr>The Shared Mission of USDVA, CalVet, and County Veterans Service Officers </vt:lpstr>
      <vt:lpstr>U.S. Department of Veterans Affairs</vt:lpstr>
      <vt:lpstr>CalVet</vt:lpstr>
      <vt:lpstr>Participating Counties</vt:lpstr>
      <vt:lpstr>California Public Veteran Claims Services System Structure Summary</vt:lpstr>
      <vt:lpstr>Shared Mission Statutory Basis Summary</vt:lpstr>
      <vt:lpstr>CA Compared to Other States</vt:lpstr>
      <vt:lpstr>CVSOs in Texas</vt:lpstr>
      <vt:lpstr>CVSOs in New York</vt:lpstr>
      <vt:lpstr>Veterans Services in Mississippi</vt:lpstr>
      <vt:lpstr>Veterans Services Division Claims/County Support</vt:lpstr>
      <vt:lpstr>Veteran Service Organization Recognition</vt:lpstr>
      <vt:lpstr>CalVet as State Veterans Service Organization</vt:lpstr>
      <vt:lpstr>Authority to Represent</vt:lpstr>
      <vt:lpstr>VA Accreditation through CalVet VSO</vt:lpstr>
      <vt:lpstr>Representative Standards of Conduct</vt:lpstr>
      <vt:lpstr>County Support Processes &amp; Procedures</vt:lpstr>
      <vt:lpstr>Participating County</vt:lpstr>
      <vt:lpstr>Annual Certificate of Compliance</vt:lpstr>
      <vt:lpstr>Semi-Annual Net County Cost Form</vt:lpstr>
      <vt:lpstr>Semi-Annual Claim for Subvention Funds</vt:lpstr>
      <vt:lpstr>College Fee Waiver</vt:lpstr>
      <vt:lpstr>College Fee Waiver Delegation Authority</vt:lpstr>
      <vt:lpstr>Procedure Manual for Subvention and Medi-Cal Cost Avoidance</vt:lpstr>
      <vt:lpstr>California Veterans Service Representative Academy Registration</vt:lpstr>
      <vt:lpstr>California Veterans Service Representative Academy Format</vt:lpstr>
      <vt:lpstr>CVSRA Completion for Accreditation</vt:lpstr>
      <vt:lpstr>Accreditation Policy Summary</vt:lpstr>
      <vt:lpstr>Accreditation Maintenance</vt:lpstr>
      <vt:lpstr>CVSO Accreditation Disclosure to CalVet</vt:lpstr>
      <vt:lpstr>Accreditation Revocation/Suspension</vt:lpstr>
      <vt:lpstr>Representation Policy Summary</vt:lpstr>
      <vt:lpstr>Bulletins</vt:lpstr>
      <vt:lpstr>Summary of Reporting To County Support Unit</vt:lpstr>
      <vt:lpstr>CalVet Subvention Process, Audit Program, and Updates</vt:lpstr>
      <vt:lpstr>Presentation Objectives</vt:lpstr>
      <vt:lpstr>Subvention Program Overview</vt:lpstr>
      <vt:lpstr>Subvention Program Eligible Activities</vt:lpstr>
      <vt:lpstr>Subvention Audit Process Overview</vt:lpstr>
      <vt:lpstr>Audit Process Overview</vt:lpstr>
      <vt:lpstr>CalVet CVSO Audit</vt:lpstr>
      <vt:lpstr>CalVet CVSO Audit</vt:lpstr>
      <vt:lpstr>Subvention Audit – Fiscal Year           (July 01, 2024 – June 30, 2025)</vt:lpstr>
      <vt:lpstr>Audit Process Overview, cont.</vt:lpstr>
      <vt:lpstr>Audit Process Overview, cont.</vt:lpstr>
      <vt:lpstr>How County Support Uses County Support Forms</vt:lpstr>
      <vt:lpstr>CalVet CVSO Audit – Audit Sample Size</vt:lpstr>
      <vt:lpstr>Audit Findings</vt:lpstr>
      <vt:lpstr>PowerPoint Presentation</vt:lpstr>
      <vt:lpstr>Audit Findings</vt:lpstr>
      <vt:lpstr>Appeal Process</vt:lpstr>
      <vt:lpstr>Communication</vt:lpstr>
      <vt:lpstr>Updates to Audit Process</vt:lpstr>
      <vt:lpstr>New College Fee Waiver Audit</vt:lpstr>
      <vt:lpstr>CFW Audit Supporting Documents</vt:lpstr>
      <vt:lpstr>New Targeted Audits</vt:lpstr>
      <vt:lpstr>VetPro Access Level Review</vt:lpstr>
      <vt:lpstr>Accreditation Status Review</vt:lpstr>
      <vt:lpstr>Claims Submission/Representation Conduct Review</vt:lpstr>
      <vt:lpstr>What to expect</vt:lpstr>
      <vt:lpstr>In the meantime</vt:lpstr>
      <vt:lpstr>Funding Allocation Processes</vt:lpstr>
      <vt:lpstr>Subvention Funding Components </vt:lpstr>
      <vt:lpstr>Calculating Pro Rata Funding Example</vt:lpstr>
      <vt:lpstr>Calculating Pro Rata Funding Example Cont.</vt:lpstr>
      <vt:lpstr>Calculating Pro Rata Funding Example Cont.</vt:lpstr>
      <vt:lpstr>Breakdown of Annual Subvention Appropriation</vt:lpstr>
      <vt:lpstr>Veteran Service Officer Fund (VSOF)</vt:lpstr>
      <vt:lpstr>Veteran Service Officer Fund (VSOF) Cont.</vt:lpstr>
      <vt:lpstr>Medi-Cal Cost Avoidance</vt:lpstr>
      <vt:lpstr>Key Takeaways</vt:lpstr>
      <vt:lpstr>Questions / Discussion</vt:lpstr>
      <vt:lpstr>COMPREHENSIVE INVESTIGATION INTO VETERAN SUICIDE: IDENTIFICATION AND REPORTING</vt:lpstr>
      <vt:lpstr>Agenda</vt:lpstr>
      <vt:lpstr>Before we get started…</vt:lpstr>
      <vt:lpstr>Background</vt:lpstr>
      <vt:lpstr>Background</vt:lpstr>
      <vt:lpstr>Background</vt:lpstr>
      <vt:lpstr>Study Objectives – CVHI-RST Research</vt:lpstr>
      <vt:lpstr>Secondary Outcomes</vt:lpstr>
      <vt:lpstr>Methodology</vt:lpstr>
      <vt:lpstr>Methodology Cont’d</vt:lpstr>
      <vt:lpstr>Methodology Cont’d</vt:lpstr>
      <vt:lpstr>Methodology Cont’d</vt:lpstr>
      <vt:lpstr>Methodology Cont’d</vt:lpstr>
      <vt:lpstr>Research Team - Snapshot</vt:lpstr>
      <vt:lpstr>Research Team – CSULB</vt:lpstr>
      <vt:lpstr>CALVET CVHI-RST Research Team</vt:lpstr>
      <vt:lpstr>Deliverables</vt:lpstr>
      <vt:lpstr>Relevance to CVSOs</vt:lpstr>
      <vt:lpstr>Relevance to CVSOs</vt:lpstr>
      <vt:lpstr>Relevance to CVSOs Cont’d</vt:lpstr>
      <vt:lpstr>Relevance to CVSOs Cont’d</vt:lpstr>
      <vt:lpstr>Relevance to CVSOs Cont’d</vt:lpstr>
      <vt:lpstr>Opportunities to collaborate?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CalVet Subvention Process, Audit Program, and Updates</dc:title>
  <dc:subject/>
  <dc:creator>Lawrence, David@CalVet</dc:creator>
  <cp:keywords/>
  <dc:description>generated using python-pptx</dc:description>
  <cp:lastModifiedBy>Johnson, Sean@CalVet</cp:lastModifiedBy>
  <cp:revision>105</cp:revision>
  <dcterms:created xsi:type="dcterms:W3CDTF">2013-01-27T09:14:16Z</dcterms:created>
  <dcterms:modified xsi:type="dcterms:W3CDTF">2025-10-19T20:09:59Z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0x010100880FC5C6DCAE41488240D2F7B61F70B3</vt:lpwstr>
  </property>
</Properties>
</file>