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33" r:id="rId1"/>
  </p:sldMasterIdLst>
  <p:notesMasterIdLst>
    <p:notesMasterId r:id="rId30"/>
  </p:notesMasterIdLst>
  <p:sldIdLst>
    <p:sldId id="667" r:id="rId2"/>
    <p:sldId id="705" r:id="rId3"/>
    <p:sldId id="762" r:id="rId4"/>
    <p:sldId id="695" r:id="rId5"/>
    <p:sldId id="692" r:id="rId6"/>
    <p:sldId id="714" r:id="rId7"/>
    <p:sldId id="661" r:id="rId8"/>
    <p:sldId id="662" r:id="rId9"/>
    <p:sldId id="664" r:id="rId10"/>
    <p:sldId id="665" r:id="rId11"/>
    <p:sldId id="721" r:id="rId12"/>
    <p:sldId id="701" r:id="rId13"/>
    <p:sldId id="724" r:id="rId14"/>
    <p:sldId id="690" r:id="rId15"/>
    <p:sldId id="730" r:id="rId16"/>
    <p:sldId id="732" r:id="rId17"/>
    <p:sldId id="736" r:id="rId18"/>
    <p:sldId id="742" r:id="rId19"/>
    <p:sldId id="744" r:id="rId20"/>
    <p:sldId id="703" r:id="rId21"/>
    <p:sldId id="708" r:id="rId22"/>
    <p:sldId id="746" r:id="rId23"/>
    <p:sldId id="750" r:id="rId24"/>
    <p:sldId id="752" r:id="rId25"/>
    <p:sldId id="754" r:id="rId26"/>
    <p:sldId id="756" r:id="rId27"/>
    <p:sldId id="666" r:id="rId28"/>
    <p:sldId id="773" r:id="rId29"/>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Kretkowski" initials="" lastIdx="27"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563EA6-C679-4076-9CAE-FA5EDC777E0A}" v="4" dt="2026-01-26T21:18:46.5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9784" autoAdjust="0"/>
  </p:normalViewPr>
  <p:slideViewPr>
    <p:cSldViewPr>
      <p:cViewPr varScale="1">
        <p:scale>
          <a:sx n="102" d="100"/>
          <a:sy n="102" d="100"/>
        </p:scale>
        <p:origin x="1896" y="3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856"/>
    </p:cViewPr>
  </p:sorterViewPr>
  <p:notesViewPr>
    <p:cSldViewPr>
      <p:cViewPr varScale="1">
        <p:scale>
          <a:sx n="82" d="100"/>
          <a:sy n="82" d="100"/>
        </p:scale>
        <p:origin x="-2016"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Radogna" userId="7fd67d121dc7a07c" providerId="LiveId" clId="{7E05B6DB-A1B4-44A9-9B4E-A766BF601EAF}"/>
    <pc:docChg chg="undo custSel addSld delSld modSld sldOrd">
      <pc:chgData name="Jim Radogna" userId="7fd67d121dc7a07c" providerId="LiveId" clId="{7E05B6DB-A1B4-44A9-9B4E-A766BF601EAF}" dt="2026-02-07T16:04:28.367" v="5255" actId="20577"/>
      <pc:docMkLst>
        <pc:docMk/>
      </pc:docMkLst>
      <pc:sldChg chg="modSp add mod">
        <pc:chgData name="Jim Radogna" userId="7fd67d121dc7a07c" providerId="LiveId" clId="{7E05B6DB-A1B4-44A9-9B4E-A766BF601EAF}" dt="2026-02-07T16:04:28.367" v="5255" actId="20577"/>
        <pc:sldMkLst>
          <pc:docMk/>
          <pc:sldMk cId="3052340709" sldId="667"/>
        </pc:sldMkLst>
        <pc:spChg chg="mod">
          <ac:chgData name="Jim Radogna" userId="7fd67d121dc7a07c" providerId="LiveId" clId="{7E05B6DB-A1B4-44A9-9B4E-A766BF601EAF}" dt="2026-01-26T21:19:19.939" v="5254" actId="20577"/>
          <ac:spMkLst>
            <pc:docMk/>
            <pc:sldMk cId="3052340709" sldId="667"/>
            <ac:spMk id="2" creationId="{00000000-0000-0000-0000-000000000000}"/>
          </ac:spMkLst>
        </pc:spChg>
        <pc:spChg chg="mod">
          <ac:chgData name="Jim Radogna" userId="7fd67d121dc7a07c" providerId="LiveId" clId="{7E05B6DB-A1B4-44A9-9B4E-A766BF601EAF}" dt="2026-02-07T16:04:28.367" v="5255" actId="20577"/>
          <ac:spMkLst>
            <pc:docMk/>
            <pc:sldMk cId="3052340709" sldId="667"/>
            <ac:spMk id="3" creationId="{00000000-0000-0000-0000-000000000000}"/>
          </ac:spMkLst>
        </pc:spChg>
      </pc:sldChg>
      <pc:sldChg chg="add">
        <pc:chgData name="Jim Radogna" userId="7fd67d121dc7a07c" providerId="LiveId" clId="{7E05B6DB-A1B4-44A9-9B4E-A766BF601EAF}" dt="2026-01-26T21:18:46.516" v="5231"/>
        <pc:sldMkLst>
          <pc:docMk/>
          <pc:sldMk cId="1467211426" sldId="7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EA28DA6-C088-4C0C-917C-ACC6926DB66E}" type="datetimeFigureOut">
              <a:rPr lang="en-US" smtClean="0"/>
              <a:pPr/>
              <a:t>2/7/2026</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5520544F-824B-4B45-812E-856E95426E2A}" type="slidenum">
              <a:rPr lang="en-US" smtClean="0"/>
              <a:pPr/>
              <a:t>‹#›</a:t>
            </a:fld>
            <a:endParaRPr lang="en-US"/>
          </a:p>
        </p:txBody>
      </p:sp>
    </p:spTree>
    <p:extLst>
      <p:ext uri="{BB962C8B-B14F-4D97-AF65-F5344CB8AC3E}">
        <p14:creationId xmlns:p14="http://schemas.microsoft.com/office/powerpoint/2010/main" val="241520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520544F-824B-4B45-812E-856E95426E2A}" type="slidenum">
              <a:rPr lang="en-US" smtClean="0"/>
              <a:pPr/>
              <a:t>1</a:t>
            </a:fld>
            <a:endParaRPr lang="en-US" dirty="0"/>
          </a:p>
        </p:txBody>
      </p:sp>
    </p:spTree>
    <p:extLst>
      <p:ext uri="{BB962C8B-B14F-4D97-AF65-F5344CB8AC3E}">
        <p14:creationId xmlns:p14="http://schemas.microsoft.com/office/powerpoint/2010/main" val="1326892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190EA6A2-CD6B-4A30-8F2E-1253E40BE4CE}" type="datetime1">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BD26C6D-F651-45E7-9C2E-94AE19E4E7D1}" type="datetime1">
              <a:rPr lang="en-US" smtClean="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715C5A4-6AA4-457D-9111-7AF489594BCA}" type="datetime1">
              <a:rPr lang="en-US" smtClean="0"/>
              <a:t>2/7/2026</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CDFA072-8B08-49B8-BA34-A306DC5782C1}" type="datetime1">
              <a:rPr lang="en-US" smtClean="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4FA337F-DCA6-4E83-90F3-E4CE50A72C0E}" type="datetime1">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7D6012-D506-41E3-AE94-D5BC39356687}" type="datetime1">
              <a:rPr lang="en-US" smtClean="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6F5FEE9-2774-44BC-BE53-A12495F287B0}" type="datetime1">
              <a:rPr lang="en-US" smtClean="0"/>
              <a:t>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D04C838-CA0C-48C6-AFBF-8C88F410F33F}" type="datetime1">
              <a:rPr lang="en-US" smtClean="0"/>
              <a:t>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C0ED5-0672-4642-A3A1-BC75D993F421}" type="datetime1">
              <a:rPr lang="en-US" smtClean="0"/>
              <a:t>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B5C5464-0A0C-4F4F-8948-B8BFCC70FC1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2A31AA29-41A4-4448-9F28-A750291C68C3}" type="datetime1">
              <a:rPr lang="en-US" smtClean="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3092AAA2-F98D-4E7F-B492-85D2DC2BCAD7}" type="datetime1">
              <a:rPr lang="en-US" smtClean="0"/>
              <a:t>2/7/2026</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1B5C5464-0A0C-4F4F-8948-B8BFCC70FC1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60A50E5-E2F1-4676-B50C-894E2719DF94}" type="datetime1">
              <a:rPr lang="en-US" smtClean="0"/>
              <a:t>2/7/2026</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B5C5464-0A0C-4F4F-8948-B8BFCC70FC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40" r:id="rId7"/>
    <p:sldLayoutId id="2147484741" r:id="rId8"/>
    <p:sldLayoutId id="2147484742" r:id="rId9"/>
    <p:sldLayoutId id="2147484743" r:id="rId10"/>
    <p:sldLayoutId id="2147484744"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CACVSO@eagleveterans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OARCOMMS.VBAWAS@va.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3453" y="4038600"/>
            <a:ext cx="7924800" cy="1167283"/>
          </a:xfrm>
        </p:spPr>
        <p:txBody>
          <a:bodyPr>
            <a:noAutofit/>
          </a:bodyPr>
          <a:lstStyle/>
          <a:p>
            <a:pPr algn="ctr"/>
            <a:r>
              <a:rPr lang="en-US" sz="3200" dirty="0">
                <a:solidFill>
                  <a:schemeClr val="accent1"/>
                </a:solidFill>
              </a:rPr>
              <a:t>CVSO </a:t>
            </a:r>
            <a:r>
              <a:rPr lang="en-US" sz="3200">
                <a:solidFill>
                  <a:schemeClr val="accent1"/>
                </a:solidFill>
              </a:rPr>
              <a:t>Appeal Scenarios</a:t>
            </a:r>
            <a:endParaRPr lang="en-US" sz="3200" dirty="0"/>
          </a:p>
        </p:txBody>
      </p:sp>
      <p:sp>
        <p:nvSpPr>
          <p:cNvPr id="3" name="Subtitle 2"/>
          <p:cNvSpPr>
            <a:spLocks noGrp="1"/>
          </p:cNvSpPr>
          <p:nvPr>
            <p:ph type="subTitle" idx="1"/>
          </p:nvPr>
        </p:nvSpPr>
        <p:spPr>
          <a:xfrm>
            <a:off x="12584" y="3872591"/>
            <a:ext cx="9131416" cy="699408"/>
          </a:xfrm>
        </p:spPr>
        <p:txBody>
          <a:bodyPr>
            <a:noAutofit/>
          </a:bodyPr>
          <a:lstStyle/>
          <a:p>
            <a:pPr algn="ctr"/>
            <a:endParaRPr lang="en-US" sz="3200" dirty="0"/>
          </a:p>
          <a:p>
            <a:pPr algn="ctr"/>
            <a:endParaRPr lang="en-US" sz="2200" dirty="0"/>
          </a:p>
          <a:p>
            <a:pPr algn="ctr"/>
            <a:endParaRPr lang="en-US" sz="2200" dirty="0"/>
          </a:p>
          <a:p>
            <a:pPr algn="ctr"/>
            <a:r>
              <a:rPr lang="en-US" sz="2400" b="1" dirty="0"/>
              <a:t>Spring 2023 Professional Training Conference</a:t>
            </a:r>
          </a:p>
          <a:p>
            <a:pPr algn="ctr"/>
            <a:r>
              <a:rPr lang="en-US" sz="2200" b="1" dirty="0"/>
              <a:t>Winter 2023 Professional Training Conference</a:t>
            </a:r>
          </a:p>
          <a:p>
            <a:pPr algn="ctr"/>
            <a:r>
              <a:rPr lang="en-US" sz="2200" b="1" dirty="0"/>
              <a:t>Winter 2023 Professional Training Conference</a:t>
            </a:r>
          </a:p>
          <a:p>
            <a:pPr algn="ctr"/>
            <a:r>
              <a:rPr lang="en-US" sz="2200" b="1" dirty="0"/>
              <a:t> 2026 </a:t>
            </a:r>
            <a:r>
              <a:rPr lang="en-US" sz="2200" b="1"/>
              <a:t>Winter Training </a:t>
            </a:r>
            <a:r>
              <a:rPr lang="en-US" sz="2200" b="1" dirty="0"/>
              <a:t>Conference</a:t>
            </a:r>
          </a:p>
          <a:p>
            <a:pPr algn="ctr"/>
            <a:endParaRPr lang="en-US" sz="2200" dirty="0"/>
          </a:p>
          <a:p>
            <a:pPr algn="ctr"/>
            <a:endParaRPr lang="en-US" sz="2200" dirty="0"/>
          </a:p>
          <a:p>
            <a:pPr algn="ctr"/>
            <a:endParaRPr lang="en-US" sz="2200" dirty="0"/>
          </a:p>
          <a:p>
            <a:pPr algn="ctr"/>
            <a:endParaRPr lang="en-US" sz="2200" dirty="0"/>
          </a:p>
          <a:p>
            <a:pPr algn="ctr"/>
            <a:endParaRPr lang="en-US" sz="2200" dirty="0"/>
          </a:p>
          <a:p>
            <a:pPr algn="ctr"/>
            <a:endParaRPr lang="en-US" sz="3200" dirty="0"/>
          </a:p>
          <a:p>
            <a:pPr algn="ctr"/>
            <a:endParaRPr lang="en-US" sz="3200" dirty="0"/>
          </a:p>
        </p:txBody>
      </p:sp>
      <p:sp>
        <p:nvSpPr>
          <p:cNvPr id="6" name="TextBox 5"/>
          <p:cNvSpPr txBox="1"/>
          <p:nvPr/>
        </p:nvSpPr>
        <p:spPr>
          <a:xfrm>
            <a:off x="44392" y="5371893"/>
            <a:ext cx="9055216" cy="1384995"/>
          </a:xfrm>
          <a:prstGeom prst="rect">
            <a:avLst/>
          </a:prstGeom>
          <a:noFill/>
        </p:spPr>
        <p:txBody>
          <a:bodyPr wrap="square" rtlCol="0">
            <a:spAutoFit/>
          </a:bodyPr>
          <a:lstStyle/>
          <a:p>
            <a:pPr algn="ctr"/>
            <a:r>
              <a:rPr lang="en-US" sz="2800" dirty="0"/>
              <a:t>Presenters: </a:t>
            </a:r>
          </a:p>
          <a:p>
            <a:pPr algn="ctr"/>
            <a:r>
              <a:rPr lang="en-US" sz="2800" dirty="0"/>
              <a:t>   Katrina J. Eagle, Esq.</a:t>
            </a:r>
          </a:p>
          <a:p>
            <a:pPr algn="ctr"/>
            <a:r>
              <a:rPr lang="en-US" sz="2800" dirty="0"/>
              <a:t>Jim Radogna, VA Accredited Agent</a:t>
            </a:r>
          </a:p>
        </p:txBody>
      </p:sp>
      <p:pic>
        <p:nvPicPr>
          <p:cNvPr id="9" name="Picture 8" descr="A picture containing screenshot&#10;&#10;Description automatically generated">
            <a:extLst>
              <a:ext uri="{FF2B5EF4-FFF2-40B4-BE49-F238E27FC236}">
                <a16:creationId xmlns:a16="http://schemas.microsoft.com/office/drawing/2014/main" id="{C22FB30C-E3D4-41D7-B971-94873A88E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6200"/>
            <a:ext cx="9144000" cy="1543050"/>
          </a:xfrm>
          <a:prstGeom prst="rect">
            <a:avLst/>
          </a:prstGeom>
        </p:spPr>
      </p:pic>
      <p:pic>
        <p:nvPicPr>
          <p:cNvPr id="5" name="Picture 4" descr="Logo, company name&#10;&#10;Description automatically generated">
            <a:extLst>
              <a:ext uri="{FF2B5EF4-FFF2-40B4-BE49-F238E27FC236}">
                <a16:creationId xmlns:a16="http://schemas.microsoft.com/office/drawing/2014/main" id="{33B5E080-E277-4777-8C00-A41AA8620E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48926" y="2255753"/>
            <a:ext cx="2046147" cy="1706647"/>
          </a:xfrm>
          <a:prstGeom prst="rect">
            <a:avLst/>
          </a:prstGeom>
        </p:spPr>
      </p:pic>
    </p:spTree>
    <p:extLst>
      <p:ext uri="{BB962C8B-B14F-4D97-AF65-F5344CB8AC3E}">
        <p14:creationId xmlns:p14="http://schemas.microsoft.com/office/powerpoint/2010/main" val="3052340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#7</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pPr marL="118872" indent="0">
              <a:buNone/>
            </a:pPr>
            <a:r>
              <a:rPr lang="en-US" sz="2400" dirty="0"/>
              <a:t>You are helping a veteran's spouse write a buddy letter for his PTSD claim. What is the </a:t>
            </a:r>
            <a:r>
              <a:rPr lang="en-US" sz="2400" b="1" dirty="0"/>
              <a:t>LEAST effective</a:t>
            </a:r>
            <a:r>
              <a:rPr lang="en-US" sz="2400" dirty="0"/>
              <a:t> approach?</a:t>
            </a:r>
          </a:p>
          <a:p>
            <a:pPr marL="118872" indent="0">
              <a:buNone/>
            </a:pPr>
            <a:endParaRPr lang="en-US" sz="2400" dirty="0"/>
          </a:p>
          <a:p>
            <a:r>
              <a:rPr lang="en-US" sz="2400" dirty="0"/>
              <a:t>A) "I've known him since 2005. Since he returned from deployment, he has severe mood swings, isolates himself in the garage, and jumps at loud noises. This is not the man I married."</a:t>
            </a:r>
          </a:p>
          <a:p>
            <a:r>
              <a:rPr lang="en-US" sz="2400" dirty="0"/>
              <a:t>B) "His PTSD is directly caused by his service in Iraq. I know this because he told me about the firefight he was in."</a:t>
            </a:r>
          </a:p>
          <a:p>
            <a:r>
              <a:rPr lang="en-US" sz="2400" dirty="0"/>
              <a:t>C) "I have observed that he cannot stand being in crowded places like the grocery store. He will abandon a full cart and leave. He also has terrible nightmares several times a week where he shouts in his sleep."</a:t>
            </a:r>
          </a:p>
          <a:p>
            <a:r>
              <a:rPr lang="en-US" sz="2400" dirty="0"/>
              <a:t>D) "His irritability has caused him to be fired from two jobs because he yelled at coworkers and customers."</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1CD626D3-357C-429A-8173-B67AEA5E938E}"/>
              </a:ext>
            </a:extLst>
          </p:cNvPr>
          <p:cNvSpPr>
            <a:spLocks noGrp="1"/>
          </p:cNvSpPr>
          <p:nvPr>
            <p:ph type="sldNum" sz="quarter" idx="12"/>
          </p:nvPr>
        </p:nvSpPr>
        <p:spPr/>
        <p:txBody>
          <a:bodyPr/>
          <a:lstStyle/>
          <a:p>
            <a:fld id="{1B5C5464-0A0C-4F4F-8948-B8BFCC70FC15}" type="slidenum">
              <a:rPr lang="en-US" smtClean="0"/>
              <a:pPr/>
              <a:t>10</a:t>
            </a:fld>
            <a:endParaRPr lang="en-US" dirty="0"/>
          </a:p>
        </p:txBody>
      </p:sp>
    </p:spTree>
    <p:extLst>
      <p:ext uri="{BB962C8B-B14F-4D97-AF65-F5344CB8AC3E}">
        <p14:creationId xmlns:p14="http://schemas.microsoft.com/office/powerpoint/2010/main" val="385774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D5F0D-68D3-BC79-4FA1-2FD35FAA6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D09C57-32D7-1AA5-F26B-05B3999A37B4}"/>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#7</a:t>
            </a:r>
          </a:p>
        </p:txBody>
      </p:sp>
      <p:sp>
        <p:nvSpPr>
          <p:cNvPr id="4" name="Content Placeholder 3">
            <a:extLst>
              <a:ext uri="{FF2B5EF4-FFF2-40B4-BE49-F238E27FC236}">
                <a16:creationId xmlns:a16="http://schemas.microsoft.com/office/drawing/2014/main" id="{D22A0653-D9F1-96FD-5C76-8F7561FAEA5C}"/>
              </a:ext>
            </a:extLst>
          </p:cNvPr>
          <p:cNvSpPr>
            <a:spLocks noGrp="1"/>
          </p:cNvSpPr>
          <p:nvPr>
            <p:ph idx="1"/>
          </p:nvPr>
        </p:nvSpPr>
        <p:spPr>
          <a:xfrm>
            <a:off x="22194" y="1408176"/>
            <a:ext cx="9121806" cy="5449824"/>
          </a:xfrm>
        </p:spPr>
        <p:txBody>
          <a:bodyPr>
            <a:noAutofit/>
          </a:bodyPr>
          <a:lstStyle/>
          <a:p>
            <a:r>
              <a:rPr lang="en-US" sz="2400" b="1" dirty="0"/>
              <a:t>Correct Answer: B) "His PTSD is directly caused by his service in Iraq..."</a:t>
            </a:r>
          </a:p>
          <a:p>
            <a:pPr marL="118872" indent="0">
              <a:buNone/>
            </a:pPr>
            <a:endParaRPr lang="en-US" sz="2400" dirty="0"/>
          </a:p>
          <a:p>
            <a:pPr lvl="0"/>
            <a:r>
              <a:rPr lang="en-US" sz="2400" b="1" dirty="0"/>
              <a:t>Why?</a:t>
            </a:r>
            <a:r>
              <a:rPr lang="en-US" sz="2400" dirty="0"/>
              <a:t> This is the least effective because a spouse is not competent to provide a </a:t>
            </a:r>
            <a:r>
              <a:rPr lang="en-US" sz="2400" i="1" dirty="0"/>
              <a:t>medical nexus opinion</a:t>
            </a:r>
            <a:r>
              <a:rPr lang="en-US" sz="2400" dirty="0"/>
              <a:t> (i.e., to state that a condition is "directly caused by" service). This is a medical conclusion that requires expertise. </a:t>
            </a:r>
          </a:p>
          <a:p>
            <a:pPr lvl="0"/>
            <a:r>
              <a:rPr lang="en-US" sz="2400" dirty="0"/>
              <a:t>The spouse should stick to describing the </a:t>
            </a:r>
            <a:r>
              <a:rPr lang="en-US" sz="2400" i="1" dirty="0"/>
              <a:t>observable behaviors and symptoms</a:t>
            </a:r>
            <a:r>
              <a:rPr lang="en-US" sz="2400" dirty="0"/>
              <a:t> they have witnessed, as in options A, C, and D, which are all excellent examples of competent lay evidence.</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A257553B-F7D0-88D4-82FB-B02CAC75B1B4}"/>
              </a:ext>
            </a:extLst>
          </p:cNvPr>
          <p:cNvSpPr>
            <a:spLocks noGrp="1"/>
          </p:cNvSpPr>
          <p:nvPr>
            <p:ph type="sldNum" sz="quarter" idx="12"/>
          </p:nvPr>
        </p:nvSpPr>
        <p:spPr/>
        <p:txBody>
          <a:bodyPr/>
          <a:lstStyle/>
          <a:p>
            <a:fld id="{1B5C5464-0A0C-4F4F-8948-B8BFCC70FC15}" type="slidenum">
              <a:rPr lang="en-US" smtClean="0"/>
              <a:pPr/>
              <a:t>11</a:t>
            </a:fld>
            <a:endParaRPr lang="en-US" dirty="0"/>
          </a:p>
        </p:txBody>
      </p:sp>
    </p:spTree>
    <p:extLst>
      <p:ext uri="{BB962C8B-B14F-4D97-AF65-F5344CB8AC3E}">
        <p14:creationId xmlns:p14="http://schemas.microsoft.com/office/powerpoint/2010/main" val="641202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7A01C-B52C-A259-BDE1-58E8ABA0AC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C5DBCD-0988-A006-D0C9-AE716051C62D}"/>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#8</a:t>
            </a:r>
          </a:p>
        </p:txBody>
      </p:sp>
      <p:sp>
        <p:nvSpPr>
          <p:cNvPr id="4" name="Content Placeholder 3">
            <a:extLst>
              <a:ext uri="{FF2B5EF4-FFF2-40B4-BE49-F238E27FC236}">
                <a16:creationId xmlns:a16="http://schemas.microsoft.com/office/drawing/2014/main" id="{458BA398-FD27-F295-B9E5-95F088614E65}"/>
              </a:ext>
            </a:extLst>
          </p:cNvPr>
          <p:cNvSpPr>
            <a:spLocks noGrp="1"/>
          </p:cNvSpPr>
          <p:nvPr>
            <p:ph idx="1"/>
          </p:nvPr>
        </p:nvSpPr>
        <p:spPr>
          <a:xfrm>
            <a:off x="22194" y="1408176"/>
            <a:ext cx="9121806" cy="5449824"/>
          </a:xfrm>
        </p:spPr>
        <p:txBody>
          <a:bodyPr>
            <a:noAutofit/>
          </a:bodyPr>
          <a:lstStyle/>
          <a:p>
            <a:r>
              <a:rPr lang="en-US" sz="2400" dirty="0"/>
              <a:t>A veteran has been rated 70% for PTSD for 3 years. A C&amp;P exam report notes some improved symptoms. The VA proposes to reduce his rating to 50% based on the recent C&amp;P exam. </a:t>
            </a:r>
          </a:p>
          <a:p>
            <a:pPr marL="118872" indent="0">
              <a:buNone/>
            </a:pPr>
            <a:endParaRPr lang="en-US" sz="2400" dirty="0"/>
          </a:p>
          <a:p>
            <a:r>
              <a:rPr lang="en-US" sz="2400" b="1" dirty="0"/>
              <a:t>What is your strongest legal argument to fight the reduction?</a:t>
            </a:r>
          </a:p>
          <a:p>
            <a:pPr marL="118872" indent="0">
              <a:buNone/>
            </a:pPr>
            <a:br>
              <a:rPr lang="en-US" sz="2400" dirty="0"/>
            </a:br>
            <a:r>
              <a:rPr lang="en-US" sz="2400" dirty="0"/>
              <a:t>A reduction in a disability rating is permitted only when a </a:t>
            </a:r>
            <a:r>
              <a:rPr lang="en-US" sz="2400" b="1" dirty="0"/>
              <a:t>thorough examination</a:t>
            </a:r>
            <a:r>
              <a:rPr lang="en-US" sz="2400" dirty="0"/>
              <a:t> demonstrates </a:t>
            </a:r>
            <a:r>
              <a:rPr lang="en-US" sz="2400" b="1" dirty="0"/>
              <a:t>actual improvement in the veteran's ability to function under the ordinary conditions of life</a:t>
            </a:r>
            <a:r>
              <a:rPr lang="en-US" sz="2400" dirty="0"/>
              <a:t>. This rule applies </a:t>
            </a:r>
            <a:r>
              <a:rPr lang="en-US" sz="2400" b="1" dirty="0"/>
              <a:t>even to ratings held for less than five years. The burden of proof rests entirely with the VA to justify the reduction</a:t>
            </a:r>
            <a:r>
              <a:rPr lang="en-US" sz="2400" dirty="0"/>
              <a:t>, not on the veteran. Here, the VA improperly shifted this burden to Mr. X. Moreover, </a:t>
            </a:r>
            <a:r>
              <a:rPr lang="en-US" sz="2400" b="1" dirty="0"/>
              <a:t>the record overwhelmingly contradicts any finding of such functional improvement</a:t>
            </a:r>
            <a:r>
              <a:rPr lang="en-US" sz="2400" dirty="0"/>
              <a:t>. </a:t>
            </a:r>
            <a:r>
              <a:rPr lang="en-US" sz="2400" i="1" dirty="0"/>
              <a:t>M21-1 X.ii.4.A.1.b.</a:t>
            </a:r>
          </a:p>
          <a:p>
            <a:pPr marL="118872" indent="0">
              <a:buNone/>
            </a:pPr>
            <a:endParaRPr lang="en-US" altLang="en-US" sz="2400" dirty="0">
              <a:latin typeface="Corbel" panose="020B0503020204020204" pitchFamily="34" charset="0"/>
              <a:ea typeface="Arial Unicode MS" charset="0"/>
            </a:endParaRP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B96D8626-C811-0097-3D19-0623FF8486B3}"/>
              </a:ext>
            </a:extLst>
          </p:cNvPr>
          <p:cNvSpPr>
            <a:spLocks noGrp="1"/>
          </p:cNvSpPr>
          <p:nvPr>
            <p:ph type="sldNum" sz="quarter" idx="12"/>
          </p:nvPr>
        </p:nvSpPr>
        <p:spPr/>
        <p:txBody>
          <a:bodyPr/>
          <a:lstStyle/>
          <a:p>
            <a:fld id="{1B5C5464-0A0C-4F4F-8948-B8BFCC70FC15}" type="slidenum">
              <a:rPr lang="en-US" smtClean="0"/>
              <a:pPr/>
              <a:t>12</a:t>
            </a:fld>
            <a:endParaRPr lang="en-US" dirty="0"/>
          </a:p>
        </p:txBody>
      </p:sp>
    </p:spTree>
    <p:extLst>
      <p:ext uri="{BB962C8B-B14F-4D97-AF65-F5344CB8AC3E}">
        <p14:creationId xmlns:p14="http://schemas.microsoft.com/office/powerpoint/2010/main" val="3053393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7F432-D3E3-CDB2-2384-1AA6B0079A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A4A56E-4767-EC8C-B00C-21EC28169A5C}"/>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#8</a:t>
            </a:r>
          </a:p>
        </p:txBody>
      </p:sp>
      <p:sp>
        <p:nvSpPr>
          <p:cNvPr id="4" name="Content Placeholder 3">
            <a:extLst>
              <a:ext uri="{FF2B5EF4-FFF2-40B4-BE49-F238E27FC236}">
                <a16:creationId xmlns:a16="http://schemas.microsoft.com/office/drawing/2014/main" id="{51D75058-3F22-7C2D-5D76-F79C82FB730F}"/>
              </a:ext>
            </a:extLst>
          </p:cNvPr>
          <p:cNvSpPr>
            <a:spLocks noGrp="1"/>
          </p:cNvSpPr>
          <p:nvPr>
            <p:ph idx="1"/>
          </p:nvPr>
        </p:nvSpPr>
        <p:spPr>
          <a:xfrm>
            <a:off x="22194" y="1408176"/>
            <a:ext cx="9121806" cy="5449824"/>
          </a:xfrm>
        </p:spPr>
        <p:txBody>
          <a:bodyPr>
            <a:noAutofit/>
          </a:bodyPr>
          <a:lstStyle/>
          <a:p>
            <a:pPr marL="118872" indent="0">
              <a:buNone/>
            </a:pPr>
            <a:r>
              <a:rPr lang="en-US" sz="2400" b="1" dirty="0"/>
              <a:t>What is the correct procedure to challenge the proposed reduction before it is finalized?</a:t>
            </a:r>
          </a:p>
          <a:p>
            <a:pPr marL="118872" indent="0">
              <a:buNone/>
            </a:pPr>
            <a:endParaRPr lang="en-US" sz="2400" b="1" dirty="0"/>
          </a:p>
          <a:p>
            <a:pPr marL="118872" indent="0">
              <a:buNone/>
            </a:pPr>
            <a:r>
              <a:rPr lang="en-US" sz="2400" dirty="0"/>
              <a:t>To challenge this proposed reduction, you must act before the decision is finalized. </a:t>
            </a:r>
            <a:r>
              <a:rPr lang="en-US" sz="2400" b="1" dirty="0"/>
              <a:t>You cannot appeal a proposal</a:t>
            </a:r>
            <a:r>
              <a:rPr lang="en-US" sz="2400" dirty="0"/>
              <a:t>. Instead, you have two options:</a:t>
            </a:r>
          </a:p>
          <a:p>
            <a:r>
              <a:rPr lang="en-US" sz="2400" b="1" dirty="0"/>
              <a:t>Request a Hearing:</a:t>
            </a:r>
            <a:r>
              <a:rPr lang="en-US" sz="2400" dirty="0"/>
              <a:t> Submit a request within 30 days of the proposal letter. The VA cannot finalize the reduction until after your hearing is held.</a:t>
            </a:r>
          </a:p>
          <a:p>
            <a:r>
              <a:rPr lang="en-US" sz="2400" b="1" dirty="0"/>
              <a:t>Submit Evidence/Argument:</a:t>
            </a:r>
            <a:r>
              <a:rPr lang="en-US" sz="2400" dirty="0"/>
              <a:t> File a formal written argument, using a VA Form 4138, within 60 days.</a:t>
            </a: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3DBE3E7D-6CA8-38AD-456C-94F9A518D94B}"/>
              </a:ext>
            </a:extLst>
          </p:cNvPr>
          <p:cNvSpPr>
            <a:spLocks noGrp="1"/>
          </p:cNvSpPr>
          <p:nvPr>
            <p:ph type="sldNum" sz="quarter" idx="12"/>
          </p:nvPr>
        </p:nvSpPr>
        <p:spPr/>
        <p:txBody>
          <a:bodyPr/>
          <a:lstStyle/>
          <a:p>
            <a:fld id="{1B5C5464-0A0C-4F4F-8948-B8BFCC70FC15}" type="slidenum">
              <a:rPr lang="en-US" smtClean="0"/>
              <a:pPr/>
              <a:t>13</a:t>
            </a:fld>
            <a:endParaRPr lang="en-US" dirty="0"/>
          </a:p>
        </p:txBody>
      </p:sp>
    </p:spTree>
    <p:extLst>
      <p:ext uri="{BB962C8B-B14F-4D97-AF65-F5344CB8AC3E}">
        <p14:creationId xmlns:p14="http://schemas.microsoft.com/office/powerpoint/2010/main" val="114860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1000"/>
                                        <p:tgtEl>
                                          <p:spTgt spid="4">
                                            <p:txEl>
                                              <p:pRg st="3" end="3"/>
                                            </p:txEl>
                                          </p:spTgt>
                                        </p:tgtEl>
                                      </p:cBhvr>
                                    </p:animEffect>
                                    <p:anim calcmode="lin" valueType="num">
                                      <p:cBhvr>
                                        <p:cTn id="1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1000"/>
                                        <p:tgtEl>
                                          <p:spTgt spid="4">
                                            <p:txEl>
                                              <p:pRg st="4" end="4"/>
                                            </p:txEl>
                                          </p:spTgt>
                                        </p:tgtEl>
                                      </p:cBhvr>
                                    </p:animEffect>
                                    <p:anim calcmode="lin" valueType="num">
                                      <p:cBhvr>
                                        <p:cTn id="1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B9896-097F-2075-14F4-BC236E43C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B0BB1-67E0-8C60-B6E0-81ACDC18C37E}"/>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9</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E68C035B-46CD-1EA2-7C1B-B283FAD910AD}"/>
              </a:ext>
            </a:extLst>
          </p:cNvPr>
          <p:cNvSpPr>
            <a:spLocks noGrp="1"/>
          </p:cNvSpPr>
          <p:nvPr>
            <p:ph idx="1"/>
          </p:nvPr>
        </p:nvSpPr>
        <p:spPr>
          <a:xfrm>
            <a:off x="22194" y="1408176"/>
            <a:ext cx="9121806" cy="5449824"/>
          </a:xfrm>
        </p:spPr>
        <p:txBody>
          <a:bodyPr>
            <a:noAutofit/>
          </a:bodyPr>
          <a:lstStyle/>
          <a:p>
            <a:pPr marL="342900" indent="-342900">
              <a:lnSpc>
                <a:spcPct val="107000"/>
              </a:lnSpc>
            </a:pPr>
            <a:r>
              <a:rPr lang="en-US" sz="2200" kern="100" dirty="0">
                <a:ea typeface="Calibri" panose="020F0502020204030204" pitchFamily="34" charset="0"/>
                <a:cs typeface="Times New Roman" panose="02020603050405020304" pitchFamily="18" charset="0"/>
              </a:rPr>
              <a:t>Thailand Veteran files an ITF for diabetes (DMII) and diabetic peripheral neuropathy (PN) secondary to diabetes on August 13, 2023.</a:t>
            </a:r>
          </a:p>
          <a:p>
            <a:pPr marL="342900" indent="-342900">
              <a:lnSpc>
                <a:spcPct val="107000"/>
              </a:lnSpc>
            </a:pPr>
            <a:r>
              <a:rPr lang="en-US" sz="2200" kern="100" dirty="0">
                <a:ea typeface="Calibri" panose="020F0502020204030204" pitchFamily="34" charset="0"/>
                <a:cs typeface="Times New Roman" panose="02020603050405020304" pitchFamily="18" charset="0"/>
              </a:rPr>
              <a:t>VA grants diabetes with an effective date of August 10, 2022.</a:t>
            </a:r>
          </a:p>
          <a:p>
            <a:pPr marL="342900" indent="-342900">
              <a:lnSpc>
                <a:spcPct val="107000"/>
              </a:lnSpc>
            </a:pPr>
            <a:r>
              <a:rPr lang="en-US" sz="2200" kern="100" dirty="0">
                <a:solidFill>
                  <a:srgbClr val="050505"/>
                </a:solidFill>
                <a:ea typeface="Calibri" panose="020F0502020204030204" pitchFamily="34" charset="0"/>
                <a:cs typeface="Times New Roman" panose="02020603050405020304" pitchFamily="18" charset="0"/>
              </a:rPr>
              <a:t>VA also grants </a:t>
            </a:r>
            <a:r>
              <a:rPr lang="en-US" sz="2200" kern="100" dirty="0">
                <a:ea typeface="Calibri" panose="020F0502020204030204" pitchFamily="34" charset="0"/>
                <a:cs typeface="Times New Roman" panose="02020603050405020304" pitchFamily="18" charset="0"/>
              </a:rPr>
              <a:t>PN </a:t>
            </a:r>
            <a:r>
              <a:rPr lang="en-US" sz="2200" kern="100" dirty="0">
                <a:solidFill>
                  <a:srgbClr val="050505"/>
                </a:solidFill>
                <a:ea typeface="Calibri" panose="020F0502020204030204" pitchFamily="34" charset="0"/>
                <a:cs typeface="Times New Roman" panose="02020603050405020304" pitchFamily="18" charset="0"/>
              </a:rPr>
              <a:t>with an effective date of August 13, 2023.</a:t>
            </a:r>
          </a:p>
          <a:p>
            <a:pPr marL="342900" indent="-342900">
              <a:lnSpc>
                <a:spcPct val="107000"/>
              </a:lnSpc>
            </a:pPr>
            <a:r>
              <a:rPr lang="en-US" sz="2200" kern="100" dirty="0">
                <a:solidFill>
                  <a:srgbClr val="050505"/>
                </a:solidFill>
                <a:ea typeface="Calibri" panose="020F0502020204030204" pitchFamily="34" charset="0"/>
                <a:cs typeface="Times New Roman" panose="02020603050405020304" pitchFamily="18" charset="0"/>
              </a:rPr>
              <a:t>CVSO files an HLR and argues that the effective date for PN should also be </a:t>
            </a:r>
            <a:r>
              <a:rPr lang="en-US" sz="2200" kern="100">
                <a:solidFill>
                  <a:srgbClr val="050505"/>
                </a:solidFill>
                <a:ea typeface="Calibri" panose="020F0502020204030204" pitchFamily="34" charset="0"/>
                <a:cs typeface="Times New Roman" panose="02020603050405020304" pitchFamily="18" charset="0"/>
              </a:rPr>
              <a:t>August 10, </a:t>
            </a:r>
            <a:r>
              <a:rPr lang="en-US" sz="2200" kern="100" dirty="0">
                <a:solidFill>
                  <a:srgbClr val="050505"/>
                </a:solidFill>
                <a:ea typeface="Calibri" panose="020F0502020204030204" pitchFamily="34" charset="0"/>
                <a:cs typeface="Times New Roman" panose="02020603050405020304" pitchFamily="18" charset="0"/>
              </a:rPr>
              <a:t>2022.</a:t>
            </a:r>
          </a:p>
          <a:p>
            <a:pPr marL="342900" indent="-342900">
              <a:lnSpc>
                <a:spcPct val="107000"/>
              </a:lnSpc>
            </a:pPr>
            <a:r>
              <a:rPr lang="en-US" sz="2200" kern="100" dirty="0">
                <a:solidFill>
                  <a:srgbClr val="050505"/>
                </a:solidFill>
                <a:ea typeface="Calibri" panose="020F0502020204030204" pitchFamily="34" charset="0"/>
                <a:cs typeface="Times New Roman" panose="02020603050405020304" pitchFamily="18" charset="0"/>
              </a:rPr>
              <a:t>VA denies stating that the PACT Act effective date rules only apply to presumptive conditions, not secondaries.</a:t>
            </a:r>
          </a:p>
          <a:p>
            <a:pPr marL="342900" indent="-342900">
              <a:lnSpc>
                <a:spcPct val="107000"/>
              </a:lnSpc>
            </a:pPr>
            <a:r>
              <a:rPr lang="en-US" sz="2200" b="1" kern="100" dirty="0">
                <a:solidFill>
                  <a:srgbClr val="050505"/>
                </a:solidFill>
                <a:ea typeface="Calibri" panose="020F0502020204030204" pitchFamily="34" charset="0"/>
                <a:cs typeface="Times New Roman" panose="02020603050405020304" pitchFamily="18" charset="0"/>
              </a:rPr>
              <a:t>Did VA get it right?</a:t>
            </a:r>
          </a:p>
          <a:p>
            <a:pPr marL="0" indent="0">
              <a:lnSpc>
                <a:spcPct val="107000"/>
              </a:lnSpc>
              <a:buNone/>
            </a:pPr>
            <a:endParaRPr lang="en-US" sz="2200" dirty="0">
              <a:solidFill>
                <a:srgbClr val="050505"/>
              </a:solidFill>
            </a:endParaRPr>
          </a:p>
          <a:p>
            <a:pPr marL="118872" indent="0">
              <a:buNone/>
            </a:pPr>
            <a:r>
              <a:rPr lang="en-US" sz="2200" dirty="0">
                <a:solidFill>
                  <a:srgbClr val="050505"/>
                </a:solidFill>
              </a:rPr>
              <a:t>NO, </a:t>
            </a:r>
            <a:r>
              <a:rPr lang="en-US" sz="2200" dirty="0"/>
              <a:t>PN is considered a </a:t>
            </a:r>
            <a:r>
              <a:rPr lang="en-US" sz="2200" b="1" dirty="0"/>
              <a:t>complication</a:t>
            </a:r>
            <a:r>
              <a:rPr lang="en-US" sz="2200" dirty="0"/>
              <a:t> of DMII. For the purpose of assigning an effective date, a secondary disability is distinct from and handled differently than a disease complication. Since PN falls within the </a:t>
            </a:r>
            <a:r>
              <a:rPr lang="en-US" sz="2200" b="1" dirty="0"/>
              <a:t>scope of the DMII claim</a:t>
            </a:r>
            <a:r>
              <a:rPr lang="en-US" sz="2200" dirty="0"/>
              <a:t>, it is assigned the same effective date as the DMII grant. This applies regardless of whether PN is granted on a presumptive basis.</a:t>
            </a:r>
            <a:endParaRPr lang="en-US" altLang="en-US" sz="22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51B0FC1F-19B4-58DC-085D-0E38C6214364}"/>
              </a:ext>
            </a:extLst>
          </p:cNvPr>
          <p:cNvSpPr>
            <a:spLocks noGrp="1"/>
          </p:cNvSpPr>
          <p:nvPr>
            <p:ph type="sldNum" sz="quarter" idx="12"/>
          </p:nvPr>
        </p:nvSpPr>
        <p:spPr/>
        <p:txBody>
          <a:bodyPr/>
          <a:lstStyle/>
          <a:p>
            <a:fld id="{1B5C5464-0A0C-4F4F-8948-B8BFCC70FC15}" type="slidenum">
              <a:rPr lang="en-US" smtClean="0"/>
              <a:pPr/>
              <a:t>14</a:t>
            </a:fld>
            <a:endParaRPr lang="en-US" dirty="0"/>
          </a:p>
        </p:txBody>
      </p:sp>
    </p:spTree>
    <p:extLst>
      <p:ext uri="{BB962C8B-B14F-4D97-AF65-F5344CB8AC3E}">
        <p14:creationId xmlns:p14="http://schemas.microsoft.com/office/powerpoint/2010/main" val="148730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1000"/>
                                        <p:tgtEl>
                                          <p:spTgt spid="4">
                                            <p:txEl>
                                              <p:pRg st="7" end="7"/>
                                            </p:txEl>
                                          </p:spTgt>
                                        </p:tgtEl>
                                      </p:cBhvr>
                                    </p:animEffect>
                                    <p:anim calcmode="lin" valueType="num">
                                      <p:cBhvr>
                                        <p:cTn id="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0C158-65B0-0318-7B7D-C3FADD55D2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BD9450-3FE6-50DD-43C5-18BAE1A07EF4}"/>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10</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EF11B265-D7F5-9A54-60D1-8DE216B78AA9}"/>
              </a:ext>
            </a:extLst>
          </p:cNvPr>
          <p:cNvSpPr>
            <a:spLocks noGrp="1"/>
          </p:cNvSpPr>
          <p:nvPr>
            <p:ph idx="1"/>
          </p:nvPr>
        </p:nvSpPr>
        <p:spPr>
          <a:xfrm>
            <a:off x="22194" y="1408176"/>
            <a:ext cx="9121806" cy="5449824"/>
          </a:xfrm>
        </p:spPr>
        <p:txBody>
          <a:bodyPr>
            <a:noAutofit/>
          </a:bodyPr>
          <a:lstStyle/>
          <a:p>
            <a:r>
              <a:rPr lang="en-US" sz="2400" dirty="0"/>
              <a:t>A Veteran rated 50% for PTSD has treatment records from April 15, 2023, that document suicidal ideation, a criterion for a 70% rating.</a:t>
            </a:r>
          </a:p>
          <a:p>
            <a:r>
              <a:rPr lang="en-US" sz="2400" dirty="0"/>
              <a:t>She files an ITF on July 5, 2023.</a:t>
            </a:r>
          </a:p>
          <a:p>
            <a:r>
              <a:rPr lang="en-US" sz="2400" dirty="0"/>
              <a:t> She then files a claim for an increase on September 1, 2023.</a:t>
            </a:r>
          </a:p>
          <a:p>
            <a:r>
              <a:rPr lang="en-US" sz="2400" dirty="0"/>
              <a:t>VA grants 70% rating with an effective date of July 5, 2023</a:t>
            </a:r>
          </a:p>
          <a:p>
            <a:r>
              <a:rPr lang="en-US" sz="2400" b="1" dirty="0"/>
              <a:t>Did VA get the effective date right? If not, why not?</a:t>
            </a:r>
          </a:p>
          <a:p>
            <a:pPr lvl="0"/>
            <a:endParaRPr lang="en-US" sz="2400" b="1" dirty="0"/>
          </a:p>
          <a:p>
            <a:pPr marL="0" indent="0">
              <a:lnSpc>
                <a:spcPct val="95000"/>
              </a:lnSpc>
              <a:spcBef>
                <a:spcPts val="1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altLang="en-US" sz="2400" dirty="0">
                <a:latin typeface="Corbel" panose="020B0503020204020204" pitchFamily="34" charset="0"/>
                <a:ea typeface="Arial Unicode MS" charset="0"/>
              </a:rPr>
              <a:t>No, the effective date should be April 15, 2023. </a:t>
            </a:r>
          </a:p>
          <a:p>
            <a:pPr marL="0" indent="0">
              <a:lnSpc>
                <a:spcPct val="95000"/>
              </a:lnSpc>
              <a:spcBef>
                <a:spcPts val="1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sz="2400" dirty="0"/>
              <a:t>This is a crucial rule from 38 C.F.R. § 3.400(o)(2). For an increase in disability, the effective date is the earliest date on which it is factually ascertainable that an increase occurred, </a:t>
            </a:r>
            <a:r>
              <a:rPr lang="en-US" sz="2400" i="1" dirty="0"/>
              <a:t>if</a:t>
            </a:r>
            <a:r>
              <a:rPr lang="en-US" sz="2400" dirty="0"/>
              <a:t> the claim is received within one year of that date. The medical record from April 15 makes it "factually ascertainable."</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770B37D0-C76F-B32D-6AC9-738BEA8F78F4}"/>
              </a:ext>
            </a:extLst>
          </p:cNvPr>
          <p:cNvSpPr>
            <a:spLocks noGrp="1"/>
          </p:cNvSpPr>
          <p:nvPr>
            <p:ph type="sldNum" sz="quarter" idx="12"/>
          </p:nvPr>
        </p:nvSpPr>
        <p:spPr/>
        <p:txBody>
          <a:bodyPr/>
          <a:lstStyle/>
          <a:p>
            <a:fld id="{1B5C5464-0A0C-4F4F-8948-B8BFCC70FC15}" type="slidenum">
              <a:rPr lang="en-US" smtClean="0"/>
              <a:pPr/>
              <a:t>15</a:t>
            </a:fld>
            <a:endParaRPr lang="en-US" dirty="0"/>
          </a:p>
        </p:txBody>
      </p:sp>
    </p:spTree>
    <p:extLst>
      <p:ext uri="{BB962C8B-B14F-4D97-AF65-F5344CB8AC3E}">
        <p14:creationId xmlns:p14="http://schemas.microsoft.com/office/powerpoint/2010/main" val="916332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1000"/>
                                        <p:tgtEl>
                                          <p:spTgt spid="4">
                                            <p:txEl>
                                              <p:pRg st="6" end="6"/>
                                            </p:txEl>
                                          </p:spTgt>
                                        </p:tgtEl>
                                      </p:cBhvr>
                                    </p:animEffect>
                                    <p:anim calcmode="lin" valueType="num">
                                      <p:cBhvr>
                                        <p:cTn id="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7" end="7"/>
                                            </p:txEl>
                                          </p:spTgt>
                                        </p:tgtEl>
                                        <p:attrNameLst>
                                          <p:attrName>style.visibility</p:attrName>
                                        </p:attrNameLst>
                                      </p:cBhvr>
                                      <p:to>
                                        <p:strVal val="visible"/>
                                      </p:to>
                                    </p:set>
                                    <p:animEffect transition="in" filter="fade">
                                      <p:cBhvr>
                                        <p:cTn id="14" dur="1000"/>
                                        <p:tgtEl>
                                          <p:spTgt spid="4">
                                            <p:txEl>
                                              <p:pRg st="7" end="7"/>
                                            </p:txEl>
                                          </p:spTgt>
                                        </p:tgtEl>
                                      </p:cBhvr>
                                    </p:animEffect>
                                    <p:anim calcmode="lin" valueType="num">
                                      <p:cBhvr>
                                        <p:cTn id="1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03723-4393-90FA-F663-5BDEB7D98F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957BE8-6958-A673-B8C8-9853A2076205}"/>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11</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5DD8FF9F-48F6-EF39-7DAB-E448E563D80D}"/>
              </a:ext>
            </a:extLst>
          </p:cNvPr>
          <p:cNvSpPr>
            <a:spLocks noGrp="1"/>
          </p:cNvSpPr>
          <p:nvPr>
            <p:ph idx="1"/>
          </p:nvPr>
        </p:nvSpPr>
        <p:spPr>
          <a:xfrm>
            <a:off x="22194" y="1408176"/>
            <a:ext cx="9121806" cy="5449824"/>
          </a:xfrm>
        </p:spPr>
        <p:txBody>
          <a:bodyPr>
            <a:noAutofit/>
          </a:bodyPr>
          <a:lstStyle/>
          <a:p>
            <a:r>
              <a:rPr lang="en-US" sz="2400" dirty="0"/>
              <a:t>A veteran applied for compensation for a nervous condition in 1970. </a:t>
            </a:r>
          </a:p>
          <a:p>
            <a:r>
              <a:rPr lang="en-US" sz="2400" dirty="0"/>
              <a:t>The RO sent him a  development letter asking for additional evidence. He did not respond.</a:t>
            </a:r>
          </a:p>
          <a:p>
            <a:r>
              <a:rPr lang="en-US" sz="2400" dirty="0"/>
              <a:t>No decision was ever made. </a:t>
            </a:r>
          </a:p>
          <a:p>
            <a:r>
              <a:rPr lang="en-US" sz="2400" dirty="0"/>
              <a:t>He filed another claim for a nervous condition in 1985, and service connection was granted in 1988.</a:t>
            </a:r>
          </a:p>
          <a:p>
            <a:pPr lvl="0"/>
            <a:r>
              <a:rPr lang="en-US" sz="2400" b="1" dirty="0"/>
              <a:t>What is the proper effective date?</a:t>
            </a:r>
            <a:br>
              <a:rPr lang="en-US" sz="2400" dirty="0"/>
            </a:br>
            <a:endParaRPr lang="en-US" sz="2400" dirty="0"/>
          </a:p>
          <a:p>
            <a:pPr marL="118872" lvl="0" indent="0">
              <a:buNone/>
            </a:pPr>
            <a:r>
              <a:rPr lang="en-US" sz="2400" dirty="0"/>
              <a:t>1985 - the date of the second claim.</a:t>
            </a:r>
            <a:br>
              <a:rPr lang="en-US" sz="2400" dirty="0"/>
            </a:br>
            <a:endParaRPr lang="en-US" sz="2400" dirty="0"/>
          </a:p>
          <a:p>
            <a:pPr marL="118872" lvl="0" indent="0">
              <a:buNone/>
            </a:pPr>
            <a:r>
              <a:rPr lang="en-US" sz="2400" dirty="0"/>
              <a:t>According to regulation 38 CFR § 3.158, VA will consider a claim </a:t>
            </a:r>
            <a:r>
              <a:rPr lang="en-US" sz="2400" b="1" dirty="0"/>
              <a:t>abandoned</a:t>
            </a:r>
            <a:r>
              <a:rPr lang="en-US" sz="2400" dirty="0"/>
              <a:t> if the requested evidence is not received within one year. Once abandoned, the claim is closed and will only be reconsidered upon receipt of a new claim.</a:t>
            </a: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A3B724A6-2034-F585-61B0-A400526B5854}"/>
              </a:ext>
            </a:extLst>
          </p:cNvPr>
          <p:cNvSpPr>
            <a:spLocks noGrp="1"/>
          </p:cNvSpPr>
          <p:nvPr>
            <p:ph type="sldNum" sz="quarter" idx="12"/>
          </p:nvPr>
        </p:nvSpPr>
        <p:spPr/>
        <p:txBody>
          <a:bodyPr/>
          <a:lstStyle/>
          <a:p>
            <a:fld id="{1B5C5464-0A0C-4F4F-8948-B8BFCC70FC15}" type="slidenum">
              <a:rPr lang="en-US" smtClean="0"/>
              <a:pPr/>
              <a:t>16</a:t>
            </a:fld>
            <a:endParaRPr lang="en-US" dirty="0"/>
          </a:p>
        </p:txBody>
      </p:sp>
    </p:spTree>
    <p:extLst>
      <p:ext uri="{BB962C8B-B14F-4D97-AF65-F5344CB8AC3E}">
        <p14:creationId xmlns:p14="http://schemas.microsoft.com/office/powerpoint/2010/main" val="215159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1000"/>
                                        <p:tgtEl>
                                          <p:spTgt spid="4">
                                            <p:txEl>
                                              <p:pRg st="5" end="5"/>
                                            </p:txEl>
                                          </p:spTgt>
                                        </p:tgtEl>
                                      </p:cBhvr>
                                    </p:animEffect>
                                    <p:anim calcmode="lin" valueType="num">
                                      <p:cBhvr>
                                        <p:cTn id="8"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6" end="6"/>
                                            </p:txEl>
                                          </p:spTgt>
                                        </p:tgtEl>
                                        <p:attrNameLst>
                                          <p:attrName>style.visibility</p:attrName>
                                        </p:attrNameLst>
                                      </p:cBhvr>
                                      <p:to>
                                        <p:strVal val="visible"/>
                                      </p:to>
                                    </p:set>
                                    <p:animEffect transition="in" filter="fade">
                                      <p:cBhvr>
                                        <p:cTn id="14" dur="1000"/>
                                        <p:tgtEl>
                                          <p:spTgt spid="4">
                                            <p:txEl>
                                              <p:pRg st="6" end="6"/>
                                            </p:txEl>
                                          </p:spTgt>
                                        </p:tgtEl>
                                      </p:cBhvr>
                                    </p:animEffect>
                                    <p:anim calcmode="lin" valueType="num">
                                      <p:cBhvr>
                                        <p:cTn id="15"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4F2AF-DE86-D5A6-116E-21732AF55A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38FBC-62AB-2302-F1B8-42EF76B9736F}"/>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12</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AF866778-AB37-CD7F-8E57-1F9B6840C9E2}"/>
              </a:ext>
            </a:extLst>
          </p:cNvPr>
          <p:cNvSpPr>
            <a:spLocks noGrp="1"/>
          </p:cNvSpPr>
          <p:nvPr>
            <p:ph idx="1"/>
          </p:nvPr>
        </p:nvSpPr>
        <p:spPr>
          <a:xfrm>
            <a:off x="22194" y="1408176"/>
            <a:ext cx="9121806" cy="5449824"/>
          </a:xfrm>
        </p:spPr>
        <p:txBody>
          <a:bodyPr>
            <a:noAutofit/>
          </a:bodyPr>
          <a:lstStyle/>
          <a:p>
            <a:r>
              <a:rPr lang="en-US" sz="2400" dirty="0"/>
              <a:t>A veteran's claim for hypertension was denied because he didn't have 90 days of continuous service for a presumptive connection. The rating decision does not mention or analyze direct service connection.</a:t>
            </a:r>
          </a:p>
          <a:p>
            <a:pPr marL="118872" indent="0">
              <a:buNone/>
            </a:pPr>
            <a:endParaRPr lang="en-US" sz="2400" dirty="0"/>
          </a:p>
          <a:p>
            <a:pPr lvl="0"/>
            <a:r>
              <a:rPr lang="en-US" sz="2400" b="1" dirty="0"/>
              <a:t>What is the core of your argument?</a:t>
            </a:r>
          </a:p>
          <a:p>
            <a:pPr marL="118872" lvl="0" indent="0">
              <a:buNone/>
            </a:pPr>
            <a:br>
              <a:rPr lang="en-US" sz="2400" dirty="0"/>
            </a:br>
            <a:r>
              <a:rPr lang="en-US" sz="2400" dirty="0"/>
              <a:t>A claim includes all possible theories of service connection. The RO erred by failing to consider and adjudicate the theory of direct service connection. </a:t>
            </a: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615E51BF-2640-0673-22E0-E18E2EF22C8C}"/>
              </a:ext>
            </a:extLst>
          </p:cNvPr>
          <p:cNvSpPr>
            <a:spLocks noGrp="1"/>
          </p:cNvSpPr>
          <p:nvPr>
            <p:ph type="sldNum" sz="quarter" idx="12"/>
          </p:nvPr>
        </p:nvSpPr>
        <p:spPr/>
        <p:txBody>
          <a:bodyPr/>
          <a:lstStyle/>
          <a:p>
            <a:fld id="{1B5C5464-0A0C-4F4F-8948-B8BFCC70FC15}" type="slidenum">
              <a:rPr lang="en-US" smtClean="0"/>
              <a:pPr/>
              <a:t>17</a:t>
            </a:fld>
            <a:endParaRPr lang="en-US" dirty="0"/>
          </a:p>
        </p:txBody>
      </p:sp>
    </p:spTree>
    <p:extLst>
      <p:ext uri="{BB962C8B-B14F-4D97-AF65-F5344CB8AC3E}">
        <p14:creationId xmlns:p14="http://schemas.microsoft.com/office/powerpoint/2010/main" val="385133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75898-163F-46F0-187A-C64F0B9DE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CF2BA-74F4-6317-FAD7-E298960E8F93}"/>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13</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8CD80A70-64A6-9077-5E68-68F8AACB5798}"/>
              </a:ext>
            </a:extLst>
          </p:cNvPr>
          <p:cNvSpPr>
            <a:spLocks noGrp="1"/>
          </p:cNvSpPr>
          <p:nvPr>
            <p:ph idx="1"/>
          </p:nvPr>
        </p:nvSpPr>
        <p:spPr>
          <a:xfrm>
            <a:off x="22194" y="1408176"/>
            <a:ext cx="9121806" cy="5449824"/>
          </a:xfrm>
        </p:spPr>
        <p:txBody>
          <a:bodyPr>
            <a:noAutofit/>
          </a:bodyPr>
          <a:lstStyle/>
          <a:p>
            <a:r>
              <a:rPr lang="en-US" sz="2400" dirty="0"/>
              <a:t>A veteran has a 20% back, 20% for each knee, and 30% for migraines. Combined, she is 70%. She is not working and files for TDIU. The VA denies because she "does not meet the schedular criteria of having at least one disability ratable at 40%."</a:t>
            </a:r>
          </a:p>
          <a:p>
            <a:pPr lvl="0"/>
            <a:endParaRPr lang="en-US" sz="2400" b="1" dirty="0"/>
          </a:p>
          <a:p>
            <a:pPr lvl="0"/>
            <a:r>
              <a:rPr lang="en-US" sz="2400" b="1" dirty="0"/>
              <a:t>What is your best argument?</a:t>
            </a:r>
          </a:p>
          <a:p>
            <a:pPr lvl="0"/>
            <a:endParaRPr lang="en-US" sz="2400" b="1" dirty="0"/>
          </a:p>
          <a:p>
            <a:pPr marL="118872" indent="0">
              <a:buNone/>
            </a:pPr>
            <a:r>
              <a:rPr lang="en-US" sz="2400" dirty="0"/>
              <a:t>Per 38 CFR § 4.16(a), for the purpose of establishing a single 60% disability rating, or a combined 40% rating, the following groupings shall be considered as </a:t>
            </a:r>
            <a:r>
              <a:rPr lang="en-US" sz="2400" b="1" dirty="0"/>
              <a:t>one disability</a:t>
            </a:r>
            <a:r>
              <a:rPr lang="en-US" sz="2400" dirty="0"/>
              <a:t>:</a:t>
            </a:r>
          </a:p>
          <a:p>
            <a:r>
              <a:rPr lang="en-US" sz="2400" dirty="0"/>
              <a:t>Disabilities of the upper extremities, the lower extremities, or a combination thereof, including the bilateral factor where applicable.</a:t>
            </a:r>
          </a:p>
          <a:p>
            <a:r>
              <a:rPr lang="en-US" sz="2400" dirty="0"/>
              <a:t>Multiple disabilities affecting a single body system (e.g., orthopedic, digestive, respiratory, cardiovascular-renal, or neuropsychiatric).</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EA3EE9F9-1379-EDD5-4B67-77410883EDF4}"/>
              </a:ext>
            </a:extLst>
          </p:cNvPr>
          <p:cNvSpPr>
            <a:spLocks noGrp="1"/>
          </p:cNvSpPr>
          <p:nvPr>
            <p:ph type="sldNum" sz="quarter" idx="12"/>
          </p:nvPr>
        </p:nvSpPr>
        <p:spPr/>
        <p:txBody>
          <a:bodyPr/>
          <a:lstStyle/>
          <a:p>
            <a:fld id="{1B5C5464-0A0C-4F4F-8948-B8BFCC70FC15}" type="slidenum">
              <a:rPr lang="en-US" smtClean="0"/>
              <a:pPr/>
              <a:t>18</a:t>
            </a:fld>
            <a:endParaRPr lang="en-US" dirty="0"/>
          </a:p>
        </p:txBody>
      </p:sp>
    </p:spTree>
    <p:extLst>
      <p:ext uri="{BB962C8B-B14F-4D97-AF65-F5344CB8AC3E}">
        <p14:creationId xmlns:p14="http://schemas.microsoft.com/office/powerpoint/2010/main" val="36353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5" end="5"/>
                                            </p:txEl>
                                          </p:spTgt>
                                        </p:tgtEl>
                                        <p:attrNameLst>
                                          <p:attrName>style.visibility</p:attrName>
                                        </p:attrNameLst>
                                      </p:cBhvr>
                                      <p:to>
                                        <p:strVal val="visible"/>
                                      </p:to>
                                    </p:set>
                                    <p:animEffect transition="in" filter="fade">
                                      <p:cBhvr>
                                        <p:cTn id="12" dur="1000"/>
                                        <p:tgtEl>
                                          <p:spTgt spid="4">
                                            <p:txEl>
                                              <p:pRg st="5" end="5"/>
                                            </p:txEl>
                                          </p:spTgt>
                                        </p:tgtEl>
                                      </p:cBhvr>
                                    </p:animEffect>
                                    <p:anim calcmode="lin" valueType="num">
                                      <p:cBhvr>
                                        <p:cTn id="1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animEffect transition="in" filter="fade">
                                      <p:cBhvr>
                                        <p:cTn id="17" dur="1000"/>
                                        <p:tgtEl>
                                          <p:spTgt spid="4">
                                            <p:txEl>
                                              <p:pRg st="6" end="6"/>
                                            </p:txEl>
                                          </p:spTgt>
                                        </p:tgtEl>
                                      </p:cBhvr>
                                    </p:animEffect>
                                    <p:anim calcmode="lin" valueType="num">
                                      <p:cBhvr>
                                        <p:cTn id="1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93A7C-B190-122C-5FEA-F4872E93A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1B8A2C-0D45-A5D3-8225-66F05D790488}"/>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#14</a:t>
            </a:r>
          </a:p>
        </p:txBody>
      </p:sp>
      <p:sp>
        <p:nvSpPr>
          <p:cNvPr id="4" name="Content Placeholder 3">
            <a:extLst>
              <a:ext uri="{FF2B5EF4-FFF2-40B4-BE49-F238E27FC236}">
                <a16:creationId xmlns:a16="http://schemas.microsoft.com/office/drawing/2014/main" id="{6431D572-7058-7372-5C5D-D06911C233CB}"/>
              </a:ext>
            </a:extLst>
          </p:cNvPr>
          <p:cNvSpPr>
            <a:spLocks noGrp="1"/>
          </p:cNvSpPr>
          <p:nvPr>
            <p:ph idx="1"/>
          </p:nvPr>
        </p:nvSpPr>
        <p:spPr>
          <a:xfrm>
            <a:off x="22194" y="1408176"/>
            <a:ext cx="9121806" cy="5449824"/>
          </a:xfrm>
        </p:spPr>
        <p:txBody>
          <a:bodyPr>
            <a:noAutofit/>
          </a:bodyPr>
          <a:lstStyle/>
          <a:p>
            <a:r>
              <a:rPr lang="en-US" sz="2250" dirty="0"/>
              <a:t>A Navy veteran who does </a:t>
            </a:r>
            <a:r>
              <a:rPr lang="en-US" sz="2250" i="1" dirty="0"/>
              <a:t>not</a:t>
            </a:r>
            <a:r>
              <a:rPr lang="en-US" sz="2250" dirty="0"/>
              <a:t> qualify for Blue Water Navy presumptions filed for Parkinson's in July 2018. He submitted an independent medical opinion (IMO) linking it to toxins on his ship. The claim was denied. </a:t>
            </a:r>
          </a:p>
          <a:p>
            <a:r>
              <a:rPr lang="en-US" sz="2250" dirty="0"/>
              <a:t>He continuously pursued the claim until the PACT Act passed, and a positive TERA medical opinion was obtained. VA granted service connection in January 2023 but assigned an effective date of August 10, 2022 (the PACT Act date).</a:t>
            </a:r>
          </a:p>
          <a:p>
            <a:pPr marL="118872" lvl="0" indent="0">
              <a:buNone/>
            </a:pPr>
            <a:endParaRPr lang="en-US" sz="2250" b="1" dirty="0"/>
          </a:p>
          <a:p>
            <a:pPr lvl="0"/>
            <a:r>
              <a:rPr lang="en-US" sz="2250" b="1" dirty="0"/>
              <a:t>What do you argue regarding the effective date?</a:t>
            </a:r>
            <a:br>
              <a:rPr lang="en-US" sz="2250" dirty="0"/>
            </a:br>
            <a:endParaRPr lang="en-US" sz="2250" dirty="0"/>
          </a:p>
          <a:p>
            <a:pPr marL="118872" lvl="0" indent="0">
              <a:buNone/>
            </a:pPr>
            <a:r>
              <a:rPr lang="en-US" sz="2250" dirty="0"/>
              <a:t>He is entitled to a July 2018 effective date because his IMO supporting a direct service connection claim was submitted before the PACT Act existed. Just because the VA later granted the claim using TERA rules, that doesn't erase the original, valid claim for direct service connection.</a:t>
            </a:r>
            <a:endParaRPr lang="en-US" altLang="en-US" sz="2250" dirty="0">
              <a:latin typeface="Corbel" panose="020B0503020204020204" pitchFamily="34" charset="0"/>
              <a:ea typeface="Arial Unicode MS" charset="0"/>
            </a:endParaRPr>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a:p>
            <a:pPr marL="118872" indent="0">
              <a:buNone/>
            </a:pPr>
            <a:endParaRPr lang="en-US" sz="2150" dirty="0"/>
          </a:p>
        </p:txBody>
      </p:sp>
      <p:sp>
        <p:nvSpPr>
          <p:cNvPr id="3" name="Slide Number Placeholder 2">
            <a:extLst>
              <a:ext uri="{FF2B5EF4-FFF2-40B4-BE49-F238E27FC236}">
                <a16:creationId xmlns:a16="http://schemas.microsoft.com/office/drawing/2014/main" id="{F3542CF5-3831-6284-75B2-9C74EA8555C6}"/>
              </a:ext>
            </a:extLst>
          </p:cNvPr>
          <p:cNvSpPr>
            <a:spLocks noGrp="1"/>
          </p:cNvSpPr>
          <p:nvPr>
            <p:ph type="sldNum" sz="quarter" idx="12"/>
          </p:nvPr>
        </p:nvSpPr>
        <p:spPr/>
        <p:txBody>
          <a:bodyPr/>
          <a:lstStyle/>
          <a:p>
            <a:fld id="{1B5C5464-0A0C-4F4F-8948-B8BFCC70FC15}" type="slidenum">
              <a:rPr lang="en-US" smtClean="0"/>
              <a:pPr/>
              <a:t>19</a:t>
            </a:fld>
            <a:endParaRPr lang="en-US" dirty="0"/>
          </a:p>
        </p:txBody>
      </p:sp>
    </p:spTree>
    <p:extLst>
      <p:ext uri="{BB962C8B-B14F-4D97-AF65-F5344CB8AC3E}">
        <p14:creationId xmlns:p14="http://schemas.microsoft.com/office/powerpoint/2010/main" val="25137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9FFA6-30CA-3D88-A451-488A313D37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F6FB5B-5572-931F-E902-0A406C1F4166}"/>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p>
        </p:txBody>
      </p:sp>
      <p:sp>
        <p:nvSpPr>
          <p:cNvPr id="4" name="Content Placeholder 3">
            <a:extLst>
              <a:ext uri="{FF2B5EF4-FFF2-40B4-BE49-F238E27FC236}">
                <a16:creationId xmlns:a16="http://schemas.microsoft.com/office/drawing/2014/main" id="{6ABF4A33-4E44-D858-D553-2FDEBC1A2D1C}"/>
              </a:ext>
            </a:extLst>
          </p:cNvPr>
          <p:cNvSpPr>
            <a:spLocks noGrp="1"/>
          </p:cNvSpPr>
          <p:nvPr>
            <p:ph idx="1"/>
          </p:nvPr>
        </p:nvSpPr>
        <p:spPr>
          <a:xfrm>
            <a:off x="22194" y="1408176"/>
            <a:ext cx="9121806" cy="5449824"/>
          </a:xfrm>
        </p:spPr>
        <p:txBody>
          <a:bodyPr>
            <a:noAutofit/>
          </a:bodyPr>
          <a:lstStyle/>
          <a:p>
            <a:r>
              <a:rPr lang="en-US" sz="2300" dirty="0"/>
              <a:t>A veteran who served in Thailand filed a claim for Parkinson’s disease in July 2017. In a July 2023 decision, the Board of Veterans' Appeals (BVA) granted service connection. The VLJ's ruling explicitly states the grant was made on a "direct, fact-found basis" due to herbicide exposure at Korat AFB. The Regional Office (RO) assigned an effective date of August 10, 2022—the date the PACT Act was signed into law.</a:t>
            </a:r>
          </a:p>
          <a:p>
            <a:r>
              <a:rPr lang="en-US" sz="2300" dirty="0"/>
              <a:t>You filed an HLR arguing the correct effective date should be July 2017. During the informal conference, the DRO stated, "The law is clear that the effective date for a PACT Act claim can't be any earlier than August 10, 2022," and cited to 38 CFR § 3.114: </a:t>
            </a:r>
            <a:r>
              <a:rPr lang="en-US" sz="2300" i="1" dirty="0"/>
              <a:t>"the effective date of such award or increase shall be fixed in accordance with the facts found, but shall not be earlier than the effective date of the act or administrative issue."</a:t>
            </a:r>
          </a:p>
          <a:p>
            <a:r>
              <a:rPr lang="en-US" sz="2300" dirty="0"/>
              <a:t>Is the DRO correct? </a:t>
            </a:r>
          </a:p>
          <a:p>
            <a:r>
              <a:rPr lang="en-US" sz="2300" dirty="0"/>
              <a:t>If not, why not? what can you do?</a:t>
            </a:r>
            <a:br>
              <a:rPr lang="en-US" sz="2300" dirty="0"/>
            </a:b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p:txBody>
      </p:sp>
      <p:sp>
        <p:nvSpPr>
          <p:cNvPr id="3" name="Slide Number Placeholder 2">
            <a:extLst>
              <a:ext uri="{FF2B5EF4-FFF2-40B4-BE49-F238E27FC236}">
                <a16:creationId xmlns:a16="http://schemas.microsoft.com/office/drawing/2014/main" id="{750FB55F-1222-E74E-4417-F26315BFCBC6}"/>
              </a:ext>
            </a:extLst>
          </p:cNvPr>
          <p:cNvSpPr>
            <a:spLocks noGrp="1"/>
          </p:cNvSpPr>
          <p:nvPr>
            <p:ph type="sldNum" sz="quarter" idx="12"/>
          </p:nvPr>
        </p:nvSpPr>
        <p:spPr/>
        <p:txBody>
          <a:bodyPr/>
          <a:lstStyle/>
          <a:p>
            <a:fld id="{1B5C5464-0A0C-4F4F-8948-B8BFCC70FC15}" type="slidenum">
              <a:rPr lang="en-US" smtClean="0"/>
              <a:pPr/>
              <a:t>2</a:t>
            </a:fld>
            <a:endParaRPr lang="en-US" dirty="0"/>
          </a:p>
        </p:txBody>
      </p:sp>
    </p:spTree>
    <p:extLst>
      <p:ext uri="{BB962C8B-B14F-4D97-AF65-F5344CB8AC3E}">
        <p14:creationId xmlns:p14="http://schemas.microsoft.com/office/powerpoint/2010/main" val="4283647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CDC68-D265-1E8F-63F3-68409AF3E8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D492B9-9AE4-5FE0-B451-9D5640B696BA}"/>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15</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BEAE9057-B09A-9B4A-FCB8-CF9FFE0A0547}"/>
              </a:ext>
            </a:extLst>
          </p:cNvPr>
          <p:cNvSpPr>
            <a:spLocks noGrp="1"/>
          </p:cNvSpPr>
          <p:nvPr>
            <p:ph idx="1"/>
          </p:nvPr>
        </p:nvSpPr>
        <p:spPr>
          <a:xfrm>
            <a:off x="22194" y="1408176"/>
            <a:ext cx="9121806" cy="5449824"/>
          </a:xfrm>
        </p:spPr>
        <p:txBody>
          <a:bodyPr>
            <a:noAutofit/>
          </a:bodyPr>
          <a:lstStyle/>
          <a:p>
            <a:r>
              <a:rPr lang="en-US" sz="2400" dirty="0"/>
              <a:t>A veteran's claim for sleep apnea secondary to PTSD was denied based on a negative VA C&amp;P exam. The veteran files a Supplemental Claim with a positive medical opinion from his treating physician. The VA denies again, stating the C&amp;P examiner's opinion is "more probative."</a:t>
            </a:r>
          </a:p>
          <a:p>
            <a:pPr marL="118872" indent="0">
              <a:buNone/>
            </a:pPr>
            <a:endParaRPr lang="en-US" sz="2400" dirty="0"/>
          </a:p>
          <a:p>
            <a:pPr lvl="0"/>
            <a:r>
              <a:rPr lang="en-US" sz="2400" b="1" dirty="0"/>
              <a:t>What do you argue in your next appeal?</a:t>
            </a:r>
            <a:br>
              <a:rPr lang="en-US" sz="2400" dirty="0"/>
            </a:br>
            <a:endParaRPr lang="en-US" sz="2400" dirty="0"/>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r>
              <a:rPr lang="en-US" sz="2400" dirty="0"/>
              <a:t>First </a:t>
            </a:r>
            <a:r>
              <a:rPr lang="en-US" sz="2400" b="1" dirty="0"/>
              <a:t>carefully</a:t>
            </a:r>
            <a:r>
              <a:rPr lang="en-US" sz="2400" dirty="0"/>
              <a:t> analyze both opinions. To demonstrate that a private medical opinion is more probative than a C&amp;P exam, analyze each against this checklist of strengths:</a:t>
            </a: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p:txBody>
      </p:sp>
      <p:sp>
        <p:nvSpPr>
          <p:cNvPr id="3" name="Slide Number Placeholder 2">
            <a:extLst>
              <a:ext uri="{FF2B5EF4-FFF2-40B4-BE49-F238E27FC236}">
                <a16:creationId xmlns:a16="http://schemas.microsoft.com/office/drawing/2014/main" id="{83CAD967-EF23-E96D-EFFE-E286C19E6282}"/>
              </a:ext>
            </a:extLst>
          </p:cNvPr>
          <p:cNvSpPr>
            <a:spLocks noGrp="1"/>
          </p:cNvSpPr>
          <p:nvPr>
            <p:ph type="sldNum" sz="quarter" idx="12"/>
          </p:nvPr>
        </p:nvSpPr>
        <p:spPr/>
        <p:txBody>
          <a:bodyPr/>
          <a:lstStyle/>
          <a:p>
            <a:fld id="{1B5C5464-0A0C-4F4F-8948-B8BFCC70FC15}" type="slidenum">
              <a:rPr lang="en-US" smtClean="0"/>
              <a:pPr/>
              <a:t>20</a:t>
            </a:fld>
            <a:endParaRPr lang="en-US" dirty="0"/>
          </a:p>
        </p:txBody>
      </p:sp>
    </p:spTree>
    <p:extLst>
      <p:ext uri="{BB962C8B-B14F-4D97-AF65-F5344CB8AC3E}">
        <p14:creationId xmlns:p14="http://schemas.microsoft.com/office/powerpoint/2010/main" val="167223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E2CFB-5798-9269-4B0D-8873356807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17AAB8-1450-8FFC-173C-7C99C5307BC3}"/>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15</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E76FE889-D19F-9C35-5B33-C597D1E74FEA}"/>
              </a:ext>
            </a:extLst>
          </p:cNvPr>
          <p:cNvSpPr>
            <a:spLocks noGrp="1"/>
          </p:cNvSpPr>
          <p:nvPr>
            <p:ph idx="1"/>
          </p:nvPr>
        </p:nvSpPr>
        <p:spPr>
          <a:xfrm>
            <a:off x="22194" y="1408176"/>
            <a:ext cx="9121806" cy="5449824"/>
          </a:xfrm>
        </p:spPr>
        <p:txBody>
          <a:bodyPr>
            <a:noAutofit/>
          </a:bodyPr>
          <a:lstStyle/>
          <a:p>
            <a:pPr marL="118872" indent="0">
              <a:buNone/>
            </a:pPr>
            <a:r>
              <a:rPr lang="en-US" sz="2200" b="1" dirty="0"/>
              <a:t>A strong medical opinion will:</a:t>
            </a:r>
            <a:endParaRPr lang="en-US" sz="2200" dirty="0"/>
          </a:p>
          <a:p>
            <a:r>
              <a:rPr lang="en-US" sz="2200" dirty="0"/>
              <a:t>Review the VA claims file.</a:t>
            </a:r>
          </a:p>
          <a:p>
            <a:r>
              <a:rPr lang="en-US" sz="2200" dirty="0"/>
              <a:t>Base analysis on more than the Veteran’s self-report.</a:t>
            </a:r>
          </a:p>
          <a:p>
            <a:r>
              <a:rPr lang="en-US" sz="2200" dirty="0"/>
              <a:t>Provide detailed reasoning, supported by causation-focused medical literature.</a:t>
            </a:r>
          </a:p>
          <a:p>
            <a:r>
              <a:rPr lang="en-US" sz="2200" dirty="0"/>
              <a:t>Avoid speculative language.</a:t>
            </a:r>
          </a:p>
          <a:p>
            <a:r>
              <a:rPr lang="en-US" sz="2200" dirty="0"/>
              <a:t>Address and rebut unfavorable evidence, treatment gaps, and alternative causes.</a:t>
            </a:r>
          </a:p>
          <a:p>
            <a:r>
              <a:rPr lang="en-US" sz="2200" dirty="0"/>
              <a:t>Rely on accurate facts.</a:t>
            </a:r>
          </a:p>
          <a:p>
            <a:r>
              <a:rPr lang="en-US" sz="2200" dirty="0"/>
              <a:t>Include the professional’s CV.</a:t>
            </a:r>
          </a:p>
          <a:p>
            <a:r>
              <a:rPr lang="en-US" sz="2200" dirty="0"/>
              <a:t>Be conclusive and unequivocal.</a:t>
            </a:r>
          </a:p>
          <a:p>
            <a:pPr marL="118872" indent="0">
              <a:buNone/>
            </a:pPr>
            <a:endParaRPr lang="en-US" sz="2200" dirty="0"/>
          </a:p>
          <a:p>
            <a:r>
              <a:rPr lang="en-US" sz="2200" b="1" dirty="0"/>
              <a:t>If the private opinion is superior</a:t>
            </a:r>
            <a:r>
              <a:rPr lang="en-US" sz="2200" dirty="0"/>
              <a:t>, file a Higher-Level Review (HLR) and argue each point.</a:t>
            </a:r>
          </a:p>
          <a:p>
            <a:r>
              <a:rPr lang="en-US" sz="2200" b="1" dirty="0"/>
              <a:t>If the C&amp;P exam is stronger</a:t>
            </a:r>
            <a:r>
              <a:rPr lang="en-US" sz="2200" dirty="0"/>
              <a:t>, obtain a better private opinion (or addendum if possible) and file a Supplemental Claim.</a:t>
            </a: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p:txBody>
      </p:sp>
      <p:sp>
        <p:nvSpPr>
          <p:cNvPr id="3" name="Slide Number Placeholder 2">
            <a:extLst>
              <a:ext uri="{FF2B5EF4-FFF2-40B4-BE49-F238E27FC236}">
                <a16:creationId xmlns:a16="http://schemas.microsoft.com/office/drawing/2014/main" id="{D6458575-6839-7DC6-7674-A0973C8DE1C6}"/>
              </a:ext>
            </a:extLst>
          </p:cNvPr>
          <p:cNvSpPr>
            <a:spLocks noGrp="1"/>
          </p:cNvSpPr>
          <p:nvPr>
            <p:ph type="sldNum" sz="quarter" idx="12"/>
          </p:nvPr>
        </p:nvSpPr>
        <p:spPr/>
        <p:txBody>
          <a:bodyPr/>
          <a:lstStyle/>
          <a:p>
            <a:fld id="{1B5C5464-0A0C-4F4F-8948-B8BFCC70FC15}" type="slidenum">
              <a:rPr lang="en-US" smtClean="0"/>
              <a:pPr/>
              <a:t>21</a:t>
            </a:fld>
            <a:endParaRPr lang="en-US" dirty="0"/>
          </a:p>
        </p:txBody>
      </p:sp>
    </p:spTree>
    <p:extLst>
      <p:ext uri="{BB962C8B-B14F-4D97-AF65-F5344CB8AC3E}">
        <p14:creationId xmlns:p14="http://schemas.microsoft.com/office/powerpoint/2010/main" val="1179635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2E3E6-9174-9E58-196E-5577AF758C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5378E2-493C-AB4B-7633-1963122E570B}"/>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r>
              <a:rPr lang="en-US" sz="4000" dirty="0">
                <a:solidFill>
                  <a:schemeClr val="accent1"/>
                </a:solidFill>
              </a:rPr>
              <a:t>6</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B99D0252-1469-4B4A-BA31-FD34619B4C34}"/>
              </a:ext>
            </a:extLst>
          </p:cNvPr>
          <p:cNvSpPr>
            <a:spLocks noGrp="1"/>
          </p:cNvSpPr>
          <p:nvPr>
            <p:ph idx="1"/>
          </p:nvPr>
        </p:nvSpPr>
        <p:spPr>
          <a:xfrm>
            <a:off x="22194" y="1408176"/>
            <a:ext cx="9121806" cy="5449824"/>
          </a:xfrm>
        </p:spPr>
        <p:txBody>
          <a:bodyPr>
            <a:noAutofit/>
          </a:bodyPr>
          <a:lstStyle/>
          <a:p>
            <a:r>
              <a:rPr lang="en-US" sz="2800" b="1" dirty="0"/>
              <a:t>What is the highest SMC level that SMC-K can be added to without exceeding the compensation cap?</a:t>
            </a:r>
          </a:p>
          <a:p>
            <a:pPr marL="118872" indent="0">
              <a:buNone/>
            </a:pPr>
            <a:br>
              <a:rPr lang="en-US" sz="2800" dirty="0"/>
            </a:br>
            <a:r>
              <a:rPr lang="en-US" sz="2800" dirty="0"/>
              <a:t>SMC-N1/2</a:t>
            </a:r>
          </a:p>
          <a:p>
            <a:pPr marL="457200" indent="-457200">
              <a:lnSpc>
                <a:spcPct val="95000"/>
              </a:lnSpc>
              <a:spcBef>
                <a:spcPts val="1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0F8DC9CB-43F7-D33B-9CC9-23AA0F9EE524}"/>
              </a:ext>
            </a:extLst>
          </p:cNvPr>
          <p:cNvSpPr>
            <a:spLocks noGrp="1"/>
          </p:cNvSpPr>
          <p:nvPr>
            <p:ph type="sldNum" sz="quarter" idx="12"/>
          </p:nvPr>
        </p:nvSpPr>
        <p:spPr/>
        <p:txBody>
          <a:bodyPr/>
          <a:lstStyle/>
          <a:p>
            <a:fld id="{1B5C5464-0A0C-4F4F-8948-B8BFCC70FC15}" type="slidenum">
              <a:rPr lang="en-US" smtClean="0"/>
              <a:pPr/>
              <a:t>22</a:t>
            </a:fld>
            <a:endParaRPr lang="en-US" dirty="0"/>
          </a:p>
        </p:txBody>
      </p:sp>
    </p:spTree>
    <p:extLst>
      <p:ext uri="{BB962C8B-B14F-4D97-AF65-F5344CB8AC3E}">
        <p14:creationId xmlns:p14="http://schemas.microsoft.com/office/powerpoint/2010/main" val="628537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A9370-B612-52E9-939C-EE6E1ECD2A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4CA67F-1643-E799-E932-FBE4918B5023}"/>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r>
              <a:rPr lang="en-US" sz="4000" dirty="0">
                <a:solidFill>
                  <a:schemeClr val="accent1"/>
                </a:solidFill>
              </a:rPr>
              <a:t>7</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CD67624E-D586-F072-7537-43410DE65790}"/>
              </a:ext>
            </a:extLst>
          </p:cNvPr>
          <p:cNvSpPr>
            <a:spLocks noGrp="1"/>
          </p:cNvSpPr>
          <p:nvPr>
            <p:ph idx="1"/>
          </p:nvPr>
        </p:nvSpPr>
        <p:spPr>
          <a:xfrm>
            <a:off x="22194" y="1408176"/>
            <a:ext cx="9121806" cy="5449824"/>
          </a:xfrm>
        </p:spPr>
        <p:txBody>
          <a:bodyPr>
            <a:noAutofit/>
          </a:bodyPr>
          <a:lstStyle/>
          <a:p>
            <a:r>
              <a:rPr lang="en-US" sz="2800" b="1" dirty="0"/>
              <a:t>Under SMC-P, what triggers a “full-step bump” in compensation?</a:t>
            </a:r>
          </a:p>
          <a:p>
            <a:pPr marL="118872" indent="0">
              <a:buNone/>
            </a:pPr>
            <a:endParaRPr lang="en-US" altLang="en-US" sz="2800" b="1" dirty="0">
              <a:latin typeface="Corbel" panose="020B0503020204020204" pitchFamily="34" charset="0"/>
              <a:ea typeface="Arial Unicode MS" charset="0"/>
            </a:endParaRPr>
          </a:p>
          <a:p>
            <a:pPr marL="118872" indent="0">
              <a:buNone/>
            </a:pPr>
            <a:r>
              <a:rPr lang="en-US" sz="2800" dirty="0"/>
              <a:t>An additional single permanent disability rated 100%</a:t>
            </a:r>
            <a:endParaRPr lang="en-US" altLang="en-US" sz="28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D034FF6E-5229-7334-7024-8FDF390BF75C}"/>
              </a:ext>
            </a:extLst>
          </p:cNvPr>
          <p:cNvSpPr>
            <a:spLocks noGrp="1"/>
          </p:cNvSpPr>
          <p:nvPr>
            <p:ph type="sldNum" sz="quarter" idx="12"/>
          </p:nvPr>
        </p:nvSpPr>
        <p:spPr/>
        <p:txBody>
          <a:bodyPr/>
          <a:lstStyle/>
          <a:p>
            <a:fld id="{1B5C5464-0A0C-4F4F-8948-B8BFCC70FC15}" type="slidenum">
              <a:rPr lang="en-US" smtClean="0"/>
              <a:pPr/>
              <a:t>23</a:t>
            </a:fld>
            <a:endParaRPr lang="en-US" dirty="0"/>
          </a:p>
        </p:txBody>
      </p:sp>
    </p:spTree>
    <p:extLst>
      <p:ext uri="{BB962C8B-B14F-4D97-AF65-F5344CB8AC3E}">
        <p14:creationId xmlns:p14="http://schemas.microsoft.com/office/powerpoint/2010/main" val="125039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7D7AC-C0EC-3320-3982-1304FCDAA2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AAF929-80B4-5141-234F-1E7E245C7273}"/>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r>
              <a:rPr lang="en-US" sz="4000" dirty="0">
                <a:solidFill>
                  <a:schemeClr val="accent1"/>
                </a:solidFill>
              </a:rPr>
              <a:t>8</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A4A049C8-AD75-16E7-0AC2-9709A9703ABE}"/>
              </a:ext>
            </a:extLst>
          </p:cNvPr>
          <p:cNvSpPr>
            <a:spLocks noGrp="1"/>
          </p:cNvSpPr>
          <p:nvPr>
            <p:ph idx="1"/>
          </p:nvPr>
        </p:nvSpPr>
        <p:spPr>
          <a:xfrm>
            <a:off x="22194" y="1408176"/>
            <a:ext cx="9121806" cy="5449824"/>
          </a:xfrm>
        </p:spPr>
        <p:txBody>
          <a:bodyPr>
            <a:noAutofit/>
          </a:bodyPr>
          <a:lstStyle/>
          <a:p>
            <a:r>
              <a:rPr lang="en-US" sz="2400" dirty="0"/>
              <a:t>A veteran has a 20% rating for his right knee and a 20% rating for his left knee.</a:t>
            </a:r>
          </a:p>
          <a:p>
            <a:pPr lvl="0"/>
            <a:r>
              <a:rPr lang="en-US" sz="2400" b="1" dirty="0"/>
              <a:t>How does the Bilateral Factor affect his combined rating?</a:t>
            </a:r>
            <a:br>
              <a:rPr lang="en-US" sz="2400" dirty="0"/>
            </a:br>
            <a:endParaRPr lang="en-US" sz="2400" dirty="0"/>
          </a:p>
          <a:p>
            <a:pPr marL="118872" indent="0">
              <a:buNone/>
            </a:pPr>
            <a:r>
              <a:rPr lang="en-US" sz="2400" b="1" dirty="0"/>
              <a:t>WITHOUT the Bilateral Factor</a:t>
            </a:r>
          </a:p>
          <a:p>
            <a:pPr marL="118872" indent="0">
              <a:buNone/>
            </a:pPr>
            <a:r>
              <a:rPr lang="en-US" sz="2400" dirty="0"/>
              <a:t>Combined rating for both knees = </a:t>
            </a:r>
            <a:r>
              <a:rPr lang="en-US" sz="2400" b="1" dirty="0"/>
              <a:t>44%</a:t>
            </a:r>
            <a:endParaRPr lang="en-US" sz="2400" dirty="0"/>
          </a:p>
          <a:p>
            <a:pPr marL="118872" indent="0">
              <a:buNone/>
            </a:pPr>
            <a:r>
              <a:rPr lang="en-US" sz="2400" dirty="0"/>
              <a:t>VA rounds 44% → </a:t>
            </a:r>
            <a:r>
              <a:rPr lang="en-US" sz="2400" b="1" dirty="0"/>
              <a:t>40%</a:t>
            </a:r>
            <a:endParaRPr lang="en-US" sz="2400" dirty="0"/>
          </a:p>
          <a:p>
            <a:pPr marL="118872" indent="0">
              <a:buNone/>
            </a:pPr>
            <a:r>
              <a:rPr lang="en-US" sz="2400" b="1" dirty="0"/>
              <a:t>Final Rating Without Bilateral Factor: 40%</a:t>
            </a:r>
            <a:br>
              <a:rPr lang="en-US" sz="2400" dirty="0"/>
            </a:br>
            <a:endParaRPr lang="en-US" sz="2400" dirty="0"/>
          </a:p>
          <a:p>
            <a:pPr marL="118872" indent="0">
              <a:buNone/>
            </a:pPr>
            <a:r>
              <a:rPr lang="en-US" sz="2400" b="1" dirty="0"/>
              <a:t>WITH the Bilateral Factor</a:t>
            </a:r>
          </a:p>
          <a:p>
            <a:pPr marL="118872" indent="0">
              <a:buNone/>
            </a:pPr>
            <a:r>
              <a:rPr lang="en-US" sz="2400" dirty="0"/>
              <a:t>Bilateral factor = 10% of 44% = </a:t>
            </a:r>
            <a:r>
              <a:rPr lang="en-US" sz="2400" b="1" dirty="0"/>
              <a:t>4.4%</a:t>
            </a:r>
            <a:endParaRPr lang="en-US" sz="2400" dirty="0"/>
          </a:p>
          <a:p>
            <a:pPr marL="118872" indent="0">
              <a:buNone/>
            </a:pPr>
            <a:r>
              <a:rPr lang="en-US" sz="2400" dirty="0"/>
              <a:t>44% + 4.4% = </a:t>
            </a:r>
            <a:r>
              <a:rPr lang="en-US" sz="2400" b="1" dirty="0"/>
              <a:t>48.4%</a:t>
            </a:r>
            <a:endParaRPr lang="en-US" sz="2400" dirty="0"/>
          </a:p>
          <a:p>
            <a:pPr marL="118872" indent="0">
              <a:buNone/>
            </a:pPr>
            <a:r>
              <a:rPr lang="en-US" sz="2400" dirty="0"/>
              <a:t>VA rounds 48.4% → </a:t>
            </a:r>
            <a:r>
              <a:rPr lang="en-US" sz="2400" b="1" dirty="0"/>
              <a:t>50%</a:t>
            </a:r>
            <a:endParaRPr lang="en-US" sz="2400" dirty="0"/>
          </a:p>
          <a:p>
            <a:pPr marL="118872" indent="0">
              <a:buNone/>
            </a:pPr>
            <a:r>
              <a:rPr lang="en-US" sz="2400" b="1" dirty="0"/>
              <a:t>Final Rating With Bilateral Factor: 50%</a:t>
            </a:r>
            <a:endParaRPr lang="en-US" sz="2400" dirty="0"/>
          </a:p>
          <a:p>
            <a:pPr marL="118872" lvl="0" indent="0">
              <a:buNone/>
            </a:pP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6783EEE4-268B-314C-D91B-E98533985ADE}"/>
              </a:ext>
            </a:extLst>
          </p:cNvPr>
          <p:cNvSpPr>
            <a:spLocks noGrp="1"/>
          </p:cNvSpPr>
          <p:nvPr>
            <p:ph type="sldNum" sz="quarter" idx="12"/>
          </p:nvPr>
        </p:nvSpPr>
        <p:spPr/>
        <p:txBody>
          <a:bodyPr/>
          <a:lstStyle/>
          <a:p>
            <a:fld id="{1B5C5464-0A0C-4F4F-8948-B8BFCC70FC15}" type="slidenum">
              <a:rPr lang="en-US" smtClean="0"/>
              <a:pPr/>
              <a:t>24</a:t>
            </a:fld>
            <a:endParaRPr lang="en-US" dirty="0"/>
          </a:p>
        </p:txBody>
      </p:sp>
    </p:spTree>
    <p:extLst>
      <p:ext uri="{BB962C8B-B14F-4D97-AF65-F5344CB8AC3E}">
        <p14:creationId xmlns:p14="http://schemas.microsoft.com/office/powerpoint/2010/main" val="235594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1000"/>
                                        <p:tgtEl>
                                          <p:spTgt spid="4">
                                            <p:txEl>
                                              <p:pRg st="3" end="3"/>
                                            </p:txEl>
                                          </p:spTgt>
                                        </p:tgtEl>
                                      </p:cBhvr>
                                    </p:animEffect>
                                    <p:anim calcmode="lin" valueType="num">
                                      <p:cBhvr>
                                        <p:cTn id="1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1000"/>
                                        <p:tgtEl>
                                          <p:spTgt spid="4">
                                            <p:txEl>
                                              <p:pRg st="4" end="4"/>
                                            </p:txEl>
                                          </p:spTgt>
                                        </p:tgtEl>
                                      </p:cBhvr>
                                    </p:animEffect>
                                    <p:anim calcmode="lin" valueType="num">
                                      <p:cBhvr>
                                        <p:cTn id="1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1000"/>
                                        <p:tgtEl>
                                          <p:spTgt spid="4">
                                            <p:txEl>
                                              <p:pRg st="5" end="5"/>
                                            </p:txEl>
                                          </p:spTgt>
                                        </p:tgtEl>
                                      </p:cBhvr>
                                    </p:animEffect>
                                    <p:anim calcmode="lin" valueType="num">
                                      <p:cBhvr>
                                        <p:cTn id="23"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fade">
                                      <p:cBhvr>
                                        <p:cTn id="29" dur="1000"/>
                                        <p:tgtEl>
                                          <p:spTgt spid="4">
                                            <p:txEl>
                                              <p:pRg st="6" end="6"/>
                                            </p:txEl>
                                          </p:spTgt>
                                        </p:tgtEl>
                                      </p:cBhvr>
                                    </p:animEffect>
                                    <p:anim calcmode="lin" valueType="num">
                                      <p:cBhvr>
                                        <p:cTn id="3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
                                            <p:txEl>
                                              <p:pRg st="7" end="7"/>
                                            </p:txEl>
                                          </p:spTgt>
                                        </p:tgtEl>
                                        <p:attrNameLst>
                                          <p:attrName>style.visibility</p:attrName>
                                        </p:attrNameLst>
                                      </p:cBhvr>
                                      <p:to>
                                        <p:strVal val="visible"/>
                                      </p:to>
                                    </p:set>
                                    <p:animEffect transition="in" filter="fade">
                                      <p:cBhvr>
                                        <p:cTn id="34" dur="1000"/>
                                        <p:tgtEl>
                                          <p:spTgt spid="4">
                                            <p:txEl>
                                              <p:pRg st="7" end="7"/>
                                            </p:txEl>
                                          </p:spTgt>
                                        </p:tgtEl>
                                      </p:cBhvr>
                                    </p:animEffect>
                                    <p:anim calcmode="lin" valueType="num">
                                      <p:cBhvr>
                                        <p:cTn id="3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4">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Effect transition="in" filter="fade">
                                      <p:cBhvr>
                                        <p:cTn id="39" dur="1000"/>
                                        <p:tgtEl>
                                          <p:spTgt spid="4">
                                            <p:txEl>
                                              <p:pRg st="8" end="8"/>
                                            </p:txEl>
                                          </p:spTgt>
                                        </p:tgtEl>
                                      </p:cBhvr>
                                    </p:animEffect>
                                    <p:anim calcmode="lin" valueType="num">
                                      <p:cBhvr>
                                        <p:cTn id="40"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8" end="8"/>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4">
                                            <p:txEl>
                                              <p:pRg st="9" end="9"/>
                                            </p:txEl>
                                          </p:spTgt>
                                        </p:tgtEl>
                                        <p:attrNameLst>
                                          <p:attrName>style.visibility</p:attrName>
                                        </p:attrNameLst>
                                      </p:cBhvr>
                                      <p:to>
                                        <p:strVal val="visible"/>
                                      </p:to>
                                    </p:set>
                                    <p:animEffect transition="in" filter="fade">
                                      <p:cBhvr>
                                        <p:cTn id="44" dur="1000"/>
                                        <p:tgtEl>
                                          <p:spTgt spid="4">
                                            <p:txEl>
                                              <p:pRg st="9" end="9"/>
                                            </p:txEl>
                                          </p:spTgt>
                                        </p:tgtEl>
                                      </p:cBhvr>
                                    </p:animEffect>
                                    <p:anim calcmode="lin" valueType="num">
                                      <p:cBhvr>
                                        <p:cTn id="45"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46" dur="1000" fill="hold"/>
                                        <p:tgtEl>
                                          <p:spTgt spid="4">
                                            <p:txEl>
                                              <p:pRg st="9" end="9"/>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4">
                                            <p:txEl>
                                              <p:pRg st="10" end="10"/>
                                            </p:txEl>
                                          </p:spTgt>
                                        </p:tgtEl>
                                        <p:attrNameLst>
                                          <p:attrName>style.visibility</p:attrName>
                                        </p:attrNameLst>
                                      </p:cBhvr>
                                      <p:to>
                                        <p:strVal val="visible"/>
                                      </p:to>
                                    </p:set>
                                    <p:animEffect transition="in" filter="fade">
                                      <p:cBhvr>
                                        <p:cTn id="49" dur="1000"/>
                                        <p:tgtEl>
                                          <p:spTgt spid="4">
                                            <p:txEl>
                                              <p:pRg st="10" end="10"/>
                                            </p:txEl>
                                          </p:spTgt>
                                        </p:tgtEl>
                                      </p:cBhvr>
                                    </p:animEffect>
                                    <p:anim calcmode="lin" valueType="num">
                                      <p:cBhvr>
                                        <p:cTn id="50"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10E3F-6787-367C-7305-D8B1A9ACBE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C14BE-7180-2C1A-7B23-BFE7B3F39289}"/>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r>
              <a:rPr lang="en-US" sz="4000" dirty="0">
                <a:solidFill>
                  <a:schemeClr val="accent1"/>
                </a:solidFill>
              </a:rPr>
              <a:t>9</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47E9C7A0-D8DE-E3E8-4B94-B7D91CE6EF7B}"/>
              </a:ext>
            </a:extLst>
          </p:cNvPr>
          <p:cNvSpPr>
            <a:spLocks noGrp="1"/>
          </p:cNvSpPr>
          <p:nvPr>
            <p:ph idx="1"/>
          </p:nvPr>
        </p:nvSpPr>
        <p:spPr>
          <a:xfrm>
            <a:off x="22194" y="1408176"/>
            <a:ext cx="9121806" cy="5449824"/>
          </a:xfrm>
        </p:spPr>
        <p:txBody>
          <a:bodyPr>
            <a:noAutofit/>
          </a:bodyPr>
          <a:lstStyle/>
          <a:p>
            <a:r>
              <a:rPr lang="en-US" sz="2400" b="1" dirty="0"/>
              <a:t>What are the two routes to qualify for SMC-S (Housebound)?</a:t>
            </a:r>
          </a:p>
          <a:p>
            <a:pPr marL="118872" indent="0">
              <a:buNone/>
            </a:pPr>
            <a:br>
              <a:rPr lang="en-US" sz="2400" dirty="0"/>
            </a:br>
            <a:r>
              <a:rPr lang="en-US" sz="2400" dirty="0"/>
              <a:t>A veteran qualifies by either:</a:t>
            </a:r>
          </a:p>
          <a:p>
            <a:r>
              <a:rPr lang="en-US" sz="2400" b="1" dirty="0"/>
              <a:t>Statutory Housebound:</a:t>
            </a:r>
            <a:r>
              <a:rPr lang="en-US" sz="2400" dirty="0"/>
              <a:t> One single disability rated 100% </a:t>
            </a:r>
            <a:r>
              <a:rPr lang="en-US" sz="2400" b="1" dirty="0"/>
              <a:t>plus</a:t>
            </a:r>
            <a:r>
              <a:rPr lang="en-US" sz="2400" dirty="0"/>
              <a:t> additional, separate SC disabilities combining to </a:t>
            </a:r>
            <a:r>
              <a:rPr lang="en-US" sz="2400" b="1" dirty="0"/>
              <a:t>60%</a:t>
            </a:r>
            <a:r>
              <a:rPr lang="en-US" sz="2400" dirty="0"/>
              <a:t>, and not from the same anatomical segment/body system.</a:t>
            </a:r>
          </a:p>
          <a:p>
            <a:r>
              <a:rPr lang="en-US" sz="2400" b="1" dirty="0"/>
              <a:t>Housebound in Fact:</a:t>
            </a:r>
            <a:r>
              <a:rPr lang="en-US" sz="2400" dirty="0"/>
              <a:t> A single disability rated 100% and factual confinement to the dwelling/premises due to SC conditions.</a:t>
            </a:r>
          </a:p>
          <a:p>
            <a:pPr marL="457200" indent="-457200">
              <a:lnSpc>
                <a:spcPct val="95000"/>
              </a:lnSpc>
              <a:spcBef>
                <a:spcPts val="1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4764B1F0-4ED4-4DA4-38B4-8BB81B2B6FFF}"/>
              </a:ext>
            </a:extLst>
          </p:cNvPr>
          <p:cNvSpPr>
            <a:spLocks noGrp="1"/>
          </p:cNvSpPr>
          <p:nvPr>
            <p:ph type="sldNum" sz="quarter" idx="12"/>
          </p:nvPr>
        </p:nvSpPr>
        <p:spPr/>
        <p:txBody>
          <a:bodyPr/>
          <a:lstStyle/>
          <a:p>
            <a:fld id="{1B5C5464-0A0C-4F4F-8948-B8BFCC70FC15}" type="slidenum">
              <a:rPr lang="en-US" smtClean="0"/>
              <a:pPr/>
              <a:t>25</a:t>
            </a:fld>
            <a:endParaRPr lang="en-US" dirty="0"/>
          </a:p>
        </p:txBody>
      </p:sp>
    </p:spTree>
    <p:extLst>
      <p:ext uri="{BB962C8B-B14F-4D97-AF65-F5344CB8AC3E}">
        <p14:creationId xmlns:p14="http://schemas.microsoft.com/office/powerpoint/2010/main" val="385170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1000"/>
                                        <p:tgtEl>
                                          <p:spTgt spid="4">
                                            <p:txEl>
                                              <p:pRg st="3" end="3"/>
                                            </p:txEl>
                                          </p:spTgt>
                                        </p:tgtEl>
                                      </p:cBhvr>
                                    </p:animEffect>
                                    <p:anim calcmode="lin" valueType="num">
                                      <p:cBhvr>
                                        <p:cTn id="1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FA2B1-05DC-5B88-1F2D-47923CF954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278D36-FCCC-3A8B-6AF6-CF1BA19125B9}"/>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20</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D7EC3C21-6105-9DC9-B782-4C034C7D7252}"/>
              </a:ext>
            </a:extLst>
          </p:cNvPr>
          <p:cNvSpPr>
            <a:spLocks noGrp="1"/>
          </p:cNvSpPr>
          <p:nvPr>
            <p:ph idx="1"/>
          </p:nvPr>
        </p:nvSpPr>
        <p:spPr>
          <a:xfrm>
            <a:off x="22194" y="1408176"/>
            <a:ext cx="9121806" cy="5449824"/>
          </a:xfrm>
        </p:spPr>
        <p:txBody>
          <a:bodyPr>
            <a:noAutofit/>
          </a:bodyPr>
          <a:lstStyle/>
          <a:p>
            <a:r>
              <a:rPr lang="en-US" sz="2400" dirty="0"/>
              <a:t>A veteran had a pending claim for prostate cancer when he died. The claim was ultimately granted after his death.</a:t>
            </a:r>
          </a:p>
          <a:p>
            <a:pPr lvl="0"/>
            <a:r>
              <a:rPr lang="en-US" sz="2400" b="1" dirty="0"/>
              <a:t>Who can file for the "accrued benefits"?</a:t>
            </a:r>
          </a:p>
          <a:p>
            <a:pPr marL="118872" lvl="0" indent="0">
              <a:buNone/>
            </a:pPr>
            <a:endParaRPr lang="en-US" sz="2400" b="1" dirty="0"/>
          </a:p>
          <a:p>
            <a:pPr marL="118872" indent="0">
              <a:buNone/>
            </a:pPr>
            <a:r>
              <a:rPr lang="en-US" sz="2400" dirty="0"/>
              <a:t>Accrued benefits may be paid to the following claimants in order of precedence:</a:t>
            </a:r>
          </a:p>
          <a:p>
            <a:r>
              <a:rPr lang="en-US" sz="2400" b="1" dirty="0"/>
              <a:t>Surviving spouse</a:t>
            </a:r>
            <a:endParaRPr lang="en-US" sz="2400" dirty="0"/>
          </a:p>
          <a:p>
            <a:r>
              <a:rPr lang="en-US" sz="2400" b="1" dirty="0"/>
              <a:t>Children</a:t>
            </a:r>
            <a:r>
              <a:rPr lang="en-US" sz="2400" dirty="0"/>
              <a:t> (in equal shares)</a:t>
            </a:r>
          </a:p>
          <a:p>
            <a:r>
              <a:rPr lang="en-US" sz="2400" b="1" dirty="0"/>
              <a:t>Dependent parents</a:t>
            </a:r>
            <a:r>
              <a:rPr lang="en-US" sz="2400" dirty="0"/>
              <a:t> (in equal shares)</a:t>
            </a:r>
          </a:p>
          <a:p>
            <a:r>
              <a:rPr lang="en-US" sz="2400" dirty="0"/>
              <a:t>If no claimant exists in the above categories, payment may be made </a:t>
            </a:r>
            <a:r>
              <a:rPr lang="en-US" sz="2400" b="1" dirty="0"/>
              <a:t>to the person who covered the veteran's last illness and burial expenses</a:t>
            </a:r>
            <a:r>
              <a:rPr lang="en-US" sz="2400" dirty="0"/>
              <a:t>, but </a:t>
            </a:r>
            <a:r>
              <a:rPr lang="en-US" sz="2400" b="1" dirty="0"/>
              <a:t>only up to the amount of those expenses</a:t>
            </a:r>
            <a:r>
              <a:rPr lang="en-US" sz="2400" dirty="0"/>
              <a:t>.</a:t>
            </a:r>
          </a:p>
          <a:p>
            <a:pPr marL="118872" lvl="0" indent="0">
              <a:buNone/>
            </a:pPr>
            <a:br>
              <a:rPr lang="en-US" sz="2400" dirty="0"/>
            </a:br>
            <a:endParaRPr lang="en-US" altLang="en-US" sz="2400" dirty="0">
              <a:latin typeface="Corbel" panose="020B0503020204020204" pitchFamily="34" charset="0"/>
              <a:ea typeface="Arial Unicode MS" charset="0"/>
            </a:endParaRP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54E3E0D8-AC67-DAD5-FCCA-114F20FAB55D}"/>
              </a:ext>
            </a:extLst>
          </p:cNvPr>
          <p:cNvSpPr>
            <a:spLocks noGrp="1"/>
          </p:cNvSpPr>
          <p:nvPr>
            <p:ph type="sldNum" sz="quarter" idx="12"/>
          </p:nvPr>
        </p:nvSpPr>
        <p:spPr/>
        <p:txBody>
          <a:bodyPr/>
          <a:lstStyle/>
          <a:p>
            <a:fld id="{1B5C5464-0A0C-4F4F-8948-B8BFCC70FC15}" type="slidenum">
              <a:rPr lang="en-US" smtClean="0"/>
              <a:pPr/>
              <a:t>26</a:t>
            </a:fld>
            <a:endParaRPr lang="en-US" dirty="0"/>
          </a:p>
        </p:txBody>
      </p:sp>
    </p:spTree>
    <p:extLst>
      <p:ext uri="{BB962C8B-B14F-4D97-AF65-F5344CB8AC3E}">
        <p14:creationId xmlns:p14="http://schemas.microsoft.com/office/powerpoint/2010/main" val="404128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1000"/>
                                        <p:tgtEl>
                                          <p:spTgt spid="4">
                                            <p:txEl>
                                              <p:pRg st="4" end="4"/>
                                            </p:txEl>
                                          </p:spTgt>
                                        </p:tgtEl>
                                      </p:cBhvr>
                                    </p:animEffect>
                                    <p:anim calcmode="lin" valueType="num">
                                      <p:cBhvr>
                                        <p:cTn id="1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fade">
                                      <p:cBhvr>
                                        <p:cTn id="17" dur="1000"/>
                                        <p:tgtEl>
                                          <p:spTgt spid="4">
                                            <p:txEl>
                                              <p:pRg st="5" end="5"/>
                                            </p:txEl>
                                          </p:spTgt>
                                        </p:tgtEl>
                                      </p:cBhvr>
                                    </p:animEffect>
                                    <p:anim calcmode="lin" valueType="num">
                                      <p:cBhvr>
                                        <p:cTn id="18"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1000"/>
                                        <p:tgtEl>
                                          <p:spTgt spid="4">
                                            <p:txEl>
                                              <p:pRg st="6" end="6"/>
                                            </p:txEl>
                                          </p:spTgt>
                                        </p:tgtEl>
                                      </p:cBhvr>
                                    </p:animEffect>
                                    <p:anim calcmode="lin" valueType="num">
                                      <p:cBhvr>
                                        <p:cTn id="2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6" end="6"/>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1000"/>
                                        <p:tgtEl>
                                          <p:spTgt spid="4">
                                            <p:txEl>
                                              <p:pRg st="7" end="7"/>
                                            </p:txEl>
                                          </p:spTgt>
                                        </p:tgtEl>
                                      </p:cBhvr>
                                    </p:animEffect>
                                    <p:anim calcmode="lin" valueType="num">
                                      <p:cBhvr>
                                        <p:cTn id="28"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29"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4F0A1-A00A-42C9-A2EC-49952D658211}"/>
              </a:ext>
            </a:extLst>
          </p:cNvPr>
          <p:cNvSpPr>
            <a:spLocks noGrp="1"/>
          </p:cNvSpPr>
          <p:nvPr>
            <p:ph type="title"/>
          </p:nvPr>
        </p:nvSpPr>
        <p:spPr/>
        <p:txBody>
          <a:bodyPr/>
          <a:lstStyle/>
          <a:p>
            <a:r>
              <a:rPr lang="en-US" dirty="0">
                <a:solidFill>
                  <a:schemeClr val="accent1"/>
                </a:solidFill>
              </a:rPr>
              <a:t>QUESTIONS?</a:t>
            </a:r>
          </a:p>
        </p:txBody>
      </p:sp>
      <p:pic>
        <p:nvPicPr>
          <p:cNvPr id="8" name="Picture 7" descr="A picture containing drawing&#10;&#10;Description automatically generated">
            <a:extLst>
              <a:ext uri="{FF2B5EF4-FFF2-40B4-BE49-F238E27FC236}">
                <a16:creationId xmlns:a16="http://schemas.microsoft.com/office/drawing/2014/main" id="{958FFFF2-5064-4D60-86C7-E39FD7DFFC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200"/>
            <a:ext cx="9144000" cy="5143500"/>
          </a:xfrm>
          <a:prstGeom prst="rect">
            <a:avLst/>
          </a:prstGeom>
        </p:spPr>
      </p:pic>
      <p:sp>
        <p:nvSpPr>
          <p:cNvPr id="3" name="Slide Number Placeholder 2">
            <a:extLst>
              <a:ext uri="{FF2B5EF4-FFF2-40B4-BE49-F238E27FC236}">
                <a16:creationId xmlns:a16="http://schemas.microsoft.com/office/drawing/2014/main" id="{D6B878DD-A32C-4BED-AA30-53A8888FC4E9}"/>
              </a:ext>
            </a:extLst>
          </p:cNvPr>
          <p:cNvSpPr>
            <a:spLocks noGrp="1"/>
          </p:cNvSpPr>
          <p:nvPr>
            <p:ph type="sldNum" sz="quarter" idx="12"/>
          </p:nvPr>
        </p:nvSpPr>
        <p:spPr/>
        <p:txBody>
          <a:bodyPr/>
          <a:lstStyle/>
          <a:p>
            <a:fld id="{1B5C5464-0A0C-4F4F-8948-B8BFCC70FC15}" type="slidenum">
              <a:rPr lang="en-US" smtClean="0"/>
              <a:pPr/>
              <a:t>27</a:t>
            </a:fld>
            <a:endParaRPr lang="en-US" dirty="0"/>
          </a:p>
        </p:txBody>
      </p:sp>
    </p:spTree>
    <p:extLst>
      <p:ext uri="{BB962C8B-B14F-4D97-AF65-F5344CB8AC3E}">
        <p14:creationId xmlns:p14="http://schemas.microsoft.com/office/powerpoint/2010/main" val="22526889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Questions? </a:t>
            </a:r>
          </a:p>
        </p:txBody>
      </p:sp>
      <p:sp>
        <p:nvSpPr>
          <p:cNvPr id="3" name="Content Placeholder 2"/>
          <p:cNvSpPr>
            <a:spLocks noGrp="1"/>
          </p:cNvSpPr>
          <p:nvPr>
            <p:ph idx="1"/>
          </p:nvPr>
        </p:nvSpPr>
        <p:spPr>
          <a:xfrm>
            <a:off x="76200" y="1408176"/>
            <a:ext cx="9067800" cy="5449823"/>
          </a:xfrm>
        </p:spPr>
        <p:txBody>
          <a:bodyPr>
            <a:normAutofit/>
          </a:bodyPr>
          <a:lstStyle/>
          <a:p>
            <a:pPr marL="118872" indent="0" algn="ctr">
              <a:buNone/>
            </a:pPr>
            <a:endParaRPr lang="en-US" sz="3400" b="1" dirty="0"/>
          </a:p>
          <a:p>
            <a:pPr marL="118872" indent="0" algn="ctr">
              <a:buNone/>
            </a:pPr>
            <a:r>
              <a:rPr lang="en-US" sz="3400" b="1" dirty="0"/>
              <a:t>Feel free to contact us about questions from this training or ANYTIME you have a question about a claim: </a:t>
            </a:r>
          </a:p>
          <a:p>
            <a:pPr marL="118872" indent="0" algn="ctr">
              <a:buNone/>
            </a:pPr>
            <a:endParaRPr lang="en-US" sz="3400" b="1" dirty="0"/>
          </a:p>
          <a:p>
            <a:pPr marL="118872" indent="0" algn="ctr">
              <a:buNone/>
            </a:pPr>
            <a:r>
              <a:rPr lang="en-US" sz="3400" b="1" dirty="0">
                <a:hlinkClick r:id="rId2"/>
              </a:rPr>
              <a:t>CACVSO@eagleveteranslaw.com</a:t>
            </a:r>
            <a:endParaRPr lang="en-US" sz="3400" b="1" dirty="0"/>
          </a:p>
          <a:p>
            <a:pPr marL="118872" indent="0" algn="ctr">
              <a:buNone/>
            </a:pPr>
            <a:endParaRPr lang="en-US" dirty="0"/>
          </a:p>
          <a:p>
            <a:pPr marL="118872" indent="0" algn="ctr">
              <a:buNone/>
            </a:pPr>
            <a:endParaRPr lang="en-US" dirty="0"/>
          </a:p>
          <a:p>
            <a:pPr marL="118872" indent="0" algn="ctr">
              <a:buNone/>
            </a:pPr>
            <a:endParaRPr lang="is-IS" dirty="0"/>
          </a:p>
        </p:txBody>
      </p:sp>
      <p:pic>
        <p:nvPicPr>
          <p:cNvPr id="5" name="Picture 4" descr="Logo, company name&#10;&#10;Description automatically generated">
            <a:extLst>
              <a:ext uri="{FF2B5EF4-FFF2-40B4-BE49-F238E27FC236}">
                <a16:creationId xmlns:a16="http://schemas.microsoft.com/office/drawing/2014/main" id="{DD7BEFD8-F200-4705-AA28-97BAF9793B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8926" y="4846553"/>
            <a:ext cx="2046147" cy="1706647"/>
          </a:xfrm>
          <a:prstGeom prst="rect">
            <a:avLst/>
          </a:prstGeom>
        </p:spPr>
      </p:pic>
      <p:sp>
        <p:nvSpPr>
          <p:cNvPr id="4" name="Slide Number Placeholder 3">
            <a:extLst>
              <a:ext uri="{FF2B5EF4-FFF2-40B4-BE49-F238E27FC236}">
                <a16:creationId xmlns:a16="http://schemas.microsoft.com/office/drawing/2014/main" id="{C5E31012-0361-4ABF-8211-AEA4E578934E}"/>
              </a:ext>
            </a:extLst>
          </p:cNvPr>
          <p:cNvSpPr>
            <a:spLocks noGrp="1"/>
          </p:cNvSpPr>
          <p:nvPr>
            <p:ph type="sldNum" sz="quarter" idx="12"/>
          </p:nvPr>
        </p:nvSpPr>
        <p:spPr/>
        <p:txBody>
          <a:bodyPr/>
          <a:lstStyle/>
          <a:p>
            <a:fld id="{1B5C5464-0A0C-4F4F-8948-B8BFCC70FC15}" type="slidenum">
              <a:rPr lang="en-US" smtClean="0"/>
              <a:pPr/>
              <a:t>28</a:t>
            </a:fld>
            <a:endParaRPr lang="en-US" dirty="0"/>
          </a:p>
        </p:txBody>
      </p:sp>
    </p:spTree>
    <p:extLst>
      <p:ext uri="{BB962C8B-B14F-4D97-AF65-F5344CB8AC3E}">
        <p14:creationId xmlns:p14="http://schemas.microsoft.com/office/powerpoint/2010/main" val="1467211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29685-8373-36E7-1A66-E1C6FAC9D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2EBE9A-A430-276A-029D-194B5F8A1E9C}"/>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#1</a:t>
            </a:r>
          </a:p>
        </p:txBody>
      </p:sp>
      <p:sp>
        <p:nvSpPr>
          <p:cNvPr id="4" name="Content Placeholder 3">
            <a:extLst>
              <a:ext uri="{FF2B5EF4-FFF2-40B4-BE49-F238E27FC236}">
                <a16:creationId xmlns:a16="http://schemas.microsoft.com/office/drawing/2014/main" id="{7C42C4B1-ECBA-DC9F-EC47-1FDFC44D6673}"/>
              </a:ext>
            </a:extLst>
          </p:cNvPr>
          <p:cNvSpPr>
            <a:spLocks noGrp="1"/>
          </p:cNvSpPr>
          <p:nvPr>
            <p:ph idx="1"/>
          </p:nvPr>
        </p:nvSpPr>
        <p:spPr>
          <a:xfrm>
            <a:off x="22194" y="1408176"/>
            <a:ext cx="9121806" cy="5449824"/>
          </a:xfrm>
        </p:spPr>
        <p:txBody>
          <a:bodyPr>
            <a:noAutofit/>
          </a:bodyPr>
          <a:lstStyle/>
          <a:p>
            <a:r>
              <a:rPr lang="en-US" sz="2300" dirty="0"/>
              <a:t>Explain to the DRO that VA guidance says otherwise and cite to the M21: M21-1 V.ii.4.A.1.i. – “In some situations, </a:t>
            </a:r>
            <a:r>
              <a:rPr lang="en-US" sz="2300" b="1" dirty="0"/>
              <a:t>different theories of entitlement allow for assignment of different effective dates</a:t>
            </a:r>
            <a:r>
              <a:rPr lang="en-US" sz="2300" dirty="0"/>
              <a:t>. In such cases, consider each effective date rule when assigning an effective date and assign the most advantageous effective date that applies for the facts of the case.” </a:t>
            </a:r>
          </a:p>
          <a:p>
            <a:r>
              <a:rPr lang="en-US" altLang="en-US" sz="2300" dirty="0">
                <a:latin typeface="Corbel" panose="020B0503020204020204" pitchFamily="34" charset="0"/>
                <a:ea typeface="Arial Unicode MS" charset="0"/>
              </a:rPr>
              <a:t>Point out the BVA specifically granted based on DIRECT service connection (</a:t>
            </a:r>
            <a:r>
              <a:rPr lang="en-US" sz="2300" dirty="0"/>
              <a:t>"direct, fact-found basis") and that the PACT Act effective date restriction applies only to PRESUMPTIVE service connection.</a:t>
            </a:r>
          </a:p>
          <a:p>
            <a:pPr marL="118872" indent="0">
              <a:buNone/>
            </a:pPr>
            <a:r>
              <a:rPr lang="en-US" altLang="en-US" sz="2300" dirty="0">
                <a:latin typeface="Corbel" panose="020B0503020204020204" pitchFamily="34" charset="0"/>
                <a:ea typeface="Arial Unicode MS" charset="0"/>
              </a:rPr>
              <a:t>If that fails:</a:t>
            </a:r>
          </a:p>
          <a:p>
            <a:r>
              <a:rPr lang="en-US" altLang="en-US" sz="2300" dirty="0">
                <a:latin typeface="Corbel" panose="020B0503020204020204" pitchFamily="34" charset="0"/>
                <a:ea typeface="Arial Unicode MS" charset="0"/>
              </a:rPr>
              <a:t>Reach out to OAR – Office of Administrative Review: </a:t>
            </a:r>
            <a:r>
              <a:rPr lang="en-US" sz="2400" dirty="0">
                <a:hlinkClick r:id="rId2"/>
              </a:rPr>
              <a:t>OARCOMMS.VBAWAS@va.gov</a:t>
            </a:r>
            <a:endParaRPr lang="en-US" sz="2400" dirty="0"/>
          </a:p>
          <a:p>
            <a:r>
              <a:rPr lang="en-US" altLang="en-US" sz="2300" dirty="0">
                <a:latin typeface="Corbel" panose="020B0503020204020204" pitchFamily="34" charset="0"/>
                <a:ea typeface="Arial Unicode MS" charset="0"/>
              </a:rPr>
              <a:t>Try a supplemental claim with a statement (but will likely be disregarded for no N&amp;R evidence).</a:t>
            </a:r>
          </a:p>
          <a:p>
            <a:r>
              <a:rPr lang="en-US" altLang="en-US" sz="2300" dirty="0">
                <a:latin typeface="Corbel" panose="020B0503020204020204" pitchFamily="34" charset="0"/>
                <a:ea typeface="Arial Unicode MS" charset="0"/>
              </a:rPr>
              <a:t>Back to the BVA!</a:t>
            </a: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p:txBody>
      </p:sp>
      <p:sp>
        <p:nvSpPr>
          <p:cNvPr id="3" name="Slide Number Placeholder 2">
            <a:extLst>
              <a:ext uri="{FF2B5EF4-FFF2-40B4-BE49-F238E27FC236}">
                <a16:creationId xmlns:a16="http://schemas.microsoft.com/office/drawing/2014/main" id="{5B431DB4-2234-C1C3-B2A8-10C6CFF322ED}"/>
              </a:ext>
            </a:extLst>
          </p:cNvPr>
          <p:cNvSpPr>
            <a:spLocks noGrp="1"/>
          </p:cNvSpPr>
          <p:nvPr>
            <p:ph type="sldNum" sz="quarter" idx="12"/>
          </p:nvPr>
        </p:nvSpPr>
        <p:spPr/>
        <p:txBody>
          <a:bodyPr/>
          <a:lstStyle/>
          <a:p>
            <a:fld id="{1B5C5464-0A0C-4F4F-8948-B8BFCC70FC15}" type="slidenum">
              <a:rPr lang="en-US" smtClean="0"/>
              <a:pPr/>
              <a:t>3</a:t>
            </a:fld>
            <a:endParaRPr lang="en-US" dirty="0"/>
          </a:p>
        </p:txBody>
      </p:sp>
    </p:spTree>
    <p:extLst>
      <p:ext uri="{BB962C8B-B14F-4D97-AF65-F5344CB8AC3E}">
        <p14:creationId xmlns:p14="http://schemas.microsoft.com/office/powerpoint/2010/main" val="605228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EB233-4FC4-8468-85A7-C27EB9E75A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04E017-74AF-8B68-3CEE-6B6EF014DAFC}"/>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#2</a:t>
            </a:r>
          </a:p>
        </p:txBody>
      </p:sp>
      <p:sp>
        <p:nvSpPr>
          <p:cNvPr id="4" name="Content Placeholder 3">
            <a:extLst>
              <a:ext uri="{FF2B5EF4-FFF2-40B4-BE49-F238E27FC236}">
                <a16:creationId xmlns:a16="http://schemas.microsoft.com/office/drawing/2014/main" id="{DD69AA6A-E0F1-C7DE-8C44-6DD94FA4DA8B}"/>
              </a:ext>
            </a:extLst>
          </p:cNvPr>
          <p:cNvSpPr>
            <a:spLocks noGrp="1"/>
          </p:cNvSpPr>
          <p:nvPr>
            <p:ph idx="1"/>
          </p:nvPr>
        </p:nvSpPr>
        <p:spPr>
          <a:xfrm>
            <a:off x="22194" y="1408176"/>
            <a:ext cx="9121806" cy="5449824"/>
          </a:xfrm>
        </p:spPr>
        <p:txBody>
          <a:bodyPr>
            <a:noAutofit/>
          </a:bodyPr>
          <a:lstStyle/>
          <a:p>
            <a:r>
              <a:rPr lang="en-US" sz="2500" dirty="0"/>
              <a:t>A veteran files a </a:t>
            </a:r>
            <a:r>
              <a:rPr lang="en-US" sz="2500" i="1" dirty="0"/>
              <a:t>supplemental claim</a:t>
            </a:r>
            <a:r>
              <a:rPr lang="en-US" sz="2500" dirty="0"/>
              <a:t> for his right knee in August 2023 using a VA Form 20-0995, but he forgets to sign it. In December 2023, the VA sends a letter stating the form is incomplete. The veteran submits a properly completed 20-0995 in April 2024. The claim is granted in August 2024.</a:t>
            </a:r>
          </a:p>
          <a:p>
            <a:pPr lvl="0"/>
            <a:r>
              <a:rPr lang="en-US" sz="2500" b="1" dirty="0"/>
              <a:t>What is the proper effective date?</a:t>
            </a:r>
          </a:p>
          <a:p>
            <a:pPr marL="118872" lvl="0" indent="0">
              <a:buNone/>
            </a:pPr>
            <a:endParaRPr lang="en-US" sz="2500" b="1" dirty="0"/>
          </a:p>
          <a:p>
            <a:pPr marL="118872" lvl="0" indent="0">
              <a:buNone/>
            </a:pPr>
            <a:r>
              <a:rPr lang="en-US" sz="2500" b="1" dirty="0"/>
              <a:t>April 2024</a:t>
            </a:r>
          </a:p>
          <a:p>
            <a:pPr marL="118872" lvl="0" indent="0">
              <a:buNone/>
            </a:pPr>
            <a:r>
              <a:rPr lang="en-US" sz="2800" dirty="0"/>
              <a:t>The grace period for an incomplete supplemental claim is only </a:t>
            </a:r>
            <a:r>
              <a:rPr lang="en-US" sz="2800" b="1" dirty="0"/>
              <a:t>60 days</a:t>
            </a:r>
            <a:r>
              <a:rPr lang="en-US" sz="2800" dirty="0"/>
              <a:t> from the VA's notification. Contrast this with an incomplete original application, which has a one-year grace period.</a:t>
            </a:r>
            <a:br>
              <a:rPr lang="en-US" sz="2500" dirty="0"/>
            </a:br>
            <a:endParaRPr lang="en-US" altLang="en-US" sz="2500" dirty="0">
              <a:latin typeface="Corbel" panose="020B0503020204020204" pitchFamily="34" charset="0"/>
              <a:ea typeface="Arial Unicode MS" charset="0"/>
            </a:endParaRP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5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5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500" dirty="0">
              <a:latin typeface="Corbel" panose="020B0503020204020204" pitchFamily="34" charset="0"/>
              <a:ea typeface="Arial Unicode MS" charset="0"/>
            </a:endParaRPr>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p:txBody>
      </p:sp>
      <p:sp>
        <p:nvSpPr>
          <p:cNvPr id="3" name="Slide Number Placeholder 2">
            <a:extLst>
              <a:ext uri="{FF2B5EF4-FFF2-40B4-BE49-F238E27FC236}">
                <a16:creationId xmlns:a16="http://schemas.microsoft.com/office/drawing/2014/main" id="{ED7D38F7-D458-E94D-0A55-AC0D46BAC2C6}"/>
              </a:ext>
            </a:extLst>
          </p:cNvPr>
          <p:cNvSpPr>
            <a:spLocks noGrp="1"/>
          </p:cNvSpPr>
          <p:nvPr>
            <p:ph type="sldNum" sz="quarter" idx="12"/>
          </p:nvPr>
        </p:nvSpPr>
        <p:spPr/>
        <p:txBody>
          <a:bodyPr/>
          <a:lstStyle/>
          <a:p>
            <a:fld id="{1B5C5464-0A0C-4F4F-8948-B8BFCC70FC15}" type="slidenum">
              <a:rPr lang="en-US" smtClean="0"/>
              <a:pPr/>
              <a:t>4</a:t>
            </a:fld>
            <a:endParaRPr lang="en-US" dirty="0"/>
          </a:p>
        </p:txBody>
      </p:sp>
    </p:spTree>
    <p:extLst>
      <p:ext uri="{BB962C8B-B14F-4D97-AF65-F5344CB8AC3E}">
        <p14:creationId xmlns:p14="http://schemas.microsoft.com/office/powerpoint/2010/main" val="294011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1000"/>
                                        <p:tgtEl>
                                          <p:spTgt spid="4">
                                            <p:txEl>
                                              <p:pRg st="4" end="4"/>
                                            </p:txEl>
                                          </p:spTgt>
                                        </p:tgtEl>
                                      </p:cBhvr>
                                    </p:animEffect>
                                    <p:anim calcmode="lin" valueType="num">
                                      <p:cBhvr>
                                        <p:cTn id="13"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23016-FB36-C37D-B4B4-501405724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81846E-0296-51B3-3474-F72BC7B61D4F}"/>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3</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A03BC77A-F7A3-DA1C-C1AB-4543057AAE72}"/>
              </a:ext>
            </a:extLst>
          </p:cNvPr>
          <p:cNvSpPr>
            <a:spLocks noGrp="1"/>
          </p:cNvSpPr>
          <p:nvPr>
            <p:ph idx="1"/>
          </p:nvPr>
        </p:nvSpPr>
        <p:spPr>
          <a:xfrm>
            <a:off x="22194" y="1408176"/>
            <a:ext cx="9121806" cy="5449824"/>
          </a:xfrm>
        </p:spPr>
        <p:txBody>
          <a:bodyPr>
            <a:noAutofit/>
          </a:bodyPr>
          <a:lstStyle/>
          <a:p>
            <a:r>
              <a:rPr lang="en-US" sz="2800" dirty="0"/>
              <a:t>A veteran with a 70% PTSD rating files for TDIU and is denied. </a:t>
            </a:r>
          </a:p>
          <a:p>
            <a:r>
              <a:rPr lang="en-US" sz="2800" dirty="0"/>
              <a:t>She files a Supplemental Claim with a vocational assessment and lay statements about how severe her PTSD is. </a:t>
            </a:r>
          </a:p>
          <a:p>
            <a:r>
              <a:rPr lang="en-US" sz="2800" dirty="0"/>
              <a:t>The subsequent C&amp;P examiner checks the "Total occupational and social impairment" box on the DBQ. </a:t>
            </a:r>
          </a:p>
          <a:p>
            <a:r>
              <a:rPr lang="en-US" sz="2800" dirty="0"/>
              <a:t>The VA then grants a 100% scheduler rating for PTSD, and claims that the TDIU claim "moot." The effective date for the 100% rating is the date of the C&amp;P exam.</a:t>
            </a:r>
          </a:p>
          <a:p>
            <a:pPr lvl="0"/>
            <a:r>
              <a:rPr lang="en-US" sz="2800" b="1" dirty="0"/>
              <a:t>Is an earlier effective date possible, and if so, how would you argue for it?</a:t>
            </a:r>
          </a:p>
          <a:p>
            <a:pPr marL="0" indent="0">
              <a:lnSpc>
                <a:spcPct val="95000"/>
              </a:lnSpc>
              <a:spcBef>
                <a:spcPts val="400"/>
              </a:spcBef>
              <a:buNone/>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300" dirty="0">
              <a:latin typeface="Corbel" panose="020B0503020204020204" pitchFamily="34" charset="0"/>
              <a:ea typeface="Arial Unicode MS" charset="0"/>
            </a:endParaRPr>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a:p>
            <a:pPr marL="118872" indent="0">
              <a:buNone/>
            </a:pPr>
            <a:endParaRPr lang="en-US" sz="2300" dirty="0"/>
          </a:p>
        </p:txBody>
      </p:sp>
      <p:sp>
        <p:nvSpPr>
          <p:cNvPr id="3" name="Slide Number Placeholder 2">
            <a:extLst>
              <a:ext uri="{FF2B5EF4-FFF2-40B4-BE49-F238E27FC236}">
                <a16:creationId xmlns:a16="http://schemas.microsoft.com/office/drawing/2014/main" id="{ACC46AAF-03B3-15C5-52B7-6596C04C5560}"/>
              </a:ext>
            </a:extLst>
          </p:cNvPr>
          <p:cNvSpPr>
            <a:spLocks noGrp="1"/>
          </p:cNvSpPr>
          <p:nvPr>
            <p:ph type="sldNum" sz="quarter" idx="12"/>
          </p:nvPr>
        </p:nvSpPr>
        <p:spPr/>
        <p:txBody>
          <a:bodyPr/>
          <a:lstStyle/>
          <a:p>
            <a:fld id="{1B5C5464-0A0C-4F4F-8948-B8BFCC70FC15}" type="slidenum">
              <a:rPr lang="en-US" smtClean="0"/>
              <a:pPr/>
              <a:t>5</a:t>
            </a:fld>
            <a:endParaRPr lang="en-US" dirty="0"/>
          </a:p>
        </p:txBody>
      </p:sp>
    </p:spTree>
    <p:extLst>
      <p:ext uri="{BB962C8B-B14F-4D97-AF65-F5344CB8AC3E}">
        <p14:creationId xmlns:p14="http://schemas.microsoft.com/office/powerpoint/2010/main" val="122241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C5F6B-E494-7D39-A285-59D8601B7B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BC173-1428-BE06-1494-E1847C91D192}"/>
              </a:ext>
            </a:extLst>
          </p:cNvPr>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#3</a:t>
            </a:r>
          </a:p>
        </p:txBody>
      </p:sp>
      <p:sp>
        <p:nvSpPr>
          <p:cNvPr id="4" name="Content Placeholder 3">
            <a:extLst>
              <a:ext uri="{FF2B5EF4-FFF2-40B4-BE49-F238E27FC236}">
                <a16:creationId xmlns:a16="http://schemas.microsoft.com/office/drawing/2014/main" id="{F1628DFB-3664-DE6C-CD67-DE48B2502E3D}"/>
              </a:ext>
            </a:extLst>
          </p:cNvPr>
          <p:cNvSpPr>
            <a:spLocks noGrp="1"/>
          </p:cNvSpPr>
          <p:nvPr>
            <p:ph idx="1"/>
          </p:nvPr>
        </p:nvSpPr>
        <p:spPr>
          <a:xfrm>
            <a:off x="22194" y="1408176"/>
            <a:ext cx="9121806" cy="5449824"/>
          </a:xfrm>
        </p:spPr>
        <p:txBody>
          <a:bodyPr>
            <a:noAutofit/>
          </a:bodyPr>
          <a:lstStyle/>
          <a:p>
            <a:pPr marL="118872" indent="0">
              <a:buNone/>
            </a:pPr>
            <a:r>
              <a:rPr lang="en-US" sz="2700" b="1" dirty="0"/>
              <a:t>Two Strong arguments we would use:</a:t>
            </a:r>
          </a:p>
          <a:p>
            <a:pPr marL="633222" indent="-514350">
              <a:buFont typeface="+mj-lt"/>
              <a:buAutoNum type="arabicPeriod"/>
            </a:pPr>
            <a:r>
              <a:rPr lang="en-US" sz="2700" dirty="0"/>
              <a:t>A TDIU claim inherently includes a claim for the highest schedular rating. The evidence submitted for TDIU (e.g., vocational assessment, lay statements) also proves that the veteran met the 100% criteria at that earlier time. Therefore, the effective date for a 100% rating should be the TDIU claim date when the facts became ascertainable, not the later date of a C&amp;P exam.</a:t>
            </a:r>
          </a:p>
          <a:p>
            <a:pPr marL="633222" indent="-514350">
              <a:buFont typeface="+mj-lt"/>
              <a:buAutoNum type="arabicPeriod"/>
            </a:pPr>
            <a:r>
              <a:rPr lang="en-US" sz="2700" dirty="0"/>
              <a:t>M21-1 VIII.iv.3.C.3.g. </a:t>
            </a:r>
            <a:r>
              <a:rPr lang="en-US" sz="2700" i="1" dirty="0"/>
              <a:t>The IU evaluation </a:t>
            </a:r>
            <a:r>
              <a:rPr lang="en-US" sz="2700" b="1" i="1" dirty="0"/>
              <a:t>is not moot </a:t>
            </a:r>
            <a:r>
              <a:rPr lang="en-US" sz="2700" i="1" dirty="0"/>
              <a:t>if the effective date of the single schedular 100-percent evaluation is from a later date than that which can be assigned based on entitlement to IU.</a:t>
            </a:r>
          </a:p>
          <a:p>
            <a:endParaRPr lang="en-US" sz="2400" dirty="0"/>
          </a:p>
          <a:p>
            <a:endParaRPr lang="en-US" altLang="en-US" sz="22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200" dirty="0">
              <a:latin typeface="Corbel" panose="020B0503020204020204" pitchFamily="34" charset="0"/>
              <a:ea typeface="Arial Unicode MS" charset="0"/>
            </a:endParaRPr>
          </a:p>
          <a:p>
            <a:pPr marL="457200" indent="-457200">
              <a:lnSpc>
                <a:spcPct val="95000"/>
              </a:lnSpc>
              <a:spcBef>
                <a:spcPts val="400"/>
              </a:spcBef>
              <a:tabLst>
                <a:tab pos="949325" algn="l"/>
                <a:tab pos="1863725" algn="l"/>
                <a:tab pos="2778125" algn="l"/>
                <a:tab pos="3692525" algn="l"/>
                <a:tab pos="4606925" algn="l"/>
                <a:tab pos="5521325" algn="l"/>
                <a:tab pos="6435725" algn="l"/>
                <a:tab pos="7350125" algn="l"/>
                <a:tab pos="8264525" algn="l"/>
                <a:tab pos="9178925" algn="l"/>
                <a:tab pos="10093325" algn="l"/>
              </a:tabLst>
              <a:defRPr/>
            </a:pPr>
            <a:endParaRPr lang="en-US" altLang="en-US" sz="2200" dirty="0">
              <a:latin typeface="Corbel" panose="020B0503020204020204" pitchFamily="34" charset="0"/>
              <a:ea typeface="Arial Unicode MS" charset="0"/>
            </a:endParaRPr>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a:p>
            <a:pPr marL="118872" indent="0">
              <a:buNone/>
            </a:pPr>
            <a:endParaRPr lang="en-US" sz="2200" dirty="0"/>
          </a:p>
        </p:txBody>
      </p:sp>
      <p:sp>
        <p:nvSpPr>
          <p:cNvPr id="3" name="Slide Number Placeholder 2">
            <a:extLst>
              <a:ext uri="{FF2B5EF4-FFF2-40B4-BE49-F238E27FC236}">
                <a16:creationId xmlns:a16="http://schemas.microsoft.com/office/drawing/2014/main" id="{6CC84A22-BCA6-985C-3811-96D719E5050A}"/>
              </a:ext>
            </a:extLst>
          </p:cNvPr>
          <p:cNvSpPr>
            <a:spLocks noGrp="1"/>
          </p:cNvSpPr>
          <p:nvPr>
            <p:ph type="sldNum" sz="quarter" idx="12"/>
          </p:nvPr>
        </p:nvSpPr>
        <p:spPr/>
        <p:txBody>
          <a:bodyPr/>
          <a:lstStyle/>
          <a:p>
            <a:fld id="{1B5C5464-0A0C-4F4F-8948-B8BFCC70FC15}" type="slidenum">
              <a:rPr lang="en-US" smtClean="0"/>
              <a:pPr/>
              <a:t>6</a:t>
            </a:fld>
            <a:endParaRPr lang="en-US" dirty="0"/>
          </a:p>
        </p:txBody>
      </p:sp>
    </p:spTree>
    <p:extLst>
      <p:ext uri="{BB962C8B-B14F-4D97-AF65-F5344CB8AC3E}">
        <p14:creationId xmlns:p14="http://schemas.microsoft.com/office/powerpoint/2010/main" val="3157874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a:t>
            </a:r>
            <a:r>
              <a:rPr lang="en-US" sz="4000" dirty="0">
                <a:solidFill>
                  <a:schemeClr val="accent1"/>
                </a:solidFill>
              </a:rPr>
              <a:t>4</a:t>
            </a:r>
            <a:endParaRPr lang="en-US" sz="4000" b="1" dirty="0">
              <a:solidFill>
                <a:schemeClr val="accent1"/>
              </a:solidFill>
            </a:endParaRP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r>
              <a:rPr lang="en-US" sz="3000" dirty="0"/>
              <a:t>An Iraq veteran is diagnosed with COPD on December 1, 2022. He files an Intent to File on August 9, 2023. He files his formal claim on August 9, 2024.</a:t>
            </a:r>
          </a:p>
          <a:p>
            <a:pPr lvl="0"/>
            <a:r>
              <a:rPr lang="en-US" sz="3000" b="1" dirty="0"/>
              <a:t>What is the proper effective date?</a:t>
            </a:r>
            <a:br>
              <a:rPr lang="en-US" sz="3000" dirty="0"/>
            </a:br>
            <a:endParaRPr lang="en-US" sz="3000" dirty="0"/>
          </a:p>
          <a:p>
            <a:pPr marL="118872" lvl="0" indent="0">
              <a:buNone/>
            </a:pPr>
            <a:r>
              <a:rPr lang="en-US" sz="3000" dirty="0"/>
              <a:t>August 9, 2023 </a:t>
            </a:r>
          </a:p>
          <a:p>
            <a:pPr marL="118872" indent="0">
              <a:buNone/>
            </a:pPr>
            <a:r>
              <a:rPr lang="en-US" sz="3000" dirty="0"/>
              <a:t>The PACT Act's special effective date (up to one year prior to filing) requires a diagnosis by August 10, 2022. Since this veteran's diagnosis occurred in December 2022, the standard effective date of the intent to file applies.</a:t>
            </a:r>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a:p>
            <a:pPr marL="118872" indent="0">
              <a:buNone/>
            </a:pPr>
            <a:endParaRPr lang="en-US" sz="2400" dirty="0"/>
          </a:p>
        </p:txBody>
      </p:sp>
      <p:sp>
        <p:nvSpPr>
          <p:cNvPr id="3" name="Slide Number Placeholder 2">
            <a:extLst>
              <a:ext uri="{FF2B5EF4-FFF2-40B4-BE49-F238E27FC236}">
                <a16:creationId xmlns:a16="http://schemas.microsoft.com/office/drawing/2014/main" id="{0D6BB5D8-6899-465A-A286-DE05AC14FF9A}"/>
              </a:ext>
            </a:extLst>
          </p:cNvPr>
          <p:cNvSpPr>
            <a:spLocks noGrp="1"/>
          </p:cNvSpPr>
          <p:nvPr>
            <p:ph type="sldNum" sz="quarter" idx="12"/>
          </p:nvPr>
        </p:nvSpPr>
        <p:spPr/>
        <p:txBody>
          <a:bodyPr/>
          <a:lstStyle/>
          <a:p>
            <a:fld id="{1B5C5464-0A0C-4F4F-8948-B8BFCC70FC15}" type="slidenum">
              <a:rPr lang="en-US" smtClean="0"/>
              <a:pPr/>
              <a:t>7</a:t>
            </a:fld>
            <a:endParaRPr lang="en-US" dirty="0"/>
          </a:p>
        </p:txBody>
      </p:sp>
    </p:spTree>
    <p:extLst>
      <p:ext uri="{BB962C8B-B14F-4D97-AF65-F5344CB8AC3E}">
        <p14:creationId xmlns:p14="http://schemas.microsoft.com/office/powerpoint/2010/main" val="4202247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1000"/>
                                        <p:tgtEl>
                                          <p:spTgt spid="4">
                                            <p:txEl>
                                              <p:pRg st="3" end="3"/>
                                            </p:txEl>
                                          </p:spTgt>
                                        </p:tgtEl>
                                      </p:cBhvr>
                                    </p:animEffect>
                                    <p:anim calcmode="lin" valueType="num">
                                      <p:cBhvr>
                                        <p:cTn id="1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#5</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r>
              <a:rPr lang="en-US" sz="2700" dirty="0"/>
              <a:t>A Vietnam veteran filed a claim for Parkinson's Disease (PD) in April 1995, which was denied. In 2010, after PD was added to the presumptive list, he filed a new claim which was granted.</a:t>
            </a:r>
          </a:p>
          <a:p>
            <a:pPr lvl="0"/>
            <a:r>
              <a:rPr lang="en-US" sz="2700" b="1" dirty="0"/>
              <a:t>What is the proper effective date?</a:t>
            </a:r>
            <a:br>
              <a:rPr lang="en-US" sz="2700" dirty="0"/>
            </a:br>
            <a:endParaRPr lang="en-US" sz="2700" dirty="0"/>
          </a:p>
          <a:p>
            <a:pPr marL="118872" indent="0">
              <a:buNone/>
            </a:pPr>
            <a:r>
              <a:rPr lang="en-US" sz="2700" b="1" dirty="0"/>
              <a:t>April 1995</a:t>
            </a:r>
            <a:endParaRPr lang="en-US" sz="2700" dirty="0"/>
          </a:p>
          <a:p>
            <a:pPr marL="118872" lvl="0" indent="0">
              <a:buNone/>
            </a:pPr>
            <a:r>
              <a:rPr lang="en-US" sz="2700" dirty="0"/>
              <a:t>This is a classic </a:t>
            </a:r>
            <a:r>
              <a:rPr lang="en-US" sz="2700" i="1" dirty="0"/>
              <a:t>Nehmer</a:t>
            </a:r>
            <a:r>
              <a:rPr lang="en-US" sz="2700" dirty="0"/>
              <a:t> ruling scenario. For certain conditions added to the Agent Orange presumptive list, if a veteran had a prior denied claim for that condition, the effective date is the date of that </a:t>
            </a:r>
            <a:r>
              <a:rPr lang="en-US" sz="2700" i="1" dirty="0"/>
              <a:t>earliest claim</a:t>
            </a:r>
            <a:r>
              <a:rPr lang="en-US" sz="2700" dirty="0"/>
              <a:t> (or date of diagnosis if later), not the date of the new law or the new claim.</a:t>
            </a:r>
          </a:p>
          <a:p>
            <a:pPr marL="118872" lvl="0" indent="0">
              <a:buNone/>
            </a:pPr>
            <a:r>
              <a:rPr lang="en-US" sz="2700" b="1" dirty="0"/>
              <a:t>What is the exception to this rule?</a:t>
            </a:r>
          </a:p>
          <a:p>
            <a:pPr marL="118872" lvl="0" indent="0">
              <a:buNone/>
            </a:pPr>
            <a:endParaRPr lang="en-US" sz="2000" b="1"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a:p>
            <a:pPr marL="118872" indent="0">
              <a:buNone/>
            </a:pPr>
            <a:endParaRPr lang="en-US" sz="2000" dirty="0"/>
          </a:p>
        </p:txBody>
      </p:sp>
      <p:sp>
        <p:nvSpPr>
          <p:cNvPr id="3" name="Slide Number Placeholder 2">
            <a:extLst>
              <a:ext uri="{FF2B5EF4-FFF2-40B4-BE49-F238E27FC236}">
                <a16:creationId xmlns:a16="http://schemas.microsoft.com/office/drawing/2014/main" id="{2E7E53DC-98ED-4E64-8934-38C7B4A5CD07}"/>
              </a:ext>
            </a:extLst>
          </p:cNvPr>
          <p:cNvSpPr>
            <a:spLocks noGrp="1"/>
          </p:cNvSpPr>
          <p:nvPr>
            <p:ph type="sldNum" sz="quarter" idx="12"/>
          </p:nvPr>
        </p:nvSpPr>
        <p:spPr/>
        <p:txBody>
          <a:bodyPr/>
          <a:lstStyle/>
          <a:p>
            <a:fld id="{1B5C5464-0A0C-4F4F-8948-B8BFCC70FC15}" type="slidenum">
              <a:rPr lang="en-US" smtClean="0"/>
              <a:pPr/>
              <a:t>8</a:t>
            </a:fld>
            <a:endParaRPr lang="en-US" dirty="0"/>
          </a:p>
        </p:txBody>
      </p:sp>
    </p:spTree>
    <p:extLst>
      <p:ext uri="{BB962C8B-B14F-4D97-AF65-F5344CB8AC3E}">
        <p14:creationId xmlns:p14="http://schemas.microsoft.com/office/powerpoint/2010/main" val="4192614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1000"/>
                                        <p:tgtEl>
                                          <p:spTgt spid="4">
                                            <p:txEl>
                                              <p:pRg st="3" end="3"/>
                                            </p:txEl>
                                          </p:spTgt>
                                        </p:tgtEl>
                                      </p:cBhvr>
                                    </p:animEffect>
                                    <p:anim calcmode="lin" valueType="num">
                                      <p:cBhvr>
                                        <p:cTn id="13"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1000"/>
                                        <p:tgtEl>
                                          <p:spTgt spid="4">
                                            <p:txEl>
                                              <p:pRg st="4" end="4"/>
                                            </p:txEl>
                                          </p:spTgt>
                                        </p:tgtEl>
                                      </p:cBhvr>
                                    </p:animEffect>
                                    <p:anim calcmode="lin" valueType="num">
                                      <p:cBhvr>
                                        <p:cTn id="1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8991600" cy="1252728"/>
          </a:xfrm>
        </p:spPr>
        <p:txBody>
          <a:bodyPr>
            <a:noAutofit/>
          </a:bodyPr>
          <a:lstStyle/>
          <a:p>
            <a:pPr algn="ctr"/>
            <a:r>
              <a:rPr lang="en-US" sz="4000" b="1" dirty="0">
                <a:solidFill>
                  <a:schemeClr val="accent1"/>
                </a:solidFill>
              </a:rPr>
              <a:t>Scenario #6</a:t>
            </a:r>
          </a:p>
        </p:txBody>
      </p:sp>
      <p:sp>
        <p:nvSpPr>
          <p:cNvPr id="4" name="Content Placeholder 3">
            <a:extLst>
              <a:ext uri="{FF2B5EF4-FFF2-40B4-BE49-F238E27FC236}">
                <a16:creationId xmlns:a16="http://schemas.microsoft.com/office/drawing/2014/main" id="{1364CDD2-9403-44B9-87E1-961063ADF82C}"/>
              </a:ext>
            </a:extLst>
          </p:cNvPr>
          <p:cNvSpPr>
            <a:spLocks noGrp="1"/>
          </p:cNvSpPr>
          <p:nvPr>
            <p:ph idx="1"/>
          </p:nvPr>
        </p:nvSpPr>
        <p:spPr>
          <a:xfrm>
            <a:off x="22194" y="1408176"/>
            <a:ext cx="9121806" cy="5449824"/>
          </a:xfrm>
        </p:spPr>
        <p:txBody>
          <a:bodyPr>
            <a:noAutofit/>
          </a:bodyPr>
          <a:lstStyle/>
          <a:p>
            <a:r>
              <a:rPr lang="en-US" sz="2300" dirty="0"/>
              <a:t>A veteran filed claims for service-connected hearing loss and tinnitus. While his service treatment records are silent on hearing issues, he submitted a lay statement describing that, while stationed next to a runway, his "ears were always ringing" after shifts and he "had to ask people to repeat themselves constantly."</a:t>
            </a:r>
          </a:p>
          <a:p>
            <a:r>
              <a:rPr lang="en-US" sz="2300" dirty="0"/>
              <a:t>The VA denied the claims, asserting that the veteran's statement was not competent lay evidence because he is not qualified to diagnose a medical condition.</a:t>
            </a:r>
          </a:p>
          <a:p>
            <a:r>
              <a:rPr lang="en-US" sz="2300" b="1" dirty="0"/>
              <a:t>Is this a correct basis for denial?</a:t>
            </a:r>
            <a:endParaRPr lang="en-US" sz="2300" dirty="0"/>
          </a:p>
          <a:p>
            <a:pPr marL="118872" indent="0">
              <a:buNone/>
            </a:pPr>
            <a:r>
              <a:rPr lang="en-US" sz="2300" dirty="0"/>
              <a:t>No, this basis for denial is incorrect. The veteran was not providing a diagnosis; he was reporting observable symptoms. Lay testimony is competent to establish the occurrence of an in-service event—such as exposure to loud noise and the subsequent onset of ringing ears and difficulty hearing. The VA erred by conflating the reporting of symptoms with providing a medical opinion.</a:t>
            </a:r>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a:p>
            <a:pPr marL="118872" indent="0">
              <a:buNone/>
            </a:pPr>
            <a:endParaRPr lang="en-US" sz="2500" dirty="0"/>
          </a:p>
        </p:txBody>
      </p:sp>
      <p:sp>
        <p:nvSpPr>
          <p:cNvPr id="3" name="Slide Number Placeholder 2">
            <a:extLst>
              <a:ext uri="{FF2B5EF4-FFF2-40B4-BE49-F238E27FC236}">
                <a16:creationId xmlns:a16="http://schemas.microsoft.com/office/drawing/2014/main" id="{1D896F2E-4007-42B2-AAE2-C0BD48780598}"/>
              </a:ext>
            </a:extLst>
          </p:cNvPr>
          <p:cNvSpPr>
            <a:spLocks noGrp="1"/>
          </p:cNvSpPr>
          <p:nvPr>
            <p:ph type="sldNum" sz="quarter" idx="12"/>
          </p:nvPr>
        </p:nvSpPr>
        <p:spPr/>
        <p:txBody>
          <a:bodyPr/>
          <a:lstStyle/>
          <a:p>
            <a:fld id="{1B5C5464-0A0C-4F4F-8948-B8BFCC70FC15}" type="slidenum">
              <a:rPr lang="en-US" smtClean="0"/>
              <a:pPr/>
              <a:t>9</a:t>
            </a:fld>
            <a:endParaRPr lang="en-US" dirty="0"/>
          </a:p>
        </p:txBody>
      </p:sp>
    </p:spTree>
    <p:extLst>
      <p:ext uri="{BB962C8B-B14F-4D97-AF65-F5344CB8AC3E}">
        <p14:creationId xmlns:p14="http://schemas.microsoft.com/office/powerpoint/2010/main" val="253481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47727</TotalTime>
  <Words>3051</Words>
  <Application>Microsoft Office PowerPoint</Application>
  <PresentationFormat>On-screen Show (4:3)</PresentationFormat>
  <Paragraphs>569</Paragraphs>
  <Slides>28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Corbel</vt:lpstr>
      <vt:lpstr>Wingdings</vt:lpstr>
      <vt:lpstr>Wingdings 2</vt:lpstr>
      <vt:lpstr>Wingdings 3</vt:lpstr>
      <vt:lpstr>Module</vt:lpstr>
      <vt:lpstr>CVSO Appeal Scenarios</vt:lpstr>
      <vt:lpstr>Scenario #1</vt:lpstr>
      <vt:lpstr>Scenario #1</vt:lpstr>
      <vt:lpstr>Scenario #2</vt:lpstr>
      <vt:lpstr>Scenario #3</vt:lpstr>
      <vt:lpstr>Scenario #3</vt:lpstr>
      <vt:lpstr>Scenario #4</vt:lpstr>
      <vt:lpstr>Scenario #5</vt:lpstr>
      <vt:lpstr>Scenario #6</vt:lpstr>
      <vt:lpstr>Scenario #7</vt:lpstr>
      <vt:lpstr>Scenario #7</vt:lpstr>
      <vt:lpstr>Scenario #8</vt:lpstr>
      <vt:lpstr>Scenario #8</vt:lpstr>
      <vt:lpstr>Scenario #9</vt:lpstr>
      <vt:lpstr>Scenario #10</vt:lpstr>
      <vt:lpstr>Scenario #11</vt:lpstr>
      <vt:lpstr>Scenario #12</vt:lpstr>
      <vt:lpstr>Scenario #13</vt:lpstr>
      <vt:lpstr>Scenario #14</vt:lpstr>
      <vt:lpstr>Scenario #15</vt:lpstr>
      <vt:lpstr>Scenario #15</vt:lpstr>
      <vt:lpstr>Scenario #16</vt:lpstr>
      <vt:lpstr>Scenario #17</vt:lpstr>
      <vt:lpstr>Scenario #18</vt:lpstr>
      <vt:lpstr>Scenario #19</vt:lpstr>
      <vt:lpstr>Scenario #20</vt:lpstr>
      <vt:lpstr>QUESTIONS?</vt:lpstr>
      <vt:lpstr>More Questions? </vt:lpstr>
    </vt:vector>
  </TitlesOfParts>
  <Company>United States Court of Veteran Affairs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Court of Appeals for Veterans Claims</dc:title>
  <dc:creator>anne stygles</dc:creator>
  <cp:lastModifiedBy>Jim Radogna</cp:lastModifiedBy>
  <cp:revision>1143</cp:revision>
  <cp:lastPrinted>2021-11-02T18:42:23Z</cp:lastPrinted>
  <dcterms:created xsi:type="dcterms:W3CDTF">2011-03-11T21:47:51Z</dcterms:created>
  <dcterms:modified xsi:type="dcterms:W3CDTF">2026-02-07T16:04:29Z</dcterms:modified>
</cp:coreProperties>
</file>