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9" r:id="rId4"/>
  </p:sldMasterIdLst>
  <p:notesMasterIdLst>
    <p:notesMasterId r:id="rId31"/>
  </p:notesMasterIdLst>
  <p:handoutMasterIdLst>
    <p:handoutMasterId r:id="rId32"/>
  </p:handoutMasterIdLst>
  <p:sldIdLst>
    <p:sldId id="266" r:id="rId5"/>
    <p:sldId id="290" r:id="rId6"/>
    <p:sldId id="362" r:id="rId7"/>
    <p:sldId id="386" r:id="rId8"/>
    <p:sldId id="324" r:id="rId9"/>
    <p:sldId id="426" r:id="rId10"/>
    <p:sldId id="402" r:id="rId11"/>
    <p:sldId id="405" r:id="rId12"/>
    <p:sldId id="363" r:id="rId13"/>
    <p:sldId id="418" r:id="rId14"/>
    <p:sldId id="424" r:id="rId15"/>
    <p:sldId id="429" r:id="rId16"/>
    <p:sldId id="430" r:id="rId17"/>
    <p:sldId id="431" r:id="rId18"/>
    <p:sldId id="427" r:id="rId19"/>
    <p:sldId id="432" r:id="rId20"/>
    <p:sldId id="428" r:id="rId21"/>
    <p:sldId id="433" r:id="rId22"/>
    <p:sldId id="388" r:id="rId23"/>
    <p:sldId id="284" r:id="rId24"/>
    <p:sldId id="423" r:id="rId25"/>
    <p:sldId id="365" r:id="rId26"/>
    <p:sldId id="375" r:id="rId27"/>
    <p:sldId id="376" r:id="rId28"/>
    <p:sldId id="377" r:id="rId29"/>
    <p:sldId id="378"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939BB71-EE47-4178-B7D1-860597650B55}">
          <p14:sldIdLst>
            <p14:sldId id="266"/>
            <p14:sldId id="290"/>
            <p14:sldId id="362"/>
            <p14:sldId id="386"/>
            <p14:sldId id="324"/>
            <p14:sldId id="426"/>
            <p14:sldId id="402"/>
            <p14:sldId id="405"/>
            <p14:sldId id="363"/>
            <p14:sldId id="418"/>
            <p14:sldId id="424"/>
            <p14:sldId id="429"/>
            <p14:sldId id="430"/>
            <p14:sldId id="431"/>
            <p14:sldId id="427"/>
            <p14:sldId id="432"/>
            <p14:sldId id="428"/>
            <p14:sldId id="433"/>
            <p14:sldId id="388"/>
            <p14:sldId id="284"/>
            <p14:sldId id="423"/>
            <p14:sldId id="365"/>
            <p14:sldId id="375"/>
            <p14:sldId id="376"/>
            <p14:sldId id="377"/>
            <p14:sldId id="37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mundo, Zheriemae@CalVet" initials="RZ" lastIdx="2" clrIdx="0">
    <p:extLst>
      <p:ext uri="{19B8F6BF-5375-455C-9EA6-DF929625EA0E}">
        <p15:presenceInfo xmlns:p15="http://schemas.microsoft.com/office/powerpoint/2012/main" userId="S-1-5-21-1664438929-1569342425-1540833222-129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1"/>
    <p:restoredTop sz="94674"/>
  </p:normalViewPr>
  <p:slideViewPr>
    <p:cSldViewPr snapToGrid="0" snapToObjects="1">
      <p:cViewPr varScale="1">
        <p:scale>
          <a:sx n="66" d="100"/>
          <a:sy n="66" d="100"/>
        </p:scale>
        <p:origin x="372"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51" d="100"/>
          <a:sy n="151" d="100"/>
        </p:scale>
        <p:origin x="470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AEEA06-7460-3646-8F46-27528A294233}"/>
              </a:ext>
            </a:extLst>
          </p:cNvPr>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a:extLst>
              <a:ext uri="{FF2B5EF4-FFF2-40B4-BE49-F238E27FC236}">
                <a16:creationId xmlns:a16="http://schemas.microsoft.com/office/drawing/2014/main" id="{3A431B9D-C735-514F-96BF-6F71BB75C57D}"/>
              </a:ext>
            </a:extLst>
          </p:cNvPr>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C3B8C0CE-A3CC-264C-951B-72E0B90C2F9C}" type="datetimeFigureOut">
              <a:rPr lang="en-US" smtClean="0"/>
              <a:t>2/6/2026</a:t>
            </a:fld>
            <a:endParaRPr lang="en-US"/>
          </a:p>
        </p:txBody>
      </p:sp>
      <p:sp>
        <p:nvSpPr>
          <p:cNvPr id="4" name="Footer Placeholder 3">
            <a:extLst>
              <a:ext uri="{FF2B5EF4-FFF2-40B4-BE49-F238E27FC236}">
                <a16:creationId xmlns:a16="http://schemas.microsoft.com/office/drawing/2014/main" id="{A5021168-04A3-314B-9F48-B01EDFBB0C2D}"/>
              </a:ext>
            </a:extLst>
          </p:cNvPr>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376AB3-C27F-A84B-8B6C-00179B4E6D44}"/>
              </a:ext>
            </a:extLst>
          </p:cNvPr>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DB010D81-8AB5-324B-9673-7BB4E4AA7BFC}" type="slidenum">
              <a:rPr lang="en-US" smtClean="0"/>
              <a:t>‹#›</a:t>
            </a:fld>
            <a:endParaRPr lang="en-US"/>
          </a:p>
        </p:txBody>
      </p:sp>
    </p:spTree>
    <p:extLst>
      <p:ext uri="{BB962C8B-B14F-4D97-AF65-F5344CB8AC3E}">
        <p14:creationId xmlns:p14="http://schemas.microsoft.com/office/powerpoint/2010/main" val="2070842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688E0F05-7A2B-D743-8ED8-9B387668E360}" type="datetimeFigureOut">
              <a:rPr lang="en-US" smtClean="0"/>
              <a:t>2/6/2026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88AD52B4-B5DF-B445-9363-1F18C798BAE0}" type="slidenum">
              <a:rPr lang="en-US" smtClean="0"/>
              <a:t>‹#›</a:t>
            </a:fld>
            <a:endParaRPr lang="en-US"/>
          </a:p>
        </p:txBody>
      </p:sp>
    </p:spTree>
    <p:extLst>
      <p:ext uri="{BB962C8B-B14F-4D97-AF65-F5344CB8AC3E}">
        <p14:creationId xmlns:p14="http://schemas.microsoft.com/office/powerpoint/2010/main" val="371217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3</a:t>
            </a:fld>
            <a:endParaRPr lang="en-US"/>
          </a:p>
        </p:txBody>
      </p:sp>
    </p:spTree>
    <p:extLst>
      <p:ext uri="{BB962C8B-B14F-4D97-AF65-F5344CB8AC3E}">
        <p14:creationId xmlns:p14="http://schemas.microsoft.com/office/powerpoint/2010/main" val="2164711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4</a:t>
            </a:fld>
            <a:endParaRPr lang="en-US"/>
          </a:p>
        </p:txBody>
      </p:sp>
    </p:spTree>
    <p:extLst>
      <p:ext uri="{BB962C8B-B14F-4D97-AF65-F5344CB8AC3E}">
        <p14:creationId xmlns:p14="http://schemas.microsoft.com/office/powerpoint/2010/main" val="4223964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AD52B4-B5DF-B445-9363-1F18C798BAE0}" type="slidenum">
              <a:rPr lang="en-US" smtClean="0"/>
              <a:t>9</a:t>
            </a:fld>
            <a:endParaRPr lang="en-US"/>
          </a:p>
        </p:txBody>
      </p:sp>
    </p:spTree>
    <p:extLst>
      <p:ext uri="{BB962C8B-B14F-4D97-AF65-F5344CB8AC3E}">
        <p14:creationId xmlns:p14="http://schemas.microsoft.com/office/powerpoint/2010/main" val="5306685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9FFDF-2558-45B9-8A3A-E249CD6257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5FC97-3C68-413E-A5D3-DE179A5BA3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102305-8670-4495-B67B-DF0FB1CA8815}"/>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2C288895-7030-4144-94EF-2F65BF213A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D4BCF3-5AA0-4366-9876-87E055DDEE9C}"/>
              </a:ext>
            </a:extLst>
          </p:cNvPr>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a:extLst>
              <a:ext uri="{FF2B5EF4-FFF2-40B4-BE49-F238E27FC236}">
                <a16:creationId xmlns:a16="http://schemas.microsoft.com/office/drawing/2014/main" id="{1EC0B853-639D-441D-A5E9-BF1B12107F63}"/>
              </a:ext>
            </a:extLst>
          </p:cNvPr>
          <p:cNvPicPr>
            <a:picLocks noChangeAspect="1"/>
          </p:cNvPicPr>
          <p:nvPr userDrawn="1"/>
        </p:nvPicPr>
        <p:blipFill>
          <a:blip r:embed="rId2"/>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3FE5C4B6-8D3A-4CBD-BD4C-FB0D6241F807}"/>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1539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95747-FB6F-4648-9A14-D90B6D9AF6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25CA90-6696-4E80-ACB6-9F5050B0C4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94408-A7B8-47E3-AAB9-FCEEA771840B}"/>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BCA3CEC7-ADE7-43A1-8E67-CE09C21E5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FE7739-1AD8-42B9-B581-59BE64468C5C}"/>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1783895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9171AB-BD6F-4655-A2D9-E89064B1AF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87EEEA-973D-4500-83B0-9246C1C3D74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D2C321-007C-46C3-9824-26FF336D57B9}"/>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E4BEBCD4-374B-4447-B808-26F5EF553F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1408686-F10E-4B5B-BEF3-7FFBECDF418A}"/>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3667346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dirty="0"/>
              <a:t>Click to edit Master title style</a:t>
            </a:r>
          </a:p>
        </p:txBody>
      </p:sp>
    </p:spTree>
    <p:extLst>
      <p:ext uri="{BB962C8B-B14F-4D97-AF65-F5344CB8AC3E}">
        <p14:creationId xmlns:p14="http://schemas.microsoft.com/office/powerpoint/2010/main" val="284906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292C-6009-4C10-B354-D57E017645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729893-290C-4076-B2C4-D597D8D675B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E96447-ABD7-48F8-938A-D77E6F2BD900}"/>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9A1F805D-6F02-4132-8341-B96ABA5478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17B173-90EB-4538-B9E1-A490D714DDC0}"/>
              </a:ext>
            </a:extLst>
          </p:cNvPr>
          <p:cNvSpPr>
            <a:spLocks noGrp="1"/>
          </p:cNvSpPr>
          <p:nvPr>
            <p:ph type="sldNum" sz="quarter" idx="12"/>
          </p:nvPr>
        </p:nvSpPr>
        <p:spPr/>
        <p:txBody>
          <a:body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274690301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7577-E177-48AD-94E3-6743A992B8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91D1EE-3633-4A2D-B2A7-792A1A5F43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7FC1C4-29E3-4B70-BA5D-FE33C5E930FD}"/>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25878616-B784-4D32-A602-2C388A0B4E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5387E9-3F60-416D-BC78-635C527DBCE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13236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3873-0810-4C6E-9639-130AF437A3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3E1493-B023-4F06-B1ED-6A908158AE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CA6176-D04E-4141-8FEA-1660E9E6C3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0EA5C8-A567-4684-A565-930D5003956B}"/>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6" name="Footer Placeholder 5">
            <a:extLst>
              <a:ext uri="{FF2B5EF4-FFF2-40B4-BE49-F238E27FC236}">
                <a16:creationId xmlns:a16="http://schemas.microsoft.com/office/drawing/2014/main" id="{D699FEC9-6792-43BE-87FA-2F06F0582F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D54F832-E944-4BFA-A7AF-2EC624D432CC}"/>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129701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0B519-40D7-4784-8E85-70DB34A4CA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96C688-205D-4580-87F2-AA8C5C38FC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F38EFC-E3B7-46AD-AD39-3BF7B14AED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09EE21-C2AD-4020-87A8-D4980461CA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38BF17-6176-4E1B-8DCD-2EE2FB6D15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8E91B3-B968-46BF-97D3-CDE13319EC02}"/>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8" name="Footer Placeholder 7">
            <a:extLst>
              <a:ext uri="{FF2B5EF4-FFF2-40B4-BE49-F238E27FC236}">
                <a16:creationId xmlns:a16="http://schemas.microsoft.com/office/drawing/2014/main" id="{8C83ED69-1586-402E-BDA6-9A8E1008CA3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4A96CCB-FBCF-4DD0-8095-7D56708239B6}"/>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051640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DF2C-C9DD-4406-A2FF-7EF5BDB297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58E475-3940-453C-9E57-89A1643A9BFE}"/>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4" name="Footer Placeholder 3">
            <a:extLst>
              <a:ext uri="{FF2B5EF4-FFF2-40B4-BE49-F238E27FC236}">
                <a16:creationId xmlns:a16="http://schemas.microsoft.com/office/drawing/2014/main" id="{CD1E5F29-2BDC-4C1A-BEB4-A8F2F2212AD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675A561-1706-4784-8721-609B557B3C9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095844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569F9B-78C6-4BF5-9584-347C1D46CF19}"/>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3" name="Footer Placeholder 2">
            <a:extLst>
              <a:ext uri="{FF2B5EF4-FFF2-40B4-BE49-F238E27FC236}">
                <a16:creationId xmlns:a16="http://schemas.microsoft.com/office/drawing/2014/main" id="{C055E9A1-F243-4100-9644-5D9C345750C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C22CDF5-B069-48C4-9F1B-6981C1604F91}"/>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44695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B06C-D5A0-45D3-ABBB-077EBF5EA3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B89209-5B8D-44A9-BC5C-A98A4748D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088B50-878F-4F29-B5B2-F85A7DB95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6E93C5-93B0-48BD-BAA7-696D09431491}"/>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6" name="Footer Placeholder 5">
            <a:extLst>
              <a:ext uri="{FF2B5EF4-FFF2-40B4-BE49-F238E27FC236}">
                <a16:creationId xmlns:a16="http://schemas.microsoft.com/office/drawing/2014/main" id="{242B3DBF-9467-4351-8FBC-02C8474ABF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40A7BE9-2C29-4FCC-81EE-5B96720AB21A}"/>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384200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54A41-2A01-46DA-A3F9-67BC3CC09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36395F-F31B-4928-9D7C-253FB603B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9A888-67B8-4EE6-B805-0F80EBAC42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9CFE48-D3FD-4C62-A00C-F90168FA0B31}"/>
              </a:ext>
            </a:extLst>
          </p:cNvPr>
          <p:cNvSpPr>
            <a:spLocks noGrp="1"/>
          </p:cNvSpPr>
          <p:nvPr>
            <p:ph type="dt" sz="half" idx="10"/>
          </p:nvPr>
        </p:nvSpPr>
        <p:spPr/>
        <p:txBody>
          <a:bodyPr/>
          <a:lstStyle/>
          <a:p>
            <a:fld id="{B61BEF0D-F0BB-DE4B-95CE-6DB70DBA9567}" type="datetimeFigureOut">
              <a:rPr lang="en-US" smtClean="0"/>
              <a:pPr/>
              <a:t>2/6/2026</a:t>
            </a:fld>
            <a:endParaRPr lang="en-US" dirty="0"/>
          </a:p>
        </p:txBody>
      </p:sp>
      <p:sp>
        <p:nvSpPr>
          <p:cNvPr id="6" name="Footer Placeholder 5">
            <a:extLst>
              <a:ext uri="{FF2B5EF4-FFF2-40B4-BE49-F238E27FC236}">
                <a16:creationId xmlns:a16="http://schemas.microsoft.com/office/drawing/2014/main" id="{89DFEC09-B229-41B5-ACB6-3EE2BBE568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368CBD-FF58-4B77-A251-EB4BDA32513E}"/>
              </a:ext>
            </a:extLst>
          </p:cNvPr>
          <p:cNvSpPr>
            <a:spLocks noGrp="1"/>
          </p:cNvSpPr>
          <p:nvPr>
            <p:ph type="sldNum" sz="quarter" idx="12"/>
          </p:nvPr>
        </p:nvSpPr>
        <p:spPr/>
        <p:txBody>
          <a:bodyPr/>
          <a:lstStyle/>
          <a:p>
            <a:fld id="{97FF4E7B-DCA9-F44E-AACB-DE6F576A2003}" type="slidenum">
              <a:rPr lang="en-US" smtClean="0"/>
              <a:t>‹#›</a:t>
            </a:fld>
            <a:endParaRPr lang="en-US"/>
          </a:p>
        </p:txBody>
      </p:sp>
    </p:spTree>
    <p:extLst>
      <p:ext uri="{BB962C8B-B14F-4D97-AF65-F5344CB8AC3E}">
        <p14:creationId xmlns:p14="http://schemas.microsoft.com/office/powerpoint/2010/main" val="2819933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9ADC49-9797-4D5E-B401-7797F48696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1F39A3-DA8A-440D-BA99-ADB900F640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E3FBC2-1FC6-4D35-BAC1-AC96FB9D03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2/6/2026</a:t>
            </a:fld>
            <a:endParaRPr lang="en-US" dirty="0"/>
          </a:p>
        </p:txBody>
      </p:sp>
      <p:sp>
        <p:nvSpPr>
          <p:cNvPr id="5" name="Footer Placeholder 4">
            <a:extLst>
              <a:ext uri="{FF2B5EF4-FFF2-40B4-BE49-F238E27FC236}">
                <a16:creationId xmlns:a16="http://schemas.microsoft.com/office/drawing/2014/main" id="{BBAC322A-815D-4636-A5D2-563C648B6C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3786F45-9C30-4FB5-9774-63746D4D22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F4E7B-DCA9-F44E-AACB-DE6F576A2003}" type="slidenum">
              <a:rPr lang="en-US" smtClean="0"/>
              <a:pPr/>
              <a:t>‹#›</a:t>
            </a:fld>
            <a:endParaRPr lang="en-US" dirty="0"/>
          </a:p>
        </p:txBody>
      </p:sp>
      <p:pic>
        <p:nvPicPr>
          <p:cNvPr id="7" name="Picture 6">
            <a:extLst>
              <a:ext uri="{FF2B5EF4-FFF2-40B4-BE49-F238E27FC236}">
                <a16:creationId xmlns:a16="http://schemas.microsoft.com/office/drawing/2014/main" id="{434C6913-BD48-48A8-A3AA-C63360F0B1F5}"/>
              </a:ext>
            </a:extLst>
          </p:cNvPr>
          <p:cNvPicPr>
            <a:picLocks noChangeAspect="1"/>
          </p:cNvPicPr>
          <p:nvPr userDrawn="1"/>
        </p:nvPicPr>
        <p:blipFill>
          <a:blip r:embed="rId14"/>
          <a:stretch>
            <a:fillRect/>
          </a:stretch>
        </p:blipFill>
        <p:spPr>
          <a:xfrm>
            <a:off x="-1" y="0"/>
            <a:ext cx="12193471" cy="6858000"/>
          </a:xfrm>
          <a:prstGeom prst="rect">
            <a:avLst/>
          </a:prstGeom>
        </p:spPr>
      </p:pic>
      <p:pic>
        <p:nvPicPr>
          <p:cNvPr id="8" name="Picture 7">
            <a:extLst>
              <a:ext uri="{FF2B5EF4-FFF2-40B4-BE49-F238E27FC236}">
                <a16:creationId xmlns:a16="http://schemas.microsoft.com/office/drawing/2014/main" id="{7F704231-4099-4721-865E-DC030F3B672A}"/>
              </a:ext>
            </a:extLst>
          </p:cNvPr>
          <p:cNvPicPr>
            <a:picLocks noChangeAspect="1"/>
          </p:cNvPicPr>
          <p:nvPr userDrawn="1"/>
        </p:nvPicPr>
        <p:blipFill>
          <a:blip r:embed="rId15"/>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58755742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65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LADO@calvet.ca.gov" TargetMode="External"/><Relationship Id="rId7" Type="http://schemas.openxmlformats.org/officeDocument/2006/relationships/hyperlink" Target="mailto:Oakland.Oakland@calvet.ca.gov" TargetMode="External"/><Relationship Id="rId2" Type="http://schemas.openxmlformats.org/officeDocument/2006/relationships/hyperlink" Target="mailto:Alberto.Alpasan@calvet.ca.gov" TargetMode="External"/><Relationship Id="rId1" Type="http://schemas.openxmlformats.org/officeDocument/2006/relationships/slideLayout" Target="../slideLayouts/slideLayout5.xml"/><Relationship Id="rId6" Type="http://schemas.openxmlformats.org/officeDocument/2006/relationships/hyperlink" Target="mailto:Zheriemae.Raymundo@calvet.ca.gov" TargetMode="External"/><Relationship Id="rId5" Type="http://schemas.openxmlformats.org/officeDocument/2006/relationships/hyperlink" Target="mailto:State.VBASDC@va.gov" TargetMode="External"/><Relationship Id="rId4" Type="http://schemas.openxmlformats.org/officeDocument/2006/relationships/hyperlink" Target="mailto:Melaina.Anker@v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hyperlink" Target="mailto:Rep4incarceratedvets@calvet.ca.gov" TargetMode="Externa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mailto:Leonora.Sarmiento@calvet.ca.gov" TargetMode="External"/><Relationship Id="rId2" Type="http://schemas.openxmlformats.org/officeDocument/2006/relationships/hyperlink" Target="mailto:Steven.Smith@calvet.ca.gov" TargetMode="External"/><Relationship Id="rId1" Type="http://schemas.openxmlformats.org/officeDocument/2006/relationships/slideLayout" Target="../slideLayouts/slideLayout8.xml"/><Relationship Id="rId6" Type="http://schemas.openxmlformats.org/officeDocument/2006/relationships/hyperlink" Target="mailto:Oakland.Oakland@calvet.ca.gov" TargetMode="External"/><Relationship Id="rId5" Type="http://schemas.openxmlformats.org/officeDocument/2006/relationships/hyperlink" Target="mailto:Elizabeth.Hargove-Washington@calvet.ca.gov" TargetMode="External"/><Relationship Id="rId4" Type="http://schemas.openxmlformats.org/officeDocument/2006/relationships/hyperlink" Target="mailto:Diane.Susbilla@calvet.ca.go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mailto:Darlene.Dunlap@calvet.ca.gov" TargetMode="External"/><Relationship Id="rId2" Type="http://schemas.openxmlformats.org/officeDocument/2006/relationships/hyperlink" Target="mailto:CDVALA@va.gov" TargetMode="External"/><Relationship Id="rId1" Type="http://schemas.openxmlformats.org/officeDocument/2006/relationships/slideLayout" Target="../slideLayouts/slideLayout5.xml"/><Relationship Id="rId6" Type="http://schemas.openxmlformats.org/officeDocument/2006/relationships/hyperlink" Target="mailto:Esther.Luna@va.gov" TargetMode="External"/><Relationship Id="rId5" Type="http://schemas.openxmlformats.org/officeDocument/2006/relationships/hyperlink" Target="mailto:Esther.Luna@calvet.ca.gov" TargetMode="External"/><Relationship Id="rId4" Type="http://schemas.openxmlformats.org/officeDocument/2006/relationships/hyperlink" Target="mailto:Darlene.Dunlap344@va.gov"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Tony.Devore@va.gov" TargetMode="External"/><Relationship Id="rId2" Type="http://schemas.openxmlformats.org/officeDocument/2006/relationships/hyperlink" Target="mailto:state.vbasdc@va.gov" TargetMode="External"/><Relationship Id="rId1" Type="http://schemas.openxmlformats.org/officeDocument/2006/relationships/slideLayout" Target="../slideLayouts/slideLayout5.xml"/><Relationship Id="rId4" Type="http://schemas.openxmlformats.org/officeDocument/2006/relationships/hyperlink" Target="mailto:Roberto.Avila@calvet.c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217" y="2289168"/>
            <a:ext cx="11471565" cy="1739347"/>
          </a:xfrm>
        </p:spPr>
        <p:txBody>
          <a:bodyPr>
            <a:normAutofit/>
          </a:bodyPr>
          <a:lstStyle/>
          <a:p>
            <a:r>
              <a:rPr lang="en-US" dirty="0"/>
              <a:t>District Offices</a:t>
            </a:r>
          </a:p>
        </p:txBody>
      </p:sp>
      <p:sp>
        <p:nvSpPr>
          <p:cNvPr id="3" name="Subtitle 2"/>
          <p:cNvSpPr>
            <a:spLocks noGrp="1"/>
          </p:cNvSpPr>
          <p:nvPr>
            <p:ph type="subTitle" idx="1"/>
          </p:nvPr>
        </p:nvSpPr>
        <p:spPr>
          <a:xfrm>
            <a:off x="1524000" y="4453450"/>
            <a:ext cx="9144000" cy="1309255"/>
          </a:xfrm>
        </p:spPr>
        <p:txBody>
          <a:bodyPr>
            <a:normAutofit/>
          </a:bodyPr>
          <a:lstStyle/>
          <a:p>
            <a:r>
              <a:rPr lang="en-US" dirty="0"/>
              <a:t>February 2026</a:t>
            </a:r>
          </a:p>
          <a:p>
            <a:endParaRPr lang="en-US" dirty="0"/>
          </a:p>
          <a:p>
            <a:endParaRPr lang="en-US" sz="2000" dirty="0"/>
          </a:p>
        </p:txBody>
      </p:sp>
    </p:spTree>
    <p:extLst>
      <p:ext uri="{BB962C8B-B14F-4D97-AF65-F5344CB8AC3E}">
        <p14:creationId xmlns:p14="http://schemas.microsoft.com/office/powerpoint/2010/main" val="4034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B57CAE8-600B-4F94-A8CE-EA44C96DD216}"/>
              </a:ext>
            </a:extLst>
          </p:cNvPr>
          <p:cNvSpPr>
            <a:spLocks noGrp="1"/>
          </p:cNvSpPr>
          <p:nvPr>
            <p:ph type="title"/>
          </p:nvPr>
        </p:nvSpPr>
        <p:spPr>
          <a:xfrm>
            <a:off x="839788" y="365125"/>
            <a:ext cx="10515600" cy="1325563"/>
          </a:xfr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n-US" dirty="0">
                <a:solidFill>
                  <a:schemeClr val="tx1"/>
                </a:solidFill>
                <a:latin typeface="+mj-lt"/>
              </a:rPr>
              <a:t>Incarcerated Veterans Program</a:t>
            </a:r>
          </a:p>
        </p:txBody>
      </p:sp>
      <p:graphicFrame>
        <p:nvGraphicFramePr>
          <p:cNvPr id="11" name="Content Placeholder 10">
            <a:extLst>
              <a:ext uri="{FF2B5EF4-FFF2-40B4-BE49-F238E27FC236}">
                <a16:creationId xmlns:a16="http://schemas.microsoft.com/office/drawing/2014/main" id="{043E4AD8-274F-4125-BE01-B94BAC32E3AB}"/>
              </a:ext>
            </a:extLst>
          </p:cNvPr>
          <p:cNvGraphicFramePr>
            <a:graphicFrameLocks noGrp="1"/>
          </p:cNvGraphicFramePr>
          <p:nvPr>
            <p:ph sz="half" idx="2"/>
            <p:extLst>
              <p:ext uri="{D42A27DB-BD31-4B8C-83A1-F6EECF244321}">
                <p14:modId xmlns:p14="http://schemas.microsoft.com/office/powerpoint/2010/main" val="3182016456"/>
              </p:ext>
            </p:extLst>
          </p:nvPr>
        </p:nvGraphicFramePr>
        <p:xfrm>
          <a:off x="842964" y="1952882"/>
          <a:ext cx="10512424" cy="3931920"/>
        </p:xfrm>
        <a:graphic>
          <a:graphicData uri="http://schemas.openxmlformats.org/drawingml/2006/table">
            <a:tbl>
              <a:tblPr firstRow="1" bandRow="1">
                <a:tableStyleId>{5C22544A-7EE6-4342-B048-85BDC9FD1C3A}</a:tableStyleId>
              </a:tblPr>
              <a:tblGrid>
                <a:gridCol w="6094865">
                  <a:extLst>
                    <a:ext uri="{9D8B030D-6E8A-4147-A177-3AD203B41FA5}">
                      <a16:colId xmlns:a16="http://schemas.microsoft.com/office/drawing/2014/main" val="3620216733"/>
                    </a:ext>
                  </a:extLst>
                </a:gridCol>
                <a:gridCol w="4417559">
                  <a:extLst>
                    <a:ext uri="{9D8B030D-6E8A-4147-A177-3AD203B41FA5}">
                      <a16:colId xmlns:a16="http://schemas.microsoft.com/office/drawing/2014/main" val="358570045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Challenges</a:t>
                      </a:r>
                    </a:p>
                  </a:txBody>
                  <a:tcPr/>
                </a:tc>
                <a:tc>
                  <a:txBody>
                    <a:bodyPr/>
                    <a:lstStyle/>
                    <a:p>
                      <a:pPr algn="ctr"/>
                      <a:r>
                        <a:rPr lang="en-US" sz="2400" dirty="0"/>
                        <a:t>Solutions</a:t>
                      </a:r>
                    </a:p>
                  </a:txBody>
                  <a:tcPr/>
                </a:tc>
                <a:extLst>
                  <a:ext uri="{0D108BD9-81ED-4DB2-BD59-A6C34878D82A}">
                    <a16:rowId xmlns:a16="http://schemas.microsoft.com/office/drawing/2014/main" val="2488923306"/>
                  </a:ext>
                </a:extLst>
              </a:tr>
              <a:tr h="1041721">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VAE Scheduling - Background paperwork from contractors, for providers  to enter prisons, submitted with errors/omissions due to constant turn-over of contractor personnel. This causes delays and cuts into the 30-day exam scheduling window. </a:t>
                      </a:r>
                    </a:p>
                  </a:txBody>
                  <a:tcPr/>
                </a:tc>
                <a:tc>
                  <a:txBody>
                    <a:bodyPr/>
                    <a:lstStyle/>
                    <a:p>
                      <a:pPr marL="342900" indent="-342900" algn="l">
                        <a:buFont typeface="Arial" panose="020B0604020202020204" pitchFamily="34" charset="0"/>
                        <a:buChar char="•"/>
                      </a:pPr>
                      <a:r>
                        <a:rPr lang="en-US" sz="2400" dirty="0"/>
                        <a:t>Constantly identifying and connecting new contractor supervisors with CDCR supervisors.</a:t>
                      </a:r>
                    </a:p>
                  </a:txBody>
                  <a:tcPr/>
                </a:tc>
                <a:extLst>
                  <a:ext uri="{0D108BD9-81ED-4DB2-BD59-A6C34878D82A}">
                    <a16:rowId xmlns:a16="http://schemas.microsoft.com/office/drawing/2014/main" val="1753887351"/>
                  </a:ext>
                </a:extLst>
              </a:tr>
              <a:tr h="1041721">
                <a:tc>
                  <a:txBody>
                    <a:bodyPr/>
                    <a:lstStyle/>
                    <a:p>
                      <a:pPr marL="342900" indent="-342900" algn="l">
                        <a:buFont typeface="Arial" panose="020B0604020202020204" pitchFamily="34" charset="0"/>
                        <a:buChar char="•"/>
                      </a:pPr>
                      <a:r>
                        <a:rPr lang="en-US" sz="2400" dirty="0"/>
                        <a:t>Delays with correction requests to VA for pay errors and discrepancies. </a:t>
                      </a:r>
                    </a:p>
                  </a:txBody>
                  <a:tcPr/>
                </a:tc>
                <a:tc>
                  <a:txBody>
                    <a:bodyPr/>
                    <a:lstStyle/>
                    <a:p>
                      <a:pPr marL="342900" indent="-342900" algn="l">
                        <a:buFont typeface="Arial" panose="020B0604020202020204" pitchFamily="34" charset="0"/>
                        <a:buChar char="•"/>
                      </a:pPr>
                      <a:r>
                        <a:rPr lang="en-US" sz="2400" dirty="0"/>
                        <a:t>CalVet rep case management, plus a lot of patience and perseverance.</a:t>
                      </a:r>
                    </a:p>
                  </a:txBody>
                  <a:tcPr/>
                </a:tc>
                <a:extLst>
                  <a:ext uri="{0D108BD9-81ED-4DB2-BD59-A6C34878D82A}">
                    <a16:rowId xmlns:a16="http://schemas.microsoft.com/office/drawing/2014/main" val="3935853135"/>
                  </a:ext>
                </a:extLst>
              </a:tr>
            </a:tbl>
          </a:graphicData>
        </a:graphic>
      </p:graphicFrame>
    </p:spTree>
    <p:extLst>
      <p:ext uri="{BB962C8B-B14F-4D97-AF65-F5344CB8AC3E}">
        <p14:creationId xmlns:p14="http://schemas.microsoft.com/office/powerpoint/2010/main" val="420189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0412E-15C2-44B0-A71D-C908D16C584F}"/>
              </a:ext>
            </a:extLst>
          </p:cNvPr>
          <p:cNvSpPr>
            <a:spLocks noGrp="1"/>
          </p:cNvSpPr>
          <p:nvPr>
            <p:ph type="title"/>
          </p:nvPr>
        </p:nvSpPr>
        <p:spPr>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a:lstStyle/>
          <a:p>
            <a:pPr algn="ctr"/>
            <a:r>
              <a:rPr lang="en-US" dirty="0"/>
              <a:t>Common Errors and Trends</a:t>
            </a:r>
          </a:p>
        </p:txBody>
      </p:sp>
      <p:sp>
        <p:nvSpPr>
          <p:cNvPr id="3" name="Content Placeholder 2">
            <a:extLst>
              <a:ext uri="{FF2B5EF4-FFF2-40B4-BE49-F238E27FC236}">
                <a16:creationId xmlns:a16="http://schemas.microsoft.com/office/drawing/2014/main" id="{AF63227A-B86E-4BE2-9DF4-2DB0D16635A5}"/>
              </a:ext>
            </a:extLst>
          </p:cNvPr>
          <p:cNvSpPr>
            <a:spLocks noGrp="1"/>
          </p:cNvSpPr>
          <p:nvPr>
            <p:ph idx="1"/>
          </p:nvPr>
        </p:nvSpPr>
        <p:spPr>
          <a:xfrm>
            <a:off x="838200" y="2061029"/>
            <a:ext cx="10515600" cy="4115934"/>
          </a:xfrm>
        </p:spPr>
        <p:txBody>
          <a:bodyPr>
            <a:normAutofit/>
          </a:bodyPr>
          <a:lstStyle/>
          <a:p>
            <a:pPr marL="274320" indent="-365760">
              <a:spcBef>
                <a:spcPts val="1200"/>
              </a:spcBef>
              <a:buFont typeface="Wingdings" panose="05000000000000000000" pitchFamily="2" charset="2"/>
              <a:buChar char="Ø"/>
            </a:pPr>
            <a:r>
              <a:rPr lang="en-US" dirty="0"/>
              <a:t>Hurriedly completed VA Forms that are submitted without reviewing  the contents often show:</a:t>
            </a:r>
          </a:p>
          <a:p>
            <a:pPr lvl="1">
              <a:spcBef>
                <a:spcPts val="1200"/>
              </a:spcBef>
              <a:buFont typeface="Wingdings" panose="05000000000000000000" pitchFamily="2" charset="2"/>
              <a:buChar char="§"/>
            </a:pPr>
            <a:r>
              <a:rPr lang="en-US" dirty="0"/>
              <a:t>Inaccurate veteran information, important blocks missing (like File # for VAF 10182), missing dates (such as appointment dates on VAF 21-22).  </a:t>
            </a:r>
          </a:p>
          <a:p>
            <a:pPr lvl="1">
              <a:spcBef>
                <a:spcPts val="1200"/>
              </a:spcBef>
              <a:buFont typeface="Wingdings" panose="05000000000000000000" pitchFamily="2" charset="2"/>
              <a:buChar char="§"/>
            </a:pPr>
            <a:r>
              <a:rPr lang="en-US" dirty="0"/>
              <a:t>Blank forms from our view – which means the form is </a:t>
            </a:r>
            <a:r>
              <a:rPr lang="en-US" u="sng" dirty="0"/>
              <a:t>not</a:t>
            </a:r>
            <a:r>
              <a:rPr lang="en-US" dirty="0"/>
              <a:t> signed.  This is not new. This does not mean the form itself is blank – it just appears blank to DO Reviewers.  If that unsigned forms is submitted as is to VA, they will issue return-for-application (RFA) letters or worse get developed then dropped midway for RFA letters.</a:t>
            </a:r>
          </a:p>
          <a:p>
            <a:endParaRPr lang="en-US" dirty="0"/>
          </a:p>
        </p:txBody>
      </p:sp>
      <p:sp>
        <p:nvSpPr>
          <p:cNvPr id="4" name="Slide Number Placeholder 3">
            <a:extLst>
              <a:ext uri="{FF2B5EF4-FFF2-40B4-BE49-F238E27FC236}">
                <a16:creationId xmlns:a16="http://schemas.microsoft.com/office/drawing/2014/main" id="{AAD28E58-140A-4E6F-8D14-0B05FD751003}"/>
              </a:ext>
            </a:extLst>
          </p:cNvPr>
          <p:cNvSpPr>
            <a:spLocks noGrp="1"/>
          </p:cNvSpPr>
          <p:nvPr>
            <p:ph type="sldNum" sz="quarter" idx="12"/>
          </p:nvPr>
        </p:nvSpPr>
        <p:spPr/>
        <p:txBody>
          <a:bodyPr/>
          <a:lstStyle/>
          <a:p>
            <a:fld id="{97FF4E7B-DCA9-F44E-AACB-DE6F576A2003}" type="slidenum">
              <a:rPr lang="en-US" smtClean="0"/>
              <a:pPr/>
              <a:t>11</a:t>
            </a:fld>
            <a:endParaRPr lang="en-US" dirty="0"/>
          </a:p>
        </p:txBody>
      </p:sp>
      <p:sp>
        <p:nvSpPr>
          <p:cNvPr id="5" name="Oval 4">
            <a:extLst>
              <a:ext uri="{FF2B5EF4-FFF2-40B4-BE49-F238E27FC236}">
                <a16:creationId xmlns:a16="http://schemas.microsoft.com/office/drawing/2014/main" id="{6F5F360F-6E90-410A-8D92-6220847FA7C4}"/>
              </a:ext>
            </a:extLst>
          </p:cNvPr>
          <p:cNvSpPr/>
          <p:nvPr/>
        </p:nvSpPr>
        <p:spPr>
          <a:xfrm>
            <a:off x="4593771" y="5283200"/>
            <a:ext cx="3490686" cy="937306"/>
          </a:xfrm>
          <a:prstGeom prst="ellipse">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2000" dirty="0"/>
              <a:t>Sample on next slide.</a:t>
            </a:r>
          </a:p>
        </p:txBody>
      </p:sp>
    </p:spTree>
    <p:extLst>
      <p:ext uri="{BB962C8B-B14F-4D97-AF65-F5344CB8AC3E}">
        <p14:creationId xmlns:p14="http://schemas.microsoft.com/office/powerpoint/2010/main" val="2724191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468DBE6E-B124-479C-92A8-D2E22969EED5}"/>
              </a:ext>
            </a:extLst>
          </p:cNvPr>
          <p:cNvPicPr>
            <a:picLocks noChangeAspect="1"/>
          </p:cNvPicPr>
          <p:nvPr/>
        </p:nvPicPr>
        <p:blipFill>
          <a:blip r:embed="rId2"/>
          <a:stretch>
            <a:fillRect/>
          </a:stretch>
        </p:blipFill>
        <p:spPr>
          <a:xfrm>
            <a:off x="986193" y="605989"/>
            <a:ext cx="4877051" cy="3511730"/>
          </a:xfrm>
          <a:prstGeom prst="rect">
            <a:avLst/>
          </a:prstGeom>
        </p:spPr>
      </p:pic>
      <p:pic>
        <p:nvPicPr>
          <p:cNvPr id="10" name="Picture 9">
            <a:extLst>
              <a:ext uri="{FF2B5EF4-FFF2-40B4-BE49-F238E27FC236}">
                <a16:creationId xmlns:a16="http://schemas.microsoft.com/office/drawing/2014/main" id="{72B46873-9F2F-4554-B8C0-9005DBEDFAFB}"/>
              </a:ext>
            </a:extLst>
          </p:cNvPr>
          <p:cNvPicPr>
            <a:picLocks noChangeAspect="1"/>
          </p:cNvPicPr>
          <p:nvPr/>
        </p:nvPicPr>
        <p:blipFill>
          <a:blip r:embed="rId3"/>
          <a:stretch>
            <a:fillRect/>
          </a:stretch>
        </p:blipFill>
        <p:spPr>
          <a:xfrm>
            <a:off x="2760436" y="2441785"/>
            <a:ext cx="8388781" cy="2940201"/>
          </a:xfrm>
          <a:prstGeom prst="rect">
            <a:avLst/>
          </a:prstGeom>
        </p:spPr>
      </p:pic>
      <p:sp>
        <p:nvSpPr>
          <p:cNvPr id="8" name="Arrow: U-Turn 7">
            <a:extLst>
              <a:ext uri="{FF2B5EF4-FFF2-40B4-BE49-F238E27FC236}">
                <a16:creationId xmlns:a16="http://schemas.microsoft.com/office/drawing/2014/main" id="{4607D137-CB04-41A6-9595-0917F8065A66}"/>
              </a:ext>
            </a:extLst>
          </p:cNvPr>
          <p:cNvSpPr/>
          <p:nvPr/>
        </p:nvSpPr>
        <p:spPr>
          <a:xfrm>
            <a:off x="4554876" y="719004"/>
            <a:ext cx="2062301" cy="589503"/>
          </a:xfrm>
          <a:prstGeom prst="utur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Down 6">
            <a:extLst>
              <a:ext uri="{FF2B5EF4-FFF2-40B4-BE49-F238E27FC236}">
                <a16:creationId xmlns:a16="http://schemas.microsoft.com/office/drawing/2014/main" id="{5DD6235A-84FA-417F-AA7E-07327CFE14CD}"/>
              </a:ext>
            </a:extLst>
          </p:cNvPr>
          <p:cNvSpPr/>
          <p:nvPr/>
        </p:nvSpPr>
        <p:spPr>
          <a:xfrm>
            <a:off x="6095999" y="977645"/>
            <a:ext cx="777411" cy="1929942"/>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643BE13-A954-46B1-BF7B-0BCFA22C8A72}"/>
              </a:ext>
            </a:extLst>
          </p:cNvPr>
          <p:cNvSpPr/>
          <p:nvPr/>
        </p:nvSpPr>
        <p:spPr>
          <a:xfrm>
            <a:off x="4952144" y="2784297"/>
            <a:ext cx="1006867" cy="64470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311D5CC-BB9E-4DF2-A97B-FFC71E2EEE3B}"/>
              </a:ext>
            </a:extLst>
          </p:cNvPr>
          <p:cNvPicPr>
            <a:picLocks noChangeAspect="1"/>
          </p:cNvPicPr>
          <p:nvPr/>
        </p:nvPicPr>
        <p:blipFill>
          <a:blip r:embed="rId4"/>
          <a:stretch>
            <a:fillRect/>
          </a:stretch>
        </p:blipFill>
        <p:spPr>
          <a:xfrm>
            <a:off x="6327593" y="4743383"/>
            <a:ext cx="4324572" cy="844593"/>
          </a:xfrm>
          <a:prstGeom prst="rect">
            <a:avLst/>
          </a:prstGeom>
        </p:spPr>
      </p:pic>
      <p:sp>
        <p:nvSpPr>
          <p:cNvPr id="15" name="Oval 14">
            <a:extLst>
              <a:ext uri="{FF2B5EF4-FFF2-40B4-BE49-F238E27FC236}">
                <a16:creationId xmlns:a16="http://schemas.microsoft.com/office/drawing/2014/main" id="{1085E68E-867D-4525-B24F-848438D779F1}"/>
              </a:ext>
            </a:extLst>
          </p:cNvPr>
          <p:cNvSpPr/>
          <p:nvPr/>
        </p:nvSpPr>
        <p:spPr>
          <a:xfrm>
            <a:off x="6095999" y="5209185"/>
            <a:ext cx="4556166" cy="498803"/>
          </a:xfrm>
          <a:prstGeom prst="ellipse">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1553911-5BA1-4B92-9773-01164C32AD9F}"/>
              </a:ext>
            </a:extLst>
          </p:cNvPr>
          <p:cNvSpPr/>
          <p:nvPr/>
        </p:nvSpPr>
        <p:spPr>
          <a:xfrm>
            <a:off x="3616503" y="4117720"/>
            <a:ext cx="2424825" cy="239754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5750" indent="-285750">
              <a:buFont typeface="Arial" panose="020B0604020202020204" pitchFamily="34" charset="0"/>
              <a:buChar char="•"/>
            </a:pPr>
            <a:r>
              <a:rPr lang="en-US" dirty="0"/>
              <a:t>Fully signed form.</a:t>
            </a:r>
          </a:p>
          <a:p>
            <a:pPr marL="285750" indent="-285750">
              <a:buFont typeface="Arial" panose="020B0604020202020204" pitchFamily="34" charset="0"/>
              <a:buChar char="•"/>
            </a:pPr>
            <a:r>
              <a:rPr lang="en-US" dirty="0"/>
              <a:t>Signed, but form has more than 1 signature block.</a:t>
            </a:r>
          </a:p>
          <a:p>
            <a:pPr marL="285750" indent="-285750">
              <a:buFont typeface="Arial" panose="020B0604020202020204" pitchFamily="34" charset="0"/>
              <a:buChar char="•"/>
            </a:pPr>
            <a:r>
              <a:rPr lang="en-US" dirty="0"/>
              <a:t>No signature on this form – will be blank when we click on this form (next slide).</a:t>
            </a:r>
          </a:p>
        </p:txBody>
      </p:sp>
      <p:sp>
        <p:nvSpPr>
          <p:cNvPr id="14" name="Oval 13">
            <a:extLst>
              <a:ext uri="{FF2B5EF4-FFF2-40B4-BE49-F238E27FC236}">
                <a16:creationId xmlns:a16="http://schemas.microsoft.com/office/drawing/2014/main" id="{99D94C13-3C00-4995-851E-BFB9DD13B7C9}"/>
              </a:ext>
            </a:extLst>
          </p:cNvPr>
          <p:cNvSpPr/>
          <p:nvPr/>
        </p:nvSpPr>
        <p:spPr>
          <a:xfrm>
            <a:off x="6041328" y="4623372"/>
            <a:ext cx="4099265" cy="585814"/>
          </a:xfrm>
          <a:prstGeom prst="ellipse">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a:extLst>
              <a:ext uri="{FF2B5EF4-FFF2-40B4-BE49-F238E27FC236}">
                <a16:creationId xmlns:a16="http://schemas.microsoft.com/office/drawing/2014/main" id="{C7373FAD-D7FA-47CA-9011-2C69723E5807}"/>
              </a:ext>
            </a:extLst>
          </p:cNvPr>
          <p:cNvCxnSpPr>
            <a:cxnSpLocks/>
          </p:cNvCxnSpPr>
          <p:nvPr/>
        </p:nvCxnSpPr>
        <p:spPr>
          <a:xfrm flipH="1">
            <a:off x="5959011" y="5581860"/>
            <a:ext cx="368583" cy="6116"/>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A784AF0-76B9-4881-9A8A-04F639DFAED9}"/>
              </a:ext>
            </a:extLst>
          </p:cNvPr>
          <p:cNvCxnSpPr>
            <a:cxnSpLocks/>
            <a:stCxn id="11" idx="3"/>
          </p:cNvCxnSpPr>
          <p:nvPr/>
        </p:nvCxnSpPr>
        <p:spPr>
          <a:xfrm flipH="1">
            <a:off x="4789714" y="3334585"/>
            <a:ext cx="309882" cy="78313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BC69CAE-FD24-4453-9542-7DA7AC6E4EE6}"/>
              </a:ext>
            </a:extLst>
          </p:cNvPr>
          <p:cNvCxnSpPr>
            <a:cxnSpLocks/>
            <a:endCxn id="14" idx="2"/>
          </p:cNvCxnSpPr>
          <p:nvPr/>
        </p:nvCxnSpPr>
        <p:spPr>
          <a:xfrm>
            <a:off x="5399314" y="4743383"/>
            <a:ext cx="642014" cy="17289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6191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1110ADF-189D-4EE5-B901-3D82F2FA5246}"/>
              </a:ext>
            </a:extLst>
          </p:cNvPr>
          <p:cNvPicPr>
            <a:picLocks noChangeAspect="1"/>
          </p:cNvPicPr>
          <p:nvPr/>
        </p:nvPicPr>
        <p:blipFill>
          <a:blip r:embed="rId2"/>
          <a:stretch>
            <a:fillRect/>
          </a:stretch>
        </p:blipFill>
        <p:spPr>
          <a:xfrm>
            <a:off x="3164440" y="633025"/>
            <a:ext cx="8250148" cy="5338002"/>
          </a:xfrm>
          <a:prstGeom prst="rect">
            <a:avLst/>
          </a:prstGeom>
        </p:spPr>
      </p:pic>
      <p:sp>
        <p:nvSpPr>
          <p:cNvPr id="3" name="Rectangle: Rounded Corners 2">
            <a:extLst>
              <a:ext uri="{FF2B5EF4-FFF2-40B4-BE49-F238E27FC236}">
                <a16:creationId xmlns:a16="http://schemas.microsoft.com/office/drawing/2014/main" id="{FC61C9DC-E96D-41E7-B521-822B2FBC2314}"/>
              </a:ext>
            </a:extLst>
          </p:cNvPr>
          <p:cNvSpPr/>
          <p:nvPr/>
        </p:nvSpPr>
        <p:spPr>
          <a:xfrm>
            <a:off x="777412" y="1325367"/>
            <a:ext cx="3061699" cy="4397340"/>
          </a:xfrm>
          <a:prstGeom prst="round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342900" indent="-342900">
              <a:spcAft>
                <a:spcPts val="600"/>
              </a:spcAft>
              <a:buFont typeface="Courier New" panose="02070309020205020404" pitchFamily="49" charset="0"/>
              <a:buChar char="o"/>
            </a:pPr>
            <a:r>
              <a:rPr lang="en-US" sz="2400" dirty="0"/>
              <a:t>This is what the DO Reviewers see when they click to view a  form with </a:t>
            </a:r>
            <a:r>
              <a:rPr lang="en-US" sz="2400" u="sng" dirty="0"/>
              <a:t>no</a:t>
            </a:r>
            <a:r>
              <a:rPr lang="en-US" sz="2400" dirty="0"/>
              <a:t> signature.  It looks blank. </a:t>
            </a:r>
          </a:p>
          <a:p>
            <a:pPr marL="342900" indent="-342900">
              <a:spcAft>
                <a:spcPts val="600"/>
              </a:spcAft>
              <a:buFont typeface="Courier New" panose="02070309020205020404" pitchFamily="49" charset="0"/>
              <a:buChar char="o"/>
            </a:pPr>
            <a:r>
              <a:rPr lang="en-US" sz="2400" dirty="0"/>
              <a:t>If you view from the Claim Activity page, you will see it this way too. </a:t>
            </a:r>
          </a:p>
        </p:txBody>
      </p:sp>
    </p:spTree>
    <p:extLst>
      <p:ext uri="{BB962C8B-B14F-4D97-AF65-F5344CB8AC3E}">
        <p14:creationId xmlns:p14="http://schemas.microsoft.com/office/powerpoint/2010/main" val="373663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0412E-15C2-44B0-A71D-C908D16C584F}"/>
              </a:ext>
            </a:extLst>
          </p:cNvPr>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en-US" dirty="0"/>
              <a:t>Common Errors and Trends</a:t>
            </a:r>
          </a:p>
        </p:txBody>
      </p:sp>
      <p:sp>
        <p:nvSpPr>
          <p:cNvPr id="3" name="Content Placeholder 2">
            <a:extLst>
              <a:ext uri="{FF2B5EF4-FFF2-40B4-BE49-F238E27FC236}">
                <a16:creationId xmlns:a16="http://schemas.microsoft.com/office/drawing/2014/main" id="{AF63227A-B86E-4BE2-9DF4-2DB0D16635A5}"/>
              </a:ext>
            </a:extLst>
          </p:cNvPr>
          <p:cNvSpPr>
            <a:spLocks noGrp="1"/>
          </p:cNvSpPr>
          <p:nvPr>
            <p:ph idx="1"/>
          </p:nvPr>
        </p:nvSpPr>
        <p:spPr>
          <a:xfrm>
            <a:off x="838200" y="2002971"/>
            <a:ext cx="10515600" cy="4173992"/>
          </a:xfrm>
        </p:spPr>
        <p:txBody>
          <a:bodyPr>
            <a:normAutofit/>
          </a:bodyPr>
          <a:lstStyle/>
          <a:p>
            <a:pPr marL="274320" indent="-365760">
              <a:spcBef>
                <a:spcPts val="1200"/>
              </a:spcBef>
              <a:buFont typeface="Wingdings" panose="05000000000000000000" pitchFamily="2" charset="2"/>
              <a:buChar char="Ø"/>
            </a:pPr>
            <a:r>
              <a:rPr lang="en-US" dirty="0"/>
              <a:t>VA back to quick RFA (return for application letters), even when form is valid. Those we’ve seen, it’s because vet has multiple cases open or successive submissions for different issues. </a:t>
            </a:r>
          </a:p>
          <a:p>
            <a:pPr marL="274320" indent="-365760">
              <a:spcBef>
                <a:spcPts val="1200"/>
              </a:spcBef>
              <a:buFont typeface="Wingdings" panose="05000000000000000000" pitchFamily="2" charset="2"/>
              <a:buChar char="Ø"/>
            </a:pPr>
            <a:r>
              <a:rPr lang="en-US" dirty="0"/>
              <a:t>Marking the VAF 21-526EZ as Fully Developed Claim (FDC) when:</a:t>
            </a:r>
          </a:p>
          <a:p>
            <a:pPr marL="731520" lvl="1" indent="-365760">
              <a:spcBef>
                <a:spcPts val="1200"/>
              </a:spcBef>
              <a:buFont typeface="Wingdings" panose="05000000000000000000" pitchFamily="2" charset="2"/>
              <a:buChar char="§"/>
            </a:pPr>
            <a:r>
              <a:rPr lang="en-US" dirty="0"/>
              <a:t>Veteran has been separated from service for more than one year </a:t>
            </a:r>
          </a:p>
          <a:p>
            <a:pPr marL="731520" lvl="1" indent="-365760">
              <a:spcBef>
                <a:spcPts val="1200"/>
              </a:spcBef>
              <a:buFont typeface="Wingdings" panose="05000000000000000000" pitchFamily="2" charset="2"/>
              <a:buChar char="§"/>
            </a:pPr>
            <a:r>
              <a:rPr lang="en-US" dirty="0"/>
              <a:t>No supporting evidence</a:t>
            </a:r>
          </a:p>
          <a:p>
            <a:pPr marL="731520" lvl="1" indent="-365760">
              <a:spcBef>
                <a:spcPts val="1200"/>
              </a:spcBef>
              <a:buFont typeface="Wingdings" panose="05000000000000000000" pitchFamily="2" charset="2"/>
              <a:buChar char="§"/>
            </a:pPr>
            <a:r>
              <a:rPr lang="en-US" dirty="0"/>
              <a:t>No VHA facility listed on the 526EZ, and </a:t>
            </a:r>
          </a:p>
          <a:p>
            <a:pPr marL="731520" lvl="1" indent="-365760">
              <a:spcBef>
                <a:spcPts val="1200"/>
              </a:spcBef>
              <a:buFont typeface="Wingdings" panose="05000000000000000000" pitchFamily="2" charset="2"/>
              <a:buChar char="§"/>
            </a:pPr>
            <a:r>
              <a:rPr lang="en-US" dirty="0"/>
              <a:t>No VAF 21-4142/4142a for private medical records. </a:t>
            </a:r>
          </a:p>
          <a:p>
            <a:pPr marL="274320" indent="-365760">
              <a:buFont typeface="Wingdings" panose="05000000000000000000" pitchFamily="2" charset="2"/>
              <a:buChar char="Ø"/>
            </a:pPr>
            <a:endParaRPr lang="en-US" dirty="0"/>
          </a:p>
          <a:p>
            <a:pPr marL="274320" indent="-365760">
              <a:buFont typeface="Wingdings" panose="05000000000000000000" pitchFamily="2" charset="2"/>
              <a:buChar char="Ø"/>
            </a:pPr>
            <a:endParaRPr lang="en-US" dirty="0"/>
          </a:p>
          <a:p>
            <a:endParaRPr lang="en-US" dirty="0"/>
          </a:p>
        </p:txBody>
      </p:sp>
      <p:sp>
        <p:nvSpPr>
          <p:cNvPr id="4" name="Slide Number Placeholder 3">
            <a:extLst>
              <a:ext uri="{FF2B5EF4-FFF2-40B4-BE49-F238E27FC236}">
                <a16:creationId xmlns:a16="http://schemas.microsoft.com/office/drawing/2014/main" id="{AAD28E58-140A-4E6F-8D14-0B05FD751003}"/>
              </a:ext>
            </a:extLst>
          </p:cNvPr>
          <p:cNvSpPr>
            <a:spLocks noGrp="1"/>
          </p:cNvSpPr>
          <p:nvPr>
            <p:ph type="sldNum" sz="quarter" idx="12"/>
          </p:nvPr>
        </p:nvSpPr>
        <p:spPr/>
        <p:txBody>
          <a:bodyPr/>
          <a:lstStyle/>
          <a:p>
            <a:fld id="{97FF4E7B-DCA9-F44E-AACB-DE6F576A2003}" type="slidenum">
              <a:rPr lang="en-US" smtClean="0"/>
              <a:pPr/>
              <a:t>14</a:t>
            </a:fld>
            <a:endParaRPr lang="en-US" dirty="0"/>
          </a:p>
        </p:txBody>
      </p:sp>
    </p:spTree>
    <p:extLst>
      <p:ext uri="{BB962C8B-B14F-4D97-AF65-F5344CB8AC3E}">
        <p14:creationId xmlns:p14="http://schemas.microsoft.com/office/powerpoint/2010/main" val="2164587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63227A-B86E-4BE2-9DF4-2DB0D16635A5}"/>
              </a:ext>
            </a:extLst>
          </p:cNvPr>
          <p:cNvSpPr>
            <a:spLocks noGrp="1"/>
          </p:cNvSpPr>
          <p:nvPr>
            <p:ph idx="1"/>
          </p:nvPr>
        </p:nvSpPr>
        <p:spPr>
          <a:xfrm>
            <a:off x="838200" y="1901371"/>
            <a:ext cx="10515600" cy="4275592"/>
          </a:xfrm>
        </p:spPr>
        <p:txBody>
          <a:bodyPr>
            <a:normAutofit/>
          </a:bodyPr>
          <a:lstStyle/>
          <a:p>
            <a:pPr marL="365760" lvl="0" indent="-365760">
              <a:spcBef>
                <a:spcPts val="1200"/>
              </a:spcBef>
              <a:buFont typeface="Wingdings" panose="05000000000000000000" pitchFamily="2" charset="2"/>
              <a:buChar char="Ø"/>
            </a:pPr>
            <a:r>
              <a:rPr lang="en-US" dirty="0"/>
              <a:t>Filing a supplemental claim without new and relevant evidence leads to quick confirmed and continued denials:</a:t>
            </a:r>
          </a:p>
          <a:p>
            <a:pPr lvl="1">
              <a:spcBef>
                <a:spcPts val="1200"/>
              </a:spcBef>
              <a:buFont typeface="Wingdings" panose="05000000000000000000" pitchFamily="2" charset="2"/>
              <a:buChar char="§"/>
            </a:pPr>
            <a:r>
              <a:rPr lang="en-US" dirty="0"/>
              <a:t>No VHA or private medical provider listed on the VAF 20-0995</a:t>
            </a:r>
          </a:p>
          <a:p>
            <a:pPr lvl="1">
              <a:spcBef>
                <a:spcPts val="1200"/>
              </a:spcBef>
              <a:buFont typeface="Wingdings" panose="05000000000000000000" pitchFamily="2" charset="2"/>
              <a:buChar char="§"/>
            </a:pPr>
            <a:r>
              <a:rPr lang="en-US" dirty="0"/>
              <a:t>No medical or other relevant record/statements attached </a:t>
            </a:r>
          </a:p>
          <a:p>
            <a:pPr marL="457200" lvl="1" indent="0">
              <a:spcBef>
                <a:spcPts val="1200"/>
              </a:spcBef>
              <a:buNone/>
            </a:pPr>
            <a:r>
              <a:rPr lang="en-US" i="1" dirty="0"/>
              <a:t>Note: Personal statement or disagreeing with an examiner’s opinion is not new and relevant evidence</a:t>
            </a:r>
            <a:r>
              <a:rPr lang="en-US" dirty="0"/>
              <a:t>. </a:t>
            </a:r>
          </a:p>
        </p:txBody>
      </p:sp>
      <p:sp>
        <p:nvSpPr>
          <p:cNvPr id="4" name="Slide Number Placeholder 3">
            <a:extLst>
              <a:ext uri="{FF2B5EF4-FFF2-40B4-BE49-F238E27FC236}">
                <a16:creationId xmlns:a16="http://schemas.microsoft.com/office/drawing/2014/main" id="{AAD28E58-140A-4E6F-8D14-0B05FD751003}"/>
              </a:ext>
            </a:extLst>
          </p:cNvPr>
          <p:cNvSpPr>
            <a:spLocks noGrp="1"/>
          </p:cNvSpPr>
          <p:nvPr>
            <p:ph type="sldNum" sz="quarter" idx="12"/>
          </p:nvPr>
        </p:nvSpPr>
        <p:spPr/>
        <p:txBody>
          <a:bodyPr/>
          <a:lstStyle/>
          <a:p>
            <a:fld id="{97FF4E7B-DCA9-F44E-AACB-DE6F576A2003}" type="slidenum">
              <a:rPr lang="en-US" smtClean="0"/>
              <a:pPr/>
              <a:t>15</a:t>
            </a:fld>
            <a:endParaRPr lang="en-US" dirty="0"/>
          </a:p>
        </p:txBody>
      </p:sp>
      <p:sp>
        <p:nvSpPr>
          <p:cNvPr id="7" name="Title 1">
            <a:extLst>
              <a:ext uri="{FF2B5EF4-FFF2-40B4-BE49-F238E27FC236}">
                <a16:creationId xmlns:a16="http://schemas.microsoft.com/office/drawing/2014/main" id="{7E110DAC-2DD5-47C3-BA31-846FEFBE7756}"/>
              </a:ext>
            </a:extLst>
          </p:cNvPr>
          <p:cNvSpPr txBox="1">
            <a:spLocks/>
          </p:cNvSpPr>
          <p:nvPr/>
        </p:nvSpPr>
        <p:spPr>
          <a:xfrm>
            <a:off x="838200" y="320675"/>
            <a:ext cx="10515600" cy="13255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a:t>Common Errors and Trends</a:t>
            </a:r>
            <a:endParaRPr lang="en-US" dirty="0"/>
          </a:p>
        </p:txBody>
      </p:sp>
    </p:spTree>
    <p:extLst>
      <p:ext uri="{BB962C8B-B14F-4D97-AF65-F5344CB8AC3E}">
        <p14:creationId xmlns:p14="http://schemas.microsoft.com/office/powerpoint/2010/main" val="3807899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63227A-B86E-4BE2-9DF4-2DB0D16635A5}"/>
              </a:ext>
            </a:extLst>
          </p:cNvPr>
          <p:cNvSpPr>
            <a:spLocks noGrp="1"/>
          </p:cNvSpPr>
          <p:nvPr>
            <p:ph idx="1"/>
          </p:nvPr>
        </p:nvSpPr>
        <p:spPr/>
        <p:txBody>
          <a:bodyPr>
            <a:normAutofit/>
          </a:bodyPr>
          <a:lstStyle/>
          <a:p>
            <a:pPr marL="365760" lvl="0" indent="-365760">
              <a:spcBef>
                <a:spcPts val="1200"/>
              </a:spcBef>
              <a:buFont typeface="Wingdings" panose="05000000000000000000" pitchFamily="2" charset="2"/>
              <a:buChar char="Ø"/>
            </a:pPr>
            <a:r>
              <a:rPr lang="en-US" dirty="0"/>
              <a:t>VAF 21-22 issues in VBMS - Some are updating one business day after submission, others require manual update of the VBMS because the VAF 21-22 is of record, but the system did not establish appropriate access.</a:t>
            </a:r>
          </a:p>
          <a:p>
            <a:pPr marL="822960" lvl="1" indent="-365760">
              <a:spcBef>
                <a:spcPts val="1200"/>
              </a:spcBef>
              <a:buFont typeface="Wingdings" panose="05000000000000000000" pitchFamily="2" charset="2"/>
              <a:buChar char="Ø"/>
            </a:pPr>
            <a:r>
              <a:rPr lang="en-US" dirty="0"/>
              <a:t>If the 21-22 is validated in VetPro, but no VBMS access within 5 business days (veteran cases) – please do </a:t>
            </a:r>
            <a:r>
              <a:rPr lang="en-US" u="sng" dirty="0"/>
              <a:t>not</a:t>
            </a:r>
            <a:r>
              <a:rPr lang="en-US" dirty="0"/>
              <a:t> resubmit. Reach out to our district office POCs.  </a:t>
            </a:r>
          </a:p>
          <a:p>
            <a:pPr marL="822960" lvl="1" indent="-365760">
              <a:spcBef>
                <a:spcPts val="1200"/>
              </a:spcBef>
              <a:buFont typeface="Wingdings" panose="05000000000000000000" pitchFamily="2" charset="2"/>
              <a:buChar char="Ø"/>
            </a:pPr>
            <a:r>
              <a:rPr lang="en-US" dirty="0"/>
              <a:t>This includes those where VA requests us to initiate IT ticket.</a:t>
            </a:r>
          </a:p>
          <a:p>
            <a:pPr marL="822960" lvl="1" indent="-365760">
              <a:spcBef>
                <a:spcPts val="1200"/>
              </a:spcBef>
              <a:buFont typeface="Wingdings" panose="05000000000000000000" pitchFamily="2" charset="2"/>
              <a:buChar char="Ø"/>
            </a:pPr>
            <a:r>
              <a:rPr lang="en-US" i="1" dirty="0"/>
              <a:t>For original survivor cases, </a:t>
            </a:r>
            <a:r>
              <a:rPr lang="en-US" dirty="0"/>
              <a:t>PMC has asked us to </a:t>
            </a:r>
            <a:r>
              <a:rPr lang="en-US" u="sng" dirty="0"/>
              <a:t>wait</a:t>
            </a:r>
            <a:r>
              <a:rPr lang="en-US" dirty="0"/>
              <a:t> 3 weeks before reaching out for manual VAF 21-22 updates</a:t>
            </a:r>
            <a:r>
              <a:rPr lang="en-US" i="1" dirty="0"/>
              <a:t>.  </a:t>
            </a:r>
          </a:p>
        </p:txBody>
      </p:sp>
      <p:sp>
        <p:nvSpPr>
          <p:cNvPr id="4" name="Slide Number Placeholder 3">
            <a:extLst>
              <a:ext uri="{FF2B5EF4-FFF2-40B4-BE49-F238E27FC236}">
                <a16:creationId xmlns:a16="http://schemas.microsoft.com/office/drawing/2014/main" id="{AAD28E58-140A-4E6F-8D14-0B05FD751003}"/>
              </a:ext>
            </a:extLst>
          </p:cNvPr>
          <p:cNvSpPr>
            <a:spLocks noGrp="1"/>
          </p:cNvSpPr>
          <p:nvPr>
            <p:ph type="sldNum" sz="quarter" idx="12"/>
          </p:nvPr>
        </p:nvSpPr>
        <p:spPr/>
        <p:txBody>
          <a:bodyPr/>
          <a:lstStyle/>
          <a:p>
            <a:fld id="{97FF4E7B-DCA9-F44E-AACB-DE6F576A2003}" type="slidenum">
              <a:rPr lang="en-US" smtClean="0"/>
              <a:pPr/>
              <a:t>16</a:t>
            </a:fld>
            <a:endParaRPr lang="en-US" dirty="0"/>
          </a:p>
        </p:txBody>
      </p:sp>
      <p:sp>
        <p:nvSpPr>
          <p:cNvPr id="7" name="Title 1">
            <a:extLst>
              <a:ext uri="{FF2B5EF4-FFF2-40B4-BE49-F238E27FC236}">
                <a16:creationId xmlns:a16="http://schemas.microsoft.com/office/drawing/2014/main" id="{7E110DAC-2DD5-47C3-BA31-846FEFBE7756}"/>
              </a:ext>
            </a:extLst>
          </p:cNvPr>
          <p:cNvSpPr txBox="1">
            <a:spLocks/>
          </p:cNvSpPr>
          <p:nvPr/>
        </p:nvSpPr>
        <p:spPr>
          <a:xfrm>
            <a:off x="838200" y="320675"/>
            <a:ext cx="10515600" cy="13255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a:t>Common Errors and Trends</a:t>
            </a:r>
            <a:endParaRPr lang="en-US" dirty="0"/>
          </a:p>
        </p:txBody>
      </p:sp>
    </p:spTree>
    <p:extLst>
      <p:ext uri="{BB962C8B-B14F-4D97-AF65-F5344CB8AC3E}">
        <p14:creationId xmlns:p14="http://schemas.microsoft.com/office/powerpoint/2010/main" val="1242921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43450-43FB-4A4F-9615-0F618F7F4BC6}"/>
              </a:ext>
            </a:extLst>
          </p:cNvPr>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en-US" dirty="0"/>
              <a:t>Higher Level Review Reminders</a:t>
            </a:r>
          </a:p>
        </p:txBody>
      </p:sp>
      <p:sp>
        <p:nvSpPr>
          <p:cNvPr id="3" name="Content Placeholder 2">
            <a:extLst>
              <a:ext uri="{FF2B5EF4-FFF2-40B4-BE49-F238E27FC236}">
                <a16:creationId xmlns:a16="http://schemas.microsoft.com/office/drawing/2014/main" id="{9D74865F-BCF4-4B2B-AD04-9A7FD326722C}"/>
              </a:ext>
            </a:extLst>
          </p:cNvPr>
          <p:cNvSpPr>
            <a:spLocks noGrp="1"/>
          </p:cNvSpPr>
          <p:nvPr>
            <p:ph idx="1"/>
          </p:nvPr>
        </p:nvSpPr>
        <p:spPr/>
        <p:txBody>
          <a:bodyPr>
            <a:normAutofit lnSpcReduction="10000"/>
          </a:bodyPr>
          <a:lstStyle/>
          <a:p>
            <a:pPr marL="365760" indent="-365760">
              <a:spcBef>
                <a:spcPts val="1200"/>
              </a:spcBef>
              <a:buFont typeface="Wingdings" panose="05000000000000000000" pitchFamily="2" charset="2"/>
              <a:buChar char="Ø"/>
            </a:pPr>
            <a:r>
              <a:rPr lang="en-US" dirty="0"/>
              <a:t>DROCs started using VERA scheduling system for informal conferences.</a:t>
            </a:r>
          </a:p>
          <a:p>
            <a:pPr marL="365760" indent="-365760">
              <a:spcBef>
                <a:spcPts val="1200"/>
              </a:spcBef>
              <a:buFont typeface="Wingdings" panose="05000000000000000000" pitchFamily="2" charset="2"/>
              <a:buChar char="Ø"/>
            </a:pPr>
            <a:r>
              <a:rPr lang="en-US" dirty="0"/>
              <a:t>DROCs will send a link via text or email to the claimant </a:t>
            </a:r>
            <a:r>
              <a:rPr lang="en-US" b="1" i="1" u="sng" dirty="0"/>
              <a:t>and</a:t>
            </a:r>
            <a:r>
              <a:rPr lang="en-US" dirty="0"/>
              <a:t> the representative.</a:t>
            </a:r>
          </a:p>
          <a:p>
            <a:pPr marL="365760" indent="-365760">
              <a:spcBef>
                <a:spcPts val="1200"/>
              </a:spcBef>
              <a:buFont typeface="Wingdings" panose="05000000000000000000" pitchFamily="2" charset="2"/>
              <a:buChar char="Ø"/>
            </a:pPr>
            <a:r>
              <a:rPr lang="en-US" dirty="0"/>
              <a:t>The expectation is that the veteran/claimant and POA </a:t>
            </a:r>
            <a:r>
              <a:rPr lang="en-US" u="sng" dirty="0"/>
              <a:t>coordinate</a:t>
            </a:r>
            <a:r>
              <a:rPr lang="en-US" dirty="0"/>
              <a:t> on who will be at the informal conference.</a:t>
            </a:r>
          </a:p>
          <a:p>
            <a:pPr marL="365760" indent="-365760">
              <a:spcBef>
                <a:spcPts val="1200"/>
              </a:spcBef>
              <a:buFont typeface="Wingdings" panose="05000000000000000000" pitchFamily="2" charset="2"/>
              <a:buChar char="Ø"/>
            </a:pPr>
            <a:r>
              <a:rPr lang="en-US" dirty="0"/>
              <a:t>IF your claimant wants CalVet to be at the informal conference, please advise the clients </a:t>
            </a:r>
            <a:r>
              <a:rPr lang="en-US" u="sng" dirty="0"/>
              <a:t>not</a:t>
            </a:r>
            <a:r>
              <a:rPr lang="en-US" dirty="0"/>
              <a:t> to click the VERA link to self-schedule.</a:t>
            </a:r>
          </a:p>
          <a:p>
            <a:pPr lvl="1">
              <a:spcBef>
                <a:spcPts val="1200"/>
              </a:spcBef>
              <a:buFont typeface="Wingdings" panose="05000000000000000000" pitchFamily="2" charset="2"/>
              <a:buChar char="§"/>
            </a:pPr>
            <a:r>
              <a:rPr lang="en-US" dirty="0"/>
              <a:t>The first party to schedule secures the informal conference, and disables the link to prevent duplication.</a:t>
            </a:r>
          </a:p>
        </p:txBody>
      </p:sp>
      <p:sp>
        <p:nvSpPr>
          <p:cNvPr id="4" name="Slide Number Placeholder 3">
            <a:extLst>
              <a:ext uri="{FF2B5EF4-FFF2-40B4-BE49-F238E27FC236}">
                <a16:creationId xmlns:a16="http://schemas.microsoft.com/office/drawing/2014/main" id="{C0D946BA-ECA5-44AF-84C9-C67FC73D90D8}"/>
              </a:ext>
            </a:extLst>
          </p:cNvPr>
          <p:cNvSpPr>
            <a:spLocks noGrp="1"/>
          </p:cNvSpPr>
          <p:nvPr>
            <p:ph type="sldNum" sz="quarter" idx="12"/>
          </p:nvPr>
        </p:nvSpPr>
        <p:spPr/>
        <p:txBody>
          <a:bodyPr/>
          <a:lstStyle/>
          <a:p>
            <a:fld id="{97FF4E7B-DCA9-F44E-AACB-DE6F576A2003}" type="slidenum">
              <a:rPr lang="en-US" smtClean="0"/>
              <a:pPr/>
              <a:t>17</a:t>
            </a:fld>
            <a:endParaRPr lang="en-US" dirty="0"/>
          </a:p>
        </p:txBody>
      </p:sp>
    </p:spTree>
    <p:extLst>
      <p:ext uri="{BB962C8B-B14F-4D97-AF65-F5344CB8AC3E}">
        <p14:creationId xmlns:p14="http://schemas.microsoft.com/office/powerpoint/2010/main" val="3162860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43450-43FB-4A4F-9615-0F618F7F4BC6}"/>
              </a:ext>
            </a:extLst>
          </p:cNvPr>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en-US" dirty="0"/>
              <a:t>Higher Level Review Reminders</a:t>
            </a:r>
          </a:p>
        </p:txBody>
      </p:sp>
      <p:sp>
        <p:nvSpPr>
          <p:cNvPr id="3" name="Content Placeholder 2">
            <a:extLst>
              <a:ext uri="{FF2B5EF4-FFF2-40B4-BE49-F238E27FC236}">
                <a16:creationId xmlns:a16="http://schemas.microsoft.com/office/drawing/2014/main" id="{9D74865F-BCF4-4B2B-AD04-9A7FD326722C}"/>
              </a:ext>
            </a:extLst>
          </p:cNvPr>
          <p:cNvSpPr>
            <a:spLocks noGrp="1"/>
          </p:cNvSpPr>
          <p:nvPr>
            <p:ph idx="1"/>
          </p:nvPr>
        </p:nvSpPr>
        <p:spPr>
          <a:xfrm>
            <a:off x="838200" y="2002971"/>
            <a:ext cx="10515600" cy="4173992"/>
          </a:xfrm>
        </p:spPr>
        <p:txBody>
          <a:bodyPr>
            <a:normAutofit/>
          </a:bodyPr>
          <a:lstStyle/>
          <a:p>
            <a:pPr marL="365760" indent="-365760">
              <a:spcBef>
                <a:spcPts val="1200"/>
              </a:spcBef>
              <a:buFont typeface="Wingdings" panose="05000000000000000000" pitchFamily="2" charset="2"/>
              <a:buChar char="Ø"/>
            </a:pPr>
            <a:r>
              <a:rPr lang="en-US" dirty="0"/>
              <a:t>If the scheduling link is not used within 48 hours, it will </a:t>
            </a:r>
            <a:r>
              <a:rPr lang="en-US" u="sng" dirty="0"/>
              <a:t>expire</a:t>
            </a:r>
            <a:r>
              <a:rPr lang="en-US" dirty="0"/>
              <a:t> and the DROC scheduler will contact the veteran or representative, based on the VAF 20-0996 entries.</a:t>
            </a:r>
          </a:p>
          <a:p>
            <a:pPr lvl="1">
              <a:spcBef>
                <a:spcPts val="1200"/>
              </a:spcBef>
              <a:buFont typeface="Wingdings" panose="05000000000000000000" pitchFamily="2" charset="2"/>
              <a:buChar char="§"/>
            </a:pPr>
            <a:r>
              <a:rPr lang="en-US" dirty="0"/>
              <a:t>Scheduling an informal conference in VERA through the link is voluntary.</a:t>
            </a:r>
          </a:p>
          <a:p>
            <a:pPr lvl="1">
              <a:spcBef>
                <a:spcPts val="1200"/>
              </a:spcBef>
              <a:buFont typeface="Wingdings" panose="05000000000000000000" pitchFamily="2" charset="2"/>
              <a:buChar char="§"/>
            </a:pPr>
            <a:r>
              <a:rPr lang="en-US" dirty="0"/>
              <a:t>If the link is not used, VA staff will make up to two (2) telephone attempts to ensure the veteran or representative can participate in the informal conference. </a:t>
            </a:r>
          </a:p>
        </p:txBody>
      </p:sp>
      <p:sp>
        <p:nvSpPr>
          <p:cNvPr id="4" name="Slide Number Placeholder 3">
            <a:extLst>
              <a:ext uri="{FF2B5EF4-FFF2-40B4-BE49-F238E27FC236}">
                <a16:creationId xmlns:a16="http://schemas.microsoft.com/office/drawing/2014/main" id="{C0D946BA-ECA5-44AF-84C9-C67FC73D90D8}"/>
              </a:ext>
            </a:extLst>
          </p:cNvPr>
          <p:cNvSpPr>
            <a:spLocks noGrp="1"/>
          </p:cNvSpPr>
          <p:nvPr>
            <p:ph type="sldNum" sz="quarter" idx="12"/>
          </p:nvPr>
        </p:nvSpPr>
        <p:spPr/>
        <p:txBody>
          <a:bodyPr/>
          <a:lstStyle/>
          <a:p>
            <a:fld id="{97FF4E7B-DCA9-F44E-AACB-DE6F576A2003}" type="slidenum">
              <a:rPr lang="en-US" smtClean="0"/>
              <a:pPr/>
              <a:t>18</a:t>
            </a:fld>
            <a:endParaRPr lang="en-US" dirty="0"/>
          </a:p>
        </p:txBody>
      </p:sp>
    </p:spTree>
    <p:extLst>
      <p:ext uri="{BB962C8B-B14F-4D97-AF65-F5344CB8AC3E}">
        <p14:creationId xmlns:p14="http://schemas.microsoft.com/office/powerpoint/2010/main" val="634982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xfrm>
            <a:off x="274578" y="336188"/>
            <a:ext cx="5069324" cy="977539"/>
          </a:xfrm>
          <a:noFill/>
          <a:ln>
            <a:noFill/>
          </a:ln>
        </p:spPr>
        <p:style>
          <a:lnRef idx="0">
            <a:scrgbClr r="0" g="0" b="0"/>
          </a:lnRef>
          <a:fillRef idx="0">
            <a:scrgbClr r="0" g="0" b="0"/>
          </a:fillRef>
          <a:effectRef idx="0">
            <a:scrgbClr r="0" g="0" b="0"/>
          </a:effectRef>
          <a:fontRef idx="minor">
            <a:schemeClr val="dk1"/>
          </a:fontRef>
        </p:style>
        <p:txBody>
          <a:bodyPr>
            <a:normAutofit/>
          </a:bodyPr>
          <a:lstStyle/>
          <a:p>
            <a:pPr algn="ctr"/>
            <a:r>
              <a:rPr lang="en-US" sz="4800" dirty="0"/>
              <a:t>District Managers</a:t>
            </a:r>
            <a:endParaRPr lang="en-US" sz="4800" dirty="0">
              <a:latin typeface="+mn-lt"/>
            </a:endParaRPr>
          </a:p>
        </p:txBody>
      </p:sp>
      <p:sp>
        <p:nvSpPr>
          <p:cNvPr id="15" name="Rectangle 14">
            <a:extLst>
              <a:ext uri="{FF2B5EF4-FFF2-40B4-BE49-F238E27FC236}">
                <a16:creationId xmlns:a16="http://schemas.microsoft.com/office/drawing/2014/main" id="{248DA596-FFA3-4D31-B58A-64A2CCD39CDF}"/>
              </a:ext>
            </a:extLst>
          </p:cNvPr>
          <p:cNvSpPr/>
          <p:nvPr/>
        </p:nvSpPr>
        <p:spPr>
          <a:xfrm>
            <a:off x="599440" y="1168521"/>
            <a:ext cx="4419600" cy="5324354"/>
          </a:xfrm>
          <a:prstGeom prst="rect">
            <a:avLst/>
          </a:prstGeom>
          <a:noFill/>
          <a:ln w="3810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r"/>
            <a:endParaRPr lang="en-US" sz="1400" dirty="0">
              <a:solidFill>
                <a:schemeClr val="tx1"/>
              </a:solidFill>
            </a:endParaRPr>
          </a:p>
          <a:p>
            <a:pPr algn="ctr">
              <a:spcBef>
                <a:spcPts val="300"/>
              </a:spcBef>
            </a:pPr>
            <a:r>
              <a:rPr lang="en-US" sz="2000" b="1" dirty="0">
                <a:solidFill>
                  <a:schemeClr val="tx1"/>
                </a:solidFill>
              </a:rPr>
              <a:t>Alberto </a:t>
            </a:r>
            <a:r>
              <a:rPr lang="en-US" sz="2000" b="1" dirty="0" err="1">
                <a:solidFill>
                  <a:schemeClr val="tx1"/>
                </a:solidFill>
              </a:rPr>
              <a:t>Alpasan</a:t>
            </a:r>
            <a:r>
              <a:rPr lang="en-US" sz="2000" dirty="0">
                <a:solidFill>
                  <a:schemeClr val="tx1"/>
                </a:solidFill>
              </a:rPr>
              <a:t> </a:t>
            </a:r>
          </a:p>
          <a:p>
            <a:pPr algn="ctr"/>
            <a:r>
              <a:rPr lang="en-US" sz="2000" dirty="0">
                <a:solidFill>
                  <a:schemeClr val="tx1"/>
                </a:solidFill>
              </a:rPr>
              <a:t>Los Angeles District Manager</a:t>
            </a:r>
          </a:p>
          <a:p>
            <a:pPr algn="ctr"/>
            <a:r>
              <a:rPr lang="en-US" sz="2000" dirty="0">
                <a:solidFill>
                  <a:schemeClr val="tx1"/>
                </a:solidFill>
                <a:hlinkClick r:id="rId2"/>
              </a:rPr>
              <a:t>Alberto.Alpasan@calvet.ca.gov</a:t>
            </a:r>
            <a:r>
              <a:rPr lang="en-US" sz="2000" dirty="0">
                <a:solidFill>
                  <a:schemeClr val="tx1"/>
                </a:solidFill>
              </a:rPr>
              <a:t> </a:t>
            </a:r>
          </a:p>
          <a:p>
            <a:pPr algn="ctr"/>
            <a:r>
              <a:rPr lang="en-US" sz="2000" dirty="0">
                <a:solidFill>
                  <a:schemeClr val="tx1"/>
                </a:solidFill>
                <a:hlinkClick r:id="rId3"/>
              </a:rPr>
              <a:t>LADO@calvet.ca.gov</a:t>
            </a:r>
            <a:r>
              <a:rPr lang="en-US" sz="2000" dirty="0">
                <a:solidFill>
                  <a:schemeClr val="tx1"/>
                </a:solidFill>
              </a:rPr>
              <a:t>  </a:t>
            </a:r>
          </a:p>
          <a:p>
            <a:pPr algn="ctr"/>
            <a:r>
              <a:rPr lang="en-US" sz="2000" dirty="0">
                <a:solidFill>
                  <a:schemeClr val="tx1"/>
                </a:solidFill>
              </a:rPr>
              <a:t>(213) 620-2755</a:t>
            </a:r>
            <a:endParaRPr lang="en-US" sz="1400" b="1" dirty="0">
              <a:solidFill>
                <a:schemeClr val="tx1"/>
              </a:solidFill>
            </a:endParaRPr>
          </a:p>
          <a:p>
            <a:pPr algn="ctr"/>
            <a:endParaRPr lang="en-US" sz="2000" b="1" dirty="0">
              <a:solidFill>
                <a:schemeClr val="tx1"/>
              </a:solidFill>
              <a:latin typeface="+mj-lt"/>
            </a:endParaRPr>
          </a:p>
          <a:p>
            <a:pPr algn="ctr"/>
            <a:r>
              <a:rPr lang="en-US" sz="2000" b="1" dirty="0" err="1">
                <a:solidFill>
                  <a:schemeClr val="tx1"/>
                </a:solidFill>
              </a:rPr>
              <a:t>Melaina</a:t>
            </a:r>
            <a:r>
              <a:rPr lang="en-US" sz="2000" b="1" dirty="0">
                <a:solidFill>
                  <a:schemeClr val="tx1"/>
                </a:solidFill>
              </a:rPr>
              <a:t> Anker-Youngberg</a:t>
            </a:r>
          </a:p>
          <a:p>
            <a:pPr algn="ctr"/>
            <a:r>
              <a:rPr lang="en-US" sz="2000" dirty="0">
                <a:solidFill>
                  <a:schemeClr val="tx1"/>
                </a:solidFill>
              </a:rPr>
              <a:t>San Diego District Manager</a:t>
            </a:r>
          </a:p>
          <a:p>
            <a:pPr algn="ctr"/>
            <a:r>
              <a:rPr lang="en-US" sz="2000" dirty="0">
                <a:solidFill>
                  <a:schemeClr val="tx1"/>
                </a:solidFill>
                <a:latin typeface="+mj-lt"/>
                <a:hlinkClick r:id="rId4"/>
              </a:rPr>
              <a:t>Melaina.Anker@va.gov</a:t>
            </a:r>
            <a:endParaRPr lang="en-US" sz="2000" dirty="0">
              <a:solidFill>
                <a:schemeClr val="tx1"/>
              </a:solidFill>
              <a:latin typeface="+mj-lt"/>
            </a:endParaRPr>
          </a:p>
          <a:p>
            <a:pPr algn="ctr"/>
            <a:r>
              <a:rPr lang="en-US" sz="2000" dirty="0">
                <a:solidFill>
                  <a:schemeClr val="tx1"/>
                </a:solidFill>
                <a:latin typeface="+mj-lt"/>
                <a:hlinkClick r:id="rId5"/>
              </a:rPr>
              <a:t>State.VBASDC@va.gov</a:t>
            </a:r>
            <a:r>
              <a:rPr lang="en-US" sz="2000" dirty="0">
                <a:solidFill>
                  <a:schemeClr val="tx1"/>
                </a:solidFill>
                <a:latin typeface="+mj-lt"/>
              </a:rPr>
              <a:t> </a:t>
            </a:r>
            <a:r>
              <a:rPr lang="en-US" sz="2000" u="sng" dirty="0">
                <a:solidFill>
                  <a:schemeClr val="tx1"/>
                </a:solidFill>
                <a:latin typeface="+mj-lt"/>
                <a:hlinkClick r:id="rId4">
                  <a:extLst>
                    <a:ext uri="{A12FA001-AC4F-418D-AE19-62706E023703}">
                      <ahyp:hlinkClr xmlns:ahyp="http://schemas.microsoft.com/office/drawing/2018/hyperlinkcolor" val="tx"/>
                    </a:ext>
                  </a:extLst>
                </a:hlinkClick>
              </a:rPr>
              <a:t>   </a:t>
            </a:r>
          </a:p>
          <a:p>
            <a:pPr algn="ctr"/>
            <a:r>
              <a:rPr lang="en-US" sz="2000" dirty="0">
                <a:solidFill>
                  <a:schemeClr val="tx1"/>
                </a:solidFill>
                <a:latin typeface="+mj-lt"/>
              </a:rPr>
              <a:t>(619) 400-0070</a:t>
            </a:r>
          </a:p>
          <a:p>
            <a:pPr algn="ctr"/>
            <a:endParaRPr lang="en-US" sz="2000" dirty="0">
              <a:solidFill>
                <a:schemeClr val="tx1"/>
              </a:solidFill>
              <a:latin typeface="+mj-lt"/>
            </a:endParaRPr>
          </a:p>
          <a:p>
            <a:pPr algn="ctr"/>
            <a:r>
              <a:rPr lang="en-US" sz="2000" b="1" dirty="0" err="1">
                <a:solidFill>
                  <a:schemeClr val="tx1"/>
                </a:solidFill>
              </a:rPr>
              <a:t>Zmae</a:t>
            </a:r>
            <a:r>
              <a:rPr lang="en-US" sz="2000" b="1" dirty="0">
                <a:solidFill>
                  <a:schemeClr val="tx1"/>
                </a:solidFill>
              </a:rPr>
              <a:t> Raymundo </a:t>
            </a:r>
          </a:p>
          <a:p>
            <a:pPr algn="ctr"/>
            <a:r>
              <a:rPr lang="en-US" sz="2000" dirty="0">
                <a:solidFill>
                  <a:schemeClr val="tx1"/>
                </a:solidFill>
              </a:rPr>
              <a:t>Oakland District Manager</a:t>
            </a:r>
          </a:p>
          <a:p>
            <a:pPr algn="ctr"/>
            <a:r>
              <a:rPr lang="en-US" sz="2000" dirty="0">
                <a:solidFill>
                  <a:schemeClr val="tx1"/>
                </a:solidFill>
                <a:hlinkClick r:id="rId6"/>
              </a:rPr>
              <a:t>Zheriemae.Raymundo@calvet.ca.gov</a:t>
            </a:r>
            <a:r>
              <a:rPr lang="en-US" sz="2000" dirty="0">
                <a:solidFill>
                  <a:schemeClr val="tx1"/>
                </a:solidFill>
              </a:rPr>
              <a:t> </a:t>
            </a:r>
          </a:p>
          <a:p>
            <a:pPr algn="ctr"/>
            <a:r>
              <a:rPr lang="en-US" sz="2000" dirty="0">
                <a:solidFill>
                  <a:schemeClr val="tx1"/>
                </a:solidFill>
                <a:hlinkClick r:id="rId7"/>
              </a:rPr>
              <a:t>Oakland.Oakland@calvet.ca.gov</a:t>
            </a:r>
            <a:r>
              <a:rPr lang="en-US" sz="2000" dirty="0">
                <a:solidFill>
                  <a:schemeClr val="tx1"/>
                </a:solidFill>
              </a:rPr>
              <a:t>  </a:t>
            </a:r>
          </a:p>
          <a:p>
            <a:pPr algn="ctr"/>
            <a:r>
              <a:rPr lang="en-US" sz="2000" dirty="0">
                <a:solidFill>
                  <a:schemeClr val="tx1"/>
                </a:solidFill>
              </a:rPr>
              <a:t>(510) 286-0627</a:t>
            </a:r>
          </a:p>
          <a:p>
            <a:pPr algn="r"/>
            <a:endParaRPr lang="en-US" sz="2000" b="1" dirty="0">
              <a:solidFill>
                <a:schemeClr val="tx1"/>
              </a:solidFill>
              <a:latin typeface="+mj-lt"/>
            </a:endParaRPr>
          </a:p>
        </p:txBody>
      </p:sp>
      <p:sp>
        <p:nvSpPr>
          <p:cNvPr id="3" name="Speech Bubble: Oval 2">
            <a:extLst>
              <a:ext uri="{FF2B5EF4-FFF2-40B4-BE49-F238E27FC236}">
                <a16:creationId xmlns:a16="http://schemas.microsoft.com/office/drawing/2014/main" id="{13C43AC6-2C67-4ED5-BA7B-0E1C6EAE5036}"/>
              </a:ext>
            </a:extLst>
          </p:cNvPr>
          <p:cNvSpPr/>
          <p:nvPr/>
        </p:nvSpPr>
        <p:spPr>
          <a:xfrm>
            <a:off x="5214551" y="1168521"/>
            <a:ext cx="6378009" cy="4409319"/>
          </a:xfrm>
          <a:prstGeom prst="wedgeEllipse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8000" dirty="0">
                <a:latin typeface="Rage Italic" panose="03070502040507070304" pitchFamily="66" charset="0"/>
              </a:rPr>
              <a:t>Questions?</a:t>
            </a:r>
          </a:p>
          <a:p>
            <a:pPr algn="ctr"/>
            <a:endParaRPr lang="en-US" sz="7300" dirty="0"/>
          </a:p>
        </p:txBody>
      </p:sp>
      <p:sp>
        <p:nvSpPr>
          <p:cNvPr id="4" name="Rectangle: Diagonal Corners Rounded 3">
            <a:extLst>
              <a:ext uri="{FF2B5EF4-FFF2-40B4-BE49-F238E27FC236}">
                <a16:creationId xmlns:a16="http://schemas.microsoft.com/office/drawing/2014/main" id="{31D5879C-578E-400A-84F0-D369E2EB4DA0}"/>
              </a:ext>
            </a:extLst>
          </p:cNvPr>
          <p:cNvSpPr/>
          <p:nvPr/>
        </p:nvSpPr>
        <p:spPr>
          <a:xfrm>
            <a:off x="6448145" y="3636912"/>
            <a:ext cx="3910819" cy="675249"/>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u="sng" dirty="0">
                <a:solidFill>
                  <a:srgbClr val="FF0000"/>
                </a:solidFill>
              </a:rPr>
              <a:t>Note</a:t>
            </a:r>
            <a:r>
              <a:rPr lang="en-US" dirty="0">
                <a:solidFill>
                  <a:srgbClr val="FF0000"/>
                </a:solidFill>
              </a:rPr>
              <a:t>: </a:t>
            </a:r>
            <a:r>
              <a:rPr lang="en-US" dirty="0">
                <a:solidFill>
                  <a:schemeClr val="accent1"/>
                </a:solidFill>
              </a:rPr>
              <a:t>POCs for each District Office begins on the next page.</a:t>
            </a:r>
          </a:p>
        </p:txBody>
      </p:sp>
    </p:spTree>
    <p:extLst>
      <p:ext uri="{BB962C8B-B14F-4D97-AF65-F5344CB8AC3E}">
        <p14:creationId xmlns:p14="http://schemas.microsoft.com/office/powerpoint/2010/main" val="142368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01A3F-C08C-4620-85E9-953CB853FFD1}"/>
              </a:ext>
            </a:extLst>
          </p:cNvPr>
          <p:cNvSpPr>
            <a:spLocks noGrp="1"/>
          </p:cNvSpPr>
          <p:nvPr>
            <p:ph type="title"/>
          </p:nvPr>
        </p:nvSpPr>
        <p:spPr>
          <a:xfrm>
            <a:off x="838200" y="645125"/>
            <a:ext cx="10515600" cy="1082076"/>
          </a:xfrm>
          <a:ln w="38100">
            <a:solidFill>
              <a:schemeClr val="accent4"/>
            </a:solidFill>
          </a:ln>
        </p:spPr>
        <p:txBody>
          <a:bodyPr>
            <a:normAutofit/>
          </a:bodyPr>
          <a:lstStyle/>
          <a:p>
            <a:pPr algn="ctr"/>
            <a:r>
              <a:rPr lang="en-US" sz="6000" dirty="0">
                <a:latin typeface="+mn-lt"/>
              </a:rPr>
              <a:t>Agenda</a:t>
            </a:r>
          </a:p>
        </p:txBody>
      </p:sp>
      <p:sp>
        <p:nvSpPr>
          <p:cNvPr id="3" name="Content Placeholder 2">
            <a:extLst>
              <a:ext uri="{FF2B5EF4-FFF2-40B4-BE49-F238E27FC236}">
                <a16:creationId xmlns:a16="http://schemas.microsoft.com/office/drawing/2014/main" id="{36EF029A-17AC-41E1-A57B-8D002AE50033}"/>
              </a:ext>
            </a:extLst>
          </p:cNvPr>
          <p:cNvSpPr>
            <a:spLocks noGrp="1"/>
          </p:cNvSpPr>
          <p:nvPr>
            <p:ph idx="1"/>
          </p:nvPr>
        </p:nvSpPr>
        <p:spPr>
          <a:xfrm>
            <a:off x="2319454" y="1981518"/>
            <a:ext cx="9034346" cy="3924890"/>
          </a:xfrm>
        </p:spPr>
        <p:txBody>
          <a:bodyPr>
            <a:normAutofit/>
          </a:bodyPr>
          <a:lstStyle/>
          <a:p>
            <a:pPr marL="365760" indent="-365760">
              <a:buFont typeface="Courier New" panose="02070309020205020404" pitchFamily="49" charset="0"/>
              <a:buChar char="o"/>
            </a:pPr>
            <a:r>
              <a:rPr lang="en-US" sz="3000" dirty="0"/>
              <a:t>CalVet Data</a:t>
            </a:r>
          </a:p>
          <a:p>
            <a:pPr marL="822960" lvl="1" indent="-365760">
              <a:buFont typeface="Courier New" panose="02070309020205020404" pitchFamily="49" charset="0"/>
              <a:buChar char="o"/>
            </a:pPr>
            <a:r>
              <a:rPr lang="en-US" sz="2600" dirty="0"/>
              <a:t>DO-Reviewed Claims</a:t>
            </a:r>
          </a:p>
          <a:p>
            <a:pPr marL="822960" lvl="1" indent="-365760">
              <a:buFont typeface="Courier New" panose="02070309020205020404" pitchFamily="49" charset="0"/>
              <a:buChar char="o"/>
            </a:pPr>
            <a:r>
              <a:rPr lang="en-US" sz="2600" dirty="0"/>
              <a:t>Hearings</a:t>
            </a:r>
          </a:p>
          <a:p>
            <a:pPr marL="822960" lvl="1" indent="-365760">
              <a:buFont typeface="Courier New" panose="02070309020205020404" pitchFamily="49" charset="0"/>
              <a:buChar char="o"/>
            </a:pPr>
            <a:r>
              <a:rPr lang="en-US" sz="2600" dirty="0"/>
              <a:t>Board Data for CalVet Appeals</a:t>
            </a:r>
          </a:p>
          <a:p>
            <a:pPr marL="365760" indent="-365760">
              <a:buFont typeface="Courier New" panose="02070309020205020404" pitchFamily="49" charset="0"/>
              <a:buChar char="o"/>
            </a:pPr>
            <a:r>
              <a:rPr lang="en-US" sz="3200" dirty="0"/>
              <a:t>Incarcerated Veterans Program</a:t>
            </a:r>
            <a:endParaRPr lang="en-US" sz="3000" dirty="0"/>
          </a:p>
          <a:p>
            <a:pPr marL="365760" indent="-365760">
              <a:buFont typeface="Courier New" panose="02070309020205020404" pitchFamily="49" charset="0"/>
              <a:buChar char="o"/>
            </a:pPr>
            <a:r>
              <a:rPr lang="en-US" sz="3000" dirty="0"/>
              <a:t>Common Errors and Trends </a:t>
            </a:r>
          </a:p>
          <a:p>
            <a:pPr marL="365760" indent="-365760">
              <a:buFont typeface="Courier New" panose="02070309020205020404" pitchFamily="49" charset="0"/>
              <a:buChar char="o"/>
            </a:pPr>
            <a:r>
              <a:rPr lang="en-US" sz="3000" dirty="0"/>
              <a:t>Higher-Level Review Reminders</a:t>
            </a:r>
          </a:p>
          <a:p>
            <a:pPr marL="0" indent="0">
              <a:buNone/>
            </a:pPr>
            <a:endParaRPr lang="en-US" sz="3200" dirty="0"/>
          </a:p>
          <a:p>
            <a:pPr marL="0" indent="0">
              <a:buNone/>
            </a:pPr>
            <a:endParaRPr lang="en-US" sz="3200" dirty="0"/>
          </a:p>
        </p:txBody>
      </p:sp>
      <p:sp>
        <p:nvSpPr>
          <p:cNvPr id="4" name="Slide Number Placeholder 3">
            <a:extLst>
              <a:ext uri="{FF2B5EF4-FFF2-40B4-BE49-F238E27FC236}">
                <a16:creationId xmlns:a16="http://schemas.microsoft.com/office/drawing/2014/main" id="{A8F66F33-BDE0-4E86-B709-B9614A11C9E7}"/>
              </a:ext>
            </a:extLst>
          </p:cNvPr>
          <p:cNvSpPr>
            <a:spLocks noGrp="1"/>
          </p:cNvSpPr>
          <p:nvPr>
            <p:ph type="sldNum" sz="quarter" idx="12"/>
          </p:nvPr>
        </p:nvSpPr>
        <p:spPr/>
        <p:txBody>
          <a:bodyPr/>
          <a:lstStyle/>
          <a:p>
            <a:fld id="{97FF4E7B-DCA9-F44E-AACB-DE6F576A2003}" type="slidenum">
              <a:rPr lang="en-US" smtClean="0"/>
              <a:pPr/>
              <a:t>2</a:t>
            </a:fld>
            <a:endParaRPr lang="en-US" dirty="0"/>
          </a:p>
        </p:txBody>
      </p:sp>
      <p:sp>
        <p:nvSpPr>
          <p:cNvPr id="6" name="Rectangle: Rounded Corners 5">
            <a:extLst>
              <a:ext uri="{FF2B5EF4-FFF2-40B4-BE49-F238E27FC236}">
                <a16:creationId xmlns:a16="http://schemas.microsoft.com/office/drawing/2014/main" id="{990B988F-4FDA-49E9-A67C-D51E7BB5A803}"/>
              </a:ext>
            </a:extLst>
          </p:cNvPr>
          <p:cNvSpPr/>
          <p:nvPr/>
        </p:nvSpPr>
        <p:spPr>
          <a:xfrm>
            <a:off x="1985962" y="5526250"/>
            <a:ext cx="7886584" cy="634475"/>
          </a:xfrm>
          <a:prstGeom prst="roundRect">
            <a:avLst/>
          </a:prstGeom>
          <a:noFill/>
          <a:ln w="28575" cap="flat" cmpd="sng" algn="ctr">
            <a:solidFill>
              <a:schemeClr val="accent2"/>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US" sz="2400" dirty="0"/>
              <a:t>Last 7 slides shows staff list and POC’s for the District Offices</a:t>
            </a:r>
          </a:p>
        </p:txBody>
      </p:sp>
    </p:spTree>
    <p:extLst>
      <p:ext uri="{BB962C8B-B14F-4D97-AF65-F5344CB8AC3E}">
        <p14:creationId xmlns:p14="http://schemas.microsoft.com/office/powerpoint/2010/main" val="1189537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Oakland DO Staff list</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839788" y="2410155"/>
            <a:ext cx="5416636" cy="461665"/>
          </a:xfr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dirty="0"/>
              <a:t> Appeals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839787" y="2994659"/>
            <a:ext cx="5573553" cy="3211831"/>
          </a:xfrm>
        </p:spPr>
        <p:txBody>
          <a:bodyPr>
            <a:normAutofit fontScale="77500" lnSpcReduction="20000"/>
          </a:bodyPr>
          <a:lstStyle/>
          <a:p>
            <a:r>
              <a:rPr lang="en-US" sz="3100" b="1" dirty="0"/>
              <a:t>Steven Smith</a:t>
            </a:r>
            <a:r>
              <a:rPr lang="en-US" b="1" dirty="0"/>
              <a:t>, </a:t>
            </a:r>
            <a:r>
              <a:rPr lang="en-US" dirty="0"/>
              <a:t>Assistant District Manager</a:t>
            </a:r>
          </a:p>
          <a:p>
            <a:r>
              <a:rPr lang="en-US" sz="2600" dirty="0"/>
              <a:t>Leonora (Cora) Sarmiento</a:t>
            </a:r>
          </a:p>
          <a:p>
            <a:r>
              <a:rPr lang="en-US" sz="2600" dirty="0"/>
              <a:t>Elizabeth Grassetti</a:t>
            </a:r>
          </a:p>
          <a:p>
            <a:r>
              <a:rPr lang="en-US" sz="2600" dirty="0" err="1"/>
              <a:t>Akeesha</a:t>
            </a:r>
            <a:r>
              <a:rPr lang="en-US" sz="2600" dirty="0"/>
              <a:t> Barrett</a:t>
            </a:r>
          </a:p>
          <a:p>
            <a:r>
              <a:rPr lang="en-US" sz="2600" dirty="0"/>
              <a:t>Constance Santos (new)</a:t>
            </a:r>
          </a:p>
          <a:p>
            <a:r>
              <a:rPr lang="en-US" sz="2600" dirty="0"/>
              <a:t>Janice Suarez (new)</a:t>
            </a:r>
          </a:p>
          <a:p>
            <a:r>
              <a:rPr lang="en-US" sz="2600" dirty="0"/>
              <a:t>Dillon </a:t>
            </a:r>
            <a:r>
              <a:rPr lang="en-US" sz="2600" dirty="0" err="1"/>
              <a:t>Bezehertny</a:t>
            </a:r>
            <a:r>
              <a:rPr lang="en-US" sz="2600" dirty="0"/>
              <a:t> (new)</a:t>
            </a:r>
          </a:p>
          <a:p>
            <a:r>
              <a:rPr lang="en-US" sz="2600" dirty="0"/>
              <a:t>Liam Williams (Rancho office)</a:t>
            </a:r>
          </a:p>
          <a:p>
            <a:r>
              <a:rPr lang="en-US" sz="2600" dirty="0"/>
              <a:t>Joseph </a:t>
            </a:r>
            <a:r>
              <a:rPr lang="en-US" sz="2600" dirty="0" err="1"/>
              <a:t>Klabouch</a:t>
            </a:r>
            <a:r>
              <a:rPr lang="en-US" sz="2600" dirty="0"/>
              <a:t> (Rancho office)</a:t>
            </a:r>
          </a:p>
        </p:txBody>
      </p:sp>
      <p:sp>
        <p:nvSpPr>
          <p:cNvPr id="5" name="Text Placeholder 4">
            <a:extLst>
              <a:ext uri="{FF2B5EF4-FFF2-40B4-BE49-F238E27FC236}">
                <a16:creationId xmlns:a16="http://schemas.microsoft.com/office/drawing/2014/main" id="{100E7B4E-6F87-4448-8050-C8DF1FBC4144}"/>
              </a:ext>
            </a:extLst>
          </p:cNvPr>
          <p:cNvSpPr>
            <a:spLocks noGrp="1"/>
          </p:cNvSpPr>
          <p:nvPr>
            <p:ph type="body" sz="quarter" idx="3"/>
          </p:nvPr>
        </p:nvSpPr>
        <p:spPr>
          <a:xfrm>
            <a:off x="6562685" y="3323096"/>
            <a:ext cx="4227235" cy="461665"/>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dirty="0"/>
              <a:t>Review Team</a:t>
            </a:r>
          </a:p>
        </p:txBody>
      </p:sp>
      <p:sp>
        <p:nvSpPr>
          <p:cNvPr id="6" name="Content Placeholder 5">
            <a:extLst>
              <a:ext uri="{FF2B5EF4-FFF2-40B4-BE49-F238E27FC236}">
                <a16:creationId xmlns:a16="http://schemas.microsoft.com/office/drawing/2014/main" id="{F596C0FE-2A7A-4911-9DF9-8C65E86F3416}"/>
              </a:ext>
            </a:extLst>
          </p:cNvPr>
          <p:cNvSpPr>
            <a:spLocks noGrp="1"/>
          </p:cNvSpPr>
          <p:nvPr>
            <p:ph sz="quarter" idx="4"/>
          </p:nvPr>
        </p:nvSpPr>
        <p:spPr>
          <a:xfrm>
            <a:off x="6594522" y="3989136"/>
            <a:ext cx="4378278" cy="1783014"/>
          </a:xfrm>
        </p:spPr>
        <p:txBody>
          <a:bodyPr>
            <a:normAutofit fontScale="77500" lnSpcReduction="20000"/>
          </a:bodyPr>
          <a:lstStyle/>
          <a:p>
            <a:pPr marL="0" indent="0">
              <a:buNone/>
            </a:pPr>
            <a:r>
              <a:rPr lang="en-US" sz="3100" b="1" dirty="0"/>
              <a:t>Diane </a:t>
            </a:r>
            <a:r>
              <a:rPr lang="en-US" sz="3100" b="1" dirty="0" err="1"/>
              <a:t>Susbilla</a:t>
            </a:r>
            <a:r>
              <a:rPr lang="en-US" dirty="0"/>
              <a:t>, Team Supervisor</a:t>
            </a:r>
          </a:p>
          <a:p>
            <a:r>
              <a:rPr lang="en-US" sz="2600" dirty="0"/>
              <a:t>Daniel Vilhauer </a:t>
            </a:r>
          </a:p>
          <a:p>
            <a:r>
              <a:rPr lang="en-US" sz="2600" dirty="0"/>
              <a:t>John-Eric </a:t>
            </a:r>
            <a:r>
              <a:rPr lang="en-US" sz="2600" dirty="0" err="1"/>
              <a:t>Gabagat</a:t>
            </a:r>
            <a:endParaRPr lang="en-US" sz="2600" dirty="0"/>
          </a:p>
          <a:p>
            <a:r>
              <a:rPr lang="en-US" sz="2600" dirty="0"/>
              <a:t>Walter Huey</a:t>
            </a:r>
          </a:p>
          <a:p>
            <a:r>
              <a:rPr lang="en-US" sz="2600" dirty="0"/>
              <a:t>Teri Markus </a:t>
            </a:r>
          </a:p>
        </p:txBody>
      </p:sp>
      <p:sp>
        <p:nvSpPr>
          <p:cNvPr id="7" name="TextBox 6">
            <a:extLst>
              <a:ext uri="{FF2B5EF4-FFF2-40B4-BE49-F238E27FC236}">
                <a16:creationId xmlns:a16="http://schemas.microsoft.com/office/drawing/2014/main" id="{586D5A86-39C4-474E-BDB2-76E041BF1FCE}"/>
              </a:ext>
            </a:extLst>
          </p:cNvPr>
          <p:cNvSpPr txBox="1"/>
          <p:nvPr/>
        </p:nvSpPr>
        <p:spPr>
          <a:xfrm>
            <a:off x="6413341" y="2410154"/>
            <a:ext cx="2696369" cy="400110"/>
          </a:xfrm>
          <a:prstGeom prst="rect">
            <a:avLst/>
          </a:prstGeom>
          <a:noFill/>
        </p:spPr>
        <p:txBody>
          <a:bodyPr wrap="square" rtlCol="0">
            <a:spAutoFit/>
          </a:bodyPr>
          <a:lstStyle/>
          <a:p>
            <a:r>
              <a:rPr lang="en-US" sz="2000" dirty="0"/>
              <a:t>Front Desk: David Pham</a:t>
            </a:r>
          </a:p>
        </p:txBody>
      </p:sp>
      <p:sp>
        <p:nvSpPr>
          <p:cNvPr id="10" name="Rectangle 9">
            <a:extLst>
              <a:ext uri="{FF2B5EF4-FFF2-40B4-BE49-F238E27FC236}">
                <a16:creationId xmlns:a16="http://schemas.microsoft.com/office/drawing/2014/main" id="{28A3E27C-1D69-4D5B-83CE-7269677D69BC}"/>
              </a:ext>
            </a:extLst>
          </p:cNvPr>
          <p:cNvSpPr/>
          <p:nvPr/>
        </p:nvSpPr>
        <p:spPr>
          <a:xfrm>
            <a:off x="3784124" y="1813527"/>
            <a:ext cx="4623752" cy="461665"/>
          </a:xfrm>
          <a:prstGeom prst="rect">
            <a:avLst/>
          </a:prstGeom>
        </p:spPr>
        <p:txBody>
          <a:bodyPr wrap="square">
            <a:spAutoFit/>
          </a:bodyPr>
          <a:lstStyle/>
          <a:p>
            <a:r>
              <a:rPr lang="en-US" sz="2400" b="1" dirty="0" err="1"/>
              <a:t>Zmae</a:t>
            </a:r>
            <a:r>
              <a:rPr lang="en-US" sz="2400" b="1" dirty="0"/>
              <a:t> Raymundo, </a:t>
            </a:r>
            <a:r>
              <a:rPr lang="en-US" sz="2400" dirty="0"/>
              <a:t>District Manager </a:t>
            </a:r>
          </a:p>
        </p:txBody>
      </p:sp>
    </p:spTree>
    <p:extLst>
      <p:ext uri="{BB962C8B-B14F-4D97-AF65-F5344CB8AC3E}">
        <p14:creationId xmlns:p14="http://schemas.microsoft.com/office/powerpoint/2010/main" val="276295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09938-BF6F-455F-BFA5-BE981AD4E999}"/>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Oakland DO Staff list</a:t>
            </a:r>
          </a:p>
        </p:txBody>
      </p:sp>
      <p:sp>
        <p:nvSpPr>
          <p:cNvPr id="3" name="Text Placeholder 2">
            <a:extLst>
              <a:ext uri="{FF2B5EF4-FFF2-40B4-BE49-F238E27FC236}">
                <a16:creationId xmlns:a16="http://schemas.microsoft.com/office/drawing/2014/main" id="{7D4DC172-A2D7-4AD8-AD6E-6F81A695612A}"/>
              </a:ext>
            </a:extLst>
          </p:cNvPr>
          <p:cNvSpPr>
            <a:spLocks noGrp="1"/>
          </p:cNvSpPr>
          <p:nvPr>
            <p:ph type="body" idx="1"/>
          </p:nvPr>
        </p:nvSpPr>
        <p:spPr>
          <a:xfrm>
            <a:off x="1528174" y="2426024"/>
            <a:ext cx="5067835" cy="832699"/>
          </a:xfr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ctr"/>
            <a:r>
              <a:rPr lang="en-US" dirty="0"/>
              <a:t>Incarcerated Veterans Team</a:t>
            </a:r>
          </a:p>
          <a:p>
            <a:pPr algn="ctr"/>
            <a:r>
              <a:rPr lang="en-US" dirty="0"/>
              <a:t>(aka CDCR team)</a:t>
            </a:r>
          </a:p>
        </p:txBody>
      </p:sp>
      <p:sp>
        <p:nvSpPr>
          <p:cNvPr id="4" name="Content Placeholder 3">
            <a:extLst>
              <a:ext uri="{FF2B5EF4-FFF2-40B4-BE49-F238E27FC236}">
                <a16:creationId xmlns:a16="http://schemas.microsoft.com/office/drawing/2014/main" id="{826180AE-A157-4B96-86DE-2D34707B3A85}"/>
              </a:ext>
            </a:extLst>
          </p:cNvPr>
          <p:cNvSpPr>
            <a:spLocks noGrp="1"/>
          </p:cNvSpPr>
          <p:nvPr>
            <p:ph sz="half" idx="2"/>
          </p:nvPr>
        </p:nvSpPr>
        <p:spPr>
          <a:xfrm>
            <a:off x="1528174" y="3429000"/>
            <a:ext cx="6105022" cy="2439366"/>
          </a:xfrm>
        </p:spPr>
        <p:txBody>
          <a:bodyPr>
            <a:normAutofit/>
          </a:bodyPr>
          <a:lstStyle/>
          <a:p>
            <a:pPr marL="0" indent="0">
              <a:buNone/>
            </a:pPr>
            <a:r>
              <a:rPr lang="en-US" sz="2200" b="1" dirty="0"/>
              <a:t>Liz Hargrove-Washington, </a:t>
            </a:r>
            <a:r>
              <a:rPr lang="en-US" sz="2200" dirty="0"/>
              <a:t>Team Supervisor</a:t>
            </a:r>
          </a:p>
          <a:p>
            <a:r>
              <a:rPr lang="en-US" sz="2000" dirty="0"/>
              <a:t>Mary Donovan</a:t>
            </a:r>
          </a:p>
          <a:p>
            <a:r>
              <a:rPr lang="en-US" sz="2000" dirty="0"/>
              <a:t>Tera Ireland</a:t>
            </a:r>
          </a:p>
          <a:p>
            <a:r>
              <a:rPr lang="en-US" sz="2000" dirty="0"/>
              <a:t>Sofia Martin Del Campo</a:t>
            </a:r>
          </a:p>
          <a:p>
            <a:r>
              <a:rPr lang="en-US" sz="2000" dirty="0"/>
              <a:t>Daryl Neff</a:t>
            </a:r>
          </a:p>
          <a:p>
            <a:pPr marL="0" indent="0">
              <a:buNone/>
            </a:pPr>
            <a:endParaRPr lang="en-US" sz="2400" dirty="0">
              <a:solidFill>
                <a:schemeClr val="tx1">
                  <a:lumMod val="50000"/>
                  <a:lumOff val="50000"/>
                </a:schemeClr>
              </a:solidFill>
            </a:endParaRPr>
          </a:p>
        </p:txBody>
      </p:sp>
      <p:sp>
        <p:nvSpPr>
          <p:cNvPr id="13" name="Oval 12">
            <a:extLst>
              <a:ext uri="{FF2B5EF4-FFF2-40B4-BE49-F238E27FC236}">
                <a16:creationId xmlns:a16="http://schemas.microsoft.com/office/drawing/2014/main" id="{A519A90B-3AE0-42DD-833D-DBE31157B930}"/>
              </a:ext>
            </a:extLst>
          </p:cNvPr>
          <p:cNvSpPr/>
          <p:nvPr/>
        </p:nvSpPr>
        <p:spPr>
          <a:xfrm>
            <a:off x="5034154" y="4206887"/>
            <a:ext cx="5629672" cy="1325563"/>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000" dirty="0"/>
              <a:t>Email us: </a:t>
            </a:r>
            <a:r>
              <a:rPr lang="en-US" sz="2000" dirty="0">
                <a:hlinkClick r:id="rId2"/>
              </a:rPr>
              <a:t>Rep4incarceratedvets@calvet.ca.gov</a:t>
            </a:r>
            <a:r>
              <a:rPr lang="en-US" sz="2000" dirty="0"/>
              <a:t> </a:t>
            </a:r>
          </a:p>
          <a:p>
            <a:pPr algn="ctr"/>
            <a:endParaRPr lang="en-US" sz="2000" dirty="0"/>
          </a:p>
        </p:txBody>
      </p:sp>
    </p:spTree>
    <p:extLst>
      <p:ext uri="{BB962C8B-B14F-4D97-AF65-F5344CB8AC3E}">
        <p14:creationId xmlns:p14="http://schemas.microsoft.com/office/powerpoint/2010/main" val="1825229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31C4F-0D35-4D5D-B599-F8F491AFDD35}"/>
              </a:ext>
            </a:extLst>
          </p:cNvPr>
          <p:cNvSpPr>
            <a:spLocks noGrp="1"/>
          </p:cNvSpPr>
          <p:nvPr>
            <p:ph type="title"/>
          </p:nvPr>
        </p:nvSpPr>
        <p:spPr>
          <a:xfrm>
            <a:off x="839788" y="370703"/>
            <a:ext cx="3932237" cy="1136822"/>
          </a:xfrm>
        </p:spPr>
        <p:txBody>
          <a:bodyPr/>
          <a:lstStyle/>
          <a:p>
            <a:r>
              <a:rPr lang="en-US" dirty="0">
                <a:latin typeface="+mn-lt"/>
              </a:rPr>
              <a:t>Oakland District Office General Information</a:t>
            </a:r>
          </a:p>
        </p:txBody>
      </p:sp>
      <p:sp>
        <p:nvSpPr>
          <p:cNvPr id="3" name="Content Placeholder 2">
            <a:extLst>
              <a:ext uri="{FF2B5EF4-FFF2-40B4-BE49-F238E27FC236}">
                <a16:creationId xmlns:a16="http://schemas.microsoft.com/office/drawing/2014/main" id="{9A6A7478-0A7E-4077-9EB3-46DA294DB472}"/>
              </a:ext>
            </a:extLst>
          </p:cNvPr>
          <p:cNvSpPr>
            <a:spLocks noGrp="1"/>
          </p:cNvSpPr>
          <p:nvPr>
            <p:ph idx="1"/>
          </p:nvPr>
        </p:nvSpPr>
        <p:spPr>
          <a:xfrm>
            <a:off x="5737224" y="642551"/>
            <a:ext cx="5870576" cy="5362833"/>
          </a:xfrm>
          <a:noFill/>
          <a:ln w="38100" cap="flat" cmpd="sng" algn="ctr">
            <a:solidFill>
              <a:schemeClr val="accent4"/>
            </a:solidFill>
            <a:prstDash val="lgDashDotDot"/>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normAutofit/>
          </a:bodyPr>
          <a:lstStyle/>
          <a:p>
            <a:pPr marL="0" indent="0" algn="ctr">
              <a:lnSpc>
                <a:spcPct val="100000"/>
              </a:lnSpc>
              <a:spcBef>
                <a:spcPts val="0"/>
              </a:spcBef>
              <a:buNone/>
            </a:pPr>
            <a:endParaRPr lang="en-US" sz="1000" dirty="0">
              <a:latin typeface="+mj-lt"/>
            </a:endParaRPr>
          </a:p>
          <a:p>
            <a:pPr marL="0" indent="0" algn="ctr">
              <a:lnSpc>
                <a:spcPct val="100000"/>
              </a:lnSpc>
              <a:spcBef>
                <a:spcPts val="600"/>
              </a:spcBef>
              <a:spcAft>
                <a:spcPts val="1200"/>
              </a:spcAft>
              <a:buNone/>
            </a:pPr>
            <a:r>
              <a:rPr lang="en-US" sz="3000" b="1" dirty="0">
                <a:latin typeface="+mj-lt"/>
              </a:rPr>
              <a:t>Oakland DO Point-of-Contact (POCs)</a:t>
            </a:r>
          </a:p>
          <a:p>
            <a:pPr marL="0" indent="0">
              <a:buNone/>
            </a:pPr>
            <a:r>
              <a:rPr lang="en-US" sz="2400" dirty="0"/>
              <a:t> </a:t>
            </a:r>
            <a:r>
              <a:rPr lang="en-US" sz="2400" b="1" dirty="0"/>
              <a:t>Appeals team</a:t>
            </a:r>
            <a:r>
              <a:rPr lang="en-US" sz="2400" dirty="0"/>
              <a:t>:</a:t>
            </a:r>
          </a:p>
          <a:p>
            <a:pPr>
              <a:buFont typeface="Wingdings" panose="05000000000000000000" pitchFamily="2" charset="2"/>
              <a:buChar char="ü"/>
            </a:pPr>
            <a:r>
              <a:rPr lang="en-US" sz="2200" dirty="0"/>
              <a:t> For decision review guidance, email Steven –</a:t>
            </a:r>
            <a:r>
              <a:rPr lang="en-US" sz="2200" dirty="0">
                <a:hlinkClick r:id="rId2"/>
              </a:rPr>
              <a:t>Steven.Smith@calvet.ca.gov</a:t>
            </a:r>
            <a:r>
              <a:rPr lang="en-US" sz="2200" dirty="0"/>
              <a:t> </a:t>
            </a:r>
          </a:p>
          <a:p>
            <a:pPr>
              <a:buFont typeface="Wingdings" panose="05000000000000000000" pitchFamily="2" charset="2"/>
              <a:buChar char="ü"/>
            </a:pPr>
            <a:r>
              <a:rPr lang="en-US" sz="2200" dirty="0"/>
              <a:t> For hearing schedule confirmations &amp; inquiries, email Cora – </a:t>
            </a:r>
            <a:r>
              <a:rPr lang="en-US" sz="2200" dirty="0">
                <a:hlinkClick r:id="rId3"/>
              </a:rPr>
              <a:t>Leonora.Sarmiento@calvet.ca.gov</a:t>
            </a:r>
            <a:endParaRPr lang="en-US" sz="2200" dirty="0"/>
          </a:p>
          <a:p>
            <a:pPr marL="0" indent="0">
              <a:buNone/>
            </a:pPr>
            <a:r>
              <a:rPr lang="en-US" sz="2400" dirty="0"/>
              <a:t> </a:t>
            </a:r>
            <a:r>
              <a:rPr lang="en-US" sz="2400" b="1" dirty="0"/>
              <a:t>Review team</a:t>
            </a:r>
            <a:r>
              <a:rPr lang="en-US" sz="2400" dirty="0"/>
              <a:t>:</a:t>
            </a:r>
          </a:p>
          <a:p>
            <a:pPr>
              <a:buFont typeface="Wingdings" panose="05000000000000000000" pitchFamily="2" charset="2"/>
              <a:buChar char="ü"/>
            </a:pPr>
            <a:r>
              <a:rPr lang="en-US" sz="2200" dirty="0"/>
              <a:t>The DO Reviewer of your claim activity</a:t>
            </a:r>
          </a:p>
          <a:p>
            <a:pPr>
              <a:buFont typeface="Wingdings" panose="05000000000000000000" pitchFamily="2" charset="2"/>
              <a:buChar char="ü"/>
            </a:pPr>
            <a:r>
              <a:rPr lang="en-US" sz="2200" dirty="0">
                <a:hlinkClick r:id="rId4"/>
              </a:rPr>
              <a:t>Diane.Susbilla@calvet.ca.gov</a:t>
            </a:r>
            <a:r>
              <a:rPr lang="en-US" sz="2200" dirty="0"/>
              <a:t> </a:t>
            </a:r>
          </a:p>
          <a:p>
            <a:pPr marL="0" indent="0">
              <a:buNone/>
            </a:pPr>
            <a:r>
              <a:rPr lang="en-US" sz="2400" dirty="0"/>
              <a:t> </a:t>
            </a:r>
            <a:r>
              <a:rPr lang="en-US" sz="2400" b="1" dirty="0"/>
              <a:t>CDCR team</a:t>
            </a:r>
            <a:r>
              <a:rPr lang="en-US" sz="2400" dirty="0"/>
              <a:t>:</a:t>
            </a:r>
          </a:p>
          <a:p>
            <a:pPr>
              <a:buFont typeface="Wingdings" panose="05000000000000000000" pitchFamily="2" charset="2"/>
              <a:buChar char="ü"/>
            </a:pPr>
            <a:r>
              <a:rPr lang="en-US" sz="2200" dirty="0"/>
              <a:t>  </a:t>
            </a:r>
            <a:r>
              <a:rPr lang="en-US" sz="2200" dirty="0">
                <a:hlinkClick r:id="rId5"/>
              </a:rPr>
              <a:t>Elizabeth.Hargove-Washington@calvet.ca.gov</a:t>
            </a:r>
            <a:endParaRPr lang="en-US" sz="2200" dirty="0"/>
          </a:p>
          <a:p>
            <a:pPr marL="0" indent="0">
              <a:buNone/>
            </a:pPr>
            <a:endParaRPr lang="en-US" sz="2400" dirty="0"/>
          </a:p>
        </p:txBody>
      </p:sp>
      <p:sp>
        <p:nvSpPr>
          <p:cNvPr id="4" name="Text Placeholder 3">
            <a:extLst>
              <a:ext uri="{FF2B5EF4-FFF2-40B4-BE49-F238E27FC236}">
                <a16:creationId xmlns:a16="http://schemas.microsoft.com/office/drawing/2014/main" id="{BACC56D9-905F-4335-A04D-7A5DBDA0E1BB}"/>
              </a:ext>
            </a:extLst>
          </p:cNvPr>
          <p:cNvSpPr>
            <a:spLocks noGrp="1"/>
          </p:cNvSpPr>
          <p:nvPr>
            <p:ph type="body" sz="half" idx="2"/>
          </p:nvPr>
        </p:nvSpPr>
        <p:spPr>
          <a:xfrm>
            <a:off x="839788" y="1594022"/>
            <a:ext cx="4897436" cy="4893275"/>
          </a:xfrm>
        </p:spPr>
        <p:txBody>
          <a:bodyPr>
            <a:normAutofit fontScale="85000" lnSpcReduction="20000"/>
          </a:bodyPr>
          <a:lstStyle/>
          <a:p>
            <a:pPr marL="285750" indent="-285750">
              <a:lnSpc>
                <a:spcPct val="120000"/>
              </a:lnSpc>
              <a:spcBef>
                <a:spcPts val="1200"/>
              </a:spcBef>
              <a:spcAft>
                <a:spcPts val="600"/>
              </a:spcAft>
              <a:buFont typeface="Arial" panose="020B0604020202020204" pitchFamily="34" charset="0"/>
              <a:buChar char="•"/>
            </a:pPr>
            <a:r>
              <a:rPr lang="en-US" sz="2400" b="1" dirty="0"/>
              <a:t>Oakland Office </a:t>
            </a:r>
            <a:r>
              <a:rPr lang="en-US" sz="2400" dirty="0"/>
              <a:t>(Main):  </a:t>
            </a:r>
          </a:p>
          <a:p>
            <a:pPr>
              <a:lnSpc>
                <a:spcPct val="120000"/>
              </a:lnSpc>
              <a:spcBef>
                <a:spcPts val="0"/>
              </a:spcBef>
            </a:pPr>
            <a:r>
              <a:rPr lang="en-US" sz="2400" dirty="0"/>
              <a:t>                1301 Clay St. Suite 1130N</a:t>
            </a:r>
          </a:p>
          <a:p>
            <a:pPr>
              <a:lnSpc>
                <a:spcPct val="120000"/>
              </a:lnSpc>
              <a:spcBef>
                <a:spcPts val="0"/>
              </a:spcBef>
            </a:pPr>
            <a:r>
              <a:rPr lang="en-US" sz="2400" dirty="0"/>
              <a:t>                Oakland, CA 94612</a:t>
            </a:r>
          </a:p>
          <a:p>
            <a:pPr>
              <a:lnSpc>
                <a:spcPct val="120000"/>
              </a:lnSpc>
              <a:spcBef>
                <a:spcPts val="0"/>
              </a:spcBef>
            </a:pPr>
            <a:r>
              <a:rPr lang="en-US" sz="2400" dirty="0"/>
              <a:t>	</a:t>
            </a:r>
            <a:r>
              <a:rPr lang="en-US" sz="2400" u="sng" dirty="0">
                <a:solidFill>
                  <a:srgbClr val="C00000"/>
                </a:solidFill>
              </a:rPr>
              <a:t>Open</a:t>
            </a:r>
            <a:r>
              <a:rPr lang="en-US" sz="2400" dirty="0"/>
              <a:t>	Tue, Wed &amp; Thurs</a:t>
            </a:r>
          </a:p>
          <a:p>
            <a:pPr>
              <a:lnSpc>
                <a:spcPct val="120000"/>
              </a:lnSpc>
              <a:spcBef>
                <a:spcPts val="0"/>
              </a:spcBef>
            </a:pPr>
            <a:r>
              <a:rPr lang="en-US" sz="2400" dirty="0"/>
              <a:t>		9:00 AM to 3:00 PM</a:t>
            </a:r>
          </a:p>
          <a:p>
            <a:pPr>
              <a:lnSpc>
                <a:spcPct val="120000"/>
              </a:lnSpc>
              <a:spcBef>
                <a:spcPts val="0"/>
              </a:spcBef>
            </a:pPr>
            <a:r>
              <a:rPr lang="en-US" sz="2400" dirty="0"/>
              <a:t>	</a:t>
            </a:r>
            <a:r>
              <a:rPr lang="en-US" sz="2400" u="sng" dirty="0">
                <a:solidFill>
                  <a:srgbClr val="C00000"/>
                </a:solidFill>
              </a:rPr>
              <a:t>Phone</a:t>
            </a:r>
            <a:r>
              <a:rPr lang="en-US" sz="2400" dirty="0">
                <a:solidFill>
                  <a:srgbClr val="C00000"/>
                </a:solidFill>
              </a:rPr>
              <a:t> </a:t>
            </a:r>
            <a:r>
              <a:rPr lang="en-US" sz="2400" dirty="0"/>
              <a:t>510.286.0627</a:t>
            </a:r>
          </a:p>
          <a:p>
            <a:pPr>
              <a:lnSpc>
                <a:spcPct val="120000"/>
              </a:lnSpc>
              <a:spcBef>
                <a:spcPts val="0"/>
              </a:spcBef>
            </a:pPr>
            <a:r>
              <a:rPr lang="en-US" sz="2400" dirty="0"/>
              <a:t>	</a:t>
            </a:r>
            <a:r>
              <a:rPr lang="en-US" sz="2400" u="sng" dirty="0">
                <a:solidFill>
                  <a:srgbClr val="C00000"/>
                </a:solidFill>
              </a:rPr>
              <a:t>Fax</a:t>
            </a:r>
            <a:r>
              <a:rPr lang="en-US" sz="2400" dirty="0">
                <a:solidFill>
                  <a:srgbClr val="C00000"/>
                </a:solidFill>
              </a:rPr>
              <a:t> </a:t>
            </a:r>
            <a:r>
              <a:rPr lang="en-US" sz="2400" dirty="0"/>
              <a:t>510.286.0653</a:t>
            </a:r>
          </a:p>
          <a:p>
            <a:pPr marL="285750" indent="-285750">
              <a:lnSpc>
                <a:spcPct val="120000"/>
              </a:lnSpc>
              <a:spcBef>
                <a:spcPts val="1200"/>
              </a:spcBef>
              <a:spcAft>
                <a:spcPts val="600"/>
              </a:spcAft>
              <a:buFont typeface="Arial" panose="020B0604020202020204" pitchFamily="34" charset="0"/>
              <a:buChar char="•"/>
            </a:pPr>
            <a:r>
              <a:rPr lang="en-US" sz="2400" dirty="0"/>
              <a:t> </a:t>
            </a:r>
            <a:r>
              <a:rPr lang="en-US" sz="2400" b="1" dirty="0"/>
              <a:t>Rancho Office</a:t>
            </a:r>
            <a:r>
              <a:rPr lang="en-US" sz="2400" dirty="0"/>
              <a:t>:</a:t>
            </a:r>
          </a:p>
          <a:p>
            <a:pPr>
              <a:lnSpc>
                <a:spcPct val="120000"/>
              </a:lnSpc>
              <a:spcBef>
                <a:spcPts val="0"/>
              </a:spcBef>
            </a:pPr>
            <a:r>
              <a:rPr lang="en-US" sz="2400" dirty="0"/>
              <a:t>                3046 Prospect Drive</a:t>
            </a:r>
          </a:p>
          <a:p>
            <a:pPr>
              <a:lnSpc>
                <a:spcPct val="120000"/>
              </a:lnSpc>
              <a:spcBef>
                <a:spcPts val="0"/>
              </a:spcBef>
            </a:pPr>
            <a:r>
              <a:rPr lang="en-US" sz="2400" dirty="0"/>
              <a:t>                Rancho Cordova, CA</a:t>
            </a:r>
          </a:p>
          <a:p>
            <a:pPr>
              <a:lnSpc>
                <a:spcPct val="120000"/>
              </a:lnSpc>
              <a:spcBef>
                <a:spcPts val="0"/>
              </a:spcBef>
            </a:pPr>
            <a:r>
              <a:rPr lang="en-US" sz="2400" dirty="0"/>
              <a:t>	</a:t>
            </a:r>
            <a:r>
              <a:rPr lang="en-US" sz="2400" u="sng" dirty="0">
                <a:solidFill>
                  <a:srgbClr val="C00000"/>
                </a:solidFill>
              </a:rPr>
              <a:t>Only for hearings &amp; appointments</a:t>
            </a:r>
          </a:p>
          <a:p>
            <a:pPr>
              <a:lnSpc>
                <a:spcPct val="120000"/>
              </a:lnSpc>
              <a:spcBef>
                <a:spcPts val="0"/>
              </a:spcBef>
            </a:pPr>
            <a:r>
              <a:rPr lang="en-US" sz="2400" dirty="0"/>
              <a:t>	</a:t>
            </a:r>
            <a:r>
              <a:rPr lang="en-US" sz="2400" u="sng" dirty="0">
                <a:solidFill>
                  <a:srgbClr val="C00000"/>
                </a:solidFill>
              </a:rPr>
              <a:t>Phone</a:t>
            </a:r>
            <a:r>
              <a:rPr lang="en-US" sz="2400" dirty="0"/>
              <a:t> 916.364.6774</a:t>
            </a:r>
          </a:p>
          <a:p>
            <a:pPr marL="285750" indent="-285750">
              <a:lnSpc>
                <a:spcPct val="120000"/>
              </a:lnSpc>
              <a:spcBef>
                <a:spcPts val="1200"/>
              </a:spcBef>
              <a:spcAft>
                <a:spcPts val="600"/>
              </a:spcAft>
              <a:buFont typeface="Arial" panose="020B0604020202020204" pitchFamily="34" charset="0"/>
              <a:buChar char="•"/>
            </a:pPr>
            <a:r>
              <a:rPr lang="en-US" sz="2400" b="1" dirty="0"/>
              <a:t>Corporate inbox </a:t>
            </a:r>
            <a:r>
              <a:rPr lang="en-US" sz="2400" dirty="0"/>
              <a:t>(for inquiries): 	</a:t>
            </a:r>
            <a:r>
              <a:rPr lang="en-US" sz="2400" dirty="0">
                <a:hlinkClick r:id="rId6"/>
              </a:rPr>
              <a:t>Oakland.Oakland@calvet.ca.gov</a:t>
            </a:r>
            <a:endParaRPr lang="en-US" sz="2400" dirty="0"/>
          </a:p>
        </p:txBody>
      </p:sp>
    </p:spTree>
    <p:extLst>
      <p:ext uri="{BB962C8B-B14F-4D97-AF65-F5344CB8AC3E}">
        <p14:creationId xmlns:p14="http://schemas.microsoft.com/office/powerpoint/2010/main" val="147524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a:xfrm>
            <a:off x="839788" y="365125"/>
            <a:ext cx="10515600" cy="113085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Los Angeles DO Staff list</a:t>
            </a:r>
          </a:p>
        </p:txBody>
      </p:sp>
      <p:sp>
        <p:nvSpPr>
          <p:cNvPr id="3" name="Text Placeholder 2">
            <a:extLst>
              <a:ext uri="{FF2B5EF4-FFF2-40B4-BE49-F238E27FC236}">
                <a16:creationId xmlns:a16="http://schemas.microsoft.com/office/drawing/2014/main" id="{45F541C2-5743-4614-B98F-4C3F91284A33}"/>
              </a:ext>
            </a:extLst>
          </p:cNvPr>
          <p:cNvSpPr>
            <a:spLocks noGrp="1"/>
          </p:cNvSpPr>
          <p:nvPr>
            <p:ph type="body" idx="1"/>
          </p:nvPr>
        </p:nvSpPr>
        <p:spPr>
          <a:xfrm>
            <a:off x="899320" y="2983520"/>
            <a:ext cx="4589022" cy="454833"/>
          </a:xfrm>
        </p:spPr>
        <p:style>
          <a:lnRef idx="1">
            <a:schemeClr val="accent4"/>
          </a:lnRef>
          <a:fillRef idx="2">
            <a:schemeClr val="accent4"/>
          </a:fillRef>
          <a:effectRef idx="1">
            <a:schemeClr val="accent4"/>
          </a:effectRef>
          <a:fontRef idx="minor">
            <a:schemeClr val="dk1"/>
          </a:fontRef>
        </p:style>
        <p:txBody>
          <a:bodyPr/>
          <a:lstStyle/>
          <a:p>
            <a:pPr algn="ctr"/>
            <a:r>
              <a:rPr lang="en-US" dirty="0"/>
              <a:t>Appeals Team</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925514" y="3473568"/>
            <a:ext cx="4589022" cy="2759118"/>
          </a:xfrm>
        </p:spPr>
        <p:txBody>
          <a:bodyPr>
            <a:normAutofit/>
          </a:bodyPr>
          <a:lstStyle/>
          <a:p>
            <a:pPr marL="0" indent="0">
              <a:buNone/>
            </a:pPr>
            <a:r>
              <a:rPr lang="en-US" sz="2200" dirty="0"/>
              <a:t>Maria Alatorre</a:t>
            </a:r>
          </a:p>
          <a:p>
            <a:pPr marL="0" indent="0">
              <a:buNone/>
            </a:pPr>
            <a:r>
              <a:rPr lang="en-US" sz="2200" dirty="0"/>
              <a:t>Babes Navarra </a:t>
            </a:r>
          </a:p>
          <a:p>
            <a:pPr marL="0" indent="0">
              <a:buNone/>
            </a:pPr>
            <a:r>
              <a:rPr lang="en-US" sz="2200" dirty="0"/>
              <a:t>Delores McLemore</a:t>
            </a:r>
          </a:p>
          <a:p>
            <a:pPr marL="0" indent="0">
              <a:buNone/>
            </a:pPr>
            <a:r>
              <a:rPr lang="en-US" sz="2200" dirty="0" err="1"/>
              <a:t>Joberde</a:t>
            </a:r>
            <a:r>
              <a:rPr lang="en-US" sz="2200" dirty="0"/>
              <a:t> </a:t>
            </a:r>
            <a:r>
              <a:rPr lang="en-US" sz="2200" dirty="0" err="1"/>
              <a:t>Metellus</a:t>
            </a:r>
            <a:r>
              <a:rPr lang="en-US" sz="2200" dirty="0"/>
              <a:t> </a:t>
            </a:r>
          </a:p>
          <a:p>
            <a:pPr marL="0" indent="0">
              <a:buNone/>
            </a:pPr>
            <a:r>
              <a:rPr lang="en-US" sz="2200" dirty="0"/>
              <a:t>Salvador Escobar</a:t>
            </a:r>
          </a:p>
          <a:p>
            <a:pPr marL="0" indent="0">
              <a:buNone/>
            </a:pPr>
            <a:r>
              <a:rPr lang="en-US" sz="2200" dirty="0"/>
              <a:t>Jonathan Martin </a:t>
            </a:r>
          </a:p>
          <a:p>
            <a:pPr marL="0" indent="0">
              <a:buNone/>
            </a:pPr>
            <a:endParaRPr lang="en-US" sz="1800" dirty="0"/>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5872208" y="2983520"/>
            <a:ext cx="5297484" cy="454833"/>
          </a:xfrm>
        </p:spPr>
        <p:style>
          <a:lnRef idx="1">
            <a:schemeClr val="accent4"/>
          </a:lnRef>
          <a:fillRef idx="2">
            <a:schemeClr val="accent4"/>
          </a:fillRef>
          <a:effectRef idx="1">
            <a:schemeClr val="accent4"/>
          </a:effectRef>
          <a:fontRef idx="minor">
            <a:schemeClr val="dk1"/>
          </a:fontRef>
        </p:style>
        <p:txBody>
          <a:bodyPr/>
          <a:lstStyle/>
          <a:p>
            <a:pPr algn="ctr"/>
            <a:r>
              <a:rPr lang="en-US" dirty="0"/>
              <a:t>DO Review Team</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5977890" y="3633117"/>
            <a:ext cx="5191802" cy="941372"/>
          </a:xfrm>
        </p:spPr>
        <p:txBody>
          <a:bodyPr>
            <a:noAutofit/>
          </a:bodyPr>
          <a:lstStyle/>
          <a:p>
            <a:pPr marL="0" indent="0">
              <a:lnSpc>
                <a:spcPct val="110000"/>
              </a:lnSpc>
              <a:spcBef>
                <a:spcPts val="600"/>
              </a:spcBef>
              <a:buNone/>
            </a:pPr>
            <a:r>
              <a:rPr lang="en-US" sz="2200" dirty="0" err="1"/>
              <a:t>Porcia</a:t>
            </a:r>
            <a:r>
              <a:rPr lang="en-US" sz="2200" dirty="0"/>
              <a:t> </a:t>
            </a:r>
            <a:r>
              <a:rPr lang="en-US" sz="2200" dirty="0" err="1"/>
              <a:t>Andrada</a:t>
            </a:r>
            <a:r>
              <a:rPr lang="en-US" sz="2200" dirty="0"/>
              <a:t>		Eileen </a:t>
            </a:r>
            <a:r>
              <a:rPr lang="en-US" sz="2200" dirty="0" err="1"/>
              <a:t>Dizon</a:t>
            </a:r>
            <a:endParaRPr lang="en-US" sz="2200" dirty="0"/>
          </a:p>
          <a:p>
            <a:pPr marL="0" indent="0">
              <a:lnSpc>
                <a:spcPct val="110000"/>
              </a:lnSpc>
              <a:spcBef>
                <a:spcPts val="600"/>
              </a:spcBef>
              <a:buNone/>
            </a:pPr>
            <a:r>
              <a:rPr lang="en-US" sz="2200" dirty="0"/>
              <a:t>Esther Luna  		Isabella </a:t>
            </a:r>
            <a:r>
              <a:rPr lang="en-US" sz="2200" dirty="0" err="1"/>
              <a:t>Alejandrino</a:t>
            </a:r>
            <a:endParaRPr lang="en-US" sz="2200" dirty="0"/>
          </a:p>
        </p:txBody>
      </p:sp>
      <p:sp>
        <p:nvSpPr>
          <p:cNvPr id="7" name="Text Placeholder 2">
            <a:extLst>
              <a:ext uri="{FF2B5EF4-FFF2-40B4-BE49-F238E27FC236}">
                <a16:creationId xmlns:a16="http://schemas.microsoft.com/office/drawing/2014/main" id="{5B7AC910-5D58-4E54-A6B7-72A0CE940898}"/>
              </a:ext>
            </a:extLst>
          </p:cNvPr>
          <p:cNvSpPr txBox="1">
            <a:spLocks/>
          </p:cNvSpPr>
          <p:nvPr/>
        </p:nvSpPr>
        <p:spPr>
          <a:xfrm>
            <a:off x="6473033" y="4631893"/>
            <a:ext cx="3416300" cy="442469"/>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CDCR Team</a:t>
            </a:r>
          </a:p>
        </p:txBody>
      </p:sp>
      <p:sp>
        <p:nvSpPr>
          <p:cNvPr id="8" name="Content Placeholder 3">
            <a:extLst>
              <a:ext uri="{FF2B5EF4-FFF2-40B4-BE49-F238E27FC236}">
                <a16:creationId xmlns:a16="http://schemas.microsoft.com/office/drawing/2014/main" id="{3A6A80C2-EFAA-45B6-898D-577D74FB7A05}"/>
              </a:ext>
            </a:extLst>
          </p:cNvPr>
          <p:cNvSpPr txBox="1">
            <a:spLocks/>
          </p:cNvSpPr>
          <p:nvPr/>
        </p:nvSpPr>
        <p:spPr>
          <a:xfrm>
            <a:off x="6482804" y="5217926"/>
            <a:ext cx="3803081" cy="8187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i="1" dirty="0">
                <a:solidFill>
                  <a:srgbClr val="FF0000"/>
                </a:solidFill>
              </a:rPr>
              <a:t>Vacant (2 positions) </a:t>
            </a:r>
          </a:p>
          <a:p>
            <a:pPr marL="0" indent="0">
              <a:buNone/>
            </a:pPr>
            <a:r>
              <a:rPr lang="en-US" sz="2200" i="1" dirty="0">
                <a:solidFill>
                  <a:srgbClr val="002060"/>
                </a:solidFill>
              </a:rPr>
              <a:t>Sandra </a:t>
            </a:r>
            <a:r>
              <a:rPr lang="en-US" sz="2200" i="1" dirty="0" err="1">
                <a:solidFill>
                  <a:srgbClr val="002060"/>
                </a:solidFill>
              </a:rPr>
              <a:t>Matrecitos</a:t>
            </a:r>
            <a:r>
              <a:rPr lang="en-US" sz="2200" i="1" dirty="0">
                <a:solidFill>
                  <a:srgbClr val="002060"/>
                </a:solidFill>
              </a:rPr>
              <a:t> </a:t>
            </a:r>
            <a:r>
              <a:rPr lang="en-US" sz="2200" i="1" dirty="0">
                <a:solidFill>
                  <a:srgbClr val="FF0000"/>
                </a:solidFill>
              </a:rPr>
              <a:t>(temp cover)</a:t>
            </a:r>
          </a:p>
        </p:txBody>
      </p:sp>
      <p:sp>
        <p:nvSpPr>
          <p:cNvPr id="10" name="Text Placeholder 2">
            <a:extLst>
              <a:ext uri="{FF2B5EF4-FFF2-40B4-BE49-F238E27FC236}">
                <a16:creationId xmlns:a16="http://schemas.microsoft.com/office/drawing/2014/main" id="{6A6B4391-FEF7-4B99-B1BD-1CB9D68216CA}"/>
              </a:ext>
            </a:extLst>
          </p:cNvPr>
          <p:cNvSpPr txBox="1">
            <a:spLocks/>
          </p:cNvSpPr>
          <p:nvPr/>
        </p:nvSpPr>
        <p:spPr>
          <a:xfrm>
            <a:off x="2606039" y="1680210"/>
            <a:ext cx="5778305" cy="1159746"/>
          </a:xfrm>
          <a:prstGeom prst="rect">
            <a:avLst/>
          </a:prstGeom>
        </p:spPr>
        <p:txBody>
          <a:bodyPr vert="horz" lIns="91440" tIns="45720" rIns="91440" bIns="45720" rtlCol="0" anchor="b">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800" dirty="0"/>
              <a:t>Alberto M. Alpasan, Jr. – District Manager</a:t>
            </a:r>
          </a:p>
          <a:p>
            <a:pPr algn="ctr"/>
            <a:r>
              <a:rPr lang="en-US" sz="2800" dirty="0"/>
              <a:t>Darlene Dunlap - Assistant District Manager</a:t>
            </a:r>
          </a:p>
          <a:p>
            <a:pPr algn="ctr"/>
            <a:r>
              <a:rPr lang="en-US" b="0" dirty="0"/>
              <a:t>Front Office – Heather </a:t>
            </a:r>
            <a:r>
              <a:rPr lang="en-US" b="0" dirty="0" err="1"/>
              <a:t>Maciel</a:t>
            </a:r>
            <a:endParaRPr lang="en-US" b="0" dirty="0">
              <a:solidFill>
                <a:srgbClr val="FF0000"/>
              </a:solidFill>
            </a:endParaRPr>
          </a:p>
        </p:txBody>
      </p:sp>
    </p:spTree>
    <p:extLst>
      <p:ext uri="{BB962C8B-B14F-4D97-AF65-F5344CB8AC3E}">
        <p14:creationId xmlns:p14="http://schemas.microsoft.com/office/powerpoint/2010/main" val="2555952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4F499-2C9E-484B-AFD4-BBA4F476AD83}"/>
              </a:ext>
            </a:extLst>
          </p:cNvPr>
          <p:cNvSpPr>
            <a:spLocks noGrp="1"/>
          </p:cNvSpPr>
          <p:nvPr>
            <p:ph type="title"/>
          </p:nvPr>
        </p:nvSpPr>
        <p:spPr/>
        <p:txBody>
          <a:bodyPr>
            <a:normAutofit/>
          </a:bodyPr>
          <a:lstStyle/>
          <a:p>
            <a:r>
              <a:rPr lang="en-US" sz="4200" dirty="0"/>
              <a:t>Los Angeles District Office General Information</a:t>
            </a:r>
          </a:p>
        </p:txBody>
      </p:sp>
      <p:sp>
        <p:nvSpPr>
          <p:cNvPr id="4" name="Content Placeholder 3">
            <a:extLst>
              <a:ext uri="{FF2B5EF4-FFF2-40B4-BE49-F238E27FC236}">
                <a16:creationId xmlns:a16="http://schemas.microsoft.com/office/drawing/2014/main" id="{1181E279-7CBF-4115-BF29-6D09D796AE2A}"/>
              </a:ext>
            </a:extLst>
          </p:cNvPr>
          <p:cNvSpPr>
            <a:spLocks noGrp="1"/>
          </p:cNvSpPr>
          <p:nvPr>
            <p:ph sz="half" idx="2"/>
          </p:nvPr>
        </p:nvSpPr>
        <p:spPr>
          <a:xfrm>
            <a:off x="836612" y="1888966"/>
            <a:ext cx="5157787" cy="3684588"/>
          </a:xfrm>
        </p:spPr>
        <p:txBody>
          <a:bodyPr>
            <a:normAutofit fontScale="92500" lnSpcReduction="20000"/>
          </a:bodyPr>
          <a:lstStyle/>
          <a:p>
            <a:pPr marL="0" indent="0">
              <a:buNone/>
            </a:pPr>
            <a:r>
              <a:rPr lang="en-US" dirty="0"/>
              <a:t>11000 Wilshire Blvd. Ste. 505</a:t>
            </a:r>
          </a:p>
          <a:p>
            <a:pPr marL="0" indent="0">
              <a:buNone/>
            </a:pPr>
            <a:r>
              <a:rPr lang="en-US" dirty="0"/>
              <a:t>Los Angeles, CA 90024 </a:t>
            </a:r>
          </a:p>
          <a:p>
            <a:pPr marL="0" indent="0">
              <a:buNone/>
            </a:pPr>
            <a:r>
              <a:rPr lang="en-US" sz="2600" b="1" dirty="0"/>
              <a:t>Open to the public: </a:t>
            </a:r>
          </a:p>
          <a:p>
            <a:pPr marL="0" indent="0">
              <a:buNone/>
            </a:pPr>
            <a:r>
              <a:rPr lang="en-US" dirty="0"/>
              <a:t>Mon-Wed </a:t>
            </a:r>
          </a:p>
          <a:p>
            <a:pPr marL="0" indent="0">
              <a:buNone/>
            </a:pPr>
            <a:r>
              <a:rPr lang="en-US" dirty="0"/>
              <a:t>8am to 3pm</a:t>
            </a:r>
          </a:p>
          <a:p>
            <a:pPr marL="0" indent="0">
              <a:buNone/>
            </a:pPr>
            <a:r>
              <a:rPr lang="en-US" dirty="0"/>
              <a:t>(213) 620-2755</a:t>
            </a:r>
          </a:p>
          <a:p>
            <a:pPr marL="0" indent="0">
              <a:buNone/>
            </a:pPr>
            <a:r>
              <a:rPr lang="en-US" sz="2600" b="1" dirty="0"/>
              <a:t>Corporate mail</a:t>
            </a:r>
            <a:r>
              <a:rPr lang="en-US" dirty="0"/>
              <a:t>: </a:t>
            </a:r>
            <a:r>
              <a:rPr lang="en-US" dirty="0">
                <a:hlinkClick r:id="rId2"/>
              </a:rPr>
              <a:t>CDVALA@va.gov</a:t>
            </a:r>
            <a:r>
              <a:rPr lang="en-US" dirty="0"/>
              <a:t> </a:t>
            </a:r>
          </a:p>
          <a:p>
            <a:pPr marL="0" indent="0">
              <a:buNone/>
            </a:pPr>
            <a:r>
              <a:rPr lang="en-US" dirty="0"/>
              <a:t>(you can send PII as long as you encrypt) </a:t>
            </a:r>
          </a:p>
        </p:txBody>
      </p:sp>
      <p:sp>
        <p:nvSpPr>
          <p:cNvPr id="5" name="Text Placeholder 4">
            <a:extLst>
              <a:ext uri="{FF2B5EF4-FFF2-40B4-BE49-F238E27FC236}">
                <a16:creationId xmlns:a16="http://schemas.microsoft.com/office/drawing/2014/main" id="{AE7BA8AB-FE6F-43B6-9DE8-600E760AF906}"/>
              </a:ext>
            </a:extLst>
          </p:cNvPr>
          <p:cNvSpPr>
            <a:spLocks noGrp="1"/>
          </p:cNvSpPr>
          <p:nvPr>
            <p:ph type="body" sz="quarter" idx="3"/>
          </p:nvPr>
        </p:nvSpPr>
        <p:spPr>
          <a:xfrm>
            <a:off x="6172200" y="1769666"/>
            <a:ext cx="5183188" cy="528796"/>
          </a:xfrm>
        </p:spPr>
        <p:txBody>
          <a:bodyPr>
            <a:normAutofit/>
          </a:bodyPr>
          <a:lstStyle/>
          <a:p>
            <a:r>
              <a:rPr lang="en-US" sz="2800" dirty="0"/>
              <a:t>LA District Office POC </a:t>
            </a:r>
          </a:p>
        </p:txBody>
      </p:sp>
      <p:sp>
        <p:nvSpPr>
          <p:cNvPr id="6" name="Content Placeholder 5">
            <a:extLst>
              <a:ext uri="{FF2B5EF4-FFF2-40B4-BE49-F238E27FC236}">
                <a16:creationId xmlns:a16="http://schemas.microsoft.com/office/drawing/2014/main" id="{1025CB20-3267-48C6-992F-AE4EFCA474FB}"/>
              </a:ext>
            </a:extLst>
          </p:cNvPr>
          <p:cNvSpPr>
            <a:spLocks noGrp="1"/>
          </p:cNvSpPr>
          <p:nvPr>
            <p:ph sz="quarter" idx="4"/>
          </p:nvPr>
        </p:nvSpPr>
        <p:spPr>
          <a:xfrm>
            <a:off x="6172200" y="2377440"/>
            <a:ext cx="5183188" cy="3196114"/>
          </a:xfrm>
        </p:spPr>
        <p:txBody>
          <a:bodyPr>
            <a:normAutofit fontScale="92500" lnSpcReduction="20000"/>
          </a:bodyPr>
          <a:lstStyle/>
          <a:p>
            <a:pPr marL="0" indent="0">
              <a:buNone/>
            </a:pPr>
            <a:r>
              <a:rPr lang="en-US" sz="2400" dirty="0"/>
              <a:t>For issues relating to appeals(hearings or to discuss appeals issues), email:</a:t>
            </a:r>
          </a:p>
          <a:p>
            <a:pPr marL="0" indent="0">
              <a:buNone/>
            </a:pPr>
            <a:r>
              <a:rPr lang="en-US" sz="2200" dirty="0">
                <a:hlinkClick r:id="rId3"/>
              </a:rPr>
              <a:t>Darlene.Dunlap@calvet.ca.gov</a:t>
            </a:r>
            <a:r>
              <a:rPr lang="en-US" sz="2200" dirty="0"/>
              <a:t> </a:t>
            </a:r>
          </a:p>
          <a:p>
            <a:pPr marL="0" indent="0">
              <a:buNone/>
            </a:pPr>
            <a:r>
              <a:rPr lang="en-US" sz="2200" dirty="0">
                <a:hlinkClick r:id="rId4"/>
              </a:rPr>
              <a:t>Darlene.Dunlap344@va.gov</a:t>
            </a:r>
            <a:r>
              <a:rPr lang="en-US" sz="2200" dirty="0"/>
              <a:t> </a:t>
            </a:r>
          </a:p>
          <a:p>
            <a:pPr marL="0" indent="0">
              <a:buNone/>
            </a:pPr>
            <a:endParaRPr lang="en-US" sz="2200" dirty="0"/>
          </a:p>
          <a:p>
            <a:pPr marL="0" indent="0">
              <a:buNone/>
            </a:pPr>
            <a:r>
              <a:rPr lang="en-US" sz="2400" dirty="0"/>
              <a:t>For DO Review questions or concerns, email:</a:t>
            </a:r>
          </a:p>
          <a:p>
            <a:pPr marL="0" indent="0">
              <a:buNone/>
            </a:pPr>
            <a:r>
              <a:rPr lang="en-US" sz="2200" dirty="0">
                <a:hlinkClick r:id="rId5"/>
              </a:rPr>
              <a:t>Esther.Luna@calvet.ca.gov</a:t>
            </a:r>
            <a:endParaRPr lang="en-US" sz="2200" dirty="0"/>
          </a:p>
          <a:p>
            <a:pPr marL="0" indent="0">
              <a:buNone/>
            </a:pPr>
            <a:r>
              <a:rPr lang="en-US" sz="2200" dirty="0">
                <a:hlinkClick r:id="rId6"/>
              </a:rPr>
              <a:t>Esther.Luna@va.gov</a:t>
            </a:r>
            <a:endParaRPr lang="en-US" sz="2200"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627000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algn="ctr"/>
            <a:r>
              <a:rPr lang="en-US" sz="6000" dirty="0">
                <a:solidFill>
                  <a:schemeClr val="tx1"/>
                </a:solidFill>
                <a:latin typeface="+mn-lt"/>
              </a:rPr>
              <a:t>San Diego DO Staff List</a:t>
            </a:r>
          </a:p>
        </p:txBody>
      </p:sp>
      <p:sp>
        <p:nvSpPr>
          <p:cNvPr id="3" name="Text Placeholder 2">
            <a:extLst>
              <a:ext uri="{FF2B5EF4-FFF2-40B4-BE49-F238E27FC236}">
                <a16:creationId xmlns:a16="http://schemas.microsoft.com/office/drawing/2014/main" id="{123ED4E2-42CD-41C9-98D6-0A14F8FEC598}"/>
              </a:ext>
            </a:extLst>
          </p:cNvPr>
          <p:cNvSpPr>
            <a:spLocks noGrp="1"/>
          </p:cNvSpPr>
          <p:nvPr>
            <p:ph type="body" idx="1"/>
          </p:nvPr>
        </p:nvSpPr>
        <p:spPr>
          <a:xfrm>
            <a:off x="5803910" y="2305448"/>
            <a:ext cx="5256211" cy="530386"/>
          </a:xfrm>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dirty="0"/>
              <a:t>Claim Support-Appeals	</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5906531" y="2879366"/>
            <a:ext cx="5256212" cy="3445334"/>
          </a:xfrm>
        </p:spPr>
        <p:txBody>
          <a:bodyPr>
            <a:normAutofit lnSpcReduction="10000"/>
          </a:bodyPr>
          <a:lstStyle/>
          <a:p>
            <a:pPr marL="0" indent="0">
              <a:buNone/>
            </a:pPr>
            <a:r>
              <a:rPr lang="en-US" sz="2400" b="1" dirty="0"/>
              <a:t>Tony Devore</a:t>
            </a:r>
            <a:r>
              <a:rPr lang="en-US" sz="2400" dirty="0"/>
              <a:t>, Claims Support Supervisor</a:t>
            </a:r>
          </a:p>
          <a:p>
            <a:r>
              <a:rPr lang="en-US" sz="2400" dirty="0"/>
              <a:t>Angel Bribiesca</a:t>
            </a:r>
          </a:p>
          <a:p>
            <a:r>
              <a:rPr lang="en-US" sz="2400" dirty="0"/>
              <a:t>Judith (Judy) Roach</a:t>
            </a:r>
          </a:p>
          <a:p>
            <a:r>
              <a:rPr lang="en-US" sz="2400" dirty="0"/>
              <a:t>Arnold </a:t>
            </a:r>
            <a:r>
              <a:rPr lang="en-US" sz="2400" dirty="0" err="1"/>
              <a:t>Cantong</a:t>
            </a:r>
            <a:endParaRPr lang="en-US" sz="2400" dirty="0"/>
          </a:p>
          <a:p>
            <a:r>
              <a:rPr lang="en-US" sz="2400" dirty="0"/>
              <a:t>Eugenia Agis</a:t>
            </a:r>
          </a:p>
          <a:p>
            <a:r>
              <a:rPr lang="en-US" sz="2400" dirty="0"/>
              <a:t>Nikki </a:t>
            </a:r>
            <a:r>
              <a:rPr lang="en-US" sz="2400" dirty="0" err="1"/>
              <a:t>Sada</a:t>
            </a:r>
            <a:endParaRPr lang="en-US" sz="2400" dirty="0"/>
          </a:p>
          <a:p>
            <a:r>
              <a:rPr lang="en-US" sz="2400" dirty="0"/>
              <a:t>Justin Louie</a:t>
            </a:r>
          </a:p>
          <a:p>
            <a:r>
              <a:rPr lang="en-US" sz="2400" dirty="0"/>
              <a:t>Brandon Rogers (new)</a:t>
            </a:r>
          </a:p>
        </p:txBody>
      </p:sp>
      <p:sp>
        <p:nvSpPr>
          <p:cNvPr id="7" name="Text Placeholder 4">
            <a:extLst>
              <a:ext uri="{FF2B5EF4-FFF2-40B4-BE49-F238E27FC236}">
                <a16:creationId xmlns:a16="http://schemas.microsoft.com/office/drawing/2014/main" id="{7D4D0928-DEAD-4CCF-A564-69CABE8AF4E4}"/>
              </a:ext>
            </a:extLst>
          </p:cNvPr>
          <p:cNvSpPr txBox="1">
            <a:spLocks/>
          </p:cNvSpPr>
          <p:nvPr/>
        </p:nvSpPr>
        <p:spPr>
          <a:xfrm>
            <a:off x="1189102" y="3910915"/>
            <a:ext cx="2990807" cy="510102"/>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9pPr>
          </a:lstStyle>
          <a:p>
            <a:r>
              <a:rPr lang="en-US" dirty="0"/>
              <a:t>CalVet-CDCR Liaison</a:t>
            </a:r>
          </a:p>
        </p:txBody>
      </p:sp>
      <p:sp>
        <p:nvSpPr>
          <p:cNvPr id="8" name="Content Placeholder 5">
            <a:extLst>
              <a:ext uri="{FF2B5EF4-FFF2-40B4-BE49-F238E27FC236}">
                <a16:creationId xmlns:a16="http://schemas.microsoft.com/office/drawing/2014/main" id="{037CB19F-DFC2-4FFB-835B-A6323A3CE4F8}"/>
              </a:ext>
            </a:extLst>
          </p:cNvPr>
          <p:cNvSpPr txBox="1">
            <a:spLocks/>
          </p:cNvSpPr>
          <p:nvPr/>
        </p:nvSpPr>
        <p:spPr>
          <a:xfrm>
            <a:off x="1131879" y="4578081"/>
            <a:ext cx="3287692" cy="510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Roberto Avila</a:t>
            </a:r>
            <a:endParaRPr lang="en-US" dirty="0"/>
          </a:p>
        </p:txBody>
      </p:sp>
      <p:sp>
        <p:nvSpPr>
          <p:cNvPr id="9" name="Text Placeholder 2">
            <a:extLst>
              <a:ext uri="{FF2B5EF4-FFF2-40B4-BE49-F238E27FC236}">
                <a16:creationId xmlns:a16="http://schemas.microsoft.com/office/drawing/2014/main" id="{5FDCDFF4-C5EA-4F25-AA07-7A9311956AB7}"/>
              </a:ext>
            </a:extLst>
          </p:cNvPr>
          <p:cNvSpPr txBox="1">
            <a:spLocks/>
          </p:cNvSpPr>
          <p:nvPr/>
        </p:nvSpPr>
        <p:spPr>
          <a:xfrm>
            <a:off x="1189103" y="1721821"/>
            <a:ext cx="4717428" cy="111401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600" dirty="0" err="1"/>
              <a:t>Melaina</a:t>
            </a:r>
            <a:r>
              <a:rPr lang="en-US" sz="2600" dirty="0"/>
              <a:t> Anker-Youngberg </a:t>
            </a:r>
          </a:p>
          <a:p>
            <a:r>
              <a:rPr lang="en-US" dirty="0"/>
              <a:t>District Manager</a:t>
            </a:r>
          </a:p>
        </p:txBody>
      </p:sp>
      <p:sp>
        <p:nvSpPr>
          <p:cNvPr id="14" name="Text Placeholder 2">
            <a:extLst>
              <a:ext uri="{FF2B5EF4-FFF2-40B4-BE49-F238E27FC236}">
                <a16:creationId xmlns:a16="http://schemas.microsoft.com/office/drawing/2014/main" id="{586E9151-3995-4F00-A0B4-0529E73C3E40}"/>
              </a:ext>
            </a:extLst>
          </p:cNvPr>
          <p:cNvSpPr txBox="1">
            <a:spLocks/>
          </p:cNvSpPr>
          <p:nvPr/>
        </p:nvSpPr>
        <p:spPr>
          <a:xfrm>
            <a:off x="1189102" y="2879366"/>
            <a:ext cx="4263553" cy="74890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b="0" dirty="0"/>
              <a:t>Office Technician: Monica Flores </a:t>
            </a:r>
          </a:p>
        </p:txBody>
      </p:sp>
    </p:spTree>
    <p:extLst>
      <p:ext uri="{BB962C8B-B14F-4D97-AF65-F5344CB8AC3E}">
        <p14:creationId xmlns:p14="http://schemas.microsoft.com/office/powerpoint/2010/main" val="15097568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6AE9E-0315-4C75-944C-17A25BD2FCB2}"/>
              </a:ext>
            </a:extLst>
          </p:cNvPr>
          <p:cNvSpPr>
            <a:spLocks noGrp="1"/>
          </p:cNvSpPr>
          <p:nvPr>
            <p:ph type="title"/>
          </p:nvPr>
        </p:nvSpPr>
        <p:spPr/>
        <p:txBody>
          <a:bodyPr/>
          <a:lstStyle/>
          <a:p>
            <a:r>
              <a:rPr lang="en-US" dirty="0"/>
              <a:t>San Diego District Office General Information</a:t>
            </a:r>
          </a:p>
        </p:txBody>
      </p:sp>
      <p:sp>
        <p:nvSpPr>
          <p:cNvPr id="4" name="Content Placeholder 3">
            <a:extLst>
              <a:ext uri="{FF2B5EF4-FFF2-40B4-BE49-F238E27FC236}">
                <a16:creationId xmlns:a16="http://schemas.microsoft.com/office/drawing/2014/main" id="{BD940BF9-FE74-45E4-8EAF-73C6F55FEA05}"/>
              </a:ext>
            </a:extLst>
          </p:cNvPr>
          <p:cNvSpPr>
            <a:spLocks noGrp="1"/>
          </p:cNvSpPr>
          <p:nvPr>
            <p:ph sz="half" idx="2"/>
          </p:nvPr>
        </p:nvSpPr>
        <p:spPr>
          <a:xfrm>
            <a:off x="836612" y="1670126"/>
            <a:ext cx="5157787" cy="4742603"/>
          </a:xfrm>
        </p:spPr>
        <p:txBody>
          <a:bodyPr>
            <a:normAutofit/>
          </a:bodyPr>
          <a:lstStyle/>
          <a:p>
            <a:r>
              <a:rPr lang="en-US" i="1" dirty="0"/>
              <a:t>San Diego District Office</a:t>
            </a:r>
          </a:p>
          <a:p>
            <a:pPr marL="0" indent="0">
              <a:buNone/>
            </a:pPr>
            <a:r>
              <a:rPr lang="en-US" dirty="0"/>
              <a:t>    </a:t>
            </a:r>
            <a:r>
              <a:rPr lang="en-US" i="1" dirty="0"/>
              <a:t>8620 Spectrum Blvd. Rm 725 </a:t>
            </a:r>
          </a:p>
          <a:p>
            <a:pPr marL="0" indent="0">
              <a:buNone/>
            </a:pPr>
            <a:r>
              <a:rPr lang="en-US" i="1" dirty="0"/>
              <a:t>	San Diego, CA 92123</a:t>
            </a:r>
          </a:p>
          <a:p>
            <a:pPr marL="0" indent="0">
              <a:buNone/>
            </a:pPr>
            <a:r>
              <a:rPr lang="en-US" dirty="0"/>
              <a:t>    </a:t>
            </a:r>
            <a:r>
              <a:rPr lang="en-US" dirty="0">
                <a:solidFill>
                  <a:srgbClr val="0070C0"/>
                </a:solidFill>
              </a:rPr>
              <a:t>Open to the Public:</a:t>
            </a:r>
            <a:endParaRPr lang="en-US" sz="2000" dirty="0"/>
          </a:p>
          <a:p>
            <a:pPr marL="0" indent="0">
              <a:buNone/>
            </a:pPr>
            <a:r>
              <a:rPr lang="en-US" dirty="0"/>
              <a:t>    Tue., Wed., Thur. 8am-3:30pm</a:t>
            </a:r>
          </a:p>
          <a:p>
            <a:pPr marL="0" indent="0">
              <a:buNone/>
            </a:pPr>
            <a:r>
              <a:rPr lang="en-US" dirty="0"/>
              <a:t>    </a:t>
            </a:r>
            <a:r>
              <a:rPr lang="en-US" dirty="0">
                <a:solidFill>
                  <a:srgbClr val="0070C0"/>
                </a:solidFill>
              </a:rPr>
              <a:t>Public Line: </a:t>
            </a:r>
            <a:r>
              <a:rPr lang="en-US" dirty="0"/>
              <a:t>(619) 857-5497</a:t>
            </a:r>
          </a:p>
          <a:p>
            <a:pPr marL="0" indent="0">
              <a:buNone/>
            </a:pPr>
            <a:r>
              <a:rPr lang="en-US" dirty="0"/>
              <a:t>    </a:t>
            </a:r>
            <a:r>
              <a:rPr lang="en-US" dirty="0">
                <a:solidFill>
                  <a:srgbClr val="0070C0"/>
                </a:solidFill>
              </a:rPr>
              <a:t>Fax Line: </a:t>
            </a:r>
            <a:r>
              <a:rPr lang="en-US" dirty="0"/>
              <a:t>(858) 268-1014</a:t>
            </a:r>
          </a:p>
          <a:p>
            <a:r>
              <a:rPr lang="en-US" dirty="0"/>
              <a:t>San Diego Corporate Email:</a:t>
            </a:r>
          </a:p>
          <a:p>
            <a:pPr marL="0" indent="0">
              <a:buNone/>
            </a:pPr>
            <a:r>
              <a:rPr lang="en-US" dirty="0"/>
              <a:t>     </a:t>
            </a:r>
            <a:r>
              <a:rPr lang="en-US" dirty="0">
                <a:hlinkClick r:id="rId2"/>
              </a:rPr>
              <a:t>state.vbasdc@va.gov</a:t>
            </a:r>
            <a:r>
              <a:rPr lang="en-US" dirty="0"/>
              <a:t> </a:t>
            </a:r>
          </a:p>
        </p:txBody>
      </p:sp>
      <p:sp>
        <p:nvSpPr>
          <p:cNvPr id="5" name="Text Placeholder 4">
            <a:extLst>
              <a:ext uri="{FF2B5EF4-FFF2-40B4-BE49-F238E27FC236}">
                <a16:creationId xmlns:a16="http://schemas.microsoft.com/office/drawing/2014/main" id="{5F2C4FAE-82ED-4719-9FD4-8CE2D36F919E}"/>
              </a:ext>
            </a:extLst>
          </p:cNvPr>
          <p:cNvSpPr>
            <a:spLocks noGrp="1"/>
          </p:cNvSpPr>
          <p:nvPr>
            <p:ph type="body" sz="quarter" idx="3"/>
          </p:nvPr>
        </p:nvSpPr>
        <p:spPr>
          <a:xfrm>
            <a:off x="6172199" y="1681163"/>
            <a:ext cx="5360989" cy="823912"/>
          </a:xfrm>
        </p:spPr>
        <p:txBody>
          <a:bodyPr>
            <a:normAutofit lnSpcReduction="10000"/>
          </a:bodyPr>
          <a:lstStyle/>
          <a:p>
            <a:r>
              <a:rPr lang="en-US" sz="2800" b="0" i="1" dirty="0"/>
              <a:t>San Diego Office Point of Contacts (POC)</a:t>
            </a:r>
          </a:p>
        </p:txBody>
      </p:sp>
      <p:sp>
        <p:nvSpPr>
          <p:cNvPr id="6" name="Content Placeholder 5">
            <a:extLst>
              <a:ext uri="{FF2B5EF4-FFF2-40B4-BE49-F238E27FC236}">
                <a16:creationId xmlns:a16="http://schemas.microsoft.com/office/drawing/2014/main" id="{15955157-F5BA-48C3-90FC-A11429B7D9A3}"/>
              </a:ext>
            </a:extLst>
          </p:cNvPr>
          <p:cNvSpPr>
            <a:spLocks noGrp="1"/>
          </p:cNvSpPr>
          <p:nvPr>
            <p:ph sz="quarter" idx="4"/>
          </p:nvPr>
        </p:nvSpPr>
        <p:spPr>
          <a:xfrm>
            <a:off x="6172199" y="2505075"/>
            <a:ext cx="5270157" cy="3684588"/>
          </a:xfrm>
        </p:spPr>
        <p:txBody>
          <a:bodyPr>
            <a:normAutofit/>
          </a:bodyPr>
          <a:lstStyle/>
          <a:p>
            <a:pPr>
              <a:buFont typeface="Wingdings" panose="05000000000000000000" pitchFamily="2" charset="2"/>
              <a:buChar char="ü"/>
            </a:pPr>
            <a:r>
              <a:rPr lang="en-US" i="1" dirty="0"/>
              <a:t>Claim Guidance, AMA Decisions/Guidance, Board hearings &amp; Board Appeals, email Tony Devore </a:t>
            </a:r>
            <a:r>
              <a:rPr lang="en-US" i="1" dirty="0">
                <a:hlinkClick r:id="rId3"/>
              </a:rPr>
              <a:t>Tony.Devore@va.gov</a:t>
            </a:r>
            <a:r>
              <a:rPr lang="en-US" i="1" dirty="0"/>
              <a:t>  </a:t>
            </a:r>
          </a:p>
          <a:p>
            <a:pPr>
              <a:buFont typeface="Wingdings" panose="05000000000000000000" pitchFamily="2" charset="2"/>
              <a:buChar char="ü"/>
            </a:pPr>
            <a:r>
              <a:rPr lang="en-US" i="1" dirty="0"/>
              <a:t>CDCR (Incarcerated Veterans), email Roberto Avila </a:t>
            </a:r>
            <a:r>
              <a:rPr lang="en-US" i="1" dirty="0">
                <a:hlinkClick r:id="rId4"/>
              </a:rPr>
              <a:t>Roberto.Avila@calvet.ca.gov</a:t>
            </a:r>
            <a:r>
              <a:rPr lang="en-US" i="1" dirty="0"/>
              <a:t>  </a:t>
            </a:r>
          </a:p>
        </p:txBody>
      </p:sp>
    </p:spTree>
    <p:extLst>
      <p:ext uri="{BB962C8B-B14F-4D97-AF65-F5344CB8AC3E}">
        <p14:creationId xmlns:p14="http://schemas.microsoft.com/office/powerpoint/2010/main" val="21042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Reviewed Electronic Claims</a:t>
            </a:r>
          </a:p>
        </p:txBody>
      </p:sp>
      <p:sp>
        <p:nvSpPr>
          <p:cNvPr id="3" name="Content Placeholder 2"/>
          <p:cNvSpPr>
            <a:spLocks noGrp="1"/>
          </p:cNvSpPr>
          <p:nvPr>
            <p:ph idx="1"/>
          </p:nvPr>
        </p:nvSpPr>
        <p:spPr>
          <a:xfrm>
            <a:off x="795867" y="1985268"/>
            <a:ext cx="10515600" cy="4351338"/>
          </a:xfrm>
        </p:spPr>
        <p:txBody>
          <a:bodyPr/>
          <a:lstStyle/>
          <a:p>
            <a:pPr marL="0" indent="0">
              <a:buNone/>
            </a:pPr>
            <a:endParaRPr lang="en-US" dirty="0"/>
          </a:p>
          <a:p>
            <a:pPr marL="0" indent="0">
              <a:buNone/>
            </a:pPr>
            <a:endParaRPr lang="en-US" dirty="0"/>
          </a:p>
        </p:txBody>
      </p:sp>
      <p:sp>
        <p:nvSpPr>
          <p:cNvPr id="4" name="Slide Number Placeholder 3"/>
          <p:cNvSpPr>
            <a:spLocks noGrp="1"/>
          </p:cNvSpPr>
          <p:nvPr>
            <p:ph type="sldNum" sz="quarter" idx="4"/>
          </p:nvPr>
        </p:nvSpPr>
        <p:spPr/>
        <p:txBody>
          <a:bodyPr/>
          <a:lstStyle/>
          <a:p>
            <a:fld id="{97FF4E7B-DCA9-F44E-AACB-DE6F576A2003}" type="slidenum">
              <a:rPr lang="en-US" smtClean="0"/>
              <a:pPr/>
              <a:t>3</a:t>
            </a:fld>
            <a:endParaRPr lang="en-US" dirty="0"/>
          </a:p>
        </p:txBody>
      </p:sp>
      <p:graphicFrame>
        <p:nvGraphicFramePr>
          <p:cNvPr id="7" name="Table 6">
            <a:extLst>
              <a:ext uri="{FF2B5EF4-FFF2-40B4-BE49-F238E27FC236}">
                <a16:creationId xmlns:a16="http://schemas.microsoft.com/office/drawing/2014/main" id="{304A9CF1-DF8C-4F0E-BD88-E9A0094939C4}"/>
              </a:ext>
            </a:extLst>
          </p:cNvPr>
          <p:cNvGraphicFramePr>
            <a:graphicFrameLocks noGrp="1"/>
          </p:cNvGraphicFramePr>
          <p:nvPr>
            <p:extLst>
              <p:ext uri="{D42A27DB-BD31-4B8C-83A1-F6EECF244321}">
                <p14:modId xmlns:p14="http://schemas.microsoft.com/office/powerpoint/2010/main" val="113591937"/>
              </p:ext>
            </p:extLst>
          </p:nvPr>
        </p:nvGraphicFramePr>
        <p:xfrm>
          <a:off x="1436511" y="2234339"/>
          <a:ext cx="9318978" cy="2807531"/>
        </p:xfrm>
        <a:graphic>
          <a:graphicData uri="http://schemas.openxmlformats.org/drawingml/2006/table">
            <a:tbl>
              <a:tblPr firstRow="1" bandRow="1">
                <a:tableStyleId>{22838BEF-8BB2-4498-84A7-C5851F593DF1}</a:tableStyleId>
              </a:tblPr>
              <a:tblGrid>
                <a:gridCol w="2219661">
                  <a:extLst>
                    <a:ext uri="{9D8B030D-6E8A-4147-A177-3AD203B41FA5}">
                      <a16:colId xmlns:a16="http://schemas.microsoft.com/office/drawing/2014/main" val="2640408921"/>
                    </a:ext>
                  </a:extLst>
                </a:gridCol>
                <a:gridCol w="2219661">
                  <a:extLst>
                    <a:ext uri="{9D8B030D-6E8A-4147-A177-3AD203B41FA5}">
                      <a16:colId xmlns:a16="http://schemas.microsoft.com/office/drawing/2014/main" val="1656408780"/>
                    </a:ext>
                  </a:extLst>
                </a:gridCol>
                <a:gridCol w="2608512">
                  <a:extLst>
                    <a:ext uri="{9D8B030D-6E8A-4147-A177-3AD203B41FA5}">
                      <a16:colId xmlns:a16="http://schemas.microsoft.com/office/drawing/2014/main" val="2130985483"/>
                    </a:ext>
                  </a:extLst>
                </a:gridCol>
                <a:gridCol w="2271144">
                  <a:extLst>
                    <a:ext uri="{9D8B030D-6E8A-4147-A177-3AD203B41FA5}">
                      <a16:colId xmlns:a16="http://schemas.microsoft.com/office/drawing/2014/main" val="3611677851"/>
                    </a:ext>
                  </a:extLst>
                </a:gridCol>
              </a:tblGrid>
              <a:tr h="574175">
                <a:tc>
                  <a:txBody>
                    <a:bodyPr/>
                    <a:lstStyle/>
                    <a:p>
                      <a:endParaRPr lang="en-US" sz="2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t>Oakland DO</a:t>
                      </a:r>
                    </a:p>
                  </a:txBody>
                  <a:tcPr/>
                </a:tc>
                <a:tc>
                  <a:txBody>
                    <a:bodyPr/>
                    <a:lstStyle/>
                    <a:p>
                      <a:pPr algn="ctr"/>
                      <a:r>
                        <a:rPr lang="en-US" sz="2200" dirty="0"/>
                        <a:t>Los Angeles DO</a:t>
                      </a:r>
                    </a:p>
                  </a:txBody>
                  <a:tcPr/>
                </a:tc>
                <a:tc>
                  <a:txBody>
                    <a:bodyPr/>
                    <a:lstStyle/>
                    <a:p>
                      <a:pPr algn="ctr"/>
                      <a:r>
                        <a:rPr lang="en-US" sz="2200" dirty="0"/>
                        <a:t>San Diego DO</a:t>
                      </a:r>
                    </a:p>
                  </a:txBody>
                  <a:tcPr/>
                </a:tc>
                <a:extLst>
                  <a:ext uri="{0D108BD9-81ED-4DB2-BD59-A6C34878D82A}">
                    <a16:rowId xmlns:a16="http://schemas.microsoft.com/office/drawing/2014/main" val="232920829"/>
                  </a:ext>
                </a:extLst>
              </a:tr>
              <a:tr h="558339">
                <a:tc>
                  <a:txBody>
                    <a:bodyPr/>
                    <a:lstStyle/>
                    <a:p>
                      <a:pPr algn="ctr"/>
                      <a:r>
                        <a:rPr lang="en-US" sz="2200" dirty="0">
                          <a:solidFill>
                            <a:schemeClr val="tx1"/>
                          </a:solidFill>
                        </a:rPr>
                        <a:t>State FY 22-23</a:t>
                      </a:r>
                    </a:p>
                  </a:txBody>
                  <a:tcPr/>
                </a:tc>
                <a:tc>
                  <a:txBody>
                    <a:bodyPr/>
                    <a:lstStyle/>
                    <a:p>
                      <a:pPr algn="ctr"/>
                      <a:r>
                        <a:rPr lang="en-US" sz="2200" dirty="0">
                          <a:solidFill>
                            <a:schemeClr val="tx1"/>
                          </a:solidFill>
                        </a:rPr>
                        <a:t>14,414</a:t>
                      </a:r>
                    </a:p>
                  </a:txBody>
                  <a:tcPr/>
                </a:tc>
                <a:tc>
                  <a:txBody>
                    <a:bodyPr/>
                    <a:lstStyle/>
                    <a:p>
                      <a:pPr algn="ctr"/>
                      <a:r>
                        <a:rPr lang="en-US" sz="2200" dirty="0">
                          <a:solidFill>
                            <a:schemeClr val="tx1"/>
                          </a:solidFill>
                        </a:rPr>
                        <a:t>13,212</a:t>
                      </a:r>
                    </a:p>
                  </a:txBody>
                  <a:tcPr/>
                </a:tc>
                <a:tc>
                  <a:txBody>
                    <a:bodyPr/>
                    <a:lstStyle/>
                    <a:p>
                      <a:pPr algn="ctr"/>
                      <a:r>
                        <a:rPr lang="en-US" sz="2200" dirty="0">
                          <a:solidFill>
                            <a:schemeClr val="tx1"/>
                          </a:solidFill>
                        </a:rPr>
                        <a:t>4,275</a:t>
                      </a:r>
                    </a:p>
                  </a:txBody>
                  <a:tcPr/>
                </a:tc>
                <a:extLst>
                  <a:ext uri="{0D108BD9-81ED-4DB2-BD59-A6C34878D82A}">
                    <a16:rowId xmlns:a16="http://schemas.microsoft.com/office/drawing/2014/main" val="2418602493"/>
                  </a:ext>
                </a:extLst>
              </a:tr>
              <a:tr h="558339">
                <a:tc>
                  <a:txBody>
                    <a:bodyPr/>
                    <a:lstStyle/>
                    <a:p>
                      <a:pPr algn="ctr"/>
                      <a:r>
                        <a:rPr lang="en-US" sz="2200" dirty="0">
                          <a:solidFill>
                            <a:schemeClr val="tx1"/>
                          </a:solidFill>
                        </a:rPr>
                        <a:t>State FY 23-24</a:t>
                      </a:r>
                    </a:p>
                  </a:txBody>
                  <a:tcPr/>
                </a:tc>
                <a:tc>
                  <a:txBody>
                    <a:bodyPr/>
                    <a:lstStyle/>
                    <a:p>
                      <a:pPr algn="ctr"/>
                      <a:r>
                        <a:rPr lang="en-US" sz="2200" dirty="0">
                          <a:solidFill>
                            <a:schemeClr val="tx1"/>
                          </a:solidFill>
                        </a:rPr>
                        <a:t>17,442</a:t>
                      </a:r>
                    </a:p>
                  </a:txBody>
                  <a:tcPr/>
                </a:tc>
                <a:tc>
                  <a:txBody>
                    <a:bodyPr/>
                    <a:lstStyle/>
                    <a:p>
                      <a:pPr algn="ctr"/>
                      <a:r>
                        <a:rPr lang="en-US" sz="2200" dirty="0">
                          <a:solidFill>
                            <a:schemeClr val="tx1"/>
                          </a:solidFill>
                        </a:rPr>
                        <a:t>20,065</a:t>
                      </a:r>
                    </a:p>
                  </a:txBody>
                  <a:tcPr/>
                </a:tc>
                <a:tc>
                  <a:txBody>
                    <a:bodyPr/>
                    <a:lstStyle/>
                    <a:p>
                      <a:pPr algn="ctr"/>
                      <a:r>
                        <a:rPr lang="en-US" sz="2200" dirty="0">
                          <a:solidFill>
                            <a:schemeClr val="tx1"/>
                          </a:solidFill>
                        </a:rPr>
                        <a:t>6,456</a:t>
                      </a:r>
                    </a:p>
                  </a:txBody>
                  <a:tcPr/>
                </a:tc>
                <a:extLst>
                  <a:ext uri="{0D108BD9-81ED-4DB2-BD59-A6C34878D82A}">
                    <a16:rowId xmlns:a16="http://schemas.microsoft.com/office/drawing/2014/main" val="911156601"/>
                  </a:ext>
                </a:extLst>
              </a:tr>
              <a:tr h="558339">
                <a:tc>
                  <a:txBody>
                    <a:bodyPr/>
                    <a:lstStyle/>
                    <a:p>
                      <a:pPr algn="ctr"/>
                      <a:r>
                        <a:rPr lang="en-US" sz="2200" dirty="0">
                          <a:solidFill>
                            <a:schemeClr val="tx1"/>
                          </a:solidFill>
                        </a:rPr>
                        <a:t>State FY 24-25</a:t>
                      </a:r>
                    </a:p>
                  </a:txBody>
                  <a:tcPr/>
                </a:tc>
                <a:tc>
                  <a:txBody>
                    <a:bodyPr/>
                    <a:lstStyle/>
                    <a:p>
                      <a:pPr algn="ctr"/>
                      <a:r>
                        <a:rPr lang="en-US" sz="2200" dirty="0">
                          <a:solidFill>
                            <a:schemeClr val="tx1"/>
                          </a:solidFill>
                        </a:rPr>
                        <a:t>23,476 </a:t>
                      </a:r>
                    </a:p>
                  </a:txBody>
                  <a:tcPr/>
                </a:tc>
                <a:tc>
                  <a:txBody>
                    <a:bodyPr/>
                    <a:lstStyle/>
                    <a:p>
                      <a:pPr algn="ctr"/>
                      <a:r>
                        <a:rPr lang="en-US" sz="2200" dirty="0">
                          <a:solidFill>
                            <a:schemeClr val="tx1"/>
                          </a:solidFill>
                        </a:rPr>
                        <a:t>19,662</a:t>
                      </a:r>
                    </a:p>
                  </a:txBody>
                  <a:tcPr/>
                </a:tc>
                <a:tc>
                  <a:txBody>
                    <a:bodyPr/>
                    <a:lstStyle/>
                    <a:p>
                      <a:pPr algn="ctr"/>
                      <a:r>
                        <a:rPr lang="en-US" sz="2200" dirty="0">
                          <a:solidFill>
                            <a:schemeClr val="tx1"/>
                          </a:solidFill>
                        </a:rPr>
                        <a:t>10,558</a:t>
                      </a:r>
                    </a:p>
                  </a:txBody>
                  <a:tcPr/>
                </a:tc>
                <a:extLst>
                  <a:ext uri="{0D108BD9-81ED-4DB2-BD59-A6C34878D82A}">
                    <a16:rowId xmlns:a16="http://schemas.microsoft.com/office/drawing/2014/main" val="8669405"/>
                  </a:ext>
                </a:extLst>
              </a:tr>
              <a:tr h="558339">
                <a:tc>
                  <a:txBody>
                    <a:bodyPr/>
                    <a:lstStyle/>
                    <a:p>
                      <a:pPr algn="r"/>
                      <a:r>
                        <a:rPr lang="en-US" sz="2200" b="1" dirty="0">
                          <a:solidFill>
                            <a:schemeClr val="accent1">
                              <a:lumMod val="75000"/>
                            </a:schemeClr>
                          </a:solidFill>
                        </a:rPr>
                        <a:t>Jul-Dec 2025</a:t>
                      </a:r>
                    </a:p>
                  </a:txBody>
                  <a:tcPr/>
                </a:tc>
                <a:tc>
                  <a:txBody>
                    <a:bodyPr/>
                    <a:lstStyle/>
                    <a:p>
                      <a:pPr algn="ctr"/>
                      <a:r>
                        <a:rPr lang="en-US" sz="2200" b="1" dirty="0">
                          <a:solidFill>
                            <a:schemeClr val="accent1">
                              <a:lumMod val="75000"/>
                            </a:schemeClr>
                          </a:solidFill>
                        </a:rPr>
                        <a:t>11,056</a:t>
                      </a:r>
                    </a:p>
                  </a:txBody>
                  <a:tcPr/>
                </a:tc>
                <a:tc>
                  <a:txBody>
                    <a:bodyPr/>
                    <a:lstStyle/>
                    <a:p>
                      <a:pPr algn="ctr"/>
                      <a:r>
                        <a:rPr lang="en-US" sz="2200" b="1" dirty="0">
                          <a:solidFill>
                            <a:schemeClr val="accent1">
                              <a:lumMod val="75000"/>
                            </a:schemeClr>
                          </a:solidFill>
                        </a:rPr>
                        <a:t>10,382</a:t>
                      </a:r>
                    </a:p>
                  </a:txBody>
                  <a:tcPr/>
                </a:tc>
                <a:tc>
                  <a:txBody>
                    <a:bodyPr/>
                    <a:lstStyle/>
                    <a:p>
                      <a:pPr algn="ctr"/>
                      <a:r>
                        <a:rPr lang="en-US" sz="2200" b="1" dirty="0">
                          <a:solidFill>
                            <a:schemeClr val="accent1">
                              <a:lumMod val="75000"/>
                            </a:schemeClr>
                          </a:solidFill>
                        </a:rPr>
                        <a:t>5470</a:t>
                      </a:r>
                    </a:p>
                  </a:txBody>
                  <a:tcPr/>
                </a:tc>
                <a:extLst>
                  <a:ext uri="{0D108BD9-81ED-4DB2-BD59-A6C34878D82A}">
                    <a16:rowId xmlns:a16="http://schemas.microsoft.com/office/drawing/2014/main" val="3028233315"/>
                  </a:ext>
                </a:extLst>
              </a:tr>
            </a:tbl>
          </a:graphicData>
        </a:graphic>
      </p:graphicFrame>
    </p:spTree>
    <p:extLst>
      <p:ext uri="{BB962C8B-B14F-4D97-AF65-F5344CB8AC3E}">
        <p14:creationId xmlns:p14="http://schemas.microsoft.com/office/powerpoint/2010/main" val="2344170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867" y="709458"/>
            <a:ext cx="10557933" cy="1325563"/>
          </a:xfr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lstStyle/>
          <a:p>
            <a:pPr algn="ctr"/>
            <a:r>
              <a:rPr lang="en-US" dirty="0">
                <a:solidFill>
                  <a:schemeClr val="tx1"/>
                </a:solidFill>
                <a:latin typeface="+mj-lt"/>
              </a:rPr>
              <a:t>Returned Claims</a:t>
            </a:r>
          </a:p>
        </p:txBody>
      </p:sp>
      <p:sp>
        <p:nvSpPr>
          <p:cNvPr id="4" name="Slide Number Placeholder 3"/>
          <p:cNvSpPr>
            <a:spLocks noGrp="1"/>
          </p:cNvSpPr>
          <p:nvPr>
            <p:ph type="sldNum" sz="quarter" idx="4"/>
          </p:nvPr>
        </p:nvSpPr>
        <p:spPr/>
        <p:txBody>
          <a:bodyPr/>
          <a:lstStyle/>
          <a:p>
            <a:fld id="{97FF4E7B-DCA9-F44E-AACB-DE6F576A2003}" type="slidenum">
              <a:rPr lang="en-US" smtClean="0"/>
              <a:pPr/>
              <a:t>4</a:t>
            </a:fld>
            <a:endParaRPr lang="en-US" dirty="0"/>
          </a:p>
        </p:txBody>
      </p:sp>
      <p:graphicFrame>
        <p:nvGraphicFramePr>
          <p:cNvPr id="6" name="Table 5">
            <a:extLst>
              <a:ext uri="{FF2B5EF4-FFF2-40B4-BE49-F238E27FC236}">
                <a16:creationId xmlns:a16="http://schemas.microsoft.com/office/drawing/2014/main" id="{31970DE7-FF3C-4D58-9104-E69C9DC65B5E}"/>
              </a:ext>
            </a:extLst>
          </p:cNvPr>
          <p:cNvGraphicFramePr>
            <a:graphicFrameLocks noGrp="1"/>
          </p:cNvGraphicFramePr>
          <p:nvPr>
            <p:extLst>
              <p:ext uri="{D42A27DB-BD31-4B8C-83A1-F6EECF244321}">
                <p14:modId xmlns:p14="http://schemas.microsoft.com/office/powerpoint/2010/main" val="1432230014"/>
              </p:ext>
            </p:extLst>
          </p:nvPr>
        </p:nvGraphicFramePr>
        <p:xfrm>
          <a:off x="838201" y="2087880"/>
          <a:ext cx="7391401" cy="2682240"/>
        </p:xfrm>
        <a:graphic>
          <a:graphicData uri="http://schemas.openxmlformats.org/drawingml/2006/table">
            <a:tbl>
              <a:tblPr firstRow="1" bandRow="1">
                <a:tableStyleId>{EB344D84-9AFB-497E-A393-DC336BA19D2E}</a:tableStyleId>
              </a:tblPr>
              <a:tblGrid>
                <a:gridCol w="2769446">
                  <a:extLst>
                    <a:ext uri="{9D8B030D-6E8A-4147-A177-3AD203B41FA5}">
                      <a16:colId xmlns:a16="http://schemas.microsoft.com/office/drawing/2014/main" val="1480157091"/>
                    </a:ext>
                  </a:extLst>
                </a:gridCol>
                <a:gridCol w="1177853">
                  <a:extLst>
                    <a:ext uri="{9D8B030D-6E8A-4147-A177-3AD203B41FA5}">
                      <a16:colId xmlns:a16="http://schemas.microsoft.com/office/drawing/2014/main" val="3085884323"/>
                    </a:ext>
                  </a:extLst>
                </a:gridCol>
                <a:gridCol w="1154718">
                  <a:extLst>
                    <a:ext uri="{9D8B030D-6E8A-4147-A177-3AD203B41FA5}">
                      <a16:colId xmlns:a16="http://schemas.microsoft.com/office/drawing/2014/main" val="3072611296"/>
                    </a:ext>
                  </a:extLst>
                </a:gridCol>
                <a:gridCol w="1144692">
                  <a:extLst>
                    <a:ext uri="{9D8B030D-6E8A-4147-A177-3AD203B41FA5}">
                      <a16:colId xmlns:a16="http://schemas.microsoft.com/office/drawing/2014/main" val="1565964559"/>
                    </a:ext>
                  </a:extLst>
                </a:gridCol>
                <a:gridCol w="1144692">
                  <a:extLst>
                    <a:ext uri="{9D8B030D-6E8A-4147-A177-3AD203B41FA5}">
                      <a16:colId xmlns:a16="http://schemas.microsoft.com/office/drawing/2014/main" val="866554963"/>
                    </a:ext>
                  </a:extLst>
                </a:gridCol>
              </a:tblGrid>
              <a:tr h="5532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chemeClr val="bg1"/>
                          </a:solidFill>
                        </a:rPr>
                        <a:t>Returned Claims %</a:t>
                      </a:r>
                    </a:p>
                  </a:txBody>
                  <a:tcPr/>
                </a:tc>
                <a:tc>
                  <a:txBody>
                    <a:bodyPr/>
                    <a:lstStyle/>
                    <a:p>
                      <a:pPr algn="ctr"/>
                      <a:r>
                        <a:rPr lang="en-US" sz="1800" dirty="0">
                          <a:solidFill>
                            <a:schemeClr val="accent4">
                              <a:lumMod val="20000"/>
                              <a:lumOff val="80000"/>
                            </a:schemeClr>
                          </a:solidFill>
                        </a:rPr>
                        <a:t>Jan-Jun 2024</a:t>
                      </a:r>
                    </a:p>
                  </a:txBody>
                  <a:tcPr marL="137160" marR="137160" marT="137160" marB="137160"/>
                </a:tc>
                <a:tc>
                  <a:txBody>
                    <a:bodyPr/>
                    <a:lstStyle/>
                    <a:p>
                      <a:pPr algn="ctr"/>
                      <a:r>
                        <a:rPr lang="en-US" sz="1800" dirty="0">
                          <a:solidFill>
                            <a:schemeClr val="accent4">
                              <a:lumMod val="20000"/>
                              <a:lumOff val="80000"/>
                            </a:schemeClr>
                          </a:solidFill>
                        </a:rPr>
                        <a:t>Jul-Dec 2024</a:t>
                      </a:r>
                    </a:p>
                  </a:txBody>
                  <a:tcPr marL="137160" marR="137160" marT="137160" marB="137160"/>
                </a:tc>
                <a:tc>
                  <a:txBody>
                    <a:bodyPr/>
                    <a:lstStyle/>
                    <a:p>
                      <a:pPr algn="ctr"/>
                      <a:r>
                        <a:rPr lang="en-US" sz="1800" dirty="0">
                          <a:solidFill>
                            <a:schemeClr val="accent4">
                              <a:lumMod val="20000"/>
                              <a:lumOff val="80000"/>
                            </a:schemeClr>
                          </a:solidFill>
                        </a:rPr>
                        <a:t>Jan-Jun 2025</a:t>
                      </a:r>
                    </a:p>
                  </a:txBody>
                  <a:tcPr marL="137160" marR="137160" marT="137160" marB="137160"/>
                </a:tc>
                <a:tc>
                  <a:txBody>
                    <a:bodyPr/>
                    <a:lstStyle/>
                    <a:p>
                      <a:pPr algn="ctr"/>
                      <a:r>
                        <a:rPr lang="en-US" sz="1800" dirty="0">
                          <a:solidFill>
                            <a:schemeClr val="accent4">
                              <a:lumMod val="20000"/>
                              <a:lumOff val="80000"/>
                            </a:schemeClr>
                          </a:solidFill>
                        </a:rPr>
                        <a:t>Jul-Dec 2025</a:t>
                      </a:r>
                    </a:p>
                  </a:txBody>
                  <a:tcPr marL="137160" marR="137160" marT="137160" marB="137160"/>
                </a:tc>
                <a:extLst>
                  <a:ext uri="{0D108BD9-81ED-4DB2-BD59-A6C34878D82A}">
                    <a16:rowId xmlns:a16="http://schemas.microsoft.com/office/drawing/2014/main" val="2664971426"/>
                  </a:ext>
                </a:extLst>
              </a:tr>
              <a:tr h="532924">
                <a:tc>
                  <a:txBody>
                    <a:bodyPr/>
                    <a:lstStyle/>
                    <a:p>
                      <a:pPr algn="ctr"/>
                      <a:r>
                        <a:rPr lang="en-US" sz="2000" dirty="0"/>
                        <a:t>Oakland District Office </a:t>
                      </a:r>
                    </a:p>
                  </a:txBody>
                  <a:tcPr anchor="ctr"/>
                </a:tc>
                <a:tc>
                  <a:txBody>
                    <a:bodyPr/>
                    <a:lstStyle/>
                    <a:p>
                      <a:pPr algn="ctr"/>
                      <a:r>
                        <a:rPr lang="en-US" sz="2000" dirty="0"/>
                        <a:t>7.5%</a:t>
                      </a:r>
                    </a:p>
                  </a:txBody>
                  <a:tcPr marL="137160" marR="137160" marT="137160" marB="137160" anchor="ctr"/>
                </a:tc>
                <a:tc>
                  <a:txBody>
                    <a:bodyPr/>
                    <a:lstStyle/>
                    <a:p>
                      <a:pPr algn="ctr"/>
                      <a:r>
                        <a:rPr lang="en-US" sz="2000" dirty="0"/>
                        <a:t>9%</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8.5%</a:t>
                      </a:r>
                    </a:p>
                  </a:txBody>
                  <a:tcPr marL="137160" marR="137160" marT="137160" marB="137160" anchor="ctr"/>
                </a:tc>
                <a:tc>
                  <a:txBody>
                    <a:bodyPr/>
                    <a:lstStyle/>
                    <a:p>
                      <a:pPr algn="ctr"/>
                      <a:r>
                        <a:rPr lang="en-US" sz="2000" dirty="0"/>
                        <a:t>9.3%</a:t>
                      </a:r>
                    </a:p>
                  </a:txBody>
                  <a:tcPr marL="137160" marR="137160" marT="137160" marB="137160" anchor="ctr"/>
                </a:tc>
                <a:extLst>
                  <a:ext uri="{0D108BD9-81ED-4DB2-BD59-A6C34878D82A}">
                    <a16:rowId xmlns:a16="http://schemas.microsoft.com/office/drawing/2014/main" val="4014872027"/>
                  </a:ext>
                </a:extLst>
              </a:tr>
              <a:tr h="532924">
                <a:tc>
                  <a:txBody>
                    <a:bodyPr/>
                    <a:lstStyle/>
                    <a:p>
                      <a:pPr algn="ctr"/>
                      <a:r>
                        <a:rPr lang="en-US" sz="2000" dirty="0"/>
                        <a:t>Los Angeles District Office</a:t>
                      </a:r>
                    </a:p>
                  </a:txBody>
                  <a:tcPr anchor="ctr"/>
                </a:tc>
                <a:tc>
                  <a:txBody>
                    <a:bodyPr/>
                    <a:lstStyle/>
                    <a:p>
                      <a:pPr algn="ctr"/>
                      <a:r>
                        <a:rPr lang="en-US" sz="2000" dirty="0"/>
                        <a:t>10%</a:t>
                      </a:r>
                    </a:p>
                  </a:txBody>
                  <a:tcPr marL="137160" marR="137160" marT="137160" marB="137160" anchor="ctr"/>
                </a:tc>
                <a:tc>
                  <a:txBody>
                    <a:bodyPr/>
                    <a:lstStyle/>
                    <a:p>
                      <a:pPr algn="ctr"/>
                      <a:r>
                        <a:rPr lang="en-US" sz="2000" dirty="0"/>
                        <a:t>9.5%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9%</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4.6%</a:t>
                      </a:r>
                    </a:p>
                  </a:txBody>
                  <a:tcPr marL="137160" marR="137160" marT="137160" marB="137160" anchor="ctr"/>
                </a:tc>
                <a:extLst>
                  <a:ext uri="{0D108BD9-81ED-4DB2-BD59-A6C34878D82A}">
                    <a16:rowId xmlns:a16="http://schemas.microsoft.com/office/drawing/2014/main" val="1140191637"/>
                  </a:ext>
                </a:extLst>
              </a:tr>
              <a:tr h="532924">
                <a:tc>
                  <a:txBody>
                    <a:bodyPr/>
                    <a:lstStyle/>
                    <a:p>
                      <a:pPr algn="ctr"/>
                      <a:r>
                        <a:rPr lang="en-US" sz="2000" dirty="0"/>
                        <a:t>San Diego District Office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10%</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4.5%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6.5%</a:t>
                      </a:r>
                    </a:p>
                  </a:txBody>
                  <a:tcPr marL="137160" marR="137160" marT="137160" marB="13716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4.8%</a:t>
                      </a:r>
                    </a:p>
                  </a:txBody>
                  <a:tcPr marL="137160" marR="137160" marT="137160" marB="137160" anchor="ctr"/>
                </a:tc>
                <a:extLst>
                  <a:ext uri="{0D108BD9-81ED-4DB2-BD59-A6C34878D82A}">
                    <a16:rowId xmlns:a16="http://schemas.microsoft.com/office/drawing/2014/main" val="2579482882"/>
                  </a:ext>
                </a:extLst>
              </a:tr>
            </a:tbl>
          </a:graphicData>
        </a:graphic>
      </p:graphicFrame>
      <p:sp>
        <p:nvSpPr>
          <p:cNvPr id="3" name="Rectangle: Rounded Corners 2">
            <a:extLst>
              <a:ext uri="{FF2B5EF4-FFF2-40B4-BE49-F238E27FC236}">
                <a16:creationId xmlns:a16="http://schemas.microsoft.com/office/drawing/2014/main" id="{5F9D78E4-19F7-4B03-8874-8C2A2A35A3EA}"/>
              </a:ext>
            </a:extLst>
          </p:cNvPr>
          <p:cNvSpPr/>
          <p:nvPr/>
        </p:nvSpPr>
        <p:spPr>
          <a:xfrm>
            <a:off x="8464442" y="2614863"/>
            <a:ext cx="3081863" cy="1990103"/>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rtlCol="0" anchor="ctr"/>
          <a:lstStyle/>
          <a:p>
            <a:r>
              <a:rPr lang="en-US" sz="2200" dirty="0"/>
              <a:t>Returned Claims Monthly </a:t>
            </a:r>
            <a:r>
              <a:rPr lang="en-US" sz="2200" u="sng" dirty="0"/>
              <a:t>Average</a:t>
            </a:r>
            <a:r>
              <a:rPr lang="en-US" sz="2200" dirty="0"/>
              <a:t>: </a:t>
            </a:r>
          </a:p>
          <a:p>
            <a:pPr>
              <a:spcBef>
                <a:spcPts val="600"/>
              </a:spcBef>
            </a:pPr>
            <a:r>
              <a:rPr lang="en-US" sz="2200" dirty="0"/>
              <a:t>Oak: 1843 x 9.3% = 171</a:t>
            </a:r>
          </a:p>
          <a:p>
            <a:pPr>
              <a:spcBef>
                <a:spcPts val="600"/>
              </a:spcBef>
            </a:pPr>
            <a:r>
              <a:rPr lang="en-US" sz="2200" dirty="0"/>
              <a:t>LA:  1807 x 5.1% = 80</a:t>
            </a:r>
          </a:p>
          <a:p>
            <a:pPr>
              <a:spcBef>
                <a:spcPts val="600"/>
              </a:spcBef>
            </a:pPr>
            <a:r>
              <a:rPr lang="en-US" sz="2200" dirty="0"/>
              <a:t>SD:  912 x 4.8% = 44</a:t>
            </a:r>
          </a:p>
        </p:txBody>
      </p:sp>
    </p:spTree>
    <p:extLst>
      <p:ext uri="{BB962C8B-B14F-4D97-AF65-F5344CB8AC3E}">
        <p14:creationId xmlns:p14="http://schemas.microsoft.com/office/powerpoint/2010/main" val="280949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5</a:t>
            </a:fld>
            <a:endParaRPr lang="en-US" dirty="0"/>
          </a:p>
        </p:txBody>
      </p:sp>
      <p:sp>
        <p:nvSpPr>
          <p:cNvPr id="5" name="Title 1"/>
          <p:cNvSpPr txBox="1">
            <a:spLocks/>
          </p:cNvSpPr>
          <p:nvPr/>
        </p:nvSpPr>
        <p:spPr>
          <a:xfrm>
            <a:off x="1286932" y="586260"/>
            <a:ext cx="10066867" cy="953928"/>
          </a:xfrm>
          <a:prstGeom prst="rect">
            <a:avLst/>
          </a:prstGeo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accent4"/>
                </a:solidFill>
                <a:latin typeface="+mn-lt"/>
                <a:ea typeface="+mn-ea"/>
                <a:cs typeface="+mn-cs"/>
              </a:defRPr>
            </a:lvl1pPr>
            <a:lvl2pPr>
              <a:defRPr>
                <a:solidFill>
                  <a:schemeClr val="accent4"/>
                </a:solidFill>
                <a:latin typeface="+mn-lt"/>
                <a:ea typeface="+mn-ea"/>
                <a:cs typeface="+mn-cs"/>
              </a:defRPr>
            </a:lvl2pPr>
            <a:lvl3pPr>
              <a:defRPr>
                <a:solidFill>
                  <a:schemeClr val="accent4"/>
                </a:solidFill>
                <a:latin typeface="+mn-lt"/>
                <a:ea typeface="+mn-ea"/>
                <a:cs typeface="+mn-cs"/>
              </a:defRPr>
            </a:lvl3pPr>
            <a:lvl4pPr>
              <a:defRPr>
                <a:solidFill>
                  <a:schemeClr val="accent4"/>
                </a:solidFill>
                <a:latin typeface="+mn-lt"/>
                <a:ea typeface="+mn-ea"/>
                <a:cs typeface="+mn-cs"/>
              </a:defRPr>
            </a:lvl4pPr>
            <a:lvl5pPr>
              <a:defRPr>
                <a:solidFill>
                  <a:schemeClr val="accent4"/>
                </a:solidFill>
                <a:latin typeface="+mn-lt"/>
                <a:ea typeface="+mn-ea"/>
                <a:cs typeface="+mn-cs"/>
              </a:defRPr>
            </a:lvl5pPr>
            <a:lvl6pPr>
              <a:defRPr>
                <a:solidFill>
                  <a:schemeClr val="accent4"/>
                </a:solidFill>
                <a:latin typeface="+mn-lt"/>
                <a:ea typeface="+mn-ea"/>
                <a:cs typeface="+mn-cs"/>
              </a:defRPr>
            </a:lvl6pPr>
            <a:lvl7pPr>
              <a:defRPr>
                <a:solidFill>
                  <a:schemeClr val="accent4"/>
                </a:solidFill>
                <a:latin typeface="+mn-lt"/>
                <a:ea typeface="+mn-ea"/>
                <a:cs typeface="+mn-cs"/>
              </a:defRPr>
            </a:lvl7pPr>
            <a:lvl8pPr>
              <a:defRPr>
                <a:solidFill>
                  <a:schemeClr val="accent4"/>
                </a:solidFill>
                <a:latin typeface="+mn-lt"/>
                <a:ea typeface="+mn-ea"/>
                <a:cs typeface="+mn-cs"/>
              </a:defRPr>
            </a:lvl8pPr>
            <a:lvl9pPr>
              <a:defRPr>
                <a:solidFill>
                  <a:schemeClr val="accent4"/>
                </a:solidFill>
                <a:latin typeface="+mn-lt"/>
                <a:ea typeface="+mn-ea"/>
                <a:cs typeface="+mn-cs"/>
              </a:defRPr>
            </a:lvl9pPr>
          </a:lstStyle>
          <a:p>
            <a:pPr algn="ctr"/>
            <a:r>
              <a:rPr lang="en-US" sz="4400" dirty="0">
                <a:solidFill>
                  <a:schemeClr val="tx1"/>
                </a:solidFill>
                <a:latin typeface="+mj-lt"/>
              </a:rPr>
              <a:t>Hearings – BVA and Due Process</a:t>
            </a:r>
          </a:p>
        </p:txBody>
      </p:sp>
      <p:graphicFrame>
        <p:nvGraphicFramePr>
          <p:cNvPr id="2" name="Table 5">
            <a:extLst>
              <a:ext uri="{FF2B5EF4-FFF2-40B4-BE49-F238E27FC236}">
                <a16:creationId xmlns:a16="http://schemas.microsoft.com/office/drawing/2014/main" id="{A68400A9-7012-48C8-ADC3-48E3C8BF9B67}"/>
              </a:ext>
            </a:extLst>
          </p:cNvPr>
          <p:cNvGraphicFramePr>
            <a:graphicFrameLocks noGrp="1"/>
          </p:cNvGraphicFramePr>
          <p:nvPr>
            <p:extLst>
              <p:ext uri="{D42A27DB-BD31-4B8C-83A1-F6EECF244321}">
                <p14:modId xmlns:p14="http://schemas.microsoft.com/office/powerpoint/2010/main" val="187184687"/>
              </p:ext>
            </p:extLst>
          </p:nvPr>
        </p:nvGraphicFramePr>
        <p:xfrm>
          <a:off x="1491175" y="1752706"/>
          <a:ext cx="9594167" cy="3043883"/>
        </p:xfrm>
        <a:graphic>
          <a:graphicData uri="http://schemas.openxmlformats.org/drawingml/2006/table">
            <a:tbl>
              <a:tblPr firstRow="1" bandRow="1">
                <a:tableStyleId>{5C22544A-7EE6-4342-B048-85BDC9FD1C3A}</a:tableStyleId>
              </a:tblPr>
              <a:tblGrid>
                <a:gridCol w="2616591">
                  <a:extLst>
                    <a:ext uri="{9D8B030D-6E8A-4147-A177-3AD203B41FA5}">
                      <a16:colId xmlns:a16="http://schemas.microsoft.com/office/drawing/2014/main" val="2605614238"/>
                    </a:ext>
                  </a:extLst>
                </a:gridCol>
                <a:gridCol w="2053883">
                  <a:extLst>
                    <a:ext uri="{9D8B030D-6E8A-4147-A177-3AD203B41FA5}">
                      <a16:colId xmlns:a16="http://schemas.microsoft.com/office/drawing/2014/main" val="1565051721"/>
                    </a:ext>
                  </a:extLst>
                </a:gridCol>
                <a:gridCol w="2574388">
                  <a:extLst>
                    <a:ext uri="{9D8B030D-6E8A-4147-A177-3AD203B41FA5}">
                      <a16:colId xmlns:a16="http://schemas.microsoft.com/office/drawing/2014/main" val="825297399"/>
                    </a:ext>
                  </a:extLst>
                </a:gridCol>
                <a:gridCol w="2349305">
                  <a:extLst>
                    <a:ext uri="{9D8B030D-6E8A-4147-A177-3AD203B41FA5}">
                      <a16:colId xmlns:a16="http://schemas.microsoft.com/office/drawing/2014/main" val="692665921"/>
                    </a:ext>
                  </a:extLst>
                </a:gridCol>
              </a:tblGrid>
              <a:tr h="615486">
                <a:tc>
                  <a:txBody>
                    <a:bodyPr/>
                    <a:lstStyle/>
                    <a:p>
                      <a:pPr algn="ctr"/>
                      <a:endParaRPr lang="en-US" sz="2400" dirty="0"/>
                    </a:p>
                  </a:txBody>
                  <a:tcPr/>
                </a:tc>
                <a:tc>
                  <a:txBody>
                    <a:bodyPr/>
                    <a:lstStyle/>
                    <a:p>
                      <a:pPr algn="ctr"/>
                      <a:r>
                        <a:rPr lang="en-US" sz="2400" dirty="0"/>
                        <a:t>Oakland DO</a:t>
                      </a:r>
                    </a:p>
                  </a:txBody>
                  <a:tcPr/>
                </a:tc>
                <a:tc>
                  <a:txBody>
                    <a:bodyPr/>
                    <a:lstStyle/>
                    <a:p>
                      <a:pPr algn="ctr"/>
                      <a:r>
                        <a:rPr lang="en-US" sz="2400" dirty="0"/>
                        <a:t>Los Angeles DO</a:t>
                      </a:r>
                    </a:p>
                  </a:txBody>
                  <a:tcPr/>
                </a:tc>
                <a:tc>
                  <a:txBody>
                    <a:bodyPr/>
                    <a:lstStyle/>
                    <a:p>
                      <a:pPr algn="ctr"/>
                      <a:r>
                        <a:rPr lang="en-US" sz="2400" dirty="0"/>
                        <a:t>San Diego DO</a:t>
                      </a:r>
                    </a:p>
                  </a:txBody>
                  <a:tcPr/>
                </a:tc>
                <a:extLst>
                  <a:ext uri="{0D108BD9-81ED-4DB2-BD59-A6C34878D82A}">
                    <a16:rowId xmlns:a16="http://schemas.microsoft.com/office/drawing/2014/main" val="3805764070"/>
                  </a:ext>
                </a:extLst>
              </a:tr>
              <a:tr h="572863">
                <a:tc>
                  <a:txBody>
                    <a:bodyPr/>
                    <a:lstStyle/>
                    <a:p>
                      <a:pPr algn="r"/>
                      <a:r>
                        <a:rPr lang="en-US" sz="2200" dirty="0">
                          <a:solidFill>
                            <a:schemeClr val="tx1"/>
                          </a:solidFill>
                        </a:rPr>
                        <a:t>State FY 22-23</a:t>
                      </a:r>
                    </a:p>
                  </a:txBody>
                  <a:tcPr/>
                </a:tc>
                <a:tc>
                  <a:txBody>
                    <a:bodyPr/>
                    <a:lstStyle/>
                    <a:p>
                      <a:pPr algn="ctr"/>
                      <a:r>
                        <a:rPr lang="en-US" sz="2400" dirty="0">
                          <a:solidFill>
                            <a:schemeClr val="tx1"/>
                          </a:solidFill>
                        </a:rPr>
                        <a:t>447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271</a:t>
                      </a:r>
                    </a:p>
                  </a:txBody>
                  <a:tcPr/>
                </a:tc>
                <a:tc>
                  <a:txBody>
                    <a:bodyPr/>
                    <a:lstStyle/>
                    <a:p>
                      <a:pPr algn="ctr"/>
                      <a:r>
                        <a:rPr lang="en-US" sz="2400" dirty="0">
                          <a:solidFill>
                            <a:schemeClr val="tx1"/>
                          </a:solidFill>
                        </a:rPr>
                        <a:t>95</a:t>
                      </a:r>
                    </a:p>
                  </a:txBody>
                  <a:tcPr/>
                </a:tc>
                <a:extLst>
                  <a:ext uri="{0D108BD9-81ED-4DB2-BD59-A6C34878D82A}">
                    <a16:rowId xmlns:a16="http://schemas.microsoft.com/office/drawing/2014/main" val="588232164"/>
                  </a:ext>
                </a:extLst>
              </a:tr>
              <a:tr h="709808">
                <a:tc>
                  <a:txBody>
                    <a:bodyPr/>
                    <a:lstStyle/>
                    <a:p>
                      <a:pPr algn="r"/>
                      <a:r>
                        <a:rPr lang="en-US" sz="2200" dirty="0">
                          <a:solidFill>
                            <a:schemeClr val="tx1"/>
                          </a:solidFill>
                        </a:rPr>
                        <a:t>State FY 23-24</a:t>
                      </a:r>
                    </a:p>
                  </a:txBody>
                  <a:tcPr/>
                </a:tc>
                <a:tc>
                  <a:txBody>
                    <a:bodyPr/>
                    <a:lstStyle/>
                    <a:p>
                      <a:pPr algn="ctr"/>
                      <a:r>
                        <a:rPr lang="en-US" sz="2400" dirty="0">
                          <a:solidFill>
                            <a:schemeClr val="tx1"/>
                          </a:solidFill>
                        </a:rPr>
                        <a:t>315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239</a:t>
                      </a:r>
                    </a:p>
                  </a:txBody>
                  <a:tcPr/>
                </a:tc>
                <a:tc>
                  <a:txBody>
                    <a:bodyPr/>
                    <a:lstStyle/>
                    <a:p>
                      <a:pPr algn="ctr"/>
                      <a:r>
                        <a:rPr lang="en-US" sz="2400" dirty="0">
                          <a:solidFill>
                            <a:schemeClr val="tx1"/>
                          </a:solidFill>
                        </a:rPr>
                        <a:t>78</a:t>
                      </a:r>
                    </a:p>
                  </a:txBody>
                  <a:tcPr/>
                </a:tc>
                <a:extLst>
                  <a:ext uri="{0D108BD9-81ED-4DB2-BD59-A6C34878D82A}">
                    <a16:rowId xmlns:a16="http://schemas.microsoft.com/office/drawing/2014/main" val="910601874"/>
                  </a:ext>
                </a:extLst>
              </a:tr>
              <a:tr h="572863">
                <a:tc>
                  <a:txBody>
                    <a:bodyPr/>
                    <a:lstStyle/>
                    <a:p>
                      <a:pPr algn="r"/>
                      <a:r>
                        <a:rPr lang="en-US" sz="2200" dirty="0">
                          <a:solidFill>
                            <a:schemeClr val="tx1"/>
                          </a:solidFill>
                        </a:rPr>
                        <a:t>State FY 24-25</a:t>
                      </a:r>
                    </a:p>
                  </a:txBody>
                  <a:tcPr/>
                </a:tc>
                <a:tc>
                  <a:txBody>
                    <a:bodyPr/>
                    <a:lstStyle/>
                    <a:p>
                      <a:pPr algn="ctr"/>
                      <a:r>
                        <a:rPr lang="en-US" sz="2400" b="0" dirty="0">
                          <a:solidFill>
                            <a:schemeClr val="tx1"/>
                          </a:solidFill>
                        </a:rPr>
                        <a:t>451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chemeClr val="tx1"/>
                          </a:solidFill>
                        </a:rPr>
                        <a:t>198</a:t>
                      </a:r>
                    </a:p>
                  </a:txBody>
                  <a:tcPr/>
                </a:tc>
                <a:tc>
                  <a:txBody>
                    <a:bodyPr/>
                    <a:lstStyle/>
                    <a:p>
                      <a:pPr algn="ctr"/>
                      <a:r>
                        <a:rPr lang="en-US" sz="2400" b="0" dirty="0">
                          <a:solidFill>
                            <a:schemeClr val="tx1"/>
                          </a:solidFill>
                        </a:rPr>
                        <a:t>98</a:t>
                      </a:r>
                    </a:p>
                  </a:txBody>
                  <a:tcPr/>
                </a:tc>
                <a:extLst>
                  <a:ext uri="{0D108BD9-81ED-4DB2-BD59-A6C34878D82A}">
                    <a16:rowId xmlns:a16="http://schemas.microsoft.com/office/drawing/2014/main" val="810567574"/>
                  </a:ext>
                </a:extLst>
              </a:tr>
              <a:tr h="572863">
                <a:tc>
                  <a:txBody>
                    <a:bodyPr/>
                    <a:lstStyle/>
                    <a:p>
                      <a:pPr algn="r"/>
                      <a:r>
                        <a:rPr lang="en-US" sz="2200" b="1" dirty="0">
                          <a:solidFill>
                            <a:schemeClr val="accent1">
                              <a:lumMod val="75000"/>
                            </a:schemeClr>
                          </a:solidFill>
                        </a:rPr>
                        <a:t>Jul-Dec 2025</a:t>
                      </a:r>
                    </a:p>
                  </a:txBody>
                  <a:tcPr/>
                </a:tc>
                <a:tc>
                  <a:txBody>
                    <a:bodyPr/>
                    <a:lstStyle/>
                    <a:p>
                      <a:pPr algn="ctr"/>
                      <a:r>
                        <a:rPr lang="en-US" sz="2400" b="1" dirty="0">
                          <a:solidFill>
                            <a:schemeClr val="accent1">
                              <a:lumMod val="75000"/>
                            </a:schemeClr>
                          </a:solidFill>
                        </a:rPr>
                        <a:t>148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1">
                              <a:lumMod val="75000"/>
                            </a:schemeClr>
                          </a:solidFill>
                        </a:rPr>
                        <a:t>66</a:t>
                      </a:r>
                    </a:p>
                  </a:txBody>
                  <a:tcPr/>
                </a:tc>
                <a:tc>
                  <a:txBody>
                    <a:bodyPr/>
                    <a:lstStyle/>
                    <a:p>
                      <a:pPr algn="ctr"/>
                      <a:r>
                        <a:rPr lang="en-US" sz="2400" b="1" dirty="0">
                          <a:solidFill>
                            <a:schemeClr val="accent1">
                              <a:lumMod val="75000"/>
                            </a:schemeClr>
                          </a:solidFill>
                        </a:rPr>
                        <a:t>45</a:t>
                      </a:r>
                    </a:p>
                  </a:txBody>
                  <a:tcPr/>
                </a:tc>
                <a:extLst>
                  <a:ext uri="{0D108BD9-81ED-4DB2-BD59-A6C34878D82A}">
                    <a16:rowId xmlns:a16="http://schemas.microsoft.com/office/drawing/2014/main" val="1113388197"/>
                  </a:ext>
                </a:extLst>
              </a:tr>
            </a:tbl>
          </a:graphicData>
        </a:graphic>
      </p:graphicFrame>
    </p:spTree>
    <p:extLst>
      <p:ext uri="{BB962C8B-B14F-4D97-AF65-F5344CB8AC3E}">
        <p14:creationId xmlns:p14="http://schemas.microsoft.com/office/powerpoint/2010/main" val="2552797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97FF4E7B-DCA9-F44E-AACB-DE6F576A2003}" type="slidenum">
              <a:rPr lang="en-US" smtClean="0"/>
              <a:pPr/>
              <a:t>6</a:t>
            </a:fld>
            <a:endParaRPr lang="en-US" dirty="0"/>
          </a:p>
        </p:txBody>
      </p:sp>
      <p:sp>
        <p:nvSpPr>
          <p:cNvPr id="5" name="Title 1"/>
          <p:cNvSpPr txBox="1">
            <a:spLocks/>
          </p:cNvSpPr>
          <p:nvPr/>
        </p:nvSpPr>
        <p:spPr>
          <a:xfrm>
            <a:off x="1286932" y="586260"/>
            <a:ext cx="10066867" cy="953928"/>
          </a:xfrm>
          <a:prstGeom prst="rect">
            <a:avLst/>
          </a:prstGeom>
          <a:noFill/>
          <a:ln w="2857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accent4"/>
                </a:solidFill>
                <a:latin typeface="+mn-lt"/>
                <a:ea typeface="+mn-ea"/>
                <a:cs typeface="+mn-cs"/>
              </a:defRPr>
            </a:lvl1pPr>
            <a:lvl2pPr>
              <a:defRPr>
                <a:solidFill>
                  <a:schemeClr val="accent4"/>
                </a:solidFill>
                <a:latin typeface="+mn-lt"/>
                <a:ea typeface="+mn-ea"/>
                <a:cs typeface="+mn-cs"/>
              </a:defRPr>
            </a:lvl2pPr>
            <a:lvl3pPr>
              <a:defRPr>
                <a:solidFill>
                  <a:schemeClr val="accent4"/>
                </a:solidFill>
                <a:latin typeface="+mn-lt"/>
                <a:ea typeface="+mn-ea"/>
                <a:cs typeface="+mn-cs"/>
              </a:defRPr>
            </a:lvl3pPr>
            <a:lvl4pPr>
              <a:defRPr>
                <a:solidFill>
                  <a:schemeClr val="accent4"/>
                </a:solidFill>
                <a:latin typeface="+mn-lt"/>
                <a:ea typeface="+mn-ea"/>
                <a:cs typeface="+mn-cs"/>
              </a:defRPr>
            </a:lvl4pPr>
            <a:lvl5pPr>
              <a:defRPr>
                <a:solidFill>
                  <a:schemeClr val="accent4"/>
                </a:solidFill>
                <a:latin typeface="+mn-lt"/>
                <a:ea typeface="+mn-ea"/>
                <a:cs typeface="+mn-cs"/>
              </a:defRPr>
            </a:lvl5pPr>
            <a:lvl6pPr>
              <a:defRPr>
                <a:solidFill>
                  <a:schemeClr val="accent4"/>
                </a:solidFill>
                <a:latin typeface="+mn-lt"/>
                <a:ea typeface="+mn-ea"/>
                <a:cs typeface="+mn-cs"/>
              </a:defRPr>
            </a:lvl6pPr>
            <a:lvl7pPr>
              <a:defRPr>
                <a:solidFill>
                  <a:schemeClr val="accent4"/>
                </a:solidFill>
                <a:latin typeface="+mn-lt"/>
                <a:ea typeface="+mn-ea"/>
                <a:cs typeface="+mn-cs"/>
              </a:defRPr>
            </a:lvl7pPr>
            <a:lvl8pPr>
              <a:defRPr>
                <a:solidFill>
                  <a:schemeClr val="accent4"/>
                </a:solidFill>
                <a:latin typeface="+mn-lt"/>
                <a:ea typeface="+mn-ea"/>
                <a:cs typeface="+mn-cs"/>
              </a:defRPr>
            </a:lvl8pPr>
            <a:lvl9pPr>
              <a:defRPr>
                <a:solidFill>
                  <a:schemeClr val="accent4"/>
                </a:solidFill>
                <a:latin typeface="+mn-lt"/>
                <a:ea typeface="+mn-ea"/>
                <a:cs typeface="+mn-cs"/>
              </a:defRPr>
            </a:lvl9pPr>
          </a:lstStyle>
          <a:p>
            <a:pPr algn="ctr"/>
            <a:r>
              <a:rPr lang="en-US" sz="4400" dirty="0">
                <a:solidFill>
                  <a:schemeClr val="tx1"/>
                </a:solidFill>
                <a:latin typeface="+mj-lt"/>
              </a:rPr>
              <a:t>Hearings – BVA and Due Process</a:t>
            </a:r>
          </a:p>
        </p:txBody>
      </p:sp>
      <p:sp>
        <p:nvSpPr>
          <p:cNvPr id="8" name="Content Placeholder 2">
            <a:extLst>
              <a:ext uri="{FF2B5EF4-FFF2-40B4-BE49-F238E27FC236}">
                <a16:creationId xmlns:a16="http://schemas.microsoft.com/office/drawing/2014/main" id="{F2CB712A-7082-4E7A-8803-B70E7670B44F}"/>
              </a:ext>
            </a:extLst>
          </p:cNvPr>
          <p:cNvSpPr txBox="1">
            <a:spLocks/>
          </p:cNvSpPr>
          <p:nvPr/>
        </p:nvSpPr>
        <p:spPr>
          <a:xfrm>
            <a:off x="1062566" y="1796716"/>
            <a:ext cx="10066867" cy="424534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900" dirty="0">
                <a:solidFill>
                  <a:schemeClr val="tx1"/>
                </a:solidFill>
              </a:rPr>
              <a:t>Note:</a:t>
            </a:r>
            <a:endParaRPr lang="en-US" sz="2900" dirty="0">
              <a:solidFill>
                <a:schemeClr val="tx1"/>
              </a:solidFill>
              <a:latin typeface="+mj-lt"/>
            </a:endParaRPr>
          </a:p>
          <a:p>
            <a:pPr marL="457200" indent="-457200">
              <a:lnSpc>
                <a:spcPct val="100000"/>
              </a:lnSpc>
            </a:pPr>
            <a:r>
              <a:rPr lang="en-US" sz="2900" dirty="0">
                <a:solidFill>
                  <a:schemeClr val="tx1"/>
                </a:solidFill>
                <a:latin typeface="+mj-lt"/>
              </a:rPr>
              <a:t>Due Process and Pre-determination hearings only need a </a:t>
            </a:r>
            <a:r>
              <a:rPr lang="en-US" sz="2900" u="sng" dirty="0">
                <a:solidFill>
                  <a:schemeClr val="tx1"/>
                </a:solidFill>
                <a:latin typeface="+mj-lt"/>
              </a:rPr>
              <a:t>2-week notice</a:t>
            </a:r>
            <a:r>
              <a:rPr lang="en-US" sz="2900" dirty="0">
                <a:solidFill>
                  <a:schemeClr val="tx1"/>
                </a:solidFill>
                <a:latin typeface="+mj-lt"/>
              </a:rPr>
              <a:t>.  Some VAROs are nice enough to give a 30-day notice, but most do not.  Some VARO’s send our office email notices, others do not.  </a:t>
            </a:r>
          </a:p>
          <a:p>
            <a:pPr marL="457200" indent="-457200">
              <a:lnSpc>
                <a:spcPct val="100000"/>
              </a:lnSpc>
            </a:pPr>
            <a:r>
              <a:rPr lang="en-US" sz="2900" dirty="0">
                <a:solidFill>
                  <a:schemeClr val="tx1"/>
                </a:solidFill>
                <a:latin typeface="+mj-lt"/>
              </a:rPr>
              <a:t>If your veteran comes to you with their hearing appointment letter or email stating the date of the hearing, please reach out to us to verify if they are in our hearing list. If yes, we’ll let you know who the assigned representative is.  If not, we’ll add to our list and assign it for review.  </a:t>
            </a:r>
          </a:p>
          <a:p>
            <a:pPr marL="457200" indent="-457200">
              <a:lnSpc>
                <a:spcPct val="100000"/>
              </a:lnSpc>
            </a:pPr>
            <a:r>
              <a:rPr lang="en-US" sz="2900" dirty="0">
                <a:solidFill>
                  <a:schemeClr val="tx1"/>
                </a:solidFill>
                <a:latin typeface="+mj-lt"/>
              </a:rPr>
              <a:t>For BVA, we usually assign cases the month prior the hearing schedule.   </a:t>
            </a:r>
          </a:p>
          <a:p>
            <a:pPr marL="457200" indent="-457200">
              <a:lnSpc>
                <a:spcPct val="100000"/>
              </a:lnSpc>
            </a:pPr>
            <a:r>
              <a:rPr lang="en-US" sz="2900" dirty="0">
                <a:solidFill>
                  <a:schemeClr val="tx1"/>
                </a:solidFill>
                <a:latin typeface="+mj-lt"/>
              </a:rPr>
              <a:t>If you are hosting the BVA virtual hearing in your office, let us know if your staff will stay with appellant. We need to notify the BVA Coordinator and Judge that there is an observer.</a:t>
            </a:r>
            <a:endParaRPr lang="en-US" dirty="0"/>
          </a:p>
        </p:txBody>
      </p:sp>
    </p:spTree>
    <p:extLst>
      <p:ext uri="{BB962C8B-B14F-4D97-AF65-F5344CB8AC3E}">
        <p14:creationId xmlns:p14="http://schemas.microsoft.com/office/powerpoint/2010/main" val="1070439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ln w="19050">
            <a:noFill/>
          </a:ln>
        </p:spPr>
        <p:txBody>
          <a:bodyPr/>
          <a:lstStyle/>
          <a:p>
            <a:pPr algn="ctr"/>
            <a:r>
              <a:rPr lang="en-US" dirty="0"/>
              <a:t>Board Data for CalVet Appeals</a:t>
            </a:r>
          </a:p>
        </p:txBody>
      </p:sp>
      <p:graphicFrame>
        <p:nvGraphicFramePr>
          <p:cNvPr id="5" name="Table 4">
            <a:extLst>
              <a:ext uri="{FF2B5EF4-FFF2-40B4-BE49-F238E27FC236}">
                <a16:creationId xmlns:a16="http://schemas.microsoft.com/office/drawing/2014/main" id="{B3F0D9D2-82AA-425C-A525-5C532EF1DE57}"/>
              </a:ext>
            </a:extLst>
          </p:cNvPr>
          <p:cNvGraphicFramePr>
            <a:graphicFrameLocks noGrp="1"/>
          </p:cNvGraphicFramePr>
          <p:nvPr>
            <p:extLst>
              <p:ext uri="{D42A27DB-BD31-4B8C-83A1-F6EECF244321}">
                <p14:modId xmlns:p14="http://schemas.microsoft.com/office/powerpoint/2010/main" val="3790264637"/>
              </p:ext>
            </p:extLst>
          </p:nvPr>
        </p:nvGraphicFramePr>
        <p:xfrm>
          <a:off x="838200" y="1704340"/>
          <a:ext cx="10515600" cy="3002280"/>
        </p:xfrm>
        <a:graphic>
          <a:graphicData uri="http://schemas.openxmlformats.org/drawingml/2006/table">
            <a:tbl>
              <a:tblPr firstRow="1" bandRow="1">
                <a:tableStyleId>{5C22544A-7EE6-4342-B048-85BDC9FD1C3A}</a:tableStyleId>
              </a:tblPr>
              <a:tblGrid>
                <a:gridCol w="1781709">
                  <a:extLst>
                    <a:ext uri="{9D8B030D-6E8A-4147-A177-3AD203B41FA5}">
                      <a16:colId xmlns:a16="http://schemas.microsoft.com/office/drawing/2014/main" val="3064557825"/>
                    </a:ext>
                  </a:extLst>
                </a:gridCol>
                <a:gridCol w="1109608">
                  <a:extLst>
                    <a:ext uri="{9D8B030D-6E8A-4147-A177-3AD203B41FA5}">
                      <a16:colId xmlns:a16="http://schemas.microsoft.com/office/drawing/2014/main" val="4291065005"/>
                    </a:ext>
                  </a:extLst>
                </a:gridCol>
                <a:gridCol w="1139661">
                  <a:extLst>
                    <a:ext uri="{9D8B030D-6E8A-4147-A177-3AD203B41FA5}">
                      <a16:colId xmlns:a16="http://schemas.microsoft.com/office/drawing/2014/main" val="1997899406"/>
                    </a:ext>
                  </a:extLst>
                </a:gridCol>
                <a:gridCol w="1153341">
                  <a:extLst>
                    <a:ext uri="{9D8B030D-6E8A-4147-A177-3AD203B41FA5}">
                      <a16:colId xmlns:a16="http://schemas.microsoft.com/office/drawing/2014/main" val="1641360205"/>
                    </a:ext>
                  </a:extLst>
                </a:gridCol>
                <a:gridCol w="1332820">
                  <a:extLst>
                    <a:ext uri="{9D8B030D-6E8A-4147-A177-3AD203B41FA5}">
                      <a16:colId xmlns:a16="http://schemas.microsoft.com/office/drawing/2014/main" val="2389539544"/>
                    </a:ext>
                  </a:extLst>
                </a:gridCol>
                <a:gridCol w="1138873">
                  <a:extLst>
                    <a:ext uri="{9D8B030D-6E8A-4147-A177-3AD203B41FA5}">
                      <a16:colId xmlns:a16="http://schemas.microsoft.com/office/drawing/2014/main" val="3068294277"/>
                    </a:ext>
                  </a:extLst>
                </a:gridCol>
                <a:gridCol w="1337518">
                  <a:extLst>
                    <a:ext uri="{9D8B030D-6E8A-4147-A177-3AD203B41FA5}">
                      <a16:colId xmlns:a16="http://schemas.microsoft.com/office/drawing/2014/main" val="223939308"/>
                    </a:ext>
                  </a:extLst>
                </a:gridCol>
                <a:gridCol w="1522070">
                  <a:extLst>
                    <a:ext uri="{9D8B030D-6E8A-4147-A177-3AD203B41FA5}">
                      <a16:colId xmlns:a16="http://schemas.microsoft.com/office/drawing/2014/main" val="2527309338"/>
                    </a:ext>
                  </a:extLst>
                </a:gridCol>
              </a:tblGrid>
              <a:tr h="370840">
                <a:tc>
                  <a:txBody>
                    <a:bodyPr/>
                    <a:lstStyle/>
                    <a:p>
                      <a:pPr algn="ctr"/>
                      <a:r>
                        <a:rPr lang="en-US" sz="2000" dirty="0"/>
                        <a:t>VA FY is </a:t>
                      </a:r>
                    </a:p>
                    <a:p>
                      <a:pPr algn="ctr"/>
                      <a:r>
                        <a:rPr lang="en-US" sz="2000" dirty="0"/>
                        <a:t>Oct to Sep </a:t>
                      </a:r>
                    </a:p>
                  </a:txBody>
                  <a:tcPr/>
                </a:tc>
                <a:tc>
                  <a:txBody>
                    <a:bodyPr/>
                    <a:lstStyle/>
                    <a:p>
                      <a:r>
                        <a:rPr lang="en-US" sz="2000"/>
                        <a:t>Full Grant</a:t>
                      </a:r>
                      <a:endParaRPr lang="en-US"/>
                    </a:p>
                  </a:txBody>
                  <a:tcPr/>
                </a:tc>
                <a:tc>
                  <a:txBody>
                    <a:bodyPr/>
                    <a:lstStyle/>
                    <a:p>
                      <a:pPr algn="ctr"/>
                      <a:r>
                        <a:rPr lang="en-US" sz="2000"/>
                        <a:t>Partial Grant</a:t>
                      </a:r>
                      <a:endParaRPr lang="en-US" sz="2000" dirty="0"/>
                    </a:p>
                  </a:txBody>
                  <a:tcPr/>
                </a:tc>
                <a:tc>
                  <a:txBody>
                    <a:bodyPr/>
                    <a:lstStyle/>
                    <a:p>
                      <a:pPr algn="ctr"/>
                      <a:r>
                        <a:rPr lang="en-US" sz="2000" dirty="0"/>
                        <a:t>Remand</a:t>
                      </a:r>
                    </a:p>
                  </a:txBody>
                  <a:tcPr/>
                </a:tc>
                <a:tc>
                  <a:txBody>
                    <a:bodyPr/>
                    <a:lstStyle/>
                    <a:p>
                      <a:pPr algn="ctr"/>
                      <a:r>
                        <a:rPr lang="en-US" sz="2000" dirty="0"/>
                        <a:t>Denied</a:t>
                      </a:r>
                    </a:p>
                  </a:txBody>
                  <a:tcPr/>
                </a:tc>
                <a:tc>
                  <a:txBody>
                    <a:bodyPr/>
                    <a:lstStyle/>
                    <a:p>
                      <a:pPr algn="ctr"/>
                      <a:r>
                        <a:rPr lang="en-US" sz="2000" dirty="0"/>
                        <a:t>Other</a:t>
                      </a:r>
                    </a:p>
                  </a:txBody>
                  <a:tcPr/>
                </a:tc>
                <a:tc>
                  <a:txBody>
                    <a:bodyPr/>
                    <a:lstStyle/>
                    <a:p>
                      <a:pPr algn="ctr"/>
                      <a:r>
                        <a:rPr lang="en-US" sz="2000" dirty="0"/>
                        <a:t>No Decision </a:t>
                      </a:r>
                    </a:p>
                  </a:txBody>
                  <a:tcPr/>
                </a:tc>
                <a:tc>
                  <a:txBody>
                    <a:bodyPr/>
                    <a:lstStyle/>
                    <a:p>
                      <a:pPr algn="ctr"/>
                      <a:r>
                        <a:rPr lang="en-US" sz="2000" dirty="0"/>
                        <a:t>Total Appeals</a:t>
                      </a:r>
                    </a:p>
                  </a:txBody>
                  <a:tcPr/>
                </a:tc>
                <a:extLst>
                  <a:ext uri="{0D108BD9-81ED-4DB2-BD59-A6C34878D82A}">
                    <a16:rowId xmlns:a16="http://schemas.microsoft.com/office/drawing/2014/main" val="3426677488"/>
                  </a:ext>
                </a:extLst>
              </a:tr>
              <a:tr h="370840">
                <a:tc>
                  <a:txBody>
                    <a:bodyPr/>
                    <a:lstStyle/>
                    <a:p>
                      <a:pPr algn="r"/>
                      <a:r>
                        <a:rPr lang="en-US" sz="1800" dirty="0"/>
                        <a:t>FY 2019-25</a:t>
                      </a:r>
                    </a:p>
                  </a:txBody>
                  <a:tcPr/>
                </a:tc>
                <a:tc>
                  <a:txBody>
                    <a:bodyPr/>
                    <a:lstStyle/>
                    <a:p>
                      <a:pPr algn="r"/>
                      <a:r>
                        <a:rPr lang="en-US" sz="2000" dirty="0"/>
                        <a:t>390</a:t>
                      </a:r>
                      <a:endParaRPr lang="en-US" dirty="0"/>
                    </a:p>
                  </a:txBody>
                  <a:tcPr/>
                </a:tc>
                <a:tc>
                  <a:txBody>
                    <a:bodyPr/>
                    <a:lstStyle/>
                    <a:p>
                      <a:pPr algn="r"/>
                      <a:r>
                        <a:rPr lang="en-US" sz="2000" dirty="0"/>
                        <a:t>130</a:t>
                      </a:r>
                    </a:p>
                  </a:txBody>
                  <a:tcPr/>
                </a:tc>
                <a:tc>
                  <a:txBody>
                    <a:bodyPr/>
                    <a:lstStyle/>
                    <a:p>
                      <a:pPr algn="r"/>
                      <a:r>
                        <a:rPr lang="en-US" sz="2000" dirty="0"/>
                        <a:t>310</a:t>
                      </a:r>
                    </a:p>
                  </a:txBody>
                  <a:tcPr/>
                </a:tc>
                <a:tc>
                  <a:txBody>
                    <a:bodyPr/>
                    <a:lstStyle/>
                    <a:p>
                      <a:pPr algn="r"/>
                      <a:r>
                        <a:rPr lang="en-US" sz="2000" dirty="0"/>
                        <a:t>169</a:t>
                      </a:r>
                    </a:p>
                  </a:txBody>
                  <a:tcPr/>
                </a:tc>
                <a:tc>
                  <a:txBody>
                    <a:bodyPr/>
                    <a:lstStyle/>
                    <a:p>
                      <a:pPr algn="r"/>
                      <a:r>
                        <a:rPr lang="en-US" sz="2000" dirty="0"/>
                        <a:t>229</a:t>
                      </a:r>
                    </a:p>
                  </a:txBody>
                  <a:tcPr/>
                </a:tc>
                <a:tc>
                  <a:txBody>
                    <a:bodyPr/>
                    <a:lstStyle/>
                    <a:p>
                      <a:pPr algn="r"/>
                      <a:r>
                        <a:rPr lang="en-US" sz="2000" dirty="0"/>
                        <a:t>1647</a:t>
                      </a:r>
                    </a:p>
                  </a:txBody>
                  <a:tcPr/>
                </a:tc>
                <a:tc>
                  <a:txBody>
                    <a:bodyPr/>
                    <a:lstStyle/>
                    <a:p>
                      <a:pPr algn="r"/>
                      <a:r>
                        <a:rPr lang="en-US" sz="2000" dirty="0"/>
                        <a:t>2875</a:t>
                      </a:r>
                    </a:p>
                  </a:txBody>
                  <a:tcPr/>
                </a:tc>
                <a:extLst>
                  <a:ext uri="{0D108BD9-81ED-4DB2-BD59-A6C34878D82A}">
                    <a16:rowId xmlns:a16="http://schemas.microsoft.com/office/drawing/2014/main" val="2314965387"/>
                  </a:ext>
                </a:extLst>
              </a:tr>
              <a:tr h="370840">
                <a:tc>
                  <a:txBody>
                    <a:bodyPr/>
                    <a:lstStyle/>
                    <a:p>
                      <a:pPr algn="r"/>
                      <a:r>
                        <a:rPr lang="en-US" sz="1800" dirty="0"/>
                        <a:t>FY 19-1.23.26</a:t>
                      </a:r>
                    </a:p>
                  </a:txBody>
                  <a:tcPr/>
                </a:tc>
                <a:tc>
                  <a:txBody>
                    <a:bodyPr/>
                    <a:lstStyle/>
                    <a:p>
                      <a:pPr algn="r"/>
                      <a:r>
                        <a:rPr lang="en-US" sz="2000" dirty="0"/>
                        <a:t>441</a:t>
                      </a:r>
                      <a:endParaRPr lang="en-US" dirty="0"/>
                    </a:p>
                  </a:txBody>
                  <a:tcPr/>
                </a:tc>
                <a:tc>
                  <a:txBody>
                    <a:bodyPr/>
                    <a:lstStyle/>
                    <a:p>
                      <a:pPr algn="r"/>
                      <a:r>
                        <a:rPr lang="en-US" sz="2000" dirty="0"/>
                        <a:t>139</a:t>
                      </a:r>
                    </a:p>
                  </a:txBody>
                  <a:tcPr/>
                </a:tc>
                <a:tc>
                  <a:txBody>
                    <a:bodyPr/>
                    <a:lstStyle/>
                    <a:p>
                      <a:pPr algn="r"/>
                      <a:r>
                        <a:rPr lang="en-US" sz="2000" dirty="0"/>
                        <a:t>340</a:t>
                      </a:r>
                    </a:p>
                  </a:txBody>
                  <a:tcPr/>
                </a:tc>
                <a:tc>
                  <a:txBody>
                    <a:bodyPr/>
                    <a:lstStyle/>
                    <a:p>
                      <a:pPr algn="r"/>
                      <a:r>
                        <a:rPr lang="en-US" sz="2000" dirty="0"/>
                        <a:t>182</a:t>
                      </a:r>
                    </a:p>
                  </a:txBody>
                  <a:tcPr/>
                </a:tc>
                <a:tc>
                  <a:txBody>
                    <a:bodyPr/>
                    <a:lstStyle/>
                    <a:p>
                      <a:pPr algn="r"/>
                      <a:r>
                        <a:rPr lang="en-US" sz="2000" dirty="0"/>
                        <a:t>244</a:t>
                      </a:r>
                    </a:p>
                  </a:txBody>
                  <a:tcPr/>
                </a:tc>
                <a:tc>
                  <a:txBody>
                    <a:bodyPr/>
                    <a:lstStyle/>
                    <a:p>
                      <a:pPr algn="r"/>
                      <a:r>
                        <a:rPr lang="en-US" sz="2000" dirty="0"/>
                        <a:t>1658</a:t>
                      </a:r>
                    </a:p>
                  </a:txBody>
                  <a:tcPr/>
                </a:tc>
                <a:tc>
                  <a:txBody>
                    <a:bodyPr/>
                    <a:lstStyle/>
                    <a:p>
                      <a:pPr algn="r"/>
                      <a:r>
                        <a:rPr lang="en-US" sz="2000" dirty="0"/>
                        <a:t>3004</a:t>
                      </a:r>
                    </a:p>
                  </a:txBody>
                  <a:tcPr/>
                </a:tc>
                <a:extLst>
                  <a:ext uri="{0D108BD9-81ED-4DB2-BD59-A6C34878D82A}">
                    <a16:rowId xmlns:a16="http://schemas.microsoft.com/office/drawing/2014/main" val="289193802"/>
                  </a:ext>
                </a:extLst>
              </a:tr>
              <a:tr h="370840">
                <a:tc gridSpan="8">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600" b="1" dirty="0">
                        <a:solidFill>
                          <a:srgbClr val="002060"/>
                        </a:solidFill>
                      </a:endParaRPr>
                    </a:p>
                  </a:txBody>
                  <a:tcPr/>
                </a:tc>
                <a:tc hMerge="1">
                  <a:txBody>
                    <a:bodyPr/>
                    <a:lstStyle/>
                    <a:p>
                      <a:endParaRPr lang="en-US"/>
                    </a:p>
                  </a:txBody>
                  <a:tcPr/>
                </a:tc>
                <a:tc hMerge="1">
                  <a:txBody>
                    <a:bodyPr/>
                    <a:lstStyle/>
                    <a:p>
                      <a:endParaRPr lang="en-US"/>
                    </a:p>
                  </a:txBody>
                  <a:tcPr/>
                </a:tc>
                <a:tc hMerge="1">
                  <a:txBody>
                    <a:bodyPr/>
                    <a:lstStyle/>
                    <a:p>
                      <a:pPr algn="ctr"/>
                      <a:endParaRPr lang="en-US" sz="2000" dirty="0">
                        <a:solidFill>
                          <a:srgbClr val="002060"/>
                        </a:solidFill>
                      </a:endParaRPr>
                    </a:p>
                  </a:txBody>
                  <a:tcPr/>
                </a:tc>
                <a:tc hMerge="1">
                  <a:txBody>
                    <a:bodyPr/>
                    <a:lstStyle/>
                    <a:p>
                      <a:pPr algn="ctr"/>
                      <a:endParaRPr lang="en-US" sz="2000" dirty="0">
                        <a:solidFill>
                          <a:srgbClr val="002060"/>
                        </a:solidFill>
                      </a:endParaRPr>
                    </a:p>
                  </a:txBody>
                  <a:tcPr/>
                </a:tc>
                <a:tc hMerge="1">
                  <a:txBody>
                    <a:bodyPr/>
                    <a:lstStyle/>
                    <a:p>
                      <a:pPr algn="ctr"/>
                      <a:endParaRPr lang="en-US" sz="2000" dirty="0">
                        <a:solidFill>
                          <a:srgbClr val="002060"/>
                        </a:solidFill>
                      </a:endParaRPr>
                    </a:p>
                  </a:txBody>
                  <a:tcPr/>
                </a:tc>
                <a:tc hMerge="1">
                  <a:txBody>
                    <a:bodyPr/>
                    <a:lstStyle/>
                    <a:p>
                      <a:pPr algn="ctr"/>
                      <a:endParaRPr lang="en-US" sz="2000" dirty="0">
                        <a:solidFill>
                          <a:srgbClr val="002060"/>
                        </a:solidFill>
                      </a:endParaRPr>
                    </a:p>
                  </a:txBody>
                  <a:tcPr/>
                </a:tc>
                <a:tc hMerge="1">
                  <a:txBody>
                    <a:bodyPr/>
                    <a:lstStyle/>
                    <a:p>
                      <a:pPr algn="ctr"/>
                      <a:endParaRPr lang="en-US" sz="2000" dirty="0">
                        <a:solidFill>
                          <a:srgbClr val="002060"/>
                        </a:solidFill>
                      </a:endParaRPr>
                    </a:p>
                  </a:txBody>
                  <a:tcPr/>
                </a:tc>
                <a:extLst>
                  <a:ext uri="{0D108BD9-81ED-4DB2-BD59-A6C34878D82A}">
                    <a16:rowId xmlns:a16="http://schemas.microsoft.com/office/drawing/2014/main" val="3356884144"/>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b="1" dirty="0">
                          <a:solidFill>
                            <a:srgbClr val="002060"/>
                          </a:solidFill>
                        </a:rPr>
                        <a:t>Oct 25 to Jan 26</a:t>
                      </a:r>
                    </a:p>
                  </a:txBody>
                  <a:tcPr/>
                </a:tc>
                <a:tc>
                  <a:txBody>
                    <a:bodyPr/>
                    <a:lstStyle/>
                    <a:p>
                      <a:pPr algn="ctr"/>
                      <a:r>
                        <a:rPr lang="en-US" sz="2000" dirty="0">
                          <a:solidFill>
                            <a:srgbClr val="002060"/>
                          </a:solidFill>
                        </a:rPr>
                        <a:t>51</a:t>
                      </a:r>
                    </a:p>
                  </a:txBody>
                  <a:tcPr/>
                </a:tc>
                <a:tc>
                  <a:txBody>
                    <a:bodyPr/>
                    <a:lstStyle/>
                    <a:p>
                      <a:pPr algn="ctr"/>
                      <a:r>
                        <a:rPr lang="en-US" sz="2000" dirty="0">
                          <a:solidFill>
                            <a:srgbClr val="002060"/>
                          </a:solidFill>
                        </a:rPr>
                        <a:t>9</a:t>
                      </a:r>
                    </a:p>
                  </a:txBody>
                  <a:tcPr/>
                </a:tc>
                <a:tc>
                  <a:txBody>
                    <a:bodyPr/>
                    <a:lstStyle/>
                    <a:p>
                      <a:pPr algn="ctr"/>
                      <a:r>
                        <a:rPr lang="en-US" sz="2000" dirty="0">
                          <a:solidFill>
                            <a:srgbClr val="002060"/>
                          </a:solidFill>
                        </a:rPr>
                        <a:t>30</a:t>
                      </a:r>
                    </a:p>
                  </a:txBody>
                  <a:tcPr/>
                </a:tc>
                <a:tc>
                  <a:txBody>
                    <a:bodyPr/>
                    <a:lstStyle/>
                    <a:p>
                      <a:pPr algn="ctr"/>
                      <a:r>
                        <a:rPr lang="en-US" sz="2000" dirty="0">
                          <a:solidFill>
                            <a:srgbClr val="002060"/>
                          </a:solidFill>
                        </a:rPr>
                        <a:t>13</a:t>
                      </a:r>
                    </a:p>
                  </a:txBody>
                  <a:tcPr/>
                </a:tc>
                <a:tc>
                  <a:txBody>
                    <a:bodyPr/>
                    <a:lstStyle/>
                    <a:p>
                      <a:pPr algn="ctr"/>
                      <a:r>
                        <a:rPr lang="en-US" sz="2000" dirty="0">
                          <a:solidFill>
                            <a:srgbClr val="002060"/>
                          </a:solidFill>
                        </a:rPr>
                        <a:t>15</a:t>
                      </a:r>
                    </a:p>
                  </a:txBody>
                  <a:tcPr/>
                </a:tc>
                <a:tc>
                  <a:txBody>
                    <a:bodyPr/>
                    <a:lstStyle/>
                    <a:p>
                      <a:pPr algn="ctr"/>
                      <a:r>
                        <a:rPr lang="en-US" sz="2000" dirty="0">
                          <a:solidFill>
                            <a:srgbClr val="002060"/>
                          </a:solidFill>
                        </a:rPr>
                        <a:t>11</a:t>
                      </a:r>
                    </a:p>
                  </a:txBody>
                  <a:tcPr/>
                </a:tc>
                <a:tc>
                  <a:txBody>
                    <a:bodyPr/>
                    <a:lstStyle/>
                    <a:p>
                      <a:pPr algn="ctr"/>
                      <a:r>
                        <a:rPr lang="en-US" sz="2000" dirty="0">
                          <a:solidFill>
                            <a:srgbClr val="002060"/>
                          </a:solidFill>
                        </a:rPr>
                        <a:t>129</a:t>
                      </a:r>
                    </a:p>
                  </a:txBody>
                  <a:tcPr/>
                </a:tc>
                <a:extLst>
                  <a:ext uri="{0D108BD9-81ED-4DB2-BD59-A6C34878D82A}">
                    <a16:rowId xmlns:a16="http://schemas.microsoft.com/office/drawing/2014/main" val="1358914132"/>
                  </a:ext>
                </a:extLst>
              </a:tr>
              <a:tr h="370840">
                <a:tc gridSpan="8">
                  <a:txBody>
                    <a:bodyPr/>
                    <a:lstStyle/>
                    <a:p>
                      <a:pPr algn="l"/>
                      <a:r>
                        <a:rPr lang="en-US" sz="1800" b="0" dirty="0">
                          <a:solidFill>
                            <a:srgbClr val="C00000"/>
                          </a:solidFill>
                        </a:rPr>
                        <a:t>       Take note: </a:t>
                      </a:r>
                      <a:endParaRPr lang="en-US" sz="1800" b="0" dirty="0">
                        <a:solidFill>
                          <a:srgbClr val="002060"/>
                        </a:solidFill>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91281518"/>
                  </a:ext>
                </a:extLst>
              </a:tr>
              <a:tr h="370840">
                <a:tc gridSpan="8">
                  <a:txBody>
                    <a:bodyPr/>
                    <a:lstStyle/>
                    <a:p>
                      <a:pPr algn="ctr"/>
                      <a:r>
                        <a:rPr lang="en-US" sz="1800" b="1" dirty="0">
                          <a:solidFill>
                            <a:srgbClr val="002060"/>
                          </a:solidFill>
                        </a:rPr>
                        <a:t>118 </a:t>
                      </a:r>
                      <a:r>
                        <a:rPr lang="en-US" sz="1800" b="0" dirty="0">
                          <a:solidFill>
                            <a:srgbClr val="002060"/>
                          </a:solidFill>
                        </a:rPr>
                        <a:t>Decisions issued between 10/1/25 and 1/23/26, but still </a:t>
                      </a:r>
                      <a:r>
                        <a:rPr lang="en-US" sz="1800" b="1" dirty="0">
                          <a:solidFill>
                            <a:srgbClr val="002060"/>
                          </a:solidFill>
                        </a:rPr>
                        <a:t>11</a:t>
                      </a:r>
                      <a:r>
                        <a:rPr lang="en-US" sz="1800" b="0" dirty="0">
                          <a:solidFill>
                            <a:srgbClr val="002060"/>
                          </a:solidFill>
                        </a:rPr>
                        <a:t> more under cases waiting for decision. </a:t>
                      </a:r>
                    </a:p>
                  </a:txBody>
                  <a:tcPr/>
                </a:tc>
                <a:tc hMerge="1">
                  <a:txBody>
                    <a:bodyPr/>
                    <a:lstStyle/>
                    <a:p>
                      <a:endParaRPr lang="en-US"/>
                    </a:p>
                  </a:txBody>
                  <a:tcPr/>
                </a:tc>
                <a:tc hMerge="1">
                  <a:txBody>
                    <a:bodyPr/>
                    <a:lstStyle/>
                    <a:p>
                      <a:endParaRPr lang="en-US"/>
                    </a:p>
                  </a:txBody>
                  <a:tcPr/>
                </a:tc>
                <a:tc hMerge="1">
                  <a:txBody>
                    <a:bodyPr/>
                    <a:lstStyle/>
                    <a:p>
                      <a:pPr algn="ctr"/>
                      <a:endParaRPr lang="en-US" sz="2000" b="1" dirty="0">
                        <a:solidFill>
                          <a:srgbClr val="002060"/>
                        </a:solidFill>
                      </a:endParaRPr>
                    </a:p>
                  </a:txBody>
                  <a:tcPr/>
                </a:tc>
                <a:tc hMerge="1">
                  <a:txBody>
                    <a:bodyPr/>
                    <a:lstStyle/>
                    <a:p>
                      <a:pPr algn="ctr"/>
                      <a:endParaRPr lang="en-US" sz="2000" b="1" dirty="0">
                        <a:solidFill>
                          <a:srgbClr val="002060"/>
                        </a:solidFill>
                      </a:endParaRPr>
                    </a:p>
                  </a:txBody>
                  <a:tcPr/>
                </a:tc>
                <a:tc hMerge="1">
                  <a:txBody>
                    <a:bodyPr/>
                    <a:lstStyle/>
                    <a:p>
                      <a:pPr algn="ctr"/>
                      <a:endParaRPr lang="en-US" sz="2000" b="1" dirty="0">
                        <a:solidFill>
                          <a:srgbClr val="002060"/>
                        </a:solidFill>
                      </a:endParaRPr>
                    </a:p>
                  </a:txBody>
                  <a:tcPr/>
                </a:tc>
                <a:tc hMerge="1">
                  <a:txBody>
                    <a:bodyPr/>
                    <a:lstStyle/>
                    <a:p>
                      <a:pPr algn="ctr"/>
                      <a:endParaRPr lang="en-US" sz="2000" b="1" dirty="0">
                        <a:solidFill>
                          <a:srgbClr val="002060"/>
                        </a:solidFill>
                      </a:endParaRPr>
                    </a:p>
                  </a:txBody>
                  <a:tcPr/>
                </a:tc>
                <a:tc hMerge="1">
                  <a:txBody>
                    <a:bodyPr/>
                    <a:lstStyle/>
                    <a:p>
                      <a:pPr algn="ctr"/>
                      <a:endParaRPr lang="en-US" sz="2000" b="1" dirty="0">
                        <a:solidFill>
                          <a:srgbClr val="002060"/>
                        </a:solidFill>
                      </a:endParaRPr>
                    </a:p>
                  </a:txBody>
                  <a:tcPr/>
                </a:tc>
                <a:extLst>
                  <a:ext uri="{0D108BD9-81ED-4DB2-BD59-A6C34878D82A}">
                    <a16:rowId xmlns:a16="http://schemas.microsoft.com/office/drawing/2014/main" val="9407166"/>
                  </a:ext>
                </a:extLst>
              </a:tr>
            </a:tbl>
          </a:graphicData>
        </a:graphic>
      </p:graphicFrame>
      <p:sp>
        <p:nvSpPr>
          <p:cNvPr id="3" name="Arrow: Up 2">
            <a:extLst>
              <a:ext uri="{FF2B5EF4-FFF2-40B4-BE49-F238E27FC236}">
                <a16:creationId xmlns:a16="http://schemas.microsoft.com/office/drawing/2014/main" id="{8D2606CD-DD8F-4225-9903-252A3FF8F723}"/>
              </a:ext>
            </a:extLst>
          </p:cNvPr>
          <p:cNvSpPr/>
          <p:nvPr/>
        </p:nvSpPr>
        <p:spPr>
          <a:xfrm>
            <a:off x="8739378" y="3697605"/>
            <a:ext cx="210312" cy="1714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Up 7">
            <a:extLst>
              <a:ext uri="{FF2B5EF4-FFF2-40B4-BE49-F238E27FC236}">
                <a16:creationId xmlns:a16="http://schemas.microsoft.com/office/drawing/2014/main" id="{E7164833-5848-4D50-A308-DD7FD1BBE130}"/>
              </a:ext>
            </a:extLst>
          </p:cNvPr>
          <p:cNvSpPr/>
          <p:nvPr/>
        </p:nvSpPr>
        <p:spPr>
          <a:xfrm>
            <a:off x="10046590" y="3697605"/>
            <a:ext cx="210312" cy="1714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Diagonal Corners Snipped 3">
            <a:extLst>
              <a:ext uri="{FF2B5EF4-FFF2-40B4-BE49-F238E27FC236}">
                <a16:creationId xmlns:a16="http://schemas.microsoft.com/office/drawing/2014/main" id="{F3238FD1-02D4-4783-9DF7-06178CF1AFD5}"/>
              </a:ext>
            </a:extLst>
          </p:cNvPr>
          <p:cNvSpPr/>
          <p:nvPr/>
        </p:nvSpPr>
        <p:spPr>
          <a:xfrm>
            <a:off x="2065105" y="4841378"/>
            <a:ext cx="7503988" cy="1353939"/>
          </a:xfrm>
          <a:prstGeom prst="snip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dirty="0"/>
              <a:t>Based on above, wait time </a:t>
            </a:r>
            <a:r>
              <a:rPr lang="en-US" sz="2400" u="sng" dirty="0"/>
              <a:t>will</a:t>
            </a:r>
            <a:r>
              <a:rPr lang="en-US" sz="2400" dirty="0"/>
              <a:t> continue to increase.  </a:t>
            </a:r>
          </a:p>
          <a:p>
            <a:pPr algn="ctr"/>
            <a:r>
              <a:rPr lang="en-US" sz="2400" dirty="0"/>
              <a:t>Please make sure to inform clients of this, when they are choosing the disagreement to the Board (VAF 10182).</a:t>
            </a:r>
          </a:p>
        </p:txBody>
      </p:sp>
    </p:spTree>
    <p:extLst>
      <p:ext uri="{BB962C8B-B14F-4D97-AF65-F5344CB8AC3E}">
        <p14:creationId xmlns:p14="http://schemas.microsoft.com/office/powerpoint/2010/main" val="981212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7076-C336-4243-B11A-57129CF9C3C8}"/>
              </a:ext>
            </a:extLst>
          </p:cNvPr>
          <p:cNvSpPr>
            <a:spLocks noGrp="1"/>
          </p:cNvSpPr>
          <p:nvPr>
            <p:ph type="title"/>
          </p:nvPr>
        </p:nvSpPr>
        <p:spPr>
          <a:xfrm>
            <a:off x="838200" y="365125"/>
            <a:ext cx="10515600" cy="1083847"/>
          </a:xfrm>
          <a:noFill/>
          <a:ln w="19050">
            <a:noFill/>
          </a:ln>
        </p:spPr>
        <p:txBody>
          <a:bodyPr/>
          <a:lstStyle/>
          <a:p>
            <a:pPr algn="ctr"/>
            <a:r>
              <a:rPr lang="en-US" dirty="0"/>
              <a:t>Current Docket Dates</a:t>
            </a:r>
          </a:p>
        </p:txBody>
      </p:sp>
      <p:sp>
        <p:nvSpPr>
          <p:cNvPr id="3" name="TextBox 2">
            <a:extLst>
              <a:ext uri="{FF2B5EF4-FFF2-40B4-BE49-F238E27FC236}">
                <a16:creationId xmlns:a16="http://schemas.microsoft.com/office/drawing/2014/main" id="{BA81C621-8AF4-4B7F-A918-40569539D143}"/>
              </a:ext>
            </a:extLst>
          </p:cNvPr>
          <p:cNvSpPr txBox="1"/>
          <p:nvPr/>
        </p:nvSpPr>
        <p:spPr>
          <a:xfrm>
            <a:off x="838200" y="1751617"/>
            <a:ext cx="10515600" cy="4278094"/>
          </a:xfrm>
          <a:prstGeom prst="rect">
            <a:avLst/>
          </a:prstGeom>
          <a:noFill/>
        </p:spPr>
        <p:txBody>
          <a:bodyPr wrap="square" rtlCol="0">
            <a:spAutoFit/>
          </a:bodyPr>
          <a:lstStyle/>
          <a:p>
            <a:r>
              <a:rPr lang="en-US" sz="2400" b="1" dirty="0"/>
              <a:t>Hearing dockets</a:t>
            </a:r>
          </a:p>
          <a:p>
            <a:pPr marL="342900" indent="-342900">
              <a:spcBef>
                <a:spcPts val="600"/>
              </a:spcBef>
              <a:buFont typeface="Wingdings" panose="05000000000000000000" pitchFamily="2" charset="2"/>
              <a:buChar char="§"/>
            </a:pPr>
            <a:r>
              <a:rPr lang="en-US" sz="2400" dirty="0"/>
              <a:t>Oldest docket dates </a:t>
            </a:r>
            <a:r>
              <a:rPr lang="en-US" sz="2400" u="sng" dirty="0"/>
              <a:t>waiting for a BVA Decision</a:t>
            </a:r>
            <a:r>
              <a:rPr lang="en-US" sz="2400" dirty="0"/>
              <a:t> are still from </a:t>
            </a:r>
            <a:r>
              <a:rPr lang="en-US" sz="2400" u="sng" dirty="0"/>
              <a:t>September 2019</a:t>
            </a:r>
            <a:r>
              <a:rPr lang="en-US" sz="2400" dirty="0"/>
              <a:t> – and </a:t>
            </a:r>
            <a:r>
              <a:rPr lang="en-US" sz="2400" dirty="0">
                <a:solidFill>
                  <a:srgbClr val="002060"/>
                </a:solidFill>
              </a:rPr>
              <a:t>there are still over 80 AOD cases before those in queue</a:t>
            </a:r>
            <a:r>
              <a:rPr lang="en-US" sz="2400" dirty="0"/>
              <a:t>. </a:t>
            </a:r>
          </a:p>
          <a:p>
            <a:pPr marL="342900" indent="-342900">
              <a:spcBef>
                <a:spcPts val="600"/>
              </a:spcBef>
              <a:buFont typeface="Wingdings" panose="05000000000000000000" pitchFamily="2" charset="2"/>
              <a:buChar char="§"/>
            </a:pPr>
            <a:r>
              <a:rPr lang="en-US" sz="2400" dirty="0"/>
              <a:t>Hearings scheduled this February are for </a:t>
            </a:r>
            <a:r>
              <a:rPr lang="en-US" sz="2400" u="sng" dirty="0"/>
              <a:t>April to June 2022</a:t>
            </a:r>
            <a:r>
              <a:rPr lang="en-US" sz="2400" dirty="0"/>
              <a:t> docket dates.</a:t>
            </a:r>
          </a:p>
          <a:p>
            <a:pPr marL="342900" indent="-342900">
              <a:spcBef>
                <a:spcPts val="600"/>
              </a:spcBef>
              <a:buFont typeface="Wingdings" panose="05000000000000000000" pitchFamily="2" charset="2"/>
              <a:buChar char="§"/>
            </a:pPr>
            <a:r>
              <a:rPr lang="en-US" sz="2400" dirty="0"/>
              <a:t>We are also still waiting on BVA Decisions for hearings that were held between April to June 2024.</a:t>
            </a:r>
          </a:p>
          <a:p>
            <a:pPr>
              <a:spcBef>
                <a:spcPts val="1800"/>
              </a:spcBef>
            </a:pPr>
            <a:r>
              <a:rPr lang="en-US" sz="2400" b="1" dirty="0"/>
              <a:t>Evidence Review docket </a:t>
            </a:r>
            <a:r>
              <a:rPr lang="en-US" sz="2400" dirty="0"/>
              <a:t>– oldest docket dates are from </a:t>
            </a:r>
            <a:r>
              <a:rPr lang="en-US" sz="2400" u="sng" dirty="0"/>
              <a:t>February 2021</a:t>
            </a:r>
          </a:p>
          <a:p>
            <a:pPr>
              <a:spcBef>
                <a:spcPts val="1800"/>
              </a:spcBef>
            </a:pPr>
            <a:r>
              <a:rPr lang="en-US" sz="2400" b="1" dirty="0"/>
              <a:t>Direct Review docket </a:t>
            </a:r>
            <a:r>
              <a:rPr lang="en-US" sz="2400" dirty="0"/>
              <a:t>– oldest docket dates are from </a:t>
            </a:r>
            <a:r>
              <a:rPr lang="en-US" sz="2400" u="sng" dirty="0"/>
              <a:t>April and May 2021 </a:t>
            </a:r>
          </a:p>
          <a:p>
            <a:pPr>
              <a:spcBef>
                <a:spcPts val="1800"/>
              </a:spcBef>
            </a:pPr>
            <a:r>
              <a:rPr lang="en-US" sz="2000" i="1" dirty="0"/>
              <a:t>Note: For Evidence and Direct dockets, the oldest cases are VHA issues.  </a:t>
            </a:r>
          </a:p>
        </p:txBody>
      </p:sp>
    </p:spTree>
    <p:extLst>
      <p:ext uri="{BB962C8B-B14F-4D97-AF65-F5344CB8AC3E}">
        <p14:creationId xmlns:p14="http://schemas.microsoft.com/office/powerpoint/2010/main" val="2402527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81037"/>
            <a:ext cx="10515600" cy="1325563"/>
          </a:xfrm>
          <a:ln>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n-US" dirty="0">
                <a:solidFill>
                  <a:schemeClr val="tx1"/>
                </a:solidFill>
                <a:latin typeface="+mj-lt"/>
              </a:rPr>
              <a:t>Incarcerated Veterans Program</a:t>
            </a:r>
          </a:p>
        </p:txBody>
      </p:sp>
      <p:sp>
        <p:nvSpPr>
          <p:cNvPr id="4" name="Slide Number Placeholder 3"/>
          <p:cNvSpPr>
            <a:spLocks noGrp="1"/>
          </p:cNvSpPr>
          <p:nvPr>
            <p:ph type="sldNum" sz="quarter" idx="4"/>
          </p:nvPr>
        </p:nvSpPr>
        <p:spPr/>
        <p:txBody>
          <a:bodyPr/>
          <a:lstStyle/>
          <a:p>
            <a:fld id="{97FF4E7B-DCA9-F44E-AACB-DE6F576A2003}" type="slidenum">
              <a:rPr lang="en-US" smtClean="0"/>
              <a:pPr/>
              <a:t>9</a:t>
            </a:fld>
            <a:endParaRPr lang="en-US" dirty="0"/>
          </a:p>
        </p:txBody>
      </p:sp>
      <p:graphicFrame>
        <p:nvGraphicFramePr>
          <p:cNvPr id="6" name="Table 5">
            <a:extLst>
              <a:ext uri="{FF2B5EF4-FFF2-40B4-BE49-F238E27FC236}">
                <a16:creationId xmlns:a16="http://schemas.microsoft.com/office/drawing/2014/main" id="{30C6D7F8-46E1-42B4-922A-B77F537B0AE4}"/>
              </a:ext>
            </a:extLst>
          </p:cNvPr>
          <p:cNvGraphicFramePr>
            <a:graphicFrameLocks noGrp="1"/>
          </p:cNvGraphicFramePr>
          <p:nvPr>
            <p:extLst>
              <p:ext uri="{D42A27DB-BD31-4B8C-83A1-F6EECF244321}">
                <p14:modId xmlns:p14="http://schemas.microsoft.com/office/powerpoint/2010/main" val="2825882985"/>
              </p:ext>
            </p:extLst>
          </p:nvPr>
        </p:nvGraphicFramePr>
        <p:xfrm>
          <a:off x="838198" y="2518270"/>
          <a:ext cx="10515600" cy="2905985"/>
        </p:xfrm>
        <a:graphic>
          <a:graphicData uri="http://schemas.openxmlformats.org/drawingml/2006/table">
            <a:tbl>
              <a:tblPr firstRow="1" bandRow="1">
                <a:tableStyleId>{22838BEF-8BB2-4498-84A7-C5851F593DF1}</a:tableStyleId>
              </a:tblPr>
              <a:tblGrid>
                <a:gridCol w="1827248">
                  <a:extLst>
                    <a:ext uri="{9D8B030D-6E8A-4147-A177-3AD203B41FA5}">
                      <a16:colId xmlns:a16="http://schemas.microsoft.com/office/drawing/2014/main" val="386215885"/>
                    </a:ext>
                  </a:extLst>
                </a:gridCol>
                <a:gridCol w="907460">
                  <a:extLst>
                    <a:ext uri="{9D8B030D-6E8A-4147-A177-3AD203B41FA5}">
                      <a16:colId xmlns:a16="http://schemas.microsoft.com/office/drawing/2014/main" val="1614208795"/>
                    </a:ext>
                  </a:extLst>
                </a:gridCol>
                <a:gridCol w="749997">
                  <a:extLst>
                    <a:ext uri="{9D8B030D-6E8A-4147-A177-3AD203B41FA5}">
                      <a16:colId xmlns:a16="http://schemas.microsoft.com/office/drawing/2014/main" val="2591656737"/>
                    </a:ext>
                  </a:extLst>
                </a:gridCol>
                <a:gridCol w="1317292">
                  <a:extLst>
                    <a:ext uri="{9D8B030D-6E8A-4147-A177-3AD203B41FA5}">
                      <a16:colId xmlns:a16="http://schemas.microsoft.com/office/drawing/2014/main" val="356797010"/>
                    </a:ext>
                  </a:extLst>
                </a:gridCol>
                <a:gridCol w="1256864">
                  <a:extLst>
                    <a:ext uri="{9D8B030D-6E8A-4147-A177-3AD203B41FA5}">
                      <a16:colId xmlns:a16="http://schemas.microsoft.com/office/drawing/2014/main" val="1689688759"/>
                    </a:ext>
                  </a:extLst>
                </a:gridCol>
                <a:gridCol w="1593798">
                  <a:extLst>
                    <a:ext uri="{9D8B030D-6E8A-4147-A177-3AD203B41FA5}">
                      <a16:colId xmlns:a16="http://schemas.microsoft.com/office/drawing/2014/main" val="576452739"/>
                    </a:ext>
                  </a:extLst>
                </a:gridCol>
                <a:gridCol w="1290422">
                  <a:extLst>
                    <a:ext uri="{9D8B030D-6E8A-4147-A177-3AD203B41FA5}">
                      <a16:colId xmlns:a16="http://schemas.microsoft.com/office/drawing/2014/main" val="3663613357"/>
                    </a:ext>
                  </a:extLst>
                </a:gridCol>
                <a:gridCol w="1572519">
                  <a:extLst>
                    <a:ext uri="{9D8B030D-6E8A-4147-A177-3AD203B41FA5}">
                      <a16:colId xmlns:a16="http://schemas.microsoft.com/office/drawing/2014/main" val="2502325790"/>
                    </a:ext>
                  </a:extLst>
                </a:gridCol>
              </a:tblGrid>
              <a:tr h="725541">
                <a:tc>
                  <a:txBody>
                    <a:bodyPr/>
                    <a:lstStyle/>
                    <a:p>
                      <a:endParaRPr lang="en-US" sz="2000" dirty="0"/>
                    </a:p>
                  </a:txBody>
                  <a:tcPr/>
                </a:tc>
                <a:tc>
                  <a:txBody>
                    <a:bodyPr/>
                    <a:lstStyle/>
                    <a:p>
                      <a:pPr algn="ctr"/>
                      <a:r>
                        <a:rPr lang="en-US" sz="2000" dirty="0"/>
                        <a:t>Claims Filed</a:t>
                      </a:r>
                    </a:p>
                  </a:txBody>
                  <a:tcPr/>
                </a:tc>
                <a:tc>
                  <a:txBody>
                    <a:bodyPr/>
                    <a:lstStyle/>
                    <a:p>
                      <a:pPr algn="ctr"/>
                      <a:r>
                        <a:rPr lang="en-US" sz="2000" dirty="0"/>
                        <a:t>VAEs</a:t>
                      </a:r>
                      <a:r>
                        <a:rPr lang="en-US" sz="2000" baseline="0" dirty="0"/>
                        <a:t> held</a:t>
                      </a:r>
                      <a:endParaRPr lang="en-US" sz="2000" dirty="0"/>
                    </a:p>
                  </a:txBody>
                  <a:tcPr/>
                </a:tc>
                <a:tc>
                  <a:txBody>
                    <a:bodyPr/>
                    <a:lstStyle/>
                    <a:p>
                      <a:pPr algn="ctr"/>
                      <a:r>
                        <a:rPr lang="en-US" sz="2000" dirty="0"/>
                        <a:t>In-Person Interviews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Letters to</a:t>
                      </a:r>
                      <a:r>
                        <a:rPr lang="en-US" sz="2000" baseline="0" dirty="0"/>
                        <a:t> veterans</a:t>
                      </a:r>
                      <a:endParaRPr lang="en-US" sz="2000" dirty="0"/>
                    </a:p>
                  </a:txBody>
                  <a:tcPr/>
                </a:tc>
                <a:tc>
                  <a:txBody>
                    <a:bodyPr/>
                    <a:lstStyle/>
                    <a:p>
                      <a:pPr algn="ctr"/>
                      <a:r>
                        <a:rPr lang="en-US" sz="2000" dirty="0"/>
                        <a:t>Retro</a:t>
                      </a:r>
                    </a:p>
                  </a:txBody>
                  <a:tcPr/>
                </a:tc>
                <a:tc>
                  <a:txBody>
                    <a:bodyPr/>
                    <a:lstStyle/>
                    <a:p>
                      <a:pPr algn="ctr"/>
                      <a:r>
                        <a:rPr lang="en-US" sz="2000" dirty="0"/>
                        <a:t>Adjusted Monthly</a:t>
                      </a:r>
                      <a:r>
                        <a:rPr lang="en-US" sz="2000" baseline="0" dirty="0"/>
                        <a:t> </a:t>
                      </a:r>
                      <a:endParaRPr lang="en-US" sz="2000" dirty="0"/>
                    </a:p>
                  </a:txBody>
                  <a:tcPr/>
                </a:tc>
                <a:tc>
                  <a:txBody>
                    <a:bodyPr/>
                    <a:lstStyle/>
                    <a:p>
                      <a:pPr algn="ctr"/>
                      <a:r>
                        <a:rPr lang="en-US" sz="2000" dirty="0"/>
                        <a:t>Full</a:t>
                      </a:r>
                      <a:r>
                        <a:rPr lang="en-US" sz="2000" baseline="0" dirty="0"/>
                        <a:t> Monthly Entitlement</a:t>
                      </a:r>
                      <a:endParaRPr lang="en-US" sz="2000" dirty="0"/>
                    </a:p>
                  </a:txBody>
                  <a:tcPr/>
                </a:tc>
                <a:extLst>
                  <a:ext uri="{0D108BD9-81ED-4DB2-BD59-A6C34878D82A}">
                    <a16:rowId xmlns:a16="http://schemas.microsoft.com/office/drawing/2014/main" val="3659674067"/>
                  </a:ext>
                </a:extLst>
              </a:tr>
              <a:tr h="532496">
                <a:tc>
                  <a:txBody>
                    <a:bodyPr/>
                    <a:lstStyle/>
                    <a:p>
                      <a:pPr algn="r"/>
                      <a:r>
                        <a:rPr lang="en-US" sz="2200" b="0" dirty="0">
                          <a:solidFill>
                            <a:schemeClr val="tx1"/>
                          </a:solidFill>
                          <a:latin typeface="+mj-lt"/>
                        </a:rPr>
                        <a:t>State FY 22-23</a:t>
                      </a:r>
                    </a:p>
                  </a:txBody>
                  <a:tcPr/>
                </a:tc>
                <a:tc>
                  <a:txBody>
                    <a:bodyPr/>
                    <a:lstStyle/>
                    <a:p>
                      <a:pPr algn="ctr"/>
                      <a:r>
                        <a:rPr lang="en-US" sz="2200" b="0" dirty="0">
                          <a:solidFill>
                            <a:schemeClr val="tx1"/>
                          </a:solidFill>
                          <a:latin typeface="+mj-lt"/>
                        </a:rPr>
                        <a:t>364</a:t>
                      </a:r>
                    </a:p>
                  </a:txBody>
                  <a:tcPr/>
                </a:tc>
                <a:tc>
                  <a:txBody>
                    <a:bodyPr/>
                    <a:lstStyle/>
                    <a:p>
                      <a:pPr algn="ctr"/>
                      <a:r>
                        <a:rPr lang="en-US" sz="2200" b="0" dirty="0">
                          <a:solidFill>
                            <a:schemeClr val="tx1"/>
                          </a:solidFill>
                          <a:latin typeface="+mj-lt"/>
                        </a:rPr>
                        <a:t>288</a:t>
                      </a:r>
                    </a:p>
                  </a:txBody>
                  <a:tcPr/>
                </a:tc>
                <a:tc>
                  <a:txBody>
                    <a:bodyPr/>
                    <a:lstStyle/>
                    <a:p>
                      <a:pPr algn="ctr"/>
                      <a:r>
                        <a:rPr lang="en-US" sz="2200" b="0" dirty="0">
                          <a:solidFill>
                            <a:schemeClr val="tx1"/>
                          </a:solidFill>
                          <a:latin typeface="+mj-lt"/>
                        </a:rPr>
                        <a:t>223</a:t>
                      </a:r>
                    </a:p>
                  </a:txBody>
                  <a:tcPr/>
                </a:tc>
                <a:tc>
                  <a:txBody>
                    <a:bodyPr/>
                    <a:lstStyle/>
                    <a:p>
                      <a:pPr algn="ctr"/>
                      <a:r>
                        <a:rPr lang="en-US" sz="2200" b="0" dirty="0">
                          <a:solidFill>
                            <a:schemeClr val="tx1"/>
                          </a:solidFill>
                          <a:latin typeface="+mj-lt"/>
                        </a:rPr>
                        <a:t>1022</a:t>
                      </a:r>
                    </a:p>
                  </a:txBody>
                  <a:tcPr/>
                </a:tc>
                <a:tc>
                  <a:txBody>
                    <a:bodyPr/>
                    <a:lstStyle/>
                    <a:p>
                      <a:pPr algn="ctr"/>
                      <a:r>
                        <a:rPr lang="en-US" sz="2200" b="0" dirty="0">
                          <a:solidFill>
                            <a:schemeClr val="tx1"/>
                          </a:solidFill>
                          <a:latin typeface="+mj-lt"/>
                        </a:rPr>
                        <a:t>$ 3,058,513</a:t>
                      </a:r>
                    </a:p>
                  </a:txBody>
                  <a:tcPr/>
                </a:tc>
                <a:tc>
                  <a:txBody>
                    <a:bodyPr/>
                    <a:lstStyle/>
                    <a:p>
                      <a:pPr algn="ctr"/>
                      <a:r>
                        <a:rPr lang="en-US" sz="2200" b="0" dirty="0">
                          <a:solidFill>
                            <a:schemeClr val="tx1"/>
                          </a:solidFill>
                          <a:latin typeface="+mj-lt"/>
                        </a:rPr>
                        <a:t>$110,377</a:t>
                      </a:r>
                    </a:p>
                  </a:txBody>
                  <a:tcPr/>
                </a:tc>
                <a:tc>
                  <a:txBody>
                    <a:bodyPr/>
                    <a:lstStyle/>
                    <a:p>
                      <a:pPr algn="ctr"/>
                      <a:r>
                        <a:rPr lang="en-US" sz="2200" b="0" dirty="0">
                          <a:solidFill>
                            <a:schemeClr val="tx1"/>
                          </a:solidFill>
                          <a:latin typeface="+mj-lt"/>
                        </a:rPr>
                        <a:t>$ 202,116</a:t>
                      </a:r>
                    </a:p>
                  </a:txBody>
                  <a:tcPr/>
                </a:tc>
                <a:extLst>
                  <a:ext uri="{0D108BD9-81ED-4DB2-BD59-A6C34878D82A}">
                    <a16:rowId xmlns:a16="http://schemas.microsoft.com/office/drawing/2014/main" val="1832624616"/>
                  </a:ext>
                </a:extLst>
              </a:tr>
              <a:tr h="532496">
                <a:tc>
                  <a:txBody>
                    <a:bodyPr/>
                    <a:lstStyle/>
                    <a:p>
                      <a:pPr algn="r"/>
                      <a:r>
                        <a:rPr lang="en-US" sz="2200" b="0" dirty="0">
                          <a:solidFill>
                            <a:schemeClr val="tx1"/>
                          </a:solidFill>
                          <a:latin typeface="+mj-lt"/>
                        </a:rPr>
                        <a:t>State FY 23-24</a:t>
                      </a:r>
                    </a:p>
                  </a:txBody>
                  <a:tcPr/>
                </a:tc>
                <a:tc>
                  <a:txBody>
                    <a:bodyPr/>
                    <a:lstStyle/>
                    <a:p>
                      <a:pPr algn="ctr"/>
                      <a:r>
                        <a:rPr lang="en-US" sz="2200" b="0" dirty="0">
                          <a:solidFill>
                            <a:schemeClr val="tx1"/>
                          </a:solidFill>
                          <a:latin typeface="+mj-lt"/>
                        </a:rPr>
                        <a:t>430</a:t>
                      </a:r>
                    </a:p>
                  </a:txBody>
                  <a:tcPr/>
                </a:tc>
                <a:tc>
                  <a:txBody>
                    <a:bodyPr/>
                    <a:lstStyle/>
                    <a:p>
                      <a:pPr algn="ctr"/>
                      <a:r>
                        <a:rPr lang="en-US" sz="2200" b="0" dirty="0">
                          <a:solidFill>
                            <a:schemeClr val="tx1"/>
                          </a:solidFill>
                          <a:latin typeface="+mj-lt"/>
                        </a:rPr>
                        <a:t>427</a:t>
                      </a:r>
                    </a:p>
                  </a:txBody>
                  <a:tcPr/>
                </a:tc>
                <a:tc>
                  <a:txBody>
                    <a:bodyPr/>
                    <a:lstStyle/>
                    <a:p>
                      <a:pPr algn="ctr"/>
                      <a:r>
                        <a:rPr lang="en-US" sz="2200" b="0" dirty="0">
                          <a:solidFill>
                            <a:schemeClr val="tx1"/>
                          </a:solidFill>
                          <a:latin typeface="+mj-lt"/>
                        </a:rPr>
                        <a:t>401</a:t>
                      </a:r>
                    </a:p>
                  </a:txBody>
                  <a:tcPr/>
                </a:tc>
                <a:tc>
                  <a:txBody>
                    <a:bodyPr/>
                    <a:lstStyle/>
                    <a:p>
                      <a:pPr algn="ctr"/>
                      <a:r>
                        <a:rPr lang="en-US" sz="2200" b="0" dirty="0">
                          <a:solidFill>
                            <a:schemeClr val="tx1"/>
                          </a:solidFill>
                          <a:latin typeface="+mj-lt"/>
                        </a:rPr>
                        <a:t>986</a:t>
                      </a:r>
                    </a:p>
                  </a:txBody>
                  <a:tcPr/>
                </a:tc>
                <a:tc>
                  <a:txBody>
                    <a:bodyPr/>
                    <a:lstStyle/>
                    <a:p>
                      <a:pPr algn="ctr"/>
                      <a:r>
                        <a:rPr lang="en-US" sz="2200" b="0" dirty="0">
                          <a:solidFill>
                            <a:schemeClr val="tx1"/>
                          </a:solidFill>
                          <a:latin typeface="+mj-lt"/>
                        </a:rPr>
                        <a:t>$ 356,044</a:t>
                      </a:r>
                    </a:p>
                  </a:txBody>
                  <a:tcPr/>
                </a:tc>
                <a:tc>
                  <a:txBody>
                    <a:bodyPr/>
                    <a:lstStyle/>
                    <a:p>
                      <a:pPr algn="ctr"/>
                      <a:r>
                        <a:rPr lang="en-US" sz="2200" b="0" dirty="0">
                          <a:solidFill>
                            <a:schemeClr val="tx1"/>
                          </a:solidFill>
                          <a:latin typeface="+mj-lt"/>
                        </a:rPr>
                        <a:t>$ 48,234</a:t>
                      </a:r>
                    </a:p>
                  </a:txBody>
                  <a:tcPr/>
                </a:tc>
                <a:tc>
                  <a:txBody>
                    <a:bodyPr/>
                    <a:lstStyle/>
                    <a:p>
                      <a:pPr algn="ctr"/>
                      <a:r>
                        <a:rPr lang="en-US" sz="2200" b="0" dirty="0">
                          <a:solidFill>
                            <a:schemeClr val="tx1"/>
                          </a:solidFill>
                          <a:latin typeface="+mj-lt"/>
                        </a:rPr>
                        <a:t>$ 146,213</a:t>
                      </a:r>
                    </a:p>
                  </a:txBody>
                  <a:tcPr/>
                </a:tc>
                <a:extLst>
                  <a:ext uri="{0D108BD9-81ED-4DB2-BD59-A6C34878D82A}">
                    <a16:rowId xmlns:a16="http://schemas.microsoft.com/office/drawing/2014/main" val="3446328313"/>
                  </a:ext>
                </a:extLst>
              </a:tr>
              <a:tr h="557726">
                <a:tc>
                  <a:txBody>
                    <a:bodyPr/>
                    <a:lstStyle/>
                    <a:p>
                      <a:pPr algn="r"/>
                      <a:r>
                        <a:rPr lang="en-US" sz="2200" b="0" kern="1200" dirty="0">
                          <a:solidFill>
                            <a:schemeClr val="tx1"/>
                          </a:solidFill>
                          <a:latin typeface="+mj-lt"/>
                          <a:ea typeface="+mn-ea"/>
                          <a:cs typeface="+mn-cs"/>
                        </a:rPr>
                        <a:t>State FY </a:t>
                      </a:r>
                      <a:r>
                        <a:rPr lang="en-US" sz="2200" b="0" dirty="0">
                          <a:solidFill>
                            <a:schemeClr val="tx1"/>
                          </a:solidFill>
                          <a:latin typeface="+mj-lt"/>
                        </a:rPr>
                        <a:t>24-25</a:t>
                      </a:r>
                    </a:p>
                  </a:txBody>
                  <a:tcPr/>
                </a:tc>
                <a:tc>
                  <a:txBody>
                    <a:bodyPr/>
                    <a:lstStyle/>
                    <a:p>
                      <a:pPr algn="ctr"/>
                      <a:r>
                        <a:rPr lang="en-US" sz="2200" b="0" dirty="0">
                          <a:solidFill>
                            <a:schemeClr val="tx1"/>
                          </a:solidFill>
                          <a:latin typeface="+mj-lt"/>
                        </a:rPr>
                        <a:t>618</a:t>
                      </a:r>
                    </a:p>
                  </a:txBody>
                  <a:tcPr/>
                </a:tc>
                <a:tc>
                  <a:txBody>
                    <a:bodyPr/>
                    <a:lstStyle/>
                    <a:p>
                      <a:pPr algn="ctr"/>
                      <a:r>
                        <a:rPr lang="en-US" sz="2200" b="0" dirty="0">
                          <a:solidFill>
                            <a:schemeClr val="tx1"/>
                          </a:solidFill>
                          <a:latin typeface="+mj-lt"/>
                        </a:rPr>
                        <a:t>418</a:t>
                      </a:r>
                    </a:p>
                  </a:txBody>
                  <a:tcPr/>
                </a:tc>
                <a:tc>
                  <a:txBody>
                    <a:bodyPr/>
                    <a:lstStyle/>
                    <a:p>
                      <a:pPr algn="ctr"/>
                      <a:r>
                        <a:rPr lang="en-US" sz="2200" b="0" dirty="0">
                          <a:solidFill>
                            <a:schemeClr val="tx1"/>
                          </a:solidFill>
                          <a:latin typeface="+mj-lt"/>
                        </a:rPr>
                        <a:t>687</a:t>
                      </a:r>
                    </a:p>
                  </a:txBody>
                  <a:tcPr/>
                </a:tc>
                <a:tc>
                  <a:txBody>
                    <a:bodyPr/>
                    <a:lstStyle/>
                    <a:p>
                      <a:pPr algn="ctr"/>
                      <a:r>
                        <a:rPr lang="en-US" sz="2200" b="0" dirty="0">
                          <a:solidFill>
                            <a:schemeClr val="tx1"/>
                          </a:solidFill>
                          <a:latin typeface="+mj-lt"/>
                        </a:rPr>
                        <a:t>1387</a:t>
                      </a:r>
                    </a:p>
                  </a:txBody>
                  <a:tcPr/>
                </a:tc>
                <a:tc>
                  <a:txBody>
                    <a:bodyPr/>
                    <a:lstStyle/>
                    <a:p>
                      <a:pPr algn="ctr"/>
                      <a:r>
                        <a:rPr lang="en-US" sz="2200" b="0" dirty="0">
                          <a:solidFill>
                            <a:schemeClr val="tx1"/>
                          </a:solidFill>
                          <a:latin typeface="+mj-lt"/>
                        </a:rPr>
                        <a:t>$ 377,005</a:t>
                      </a:r>
                    </a:p>
                  </a:txBody>
                  <a:tcPr/>
                </a:tc>
                <a:tc>
                  <a:txBody>
                    <a:bodyPr/>
                    <a:lstStyle/>
                    <a:p>
                      <a:pPr algn="ctr"/>
                      <a:r>
                        <a:rPr lang="en-US" sz="2200" b="0" dirty="0">
                          <a:solidFill>
                            <a:schemeClr val="tx1"/>
                          </a:solidFill>
                          <a:latin typeface="+mj-lt"/>
                        </a:rPr>
                        <a:t>$ 59,097</a:t>
                      </a:r>
                    </a:p>
                  </a:txBody>
                  <a:tcPr/>
                </a:tc>
                <a:tc>
                  <a:txBody>
                    <a:bodyPr/>
                    <a:lstStyle/>
                    <a:p>
                      <a:pPr algn="ctr"/>
                      <a:r>
                        <a:rPr lang="en-US" sz="2200" b="0" dirty="0">
                          <a:solidFill>
                            <a:schemeClr val="tx1"/>
                          </a:solidFill>
                          <a:latin typeface="+mj-lt"/>
                        </a:rPr>
                        <a:t>$ 130,197</a:t>
                      </a:r>
                    </a:p>
                  </a:txBody>
                  <a:tcPr/>
                </a:tc>
                <a:extLst>
                  <a:ext uri="{0D108BD9-81ED-4DB2-BD59-A6C34878D82A}">
                    <a16:rowId xmlns:a16="http://schemas.microsoft.com/office/drawing/2014/main" val="1440734302"/>
                  </a:ext>
                </a:extLst>
              </a:tr>
              <a:tr h="557726">
                <a:tc>
                  <a:txBody>
                    <a:bodyPr/>
                    <a:lstStyle/>
                    <a:p>
                      <a:pPr algn="r"/>
                      <a:r>
                        <a:rPr lang="en-US" sz="2200" b="1" dirty="0">
                          <a:solidFill>
                            <a:schemeClr val="accent1"/>
                          </a:solidFill>
                          <a:latin typeface="+mj-lt"/>
                        </a:rPr>
                        <a:t>Jul-Dec 2025</a:t>
                      </a:r>
                      <a:r>
                        <a:rPr lang="en-US" sz="2200" b="0" dirty="0">
                          <a:solidFill>
                            <a:schemeClr val="accent1"/>
                          </a:solidFill>
                          <a:latin typeface="+mj-lt"/>
                        </a:rPr>
                        <a:t> </a:t>
                      </a:r>
                    </a:p>
                  </a:txBody>
                  <a:tcPr/>
                </a:tc>
                <a:tc>
                  <a:txBody>
                    <a:bodyPr/>
                    <a:lstStyle/>
                    <a:p>
                      <a:pPr algn="ctr"/>
                      <a:r>
                        <a:rPr lang="en-US" sz="2200" b="1" dirty="0">
                          <a:solidFill>
                            <a:schemeClr val="accent1"/>
                          </a:solidFill>
                          <a:latin typeface="+mj-lt"/>
                        </a:rPr>
                        <a:t>780</a:t>
                      </a:r>
                    </a:p>
                  </a:txBody>
                  <a:tcPr/>
                </a:tc>
                <a:tc>
                  <a:txBody>
                    <a:bodyPr/>
                    <a:lstStyle/>
                    <a:p>
                      <a:pPr algn="ctr"/>
                      <a:r>
                        <a:rPr lang="en-US" sz="2200" b="1" dirty="0">
                          <a:solidFill>
                            <a:schemeClr val="accent1"/>
                          </a:solidFill>
                          <a:latin typeface="+mj-lt"/>
                        </a:rPr>
                        <a:t>329</a:t>
                      </a:r>
                    </a:p>
                  </a:txBody>
                  <a:tcPr/>
                </a:tc>
                <a:tc>
                  <a:txBody>
                    <a:bodyPr/>
                    <a:lstStyle/>
                    <a:p>
                      <a:pPr algn="ctr"/>
                      <a:r>
                        <a:rPr lang="en-US" sz="2200" b="1" dirty="0">
                          <a:solidFill>
                            <a:schemeClr val="accent1"/>
                          </a:solidFill>
                          <a:latin typeface="+mj-lt"/>
                        </a:rPr>
                        <a:t>442</a:t>
                      </a:r>
                    </a:p>
                  </a:txBody>
                  <a:tcPr/>
                </a:tc>
                <a:tc>
                  <a:txBody>
                    <a:bodyPr/>
                    <a:lstStyle/>
                    <a:p>
                      <a:pPr algn="ctr"/>
                      <a:r>
                        <a:rPr lang="en-US" sz="2200" b="1" dirty="0">
                          <a:solidFill>
                            <a:schemeClr val="accent1"/>
                          </a:solidFill>
                          <a:latin typeface="+mj-lt"/>
                        </a:rPr>
                        <a:t>717</a:t>
                      </a:r>
                    </a:p>
                  </a:txBody>
                  <a:tcPr/>
                </a:tc>
                <a:tc>
                  <a:txBody>
                    <a:bodyPr/>
                    <a:lstStyle/>
                    <a:p>
                      <a:pPr algn="ctr"/>
                      <a:r>
                        <a:rPr lang="en-US" sz="2200" b="1" dirty="0">
                          <a:solidFill>
                            <a:schemeClr val="accent1"/>
                          </a:solidFill>
                          <a:latin typeface="+mj-lt"/>
                        </a:rPr>
                        <a:t>$ 400,350</a:t>
                      </a:r>
                    </a:p>
                  </a:txBody>
                  <a:tcPr/>
                </a:tc>
                <a:tc>
                  <a:txBody>
                    <a:bodyPr/>
                    <a:lstStyle/>
                    <a:p>
                      <a:pPr algn="ctr"/>
                      <a:r>
                        <a:rPr lang="en-US" sz="2200" b="1" dirty="0">
                          <a:solidFill>
                            <a:schemeClr val="accent1"/>
                          </a:solidFill>
                          <a:latin typeface="+mj-lt"/>
                        </a:rPr>
                        <a:t>$ 61,028</a:t>
                      </a:r>
                    </a:p>
                  </a:txBody>
                  <a:tcPr/>
                </a:tc>
                <a:tc>
                  <a:txBody>
                    <a:bodyPr/>
                    <a:lstStyle/>
                    <a:p>
                      <a:pPr algn="ctr"/>
                      <a:r>
                        <a:rPr lang="en-US" sz="2200" b="1" dirty="0">
                          <a:solidFill>
                            <a:schemeClr val="accent1"/>
                          </a:solidFill>
                          <a:latin typeface="+mj-lt"/>
                        </a:rPr>
                        <a:t>$ 120,836</a:t>
                      </a:r>
                    </a:p>
                  </a:txBody>
                  <a:tcPr/>
                </a:tc>
                <a:extLst>
                  <a:ext uri="{0D108BD9-81ED-4DB2-BD59-A6C34878D82A}">
                    <a16:rowId xmlns:a16="http://schemas.microsoft.com/office/drawing/2014/main" val="2918555352"/>
                  </a:ext>
                </a:extLst>
              </a:tr>
            </a:tbl>
          </a:graphicData>
        </a:graphic>
      </p:graphicFrame>
    </p:spTree>
    <p:extLst>
      <p:ext uri="{BB962C8B-B14F-4D97-AF65-F5344CB8AC3E}">
        <p14:creationId xmlns:p14="http://schemas.microsoft.com/office/powerpoint/2010/main" val="3606181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fee124f-2d6c-4824-a34e-52d8c126132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5942EE59952F9449A8160FC0D11567B" ma:contentTypeVersion="15" ma:contentTypeDescription="Create a new document." ma:contentTypeScope="" ma:versionID="61dc7f9bf1a219a79d4602d7ced40d23">
  <xsd:schema xmlns:xsd="http://www.w3.org/2001/XMLSchema" xmlns:xs="http://www.w3.org/2001/XMLSchema" xmlns:p="http://schemas.microsoft.com/office/2006/metadata/properties" xmlns:ns3="d26f3eb2-7010-409a-ae34-6dac2ce3063e" xmlns:ns4="6fee124f-2d6c-4824-a34e-52d8c126132e" targetNamespace="http://schemas.microsoft.com/office/2006/metadata/properties" ma:root="true" ma:fieldsID="d0621155cd11d5f3581da0f672e92491" ns3:_="" ns4:_="">
    <xsd:import namespace="d26f3eb2-7010-409a-ae34-6dac2ce3063e"/>
    <xsd:import namespace="6fee124f-2d6c-4824-a34e-52d8c12613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LengthInSeconds"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6f3eb2-7010-409a-ae34-6dac2ce3063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ee124f-2d6c-4824-a34e-52d8c12613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E0BCAE-7ADC-4024-A3BB-AAD68D88F973}">
  <ds:schemaRefs>
    <ds:schemaRef ds:uri="d26f3eb2-7010-409a-ae34-6dac2ce3063e"/>
    <ds:schemaRef ds:uri="http://schemas.microsoft.com/office/2006/documentManagement/types"/>
    <ds:schemaRef ds:uri="http://www.w3.org/XML/1998/namespace"/>
    <ds:schemaRef ds:uri="http://purl.org/dc/dcmitype/"/>
    <ds:schemaRef ds:uri="http://purl.org/dc/terms/"/>
    <ds:schemaRef ds:uri="http://purl.org/dc/elements/1.1/"/>
    <ds:schemaRef ds:uri="http://schemas.openxmlformats.org/package/2006/metadata/core-properties"/>
    <ds:schemaRef ds:uri="http://schemas.microsoft.com/office/infopath/2007/PartnerControls"/>
    <ds:schemaRef ds:uri="6fee124f-2d6c-4824-a34e-52d8c126132e"/>
    <ds:schemaRef ds:uri="http://schemas.microsoft.com/office/2006/metadata/properties"/>
  </ds:schemaRefs>
</ds:datastoreItem>
</file>

<file path=customXml/itemProps2.xml><?xml version="1.0" encoding="utf-8"?>
<ds:datastoreItem xmlns:ds="http://schemas.openxmlformats.org/officeDocument/2006/customXml" ds:itemID="{6A3D21F7-7667-4730-A0E2-1061361987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6f3eb2-7010-409a-ae34-6dac2ce3063e"/>
    <ds:schemaRef ds:uri="6fee124f-2d6c-4824-a34e-52d8c12613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F2A6F3-11E6-4F0C-B406-E6F7ECEFAA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15445</TotalTime>
  <Words>2045</Words>
  <Application>Microsoft Office PowerPoint</Application>
  <PresentationFormat>Widescreen</PresentationFormat>
  <Paragraphs>363</Paragraphs>
  <Slides>26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Courier New</vt:lpstr>
      <vt:lpstr>Rage Italic</vt:lpstr>
      <vt:lpstr>Wingdings</vt:lpstr>
      <vt:lpstr>Office Theme</vt:lpstr>
      <vt:lpstr>District Offices</vt:lpstr>
      <vt:lpstr>Agenda</vt:lpstr>
      <vt:lpstr>Reviewed Electronic Claims</vt:lpstr>
      <vt:lpstr>Returned Claims</vt:lpstr>
      <vt:lpstr>PowerPoint Presentation</vt:lpstr>
      <vt:lpstr>PowerPoint Presentation</vt:lpstr>
      <vt:lpstr>Board Data for CalVet Appeals</vt:lpstr>
      <vt:lpstr>Current Docket Dates</vt:lpstr>
      <vt:lpstr>Incarcerated Veterans Program</vt:lpstr>
      <vt:lpstr>Incarcerated Veterans Program</vt:lpstr>
      <vt:lpstr>Common Errors and Trends</vt:lpstr>
      <vt:lpstr>PowerPoint Presentation</vt:lpstr>
      <vt:lpstr>PowerPoint Presentation</vt:lpstr>
      <vt:lpstr>Common Errors and Trends</vt:lpstr>
      <vt:lpstr>PowerPoint Presentation</vt:lpstr>
      <vt:lpstr>PowerPoint Presentation</vt:lpstr>
      <vt:lpstr>Higher Level Review Reminders</vt:lpstr>
      <vt:lpstr>Higher Level Review Reminders</vt:lpstr>
      <vt:lpstr>District Managers</vt:lpstr>
      <vt:lpstr>Oakland DO Staff list</vt:lpstr>
      <vt:lpstr>Oakland DO Staff list</vt:lpstr>
      <vt:lpstr>Oakland District Office General Information</vt:lpstr>
      <vt:lpstr>Los Angeles DO Staff list</vt:lpstr>
      <vt:lpstr>Los Angeles District Office General Information</vt:lpstr>
      <vt:lpstr>San Diego DO Staff List</vt:lpstr>
      <vt:lpstr>San Diego District Office General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Light Background</dc:title>
  <dc:creator>Dr. No</dc:creator>
  <cp:lastModifiedBy>Raymundo, Zheriemae@CalVet</cp:lastModifiedBy>
  <cp:revision>532</cp:revision>
  <cp:lastPrinted>2025-02-07T23:07:52Z</cp:lastPrinted>
  <dcterms:created xsi:type="dcterms:W3CDTF">2020-04-14T18:28:35Z</dcterms:created>
  <dcterms:modified xsi:type="dcterms:W3CDTF">2026-02-06T21:47:44Z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Order">
    <vt:r8>40400</vt:r8>
  </property>
  <property fmtid="{D5CDD505-2E9C-101B-9397-08002B2CF9AE}" pid="4" name="URL">
    <vt:lpwstr/>
  </property>
  <property fmtid="{D5CDD505-2E9C-101B-9397-08002B2CF9AE}" pid="5" name="OpenNewWindow">
    <vt:bool>false</vt:bool>
  </property>
  <property fmtid="{D5CDD505-2E9C-101B-9397-08002B2CF9AE}" pid="6" name="ContentTypeId">
    <vt:lpwstr>0x010100F5942EE59952F9449A8160FC0D11567B</vt:lpwstr>
  </property>
  <property fmtid="{D5CDD505-2E9C-101B-9397-08002B2CF9AE}" pid="7" name="IsRolledUp">
    <vt:bool>false</vt:bool>
  </property>
  <property fmtid="{D5CDD505-2E9C-101B-9397-08002B2CF9AE}" pid="8" name="CDVADocumentType">
    <vt:lpwstr>1;#Other Document|eb9b3622-9309-4b78-a246-cc0e7e22aef0</vt:lpwstr>
  </property>
  <property fmtid="{D5CDD505-2E9C-101B-9397-08002B2CF9AE}" pid="9" name="GroupingCategory">
    <vt:lpwstr>15;#Department|e081aab3-ebde-4797-91ab-e5e81dd3e920</vt:lpwstr>
  </property>
  <property fmtid="{D5CDD505-2E9C-101B-9397-08002B2CF9AE}" pid="10" name="DocumentLastModifed">
    <vt:filetime>2020-05-05T07:00:00Z</vt:filetime>
  </property>
</Properties>
</file>