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1473" r:id="rId5"/>
    <p:sldId id="1550" r:id="rId6"/>
    <p:sldId id="1552" r:id="rId7"/>
    <p:sldId id="1554" r:id="rId8"/>
    <p:sldId id="1555" r:id="rId9"/>
    <p:sldId id="1114" r:id="rId10"/>
    <p:sldId id="1549" r:id="rId11"/>
    <p:sldId id="1547" r:id="rId12"/>
    <p:sldId id="1115" r:id="rId13"/>
    <p:sldId id="1109" r:id="rId14"/>
    <p:sldId id="1113" r:id="rId15"/>
    <p:sldId id="1111" r:id="rId16"/>
    <p:sldId id="1112" r:id="rId17"/>
    <p:sldId id="110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E6A543B-ACB4-6042-9A65-AC4F8CB49F64}"/>
              </a:ext>
            </a:extLst>
          </p:cNvPr>
          <p:cNvPicPr>
            <a:picLocks noChangeAspect="1"/>
          </p:cNvPicPr>
          <p:nvPr userDrawn="1"/>
        </p:nvPicPr>
        <p:blipFill>
          <a:blip r:embed="rId2"/>
          <a:stretch>
            <a:fillRect/>
          </a:stretch>
        </p:blipFill>
        <p:spPr>
          <a:xfrm>
            <a:off x="-1" y="0"/>
            <a:ext cx="12193471" cy="6858000"/>
          </a:xfrm>
          <a:prstGeom prst="rect">
            <a:avLst/>
          </a:prstGeom>
        </p:spPr>
      </p:pic>
      <p:sp>
        <p:nvSpPr>
          <p:cNvPr id="2" name="Title 1">
            <a:extLst>
              <a:ext uri="{FF2B5EF4-FFF2-40B4-BE49-F238E27FC236}">
                <a16:creationId xmlns:a16="http://schemas.microsoft.com/office/drawing/2014/main" id="{59A44B9E-F80A-8D4A-B6FB-23AE54345396}"/>
              </a:ext>
            </a:extLst>
          </p:cNvPr>
          <p:cNvSpPr>
            <a:spLocks noGrp="1"/>
          </p:cNvSpPr>
          <p:nvPr>
            <p:ph type="ctrTitle"/>
          </p:nvPr>
        </p:nvSpPr>
        <p:spPr>
          <a:xfrm>
            <a:off x="1524000" y="2479289"/>
            <a:ext cx="9144000" cy="1609490"/>
          </a:xfrm>
        </p:spPr>
        <p:txBody>
          <a:bodyPr anchor="b">
            <a:normAutofit/>
          </a:bodyPr>
          <a:lstStyle>
            <a:lvl1pPr algn="ctr">
              <a:defRPr sz="4000">
                <a:solidFill>
                  <a:schemeClr val="tx1"/>
                </a:solidFill>
              </a:defRPr>
            </a:lvl1pPr>
          </a:lstStyle>
          <a:p>
            <a:endParaRPr lang="en-US"/>
          </a:p>
        </p:txBody>
      </p:sp>
      <p:sp>
        <p:nvSpPr>
          <p:cNvPr id="3" name="Subtitle 2">
            <a:extLst>
              <a:ext uri="{FF2B5EF4-FFF2-40B4-BE49-F238E27FC236}">
                <a16:creationId xmlns:a16="http://schemas.microsoft.com/office/drawing/2014/main" id="{11838758-4649-1647-9E1F-18662609D173}"/>
              </a:ext>
            </a:extLst>
          </p:cNvPr>
          <p:cNvSpPr>
            <a:spLocks noGrp="1"/>
          </p:cNvSpPr>
          <p:nvPr>
            <p:ph type="subTitle" idx="1"/>
          </p:nvPr>
        </p:nvSpPr>
        <p:spPr>
          <a:xfrm>
            <a:off x="1524000" y="4378711"/>
            <a:ext cx="9144000" cy="1451517"/>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5" name="Picture 14">
            <a:extLst>
              <a:ext uri="{FF2B5EF4-FFF2-40B4-BE49-F238E27FC236}">
                <a16:creationId xmlns:a16="http://schemas.microsoft.com/office/drawing/2014/main" id="{09ECC371-2A06-144E-BC76-64A0E7141F2E}"/>
              </a:ext>
            </a:extLst>
          </p:cNvPr>
          <p:cNvPicPr>
            <a:picLocks noChangeAspect="1"/>
          </p:cNvPicPr>
          <p:nvPr userDrawn="1"/>
        </p:nvPicPr>
        <p:blipFill>
          <a:blip r:embed="rId3"/>
          <a:stretch>
            <a:fillRect/>
          </a:stretch>
        </p:blipFill>
        <p:spPr>
          <a:xfrm>
            <a:off x="4756149" y="979226"/>
            <a:ext cx="2679700" cy="1130300"/>
          </a:xfrm>
          <a:prstGeom prst="rect">
            <a:avLst/>
          </a:prstGeom>
        </p:spPr>
      </p:pic>
    </p:spTree>
    <p:extLst>
      <p:ext uri="{BB962C8B-B14F-4D97-AF65-F5344CB8AC3E}">
        <p14:creationId xmlns:p14="http://schemas.microsoft.com/office/powerpoint/2010/main" val="35077700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7583E-C2E8-CC49-948E-E3FD18EC8BFB}"/>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FA66B373-B838-BB45-9F8C-D18980150F3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p:txBody>
      </p:sp>
      <p:sp>
        <p:nvSpPr>
          <p:cNvPr id="4"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bg1"/>
                </a:solidFill>
                <a:latin typeface="+mn-lt"/>
              </a:defRPr>
            </a:lvl1pPr>
          </a:lstStyle>
          <a:p>
            <a:fld id="{97FF4E7B-DCA9-F44E-AACB-DE6F576A2003}" type="slidenum">
              <a:rPr lang="en-US" smtClean="0"/>
              <a:pPr/>
              <a:t>‹#›</a:t>
            </a:fld>
            <a:endParaRPr lang="en-US" dirty="0"/>
          </a:p>
        </p:txBody>
      </p:sp>
    </p:spTree>
    <p:extLst>
      <p:ext uri="{BB962C8B-B14F-4D97-AF65-F5344CB8AC3E}">
        <p14:creationId xmlns:p14="http://schemas.microsoft.com/office/powerpoint/2010/main" val="195913282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DE278-BD4D-DB4B-AD84-FE7BBD138338}"/>
              </a:ext>
            </a:extLst>
          </p:cNvPr>
          <p:cNvSpPr>
            <a:spLocks noGrp="1"/>
          </p:cNvSpPr>
          <p:nvPr>
            <p:ph type="title"/>
          </p:nvPr>
        </p:nvSpPr>
        <p:spPr>
          <a:xfrm>
            <a:off x="831850" y="1151726"/>
            <a:ext cx="10515600" cy="2048122"/>
          </a:xfrm>
        </p:spPr>
        <p:txBody>
          <a:bodyPr anchor="b">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3A2FC11B-C8EC-E04C-8029-6B6399CA1151}"/>
              </a:ext>
            </a:extLst>
          </p:cNvPr>
          <p:cNvSpPr>
            <a:spLocks noGrp="1"/>
          </p:cNvSpPr>
          <p:nvPr>
            <p:ph type="body" idx="1" hasCustomPrompt="1"/>
          </p:nvPr>
        </p:nvSpPr>
        <p:spPr>
          <a:xfrm>
            <a:off x="831850" y="3825678"/>
            <a:ext cx="10515600" cy="115815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a16="http://schemas.microsoft.com/office/drawing/2014/main" id="{49FB8D42-39D7-2B47-AAFC-AB4D7E76E8B7}"/>
              </a:ext>
            </a:extLst>
          </p:cNvPr>
          <p:cNvSpPr>
            <a:spLocks noGrp="1"/>
          </p:cNvSpPr>
          <p:nvPr>
            <p:ph type="sldNum" sz="quarter" idx="12"/>
          </p:nvPr>
        </p:nvSpPr>
        <p:spPr>
          <a:xfrm>
            <a:off x="831850" y="6173787"/>
            <a:ext cx="2743200" cy="365125"/>
          </a:xfrm>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155525803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9062-5366-2048-9C47-2200E00609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E44F86-75BC-EE49-B2C5-A7C1693E9DE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p:txBody>
      </p:sp>
      <p:sp>
        <p:nvSpPr>
          <p:cNvPr id="4" name="Content Placeholder 3">
            <a:extLst>
              <a:ext uri="{FF2B5EF4-FFF2-40B4-BE49-F238E27FC236}">
                <a16:creationId xmlns:a16="http://schemas.microsoft.com/office/drawing/2014/main" id="{5D84FB96-F523-794E-B78A-3AF5168AC0B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D64C1174-26B1-BF40-8FE4-86733EE44602}"/>
              </a:ext>
            </a:extLst>
          </p:cNvPr>
          <p:cNvSpPr>
            <a:spLocks noGrp="1"/>
          </p:cNvSpPr>
          <p:nvPr>
            <p:ph type="sldNum" sz="quarter" idx="12"/>
          </p:nvPr>
        </p:nvSpPr>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421999733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48B1F-97F1-6747-8F81-261200B2AF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72BC9D-3A25-C640-A866-89CEE564153C}"/>
              </a:ext>
            </a:extLst>
          </p:cNvPr>
          <p:cNvSpPr>
            <a:spLocks noGrp="1"/>
          </p:cNvSpPr>
          <p:nvPr>
            <p:ph type="body" idx="1"/>
          </p:nvPr>
        </p:nvSpPr>
        <p:spPr>
          <a:xfrm>
            <a:off x="839788" y="1752019"/>
            <a:ext cx="5157787" cy="551469"/>
          </a:xfrm>
        </p:spPr>
        <p:txBody>
          <a:bodyPr anchor="b"/>
          <a:lstStyle>
            <a:lvl1pPr marL="0" indent="0">
              <a:buNone/>
              <a:defRPr sz="2400" b="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419E235-D8E4-8D4B-95E7-19AB1CCB09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p:txBody>
      </p:sp>
      <p:sp>
        <p:nvSpPr>
          <p:cNvPr id="5" name="Text Placeholder 4">
            <a:extLst>
              <a:ext uri="{FF2B5EF4-FFF2-40B4-BE49-F238E27FC236}">
                <a16:creationId xmlns:a16="http://schemas.microsoft.com/office/drawing/2014/main" id="{FBAA58D1-EFD4-D148-973E-3614F51CA37B}"/>
              </a:ext>
            </a:extLst>
          </p:cNvPr>
          <p:cNvSpPr>
            <a:spLocks noGrp="1"/>
          </p:cNvSpPr>
          <p:nvPr>
            <p:ph type="body" sz="quarter" idx="3"/>
          </p:nvPr>
        </p:nvSpPr>
        <p:spPr>
          <a:xfrm>
            <a:off x="6172200" y="1752019"/>
            <a:ext cx="5183188" cy="551469"/>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6725D04-0C7E-4147-9419-E57C7302E7A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p:txBody>
      </p:sp>
      <p:sp>
        <p:nvSpPr>
          <p:cNvPr id="9" name="Slide Number Placeholder 8">
            <a:extLst>
              <a:ext uri="{FF2B5EF4-FFF2-40B4-BE49-F238E27FC236}">
                <a16:creationId xmlns:a16="http://schemas.microsoft.com/office/drawing/2014/main" id="{48C4BFCB-B4BB-904C-905B-06777CF8C98F}"/>
              </a:ext>
            </a:extLst>
          </p:cNvPr>
          <p:cNvSpPr>
            <a:spLocks noGrp="1"/>
          </p:cNvSpPr>
          <p:nvPr>
            <p:ph type="sldNum" sz="quarter" idx="12"/>
          </p:nvPr>
        </p:nvSpPr>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145878231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F83B0-99F3-5D47-9F71-D63A9098D2FC}"/>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5" name="Slide Number Placeholder 4">
            <a:extLst>
              <a:ext uri="{FF2B5EF4-FFF2-40B4-BE49-F238E27FC236}">
                <a16:creationId xmlns:a16="http://schemas.microsoft.com/office/drawing/2014/main" id="{F1861165-8359-E54B-BAA2-A253F37D3F1A}"/>
              </a:ext>
            </a:extLst>
          </p:cNvPr>
          <p:cNvSpPr>
            <a:spLocks noGrp="1"/>
          </p:cNvSpPr>
          <p:nvPr>
            <p:ph type="sldNum" sz="quarter" idx="12"/>
          </p:nvPr>
        </p:nvSpPr>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399866181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412AC9-FC91-5D4D-891A-2DDBB7D6B4E4}"/>
              </a:ext>
            </a:extLst>
          </p:cNvPr>
          <p:cNvSpPr>
            <a:spLocks noGrp="1"/>
          </p:cNvSpPr>
          <p:nvPr>
            <p:ph type="sldNum" sz="quarter" idx="12"/>
          </p:nvPr>
        </p:nvSpPr>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355344871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F948D-150D-564F-B8C6-EFFAC3981483}"/>
              </a:ext>
            </a:extLst>
          </p:cNvPr>
          <p:cNvSpPr>
            <a:spLocks noGrp="1"/>
          </p:cNvSpPr>
          <p:nvPr>
            <p:ph type="title"/>
          </p:nvPr>
        </p:nvSpPr>
        <p:spPr>
          <a:xfrm>
            <a:off x="839788" y="589823"/>
            <a:ext cx="3932237" cy="1162195"/>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782E85-01F9-134C-8B3E-571364E25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p:txBody>
      </p:sp>
      <p:sp>
        <p:nvSpPr>
          <p:cNvPr id="4" name="Text Placeholder 3">
            <a:extLst>
              <a:ext uri="{FF2B5EF4-FFF2-40B4-BE49-F238E27FC236}">
                <a16:creationId xmlns:a16="http://schemas.microsoft.com/office/drawing/2014/main" id="{FE25D68A-0040-7F4F-B7F3-8673704A20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1D9D2D51-C50C-A043-9529-641BADE3A6C2}"/>
              </a:ext>
            </a:extLst>
          </p:cNvPr>
          <p:cNvSpPr>
            <a:spLocks noGrp="1"/>
          </p:cNvSpPr>
          <p:nvPr>
            <p:ph type="sldNum" sz="quarter" idx="12"/>
          </p:nvPr>
        </p:nvSpPr>
        <p:spPr/>
        <p:txBody>
          <a:bodyPr/>
          <a:lstStyle/>
          <a:p>
            <a:fld id="{97FF4E7B-DCA9-F44E-AACB-DE6F576A2003}" type="slidenum">
              <a:rPr lang="en-US" smtClean="0"/>
              <a:t>‹#›</a:t>
            </a:fld>
            <a:endParaRPr lang="en-US" dirty="0"/>
          </a:p>
        </p:txBody>
      </p:sp>
    </p:spTree>
    <p:extLst>
      <p:ext uri="{BB962C8B-B14F-4D97-AF65-F5344CB8AC3E}">
        <p14:creationId xmlns:p14="http://schemas.microsoft.com/office/powerpoint/2010/main" val="401424430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1F4EDA7-4330-3A48-9291-AE2F80EC8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3017F0-509B-CE40-90C0-F61E89329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5BD6C44F-4FB3-794A-A28C-4C00F36F9484}"/>
              </a:ext>
            </a:extLst>
          </p:cNvPr>
          <p:cNvSpPr>
            <a:spLocks noGrp="1"/>
          </p:cNvSpPr>
          <p:nvPr>
            <p:ph type="sldNum" sz="quarter" idx="12"/>
          </p:nvPr>
        </p:nvSpPr>
        <p:spPr/>
        <p:txBody>
          <a:bodyPr/>
          <a:lstStyle/>
          <a:p>
            <a:fld id="{97FF4E7B-DCA9-F44E-AACB-DE6F576A2003}" type="slidenum">
              <a:rPr lang="en-US" smtClean="0"/>
              <a:t>‹#›</a:t>
            </a:fld>
            <a:endParaRPr lang="en-US" dirty="0"/>
          </a:p>
        </p:txBody>
      </p:sp>
      <p:sp>
        <p:nvSpPr>
          <p:cNvPr id="8" name="Title 1">
            <a:extLst>
              <a:ext uri="{FF2B5EF4-FFF2-40B4-BE49-F238E27FC236}">
                <a16:creationId xmlns:a16="http://schemas.microsoft.com/office/drawing/2014/main" id="{316DE96B-1E7B-D644-9EF1-EF31FAE385F6}"/>
              </a:ext>
            </a:extLst>
          </p:cNvPr>
          <p:cNvSpPr>
            <a:spLocks noGrp="1"/>
          </p:cNvSpPr>
          <p:nvPr>
            <p:ph type="title"/>
          </p:nvPr>
        </p:nvSpPr>
        <p:spPr>
          <a:xfrm>
            <a:off x="839788" y="589823"/>
            <a:ext cx="3932237" cy="1162195"/>
          </a:xfrm>
        </p:spPr>
        <p:txBody>
          <a:bodyPr anchor="b"/>
          <a:lstStyle>
            <a:lvl1pPr>
              <a:defRPr sz="3200"/>
            </a:lvl1pPr>
          </a:lstStyle>
          <a:p>
            <a:r>
              <a:rPr lang="en-US"/>
              <a:t>Click to edit Master title style</a:t>
            </a:r>
          </a:p>
        </p:txBody>
      </p:sp>
    </p:spTree>
    <p:extLst>
      <p:ext uri="{BB962C8B-B14F-4D97-AF65-F5344CB8AC3E}">
        <p14:creationId xmlns:p14="http://schemas.microsoft.com/office/powerpoint/2010/main" val="269482252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BC90055-8452-454D-AD91-FEC60D3B1B29}"/>
              </a:ext>
            </a:extLst>
          </p:cNvPr>
          <p:cNvPicPr>
            <a:picLocks noChangeAspect="1"/>
          </p:cNvPicPr>
          <p:nvPr userDrawn="1"/>
        </p:nvPicPr>
        <p:blipFill>
          <a:blip r:embed="rId11"/>
          <a:stretch>
            <a:fillRect/>
          </a:stretch>
        </p:blipFill>
        <p:spPr>
          <a:xfrm>
            <a:off x="-1" y="0"/>
            <a:ext cx="12193471" cy="6858000"/>
          </a:xfrm>
          <a:prstGeom prst="rect">
            <a:avLst/>
          </a:prstGeom>
        </p:spPr>
      </p:pic>
      <p:sp>
        <p:nvSpPr>
          <p:cNvPr id="2" name="Title Placeholder 1">
            <a:extLst>
              <a:ext uri="{FF2B5EF4-FFF2-40B4-BE49-F238E27FC236}">
                <a16:creationId xmlns:a16="http://schemas.microsoft.com/office/drawing/2014/main" id="{51988F5D-8D49-C54F-8A88-38BC47ACD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AA2864-383B-514B-BA5F-B90D3B6319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A43F5D0-66F2-4646-AD5A-793D334BBFC7}"/>
              </a:ext>
            </a:extLst>
          </p:cNvPr>
          <p:cNvSpPr>
            <a:spLocks noGrp="1"/>
          </p:cNvSpPr>
          <p:nvPr>
            <p:ph type="sldNum" sz="quarter" idx="4"/>
          </p:nvPr>
        </p:nvSpPr>
        <p:spPr>
          <a:xfrm>
            <a:off x="838200" y="6300741"/>
            <a:ext cx="1917192" cy="365125"/>
          </a:xfrm>
          <a:prstGeom prst="rect">
            <a:avLst/>
          </a:prstGeom>
        </p:spPr>
        <p:txBody>
          <a:bodyPr vert="horz" lIns="91440" tIns="45720" rIns="91440" bIns="45720" rtlCol="0" anchor="ctr"/>
          <a:lstStyle>
            <a:lvl1pPr algn="l">
              <a:defRPr sz="1200" b="1">
                <a:solidFill>
                  <a:schemeClr val="tx1"/>
                </a:solidFill>
                <a:latin typeface="+mn-lt"/>
              </a:defRPr>
            </a:lvl1pPr>
          </a:lstStyle>
          <a:p>
            <a:fld id="{97FF4E7B-DCA9-F44E-AACB-DE6F576A2003}" type="slidenum">
              <a:rPr lang="en-US" smtClean="0"/>
              <a:pPr/>
              <a:t>‹#›</a:t>
            </a:fld>
            <a:endParaRPr lang="en-US" dirty="0"/>
          </a:p>
        </p:txBody>
      </p:sp>
      <p:pic>
        <p:nvPicPr>
          <p:cNvPr id="11" name="Picture 10">
            <a:extLst>
              <a:ext uri="{FF2B5EF4-FFF2-40B4-BE49-F238E27FC236}">
                <a16:creationId xmlns:a16="http://schemas.microsoft.com/office/drawing/2014/main" id="{B957539F-FF75-1646-AAA0-804F89758E7D}"/>
              </a:ext>
            </a:extLst>
          </p:cNvPr>
          <p:cNvPicPr>
            <a:picLocks noChangeAspect="1"/>
          </p:cNvPicPr>
          <p:nvPr userDrawn="1"/>
        </p:nvPicPr>
        <p:blipFill>
          <a:blip r:embed="rId12"/>
          <a:stretch>
            <a:fillRect/>
          </a:stretch>
        </p:blipFill>
        <p:spPr>
          <a:xfrm>
            <a:off x="10755822" y="6295949"/>
            <a:ext cx="1168273" cy="492779"/>
          </a:xfrm>
          <a:prstGeom prst="rect">
            <a:avLst/>
          </a:prstGeom>
        </p:spPr>
      </p:pic>
    </p:spTree>
    <p:extLst>
      <p:ext uri="{BB962C8B-B14F-4D97-AF65-F5344CB8AC3E}">
        <p14:creationId xmlns:p14="http://schemas.microsoft.com/office/powerpoint/2010/main" val="9579048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06EA6-FE00-41A9-9381-3C5DF17A94B4}"/>
              </a:ext>
            </a:extLst>
          </p:cNvPr>
          <p:cNvSpPr>
            <a:spLocks noGrp="1"/>
          </p:cNvSpPr>
          <p:nvPr>
            <p:ph type="ctrTitle"/>
          </p:nvPr>
        </p:nvSpPr>
        <p:spPr>
          <a:xfrm>
            <a:off x="2544667" y="2470157"/>
            <a:ext cx="6576184" cy="1204165"/>
          </a:xfrm>
        </p:spPr>
        <p:txBody>
          <a:bodyPr>
            <a:normAutofit/>
          </a:bodyPr>
          <a:lstStyle/>
          <a:p>
            <a:r>
              <a:rPr lang="en-US" sz="3600" dirty="0"/>
              <a:t>College Fee Waiver (CFW)</a:t>
            </a:r>
            <a:br>
              <a:rPr lang="en-US" sz="3600" dirty="0"/>
            </a:br>
            <a:r>
              <a:rPr lang="en-US" sz="3600" dirty="0"/>
              <a:t>Program Overview</a:t>
            </a:r>
          </a:p>
        </p:txBody>
      </p:sp>
      <p:sp>
        <p:nvSpPr>
          <p:cNvPr id="3" name="Subtitle 2">
            <a:extLst>
              <a:ext uri="{FF2B5EF4-FFF2-40B4-BE49-F238E27FC236}">
                <a16:creationId xmlns:a16="http://schemas.microsoft.com/office/drawing/2014/main" id="{7D3FF1CC-ACC6-42BF-9071-C2B47ECFA43E}"/>
              </a:ext>
            </a:extLst>
          </p:cNvPr>
          <p:cNvSpPr>
            <a:spLocks noGrp="1"/>
          </p:cNvSpPr>
          <p:nvPr>
            <p:ph type="subTitle" idx="1"/>
          </p:nvPr>
        </p:nvSpPr>
        <p:spPr>
          <a:xfrm>
            <a:off x="1524000" y="3907231"/>
            <a:ext cx="9144000" cy="1609490"/>
          </a:xfrm>
        </p:spPr>
        <p:txBody>
          <a:bodyPr>
            <a:normAutofit fontScale="92500" lnSpcReduction="10000"/>
          </a:bodyPr>
          <a:lstStyle/>
          <a:p>
            <a:r>
              <a:rPr lang="en-US" dirty="0"/>
              <a:t>David Lawrence</a:t>
            </a:r>
          </a:p>
          <a:p>
            <a:r>
              <a:rPr lang="en-US" dirty="0"/>
              <a:t>Nancy Noriega </a:t>
            </a:r>
          </a:p>
          <a:p>
            <a:r>
              <a:rPr lang="en-US" b="1" dirty="0"/>
              <a:t>California Department of Veterans Affairs</a:t>
            </a:r>
          </a:p>
          <a:p>
            <a:r>
              <a:rPr lang="en-US" dirty="0"/>
              <a:t>Veterans Services Division</a:t>
            </a:r>
          </a:p>
          <a:p>
            <a:endParaRPr lang="en-US" b="1" dirty="0"/>
          </a:p>
          <a:p>
            <a:endParaRPr lang="en-US" dirty="0"/>
          </a:p>
        </p:txBody>
      </p:sp>
    </p:spTree>
    <p:extLst>
      <p:ext uri="{BB962C8B-B14F-4D97-AF65-F5344CB8AC3E}">
        <p14:creationId xmlns:p14="http://schemas.microsoft.com/office/powerpoint/2010/main" val="718630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B42093-9FF5-9A4E-9418-B727E90B2F5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pic>
        <p:nvPicPr>
          <p:cNvPr id="4" name="Picture 3">
            <a:extLst>
              <a:ext uri="{FF2B5EF4-FFF2-40B4-BE49-F238E27FC236}">
                <a16:creationId xmlns:a16="http://schemas.microsoft.com/office/drawing/2014/main" id="{D45E39E1-4AFE-D289-CEAA-55A56C5CCAE1}"/>
              </a:ext>
            </a:extLst>
          </p:cNvPr>
          <p:cNvPicPr>
            <a:picLocks noChangeAspect="1"/>
          </p:cNvPicPr>
          <p:nvPr/>
        </p:nvPicPr>
        <p:blipFill>
          <a:blip r:embed="rId2"/>
          <a:stretch>
            <a:fillRect/>
          </a:stretch>
        </p:blipFill>
        <p:spPr>
          <a:xfrm>
            <a:off x="833888" y="192876"/>
            <a:ext cx="9474678" cy="6285343"/>
          </a:xfrm>
          <a:prstGeom prst="rect">
            <a:avLst/>
          </a:prstGeom>
        </p:spPr>
      </p:pic>
    </p:spTree>
    <p:extLst>
      <p:ext uri="{BB962C8B-B14F-4D97-AF65-F5344CB8AC3E}">
        <p14:creationId xmlns:p14="http://schemas.microsoft.com/office/powerpoint/2010/main" val="1960576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5F61010-1725-4E65-A2C4-18A1593AB144}"/>
              </a:ext>
            </a:extLst>
          </p:cNvPr>
          <p:cNvSpPr>
            <a:spLocks noGrp="1"/>
          </p:cNvSpPr>
          <p:nvPr>
            <p:ph type="title"/>
          </p:nvPr>
        </p:nvSpPr>
        <p:spPr/>
        <p:txBody>
          <a:bodyPr/>
          <a:lstStyle/>
          <a:p>
            <a:r>
              <a:rPr lang="en-US" dirty="0"/>
              <a:t>Other Fees…</a:t>
            </a:r>
          </a:p>
        </p:txBody>
      </p:sp>
      <p:sp>
        <p:nvSpPr>
          <p:cNvPr id="8" name="Content Placeholder 7">
            <a:extLst>
              <a:ext uri="{FF2B5EF4-FFF2-40B4-BE49-F238E27FC236}">
                <a16:creationId xmlns:a16="http://schemas.microsoft.com/office/drawing/2014/main" id="{8199B5F8-9C6E-4BD8-B4CA-0A58BA0F8675}"/>
              </a:ext>
            </a:extLst>
          </p:cNvPr>
          <p:cNvSpPr>
            <a:spLocks noGrp="1"/>
          </p:cNvSpPr>
          <p:nvPr>
            <p:ph idx="1"/>
          </p:nvPr>
        </p:nvSpPr>
        <p:spPr/>
        <p:txBody>
          <a:bodyPr>
            <a:normAutofit fontScale="85000" lnSpcReduction="20000"/>
          </a:bodyPr>
          <a:lstStyle/>
          <a:p>
            <a:pPr>
              <a:lnSpc>
                <a:spcPct val="150000"/>
              </a:lnSpc>
              <a:defRPr/>
            </a:pPr>
            <a:r>
              <a:rPr lang="en-US" dirty="0">
                <a:cs typeface="Times New Roman" panose="02020603050405020304" pitchFamily="18" charset="0"/>
              </a:rPr>
              <a:t>The CFW program does not cover tuition for courses and programs that receive no state funding (self-funded). </a:t>
            </a:r>
          </a:p>
          <a:p>
            <a:pPr>
              <a:lnSpc>
                <a:spcPct val="150000"/>
              </a:lnSpc>
              <a:defRPr/>
            </a:pPr>
            <a:r>
              <a:rPr lang="en-US" dirty="0">
                <a:cs typeface="Times New Roman" panose="02020603050405020304" pitchFamily="18" charset="0"/>
              </a:rPr>
              <a:t>Mandatory system wide tuition and fees vary with each school and are based on each school’s own definitions and written guidelines. </a:t>
            </a:r>
          </a:p>
          <a:p>
            <a:pPr>
              <a:lnSpc>
                <a:spcPct val="150000"/>
              </a:lnSpc>
              <a:defRPr/>
            </a:pPr>
            <a:r>
              <a:rPr lang="en-US" dirty="0">
                <a:cs typeface="Times New Roman" panose="02020603050405020304" pitchFamily="18" charset="0"/>
              </a:rPr>
              <a:t>The law does not prohibit schools from charging “Campus-Wide or Campus-Specific Fees”, which would not be covered by a CFW.</a:t>
            </a:r>
          </a:p>
          <a:p>
            <a:pPr marL="0" indent="0">
              <a:buNone/>
              <a:defRPr/>
            </a:pPr>
            <a:endParaRPr lang="en-US" sz="2400" b="1" dirty="0">
              <a:cs typeface="Times New Roman" panose="02020603050405020304" pitchFamily="18" charset="0"/>
            </a:endParaRPr>
          </a:p>
          <a:p>
            <a:pPr marL="0" indent="0">
              <a:buNone/>
              <a:defRPr/>
            </a:pPr>
            <a:endParaRPr lang="en-US" sz="2400" b="1" dirty="0">
              <a:cs typeface="Times New Roman" panose="02020603050405020304" pitchFamily="18" charset="0"/>
            </a:endParaRPr>
          </a:p>
          <a:p>
            <a:pPr marL="0" indent="0">
              <a:buNone/>
              <a:defRPr/>
            </a:pPr>
            <a:r>
              <a:rPr lang="en-US" sz="2400" b="1" dirty="0">
                <a:cs typeface="Times New Roman" panose="02020603050405020304" pitchFamily="18" charset="0"/>
              </a:rPr>
              <a:t>Encourage applicant to research their classes before enrolling.</a:t>
            </a:r>
          </a:p>
          <a:p>
            <a:endParaRPr lang="en-US" dirty="0"/>
          </a:p>
        </p:txBody>
      </p:sp>
      <p:sp>
        <p:nvSpPr>
          <p:cNvPr id="2" name="Slide Number Placeholder 1">
            <a:extLst>
              <a:ext uri="{FF2B5EF4-FFF2-40B4-BE49-F238E27FC236}">
                <a16:creationId xmlns:a16="http://schemas.microsoft.com/office/drawing/2014/main" id="{04B42093-9FF5-9A4E-9418-B727E90B2F54}"/>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91274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What is a Service Connected Disability?"/>
          <p:cNvSpPr>
            <a:spLocks noGrp="1"/>
          </p:cNvSpPr>
          <p:nvPr>
            <p:ph type="title"/>
          </p:nvPr>
        </p:nvSpPr>
        <p:spPr/>
        <p:txBody>
          <a:bodyPr>
            <a:normAutofit/>
          </a:bodyPr>
          <a:lstStyle/>
          <a:p>
            <a:r>
              <a:rPr lang="en-US" dirty="0">
                <a:latin typeface="Arial"/>
                <a:cs typeface="Arial"/>
              </a:rPr>
              <a:t>Frequently Asked Questions (FAQ’s)</a:t>
            </a:r>
            <a:endParaRPr lang="en-US" dirty="0"/>
          </a:p>
        </p:txBody>
      </p:sp>
      <p:sp>
        <p:nvSpPr>
          <p:cNvPr id="3" name="Content Placeholder 2" descr="Any Condition, Injury, or Disease&#10;Caused by&#10;Aggravated by&#10;First diagnosed during military service&#10;As long as it is &#10;Chronic in nature &#10;Or has residuals&#10;&#10;&#10;"/>
          <p:cNvSpPr>
            <a:spLocks noGrp="1"/>
          </p:cNvSpPr>
          <p:nvPr>
            <p:ph idx="1"/>
          </p:nvPr>
        </p:nvSpPr>
        <p:spPr/>
        <p:txBody>
          <a:bodyPr vert="horz" lIns="91440" tIns="45720" rIns="91440" bIns="45720" rtlCol="0" anchor="t">
            <a:noAutofit/>
          </a:bodyPr>
          <a:lstStyle/>
          <a:p>
            <a:pPr>
              <a:lnSpc>
                <a:spcPct val="150000"/>
              </a:lnSpc>
              <a:defRPr/>
            </a:pPr>
            <a:r>
              <a:rPr lang="en-US" sz="2000" dirty="0">
                <a:cs typeface="Times New Roman" panose="02020603050405020304" pitchFamily="18" charset="0"/>
              </a:rPr>
              <a:t>Is there a particular grade point average required to qualify/apply for College Fee Wavier (CFW)?</a:t>
            </a:r>
          </a:p>
          <a:p>
            <a:pPr>
              <a:lnSpc>
                <a:spcPct val="150000"/>
              </a:lnSpc>
              <a:defRPr/>
            </a:pPr>
            <a:r>
              <a:rPr lang="en-US" sz="2000" dirty="0">
                <a:cs typeface="Times New Roman" panose="02020603050405020304" pitchFamily="18" charset="0"/>
              </a:rPr>
              <a:t>If student drops one or multiple classes, does student have to reimburse CalVet?</a:t>
            </a:r>
          </a:p>
          <a:p>
            <a:pPr>
              <a:lnSpc>
                <a:spcPct val="150000"/>
              </a:lnSpc>
              <a:defRPr/>
            </a:pPr>
            <a:r>
              <a:rPr lang="en-US" sz="2000" dirty="0">
                <a:cs typeface="Times New Roman" panose="02020603050405020304" pitchFamily="18" charset="0"/>
              </a:rPr>
              <a:t>Do students have to be enrolled in classes first, in order to apply/qualify for CFW?</a:t>
            </a:r>
          </a:p>
          <a:p>
            <a:pPr>
              <a:lnSpc>
                <a:spcPct val="150000"/>
              </a:lnSpc>
              <a:defRPr/>
            </a:pPr>
            <a:r>
              <a:rPr lang="en-US" sz="2000" dirty="0">
                <a:cs typeface="Times New Roman" panose="02020603050405020304" pitchFamily="18" charset="0"/>
              </a:rPr>
              <a:t>If the student is attending multiple schools, can CVSO issue multiple grant letters?</a:t>
            </a:r>
          </a:p>
          <a:p>
            <a:pPr>
              <a:lnSpc>
                <a:spcPct val="150000"/>
              </a:lnSpc>
              <a:defRPr/>
            </a:pPr>
            <a:r>
              <a:rPr lang="en-US" sz="2000" dirty="0">
                <a:cs typeface="Times New Roman" panose="02020603050405020304" pitchFamily="18" charset="0"/>
              </a:rPr>
              <a:t>Can the student use Plan A and Plan B in different years or must the student use the same Plan each year?</a:t>
            </a:r>
          </a:p>
        </p:txBody>
      </p:sp>
      <p:sp>
        <p:nvSpPr>
          <p:cNvPr id="4" name="Slide Number Placeholder 3" descr="Page 44">
            <a:extLst>
              <a:ext uri="{FF2B5EF4-FFF2-40B4-BE49-F238E27FC236}">
                <a16:creationId xmlns:a16="http://schemas.microsoft.com/office/drawing/2014/main" id="{5E26582C-2963-1D4E-B436-C404B33742F9}"/>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6136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What is a Service Connected Disability?"/>
          <p:cNvSpPr>
            <a:spLocks noGrp="1"/>
          </p:cNvSpPr>
          <p:nvPr>
            <p:ph type="title"/>
          </p:nvPr>
        </p:nvSpPr>
        <p:spPr/>
        <p:txBody>
          <a:bodyPr>
            <a:normAutofit/>
          </a:bodyPr>
          <a:lstStyle/>
          <a:p>
            <a:r>
              <a:rPr lang="en-US" dirty="0">
                <a:latin typeface="Arial"/>
                <a:cs typeface="Arial"/>
              </a:rPr>
              <a:t>FAQ’s Continued</a:t>
            </a:r>
          </a:p>
        </p:txBody>
      </p:sp>
      <p:sp>
        <p:nvSpPr>
          <p:cNvPr id="3" name="Content Placeholder 2" descr="Any Condition, Injury, or Disease&#10;Caused by&#10;Aggravated by&#10;First diagnosed during military service&#10;As long as it is &#10;Chronic in nature &#10;Or has residuals&#10;&#10;&#10;"/>
          <p:cNvSpPr>
            <a:spLocks noGrp="1"/>
          </p:cNvSpPr>
          <p:nvPr>
            <p:ph idx="1"/>
          </p:nvPr>
        </p:nvSpPr>
        <p:spPr>
          <a:xfrm>
            <a:off x="838200" y="1825625"/>
            <a:ext cx="10911840" cy="4351338"/>
          </a:xfrm>
        </p:spPr>
        <p:txBody>
          <a:bodyPr vert="horz" lIns="91440" tIns="45720" rIns="91440" bIns="45720" rtlCol="0" anchor="t">
            <a:normAutofit/>
          </a:bodyPr>
          <a:lstStyle/>
          <a:p>
            <a:pPr>
              <a:lnSpc>
                <a:spcPct val="150000"/>
              </a:lnSpc>
              <a:defRPr/>
            </a:pPr>
            <a:r>
              <a:rPr lang="en-US" sz="2200" dirty="0">
                <a:cs typeface="Times New Roman" panose="02020603050405020304" pitchFamily="18" charset="0"/>
              </a:rPr>
              <a:t>Can the veteran or student qualify for the CFW if they have a criminal record?</a:t>
            </a:r>
            <a:r>
              <a:rPr lang="en-US" sz="2200" b="1" dirty="0">
                <a:cs typeface="Times New Roman" panose="02020603050405020304" pitchFamily="18" charset="0"/>
              </a:rPr>
              <a:t> </a:t>
            </a:r>
            <a:endParaRPr lang="en-US" sz="2200" dirty="0">
              <a:cs typeface="Times New Roman" panose="02020603050405020304" pitchFamily="18" charset="0"/>
            </a:endParaRPr>
          </a:p>
          <a:p>
            <a:pPr>
              <a:lnSpc>
                <a:spcPct val="150000"/>
              </a:lnSpc>
              <a:defRPr/>
            </a:pPr>
            <a:r>
              <a:rPr lang="en-US" sz="2200" dirty="0">
                <a:latin typeface="Arial"/>
                <a:cs typeface="Times New Roman"/>
              </a:rPr>
              <a:t>What fees are waived? My local school does not want to waive XX fees.</a:t>
            </a:r>
          </a:p>
          <a:p>
            <a:pPr>
              <a:lnSpc>
                <a:spcPct val="150000"/>
              </a:lnSpc>
              <a:defRPr/>
            </a:pPr>
            <a:r>
              <a:rPr lang="en-US" sz="2200" dirty="0">
                <a:cs typeface="Times New Roman" panose="02020603050405020304" pitchFamily="18" charset="0"/>
              </a:rPr>
              <a:t>Can I receive grants from public or private entities and the CFW at the same time?</a:t>
            </a:r>
          </a:p>
          <a:p>
            <a:pPr>
              <a:lnSpc>
                <a:spcPct val="150000"/>
              </a:lnSpc>
              <a:defRPr/>
            </a:pPr>
            <a:r>
              <a:rPr lang="en-US" sz="2200" dirty="0">
                <a:cs typeface="Times New Roman" panose="02020603050405020304" pitchFamily="18" charset="0"/>
              </a:rPr>
              <a:t>Do I have to apply in the county that I live in or where I go to school?</a:t>
            </a:r>
          </a:p>
          <a:p>
            <a:pPr>
              <a:lnSpc>
                <a:spcPct val="150000"/>
              </a:lnSpc>
              <a:defRPr/>
            </a:pPr>
            <a:r>
              <a:rPr lang="en-US" sz="2200" dirty="0">
                <a:cs typeface="Times New Roman" panose="02020603050405020304" pitchFamily="18" charset="0"/>
              </a:rPr>
              <a:t>Is there a cap to the number of years the college tuition fee waiver may be used?</a:t>
            </a:r>
          </a:p>
          <a:p>
            <a:pPr>
              <a:lnSpc>
                <a:spcPct val="150000"/>
              </a:lnSpc>
              <a:defRPr/>
            </a:pPr>
            <a:r>
              <a:rPr lang="en-US" sz="2200" dirty="0">
                <a:cs typeface="Times New Roman" panose="02020603050405020304" pitchFamily="18" charset="0"/>
              </a:rPr>
              <a:t>Can the college tuition fee waiver be used on graduate programs?</a:t>
            </a:r>
          </a:p>
          <a:p>
            <a:pPr marL="0" indent="0">
              <a:buNone/>
            </a:pPr>
            <a:endParaRPr lang="en-US" sz="2600" dirty="0"/>
          </a:p>
          <a:p>
            <a:pPr marL="0" indent="0">
              <a:buNone/>
            </a:pPr>
            <a:endParaRPr lang="en-US" dirty="0"/>
          </a:p>
        </p:txBody>
      </p:sp>
      <p:sp>
        <p:nvSpPr>
          <p:cNvPr id="4" name="Slide Number Placeholder 3" descr="Page 44">
            <a:extLst>
              <a:ext uri="{FF2B5EF4-FFF2-40B4-BE49-F238E27FC236}">
                <a16:creationId xmlns:a16="http://schemas.microsoft.com/office/drawing/2014/main" id="{5E26582C-2963-1D4E-B436-C404B33742F9}"/>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147923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B42093-9FF5-9A4E-9418-B727E90B2F5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 name="Content Placeholder 4" descr="Contact information for California Department of Veterans Affairs​&#10;&#10;1-800-952-5626​&#10;&#10;www.calvet.ca.gov&#10;&#10;caltap@calvet.ca.gov"/>
          <p:cNvSpPr>
            <a:spLocks noGrp="1"/>
          </p:cNvSpPr>
          <p:nvPr>
            <p:ph idx="4294967295"/>
          </p:nvPr>
        </p:nvSpPr>
        <p:spPr>
          <a:xfrm>
            <a:off x="2774156" y="1769269"/>
            <a:ext cx="6643688" cy="3319462"/>
          </a:xfrm>
        </p:spPr>
        <p:txBody>
          <a:bodyPr vert="horz" lIns="91440" tIns="45720" rIns="91440" bIns="45720" rtlCol="0" anchor="t">
            <a:normAutofit/>
          </a:bodyPr>
          <a:lstStyle/>
          <a:p>
            <a:pPr marL="0" indent="0" algn="ctr">
              <a:buNone/>
            </a:pPr>
            <a:r>
              <a:rPr lang="en-US" sz="2400" dirty="0">
                <a:latin typeface="Arial"/>
                <a:cs typeface="Arial"/>
              </a:rPr>
              <a:t>California Department of Veterans Affairs</a:t>
            </a:r>
          </a:p>
          <a:p>
            <a:pPr marL="0" indent="0" algn="ctr">
              <a:buNone/>
            </a:pPr>
            <a:r>
              <a:rPr lang="en-US" sz="2400" dirty="0">
                <a:latin typeface="Arial"/>
                <a:cs typeface="Arial"/>
              </a:rPr>
              <a:t>1-800-952-5626</a:t>
            </a:r>
          </a:p>
          <a:p>
            <a:pPr marL="0" indent="0" algn="ctr">
              <a:buNone/>
            </a:pPr>
            <a:r>
              <a:rPr lang="en-US" sz="2400" dirty="0">
                <a:latin typeface="Arial"/>
                <a:cs typeface="Arial"/>
              </a:rPr>
              <a:t>www.calvet.ca.gov</a:t>
            </a:r>
          </a:p>
          <a:p>
            <a:pPr marL="0" indent="0" algn="ctr">
              <a:buNone/>
            </a:pPr>
            <a:r>
              <a:rPr lang="en-US" sz="2400" b="1" dirty="0">
                <a:latin typeface="Arial"/>
                <a:cs typeface="Arial"/>
              </a:rPr>
              <a:t>David Lawrence</a:t>
            </a:r>
          </a:p>
          <a:p>
            <a:pPr marL="0" indent="0" algn="ctr">
              <a:lnSpc>
                <a:spcPct val="100000"/>
              </a:lnSpc>
              <a:spcBef>
                <a:spcPts val="0"/>
              </a:spcBef>
              <a:buNone/>
            </a:pPr>
            <a:r>
              <a:rPr lang="en-US" sz="2400" b="1" dirty="0">
                <a:latin typeface="Arial"/>
                <a:cs typeface="Arial"/>
              </a:rPr>
              <a:t>Nancy Noriega </a:t>
            </a:r>
            <a:endParaRPr lang="en-US" dirty="0"/>
          </a:p>
          <a:p>
            <a:pPr marL="0" indent="0" algn="ctr" fontAlgn="base">
              <a:lnSpc>
                <a:spcPct val="100000"/>
              </a:lnSpc>
              <a:spcBef>
                <a:spcPts val="0"/>
              </a:spcBef>
              <a:buNone/>
            </a:pPr>
            <a:r>
              <a:rPr lang="en-US" altLang="en-US" sz="2400" dirty="0">
                <a:latin typeface="+mn-lt"/>
                <a:cs typeface="Times New Roman" panose="02020603050405020304" pitchFamily="18" charset="0"/>
              </a:rPr>
              <a:t>CFW@calvet.ca.gov</a:t>
            </a:r>
          </a:p>
          <a:p>
            <a:pPr marL="0" indent="0" algn="ctr">
              <a:buNone/>
            </a:pPr>
            <a:endParaRPr lang="en-US" sz="1600" dirty="0"/>
          </a:p>
        </p:txBody>
      </p:sp>
    </p:spTree>
    <p:extLst>
      <p:ext uri="{BB962C8B-B14F-4D97-AF65-F5344CB8AC3E}">
        <p14:creationId xmlns:p14="http://schemas.microsoft.com/office/powerpoint/2010/main" val="98320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9528D6-E2B0-6B6F-EB6E-195732C22323}"/>
              </a:ext>
            </a:extLst>
          </p:cNvPr>
          <p:cNvSpPr>
            <a:spLocks noGrp="1"/>
          </p:cNvSpPr>
          <p:nvPr>
            <p:ph idx="1"/>
          </p:nvPr>
        </p:nvSpPr>
        <p:spPr>
          <a:xfrm>
            <a:off x="229009" y="1226276"/>
            <a:ext cx="11364686" cy="5434148"/>
          </a:xfrm>
        </p:spPr>
        <p:txBody>
          <a:bodyPr/>
          <a:lstStyle/>
          <a:p>
            <a:r>
              <a:rPr lang="en-US" sz="2400" dirty="0"/>
              <a:t>Title 12. Military and Veterans Division 2. Department of Veterans’ Affairs Chapter 3. Veterans’ Services</a:t>
            </a:r>
          </a:p>
          <a:p>
            <a:pPr marL="457200" lvl="1" indent="0">
              <a:buNone/>
            </a:pPr>
            <a:r>
              <a:rPr lang="en-US" sz="2200" dirty="0"/>
              <a:t> </a:t>
            </a:r>
          </a:p>
          <a:p>
            <a:pPr lvl="1"/>
            <a:r>
              <a:rPr lang="en-US" sz="2200" dirty="0"/>
              <a:t>Subchapter 3.5 College Fee Waiver Program</a:t>
            </a:r>
          </a:p>
          <a:p>
            <a:pPr lvl="2"/>
            <a:r>
              <a:rPr lang="en-US" b="1" dirty="0"/>
              <a:t>§ 440. Approval Periods </a:t>
            </a:r>
            <a:r>
              <a:rPr lang="en-US" dirty="0"/>
              <a:t>- Waivers are granted on a year-to-year basis and must apply each academic year if they want to continue benefits. </a:t>
            </a:r>
          </a:p>
          <a:p>
            <a:pPr lvl="3"/>
            <a:r>
              <a:rPr lang="en-US" b="1" dirty="0"/>
              <a:t>Academic Year – </a:t>
            </a:r>
            <a:r>
              <a:rPr lang="en-US" dirty="0"/>
              <a:t>Starts on the first day and ends on the last day of the school's academic year.</a:t>
            </a:r>
          </a:p>
          <a:p>
            <a:pPr lvl="2"/>
            <a:r>
              <a:rPr lang="en-US" b="1" dirty="0"/>
              <a:t>§ 441- Effective Dates of Benefits </a:t>
            </a:r>
            <a:r>
              <a:rPr lang="en-US" dirty="0"/>
              <a:t>- Once an application is received during an academic year, the waiver may be effective from the beginning of that same academic year but does not apply retroactively to prior academic years.</a:t>
            </a:r>
          </a:p>
          <a:p>
            <a:pPr lvl="2"/>
            <a:r>
              <a:rPr lang="en-US" b="1" dirty="0"/>
              <a:t>§  442 – Appeals; Appellate Authority – </a:t>
            </a:r>
          </a:p>
          <a:p>
            <a:pPr lvl="3"/>
            <a:r>
              <a:rPr lang="en-US" i="1" dirty="0"/>
              <a:t>Right to appeal- </a:t>
            </a:r>
            <a:r>
              <a:rPr lang="en-US" dirty="0"/>
              <a:t>If an applicant is not satisfied with a decision, they have the right to appeal.</a:t>
            </a:r>
          </a:p>
          <a:p>
            <a:pPr lvl="3"/>
            <a:r>
              <a:rPr lang="en-US" i="1" dirty="0"/>
              <a:t>First appeal level </a:t>
            </a:r>
            <a:r>
              <a:rPr lang="en-US" dirty="0"/>
              <a:t>– Deputy Secretary of Veterans Services Division.</a:t>
            </a:r>
          </a:p>
          <a:p>
            <a:pPr lvl="3"/>
            <a:r>
              <a:rPr lang="en-US" i="1" dirty="0"/>
              <a:t>Time limit </a:t>
            </a:r>
            <a:r>
              <a:rPr lang="en-US" dirty="0"/>
              <a:t>– Writing appeals must be received within 90 days of the date of the letter informing applicant of denial.</a:t>
            </a:r>
          </a:p>
          <a:p>
            <a:pPr lvl="3"/>
            <a:endParaRPr lang="en-US" dirty="0"/>
          </a:p>
          <a:p>
            <a:pPr lvl="3"/>
            <a:endParaRPr lang="en-US" dirty="0"/>
          </a:p>
          <a:p>
            <a:pPr marL="1371600" lvl="3" indent="0">
              <a:buNone/>
            </a:pPr>
            <a:endParaRPr lang="en-US" dirty="0"/>
          </a:p>
          <a:p>
            <a:pPr marL="914400" lvl="2" indent="0">
              <a:buNone/>
            </a:pPr>
            <a:endParaRPr lang="en-US" dirty="0"/>
          </a:p>
        </p:txBody>
      </p:sp>
      <p:sp>
        <p:nvSpPr>
          <p:cNvPr id="2" name="Title 1">
            <a:extLst>
              <a:ext uri="{FF2B5EF4-FFF2-40B4-BE49-F238E27FC236}">
                <a16:creationId xmlns:a16="http://schemas.microsoft.com/office/drawing/2014/main" id="{EBC534D8-9FA9-D812-EDAB-2F4DA5B7411B}"/>
              </a:ext>
            </a:extLst>
          </p:cNvPr>
          <p:cNvSpPr>
            <a:spLocks noGrp="1"/>
          </p:cNvSpPr>
          <p:nvPr>
            <p:ph type="title"/>
          </p:nvPr>
        </p:nvSpPr>
        <p:spPr>
          <a:xfrm>
            <a:off x="838200" y="365125"/>
            <a:ext cx="10515600" cy="549275"/>
          </a:xfrm>
        </p:spPr>
        <p:txBody>
          <a:bodyPr>
            <a:normAutofit/>
          </a:bodyPr>
          <a:lstStyle/>
          <a:p>
            <a:pPr algn="ctr"/>
            <a:r>
              <a:rPr lang="en-US" sz="3200" dirty="0"/>
              <a:t>California Code of Regulations</a:t>
            </a:r>
          </a:p>
        </p:txBody>
      </p:sp>
    </p:spTree>
    <p:extLst>
      <p:ext uri="{BB962C8B-B14F-4D97-AF65-F5344CB8AC3E}">
        <p14:creationId xmlns:p14="http://schemas.microsoft.com/office/powerpoint/2010/main" val="431644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1BB45-B8AC-7C45-AE08-E05E724671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BA5EED-D353-EA87-DACC-0718EF6E9683}"/>
              </a:ext>
            </a:extLst>
          </p:cNvPr>
          <p:cNvSpPr>
            <a:spLocks noGrp="1"/>
          </p:cNvSpPr>
          <p:nvPr>
            <p:ph idx="1"/>
          </p:nvPr>
        </p:nvSpPr>
        <p:spPr>
          <a:xfrm>
            <a:off x="229009" y="1226276"/>
            <a:ext cx="11364686" cy="5434148"/>
          </a:xfrm>
        </p:spPr>
        <p:txBody>
          <a:bodyPr>
            <a:normAutofit/>
          </a:bodyPr>
          <a:lstStyle/>
          <a:p>
            <a:pPr lvl="1"/>
            <a:endParaRPr lang="en-US" sz="2200" dirty="0"/>
          </a:p>
          <a:p>
            <a:pPr lvl="2"/>
            <a:r>
              <a:rPr lang="en-US" b="1" dirty="0"/>
              <a:t>§ 890. Definitions</a:t>
            </a:r>
          </a:p>
          <a:p>
            <a:pPr lvl="3"/>
            <a:r>
              <a:rPr lang="en-US" b="1" dirty="0"/>
              <a:t>Veteran –</a:t>
            </a:r>
            <a:r>
              <a:rPr lang="en-US" dirty="0"/>
              <a:t> Persons killed in action, died or totally disabled because of service, missing in action .. From various U.S. armed forces</a:t>
            </a:r>
          </a:p>
          <a:p>
            <a:pPr lvl="3"/>
            <a:r>
              <a:rPr lang="en-US" b="1" dirty="0"/>
              <a:t>Dependent -  </a:t>
            </a:r>
            <a:r>
              <a:rPr lang="en-US" dirty="0"/>
              <a:t>Natural, adopted child, stepchild, unmarried surviving spouse, spouse of totally disabled veteran.</a:t>
            </a:r>
          </a:p>
          <a:p>
            <a:pPr marL="914400" lvl="2" indent="0">
              <a:buNone/>
            </a:pPr>
            <a:endParaRPr lang="en-US" b="1" dirty="0"/>
          </a:p>
          <a:p>
            <a:pPr lvl="2"/>
            <a:r>
              <a:rPr lang="en-US" b="1" dirty="0"/>
              <a:t>§ 890.3 Pending VA Disability – </a:t>
            </a:r>
            <a:r>
              <a:rPr lang="en-US" sz="1800" dirty="0"/>
              <a:t>A pending USDVA disability claim does not result in permanent denial of the CalVet College Fee Waiver. Retroactive approval may be granted once a disability rating is awarded.</a:t>
            </a:r>
          </a:p>
          <a:p>
            <a:pPr marL="914400" lvl="2" indent="0">
              <a:buNone/>
            </a:pPr>
            <a:endParaRPr lang="en-US" b="1" dirty="0"/>
          </a:p>
          <a:p>
            <a:pPr lvl="2"/>
            <a:r>
              <a:rPr lang="en-US" b="1" dirty="0"/>
              <a:t>§ 891 Eligibility Criteria for Dependents</a:t>
            </a:r>
          </a:p>
          <a:p>
            <a:pPr lvl="3"/>
            <a:r>
              <a:rPr lang="en-US" dirty="0"/>
              <a:t>Dependents who served honorably in the US Armed Forces may get an extension to age 30.</a:t>
            </a:r>
          </a:p>
          <a:p>
            <a:pPr lvl="3"/>
            <a:r>
              <a:rPr lang="en-US" dirty="0"/>
              <a:t>Dependents must be over the age of 14 or have entered the 9</a:t>
            </a:r>
            <a:r>
              <a:rPr lang="en-US" baseline="30000" dirty="0"/>
              <a:t>th</a:t>
            </a:r>
            <a:r>
              <a:rPr lang="en-US" dirty="0"/>
              <a:t> grade.</a:t>
            </a:r>
          </a:p>
          <a:p>
            <a:pPr lvl="3"/>
            <a:r>
              <a:rPr lang="en-US" dirty="0"/>
              <a:t>No age restrictions for spouses or surviving spouses.</a:t>
            </a:r>
          </a:p>
          <a:p>
            <a:pPr marL="1371600" lvl="3" indent="0">
              <a:buNone/>
            </a:pPr>
            <a:endParaRPr lang="en-US" dirty="0"/>
          </a:p>
          <a:p>
            <a:pPr lvl="3"/>
            <a:endParaRPr lang="en-US" dirty="0"/>
          </a:p>
          <a:p>
            <a:pPr lvl="3"/>
            <a:endParaRPr lang="en-US" dirty="0"/>
          </a:p>
          <a:p>
            <a:pPr marL="1371600" lvl="3" indent="0">
              <a:buNone/>
            </a:pPr>
            <a:endParaRPr lang="en-US" dirty="0"/>
          </a:p>
          <a:p>
            <a:pPr marL="914400" lvl="2" indent="0">
              <a:buNone/>
            </a:pPr>
            <a:endParaRPr lang="en-US" dirty="0"/>
          </a:p>
        </p:txBody>
      </p:sp>
      <p:sp>
        <p:nvSpPr>
          <p:cNvPr id="2" name="Title 1">
            <a:extLst>
              <a:ext uri="{FF2B5EF4-FFF2-40B4-BE49-F238E27FC236}">
                <a16:creationId xmlns:a16="http://schemas.microsoft.com/office/drawing/2014/main" id="{B6D07B5C-75AD-6023-7AE3-E512D5FFE871}"/>
              </a:ext>
            </a:extLst>
          </p:cNvPr>
          <p:cNvSpPr>
            <a:spLocks noGrp="1"/>
          </p:cNvSpPr>
          <p:nvPr>
            <p:ph type="title"/>
          </p:nvPr>
        </p:nvSpPr>
        <p:spPr>
          <a:xfrm>
            <a:off x="838200" y="365125"/>
            <a:ext cx="10515600" cy="549275"/>
          </a:xfrm>
        </p:spPr>
        <p:txBody>
          <a:bodyPr>
            <a:normAutofit/>
          </a:bodyPr>
          <a:lstStyle/>
          <a:p>
            <a:pPr algn="ctr"/>
            <a:r>
              <a:rPr lang="en-US" sz="3200" dirty="0"/>
              <a:t>Military &amp; Veterans Code Section 890-891</a:t>
            </a:r>
          </a:p>
        </p:txBody>
      </p:sp>
    </p:spTree>
    <p:extLst>
      <p:ext uri="{BB962C8B-B14F-4D97-AF65-F5344CB8AC3E}">
        <p14:creationId xmlns:p14="http://schemas.microsoft.com/office/powerpoint/2010/main" val="107638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138A7-52D9-0975-6D17-93A14F8E6B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8ADEB-07A4-E3EA-9F1A-06614C09D718}"/>
              </a:ext>
            </a:extLst>
          </p:cNvPr>
          <p:cNvSpPr>
            <a:spLocks noGrp="1"/>
          </p:cNvSpPr>
          <p:nvPr>
            <p:ph idx="1"/>
          </p:nvPr>
        </p:nvSpPr>
        <p:spPr>
          <a:xfrm>
            <a:off x="200434" y="763588"/>
            <a:ext cx="11364686" cy="5880099"/>
          </a:xfrm>
        </p:spPr>
        <p:txBody>
          <a:bodyPr>
            <a:normAutofit/>
          </a:bodyPr>
          <a:lstStyle/>
          <a:p>
            <a:pPr lvl="1"/>
            <a:endParaRPr lang="en-US" sz="2200" dirty="0"/>
          </a:p>
          <a:p>
            <a:pPr lvl="2"/>
            <a:r>
              <a:rPr lang="en-US" b="1" dirty="0"/>
              <a:t>§ 66025.3 (a) (3) </a:t>
            </a:r>
            <a:r>
              <a:rPr lang="en-US" sz="1800" dirty="0"/>
              <a:t>Provides</a:t>
            </a:r>
            <a:r>
              <a:rPr lang="en-US" sz="1800" b="1" dirty="0"/>
              <a:t> </a:t>
            </a:r>
            <a:r>
              <a:rPr lang="en-US" sz="1800" dirty="0"/>
              <a:t>that mandatory systemwide tuition and fees shall not be charged to any dependent or surviving spouse who has not remarried any member of the California National Guard. </a:t>
            </a:r>
          </a:p>
          <a:p>
            <a:pPr lvl="3"/>
            <a:r>
              <a:rPr lang="en-US" b="1" dirty="0"/>
              <a:t>Who qualifies –</a:t>
            </a:r>
            <a:r>
              <a:rPr lang="en-US" dirty="0"/>
              <a:t> Dependent/spouse and surviving spouse</a:t>
            </a:r>
          </a:p>
          <a:p>
            <a:pPr lvl="3"/>
            <a:r>
              <a:rPr lang="en-US" b="1" dirty="0"/>
              <a:t>The benefit – </a:t>
            </a:r>
            <a:r>
              <a:rPr lang="en-US" dirty="0"/>
              <a:t>Waiver of mandatory systemwide tuition and fees at any public institution (Cal State, UC campus, Community College).</a:t>
            </a:r>
          </a:p>
          <a:p>
            <a:pPr marL="1371600" lvl="3" indent="0">
              <a:buNone/>
            </a:pPr>
            <a:endParaRPr lang="en-US" b="1" dirty="0"/>
          </a:p>
          <a:p>
            <a:pPr marL="1371600" lvl="3" indent="0">
              <a:buNone/>
            </a:pPr>
            <a:endParaRPr lang="en-US" b="1" dirty="0"/>
          </a:p>
          <a:p>
            <a:pPr lvl="2"/>
            <a:r>
              <a:rPr lang="en-US" b="1" dirty="0"/>
              <a:t>§ 66025.3 (a) (4) – </a:t>
            </a:r>
            <a:r>
              <a:rPr lang="en-US" sz="1800" dirty="0"/>
              <a:t>Provides tuition and fee waiver for Medal of Honor recipients and their qualifying children attending California public colleges.</a:t>
            </a:r>
          </a:p>
          <a:p>
            <a:pPr lvl="3"/>
            <a:r>
              <a:rPr lang="en-US" b="1" dirty="0"/>
              <a:t>Who qualifies –</a:t>
            </a:r>
            <a:r>
              <a:rPr lang="en-US" dirty="0"/>
              <a:t> Undergraduate student or undergraduate student who is a child of a Medal of Honor recipient.</a:t>
            </a:r>
          </a:p>
          <a:p>
            <a:pPr lvl="3"/>
            <a:r>
              <a:rPr lang="en-US" b="1" dirty="0"/>
              <a:t>The benefit – </a:t>
            </a:r>
            <a:r>
              <a:rPr lang="en-US" dirty="0"/>
              <a:t>Waiver of mandatory systemwide tuition and fees at any public institution (Cal State, UC campus, Community College).</a:t>
            </a:r>
          </a:p>
          <a:p>
            <a:pPr marL="1371600" lvl="3" indent="0">
              <a:buNone/>
            </a:pPr>
            <a:endParaRPr lang="en-US" dirty="0"/>
          </a:p>
          <a:p>
            <a:pPr marL="1371600" lvl="3" indent="0">
              <a:buNone/>
            </a:pPr>
            <a:endParaRPr lang="en-US" dirty="0"/>
          </a:p>
          <a:p>
            <a:pPr lvl="3"/>
            <a:endParaRPr lang="en-US" dirty="0"/>
          </a:p>
          <a:p>
            <a:pPr marL="1371600" lvl="3" indent="0">
              <a:buNone/>
            </a:pPr>
            <a:endParaRPr lang="en-US" dirty="0"/>
          </a:p>
          <a:p>
            <a:pPr marL="914400" lvl="2" indent="0">
              <a:buNone/>
            </a:pPr>
            <a:endParaRPr lang="en-US" dirty="0"/>
          </a:p>
        </p:txBody>
      </p:sp>
      <p:sp>
        <p:nvSpPr>
          <p:cNvPr id="2" name="Title 1">
            <a:extLst>
              <a:ext uri="{FF2B5EF4-FFF2-40B4-BE49-F238E27FC236}">
                <a16:creationId xmlns:a16="http://schemas.microsoft.com/office/drawing/2014/main" id="{5E9F0C2B-6BB8-69AE-6674-A7C8AE847BF2}"/>
              </a:ext>
            </a:extLst>
          </p:cNvPr>
          <p:cNvSpPr>
            <a:spLocks noGrp="1"/>
          </p:cNvSpPr>
          <p:nvPr>
            <p:ph type="title"/>
          </p:nvPr>
        </p:nvSpPr>
        <p:spPr>
          <a:xfrm>
            <a:off x="838200" y="214313"/>
            <a:ext cx="10515600" cy="549275"/>
          </a:xfrm>
        </p:spPr>
        <p:txBody>
          <a:bodyPr>
            <a:normAutofit/>
          </a:bodyPr>
          <a:lstStyle/>
          <a:p>
            <a:pPr algn="ctr"/>
            <a:r>
              <a:rPr lang="en-US" sz="3200" dirty="0"/>
              <a:t>California Education Code</a:t>
            </a:r>
          </a:p>
        </p:txBody>
      </p:sp>
    </p:spTree>
    <p:extLst>
      <p:ext uri="{BB962C8B-B14F-4D97-AF65-F5344CB8AC3E}">
        <p14:creationId xmlns:p14="http://schemas.microsoft.com/office/powerpoint/2010/main" val="94990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CDD59A9-47FD-CDEA-BA67-85E3D91A0823}"/>
              </a:ext>
            </a:extLst>
          </p:cNvPr>
          <p:cNvSpPr txBox="1"/>
          <p:nvPr/>
        </p:nvSpPr>
        <p:spPr>
          <a:xfrm>
            <a:off x="358815" y="661844"/>
            <a:ext cx="11181144" cy="5355312"/>
          </a:xfrm>
          <a:prstGeom prst="rect">
            <a:avLst/>
          </a:prstGeom>
          <a:noFill/>
        </p:spPr>
        <p:txBody>
          <a:bodyPr wrap="square">
            <a:spAutoFit/>
          </a:bodyPr>
          <a:lstStyle/>
          <a:p>
            <a:r>
              <a:rPr lang="en-US" b="1" dirty="0"/>
              <a:t>College Fee Waiver (CFW) and Subvention Procedure Manuals</a:t>
            </a:r>
          </a:p>
          <a:p>
            <a:endParaRPr lang="en-US" dirty="0"/>
          </a:p>
          <a:p>
            <a:r>
              <a:rPr lang="en-US" dirty="0"/>
              <a:t>The </a:t>
            </a:r>
            <a:r>
              <a:rPr lang="en-US" b="1" dirty="0"/>
              <a:t>CFW Procedure Manual</a:t>
            </a:r>
            <a:r>
              <a:rPr lang="en-US" dirty="0"/>
              <a:t> establishes standards, procedures, and oversight requirements for CalVet-accredited staff at County Veterans Service Offices (CVSOs) administering the College Fee Waiver Program. It guides eligibility determinations, documentation verification, approval or denial decisions, and recordkeeping in accordance with statutory authority.</a:t>
            </a:r>
          </a:p>
          <a:p>
            <a:endParaRPr lang="en-US" dirty="0"/>
          </a:p>
          <a:p>
            <a:r>
              <a:rPr lang="en-US" dirty="0"/>
              <a:t>The </a:t>
            </a:r>
            <a:r>
              <a:rPr lang="en-US" b="1" dirty="0"/>
              <a:t>Subvention Procedure Manual</a:t>
            </a:r>
            <a:r>
              <a:rPr lang="en-US" dirty="0"/>
              <a:t> provides the administrative and fiscal framework for CalVet’s statewide oversight of CVSOs, including subvention funding allocation, performance expectations, and documentation standards.</a:t>
            </a:r>
          </a:p>
          <a:p>
            <a:endParaRPr lang="en-US" dirty="0"/>
          </a:p>
          <a:p>
            <a:r>
              <a:rPr lang="en-US" dirty="0"/>
              <a:t>Because College Fee Waiver eligibility and processing directly impact workload, reporting, and accountability, subvention funding and oversight are directly tied to CFW determinations.</a:t>
            </a:r>
          </a:p>
          <a:p>
            <a:endParaRPr lang="en-US" b="1" dirty="0"/>
          </a:p>
          <a:p>
            <a:r>
              <a:rPr lang="en-US" b="1" dirty="0"/>
              <a:t>Together, these manuals ensure that:</a:t>
            </a:r>
            <a:endParaRPr lang="en-US" dirty="0"/>
          </a:p>
          <a:p>
            <a:pPr marL="742950" lvl="1" indent="-285750">
              <a:buFont typeface="Arial" panose="020B0604020202020204" pitchFamily="34" charset="0"/>
              <a:buChar char="•"/>
            </a:pPr>
            <a:r>
              <a:rPr lang="en-US" dirty="0"/>
              <a:t>College Fee Waivers are administered consistently across counties</a:t>
            </a:r>
          </a:p>
          <a:p>
            <a:pPr marL="742950" lvl="1" indent="-285750">
              <a:buFont typeface="Arial" panose="020B0604020202020204" pitchFamily="34" charset="0"/>
              <a:buChar char="•"/>
            </a:pPr>
            <a:r>
              <a:rPr lang="en-US" dirty="0"/>
              <a:t>Eligibility determinations are legally supported and properly documented</a:t>
            </a:r>
          </a:p>
          <a:p>
            <a:pPr marL="742950" lvl="1" indent="-285750">
              <a:buFont typeface="Arial" panose="020B0604020202020204" pitchFamily="34" charset="0"/>
              <a:buChar char="•"/>
            </a:pPr>
            <a:r>
              <a:rPr lang="en-US" dirty="0"/>
              <a:t>CVSOs remain compliant with state law and CalVet policy</a:t>
            </a:r>
          </a:p>
          <a:p>
            <a:pPr marL="742950" lvl="1" indent="-285750">
              <a:buFont typeface="Arial" panose="020B0604020202020204" pitchFamily="34" charset="0"/>
              <a:buChar char="•"/>
            </a:pPr>
            <a:r>
              <a:rPr lang="en-US" dirty="0"/>
              <a:t>State subvention funding is supported by documented, auditable benefit activity</a:t>
            </a:r>
          </a:p>
        </p:txBody>
      </p:sp>
    </p:spTree>
    <p:extLst>
      <p:ext uri="{BB962C8B-B14F-4D97-AF65-F5344CB8AC3E}">
        <p14:creationId xmlns:p14="http://schemas.microsoft.com/office/powerpoint/2010/main" val="3220245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AD47D23-45B8-4554-BD54-F1E51F94776E}"/>
              </a:ext>
            </a:extLst>
          </p:cNvPr>
          <p:cNvSpPr>
            <a:spLocks noGrp="1"/>
          </p:cNvSpPr>
          <p:nvPr>
            <p:ph idx="1"/>
          </p:nvPr>
        </p:nvSpPr>
        <p:spPr>
          <a:xfrm>
            <a:off x="838200" y="1538061"/>
            <a:ext cx="10515600" cy="4351338"/>
          </a:xfrm>
        </p:spPr>
        <p:txBody>
          <a:bodyPr vert="horz" lIns="91440" tIns="45720" rIns="91440" bIns="45720" rtlCol="0" anchor="t">
            <a:normAutofit/>
          </a:bodyPr>
          <a:lstStyle/>
          <a:p>
            <a:pPr marL="285750" indent="-285750">
              <a:lnSpc>
                <a:spcPct val="150000"/>
              </a:lnSpc>
              <a:defRPr/>
            </a:pPr>
            <a:r>
              <a:rPr lang="en-US" dirty="0">
                <a:cs typeface="Times New Roman" panose="02020603050405020304" pitchFamily="18" charset="0"/>
              </a:rPr>
              <a:t>Waives mandatory system-wide tuition and fees at any state funded school (UC, CSU, CA Community College)</a:t>
            </a:r>
          </a:p>
          <a:p>
            <a:pPr marL="285750" indent="-285750">
              <a:lnSpc>
                <a:spcPct val="150000"/>
              </a:lnSpc>
              <a:defRPr/>
            </a:pPr>
            <a:r>
              <a:rPr lang="en-US" dirty="0">
                <a:cs typeface="Times New Roman" panose="02020603050405020304" pitchFamily="18" charset="0"/>
              </a:rPr>
              <a:t>Open to dependents of disabled veterans with rating of 0% or above.</a:t>
            </a:r>
          </a:p>
          <a:p>
            <a:pPr marL="285750" indent="-285750">
              <a:lnSpc>
                <a:spcPct val="150000"/>
              </a:lnSpc>
              <a:defRPr/>
            </a:pPr>
            <a:r>
              <a:rPr lang="en-US" dirty="0">
                <a:cs typeface="Times New Roman" panose="02020603050405020304" pitchFamily="18" charset="0"/>
              </a:rPr>
              <a:t>Dependents must be CA residents</a:t>
            </a:r>
          </a:p>
          <a:p>
            <a:pPr marL="285750" indent="-285750">
              <a:lnSpc>
                <a:spcPct val="150000"/>
              </a:lnSpc>
              <a:defRPr/>
            </a:pPr>
            <a:r>
              <a:rPr lang="en-US" dirty="0">
                <a:cs typeface="Times New Roman" panose="02020603050405020304" pitchFamily="18" charset="0"/>
              </a:rPr>
              <a:t>Apply at County Veteran Service Offices. </a:t>
            </a:r>
          </a:p>
          <a:p>
            <a:endParaRPr lang="en-US" dirty="0"/>
          </a:p>
        </p:txBody>
      </p:sp>
      <p:sp>
        <p:nvSpPr>
          <p:cNvPr id="2" name="Slide Number Placeholder 1">
            <a:extLst>
              <a:ext uri="{FF2B5EF4-FFF2-40B4-BE49-F238E27FC236}">
                <a16:creationId xmlns:a16="http://schemas.microsoft.com/office/drawing/2014/main" id="{2D9D8A63-11E3-4187-B72C-8F4748E3A7D6}"/>
              </a:ext>
            </a:extLst>
          </p:cNvPr>
          <p:cNvSpPr>
            <a:spLocks noGrp="1"/>
          </p:cNvSpPr>
          <p:nvPr>
            <p:ph type="sldNum"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 name="Content Placeholder 6">
            <a:extLst>
              <a:ext uri="{FF2B5EF4-FFF2-40B4-BE49-F238E27FC236}">
                <a16:creationId xmlns:a16="http://schemas.microsoft.com/office/drawing/2014/main" id="{51AF3515-14AD-3E5B-9D04-9E0063D4B673}"/>
              </a:ext>
            </a:extLst>
          </p:cNvPr>
          <p:cNvSpPr txBox="1">
            <a:spLocks/>
          </p:cNvSpPr>
          <p:nvPr/>
        </p:nvSpPr>
        <p:spPr>
          <a:xfrm>
            <a:off x="681037" y="192134"/>
            <a:ext cx="10515600" cy="93458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4" name="Title 1">
            <a:extLst>
              <a:ext uri="{FF2B5EF4-FFF2-40B4-BE49-F238E27FC236}">
                <a16:creationId xmlns:a16="http://schemas.microsoft.com/office/drawing/2014/main" id="{F24D225A-9696-7613-2B39-6B2BAA076990}"/>
              </a:ext>
            </a:extLst>
          </p:cNvPr>
          <p:cNvSpPr>
            <a:spLocks noGrp="1"/>
          </p:cNvSpPr>
          <p:nvPr>
            <p:ph type="title"/>
          </p:nvPr>
        </p:nvSpPr>
        <p:spPr>
          <a:xfrm>
            <a:off x="838200" y="393701"/>
            <a:ext cx="10091738" cy="520700"/>
          </a:xfrm>
        </p:spPr>
        <p:txBody>
          <a:bodyPr>
            <a:normAutofit fontScale="90000"/>
          </a:bodyPr>
          <a:lstStyle/>
          <a:p>
            <a:pPr algn="ctr"/>
            <a:r>
              <a:rPr lang="en-US" dirty="0"/>
              <a:t>Now, The Benefit</a:t>
            </a:r>
          </a:p>
        </p:txBody>
      </p:sp>
    </p:spTree>
    <p:extLst>
      <p:ext uri="{BB962C8B-B14F-4D97-AF65-F5344CB8AC3E}">
        <p14:creationId xmlns:p14="http://schemas.microsoft.com/office/powerpoint/2010/main" val="1783622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13F01-6F1F-64C5-238E-98ACFE720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3198A-0DE7-52BC-BF18-4E99E73FE057}"/>
              </a:ext>
            </a:extLst>
          </p:cNvPr>
          <p:cNvSpPr>
            <a:spLocks noGrp="1"/>
          </p:cNvSpPr>
          <p:nvPr>
            <p:ph type="title"/>
          </p:nvPr>
        </p:nvSpPr>
        <p:spPr/>
        <p:txBody>
          <a:bodyPr/>
          <a:lstStyle/>
          <a:p>
            <a:pPr algn="ctr"/>
            <a:r>
              <a:rPr lang="en-US" dirty="0"/>
              <a:t>CalVet Fee Waiver Plans</a:t>
            </a:r>
          </a:p>
        </p:txBody>
      </p:sp>
      <p:sp>
        <p:nvSpPr>
          <p:cNvPr id="3" name="Content Placeholder 2">
            <a:extLst>
              <a:ext uri="{FF2B5EF4-FFF2-40B4-BE49-F238E27FC236}">
                <a16:creationId xmlns:a16="http://schemas.microsoft.com/office/drawing/2014/main" id="{66F57B0C-BE13-F4B4-D33E-A5CE0530DBDD}"/>
              </a:ext>
            </a:extLst>
          </p:cNvPr>
          <p:cNvSpPr>
            <a:spLocks noGrp="1"/>
          </p:cNvSpPr>
          <p:nvPr>
            <p:ph sz="half" idx="1"/>
          </p:nvPr>
        </p:nvSpPr>
        <p:spPr/>
        <p:txBody>
          <a:bodyPr>
            <a:normAutofit lnSpcReduction="10000"/>
          </a:bodyPr>
          <a:lstStyle/>
          <a:p>
            <a:pPr marL="0" indent="0">
              <a:buNone/>
            </a:pPr>
            <a:r>
              <a:rPr lang="en-US" dirty="0"/>
              <a:t>Plan A</a:t>
            </a:r>
          </a:p>
          <a:p>
            <a:r>
              <a:rPr lang="en-US" dirty="0"/>
              <a:t>Veteran must be 100% disabled</a:t>
            </a:r>
          </a:p>
          <a:p>
            <a:r>
              <a:rPr lang="en-US" dirty="0"/>
              <a:t>Open to spouse</a:t>
            </a:r>
          </a:p>
          <a:p>
            <a:r>
              <a:rPr lang="en-US" dirty="0"/>
              <a:t>Child (14-27 years old) 30*</a:t>
            </a:r>
          </a:p>
          <a:p>
            <a:r>
              <a:rPr lang="en-US" dirty="0"/>
              <a:t>Cannot collect Ch.35 </a:t>
            </a:r>
          </a:p>
          <a:p>
            <a:r>
              <a:rPr lang="en-US" dirty="0"/>
              <a:t>No income restriction</a:t>
            </a:r>
          </a:p>
        </p:txBody>
      </p:sp>
      <p:sp>
        <p:nvSpPr>
          <p:cNvPr id="5" name="Content Placeholder 4">
            <a:extLst>
              <a:ext uri="{FF2B5EF4-FFF2-40B4-BE49-F238E27FC236}">
                <a16:creationId xmlns:a16="http://schemas.microsoft.com/office/drawing/2014/main" id="{2BF493F1-7951-7136-F464-E8A00016FE8E}"/>
              </a:ext>
            </a:extLst>
          </p:cNvPr>
          <p:cNvSpPr>
            <a:spLocks noGrp="1"/>
          </p:cNvSpPr>
          <p:nvPr>
            <p:ph sz="half" idx="2"/>
          </p:nvPr>
        </p:nvSpPr>
        <p:spPr/>
        <p:txBody>
          <a:bodyPr>
            <a:normAutofit lnSpcReduction="10000"/>
          </a:bodyPr>
          <a:lstStyle/>
          <a:p>
            <a:pPr marL="0" indent="0">
              <a:buNone/>
            </a:pPr>
            <a:r>
              <a:rPr lang="en-US" dirty="0"/>
              <a:t>Plan B</a:t>
            </a:r>
          </a:p>
          <a:p>
            <a:r>
              <a:rPr lang="en-US" dirty="0"/>
              <a:t>Veteran is service connected.</a:t>
            </a:r>
          </a:p>
          <a:p>
            <a:r>
              <a:rPr lang="en-US" dirty="0"/>
              <a:t>The child’s annual income, which includes AGI, plus the value of support provided by a parent, may not exceed the state income threshold according to the FTB. </a:t>
            </a:r>
          </a:p>
          <a:p>
            <a:r>
              <a:rPr lang="en-US" dirty="0"/>
              <a:t>Can collect Ch. 35</a:t>
            </a:r>
          </a:p>
          <a:p>
            <a:r>
              <a:rPr lang="en-US" dirty="0"/>
              <a:t>No age limit</a:t>
            </a:r>
          </a:p>
        </p:txBody>
      </p:sp>
    </p:spTree>
    <p:extLst>
      <p:ext uri="{BB962C8B-B14F-4D97-AF65-F5344CB8AC3E}">
        <p14:creationId xmlns:p14="http://schemas.microsoft.com/office/powerpoint/2010/main" val="1114435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B9871-DE90-470E-98D5-CBA9E4EA8F7E}"/>
              </a:ext>
            </a:extLst>
          </p:cNvPr>
          <p:cNvSpPr>
            <a:spLocks noGrp="1"/>
          </p:cNvSpPr>
          <p:nvPr>
            <p:ph type="title"/>
          </p:nvPr>
        </p:nvSpPr>
        <p:spPr/>
        <p:txBody>
          <a:bodyPr/>
          <a:lstStyle/>
          <a:p>
            <a:pPr algn="ctr"/>
            <a:r>
              <a:rPr lang="en-US" dirty="0"/>
              <a:t>CalVet Fee Waiver Plans Cont.</a:t>
            </a:r>
          </a:p>
        </p:txBody>
      </p:sp>
      <p:sp>
        <p:nvSpPr>
          <p:cNvPr id="3" name="Content Placeholder 2">
            <a:extLst>
              <a:ext uri="{FF2B5EF4-FFF2-40B4-BE49-F238E27FC236}">
                <a16:creationId xmlns:a16="http://schemas.microsoft.com/office/drawing/2014/main" id="{793BAB06-459F-4C67-AEC5-2D698AD24C01}"/>
              </a:ext>
            </a:extLst>
          </p:cNvPr>
          <p:cNvSpPr>
            <a:spLocks noGrp="1"/>
          </p:cNvSpPr>
          <p:nvPr>
            <p:ph sz="half" idx="2"/>
          </p:nvPr>
        </p:nvSpPr>
        <p:spPr/>
        <p:txBody>
          <a:bodyPr>
            <a:normAutofit fontScale="92500" lnSpcReduction="10000"/>
          </a:bodyPr>
          <a:lstStyle/>
          <a:p>
            <a:pPr marL="0" indent="0">
              <a:buNone/>
            </a:pPr>
            <a:r>
              <a:rPr lang="en-US" dirty="0"/>
              <a:t>Plan D</a:t>
            </a:r>
          </a:p>
          <a:p>
            <a:r>
              <a:rPr lang="en-US" dirty="0"/>
              <a:t>Medal of Honor recipients and children of MOH recipients under the age of 27 may qualify. Benefits under Plan D are limited to undergraduate studies only, and applications are subject to both income and age restrictions.  </a:t>
            </a:r>
          </a:p>
        </p:txBody>
      </p:sp>
      <p:sp>
        <p:nvSpPr>
          <p:cNvPr id="6" name="Content Placeholder 5">
            <a:extLst>
              <a:ext uri="{FF2B5EF4-FFF2-40B4-BE49-F238E27FC236}">
                <a16:creationId xmlns:a16="http://schemas.microsoft.com/office/drawing/2014/main" id="{18EF3FBB-289E-4300-A771-390BE2418AB0}"/>
              </a:ext>
            </a:extLst>
          </p:cNvPr>
          <p:cNvSpPr>
            <a:spLocks noGrp="1"/>
          </p:cNvSpPr>
          <p:nvPr>
            <p:ph sz="half" idx="1"/>
          </p:nvPr>
        </p:nvSpPr>
        <p:spPr/>
        <p:txBody>
          <a:bodyPr>
            <a:normAutofit fontScale="92500" lnSpcReduction="10000"/>
          </a:bodyPr>
          <a:lstStyle/>
          <a:p>
            <a:pPr marL="0" indent="0">
              <a:buNone/>
            </a:pPr>
            <a:r>
              <a:rPr lang="en-US" dirty="0"/>
              <a:t>Plan C</a:t>
            </a:r>
          </a:p>
          <a:p>
            <a:r>
              <a:rPr lang="en-US" dirty="0"/>
              <a:t>Any dependent spouse or child of a member of the California National Guard, who in the line of duty while on active service to the state, was killed, died of a disability resulting from an event that occurred while in active service to the state, or was permanently disabled as a result of an event that occurred while in the service.</a:t>
            </a:r>
          </a:p>
        </p:txBody>
      </p:sp>
    </p:spTree>
    <p:extLst>
      <p:ext uri="{BB962C8B-B14F-4D97-AF65-F5344CB8AC3E}">
        <p14:creationId xmlns:p14="http://schemas.microsoft.com/office/powerpoint/2010/main" val="371491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CFE09F7-B00E-4AE2-B77E-CD0FF8ABAF03}"/>
              </a:ext>
            </a:extLst>
          </p:cNvPr>
          <p:cNvSpPr>
            <a:spLocks noGrp="1"/>
          </p:cNvSpPr>
          <p:nvPr>
            <p:ph type="ctrTitle"/>
          </p:nvPr>
        </p:nvSpPr>
        <p:spPr>
          <a:xfrm>
            <a:off x="1524000" y="3544185"/>
            <a:ext cx="9144000" cy="1451518"/>
          </a:xfrm>
        </p:spPr>
        <p:txBody>
          <a:bodyPr>
            <a:normAutofit fontScale="90000"/>
          </a:bodyPr>
          <a:lstStyle/>
          <a:p>
            <a:r>
              <a:rPr lang="en-US" dirty="0"/>
              <a:t> Letters of Denial</a:t>
            </a:r>
            <a:br>
              <a:rPr lang="en-US" dirty="0"/>
            </a:br>
            <a:r>
              <a:rPr lang="en-US" dirty="0"/>
              <a:t>&amp;</a:t>
            </a:r>
            <a:br>
              <a:rPr lang="en-US" dirty="0"/>
            </a:br>
            <a:r>
              <a:rPr lang="en-US" dirty="0"/>
              <a:t>How to Appeal</a:t>
            </a:r>
            <a:br>
              <a:rPr lang="en-US" dirty="0"/>
            </a:br>
            <a:endParaRPr lang="en-US" dirty="0"/>
          </a:p>
        </p:txBody>
      </p:sp>
      <p:sp>
        <p:nvSpPr>
          <p:cNvPr id="2" name="Slide Number Placeholder 1">
            <a:extLst>
              <a:ext uri="{FF2B5EF4-FFF2-40B4-BE49-F238E27FC236}">
                <a16:creationId xmlns:a16="http://schemas.microsoft.com/office/drawing/2014/main" id="{2D9D8A63-11E3-4187-B72C-8F4748E3A7D6}"/>
              </a:ext>
            </a:extLst>
          </p:cNvPr>
          <p:cNvSpPr>
            <a:spLocks noGrp="1"/>
          </p:cNvSpPr>
          <p:nvPr>
            <p:ph type="sldNum" sz="quarter" idx="4294967295"/>
          </p:nvPr>
        </p:nvSpPr>
        <p:spPr>
          <a:xfrm>
            <a:off x="0" y="6300788"/>
            <a:ext cx="19177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7FF4E7B-DCA9-F44E-AACB-DE6F576A2003}" type="slidenum">
              <a:rPr kumimoji="0" lang="en-US" sz="1200" b="1" i="0" u="none" strike="noStrike" kern="1200" cap="none" spc="0" normalizeH="0" baseline="0" noProof="0" smtClean="0">
                <a:ln>
                  <a:noFill/>
                </a:ln>
                <a:solidFill>
                  <a:prstClr val="white"/>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Tree>
    <p:extLst>
      <p:ext uri="{BB962C8B-B14F-4D97-AF65-F5344CB8AC3E}">
        <p14:creationId xmlns:p14="http://schemas.microsoft.com/office/powerpoint/2010/main" val="564960144"/>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DA6A6156358B49B8E3C299B928DF96" ma:contentTypeVersion="16" ma:contentTypeDescription="Create a new document." ma:contentTypeScope="" ma:versionID="6aceeca0585b742a52ee3c1bcfd0ef68">
  <xsd:schema xmlns:xsd="http://www.w3.org/2001/XMLSchema" xmlns:xs="http://www.w3.org/2001/XMLSchema" xmlns:p="http://schemas.microsoft.com/office/2006/metadata/properties" xmlns:ns3="b0418bb4-b7a9-44f0-b6c6-402a53a8364e" xmlns:ns4="c6b04385-1b22-43a3-bfc4-f1189eda5696" targetNamespace="http://schemas.microsoft.com/office/2006/metadata/properties" ma:root="true" ma:fieldsID="8fbfbbdd8f9ece0f593ff48a3c164266" ns3:_="" ns4:_="">
    <xsd:import namespace="b0418bb4-b7a9-44f0-b6c6-402a53a8364e"/>
    <xsd:import namespace="c6b04385-1b22-43a3-bfc4-f1189eda569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_activity" minOccurs="0"/>
                <xsd:element ref="ns3:MediaServiceSearchProperties" minOccurs="0"/>
                <xsd:element ref="ns3:MediaServiceObjectDetectorVersions" minOccurs="0"/>
                <xsd:element ref="ns3:MediaServiceSystemTag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418bb4-b7a9-44f0-b6c6-402a53a836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6b04385-1b22-43a3-bfc4-f1189eda569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0418bb4-b7a9-44f0-b6c6-402a53a8364e" xsi:nil="true"/>
  </documentManagement>
</p:properties>
</file>

<file path=customXml/itemProps1.xml><?xml version="1.0" encoding="utf-8"?>
<ds:datastoreItem xmlns:ds="http://schemas.openxmlformats.org/officeDocument/2006/customXml" ds:itemID="{708912ED-84C2-497E-86DC-0082CA9BAD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418bb4-b7a9-44f0-b6c6-402a53a8364e"/>
    <ds:schemaRef ds:uri="c6b04385-1b22-43a3-bfc4-f1189eda56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1072DA-8DD8-4E24-BFC2-9FF56FE3F230}">
  <ds:schemaRefs>
    <ds:schemaRef ds:uri="http://schemas.microsoft.com/sharepoint/v3/contenttype/forms"/>
  </ds:schemaRefs>
</ds:datastoreItem>
</file>

<file path=customXml/itemProps3.xml><?xml version="1.0" encoding="utf-8"?>
<ds:datastoreItem xmlns:ds="http://schemas.openxmlformats.org/officeDocument/2006/customXml" ds:itemID="{D063E672-0944-465A-86E8-5D7067912D24}">
  <ds:schemaRefs>
    <ds:schemaRef ds:uri="http://schemas.microsoft.com/office/2006/metadata/properties"/>
    <ds:schemaRef ds:uri="http://purl.org/dc/dcmitype/"/>
    <ds:schemaRef ds:uri="b0418bb4-b7a9-44f0-b6c6-402a53a8364e"/>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c6b04385-1b22-43a3-bfc4-f1189eda569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1910</TotalTime>
  <Words>1199</Words>
  <Application>Microsoft Office PowerPoint</Application>
  <PresentationFormat>Widescreen</PresentationFormat>
  <Paragraphs>115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Times New Roman</vt:lpstr>
      <vt:lpstr>2_Office Theme</vt:lpstr>
      <vt:lpstr>College Fee Waiver (CFW) Program Overview</vt:lpstr>
      <vt:lpstr>California Code of Regulations</vt:lpstr>
      <vt:lpstr>Military &amp; Veterans Code Section 890-891</vt:lpstr>
      <vt:lpstr>California Education Code</vt:lpstr>
      <vt:lpstr>PowerPoint Presentation</vt:lpstr>
      <vt:lpstr>Now, The Benefit</vt:lpstr>
      <vt:lpstr>CalVet Fee Waiver Plans</vt:lpstr>
      <vt:lpstr>CalVet Fee Waiver Plans Cont.</vt:lpstr>
      <vt:lpstr> Letters of Denial &amp; How to Appeal </vt:lpstr>
      <vt:lpstr>PowerPoint Presentation</vt:lpstr>
      <vt:lpstr>Other Fees…</vt:lpstr>
      <vt:lpstr>Frequently Asked Questions (FAQ’s)</vt:lpstr>
      <vt:lpstr>FAQ’s Continued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CalVet College  Tuition Fee Waiver</dc:title>
  <dc:creator>Eller, Kirk@Calvet</dc:creator>
  <cp:lastModifiedBy>Lawrence, David@CalVet</cp:lastModifiedBy>
  <cp:revision>10</cp:revision>
  <dcterms:created xsi:type="dcterms:W3CDTF">2025-07-07T17:01:53Z</dcterms:created>
  <dcterms:modified xsi:type="dcterms:W3CDTF">2026-02-05T18:16:19Z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0x010100E7DA6A6156358B49B8E3C299B928DF96</vt:lpwstr>
  </property>
</Properties>
</file>